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nzoDe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583"/>
  </p:normalViewPr>
  <p:slideViewPr>
    <p:cSldViewPr snapToGrid="0">
      <p:cViewPr varScale="1">
        <p:scale>
          <a:sx n="127" d="100"/>
          <a:sy n="127" d="100"/>
        </p:scale>
        <p:origin x="17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7-20T05:03:58.914" idx="1">
    <p:pos x="459" y="1309"/>
    <p:text>task-fMRI (tfMRI) helps delineate the relationships between individual differences in the neurobiological substrates of mental processing and both functional and structural connectivity, as well as to help characterize and validate the connectivity analyses to be conducted on the structural and functional connectivity data.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I’m going to finish by saying  could we consider math as a language?</a:t>
            </a:r>
            <a:endParaRPr sz="1300" b="1">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5cc203a4b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5cc203a4b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are - amazing </a:t>
            </a:r>
            <a:r>
              <a:rPr lang="en-US" dirty="0" err="1"/>
              <a:t>Porc</a:t>
            </a:r>
            <a:r>
              <a:rPr lang="en-US" dirty="0"/>
              <a:t> &amp; Pines!</a:t>
            </a:r>
          </a:p>
          <a:p>
            <a:pPr marL="0" lvl="0" indent="0" algn="l" rtl="0">
              <a:spcBef>
                <a:spcPts val="0"/>
              </a:spcBef>
              <a:spcAft>
                <a:spcPts val="0"/>
              </a:spcAft>
              <a:buNone/>
            </a:pPr>
            <a:r>
              <a:rPr lang="en-US" dirty="0"/>
              <a:t>Big thanks to our amazing mentor Haiyang </a:t>
            </a:r>
            <a:r>
              <a:rPr lang="en-US" dirty="0" err="1"/>
              <a:t>Jin</a:t>
            </a:r>
            <a:r>
              <a:rPr lang="en-US" dirty="0"/>
              <a:t> and TAs Clara and Hamed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3a8514a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3a8514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8317cd2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8317cd2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I’m going to finish by saying they are significantly different functionally and neuroanatomically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5cc203a4b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5cc203a4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I’m going to finish by saying which are math and story tasks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cc203a4b_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cc203a4b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I’m going to finish by saying that if we would have high accuracy rate, then math and language processing differ significantly.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5cc203a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5cc203a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Here I will finish by saying that the most active regions do not overlap in math and language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b0924d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b0924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plotted weight matrix &amp; avg activities as a color map, where is math, where is story || weights are + for math - for story ||</a:t>
            </a:r>
            <a:endParaRPr dirty="0"/>
          </a:p>
          <a:p>
            <a:pPr marL="0" lvl="0" indent="0" algn="l" rtl="0">
              <a:spcBef>
                <a:spcPts val="0"/>
              </a:spcBef>
              <a:spcAft>
                <a:spcPts val="0"/>
              </a:spcAft>
              <a:buNone/>
            </a:pPr>
            <a:r>
              <a:rPr lang="ru" dirty="0"/>
              <a:t>interesting thing to notice: largest activity doesn’t mean largest weight || + math has - story and vice versa</a:t>
            </a:r>
            <a:endParaRPr dirty="0"/>
          </a:p>
          <a:p>
            <a:pPr marL="0" lvl="0" indent="0" algn="l" rtl="0">
              <a:spcBef>
                <a:spcPts val="0"/>
              </a:spcBef>
              <a:spcAft>
                <a:spcPts val="0"/>
              </a:spcAft>
              <a:buNone/>
            </a:pPr>
            <a:br>
              <a:rPr lang="en-US" dirty="0"/>
            </a:br>
            <a:r>
              <a:rPr lang="ru" dirty="0"/>
              <a:t>Finish by explaining </a:t>
            </a:r>
            <a:r>
              <a:rPr lang="en-US" dirty="0" err="1"/>
              <a:t>negati</a:t>
            </a:r>
            <a:r>
              <a:rPr lang="ru" dirty="0"/>
              <a:t>ve activity for math task in story parcels.</a:t>
            </a:r>
            <a:r>
              <a:rPr lang="en-US"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5cc203a4b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5cc203a4b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tested GLM for different # parcels</a:t>
            </a:r>
            <a:endParaRPr dirty="0"/>
          </a:p>
          <a:p>
            <a:pPr marL="0" lvl="0" indent="0" algn="l" rtl="0">
              <a:spcBef>
                <a:spcPts val="0"/>
              </a:spcBef>
              <a:spcAft>
                <a:spcPts val="0"/>
              </a:spcAft>
              <a:buNone/>
            </a:pPr>
            <a:r>
              <a:rPr lang="ru" dirty="0"/>
              <a:t>used some random parcels with our selected parcels</a:t>
            </a:r>
            <a:endParaRPr dirty="0"/>
          </a:p>
          <a:p>
            <a:pPr marL="0" lvl="0" indent="0" algn="l" rtl="0">
              <a:spcBef>
                <a:spcPts val="0"/>
              </a:spcBef>
              <a:spcAft>
                <a:spcPts val="0"/>
              </a:spcAft>
              <a:buNone/>
            </a:pPr>
            <a:r>
              <a:rPr lang="ru" dirty="0"/>
              <a:t>our hypothesis is consistent</a:t>
            </a:r>
            <a:endParaRPr dirty="0"/>
          </a:p>
          <a:p>
            <a:pPr marL="0" lvl="0" indent="0" algn="l" rtl="0">
              <a:spcBef>
                <a:spcPts val="0"/>
              </a:spcBef>
              <a:spcAft>
                <a:spcPts val="0"/>
              </a:spcAft>
              <a:buNone/>
            </a:pPr>
            <a:r>
              <a:rPr lang="ru" dirty="0"/>
              <a:t>we used Wilcoxon test and got p-values &lt;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5cc203a4b_4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5cc203a4b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ru" dirty="0"/>
              <a:t>main finding</a:t>
            </a:r>
            <a:endParaRPr dirty="0"/>
          </a:p>
          <a:p>
            <a:pPr marL="457200" lvl="0" indent="-298450" algn="l" rtl="0">
              <a:spcBef>
                <a:spcPts val="0"/>
              </a:spcBef>
              <a:spcAft>
                <a:spcPts val="0"/>
              </a:spcAft>
              <a:buSzPts val="1100"/>
              <a:buChar char="-"/>
            </a:pPr>
            <a:r>
              <a:rPr lang="ru" dirty="0"/>
              <a:t>out of our set of parcels, there were 2 parcels with the highest activity (blue)</a:t>
            </a:r>
            <a:endParaRPr dirty="0"/>
          </a:p>
          <a:p>
            <a:pPr marL="457200" lvl="0" indent="-298450" algn="l" rtl="0">
              <a:spcBef>
                <a:spcPts val="0"/>
              </a:spcBef>
              <a:spcAft>
                <a:spcPts val="0"/>
              </a:spcAft>
              <a:buSzPts val="1100"/>
              <a:buChar char="-"/>
            </a:pPr>
            <a:r>
              <a:rPr lang="ru" dirty="0"/>
              <a:t>surprisingly! they are not the ones that have the highest values in the weight matrix</a:t>
            </a:r>
            <a:r>
              <a:rPr lang="en-US" dirty="0"/>
              <a:t> (orange ones)</a:t>
            </a:r>
            <a:r>
              <a:rPr lang="ru" dirty="0"/>
              <a: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5cc203a4b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5cc203a4b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ru" dirty="0"/>
              <a:t>we did not use beta-values due to the time constraints of the project</a:t>
            </a:r>
            <a:endParaRPr dirty="0"/>
          </a:p>
          <a:p>
            <a:pPr marL="457200" lvl="0" indent="-298450" algn="l" rtl="0">
              <a:spcBef>
                <a:spcPts val="0"/>
              </a:spcBef>
              <a:spcAft>
                <a:spcPts val="0"/>
              </a:spcAft>
              <a:buSzPts val="1100"/>
              <a:buChar char="-"/>
            </a:pPr>
            <a:r>
              <a:rPr lang="en-US" dirty="0"/>
              <a:t>In dataset, </a:t>
            </a:r>
            <a:r>
              <a:rPr lang="ru" dirty="0"/>
              <a:t>both math and story tasks were given audibly, maybe patterns of brain activity would differ if they were given in the written form</a:t>
            </a:r>
            <a:endParaRPr dirty="0"/>
          </a:p>
          <a:p>
            <a:pPr marL="457200" lvl="0" indent="-298450" algn="l" rtl="0">
              <a:spcBef>
                <a:spcPts val="0"/>
              </a:spcBef>
              <a:spcAft>
                <a:spcPts val="0"/>
              </a:spcAft>
              <a:buSzPts val="1100"/>
              <a:buChar char="-"/>
            </a:pPr>
            <a:r>
              <a:rPr lang="ru" dirty="0"/>
              <a:t>tasks were conducted with native English speakers, processing patterns might differ in speakers of other languages causing a bigger or smaller overlap between the two brain regions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44350" y="1739400"/>
            <a:ext cx="8655300" cy="1664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400"/>
              </a:spcAft>
              <a:buSzPts val="990"/>
              <a:buNone/>
            </a:pPr>
            <a:r>
              <a:rPr lang="ru" sz="2585">
                <a:solidFill>
                  <a:srgbClr val="000000"/>
                </a:solidFill>
                <a:latin typeface="Roboto"/>
                <a:ea typeface="Roboto"/>
                <a:cs typeface="Roboto"/>
                <a:sym typeface="Roboto"/>
              </a:rPr>
              <a:t>A drastic difference between math and story processing</a:t>
            </a:r>
            <a:endParaRPr sz="2585">
              <a:solidFill>
                <a:srgbClr val="000000"/>
              </a:solidFill>
              <a:latin typeface="Roboto"/>
              <a:ea typeface="Roboto"/>
              <a:cs typeface="Roboto"/>
              <a:sym typeface="Roboto"/>
            </a:endParaRPr>
          </a:p>
        </p:txBody>
      </p:sp>
      <p:sp>
        <p:nvSpPr>
          <p:cNvPr id="87" name="Google Shape;87;p13"/>
          <p:cNvSpPr txBox="1">
            <a:spLocks noGrp="1"/>
          </p:cNvSpPr>
          <p:nvPr>
            <p:ph type="subTitle" idx="1"/>
          </p:nvPr>
        </p:nvSpPr>
        <p:spPr>
          <a:xfrm>
            <a:off x="5934900" y="-76200"/>
            <a:ext cx="3209100" cy="72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u" sz="1300"/>
              <a:t>Neuromatch Academy CN, July 2021</a:t>
            </a:r>
            <a:endParaRPr sz="1300"/>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1</a:t>
            </a:fld>
            <a:endParaRPr/>
          </a:p>
        </p:txBody>
      </p:sp>
      <p:sp>
        <p:nvSpPr>
          <p:cNvPr id="89" name="Google Shape;89;p13"/>
          <p:cNvSpPr txBox="1"/>
          <p:nvPr/>
        </p:nvSpPr>
        <p:spPr>
          <a:xfrm>
            <a:off x="3956200" y="4195750"/>
            <a:ext cx="4943400" cy="554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ru" sz="1200">
                <a:latin typeface="Lato"/>
                <a:ea typeface="Lato"/>
                <a:cs typeface="Lato"/>
                <a:sym typeface="Lato"/>
              </a:rPr>
              <a:t>Group: </a:t>
            </a:r>
            <a:r>
              <a:rPr lang="ru" sz="1200" i="1">
                <a:latin typeface="Lato"/>
                <a:ea typeface="Lato"/>
                <a:cs typeface="Lato"/>
                <a:sym typeface="Lato"/>
              </a:rPr>
              <a:t>Porc &amp; Pines</a:t>
            </a:r>
            <a:endParaRPr sz="1200" i="1">
              <a:latin typeface="Lato"/>
              <a:ea typeface="Lato"/>
              <a:cs typeface="Lato"/>
              <a:sym typeface="Lato"/>
            </a:endParaRPr>
          </a:p>
          <a:p>
            <a:pPr marL="0" lvl="0" indent="0" algn="r" rtl="0">
              <a:spcBef>
                <a:spcPts val="0"/>
              </a:spcBef>
              <a:spcAft>
                <a:spcPts val="0"/>
              </a:spcAft>
              <a:buNone/>
            </a:pPr>
            <a:r>
              <a:rPr lang="ru" sz="1200">
                <a:solidFill>
                  <a:schemeClr val="dk2"/>
                </a:solidFill>
                <a:latin typeface="Lato"/>
                <a:ea typeface="Lato"/>
                <a:cs typeface="Lato"/>
                <a:sym typeface="Lato"/>
              </a:rPr>
              <a:t>(Natasha Evdokimova, </a:t>
            </a:r>
            <a:r>
              <a:rPr lang="ru" sz="1200">
                <a:latin typeface="Lato"/>
                <a:ea typeface="Lato"/>
                <a:cs typeface="Lato"/>
                <a:sym typeface="Lato"/>
              </a:rPr>
              <a:t>Deniz Nazarova, Parisa Navidi, Shivanshu Tyagi)</a:t>
            </a:r>
            <a:endParaRPr sz="1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p:nvPr/>
        </p:nvSpPr>
        <p:spPr>
          <a:xfrm>
            <a:off x="-15125" y="2051875"/>
            <a:ext cx="9159000" cy="2284500"/>
          </a:xfrm>
          <a:prstGeom prst="rect">
            <a:avLst/>
          </a:prstGeom>
          <a:solidFill>
            <a:srgbClr val="1A9988">
              <a:alpha val="89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2CC"/>
              </a:solidFill>
            </a:endParaRPr>
          </a:p>
        </p:txBody>
      </p:sp>
      <p:sp>
        <p:nvSpPr>
          <p:cNvPr id="210" name="Google Shape;21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WHO? Porc &amp; Pines!</a:t>
            </a:r>
            <a:endParaRPr/>
          </a:p>
        </p:txBody>
      </p:sp>
      <p:sp>
        <p:nvSpPr>
          <p:cNvPr id="211" name="Google Shape;211;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10</a:t>
            </a:fld>
            <a:endParaRPr/>
          </a:p>
        </p:txBody>
      </p:sp>
      <p:pic>
        <p:nvPicPr>
          <p:cNvPr id="220" name="Google Shape;220;p22"/>
          <p:cNvPicPr preferRelativeResize="0"/>
          <p:nvPr/>
        </p:nvPicPr>
        <p:blipFill>
          <a:blip r:embed="rId3">
            <a:alphaModFix/>
          </a:blip>
          <a:stretch>
            <a:fillRect/>
          </a:stretch>
        </p:blipFill>
        <p:spPr>
          <a:xfrm>
            <a:off x="6556203" y="2296523"/>
            <a:ext cx="1346400" cy="1795170"/>
          </a:xfrm>
          <a:prstGeom prst="rect">
            <a:avLst/>
          </a:prstGeom>
          <a:noFill/>
          <a:ln>
            <a:noFill/>
          </a:ln>
        </p:spPr>
      </p:pic>
      <p:pic>
        <p:nvPicPr>
          <p:cNvPr id="213" name="Google Shape;213;p22"/>
          <p:cNvPicPr preferRelativeResize="0"/>
          <p:nvPr/>
        </p:nvPicPr>
        <p:blipFill>
          <a:blip r:embed="rId4">
            <a:alphaModFix/>
          </a:blip>
          <a:stretch>
            <a:fillRect/>
          </a:stretch>
        </p:blipFill>
        <p:spPr>
          <a:xfrm>
            <a:off x="1244963" y="2296525"/>
            <a:ext cx="1346400" cy="1795190"/>
          </a:xfrm>
          <a:prstGeom prst="rect">
            <a:avLst/>
          </a:prstGeom>
          <a:noFill/>
          <a:ln>
            <a:noFill/>
          </a:ln>
        </p:spPr>
      </p:pic>
      <p:sp>
        <p:nvSpPr>
          <p:cNvPr id="214" name="Google Shape;214;p22"/>
          <p:cNvSpPr txBox="1"/>
          <p:nvPr/>
        </p:nvSpPr>
        <p:spPr>
          <a:xfrm>
            <a:off x="1289526" y="4445400"/>
            <a:ext cx="1257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b="1">
                <a:solidFill>
                  <a:schemeClr val="accent3"/>
                </a:solidFill>
                <a:latin typeface="Lato"/>
                <a:ea typeface="Lato"/>
                <a:cs typeface="Lato"/>
                <a:sym typeface="Lato"/>
              </a:rPr>
              <a:t>Natasha Evdokimova</a:t>
            </a:r>
            <a:endParaRPr b="1">
              <a:solidFill>
                <a:schemeClr val="accent3"/>
              </a:solidFill>
              <a:latin typeface="Lato"/>
              <a:ea typeface="Lato"/>
              <a:cs typeface="Lato"/>
              <a:sym typeface="Lato"/>
            </a:endParaRPr>
          </a:p>
        </p:txBody>
      </p:sp>
      <p:pic>
        <p:nvPicPr>
          <p:cNvPr id="215" name="Google Shape;215;p22"/>
          <p:cNvPicPr preferRelativeResize="0"/>
          <p:nvPr/>
        </p:nvPicPr>
        <p:blipFill rotWithShape="1">
          <a:blip r:embed="rId5">
            <a:alphaModFix/>
          </a:blip>
          <a:srcRect b="24885"/>
          <a:stretch/>
        </p:blipFill>
        <p:spPr>
          <a:xfrm>
            <a:off x="3015388" y="2296525"/>
            <a:ext cx="1346400" cy="1795201"/>
          </a:xfrm>
          <a:prstGeom prst="rect">
            <a:avLst/>
          </a:prstGeom>
          <a:noFill/>
          <a:ln>
            <a:noFill/>
          </a:ln>
        </p:spPr>
      </p:pic>
      <p:sp>
        <p:nvSpPr>
          <p:cNvPr id="216" name="Google Shape;216;p22"/>
          <p:cNvSpPr txBox="1"/>
          <p:nvPr/>
        </p:nvSpPr>
        <p:spPr>
          <a:xfrm>
            <a:off x="2776738" y="4445400"/>
            <a:ext cx="1823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b="1">
                <a:solidFill>
                  <a:schemeClr val="accent3"/>
                </a:solidFill>
                <a:latin typeface="Lato"/>
                <a:ea typeface="Lato"/>
                <a:cs typeface="Lato"/>
                <a:sym typeface="Lato"/>
              </a:rPr>
              <a:t>Deniz</a:t>
            </a:r>
            <a:endParaRPr b="1">
              <a:solidFill>
                <a:schemeClr val="accent3"/>
              </a:solidFill>
              <a:latin typeface="Lato"/>
              <a:ea typeface="Lato"/>
              <a:cs typeface="Lato"/>
              <a:sym typeface="Lato"/>
            </a:endParaRPr>
          </a:p>
          <a:p>
            <a:pPr marL="0" lvl="0" indent="0" algn="ctr" rtl="0">
              <a:spcBef>
                <a:spcPts val="0"/>
              </a:spcBef>
              <a:spcAft>
                <a:spcPts val="0"/>
              </a:spcAft>
              <a:buNone/>
            </a:pPr>
            <a:r>
              <a:rPr lang="ru" b="1">
                <a:solidFill>
                  <a:schemeClr val="accent3"/>
                </a:solidFill>
                <a:latin typeface="Lato"/>
                <a:ea typeface="Lato"/>
                <a:cs typeface="Lato"/>
                <a:sym typeface="Lato"/>
              </a:rPr>
              <a:t>Nazarova</a:t>
            </a:r>
            <a:endParaRPr b="1">
              <a:solidFill>
                <a:schemeClr val="accent3"/>
              </a:solidFill>
              <a:latin typeface="Lato"/>
              <a:ea typeface="Lato"/>
              <a:cs typeface="Lato"/>
              <a:sym typeface="Lato"/>
            </a:endParaRPr>
          </a:p>
        </p:txBody>
      </p:sp>
      <p:pic>
        <p:nvPicPr>
          <p:cNvPr id="217" name="Google Shape;217;p22"/>
          <p:cNvPicPr preferRelativeResize="0"/>
          <p:nvPr/>
        </p:nvPicPr>
        <p:blipFill rotWithShape="1">
          <a:blip r:embed="rId6">
            <a:alphaModFix/>
          </a:blip>
          <a:srcRect l="11453" r="13538"/>
          <a:stretch/>
        </p:blipFill>
        <p:spPr>
          <a:xfrm>
            <a:off x="4785811" y="2296525"/>
            <a:ext cx="1346400" cy="1795200"/>
          </a:xfrm>
          <a:prstGeom prst="rect">
            <a:avLst/>
          </a:prstGeom>
          <a:noFill/>
          <a:ln>
            <a:noFill/>
          </a:ln>
        </p:spPr>
      </p:pic>
      <p:sp>
        <p:nvSpPr>
          <p:cNvPr id="218" name="Google Shape;218;p22"/>
          <p:cNvSpPr txBox="1"/>
          <p:nvPr/>
        </p:nvSpPr>
        <p:spPr>
          <a:xfrm>
            <a:off x="4970888" y="4445400"/>
            <a:ext cx="976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b="1">
                <a:solidFill>
                  <a:schemeClr val="accent3"/>
                </a:solidFill>
                <a:latin typeface="Lato"/>
                <a:ea typeface="Lato"/>
                <a:cs typeface="Lato"/>
                <a:sym typeface="Lato"/>
              </a:rPr>
              <a:t>Parisa Navidi</a:t>
            </a:r>
            <a:endParaRPr b="1">
              <a:solidFill>
                <a:schemeClr val="accent3"/>
              </a:solidFill>
              <a:latin typeface="Lato"/>
              <a:ea typeface="Lato"/>
              <a:cs typeface="Lato"/>
              <a:sym typeface="Lato"/>
            </a:endParaRPr>
          </a:p>
        </p:txBody>
      </p:sp>
      <p:sp>
        <p:nvSpPr>
          <p:cNvPr id="219" name="Google Shape;219;p22"/>
          <p:cNvSpPr txBox="1"/>
          <p:nvPr/>
        </p:nvSpPr>
        <p:spPr>
          <a:xfrm>
            <a:off x="6645338" y="4445400"/>
            <a:ext cx="116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b="1">
                <a:solidFill>
                  <a:schemeClr val="accent3"/>
                </a:solidFill>
                <a:latin typeface="Lato"/>
                <a:ea typeface="Lato"/>
                <a:cs typeface="Lato"/>
                <a:sym typeface="Lato"/>
              </a:rPr>
              <a:t>Shivanshu Tyagi</a:t>
            </a:r>
            <a:endParaRPr b="1">
              <a:solidFill>
                <a:schemeClr val="accent3"/>
              </a:solidFill>
              <a:latin typeface="Lato"/>
              <a:ea typeface="Lato"/>
              <a:cs typeface="Lato"/>
              <a:sym typeface="Lato"/>
            </a:endParaRPr>
          </a:p>
        </p:txBody>
      </p:sp>
      <p:sp>
        <p:nvSpPr>
          <p:cNvPr id="221" name="Google Shape;221;p22"/>
          <p:cNvSpPr txBox="1"/>
          <p:nvPr/>
        </p:nvSpPr>
        <p:spPr>
          <a:xfrm>
            <a:off x="6249275" y="781950"/>
            <a:ext cx="259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b="1">
                <a:latin typeface="Lato"/>
                <a:ea typeface="Lato"/>
                <a:cs typeface="Lato"/>
                <a:sym typeface="Lato"/>
              </a:rPr>
              <a:t>Pod TA: </a:t>
            </a:r>
            <a:r>
              <a:rPr lang="ru" b="1">
                <a:solidFill>
                  <a:schemeClr val="accent3"/>
                </a:solidFill>
                <a:latin typeface="Lato"/>
                <a:ea typeface="Lato"/>
                <a:cs typeface="Lato"/>
                <a:sym typeface="Lato"/>
              </a:rPr>
              <a:t>Clara Kuper</a:t>
            </a:r>
            <a:endParaRPr b="1">
              <a:solidFill>
                <a:schemeClr val="accent3"/>
              </a:solidFill>
              <a:latin typeface="Lato"/>
              <a:ea typeface="Lato"/>
              <a:cs typeface="Lato"/>
              <a:sym typeface="Lato"/>
            </a:endParaRPr>
          </a:p>
          <a:p>
            <a:pPr marL="0" lvl="0" indent="0" algn="l" rtl="0">
              <a:spcBef>
                <a:spcPts val="0"/>
              </a:spcBef>
              <a:spcAft>
                <a:spcPts val="0"/>
              </a:spcAft>
              <a:buNone/>
            </a:pPr>
            <a:r>
              <a:rPr lang="ru" b="1">
                <a:latin typeface="Lato"/>
                <a:ea typeface="Lato"/>
                <a:cs typeface="Lato"/>
                <a:sym typeface="Lato"/>
              </a:rPr>
              <a:t>Project TA: </a:t>
            </a:r>
            <a:r>
              <a:rPr lang="ru" b="1">
                <a:solidFill>
                  <a:schemeClr val="accent3"/>
                </a:solidFill>
                <a:latin typeface="Lato"/>
                <a:ea typeface="Lato"/>
                <a:cs typeface="Lato"/>
                <a:sym typeface="Lato"/>
              </a:rPr>
              <a:t>Hamed Karimi</a:t>
            </a:r>
            <a:endParaRPr b="1">
              <a:solidFill>
                <a:schemeClr val="accent3"/>
              </a:solidFill>
              <a:latin typeface="Lato"/>
              <a:ea typeface="Lato"/>
              <a:cs typeface="Lato"/>
              <a:sym typeface="Lato"/>
            </a:endParaRPr>
          </a:p>
          <a:p>
            <a:pPr marL="0" lvl="0" indent="0" algn="l" rtl="0">
              <a:spcBef>
                <a:spcPts val="0"/>
              </a:spcBef>
              <a:spcAft>
                <a:spcPts val="0"/>
              </a:spcAft>
              <a:buNone/>
            </a:pPr>
            <a:r>
              <a:rPr lang="ru" b="1">
                <a:latin typeface="Lato"/>
                <a:ea typeface="Lato"/>
                <a:cs typeface="Lato"/>
                <a:sym typeface="Lato"/>
              </a:rPr>
              <a:t>Project Mentor: </a:t>
            </a:r>
            <a:r>
              <a:rPr lang="ru" b="1">
                <a:solidFill>
                  <a:schemeClr val="accent3"/>
                </a:solidFill>
                <a:latin typeface="Lato"/>
                <a:ea typeface="Lato"/>
                <a:cs typeface="Lato"/>
                <a:sym typeface="Lato"/>
              </a:rPr>
              <a:t>Haiyang Jin</a:t>
            </a:r>
            <a:endParaRPr b="1">
              <a:solidFill>
                <a:schemeClr val="accent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2722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Supplementary</a:t>
            </a:r>
            <a:endParaRPr/>
          </a:p>
        </p:txBody>
      </p:sp>
      <p:sp>
        <p:nvSpPr>
          <p:cNvPr id="227" name="Google Shape;22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8" name="Google Shape;228;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11</a:t>
            </a:fld>
            <a:endParaRPr/>
          </a:p>
        </p:txBody>
      </p:sp>
      <p:pic>
        <p:nvPicPr>
          <p:cNvPr id="229" name="Google Shape;229;p23"/>
          <p:cNvPicPr preferRelativeResize="0"/>
          <p:nvPr/>
        </p:nvPicPr>
        <p:blipFill>
          <a:blip r:embed="rId3">
            <a:alphaModFix/>
          </a:blip>
          <a:stretch>
            <a:fillRect/>
          </a:stretch>
        </p:blipFill>
        <p:spPr>
          <a:xfrm>
            <a:off x="3350950" y="504775"/>
            <a:ext cx="5734050" cy="463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Intro</a:t>
            </a:r>
            <a:endParaRPr dirty="0"/>
          </a:p>
        </p:txBody>
      </p:sp>
      <p:sp>
        <p:nvSpPr>
          <p:cNvPr id="95" name="Google Shape;95;p14"/>
          <p:cNvSpPr txBox="1">
            <a:spLocks noGrp="1"/>
          </p:cNvSpPr>
          <p:nvPr>
            <p:ph type="body" idx="1"/>
          </p:nvPr>
        </p:nvSpPr>
        <p:spPr>
          <a:xfrm>
            <a:off x="3062950" y="3121500"/>
            <a:ext cx="5546700" cy="581700"/>
          </a:xfrm>
          <a:prstGeom prst="rect">
            <a:avLst/>
          </a:prstGeom>
        </p:spPr>
        <p:txBody>
          <a:bodyPr spcFirstLastPara="1" wrap="square" lIns="91425" tIns="91425" rIns="91425" bIns="91425" anchor="ctr" anchorCtr="0">
            <a:noAutofit/>
          </a:bodyPr>
          <a:lstStyle/>
          <a:p>
            <a:pPr marL="0" lvl="0" indent="0" algn="l" rtl="0">
              <a:spcBef>
                <a:spcPts val="0"/>
              </a:spcBef>
              <a:spcAft>
                <a:spcPts val="1400"/>
              </a:spcAft>
              <a:buNone/>
            </a:pPr>
            <a:r>
              <a:rPr lang="ru" sz="1200" b="1" dirty="0">
                <a:solidFill>
                  <a:srgbClr val="000000"/>
                </a:solidFill>
                <a:latin typeface="Arial"/>
                <a:ea typeface="Arial"/>
                <a:cs typeface="Arial"/>
                <a:sym typeface="Arial"/>
              </a:rPr>
              <a:t>What are the neural correlates of ‘math’ and ‘story’ problem-solving? </a:t>
            </a:r>
            <a:br>
              <a:rPr lang="en-US" sz="1200" b="1" dirty="0">
                <a:solidFill>
                  <a:srgbClr val="000000"/>
                </a:solidFill>
                <a:latin typeface="Arial"/>
                <a:ea typeface="Arial"/>
                <a:cs typeface="Arial"/>
                <a:sym typeface="Arial"/>
              </a:rPr>
            </a:br>
            <a:r>
              <a:rPr lang="ru" sz="1200" b="1" dirty="0">
                <a:solidFill>
                  <a:srgbClr val="000000"/>
                </a:solidFill>
                <a:latin typeface="Arial"/>
                <a:ea typeface="Arial"/>
                <a:cs typeface="Arial"/>
                <a:sym typeface="Arial"/>
              </a:rPr>
              <a:t>What are the similarities between them?</a:t>
            </a:r>
            <a:endParaRPr sz="1200" dirty="0">
              <a:latin typeface="Arial"/>
              <a:ea typeface="Arial"/>
              <a:cs typeface="Arial"/>
              <a:sym typeface="Arial"/>
            </a:endParaRPr>
          </a:p>
        </p:txBody>
      </p:sp>
      <p:sp>
        <p:nvSpPr>
          <p:cNvPr id="96" name="Google Shape;96;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2</a:t>
            </a:fld>
            <a:endParaRPr/>
          </a:p>
        </p:txBody>
      </p:sp>
      <p:sp>
        <p:nvSpPr>
          <p:cNvPr id="97" name="Google Shape;97;p14"/>
          <p:cNvSpPr/>
          <p:nvPr/>
        </p:nvSpPr>
        <p:spPr>
          <a:xfrm>
            <a:off x="643925" y="2119675"/>
            <a:ext cx="2296800" cy="4521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b="1"/>
              <a:t>Phenomenon </a:t>
            </a:r>
            <a:endParaRPr b="1"/>
          </a:p>
        </p:txBody>
      </p:sp>
      <p:sp>
        <p:nvSpPr>
          <p:cNvPr id="98" name="Google Shape;98;p14"/>
          <p:cNvSpPr txBox="1"/>
          <p:nvPr/>
        </p:nvSpPr>
        <p:spPr>
          <a:xfrm>
            <a:off x="3062950" y="2167010"/>
            <a:ext cx="5119500" cy="535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400"/>
              </a:spcAft>
              <a:buNone/>
            </a:pPr>
            <a:r>
              <a:rPr lang="ru" sz="1200" dirty="0">
                <a:solidFill>
                  <a:schemeClr val="bg2"/>
                </a:solidFill>
              </a:rPr>
              <a:t>Both math and story have similar semantic and syntax structures, yet they are processed by different brain regions. </a:t>
            </a:r>
            <a:endParaRPr sz="1200" dirty="0">
              <a:solidFill>
                <a:schemeClr val="bg2"/>
              </a:solidFill>
            </a:endParaRPr>
          </a:p>
        </p:txBody>
      </p:sp>
      <p:sp>
        <p:nvSpPr>
          <p:cNvPr id="99" name="Google Shape;99;p14"/>
          <p:cNvSpPr/>
          <p:nvPr/>
        </p:nvSpPr>
        <p:spPr>
          <a:xfrm>
            <a:off x="643925" y="3060063"/>
            <a:ext cx="2296800" cy="4521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b="1"/>
              <a:t>Question</a:t>
            </a:r>
            <a:endParaRPr b="1"/>
          </a:p>
        </p:txBody>
      </p:sp>
      <p:sp>
        <p:nvSpPr>
          <p:cNvPr id="100" name="Google Shape;100;p14"/>
          <p:cNvSpPr/>
          <p:nvPr/>
        </p:nvSpPr>
        <p:spPr>
          <a:xfrm>
            <a:off x="643925" y="4000475"/>
            <a:ext cx="2296800" cy="4521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b="1"/>
              <a:t>Goal</a:t>
            </a:r>
            <a:endParaRPr b="1"/>
          </a:p>
        </p:txBody>
      </p:sp>
      <p:sp>
        <p:nvSpPr>
          <p:cNvPr id="101" name="Google Shape;101;p14"/>
          <p:cNvSpPr txBox="1"/>
          <p:nvPr/>
        </p:nvSpPr>
        <p:spPr>
          <a:xfrm>
            <a:off x="3062950" y="3935675"/>
            <a:ext cx="5296800" cy="581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ru" sz="1200" dirty="0"/>
              <a:t>Investigate the differences and similarities in the regions of the brain responsible for ‘math’ and ‘story’ problem-solving.</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p:nvPr/>
        </p:nvSpPr>
        <p:spPr>
          <a:xfrm>
            <a:off x="3370541" y="226728"/>
            <a:ext cx="473700" cy="473700"/>
          </a:xfrm>
          <a:prstGeom prst="ellipse">
            <a:avLst/>
          </a:prstGeom>
          <a:solidFill>
            <a:schemeClr val="lt1"/>
          </a:solidFill>
          <a:ln w="28575" cap="flat" cmpd="sng">
            <a:solidFill>
              <a:srgbClr val="7F7F7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Arial"/>
              <a:ea typeface="Arial"/>
              <a:cs typeface="Arial"/>
              <a:sym typeface="Arial"/>
            </a:endParaRPr>
          </a:p>
        </p:txBody>
      </p:sp>
      <p:sp>
        <p:nvSpPr>
          <p:cNvPr id="107" name="Google Shape;10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Dataset: HCP 2020</a:t>
            </a:r>
            <a:endParaRPr dirty="0"/>
          </a:p>
        </p:txBody>
      </p:sp>
      <p:sp>
        <p:nvSpPr>
          <p:cNvPr id="108" name="Google Shape;10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ru" sz="1862" b="1">
                <a:solidFill>
                  <a:schemeClr val="dk2"/>
                </a:solidFill>
                <a:highlight>
                  <a:srgbClr val="FFFFFF"/>
                </a:highlight>
              </a:rPr>
              <a:t>Measurement:</a:t>
            </a:r>
            <a:r>
              <a:rPr lang="ru" sz="1862">
                <a:solidFill>
                  <a:schemeClr val="dk2"/>
                </a:solidFill>
                <a:highlight>
                  <a:srgbClr val="FFFFFF"/>
                </a:highlight>
              </a:rPr>
              <a:t> task-fMRI</a:t>
            </a:r>
            <a:endParaRPr sz="1862">
              <a:solidFill>
                <a:schemeClr val="dk2"/>
              </a:solidFill>
              <a:highlight>
                <a:srgbClr val="FFFFFF"/>
              </a:highlight>
            </a:endParaRPr>
          </a:p>
          <a:p>
            <a:pPr marL="0" lvl="0" indent="0" algn="l" rtl="0">
              <a:lnSpc>
                <a:spcPct val="95000"/>
              </a:lnSpc>
              <a:spcBef>
                <a:spcPts val="1200"/>
              </a:spcBef>
              <a:spcAft>
                <a:spcPts val="0"/>
              </a:spcAft>
              <a:buSzPts val="852"/>
              <a:buNone/>
            </a:pPr>
            <a:r>
              <a:rPr lang="ru" sz="1862" b="1">
                <a:solidFill>
                  <a:schemeClr val="dk2"/>
                </a:solidFill>
                <a:highlight>
                  <a:srgbClr val="FFFFFF"/>
                </a:highlight>
              </a:rPr>
              <a:t>Task: </a:t>
            </a:r>
            <a:r>
              <a:rPr lang="ru" sz="1862">
                <a:solidFill>
                  <a:schemeClr val="dk2"/>
                </a:solidFill>
                <a:highlight>
                  <a:srgbClr val="FFFFFF"/>
                </a:highlight>
              </a:rPr>
              <a:t>Language (story-math-cue)</a:t>
            </a:r>
            <a:endParaRPr sz="1862">
              <a:solidFill>
                <a:schemeClr val="dk2"/>
              </a:solidFill>
              <a:highlight>
                <a:srgbClr val="FFFFFF"/>
              </a:highlight>
            </a:endParaRPr>
          </a:p>
          <a:p>
            <a:pPr marL="0" lvl="0" indent="0" algn="l" rtl="0">
              <a:lnSpc>
                <a:spcPct val="95000"/>
              </a:lnSpc>
              <a:spcBef>
                <a:spcPts val="1200"/>
              </a:spcBef>
              <a:spcAft>
                <a:spcPts val="0"/>
              </a:spcAft>
              <a:buSzPts val="852"/>
              <a:buNone/>
            </a:pPr>
            <a:r>
              <a:rPr lang="ru" sz="1862" b="1">
                <a:solidFill>
                  <a:schemeClr val="dk2"/>
                </a:solidFill>
                <a:highlight>
                  <a:srgbClr val="FFFFFF"/>
                </a:highlight>
              </a:rPr>
              <a:t>Parcels: </a:t>
            </a:r>
            <a:r>
              <a:rPr lang="ru" sz="1862">
                <a:solidFill>
                  <a:schemeClr val="dk2"/>
                </a:solidFill>
                <a:highlight>
                  <a:srgbClr val="FFFFFF"/>
                </a:highlight>
              </a:rPr>
              <a:t>360</a:t>
            </a:r>
            <a:endParaRPr sz="1862">
              <a:solidFill>
                <a:schemeClr val="dk2"/>
              </a:solidFill>
              <a:highlight>
                <a:srgbClr val="FFFFFF"/>
              </a:highlight>
            </a:endParaRPr>
          </a:p>
          <a:p>
            <a:pPr marL="0" lvl="0" indent="0" algn="l" rtl="0">
              <a:lnSpc>
                <a:spcPct val="95000"/>
              </a:lnSpc>
              <a:spcBef>
                <a:spcPts val="1200"/>
              </a:spcBef>
              <a:spcAft>
                <a:spcPts val="1200"/>
              </a:spcAft>
              <a:buSzPts val="852"/>
              <a:buNone/>
            </a:pPr>
            <a:r>
              <a:rPr lang="ru" sz="1862" b="1">
                <a:solidFill>
                  <a:schemeClr val="dk2"/>
                </a:solidFill>
                <a:highlight>
                  <a:srgbClr val="FFFFFF"/>
                </a:highlight>
              </a:rPr>
              <a:t>Subjects: </a:t>
            </a:r>
            <a:r>
              <a:rPr lang="ru" sz="1862">
                <a:solidFill>
                  <a:schemeClr val="dk2"/>
                </a:solidFill>
                <a:highlight>
                  <a:srgbClr val="FFFFFF"/>
                </a:highlight>
              </a:rPr>
              <a:t>339</a:t>
            </a:r>
            <a:endParaRPr sz="1629">
              <a:solidFill>
                <a:srgbClr val="000000"/>
              </a:solidFill>
              <a:highlight>
                <a:srgbClr val="FFFFFF"/>
              </a:highlight>
            </a:endParaRPr>
          </a:p>
        </p:txBody>
      </p:sp>
      <p:sp>
        <p:nvSpPr>
          <p:cNvPr id="109" name="Google Shape;109;p15"/>
          <p:cNvSpPr/>
          <p:nvPr/>
        </p:nvSpPr>
        <p:spPr>
          <a:xfrm>
            <a:off x="3339025" y="196577"/>
            <a:ext cx="535200" cy="535200"/>
          </a:xfrm>
          <a:prstGeom prst="ellipse">
            <a:avLst/>
          </a:prstGeom>
          <a:noFill/>
          <a:ln w="9525" cap="flat" cmpd="sng">
            <a:solidFill>
              <a:srgbClr val="4343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Arial"/>
              <a:ea typeface="Arial"/>
              <a:cs typeface="Arial"/>
              <a:sym typeface="Arial"/>
            </a:endParaRPr>
          </a:p>
        </p:txBody>
      </p:sp>
      <p:sp>
        <p:nvSpPr>
          <p:cNvPr id="110" name="Google Shape;110;p15"/>
          <p:cNvSpPr/>
          <p:nvPr/>
        </p:nvSpPr>
        <p:spPr>
          <a:xfrm>
            <a:off x="3455448" y="337655"/>
            <a:ext cx="302379" cy="253121"/>
          </a:xfrm>
          <a:custGeom>
            <a:avLst/>
            <a:gdLst/>
            <a:ahLst/>
            <a:cxnLst/>
            <a:rect l="l" t="t" r="r" b="b"/>
            <a:pathLst>
              <a:path w="21396" h="21556" extrusionOk="0">
                <a:moveTo>
                  <a:pt x="8976" y="22"/>
                </a:moveTo>
                <a:cubicBezTo>
                  <a:pt x="8728" y="-41"/>
                  <a:pt x="8472" y="36"/>
                  <a:pt x="8278" y="230"/>
                </a:cubicBezTo>
                <a:cubicBezTo>
                  <a:pt x="8087" y="420"/>
                  <a:pt x="7977" y="713"/>
                  <a:pt x="7985" y="1015"/>
                </a:cubicBezTo>
                <a:cubicBezTo>
                  <a:pt x="8052" y="3628"/>
                  <a:pt x="7515" y="4382"/>
                  <a:pt x="6355" y="5019"/>
                </a:cubicBezTo>
                <a:lnTo>
                  <a:pt x="481" y="8270"/>
                </a:lnTo>
                <a:cubicBezTo>
                  <a:pt x="170" y="8441"/>
                  <a:pt x="-24" y="8827"/>
                  <a:pt x="2" y="9239"/>
                </a:cubicBezTo>
                <a:cubicBezTo>
                  <a:pt x="33" y="9650"/>
                  <a:pt x="273" y="9996"/>
                  <a:pt x="607" y="10104"/>
                </a:cubicBezTo>
                <a:lnTo>
                  <a:pt x="11311" y="13636"/>
                </a:lnTo>
                <a:cubicBezTo>
                  <a:pt x="11392" y="13661"/>
                  <a:pt x="11471" y="13671"/>
                  <a:pt x="11551" y="13668"/>
                </a:cubicBezTo>
                <a:cubicBezTo>
                  <a:pt x="11670" y="13664"/>
                  <a:pt x="11787" y="13638"/>
                  <a:pt x="11897" y="13572"/>
                </a:cubicBezTo>
                <a:cubicBezTo>
                  <a:pt x="11931" y="13545"/>
                  <a:pt x="15512" y="11347"/>
                  <a:pt x="17465" y="10264"/>
                </a:cubicBezTo>
                <a:cubicBezTo>
                  <a:pt x="20381" y="8660"/>
                  <a:pt x="20331" y="6738"/>
                  <a:pt x="20252" y="3834"/>
                </a:cubicBezTo>
                <a:lnTo>
                  <a:pt x="20252" y="3690"/>
                </a:lnTo>
                <a:cubicBezTo>
                  <a:pt x="20241" y="3234"/>
                  <a:pt x="19970" y="2851"/>
                  <a:pt x="19600" y="2761"/>
                </a:cubicBezTo>
                <a:lnTo>
                  <a:pt x="8976" y="22"/>
                </a:lnTo>
                <a:close/>
                <a:moveTo>
                  <a:pt x="9608" y="2192"/>
                </a:moveTo>
                <a:lnTo>
                  <a:pt x="18636" y="4514"/>
                </a:lnTo>
                <a:cubicBezTo>
                  <a:pt x="18687" y="6786"/>
                  <a:pt x="18560" y="7496"/>
                  <a:pt x="16780" y="8479"/>
                </a:cubicBezTo>
                <a:cubicBezTo>
                  <a:pt x="15101" y="9404"/>
                  <a:pt x="12325" y="11103"/>
                  <a:pt x="11431" y="11650"/>
                </a:cubicBezTo>
                <a:lnTo>
                  <a:pt x="3195" y="8927"/>
                </a:lnTo>
                <a:cubicBezTo>
                  <a:pt x="3195" y="8927"/>
                  <a:pt x="7040" y="6813"/>
                  <a:pt x="7040" y="6813"/>
                </a:cubicBezTo>
                <a:cubicBezTo>
                  <a:pt x="8907" y="5782"/>
                  <a:pt x="9501" y="4216"/>
                  <a:pt x="9608" y="2192"/>
                </a:cubicBezTo>
                <a:close/>
                <a:moveTo>
                  <a:pt x="20326" y="10505"/>
                </a:moveTo>
                <a:cubicBezTo>
                  <a:pt x="20219" y="10513"/>
                  <a:pt x="20108" y="10547"/>
                  <a:pt x="20006" y="10609"/>
                </a:cubicBezTo>
                <a:lnTo>
                  <a:pt x="11438" y="15686"/>
                </a:lnTo>
                <a:lnTo>
                  <a:pt x="1033" y="12250"/>
                </a:lnTo>
                <a:cubicBezTo>
                  <a:pt x="599" y="12103"/>
                  <a:pt x="146" y="12417"/>
                  <a:pt x="28" y="12939"/>
                </a:cubicBezTo>
                <a:cubicBezTo>
                  <a:pt x="-90" y="13463"/>
                  <a:pt x="173" y="14006"/>
                  <a:pt x="607" y="14148"/>
                </a:cubicBezTo>
                <a:lnTo>
                  <a:pt x="11305" y="17680"/>
                </a:lnTo>
                <a:cubicBezTo>
                  <a:pt x="11385" y="17707"/>
                  <a:pt x="11465" y="17715"/>
                  <a:pt x="11544" y="17712"/>
                </a:cubicBezTo>
                <a:cubicBezTo>
                  <a:pt x="11660" y="17708"/>
                  <a:pt x="11777" y="17676"/>
                  <a:pt x="11883" y="17608"/>
                </a:cubicBezTo>
                <a:lnTo>
                  <a:pt x="20731" y="12370"/>
                </a:lnTo>
                <a:cubicBezTo>
                  <a:pt x="21136" y="12135"/>
                  <a:pt x="21297" y="11545"/>
                  <a:pt x="21097" y="11057"/>
                </a:cubicBezTo>
                <a:cubicBezTo>
                  <a:pt x="20951" y="10693"/>
                  <a:pt x="20644" y="10481"/>
                  <a:pt x="20326" y="10505"/>
                </a:cubicBezTo>
                <a:close/>
                <a:moveTo>
                  <a:pt x="20538" y="14348"/>
                </a:moveTo>
                <a:cubicBezTo>
                  <a:pt x="20432" y="14356"/>
                  <a:pt x="20321" y="14391"/>
                  <a:pt x="20219" y="14453"/>
                </a:cubicBezTo>
                <a:lnTo>
                  <a:pt x="11651" y="19530"/>
                </a:lnTo>
                <a:lnTo>
                  <a:pt x="1246" y="16094"/>
                </a:lnTo>
                <a:cubicBezTo>
                  <a:pt x="812" y="15946"/>
                  <a:pt x="359" y="16260"/>
                  <a:pt x="241" y="16783"/>
                </a:cubicBezTo>
                <a:cubicBezTo>
                  <a:pt x="123" y="17306"/>
                  <a:pt x="386" y="17845"/>
                  <a:pt x="820" y="17992"/>
                </a:cubicBezTo>
                <a:lnTo>
                  <a:pt x="11518" y="21524"/>
                </a:lnTo>
                <a:cubicBezTo>
                  <a:pt x="11598" y="21551"/>
                  <a:pt x="11678" y="21559"/>
                  <a:pt x="11757" y="21556"/>
                </a:cubicBezTo>
                <a:cubicBezTo>
                  <a:pt x="11873" y="21551"/>
                  <a:pt x="11990" y="21518"/>
                  <a:pt x="12096" y="21452"/>
                </a:cubicBezTo>
                <a:lnTo>
                  <a:pt x="20944" y="16214"/>
                </a:lnTo>
                <a:cubicBezTo>
                  <a:pt x="21349" y="15980"/>
                  <a:pt x="21510" y="15386"/>
                  <a:pt x="21310" y="14901"/>
                </a:cubicBezTo>
                <a:cubicBezTo>
                  <a:pt x="21163" y="14539"/>
                  <a:pt x="20857" y="14326"/>
                  <a:pt x="20538" y="14348"/>
                </a:cubicBezTo>
                <a:close/>
              </a:path>
            </a:pathLst>
          </a:custGeom>
          <a:solidFill>
            <a:srgbClr val="43434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11" name="Google Shape;111;p15"/>
          <p:cNvPicPr preferRelativeResize="0"/>
          <p:nvPr/>
        </p:nvPicPr>
        <p:blipFill>
          <a:blip r:embed="rId3">
            <a:alphaModFix/>
          </a:blip>
          <a:stretch>
            <a:fillRect/>
          </a:stretch>
        </p:blipFill>
        <p:spPr>
          <a:xfrm>
            <a:off x="4572000" y="1516475"/>
            <a:ext cx="4123175" cy="2905850"/>
          </a:xfrm>
          <a:prstGeom prst="rect">
            <a:avLst/>
          </a:prstGeom>
          <a:noFill/>
          <a:ln>
            <a:noFill/>
          </a:ln>
        </p:spPr>
      </p:pic>
      <p:sp>
        <p:nvSpPr>
          <p:cNvPr id="112" name="Google Shape;11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3</a:t>
            </a:fld>
            <a:endParaRPr/>
          </a:p>
        </p:txBody>
      </p:sp>
      <p:cxnSp>
        <p:nvCxnSpPr>
          <p:cNvPr id="113" name="Google Shape;113;p15"/>
          <p:cNvCxnSpPr>
            <a:stCxn id="109" idx="2"/>
          </p:cNvCxnSpPr>
          <p:nvPr/>
        </p:nvCxnSpPr>
        <p:spPr>
          <a:xfrm rot="10800000">
            <a:off x="25" y="464177"/>
            <a:ext cx="3339000" cy="0"/>
          </a:xfrm>
          <a:prstGeom prst="straightConnector1">
            <a:avLst/>
          </a:prstGeom>
          <a:noFill/>
          <a:ln w="28575" cap="flat" cmpd="sng">
            <a:solidFill>
              <a:srgbClr val="434343"/>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p:nvPr/>
        </p:nvSpPr>
        <p:spPr>
          <a:xfrm>
            <a:off x="1685400" y="224325"/>
            <a:ext cx="461700" cy="461700"/>
          </a:xfrm>
          <a:prstGeom prst="ellipse">
            <a:avLst/>
          </a:prstGeom>
          <a:solidFill>
            <a:schemeClr val="lt1"/>
          </a:solidFill>
          <a:ln w="28575" cap="flat" cmpd="sng">
            <a:solidFill>
              <a:srgbClr val="434343"/>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Arial"/>
              <a:ea typeface="Arial"/>
              <a:cs typeface="Arial"/>
              <a:sym typeface="Arial"/>
            </a:endParaRPr>
          </a:p>
        </p:txBody>
      </p:sp>
      <p:sp>
        <p:nvSpPr>
          <p:cNvPr id="119" name="Google Shape;119;p16"/>
          <p:cNvSpPr/>
          <p:nvPr/>
        </p:nvSpPr>
        <p:spPr>
          <a:xfrm>
            <a:off x="6302025" y="2580400"/>
            <a:ext cx="1936800" cy="1413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751600" y="2580400"/>
            <a:ext cx="1936800" cy="1413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82950" y="2996650"/>
            <a:ext cx="580800" cy="58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Methodology:</a:t>
            </a:r>
            <a:endParaRPr/>
          </a:p>
        </p:txBody>
      </p:sp>
      <p:sp>
        <p:nvSpPr>
          <p:cNvPr id="123" name="Google Shape;123;p16"/>
          <p:cNvSpPr/>
          <p:nvPr/>
        </p:nvSpPr>
        <p:spPr>
          <a:xfrm>
            <a:off x="1225450" y="2580400"/>
            <a:ext cx="1897500" cy="1413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p:nvPr/>
        </p:nvSpPr>
        <p:spPr>
          <a:xfrm>
            <a:off x="1297400" y="3016300"/>
            <a:ext cx="1786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a:solidFill>
                  <a:schemeClr val="lt1"/>
                </a:solidFill>
                <a:latin typeface="Lato"/>
                <a:ea typeface="Lato"/>
                <a:cs typeface="Lato"/>
                <a:sym typeface="Lato"/>
              </a:rPr>
              <a:t>identifying 20 most active parcels for each task comparing with cue state</a:t>
            </a:r>
            <a:endParaRPr sz="1000">
              <a:solidFill>
                <a:schemeClr val="lt1"/>
              </a:solidFill>
              <a:latin typeface="Lato"/>
              <a:ea typeface="Lato"/>
              <a:cs typeface="Lato"/>
              <a:sym typeface="Lato"/>
            </a:endParaRPr>
          </a:p>
          <a:p>
            <a:pPr marL="0" lvl="0" indent="0" algn="l" rtl="0">
              <a:spcBef>
                <a:spcPts val="0"/>
              </a:spcBef>
              <a:spcAft>
                <a:spcPts val="0"/>
              </a:spcAft>
              <a:buNone/>
            </a:pPr>
            <a:r>
              <a:rPr lang="ru" sz="1000">
                <a:solidFill>
                  <a:schemeClr val="lt1"/>
                </a:solidFill>
                <a:latin typeface="Lato"/>
                <a:ea typeface="Lato"/>
                <a:cs typeface="Lato"/>
                <a:sym typeface="Lato"/>
              </a:rPr>
              <a:t> (40 in sum)</a:t>
            </a:r>
            <a:endParaRPr sz="1000">
              <a:solidFill>
                <a:schemeClr val="lt1"/>
              </a:solidFill>
              <a:latin typeface="Lato"/>
              <a:ea typeface="Lato"/>
              <a:cs typeface="Lato"/>
              <a:sym typeface="Lato"/>
            </a:endParaRPr>
          </a:p>
        </p:txBody>
      </p:sp>
      <p:sp>
        <p:nvSpPr>
          <p:cNvPr id="125" name="Google Shape;125;p16"/>
          <p:cNvSpPr txBox="1"/>
          <p:nvPr/>
        </p:nvSpPr>
        <p:spPr>
          <a:xfrm>
            <a:off x="3940930" y="2660346"/>
            <a:ext cx="1551699"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b="1" dirty="0">
                <a:solidFill>
                  <a:schemeClr val="lt1"/>
                </a:solidFill>
                <a:latin typeface="Lato"/>
                <a:ea typeface="Lato"/>
                <a:cs typeface="Lato"/>
                <a:sym typeface="Lato"/>
              </a:rPr>
              <a:t>2. Logistic</a:t>
            </a:r>
            <a:r>
              <a:rPr lang="en-US" b="1" dirty="0">
                <a:solidFill>
                  <a:schemeClr val="lt1"/>
                </a:solidFill>
                <a:latin typeface="Lato"/>
                <a:ea typeface="Lato"/>
                <a:cs typeface="Lato"/>
                <a:sym typeface="Lato"/>
              </a:rPr>
              <a:t> </a:t>
            </a:r>
            <a:r>
              <a:rPr lang="ru" b="1" dirty="0">
                <a:solidFill>
                  <a:schemeClr val="lt1"/>
                </a:solidFill>
                <a:latin typeface="Lato"/>
                <a:ea typeface="Lato"/>
                <a:cs typeface="Lato"/>
                <a:sym typeface="Lato"/>
              </a:rPr>
              <a:t>GLM</a:t>
            </a:r>
            <a:r>
              <a:rPr lang="en-US" b="1" dirty="0">
                <a:solidFill>
                  <a:schemeClr val="lt1"/>
                </a:solidFill>
                <a:latin typeface="Lato"/>
                <a:ea typeface="Lato"/>
                <a:cs typeface="Lato"/>
                <a:sym typeface="Lato"/>
              </a:rPr>
              <a:t>s</a:t>
            </a:r>
            <a:endParaRPr b="1" dirty="0">
              <a:solidFill>
                <a:schemeClr val="lt1"/>
              </a:solidFill>
              <a:latin typeface="Lato"/>
              <a:ea typeface="Lato"/>
              <a:cs typeface="Lato"/>
              <a:sym typeface="Lato"/>
            </a:endParaRPr>
          </a:p>
        </p:txBody>
      </p:sp>
      <p:sp>
        <p:nvSpPr>
          <p:cNvPr id="126" name="Google Shape;126;p16"/>
          <p:cNvSpPr txBox="1"/>
          <p:nvPr/>
        </p:nvSpPr>
        <p:spPr>
          <a:xfrm>
            <a:off x="1201175" y="2668625"/>
            <a:ext cx="19368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300" b="1">
                <a:solidFill>
                  <a:schemeClr val="lt1"/>
                </a:solidFill>
                <a:latin typeface="Lato"/>
                <a:ea typeface="Lato"/>
                <a:cs typeface="Lato"/>
                <a:sym typeface="Lato"/>
              </a:rPr>
              <a:t>1. Choosing parcels</a:t>
            </a:r>
            <a:endParaRPr sz="1300" b="1">
              <a:solidFill>
                <a:schemeClr val="lt1"/>
              </a:solidFill>
              <a:latin typeface="Lato"/>
              <a:ea typeface="Lato"/>
              <a:cs typeface="Lato"/>
              <a:sym typeface="Lato"/>
            </a:endParaRPr>
          </a:p>
        </p:txBody>
      </p:sp>
      <p:sp>
        <p:nvSpPr>
          <p:cNvPr id="127" name="Google Shape;127;p16"/>
          <p:cNvSpPr txBox="1"/>
          <p:nvPr/>
        </p:nvSpPr>
        <p:spPr>
          <a:xfrm>
            <a:off x="6302025" y="2672750"/>
            <a:ext cx="19368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500" b="1">
                <a:solidFill>
                  <a:schemeClr val="lt1"/>
                </a:solidFill>
                <a:latin typeface="Lato"/>
                <a:ea typeface="Lato"/>
                <a:cs typeface="Lato"/>
                <a:sym typeface="Lato"/>
              </a:rPr>
              <a:t>3. Wilcoxon test</a:t>
            </a:r>
            <a:endParaRPr sz="1500" b="1">
              <a:solidFill>
                <a:schemeClr val="lt1"/>
              </a:solidFill>
              <a:latin typeface="Lato"/>
              <a:ea typeface="Lato"/>
              <a:cs typeface="Lato"/>
              <a:sym typeface="Lato"/>
            </a:endParaRPr>
          </a:p>
        </p:txBody>
      </p:sp>
      <p:sp>
        <p:nvSpPr>
          <p:cNvPr id="128" name="Google Shape;128;p16"/>
          <p:cNvSpPr txBox="1"/>
          <p:nvPr/>
        </p:nvSpPr>
        <p:spPr>
          <a:xfrm>
            <a:off x="554725" y="3004400"/>
            <a:ext cx="7230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i="1">
                <a:latin typeface="Lato"/>
                <a:ea typeface="Lato"/>
                <a:cs typeface="Lato"/>
                <a:sym typeface="Lato"/>
              </a:rPr>
              <a:t>parcel_set</a:t>
            </a:r>
            <a:endParaRPr sz="900" i="1">
              <a:latin typeface="Lato"/>
              <a:ea typeface="Lato"/>
              <a:cs typeface="Lato"/>
              <a:sym typeface="Lato"/>
            </a:endParaRPr>
          </a:p>
        </p:txBody>
      </p:sp>
      <p:sp>
        <p:nvSpPr>
          <p:cNvPr id="129" name="Google Shape;129;p16"/>
          <p:cNvSpPr txBox="1"/>
          <p:nvPr/>
        </p:nvSpPr>
        <p:spPr>
          <a:xfrm>
            <a:off x="3099175" y="2647950"/>
            <a:ext cx="726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i="1">
                <a:latin typeface="Lato"/>
                <a:ea typeface="Lato"/>
                <a:cs typeface="Lato"/>
                <a:sym typeface="Lato"/>
              </a:rPr>
              <a:t>matrix </a:t>
            </a:r>
            <a:endParaRPr sz="1000" i="1">
              <a:latin typeface="Lato"/>
              <a:ea typeface="Lato"/>
              <a:cs typeface="Lato"/>
              <a:sym typeface="Lato"/>
            </a:endParaRPr>
          </a:p>
          <a:p>
            <a:pPr marL="0" lvl="0" indent="0" algn="l" rtl="0">
              <a:spcBef>
                <a:spcPts val="0"/>
              </a:spcBef>
              <a:spcAft>
                <a:spcPts val="0"/>
              </a:spcAft>
              <a:buNone/>
            </a:pPr>
            <a:r>
              <a:rPr lang="ru" sz="1000" i="1">
                <a:latin typeface="Lato"/>
                <a:ea typeface="Lato"/>
                <a:cs typeface="Lato"/>
                <a:sym typeface="Lato"/>
              </a:rPr>
              <a:t>(parcels x subjects)</a:t>
            </a:r>
            <a:endParaRPr sz="1000" i="1">
              <a:latin typeface="Lato"/>
              <a:ea typeface="Lato"/>
              <a:cs typeface="Lato"/>
              <a:sym typeface="Lato"/>
            </a:endParaRPr>
          </a:p>
        </p:txBody>
      </p:sp>
      <p:sp>
        <p:nvSpPr>
          <p:cNvPr id="130" name="Google Shape;130;p16"/>
          <p:cNvSpPr txBox="1"/>
          <p:nvPr/>
        </p:nvSpPr>
        <p:spPr>
          <a:xfrm>
            <a:off x="5741100" y="2664138"/>
            <a:ext cx="58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i="1">
                <a:latin typeface="Lato"/>
                <a:ea typeface="Lato"/>
                <a:cs typeface="Lato"/>
                <a:sym typeface="Lato"/>
              </a:rPr>
              <a:t>vector</a:t>
            </a:r>
            <a:endParaRPr sz="1000" i="1">
              <a:latin typeface="Lato"/>
              <a:ea typeface="Lato"/>
              <a:cs typeface="Lato"/>
              <a:sym typeface="Lato"/>
            </a:endParaRPr>
          </a:p>
          <a:p>
            <a:pPr marL="0" lvl="0" indent="0" algn="l" rtl="0">
              <a:spcBef>
                <a:spcPts val="0"/>
              </a:spcBef>
              <a:spcAft>
                <a:spcPts val="0"/>
              </a:spcAft>
              <a:buNone/>
            </a:pPr>
            <a:r>
              <a:rPr lang="ru" sz="1000" i="1">
                <a:latin typeface="Lato"/>
                <a:ea typeface="Lato"/>
                <a:cs typeface="Lato"/>
                <a:sym typeface="Lato"/>
              </a:rPr>
              <a:t>(task type)</a:t>
            </a:r>
            <a:endParaRPr sz="1000" i="1">
              <a:latin typeface="Lato"/>
              <a:ea typeface="Lato"/>
              <a:cs typeface="Lato"/>
              <a:sym typeface="Lato"/>
            </a:endParaRPr>
          </a:p>
        </p:txBody>
      </p:sp>
      <p:sp>
        <p:nvSpPr>
          <p:cNvPr id="131" name="Google Shape;131;p16"/>
          <p:cNvSpPr txBox="1"/>
          <p:nvPr/>
        </p:nvSpPr>
        <p:spPr>
          <a:xfrm>
            <a:off x="3914411" y="3110050"/>
            <a:ext cx="1936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a:solidFill>
                  <a:schemeClr val="lt1"/>
                </a:solidFill>
                <a:latin typeface="Lato"/>
                <a:ea typeface="Lato"/>
                <a:cs typeface="Lato"/>
                <a:sym typeface="Lato"/>
              </a:rPr>
              <a:t>training model on train_set</a:t>
            </a:r>
            <a:endParaRPr sz="1000">
              <a:solidFill>
                <a:schemeClr val="lt1"/>
              </a:solidFill>
              <a:latin typeface="Lato"/>
              <a:ea typeface="Lato"/>
              <a:cs typeface="Lato"/>
              <a:sym typeface="Lato"/>
            </a:endParaRPr>
          </a:p>
        </p:txBody>
      </p:sp>
      <p:sp>
        <p:nvSpPr>
          <p:cNvPr id="132" name="Google Shape;132;p16"/>
          <p:cNvSpPr txBox="1"/>
          <p:nvPr/>
        </p:nvSpPr>
        <p:spPr>
          <a:xfrm>
            <a:off x="3914400" y="3478200"/>
            <a:ext cx="189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a:solidFill>
                  <a:schemeClr val="lt1"/>
                </a:solidFill>
                <a:latin typeface="Lato"/>
                <a:ea typeface="Lato"/>
                <a:cs typeface="Lato"/>
                <a:sym typeface="Lato"/>
              </a:rPr>
              <a:t>testing on test_set</a:t>
            </a:r>
            <a:endParaRPr sz="1000">
              <a:solidFill>
                <a:schemeClr val="lt1"/>
              </a:solidFill>
              <a:latin typeface="Lato"/>
              <a:ea typeface="Lato"/>
              <a:cs typeface="Lato"/>
              <a:sym typeface="Lato"/>
            </a:endParaRPr>
          </a:p>
        </p:txBody>
      </p:sp>
      <p:sp>
        <p:nvSpPr>
          <p:cNvPr id="133" name="Google Shape;133;p16"/>
          <p:cNvSpPr txBox="1"/>
          <p:nvPr/>
        </p:nvSpPr>
        <p:spPr>
          <a:xfrm>
            <a:off x="6374625" y="3040750"/>
            <a:ext cx="16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a:solidFill>
                  <a:schemeClr val="lt1"/>
                </a:solidFill>
                <a:latin typeface="Lato"/>
                <a:ea typeface="Lato"/>
                <a:cs typeface="Lato"/>
                <a:sym typeface="Lato"/>
              </a:rPr>
              <a:t>comparing results with </a:t>
            </a:r>
            <a:endParaRPr sz="1000">
              <a:solidFill>
                <a:schemeClr val="lt1"/>
              </a:solidFill>
              <a:latin typeface="Lato"/>
              <a:ea typeface="Lato"/>
              <a:cs typeface="Lato"/>
              <a:sym typeface="Lato"/>
            </a:endParaRPr>
          </a:p>
          <a:p>
            <a:pPr marL="0" lvl="0" indent="0" algn="l" rtl="0">
              <a:spcBef>
                <a:spcPts val="0"/>
              </a:spcBef>
              <a:spcAft>
                <a:spcPts val="0"/>
              </a:spcAft>
              <a:buNone/>
            </a:pPr>
            <a:r>
              <a:rPr lang="ru" sz="1000">
                <a:solidFill>
                  <a:schemeClr val="lt1"/>
                </a:solidFill>
                <a:latin typeface="Lato"/>
                <a:ea typeface="Lato"/>
                <a:cs typeface="Lato"/>
                <a:sym typeface="Lato"/>
              </a:rPr>
              <a:t>a random sample</a:t>
            </a:r>
            <a:endParaRPr sz="1000">
              <a:solidFill>
                <a:schemeClr val="lt1"/>
              </a:solidFill>
              <a:latin typeface="Lato"/>
              <a:ea typeface="Lato"/>
              <a:cs typeface="Lato"/>
              <a:sym typeface="Lato"/>
            </a:endParaRPr>
          </a:p>
        </p:txBody>
      </p:sp>
      <p:sp>
        <p:nvSpPr>
          <p:cNvPr id="134" name="Google Shape;134;p16"/>
          <p:cNvSpPr txBox="1"/>
          <p:nvPr/>
        </p:nvSpPr>
        <p:spPr>
          <a:xfrm>
            <a:off x="59100" y="3040750"/>
            <a:ext cx="628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b="1" i="1">
                <a:solidFill>
                  <a:schemeClr val="lt1"/>
                </a:solidFill>
                <a:latin typeface="Lato"/>
                <a:ea typeface="Lato"/>
                <a:cs typeface="Lato"/>
                <a:sym typeface="Lato"/>
              </a:rPr>
              <a:t>HCP </a:t>
            </a:r>
            <a:endParaRPr sz="1000" b="1" i="1">
              <a:solidFill>
                <a:schemeClr val="lt1"/>
              </a:solidFill>
              <a:latin typeface="Lato"/>
              <a:ea typeface="Lato"/>
              <a:cs typeface="Lato"/>
              <a:sym typeface="Lato"/>
            </a:endParaRPr>
          </a:p>
          <a:p>
            <a:pPr marL="0" lvl="0" indent="0" algn="ctr" rtl="0">
              <a:spcBef>
                <a:spcPts val="0"/>
              </a:spcBef>
              <a:spcAft>
                <a:spcPts val="0"/>
              </a:spcAft>
              <a:buNone/>
            </a:pPr>
            <a:r>
              <a:rPr lang="ru" sz="1000" b="1" i="1">
                <a:solidFill>
                  <a:schemeClr val="lt1"/>
                </a:solidFill>
                <a:latin typeface="Lato"/>
                <a:ea typeface="Lato"/>
                <a:cs typeface="Lato"/>
                <a:sym typeface="Lato"/>
              </a:rPr>
              <a:t>dataset</a:t>
            </a:r>
            <a:endParaRPr sz="1000" b="1" i="1">
              <a:solidFill>
                <a:schemeClr val="lt1"/>
              </a:solidFill>
              <a:latin typeface="Lato"/>
              <a:ea typeface="Lato"/>
              <a:cs typeface="Lato"/>
              <a:sym typeface="Lato"/>
            </a:endParaRPr>
          </a:p>
        </p:txBody>
      </p:sp>
      <p:sp>
        <p:nvSpPr>
          <p:cNvPr id="135" name="Google Shape;135;p16"/>
          <p:cNvSpPr txBox="1"/>
          <p:nvPr/>
        </p:nvSpPr>
        <p:spPr>
          <a:xfrm>
            <a:off x="2226900" y="4215063"/>
            <a:ext cx="72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900" i="1">
                <a:latin typeface="Lato"/>
                <a:ea typeface="Lato"/>
                <a:cs typeface="Lato"/>
                <a:sym typeface="Lato"/>
              </a:rPr>
              <a:t>test_set</a:t>
            </a:r>
            <a:endParaRPr sz="900" i="1">
              <a:latin typeface="Lato"/>
              <a:ea typeface="Lato"/>
              <a:cs typeface="Lato"/>
              <a:sym typeface="Lato"/>
            </a:endParaRPr>
          </a:p>
        </p:txBody>
      </p:sp>
      <p:cxnSp>
        <p:nvCxnSpPr>
          <p:cNvPr id="136" name="Google Shape;136;p16"/>
          <p:cNvCxnSpPr>
            <a:stCxn id="121" idx="6"/>
            <a:endCxn id="123" idx="1"/>
          </p:cNvCxnSpPr>
          <p:nvPr/>
        </p:nvCxnSpPr>
        <p:spPr>
          <a:xfrm>
            <a:off x="663750" y="3287050"/>
            <a:ext cx="561600" cy="0"/>
          </a:xfrm>
          <a:prstGeom prst="straightConnector1">
            <a:avLst/>
          </a:prstGeom>
          <a:noFill/>
          <a:ln w="19050" cap="flat" cmpd="sng">
            <a:solidFill>
              <a:schemeClr val="accent1"/>
            </a:solidFill>
            <a:prstDash val="dash"/>
            <a:round/>
            <a:headEnd type="none" w="med" len="med"/>
            <a:tailEnd type="triangle" w="med" len="med"/>
          </a:ln>
        </p:spPr>
      </p:cxnSp>
      <p:cxnSp>
        <p:nvCxnSpPr>
          <p:cNvPr id="137" name="Google Shape;137;p16"/>
          <p:cNvCxnSpPr>
            <a:stCxn id="123" idx="3"/>
            <a:endCxn id="120" idx="1"/>
          </p:cNvCxnSpPr>
          <p:nvPr/>
        </p:nvCxnSpPr>
        <p:spPr>
          <a:xfrm>
            <a:off x="3122950" y="3287050"/>
            <a:ext cx="628500" cy="0"/>
          </a:xfrm>
          <a:prstGeom prst="straightConnector1">
            <a:avLst/>
          </a:prstGeom>
          <a:noFill/>
          <a:ln w="19050" cap="flat" cmpd="sng">
            <a:solidFill>
              <a:schemeClr val="accent1"/>
            </a:solidFill>
            <a:prstDash val="dash"/>
            <a:round/>
            <a:headEnd type="none" w="med" len="med"/>
            <a:tailEnd type="triangle" w="med" len="med"/>
          </a:ln>
        </p:spPr>
      </p:cxnSp>
      <p:cxnSp>
        <p:nvCxnSpPr>
          <p:cNvPr id="138" name="Google Shape;138;p16"/>
          <p:cNvCxnSpPr>
            <a:stCxn id="120" idx="3"/>
            <a:endCxn id="119" idx="1"/>
          </p:cNvCxnSpPr>
          <p:nvPr/>
        </p:nvCxnSpPr>
        <p:spPr>
          <a:xfrm>
            <a:off x="5688400" y="3287050"/>
            <a:ext cx="613500" cy="0"/>
          </a:xfrm>
          <a:prstGeom prst="straightConnector1">
            <a:avLst/>
          </a:prstGeom>
          <a:noFill/>
          <a:ln w="19050" cap="flat" cmpd="sng">
            <a:solidFill>
              <a:schemeClr val="accent1"/>
            </a:solidFill>
            <a:prstDash val="dash"/>
            <a:round/>
            <a:headEnd type="none" w="med" len="med"/>
            <a:tailEnd type="triangle" w="med" len="med"/>
          </a:ln>
        </p:spPr>
      </p:cxnSp>
      <p:cxnSp>
        <p:nvCxnSpPr>
          <p:cNvPr id="139" name="Google Shape;139;p16"/>
          <p:cNvCxnSpPr>
            <a:stCxn id="121" idx="4"/>
            <a:endCxn id="120" idx="2"/>
          </p:cNvCxnSpPr>
          <p:nvPr/>
        </p:nvCxnSpPr>
        <p:spPr>
          <a:xfrm rot="-5400000" flipH="1">
            <a:off x="2338500" y="1612300"/>
            <a:ext cx="416400" cy="4346700"/>
          </a:xfrm>
          <a:prstGeom prst="bentConnector3">
            <a:avLst>
              <a:gd name="adj1" fmla="val 157151"/>
            </a:avLst>
          </a:prstGeom>
          <a:noFill/>
          <a:ln w="28575" cap="flat" cmpd="sng">
            <a:solidFill>
              <a:schemeClr val="accent1"/>
            </a:solidFill>
            <a:prstDash val="dash"/>
            <a:round/>
            <a:headEnd type="none" w="med" len="med"/>
            <a:tailEnd type="triangle" w="med" len="med"/>
          </a:ln>
        </p:spPr>
      </p:cxnSp>
      <p:cxnSp>
        <p:nvCxnSpPr>
          <p:cNvPr id="140" name="Google Shape;140;p16"/>
          <p:cNvCxnSpPr>
            <a:stCxn id="119" idx="3"/>
            <a:endCxn id="141" idx="1"/>
          </p:cNvCxnSpPr>
          <p:nvPr/>
        </p:nvCxnSpPr>
        <p:spPr>
          <a:xfrm>
            <a:off x="8238825" y="3287050"/>
            <a:ext cx="134100" cy="7800"/>
          </a:xfrm>
          <a:prstGeom prst="straightConnector1">
            <a:avLst/>
          </a:prstGeom>
          <a:noFill/>
          <a:ln w="19050" cap="flat" cmpd="sng">
            <a:solidFill>
              <a:schemeClr val="accent1"/>
            </a:solidFill>
            <a:prstDash val="dash"/>
            <a:round/>
            <a:headEnd type="none" w="med" len="med"/>
            <a:tailEnd type="triangle" w="med" len="med"/>
          </a:ln>
        </p:spPr>
      </p:cxnSp>
      <p:sp>
        <p:nvSpPr>
          <p:cNvPr id="142" name="Google Shape;142;p16"/>
          <p:cNvSpPr txBox="1"/>
          <p:nvPr/>
        </p:nvSpPr>
        <p:spPr>
          <a:xfrm>
            <a:off x="2147100" y="2082450"/>
            <a:ext cx="723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000" i="1">
                <a:latin typeface="Lato"/>
                <a:ea typeface="Lato"/>
                <a:cs typeface="Lato"/>
                <a:sym typeface="Lato"/>
              </a:rPr>
              <a:t>train_set</a:t>
            </a:r>
            <a:endParaRPr sz="1000" i="1">
              <a:latin typeface="Lato"/>
              <a:ea typeface="Lato"/>
              <a:cs typeface="Lato"/>
              <a:sym typeface="Lato"/>
            </a:endParaRPr>
          </a:p>
        </p:txBody>
      </p:sp>
      <p:cxnSp>
        <p:nvCxnSpPr>
          <p:cNvPr id="143" name="Google Shape;143;p16"/>
          <p:cNvCxnSpPr>
            <a:stCxn id="121" idx="0"/>
            <a:endCxn id="120" idx="0"/>
          </p:cNvCxnSpPr>
          <p:nvPr/>
        </p:nvCxnSpPr>
        <p:spPr>
          <a:xfrm rot="-5400000">
            <a:off x="2338500" y="615100"/>
            <a:ext cx="416400" cy="4346700"/>
          </a:xfrm>
          <a:prstGeom prst="bentConnector3">
            <a:avLst>
              <a:gd name="adj1" fmla="val 157151"/>
            </a:avLst>
          </a:prstGeom>
          <a:noFill/>
          <a:ln w="28575" cap="flat" cmpd="sng">
            <a:solidFill>
              <a:schemeClr val="accent1"/>
            </a:solidFill>
            <a:prstDash val="dash"/>
            <a:round/>
            <a:headEnd type="none" w="med" len="med"/>
            <a:tailEnd type="triangle" w="med" len="med"/>
          </a:ln>
        </p:spPr>
      </p:cxnSp>
      <p:grpSp>
        <p:nvGrpSpPr>
          <p:cNvPr id="144" name="Google Shape;144;p16"/>
          <p:cNvGrpSpPr/>
          <p:nvPr/>
        </p:nvGrpSpPr>
        <p:grpSpPr>
          <a:xfrm>
            <a:off x="1769748" y="352430"/>
            <a:ext cx="286112" cy="220380"/>
            <a:chOff x="4071938" y="1870075"/>
            <a:chExt cx="4035425" cy="3108327"/>
          </a:xfrm>
        </p:grpSpPr>
        <p:sp>
          <p:nvSpPr>
            <p:cNvPr id="145" name="Google Shape;145;p16"/>
            <p:cNvSpPr/>
            <p:nvPr/>
          </p:nvSpPr>
          <p:spPr>
            <a:xfrm>
              <a:off x="4654551" y="2994025"/>
              <a:ext cx="1400175" cy="1401763"/>
            </a:xfrm>
            <a:custGeom>
              <a:avLst/>
              <a:gdLst/>
              <a:ahLst/>
              <a:cxnLst/>
              <a:rect l="l" t="t" r="r" b="b"/>
              <a:pathLst>
                <a:path w="1763" h="1766" extrusionOk="0">
                  <a:moveTo>
                    <a:pt x="881" y="188"/>
                  </a:moveTo>
                  <a:lnTo>
                    <a:pt x="801" y="192"/>
                  </a:lnTo>
                  <a:lnTo>
                    <a:pt x="723" y="206"/>
                  </a:lnTo>
                  <a:lnTo>
                    <a:pt x="648" y="229"/>
                  </a:lnTo>
                  <a:lnTo>
                    <a:pt x="577" y="259"/>
                  </a:lnTo>
                  <a:lnTo>
                    <a:pt x="510" y="296"/>
                  </a:lnTo>
                  <a:lnTo>
                    <a:pt x="448" y="341"/>
                  </a:lnTo>
                  <a:lnTo>
                    <a:pt x="391" y="392"/>
                  </a:lnTo>
                  <a:lnTo>
                    <a:pt x="340" y="449"/>
                  </a:lnTo>
                  <a:lnTo>
                    <a:pt x="295" y="511"/>
                  </a:lnTo>
                  <a:lnTo>
                    <a:pt x="258" y="577"/>
                  </a:lnTo>
                  <a:lnTo>
                    <a:pt x="227" y="649"/>
                  </a:lnTo>
                  <a:lnTo>
                    <a:pt x="206" y="724"/>
                  </a:lnTo>
                  <a:lnTo>
                    <a:pt x="192" y="802"/>
                  </a:lnTo>
                  <a:lnTo>
                    <a:pt x="187" y="884"/>
                  </a:lnTo>
                  <a:lnTo>
                    <a:pt x="192" y="964"/>
                  </a:lnTo>
                  <a:lnTo>
                    <a:pt x="206" y="1043"/>
                  </a:lnTo>
                  <a:lnTo>
                    <a:pt x="227" y="1117"/>
                  </a:lnTo>
                  <a:lnTo>
                    <a:pt x="258" y="1189"/>
                  </a:lnTo>
                  <a:lnTo>
                    <a:pt x="295" y="1255"/>
                  </a:lnTo>
                  <a:lnTo>
                    <a:pt x="340" y="1317"/>
                  </a:lnTo>
                  <a:lnTo>
                    <a:pt x="391" y="1374"/>
                  </a:lnTo>
                  <a:lnTo>
                    <a:pt x="448" y="1425"/>
                  </a:lnTo>
                  <a:lnTo>
                    <a:pt x="510" y="1470"/>
                  </a:lnTo>
                  <a:lnTo>
                    <a:pt x="577" y="1507"/>
                  </a:lnTo>
                  <a:lnTo>
                    <a:pt x="648" y="1538"/>
                  </a:lnTo>
                  <a:lnTo>
                    <a:pt x="723" y="1560"/>
                  </a:lnTo>
                  <a:lnTo>
                    <a:pt x="801" y="1574"/>
                  </a:lnTo>
                  <a:lnTo>
                    <a:pt x="881" y="1578"/>
                  </a:lnTo>
                  <a:lnTo>
                    <a:pt x="963" y="1574"/>
                  </a:lnTo>
                  <a:lnTo>
                    <a:pt x="1040" y="1560"/>
                  </a:lnTo>
                  <a:lnTo>
                    <a:pt x="1116" y="1538"/>
                  </a:lnTo>
                  <a:lnTo>
                    <a:pt x="1187" y="1507"/>
                  </a:lnTo>
                  <a:lnTo>
                    <a:pt x="1253" y="1470"/>
                  </a:lnTo>
                  <a:lnTo>
                    <a:pt x="1315" y="1425"/>
                  </a:lnTo>
                  <a:lnTo>
                    <a:pt x="1372" y="1374"/>
                  </a:lnTo>
                  <a:lnTo>
                    <a:pt x="1423" y="1317"/>
                  </a:lnTo>
                  <a:lnTo>
                    <a:pt x="1468" y="1255"/>
                  </a:lnTo>
                  <a:lnTo>
                    <a:pt x="1505" y="1189"/>
                  </a:lnTo>
                  <a:lnTo>
                    <a:pt x="1535" y="1117"/>
                  </a:lnTo>
                  <a:lnTo>
                    <a:pt x="1558" y="1043"/>
                  </a:lnTo>
                  <a:lnTo>
                    <a:pt x="1572" y="964"/>
                  </a:lnTo>
                  <a:lnTo>
                    <a:pt x="1576" y="884"/>
                  </a:lnTo>
                  <a:lnTo>
                    <a:pt x="1572" y="802"/>
                  </a:lnTo>
                  <a:lnTo>
                    <a:pt x="1558" y="724"/>
                  </a:lnTo>
                  <a:lnTo>
                    <a:pt x="1535" y="649"/>
                  </a:lnTo>
                  <a:lnTo>
                    <a:pt x="1505" y="577"/>
                  </a:lnTo>
                  <a:lnTo>
                    <a:pt x="1468" y="511"/>
                  </a:lnTo>
                  <a:lnTo>
                    <a:pt x="1423" y="449"/>
                  </a:lnTo>
                  <a:lnTo>
                    <a:pt x="1372" y="392"/>
                  </a:lnTo>
                  <a:lnTo>
                    <a:pt x="1315" y="341"/>
                  </a:lnTo>
                  <a:lnTo>
                    <a:pt x="1253" y="296"/>
                  </a:lnTo>
                  <a:lnTo>
                    <a:pt x="1187" y="259"/>
                  </a:lnTo>
                  <a:lnTo>
                    <a:pt x="1116" y="229"/>
                  </a:lnTo>
                  <a:lnTo>
                    <a:pt x="1040" y="206"/>
                  </a:lnTo>
                  <a:lnTo>
                    <a:pt x="963" y="192"/>
                  </a:lnTo>
                  <a:lnTo>
                    <a:pt x="881" y="188"/>
                  </a:lnTo>
                  <a:close/>
                  <a:moveTo>
                    <a:pt x="881" y="0"/>
                  </a:moveTo>
                  <a:lnTo>
                    <a:pt x="972" y="5"/>
                  </a:lnTo>
                  <a:lnTo>
                    <a:pt x="1059" y="19"/>
                  </a:lnTo>
                  <a:lnTo>
                    <a:pt x="1144" y="41"/>
                  </a:lnTo>
                  <a:lnTo>
                    <a:pt x="1224" y="70"/>
                  </a:lnTo>
                  <a:lnTo>
                    <a:pt x="1301" y="107"/>
                  </a:lnTo>
                  <a:lnTo>
                    <a:pt x="1374" y="152"/>
                  </a:lnTo>
                  <a:lnTo>
                    <a:pt x="1442" y="203"/>
                  </a:lnTo>
                  <a:lnTo>
                    <a:pt x="1504" y="260"/>
                  </a:lnTo>
                  <a:lnTo>
                    <a:pt x="1561" y="322"/>
                  </a:lnTo>
                  <a:lnTo>
                    <a:pt x="1612" y="390"/>
                  </a:lnTo>
                  <a:lnTo>
                    <a:pt x="1657" y="463"/>
                  </a:lnTo>
                  <a:lnTo>
                    <a:pt x="1694" y="540"/>
                  </a:lnTo>
                  <a:lnTo>
                    <a:pt x="1723" y="621"/>
                  </a:lnTo>
                  <a:lnTo>
                    <a:pt x="1745" y="706"/>
                  </a:lnTo>
                  <a:lnTo>
                    <a:pt x="1759" y="792"/>
                  </a:lnTo>
                  <a:lnTo>
                    <a:pt x="1763" y="884"/>
                  </a:lnTo>
                  <a:lnTo>
                    <a:pt x="1759" y="973"/>
                  </a:lnTo>
                  <a:lnTo>
                    <a:pt x="1745" y="1060"/>
                  </a:lnTo>
                  <a:lnTo>
                    <a:pt x="1723" y="1145"/>
                  </a:lnTo>
                  <a:lnTo>
                    <a:pt x="1694" y="1226"/>
                  </a:lnTo>
                  <a:lnTo>
                    <a:pt x="1657" y="1303"/>
                  </a:lnTo>
                  <a:lnTo>
                    <a:pt x="1612" y="1376"/>
                  </a:lnTo>
                  <a:lnTo>
                    <a:pt x="1561" y="1444"/>
                  </a:lnTo>
                  <a:lnTo>
                    <a:pt x="1504" y="1507"/>
                  </a:lnTo>
                  <a:lnTo>
                    <a:pt x="1442" y="1564"/>
                  </a:lnTo>
                  <a:lnTo>
                    <a:pt x="1374" y="1614"/>
                  </a:lnTo>
                  <a:lnTo>
                    <a:pt x="1301" y="1659"/>
                  </a:lnTo>
                  <a:lnTo>
                    <a:pt x="1224" y="1696"/>
                  </a:lnTo>
                  <a:lnTo>
                    <a:pt x="1144" y="1725"/>
                  </a:lnTo>
                  <a:lnTo>
                    <a:pt x="1059" y="1747"/>
                  </a:lnTo>
                  <a:lnTo>
                    <a:pt x="972" y="1761"/>
                  </a:lnTo>
                  <a:lnTo>
                    <a:pt x="881" y="1766"/>
                  </a:lnTo>
                  <a:lnTo>
                    <a:pt x="791" y="1761"/>
                  </a:lnTo>
                  <a:lnTo>
                    <a:pt x="705" y="1747"/>
                  </a:lnTo>
                  <a:lnTo>
                    <a:pt x="620" y="1725"/>
                  </a:lnTo>
                  <a:lnTo>
                    <a:pt x="539" y="1696"/>
                  </a:lnTo>
                  <a:lnTo>
                    <a:pt x="462" y="1659"/>
                  </a:lnTo>
                  <a:lnTo>
                    <a:pt x="390" y="1614"/>
                  </a:lnTo>
                  <a:lnTo>
                    <a:pt x="322" y="1564"/>
                  </a:lnTo>
                  <a:lnTo>
                    <a:pt x="258" y="1507"/>
                  </a:lnTo>
                  <a:lnTo>
                    <a:pt x="203" y="1444"/>
                  </a:lnTo>
                  <a:lnTo>
                    <a:pt x="152" y="1376"/>
                  </a:lnTo>
                  <a:lnTo>
                    <a:pt x="107" y="1303"/>
                  </a:lnTo>
                  <a:lnTo>
                    <a:pt x="70" y="1226"/>
                  </a:lnTo>
                  <a:lnTo>
                    <a:pt x="40" y="1145"/>
                  </a:lnTo>
                  <a:lnTo>
                    <a:pt x="19" y="1060"/>
                  </a:lnTo>
                  <a:lnTo>
                    <a:pt x="5" y="973"/>
                  </a:lnTo>
                  <a:lnTo>
                    <a:pt x="0" y="884"/>
                  </a:lnTo>
                  <a:lnTo>
                    <a:pt x="5" y="792"/>
                  </a:lnTo>
                  <a:lnTo>
                    <a:pt x="19" y="706"/>
                  </a:lnTo>
                  <a:lnTo>
                    <a:pt x="40" y="621"/>
                  </a:lnTo>
                  <a:lnTo>
                    <a:pt x="70" y="540"/>
                  </a:lnTo>
                  <a:lnTo>
                    <a:pt x="107" y="463"/>
                  </a:lnTo>
                  <a:lnTo>
                    <a:pt x="152" y="390"/>
                  </a:lnTo>
                  <a:lnTo>
                    <a:pt x="203" y="322"/>
                  </a:lnTo>
                  <a:lnTo>
                    <a:pt x="258" y="260"/>
                  </a:lnTo>
                  <a:lnTo>
                    <a:pt x="322" y="203"/>
                  </a:lnTo>
                  <a:lnTo>
                    <a:pt x="390" y="152"/>
                  </a:lnTo>
                  <a:lnTo>
                    <a:pt x="462" y="107"/>
                  </a:lnTo>
                  <a:lnTo>
                    <a:pt x="539" y="70"/>
                  </a:lnTo>
                  <a:lnTo>
                    <a:pt x="620" y="41"/>
                  </a:lnTo>
                  <a:lnTo>
                    <a:pt x="705" y="19"/>
                  </a:lnTo>
                  <a:lnTo>
                    <a:pt x="791" y="5"/>
                  </a:lnTo>
                  <a:lnTo>
                    <a:pt x="881" y="0"/>
                  </a:lnTo>
                  <a:close/>
                </a:path>
              </a:pathLst>
            </a:custGeom>
            <a:solidFill>
              <a:srgbClr val="43434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3000" b="0" i="0" u="none" strike="noStrike" cap="none">
                <a:solidFill>
                  <a:srgbClr val="FFFFFF"/>
                </a:solidFill>
                <a:latin typeface="Arial"/>
                <a:ea typeface="Arial"/>
                <a:cs typeface="Arial"/>
                <a:sym typeface="Arial"/>
              </a:endParaRPr>
            </a:p>
          </p:txBody>
        </p:sp>
        <p:sp>
          <p:nvSpPr>
            <p:cNvPr id="146" name="Google Shape;146;p16"/>
            <p:cNvSpPr/>
            <p:nvPr/>
          </p:nvSpPr>
          <p:spPr>
            <a:xfrm>
              <a:off x="4071938" y="2411413"/>
              <a:ext cx="2565400" cy="2566989"/>
            </a:xfrm>
            <a:custGeom>
              <a:avLst/>
              <a:gdLst/>
              <a:ahLst/>
              <a:cxnLst/>
              <a:rect l="l" t="t" r="r" b="b"/>
              <a:pathLst>
                <a:path w="3232" h="3236" extrusionOk="0">
                  <a:moveTo>
                    <a:pt x="1400" y="188"/>
                  </a:moveTo>
                  <a:lnTo>
                    <a:pt x="1399" y="189"/>
                  </a:lnTo>
                  <a:lnTo>
                    <a:pt x="1394" y="191"/>
                  </a:lnTo>
                  <a:lnTo>
                    <a:pt x="1391" y="194"/>
                  </a:lnTo>
                  <a:lnTo>
                    <a:pt x="1389" y="195"/>
                  </a:lnTo>
                  <a:lnTo>
                    <a:pt x="1388" y="198"/>
                  </a:lnTo>
                  <a:lnTo>
                    <a:pt x="1352" y="324"/>
                  </a:lnTo>
                  <a:lnTo>
                    <a:pt x="1335" y="367"/>
                  </a:lnTo>
                  <a:lnTo>
                    <a:pt x="1311" y="407"/>
                  </a:lnTo>
                  <a:lnTo>
                    <a:pt x="1278" y="443"/>
                  </a:lnTo>
                  <a:lnTo>
                    <a:pt x="1239" y="472"/>
                  </a:lnTo>
                  <a:lnTo>
                    <a:pt x="1199" y="492"/>
                  </a:lnTo>
                  <a:lnTo>
                    <a:pt x="1094" y="537"/>
                  </a:lnTo>
                  <a:lnTo>
                    <a:pt x="1056" y="551"/>
                  </a:lnTo>
                  <a:lnTo>
                    <a:pt x="1018" y="557"/>
                  </a:lnTo>
                  <a:lnTo>
                    <a:pt x="988" y="559"/>
                  </a:lnTo>
                  <a:lnTo>
                    <a:pt x="944" y="556"/>
                  </a:lnTo>
                  <a:lnTo>
                    <a:pt x="903" y="545"/>
                  </a:lnTo>
                  <a:lnTo>
                    <a:pt x="865" y="530"/>
                  </a:lnTo>
                  <a:lnTo>
                    <a:pt x="768" y="474"/>
                  </a:lnTo>
                  <a:lnTo>
                    <a:pt x="768" y="474"/>
                  </a:lnTo>
                  <a:lnTo>
                    <a:pt x="767" y="474"/>
                  </a:lnTo>
                  <a:lnTo>
                    <a:pt x="763" y="474"/>
                  </a:lnTo>
                  <a:lnTo>
                    <a:pt x="759" y="474"/>
                  </a:lnTo>
                  <a:lnTo>
                    <a:pt x="756" y="475"/>
                  </a:lnTo>
                  <a:lnTo>
                    <a:pt x="753" y="475"/>
                  </a:lnTo>
                  <a:lnTo>
                    <a:pt x="751" y="477"/>
                  </a:lnTo>
                  <a:lnTo>
                    <a:pt x="448" y="782"/>
                  </a:lnTo>
                  <a:lnTo>
                    <a:pt x="447" y="783"/>
                  </a:lnTo>
                  <a:lnTo>
                    <a:pt x="445" y="786"/>
                  </a:lnTo>
                  <a:lnTo>
                    <a:pt x="445" y="791"/>
                  </a:lnTo>
                  <a:lnTo>
                    <a:pt x="445" y="794"/>
                  </a:lnTo>
                  <a:lnTo>
                    <a:pt x="445" y="797"/>
                  </a:lnTo>
                  <a:lnTo>
                    <a:pt x="505" y="904"/>
                  </a:lnTo>
                  <a:lnTo>
                    <a:pt x="522" y="940"/>
                  </a:lnTo>
                  <a:lnTo>
                    <a:pt x="532" y="978"/>
                  </a:lnTo>
                  <a:lnTo>
                    <a:pt x="536" y="1018"/>
                  </a:lnTo>
                  <a:lnTo>
                    <a:pt x="535" y="1059"/>
                  </a:lnTo>
                  <a:lnTo>
                    <a:pt x="529" y="1099"/>
                  </a:lnTo>
                  <a:lnTo>
                    <a:pt x="516" y="1134"/>
                  </a:lnTo>
                  <a:lnTo>
                    <a:pt x="513" y="1139"/>
                  </a:lnTo>
                  <a:lnTo>
                    <a:pt x="508" y="1150"/>
                  </a:lnTo>
                  <a:lnTo>
                    <a:pt x="499" y="1167"/>
                  </a:lnTo>
                  <a:lnTo>
                    <a:pt x="487" y="1187"/>
                  </a:lnTo>
                  <a:lnTo>
                    <a:pt x="473" y="1212"/>
                  </a:lnTo>
                  <a:lnTo>
                    <a:pt x="456" y="1237"/>
                  </a:lnTo>
                  <a:lnTo>
                    <a:pt x="436" y="1263"/>
                  </a:lnTo>
                  <a:lnTo>
                    <a:pt x="416" y="1289"/>
                  </a:lnTo>
                  <a:lnTo>
                    <a:pt x="393" y="1312"/>
                  </a:lnTo>
                  <a:lnTo>
                    <a:pt x="369" y="1333"/>
                  </a:lnTo>
                  <a:lnTo>
                    <a:pt x="345" y="1350"/>
                  </a:lnTo>
                  <a:lnTo>
                    <a:pt x="318" y="1359"/>
                  </a:lnTo>
                  <a:lnTo>
                    <a:pt x="196" y="1393"/>
                  </a:lnTo>
                  <a:lnTo>
                    <a:pt x="195" y="1394"/>
                  </a:lnTo>
                  <a:lnTo>
                    <a:pt x="192" y="1397"/>
                  </a:lnTo>
                  <a:lnTo>
                    <a:pt x="190" y="1401"/>
                  </a:lnTo>
                  <a:lnTo>
                    <a:pt x="189" y="1404"/>
                  </a:lnTo>
                  <a:lnTo>
                    <a:pt x="187" y="1407"/>
                  </a:lnTo>
                  <a:lnTo>
                    <a:pt x="187" y="1837"/>
                  </a:lnTo>
                  <a:lnTo>
                    <a:pt x="189" y="1840"/>
                  </a:lnTo>
                  <a:lnTo>
                    <a:pt x="190" y="1843"/>
                  </a:lnTo>
                  <a:lnTo>
                    <a:pt x="192" y="1846"/>
                  </a:lnTo>
                  <a:lnTo>
                    <a:pt x="195" y="1849"/>
                  </a:lnTo>
                  <a:lnTo>
                    <a:pt x="198" y="1851"/>
                  </a:lnTo>
                  <a:lnTo>
                    <a:pt x="320" y="1883"/>
                  </a:lnTo>
                  <a:lnTo>
                    <a:pt x="362" y="1900"/>
                  </a:lnTo>
                  <a:lnTo>
                    <a:pt x="402" y="1927"/>
                  </a:lnTo>
                  <a:lnTo>
                    <a:pt x="437" y="1959"/>
                  </a:lnTo>
                  <a:lnTo>
                    <a:pt x="467" y="1998"/>
                  </a:lnTo>
                  <a:lnTo>
                    <a:pt x="487" y="2038"/>
                  </a:lnTo>
                  <a:lnTo>
                    <a:pt x="522" y="2123"/>
                  </a:lnTo>
                  <a:lnTo>
                    <a:pt x="535" y="2159"/>
                  </a:lnTo>
                  <a:lnTo>
                    <a:pt x="541" y="2197"/>
                  </a:lnTo>
                  <a:lnTo>
                    <a:pt x="542" y="2238"/>
                  </a:lnTo>
                  <a:lnTo>
                    <a:pt x="538" y="2278"/>
                  </a:lnTo>
                  <a:lnTo>
                    <a:pt x="529" y="2317"/>
                  </a:lnTo>
                  <a:lnTo>
                    <a:pt x="512" y="2351"/>
                  </a:lnTo>
                  <a:lnTo>
                    <a:pt x="456" y="2450"/>
                  </a:lnTo>
                  <a:lnTo>
                    <a:pt x="456" y="2453"/>
                  </a:lnTo>
                  <a:lnTo>
                    <a:pt x="456" y="2456"/>
                  </a:lnTo>
                  <a:lnTo>
                    <a:pt x="456" y="2460"/>
                  </a:lnTo>
                  <a:lnTo>
                    <a:pt x="457" y="2463"/>
                  </a:lnTo>
                  <a:lnTo>
                    <a:pt x="459" y="2467"/>
                  </a:lnTo>
                  <a:lnTo>
                    <a:pt x="763" y="2770"/>
                  </a:lnTo>
                  <a:lnTo>
                    <a:pt x="763" y="2771"/>
                  </a:lnTo>
                  <a:lnTo>
                    <a:pt x="767" y="2771"/>
                  </a:lnTo>
                  <a:lnTo>
                    <a:pt x="770" y="2773"/>
                  </a:lnTo>
                  <a:lnTo>
                    <a:pt x="774" y="2773"/>
                  </a:lnTo>
                  <a:lnTo>
                    <a:pt x="777" y="2773"/>
                  </a:lnTo>
                  <a:lnTo>
                    <a:pt x="779" y="2771"/>
                  </a:lnTo>
                  <a:lnTo>
                    <a:pt x="873" y="2719"/>
                  </a:lnTo>
                  <a:lnTo>
                    <a:pt x="910" y="2702"/>
                  </a:lnTo>
                  <a:lnTo>
                    <a:pt x="952" y="2692"/>
                  </a:lnTo>
                  <a:lnTo>
                    <a:pt x="997" y="2688"/>
                  </a:lnTo>
                  <a:lnTo>
                    <a:pt x="1028" y="2689"/>
                  </a:lnTo>
                  <a:lnTo>
                    <a:pt x="1063" y="2697"/>
                  </a:lnTo>
                  <a:lnTo>
                    <a:pt x="1102" y="2709"/>
                  </a:lnTo>
                  <a:lnTo>
                    <a:pt x="1201" y="2751"/>
                  </a:lnTo>
                  <a:lnTo>
                    <a:pt x="1241" y="2771"/>
                  </a:lnTo>
                  <a:lnTo>
                    <a:pt x="1280" y="2801"/>
                  </a:lnTo>
                  <a:lnTo>
                    <a:pt x="1312" y="2836"/>
                  </a:lnTo>
                  <a:lnTo>
                    <a:pt x="1338" y="2877"/>
                  </a:lnTo>
                  <a:lnTo>
                    <a:pt x="1355" y="2920"/>
                  </a:lnTo>
                  <a:lnTo>
                    <a:pt x="1388" y="3039"/>
                  </a:lnTo>
                  <a:lnTo>
                    <a:pt x="1389" y="3041"/>
                  </a:lnTo>
                  <a:lnTo>
                    <a:pt x="1392" y="3044"/>
                  </a:lnTo>
                  <a:lnTo>
                    <a:pt x="1396" y="3045"/>
                  </a:lnTo>
                  <a:lnTo>
                    <a:pt x="1399" y="3048"/>
                  </a:lnTo>
                  <a:lnTo>
                    <a:pt x="1402" y="3048"/>
                  </a:lnTo>
                  <a:lnTo>
                    <a:pt x="1830" y="3048"/>
                  </a:lnTo>
                  <a:lnTo>
                    <a:pt x="1833" y="3047"/>
                  </a:lnTo>
                  <a:lnTo>
                    <a:pt x="1836" y="3045"/>
                  </a:lnTo>
                  <a:lnTo>
                    <a:pt x="1839" y="3044"/>
                  </a:lnTo>
                  <a:lnTo>
                    <a:pt x="1842" y="3041"/>
                  </a:lnTo>
                  <a:lnTo>
                    <a:pt x="1844" y="3037"/>
                  </a:lnTo>
                  <a:lnTo>
                    <a:pt x="1876" y="2920"/>
                  </a:lnTo>
                  <a:lnTo>
                    <a:pt x="1893" y="2877"/>
                  </a:lnTo>
                  <a:lnTo>
                    <a:pt x="1919" y="2836"/>
                  </a:lnTo>
                  <a:lnTo>
                    <a:pt x="1952" y="2801"/>
                  </a:lnTo>
                  <a:lnTo>
                    <a:pt x="1991" y="2771"/>
                  </a:lnTo>
                  <a:lnTo>
                    <a:pt x="2031" y="2751"/>
                  </a:lnTo>
                  <a:lnTo>
                    <a:pt x="2122" y="2714"/>
                  </a:lnTo>
                  <a:lnTo>
                    <a:pt x="2159" y="2700"/>
                  </a:lnTo>
                  <a:lnTo>
                    <a:pt x="2195" y="2694"/>
                  </a:lnTo>
                  <a:lnTo>
                    <a:pt x="2225" y="2692"/>
                  </a:lnTo>
                  <a:lnTo>
                    <a:pt x="2259" y="2694"/>
                  </a:lnTo>
                  <a:lnTo>
                    <a:pt x="2292" y="2700"/>
                  </a:lnTo>
                  <a:lnTo>
                    <a:pt x="2323" y="2709"/>
                  </a:lnTo>
                  <a:lnTo>
                    <a:pt x="2351" y="2723"/>
                  </a:lnTo>
                  <a:lnTo>
                    <a:pt x="2450" y="2781"/>
                  </a:lnTo>
                  <a:lnTo>
                    <a:pt x="2451" y="2781"/>
                  </a:lnTo>
                  <a:lnTo>
                    <a:pt x="2453" y="2781"/>
                  </a:lnTo>
                  <a:lnTo>
                    <a:pt x="2454" y="2781"/>
                  </a:lnTo>
                  <a:lnTo>
                    <a:pt x="2460" y="2781"/>
                  </a:lnTo>
                  <a:lnTo>
                    <a:pt x="2465" y="2779"/>
                  </a:lnTo>
                  <a:lnTo>
                    <a:pt x="2467" y="2778"/>
                  </a:lnTo>
                  <a:lnTo>
                    <a:pt x="2771" y="2473"/>
                  </a:lnTo>
                  <a:lnTo>
                    <a:pt x="2773" y="2471"/>
                  </a:lnTo>
                  <a:lnTo>
                    <a:pt x="2773" y="2468"/>
                  </a:lnTo>
                  <a:lnTo>
                    <a:pt x="2773" y="2463"/>
                  </a:lnTo>
                  <a:lnTo>
                    <a:pt x="2773" y="2460"/>
                  </a:lnTo>
                  <a:lnTo>
                    <a:pt x="2773" y="2457"/>
                  </a:lnTo>
                  <a:lnTo>
                    <a:pt x="2715" y="2357"/>
                  </a:lnTo>
                  <a:lnTo>
                    <a:pt x="2700" y="2323"/>
                  </a:lnTo>
                  <a:lnTo>
                    <a:pt x="2691" y="2284"/>
                  </a:lnTo>
                  <a:lnTo>
                    <a:pt x="2686" y="2244"/>
                  </a:lnTo>
                  <a:lnTo>
                    <a:pt x="2688" y="2204"/>
                  </a:lnTo>
                  <a:lnTo>
                    <a:pt x="2694" y="2165"/>
                  </a:lnTo>
                  <a:lnTo>
                    <a:pt x="2706" y="2128"/>
                  </a:lnTo>
                  <a:lnTo>
                    <a:pt x="2743" y="2038"/>
                  </a:lnTo>
                  <a:lnTo>
                    <a:pt x="2765" y="1998"/>
                  </a:lnTo>
                  <a:lnTo>
                    <a:pt x="2794" y="1959"/>
                  </a:lnTo>
                  <a:lnTo>
                    <a:pt x="2830" y="1927"/>
                  </a:lnTo>
                  <a:lnTo>
                    <a:pt x="2870" y="1900"/>
                  </a:lnTo>
                  <a:lnTo>
                    <a:pt x="2912" y="1883"/>
                  </a:lnTo>
                  <a:lnTo>
                    <a:pt x="3034" y="1849"/>
                  </a:lnTo>
                  <a:lnTo>
                    <a:pt x="3037" y="1848"/>
                  </a:lnTo>
                  <a:lnTo>
                    <a:pt x="3040" y="1846"/>
                  </a:lnTo>
                  <a:lnTo>
                    <a:pt x="3041" y="1843"/>
                  </a:lnTo>
                  <a:lnTo>
                    <a:pt x="3043" y="1840"/>
                  </a:lnTo>
                  <a:lnTo>
                    <a:pt x="3045" y="1837"/>
                  </a:lnTo>
                  <a:lnTo>
                    <a:pt x="3045" y="1407"/>
                  </a:lnTo>
                  <a:lnTo>
                    <a:pt x="3043" y="1404"/>
                  </a:lnTo>
                  <a:lnTo>
                    <a:pt x="3041" y="1401"/>
                  </a:lnTo>
                  <a:lnTo>
                    <a:pt x="3038" y="1397"/>
                  </a:lnTo>
                  <a:lnTo>
                    <a:pt x="3037" y="1394"/>
                  </a:lnTo>
                  <a:lnTo>
                    <a:pt x="3034" y="1393"/>
                  </a:lnTo>
                  <a:lnTo>
                    <a:pt x="2912" y="1359"/>
                  </a:lnTo>
                  <a:lnTo>
                    <a:pt x="2870" y="1342"/>
                  </a:lnTo>
                  <a:lnTo>
                    <a:pt x="2830" y="1317"/>
                  </a:lnTo>
                  <a:lnTo>
                    <a:pt x="2794" y="1283"/>
                  </a:lnTo>
                  <a:lnTo>
                    <a:pt x="2765" y="1246"/>
                  </a:lnTo>
                  <a:lnTo>
                    <a:pt x="2743" y="1204"/>
                  </a:lnTo>
                  <a:lnTo>
                    <a:pt x="2712" y="1127"/>
                  </a:lnTo>
                  <a:lnTo>
                    <a:pt x="2700" y="1090"/>
                  </a:lnTo>
                  <a:lnTo>
                    <a:pt x="2692" y="1051"/>
                  </a:lnTo>
                  <a:lnTo>
                    <a:pt x="2692" y="1011"/>
                  </a:lnTo>
                  <a:lnTo>
                    <a:pt x="2697" y="970"/>
                  </a:lnTo>
                  <a:lnTo>
                    <a:pt x="2706" y="933"/>
                  </a:lnTo>
                  <a:lnTo>
                    <a:pt x="2722" y="898"/>
                  </a:lnTo>
                  <a:lnTo>
                    <a:pt x="2783" y="789"/>
                  </a:lnTo>
                  <a:lnTo>
                    <a:pt x="2785" y="786"/>
                  </a:lnTo>
                  <a:lnTo>
                    <a:pt x="2783" y="783"/>
                  </a:lnTo>
                  <a:lnTo>
                    <a:pt x="2783" y="779"/>
                  </a:lnTo>
                  <a:lnTo>
                    <a:pt x="2782" y="776"/>
                  </a:lnTo>
                  <a:lnTo>
                    <a:pt x="2782" y="772"/>
                  </a:lnTo>
                  <a:lnTo>
                    <a:pt x="2477" y="469"/>
                  </a:lnTo>
                  <a:lnTo>
                    <a:pt x="2476" y="468"/>
                  </a:lnTo>
                  <a:lnTo>
                    <a:pt x="2474" y="468"/>
                  </a:lnTo>
                  <a:lnTo>
                    <a:pt x="2470" y="466"/>
                  </a:lnTo>
                  <a:lnTo>
                    <a:pt x="2465" y="466"/>
                  </a:lnTo>
                  <a:lnTo>
                    <a:pt x="2462" y="466"/>
                  </a:lnTo>
                  <a:lnTo>
                    <a:pt x="2460" y="466"/>
                  </a:lnTo>
                  <a:lnTo>
                    <a:pt x="2358" y="525"/>
                  </a:lnTo>
                  <a:lnTo>
                    <a:pt x="2321" y="542"/>
                  </a:lnTo>
                  <a:lnTo>
                    <a:pt x="2280" y="551"/>
                  </a:lnTo>
                  <a:lnTo>
                    <a:pt x="2235" y="556"/>
                  </a:lnTo>
                  <a:lnTo>
                    <a:pt x="2204" y="553"/>
                  </a:lnTo>
                  <a:lnTo>
                    <a:pt x="2168" y="547"/>
                  </a:lnTo>
                  <a:lnTo>
                    <a:pt x="2130" y="534"/>
                  </a:lnTo>
                  <a:lnTo>
                    <a:pt x="2032" y="492"/>
                  </a:lnTo>
                  <a:lnTo>
                    <a:pt x="1992" y="472"/>
                  </a:lnTo>
                  <a:lnTo>
                    <a:pt x="1953" y="443"/>
                  </a:lnTo>
                  <a:lnTo>
                    <a:pt x="1921" y="407"/>
                  </a:lnTo>
                  <a:lnTo>
                    <a:pt x="1895" y="367"/>
                  </a:lnTo>
                  <a:lnTo>
                    <a:pt x="1878" y="324"/>
                  </a:lnTo>
                  <a:lnTo>
                    <a:pt x="1844" y="198"/>
                  </a:lnTo>
                  <a:lnTo>
                    <a:pt x="1842" y="195"/>
                  </a:lnTo>
                  <a:lnTo>
                    <a:pt x="1839" y="194"/>
                  </a:lnTo>
                  <a:lnTo>
                    <a:pt x="1836" y="191"/>
                  </a:lnTo>
                  <a:lnTo>
                    <a:pt x="1833" y="189"/>
                  </a:lnTo>
                  <a:lnTo>
                    <a:pt x="1830" y="188"/>
                  </a:lnTo>
                  <a:lnTo>
                    <a:pt x="1400" y="188"/>
                  </a:lnTo>
                  <a:close/>
                  <a:moveTo>
                    <a:pt x="1400" y="0"/>
                  </a:moveTo>
                  <a:lnTo>
                    <a:pt x="1831" y="0"/>
                  </a:lnTo>
                  <a:lnTo>
                    <a:pt x="1867" y="5"/>
                  </a:lnTo>
                  <a:lnTo>
                    <a:pt x="1902" y="16"/>
                  </a:lnTo>
                  <a:lnTo>
                    <a:pt x="1936" y="33"/>
                  </a:lnTo>
                  <a:lnTo>
                    <a:pt x="1966" y="55"/>
                  </a:lnTo>
                  <a:lnTo>
                    <a:pt x="1991" y="82"/>
                  </a:lnTo>
                  <a:lnTo>
                    <a:pt x="2011" y="113"/>
                  </a:lnTo>
                  <a:lnTo>
                    <a:pt x="2025" y="147"/>
                  </a:lnTo>
                  <a:lnTo>
                    <a:pt x="2059" y="274"/>
                  </a:lnTo>
                  <a:lnTo>
                    <a:pt x="2065" y="287"/>
                  </a:lnTo>
                  <a:lnTo>
                    <a:pt x="2076" y="299"/>
                  </a:lnTo>
                  <a:lnTo>
                    <a:pt x="2088" y="311"/>
                  </a:lnTo>
                  <a:lnTo>
                    <a:pt x="2099" y="318"/>
                  </a:lnTo>
                  <a:lnTo>
                    <a:pt x="2103" y="319"/>
                  </a:lnTo>
                  <a:lnTo>
                    <a:pt x="2208" y="364"/>
                  </a:lnTo>
                  <a:lnTo>
                    <a:pt x="2218" y="367"/>
                  </a:lnTo>
                  <a:lnTo>
                    <a:pt x="2235" y="369"/>
                  </a:lnTo>
                  <a:lnTo>
                    <a:pt x="2249" y="367"/>
                  </a:lnTo>
                  <a:lnTo>
                    <a:pt x="2259" y="364"/>
                  </a:lnTo>
                  <a:lnTo>
                    <a:pt x="2266" y="362"/>
                  </a:lnTo>
                  <a:lnTo>
                    <a:pt x="2369" y="304"/>
                  </a:lnTo>
                  <a:lnTo>
                    <a:pt x="2399" y="290"/>
                  </a:lnTo>
                  <a:lnTo>
                    <a:pt x="2431" y="282"/>
                  </a:lnTo>
                  <a:lnTo>
                    <a:pt x="2465" y="279"/>
                  </a:lnTo>
                  <a:lnTo>
                    <a:pt x="2507" y="282"/>
                  </a:lnTo>
                  <a:lnTo>
                    <a:pt x="2545" y="294"/>
                  </a:lnTo>
                  <a:lnTo>
                    <a:pt x="2579" y="311"/>
                  </a:lnTo>
                  <a:lnTo>
                    <a:pt x="2610" y="336"/>
                  </a:lnTo>
                  <a:lnTo>
                    <a:pt x="2913" y="641"/>
                  </a:lnTo>
                  <a:lnTo>
                    <a:pt x="2938" y="669"/>
                  </a:lnTo>
                  <a:lnTo>
                    <a:pt x="2955" y="703"/>
                  </a:lnTo>
                  <a:lnTo>
                    <a:pt x="2966" y="737"/>
                  </a:lnTo>
                  <a:lnTo>
                    <a:pt x="2970" y="774"/>
                  </a:lnTo>
                  <a:lnTo>
                    <a:pt x="2969" y="811"/>
                  </a:lnTo>
                  <a:lnTo>
                    <a:pt x="2961" y="848"/>
                  </a:lnTo>
                  <a:lnTo>
                    <a:pt x="2946" y="882"/>
                  </a:lnTo>
                  <a:lnTo>
                    <a:pt x="2885" y="991"/>
                  </a:lnTo>
                  <a:lnTo>
                    <a:pt x="2881" y="1003"/>
                  </a:lnTo>
                  <a:lnTo>
                    <a:pt x="2879" y="1020"/>
                  </a:lnTo>
                  <a:lnTo>
                    <a:pt x="2879" y="1037"/>
                  </a:lnTo>
                  <a:lnTo>
                    <a:pt x="2882" y="1049"/>
                  </a:lnTo>
                  <a:lnTo>
                    <a:pt x="2884" y="1054"/>
                  </a:lnTo>
                  <a:lnTo>
                    <a:pt x="2919" y="1139"/>
                  </a:lnTo>
                  <a:lnTo>
                    <a:pt x="2926" y="1151"/>
                  </a:lnTo>
                  <a:lnTo>
                    <a:pt x="2936" y="1162"/>
                  </a:lnTo>
                  <a:lnTo>
                    <a:pt x="2950" y="1173"/>
                  </a:lnTo>
                  <a:lnTo>
                    <a:pt x="2961" y="1179"/>
                  </a:lnTo>
                  <a:lnTo>
                    <a:pt x="3085" y="1213"/>
                  </a:lnTo>
                  <a:lnTo>
                    <a:pt x="3119" y="1226"/>
                  </a:lnTo>
                  <a:lnTo>
                    <a:pt x="3150" y="1246"/>
                  </a:lnTo>
                  <a:lnTo>
                    <a:pt x="3177" y="1271"/>
                  </a:lnTo>
                  <a:lnTo>
                    <a:pt x="3199" y="1302"/>
                  </a:lnTo>
                  <a:lnTo>
                    <a:pt x="3216" y="1334"/>
                  </a:lnTo>
                  <a:lnTo>
                    <a:pt x="3227" y="1370"/>
                  </a:lnTo>
                  <a:lnTo>
                    <a:pt x="3232" y="1407"/>
                  </a:lnTo>
                  <a:lnTo>
                    <a:pt x="3232" y="1837"/>
                  </a:lnTo>
                  <a:lnTo>
                    <a:pt x="3227" y="1874"/>
                  </a:lnTo>
                  <a:lnTo>
                    <a:pt x="3216" y="1910"/>
                  </a:lnTo>
                  <a:lnTo>
                    <a:pt x="3199" y="1942"/>
                  </a:lnTo>
                  <a:lnTo>
                    <a:pt x="3177" y="1971"/>
                  </a:lnTo>
                  <a:lnTo>
                    <a:pt x="3150" y="1998"/>
                  </a:lnTo>
                  <a:lnTo>
                    <a:pt x="3119" y="2016"/>
                  </a:lnTo>
                  <a:lnTo>
                    <a:pt x="3085" y="2030"/>
                  </a:lnTo>
                  <a:lnTo>
                    <a:pt x="2961" y="2064"/>
                  </a:lnTo>
                  <a:lnTo>
                    <a:pt x="2950" y="2071"/>
                  </a:lnTo>
                  <a:lnTo>
                    <a:pt x="2936" y="2080"/>
                  </a:lnTo>
                  <a:lnTo>
                    <a:pt x="2926" y="2092"/>
                  </a:lnTo>
                  <a:lnTo>
                    <a:pt x="2919" y="2105"/>
                  </a:lnTo>
                  <a:lnTo>
                    <a:pt x="2918" y="2108"/>
                  </a:lnTo>
                  <a:lnTo>
                    <a:pt x="2876" y="2207"/>
                  </a:lnTo>
                  <a:lnTo>
                    <a:pt x="2873" y="2219"/>
                  </a:lnTo>
                  <a:lnTo>
                    <a:pt x="2873" y="2236"/>
                  </a:lnTo>
                  <a:lnTo>
                    <a:pt x="2875" y="2252"/>
                  </a:lnTo>
                  <a:lnTo>
                    <a:pt x="2879" y="2264"/>
                  </a:lnTo>
                  <a:lnTo>
                    <a:pt x="2935" y="2364"/>
                  </a:lnTo>
                  <a:lnTo>
                    <a:pt x="2950" y="2399"/>
                  </a:lnTo>
                  <a:lnTo>
                    <a:pt x="2958" y="2436"/>
                  </a:lnTo>
                  <a:lnTo>
                    <a:pt x="2960" y="2473"/>
                  </a:lnTo>
                  <a:lnTo>
                    <a:pt x="2955" y="2508"/>
                  </a:lnTo>
                  <a:lnTo>
                    <a:pt x="2944" y="2544"/>
                  </a:lnTo>
                  <a:lnTo>
                    <a:pt x="2926" y="2576"/>
                  </a:lnTo>
                  <a:lnTo>
                    <a:pt x="2902" y="2606"/>
                  </a:lnTo>
                  <a:lnTo>
                    <a:pt x="2598" y="2911"/>
                  </a:lnTo>
                  <a:lnTo>
                    <a:pt x="2569" y="2934"/>
                  </a:lnTo>
                  <a:lnTo>
                    <a:pt x="2533" y="2952"/>
                  </a:lnTo>
                  <a:lnTo>
                    <a:pt x="2496" y="2963"/>
                  </a:lnTo>
                  <a:lnTo>
                    <a:pt x="2454" y="2968"/>
                  </a:lnTo>
                  <a:lnTo>
                    <a:pt x="2420" y="2965"/>
                  </a:lnTo>
                  <a:lnTo>
                    <a:pt x="2388" y="2957"/>
                  </a:lnTo>
                  <a:lnTo>
                    <a:pt x="2358" y="2943"/>
                  </a:lnTo>
                  <a:lnTo>
                    <a:pt x="2258" y="2886"/>
                  </a:lnTo>
                  <a:lnTo>
                    <a:pt x="2252" y="2883"/>
                  </a:lnTo>
                  <a:lnTo>
                    <a:pt x="2239" y="2881"/>
                  </a:lnTo>
                  <a:lnTo>
                    <a:pt x="2225" y="2880"/>
                  </a:lnTo>
                  <a:lnTo>
                    <a:pt x="2208" y="2881"/>
                  </a:lnTo>
                  <a:lnTo>
                    <a:pt x="2199" y="2884"/>
                  </a:lnTo>
                  <a:lnTo>
                    <a:pt x="2195" y="2886"/>
                  </a:lnTo>
                  <a:lnTo>
                    <a:pt x="2096" y="2926"/>
                  </a:lnTo>
                  <a:lnTo>
                    <a:pt x="2085" y="2934"/>
                  </a:lnTo>
                  <a:lnTo>
                    <a:pt x="2072" y="2945"/>
                  </a:lnTo>
                  <a:lnTo>
                    <a:pt x="2063" y="2957"/>
                  </a:lnTo>
                  <a:lnTo>
                    <a:pt x="2057" y="2969"/>
                  </a:lnTo>
                  <a:lnTo>
                    <a:pt x="2025" y="3089"/>
                  </a:lnTo>
                  <a:lnTo>
                    <a:pt x="2011" y="3123"/>
                  </a:lnTo>
                  <a:lnTo>
                    <a:pt x="1991" y="3154"/>
                  </a:lnTo>
                  <a:lnTo>
                    <a:pt x="1966" y="3181"/>
                  </a:lnTo>
                  <a:lnTo>
                    <a:pt x="1936" y="3205"/>
                  </a:lnTo>
                  <a:lnTo>
                    <a:pt x="1902" y="3222"/>
                  </a:lnTo>
                  <a:lnTo>
                    <a:pt x="1867" y="3232"/>
                  </a:lnTo>
                  <a:lnTo>
                    <a:pt x="1831" y="3236"/>
                  </a:lnTo>
                  <a:lnTo>
                    <a:pt x="1400" y="3236"/>
                  </a:lnTo>
                  <a:lnTo>
                    <a:pt x="1363" y="3232"/>
                  </a:lnTo>
                  <a:lnTo>
                    <a:pt x="1328" y="3222"/>
                  </a:lnTo>
                  <a:lnTo>
                    <a:pt x="1295" y="3205"/>
                  </a:lnTo>
                  <a:lnTo>
                    <a:pt x="1266" y="3181"/>
                  </a:lnTo>
                  <a:lnTo>
                    <a:pt x="1241" y="3154"/>
                  </a:lnTo>
                  <a:lnTo>
                    <a:pt x="1221" y="3123"/>
                  </a:lnTo>
                  <a:lnTo>
                    <a:pt x="1207" y="3089"/>
                  </a:lnTo>
                  <a:lnTo>
                    <a:pt x="1175" y="2969"/>
                  </a:lnTo>
                  <a:lnTo>
                    <a:pt x="1168" y="2957"/>
                  </a:lnTo>
                  <a:lnTo>
                    <a:pt x="1159" y="2945"/>
                  </a:lnTo>
                  <a:lnTo>
                    <a:pt x="1147" y="2934"/>
                  </a:lnTo>
                  <a:lnTo>
                    <a:pt x="1134" y="2926"/>
                  </a:lnTo>
                  <a:lnTo>
                    <a:pt x="1130" y="2925"/>
                  </a:lnTo>
                  <a:lnTo>
                    <a:pt x="1023" y="2880"/>
                  </a:lnTo>
                  <a:lnTo>
                    <a:pt x="1014" y="2877"/>
                  </a:lnTo>
                  <a:lnTo>
                    <a:pt x="997" y="2875"/>
                  </a:lnTo>
                  <a:lnTo>
                    <a:pt x="983" y="2877"/>
                  </a:lnTo>
                  <a:lnTo>
                    <a:pt x="972" y="2878"/>
                  </a:lnTo>
                  <a:lnTo>
                    <a:pt x="966" y="2881"/>
                  </a:lnTo>
                  <a:lnTo>
                    <a:pt x="872" y="2935"/>
                  </a:lnTo>
                  <a:lnTo>
                    <a:pt x="841" y="2949"/>
                  </a:lnTo>
                  <a:lnTo>
                    <a:pt x="808" y="2957"/>
                  </a:lnTo>
                  <a:lnTo>
                    <a:pt x="774" y="2960"/>
                  </a:lnTo>
                  <a:lnTo>
                    <a:pt x="734" y="2955"/>
                  </a:lnTo>
                  <a:lnTo>
                    <a:pt x="695" y="2945"/>
                  </a:lnTo>
                  <a:lnTo>
                    <a:pt x="661" y="2926"/>
                  </a:lnTo>
                  <a:lnTo>
                    <a:pt x="631" y="2903"/>
                  </a:lnTo>
                  <a:lnTo>
                    <a:pt x="326" y="2598"/>
                  </a:lnTo>
                  <a:lnTo>
                    <a:pt x="303" y="2569"/>
                  </a:lnTo>
                  <a:lnTo>
                    <a:pt x="286" y="2536"/>
                  </a:lnTo>
                  <a:lnTo>
                    <a:pt x="274" y="2501"/>
                  </a:lnTo>
                  <a:lnTo>
                    <a:pt x="269" y="2463"/>
                  </a:lnTo>
                  <a:lnTo>
                    <a:pt x="270" y="2426"/>
                  </a:lnTo>
                  <a:lnTo>
                    <a:pt x="278" y="2391"/>
                  </a:lnTo>
                  <a:lnTo>
                    <a:pt x="294" y="2357"/>
                  </a:lnTo>
                  <a:lnTo>
                    <a:pt x="349" y="2259"/>
                  </a:lnTo>
                  <a:lnTo>
                    <a:pt x="354" y="2245"/>
                  </a:lnTo>
                  <a:lnTo>
                    <a:pt x="355" y="2230"/>
                  </a:lnTo>
                  <a:lnTo>
                    <a:pt x="355" y="2213"/>
                  </a:lnTo>
                  <a:lnTo>
                    <a:pt x="352" y="2200"/>
                  </a:lnTo>
                  <a:lnTo>
                    <a:pt x="349" y="2196"/>
                  </a:lnTo>
                  <a:lnTo>
                    <a:pt x="312" y="2105"/>
                  </a:lnTo>
                  <a:lnTo>
                    <a:pt x="306" y="2092"/>
                  </a:lnTo>
                  <a:lnTo>
                    <a:pt x="294" y="2080"/>
                  </a:lnTo>
                  <a:lnTo>
                    <a:pt x="281" y="2071"/>
                  </a:lnTo>
                  <a:lnTo>
                    <a:pt x="269" y="2064"/>
                  </a:lnTo>
                  <a:lnTo>
                    <a:pt x="147" y="2030"/>
                  </a:lnTo>
                  <a:lnTo>
                    <a:pt x="113" y="2016"/>
                  </a:lnTo>
                  <a:lnTo>
                    <a:pt x="82" y="1998"/>
                  </a:lnTo>
                  <a:lnTo>
                    <a:pt x="54" y="1971"/>
                  </a:lnTo>
                  <a:lnTo>
                    <a:pt x="31" y="1942"/>
                  </a:lnTo>
                  <a:lnTo>
                    <a:pt x="14" y="1910"/>
                  </a:lnTo>
                  <a:lnTo>
                    <a:pt x="3" y="1874"/>
                  </a:lnTo>
                  <a:lnTo>
                    <a:pt x="0" y="1837"/>
                  </a:lnTo>
                  <a:lnTo>
                    <a:pt x="0" y="1407"/>
                  </a:lnTo>
                  <a:lnTo>
                    <a:pt x="3" y="1370"/>
                  </a:lnTo>
                  <a:lnTo>
                    <a:pt x="14" y="1334"/>
                  </a:lnTo>
                  <a:lnTo>
                    <a:pt x="31" y="1302"/>
                  </a:lnTo>
                  <a:lnTo>
                    <a:pt x="54" y="1271"/>
                  </a:lnTo>
                  <a:lnTo>
                    <a:pt x="82" y="1246"/>
                  </a:lnTo>
                  <a:lnTo>
                    <a:pt x="113" y="1226"/>
                  </a:lnTo>
                  <a:lnTo>
                    <a:pt x="147" y="1213"/>
                  </a:lnTo>
                  <a:lnTo>
                    <a:pt x="260" y="1181"/>
                  </a:lnTo>
                  <a:lnTo>
                    <a:pt x="270" y="1170"/>
                  </a:lnTo>
                  <a:lnTo>
                    <a:pt x="284" y="1155"/>
                  </a:lnTo>
                  <a:lnTo>
                    <a:pt x="298" y="1134"/>
                  </a:lnTo>
                  <a:lnTo>
                    <a:pt x="312" y="1114"/>
                  </a:lnTo>
                  <a:lnTo>
                    <a:pt x="326" y="1093"/>
                  </a:lnTo>
                  <a:lnTo>
                    <a:pt x="337" y="1073"/>
                  </a:lnTo>
                  <a:lnTo>
                    <a:pt x="346" y="1056"/>
                  </a:lnTo>
                  <a:lnTo>
                    <a:pt x="349" y="1043"/>
                  </a:lnTo>
                  <a:lnTo>
                    <a:pt x="349" y="1026"/>
                  </a:lnTo>
                  <a:lnTo>
                    <a:pt x="348" y="1009"/>
                  </a:lnTo>
                  <a:lnTo>
                    <a:pt x="343" y="997"/>
                  </a:lnTo>
                  <a:lnTo>
                    <a:pt x="283" y="890"/>
                  </a:lnTo>
                  <a:lnTo>
                    <a:pt x="267" y="856"/>
                  </a:lnTo>
                  <a:lnTo>
                    <a:pt x="260" y="819"/>
                  </a:lnTo>
                  <a:lnTo>
                    <a:pt x="258" y="782"/>
                  </a:lnTo>
                  <a:lnTo>
                    <a:pt x="263" y="746"/>
                  </a:lnTo>
                  <a:lnTo>
                    <a:pt x="275" y="711"/>
                  </a:lnTo>
                  <a:lnTo>
                    <a:pt x="292" y="678"/>
                  </a:lnTo>
                  <a:lnTo>
                    <a:pt x="315" y="649"/>
                  </a:lnTo>
                  <a:lnTo>
                    <a:pt x="620" y="344"/>
                  </a:lnTo>
                  <a:lnTo>
                    <a:pt x="649" y="319"/>
                  </a:lnTo>
                  <a:lnTo>
                    <a:pt x="685" y="302"/>
                  </a:lnTo>
                  <a:lnTo>
                    <a:pt x="723" y="291"/>
                  </a:lnTo>
                  <a:lnTo>
                    <a:pt x="763" y="287"/>
                  </a:lnTo>
                  <a:lnTo>
                    <a:pt x="797" y="290"/>
                  </a:lnTo>
                  <a:lnTo>
                    <a:pt x="830" y="297"/>
                  </a:lnTo>
                  <a:lnTo>
                    <a:pt x="861" y="311"/>
                  </a:lnTo>
                  <a:lnTo>
                    <a:pt x="957" y="367"/>
                  </a:lnTo>
                  <a:lnTo>
                    <a:pt x="964" y="369"/>
                  </a:lnTo>
                  <a:lnTo>
                    <a:pt x="974" y="372"/>
                  </a:lnTo>
                  <a:lnTo>
                    <a:pt x="988" y="372"/>
                  </a:lnTo>
                  <a:lnTo>
                    <a:pt x="1005" y="370"/>
                  </a:lnTo>
                  <a:lnTo>
                    <a:pt x="1014" y="369"/>
                  </a:lnTo>
                  <a:lnTo>
                    <a:pt x="1018" y="366"/>
                  </a:lnTo>
                  <a:lnTo>
                    <a:pt x="1133" y="318"/>
                  </a:lnTo>
                  <a:lnTo>
                    <a:pt x="1144" y="311"/>
                  </a:lnTo>
                  <a:lnTo>
                    <a:pt x="1156" y="299"/>
                  </a:lnTo>
                  <a:lnTo>
                    <a:pt x="1167" y="287"/>
                  </a:lnTo>
                  <a:lnTo>
                    <a:pt x="1173" y="274"/>
                  </a:lnTo>
                  <a:lnTo>
                    <a:pt x="1207" y="147"/>
                  </a:lnTo>
                  <a:lnTo>
                    <a:pt x="1221" y="113"/>
                  </a:lnTo>
                  <a:lnTo>
                    <a:pt x="1241" y="82"/>
                  </a:lnTo>
                  <a:lnTo>
                    <a:pt x="1266" y="55"/>
                  </a:lnTo>
                  <a:lnTo>
                    <a:pt x="1295" y="33"/>
                  </a:lnTo>
                  <a:lnTo>
                    <a:pt x="1328" y="16"/>
                  </a:lnTo>
                  <a:lnTo>
                    <a:pt x="1363" y="5"/>
                  </a:lnTo>
                  <a:lnTo>
                    <a:pt x="1400" y="0"/>
                  </a:lnTo>
                  <a:close/>
                </a:path>
              </a:pathLst>
            </a:custGeom>
            <a:solidFill>
              <a:srgbClr val="43434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3000" b="0" i="0" u="none" strike="noStrike" cap="none">
                <a:solidFill>
                  <a:srgbClr val="FFFFFF"/>
                </a:solidFill>
                <a:latin typeface="Arial"/>
                <a:ea typeface="Arial"/>
                <a:cs typeface="Arial"/>
                <a:sym typeface="Arial"/>
              </a:endParaRPr>
            </a:p>
          </p:txBody>
        </p:sp>
        <p:sp>
          <p:nvSpPr>
            <p:cNvPr id="147" name="Google Shape;147;p16"/>
            <p:cNvSpPr/>
            <p:nvPr/>
          </p:nvSpPr>
          <p:spPr>
            <a:xfrm>
              <a:off x="6434138" y="1870075"/>
              <a:ext cx="1673225" cy="1676400"/>
            </a:xfrm>
            <a:custGeom>
              <a:avLst/>
              <a:gdLst/>
              <a:ahLst/>
              <a:cxnLst/>
              <a:rect l="l" t="t" r="r" b="b"/>
              <a:pathLst>
                <a:path w="2110" h="2112" extrusionOk="0">
                  <a:moveTo>
                    <a:pt x="1065" y="510"/>
                  </a:moveTo>
                  <a:lnTo>
                    <a:pt x="997" y="513"/>
                  </a:lnTo>
                  <a:lnTo>
                    <a:pt x="932" y="524"/>
                  </a:lnTo>
                  <a:lnTo>
                    <a:pt x="869" y="543"/>
                  </a:lnTo>
                  <a:lnTo>
                    <a:pt x="808" y="569"/>
                  </a:lnTo>
                  <a:lnTo>
                    <a:pt x="753" y="601"/>
                  </a:lnTo>
                  <a:lnTo>
                    <a:pt x="702" y="640"/>
                  </a:lnTo>
                  <a:lnTo>
                    <a:pt x="655" y="685"/>
                  </a:lnTo>
                  <a:lnTo>
                    <a:pt x="614" y="735"/>
                  </a:lnTo>
                  <a:lnTo>
                    <a:pt x="580" y="790"/>
                  </a:lnTo>
                  <a:lnTo>
                    <a:pt x="552" y="849"/>
                  </a:lnTo>
                  <a:lnTo>
                    <a:pt x="530" y="911"/>
                  </a:lnTo>
                  <a:lnTo>
                    <a:pt x="516" y="976"/>
                  </a:lnTo>
                  <a:lnTo>
                    <a:pt x="510" y="1044"/>
                  </a:lnTo>
                  <a:lnTo>
                    <a:pt x="513" y="1114"/>
                  </a:lnTo>
                  <a:lnTo>
                    <a:pt x="524" y="1179"/>
                  </a:lnTo>
                  <a:lnTo>
                    <a:pt x="544" y="1242"/>
                  </a:lnTo>
                  <a:lnTo>
                    <a:pt x="569" y="1302"/>
                  </a:lnTo>
                  <a:lnTo>
                    <a:pt x="603" y="1358"/>
                  </a:lnTo>
                  <a:lnTo>
                    <a:pt x="641" y="1409"/>
                  </a:lnTo>
                  <a:lnTo>
                    <a:pt x="685" y="1456"/>
                  </a:lnTo>
                  <a:lnTo>
                    <a:pt x="736" y="1496"/>
                  </a:lnTo>
                  <a:lnTo>
                    <a:pt x="790" y="1531"/>
                  </a:lnTo>
                  <a:lnTo>
                    <a:pt x="848" y="1559"/>
                  </a:lnTo>
                  <a:lnTo>
                    <a:pt x="910" y="1581"/>
                  </a:lnTo>
                  <a:lnTo>
                    <a:pt x="975" y="1595"/>
                  </a:lnTo>
                  <a:lnTo>
                    <a:pt x="1045" y="1599"/>
                  </a:lnTo>
                  <a:lnTo>
                    <a:pt x="1113" y="1596"/>
                  </a:lnTo>
                  <a:lnTo>
                    <a:pt x="1179" y="1585"/>
                  </a:lnTo>
                  <a:lnTo>
                    <a:pt x="1241" y="1567"/>
                  </a:lnTo>
                  <a:lnTo>
                    <a:pt x="1301" y="1541"/>
                  </a:lnTo>
                  <a:lnTo>
                    <a:pt x="1357" y="1508"/>
                  </a:lnTo>
                  <a:lnTo>
                    <a:pt x="1408" y="1469"/>
                  </a:lnTo>
                  <a:lnTo>
                    <a:pt x="1454" y="1425"/>
                  </a:lnTo>
                  <a:lnTo>
                    <a:pt x="1496" y="1375"/>
                  </a:lnTo>
                  <a:lnTo>
                    <a:pt x="1530" y="1321"/>
                  </a:lnTo>
                  <a:lnTo>
                    <a:pt x="1558" y="1262"/>
                  </a:lnTo>
                  <a:lnTo>
                    <a:pt x="1579" y="1200"/>
                  </a:lnTo>
                  <a:lnTo>
                    <a:pt x="1593" y="1134"/>
                  </a:lnTo>
                  <a:lnTo>
                    <a:pt x="1600" y="1066"/>
                  </a:lnTo>
                  <a:lnTo>
                    <a:pt x="1596" y="998"/>
                  </a:lnTo>
                  <a:lnTo>
                    <a:pt x="1586" y="931"/>
                  </a:lnTo>
                  <a:lnTo>
                    <a:pt x="1566" y="868"/>
                  </a:lnTo>
                  <a:lnTo>
                    <a:pt x="1541" y="809"/>
                  </a:lnTo>
                  <a:lnTo>
                    <a:pt x="1507" y="753"/>
                  </a:lnTo>
                  <a:lnTo>
                    <a:pt x="1468" y="702"/>
                  </a:lnTo>
                  <a:lnTo>
                    <a:pt x="1425" y="656"/>
                  </a:lnTo>
                  <a:lnTo>
                    <a:pt x="1374" y="614"/>
                  </a:lnTo>
                  <a:lnTo>
                    <a:pt x="1320" y="580"/>
                  </a:lnTo>
                  <a:lnTo>
                    <a:pt x="1261" y="550"/>
                  </a:lnTo>
                  <a:lnTo>
                    <a:pt x="1199" y="530"/>
                  </a:lnTo>
                  <a:lnTo>
                    <a:pt x="1134" y="516"/>
                  </a:lnTo>
                  <a:lnTo>
                    <a:pt x="1065" y="510"/>
                  </a:lnTo>
                  <a:close/>
                  <a:moveTo>
                    <a:pt x="927" y="0"/>
                  </a:moveTo>
                  <a:lnTo>
                    <a:pt x="1224" y="6"/>
                  </a:lnTo>
                  <a:lnTo>
                    <a:pt x="1247" y="10"/>
                  </a:lnTo>
                  <a:lnTo>
                    <a:pt x="1267" y="23"/>
                  </a:lnTo>
                  <a:lnTo>
                    <a:pt x="1284" y="40"/>
                  </a:lnTo>
                  <a:lnTo>
                    <a:pt x="1294" y="62"/>
                  </a:lnTo>
                  <a:lnTo>
                    <a:pt x="1317" y="148"/>
                  </a:lnTo>
                  <a:lnTo>
                    <a:pt x="1326" y="171"/>
                  </a:lnTo>
                  <a:lnTo>
                    <a:pt x="1341" y="193"/>
                  </a:lnTo>
                  <a:lnTo>
                    <a:pt x="1362" y="212"/>
                  </a:lnTo>
                  <a:lnTo>
                    <a:pt x="1383" y="224"/>
                  </a:lnTo>
                  <a:lnTo>
                    <a:pt x="1453" y="255"/>
                  </a:lnTo>
                  <a:lnTo>
                    <a:pt x="1476" y="263"/>
                  </a:lnTo>
                  <a:lnTo>
                    <a:pt x="1502" y="264"/>
                  </a:lnTo>
                  <a:lnTo>
                    <a:pt x="1528" y="261"/>
                  </a:lnTo>
                  <a:lnTo>
                    <a:pt x="1552" y="253"/>
                  </a:lnTo>
                  <a:lnTo>
                    <a:pt x="1624" y="215"/>
                  </a:lnTo>
                  <a:lnTo>
                    <a:pt x="1641" y="209"/>
                  </a:lnTo>
                  <a:lnTo>
                    <a:pt x="1660" y="207"/>
                  </a:lnTo>
                  <a:lnTo>
                    <a:pt x="1680" y="209"/>
                  </a:lnTo>
                  <a:lnTo>
                    <a:pt x="1697" y="216"/>
                  </a:lnTo>
                  <a:lnTo>
                    <a:pt x="1712" y="229"/>
                  </a:lnTo>
                  <a:lnTo>
                    <a:pt x="1918" y="442"/>
                  </a:lnTo>
                  <a:lnTo>
                    <a:pt x="1929" y="458"/>
                  </a:lnTo>
                  <a:lnTo>
                    <a:pt x="1935" y="476"/>
                  </a:lnTo>
                  <a:lnTo>
                    <a:pt x="1938" y="495"/>
                  </a:lnTo>
                  <a:lnTo>
                    <a:pt x="1935" y="515"/>
                  </a:lnTo>
                  <a:lnTo>
                    <a:pt x="1929" y="532"/>
                  </a:lnTo>
                  <a:lnTo>
                    <a:pt x="1884" y="606"/>
                  </a:lnTo>
                  <a:lnTo>
                    <a:pt x="1875" y="629"/>
                  </a:lnTo>
                  <a:lnTo>
                    <a:pt x="1872" y="656"/>
                  </a:lnTo>
                  <a:lnTo>
                    <a:pt x="1872" y="682"/>
                  </a:lnTo>
                  <a:lnTo>
                    <a:pt x="1879" y="705"/>
                  </a:lnTo>
                  <a:lnTo>
                    <a:pt x="1901" y="762"/>
                  </a:lnTo>
                  <a:lnTo>
                    <a:pt x="1912" y="784"/>
                  </a:lnTo>
                  <a:lnTo>
                    <a:pt x="1929" y="806"/>
                  </a:lnTo>
                  <a:lnTo>
                    <a:pt x="1950" y="821"/>
                  </a:lnTo>
                  <a:lnTo>
                    <a:pt x="1972" y="832"/>
                  </a:lnTo>
                  <a:lnTo>
                    <a:pt x="2057" y="857"/>
                  </a:lnTo>
                  <a:lnTo>
                    <a:pt x="2077" y="868"/>
                  </a:lnTo>
                  <a:lnTo>
                    <a:pt x="2094" y="885"/>
                  </a:lnTo>
                  <a:lnTo>
                    <a:pt x="2105" y="906"/>
                  </a:lnTo>
                  <a:lnTo>
                    <a:pt x="2110" y="929"/>
                  </a:lnTo>
                  <a:lnTo>
                    <a:pt x="2103" y="1227"/>
                  </a:lnTo>
                  <a:lnTo>
                    <a:pt x="2099" y="1250"/>
                  </a:lnTo>
                  <a:lnTo>
                    <a:pt x="2086" y="1271"/>
                  </a:lnTo>
                  <a:lnTo>
                    <a:pt x="2069" y="1287"/>
                  </a:lnTo>
                  <a:lnTo>
                    <a:pt x="2048" y="1298"/>
                  </a:lnTo>
                  <a:lnTo>
                    <a:pt x="1963" y="1319"/>
                  </a:lnTo>
                  <a:lnTo>
                    <a:pt x="1940" y="1329"/>
                  </a:lnTo>
                  <a:lnTo>
                    <a:pt x="1918" y="1344"/>
                  </a:lnTo>
                  <a:lnTo>
                    <a:pt x="1901" y="1364"/>
                  </a:lnTo>
                  <a:lnTo>
                    <a:pt x="1889" y="1386"/>
                  </a:lnTo>
                  <a:lnTo>
                    <a:pt x="1861" y="1449"/>
                  </a:lnTo>
                  <a:lnTo>
                    <a:pt x="1853" y="1473"/>
                  </a:lnTo>
                  <a:lnTo>
                    <a:pt x="1850" y="1500"/>
                  </a:lnTo>
                  <a:lnTo>
                    <a:pt x="1853" y="1527"/>
                  </a:lnTo>
                  <a:lnTo>
                    <a:pt x="1862" y="1550"/>
                  </a:lnTo>
                  <a:lnTo>
                    <a:pt x="1899" y="1620"/>
                  </a:lnTo>
                  <a:lnTo>
                    <a:pt x="1906" y="1637"/>
                  </a:lnTo>
                  <a:lnTo>
                    <a:pt x="1907" y="1657"/>
                  </a:lnTo>
                  <a:lnTo>
                    <a:pt x="1904" y="1675"/>
                  </a:lnTo>
                  <a:lnTo>
                    <a:pt x="1898" y="1694"/>
                  </a:lnTo>
                  <a:lnTo>
                    <a:pt x="1885" y="1708"/>
                  </a:lnTo>
                  <a:lnTo>
                    <a:pt x="1672" y="1915"/>
                  </a:lnTo>
                  <a:lnTo>
                    <a:pt x="1657" y="1926"/>
                  </a:lnTo>
                  <a:lnTo>
                    <a:pt x="1638" y="1932"/>
                  </a:lnTo>
                  <a:lnTo>
                    <a:pt x="1620" y="1934"/>
                  </a:lnTo>
                  <a:lnTo>
                    <a:pt x="1600" y="1932"/>
                  </a:lnTo>
                  <a:lnTo>
                    <a:pt x="1583" y="1924"/>
                  </a:lnTo>
                  <a:lnTo>
                    <a:pt x="1515" y="1884"/>
                  </a:lnTo>
                  <a:lnTo>
                    <a:pt x="1491" y="1875"/>
                  </a:lnTo>
                  <a:lnTo>
                    <a:pt x="1465" y="1870"/>
                  </a:lnTo>
                  <a:lnTo>
                    <a:pt x="1439" y="1872"/>
                  </a:lnTo>
                  <a:lnTo>
                    <a:pt x="1414" y="1878"/>
                  </a:lnTo>
                  <a:lnTo>
                    <a:pt x="1349" y="1904"/>
                  </a:lnTo>
                  <a:lnTo>
                    <a:pt x="1326" y="1915"/>
                  </a:lnTo>
                  <a:lnTo>
                    <a:pt x="1306" y="1932"/>
                  </a:lnTo>
                  <a:lnTo>
                    <a:pt x="1290" y="1954"/>
                  </a:lnTo>
                  <a:lnTo>
                    <a:pt x="1280" y="1977"/>
                  </a:lnTo>
                  <a:lnTo>
                    <a:pt x="1255" y="2057"/>
                  </a:lnTo>
                  <a:lnTo>
                    <a:pt x="1244" y="2079"/>
                  </a:lnTo>
                  <a:lnTo>
                    <a:pt x="1227" y="2096"/>
                  </a:lnTo>
                  <a:lnTo>
                    <a:pt x="1205" y="2107"/>
                  </a:lnTo>
                  <a:lnTo>
                    <a:pt x="1182" y="2112"/>
                  </a:lnTo>
                  <a:lnTo>
                    <a:pt x="886" y="2105"/>
                  </a:lnTo>
                  <a:lnTo>
                    <a:pt x="862" y="2101"/>
                  </a:lnTo>
                  <a:lnTo>
                    <a:pt x="842" y="2088"/>
                  </a:lnTo>
                  <a:lnTo>
                    <a:pt x="825" y="2071"/>
                  </a:lnTo>
                  <a:lnTo>
                    <a:pt x="816" y="2050"/>
                  </a:lnTo>
                  <a:lnTo>
                    <a:pt x="794" y="1966"/>
                  </a:lnTo>
                  <a:lnTo>
                    <a:pt x="785" y="1944"/>
                  </a:lnTo>
                  <a:lnTo>
                    <a:pt x="770" y="1923"/>
                  </a:lnTo>
                  <a:lnTo>
                    <a:pt x="750" y="1904"/>
                  </a:lnTo>
                  <a:lnTo>
                    <a:pt x="728" y="1892"/>
                  </a:lnTo>
                  <a:lnTo>
                    <a:pt x="657" y="1861"/>
                  </a:lnTo>
                  <a:lnTo>
                    <a:pt x="634" y="1853"/>
                  </a:lnTo>
                  <a:lnTo>
                    <a:pt x="607" y="1850"/>
                  </a:lnTo>
                  <a:lnTo>
                    <a:pt x="581" y="1853"/>
                  </a:lnTo>
                  <a:lnTo>
                    <a:pt x="558" y="1862"/>
                  </a:lnTo>
                  <a:lnTo>
                    <a:pt x="491" y="1898"/>
                  </a:lnTo>
                  <a:lnTo>
                    <a:pt x="474" y="1904"/>
                  </a:lnTo>
                  <a:lnTo>
                    <a:pt x="456" y="1906"/>
                  </a:lnTo>
                  <a:lnTo>
                    <a:pt x="436" y="1903"/>
                  </a:lnTo>
                  <a:lnTo>
                    <a:pt x="419" y="1895"/>
                  </a:lnTo>
                  <a:lnTo>
                    <a:pt x="403" y="1884"/>
                  </a:lnTo>
                  <a:lnTo>
                    <a:pt x="198" y="1669"/>
                  </a:lnTo>
                  <a:lnTo>
                    <a:pt x="187" y="1654"/>
                  </a:lnTo>
                  <a:lnTo>
                    <a:pt x="181" y="1637"/>
                  </a:lnTo>
                  <a:lnTo>
                    <a:pt x="178" y="1616"/>
                  </a:lnTo>
                  <a:lnTo>
                    <a:pt x="181" y="1598"/>
                  </a:lnTo>
                  <a:lnTo>
                    <a:pt x="187" y="1581"/>
                  </a:lnTo>
                  <a:lnTo>
                    <a:pt x="227" y="1513"/>
                  </a:lnTo>
                  <a:lnTo>
                    <a:pt x="236" y="1491"/>
                  </a:lnTo>
                  <a:lnTo>
                    <a:pt x="241" y="1465"/>
                  </a:lnTo>
                  <a:lnTo>
                    <a:pt x="240" y="1437"/>
                  </a:lnTo>
                  <a:lnTo>
                    <a:pt x="233" y="1414"/>
                  </a:lnTo>
                  <a:lnTo>
                    <a:pt x="209" y="1352"/>
                  </a:lnTo>
                  <a:lnTo>
                    <a:pt x="198" y="1330"/>
                  </a:lnTo>
                  <a:lnTo>
                    <a:pt x="181" y="1310"/>
                  </a:lnTo>
                  <a:lnTo>
                    <a:pt x="159" y="1293"/>
                  </a:lnTo>
                  <a:lnTo>
                    <a:pt x="138" y="1284"/>
                  </a:lnTo>
                  <a:lnTo>
                    <a:pt x="53" y="1257"/>
                  </a:lnTo>
                  <a:lnTo>
                    <a:pt x="32" y="1247"/>
                  </a:lnTo>
                  <a:lnTo>
                    <a:pt x="15" y="1230"/>
                  </a:lnTo>
                  <a:lnTo>
                    <a:pt x="5" y="1210"/>
                  </a:lnTo>
                  <a:lnTo>
                    <a:pt x="0" y="1186"/>
                  </a:lnTo>
                  <a:lnTo>
                    <a:pt x="6" y="888"/>
                  </a:lnTo>
                  <a:lnTo>
                    <a:pt x="11" y="865"/>
                  </a:lnTo>
                  <a:lnTo>
                    <a:pt x="23" y="844"/>
                  </a:lnTo>
                  <a:lnTo>
                    <a:pt x="40" y="827"/>
                  </a:lnTo>
                  <a:lnTo>
                    <a:pt x="62" y="818"/>
                  </a:lnTo>
                  <a:lnTo>
                    <a:pt x="147" y="796"/>
                  </a:lnTo>
                  <a:lnTo>
                    <a:pt x="161" y="789"/>
                  </a:lnTo>
                  <a:lnTo>
                    <a:pt x="176" y="775"/>
                  </a:lnTo>
                  <a:lnTo>
                    <a:pt x="193" y="755"/>
                  </a:lnTo>
                  <a:lnTo>
                    <a:pt x="209" y="733"/>
                  </a:lnTo>
                  <a:lnTo>
                    <a:pt x="224" y="711"/>
                  </a:lnTo>
                  <a:lnTo>
                    <a:pt x="235" y="693"/>
                  </a:lnTo>
                  <a:lnTo>
                    <a:pt x="244" y="677"/>
                  </a:lnTo>
                  <a:lnTo>
                    <a:pt x="250" y="654"/>
                  </a:lnTo>
                  <a:lnTo>
                    <a:pt x="253" y="628"/>
                  </a:lnTo>
                  <a:lnTo>
                    <a:pt x="250" y="601"/>
                  </a:lnTo>
                  <a:lnTo>
                    <a:pt x="241" y="578"/>
                  </a:lnTo>
                  <a:lnTo>
                    <a:pt x="201" y="502"/>
                  </a:lnTo>
                  <a:lnTo>
                    <a:pt x="195" y="485"/>
                  </a:lnTo>
                  <a:lnTo>
                    <a:pt x="193" y="467"/>
                  </a:lnTo>
                  <a:lnTo>
                    <a:pt x="196" y="447"/>
                  </a:lnTo>
                  <a:lnTo>
                    <a:pt x="202" y="430"/>
                  </a:lnTo>
                  <a:lnTo>
                    <a:pt x="215" y="414"/>
                  </a:lnTo>
                  <a:lnTo>
                    <a:pt x="430" y="209"/>
                  </a:lnTo>
                  <a:lnTo>
                    <a:pt x="444" y="198"/>
                  </a:lnTo>
                  <a:lnTo>
                    <a:pt x="462" y="191"/>
                  </a:lnTo>
                  <a:lnTo>
                    <a:pt x="482" y="188"/>
                  </a:lnTo>
                  <a:lnTo>
                    <a:pt x="501" y="191"/>
                  </a:lnTo>
                  <a:lnTo>
                    <a:pt x="518" y="198"/>
                  </a:lnTo>
                  <a:lnTo>
                    <a:pt x="584" y="238"/>
                  </a:lnTo>
                  <a:lnTo>
                    <a:pt x="607" y="247"/>
                  </a:lnTo>
                  <a:lnTo>
                    <a:pt x="634" y="250"/>
                  </a:lnTo>
                  <a:lnTo>
                    <a:pt x="660" y="249"/>
                  </a:lnTo>
                  <a:lnTo>
                    <a:pt x="683" y="243"/>
                  </a:lnTo>
                  <a:lnTo>
                    <a:pt x="759" y="212"/>
                  </a:lnTo>
                  <a:lnTo>
                    <a:pt x="782" y="201"/>
                  </a:lnTo>
                  <a:lnTo>
                    <a:pt x="802" y="182"/>
                  </a:lnTo>
                  <a:lnTo>
                    <a:pt x="819" y="162"/>
                  </a:lnTo>
                  <a:lnTo>
                    <a:pt x="828" y="139"/>
                  </a:lnTo>
                  <a:lnTo>
                    <a:pt x="855" y="52"/>
                  </a:lnTo>
                  <a:lnTo>
                    <a:pt x="865" y="32"/>
                  </a:lnTo>
                  <a:lnTo>
                    <a:pt x="882" y="15"/>
                  </a:lnTo>
                  <a:lnTo>
                    <a:pt x="904" y="3"/>
                  </a:lnTo>
                  <a:lnTo>
                    <a:pt x="927" y="0"/>
                  </a:lnTo>
                  <a:close/>
                </a:path>
              </a:pathLst>
            </a:custGeom>
            <a:solidFill>
              <a:srgbClr val="43434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3000" b="0" i="0" u="none" strike="noStrike" cap="none">
                <a:solidFill>
                  <a:srgbClr val="FFFFFF"/>
                </a:solidFill>
                <a:latin typeface="Arial"/>
                <a:ea typeface="Arial"/>
                <a:cs typeface="Arial"/>
                <a:sym typeface="Arial"/>
              </a:endParaRPr>
            </a:p>
          </p:txBody>
        </p:sp>
      </p:grpSp>
      <p:sp>
        <p:nvSpPr>
          <p:cNvPr id="148" name="Google Shape;148;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4</a:t>
            </a:fld>
            <a:endParaRPr/>
          </a:p>
        </p:txBody>
      </p:sp>
      <p:cxnSp>
        <p:nvCxnSpPr>
          <p:cNvPr id="149" name="Google Shape;149;p16"/>
          <p:cNvCxnSpPr>
            <a:stCxn id="118" idx="2"/>
          </p:cNvCxnSpPr>
          <p:nvPr/>
        </p:nvCxnSpPr>
        <p:spPr>
          <a:xfrm rot="10800000">
            <a:off x="0" y="455175"/>
            <a:ext cx="1685400" cy="0"/>
          </a:xfrm>
          <a:prstGeom prst="straightConnector1">
            <a:avLst/>
          </a:prstGeom>
          <a:noFill/>
          <a:ln w="28575" cap="flat" cmpd="sng">
            <a:solidFill>
              <a:srgbClr val="434343"/>
            </a:solidFill>
            <a:prstDash val="solid"/>
            <a:round/>
            <a:headEnd type="none" w="med" len="med"/>
            <a:tailEnd type="none" w="med" len="med"/>
          </a:ln>
        </p:spPr>
      </p:cxnSp>
      <p:sp>
        <p:nvSpPr>
          <p:cNvPr id="150" name="Google Shape;150;p16"/>
          <p:cNvSpPr/>
          <p:nvPr/>
        </p:nvSpPr>
        <p:spPr>
          <a:xfrm>
            <a:off x="1645200" y="187564"/>
            <a:ext cx="535200" cy="535200"/>
          </a:xfrm>
          <a:prstGeom prst="ellipse">
            <a:avLst/>
          </a:prstGeom>
          <a:noFill/>
          <a:ln w="9525" cap="flat" cmpd="sng">
            <a:solidFill>
              <a:srgbClr val="4343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Arial"/>
              <a:ea typeface="Arial"/>
              <a:cs typeface="Arial"/>
              <a:sym typeface="Arial"/>
            </a:endParaRPr>
          </a:p>
        </p:txBody>
      </p:sp>
      <p:sp>
        <p:nvSpPr>
          <p:cNvPr id="141" name="Google Shape;141;p16"/>
          <p:cNvSpPr txBox="1"/>
          <p:nvPr/>
        </p:nvSpPr>
        <p:spPr>
          <a:xfrm>
            <a:off x="8372950" y="3048550"/>
            <a:ext cx="723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000" b="1" i="1">
                <a:solidFill>
                  <a:schemeClr val="accent3"/>
                </a:solidFill>
                <a:latin typeface="Lato"/>
                <a:ea typeface="Lato"/>
                <a:cs typeface="Lato"/>
                <a:sym typeface="Lato"/>
              </a:rPr>
              <a:t>accuracy </a:t>
            </a:r>
            <a:endParaRPr sz="1000" b="1" i="1">
              <a:solidFill>
                <a:schemeClr val="accent3"/>
              </a:solidFill>
              <a:latin typeface="Lato"/>
              <a:ea typeface="Lato"/>
              <a:cs typeface="Lato"/>
              <a:sym typeface="Lato"/>
            </a:endParaRPr>
          </a:p>
          <a:p>
            <a:pPr marL="0" lvl="0" indent="0" algn="l" rtl="0">
              <a:spcBef>
                <a:spcPts val="0"/>
              </a:spcBef>
              <a:spcAft>
                <a:spcPts val="0"/>
              </a:spcAft>
              <a:buNone/>
            </a:pPr>
            <a:r>
              <a:rPr lang="ru" sz="1000" b="1" i="1">
                <a:solidFill>
                  <a:schemeClr val="accent3"/>
                </a:solidFill>
                <a:latin typeface="Lato"/>
                <a:ea typeface="Lato"/>
                <a:cs typeface="Lato"/>
                <a:sym typeface="Lato"/>
              </a:rPr>
              <a:t>rate</a:t>
            </a:r>
            <a:endParaRPr sz="1000" b="1" i="1">
              <a:solidFill>
                <a:schemeClr val="accent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Methodology: finding the parcels</a:t>
            </a:r>
            <a:endParaRPr b="0"/>
          </a:p>
        </p:txBody>
      </p:sp>
      <p:pic>
        <p:nvPicPr>
          <p:cNvPr id="156" name="Google Shape;156;p17"/>
          <p:cNvPicPr preferRelativeResize="0"/>
          <p:nvPr/>
        </p:nvPicPr>
        <p:blipFill>
          <a:blip r:embed="rId3">
            <a:alphaModFix/>
          </a:blip>
          <a:stretch>
            <a:fillRect/>
          </a:stretch>
        </p:blipFill>
        <p:spPr>
          <a:xfrm>
            <a:off x="152400" y="1777650"/>
            <a:ext cx="4477275" cy="2984850"/>
          </a:xfrm>
          <a:prstGeom prst="rect">
            <a:avLst/>
          </a:prstGeom>
          <a:noFill/>
          <a:ln>
            <a:noFill/>
          </a:ln>
        </p:spPr>
      </p:pic>
      <p:pic>
        <p:nvPicPr>
          <p:cNvPr id="157" name="Google Shape;157;p17"/>
          <p:cNvPicPr preferRelativeResize="0"/>
          <p:nvPr/>
        </p:nvPicPr>
        <p:blipFill>
          <a:blip r:embed="rId4">
            <a:alphaModFix/>
          </a:blip>
          <a:stretch>
            <a:fillRect/>
          </a:stretch>
        </p:blipFill>
        <p:spPr>
          <a:xfrm>
            <a:off x="4800275" y="1777650"/>
            <a:ext cx="4209525" cy="2806350"/>
          </a:xfrm>
          <a:prstGeom prst="rect">
            <a:avLst/>
          </a:prstGeom>
          <a:noFill/>
          <a:ln>
            <a:noFill/>
          </a:ln>
        </p:spPr>
      </p:pic>
      <p:sp>
        <p:nvSpPr>
          <p:cNvPr id="158" name="Google Shape;158;p17"/>
          <p:cNvSpPr txBox="1"/>
          <p:nvPr/>
        </p:nvSpPr>
        <p:spPr>
          <a:xfrm>
            <a:off x="864675" y="4584000"/>
            <a:ext cx="286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contrast: response_math vs cue</a:t>
            </a:r>
            <a:endParaRPr>
              <a:latin typeface="Lato"/>
              <a:ea typeface="Lato"/>
              <a:cs typeface="Lato"/>
              <a:sym typeface="Lato"/>
            </a:endParaRPr>
          </a:p>
        </p:txBody>
      </p:sp>
      <p:sp>
        <p:nvSpPr>
          <p:cNvPr id="159" name="Google Shape;159;p17"/>
          <p:cNvSpPr txBox="1"/>
          <p:nvPr/>
        </p:nvSpPr>
        <p:spPr>
          <a:xfrm>
            <a:off x="5557125" y="4584000"/>
            <a:ext cx="269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contrast: response_story vs cue</a:t>
            </a:r>
            <a:endParaRPr>
              <a:latin typeface="Lato"/>
              <a:ea typeface="Lato"/>
              <a:cs typeface="Lato"/>
              <a:sym typeface="Lato"/>
            </a:endParaRPr>
          </a:p>
        </p:txBody>
      </p:sp>
      <p:sp>
        <p:nvSpPr>
          <p:cNvPr id="160" name="Google Shape;160;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729450" y="1318650"/>
            <a:ext cx="22440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Results:</a:t>
            </a:r>
            <a:endParaRPr/>
          </a:p>
          <a:p>
            <a:pPr marL="0" lvl="0" indent="0" algn="l" rtl="0">
              <a:spcBef>
                <a:spcPts val="0"/>
              </a:spcBef>
              <a:spcAft>
                <a:spcPts val="0"/>
              </a:spcAft>
              <a:buNone/>
            </a:pPr>
            <a:r>
              <a:rPr lang="ru"/>
              <a:t>weight matrix</a:t>
            </a:r>
            <a:endParaRPr/>
          </a:p>
          <a:p>
            <a:pPr marL="0" lvl="0" indent="0" algn="l" rtl="0">
              <a:spcBef>
                <a:spcPts val="0"/>
              </a:spcBef>
              <a:spcAft>
                <a:spcPts val="0"/>
              </a:spcAft>
              <a:buNone/>
            </a:pPr>
            <a:r>
              <a:rPr lang="ru"/>
              <a:t>of GLM</a:t>
            </a:r>
            <a:endParaRPr/>
          </a:p>
        </p:txBody>
      </p:sp>
      <p:sp>
        <p:nvSpPr>
          <p:cNvPr id="166" name="Google Shape;166;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6</a:t>
            </a:fld>
            <a:endParaRPr/>
          </a:p>
        </p:txBody>
      </p:sp>
      <p:sp>
        <p:nvSpPr>
          <p:cNvPr id="167" name="Google Shape;167;p18"/>
          <p:cNvSpPr txBox="1"/>
          <p:nvPr/>
        </p:nvSpPr>
        <p:spPr>
          <a:xfrm>
            <a:off x="5257450" y="4813200"/>
            <a:ext cx="15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8" name="Google Shape;168;p18"/>
          <p:cNvSpPr txBox="1"/>
          <p:nvPr/>
        </p:nvSpPr>
        <p:spPr>
          <a:xfrm>
            <a:off x="190750" y="4769650"/>
            <a:ext cx="2344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accent1"/>
                </a:solidFill>
                <a:latin typeface="Lato"/>
                <a:ea typeface="Lato"/>
                <a:cs typeface="Lato"/>
                <a:sym typeface="Lato"/>
              </a:rPr>
              <a:t>Note: These values are normalized</a:t>
            </a:r>
            <a:endParaRPr sz="1100">
              <a:solidFill>
                <a:schemeClr val="accent1"/>
              </a:solidFill>
              <a:latin typeface="Lato"/>
              <a:ea typeface="Lato"/>
              <a:cs typeface="Lato"/>
              <a:sym typeface="Lato"/>
            </a:endParaRPr>
          </a:p>
        </p:txBody>
      </p:sp>
      <p:grpSp>
        <p:nvGrpSpPr>
          <p:cNvPr id="169" name="Google Shape;169;p18"/>
          <p:cNvGrpSpPr/>
          <p:nvPr/>
        </p:nvGrpSpPr>
        <p:grpSpPr>
          <a:xfrm>
            <a:off x="2973450" y="1097273"/>
            <a:ext cx="6014387" cy="3715926"/>
            <a:chOff x="2973450" y="1097273"/>
            <a:chExt cx="6014387" cy="3715926"/>
          </a:xfrm>
        </p:grpSpPr>
        <p:grpSp>
          <p:nvGrpSpPr>
            <p:cNvPr id="170" name="Google Shape;170;p18"/>
            <p:cNvGrpSpPr/>
            <p:nvPr/>
          </p:nvGrpSpPr>
          <p:grpSpPr>
            <a:xfrm>
              <a:off x="2973450" y="1097273"/>
              <a:ext cx="5635918" cy="3715926"/>
              <a:chOff x="2973525" y="1222648"/>
              <a:chExt cx="5635918" cy="3715926"/>
            </a:xfrm>
          </p:grpSpPr>
          <p:sp>
            <p:nvSpPr>
              <p:cNvPr id="171" name="Google Shape;171;p18"/>
              <p:cNvSpPr txBox="1"/>
              <p:nvPr/>
            </p:nvSpPr>
            <p:spPr>
              <a:xfrm>
                <a:off x="2973525" y="2635988"/>
                <a:ext cx="79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activity (math)</a:t>
                </a:r>
                <a:endParaRPr>
                  <a:latin typeface="Lato"/>
                  <a:ea typeface="Lato"/>
                  <a:cs typeface="Lato"/>
                  <a:sym typeface="Lato"/>
                </a:endParaRPr>
              </a:p>
            </p:txBody>
          </p:sp>
          <p:sp>
            <p:nvSpPr>
              <p:cNvPr id="172" name="Google Shape;172;p18"/>
              <p:cNvSpPr txBox="1"/>
              <p:nvPr/>
            </p:nvSpPr>
            <p:spPr>
              <a:xfrm>
                <a:off x="2973525" y="3700575"/>
                <a:ext cx="79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activity (story)</a:t>
                </a:r>
                <a:endParaRPr>
                  <a:latin typeface="Lato"/>
                  <a:ea typeface="Lato"/>
                  <a:cs typeface="Lato"/>
                  <a:sym typeface="Lato"/>
                </a:endParaRPr>
              </a:p>
            </p:txBody>
          </p:sp>
          <p:sp>
            <p:nvSpPr>
              <p:cNvPr id="173" name="Google Shape;173;p18"/>
              <p:cNvSpPr txBox="1"/>
              <p:nvPr/>
            </p:nvSpPr>
            <p:spPr>
              <a:xfrm>
                <a:off x="2973525" y="1661450"/>
                <a:ext cx="79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weights</a:t>
                </a:r>
                <a:endParaRPr>
                  <a:latin typeface="Lato"/>
                  <a:ea typeface="Lato"/>
                  <a:cs typeface="Lato"/>
                  <a:sym typeface="Lato"/>
                </a:endParaRPr>
              </a:p>
            </p:txBody>
          </p:sp>
          <p:pic>
            <p:nvPicPr>
              <p:cNvPr id="174" name="Google Shape;174;p18"/>
              <p:cNvPicPr preferRelativeResize="0"/>
              <p:nvPr/>
            </p:nvPicPr>
            <p:blipFill>
              <a:blip r:embed="rId3">
                <a:alphaModFix/>
              </a:blip>
              <a:stretch>
                <a:fillRect/>
              </a:stretch>
            </p:blipFill>
            <p:spPr>
              <a:xfrm>
                <a:off x="3594963" y="1222648"/>
                <a:ext cx="5014481" cy="3715926"/>
              </a:xfrm>
              <a:prstGeom prst="rect">
                <a:avLst/>
              </a:prstGeom>
              <a:noFill/>
              <a:ln>
                <a:noFill/>
              </a:ln>
            </p:spPr>
          </p:pic>
        </p:grpSp>
        <p:pic>
          <p:nvPicPr>
            <p:cNvPr id="175" name="Google Shape;175;p18"/>
            <p:cNvPicPr preferRelativeResize="0"/>
            <p:nvPr/>
          </p:nvPicPr>
          <p:blipFill>
            <a:blip r:embed="rId4">
              <a:alphaModFix/>
            </a:blip>
            <a:stretch>
              <a:fillRect/>
            </a:stretch>
          </p:blipFill>
          <p:spPr>
            <a:xfrm>
              <a:off x="8536312" y="1189450"/>
              <a:ext cx="451525" cy="3275484"/>
            </a:xfrm>
            <a:prstGeom prst="rect">
              <a:avLst/>
            </a:prstGeom>
            <a:noFill/>
            <a:ln>
              <a:noFill/>
            </a:ln>
          </p:spPr>
        </p:pic>
      </p:grpSp>
      <p:sp>
        <p:nvSpPr>
          <p:cNvPr id="176" name="Google Shape;176;p18"/>
          <p:cNvSpPr txBox="1"/>
          <p:nvPr/>
        </p:nvSpPr>
        <p:spPr>
          <a:xfrm>
            <a:off x="4436275" y="697075"/>
            <a:ext cx="144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Math parcels</a:t>
            </a:r>
            <a:endParaRPr>
              <a:latin typeface="Lato"/>
              <a:ea typeface="Lato"/>
              <a:cs typeface="Lato"/>
              <a:sym typeface="Lato"/>
            </a:endParaRPr>
          </a:p>
        </p:txBody>
      </p:sp>
      <p:sp>
        <p:nvSpPr>
          <p:cNvPr id="177" name="Google Shape;177;p18"/>
          <p:cNvSpPr txBox="1"/>
          <p:nvPr/>
        </p:nvSpPr>
        <p:spPr>
          <a:xfrm>
            <a:off x="6646075" y="697075"/>
            <a:ext cx="144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Lato"/>
                <a:ea typeface="Lato"/>
                <a:cs typeface="Lato"/>
                <a:sym typeface="Lato"/>
              </a:rPr>
              <a:t>Story Parcels</a:t>
            </a:r>
            <a:endParaRPr>
              <a:latin typeface="Lato"/>
              <a:ea typeface="Lato"/>
              <a:cs typeface="Lato"/>
              <a:sym typeface="Lato"/>
            </a:endParaRPr>
          </a:p>
        </p:txBody>
      </p:sp>
      <p:sp>
        <p:nvSpPr>
          <p:cNvPr id="178" name="Google Shape;178;p18"/>
          <p:cNvSpPr/>
          <p:nvPr/>
        </p:nvSpPr>
        <p:spPr>
          <a:xfrm>
            <a:off x="3677425" y="1034050"/>
            <a:ext cx="332400" cy="371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5770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Wilcoxon Test:</a:t>
            </a:r>
            <a:endParaRPr/>
          </a:p>
          <a:p>
            <a:pPr marL="0" lvl="0" indent="0" algn="l" rtl="0">
              <a:spcBef>
                <a:spcPts val="0"/>
              </a:spcBef>
              <a:spcAft>
                <a:spcPts val="0"/>
              </a:spcAft>
              <a:buNone/>
            </a:pPr>
            <a:r>
              <a:rPr lang="ru"/>
              <a:t>random sampling</a:t>
            </a:r>
            <a:endParaRPr/>
          </a:p>
          <a:p>
            <a:pPr marL="0" lvl="0" indent="0" algn="l" rtl="0">
              <a:spcBef>
                <a:spcPts val="0"/>
              </a:spcBef>
              <a:spcAft>
                <a:spcPts val="0"/>
              </a:spcAft>
              <a:buNone/>
            </a:pPr>
            <a:r>
              <a:rPr lang="ru"/>
              <a:t>&amp; parcels</a:t>
            </a:r>
            <a:endParaRPr/>
          </a:p>
        </p:txBody>
      </p:sp>
      <p:sp>
        <p:nvSpPr>
          <p:cNvPr id="184" name="Google Shape;184;p19"/>
          <p:cNvSpPr txBox="1">
            <a:spLocks noGrp="1"/>
          </p:cNvSpPr>
          <p:nvPr>
            <p:ph type="body" idx="1"/>
          </p:nvPr>
        </p:nvSpPr>
        <p:spPr>
          <a:xfrm>
            <a:off x="329825" y="2980575"/>
            <a:ext cx="3191400" cy="1134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ru"/>
              <a:t>The differences between each two corresponding columns from test set and random set are significant (Wilcoxon test, all p-values &lt; 10^(-12)) </a:t>
            </a:r>
            <a:endParaRPr/>
          </a:p>
        </p:txBody>
      </p:sp>
      <p:sp>
        <p:nvSpPr>
          <p:cNvPr id="185" name="Google Shape;185;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7</a:t>
            </a:fld>
            <a:endParaRPr/>
          </a:p>
        </p:txBody>
      </p:sp>
      <p:pic>
        <p:nvPicPr>
          <p:cNvPr id="186" name="Google Shape;186;p19"/>
          <p:cNvPicPr preferRelativeResize="0"/>
          <p:nvPr/>
        </p:nvPicPr>
        <p:blipFill>
          <a:blip r:embed="rId3">
            <a:alphaModFix/>
          </a:blip>
          <a:stretch>
            <a:fillRect/>
          </a:stretch>
        </p:blipFill>
        <p:spPr>
          <a:xfrm>
            <a:off x="3588513" y="835063"/>
            <a:ext cx="5305425" cy="39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p:nvPr/>
        </p:nvSpPr>
        <p:spPr>
          <a:xfrm>
            <a:off x="970575" y="244025"/>
            <a:ext cx="468900" cy="468900"/>
          </a:xfrm>
          <a:prstGeom prst="ellipse">
            <a:avLst/>
          </a:prstGeom>
          <a:solidFill>
            <a:schemeClr val="lt1"/>
          </a:solidFill>
          <a:ln w="28575" cap="flat" cmpd="sng">
            <a:solidFill>
              <a:srgbClr val="434343"/>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Arial"/>
              <a:ea typeface="Arial"/>
              <a:cs typeface="Arial"/>
              <a:sym typeface="Arial"/>
            </a:endParaRPr>
          </a:p>
        </p:txBody>
      </p:sp>
      <p:sp>
        <p:nvSpPr>
          <p:cNvPr id="192" name="Google Shape;19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Discussion:</a:t>
            </a:r>
            <a:endParaRPr/>
          </a:p>
        </p:txBody>
      </p:sp>
      <p:sp>
        <p:nvSpPr>
          <p:cNvPr id="193" name="Google Shape;193;p20"/>
          <p:cNvSpPr txBox="1">
            <a:spLocks noGrp="1"/>
          </p:cNvSpPr>
          <p:nvPr>
            <p:ph type="body" idx="1"/>
          </p:nvPr>
        </p:nvSpPr>
        <p:spPr>
          <a:xfrm>
            <a:off x="727650" y="1930050"/>
            <a:ext cx="7688700" cy="2896800"/>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Clr>
                <a:schemeClr val="dk2"/>
              </a:buClr>
              <a:buSzPts val="1500"/>
              <a:buAutoNum type="arabicPeriod"/>
            </a:pPr>
            <a:r>
              <a:rPr lang="ru" sz="1500">
                <a:solidFill>
                  <a:schemeClr val="dk2"/>
                </a:solidFill>
              </a:rPr>
              <a:t>Math and story problem processing </a:t>
            </a:r>
            <a:r>
              <a:rPr lang="ru" sz="1500" b="1">
                <a:solidFill>
                  <a:schemeClr val="dk2"/>
                </a:solidFill>
              </a:rPr>
              <a:t>differ drastically</a:t>
            </a:r>
            <a:r>
              <a:rPr lang="ru" sz="1500">
                <a:solidFill>
                  <a:schemeClr val="dk2"/>
                </a:solidFill>
              </a:rPr>
              <a:t> in the brain and can be distinguished by the highest activity of only 2 parcels with an accuracy of </a:t>
            </a:r>
            <a:r>
              <a:rPr lang="ru" sz="1500" b="1">
                <a:solidFill>
                  <a:schemeClr val="dk2"/>
                </a:solidFill>
              </a:rPr>
              <a:t>97%.</a:t>
            </a:r>
            <a:br>
              <a:rPr lang="ru" sz="1500" b="1">
                <a:solidFill>
                  <a:schemeClr val="dk2"/>
                </a:solidFill>
              </a:rPr>
            </a:br>
            <a:endParaRPr sz="1500" b="1">
              <a:solidFill>
                <a:schemeClr val="dk2"/>
              </a:solidFill>
            </a:endParaRPr>
          </a:p>
          <a:p>
            <a:pPr marL="457200" lvl="0" indent="-323850" algn="l" rtl="0">
              <a:lnSpc>
                <a:spcPct val="105000"/>
              </a:lnSpc>
              <a:spcBef>
                <a:spcPts val="0"/>
              </a:spcBef>
              <a:spcAft>
                <a:spcPts val="0"/>
              </a:spcAft>
              <a:buClr>
                <a:schemeClr val="dk2"/>
              </a:buClr>
              <a:buSzPts val="1500"/>
              <a:buAutoNum type="arabicPeriod"/>
            </a:pPr>
            <a:r>
              <a:rPr lang="ru" sz="1500">
                <a:solidFill>
                  <a:schemeClr val="dk2"/>
                </a:solidFill>
              </a:rPr>
              <a:t>These 2 parcels are </a:t>
            </a:r>
            <a:r>
              <a:rPr lang="ru" sz="1500" i="1">
                <a:solidFill>
                  <a:schemeClr val="dk2"/>
                </a:solidFill>
              </a:rPr>
              <a:t>superior </a:t>
            </a:r>
            <a:r>
              <a:rPr lang="ru" sz="1500" b="1" i="1">
                <a:solidFill>
                  <a:schemeClr val="dk1"/>
                </a:solidFill>
              </a:rPr>
              <a:t>parietal area (</a:t>
            </a:r>
            <a:r>
              <a:rPr lang="ru" sz="1500" b="1" i="1">
                <a:solidFill>
                  <a:schemeClr val="dk1"/>
                </a:solidFill>
                <a:highlight>
                  <a:srgbClr val="FFFFFF"/>
                </a:highlight>
              </a:rPr>
              <a:t>L_MIP)</a:t>
            </a:r>
            <a:r>
              <a:rPr lang="ru" sz="1500" b="1">
                <a:solidFill>
                  <a:schemeClr val="dk1"/>
                </a:solidFill>
                <a:highlight>
                  <a:srgbClr val="FFFFFF"/>
                </a:highlight>
              </a:rPr>
              <a:t> </a:t>
            </a:r>
            <a:r>
              <a:rPr lang="ru" sz="1500">
                <a:solidFill>
                  <a:schemeClr val="dk2"/>
                </a:solidFill>
                <a:highlight>
                  <a:srgbClr val="FFFFFF"/>
                </a:highlight>
              </a:rPr>
              <a:t>and </a:t>
            </a:r>
            <a:r>
              <a:rPr lang="ru" sz="1500" b="1" i="1">
                <a:solidFill>
                  <a:schemeClr val="dk1"/>
                </a:solidFill>
                <a:highlight>
                  <a:srgbClr val="FFFFFF"/>
                </a:highlight>
              </a:rPr>
              <a:t>medial frontoparietal network (aka default mode network, R_10v)</a:t>
            </a:r>
            <a:r>
              <a:rPr lang="ru" sz="1500">
                <a:solidFill>
                  <a:schemeClr val="dk2"/>
                </a:solidFill>
              </a:rPr>
              <a:t>, and they are significantly better than 2 random parcels in predicting the task type.</a:t>
            </a:r>
            <a:br>
              <a:rPr lang="ru" sz="1500">
                <a:solidFill>
                  <a:schemeClr val="dk2"/>
                </a:solidFill>
              </a:rPr>
            </a:br>
            <a:endParaRPr sz="1500">
              <a:solidFill>
                <a:schemeClr val="dk2"/>
              </a:solidFill>
            </a:endParaRPr>
          </a:p>
          <a:p>
            <a:pPr marL="457200" lvl="0" indent="-323850" algn="l" rtl="0">
              <a:lnSpc>
                <a:spcPct val="105000"/>
              </a:lnSpc>
              <a:spcBef>
                <a:spcPts val="0"/>
              </a:spcBef>
              <a:spcAft>
                <a:spcPts val="0"/>
              </a:spcAft>
              <a:buClr>
                <a:schemeClr val="dk2"/>
              </a:buClr>
              <a:buSzPts val="1500"/>
              <a:buAutoNum type="arabicPeriod"/>
            </a:pPr>
            <a:r>
              <a:rPr lang="ru" sz="1500">
                <a:solidFill>
                  <a:schemeClr val="dk2"/>
                </a:solidFill>
              </a:rPr>
              <a:t>The patterns of activity during problem solving are complicated: the parcels with the largest activity during task performance are not the main in task type differentiation. The parcels with the largest weights are</a:t>
            </a:r>
            <a:r>
              <a:rPr lang="ru" sz="1500" b="1">
                <a:solidFill>
                  <a:schemeClr val="accent3"/>
                </a:solidFill>
              </a:rPr>
              <a:t> </a:t>
            </a:r>
            <a:r>
              <a:rPr lang="ru" sz="1500" b="1" i="1">
                <a:solidFill>
                  <a:schemeClr val="accent3"/>
                </a:solidFill>
              </a:rPr>
              <a:t>rostralmiddlefrontal (R_46</a:t>
            </a:r>
            <a:r>
              <a:rPr lang="ru" sz="1500" b="1">
                <a:solidFill>
                  <a:schemeClr val="accent3"/>
                </a:solidFill>
              </a:rPr>
              <a:t>)</a:t>
            </a:r>
            <a:r>
              <a:rPr lang="ru" sz="1500">
                <a:solidFill>
                  <a:schemeClr val="dk2"/>
                </a:solidFill>
              </a:rPr>
              <a:t> and </a:t>
            </a:r>
            <a:r>
              <a:rPr lang="ru" sz="1500" b="1" i="1">
                <a:solidFill>
                  <a:schemeClr val="accent3"/>
                </a:solidFill>
                <a:highlight>
                  <a:srgbClr val="FFFFFF"/>
                </a:highlight>
              </a:rPr>
              <a:t>dorsomedial prefrontal cortex </a:t>
            </a:r>
            <a:r>
              <a:rPr lang="ru" sz="1500" b="1">
                <a:solidFill>
                  <a:schemeClr val="accent3"/>
                </a:solidFill>
              </a:rPr>
              <a:t>(</a:t>
            </a:r>
            <a:r>
              <a:rPr lang="ru" sz="1500" b="1" i="1">
                <a:solidFill>
                  <a:schemeClr val="accent3"/>
                </a:solidFill>
              </a:rPr>
              <a:t>R_s32)</a:t>
            </a:r>
            <a:r>
              <a:rPr lang="ru" sz="1500">
                <a:solidFill>
                  <a:schemeClr val="dk2"/>
                </a:solidFill>
              </a:rPr>
              <a:t>.</a:t>
            </a:r>
            <a:endParaRPr sz="1500">
              <a:solidFill>
                <a:schemeClr val="dk2"/>
              </a:solidFill>
            </a:endParaRPr>
          </a:p>
        </p:txBody>
      </p:sp>
      <p:sp>
        <p:nvSpPr>
          <p:cNvPr id="194" name="Google Shape;194;p20"/>
          <p:cNvSpPr/>
          <p:nvPr/>
        </p:nvSpPr>
        <p:spPr>
          <a:xfrm>
            <a:off x="1076117" y="370089"/>
            <a:ext cx="266133" cy="267030"/>
          </a:xfrm>
          <a:custGeom>
            <a:avLst/>
            <a:gdLst/>
            <a:ahLst/>
            <a:cxnLst/>
            <a:rect l="l" t="t" r="r" b="b"/>
            <a:pathLst>
              <a:path w="21471" h="21600" extrusionOk="0">
                <a:moveTo>
                  <a:pt x="977" y="0"/>
                </a:moveTo>
                <a:cubicBezTo>
                  <a:pt x="437" y="0"/>
                  <a:pt x="0" y="440"/>
                  <a:pt x="0" y="980"/>
                </a:cubicBezTo>
                <a:cubicBezTo>
                  <a:pt x="0" y="1345"/>
                  <a:pt x="191" y="1659"/>
                  <a:pt x="483" y="1831"/>
                </a:cubicBezTo>
                <a:lnTo>
                  <a:pt x="483" y="13255"/>
                </a:lnTo>
                <a:cubicBezTo>
                  <a:pt x="483" y="13524"/>
                  <a:pt x="708" y="13740"/>
                  <a:pt x="977" y="13740"/>
                </a:cubicBezTo>
                <a:lnTo>
                  <a:pt x="3995" y="13740"/>
                </a:lnTo>
                <a:lnTo>
                  <a:pt x="2234" y="20362"/>
                </a:lnTo>
                <a:cubicBezTo>
                  <a:pt x="2096" y="20886"/>
                  <a:pt x="2409" y="21416"/>
                  <a:pt x="2932" y="21557"/>
                </a:cubicBezTo>
                <a:cubicBezTo>
                  <a:pt x="3017" y="21579"/>
                  <a:pt x="3093" y="21600"/>
                  <a:pt x="3179" y="21600"/>
                </a:cubicBezTo>
                <a:cubicBezTo>
                  <a:pt x="3610" y="21600"/>
                  <a:pt x="4007" y="21309"/>
                  <a:pt x="4124" y="20868"/>
                </a:cubicBezTo>
                <a:lnTo>
                  <a:pt x="6025" y="13740"/>
                </a:lnTo>
                <a:lnTo>
                  <a:pt x="8173" y="13740"/>
                </a:lnTo>
                <a:lnTo>
                  <a:pt x="10064" y="20868"/>
                </a:lnTo>
                <a:cubicBezTo>
                  <a:pt x="10180" y="21309"/>
                  <a:pt x="10574" y="21600"/>
                  <a:pt x="11009" y="21600"/>
                </a:cubicBezTo>
                <a:cubicBezTo>
                  <a:pt x="11091" y="21600"/>
                  <a:pt x="11181" y="21579"/>
                  <a:pt x="11267" y="21557"/>
                </a:cubicBezTo>
                <a:cubicBezTo>
                  <a:pt x="11787" y="21416"/>
                  <a:pt x="12102" y="20886"/>
                  <a:pt x="11965" y="20362"/>
                </a:cubicBezTo>
                <a:lnTo>
                  <a:pt x="10203" y="13740"/>
                </a:lnTo>
                <a:lnTo>
                  <a:pt x="13221" y="13740"/>
                </a:lnTo>
                <a:cubicBezTo>
                  <a:pt x="13492" y="13740"/>
                  <a:pt x="13705" y="13524"/>
                  <a:pt x="13705" y="13255"/>
                </a:cubicBezTo>
                <a:lnTo>
                  <a:pt x="13705" y="10315"/>
                </a:lnTo>
                <a:lnTo>
                  <a:pt x="12727" y="10100"/>
                </a:lnTo>
                <a:cubicBezTo>
                  <a:pt x="12727" y="10100"/>
                  <a:pt x="12727" y="12760"/>
                  <a:pt x="12727" y="12760"/>
                </a:cubicBezTo>
                <a:lnTo>
                  <a:pt x="1461" y="12760"/>
                </a:lnTo>
                <a:lnTo>
                  <a:pt x="1461" y="1960"/>
                </a:lnTo>
                <a:lnTo>
                  <a:pt x="12727" y="1960"/>
                </a:lnTo>
                <a:lnTo>
                  <a:pt x="12727" y="6095"/>
                </a:lnTo>
                <a:lnTo>
                  <a:pt x="13705" y="6299"/>
                </a:lnTo>
                <a:lnTo>
                  <a:pt x="13705" y="1831"/>
                </a:lnTo>
                <a:cubicBezTo>
                  <a:pt x="13996" y="1659"/>
                  <a:pt x="14199" y="1345"/>
                  <a:pt x="14199" y="980"/>
                </a:cubicBezTo>
                <a:cubicBezTo>
                  <a:pt x="14199" y="440"/>
                  <a:pt x="13760" y="0"/>
                  <a:pt x="13221" y="0"/>
                </a:cubicBezTo>
                <a:lnTo>
                  <a:pt x="977" y="0"/>
                </a:lnTo>
                <a:close/>
                <a:moveTo>
                  <a:pt x="4962" y="3101"/>
                </a:moveTo>
                <a:cubicBezTo>
                  <a:pt x="4691" y="3101"/>
                  <a:pt x="4468" y="3314"/>
                  <a:pt x="4468" y="3586"/>
                </a:cubicBezTo>
                <a:lnTo>
                  <a:pt x="4468" y="11198"/>
                </a:lnTo>
                <a:cubicBezTo>
                  <a:pt x="4468" y="11470"/>
                  <a:pt x="4691" y="11683"/>
                  <a:pt x="4962" y="11683"/>
                </a:cubicBezTo>
                <a:cubicBezTo>
                  <a:pt x="5233" y="11683"/>
                  <a:pt x="5445" y="11470"/>
                  <a:pt x="5445" y="11198"/>
                </a:cubicBezTo>
                <a:lnTo>
                  <a:pt x="5445" y="3586"/>
                </a:lnTo>
                <a:cubicBezTo>
                  <a:pt x="5445" y="3314"/>
                  <a:pt x="5232" y="3101"/>
                  <a:pt x="4962" y="3101"/>
                </a:cubicBezTo>
                <a:close/>
                <a:moveTo>
                  <a:pt x="16862" y="3446"/>
                </a:moveTo>
                <a:cubicBezTo>
                  <a:pt x="15903" y="3446"/>
                  <a:pt x="15122" y="4225"/>
                  <a:pt x="15122" y="5190"/>
                </a:cubicBezTo>
                <a:cubicBezTo>
                  <a:pt x="15122" y="6152"/>
                  <a:pt x="15903" y="6924"/>
                  <a:pt x="16862" y="6924"/>
                </a:cubicBezTo>
                <a:cubicBezTo>
                  <a:pt x="17821" y="6924"/>
                  <a:pt x="18602" y="6152"/>
                  <a:pt x="18602" y="5190"/>
                </a:cubicBezTo>
                <a:cubicBezTo>
                  <a:pt x="18602" y="4229"/>
                  <a:pt x="17821" y="3446"/>
                  <a:pt x="16862" y="3446"/>
                </a:cubicBezTo>
                <a:close/>
                <a:moveTo>
                  <a:pt x="7024" y="4824"/>
                </a:moveTo>
                <a:cubicBezTo>
                  <a:pt x="6753" y="4824"/>
                  <a:pt x="6530" y="5048"/>
                  <a:pt x="6530" y="5319"/>
                </a:cubicBezTo>
                <a:lnTo>
                  <a:pt x="6530" y="10962"/>
                </a:lnTo>
                <a:cubicBezTo>
                  <a:pt x="6530" y="11233"/>
                  <a:pt x="6753" y="11446"/>
                  <a:pt x="7024" y="11446"/>
                </a:cubicBezTo>
                <a:cubicBezTo>
                  <a:pt x="7293" y="11446"/>
                  <a:pt x="7507" y="11233"/>
                  <a:pt x="7507" y="10962"/>
                </a:cubicBezTo>
                <a:lnTo>
                  <a:pt x="7507" y="5319"/>
                </a:lnTo>
                <a:cubicBezTo>
                  <a:pt x="7507" y="5048"/>
                  <a:pt x="7293" y="4824"/>
                  <a:pt x="7024" y="4824"/>
                </a:cubicBezTo>
                <a:close/>
                <a:moveTo>
                  <a:pt x="9430" y="6224"/>
                </a:moveTo>
                <a:cubicBezTo>
                  <a:pt x="8902" y="6108"/>
                  <a:pt x="8382" y="6447"/>
                  <a:pt x="8270" y="6977"/>
                </a:cubicBezTo>
                <a:cubicBezTo>
                  <a:pt x="8157" y="7512"/>
                  <a:pt x="8494" y="8028"/>
                  <a:pt x="9022" y="8140"/>
                </a:cubicBezTo>
                <a:lnTo>
                  <a:pt x="14736" y="9368"/>
                </a:lnTo>
                <a:cubicBezTo>
                  <a:pt x="14793" y="9377"/>
                  <a:pt x="14858" y="9389"/>
                  <a:pt x="14918" y="9389"/>
                </a:cubicBezTo>
                <a:lnTo>
                  <a:pt x="14918" y="13923"/>
                </a:lnTo>
                <a:lnTo>
                  <a:pt x="14542" y="20372"/>
                </a:lnTo>
                <a:cubicBezTo>
                  <a:pt x="14511" y="20916"/>
                  <a:pt x="14926" y="21372"/>
                  <a:pt x="15466" y="21406"/>
                </a:cubicBezTo>
                <a:cubicBezTo>
                  <a:pt x="15486" y="21406"/>
                  <a:pt x="15502" y="21406"/>
                  <a:pt x="15520" y="21406"/>
                </a:cubicBezTo>
                <a:cubicBezTo>
                  <a:pt x="16035" y="21406"/>
                  <a:pt x="16466" y="21016"/>
                  <a:pt x="16497" y="20491"/>
                </a:cubicBezTo>
                <a:lnTo>
                  <a:pt x="16819" y="14956"/>
                </a:lnTo>
                <a:lnTo>
                  <a:pt x="17141" y="20491"/>
                </a:lnTo>
                <a:cubicBezTo>
                  <a:pt x="17171" y="21016"/>
                  <a:pt x="17603" y="21406"/>
                  <a:pt x="18119" y="21406"/>
                </a:cubicBezTo>
                <a:cubicBezTo>
                  <a:pt x="18136" y="21406"/>
                  <a:pt x="18152" y="21406"/>
                  <a:pt x="18173" y="21406"/>
                </a:cubicBezTo>
                <a:cubicBezTo>
                  <a:pt x="18713" y="21372"/>
                  <a:pt x="19128" y="20916"/>
                  <a:pt x="19096" y="20372"/>
                </a:cubicBezTo>
                <a:lnTo>
                  <a:pt x="18720" y="13923"/>
                </a:lnTo>
                <a:lnTo>
                  <a:pt x="18720" y="11198"/>
                </a:lnTo>
                <a:lnTo>
                  <a:pt x="19579" y="13427"/>
                </a:lnTo>
                <a:cubicBezTo>
                  <a:pt x="19774" y="13933"/>
                  <a:pt x="20344" y="14184"/>
                  <a:pt x="20847" y="13987"/>
                </a:cubicBezTo>
                <a:cubicBezTo>
                  <a:pt x="21348" y="13793"/>
                  <a:pt x="21600" y="13222"/>
                  <a:pt x="21405" y="12717"/>
                </a:cubicBezTo>
                <a:lnTo>
                  <a:pt x="19612" y="8054"/>
                </a:lnTo>
                <a:cubicBezTo>
                  <a:pt x="19467" y="7679"/>
                  <a:pt x="19105" y="7419"/>
                  <a:pt x="18699" y="7419"/>
                </a:cubicBezTo>
                <a:lnTo>
                  <a:pt x="17743" y="7419"/>
                </a:lnTo>
                <a:cubicBezTo>
                  <a:pt x="17472" y="7419"/>
                  <a:pt x="17233" y="7542"/>
                  <a:pt x="17056" y="7720"/>
                </a:cubicBezTo>
                <a:lnTo>
                  <a:pt x="17517" y="11080"/>
                </a:lnTo>
                <a:lnTo>
                  <a:pt x="16819" y="11661"/>
                </a:lnTo>
                <a:lnTo>
                  <a:pt x="16121" y="11080"/>
                </a:lnTo>
                <a:lnTo>
                  <a:pt x="16572" y="7720"/>
                </a:lnTo>
                <a:cubicBezTo>
                  <a:pt x="16396" y="7542"/>
                  <a:pt x="16167" y="7419"/>
                  <a:pt x="15896" y="7419"/>
                </a:cubicBezTo>
                <a:lnTo>
                  <a:pt x="15047" y="7419"/>
                </a:lnTo>
                <a:lnTo>
                  <a:pt x="9430" y="6224"/>
                </a:lnTo>
                <a:close/>
                <a:moveTo>
                  <a:pt x="2556" y="6547"/>
                </a:moveTo>
                <a:cubicBezTo>
                  <a:pt x="2285" y="6547"/>
                  <a:pt x="2062" y="6771"/>
                  <a:pt x="2062" y="7042"/>
                </a:cubicBezTo>
                <a:lnTo>
                  <a:pt x="2062" y="11209"/>
                </a:lnTo>
                <a:cubicBezTo>
                  <a:pt x="2062" y="11478"/>
                  <a:pt x="2285" y="11694"/>
                  <a:pt x="2556" y="11694"/>
                </a:cubicBezTo>
                <a:cubicBezTo>
                  <a:pt x="2827" y="11694"/>
                  <a:pt x="3039" y="11478"/>
                  <a:pt x="3039" y="11209"/>
                </a:cubicBezTo>
                <a:lnTo>
                  <a:pt x="3039" y="7042"/>
                </a:lnTo>
                <a:cubicBezTo>
                  <a:pt x="3039" y="6771"/>
                  <a:pt x="2827" y="6547"/>
                  <a:pt x="2556" y="6547"/>
                </a:cubicBezTo>
                <a:close/>
              </a:path>
            </a:pathLst>
          </a:custGeom>
          <a:solidFill>
            <a:srgbClr val="43434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rgbClr val="7F7F7F"/>
              </a:solidFill>
              <a:latin typeface="Arial"/>
              <a:ea typeface="Arial"/>
              <a:cs typeface="Arial"/>
              <a:sym typeface="Arial"/>
            </a:endParaRPr>
          </a:p>
        </p:txBody>
      </p:sp>
      <p:sp>
        <p:nvSpPr>
          <p:cNvPr id="195" name="Google Shape;19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8</a:t>
            </a:fld>
            <a:endParaRPr/>
          </a:p>
        </p:txBody>
      </p:sp>
      <p:cxnSp>
        <p:nvCxnSpPr>
          <p:cNvPr id="196" name="Google Shape;196;p20"/>
          <p:cNvCxnSpPr>
            <a:stCxn id="191" idx="2"/>
          </p:cNvCxnSpPr>
          <p:nvPr/>
        </p:nvCxnSpPr>
        <p:spPr>
          <a:xfrm rot="10800000">
            <a:off x="75" y="478475"/>
            <a:ext cx="970500" cy="0"/>
          </a:xfrm>
          <a:prstGeom prst="straightConnector1">
            <a:avLst/>
          </a:prstGeom>
          <a:noFill/>
          <a:ln w="28575" cap="flat" cmpd="sng">
            <a:solidFill>
              <a:srgbClr val="434343"/>
            </a:solidFill>
            <a:prstDash val="solid"/>
            <a:round/>
            <a:headEnd type="none" w="med" len="med"/>
            <a:tailEnd type="none" w="med" len="med"/>
          </a:ln>
        </p:spPr>
      </p:cxnSp>
      <p:sp>
        <p:nvSpPr>
          <p:cNvPr id="197" name="Google Shape;197;p20"/>
          <p:cNvSpPr/>
          <p:nvPr/>
        </p:nvSpPr>
        <p:spPr>
          <a:xfrm>
            <a:off x="941587" y="210877"/>
            <a:ext cx="535200" cy="535200"/>
          </a:xfrm>
          <a:prstGeom prst="ellipse">
            <a:avLst/>
          </a:prstGeom>
          <a:noFill/>
          <a:ln w="9525" cap="flat" cmpd="sng">
            <a:solidFill>
              <a:srgbClr val="4343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2300">
                <a:latin typeface="Lato"/>
                <a:ea typeface="Lato"/>
                <a:cs typeface="Lato"/>
                <a:sym typeface="Lato"/>
              </a:rPr>
              <a:t>Constraints and limitations:</a:t>
            </a:r>
            <a:endParaRPr sz="2300" b="0">
              <a:latin typeface="Arial"/>
              <a:ea typeface="Arial"/>
              <a:cs typeface="Arial"/>
              <a:sym typeface="Arial"/>
            </a:endParaRPr>
          </a:p>
          <a:p>
            <a:pPr marL="0" lvl="0" indent="0" algn="l" rtl="0">
              <a:spcBef>
                <a:spcPts val="1200"/>
              </a:spcBef>
              <a:spcAft>
                <a:spcPts val="0"/>
              </a:spcAft>
              <a:buNone/>
            </a:pPr>
            <a:endParaRPr sz="1800">
              <a:solidFill>
                <a:schemeClr val="accent1"/>
              </a:solidFill>
              <a:latin typeface="Lato"/>
              <a:ea typeface="Lato"/>
              <a:cs typeface="Lato"/>
              <a:sym typeface="Lato"/>
            </a:endParaRPr>
          </a:p>
        </p:txBody>
      </p:sp>
      <p:sp>
        <p:nvSpPr>
          <p:cNvPr id="203" name="Google Shape;203;p21"/>
          <p:cNvSpPr txBox="1">
            <a:spLocks noGrp="1"/>
          </p:cNvSpPr>
          <p:nvPr>
            <p:ph type="body" idx="1"/>
          </p:nvPr>
        </p:nvSpPr>
        <p:spPr>
          <a:xfrm>
            <a:off x="729450" y="2039200"/>
            <a:ext cx="8201100" cy="2300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333333"/>
              </a:buClr>
              <a:buSzPts val="1700"/>
              <a:buFont typeface="Arial"/>
              <a:buChar char="●"/>
            </a:pPr>
            <a:r>
              <a:rPr lang="ru" sz="1700" b="1">
                <a:solidFill>
                  <a:srgbClr val="333333"/>
                </a:solidFill>
                <a:latin typeface="Arial"/>
                <a:ea typeface="Arial"/>
                <a:cs typeface="Arial"/>
                <a:sym typeface="Arial"/>
              </a:rPr>
              <a:t>Beta-values: </a:t>
            </a:r>
            <a:r>
              <a:rPr lang="ru" sz="1700">
                <a:solidFill>
                  <a:srgbClr val="333333"/>
                </a:solidFill>
                <a:latin typeface="Arial"/>
                <a:ea typeface="Arial"/>
                <a:cs typeface="Arial"/>
                <a:sym typeface="Arial"/>
              </a:rPr>
              <a:t>count for fMRI time-lags before running GLM.</a:t>
            </a:r>
            <a:br>
              <a:rPr lang="ru" sz="1700">
                <a:solidFill>
                  <a:srgbClr val="333333"/>
                </a:solidFill>
                <a:latin typeface="Arial"/>
                <a:ea typeface="Arial"/>
                <a:cs typeface="Arial"/>
                <a:sym typeface="Arial"/>
              </a:rPr>
            </a:br>
            <a:endParaRPr sz="1700">
              <a:solidFill>
                <a:srgbClr val="333333"/>
              </a:solidFill>
              <a:latin typeface="Arial"/>
              <a:ea typeface="Arial"/>
              <a:cs typeface="Arial"/>
              <a:sym typeface="Arial"/>
            </a:endParaRPr>
          </a:p>
          <a:p>
            <a:pPr marL="457200" lvl="0" indent="-336550" algn="l" rtl="0">
              <a:spcBef>
                <a:spcPts val="0"/>
              </a:spcBef>
              <a:spcAft>
                <a:spcPts val="0"/>
              </a:spcAft>
              <a:buClr>
                <a:srgbClr val="333333"/>
              </a:buClr>
              <a:buSzPts val="1700"/>
              <a:buFont typeface="Arial"/>
              <a:buChar char="●"/>
            </a:pPr>
            <a:r>
              <a:rPr lang="ru" sz="1700" b="1">
                <a:solidFill>
                  <a:srgbClr val="333333"/>
                </a:solidFill>
                <a:latin typeface="Arial"/>
                <a:ea typeface="Arial"/>
                <a:cs typeface="Arial"/>
                <a:sym typeface="Arial"/>
              </a:rPr>
              <a:t>Sensory modality of a given task:</a:t>
            </a:r>
            <a:r>
              <a:rPr lang="ru" sz="1700">
                <a:solidFill>
                  <a:srgbClr val="333333"/>
                </a:solidFill>
                <a:latin typeface="Arial"/>
                <a:ea typeface="Arial"/>
                <a:cs typeface="Arial"/>
                <a:sym typeface="Arial"/>
              </a:rPr>
              <a:t> to what extent does it affect the overlap? </a:t>
            </a:r>
            <a:br>
              <a:rPr lang="ru" sz="1700">
                <a:solidFill>
                  <a:srgbClr val="333333"/>
                </a:solidFill>
                <a:latin typeface="Arial"/>
                <a:ea typeface="Arial"/>
                <a:cs typeface="Arial"/>
                <a:sym typeface="Arial"/>
              </a:rPr>
            </a:br>
            <a:endParaRPr sz="1700">
              <a:solidFill>
                <a:srgbClr val="333333"/>
              </a:solidFill>
              <a:latin typeface="Arial"/>
              <a:ea typeface="Arial"/>
              <a:cs typeface="Arial"/>
              <a:sym typeface="Arial"/>
            </a:endParaRPr>
          </a:p>
          <a:p>
            <a:pPr marL="457200" lvl="0" indent="-336550" algn="l" rtl="0">
              <a:spcBef>
                <a:spcPts val="0"/>
              </a:spcBef>
              <a:spcAft>
                <a:spcPts val="0"/>
              </a:spcAft>
              <a:buClr>
                <a:srgbClr val="333333"/>
              </a:buClr>
              <a:buSzPts val="1700"/>
              <a:buFont typeface="Arial"/>
              <a:buChar char="●"/>
            </a:pPr>
            <a:r>
              <a:rPr lang="ru" sz="1700" b="1">
                <a:solidFill>
                  <a:srgbClr val="333333"/>
                </a:solidFill>
                <a:latin typeface="Arial"/>
                <a:ea typeface="Arial"/>
                <a:cs typeface="Arial"/>
                <a:sym typeface="Arial"/>
              </a:rPr>
              <a:t>Language limitations:</a:t>
            </a:r>
            <a:r>
              <a:rPr lang="ru" sz="1700">
                <a:solidFill>
                  <a:srgbClr val="333333"/>
                </a:solidFill>
                <a:latin typeface="Arial"/>
                <a:ea typeface="Arial"/>
                <a:cs typeface="Arial"/>
                <a:sym typeface="Arial"/>
              </a:rPr>
              <a:t> math and story processing in other languages.</a:t>
            </a:r>
            <a:endParaRPr sz="1700">
              <a:solidFill>
                <a:srgbClr val="333333"/>
              </a:solidFill>
              <a:latin typeface="Arial"/>
              <a:ea typeface="Arial"/>
              <a:cs typeface="Arial"/>
              <a:sym typeface="Arial"/>
            </a:endParaRPr>
          </a:p>
        </p:txBody>
      </p:sp>
      <p:sp>
        <p:nvSpPr>
          <p:cNvPr id="204" name="Google Shape;20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ru"/>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778</Words>
  <Application>Microsoft Macintosh PowerPoint</Application>
  <PresentationFormat>On-screen Show (16:9)</PresentationFormat>
  <Paragraphs>102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Raleway</vt:lpstr>
      <vt:lpstr>Roboto</vt:lpstr>
      <vt:lpstr>Streamline</vt:lpstr>
      <vt:lpstr>A drastic difference between math and story processing</vt:lpstr>
      <vt:lpstr>Intro</vt:lpstr>
      <vt:lpstr>Dataset: HCP 2020</vt:lpstr>
      <vt:lpstr>Methodology:</vt:lpstr>
      <vt:lpstr>Methodology: finding the parcels</vt:lpstr>
      <vt:lpstr>Results: weight matrix of GLM</vt:lpstr>
      <vt:lpstr>Wilcoxon Test: random sampling &amp; parcels</vt:lpstr>
      <vt:lpstr>Discussion:</vt:lpstr>
      <vt:lpstr>Constraints and limitations: </vt:lpstr>
      <vt:lpstr>WHO? Porc &amp; Pines!</vt:lpstr>
      <vt:lpstr>Supplementary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drastic difference between math and story processing</dc:title>
  <cp:lastModifiedBy>m22926</cp:lastModifiedBy>
  <cp:revision>6</cp:revision>
  <dcterms:modified xsi:type="dcterms:W3CDTF">2021-07-23T06:29:12Z</dcterms:modified>
</cp:coreProperties>
</file>