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AF616-9EC0-42B1-90D1-0581C1E02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300785"/>
            <a:ext cx="9412288" cy="2509213"/>
          </a:xfrm>
        </p:spPr>
        <p:txBody>
          <a:bodyPr/>
          <a:lstStyle/>
          <a:p>
            <a:r>
              <a:rPr lang="es-AR" dirty="0"/>
              <a:t>Introducción a la estadística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11E1C3-8F88-4713-8D70-3562802EA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2484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3744D-363C-419B-8C87-CDD53F57B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/>
              <a:t>Definición: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22245E-1886-4DE5-8BFE-FB2B3E0303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2F0C0DC-DF47-4DEB-8E0F-A7C2E7BA6207}"/>
              </a:ext>
            </a:extLst>
          </p:cNvPr>
          <p:cNvSpPr/>
          <p:nvPr/>
        </p:nvSpPr>
        <p:spPr>
          <a:xfrm>
            <a:off x="1562100" y="2714625"/>
            <a:ext cx="8515350" cy="2428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La Estadística es la recopilación, presentación, análisis e interpretación de datos numéricos extraídos de un conjunto de individuos, que nos permiten formular conclusiones válidas, efectuar decisiones lógicas basadas en dicho análisis y extender los resultados desde un grupo pequeño hacia una población.</a:t>
            </a:r>
          </a:p>
        </p:txBody>
      </p:sp>
    </p:spTree>
    <p:extLst>
      <p:ext uri="{BB962C8B-B14F-4D97-AF65-F5344CB8AC3E}">
        <p14:creationId xmlns:p14="http://schemas.microsoft.com/office/powerpoint/2010/main" val="3543789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F6176-2DD1-4B6C-95A2-6A8021A5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-114291"/>
            <a:ext cx="10364451" cy="1676391"/>
          </a:xfrm>
        </p:spPr>
        <p:txBody>
          <a:bodyPr/>
          <a:lstStyle/>
          <a:p>
            <a:r>
              <a:rPr lang="es-AR" dirty="0"/>
              <a:t>Partes de la estadística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B7C374-FDD3-44DB-9252-976BE1EF70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62100"/>
            <a:ext cx="10363826" cy="4229099"/>
          </a:xfrm>
        </p:spPr>
        <p:txBody>
          <a:bodyPr>
            <a:normAutofit/>
          </a:bodyPr>
          <a:lstStyle/>
          <a:p>
            <a:endParaRPr lang="es-A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AR" sz="1800" b="1" dirty="0">
                <a:latin typeface="Arial" panose="020B0604020202020204" pitchFamily="34" charset="0"/>
                <a:cs typeface="Arial" panose="020B0604020202020204" pitchFamily="34" charset="0"/>
              </a:rPr>
              <a:t>Estadística descriptiva</a:t>
            </a:r>
          </a:p>
          <a:p>
            <a:pPr marL="0" indent="0">
              <a:buNone/>
            </a:pPr>
            <a:endParaRPr lang="es-A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A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A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A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A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AR" sz="1800" b="1" dirty="0">
                <a:latin typeface="Arial" panose="020B0604020202020204" pitchFamily="34" charset="0"/>
                <a:cs typeface="Arial" panose="020B0604020202020204" pitchFamily="34" charset="0"/>
              </a:rPr>
              <a:t>Estadística inferencial</a:t>
            </a:r>
            <a:endParaRPr lang="es-A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CAB4DCE2-214E-4DC0-B155-7B3D4C5126CA}"/>
              </a:ext>
            </a:extLst>
          </p:cNvPr>
          <p:cNvCxnSpPr/>
          <p:nvPr/>
        </p:nvCxnSpPr>
        <p:spPr>
          <a:xfrm>
            <a:off x="4448175" y="2247900"/>
            <a:ext cx="120967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49D507B5-8F3F-4980-82D1-82D59B3CC439}"/>
              </a:ext>
            </a:extLst>
          </p:cNvPr>
          <p:cNvSpPr/>
          <p:nvPr/>
        </p:nvSpPr>
        <p:spPr>
          <a:xfrm>
            <a:off x="5891212" y="1371595"/>
            <a:ext cx="5153025" cy="18668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 ocupa de interpretar los resultados, elaborar tablas y gráficos explicativos y luego inferir parámetros que caracterizan al conjunto total de datos recolectados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3A92F84-C5AF-4498-8AFB-0EC522267A0D}"/>
              </a:ext>
            </a:extLst>
          </p:cNvPr>
          <p:cNvCxnSpPr/>
          <p:nvPr/>
        </p:nvCxnSpPr>
        <p:spPr>
          <a:xfrm>
            <a:off x="4376737" y="4953000"/>
            <a:ext cx="120967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8E19F9BF-D048-42EC-8FE3-FF22651431BD}"/>
              </a:ext>
            </a:extLst>
          </p:cNvPr>
          <p:cNvSpPr/>
          <p:nvPr/>
        </p:nvSpPr>
        <p:spPr>
          <a:xfrm>
            <a:off x="5786437" y="3733781"/>
            <a:ext cx="5757863" cy="21812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 ocupa, junto con la estadística descriptiva, al estudio de los fenómenos regidos por el azar, midiendo riesgos, observando el comportamiento de una muestra y generalizando conclusiones a toda una población.</a:t>
            </a:r>
          </a:p>
        </p:txBody>
      </p:sp>
    </p:spTree>
    <p:extLst>
      <p:ext uri="{BB962C8B-B14F-4D97-AF65-F5344CB8AC3E}">
        <p14:creationId xmlns:p14="http://schemas.microsoft.com/office/powerpoint/2010/main" val="374364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0199C-323B-405F-9696-310254E2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1007596"/>
          </a:xfrm>
        </p:spPr>
        <p:txBody>
          <a:bodyPr/>
          <a:lstStyle/>
          <a:p>
            <a:r>
              <a:rPr lang="es-AR" dirty="0"/>
              <a:t>ejemplos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49167C-6026-4590-BDD2-C1C964972E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00150"/>
            <a:ext cx="10363826" cy="4591050"/>
          </a:xfrm>
        </p:spPr>
        <p:txBody>
          <a:bodyPr/>
          <a:lstStyle/>
          <a:p>
            <a:r>
              <a:rPr lang="es-AR" b="1" dirty="0"/>
              <a:t>Estadística descriptiva</a:t>
            </a:r>
          </a:p>
          <a:p>
            <a:pPr marL="0" indent="0">
              <a:buNone/>
            </a:pPr>
            <a:r>
              <a:rPr lang="es-AR" dirty="0"/>
              <a:t>	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	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b="1" dirty="0"/>
              <a:t>Estadística inferencial</a:t>
            </a:r>
          </a:p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3F6A50-B338-4BF7-8023-8CFB402B1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837" y="1747837"/>
            <a:ext cx="6743700" cy="189565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B7BD544-076F-4612-9F8A-A82A583CC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836" y="4657906"/>
            <a:ext cx="6743701" cy="160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8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DC53B-7515-49E6-BC53-22609306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57858"/>
          </a:xfrm>
        </p:spPr>
        <p:txBody>
          <a:bodyPr/>
          <a:lstStyle/>
          <a:p>
            <a:r>
              <a:rPr lang="es-AR" dirty="0"/>
              <a:t>Lenguaje estadístico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E6A639-A6AC-46D9-9817-755E303EBC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04976"/>
            <a:ext cx="10363826" cy="4086224"/>
          </a:xfrm>
        </p:spPr>
        <p:txBody>
          <a:bodyPr/>
          <a:lstStyle/>
          <a:p>
            <a:r>
              <a:rPr lang="es-AR" dirty="0"/>
              <a:t>Población y muestra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EBEC09-F426-457E-986A-30562DAC5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2438400"/>
            <a:ext cx="7981950" cy="11811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C077123-CCA1-437E-A724-BC024D7F9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62" y="4162424"/>
            <a:ext cx="78771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5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1F240-60E2-44C6-B8DA-ADBAF597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210158"/>
          </a:xfrm>
        </p:spPr>
        <p:txBody>
          <a:bodyPr>
            <a:normAutofit fontScale="90000"/>
          </a:bodyPr>
          <a:lstStyle/>
          <a:p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38A848-1856-47B0-81A1-D812338E344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00150"/>
            <a:ext cx="10363826" cy="4591049"/>
          </a:xfrm>
        </p:spPr>
        <p:txBody>
          <a:bodyPr/>
          <a:lstStyle/>
          <a:p>
            <a:r>
              <a:rPr lang="es-AR" dirty="0"/>
              <a:t>Unidad estadística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Carácter estadístico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7E00F44-6DF3-41B9-9F96-E9FF75F84579}"/>
              </a:ext>
            </a:extLst>
          </p:cNvPr>
          <p:cNvSpPr/>
          <p:nvPr/>
        </p:nvSpPr>
        <p:spPr>
          <a:xfrm>
            <a:off x="1695450" y="1752600"/>
            <a:ext cx="7448550" cy="111442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Se llama unidad estadística a cada uno de los elementos o individuos que componen una población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35A5A7E-E759-45E9-9B16-74D9ACF043D1}"/>
              </a:ext>
            </a:extLst>
          </p:cNvPr>
          <p:cNvSpPr/>
          <p:nvPr/>
        </p:nvSpPr>
        <p:spPr>
          <a:xfrm>
            <a:off x="1695450" y="3800475"/>
            <a:ext cx="7534275" cy="111442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Cada una de las propiedades o aspectos que pueden estudiarse en los individuos de una población recibe el nombre de carácter estadístico</a:t>
            </a:r>
          </a:p>
        </p:txBody>
      </p:sp>
    </p:spTree>
    <p:extLst>
      <p:ext uri="{BB962C8B-B14F-4D97-AF65-F5344CB8AC3E}">
        <p14:creationId xmlns:p14="http://schemas.microsoft.com/office/powerpoint/2010/main" val="345221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46C22-DAF3-4748-9CBF-78EA941B8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10258"/>
          </a:xfrm>
        </p:spPr>
        <p:txBody>
          <a:bodyPr>
            <a:normAutofit/>
          </a:bodyPr>
          <a:lstStyle/>
          <a:p>
            <a:r>
              <a:rPr lang="es-AR" sz="3200" dirty="0"/>
              <a:t>Clasificación de carácter estadístico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7271BE-CCB4-4A82-B200-21D31CD873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57326"/>
            <a:ext cx="10363826" cy="4333874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s-AR" dirty="0"/>
              <a:t>Cualitativo</a:t>
            </a:r>
          </a:p>
          <a:p>
            <a:pPr marL="514350" indent="-514350">
              <a:buFont typeface="+mj-lt"/>
              <a:buAutoNum type="romanUcPeriod"/>
            </a:pPr>
            <a:endParaRPr lang="es-AR" dirty="0"/>
          </a:p>
          <a:p>
            <a:pPr marL="514350" indent="-514350">
              <a:buFont typeface="+mj-lt"/>
              <a:buAutoNum type="romanUcPeriod"/>
            </a:pPr>
            <a:endParaRPr lang="es-AR" dirty="0"/>
          </a:p>
          <a:p>
            <a:pPr marL="514350" indent="-514350">
              <a:buFont typeface="+mj-lt"/>
              <a:buAutoNum type="romanUcPeriod"/>
            </a:pPr>
            <a:endParaRPr lang="es-AR" dirty="0"/>
          </a:p>
          <a:p>
            <a:pPr marL="514350" indent="-514350">
              <a:buFont typeface="+mj-lt"/>
              <a:buAutoNum type="romanUcPeriod"/>
            </a:pPr>
            <a:endParaRPr lang="es-AR" dirty="0"/>
          </a:p>
          <a:p>
            <a:pPr marL="514350" indent="-514350">
              <a:buFont typeface="+mj-lt"/>
              <a:buAutoNum type="romanUcPeriod"/>
            </a:pPr>
            <a:r>
              <a:rPr lang="es-AR" dirty="0"/>
              <a:t>Cuantitativo</a:t>
            </a:r>
          </a:p>
          <a:p>
            <a:pPr marL="514350" indent="-514350">
              <a:buFont typeface="+mj-lt"/>
              <a:buAutoNum type="romanUcPeriod"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11B401-D6D1-4750-86EB-CFE1910DE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4572000"/>
            <a:ext cx="8115300" cy="12192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79F1964-9427-4D0C-A5FF-433C7AD08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2152650"/>
            <a:ext cx="78105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2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E2285-0CAE-4257-883C-565F51BE8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62533"/>
          </a:xfrm>
        </p:spPr>
        <p:txBody>
          <a:bodyPr>
            <a:normAutofit fontScale="90000"/>
          </a:bodyPr>
          <a:lstStyle/>
          <a:p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6F35C4-B281-4958-B055-3CE25232FFE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171576"/>
            <a:ext cx="10363826" cy="4619624"/>
          </a:xfrm>
        </p:spPr>
        <p:txBody>
          <a:bodyPr/>
          <a:lstStyle/>
          <a:p>
            <a:pPr marL="0" indent="0">
              <a:buNone/>
            </a:pPr>
            <a:r>
              <a:rPr lang="es-AR" dirty="0"/>
              <a:t>                                    ordinal</a:t>
            </a:r>
          </a:p>
          <a:p>
            <a:pPr marL="0" indent="0">
              <a:buNone/>
            </a:pPr>
            <a:r>
              <a:rPr lang="es-AR" dirty="0"/>
              <a:t>Cualitativo  </a:t>
            </a:r>
          </a:p>
          <a:p>
            <a:pPr marL="0" indent="0">
              <a:buNone/>
            </a:pPr>
            <a:r>
              <a:rPr lang="es-AR" dirty="0"/>
              <a:t>                                   nominal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                                       discreto</a:t>
            </a:r>
          </a:p>
          <a:p>
            <a:pPr marL="0" indent="0">
              <a:buNone/>
            </a:pPr>
            <a:r>
              <a:rPr lang="es-AR" dirty="0"/>
              <a:t>Cuantitativo</a:t>
            </a:r>
          </a:p>
          <a:p>
            <a:pPr marL="0" indent="0">
              <a:buNone/>
            </a:pPr>
            <a:r>
              <a:rPr lang="es-AR"/>
              <a:t>                                    continuo</a:t>
            </a:r>
            <a:endParaRPr lang="es-AR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EF1B1B84-9938-41E7-BADA-E0E8FECE61BB}"/>
              </a:ext>
            </a:extLst>
          </p:cNvPr>
          <p:cNvCxnSpPr/>
          <p:nvPr/>
        </p:nvCxnSpPr>
        <p:spPr>
          <a:xfrm flipV="1">
            <a:off x="2581275" y="1571625"/>
            <a:ext cx="819150" cy="390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EB7D757-5561-4E55-92DD-590388CD1F1E}"/>
              </a:ext>
            </a:extLst>
          </p:cNvPr>
          <p:cNvCxnSpPr>
            <a:cxnSpLocks/>
          </p:cNvCxnSpPr>
          <p:nvPr/>
        </p:nvCxnSpPr>
        <p:spPr>
          <a:xfrm>
            <a:off x="2590800" y="2028825"/>
            <a:ext cx="809625" cy="390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2B90741-6556-489F-A211-200A5B5876FC}"/>
              </a:ext>
            </a:extLst>
          </p:cNvPr>
          <p:cNvCxnSpPr/>
          <p:nvPr/>
        </p:nvCxnSpPr>
        <p:spPr>
          <a:xfrm flipV="1">
            <a:off x="2705100" y="3638550"/>
            <a:ext cx="838200" cy="276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C9AC5C4-4348-453E-9374-2C2E05BBF362}"/>
              </a:ext>
            </a:extLst>
          </p:cNvPr>
          <p:cNvCxnSpPr/>
          <p:nvPr/>
        </p:nvCxnSpPr>
        <p:spPr>
          <a:xfrm>
            <a:off x="2705100" y="3967162"/>
            <a:ext cx="762000" cy="471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16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42A92-AF21-457D-916E-0440436A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76201"/>
            <a:ext cx="10364451" cy="990600"/>
          </a:xfrm>
        </p:spPr>
        <p:txBody>
          <a:bodyPr/>
          <a:lstStyle/>
          <a:p>
            <a:r>
              <a:rPr lang="es-AR" dirty="0"/>
              <a:t>Actividad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E6FC68-1C69-4509-8F4B-5CB9C6E786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971550"/>
            <a:ext cx="10363826" cy="5010150"/>
          </a:xfrm>
        </p:spPr>
        <p:txBody>
          <a:bodyPr>
            <a:normAutofit fontScale="85000" lnSpcReduction="20000"/>
          </a:bodyPr>
          <a:lstStyle/>
          <a:p>
            <a:r>
              <a:rPr lang="es-AR" dirty="0"/>
              <a:t>Clasificar las siguientes variables estadísticas</a:t>
            </a:r>
          </a:p>
          <a:p>
            <a:endParaRPr lang="es-AR" dirty="0"/>
          </a:p>
          <a:p>
            <a:pPr marL="457200" indent="-457200" algn="just">
              <a:buFont typeface="+mj-lt"/>
              <a:buAutoNum type="arabicParenR"/>
            </a:pPr>
            <a:r>
              <a:rPr lang="es-AR" dirty="0"/>
              <a:t>Se estudió el número de pétalos de 20 flores </a:t>
            </a:r>
            <a:r>
              <a:rPr lang="es-AR" dirty="0" err="1"/>
              <a:t>Hibiscus</a:t>
            </a:r>
            <a:r>
              <a:rPr lang="es-AR" dirty="0"/>
              <a:t>………………..</a:t>
            </a:r>
          </a:p>
          <a:p>
            <a:pPr marL="457200" indent="-457200" algn="just">
              <a:buFont typeface="+mj-lt"/>
              <a:buAutoNum type="arabicParenR"/>
            </a:pPr>
            <a:endParaRPr lang="es-AR" dirty="0"/>
          </a:p>
          <a:p>
            <a:pPr marL="457200" indent="-457200" algn="just">
              <a:buFont typeface="+mj-lt"/>
              <a:buAutoNum type="arabicParenR"/>
            </a:pPr>
            <a:r>
              <a:rPr lang="es-AR" dirty="0"/>
              <a:t>En un monte frutal se tomaron 100 frutos al azar y se les midió su diámetro……………</a:t>
            </a:r>
          </a:p>
          <a:p>
            <a:pPr marL="457200" indent="-457200" algn="just">
              <a:buFont typeface="+mj-lt"/>
              <a:buAutoNum type="arabicParenR"/>
            </a:pPr>
            <a:endParaRPr lang="es-AR" dirty="0"/>
          </a:p>
          <a:p>
            <a:pPr marL="457200" indent="-457200" algn="just">
              <a:buFont typeface="+mj-lt"/>
              <a:buAutoNum type="arabicParenR"/>
            </a:pPr>
            <a:r>
              <a:rPr lang="es-AR" dirty="0"/>
              <a:t>La población de una región se clasificó por su religión……………..</a:t>
            </a:r>
          </a:p>
          <a:p>
            <a:pPr marL="457200" indent="-457200" algn="just">
              <a:buFont typeface="+mj-lt"/>
              <a:buAutoNum type="arabicParenR"/>
            </a:pPr>
            <a:endParaRPr lang="es-AR" dirty="0"/>
          </a:p>
          <a:p>
            <a:pPr marL="457200" indent="-457200" algn="just">
              <a:buFont typeface="+mj-lt"/>
              <a:buAutoNum type="arabicParenR"/>
            </a:pPr>
            <a:r>
              <a:rPr lang="es-AR" dirty="0"/>
              <a:t>Para abonar el salario familiar en una institución educativa se clasificó al personal según el número de hijos en edad escolar……………….</a:t>
            </a:r>
          </a:p>
          <a:p>
            <a:pPr marL="457200" indent="-457200" algn="just">
              <a:buFont typeface="+mj-lt"/>
              <a:buAutoNum type="arabicParenR"/>
            </a:pPr>
            <a:endParaRPr lang="es-AR" dirty="0"/>
          </a:p>
          <a:p>
            <a:pPr marL="457200" indent="-457200" algn="just">
              <a:buFont typeface="+mj-lt"/>
              <a:buAutoNum type="arabicParenR"/>
            </a:pPr>
            <a:r>
              <a:rPr lang="es-AR" dirty="0"/>
              <a:t>En un examen de selección se analizó el nivel de conocimiento de inglés de los aspirantes clasificándolo en: excelente, muy bueno, bueno, regular y malo……………..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3590980038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361</TotalTime>
  <Words>288</Words>
  <Application>Microsoft Office PowerPoint</Application>
  <PresentationFormat>Panorámica</PresentationFormat>
  <Paragraphs>62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Tw Cen MT</vt:lpstr>
      <vt:lpstr>Gota</vt:lpstr>
      <vt:lpstr>Introducción a la estadística</vt:lpstr>
      <vt:lpstr>Definición:</vt:lpstr>
      <vt:lpstr>Partes de la estadística</vt:lpstr>
      <vt:lpstr>ejemplos</vt:lpstr>
      <vt:lpstr>Lenguaje estadístico</vt:lpstr>
      <vt:lpstr>Presentación de PowerPoint</vt:lpstr>
      <vt:lpstr>Clasificación de carácter estadístico</vt:lpstr>
      <vt:lpstr>Presentación de PowerPoint</vt:lpstr>
      <vt:lpstr>Actividad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estadística</dc:title>
  <dc:creator>Usuario</dc:creator>
  <cp:lastModifiedBy>Usuario</cp:lastModifiedBy>
  <cp:revision>9</cp:revision>
  <dcterms:created xsi:type="dcterms:W3CDTF">2021-04-06T12:43:42Z</dcterms:created>
  <dcterms:modified xsi:type="dcterms:W3CDTF">2021-04-06T20:30:52Z</dcterms:modified>
</cp:coreProperties>
</file>