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9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1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5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0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6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5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5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23" y="175846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 </a:t>
            </a:r>
            <a:r>
              <a:rPr lang="en-US" altLang="ko-KR" dirty="0" smtClean="0"/>
              <a:t>sync</a:t>
            </a:r>
          </a:p>
          <a:p>
            <a:r>
              <a:rPr lang="ko-KR" altLang="en-US" dirty="0" smtClean="0"/>
              <a:t>비동기 </a:t>
            </a:r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7752" y="3156439"/>
            <a:ext cx="1072661" cy="76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77664" y="2101362"/>
            <a:ext cx="1072661" cy="287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64827" y="2101362"/>
            <a:ext cx="1072661" cy="287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DispatcherServlet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37488" y="1248507"/>
            <a:ext cx="4003427" cy="408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09748" y="1386254"/>
            <a:ext cx="2435465" cy="489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HandlerMapping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59162" y="2356339"/>
            <a:ext cx="250586" cy="254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Interceptor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927739" y="2356339"/>
            <a:ext cx="2117474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Business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27739" y="4026877"/>
            <a:ext cx="2117474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Exception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3"/>
            <a:endCxn id="8" idx="1"/>
          </p:cNvCxnSpPr>
          <p:nvPr/>
        </p:nvCxnSpPr>
        <p:spPr>
          <a:xfrm>
            <a:off x="2120413" y="3538904"/>
            <a:ext cx="85725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>
            <a:off x="4050325" y="3538904"/>
            <a:ext cx="17145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1" idx="1"/>
          </p:cNvCxnSpPr>
          <p:nvPr/>
        </p:nvCxnSpPr>
        <p:spPr>
          <a:xfrm flipV="1">
            <a:off x="6837488" y="1630973"/>
            <a:ext cx="772260" cy="190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  <a:endCxn id="12" idx="0"/>
          </p:cNvCxnSpPr>
          <p:nvPr/>
        </p:nvCxnSpPr>
        <p:spPr>
          <a:xfrm flipH="1">
            <a:off x="7484455" y="1875692"/>
            <a:ext cx="1343026" cy="48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  <a:endCxn id="13" idx="1"/>
          </p:cNvCxnSpPr>
          <p:nvPr/>
        </p:nvCxnSpPr>
        <p:spPr>
          <a:xfrm flipV="1">
            <a:off x="7609748" y="2791558"/>
            <a:ext cx="317991" cy="83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14" idx="0"/>
          </p:cNvCxnSpPr>
          <p:nvPr/>
        </p:nvCxnSpPr>
        <p:spPr>
          <a:xfrm>
            <a:off x="8986476" y="3226777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1"/>
            <a:endCxn id="12" idx="3"/>
          </p:cNvCxnSpPr>
          <p:nvPr/>
        </p:nvCxnSpPr>
        <p:spPr>
          <a:xfrm flipH="1" flipV="1">
            <a:off x="7609748" y="3626827"/>
            <a:ext cx="317991" cy="83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1"/>
          </p:cNvCxnSpPr>
          <p:nvPr/>
        </p:nvCxnSpPr>
        <p:spPr>
          <a:xfrm flipH="1" flipV="1">
            <a:off x="6901962" y="3538904"/>
            <a:ext cx="457200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8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0146" y="527539"/>
            <a:ext cx="2558561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81752" y="527538"/>
            <a:ext cx="4264269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73761" y="892419"/>
            <a:ext cx="967155" cy="81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1752" y="949569"/>
            <a:ext cx="1019911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39105" y="940776"/>
            <a:ext cx="975946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MQ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48096" y="949569"/>
            <a:ext cx="997924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0146" y="940776"/>
            <a:ext cx="975946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72761" y="940776"/>
            <a:ext cx="975946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API</a:t>
            </a:r>
          </a:p>
          <a:p>
            <a:pPr algn="ctr"/>
            <a:r>
              <a:rPr lang="en-US" altLang="ko-KR" sz="1600" dirty="0" smtClean="0"/>
              <a:t>Gateway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84638" y="756138"/>
            <a:ext cx="4572000" cy="114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68561" y="738553"/>
            <a:ext cx="4572000" cy="114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82355" y="527538"/>
            <a:ext cx="2558561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73561" y="931984"/>
            <a:ext cx="975946" cy="7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Gateway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8228" y="263769"/>
            <a:ext cx="4572000" cy="2118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7856" y="2646484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동기적으로 메시지를 주고받는다면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파이프라인에서 고객은 가맹점에서 응답할 때까지 요청이 지속되어야 함</a:t>
            </a:r>
            <a:endParaRPr lang="en-US" altLang="ko-KR" sz="1600" dirty="0" smtClean="0"/>
          </a:p>
          <a:p>
            <a:r>
              <a:rPr lang="ko-KR" altLang="en-US" sz="1600" dirty="0" smtClean="0"/>
              <a:t>요청이 지속되면 서버의 부하와 함께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유저들의 요청이 밀리는 상황이 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따라서 비동기적으로 유저는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까지 통신하고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이후의 일은 내부적으로 주고받는 구조로 만들어야 함</a:t>
            </a:r>
            <a:endParaRPr lang="en-US" altLang="ko-KR" sz="1600" dirty="0" smtClean="0"/>
          </a:p>
          <a:p>
            <a:r>
              <a:rPr lang="ko-KR" altLang="en-US" sz="1600" dirty="0" smtClean="0"/>
              <a:t>유저의 요청은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서버에 전달되면 끝이고</a:t>
            </a:r>
            <a:r>
              <a:rPr lang="en-US" altLang="ko-KR" sz="1600" dirty="0" smtClean="0"/>
              <a:t>, API</a:t>
            </a:r>
            <a:r>
              <a:rPr lang="ko-KR" altLang="en-US" sz="1600" dirty="0" smtClean="0"/>
              <a:t>서버는 순차적으로 </a:t>
            </a:r>
            <a:r>
              <a:rPr lang="en-US" altLang="ko-KR" sz="1600" dirty="0" smtClean="0"/>
              <a:t>MQ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Store </a:t>
            </a:r>
            <a:r>
              <a:rPr lang="ko-KR" altLang="en-US" sz="1600" dirty="0" smtClean="0"/>
              <a:t>서버로 메시지를 전달함</a:t>
            </a:r>
            <a:endParaRPr lang="en-US" altLang="ko-KR" sz="1600" dirty="0" smtClean="0"/>
          </a:p>
          <a:p>
            <a:r>
              <a:rPr lang="en-US" altLang="ko-KR" sz="1600" dirty="0" smtClean="0"/>
              <a:t>Store </a:t>
            </a:r>
            <a:r>
              <a:rPr lang="ko-KR" altLang="en-US" sz="1600" dirty="0" smtClean="0"/>
              <a:t>서버는 </a:t>
            </a:r>
            <a:r>
              <a:rPr lang="en-US" altLang="ko-KR" sz="1600" dirty="0" smtClean="0"/>
              <a:t>Store Client</a:t>
            </a:r>
            <a:r>
              <a:rPr lang="ko-KR" altLang="en-US" sz="1600" dirty="0" smtClean="0"/>
              <a:t>에게 주문 접수를 알리고</a:t>
            </a:r>
            <a:r>
              <a:rPr lang="en-US" altLang="ko-KR" sz="1600" dirty="0" smtClean="0"/>
              <a:t>, Store Client</a:t>
            </a:r>
            <a:r>
              <a:rPr lang="ko-KR" altLang="en-US" sz="1600" dirty="0" smtClean="0"/>
              <a:t>의 응답을 사용자에게 전달함</a:t>
            </a:r>
            <a:endParaRPr lang="ko-KR" altLang="en-US" sz="16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05557" y="4422762"/>
            <a:ext cx="4686299" cy="1116625"/>
            <a:chOff x="1336431" y="4914898"/>
            <a:chExt cx="4686299" cy="1116625"/>
          </a:xfrm>
        </p:grpSpPr>
        <p:sp>
          <p:nvSpPr>
            <p:cNvPr id="19" name="직사각형 18"/>
            <p:cNvSpPr/>
            <p:nvPr/>
          </p:nvSpPr>
          <p:spPr>
            <a:xfrm>
              <a:off x="1336431" y="4914900"/>
              <a:ext cx="1239715" cy="1116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9723" y="4914899"/>
              <a:ext cx="1239715" cy="1116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83015" y="4914898"/>
              <a:ext cx="1239715" cy="1116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Store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19" idx="3"/>
              <a:endCxn id="20" idx="1"/>
            </p:cNvCxnSpPr>
            <p:nvPr/>
          </p:nvCxnSpPr>
          <p:spPr>
            <a:xfrm flipV="1">
              <a:off x="2576146" y="5473211"/>
              <a:ext cx="4835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0" idx="3"/>
              <a:endCxn id="21" idx="1"/>
            </p:cNvCxnSpPr>
            <p:nvPr/>
          </p:nvCxnSpPr>
          <p:spPr>
            <a:xfrm flipV="1">
              <a:off x="4299438" y="5473210"/>
              <a:ext cx="4835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2"/>
              <a:endCxn id="19" idx="2"/>
            </p:cNvCxnSpPr>
            <p:nvPr/>
          </p:nvCxnSpPr>
          <p:spPr>
            <a:xfrm rot="5400000">
              <a:off x="3679580" y="4308230"/>
              <a:ext cx="2" cy="3446584"/>
            </a:xfrm>
            <a:prstGeom prst="bentConnector3">
              <a:avLst>
                <a:gd name="adj1" fmla="val 1143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6548804" y="4422764"/>
            <a:ext cx="1239715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272096" y="4422763"/>
            <a:ext cx="1239715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995388" y="4422762"/>
            <a:ext cx="1239715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 flipV="1">
            <a:off x="7788519" y="4981075"/>
            <a:ext cx="483577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6" idx="3"/>
            <a:endCxn id="37" idx="1"/>
          </p:cNvCxnSpPr>
          <p:nvPr/>
        </p:nvCxnSpPr>
        <p:spPr>
          <a:xfrm flipV="1">
            <a:off x="9511811" y="4981074"/>
            <a:ext cx="48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7" idx="2"/>
            <a:endCxn id="36" idx="2"/>
          </p:cNvCxnSpPr>
          <p:nvPr/>
        </p:nvCxnSpPr>
        <p:spPr>
          <a:xfrm rot="5400000">
            <a:off x="9753600" y="4677739"/>
            <a:ext cx="1" cy="172329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315" y="5811716"/>
            <a:ext cx="44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Store(Server)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하는 방법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53936" y="5811716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요청을 전송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주기적으로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하는 방법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481752" y="1693473"/>
            <a:ext cx="101991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Producer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48096" y="1686007"/>
            <a:ext cx="101991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Consumer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>
            <a:off x="1982709" y="3313569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238" y="36048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1274885"/>
            <a:ext cx="113644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OpenSource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 브로커 </a:t>
            </a:r>
            <a:r>
              <a:rPr lang="en-US" altLang="ko-KR" sz="1400" dirty="0" smtClean="0"/>
              <a:t>SW</a:t>
            </a: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메시지 브로커는 송신자와 수신자 간의 효율적인 메시지 전달을 중개하는 역할 담당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AMQP(Advanced Message Queuing Protocol)</a:t>
            </a:r>
            <a:r>
              <a:rPr lang="ko-KR" altLang="en-US" sz="1400" dirty="0" smtClean="0"/>
              <a:t>를 기반으로 작동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대규모 분산 시스템에서 사용되는 메시지 큐 서비스 제공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Producer(</a:t>
            </a:r>
            <a:r>
              <a:rPr lang="ko-KR" altLang="en-US" sz="1400" dirty="0" smtClean="0"/>
              <a:t>메시지 생성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Consumer(</a:t>
            </a:r>
            <a:r>
              <a:rPr lang="ko-KR" altLang="en-US" sz="1400" dirty="0" smtClean="0"/>
              <a:t>메시지 소비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간의 비동기 통신을 지원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프로듀서는 메시지를 </a:t>
            </a:r>
            <a:r>
              <a:rPr lang="en-US" altLang="ko-KR" sz="1400" dirty="0" smtClean="0"/>
              <a:t>MQ</a:t>
            </a:r>
            <a:r>
              <a:rPr lang="ko-KR" altLang="en-US" sz="1400" dirty="0" smtClean="0"/>
              <a:t>에 보내고 </a:t>
            </a:r>
            <a:r>
              <a:rPr lang="en-US" altLang="ko-KR" sz="1400" dirty="0" smtClean="0"/>
              <a:t>MQ</a:t>
            </a:r>
            <a:r>
              <a:rPr lang="ko-KR" altLang="en-US" sz="1400" dirty="0" smtClean="0"/>
              <a:t>는 이를 큐에 저장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컨슈머는</a:t>
            </a:r>
            <a:r>
              <a:rPr lang="ko-KR" altLang="en-US" sz="1400" dirty="0" smtClean="0"/>
              <a:t> 큐에서 메시지를 가져와 처리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60903" y="2897109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9509" y="2897109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38115" y="2897109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Consumer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49509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64872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71181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1441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0903" y="3912936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0903" y="4928763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7" idx="3"/>
            <a:endCxn id="7" idx="1"/>
          </p:cNvCxnSpPr>
          <p:nvPr/>
        </p:nvCxnSpPr>
        <p:spPr>
          <a:xfrm flipV="1">
            <a:off x="1982709" y="3313569"/>
            <a:ext cx="1066800" cy="101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3"/>
            <a:endCxn id="7" idx="1"/>
          </p:cNvCxnSpPr>
          <p:nvPr/>
        </p:nvCxnSpPr>
        <p:spPr>
          <a:xfrm flipV="1">
            <a:off x="1982709" y="3313569"/>
            <a:ext cx="1066800" cy="2031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8" idx="1"/>
          </p:cNvCxnSpPr>
          <p:nvPr/>
        </p:nvCxnSpPr>
        <p:spPr>
          <a:xfrm>
            <a:off x="4371315" y="331356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7204" y="5356115"/>
            <a:ext cx="7956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 구조와 같이 </a:t>
            </a:r>
            <a:r>
              <a:rPr lang="en-US" altLang="ko-KR" dirty="0" smtClean="0"/>
              <a:t>MQ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MSA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기반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시스템에서 사용됨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RabbitMQ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외에도 </a:t>
            </a:r>
            <a:r>
              <a:rPr lang="en-US" altLang="ko-KR" dirty="0" smtClean="0"/>
              <a:t>Apache </a:t>
            </a:r>
            <a:r>
              <a:rPr lang="en-US" altLang="ko-KR" dirty="0" err="1" smtClean="0"/>
              <a:t>ActiveMQ</a:t>
            </a:r>
            <a:r>
              <a:rPr lang="en-US" altLang="ko-KR" dirty="0" smtClean="0"/>
              <a:t>, Apache </a:t>
            </a:r>
            <a:r>
              <a:rPr lang="en-US" altLang="ko-KR" dirty="0" err="1" smtClean="0"/>
              <a:t>Qpid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구현체 존재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167204" y="3911096"/>
            <a:ext cx="8029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</a:t>
            </a:r>
            <a:r>
              <a:rPr lang="ko-KR" altLang="en-US" dirty="0" smtClean="0"/>
              <a:t>는 여러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간의 통신을 향상시킴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비동기 처리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작업을 분산하고 모아주므로 시스템의 확장성과 유연성을 높임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메시지 라우팅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 지정 등의 작업을 수행할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351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604" y="199176"/>
            <a:ext cx="23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 + </a:t>
            </a:r>
            <a:r>
              <a:rPr lang="en-US" altLang="ko-KR" dirty="0" err="1" smtClean="0"/>
              <a:t>RabbitMQ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05066" y="2218097"/>
            <a:ext cx="1358020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Exchange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10955" y="876675"/>
            <a:ext cx="1358020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10955" y="3554992"/>
            <a:ext cx="1358020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queue2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0" idx="3"/>
            <a:endCxn id="6" idx="1"/>
          </p:cNvCxnSpPr>
          <p:nvPr/>
        </p:nvCxnSpPr>
        <p:spPr>
          <a:xfrm>
            <a:off x="1665838" y="2602869"/>
            <a:ext cx="1139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4163086" y="1261448"/>
            <a:ext cx="1247869" cy="1341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2"/>
            <a:endCxn id="8" idx="1"/>
          </p:cNvCxnSpPr>
          <p:nvPr/>
        </p:nvCxnSpPr>
        <p:spPr>
          <a:xfrm rot="16200000" flipH="1">
            <a:off x="3971454" y="2500263"/>
            <a:ext cx="952123" cy="1926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21" idx="2"/>
          </p:cNvCxnSpPr>
          <p:nvPr/>
        </p:nvCxnSpPr>
        <p:spPr>
          <a:xfrm flipV="1">
            <a:off x="6768975" y="1766934"/>
            <a:ext cx="2313914" cy="217283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71604" y="2016655"/>
            <a:ext cx="1394234" cy="11724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(Producer/</a:t>
            </a:r>
          </a:p>
          <a:p>
            <a:pPr algn="ctr"/>
            <a:r>
              <a:rPr lang="en-US" altLang="ko-KR" dirty="0" smtClean="0"/>
              <a:t>Publisher)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97913" y="755961"/>
            <a:ext cx="1769952" cy="10109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(Consumer)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7" idx="3"/>
            <a:endCxn id="21" idx="1"/>
          </p:cNvCxnSpPr>
          <p:nvPr/>
        </p:nvCxnSpPr>
        <p:spPr>
          <a:xfrm>
            <a:off x="6768975" y="1261448"/>
            <a:ext cx="142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5066" y="4893276"/>
            <a:ext cx="712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Exchange/Queue</a:t>
            </a:r>
            <a:r>
              <a:rPr lang="ko-KR" altLang="en-US" dirty="0" smtClean="0"/>
              <a:t>는 관리자페이지에서 만들거나 코드레벨에서 생성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650" y="3308175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RabbitTemplate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ObjectMapper</a:t>
            </a:r>
            <a:r>
              <a:rPr lang="ko-KR" altLang="en-US" sz="1400" dirty="0" smtClean="0"/>
              <a:t>와 유사한 기능 수행</a:t>
            </a:r>
            <a:endParaRPr lang="en-US" altLang="ko-KR" sz="1400" dirty="0" smtClean="0"/>
          </a:p>
          <a:p>
            <a:r>
              <a:rPr lang="en-US" altLang="ko-KR" sz="1400" dirty="0" smtClean="0"/>
              <a:t>Object -&gt; JSON</a:t>
            </a:r>
          </a:p>
          <a:p>
            <a:r>
              <a:rPr lang="en-US" altLang="ko-KR" sz="1400" dirty="0" smtClean="0"/>
              <a:t>JSON -&gt; Object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03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94" y="1872724"/>
            <a:ext cx="5389106" cy="3496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50" y="5369686"/>
            <a:ext cx="5535650" cy="1176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844" y="0"/>
            <a:ext cx="4859156" cy="18727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95" y="2926311"/>
            <a:ext cx="6325483" cy="36200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68849"/>
            <a:ext cx="5137106" cy="1225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952"/>
            <a:ext cx="229584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15" y="430823"/>
            <a:ext cx="883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AMPQ</a:t>
            </a:r>
            <a:r>
              <a:rPr lang="ko-KR" altLang="en-US" dirty="0" smtClean="0"/>
              <a:t>를 사용하는 것과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형태로 테이블을 사용하는 것의 차이</a:t>
            </a:r>
            <a:r>
              <a:rPr lang="en-US" altLang="ko-KR" dirty="0" smtClean="0"/>
              <a:t>(gpt-4)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615" y="883723"/>
            <a:ext cx="10711962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데이터베이스 테이블을 큐처럼 사용하여 선입선출(FIFO) 시스템을 구현하는 것은 가능합니다. 그러나 이 방식과 전문 메시지 큐 시스템(</a:t>
            </a:r>
            <a:r>
              <a:rPr lang="ko-KR" altLang="en-US" sz="900" dirty="0" err="1"/>
              <a:t>RabbitMQ</a:t>
            </a:r>
            <a:r>
              <a:rPr lang="ko-KR" altLang="en-US" sz="900" dirty="0"/>
              <a:t> 등)을 사용하는 것 사이에는 중요한 차이점이 몇 가지 있습니다. 여기서는 사용자의 주문을 처리하는 시스템을 예로 들어 설명하겠습니다:</a:t>
            </a:r>
          </a:p>
          <a:p>
            <a:endParaRPr lang="ko-KR" altLang="en-US" sz="900" dirty="0"/>
          </a:p>
          <a:p>
            <a:r>
              <a:rPr lang="ko-KR" altLang="en-US" sz="900" dirty="0"/>
              <a:t>### 1. **동시성과 부하 처리**:</a:t>
            </a:r>
          </a:p>
          <a:p>
            <a:r>
              <a:rPr lang="ko-KR" altLang="en-US" sz="900" dirty="0"/>
              <a:t>- **DB 기반 큐**:</a:t>
            </a:r>
          </a:p>
          <a:p>
            <a:r>
              <a:rPr lang="ko-KR" altLang="en-US" sz="900" dirty="0"/>
              <a:t>  - 데이터베이스는 동시에 많은 트랜잭션을 처리하도록 최적화되어 있지만, 큐와 같은 패턴으로 사용될 때 충돌과 잠금 문제가 발생할 수 있습니다. 여러 가맹점이 동시에 주문을 수령하려 할 때, 동시성 관리가 복잡해지고 성능이 저하될 수 있습니다.</a:t>
            </a:r>
          </a:p>
          <a:p>
            <a:r>
              <a:rPr lang="ko-KR" altLang="en-US" sz="900" dirty="0"/>
              <a:t>  - 데이터베이스에 부하가 집중되어 시스템 전체의 성능 저하로 이어질 수 있습니다.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- **메시지 큐**:</a:t>
            </a:r>
          </a:p>
          <a:p>
            <a:r>
              <a:rPr lang="ko-KR" altLang="en-US" sz="900" dirty="0"/>
              <a:t>  - 메시지 큐 시스템은 동시에 많은 요청을 처리하고, 메시지를 안정적으로 분산시키기 위해 설계되었습니다. 부하 분산과 병렬 처리에 더 효과적입니다.</a:t>
            </a:r>
          </a:p>
          <a:p>
            <a:r>
              <a:rPr lang="ko-KR" altLang="en-US" sz="900" dirty="0"/>
              <a:t>  - 메시지 큐는 메시지를 안전하게 저장하고, 소비자가 준비될 때까지 유지하는 동시에, 여러 소비자가 메시지를 효율적으로 처리할 수 있도록 합니다.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### 2. **신뢰성과 배달 보장**:</a:t>
            </a:r>
          </a:p>
          <a:p>
            <a:r>
              <a:rPr lang="ko-KR" altLang="en-US" sz="900" dirty="0"/>
              <a:t>- **DB 기반 큐**:</a:t>
            </a:r>
          </a:p>
          <a:p>
            <a:r>
              <a:rPr lang="ko-KR" altLang="en-US" sz="900" dirty="0"/>
              <a:t>  - 주문이 처리 중에 시스템에 장애가 발생하면, 주문이 영구적으로 손실되거나 중복 처리될 수 있습니다. 이를 관리하기 위한 추가적인 </a:t>
            </a:r>
            <a:r>
              <a:rPr lang="ko-KR" altLang="en-US" sz="900" dirty="0" err="1"/>
              <a:t>로직이</a:t>
            </a:r>
            <a:r>
              <a:rPr lang="ko-KR" altLang="en-US" sz="900" dirty="0"/>
              <a:t> 필요합니다.</a:t>
            </a:r>
          </a:p>
          <a:p>
            <a:r>
              <a:rPr lang="ko-KR" altLang="en-US" sz="900" dirty="0"/>
              <a:t>  - 주문의 상태를 추적하고, 실패한 작업을 재시도하는 등의 처리가 복잡해질 수 있습니다.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- **메시지 큐**:</a:t>
            </a:r>
          </a:p>
          <a:p>
            <a:r>
              <a:rPr lang="ko-KR" altLang="en-US" sz="900" dirty="0"/>
              <a:t>  - 메시지 큐는 메시지가 소비되기 전에는 큐에서 제거되지 않으므로, 시스템 장애가 발생해도 메시지를 잃어버리지 않습니다.</a:t>
            </a:r>
          </a:p>
          <a:p>
            <a:r>
              <a:rPr lang="ko-KR" altLang="en-US" sz="900" dirty="0"/>
              <a:t>  - 메시지를 처리하고 확인하는 기능, 실패한 메시지를 다시 시도하거나, 사고 발생 시 메시지를 다른 큐로 이동시키는 등의 고급 기능을 제공합니다.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### 3. **확장성과 유지보수**:</a:t>
            </a:r>
          </a:p>
          <a:p>
            <a:r>
              <a:rPr lang="ko-KR" altLang="en-US" sz="900" dirty="0"/>
              <a:t>- **DB 기반 큐**:</a:t>
            </a:r>
          </a:p>
          <a:p>
            <a:r>
              <a:rPr lang="ko-KR" altLang="en-US" sz="900" dirty="0"/>
              <a:t>  - 확장성은 데이터베이스의 성능과 구조에 크게 의존합니다. 큰 트래픽을 처리하기 위해서는 데이터베이스 스케일링이 필요하며, 이는 복잡하고 비용이 많이 들 수 있습니다.</a:t>
            </a:r>
          </a:p>
          <a:p>
            <a:r>
              <a:rPr lang="ko-KR" altLang="en-US" sz="900" dirty="0"/>
              <a:t>  - 큐 </a:t>
            </a:r>
            <a:r>
              <a:rPr lang="ko-KR" altLang="en-US" sz="900" dirty="0" err="1"/>
              <a:t>로직을</a:t>
            </a:r>
            <a:r>
              <a:rPr lang="ko-KR" altLang="en-US" sz="900" dirty="0"/>
              <a:t> 애플리케이션 코드 내에 구현해야 하므로, 유지보수가 더 복잡해질 수 있습니다.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- **메시지 큐**:</a:t>
            </a:r>
          </a:p>
          <a:p>
            <a:r>
              <a:rPr lang="ko-KR" altLang="en-US" sz="900" dirty="0"/>
              <a:t>  - 메시지 큐는 수평적 확장이 용이하며, 클러스터링이나 여러 노드를 통한 부하 분산이 자연스럽게 지원됩니다.</a:t>
            </a:r>
          </a:p>
          <a:p>
            <a:r>
              <a:rPr lang="ko-KR" altLang="en-US" sz="900" dirty="0"/>
              <a:t>  - 시스템 간의 </a:t>
            </a:r>
            <a:r>
              <a:rPr lang="ko-KR" altLang="en-US" sz="900" dirty="0" err="1"/>
              <a:t>결합도를</a:t>
            </a:r>
            <a:r>
              <a:rPr lang="ko-KR" altLang="en-US" sz="900" dirty="0"/>
              <a:t> 낮추고, 각 시스템이나 서비스가 자신의 역할에만 집중할 수 있도록 하여 유지보수를 단순화합니다.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### 4. **복잡성과 전문성**:</a:t>
            </a:r>
          </a:p>
          <a:p>
            <a:r>
              <a:rPr lang="ko-KR" altLang="en-US" sz="900" dirty="0"/>
              <a:t>- **DB 기반 큐**:</a:t>
            </a:r>
          </a:p>
          <a:p>
            <a:r>
              <a:rPr lang="ko-KR" altLang="en-US" sz="900" dirty="0"/>
              <a:t>  - 데이터베이스를 사용하면, 개발자들이 이미 익숙한 기술을 활용할 수 있어 초기 진입 장벽이 낮을 수 있습니다.</a:t>
            </a:r>
          </a:p>
          <a:p>
            <a:r>
              <a:rPr lang="ko-KR" altLang="en-US" sz="900" dirty="0"/>
              <a:t>  - 그러나 큐 시스템으로 사용될 때 발생할 수 있는 여러 문제를 해결하기 위해 복잡한 </a:t>
            </a:r>
            <a:r>
              <a:rPr lang="ko-KR" altLang="en-US" sz="900" dirty="0" err="1"/>
              <a:t>로직과</a:t>
            </a:r>
            <a:r>
              <a:rPr lang="ko-KR" altLang="en-US" sz="900" dirty="0"/>
              <a:t> 조정이 필요합니다.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- **메시지 큐**:</a:t>
            </a:r>
          </a:p>
          <a:p>
            <a:r>
              <a:rPr lang="ko-KR" altLang="en-US" sz="900" dirty="0"/>
              <a:t>  - 메시지 큐는 별도의 학습과 이해가 필요하지만, 일단 익숙해지면 훨씬 강력하고 안정적인 메시지 전달 시스템을 구축할 수 있습니다.</a:t>
            </a:r>
          </a:p>
          <a:p>
            <a:endParaRPr lang="ko-KR" altLang="en-US" sz="900" dirty="0"/>
          </a:p>
          <a:p>
            <a:r>
              <a:rPr lang="ko-KR" altLang="en-US" sz="900" dirty="0"/>
              <a:t>결론적으로, 데이터베이스 테이블을 큐처럼 사용하는 것은 간단한 시나리오에서는 작동할 수 있지만, 확장성, 신뢰성, 복잡성 관리 등 여러 면에서 전문 메시지 큐 시스템이 더 많은 이점을 제공합니다. 시스템의 요구사항, 트래픽 양, 개발 및 유지보수 리소스 등을 고려하여 적절한 도구를 선택하는 것이 중요합니다.</a:t>
            </a:r>
          </a:p>
        </p:txBody>
      </p:sp>
    </p:spTree>
    <p:extLst>
      <p:ext uri="{BB962C8B-B14F-4D97-AF65-F5344CB8AC3E}">
        <p14:creationId xmlns:p14="http://schemas.microsoft.com/office/powerpoint/2010/main" val="81565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387053" y="2523392"/>
            <a:ext cx="6421315" cy="931985"/>
            <a:chOff x="1840523" y="1872761"/>
            <a:chExt cx="6421315" cy="931985"/>
          </a:xfrm>
        </p:grpSpPr>
        <p:sp>
          <p:nvSpPr>
            <p:cNvPr id="4" name="직사각형 3"/>
            <p:cNvSpPr/>
            <p:nvPr/>
          </p:nvSpPr>
          <p:spPr>
            <a:xfrm>
              <a:off x="4466492" y="1872761"/>
              <a:ext cx="1169377" cy="931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MQ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40523" y="1872761"/>
              <a:ext cx="1169377" cy="931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092461" y="1872761"/>
              <a:ext cx="1169377" cy="931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66492" y="2382714"/>
              <a:ext cx="618392" cy="422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Message2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05953" y="2171698"/>
              <a:ext cx="618392" cy="422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Message0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67001" y="2136527"/>
              <a:ext cx="618392" cy="422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Message3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51180" y="2382714"/>
              <a:ext cx="618392" cy="422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Message1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87053" y="3543294"/>
            <a:ext cx="785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</a:t>
            </a:r>
            <a:r>
              <a:rPr lang="ko-KR" altLang="en-US" dirty="0" smtClean="0"/>
              <a:t>의 규격을 정해서 전달</a:t>
            </a:r>
            <a:endParaRPr lang="en-US" altLang="ko-KR" dirty="0" smtClean="0"/>
          </a:p>
          <a:p>
            <a:r>
              <a:rPr lang="ko-KR" altLang="en-US" dirty="0" smtClean="0"/>
              <a:t>객체 </a:t>
            </a:r>
            <a:r>
              <a:rPr lang="en-US" altLang="ko-KR" dirty="0" smtClean="0"/>
              <a:t>-&gt; JSON -&gt;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ObjectMapper</a:t>
            </a:r>
            <a:r>
              <a:rPr lang="ko-KR" altLang="en-US" dirty="0" smtClean="0"/>
              <a:t>를 인자로 받는 </a:t>
            </a:r>
            <a:r>
              <a:rPr lang="en-US" altLang="ko-KR" dirty="0" smtClean="0"/>
              <a:t>Jackson2 Bean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986" y="1670324"/>
            <a:ext cx="40534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어디로 보낼 것인가</a:t>
            </a:r>
            <a:r>
              <a:rPr lang="en-US" altLang="ko-KR" sz="1400" dirty="0" smtClean="0"/>
              <a:t>? Exchange &amp; Queue [ Key ]</a:t>
            </a:r>
          </a:p>
          <a:p>
            <a:r>
              <a:rPr lang="ko-KR" altLang="en-US" sz="1400" dirty="0" smtClean="0"/>
              <a:t>무엇을 보낼 것인가</a:t>
            </a:r>
            <a:r>
              <a:rPr lang="en-US" altLang="ko-KR" sz="1400" dirty="0" smtClean="0"/>
              <a:t>? Object</a:t>
            </a:r>
          </a:p>
          <a:p>
            <a:r>
              <a:rPr lang="ko-KR" altLang="en-US" sz="1400" dirty="0" smtClean="0"/>
              <a:t>어떻게 보낼 것인가</a:t>
            </a:r>
            <a:r>
              <a:rPr lang="en-US" altLang="ko-KR" sz="1400" dirty="0" smtClean="0"/>
              <a:t>? </a:t>
            </a:r>
            <a:r>
              <a:rPr lang="en-US" altLang="ko-KR" sz="1400" dirty="0" err="1" smtClean="0"/>
              <a:t>RabbitTemplate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04033" y="1670324"/>
            <a:ext cx="46953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어디서 받을 것인가</a:t>
            </a:r>
            <a:r>
              <a:rPr lang="en-US" altLang="ko-KR" sz="1400" dirty="0" smtClean="0"/>
              <a:t>? @</a:t>
            </a:r>
            <a:r>
              <a:rPr lang="en-US" altLang="ko-KR" sz="1400" dirty="0" err="1" smtClean="0"/>
              <a:t>RabbitListener</a:t>
            </a:r>
            <a:r>
              <a:rPr lang="en-US" altLang="ko-KR" sz="1400" dirty="0" smtClean="0"/>
              <a:t>(queues=“…”)</a:t>
            </a:r>
          </a:p>
          <a:p>
            <a:r>
              <a:rPr lang="ko-KR" altLang="en-US" sz="1400" dirty="0" smtClean="0"/>
              <a:t>무엇을 받을 것인가</a:t>
            </a:r>
            <a:r>
              <a:rPr lang="en-US" altLang="ko-KR" sz="1400" dirty="0" smtClean="0"/>
              <a:t>? Object</a:t>
            </a:r>
          </a:p>
          <a:p>
            <a:r>
              <a:rPr lang="ko-KR" altLang="en-US" sz="1400" dirty="0" smtClean="0"/>
              <a:t>어떻게 받을 것인가</a:t>
            </a:r>
            <a:r>
              <a:rPr lang="en-US" altLang="ko-KR" sz="1400" dirty="0" smtClean="0"/>
              <a:t>? </a:t>
            </a:r>
            <a:r>
              <a:rPr lang="en-US" altLang="ko-KR" sz="1400" dirty="0" err="1" smtClean="0"/>
              <a:t>MessageConvertor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ObjectMapper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33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851</Words>
  <Application>Microsoft Office PowerPoint</Application>
  <PresentationFormat>와이드스크린</PresentationFormat>
  <Paragraphs>126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46</cp:revision>
  <dcterms:created xsi:type="dcterms:W3CDTF">2023-12-27T23:55:10Z</dcterms:created>
  <dcterms:modified xsi:type="dcterms:W3CDTF">2023-12-28T03:30:59Z</dcterms:modified>
</cp:coreProperties>
</file>