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9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1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5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0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6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5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5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2982-154D-4AAF-91E5-CB35A249F00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F4C2-2346-489E-88D0-BAC34EFEE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423" y="175846"/>
            <a:ext cx="153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동기 </a:t>
            </a:r>
            <a:r>
              <a:rPr lang="en-US" altLang="ko-KR" dirty="0" smtClean="0"/>
              <a:t>sync</a:t>
            </a:r>
          </a:p>
          <a:p>
            <a:r>
              <a:rPr lang="ko-KR" altLang="en-US" dirty="0" smtClean="0"/>
              <a:t>비동기 </a:t>
            </a:r>
            <a:r>
              <a:rPr lang="en-US" altLang="ko-KR" dirty="0" err="1" smtClean="0"/>
              <a:t>async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7752" y="3156439"/>
            <a:ext cx="1072661" cy="76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77664" y="2101362"/>
            <a:ext cx="1072661" cy="287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64827" y="2101362"/>
            <a:ext cx="1072661" cy="287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DispatcherServlet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37488" y="1248507"/>
            <a:ext cx="4003427" cy="4088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09748" y="1386254"/>
            <a:ext cx="2435465" cy="489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HandlerMapping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359162" y="2356339"/>
            <a:ext cx="250586" cy="254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Interceptor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927739" y="2356339"/>
            <a:ext cx="2117474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Business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27739" y="4026877"/>
            <a:ext cx="2117474" cy="87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Exception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3"/>
            <a:endCxn id="8" idx="1"/>
          </p:cNvCxnSpPr>
          <p:nvPr/>
        </p:nvCxnSpPr>
        <p:spPr>
          <a:xfrm>
            <a:off x="2120413" y="3538904"/>
            <a:ext cx="85725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>
          <a:xfrm>
            <a:off x="4050325" y="3538904"/>
            <a:ext cx="17145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1" idx="1"/>
          </p:cNvCxnSpPr>
          <p:nvPr/>
        </p:nvCxnSpPr>
        <p:spPr>
          <a:xfrm flipV="1">
            <a:off x="6837488" y="1630973"/>
            <a:ext cx="772260" cy="190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2"/>
            <a:endCxn id="12" idx="0"/>
          </p:cNvCxnSpPr>
          <p:nvPr/>
        </p:nvCxnSpPr>
        <p:spPr>
          <a:xfrm flipH="1">
            <a:off x="7484455" y="1875692"/>
            <a:ext cx="1343026" cy="48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  <a:endCxn id="13" idx="1"/>
          </p:cNvCxnSpPr>
          <p:nvPr/>
        </p:nvCxnSpPr>
        <p:spPr>
          <a:xfrm flipV="1">
            <a:off x="7609748" y="2791558"/>
            <a:ext cx="317991" cy="83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3" idx="2"/>
            <a:endCxn id="14" idx="0"/>
          </p:cNvCxnSpPr>
          <p:nvPr/>
        </p:nvCxnSpPr>
        <p:spPr>
          <a:xfrm>
            <a:off x="8986476" y="3226777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1"/>
            <a:endCxn id="12" idx="3"/>
          </p:cNvCxnSpPr>
          <p:nvPr/>
        </p:nvCxnSpPr>
        <p:spPr>
          <a:xfrm flipH="1" flipV="1">
            <a:off x="7609748" y="3626827"/>
            <a:ext cx="317991" cy="83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1"/>
          </p:cNvCxnSpPr>
          <p:nvPr/>
        </p:nvCxnSpPr>
        <p:spPr>
          <a:xfrm flipH="1" flipV="1">
            <a:off x="6901962" y="3538904"/>
            <a:ext cx="457200" cy="8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8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0146" y="527539"/>
            <a:ext cx="2558561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81752" y="527538"/>
            <a:ext cx="4264269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73761" y="892419"/>
            <a:ext cx="967155" cy="817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81752" y="949569"/>
            <a:ext cx="1019911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39105" y="940776"/>
            <a:ext cx="975946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MQ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48096" y="949569"/>
            <a:ext cx="997924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0146" y="940776"/>
            <a:ext cx="975946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72761" y="940776"/>
            <a:ext cx="975946" cy="7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API</a:t>
            </a:r>
          </a:p>
          <a:p>
            <a:pPr algn="ctr"/>
            <a:r>
              <a:rPr lang="en-US" altLang="ko-KR" sz="1600" dirty="0" smtClean="0"/>
              <a:t>Gateway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84638" y="756138"/>
            <a:ext cx="4572000" cy="114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368561" y="738553"/>
            <a:ext cx="4572000" cy="114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82355" y="527538"/>
            <a:ext cx="2558561" cy="1547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73561" y="931984"/>
            <a:ext cx="975946" cy="7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Gateway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98228" y="263769"/>
            <a:ext cx="4572000" cy="21189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37856" y="2646484"/>
            <a:ext cx="11354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동기적으로 메시지를 주고받는다면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다음과 같은 파이프라인에서 고객은 가맹점에서 응답할 때까지 요청이 지속되어야 함</a:t>
            </a:r>
            <a:endParaRPr lang="en-US" altLang="ko-KR" sz="1600" dirty="0" smtClean="0"/>
          </a:p>
          <a:p>
            <a:r>
              <a:rPr lang="ko-KR" altLang="en-US" sz="1600" dirty="0" smtClean="0"/>
              <a:t>요청이 지속되면 서버의 부하와 함께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유저들의 요청이 밀리는 상황이 발생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따라서 비동기적으로 유저는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까지 통신하고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이후의 일은 내부적으로 주고받는 구조로 만들어야 함</a:t>
            </a:r>
            <a:endParaRPr lang="en-US" altLang="ko-KR" sz="1600" dirty="0" smtClean="0"/>
          </a:p>
          <a:p>
            <a:r>
              <a:rPr lang="ko-KR" altLang="en-US" sz="1600" dirty="0" smtClean="0"/>
              <a:t>유저의 요청은 </a:t>
            </a:r>
            <a:r>
              <a:rPr lang="en-US" altLang="ko-KR" sz="1600" dirty="0" smtClean="0"/>
              <a:t>API </a:t>
            </a:r>
            <a:r>
              <a:rPr lang="ko-KR" altLang="en-US" sz="1600" dirty="0" smtClean="0"/>
              <a:t>서버에 전달되면 끝이고</a:t>
            </a:r>
            <a:r>
              <a:rPr lang="en-US" altLang="ko-KR" sz="1600" dirty="0" smtClean="0"/>
              <a:t>, API</a:t>
            </a:r>
            <a:r>
              <a:rPr lang="ko-KR" altLang="en-US" sz="1600" dirty="0" smtClean="0"/>
              <a:t>서버는 순차적으로 </a:t>
            </a:r>
            <a:r>
              <a:rPr lang="en-US" altLang="ko-KR" sz="1600" dirty="0" smtClean="0"/>
              <a:t>MQ</a:t>
            </a:r>
            <a:r>
              <a:rPr lang="ko-KR" altLang="en-US" sz="1600" dirty="0" smtClean="0"/>
              <a:t>를 이용하여 </a:t>
            </a:r>
            <a:r>
              <a:rPr lang="en-US" altLang="ko-KR" sz="1600" dirty="0" smtClean="0"/>
              <a:t>Store </a:t>
            </a:r>
            <a:r>
              <a:rPr lang="ko-KR" altLang="en-US" sz="1600" dirty="0" smtClean="0"/>
              <a:t>서버로 메시지를 전달함</a:t>
            </a:r>
            <a:endParaRPr lang="en-US" altLang="ko-KR" sz="1600" dirty="0" smtClean="0"/>
          </a:p>
          <a:p>
            <a:r>
              <a:rPr lang="en-US" altLang="ko-KR" sz="1600" dirty="0" smtClean="0"/>
              <a:t>Store </a:t>
            </a:r>
            <a:r>
              <a:rPr lang="ko-KR" altLang="en-US" sz="1600" dirty="0" smtClean="0"/>
              <a:t>서버는 </a:t>
            </a:r>
            <a:r>
              <a:rPr lang="en-US" altLang="ko-KR" sz="1600" dirty="0" smtClean="0"/>
              <a:t>Store Client</a:t>
            </a:r>
            <a:r>
              <a:rPr lang="ko-KR" altLang="en-US" sz="1600" dirty="0" smtClean="0"/>
              <a:t>에게 주문 접수를 알리고</a:t>
            </a:r>
            <a:r>
              <a:rPr lang="en-US" altLang="ko-KR" sz="1600" dirty="0" smtClean="0"/>
              <a:t>, Store Client</a:t>
            </a:r>
            <a:r>
              <a:rPr lang="ko-KR" altLang="en-US" sz="1600" dirty="0" smtClean="0"/>
              <a:t>의 응답을 사용자에게 전달함</a:t>
            </a:r>
            <a:endParaRPr lang="ko-KR" altLang="en-US" sz="16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05557" y="4422762"/>
            <a:ext cx="4686299" cy="1116625"/>
            <a:chOff x="1336431" y="4914898"/>
            <a:chExt cx="4686299" cy="1116625"/>
          </a:xfrm>
        </p:grpSpPr>
        <p:sp>
          <p:nvSpPr>
            <p:cNvPr id="19" name="직사각형 18"/>
            <p:cNvSpPr/>
            <p:nvPr/>
          </p:nvSpPr>
          <p:spPr>
            <a:xfrm>
              <a:off x="1336431" y="4914900"/>
              <a:ext cx="1239715" cy="1116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Client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59723" y="4914899"/>
              <a:ext cx="1239715" cy="1116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83015" y="4914898"/>
              <a:ext cx="1239715" cy="1116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Store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stCxn id="19" idx="3"/>
              <a:endCxn id="20" idx="1"/>
            </p:cNvCxnSpPr>
            <p:nvPr/>
          </p:nvCxnSpPr>
          <p:spPr>
            <a:xfrm flipV="1">
              <a:off x="2576146" y="5473211"/>
              <a:ext cx="4835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0" idx="3"/>
              <a:endCxn id="21" idx="1"/>
            </p:cNvCxnSpPr>
            <p:nvPr/>
          </p:nvCxnSpPr>
          <p:spPr>
            <a:xfrm flipV="1">
              <a:off x="4299438" y="5473210"/>
              <a:ext cx="4835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1" idx="2"/>
              <a:endCxn id="19" idx="2"/>
            </p:cNvCxnSpPr>
            <p:nvPr/>
          </p:nvCxnSpPr>
          <p:spPr>
            <a:xfrm rot="5400000">
              <a:off x="3679580" y="4308230"/>
              <a:ext cx="2" cy="3446584"/>
            </a:xfrm>
            <a:prstGeom prst="bentConnector3">
              <a:avLst>
                <a:gd name="adj1" fmla="val 114301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6548804" y="4422764"/>
            <a:ext cx="1239715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272096" y="4422763"/>
            <a:ext cx="1239715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9995388" y="4422762"/>
            <a:ext cx="1239715" cy="1116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35" idx="3"/>
            <a:endCxn id="36" idx="1"/>
          </p:cNvCxnSpPr>
          <p:nvPr/>
        </p:nvCxnSpPr>
        <p:spPr>
          <a:xfrm flipV="1">
            <a:off x="7788519" y="4981075"/>
            <a:ext cx="483577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6" idx="3"/>
            <a:endCxn id="37" idx="1"/>
          </p:cNvCxnSpPr>
          <p:nvPr/>
        </p:nvCxnSpPr>
        <p:spPr>
          <a:xfrm flipV="1">
            <a:off x="9511811" y="4981074"/>
            <a:ext cx="48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7" idx="2"/>
            <a:endCxn id="36" idx="2"/>
          </p:cNvCxnSpPr>
          <p:nvPr/>
        </p:nvCxnSpPr>
        <p:spPr>
          <a:xfrm rot="5400000">
            <a:off x="9753600" y="4677739"/>
            <a:ext cx="1" cy="172329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0315" y="5811716"/>
            <a:ext cx="44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Store(Server)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하는 방법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653936" y="5811716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요청을 전송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Client</a:t>
            </a:r>
            <a:r>
              <a:rPr lang="ko-KR" altLang="en-US" dirty="0" smtClean="0"/>
              <a:t>에서 주기적으로 </a:t>
            </a:r>
            <a:r>
              <a:rPr lang="en-US" altLang="ko-KR" dirty="0" smtClean="0"/>
              <a:t>pull</a:t>
            </a:r>
            <a:r>
              <a:rPr lang="ko-KR" altLang="en-US" dirty="0" smtClean="0"/>
              <a:t>하는 방법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481752" y="1693473"/>
            <a:ext cx="101991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Producer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48096" y="1686007"/>
            <a:ext cx="101991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Consumer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>
            <a:off x="1982709" y="3313569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3238" y="36048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Message Queue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1274885"/>
            <a:ext cx="113644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RabbitMQ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OpenSource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메시지 브로커 </a:t>
            </a:r>
            <a:r>
              <a:rPr lang="en-US" altLang="ko-KR" sz="1400" dirty="0" smtClean="0"/>
              <a:t>SW</a:t>
            </a:r>
          </a:p>
          <a:p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메시지 브로커는 송신자와 수신자 간의 효율적인 메시지 전달을 중개하는 역할 담당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err="1" smtClean="0"/>
              <a:t>RabbitMQ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AMQP(Advanced Message Queuing Protocol)</a:t>
            </a:r>
            <a:r>
              <a:rPr lang="ko-KR" altLang="en-US" sz="1400" dirty="0" smtClean="0"/>
              <a:t>를 기반으로 작동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대규모 분산 시스템에서 사용되는 메시지 큐 서비스 제공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err="1" smtClean="0"/>
              <a:t>RabbitMQ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Producer(</a:t>
            </a:r>
            <a:r>
              <a:rPr lang="ko-KR" altLang="en-US" sz="1400" dirty="0" smtClean="0"/>
              <a:t>메시지 생성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Consumer(</a:t>
            </a:r>
            <a:r>
              <a:rPr lang="ko-KR" altLang="en-US" sz="1400" dirty="0" smtClean="0"/>
              <a:t>메시지 소비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간의 비동기 통신을 지원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프로듀서는 메시지를 </a:t>
            </a:r>
            <a:r>
              <a:rPr lang="en-US" altLang="ko-KR" sz="1400" dirty="0" smtClean="0"/>
              <a:t>MQ</a:t>
            </a:r>
            <a:r>
              <a:rPr lang="ko-KR" altLang="en-US" sz="1400" dirty="0" smtClean="0"/>
              <a:t>에 보내고 </a:t>
            </a:r>
            <a:r>
              <a:rPr lang="en-US" altLang="ko-KR" sz="1400" dirty="0" smtClean="0"/>
              <a:t>MQ</a:t>
            </a:r>
            <a:r>
              <a:rPr lang="ko-KR" altLang="en-US" sz="1400" dirty="0" smtClean="0"/>
              <a:t>는 이를 큐에 저장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컨슈머는</a:t>
            </a:r>
            <a:r>
              <a:rPr lang="ko-KR" altLang="en-US" sz="1400" dirty="0" smtClean="0"/>
              <a:t> 큐에서 메시지를 가져와 처리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60903" y="2897109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049509" y="2897109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38115" y="2897109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Consumer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49509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64872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71181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1441" y="3494638"/>
            <a:ext cx="235390" cy="235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0903" y="3912936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0903" y="4928763"/>
            <a:ext cx="1321806" cy="832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Producer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7" idx="3"/>
            <a:endCxn id="7" idx="1"/>
          </p:cNvCxnSpPr>
          <p:nvPr/>
        </p:nvCxnSpPr>
        <p:spPr>
          <a:xfrm flipV="1">
            <a:off x="1982709" y="3313569"/>
            <a:ext cx="1066800" cy="1015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8" idx="3"/>
            <a:endCxn id="7" idx="1"/>
          </p:cNvCxnSpPr>
          <p:nvPr/>
        </p:nvCxnSpPr>
        <p:spPr>
          <a:xfrm flipV="1">
            <a:off x="1982709" y="3313569"/>
            <a:ext cx="1066800" cy="2031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7" idx="3"/>
            <a:endCxn id="8" idx="1"/>
          </p:cNvCxnSpPr>
          <p:nvPr/>
        </p:nvCxnSpPr>
        <p:spPr>
          <a:xfrm>
            <a:off x="4371315" y="3313569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67204" y="5356115"/>
            <a:ext cx="7956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위의 구조와 같이 </a:t>
            </a:r>
            <a:r>
              <a:rPr lang="en-US" altLang="ko-KR" dirty="0" smtClean="0"/>
              <a:t>MQ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MSA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기반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 시스템에서 사용됨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RabbitMQ</a:t>
            </a:r>
            <a:r>
              <a:rPr lang="en-US" altLang="ko-KR" dirty="0" smtClean="0"/>
              <a:t> </a:t>
            </a:r>
            <a:r>
              <a:rPr lang="ko-KR" altLang="en-US" dirty="0" smtClean="0"/>
              <a:t>외에도 </a:t>
            </a:r>
            <a:r>
              <a:rPr lang="en-US" altLang="ko-KR" dirty="0" smtClean="0"/>
              <a:t>Apache </a:t>
            </a:r>
            <a:r>
              <a:rPr lang="en-US" altLang="ko-KR" dirty="0" err="1" smtClean="0"/>
              <a:t>ActiveMQ</a:t>
            </a:r>
            <a:r>
              <a:rPr lang="en-US" altLang="ko-KR" dirty="0" smtClean="0"/>
              <a:t>, Apache </a:t>
            </a:r>
            <a:r>
              <a:rPr lang="en-US" altLang="ko-KR" dirty="0" err="1" smtClean="0"/>
              <a:t>Qpid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구현체 존재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167204" y="3911096"/>
            <a:ext cx="8029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</a:t>
            </a:r>
            <a:r>
              <a:rPr lang="ko-KR" altLang="en-US" dirty="0" smtClean="0"/>
              <a:t>는 여러 </a:t>
            </a:r>
            <a:r>
              <a:rPr lang="en-US" altLang="ko-KR" dirty="0" smtClean="0"/>
              <a:t>Application </a:t>
            </a:r>
            <a:r>
              <a:rPr lang="ko-KR" altLang="en-US" dirty="0" smtClean="0"/>
              <a:t>간의 통신을 향상시킴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비동기 처리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작업을 분산하고 모아주므로 시스템의 확장성과 유연성을 높임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메시지 라우팅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메시지 </a:t>
            </a:r>
            <a:r>
              <a:rPr lang="ko-KR" altLang="en-US" dirty="0" err="1" smtClean="0"/>
              <a:t>필터링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우선순위 지정 등의 작업을 수행할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351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604" y="199176"/>
            <a:ext cx="23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Docker + </a:t>
            </a:r>
            <a:r>
              <a:rPr lang="en-US" altLang="ko-KR" dirty="0" err="1" smtClean="0"/>
              <a:t>RabbitMQ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05066" y="2218097"/>
            <a:ext cx="1358020" cy="7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Exchange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10955" y="876675"/>
            <a:ext cx="1358020" cy="7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10955" y="3554992"/>
            <a:ext cx="1358020" cy="7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queue2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0" idx="3"/>
            <a:endCxn id="6" idx="1"/>
          </p:cNvCxnSpPr>
          <p:nvPr/>
        </p:nvCxnSpPr>
        <p:spPr>
          <a:xfrm>
            <a:off x="1665838" y="2602869"/>
            <a:ext cx="11392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6" idx="3"/>
            <a:endCxn id="7" idx="1"/>
          </p:cNvCxnSpPr>
          <p:nvPr/>
        </p:nvCxnSpPr>
        <p:spPr>
          <a:xfrm flipV="1">
            <a:off x="4163086" y="1261448"/>
            <a:ext cx="1247869" cy="13414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2"/>
            <a:endCxn id="8" idx="1"/>
          </p:cNvCxnSpPr>
          <p:nvPr/>
        </p:nvCxnSpPr>
        <p:spPr>
          <a:xfrm rot="16200000" flipH="1">
            <a:off x="3971454" y="2500263"/>
            <a:ext cx="952123" cy="1926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21" idx="2"/>
          </p:cNvCxnSpPr>
          <p:nvPr/>
        </p:nvCxnSpPr>
        <p:spPr>
          <a:xfrm flipV="1">
            <a:off x="6768975" y="1766934"/>
            <a:ext cx="2313914" cy="217283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71604" y="2016655"/>
            <a:ext cx="1394234" cy="117242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</a:t>
            </a:r>
          </a:p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(Producer/</a:t>
            </a:r>
          </a:p>
          <a:p>
            <a:pPr algn="ctr"/>
            <a:r>
              <a:rPr lang="en-US" altLang="ko-KR" dirty="0" smtClean="0"/>
              <a:t>Publisher)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97913" y="755961"/>
            <a:ext cx="1769952" cy="10109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Server</a:t>
            </a:r>
          </a:p>
          <a:p>
            <a:pPr algn="ctr"/>
            <a:r>
              <a:rPr lang="en-US" altLang="ko-KR" dirty="0" smtClean="0"/>
              <a:t>(Consumer)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7" idx="3"/>
            <a:endCxn id="21" idx="1"/>
          </p:cNvCxnSpPr>
          <p:nvPr/>
        </p:nvCxnSpPr>
        <p:spPr>
          <a:xfrm>
            <a:off x="6768975" y="1261448"/>
            <a:ext cx="142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05066" y="4893276"/>
            <a:ext cx="712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Exchange/Queue</a:t>
            </a:r>
            <a:r>
              <a:rPr lang="ko-KR" altLang="en-US" dirty="0" smtClean="0"/>
              <a:t>는 관리자페이지에서 만들거나 코드레벨에서 생성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28650" y="3308175"/>
            <a:ext cx="2977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RabbitTemplate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설정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ObjectMapper</a:t>
            </a:r>
            <a:r>
              <a:rPr lang="ko-KR" altLang="en-US" sz="1400" dirty="0" smtClean="0"/>
              <a:t>와 유사한 기능 수행</a:t>
            </a:r>
            <a:endParaRPr lang="en-US" altLang="ko-KR" sz="1400" dirty="0" smtClean="0"/>
          </a:p>
          <a:p>
            <a:r>
              <a:rPr lang="en-US" altLang="ko-KR" sz="1400" dirty="0" smtClean="0"/>
              <a:t>Object -&gt; JSON</a:t>
            </a:r>
          </a:p>
          <a:p>
            <a:r>
              <a:rPr lang="en-US" altLang="ko-KR" sz="1400" dirty="0" smtClean="0"/>
              <a:t>JSON -&gt; Object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03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94" y="1872724"/>
            <a:ext cx="5389106" cy="34969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50" y="5369686"/>
            <a:ext cx="5535650" cy="1176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844" y="0"/>
            <a:ext cx="4859156" cy="18727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95" y="2926311"/>
            <a:ext cx="6325483" cy="36200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68849"/>
            <a:ext cx="5137106" cy="1225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952"/>
            <a:ext cx="229584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292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35</cp:revision>
  <dcterms:created xsi:type="dcterms:W3CDTF">2023-12-27T23:55:10Z</dcterms:created>
  <dcterms:modified xsi:type="dcterms:W3CDTF">2023-12-28T02:30:14Z</dcterms:modified>
</cp:coreProperties>
</file>