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Rest-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4867"/>
              </p:ext>
            </p:extLst>
          </p:nvPr>
        </p:nvGraphicFramePr>
        <p:xfrm>
          <a:off x="536329" y="923249"/>
          <a:ext cx="10946424" cy="3688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303">
                  <a:extLst>
                    <a:ext uri="{9D8B030D-6E8A-4147-A177-3AD203B41FA5}">
                      <a16:colId xmlns:a16="http://schemas.microsoft.com/office/drawing/2014/main" val="388391765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5319372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106881824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49017345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99165054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86442557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708033047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4115498775"/>
                    </a:ext>
                  </a:extLst>
                </a:gridCol>
              </a:tblGrid>
              <a:tr h="308157"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CRUD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멱등성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안정성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Variable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Parameter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DataBody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38105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52471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생성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7224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갱신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05649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649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헤더 데이터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34416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지원하는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217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요청 메시지 반환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6313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프록시 동작의 터널 접속으로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실전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40777" y="1230923"/>
            <a:ext cx="10785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</a:t>
            </a:r>
            <a:r>
              <a:rPr lang="ko-KR" altLang="en-US" dirty="0" smtClean="0"/>
              <a:t>가 수신하는 메시지는 다양하지만 송신하는 메시지는 통일하는 것이 좋음</a:t>
            </a:r>
            <a:endParaRPr lang="en-US" altLang="ko-KR" dirty="0" smtClean="0"/>
          </a:p>
          <a:p>
            <a:r>
              <a:rPr lang="ko-KR" altLang="en-US" dirty="0" err="1" smtClean="0"/>
              <a:t>기본응답</a:t>
            </a:r>
            <a:r>
              <a:rPr lang="ko-KR" altLang="en-US" dirty="0" smtClean="0"/>
              <a:t> 코드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HttpStatus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HttpMessage</a:t>
            </a:r>
            <a:r>
              <a:rPr lang="en-US" altLang="ko-KR" dirty="0" smtClean="0"/>
              <a:t>, Data&lt;T&gt;</a:t>
            </a:r>
          </a:p>
          <a:p>
            <a:r>
              <a:rPr lang="en-US" altLang="ko-KR" dirty="0" smtClean="0"/>
              <a:t>Exception       EX) </a:t>
            </a:r>
            <a:r>
              <a:rPr lang="en-US" altLang="ko-KR" dirty="0" err="1" smtClean="0"/>
              <a:t>HttpResponse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기본 응답 코드</a:t>
            </a:r>
            <a:endParaRPr lang="en-US" altLang="ko-KR" dirty="0" smtClean="0"/>
          </a:p>
          <a:p>
            <a:r>
              <a:rPr lang="ko-KR" altLang="en-US" dirty="0" smtClean="0"/>
              <a:t>위와 같이 통일하는 경우</a:t>
            </a:r>
            <a:r>
              <a:rPr lang="en-US" altLang="ko-KR" dirty="0" smtClean="0"/>
              <a:t>, FE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 </a:t>
            </a:r>
            <a:r>
              <a:rPr lang="ko-KR" altLang="en-US" dirty="0" smtClean="0"/>
              <a:t>둘 다 동일한 오류에 대한 일괄적인 대처가 가능하다는 장점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기본적으로 모든 에러를 처리하는 </a:t>
            </a:r>
            <a:r>
              <a:rPr lang="en-US" altLang="ko-KR" dirty="0" err="1" smtClean="0"/>
              <a:t>GlobalErrorAdvice</a:t>
            </a:r>
            <a:r>
              <a:rPr lang="ko-KR" altLang="en-US" dirty="0" smtClean="0"/>
              <a:t>와 개별 에러를 처리하는 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에러를 활용하기 좋은 기능의 경우 개별 에러 관리를 사용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개발자가 예상하지 못한 에러가 발생하더라도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을 통해 에러를 처리하는 방안을 마련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글로벌과 개별 에러의 처리는 패키지 분리와 우선순위 관리를 통해 수행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3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2477" y="2154115"/>
            <a:ext cx="21791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“name”:””, </a:t>
            </a:r>
          </a:p>
          <a:p>
            <a:r>
              <a:rPr lang="en-US" altLang="ko-KR" dirty="0" smtClean="0"/>
              <a:t>“age”: 20,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“email”: “”,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phone_number</a:t>
            </a:r>
            <a:r>
              <a:rPr lang="en-US" altLang="ko-KR" dirty="0" smtClean="0">
                <a:solidFill>
                  <a:srgbClr val="FF0000"/>
                </a:solidFill>
              </a:rPr>
              <a:t>”:””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0407" y="536331"/>
            <a:ext cx="34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spring-boot-starter-validation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2477" y="4716977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** java </a:t>
            </a:r>
            <a:r>
              <a:rPr lang="ko-KR" altLang="en-US" b="1" dirty="0" smtClean="0"/>
              <a:t>핸드폰 정규식</a:t>
            </a:r>
            <a:endParaRPr lang="en-US" altLang="ko-KR" b="1" dirty="0" smtClean="0"/>
          </a:p>
          <a:p>
            <a:r>
              <a:rPr lang="en-US" altLang="ko-KR" b="1" dirty="0" smtClean="0"/>
              <a:t>“^\\d{2,3}-\\d{3,4}-\\d{4}$”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1600" y="2039815"/>
            <a:ext cx="580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필요성</a:t>
            </a:r>
            <a:endParaRPr lang="en-US" altLang="ko-KR" b="1" dirty="0" smtClean="0"/>
          </a:p>
          <a:p>
            <a:r>
              <a:rPr lang="ko-KR" altLang="en-US" dirty="0" smtClean="0"/>
              <a:t>유효성 검증은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코드의 길이가 </a:t>
            </a:r>
            <a:r>
              <a:rPr lang="ko-KR" altLang="en-US" dirty="0" err="1" smtClean="0"/>
              <a:t>길어짐</a:t>
            </a:r>
            <a:endParaRPr lang="en-US" altLang="ko-KR" dirty="0" smtClean="0"/>
          </a:p>
          <a:p>
            <a:r>
              <a:rPr lang="ko-KR" altLang="en-US" dirty="0" smtClean="0"/>
              <a:t>흩어진 경우는 검증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찾기 어려움</a:t>
            </a:r>
            <a:endParaRPr lang="en-US" altLang="ko-KR" dirty="0" smtClean="0"/>
          </a:p>
          <a:p>
            <a:r>
              <a:rPr lang="ko-KR" altLang="en-US" dirty="0" smtClean="0"/>
              <a:t>테스트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8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58180"/>
              </p:ext>
            </p:extLst>
          </p:nvPr>
        </p:nvGraphicFramePr>
        <p:xfrm>
          <a:off x="924169" y="1203244"/>
          <a:ext cx="10391532" cy="482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3844">
                  <a:extLst>
                    <a:ext uri="{9D8B030D-6E8A-4147-A177-3AD203B41FA5}">
                      <a16:colId xmlns:a16="http://schemas.microsoft.com/office/drawing/2014/main" val="1311586739"/>
                    </a:ext>
                  </a:extLst>
                </a:gridCol>
                <a:gridCol w="3463844">
                  <a:extLst>
                    <a:ext uri="{9D8B030D-6E8A-4147-A177-3AD203B41FA5}">
                      <a16:colId xmlns:a16="http://schemas.microsoft.com/office/drawing/2014/main" val="1829265285"/>
                    </a:ext>
                  </a:extLst>
                </a:gridCol>
                <a:gridCol w="3463844">
                  <a:extLst>
                    <a:ext uri="{9D8B030D-6E8A-4147-A177-3AD203B41FA5}">
                      <a16:colId xmlns:a16="http://schemas.microsoft.com/office/drawing/2014/main" val="1791562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길이 측정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Type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2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null,</a:t>
                      </a:r>
                      <a:r>
                        <a:rPr lang="en-US" altLang="ko-KR" baseline="0" dirty="0" smtClean="0"/>
                        <a:t> “” </a:t>
                      </a:r>
                      <a:r>
                        <a:rPr lang="ko-KR" altLang="en-US" baseline="0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NotBlank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null,</a:t>
                      </a:r>
                      <a:r>
                        <a:rPr lang="en-US" altLang="ko-KR" baseline="0" dirty="0" smtClean="0"/>
                        <a:t> “”, “ “ </a:t>
                      </a:r>
                      <a:r>
                        <a:rPr lang="ko-KR" altLang="en-US" baseline="0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8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정규식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4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AssertTrue</a:t>
                      </a:r>
                      <a:r>
                        <a:rPr lang="en-US" altLang="ko-KR" dirty="0" smtClean="0"/>
                        <a:t> /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별도의 </a:t>
                      </a:r>
                      <a:r>
                        <a:rPr lang="en-US" altLang="ko-KR" dirty="0" smtClean="0"/>
                        <a:t>Logic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@Valid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</a:t>
                      </a:r>
                      <a:r>
                        <a:rPr lang="en-US" altLang="ko-KR" dirty="0" smtClean="0"/>
                        <a:t>Object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Validation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@Past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과거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PastOrPresent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오늘이거나</a:t>
                      </a:r>
                      <a:r>
                        <a:rPr lang="ko-KR" altLang="en-US" b="0" dirty="0" smtClean="0"/>
                        <a:t> 과거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1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@Future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미래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FutureOrPresent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오늘이거나</a:t>
                      </a:r>
                      <a:r>
                        <a:rPr lang="ko-KR" altLang="en-US" b="0" dirty="0" smtClean="0"/>
                        <a:t> 미래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0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3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08892" y="975947"/>
            <a:ext cx="852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검증이 일어나는 곳은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하는 곳</a:t>
            </a:r>
            <a:r>
              <a:rPr lang="en-US" altLang="ko-KR" dirty="0" smtClean="0"/>
              <a:t>(Method) @Valid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검증의 대상은 역직렬화되는 객체의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기준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8892" y="2693377"/>
            <a:ext cx="111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각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메서드에선 </a:t>
            </a:r>
            <a:r>
              <a:rPr lang="en-US" altLang="ko-KR" dirty="0" err="1" smtClean="0"/>
              <a:t>BindingResult</a:t>
            </a:r>
            <a:r>
              <a:rPr lang="ko-KR" altLang="en-US" dirty="0" smtClean="0"/>
              <a:t>라는 객체를 이용하여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의 결과물을 확인할 수 있음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실무에선 </a:t>
            </a:r>
            <a:r>
              <a:rPr lang="en-US" altLang="ko-KR" dirty="0" err="1"/>
              <a:t>ValidationErrorHandler</a:t>
            </a:r>
            <a:r>
              <a:rPr lang="ko-KR" altLang="en-US" dirty="0"/>
              <a:t>를 따로 생성하여 에러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MethodArgumentNotValidException.class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08892" y="3979984"/>
            <a:ext cx="8658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복합적인 변수들을 확인하는 메서드가 필요한 경우가 있음</a:t>
            </a:r>
            <a:endParaRPr lang="en-US" altLang="ko-KR" dirty="0"/>
          </a:p>
          <a:p>
            <a:r>
              <a:rPr lang="en-US" altLang="ko-KR" dirty="0" smtClean="0"/>
              <a:t>  ex) Name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NickName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 이상의 필드는 반드시 필요합니다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이런 경우 함수를 검증하는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자주 사용할 수 있는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별도의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직접 생성해서 재사용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Phone_number</a:t>
            </a:r>
            <a:r>
              <a:rPr lang="en-US" altLang="ko-KR" dirty="0" smtClean="0"/>
              <a:t> -&gt; 000-0000-0000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1) </a:t>
            </a:r>
            <a:r>
              <a:rPr lang="en-US" altLang="ko-KR" dirty="0" smtClean="0"/>
              <a:t>@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2) @interface</a:t>
            </a:r>
            <a:r>
              <a:rPr lang="ko-KR" altLang="en-US" dirty="0" smtClean="0"/>
              <a:t>의 검증 도구 생성 </a:t>
            </a:r>
            <a:r>
              <a:rPr lang="en-US" altLang="ko-KR" dirty="0" smtClean="0"/>
              <a:t>implements </a:t>
            </a:r>
            <a:r>
              <a:rPr lang="en-US" altLang="ko-KR" dirty="0" err="1" smtClean="0"/>
              <a:t>ConstraintValidator</a:t>
            </a:r>
            <a:r>
              <a:rPr lang="en-US" altLang="ko-KR" dirty="0" smtClean="0"/>
              <a:t>&lt;?, ?&gt;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3) @</a:t>
            </a:r>
            <a:r>
              <a:rPr lang="en-US" altLang="ko-KR" dirty="0" err="1" smtClean="0"/>
              <a:t>interfac</a:t>
            </a:r>
            <a:r>
              <a:rPr lang="ko-KR" altLang="en-US" dirty="0" smtClean="0"/>
              <a:t>와 검증 도구 연결 </a:t>
            </a:r>
            <a:r>
              <a:rPr lang="en-US" altLang="ko-KR" dirty="0" smtClean="0"/>
              <a:t>annotation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8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239" y="65063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270" y="1213338"/>
            <a:ext cx="547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등의 노출된 정보 </a:t>
            </a:r>
            <a:r>
              <a:rPr lang="en-US" altLang="ko-KR" dirty="0" smtClean="0"/>
              <a:t>– Header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Body – Text, HTML, XML, JSON </a:t>
            </a:r>
            <a:r>
              <a:rPr lang="ko-KR" altLang="en-US" dirty="0" smtClean="0"/>
              <a:t>등의 메시지를 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270" y="3050931"/>
            <a:ext cx="724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비해 노출되는 메시지가 적으므로 더 보안이 높음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확인 등을 통해 충분히 조회가 가능</a:t>
            </a:r>
            <a:endParaRPr lang="en-US" altLang="ko-KR" dirty="0" smtClean="0"/>
          </a:p>
          <a:p>
            <a:r>
              <a:rPr lang="ko-KR" altLang="en-US" dirty="0" err="1" smtClean="0"/>
              <a:t>핀테크</a:t>
            </a:r>
            <a:r>
              <a:rPr lang="ko-KR" altLang="en-US" dirty="0" smtClean="0"/>
              <a:t> 업계에선 </a:t>
            </a:r>
            <a:r>
              <a:rPr lang="en-US" altLang="ko-KR" dirty="0" smtClean="0"/>
              <a:t>Post + </a:t>
            </a:r>
            <a:r>
              <a:rPr lang="ko-KR" altLang="en-US" dirty="0" smtClean="0"/>
              <a:t>데이터 암호화 등의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850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Path Variable 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/echo/{message} -&gt;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String message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(name=“message”) String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Query Parameter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book?category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IT&amp;pages</a:t>
            </a:r>
            <a:r>
              <a:rPr lang="en-US" altLang="ko-KR" dirty="0" smtClean="0"/>
              <a:t>=300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1)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category,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pages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@Data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class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{ private String category; private String pages;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DataClass</a:t>
            </a:r>
            <a:r>
              <a:rPr lang="ko-KR" altLang="en-US" dirty="0" smtClean="0"/>
              <a:t>로 받을 때는 따로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07497" y="5903893"/>
            <a:ext cx="3946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8080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포트의 프로세스를 종료하는 방법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ano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:8080 </a:t>
            </a:r>
          </a:p>
          <a:p>
            <a:r>
              <a:rPr lang="en-US" altLang="ko-KR" sz="1400" dirty="0" err="1" smtClean="0"/>
              <a:t>taskkill</a:t>
            </a:r>
            <a:r>
              <a:rPr lang="en-US" altLang="ko-KR" sz="1400" dirty="0" smtClean="0"/>
              <a:t> /f /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 [id]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78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/post -&gt; 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78869" y="3745523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key”:”value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“array” : [10,20,30],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stringArray</a:t>
            </a:r>
            <a:r>
              <a:rPr lang="en-US" altLang="ko-KR" dirty="0" smtClean="0"/>
              <a:t>”: [“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cba</a:t>
            </a:r>
            <a:r>
              <a:rPr lang="en-US" altLang="ko-KR" dirty="0" smtClean="0"/>
              <a:t>”],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objectArray</a:t>
            </a:r>
            <a:r>
              <a:rPr lang="en-US" altLang="ko-KR" dirty="0" smtClean="0"/>
              <a:t>”: [{“</a:t>
            </a:r>
            <a:r>
              <a:rPr lang="en-US" altLang="ko-KR" dirty="0" err="1" smtClean="0"/>
              <a:t>name”:”a</a:t>
            </a:r>
            <a:r>
              <a:rPr lang="en-US" altLang="ko-KR" dirty="0" smtClean="0"/>
              <a:t>”},{“</a:t>
            </a:r>
            <a:r>
              <a:rPr lang="en-US" altLang="ko-KR" dirty="0" err="1" smtClean="0"/>
              <a:t>name”:”b</a:t>
            </a:r>
            <a:r>
              <a:rPr lang="en-US" altLang="ko-KR" dirty="0" smtClean="0"/>
              <a:t>”}]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8869" y="5930630"/>
            <a:ext cx="31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snake case -&gt; </a:t>
            </a:r>
            <a:r>
              <a:rPr lang="en-US" altLang="ko-KR" dirty="0" err="1" smtClean="0"/>
              <a:t>user_name</a:t>
            </a:r>
            <a:endParaRPr lang="en-US" altLang="ko-KR" dirty="0" smtClean="0"/>
          </a:p>
          <a:p>
            <a:r>
              <a:rPr lang="en-US" altLang="ko-KR" dirty="0" smtClean="0"/>
              <a:t>2. camel case -&gt; </a:t>
            </a:r>
            <a:r>
              <a:rPr lang="en-US" altLang="ko-KR" dirty="0" err="1" smtClean="0"/>
              <a:t>userName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331" y="1923383"/>
            <a:ext cx="6553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ko-KR" altLang="ko-KR" sz="1400" dirty="0" err="1">
                <a:solidFill>
                  <a:srgbClr val="BBB529"/>
                </a:solidFill>
                <a:latin typeface="Arial Unicode MS"/>
                <a:ea typeface="JetBrains Mono"/>
              </a:rPr>
              <a:t>JsonNaming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value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PropertyNamingStrategies.SnakeCaseStrategy.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모델 클래스의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중 다음의 옵션을 실행하면 </a:t>
            </a:r>
            <a:r>
              <a:rPr lang="en-US" altLang="ko-KR" sz="1400" dirty="0" err="1" smtClean="0"/>
              <a:t>snake_case</a:t>
            </a:r>
            <a:r>
              <a:rPr lang="ko-KR" altLang="en-US" sz="1400" dirty="0" smtClean="0"/>
              <a:t>로 받고 줌</a:t>
            </a:r>
            <a:endParaRPr lang="en-US" altLang="ko-KR" sz="1400" dirty="0" smtClean="0"/>
          </a:p>
          <a:p>
            <a:r>
              <a:rPr lang="en-US" altLang="ko-KR" sz="1400" dirty="0" smtClean="0"/>
              <a:t>ex) </a:t>
            </a:r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객체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user_name</a:t>
            </a:r>
            <a:r>
              <a:rPr lang="en-US" altLang="ko-KR" sz="1400" dirty="0" smtClean="0"/>
              <a:t> : “goo” </a:t>
            </a:r>
          </a:p>
          <a:p>
            <a:r>
              <a:rPr lang="en-US" altLang="ko-KR" sz="1400" dirty="0" smtClean="0"/>
              <a:t>-&gt; model </a:t>
            </a:r>
            <a:r>
              <a:rPr lang="ko-KR" altLang="en-US" sz="1400" dirty="0" smtClean="0"/>
              <a:t>객체의 변수 </a:t>
            </a:r>
            <a:r>
              <a:rPr lang="en-US" altLang="ko-KR" sz="1400" dirty="0" err="1" smtClean="0"/>
              <a:t>userName</a:t>
            </a:r>
            <a:r>
              <a:rPr lang="ko-KR" altLang="en-US" sz="1400" dirty="0" smtClean="0"/>
              <a:t>으로 바인딩 </a:t>
            </a:r>
            <a:endParaRPr lang="en-US" altLang="ko-KR" sz="1400" dirty="0" smtClean="0"/>
          </a:p>
          <a:p>
            <a:r>
              <a:rPr lang="en-US" altLang="ko-KR" sz="1400" dirty="0" smtClean="0"/>
              <a:t>-&gt; return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(model) -&gt; </a:t>
            </a:r>
            <a:r>
              <a:rPr lang="en-US" altLang="ko-KR" sz="1400" dirty="0" err="1" smtClean="0"/>
              <a:t>user_name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파싱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2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특별한 내용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데이터가 없으면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변경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97529" y="2544024"/>
            <a:ext cx="833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순차적으로 실행되어야 하는 코드를 의미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실행이 모두 끝날 때까지 다른 작업 진행 정지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log4j</a:t>
            </a:r>
            <a:r>
              <a:rPr lang="ko-KR" altLang="en-US" dirty="0" smtClean="0"/>
              <a:t>는 자체 버퍼를 갖고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버퍼에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버퍼 내용 출력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버퍼의 내용이 가득 차면 마찬가지로 시스템 진행에 문제를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835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리소스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–</a:t>
            </a:r>
          </a:p>
          <a:p>
            <a:r>
              <a:rPr lang="en-US" altLang="ko-KR" dirty="0" smtClean="0"/>
              <a:t>2. *Mapping(path = {“/delete”, “/del”}) </a:t>
            </a:r>
            <a:r>
              <a:rPr lang="ko-KR" altLang="en-US" dirty="0" smtClean="0"/>
              <a:t>이런 식으로 여러 가지 주소를 </a:t>
            </a:r>
            <a:r>
              <a:rPr lang="ko-KR" altLang="en-US" dirty="0" err="1" smtClean="0"/>
              <a:t>매핑가능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0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590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Response</a:t>
            </a:r>
          </a:p>
          <a:p>
            <a:endParaRPr lang="en-US" altLang="ko-KR" dirty="0"/>
          </a:p>
          <a:p>
            <a:r>
              <a:rPr lang="en-US" altLang="ko-KR" dirty="0" smtClean="0"/>
              <a:t>1. String (code 200)</a:t>
            </a:r>
          </a:p>
          <a:p>
            <a:r>
              <a:rPr lang="en-US" altLang="ko-KR" dirty="0" smtClean="0"/>
              <a:t>2. Object -&gt; JSON (code 200)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ResponseEntity</a:t>
            </a:r>
            <a:r>
              <a:rPr lang="en-US" altLang="ko-KR" dirty="0" smtClean="0"/>
              <a:t> (code custom)</a:t>
            </a:r>
          </a:p>
          <a:p>
            <a:r>
              <a:rPr lang="en-US" altLang="ko-KR" dirty="0" smtClean="0"/>
              <a:t>4. @</a:t>
            </a:r>
            <a:r>
              <a:rPr lang="en-US" altLang="ko-KR" dirty="0" err="1" smtClean="0"/>
              <a:t>ResponseBody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963008"/>
            <a:ext cx="6770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-&gt; HTML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JSON </a:t>
            </a:r>
            <a:r>
              <a:rPr lang="ko-KR" altLang="en-US" dirty="0" smtClean="0"/>
              <a:t>리턴을 위해서는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RequestMapping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531" y="1072662"/>
            <a:ext cx="491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일반적으로는 객체를 </a:t>
            </a:r>
            <a:r>
              <a:rPr lang="ko-KR" altLang="en-US" dirty="0" err="1" smtClean="0"/>
              <a:t>리턴하지만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응답코드가</a:t>
            </a:r>
            <a:r>
              <a:rPr lang="ko-KR" altLang="en-US" dirty="0" smtClean="0"/>
              <a:t> 필요한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504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Mapper(Jackson, GSON …)</a:t>
            </a:r>
          </a:p>
          <a:p>
            <a:endParaRPr lang="en-US" altLang="ko-KR" dirty="0"/>
          </a:p>
          <a:p>
            <a:r>
              <a:rPr lang="en-US" altLang="ko-KR" dirty="0" smtClean="0"/>
              <a:t>JSON -&gt;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DTO -&gt; </a:t>
            </a:r>
            <a:r>
              <a:rPr lang="ko-KR" altLang="en-US" dirty="0" smtClean="0"/>
              <a:t>직렬화 </a:t>
            </a:r>
            <a:r>
              <a:rPr lang="en-US" altLang="ko-KR" dirty="0" smtClean="0"/>
              <a:t>-&gt; JSON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250831"/>
            <a:ext cx="726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직렬화 </a:t>
            </a: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Getter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 않으면 직렬화 불가능</a:t>
            </a:r>
            <a:endParaRPr lang="en-US" altLang="ko-KR" dirty="0" smtClean="0"/>
          </a:p>
          <a:p>
            <a:r>
              <a:rPr lang="ko-KR" altLang="en-US" dirty="0" err="1" smtClean="0"/>
              <a:t>직렬화의</a:t>
            </a:r>
            <a:r>
              <a:rPr lang="ko-KR" altLang="en-US" dirty="0" smtClean="0"/>
              <a:t> 기준은 </a:t>
            </a:r>
            <a:r>
              <a:rPr lang="en-US" altLang="ko-KR" dirty="0" smtClean="0"/>
              <a:t>Reflection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invoke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JsonIgnore</a:t>
            </a:r>
            <a:r>
              <a:rPr lang="en-US" altLang="ko-KR" dirty="0" smtClean="0"/>
              <a:t> annotation</a:t>
            </a:r>
            <a:r>
              <a:rPr lang="ko-KR" altLang="en-US" dirty="0" smtClean="0"/>
              <a:t>을 이용하여 직렬화 방지 가능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JsonProperty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”) </a:t>
            </a:r>
            <a:r>
              <a:rPr lang="en-US" altLang="ko-KR" dirty="0" err="1" smtClean="0"/>
              <a:t>abcd</a:t>
            </a:r>
            <a:r>
              <a:rPr lang="ko-KR" altLang="en-US" dirty="0" smtClean="0"/>
              <a:t>라는 이름으로 직렬화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23" y="3842238"/>
            <a:ext cx="1161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Reflection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동적 바인딩 되는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메서드를 사용하는 기법</a:t>
            </a:r>
            <a:r>
              <a:rPr lang="en-US" altLang="ko-KR" dirty="0" smtClean="0"/>
              <a:t>&lt;?&gt;</a:t>
            </a:r>
          </a:p>
          <a:p>
            <a:r>
              <a:rPr lang="ko-KR" altLang="en-US" dirty="0" smtClean="0"/>
              <a:t>컴파일 당시에는 어떤 클래스가 사용될 지 알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중 호출되는 클래스를 생성하고 실행하는 기법</a:t>
            </a:r>
            <a:endParaRPr lang="en-US" altLang="ko-KR" dirty="0" smtClean="0"/>
          </a:p>
          <a:p>
            <a:r>
              <a:rPr lang="ko-KR" altLang="en-US" dirty="0" smtClean="0"/>
              <a:t>추상화된 인터페이스와 클래스 </a:t>
            </a:r>
            <a:r>
              <a:rPr lang="ko-KR" altLang="en-US" dirty="0" err="1" smtClean="0"/>
              <a:t>활용성이</a:t>
            </a:r>
            <a:r>
              <a:rPr lang="ko-KR" altLang="en-US" dirty="0" smtClean="0"/>
              <a:t> 높아지는 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안정성이 떨어져 에러를 발생시킬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15142" y="1019908"/>
            <a:ext cx="2650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</a:t>
            </a:r>
          </a:p>
          <a:p>
            <a:r>
              <a:rPr lang="en-US" altLang="ko-KR" dirty="0" smtClean="0"/>
              <a:t>-&gt; Filter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Mapping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Controller </a:t>
            </a:r>
          </a:p>
          <a:p>
            <a:r>
              <a:rPr lang="en-US" altLang="ko-KR" dirty="0" smtClean="0"/>
              <a:t>-&gt; Exception Handler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</a:t>
            </a:r>
          </a:p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5622" y="1169376"/>
            <a:ext cx="6844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RestControllerAdvice</a:t>
            </a:r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(value = {</a:t>
            </a:r>
            <a:r>
              <a:rPr lang="en-US" altLang="ko-KR" dirty="0" err="1" smtClean="0"/>
              <a:t>Exception.class</a:t>
            </a:r>
            <a:r>
              <a:rPr lang="en-US" altLang="ko-KR" dirty="0" smtClean="0"/>
              <a:t>})</a:t>
            </a:r>
          </a:p>
          <a:p>
            <a:endParaRPr lang="en-US" altLang="ko-KR" dirty="0"/>
          </a:p>
          <a:p>
            <a:r>
              <a:rPr lang="ko-KR" altLang="en-US" dirty="0" smtClean="0"/>
              <a:t>공통적으로 컨트롤러의 처리를 맡는 클래스</a:t>
            </a:r>
            <a:endParaRPr lang="en-US" altLang="ko-KR" dirty="0" smtClean="0"/>
          </a:p>
          <a:p>
            <a:r>
              <a:rPr lang="ko-KR" altLang="en-US" dirty="0" smtClean="0"/>
              <a:t>에러를 처리하는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처리할 에러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존재하면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공통 </a:t>
            </a:r>
            <a:r>
              <a:rPr lang="ko-KR" altLang="en-US" dirty="0" err="1" smtClean="0"/>
              <a:t>에러처리</a:t>
            </a:r>
            <a:r>
              <a:rPr lang="ko-KR" altLang="en-US" dirty="0" smtClean="0"/>
              <a:t> 컨트롤러 대신 해당 </a:t>
            </a:r>
            <a:r>
              <a:rPr lang="ko-KR" altLang="en-US" dirty="0" err="1" smtClean="0"/>
              <a:t>핸들러에</a:t>
            </a:r>
            <a:r>
              <a:rPr lang="ko-KR" altLang="en-US" dirty="0" smtClean="0"/>
              <a:t> 의해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3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1016</Words>
  <Application>Microsoft Office PowerPoint</Application>
  <PresentationFormat>와이드스크린</PresentationFormat>
  <Paragraphs>246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85</cp:revision>
  <dcterms:created xsi:type="dcterms:W3CDTF">2023-11-21T01:36:06Z</dcterms:created>
  <dcterms:modified xsi:type="dcterms:W3CDTF">2023-11-22T01:42:32Z</dcterms:modified>
</cp:coreProperties>
</file>