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6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15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2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8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1625D-51D9-4CCE-B9FC-7BADEB9FB237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5CD5-142D-4DCF-BCAB-157B7D40F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1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101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Rest-</a:t>
            </a:r>
            <a:r>
              <a:rPr lang="en-US" altLang="ko-KR" dirty="0" err="1" smtClean="0"/>
              <a:t>api</a:t>
            </a:r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84867"/>
              </p:ext>
            </p:extLst>
          </p:nvPr>
        </p:nvGraphicFramePr>
        <p:xfrm>
          <a:off x="536329" y="923249"/>
          <a:ext cx="10946424" cy="3688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68303">
                  <a:extLst>
                    <a:ext uri="{9D8B030D-6E8A-4147-A177-3AD203B41FA5}">
                      <a16:colId xmlns:a16="http://schemas.microsoft.com/office/drawing/2014/main" val="388391765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5319372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106881824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149017345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991650548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3864425570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708033047"/>
                    </a:ext>
                  </a:extLst>
                </a:gridCol>
                <a:gridCol w="1368303">
                  <a:extLst>
                    <a:ext uri="{9D8B030D-6E8A-4147-A177-3AD203B41FA5}">
                      <a16:colId xmlns:a16="http://schemas.microsoft.com/office/drawing/2014/main" val="4115498775"/>
                    </a:ext>
                  </a:extLst>
                </a:gridCol>
              </a:tblGrid>
              <a:tr h="308157">
                <a:tc>
                  <a:txBody>
                    <a:bodyPr/>
                    <a:lstStyle/>
                    <a:p>
                      <a:pPr latinLnBrk="1"/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의미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CRUD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멱등성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안정성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Path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Variable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Query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Parameter</a:t>
                      </a:r>
                      <a:endParaRPr lang="ko-KR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DataBody</a:t>
                      </a:r>
                      <a:endParaRPr lang="ko-KR" alt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38105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52471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생성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추가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97224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갱신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생성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C/U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△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05649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리소스 삭제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86494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헤더 데이터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334416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지원하는 </a:t>
                      </a:r>
                      <a:r>
                        <a:rPr lang="ko-KR" altLang="en-US" sz="1100" dirty="0" err="1" smtClean="0"/>
                        <a:t>메소드</a:t>
                      </a:r>
                      <a:r>
                        <a:rPr lang="ko-KR" altLang="en-US" sz="1100" dirty="0" smtClean="0"/>
                        <a:t> 취득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4217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요청 메시지 반환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46313"/>
                  </a:ext>
                </a:extLst>
              </a:tr>
              <a:tr h="139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프록시 동작의 터널 접속으로 변경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58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 </a:t>
            </a:r>
            <a:r>
              <a:rPr lang="ko-KR" altLang="en-US" dirty="0" smtClean="0"/>
              <a:t>실전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40777" y="1230923"/>
            <a:ext cx="10785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</a:t>
            </a:r>
            <a:r>
              <a:rPr lang="ko-KR" altLang="en-US" dirty="0" smtClean="0"/>
              <a:t>가 수신하는 메시지는 다양하지만 송신하는 메시지는 통일하는 것이 좋음</a:t>
            </a:r>
            <a:endParaRPr lang="en-US" altLang="ko-KR" dirty="0" smtClean="0"/>
          </a:p>
          <a:p>
            <a:r>
              <a:rPr lang="ko-KR" altLang="en-US" dirty="0" err="1" smtClean="0"/>
              <a:t>기본응답</a:t>
            </a:r>
            <a:r>
              <a:rPr lang="ko-KR" altLang="en-US" dirty="0" smtClean="0"/>
              <a:t> 코드 </a:t>
            </a:r>
            <a:r>
              <a:rPr lang="en-US" altLang="ko-KR" dirty="0" smtClean="0"/>
              <a:t>EX) </a:t>
            </a:r>
            <a:r>
              <a:rPr lang="en-US" altLang="ko-KR" dirty="0" err="1" smtClean="0"/>
              <a:t>HttpStatus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HttpMessage</a:t>
            </a:r>
            <a:r>
              <a:rPr lang="en-US" altLang="ko-KR" dirty="0" smtClean="0"/>
              <a:t>, Data&lt;T&gt;</a:t>
            </a:r>
          </a:p>
          <a:p>
            <a:r>
              <a:rPr lang="en-US" altLang="ko-KR" dirty="0" smtClean="0"/>
              <a:t>Exception       EX) </a:t>
            </a:r>
            <a:r>
              <a:rPr lang="en-US" altLang="ko-KR" dirty="0" err="1" smtClean="0"/>
              <a:t>HttpResponse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기본 응답 코드</a:t>
            </a:r>
            <a:endParaRPr lang="en-US" altLang="ko-KR" dirty="0" smtClean="0"/>
          </a:p>
          <a:p>
            <a:r>
              <a:rPr lang="ko-KR" altLang="en-US" dirty="0" smtClean="0"/>
              <a:t>위와 같이 통일하는 경우</a:t>
            </a:r>
            <a:r>
              <a:rPr lang="en-US" altLang="ko-KR" dirty="0" smtClean="0"/>
              <a:t>, FE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BE </a:t>
            </a:r>
            <a:r>
              <a:rPr lang="ko-KR" altLang="en-US" dirty="0" smtClean="0"/>
              <a:t>둘 다 동일한 오류에 대한 일괄적인 대처가 가능하다는 장점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기본적으로 모든 에러를 처리하는 </a:t>
            </a:r>
            <a:r>
              <a:rPr lang="en-US" altLang="ko-KR" dirty="0" err="1" smtClean="0"/>
              <a:t>GlobalErrorAdvice</a:t>
            </a:r>
            <a:r>
              <a:rPr lang="ko-KR" altLang="en-US" dirty="0" smtClean="0"/>
              <a:t>와 개별 에러를 처리하는 </a:t>
            </a:r>
            <a:r>
              <a:rPr lang="en-US" altLang="ko-KR" dirty="0" err="1" smtClean="0"/>
              <a:t>ControllerAdvice</a:t>
            </a:r>
            <a:r>
              <a:rPr lang="ko-KR" altLang="en-US" dirty="0" smtClean="0"/>
              <a:t>를 두고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로그인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에러를 활용하기 좋은 기능의 경우 개별 에러 관리를 사용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개발자가 예상하지 못한 에러가 발생하더라도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을 통해 에러를 처리하는 방안을 마련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글로벌과 개별 에러의 처리는 패키지 분리와 우선순위 관리를 통해 수행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02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2477" y="2154115"/>
            <a:ext cx="21791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“name”:””, </a:t>
            </a:r>
          </a:p>
          <a:p>
            <a:r>
              <a:rPr lang="en-US" altLang="ko-KR" dirty="0" smtClean="0"/>
              <a:t>“age”: 20,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“email”: “”,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phone_number</a:t>
            </a:r>
            <a:r>
              <a:rPr lang="en-US" altLang="ko-KR" dirty="0" smtClean="0">
                <a:solidFill>
                  <a:srgbClr val="FF0000"/>
                </a:solidFill>
              </a:rPr>
              <a:t>”:””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0407" y="536331"/>
            <a:ext cx="346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spring-boot-starter-validation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12477" y="4716977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** java </a:t>
            </a:r>
            <a:r>
              <a:rPr lang="ko-KR" altLang="en-US" b="1" dirty="0" smtClean="0"/>
              <a:t>핸드폰 정규식</a:t>
            </a:r>
            <a:endParaRPr lang="en-US" altLang="ko-KR" b="1" dirty="0" smtClean="0"/>
          </a:p>
          <a:p>
            <a:r>
              <a:rPr lang="en-US" altLang="ko-KR" b="1" dirty="0" smtClean="0"/>
              <a:t>“^\\d{2,3}-\\d{3,4}-\\d{4</a:t>
            </a:r>
            <a:r>
              <a:rPr lang="en-US" altLang="ko-KR" b="1" dirty="0" smtClean="0"/>
              <a:t>}$”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1600" y="2039815"/>
            <a:ext cx="5804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필요성</a:t>
            </a:r>
            <a:endParaRPr lang="en-US" altLang="ko-KR" b="1" dirty="0" smtClean="0"/>
          </a:p>
          <a:p>
            <a:r>
              <a:rPr lang="ko-KR" altLang="en-US" dirty="0" smtClean="0"/>
              <a:t>유효성 검증은 필요하지만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검증 코드의 길이가 </a:t>
            </a:r>
            <a:r>
              <a:rPr lang="ko-KR" altLang="en-US" dirty="0" err="1" smtClean="0"/>
              <a:t>길어짐</a:t>
            </a:r>
            <a:endParaRPr lang="en-US" altLang="ko-KR" dirty="0" smtClean="0"/>
          </a:p>
          <a:p>
            <a:r>
              <a:rPr lang="ko-KR" altLang="en-US" dirty="0" smtClean="0"/>
              <a:t>흩어진 경우는 </a:t>
            </a:r>
            <a:r>
              <a:rPr lang="ko-KR" altLang="en-US" dirty="0" smtClean="0"/>
              <a:t>검증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</a:t>
            </a:r>
            <a:r>
              <a:rPr lang="ko-KR" altLang="en-US" dirty="0" smtClean="0"/>
              <a:t>찾기 어려움</a:t>
            </a:r>
            <a:endParaRPr lang="en-US" altLang="ko-KR" dirty="0" smtClean="0"/>
          </a:p>
          <a:p>
            <a:r>
              <a:rPr lang="ko-KR" altLang="en-US" dirty="0" smtClean="0"/>
              <a:t>테스트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18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Validation</a:t>
            </a:r>
            <a:endParaRPr lang="en-US" altLang="ko-KR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58180"/>
              </p:ext>
            </p:extLst>
          </p:nvPr>
        </p:nvGraphicFramePr>
        <p:xfrm>
          <a:off x="924169" y="1203244"/>
          <a:ext cx="10391532" cy="482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844">
                  <a:extLst>
                    <a:ext uri="{9D8B030D-6E8A-4147-A177-3AD203B41FA5}">
                      <a16:colId xmlns:a16="http://schemas.microsoft.com/office/drawing/2014/main" val="1311586739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829265285"/>
                    </a:ext>
                  </a:extLst>
                </a:gridCol>
                <a:gridCol w="3463844">
                  <a:extLst>
                    <a:ext uri="{9D8B030D-6E8A-4147-A177-3AD203B41FA5}">
                      <a16:colId xmlns:a16="http://schemas.microsoft.com/office/drawing/2014/main" val="1791562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길이 측정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Type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2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 </a:t>
                      </a:r>
                      <a:r>
                        <a:rPr lang="ko-KR" altLang="en-US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0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NotBlank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null,</a:t>
                      </a:r>
                      <a:r>
                        <a:rPr lang="en-US" altLang="ko-KR" baseline="0" dirty="0" smtClean="0"/>
                        <a:t> “”, “ “ </a:t>
                      </a:r>
                      <a:r>
                        <a:rPr lang="ko-KR" altLang="en-US" baseline="0" dirty="0" smtClean="0"/>
                        <a:t>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82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정규식 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37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2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4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AssertTrue</a:t>
                      </a:r>
                      <a:r>
                        <a:rPr lang="en-US" altLang="ko-KR" dirty="0" smtClean="0"/>
                        <a:t> / 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별도의 </a:t>
                      </a:r>
                      <a:r>
                        <a:rPr lang="en-US" altLang="ko-KR" dirty="0" smtClean="0"/>
                        <a:t>Logic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0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@Valid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해당 </a:t>
                      </a:r>
                      <a:r>
                        <a:rPr lang="en-US" altLang="ko-KR" dirty="0" smtClean="0"/>
                        <a:t>Object</a:t>
                      </a:r>
                      <a:r>
                        <a:rPr lang="ko-KR" altLang="en-US" dirty="0" smtClean="0"/>
                        <a:t>에 </a:t>
                      </a:r>
                      <a:r>
                        <a:rPr lang="en-US" altLang="ko-KR" dirty="0" smtClean="0"/>
                        <a:t>Validation </a:t>
                      </a:r>
                      <a:r>
                        <a:rPr lang="ko-KR" altLang="en-US" dirty="0" smtClean="0"/>
                        <a:t>실행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03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@Past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99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PastOrPresent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과거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11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@Future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8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</a:t>
                      </a:r>
                      <a:r>
                        <a:rPr lang="en-US" altLang="ko-KR" dirty="0" err="1" smtClean="0"/>
                        <a:t>FutureOrPresent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 smtClean="0"/>
                        <a:t>오늘이거나</a:t>
                      </a:r>
                      <a:r>
                        <a:rPr lang="ko-KR" altLang="en-US" b="0" dirty="0" smtClean="0"/>
                        <a:t> 미래 날짜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3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smtClean="0"/>
              <a:t>Validation </a:t>
            </a:r>
            <a:r>
              <a:rPr lang="ko-KR" altLang="en-US" dirty="0" smtClean="0"/>
              <a:t>적용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808892" y="975947"/>
            <a:ext cx="8529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검증이 일어나는 곳은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하는 곳</a:t>
            </a:r>
            <a:r>
              <a:rPr lang="en-US" altLang="ko-KR" dirty="0" smtClean="0"/>
              <a:t>(Method) @Valid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검증의 대상은 역직렬화되는 객체의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기준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08892" y="2693377"/>
            <a:ext cx="1110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각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메서드에선 </a:t>
            </a:r>
            <a:r>
              <a:rPr lang="en-US" altLang="ko-KR" dirty="0" err="1" smtClean="0"/>
              <a:t>BindingResult</a:t>
            </a:r>
            <a:r>
              <a:rPr lang="ko-KR" altLang="en-US" dirty="0" smtClean="0"/>
              <a:t>라는 객체를 이용하여 </a:t>
            </a:r>
            <a:r>
              <a:rPr lang="en-US" altLang="ko-KR" dirty="0" smtClean="0"/>
              <a:t>Valid</a:t>
            </a:r>
            <a:r>
              <a:rPr lang="ko-KR" altLang="en-US" dirty="0" smtClean="0"/>
              <a:t>의 결과물을 확인할 수 있음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실무에선 </a:t>
            </a:r>
            <a:r>
              <a:rPr lang="en-US" altLang="ko-KR" dirty="0" err="1"/>
              <a:t>ValidationErrorHandler</a:t>
            </a:r>
            <a:r>
              <a:rPr lang="ko-KR" altLang="en-US" dirty="0"/>
              <a:t>를 따로 생성하여 에러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MethodArgumentNotValidException.class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82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6239" y="650630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5608" y="1213338"/>
            <a:ext cx="2039815" cy="4149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5608" y="1213338"/>
            <a:ext cx="2039815" cy="940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5608" y="2154115"/>
            <a:ext cx="2039815" cy="3209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Body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1270" y="1213338"/>
            <a:ext cx="5477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주소 등의 노출된 정보 </a:t>
            </a:r>
            <a:r>
              <a:rPr lang="en-US" altLang="ko-KR" dirty="0" smtClean="0"/>
              <a:t>– Header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Body – Text, HTML, XML, JSON </a:t>
            </a:r>
            <a:r>
              <a:rPr lang="ko-KR" altLang="en-US" dirty="0" smtClean="0"/>
              <a:t>등의 메시지를 포함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21270" y="3050931"/>
            <a:ext cx="724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에 비해 노출되는 메시지가 적으므로 더 보안이 높음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/>
              <a:t> </a:t>
            </a:r>
            <a:r>
              <a:rPr lang="en-US" altLang="ko-KR" dirty="0" smtClean="0"/>
              <a:t>Packet </a:t>
            </a:r>
            <a:r>
              <a:rPr lang="ko-KR" altLang="en-US" dirty="0" smtClean="0"/>
              <a:t>확인 등을 통해 충분히 조회가 가능</a:t>
            </a:r>
            <a:endParaRPr lang="en-US" altLang="ko-KR" dirty="0" smtClean="0"/>
          </a:p>
          <a:p>
            <a:r>
              <a:rPr lang="ko-KR" altLang="en-US" dirty="0" err="1" smtClean="0"/>
              <a:t>핀테크</a:t>
            </a:r>
            <a:r>
              <a:rPr lang="ko-KR" altLang="en-US" dirty="0" smtClean="0"/>
              <a:t> 업계에선 </a:t>
            </a:r>
            <a:r>
              <a:rPr lang="en-US" altLang="ko-KR" dirty="0" smtClean="0"/>
              <a:t>Post + </a:t>
            </a:r>
            <a:r>
              <a:rPr lang="ko-KR" altLang="en-US" dirty="0" smtClean="0"/>
              <a:t>데이터 암호화 등의 방법을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82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8501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Path Variable 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/echo/{message} -&gt;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 String message</a:t>
            </a:r>
          </a:p>
          <a:p>
            <a:r>
              <a:rPr lang="en-US" altLang="ko-KR" dirty="0" smtClean="0"/>
              <a:t>  @</a:t>
            </a:r>
            <a:r>
              <a:rPr lang="en-US" altLang="ko-KR" dirty="0" err="1" smtClean="0"/>
              <a:t>PathVariable</a:t>
            </a:r>
            <a:r>
              <a:rPr lang="en-US" altLang="ko-KR" dirty="0" smtClean="0"/>
              <a:t>(name=“message”) String </a:t>
            </a:r>
            <a:r>
              <a:rPr lang="en-US" altLang="ko-KR" dirty="0" err="1" smtClean="0"/>
              <a:t>msg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Query Parameter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book?category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IT&amp;pages</a:t>
            </a:r>
            <a:r>
              <a:rPr lang="en-US" altLang="ko-KR" dirty="0" smtClean="0"/>
              <a:t>=300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1)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category, @</a:t>
            </a:r>
            <a:r>
              <a:rPr lang="en-US" altLang="ko-KR" dirty="0" err="1" smtClean="0"/>
              <a:t>RequestParam</a:t>
            </a:r>
            <a:r>
              <a:rPr lang="en-US" altLang="ko-KR" dirty="0" smtClean="0"/>
              <a:t> String pages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2) @Data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class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{ private String category; private String pages;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** </a:t>
            </a:r>
            <a:r>
              <a:rPr lang="en-US" altLang="ko-KR" dirty="0" err="1" smtClean="0"/>
              <a:t>DataClass</a:t>
            </a:r>
            <a:r>
              <a:rPr lang="ko-KR" altLang="en-US" dirty="0" smtClean="0"/>
              <a:t>로 받을 때는 따로 </a:t>
            </a:r>
            <a:r>
              <a:rPr lang="en-US" altLang="ko-KR" dirty="0" smtClean="0"/>
              <a:t>annotation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07497" y="5903893"/>
            <a:ext cx="3946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8080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포트의 프로세스를 종료하는 방법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cmd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err="1" smtClean="0"/>
              <a:t>netstat</a:t>
            </a:r>
            <a:r>
              <a:rPr lang="en-US" altLang="ko-KR" sz="1400" dirty="0" smtClean="0"/>
              <a:t> –</a:t>
            </a:r>
            <a:r>
              <a:rPr lang="en-US" altLang="ko-KR" sz="1400" dirty="0" err="1" smtClean="0"/>
              <a:t>ano</a:t>
            </a:r>
            <a:r>
              <a:rPr lang="en-US" altLang="ko-KR" sz="1400" dirty="0" smtClean="0"/>
              <a:t> | </a:t>
            </a:r>
            <a:r>
              <a:rPr lang="en-US" altLang="ko-KR" sz="1400" dirty="0" err="1" smtClean="0"/>
              <a:t>findstr</a:t>
            </a:r>
            <a:r>
              <a:rPr lang="en-US" altLang="ko-KR" sz="1400" dirty="0" smtClean="0"/>
              <a:t> :8080 </a:t>
            </a:r>
          </a:p>
          <a:p>
            <a:r>
              <a:rPr lang="en-US" altLang="ko-KR" sz="1400" dirty="0" err="1" smtClean="0"/>
              <a:t>taskkill</a:t>
            </a:r>
            <a:r>
              <a:rPr lang="en-US" altLang="ko-KR" sz="1400" dirty="0" smtClean="0"/>
              <a:t> /f /</a:t>
            </a:r>
            <a:r>
              <a:rPr lang="en-US" altLang="ko-KR" sz="1400" dirty="0" err="1" smtClean="0"/>
              <a:t>pid</a:t>
            </a:r>
            <a:r>
              <a:rPr lang="en-US" altLang="ko-KR" sz="1400" dirty="0" smtClean="0"/>
              <a:t> [id]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10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778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‘/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/post -&gt; @</a:t>
            </a:r>
            <a:r>
              <a:rPr lang="en-US" altLang="ko-KR" dirty="0" err="1" smtClean="0"/>
              <a:t>RequestBody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bookRequest</a:t>
            </a:r>
            <a:endParaRPr lang="en-US" altLang="ko-KR" dirty="0" smtClean="0"/>
          </a:p>
          <a:p>
            <a:r>
              <a:rPr lang="en-US" altLang="ko-KR" dirty="0" smtClean="0"/>
              <a:t>   -&gt; </a:t>
            </a:r>
            <a:r>
              <a:rPr lang="ko-KR" altLang="en-US" dirty="0" smtClean="0"/>
              <a:t>객체를 </a:t>
            </a:r>
            <a:r>
              <a:rPr lang="ko-KR" altLang="en-US" dirty="0" err="1" smtClean="0"/>
              <a:t>리턴하면</a:t>
            </a:r>
            <a:r>
              <a:rPr lang="ko-KR" altLang="en-US" dirty="0" smtClean="0"/>
              <a:t> 자동으로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리턴함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778869" y="3745523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key”:”value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“array” : [10,20,30], 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stringArray</a:t>
            </a:r>
            <a:r>
              <a:rPr lang="en-US" altLang="ko-KR" dirty="0" smtClean="0"/>
              <a:t>”: [“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”,”</a:t>
            </a:r>
            <a:r>
              <a:rPr lang="en-US" altLang="ko-KR" dirty="0" err="1" smtClean="0"/>
              <a:t>cba</a:t>
            </a:r>
            <a:r>
              <a:rPr lang="en-US" altLang="ko-KR" dirty="0" smtClean="0"/>
              <a:t>”],</a:t>
            </a:r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objectArray</a:t>
            </a:r>
            <a:r>
              <a:rPr lang="en-US" altLang="ko-KR" dirty="0" smtClean="0"/>
              <a:t>”: [{“</a:t>
            </a:r>
            <a:r>
              <a:rPr lang="en-US" altLang="ko-KR" dirty="0" err="1" smtClean="0"/>
              <a:t>name”:”a</a:t>
            </a:r>
            <a:r>
              <a:rPr lang="en-US" altLang="ko-KR" dirty="0" smtClean="0"/>
              <a:t>”},{“</a:t>
            </a:r>
            <a:r>
              <a:rPr lang="en-US" altLang="ko-KR" dirty="0" err="1" smtClean="0"/>
              <a:t>name”:”b</a:t>
            </a:r>
            <a:r>
              <a:rPr lang="en-US" altLang="ko-KR" dirty="0" smtClean="0"/>
              <a:t>”}]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8869" y="5930630"/>
            <a:ext cx="3102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snake case -&gt; </a:t>
            </a:r>
            <a:r>
              <a:rPr lang="en-US" altLang="ko-KR" dirty="0" err="1" smtClean="0"/>
              <a:t>user_name</a:t>
            </a:r>
            <a:endParaRPr lang="en-US" altLang="ko-KR" dirty="0" smtClean="0"/>
          </a:p>
          <a:p>
            <a:r>
              <a:rPr lang="en-US" altLang="ko-KR" dirty="0" smtClean="0"/>
              <a:t>2. camel case -&gt; </a:t>
            </a:r>
            <a:r>
              <a:rPr lang="en-US" altLang="ko-KR" dirty="0" err="1" smtClean="0"/>
              <a:t>userName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6331" y="1923383"/>
            <a:ext cx="6553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400" dirty="0">
                <a:solidFill>
                  <a:srgbClr val="BBB529"/>
                </a:solidFill>
                <a:latin typeface="Arial Unicode MS"/>
                <a:ea typeface="JetBrains Mono"/>
              </a:rPr>
              <a:t>@</a:t>
            </a:r>
            <a:r>
              <a:rPr lang="ko-KR" altLang="ko-KR" sz="1400" dirty="0" err="1">
                <a:solidFill>
                  <a:srgbClr val="BBB529"/>
                </a:solidFill>
                <a:latin typeface="Arial Unicode MS"/>
                <a:ea typeface="JetBrains Mono"/>
              </a:rPr>
              <a:t>JsonNaming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value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1400" dirty="0" err="1">
                <a:solidFill>
                  <a:srgbClr val="A9B7C6"/>
                </a:solidFill>
                <a:latin typeface="Arial Unicode MS"/>
                <a:ea typeface="JetBrains Mono"/>
              </a:rPr>
              <a:t>PropertyNamingStrategies.SnakeCaseStrategy.</a:t>
            </a:r>
            <a:r>
              <a:rPr lang="ko-KR" altLang="ko-KR" sz="1400" dirty="0" err="1">
                <a:solidFill>
                  <a:srgbClr val="CC7832"/>
                </a:solidFill>
                <a:latin typeface="Arial Unicode MS"/>
                <a:ea typeface="JetBrains Mono"/>
              </a:rPr>
              <a:t>class</a:t>
            </a:r>
            <a:r>
              <a:rPr lang="ko-KR" altLang="ko-KR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 smtClean="0"/>
              <a:t>모델 클래스의 </a:t>
            </a:r>
            <a:r>
              <a:rPr lang="ko-KR" altLang="en-US" sz="1400" dirty="0" err="1" smtClean="0"/>
              <a:t>어노테이션</a:t>
            </a:r>
            <a:r>
              <a:rPr lang="ko-KR" altLang="en-US" sz="1400" dirty="0" smtClean="0"/>
              <a:t> 중 다음의 옵션을 실행하면 </a:t>
            </a:r>
            <a:r>
              <a:rPr lang="en-US" altLang="ko-KR" sz="1400" dirty="0" err="1" smtClean="0"/>
              <a:t>snake_case</a:t>
            </a:r>
            <a:r>
              <a:rPr lang="ko-KR" altLang="en-US" sz="1400" dirty="0" smtClean="0"/>
              <a:t>로 받고 줌</a:t>
            </a:r>
            <a:endParaRPr lang="en-US" altLang="ko-KR" sz="1400" dirty="0" smtClean="0"/>
          </a:p>
          <a:p>
            <a:r>
              <a:rPr lang="en-US" altLang="ko-KR" sz="1400" dirty="0" smtClean="0"/>
              <a:t>ex) </a:t>
            </a:r>
          </a:p>
          <a:p>
            <a:r>
              <a:rPr lang="en-US" altLang="ko-KR" sz="1400" dirty="0" err="1" smtClean="0"/>
              <a:t>api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요청 객체 </a:t>
            </a:r>
            <a:r>
              <a:rPr lang="en-US" altLang="ko-KR" sz="1400" dirty="0" smtClean="0"/>
              <a:t>-&gt; </a:t>
            </a:r>
            <a:r>
              <a:rPr lang="en-US" altLang="ko-KR" sz="1400" dirty="0" err="1" smtClean="0"/>
              <a:t>user_name</a:t>
            </a:r>
            <a:r>
              <a:rPr lang="en-US" altLang="ko-KR" sz="1400" dirty="0" smtClean="0"/>
              <a:t> : “goo” </a:t>
            </a:r>
          </a:p>
          <a:p>
            <a:r>
              <a:rPr lang="en-US" altLang="ko-KR" sz="1400" dirty="0" smtClean="0"/>
              <a:t>-&gt; model </a:t>
            </a:r>
            <a:r>
              <a:rPr lang="ko-KR" altLang="en-US" sz="1400" dirty="0" smtClean="0"/>
              <a:t>객체의 변수 </a:t>
            </a:r>
            <a:r>
              <a:rPr lang="en-US" altLang="ko-KR" sz="1400" dirty="0" err="1" smtClean="0"/>
              <a:t>userName</a:t>
            </a:r>
            <a:r>
              <a:rPr lang="ko-KR" altLang="en-US" sz="1400" dirty="0" smtClean="0"/>
              <a:t>으로 바인딩 </a:t>
            </a:r>
            <a:endParaRPr lang="en-US" altLang="ko-KR" sz="1400" dirty="0" smtClean="0"/>
          </a:p>
          <a:p>
            <a:r>
              <a:rPr lang="en-US" altLang="ko-KR" sz="1400" dirty="0" smtClean="0"/>
              <a:t>-&gt; return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(model) -&gt; </a:t>
            </a:r>
            <a:r>
              <a:rPr lang="en-US" altLang="ko-KR" sz="1400" dirty="0" err="1" smtClean="0"/>
              <a:t>user_name</a:t>
            </a:r>
            <a:r>
              <a:rPr lang="ko-KR" altLang="en-US" sz="1400" dirty="0" smtClean="0"/>
              <a:t>로 </a:t>
            </a:r>
            <a:r>
              <a:rPr lang="ko-KR" altLang="en-US" sz="1400" dirty="0" err="1" smtClean="0"/>
              <a:t>파싱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52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특별한 내용 </a:t>
            </a:r>
            <a:r>
              <a:rPr lang="en-US" altLang="ko-KR" dirty="0" smtClean="0"/>
              <a:t>x, </a:t>
            </a:r>
            <a:r>
              <a:rPr lang="ko-KR" altLang="en-US" dirty="0" smtClean="0"/>
              <a:t>데이터가 없으면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변경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97529" y="2544024"/>
            <a:ext cx="83311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r>
              <a:rPr lang="en-US" altLang="ko-KR" dirty="0" err="1" smtClean="0"/>
              <a:t>System.out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메서드는 순차적으로 실행되어야 하는 코드를 의미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err="1" smtClean="0"/>
              <a:t>System.out.println</a:t>
            </a:r>
            <a:r>
              <a:rPr lang="ko-KR" altLang="en-US" dirty="0" smtClean="0"/>
              <a:t>의 실행이 모두 끝날 때까지 다른 작업 진행 정지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log4j</a:t>
            </a:r>
            <a:r>
              <a:rPr lang="ko-KR" altLang="en-US" dirty="0" smtClean="0"/>
              <a:t>는 자체 버퍼를 갖고 있음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버퍼에 저장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코드 실행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버퍼 내용 출력</a:t>
            </a:r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버퍼의 내용이 가득 차면 마찬가지로 시스템 진행에 문제를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0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331" y="553915"/>
            <a:ext cx="8356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DELETE Method</a:t>
            </a:r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리소스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있으면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–</a:t>
            </a:r>
          </a:p>
          <a:p>
            <a:r>
              <a:rPr lang="en-US" altLang="ko-KR" dirty="0" smtClean="0"/>
              <a:t>2. *Mapping(path = {“/delete”, “/del”}) </a:t>
            </a:r>
            <a:r>
              <a:rPr lang="ko-KR" altLang="en-US" dirty="0" smtClean="0"/>
              <a:t>이런 식으로 여러 가지 주소를 </a:t>
            </a:r>
            <a:r>
              <a:rPr lang="ko-KR" altLang="en-US" dirty="0" err="1" smtClean="0"/>
              <a:t>매핑가능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01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35901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Response</a:t>
            </a:r>
          </a:p>
          <a:p>
            <a:endParaRPr lang="en-US" altLang="ko-KR" dirty="0"/>
          </a:p>
          <a:p>
            <a:r>
              <a:rPr lang="en-US" altLang="ko-KR" dirty="0" smtClean="0"/>
              <a:t>1. String (code 200)</a:t>
            </a:r>
          </a:p>
          <a:p>
            <a:r>
              <a:rPr lang="en-US" altLang="ko-KR" dirty="0" smtClean="0"/>
              <a:t>2. Object -&gt; JSON (code 200)</a:t>
            </a:r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ResponseEntity</a:t>
            </a:r>
            <a:r>
              <a:rPr lang="en-US" altLang="ko-KR" dirty="0" smtClean="0"/>
              <a:t> (code custom)</a:t>
            </a:r>
          </a:p>
          <a:p>
            <a:r>
              <a:rPr lang="en-US" altLang="ko-KR" dirty="0" smtClean="0"/>
              <a:t>4. @</a:t>
            </a:r>
            <a:r>
              <a:rPr lang="en-US" altLang="ko-KR" dirty="0" err="1" smtClean="0"/>
              <a:t>ResponseBody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963008"/>
            <a:ext cx="67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Controller -&gt; HTML </a:t>
            </a:r>
            <a:r>
              <a:rPr lang="ko-KR" altLang="en-US" dirty="0" smtClean="0"/>
              <a:t>리턴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JSON </a:t>
            </a:r>
            <a:r>
              <a:rPr lang="ko-KR" altLang="en-US" dirty="0" smtClean="0"/>
              <a:t>리턴을 위해서는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ResponseBody</a:t>
            </a:r>
            <a:r>
              <a:rPr lang="en-US" altLang="ko-KR" dirty="0" smtClean="0"/>
              <a:t> annotation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RestController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RequestMapping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8531" y="1072662"/>
            <a:ext cx="4911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일반적으로는 객체를 </a:t>
            </a:r>
            <a:r>
              <a:rPr lang="ko-KR" altLang="en-US" dirty="0" err="1" smtClean="0"/>
              <a:t>리턴하지만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err="1" smtClean="0"/>
              <a:t>응답코드가</a:t>
            </a:r>
            <a:r>
              <a:rPr lang="ko-KR" altLang="en-US" dirty="0" smtClean="0"/>
              <a:t> 필요한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ResponseEntity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1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5049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Object Mapper(Jackson, GSON …)</a:t>
            </a:r>
          </a:p>
          <a:p>
            <a:endParaRPr lang="en-US" altLang="ko-KR" dirty="0"/>
          </a:p>
          <a:p>
            <a:r>
              <a:rPr lang="en-US" altLang="ko-KR" dirty="0" smtClean="0"/>
              <a:t>JSON -&gt; </a:t>
            </a:r>
            <a:r>
              <a:rPr lang="ko-KR" altLang="en-US" dirty="0" err="1" smtClean="0"/>
              <a:t>역직렬화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DTO -&gt; </a:t>
            </a:r>
            <a:r>
              <a:rPr lang="ko-KR" altLang="en-US" dirty="0" smtClean="0"/>
              <a:t>직렬화 </a:t>
            </a:r>
            <a:r>
              <a:rPr lang="en-US" altLang="ko-KR" dirty="0" smtClean="0"/>
              <a:t>-&gt; JSON</a:t>
            </a:r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75946" y="2250831"/>
            <a:ext cx="7260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직렬화 </a:t>
            </a:r>
            <a:r>
              <a:rPr lang="en-US" altLang="ko-KR" dirty="0" smtClean="0"/>
              <a:t>-&gt; Model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Getter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존재하지 않으면 직렬화 불가능</a:t>
            </a:r>
            <a:endParaRPr lang="en-US" altLang="ko-KR" dirty="0" smtClean="0"/>
          </a:p>
          <a:p>
            <a:r>
              <a:rPr lang="ko-KR" altLang="en-US" dirty="0" err="1" smtClean="0"/>
              <a:t>직렬화의</a:t>
            </a:r>
            <a:r>
              <a:rPr lang="ko-KR" altLang="en-US" dirty="0" smtClean="0"/>
              <a:t> 기준은 </a:t>
            </a:r>
            <a:r>
              <a:rPr lang="en-US" altLang="ko-KR" dirty="0" smtClean="0"/>
              <a:t>Reflection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invoke </a:t>
            </a:r>
            <a:r>
              <a:rPr lang="ko-KR" altLang="en-US" dirty="0" smtClean="0"/>
              <a:t>되는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명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JsonIgnore</a:t>
            </a:r>
            <a:r>
              <a:rPr lang="en-US" altLang="ko-KR" dirty="0" smtClean="0"/>
              <a:t> annotation</a:t>
            </a:r>
            <a:r>
              <a:rPr lang="ko-KR" altLang="en-US" dirty="0" smtClean="0"/>
              <a:t>을 이용하여 직렬화 방지 가능</a:t>
            </a:r>
            <a:endParaRPr lang="en-US" altLang="ko-KR" dirty="0" smtClean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JsonProperty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abcd</a:t>
            </a:r>
            <a:r>
              <a:rPr lang="en-US" altLang="ko-KR" dirty="0" smtClean="0"/>
              <a:t>”) </a:t>
            </a:r>
            <a:r>
              <a:rPr lang="en-US" altLang="ko-KR" dirty="0" err="1" smtClean="0"/>
              <a:t>abcd</a:t>
            </a:r>
            <a:r>
              <a:rPr lang="ko-KR" altLang="en-US" dirty="0" smtClean="0"/>
              <a:t>라는 이름으로 직렬화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823" y="3842238"/>
            <a:ext cx="11618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Java Reflection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동적 바인딩 되는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메서드를 사용하는 기법</a:t>
            </a:r>
            <a:r>
              <a:rPr lang="en-US" altLang="ko-KR" dirty="0" smtClean="0"/>
              <a:t>&lt;?&gt;</a:t>
            </a:r>
          </a:p>
          <a:p>
            <a:r>
              <a:rPr lang="ko-KR" altLang="en-US" dirty="0" smtClean="0"/>
              <a:t>컴파일 당시에는 어떤 클래스가 사용될 지 알 수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런타임 중 호출되는 클래스를 생성하고 실행하는 기법</a:t>
            </a:r>
            <a:endParaRPr lang="en-US" altLang="ko-KR" dirty="0" smtClean="0"/>
          </a:p>
          <a:p>
            <a:r>
              <a:rPr lang="ko-KR" altLang="en-US" dirty="0" smtClean="0"/>
              <a:t>추상화된 인터페이스와 클래스 </a:t>
            </a:r>
            <a:r>
              <a:rPr lang="ko-KR" altLang="en-US" dirty="0" err="1" smtClean="0"/>
              <a:t>활용성이</a:t>
            </a:r>
            <a:r>
              <a:rPr lang="ko-KR" altLang="en-US" dirty="0" smtClean="0"/>
              <a:t> 높아지는 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안정성이 떨어져 에러를 발생시킬 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0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8892" y="536331"/>
            <a:ext cx="11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Exception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015142" y="1019908"/>
            <a:ext cx="26509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 </a:t>
            </a:r>
          </a:p>
          <a:p>
            <a:r>
              <a:rPr lang="en-US" altLang="ko-KR" dirty="0" smtClean="0"/>
              <a:t>-&gt; Filter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Mapping </a:t>
            </a:r>
          </a:p>
          <a:p>
            <a:r>
              <a:rPr lang="en-US" altLang="ko-KR" dirty="0" smtClean="0"/>
              <a:t>-&gt; </a:t>
            </a:r>
            <a:r>
              <a:rPr lang="en-US" altLang="ko-KR" dirty="0" err="1" smtClean="0"/>
              <a:t>DispatcherServlet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Controller </a:t>
            </a:r>
          </a:p>
          <a:p>
            <a:r>
              <a:rPr lang="en-US" altLang="ko-KR" dirty="0" smtClean="0"/>
              <a:t>-&gt; Exception Handler </a:t>
            </a:r>
          </a:p>
          <a:p>
            <a:r>
              <a:rPr lang="en-US" altLang="ko-KR" dirty="0" smtClean="0"/>
              <a:t>-&gt; Handler Interceptor </a:t>
            </a:r>
          </a:p>
          <a:p>
            <a:r>
              <a:rPr lang="en-US" altLang="ko-KR" dirty="0" smtClean="0"/>
              <a:t>-&gt; </a:t>
            </a:r>
          </a:p>
          <a:p>
            <a:r>
              <a:rPr lang="en-US" altLang="ko-KR" dirty="0" smtClean="0"/>
              <a:t>Response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5622" y="1169376"/>
            <a:ext cx="68441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RestControllerAdvice</a:t>
            </a:r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(value = {</a:t>
            </a:r>
            <a:r>
              <a:rPr lang="en-US" altLang="ko-KR" dirty="0" err="1" smtClean="0"/>
              <a:t>Exception.class</a:t>
            </a:r>
            <a:r>
              <a:rPr lang="en-US" altLang="ko-KR" dirty="0" smtClean="0"/>
              <a:t>})</a:t>
            </a:r>
          </a:p>
          <a:p>
            <a:endParaRPr lang="en-US" altLang="ko-KR" dirty="0"/>
          </a:p>
          <a:p>
            <a:r>
              <a:rPr lang="ko-KR" altLang="en-US" dirty="0" smtClean="0"/>
              <a:t>공통적으로 컨트롤러의 처리를 맡는 클래스</a:t>
            </a:r>
            <a:endParaRPr lang="en-US" altLang="ko-KR" dirty="0" smtClean="0"/>
          </a:p>
          <a:p>
            <a:r>
              <a:rPr lang="ko-KR" altLang="en-US" dirty="0" smtClean="0"/>
              <a:t>에러를 처리하는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처리할 에러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@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ExceptionHandler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메서드가 존재하면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공통 </a:t>
            </a:r>
            <a:r>
              <a:rPr lang="ko-KR" altLang="en-US" dirty="0" err="1" smtClean="0"/>
              <a:t>에러처리</a:t>
            </a:r>
            <a:r>
              <a:rPr lang="ko-KR" altLang="en-US" dirty="0" smtClean="0"/>
              <a:t> 컨트롤러 대신 해당 </a:t>
            </a:r>
            <a:r>
              <a:rPr lang="ko-KR" altLang="en-US" dirty="0" err="1" smtClean="0"/>
              <a:t>핸들러에</a:t>
            </a:r>
            <a:r>
              <a:rPr lang="ko-KR" altLang="en-US" dirty="0" smtClean="0"/>
              <a:t> 의해 처리된다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39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937</Words>
  <Application>Microsoft Office PowerPoint</Application>
  <PresentationFormat>와이드스크린</PresentationFormat>
  <Paragraphs>237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83</cp:revision>
  <dcterms:created xsi:type="dcterms:W3CDTF">2023-11-21T01:36:06Z</dcterms:created>
  <dcterms:modified xsi:type="dcterms:W3CDTF">2023-11-22T01:15:23Z</dcterms:modified>
</cp:coreProperties>
</file>