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625D-51D9-4CCE-B9FC-7BADEB9FB237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35CD5-142D-4DCF-BCAB-157B7D40F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880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625D-51D9-4CCE-B9FC-7BADEB9FB237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35CD5-142D-4DCF-BCAB-157B7D40F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266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625D-51D9-4CCE-B9FC-7BADEB9FB237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35CD5-142D-4DCF-BCAB-157B7D40F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051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625D-51D9-4CCE-B9FC-7BADEB9FB237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35CD5-142D-4DCF-BCAB-157B7D40F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181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625D-51D9-4CCE-B9FC-7BADEB9FB237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35CD5-142D-4DCF-BCAB-157B7D40F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153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625D-51D9-4CCE-B9FC-7BADEB9FB237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35CD5-142D-4DCF-BCAB-157B7D40F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64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625D-51D9-4CCE-B9FC-7BADEB9FB237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35CD5-142D-4DCF-BCAB-157B7D40F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296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625D-51D9-4CCE-B9FC-7BADEB9FB237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35CD5-142D-4DCF-BCAB-157B7D40F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622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625D-51D9-4CCE-B9FC-7BADEB9FB237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35CD5-142D-4DCF-BCAB-157B7D40F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25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625D-51D9-4CCE-B9FC-7BADEB9FB237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35CD5-142D-4DCF-BCAB-157B7D40F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483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625D-51D9-4CCE-B9FC-7BADEB9FB237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35CD5-142D-4DCF-BCAB-157B7D40F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039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1625D-51D9-4CCE-B9FC-7BADEB9FB237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35CD5-142D-4DCF-BCAB-157B7D40F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714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6331" y="553915"/>
            <a:ext cx="1016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Rest-</a:t>
            </a:r>
            <a:r>
              <a:rPr lang="en-US" altLang="ko-KR" dirty="0" err="1" smtClean="0"/>
              <a:t>api</a:t>
            </a:r>
            <a:endParaRPr lang="en-US" altLang="ko-KR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484867"/>
              </p:ext>
            </p:extLst>
          </p:nvPr>
        </p:nvGraphicFramePr>
        <p:xfrm>
          <a:off x="536329" y="923249"/>
          <a:ext cx="10946424" cy="36880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368303">
                  <a:extLst>
                    <a:ext uri="{9D8B030D-6E8A-4147-A177-3AD203B41FA5}">
                      <a16:colId xmlns:a16="http://schemas.microsoft.com/office/drawing/2014/main" val="3883917658"/>
                    </a:ext>
                  </a:extLst>
                </a:gridCol>
                <a:gridCol w="1368303">
                  <a:extLst>
                    <a:ext uri="{9D8B030D-6E8A-4147-A177-3AD203B41FA5}">
                      <a16:colId xmlns:a16="http://schemas.microsoft.com/office/drawing/2014/main" val="153193728"/>
                    </a:ext>
                  </a:extLst>
                </a:gridCol>
                <a:gridCol w="1368303">
                  <a:extLst>
                    <a:ext uri="{9D8B030D-6E8A-4147-A177-3AD203B41FA5}">
                      <a16:colId xmlns:a16="http://schemas.microsoft.com/office/drawing/2014/main" val="1106881824"/>
                    </a:ext>
                  </a:extLst>
                </a:gridCol>
                <a:gridCol w="1368303">
                  <a:extLst>
                    <a:ext uri="{9D8B030D-6E8A-4147-A177-3AD203B41FA5}">
                      <a16:colId xmlns:a16="http://schemas.microsoft.com/office/drawing/2014/main" val="1490173450"/>
                    </a:ext>
                  </a:extLst>
                </a:gridCol>
                <a:gridCol w="1368303">
                  <a:extLst>
                    <a:ext uri="{9D8B030D-6E8A-4147-A177-3AD203B41FA5}">
                      <a16:colId xmlns:a16="http://schemas.microsoft.com/office/drawing/2014/main" val="3991650548"/>
                    </a:ext>
                  </a:extLst>
                </a:gridCol>
                <a:gridCol w="1368303">
                  <a:extLst>
                    <a:ext uri="{9D8B030D-6E8A-4147-A177-3AD203B41FA5}">
                      <a16:colId xmlns:a16="http://schemas.microsoft.com/office/drawing/2014/main" val="3864425570"/>
                    </a:ext>
                  </a:extLst>
                </a:gridCol>
                <a:gridCol w="1368303">
                  <a:extLst>
                    <a:ext uri="{9D8B030D-6E8A-4147-A177-3AD203B41FA5}">
                      <a16:colId xmlns:a16="http://schemas.microsoft.com/office/drawing/2014/main" val="708033047"/>
                    </a:ext>
                  </a:extLst>
                </a:gridCol>
                <a:gridCol w="1368303">
                  <a:extLst>
                    <a:ext uri="{9D8B030D-6E8A-4147-A177-3AD203B41FA5}">
                      <a16:colId xmlns:a16="http://schemas.microsoft.com/office/drawing/2014/main" val="4115498775"/>
                    </a:ext>
                  </a:extLst>
                </a:gridCol>
              </a:tblGrid>
              <a:tr h="308157">
                <a:tc>
                  <a:txBody>
                    <a:bodyPr/>
                    <a:lstStyle/>
                    <a:p>
                      <a:pPr latinLnBrk="1"/>
                      <a:endParaRPr lang="ko-KR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의미</a:t>
                      </a:r>
                      <a:endParaRPr lang="ko-KR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CRUD</a:t>
                      </a:r>
                      <a:endParaRPr lang="ko-KR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err="1" smtClean="0"/>
                        <a:t>멱등성</a:t>
                      </a:r>
                      <a:endParaRPr lang="ko-KR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안정성</a:t>
                      </a:r>
                      <a:endParaRPr lang="ko-KR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Path</a:t>
                      </a:r>
                    </a:p>
                    <a:p>
                      <a:pPr latinLnBrk="1"/>
                      <a:r>
                        <a:rPr lang="en-US" altLang="ko-KR" sz="1800" dirty="0" smtClean="0"/>
                        <a:t>Variable</a:t>
                      </a:r>
                      <a:endParaRPr lang="ko-KR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Query</a:t>
                      </a:r>
                    </a:p>
                    <a:p>
                      <a:pPr latinLnBrk="1"/>
                      <a:r>
                        <a:rPr lang="en-US" altLang="ko-KR" sz="1800" dirty="0" smtClean="0"/>
                        <a:t>Parameter</a:t>
                      </a:r>
                      <a:endParaRPr lang="ko-KR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 smtClean="0"/>
                        <a:t>DataBody</a:t>
                      </a:r>
                      <a:endParaRPr lang="ko-KR" alt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238105"/>
                  </a:ext>
                </a:extLst>
              </a:tr>
              <a:tr h="1395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리소스 취득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152471"/>
                  </a:ext>
                </a:extLst>
              </a:tr>
              <a:tr h="1395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POST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리소스 생성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추가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△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972244"/>
                  </a:ext>
                </a:extLst>
              </a:tr>
              <a:tr h="1395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PUT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리소스 갱신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생성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C/U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△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805649"/>
                  </a:ext>
                </a:extLst>
              </a:tr>
              <a:tr h="1395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DELETE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리소스 삭제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386494"/>
                  </a:ext>
                </a:extLst>
              </a:tr>
              <a:tr h="1395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HEAD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헤더 데이터 취득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334416"/>
                  </a:ext>
                </a:extLst>
              </a:tr>
              <a:tr h="1395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OPTIONS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지원하는 </a:t>
                      </a:r>
                      <a:r>
                        <a:rPr lang="ko-KR" altLang="en-US" sz="1100" dirty="0" err="1" smtClean="0"/>
                        <a:t>메소드</a:t>
                      </a:r>
                      <a:r>
                        <a:rPr lang="ko-KR" altLang="en-US" sz="1100" dirty="0" smtClean="0"/>
                        <a:t> 취득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974217"/>
                  </a:ext>
                </a:extLst>
              </a:tr>
              <a:tr h="1395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TRACE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요청 메시지 반환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146313"/>
                  </a:ext>
                </a:extLst>
              </a:tr>
              <a:tr h="1395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CONNECT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프록시 동작의 터널 접속으로 변경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586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0512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8892" y="536331"/>
            <a:ext cx="172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Exception </a:t>
            </a:r>
            <a:r>
              <a:rPr lang="ko-KR" altLang="en-US" dirty="0" smtClean="0"/>
              <a:t>실전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940777" y="1230923"/>
            <a:ext cx="1078513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BE</a:t>
            </a:r>
            <a:r>
              <a:rPr lang="ko-KR" altLang="en-US" dirty="0" smtClean="0"/>
              <a:t>가 수신하는 메시지는 다양하지만 송신하는 메시지는 통일하는 것이 좋음</a:t>
            </a:r>
            <a:endParaRPr lang="en-US" altLang="ko-KR" dirty="0" smtClean="0"/>
          </a:p>
          <a:p>
            <a:r>
              <a:rPr lang="ko-KR" altLang="en-US" dirty="0" err="1" smtClean="0"/>
              <a:t>기본응답</a:t>
            </a:r>
            <a:r>
              <a:rPr lang="ko-KR" altLang="en-US" dirty="0" smtClean="0"/>
              <a:t> 코드 </a:t>
            </a:r>
            <a:r>
              <a:rPr lang="en-US" altLang="ko-KR" dirty="0" smtClean="0"/>
              <a:t>EX) </a:t>
            </a:r>
            <a:r>
              <a:rPr lang="en-US" altLang="ko-KR" dirty="0" err="1" smtClean="0"/>
              <a:t>HttpStatus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HttpMessage</a:t>
            </a:r>
            <a:r>
              <a:rPr lang="en-US" altLang="ko-KR" dirty="0" smtClean="0"/>
              <a:t>, Data&lt;T&gt;</a:t>
            </a:r>
          </a:p>
          <a:p>
            <a:r>
              <a:rPr lang="en-US" altLang="ko-KR" dirty="0" smtClean="0"/>
              <a:t>Exception       EX) </a:t>
            </a:r>
            <a:r>
              <a:rPr lang="en-US" altLang="ko-KR" dirty="0" err="1" smtClean="0"/>
              <a:t>HttpResponse</a:t>
            </a:r>
            <a:r>
              <a:rPr lang="en-US" altLang="ko-KR" dirty="0" smtClean="0"/>
              <a:t> + </a:t>
            </a:r>
            <a:r>
              <a:rPr lang="ko-KR" altLang="en-US" dirty="0" smtClean="0"/>
              <a:t>기본 응답 코드</a:t>
            </a:r>
            <a:endParaRPr lang="en-US" altLang="ko-KR" dirty="0" smtClean="0"/>
          </a:p>
          <a:p>
            <a:r>
              <a:rPr lang="ko-KR" altLang="en-US" dirty="0" smtClean="0"/>
              <a:t>위와 같이 통일하는 경우</a:t>
            </a:r>
            <a:r>
              <a:rPr lang="en-US" altLang="ko-KR" dirty="0" smtClean="0"/>
              <a:t>, FE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BE </a:t>
            </a:r>
            <a:r>
              <a:rPr lang="ko-KR" altLang="en-US" dirty="0" smtClean="0"/>
              <a:t>둘 다 동일한 오류에 대한 일괄적인 대처가 가능하다는 장점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기본적으로 모든 에러를 처리하는 </a:t>
            </a:r>
            <a:r>
              <a:rPr lang="en-US" altLang="ko-KR" dirty="0" err="1" smtClean="0"/>
              <a:t>GlobalErrorAdvice</a:t>
            </a:r>
            <a:r>
              <a:rPr lang="ko-KR" altLang="en-US" dirty="0" smtClean="0"/>
              <a:t>와 개별 에러를 처리하는 </a:t>
            </a:r>
            <a:r>
              <a:rPr lang="en-US" altLang="ko-KR" dirty="0" err="1" smtClean="0"/>
              <a:t>ControllerAdvice</a:t>
            </a:r>
            <a:r>
              <a:rPr lang="ko-KR" altLang="en-US" dirty="0" smtClean="0"/>
              <a:t>를 두고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로그인 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에러를 활용하기 좋은 기능의 경우 개별 에러 관리를 사용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개발자가 예상하지 못한 에러가 발생하더라도 </a:t>
            </a:r>
            <a:r>
              <a:rPr lang="en-US" altLang="ko-KR" dirty="0" smtClean="0"/>
              <a:t>Global</a:t>
            </a:r>
            <a:r>
              <a:rPr lang="ko-KR" altLang="en-US" dirty="0" smtClean="0"/>
              <a:t>을 통해 에러를 처리하는 방안을 마련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글로벌과 개별 에러의 처리는 패키지 분리와 우선순위 관리를 통해 수행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8302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8892" y="536331"/>
            <a:ext cx="2539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Spring Boot Validation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905608" y="1213338"/>
            <a:ext cx="2039815" cy="4149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05608" y="1213338"/>
            <a:ext cx="2039815" cy="940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Header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05608" y="2154115"/>
            <a:ext cx="2039815" cy="32091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Body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12477" y="2154115"/>
            <a:ext cx="217912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“name”:””, </a:t>
            </a:r>
          </a:p>
          <a:p>
            <a:r>
              <a:rPr lang="en-US" altLang="ko-KR" dirty="0" smtClean="0"/>
              <a:t>“age”: 20, 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“email”: “”, 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“</a:t>
            </a:r>
            <a:r>
              <a:rPr lang="en-US" altLang="ko-KR" dirty="0" err="1" smtClean="0">
                <a:solidFill>
                  <a:srgbClr val="FF0000"/>
                </a:solidFill>
              </a:rPr>
              <a:t>phone_number</a:t>
            </a:r>
            <a:r>
              <a:rPr lang="en-US" altLang="ko-KR" dirty="0" smtClean="0">
                <a:solidFill>
                  <a:srgbClr val="FF0000"/>
                </a:solidFill>
              </a:rPr>
              <a:t>”:””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20407" y="536331"/>
            <a:ext cx="346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spring-boot-starter-validation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112477" y="4716977"/>
            <a:ext cx="3672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** java </a:t>
            </a:r>
            <a:r>
              <a:rPr lang="ko-KR" altLang="en-US" b="1" dirty="0" smtClean="0"/>
              <a:t>핸드폰 정규식</a:t>
            </a:r>
            <a:endParaRPr lang="en-US" altLang="ko-KR" b="1" dirty="0" smtClean="0"/>
          </a:p>
          <a:p>
            <a:r>
              <a:rPr lang="en-US" altLang="ko-KR" b="1" dirty="0" smtClean="0"/>
              <a:t>“^\\d{2,3}-\\d{3,4}-\\d{4}$”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291600" y="2039815"/>
            <a:ext cx="58047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필요성</a:t>
            </a:r>
            <a:endParaRPr lang="en-US" altLang="ko-KR" b="1" dirty="0" smtClean="0"/>
          </a:p>
          <a:p>
            <a:r>
              <a:rPr lang="ko-KR" altLang="en-US" dirty="0" smtClean="0"/>
              <a:t>유효성 검증은 필요하지만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검증 코드의 길이가 </a:t>
            </a:r>
            <a:r>
              <a:rPr lang="ko-KR" altLang="en-US" dirty="0" err="1" smtClean="0"/>
              <a:t>길어짐</a:t>
            </a:r>
            <a:endParaRPr lang="en-US" altLang="ko-KR" dirty="0" smtClean="0"/>
          </a:p>
          <a:p>
            <a:r>
              <a:rPr lang="ko-KR" altLang="en-US" dirty="0" smtClean="0"/>
              <a:t>흩어진 경우는 검증 </a:t>
            </a:r>
            <a:r>
              <a:rPr lang="ko-KR" altLang="en-US" dirty="0" err="1" smtClean="0"/>
              <a:t>로직</a:t>
            </a:r>
            <a:r>
              <a:rPr lang="ko-KR" altLang="en-US" dirty="0" smtClean="0"/>
              <a:t> 찾기 어려움</a:t>
            </a:r>
            <a:endParaRPr lang="en-US" altLang="ko-KR" dirty="0" smtClean="0"/>
          </a:p>
          <a:p>
            <a:r>
              <a:rPr lang="ko-KR" altLang="en-US" dirty="0" smtClean="0"/>
              <a:t>테스트 어려움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4181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8892" y="536331"/>
            <a:ext cx="2539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Spring Boot Validation</a:t>
            </a:r>
            <a:endParaRPr lang="en-US" altLang="ko-KR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758180"/>
              </p:ext>
            </p:extLst>
          </p:nvPr>
        </p:nvGraphicFramePr>
        <p:xfrm>
          <a:off x="924169" y="1203244"/>
          <a:ext cx="10391532" cy="4820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63844">
                  <a:extLst>
                    <a:ext uri="{9D8B030D-6E8A-4147-A177-3AD203B41FA5}">
                      <a16:colId xmlns:a16="http://schemas.microsoft.com/office/drawing/2014/main" val="1311586739"/>
                    </a:ext>
                  </a:extLst>
                </a:gridCol>
                <a:gridCol w="3463844">
                  <a:extLst>
                    <a:ext uri="{9D8B030D-6E8A-4147-A177-3AD203B41FA5}">
                      <a16:colId xmlns:a16="http://schemas.microsoft.com/office/drawing/2014/main" val="1829265285"/>
                    </a:ext>
                  </a:extLst>
                </a:gridCol>
                <a:gridCol w="3463844">
                  <a:extLst>
                    <a:ext uri="{9D8B030D-6E8A-4147-A177-3AD203B41FA5}">
                      <a16:colId xmlns:a16="http://schemas.microsoft.com/office/drawing/2014/main" val="1791562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@Size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문자 길이 측정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Int</a:t>
                      </a:r>
                      <a:r>
                        <a:rPr lang="en-US" altLang="ko-KR" dirty="0" smtClean="0"/>
                        <a:t> Type </a:t>
                      </a:r>
                      <a:r>
                        <a:rPr lang="ko-KR" altLang="en-US" dirty="0" smtClean="0"/>
                        <a:t>불가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429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@</a:t>
                      </a:r>
                      <a:r>
                        <a:rPr lang="en-US" altLang="ko-KR" dirty="0" err="1" smtClean="0"/>
                        <a:t>NotNull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null </a:t>
                      </a:r>
                      <a:r>
                        <a:rPr lang="ko-KR" altLang="en-US" dirty="0" smtClean="0"/>
                        <a:t>불가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558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@</a:t>
                      </a:r>
                      <a:r>
                        <a:rPr lang="en-US" altLang="ko-KR" dirty="0" err="1" smtClean="0"/>
                        <a:t>NotEmpty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null,</a:t>
                      </a:r>
                      <a:r>
                        <a:rPr lang="en-US" altLang="ko-KR" baseline="0" dirty="0" smtClean="0"/>
                        <a:t> “” </a:t>
                      </a:r>
                      <a:r>
                        <a:rPr lang="ko-KR" altLang="en-US" baseline="0" dirty="0" smtClean="0"/>
                        <a:t>불가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202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@</a:t>
                      </a:r>
                      <a:r>
                        <a:rPr lang="en-US" altLang="ko-KR" dirty="0" err="1" smtClean="0"/>
                        <a:t>NotBlank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null,</a:t>
                      </a:r>
                      <a:r>
                        <a:rPr lang="en-US" altLang="ko-KR" baseline="0" dirty="0" smtClean="0"/>
                        <a:t> “”, “ “ </a:t>
                      </a:r>
                      <a:r>
                        <a:rPr lang="ko-KR" altLang="en-US" baseline="0" dirty="0" smtClean="0"/>
                        <a:t>불가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5082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@Pattern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정규식 사용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375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@Max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최대값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923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@Min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최소값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242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@</a:t>
                      </a:r>
                      <a:r>
                        <a:rPr lang="en-US" altLang="ko-KR" dirty="0" err="1" smtClean="0"/>
                        <a:t>AssertTrue</a:t>
                      </a:r>
                      <a:r>
                        <a:rPr lang="en-US" altLang="ko-KR" dirty="0" smtClean="0"/>
                        <a:t> / 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별도의 </a:t>
                      </a:r>
                      <a:r>
                        <a:rPr lang="en-US" altLang="ko-KR" dirty="0" smtClean="0"/>
                        <a:t>Logic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사용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087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@Valid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해당 </a:t>
                      </a:r>
                      <a:r>
                        <a:rPr lang="en-US" altLang="ko-KR" dirty="0" smtClean="0"/>
                        <a:t>Object</a:t>
                      </a:r>
                      <a:r>
                        <a:rPr lang="ko-KR" altLang="en-US" dirty="0" smtClean="0"/>
                        <a:t>에 </a:t>
                      </a:r>
                      <a:r>
                        <a:rPr lang="en-US" altLang="ko-KR" dirty="0" smtClean="0"/>
                        <a:t>Validation </a:t>
                      </a:r>
                      <a:r>
                        <a:rPr lang="ko-KR" altLang="en-US" dirty="0" smtClean="0"/>
                        <a:t>실행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039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@Past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/>
                        <a:t>과거 날짜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899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@</a:t>
                      </a:r>
                      <a:r>
                        <a:rPr lang="en-US" altLang="ko-KR" dirty="0" err="1" smtClean="0"/>
                        <a:t>PastOrPresent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 smtClean="0"/>
                        <a:t>오늘이거나</a:t>
                      </a:r>
                      <a:r>
                        <a:rPr lang="ko-KR" altLang="en-US" b="0" dirty="0" smtClean="0"/>
                        <a:t> 과거 날짜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111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@Future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/>
                        <a:t>미래 날짜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89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@</a:t>
                      </a:r>
                      <a:r>
                        <a:rPr lang="en-US" altLang="ko-KR" dirty="0" err="1" smtClean="0"/>
                        <a:t>FutureOrPresent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 smtClean="0"/>
                        <a:t>오늘이거나</a:t>
                      </a:r>
                      <a:r>
                        <a:rPr lang="ko-KR" altLang="en-US" b="0" dirty="0" smtClean="0"/>
                        <a:t> 미래 날짜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200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5934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8892" y="536331"/>
            <a:ext cx="3082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Spring Boot Validation </a:t>
            </a:r>
            <a:r>
              <a:rPr lang="ko-KR" altLang="en-US" dirty="0" smtClean="0"/>
              <a:t>적용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808892" y="975947"/>
            <a:ext cx="8529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검증이 일어나는 곳은 </a:t>
            </a:r>
            <a:r>
              <a:rPr lang="en-US" altLang="ko-KR" dirty="0" smtClean="0"/>
              <a:t>Spring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Request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역직렬화</a:t>
            </a:r>
            <a:r>
              <a:rPr lang="ko-KR" altLang="en-US" dirty="0" smtClean="0"/>
              <a:t> 하는 곳</a:t>
            </a:r>
            <a:r>
              <a:rPr lang="en-US" altLang="ko-KR" dirty="0" smtClean="0"/>
              <a:t>(Method) @Valid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검증의 대상은 역직렬화되는 객체의 </a:t>
            </a:r>
            <a:r>
              <a:rPr lang="en-US" altLang="ko-KR" dirty="0" smtClean="0"/>
              <a:t>Annotation </a:t>
            </a:r>
            <a:r>
              <a:rPr lang="ko-KR" altLang="en-US" dirty="0" smtClean="0"/>
              <a:t>기준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808892" y="2693377"/>
            <a:ext cx="111033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각 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메서드에선 </a:t>
            </a:r>
            <a:r>
              <a:rPr lang="en-US" altLang="ko-KR" dirty="0" err="1" smtClean="0"/>
              <a:t>BindingResult</a:t>
            </a:r>
            <a:r>
              <a:rPr lang="ko-KR" altLang="en-US" dirty="0" smtClean="0"/>
              <a:t>라는 객체를 이용하여 </a:t>
            </a:r>
            <a:r>
              <a:rPr lang="en-US" altLang="ko-KR" dirty="0" smtClean="0"/>
              <a:t>Valid</a:t>
            </a:r>
            <a:r>
              <a:rPr lang="ko-KR" altLang="en-US" dirty="0" smtClean="0"/>
              <a:t>의 결과물을 확인할 수 있음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실무에선 </a:t>
            </a:r>
            <a:r>
              <a:rPr lang="en-US" altLang="ko-KR" dirty="0" err="1"/>
              <a:t>ValidationErrorHandler</a:t>
            </a:r>
            <a:r>
              <a:rPr lang="ko-KR" altLang="en-US" dirty="0"/>
              <a:t>를 따로 생성하여 에러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MethodArgumentNotValidException.class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808892" y="3979984"/>
            <a:ext cx="865813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복합적인 변수들을 확인하는 메서드가 필요한 경우가 있음</a:t>
            </a:r>
            <a:endParaRPr lang="en-US" altLang="ko-KR" dirty="0"/>
          </a:p>
          <a:p>
            <a:r>
              <a:rPr lang="en-US" altLang="ko-KR" dirty="0" smtClean="0"/>
              <a:t>  ex) Name</a:t>
            </a:r>
            <a:r>
              <a:rPr lang="ko-KR" altLang="en-US" dirty="0" smtClean="0"/>
              <a:t>이나 </a:t>
            </a:r>
            <a:r>
              <a:rPr lang="en-US" altLang="ko-KR" dirty="0" err="1" smtClean="0"/>
              <a:t>NickName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중 하나 이상의 필드는 반드시 필요합니다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-&gt; </a:t>
            </a:r>
            <a:r>
              <a:rPr lang="ko-KR" altLang="en-US" dirty="0" smtClean="0"/>
              <a:t>이런 경우 함수를 검증하는 </a:t>
            </a:r>
            <a:r>
              <a:rPr lang="ko-KR" altLang="en-US" dirty="0" err="1" smtClean="0"/>
              <a:t>로직</a:t>
            </a:r>
            <a:r>
              <a:rPr lang="ko-KR" altLang="en-US" dirty="0" smtClean="0"/>
              <a:t> 필요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자주 사용할 수 있는 </a:t>
            </a:r>
            <a:r>
              <a:rPr lang="ko-KR" altLang="en-US" dirty="0" err="1" smtClean="0"/>
              <a:t>로직은</a:t>
            </a:r>
            <a:r>
              <a:rPr lang="ko-KR" altLang="en-US" dirty="0" smtClean="0"/>
              <a:t> 별도의 </a:t>
            </a:r>
            <a:r>
              <a:rPr lang="en-US" altLang="ko-KR" dirty="0" smtClean="0"/>
              <a:t>Annotation</a:t>
            </a:r>
            <a:r>
              <a:rPr lang="ko-KR" altLang="en-US" dirty="0" smtClean="0"/>
              <a:t>으로 직접 생성해서 재사용 가능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ex) </a:t>
            </a:r>
            <a:r>
              <a:rPr lang="en-US" altLang="ko-KR" dirty="0" err="1" smtClean="0"/>
              <a:t>Phone_number</a:t>
            </a:r>
            <a:r>
              <a:rPr lang="en-US" altLang="ko-KR" dirty="0" smtClean="0"/>
              <a:t> -&gt; 000-0000-0000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1) @interface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2) @interface</a:t>
            </a:r>
            <a:r>
              <a:rPr lang="ko-KR" altLang="en-US" dirty="0" smtClean="0"/>
              <a:t>의 검증 도구 생성 </a:t>
            </a:r>
            <a:r>
              <a:rPr lang="en-US" altLang="ko-KR" dirty="0" smtClean="0"/>
              <a:t>implements </a:t>
            </a:r>
            <a:r>
              <a:rPr lang="en-US" altLang="ko-KR" dirty="0" err="1" smtClean="0"/>
              <a:t>ConstraintValidator</a:t>
            </a:r>
            <a:r>
              <a:rPr lang="en-US" altLang="ko-KR" dirty="0" smtClean="0"/>
              <a:t>&lt;?, ?&gt;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3) @</a:t>
            </a:r>
            <a:r>
              <a:rPr lang="en-US" altLang="ko-KR" dirty="0" err="1" smtClean="0"/>
              <a:t>interfac</a:t>
            </a:r>
            <a:r>
              <a:rPr lang="ko-KR" altLang="en-US" dirty="0" smtClean="0"/>
              <a:t>와 검증 도구 연결 </a:t>
            </a:r>
            <a:r>
              <a:rPr lang="en-US" altLang="ko-KR" dirty="0" smtClean="0"/>
              <a:t>annotation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55822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56239" y="650630"/>
            <a:ext cx="734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HTTP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905608" y="1213338"/>
            <a:ext cx="2039815" cy="4149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05608" y="1213338"/>
            <a:ext cx="2039815" cy="940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Header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05608" y="2154115"/>
            <a:ext cx="2039815" cy="32091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Body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21270" y="1213338"/>
            <a:ext cx="54777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주소 등의 노출된 정보 </a:t>
            </a:r>
            <a:r>
              <a:rPr lang="en-US" altLang="ko-KR" dirty="0" smtClean="0"/>
              <a:t>– Header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Body – Text, HTML, XML, JSON </a:t>
            </a:r>
            <a:r>
              <a:rPr lang="ko-KR" altLang="en-US" dirty="0" smtClean="0"/>
              <a:t>등의 메시지를 포함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21270" y="3050931"/>
            <a:ext cx="72447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일반적으로 </a:t>
            </a:r>
            <a:r>
              <a:rPr lang="en-US" altLang="ko-KR" dirty="0" smtClean="0"/>
              <a:t>GET</a:t>
            </a:r>
            <a:r>
              <a:rPr lang="ko-KR" altLang="en-US" dirty="0" smtClean="0"/>
              <a:t>에 비해 노출되는 메시지가 적으므로 더 보안이 높음</a:t>
            </a:r>
            <a:endParaRPr lang="en-US" altLang="ko-KR" dirty="0" smtClean="0"/>
          </a:p>
          <a:p>
            <a:r>
              <a:rPr lang="ko-KR" altLang="en-US" dirty="0" smtClean="0"/>
              <a:t>하지만</a:t>
            </a:r>
            <a:r>
              <a:rPr lang="en-US" altLang="ko-KR" dirty="0"/>
              <a:t> </a:t>
            </a:r>
            <a:r>
              <a:rPr lang="en-US" altLang="ko-KR" dirty="0" smtClean="0"/>
              <a:t>Packet </a:t>
            </a:r>
            <a:r>
              <a:rPr lang="ko-KR" altLang="en-US" dirty="0" smtClean="0"/>
              <a:t>확인 등을 통해 충분히 조회가 가능</a:t>
            </a:r>
            <a:endParaRPr lang="en-US" altLang="ko-KR" dirty="0" smtClean="0"/>
          </a:p>
          <a:p>
            <a:r>
              <a:rPr lang="ko-KR" altLang="en-US" dirty="0" err="1" smtClean="0"/>
              <a:t>핀테크</a:t>
            </a:r>
            <a:r>
              <a:rPr lang="ko-KR" altLang="en-US" dirty="0" smtClean="0"/>
              <a:t> 업계에선 </a:t>
            </a:r>
            <a:r>
              <a:rPr lang="en-US" altLang="ko-KR" dirty="0" smtClean="0"/>
              <a:t>Post + </a:t>
            </a:r>
            <a:r>
              <a:rPr lang="ko-KR" altLang="en-US" dirty="0" smtClean="0"/>
              <a:t>데이터 암호화 등의 방법을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2821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6331" y="553915"/>
            <a:ext cx="785016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GET Method</a:t>
            </a:r>
          </a:p>
          <a:p>
            <a:endParaRPr lang="en-US" altLang="ko-KR" dirty="0"/>
          </a:p>
          <a:p>
            <a:r>
              <a:rPr lang="en-US" altLang="ko-KR" dirty="0" smtClean="0"/>
              <a:t>1. Path Variable  ‘/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/echo/{message} -&gt; @</a:t>
            </a:r>
            <a:r>
              <a:rPr lang="en-US" altLang="ko-KR" dirty="0" err="1" smtClean="0"/>
              <a:t>PathVariable</a:t>
            </a:r>
            <a:r>
              <a:rPr lang="en-US" altLang="ko-KR" dirty="0" smtClean="0"/>
              <a:t> String message</a:t>
            </a:r>
          </a:p>
          <a:p>
            <a:r>
              <a:rPr lang="en-US" altLang="ko-KR" dirty="0" smtClean="0"/>
              <a:t>  @</a:t>
            </a:r>
            <a:r>
              <a:rPr lang="en-US" altLang="ko-KR" dirty="0" err="1" smtClean="0"/>
              <a:t>PathVariable</a:t>
            </a:r>
            <a:r>
              <a:rPr lang="en-US" altLang="ko-KR" dirty="0" smtClean="0"/>
              <a:t>(name=“message”) String </a:t>
            </a:r>
            <a:r>
              <a:rPr lang="en-US" altLang="ko-KR" dirty="0" err="1" smtClean="0"/>
              <a:t>msg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2. Query Parameter ‘/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book?category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IT&amp;pages</a:t>
            </a:r>
            <a:r>
              <a:rPr lang="en-US" altLang="ko-KR" dirty="0" smtClean="0"/>
              <a:t>=300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1) @</a:t>
            </a:r>
            <a:r>
              <a:rPr lang="en-US" altLang="ko-KR" dirty="0" err="1" smtClean="0"/>
              <a:t>RequestParam</a:t>
            </a:r>
            <a:r>
              <a:rPr lang="en-US" altLang="ko-KR" dirty="0" smtClean="0"/>
              <a:t> String category, @</a:t>
            </a:r>
            <a:r>
              <a:rPr lang="en-US" altLang="ko-KR" dirty="0" err="1" smtClean="0"/>
              <a:t>RequestParam</a:t>
            </a:r>
            <a:r>
              <a:rPr lang="en-US" altLang="ko-KR" dirty="0" smtClean="0"/>
              <a:t> String pages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2) @Data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class </a:t>
            </a:r>
            <a:r>
              <a:rPr lang="en-US" altLang="ko-KR" dirty="0" err="1" smtClean="0"/>
              <a:t>Param</a:t>
            </a:r>
            <a:r>
              <a:rPr lang="en-US" altLang="ko-KR" dirty="0" smtClean="0"/>
              <a:t> { private String category; private String pages; }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-&gt; </a:t>
            </a:r>
            <a:r>
              <a:rPr lang="en-US" altLang="ko-KR" dirty="0" err="1" smtClean="0"/>
              <a:t>Param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param</a:t>
            </a:r>
            <a:r>
              <a:rPr lang="en-US" altLang="ko-KR" dirty="0" smtClean="0"/>
              <a:t> ** </a:t>
            </a:r>
            <a:r>
              <a:rPr lang="en-US" altLang="ko-KR" dirty="0" err="1" smtClean="0"/>
              <a:t>DataClass</a:t>
            </a:r>
            <a:r>
              <a:rPr lang="ko-KR" altLang="en-US" dirty="0" smtClean="0"/>
              <a:t>로 받을 때는 따로 </a:t>
            </a:r>
            <a:r>
              <a:rPr lang="en-US" altLang="ko-KR" dirty="0" smtClean="0"/>
              <a:t>annotation </a:t>
            </a:r>
            <a:r>
              <a:rPr lang="ko-KR" altLang="en-US" dirty="0" smtClean="0"/>
              <a:t>필요 없음</a:t>
            </a:r>
            <a:endParaRPr lang="en-US" altLang="ko-KR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307497" y="5903893"/>
            <a:ext cx="39469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기존의 </a:t>
            </a:r>
            <a:r>
              <a:rPr lang="en-US" altLang="ko-KR" sz="1400" dirty="0" smtClean="0"/>
              <a:t>8080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포트의 프로세스를 종료하는 방법</a:t>
            </a:r>
            <a:endParaRPr lang="en-US" altLang="ko-KR" sz="1400" dirty="0" smtClean="0"/>
          </a:p>
          <a:p>
            <a:r>
              <a:rPr lang="en-US" altLang="ko-KR" sz="1400" dirty="0" err="1" smtClean="0"/>
              <a:t>cmd</a:t>
            </a:r>
            <a:r>
              <a:rPr lang="en-US" altLang="ko-KR" sz="1400" dirty="0" smtClean="0"/>
              <a:t> </a:t>
            </a:r>
          </a:p>
          <a:p>
            <a:r>
              <a:rPr lang="en-US" altLang="ko-KR" sz="1400" dirty="0" err="1" smtClean="0"/>
              <a:t>netstat</a:t>
            </a:r>
            <a:r>
              <a:rPr lang="en-US" altLang="ko-KR" sz="1400" dirty="0" smtClean="0"/>
              <a:t> –</a:t>
            </a:r>
            <a:r>
              <a:rPr lang="en-US" altLang="ko-KR" sz="1400" dirty="0" err="1" smtClean="0"/>
              <a:t>ano</a:t>
            </a:r>
            <a:r>
              <a:rPr lang="en-US" altLang="ko-KR" sz="1400" dirty="0" smtClean="0"/>
              <a:t> | </a:t>
            </a:r>
            <a:r>
              <a:rPr lang="en-US" altLang="ko-KR" sz="1400" dirty="0" err="1" smtClean="0"/>
              <a:t>findstr</a:t>
            </a:r>
            <a:r>
              <a:rPr lang="en-US" altLang="ko-KR" sz="1400" dirty="0" smtClean="0"/>
              <a:t> :8080 </a:t>
            </a:r>
          </a:p>
          <a:p>
            <a:r>
              <a:rPr lang="en-US" altLang="ko-KR" sz="1400" dirty="0" err="1" smtClean="0"/>
              <a:t>taskkill</a:t>
            </a:r>
            <a:r>
              <a:rPr lang="en-US" altLang="ko-KR" sz="1400" dirty="0" smtClean="0"/>
              <a:t> /f /</a:t>
            </a:r>
            <a:r>
              <a:rPr lang="en-US" altLang="ko-KR" sz="1400" dirty="0" err="1" smtClean="0"/>
              <a:t>pid</a:t>
            </a:r>
            <a:r>
              <a:rPr lang="en-US" altLang="ko-KR" sz="1400" dirty="0" smtClean="0"/>
              <a:t> [id]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13101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6331" y="553915"/>
            <a:ext cx="778219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POST Method</a:t>
            </a:r>
          </a:p>
          <a:p>
            <a:endParaRPr lang="en-US" altLang="ko-KR" dirty="0"/>
          </a:p>
          <a:p>
            <a:r>
              <a:rPr lang="en-US" altLang="ko-KR" dirty="0" smtClean="0"/>
              <a:t>1. </a:t>
            </a:r>
            <a:r>
              <a:rPr lang="en-US" altLang="ko-KR" dirty="0" err="1" smtClean="0"/>
              <a:t>RequestBody</a:t>
            </a:r>
            <a:r>
              <a:rPr lang="en-US" altLang="ko-KR" dirty="0" smtClean="0"/>
              <a:t> ‘/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/post -&gt; @</a:t>
            </a:r>
            <a:r>
              <a:rPr lang="en-US" altLang="ko-KR" dirty="0" err="1" smtClean="0"/>
              <a:t>RequestBody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BookRequest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bookRequest</a:t>
            </a:r>
            <a:endParaRPr lang="en-US" altLang="ko-KR" dirty="0" smtClean="0"/>
          </a:p>
          <a:p>
            <a:r>
              <a:rPr lang="en-US" altLang="ko-KR" dirty="0" smtClean="0"/>
              <a:t>   -&gt; </a:t>
            </a:r>
            <a:r>
              <a:rPr lang="ko-KR" altLang="en-US" dirty="0" smtClean="0"/>
              <a:t>객체를 </a:t>
            </a:r>
            <a:r>
              <a:rPr lang="ko-KR" altLang="en-US" dirty="0" err="1" smtClean="0"/>
              <a:t>리턴하면</a:t>
            </a:r>
            <a:r>
              <a:rPr lang="ko-KR" altLang="en-US" dirty="0" smtClean="0"/>
              <a:t> 자동으로 </a:t>
            </a:r>
            <a:r>
              <a:rPr lang="en-US" altLang="ko-KR" dirty="0" err="1" smtClean="0"/>
              <a:t>json</a:t>
            </a:r>
            <a:r>
              <a:rPr lang="ko-KR" altLang="en-US" dirty="0" smtClean="0"/>
              <a:t>형태로 </a:t>
            </a:r>
            <a:r>
              <a:rPr lang="ko-KR" altLang="en-US" dirty="0" err="1" smtClean="0"/>
              <a:t>리턴함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778869" y="3745523"/>
            <a:ext cx="438934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JSON </a:t>
            </a:r>
            <a:r>
              <a:rPr lang="ko-KR" altLang="en-US" dirty="0" smtClean="0"/>
              <a:t>형태</a:t>
            </a:r>
            <a:endParaRPr lang="en-US" altLang="ko-KR" dirty="0" smtClean="0"/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“</a:t>
            </a:r>
            <a:r>
              <a:rPr lang="en-US" altLang="ko-KR" dirty="0" err="1" smtClean="0"/>
              <a:t>key”:”value</a:t>
            </a:r>
            <a:r>
              <a:rPr lang="en-US" altLang="ko-KR" dirty="0" smtClean="0"/>
              <a:t>”, </a:t>
            </a:r>
          </a:p>
          <a:p>
            <a:r>
              <a:rPr lang="en-US" altLang="ko-KR" dirty="0" smtClean="0"/>
              <a:t>“array” : [10,20,30], </a:t>
            </a:r>
          </a:p>
          <a:p>
            <a:r>
              <a:rPr lang="en-US" altLang="ko-KR" dirty="0" smtClean="0"/>
              <a:t>“</a:t>
            </a:r>
            <a:r>
              <a:rPr lang="en-US" altLang="ko-KR" dirty="0" err="1" smtClean="0"/>
              <a:t>stringArray</a:t>
            </a:r>
            <a:r>
              <a:rPr lang="en-US" altLang="ko-KR" dirty="0" smtClean="0"/>
              <a:t>”: [“</a:t>
            </a:r>
            <a:r>
              <a:rPr lang="en-US" altLang="ko-KR" dirty="0" err="1" smtClean="0"/>
              <a:t>abc</a:t>
            </a:r>
            <a:r>
              <a:rPr lang="en-US" altLang="ko-KR" dirty="0" smtClean="0"/>
              <a:t>”,”</a:t>
            </a:r>
            <a:r>
              <a:rPr lang="en-US" altLang="ko-KR" dirty="0" err="1" smtClean="0"/>
              <a:t>cba</a:t>
            </a:r>
            <a:r>
              <a:rPr lang="en-US" altLang="ko-KR" dirty="0" smtClean="0"/>
              <a:t>”],</a:t>
            </a:r>
          </a:p>
          <a:p>
            <a:r>
              <a:rPr lang="en-US" altLang="ko-KR" dirty="0" smtClean="0"/>
              <a:t>“</a:t>
            </a:r>
            <a:r>
              <a:rPr lang="en-US" altLang="ko-KR" dirty="0" err="1" smtClean="0"/>
              <a:t>objectArray</a:t>
            </a:r>
            <a:r>
              <a:rPr lang="en-US" altLang="ko-KR" dirty="0" smtClean="0"/>
              <a:t>”: [{“</a:t>
            </a:r>
            <a:r>
              <a:rPr lang="en-US" altLang="ko-KR" dirty="0" err="1" smtClean="0"/>
              <a:t>name”:”a</a:t>
            </a:r>
            <a:r>
              <a:rPr lang="en-US" altLang="ko-KR" dirty="0" smtClean="0"/>
              <a:t>”},{“</a:t>
            </a:r>
            <a:r>
              <a:rPr lang="en-US" altLang="ko-KR" dirty="0" err="1" smtClean="0"/>
              <a:t>name”:”b</a:t>
            </a:r>
            <a:r>
              <a:rPr lang="en-US" altLang="ko-KR" dirty="0" smtClean="0"/>
              <a:t>”}]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78869" y="5930630"/>
            <a:ext cx="3102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snake case -&gt; </a:t>
            </a:r>
            <a:r>
              <a:rPr lang="en-US" altLang="ko-KR" dirty="0" err="1" smtClean="0"/>
              <a:t>user_name</a:t>
            </a:r>
            <a:endParaRPr lang="en-US" altLang="ko-KR" dirty="0" smtClean="0"/>
          </a:p>
          <a:p>
            <a:r>
              <a:rPr lang="en-US" altLang="ko-KR" dirty="0" smtClean="0"/>
              <a:t>2. camel case -&gt; </a:t>
            </a:r>
            <a:r>
              <a:rPr lang="en-US" altLang="ko-KR" dirty="0" err="1" smtClean="0"/>
              <a:t>userName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36331" y="1923383"/>
            <a:ext cx="655339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sz="1400" dirty="0">
                <a:solidFill>
                  <a:srgbClr val="BBB529"/>
                </a:solidFill>
                <a:latin typeface="Arial Unicode MS"/>
                <a:ea typeface="JetBrains Mono"/>
              </a:rPr>
              <a:t>@</a:t>
            </a:r>
            <a:r>
              <a:rPr lang="ko-KR" altLang="ko-KR" sz="1400" dirty="0" err="1">
                <a:solidFill>
                  <a:srgbClr val="BBB529"/>
                </a:solidFill>
                <a:latin typeface="Arial Unicode MS"/>
                <a:ea typeface="JetBrains Mono"/>
              </a:rPr>
              <a:t>JsonNaming</a:t>
            </a:r>
            <a:r>
              <a:rPr lang="ko-KR" altLang="ko-KR" sz="1400" dirty="0">
                <a:solidFill>
                  <a:srgbClr val="A9B7C6"/>
                </a:solidFill>
                <a:latin typeface="Arial Unicode MS"/>
                <a:ea typeface="JetBrains Mono"/>
              </a:rPr>
              <a:t>(</a:t>
            </a:r>
            <a:r>
              <a:rPr lang="ko-KR" altLang="ko-KR" sz="1400" dirty="0" err="1">
                <a:solidFill>
                  <a:srgbClr val="A9B7C6"/>
                </a:solidFill>
                <a:latin typeface="Arial Unicode MS"/>
                <a:ea typeface="JetBrains Mono"/>
              </a:rPr>
              <a:t>value</a:t>
            </a:r>
            <a:r>
              <a:rPr lang="ko-KR" altLang="ko-KR" sz="1400" dirty="0">
                <a:solidFill>
                  <a:srgbClr val="A9B7C6"/>
                </a:solidFill>
                <a:latin typeface="Arial Unicode MS"/>
                <a:ea typeface="JetBrains Mono"/>
              </a:rPr>
              <a:t> = </a:t>
            </a:r>
            <a:r>
              <a:rPr lang="ko-KR" altLang="ko-KR" sz="1400" dirty="0" err="1">
                <a:solidFill>
                  <a:srgbClr val="A9B7C6"/>
                </a:solidFill>
                <a:latin typeface="Arial Unicode MS"/>
                <a:ea typeface="JetBrains Mono"/>
              </a:rPr>
              <a:t>PropertyNamingStrategies.SnakeCaseStrategy.</a:t>
            </a:r>
            <a:r>
              <a:rPr lang="ko-KR" altLang="ko-KR" sz="1400" dirty="0" err="1">
                <a:solidFill>
                  <a:srgbClr val="CC7832"/>
                </a:solidFill>
                <a:latin typeface="Arial Unicode MS"/>
                <a:ea typeface="JetBrains Mono"/>
              </a:rPr>
              <a:t>class</a:t>
            </a:r>
            <a:r>
              <a:rPr lang="ko-KR" altLang="ko-KR" sz="1400" dirty="0">
                <a:solidFill>
                  <a:srgbClr val="A9B7C6"/>
                </a:solidFill>
                <a:latin typeface="Arial Unicode MS"/>
                <a:ea typeface="JetBrains Mono"/>
              </a:rPr>
              <a:t>)</a:t>
            </a:r>
            <a:endParaRPr lang="en-US" altLang="ko-KR" sz="1400" dirty="0" smtClean="0"/>
          </a:p>
          <a:p>
            <a:r>
              <a:rPr lang="ko-KR" altLang="en-US" sz="1400" dirty="0" smtClean="0"/>
              <a:t>모델 클래스의 </a:t>
            </a:r>
            <a:r>
              <a:rPr lang="ko-KR" altLang="en-US" sz="1400" dirty="0" err="1" smtClean="0"/>
              <a:t>어노테이션</a:t>
            </a:r>
            <a:r>
              <a:rPr lang="ko-KR" altLang="en-US" sz="1400" dirty="0" smtClean="0"/>
              <a:t> 중 다음의 옵션을 실행하면 </a:t>
            </a:r>
            <a:r>
              <a:rPr lang="en-US" altLang="ko-KR" sz="1400" dirty="0" err="1" smtClean="0"/>
              <a:t>snake_case</a:t>
            </a:r>
            <a:r>
              <a:rPr lang="ko-KR" altLang="en-US" sz="1400" dirty="0" smtClean="0"/>
              <a:t>로 받고 줌</a:t>
            </a:r>
            <a:endParaRPr lang="en-US" altLang="ko-KR" sz="1400" dirty="0" smtClean="0"/>
          </a:p>
          <a:p>
            <a:r>
              <a:rPr lang="en-US" altLang="ko-KR" sz="1400" dirty="0" smtClean="0"/>
              <a:t>ex) </a:t>
            </a:r>
          </a:p>
          <a:p>
            <a:r>
              <a:rPr lang="en-US" altLang="ko-KR" sz="1400" dirty="0" err="1" smtClean="0"/>
              <a:t>api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요청 객체 </a:t>
            </a:r>
            <a:r>
              <a:rPr lang="en-US" altLang="ko-KR" sz="1400" dirty="0" smtClean="0"/>
              <a:t>-&gt; </a:t>
            </a:r>
            <a:r>
              <a:rPr lang="en-US" altLang="ko-KR" sz="1400" dirty="0" err="1" smtClean="0"/>
              <a:t>user_name</a:t>
            </a:r>
            <a:r>
              <a:rPr lang="en-US" altLang="ko-KR" sz="1400" dirty="0" smtClean="0"/>
              <a:t> : “goo” </a:t>
            </a:r>
          </a:p>
          <a:p>
            <a:r>
              <a:rPr lang="en-US" altLang="ko-KR" sz="1400" dirty="0" smtClean="0"/>
              <a:t>-&gt; model </a:t>
            </a:r>
            <a:r>
              <a:rPr lang="ko-KR" altLang="en-US" sz="1400" dirty="0" smtClean="0"/>
              <a:t>객체의 변수 </a:t>
            </a:r>
            <a:r>
              <a:rPr lang="en-US" altLang="ko-KR" sz="1400" dirty="0" err="1" smtClean="0"/>
              <a:t>userName</a:t>
            </a:r>
            <a:r>
              <a:rPr lang="ko-KR" altLang="en-US" sz="1400" dirty="0" smtClean="0"/>
              <a:t>으로 바인딩 </a:t>
            </a:r>
            <a:endParaRPr lang="en-US" altLang="ko-KR" sz="1400" dirty="0" smtClean="0"/>
          </a:p>
          <a:p>
            <a:r>
              <a:rPr lang="en-US" altLang="ko-KR" sz="1400" dirty="0" smtClean="0"/>
              <a:t>-&gt; return </a:t>
            </a:r>
            <a:r>
              <a:rPr lang="ko-KR" altLang="en-US" sz="1400" dirty="0" smtClean="0"/>
              <a:t>객체</a:t>
            </a:r>
            <a:r>
              <a:rPr lang="en-US" altLang="ko-KR" sz="1400" dirty="0" smtClean="0"/>
              <a:t>(model) -&gt; </a:t>
            </a:r>
            <a:r>
              <a:rPr lang="en-US" altLang="ko-KR" sz="1400" dirty="0" err="1" smtClean="0"/>
              <a:t>user_name</a:t>
            </a:r>
            <a:r>
              <a:rPr lang="ko-KR" altLang="en-US" sz="1400" dirty="0" smtClean="0"/>
              <a:t>로 </a:t>
            </a:r>
            <a:r>
              <a:rPr lang="ko-KR" altLang="en-US" sz="1400" dirty="0" err="1" smtClean="0"/>
              <a:t>파싱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85264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6331" y="553915"/>
            <a:ext cx="56124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PUT Method</a:t>
            </a:r>
          </a:p>
          <a:p>
            <a:endParaRPr lang="en-US" altLang="ko-KR" dirty="0"/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특별한 내용 </a:t>
            </a:r>
            <a:r>
              <a:rPr lang="en-US" altLang="ko-KR" dirty="0" smtClean="0"/>
              <a:t>x, </a:t>
            </a:r>
            <a:r>
              <a:rPr lang="ko-KR" altLang="en-US" dirty="0" smtClean="0"/>
              <a:t>데이터가 없으면 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있으면 변경</a:t>
            </a:r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2" name="TextBox 1"/>
          <p:cNvSpPr txBox="1"/>
          <p:nvPr/>
        </p:nvSpPr>
        <p:spPr>
          <a:xfrm>
            <a:off x="597529" y="2544024"/>
            <a:ext cx="833112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log4j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System.out.println</a:t>
            </a:r>
            <a:r>
              <a:rPr lang="ko-KR" altLang="en-US" dirty="0" smtClean="0"/>
              <a:t>의 차이</a:t>
            </a:r>
            <a:endParaRPr lang="en-US" altLang="ko-KR" dirty="0" smtClean="0"/>
          </a:p>
          <a:p>
            <a:r>
              <a:rPr lang="en-US" altLang="ko-KR" dirty="0" err="1" smtClean="0"/>
              <a:t>System.out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메서드는 순차적으로 실행되어야 하는 코드를 의미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따라서 </a:t>
            </a:r>
            <a:r>
              <a:rPr lang="en-US" altLang="ko-KR" dirty="0" err="1" smtClean="0"/>
              <a:t>System.out.println</a:t>
            </a:r>
            <a:r>
              <a:rPr lang="ko-KR" altLang="en-US" dirty="0" smtClean="0"/>
              <a:t>의 실행이 모두 끝날 때까지 다른 작업 진행 정지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log4j</a:t>
            </a:r>
            <a:r>
              <a:rPr lang="ko-KR" altLang="en-US" dirty="0" smtClean="0"/>
              <a:t>는 자체 버퍼를 갖고 있음</a:t>
            </a:r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코드 실행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버퍼에 저장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다른 코드 실행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다른 </a:t>
            </a:r>
            <a:r>
              <a:rPr lang="ko-KR" altLang="en-US" dirty="0" err="1" smtClean="0"/>
              <a:t>쓰레드로</a:t>
            </a:r>
            <a:r>
              <a:rPr lang="ko-KR" altLang="en-US" dirty="0" smtClean="0"/>
              <a:t> 버퍼 내용 출력</a:t>
            </a:r>
            <a:endParaRPr lang="en-US" altLang="ko-KR" dirty="0" smtClean="0"/>
          </a:p>
          <a:p>
            <a:r>
              <a:rPr lang="en-US" altLang="ko-KR" dirty="0" smtClean="0"/>
              <a:t>** </a:t>
            </a:r>
            <a:r>
              <a:rPr lang="ko-KR" altLang="en-US" dirty="0" smtClean="0"/>
              <a:t>버퍼의 내용이 가득 차면 마찬가지로 시스템 진행에 문제를 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9051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6331" y="553915"/>
            <a:ext cx="83568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DELETE Method</a:t>
            </a:r>
          </a:p>
          <a:p>
            <a:endParaRPr lang="en-US" altLang="ko-KR" dirty="0"/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리소스 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있으면 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없으면 </a:t>
            </a:r>
            <a:r>
              <a:rPr lang="en-US" altLang="ko-KR" dirty="0" smtClean="0"/>
              <a:t>–</a:t>
            </a:r>
          </a:p>
          <a:p>
            <a:r>
              <a:rPr lang="en-US" altLang="ko-KR" dirty="0" smtClean="0"/>
              <a:t>2. *Mapping(path = {“/delete”, “/del”}) </a:t>
            </a:r>
            <a:r>
              <a:rPr lang="ko-KR" altLang="en-US" dirty="0" smtClean="0"/>
              <a:t>이런 식으로 여러 가지 주소를 </a:t>
            </a:r>
            <a:r>
              <a:rPr lang="ko-KR" altLang="en-US" dirty="0" err="1" smtClean="0"/>
              <a:t>매핑가능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11010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8892" y="536331"/>
            <a:ext cx="359015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Spring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Response</a:t>
            </a:r>
          </a:p>
          <a:p>
            <a:endParaRPr lang="en-US" altLang="ko-KR" dirty="0"/>
          </a:p>
          <a:p>
            <a:r>
              <a:rPr lang="en-US" altLang="ko-KR" dirty="0" smtClean="0"/>
              <a:t>1. String (code 200)</a:t>
            </a:r>
          </a:p>
          <a:p>
            <a:r>
              <a:rPr lang="en-US" altLang="ko-KR" dirty="0" smtClean="0"/>
              <a:t>2. Object -&gt; JSON (code 200)</a:t>
            </a:r>
          </a:p>
          <a:p>
            <a:r>
              <a:rPr lang="en-US" altLang="ko-KR" dirty="0" smtClean="0"/>
              <a:t>3. </a:t>
            </a:r>
            <a:r>
              <a:rPr lang="en-US" altLang="ko-KR" dirty="0" err="1" smtClean="0"/>
              <a:t>ResponseEntity</a:t>
            </a:r>
            <a:r>
              <a:rPr lang="en-US" altLang="ko-KR" dirty="0" smtClean="0"/>
              <a:t> (code custom)</a:t>
            </a:r>
          </a:p>
          <a:p>
            <a:r>
              <a:rPr lang="en-US" altLang="ko-KR" dirty="0" smtClean="0"/>
              <a:t>4. @</a:t>
            </a:r>
            <a:r>
              <a:rPr lang="en-US" altLang="ko-KR" dirty="0" err="1" smtClean="0"/>
              <a:t>ResponseBody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75946" y="2963008"/>
            <a:ext cx="67708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Controller -&gt; HTML </a:t>
            </a:r>
            <a:r>
              <a:rPr lang="ko-KR" altLang="en-US" dirty="0" smtClean="0"/>
              <a:t>리턴</a:t>
            </a:r>
            <a:r>
              <a:rPr lang="en-US" altLang="ko-KR" dirty="0" smtClean="0"/>
              <a:t> 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-&gt; JSON </a:t>
            </a:r>
            <a:r>
              <a:rPr lang="ko-KR" altLang="en-US" dirty="0" smtClean="0"/>
              <a:t>리턴을 위해서는 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ResponseBody</a:t>
            </a:r>
            <a:r>
              <a:rPr lang="en-US" altLang="ko-KR" dirty="0" smtClean="0"/>
              <a:t> annotation </a:t>
            </a:r>
            <a:r>
              <a:rPr lang="ko-KR" altLang="en-US" dirty="0" smtClean="0"/>
              <a:t>필요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err="1" smtClean="0"/>
              <a:t>RestController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err="1" smtClean="0"/>
              <a:t>RequestMapping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08531" y="1072662"/>
            <a:ext cx="4911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일반적으로는 객체를 </a:t>
            </a:r>
            <a:r>
              <a:rPr lang="ko-KR" altLang="en-US" dirty="0" err="1" smtClean="0"/>
              <a:t>리턴하지만</a:t>
            </a:r>
            <a:r>
              <a:rPr lang="en-US" altLang="ko-KR" dirty="0" smtClean="0"/>
              <a:t>,</a:t>
            </a:r>
          </a:p>
          <a:p>
            <a:r>
              <a:rPr lang="ko-KR" altLang="en-US" dirty="0" err="1" smtClean="0"/>
              <a:t>응답코드가</a:t>
            </a:r>
            <a:r>
              <a:rPr lang="ko-KR" altLang="en-US" dirty="0" smtClean="0"/>
              <a:t> 필요한 경우</a:t>
            </a:r>
            <a:r>
              <a:rPr lang="en-US" altLang="ko-KR" dirty="0" smtClean="0"/>
              <a:t>(</a:t>
            </a:r>
            <a:r>
              <a:rPr lang="ko-KR" altLang="en-US" dirty="0" smtClean="0"/>
              <a:t>에러</a:t>
            </a:r>
            <a:r>
              <a:rPr lang="en-US" altLang="ko-KR" dirty="0" smtClean="0"/>
              <a:t>) </a:t>
            </a:r>
            <a:r>
              <a:rPr lang="en-US" altLang="ko-KR" dirty="0" err="1" smtClean="0"/>
              <a:t>ResponseEntity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7611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8892" y="536331"/>
            <a:ext cx="50499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Spring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Object Mapper(Jackson, GSON …)</a:t>
            </a:r>
          </a:p>
          <a:p>
            <a:endParaRPr lang="en-US" altLang="ko-KR" dirty="0"/>
          </a:p>
          <a:p>
            <a:r>
              <a:rPr lang="en-US" altLang="ko-KR" dirty="0" smtClean="0"/>
              <a:t>JSON -&gt; </a:t>
            </a:r>
            <a:r>
              <a:rPr lang="ko-KR" altLang="en-US" dirty="0" err="1" smtClean="0"/>
              <a:t>역직렬화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DTO -&gt; </a:t>
            </a:r>
            <a:r>
              <a:rPr lang="ko-KR" altLang="en-US" dirty="0" smtClean="0"/>
              <a:t>직렬화 </a:t>
            </a:r>
            <a:r>
              <a:rPr lang="en-US" altLang="ko-KR" dirty="0" smtClean="0"/>
              <a:t>-&gt; JSON</a:t>
            </a:r>
          </a:p>
          <a:p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975946" y="2250831"/>
            <a:ext cx="72600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직렬화 </a:t>
            </a:r>
            <a:r>
              <a:rPr lang="en-US" altLang="ko-KR" dirty="0" smtClean="0"/>
              <a:t>-&gt; Model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Getter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존재하지 않으면 직렬화 불가능</a:t>
            </a:r>
            <a:endParaRPr lang="en-US" altLang="ko-KR" dirty="0" smtClean="0"/>
          </a:p>
          <a:p>
            <a:r>
              <a:rPr lang="ko-KR" altLang="en-US" dirty="0" err="1" smtClean="0"/>
              <a:t>직렬화의</a:t>
            </a:r>
            <a:r>
              <a:rPr lang="ko-KR" altLang="en-US" dirty="0" smtClean="0"/>
              <a:t> 기준은 </a:t>
            </a:r>
            <a:r>
              <a:rPr lang="en-US" altLang="ko-KR" dirty="0" smtClean="0"/>
              <a:t>Reflection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invoke </a:t>
            </a:r>
            <a:r>
              <a:rPr lang="ko-KR" altLang="en-US" dirty="0" smtClean="0"/>
              <a:t>되는 </a:t>
            </a:r>
            <a:r>
              <a:rPr lang="en-US" altLang="ko-KR" dirty="0" smtClean="0"/>
              <a:t>Getter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명</a:t>
            </a:r>
            <a:endParaRPr lang="en-US" altLang="ko-KR" dirty="0" smtClean="0"/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JsonIgnore</a:t>
            </a:r>
            <a:r>
              <a:rPr lang="en-US" altLang="ko-KR" dirty="0" smtClean="0"/>
              <a:t> annotation</a:t>
            </a:r>
            <a:r>
              <a:rPr lang="ko-KR" altLang="en-US" dirty="0" smtClean="0"/>
              <a:t>을 이용하여 직렬화 방지 가능</a:t>
            </a:r>
            <a:endParaRPr lang="en-US" altLang="ko-KR" dirty="0" smtClean="0"/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JsonProperty</a:t>
            </a:r>
            <a:r>
              <a:rPr lang="en-US" altLang="ko-KR" dirty="0" smtClean="0"/>
              <a:t>(“</a:t>
            </a:r>
            <a:r>
              <a:rPr lang="en-US" altLang="ko-KR" dirty="0" err="1" smtClean="0"/>
              <a:t>abcd</a:t>
            </a:r>
            <a:r>
              <a:rPr lang="en-US" altLang="ko-KR" dirty="0" smtClean="0"/>
              <a:t>”) </a:t>
            </a:r>
            <a:r>
              <a:rPr lang="en-US" altLang="ko-KR" dirty="0" err="1" smtClean="0"/>
              <a:t>abcd</a:t>
            </a:r>
            <a:r>
              <a:rPr lang="ko-KR" altLang="en-US" dirty="0" smtClean="0"/>
              <a:t>라는 이름으로 직렬화 </a:t>
            </a:r>
            <a:r>
              <a:rPr lang="en-US" altLang="ko-KR" dirty="0" smtClean="0"/>
              <a:t>key </a:t>
            </a:r>
            <a:r>
              <a:rPr lang="ko-KR" altLang="en-US" dirty="0" smtClean="0"/>
              <a:t>설정 가능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0823" y="3842238"/>
            <a:ext cx="116188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Java Reflection 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동적 바인딩 되는 클래스의 </a:t>
            </a:r>
            <a:r>
              <a:rPr lang="ko-KR" altLang="en-US" dirty="0" err="1" smtClean="0"/>
              <a:t>생성자와</a:t>
            </a:r>
            <a:r>
              <a:rPr lang="ko-KR" altLang="en-US" dirty="0" smtClean="0"/>
              <a:t> 메서드를 사용하는 기법</a:t>
            </a:r>
            <a:r>
              <a:rPr lang="en-US" altLang="ko-KR" dirty="0" smtClean="0"/>
              <a:t>&lt;?&gt;</a:t>
            </a:r>
          </a:p>
          <a:p>
            <a:r>
              <a:rPr lang="ko-KR" altLang="en-US" dirty="0" smtClean="0"/>
              <a:t>컴파일 당시에는 어떤 클래스가 사용될 지 알 수 없으나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런타임 중 호출되는 클래스를 생성하고 실행하는 기법</a:t>
            </a:r>
            <a:endParaRPr lang="en-US" altLang="ko-KR" dirty="0" smtClean="0"/>
          </a:p>
          <a:p>
            <a:r>
              <a:rPr lang="ko-KR" altLang="en-US" dirty="0" smtClean="0"/>
              <a:t>추상화된 인터페이스와 클래스 </a:t>
            </a:r>
            <a:r>
              <a:rPr lang="ko-KR" altLang="en-US" dirty="0" err="1" smtClean="0"/>
              <a:t>활용성이</a:t>
            </a:r>
            <a:r>
              <a:rPr lang="ko-KR" altLang="en-US" dirty="0" smtClean="0"/>
              <a:t> 높아지는 반면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 안정성이 떨어져 에러를 발생시킬 수도 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3019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8892" y="536331"/>
            <a:ext cx="1186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Exception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1015142" y="1019908"/>
            <a:ext cx="265098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Request </a:t>
            </a:r>
          </a:p>
          <a:p>
            <a:r>
              <a:rPr lang="en-US" altLang="ko-KR" dirty="0" smtClean="0"/>
              <a:t>-&gt; Filter </a:t>
            </a:r>
          </a:p>
          <a:p>
            <a:r>
              <a:rPr lang="en-US" altLang="ko-KR" dirty="0" smtClean="0"/>
              <a:t>-&gt; </a:t>
            </a:r>
            <a:r>
              <a:rPr lang="en-US" altLang="ko-KR" dirty="0" err="1" smtClean="0"/>
              <a:t>DispatcherServlet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-&gt; Handler Mapping </a:t>
            </a:r>
          </a:p>
          <a:p>
            <a:r>
              <a:rPr lang="en-US" altLang="ko-KR" dirty="0" smtClean="0"/>
              <a:t>-&gt; </a:t>
            </a:r>
            <a:r>
              <a:rPr lang="en-US" altLang="ko-KR" dirty="0" err="1" smtClean="0"/>
              <a:t>DispatcherServlet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-&gt; Handler Interceptor </a:t>
            </a:r>
          </a:p>
          <a:p>
            <a:r>
              <a:rPr lang="en-US" altLang="ko-KR" dirty="0" smtClean="0"/>
              <a:t>-&gt; Controller </a:t>
            </a:r>
          </a:p>
          <a:p>
            <a:r>
              <a:rPr lang="en-US" altLang="ko-KR" dirty="0" smtClean="0"/>
              <a:t>-&gt; Exception Handler </a:t>
            </a:r>
          </a:p>
          <a:p>
            <a:r>
              <a:rPr lang="en-US" altLang="ko-KR" dirty="0" smtClean="0"/>
              <a:t>-&gt; Handler Interceptor </a:t>
            </a:r>
          </a:p>
          <a:p>
            <a:r>
              <a:rPr lang="en-US" altLang="ko-KR" dirty="0" smtClean="0"/>
              <a:t>-&gt; </a:t>
            </a:r>
          </a:p>
          <a:p>
            <a:r>
              <a:rPr lang="en-US" altLang="ko-KR" dirty="0" smtClean="0"/>
              <a:t>Response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45622" y="1169376"/>
            <a:ext cx="684418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RestControllerAdvice</a:t>
            </a:r>
            <a:endParaRPr lang="en-US" altLang="ko-KR" dirty="0"/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ExceptionHandler</a:t>
            </a:r>
            <a:r>
              <a:rPr lang="en-US" altLang="ko-KR" dirty="0" smtClean="0"/>
              <a:t>(value = {</a:t>
            </a:r>
            <a:r>
              <a:rPr lang="en-US" altLang="ko-KR" dirty="0" err="1" smtClean="0"/>
              <a:t>Exception.class</a:t>
            </a:r>
            <a:r>
              <a:rPr lang="en-US" altLang="ko-KR" dirty="0" smtClean="0"/>
              <a:t>})</a:t>
            </a:r>
          </a:p>
          <a:p>
            <a:endParaRPr lang="en-US" altLang="ko-KR" dirty="0"/>
          </a:p>
          <a:p>
            <a:r>
              <a:rPr lang="ko-KR" altLang="en-US" dirty="0" smtClean="0"/>
              <a:t>공통적으로 컨트롤러의 처리를 맡는 클래스</a:t>
            </a:r>
            <a:endParaRPr lang="en-US" altLang="ko-KR" dirty="0" smtClean="0"/>
          </a:p>
          <a:p>
            <a:r>
              <a:rPr lang="ko-KR" altLang="en-US" dirty="0" smtClean="0"/>
              <a:t>에러를 처리하는 메서드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실제 처리할 에러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RestController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내부에 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ExceptionHandler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메서드가 존재하면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공통 </a:t>
            </a:r>
            <a:r>
              <a:rPr lang="ko-KR" altLang="en-US" dirty="0" err="1" smtClean="0"/>
              <a:t>에러처리</a:t>
            </a:r>
            <a:r>
              <a:rPr lang="ko-KR" altLang="en-US" dirty="0" smtClean="0"/>
              <a:t> 컨트롤러 대신 해당 </a:t>
            </a:r>
            <a:r>
              <a:rPr lang="ko-KR" altLang="en-US" dirty="0" err="1" smtClean="0"/>
              <a:t>핸들러에</a:t>
            </a:r>
            <a:r>
              <a:rPr lang="ko-KR" altLang="en-US" dirty="0" smtClean="0"/>
              <a:t> 의해 처리된다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3393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1016</Words>
  <Application>Microsoft Office PowerPoint</Application>
  <PresentationFormat>와이드스크린</PresentationFormat>
  <Paragraphs>246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Arial Unicode MS</vt:lpstr>
      <vt:lpstr>JetBrains Mono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P22002</dc:creator>
  <cp:lastModifiedBy>P22002</cp:lastModifiedBy>
  <cp:revision>90</cp:revision>
  <dcterms:created xsi:type="dcterms:W3CDTF">2023-11-21T01:36:06Z</dcterms:created>
  <dcterms:modified xsi:type="dcterms:W3CDTF">2023-11-22T02:44:07Z</dcterms:modified>
</cp:coreProperties>
</file>