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04" autoAdjust="0"/>
    <p:restoredTop sz="94660"/>
  </p:normalViewPr>
  <p:slideViewPr>
    <p:cSldViewPr snapToGrid="0">
      <p:cViewPr varScale="1">
        <p:scale>
          <a:sx n="98" d="100"/>
          <a:sy n="98" d="100"/>
        </p:scale>
        <p:origin x="69" y="2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506DB-5B9B-4E2A-86F3-EA16367F4539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70CB90-CA47-4CC7-8957-58E726F20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07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0CB90-CA47-4CC7-8957-58E726F202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53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A24291-AED9-B906-CA70-78B032539B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EB735C6-29AD-760F-1E90-78735B3BEE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80E071-5FD2-E225-17F9-334004313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FEDEA-AB43-4573-90DE-2BD8AB8675A1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DF6A7E-7213-733E-34F5-F52AFEADC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D83D59-307D-E251-D390-81C0BF19D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746B-249A-4476-9A7A-3FCB74079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88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96409F-76C8-3B22-54DC-3FF785714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477A713-83EC-29A9-D5A2-38E1DE7EC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B24458-7701-E522-F0DE-43DA9B5C4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FEDEA-AB43-4573-90DE-2BD8AB8675A1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14E862-EC65-D7A4-1045-09B11E321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5B5BDB-9743-C9A0-A04A-6B5ED3D66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746B-249A-4476-9A7A-3FCB74079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121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0CA5672-6B39-B387-FE27-81B3EB7013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8EBC172-F44D-D7B7-3906-D24638C2B6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3C486B-5D68-8370-FEA0-89EF51970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FEDEA-AB43-4573-90DE-2BD8AB8675A1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379EC6-5DCE-1FDD-7BD6-12E8F08D3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F98AD0-7CC4-6815-5D97-C8618E122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746B-249A-4476-9A7A-3FCB74079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798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9910F6-BAC4-C6C7-FAA1-8AB4D3338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253F3B-D8BE-5601-4712-D3FCF9C70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CE9242-FE87-1A54-1B3C-6A24716C7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FEDEA-AB43-4573-90DE-2BD8AB8675A1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BED743-2496-22FA-D7EB-25DD517DC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F13B65-BDA8-667A-05F7-0EA28F690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746B-249A-4476-9A7A-3FCB74079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35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106F90-7D13-018E-7C82-15B41D1BD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843070-5C37-5E4F-9D49-4E1EA4D3D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1C10A7-240B-4972-A8B2-863E069ED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FEDEA-AB43-4573-90DE-2BD8AB8675A1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A6F645-9082-1FF5-BAA5-27B910EF1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4EF496-05DD-267E-58B9-CA247F4F1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746B-249A-4476-9A7A-3FCB74079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82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4E0B48-71AB-3C32-0B6D-1F04E150E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071267-50BC-F37E-EE72-99AC784B6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348133C-F73F-2FB6-19C2-06421E19D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15E10DD-308B-C628-3244-269DA0704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FEDEA-AB43-4573-90DE-2BD8AB8675A1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9233550-253F-41BF-DF34-105DAD650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7FB524C-6545-0801-A3DA-B991B8E22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746B-249A-4476-9A7A-3FCB74079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5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28D745-3BB4-12D7-F61C-98518E0C6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92549F6-AE76-CA30-8D16-11275D2AE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7111EC3-71B7-A7F4-9DCE-89AE3E66F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24ACAA1-F71D-A56B-5A5F-0B51871920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64AC7FA-7D4E-438E-AA89-6580F346DF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9DE51E5-47C2-FEB2-588A-F3859FB55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FEDEA-AB43-4573-90DE-2BD8AB8675A1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EF79175-403C-AE37-D00F-9710F1B40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9AD6F08-002E-40FB-C83A-3C315B703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746B-249A-4476-9A7A-3FCB74079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65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307123-89E9-ED4F-BA8B-0F5990B52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0ED9B0C-7645-AC93-3E17-7859D0168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FEDEA-AB43-4573-90DE-2BD8AB8675A1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943B890-FD4B-640F-C191-18CAFA2D4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1E0A7A1-B548-3739-1787-EEB14FD05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746B-249A-4476-9A7A-3FCB74079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645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1DDC68E-3C1F-E776-8EB2-66CADE491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FEDEA-AB43-4573-90DE-2BD8AB8675A1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DDDA8CF-4318-012F-C53A-C3319D8DF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5610B38-619B-0B92-0266-B2C3F1715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746B-249A-4476-9A7A-3FCB74079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715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84CEB1-58CC-D201-CED8-7FDFC7B44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4F99B7-6497-ADD5-BB2D-8648D4AF8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2ADB600-80E3-50C5-3B49-965FEE1DE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BF88FC8-C656-05BD-1890-A6CF21441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FEDEA-AB43-4573-90DE-2BD8AB8675A1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098DBBB-A456-0EB7-D132-9AC4A59C5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F91E013-4BE0-87B6-4A0E-E0E03CEB5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746B-249A-4476-9A7A-3FCB74079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1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2FF128-0A23-4CF1-D241-A15D31FEA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F2C1C92-5A7A-834A-FABF-058F4F4646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858C074-2484-940E-8BC1-14D44AB9A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70EFB3C-F9B3-D290-9E97-68FA987E7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FEDEA-AB43-4573-90DE-2BD8AB8675A1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8C72C0F-1F76-A051-82D3-B7F36C5F7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FDC594B-A860-22B8-5A38-5D5EB410A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746B-249A-4476-9A7A-3FCB74079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66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C3461A-6AE1-0602-3727-70A900C3E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6830CBB-5C83-034C-7A84-9EDC64309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ECAD09-A383-936B-B188-58E4B8E004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FEDEA-AB43-4573-90DE-2BD8AB8675A1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98A8D3-9128-58AF-DA22-D730F68442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AA8825-3B51-AB56-82C4-CC1EE7745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A746B-249A-4476-9A7A-3FCB74079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3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7B053E-7584-4994-35E4-B8B864D189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Решение задачи</a:t>
            </a:r>
            <a:r>
              <a:rPr lang="en-US" dirty="0"/>
              <a:t> “</a:t>
            </a:r>
            <a:r>
              <a:rPr lang="ru-RU" dirty="0"/>
              <a:t>Космический луч</a:t>
            </a:r>
            <a:r>
              <a:rPr lang="en-US" dirty="0"/>
              <a:t>”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41E2CD4-1313-7CBC-97C2-7DDA5D52A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778" y="4079875"/>
            <a:ext cx="10366443" cy="19561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Солдатов Егор      Колегов</a:t>
            </a:r>
            <a:r>
              <a:rPr lang="en-US" dirty="0"/>
              <a:t> </a:t>
            </a:r>
            <a:r>
              <a:rPr lang="ru-RU" dirty="0"/>
              <a:t>Алексей</a:t>
            </a:r>
            <a:r>
              <a:rPr lang="en-US" dirty="0"/>
              <a:t>      </a:t>
            </a:r>
            <a:r>
              <a:rPr lang="ru-RU" dirty="0" err="1"/>
              <a:t>Постиков</a:t>
            </a:r>
            <a:r>
              <a:rPr lang="ru-RU" dirty="0"/>
              <a:t> Сергей</a:t>
            </a:r>
            <a:r>
              <a:rPr lang="en-US" dirty="0"/>
              <a:t>      </a:t>
            </a:r>
            <a:r>
              <a:rPr lang="ru-RU" dirty="0"/>
              <a:t>Попов Никита</a:t>
            </a:r>
          </a:p>
          <a:p>
            <a:endParaRPr lang="ru-RU" dirty="0"/>
          </a:p>
          <a:p>
            <a:endParaRPr lang="ru-RU" dirty="0"/>
          </a:p>
          <a:p>
            <a:r>
              <a:rPr lang="en-US" dirty="0"/>
              <a:t>Nuclear IT Hack</a:t>
            </a:r>
          </a:p>
          <a:p>
            <a:r>
              <a:rPr lang="en-US" dirty="0"/>
              <a:t>19.07.2025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177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9586D6-7AD5-60AC-74FD-B28D5B86A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Считывание данных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855EF2-3DB7-0293-B188-CCC828CB9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Функция </a:t>
            </a:r>
            <a:r>
              <a:rPr lang="en-US" dirty="0" err="1"/>
              <a:t>readBinary</a:t>
            </a:r>
            <a:r>
              <a:rPr lang="en-US" dirty="0"/>
              <a:t>, </a:t>
            </a:r>
            <a:r>
              <a:rPr lang="ru-RU" dirty="0"/>
              <a:t>данная в условии, не извлекала важные для решения задачи данные</a:t>
            </a:r>
          </a:p>
          <a:p>
            <a:r>
              <a:rPr lang="ru-RU" dirty="0"/>
              <a:t>Переписали функцию, получили 75 --</a:t>
            </a:r>
            <a:r>
              <a:rPr lang="en-US" dirty="0"/>
              <a:t>&gt; </a:t>
            </a:r>
            <a:r>
              <a:rPr lang="ru-RU" dirty="0"/>
              <a:t>390 признаков</a:t>
            </a:r>
          </a:p>
          <a:p>
            <a:r>
              <a:rPr lang="ru-RU" dirty="0"/>
              <a:t>Добавили важные</a:t>
            </a:r>
            <a:r>
              <a:rPr lang="en-US" dirty="0"/>
              <a:t>: </a:t>
            </a:r>
            <a:r>
              <a:rPr lang="en-US" dirty="0" err="1"/>
              <a:t>primary_particle</a:t>
            </a:r>
            <a:r>
              <a:rPr lang="en-US" dirty="0"/>
              <a:t>, </a:t>
            </a:r>
            <a:r>
              <a:rPr lang="en-US" dirty="0" err="1"/>
              <a:t>primary_energy</a:t>
            </a:r>
            <a:r>
              <a:rPr lang="en-US" dirty="0"/>
              <a:t>, </a:t>
            </a:r>
            <a:r>
              <a:rPr lang="en-US" dirty="0" err="1"/>
              <a:t>n_muons</a:t>
            </a:r>
            <a:r>
              <a:rPr lang="en-US" dirty="0"/>
              <a:t>, </a:t>
            </a:r>
            <a:r>
              <a:rPr lang="en-US" dirty="0" err="1"/>
              <a:t>n_hadrons</a:t>
            </a:r>
            <a:r>
              <a:rPr lang="en-US" dirty="0"/>
              <a:t>, </a:t>
            </a:r>
            <a:r>
              <a:rPr lang="en-US" dirty="0" err="1"/>
              <a:t>first_interaction_height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2E259E5-87A9-ED70-668A-12639FFA5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149" y="4276167"/>
            <a:ext cx="8691012" cy="182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918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F8B4C-EF9F-31E7-793F-DA0A670FE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переменной </a:t>
            </a:r>
            <a:r>
              <a:rPr lang="en-US" dirty="0"/>
              <a:t>phi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EBA7FD-C77C-9477-01DF-43FD65C11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88868" cy="4351338"/>
          </a:xfrm>
        </p:spPr>
        <p:txBody>
          <a:bodyPr/>
          <a:lstStyle/>
          <a:p>
            <a:r>
              <a:rPr lang="ru-RU" dirty="0"/>
              <a:t>Изначально </a:t>
            </a:r>
            <a:r>
              <a:rPr lang="en-US" dirty="0"/>
              <a:t>phi – </a:t>
            </a:r>
            <a:r>
              <a:rPr lang="ru-RU" dirty="0"/>
              <a:t>угол в градусах, плохо считается </a:t>
            </a:r>
            <a:r>
              <a:rPr lang="ru-RU" dirty="0" err="1"/>
              <a:t>лосс</a:t>
            </a:r>
            <a:r>
              <a:rPr lang="ru-RU" dirty="0"/>
              <a:t> (разница между 350 и 10 градусами – 20 градусов, а не 340)</a:t>
            </a:r>
          </a:p>
          <a:p>
            <a:r>
              <a:rPr lang="ru-RU" dirty="0"/>
              <a:t>Будем предсказывать </a:t>
            </a:r>
            <a:r>
              <a:rPr lang="en-US" dirty="0"/>
              <a:t>sin </a:t>
            </a:r>
            <a:r>
              <a:rPr lang="ru-RU" dirty="0"/>
              <a:t>и </a:t>
            </a:r>
            <a:r>
              <a:rPr lang="en-US" dirty="0"/>
              <a:t>cos, </a:t>
            </a:r>
            <a:r>
              <a:rPr lang="ru-RU" dirty="0"/>
              <a:t>обратно в градусы через </a:t>
            </a:r>
            <a:r>
              <a:rPr lang="en-US" dirty="0"/>
              <a:t>atan2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02D83EE-C0C5-94AF-9F5A-E0DFA9903C8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712" r="13013"/>
          <a:stretch>
            <a:fillRect/>
          </a:stretch>
        </p:blipFill>
        <p:spPr>
          <a:xfrm>
            <a:off x="7636212" y="3603998"/>
            <a:ext cx="4142083" cy="288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38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9FCE94-9090-7889-81AC-5BBADAC0C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Строим </a:t>
            </a:r>
            <a:r>
              <a:rPr lang="en-US" dirty="0"/>
              <a:t>baseline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5D965D-38F4-19E2-78D6-C855E3B72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9694"/>
            <a:ext cx="10515600" cy="4737269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Используем </a:t>
            </a:r>
            <a:r>
              <a:rPr lang="en-US" dirty="0" err="1"/>
              <a:t>CatBoost</a:t>
            </a:r>
            <a:r>
              <a:rPr lang="en-US" dirty="0"/>
              <a:t>, </a:t>
            </a:r>
            <a:r>
              <a:rPr lang="ru-RU" dirty="0"/>
              <a:t>получили такие </a:t>
            </a:r>
            <a:r>
              <a:rPr lang="ru-RU" dirty="0" err="1"/>
              <a:t>лоссы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r>
              <a:rPr lang="ru-RU" dirty="0"/>
              <a:t>Итог – получили базовое решение, улучшаем скор дальше</a:t>
            </a:r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E2B1E35-7F46-61F2-C206-50B5D9C25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893" y="1948854"/>
            <a:ext cx="3009410" cy="330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261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AEDDE3-3271-D34B-2769-35AEA700D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 </a:t>
            </a:r>
            <a:r>
              <a:rPr lang="en-US" dirty="0"/>
              <a:t>LSTM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52A4AC-023C-A950-A411-BE8D37D9A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переменные </a:t>
            </a:r>
            <a:r>
              <a:rPr lang="ru-RU" b="1" dirty="0" err="1"/>
              <a:t>energy</a:t>
            </a:r>
            <a:r>
              <a:rPr lang="ru-RU" dirty="0"/>
              <a:t> и </a:t>
            </a:r>
            <a:r>
              <a:rPr lang="ru-RU" b="1" dirty="0" err="1"/>
              <a:t>threshold_time</a:t>
            </a:r>
            <a:r>
              <a:rPr lang="ru-RU" dirty="0"/>
              <a:t> представляют собой пары временных рядов</a:t>
            </a:r>
            <a:r>
              <a:rPr lang="en-US" dirty="0"/>
              <a:t> --&gt; </a:t>
            </a:r>
            <a:r>
              <a:rPr lang="ru-RU" dirty="0"/>
              <a:t>используем</a:t>
            </a:r>
            <a:r>
              <a:rPr lang="en-US" dirty="0"/>
              <a:t> LSTM</a:t>
            </a:r>
          </a:p>
          <a:p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272CFF0-B9B0-39A8-124F-48915EC0D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084" y="2766410"/>
            <a:ext cx="4229375" cy="345442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31881F2-36C7-CC2E-BE7D-000A482AE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530" y="3583924"/>
            <a:ext cx="5106113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674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CAECA5-F949-805F-2033-D2B458EF5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 нейросети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19B22D-49D7-654F-AD59-E142B5698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Попробовали использовать </a:t>
            </a:r>
            <a:r>
              <a:rPr lang="en-US" b="1" dirty="0"/>
              <a:t>Fully Connected Multi-Head Neural Network</a:t>
            </a:r>
          </a:p>
          <a:p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6B50D0B-F011-2718-7006-FA461B607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060" y="2723744"/>
            <a:ext cx="2352897" cy="369137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E895849-5018-8B44-30AD-222486BB1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481" y="3421506"/>
            <a:ext cx="5125165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163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EA10FE-14AF-B598-B9F8-6BCCBF00D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323D49-C260-C63C-13DD-7C07CDE3D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6736"/>
            <a:ext cx="10515600" cy="5126139"/>
          </a:xfrm>
        </p:spPr>
        <p:txBody>
          <a:bodyPr>
            <a:normAutofit/>
          </a:bodyPr>
          <a:lstStyle/>
          <a:p>
            <a:r>
              <a:rPr lang="ru-RU" dirty="0"/>
              <a:t>Сравнение ошибок моделей (жирным выделены лучшие)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en-US" dirty="0" err="1"/>
              <a:t>CatBoost</a:t>
            </a:r>
            <a:r>
              <a:rPr lang="en-US" dirty="0"/>
              <a:t> </a:t>
            </a:r>
            <a:r>
              <a:rPr lang="ru-RU" dirty="0"/>
              <a:t>оказался лучшим в предсказании </a:t>
            </a:r>
            <a:r>
              <a:rPr lang="en-US" dirty="0"/>
              <a:t>Power</a:t>
            </a:r>
          </a:p>
          <a:p>
            <a:r>
              <a:rPr lang="ru-RU" dirty="0"/>
              <a:t>Для временных признаков (</a:t>
            </a:r>
            <a:r>
              <a:rPr lang="ru-RU" dirty="0" err="1"/>
              <a:t>energy</a:t>
            </a:r>
            <a:r>
              <a:rPr lang="ru-RU" dirty="0"/>
              <a:t>, </a:t>
            </a:r>
            <a:r>
              <a:rPr lang="ru-RU" dirty="0" err="1"/>
              <a:t>threshold_time</a:t>
            </a:r>
            <a:r>
              <a:rPr lang="ru-RU" dirty="0"/>
              <a:t>) LSTM оказался лучшим выбором.</a:t>
            </a:r>
            <a:endParaRPr lang="en-US" dirty="0"/>
          </a:p>
          <a:p>
            <a:r>
              <a:rPr lang="ru-RU" dirty="0" err="1"/>
              <a:t>Полносвязная</a:t>
            </a:r>
            <a:r>
              <a:rPr lang="ru-RU" dirty="0"/>
              <a:t> </a:t>
            </a:r>
            <a:r>
              <a:rPr lang="ru-RU" dirty="0" err="1"/>
              <a:t>multi-head</a:t>
            </a:r>
            <a:r>
              <a:rPr lang="ru-RU" dirty="0"/>
              <a:t> сеть показала лучший общий RMSE на большинстве параметров.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3C6EC0C-E0CE-E20B-31D9-F859596C7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729" y="1874600"/>
            <a:ext cx="7824294" cy="195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55361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TM04033927[[fn=Главное мероприятие]]</Template>
  <TotalTime>60</TotalTime>
  <Words>192</Words>
  <Application>Microsoft Office PowerPoint</Application>
  <PresentationFormat>Широкоэкранный</PresentationFormat>
  <Paragraphs>38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Решение задачи “Космический луч”</vt:lpstr>
      <vt:lpstr>Считывание данных</vt:lpstr>
      <vt:lpstr>Обработка переменной phi</vt:lpstr>
      <vt:lpstr>Строим baseline</vt:lpstr>
      <vt:lpstr>Используем LSTM</vt:lpstr>
      <vt:lpstr>Используем нейросети</vt:lpstr>
      <vt:lpstr>Итоги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Никита Попов</dc:creator>
  <cp:lastModifiedBy>Никита Попов</cp:lastModifiedBy>
  <cp:revision>1</cp:revision>
  <dcterms:created xsi:type="dcterms:W3CDTF">2025-07-19T11:55:07Z</dcterms:created>
  <dcterms:modified xsi:type="dcterms:W3CDTF">2025-07-19T12:55:17Z</dcterms:modified>
</cp:coreProperties>
</file>