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38189-55FF-49F3-8FAF-D5B70471F2D3}">
          <p14:sldIdLst>
            <p14:sldId id="256"/>
          </p14:sldIdLst>
        </p14:section>
        <p14:section name="Введение" id="{ACDC4245-4E69-4417-8D44-2B1C83E98C20}">
          <p14:sldIdLst>
            <p14:sldId id="258"/>
          </p14:sldIdLst>
        </p14:section>
        <p14:section name="Схемы задержки" id="{7C14C2A9-424B-4039-999D-4953203944BB}">
          <p14:sldIdLst>
            <p14:sldId id="259"/>
            <p14:sldId id="260"/>
            <p14:sldId id="261"/>
          </p14:sldIdLst>
        </p14:section>
        <p14:section name="Описание зоны аэропорта" id="{EDB4724E-3DDE-4A40-9ABC-2A698270A0D2}">
          <p14:sldIdLst>
            <p14:sldId id="262"/>
            <p14:sldId id="263"/>
          </p14:sldIdLst>
        </p14:section>
        <p14:section name="Работа процедуры" id="{41F4E912-60D9-4E27-B1B6-3ED0813C8316}">
          <p14:sldIdLst>
            <p14:sldId id="264"/>
            <p14:sldId id="265"/>
            <p14:sldId id="266"/>
            <p14:sldId id="267"/>
            <p14:sldId id="268"/>
          </p14:sldIdLst>
        </p14:section>
        <p14:section name="Макетный пример" id="{F67FA294-3AA7-4EE2-8C03-94946B0E0C53}">
          <p14:sldIdLst>
            <p14:sldId id="269"/>
            <p14:sldId id="270"/>
            <p14:sldId id="271"/>
            <p14:sldId id="272"/>
            <p14:sldId id="273"/>
          </p14:sldIdLst>
        </p14:section>
        <p14:section name="Заключение" id="{0C737BB6-F6AD-4313-BBE3-823C4BA56E7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807" autoAdjust="0"/>
  </p:normalViewPr>
  <p:slideViewPr>
    <p:cSldViewPr>
      <p:cViewPr varScale="1">
        <p:scale>
          <a:sx n="80" d="100"/>
          <a:sy n="80" d="100"/>
        </p:scale>
        <p:origin x="948" y="96"/>
      </p:cViewPr>
      <p:guideLst>
        <p:guide orient="horz" pos="28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4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1832865-AA08-42A9-B0AE-658836568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2E62F-7D64-4B1B-A77D-F09CE731B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135F-42E0-41B1-9B70-43B2A1FEB41A}" type="datetimeFigureOut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B5E8D-D26B-4C58-B5AC-8230C4FF2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103D-2194-4390-9087-9FC7AF089D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270459-3BCF-4A29-89EE-BB7C009C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6C8-D930-4C11-97EB-A8986A20B62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BC98-FEC2-4340-B992-699CEE3AC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BC98-FEC2-4340-B992-699CEE3AC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D000-45E2-4338-AAE2-CA301A6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9DEE-821C-4460-B77D-3A90B8D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6A362-2D40-40D1-96DC-10CA2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0DCD-CEA0-4458-AF96-B403196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EAF5-AE5F-4211-929E-BAD8933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D8E4-B440-4BEA-995E-D023A921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139DB-5323-458B-8E22-3366B361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0BFCA-9638-400A-9D49-F002B03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8F3F-5422-48F5-B260-BA57568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7649-1808-4950-9D19-53AC6C0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45D4B-E738-4FAE-924A-CCFB8CAC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C3694-E3D2-428C-89FA-88129904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7014A-2F94-43AC-A996-ADCFEAF5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43F19-3F7C-445C-BC82-78F1815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CBF30-0C48-44A1-9F08-FAFDC7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56EC-D4EE-4453-9302-949DCA1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C5CD-1C04-44F5-B5B0-44BEBD4B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A7742-8416-457E-BB61-8585E87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7CC-5B6B-4EC5-AF24-BC1EED6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AE2C-3D3F-403A-BCFE-9F91C45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63E-7BC7-41B8-B18A-3014329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DC114-2B4F-4C59-83BB-1748535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2A3E6-D65A-4038-90C7-2D839B7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53DE8-6C95-42F4-926F-8CC6878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82E2-327C-477E-98BF-42649FB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1B41-AE1B-41F7-BD9B-986297C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1CC-CE1E-48C7-BD50-7AD0E1F2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2F7D0-C33D-48EE-9C36-71BA29AF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C75BD-079D-443D-8981-4DBE7F50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2F6DE-4304-46D8-82E1-0F295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7A85F-3B17-4C1B-ABE4-AC58051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DB961-5756-477E-AFFA-E959761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DF9AE-9662-4967-80B1-64C5159B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5A354-6E0E-4C1F-8EE7-CB774289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EA6CC7-5668-4DBD-8D97-9A757611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3AB34-3C04-4DA4-895C-374729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7F7E5-330D-4B3F-B086-CA58E28D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91011-9996-4A94-B3C2-A90EED3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2A969-0EBC-466B-87F3-6A6E2ED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1EF4-CB25-40E1-8320-C081169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2B031-4A4B-425B-B806-C84675C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6602-2FD9-4ACB-8AF2-DE74CDA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BFEEA-D49F-4BE0-AACC-E9D2F00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D927E-D24A-4217-8BF0-DA60089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ADA5C-905F-4526-A206-56F771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C97F65-A0FE-4642-97DB-41370D0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D076-B794-4EDA-956D-13421D7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F9FF-5A6E-4B60-9253-E7531867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8A015-8757-4F75-B91B-EC14E21F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5CB84-4053-4DF2-A4F7-285E15A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595AE-7B23-4157-B1BF-CB1F216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6048-E887-4DE7-A785-13B9712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D02D-DF9B-45B6-8B09-C52942B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4C9A2-3832-40B8-8341-503ACD50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8F6E-A8E6-4ABE-82D2-21CFEAA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50140-2CCB-4118-9CE4-33A92CA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06424-74F7-4E5A-B364-D80C302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90067-54CC-41F0-8F58-AC308FC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02F1-12C9-469C-906D-4DBB5D1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251BC-8B03-4077-B8D5-7D1EA2E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D19F9-05CA-4E0B-BC82-A236A64E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D675-843E-491A-911B-2B0CA42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3D5E-B1FC-46F0-91F3-6A4D66B1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55837E-C65E-49A2-A22A-256CA77A10E4}"/>
              </a:ext>
            </a:extLst>
          </p:cNvPr>
          <p:cNvSpPr txBox="1"/>
          <p:nvPr/>
        </p:nvSpPr>
        <p:spPr>
          <a:xfrm>
            <a:off x="1055440" y="5517232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01.03.01 «Математика»</a:t>
            </a:r>
            <a:br>
              <a:rPr lang="ru-RU" sz="2400" dirty="0"/>
            </a:br>
            <a:r>
              <a:rPr lang="ru-RU" sz="2400" dirty="0"/>
              <a:t>Михайлов А.В.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B008-7597-4415-89B1-C137A428B614}"/>
              </a:ext>
            </a:extLst>
          </p:cNvPr>
          <p:cNvSpPr txBox="1"/>
          <p:nvPr/>
        </p:nvSpPr>
        <p:spPr>
          <a:xfrm>
            <a:off x="5339916" y="692696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Тема: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C741-4EB1-46AB-9B47-51B0D404FB4A}"/>
              </a:ext>
            </a:extLst>
          </p:cNvPr>
          <p:cNvSpPr txBox="1"/>
          <p:nvPr/>
        </p:nvSpPr>
        <p:spPr>
          <a:xfrm>
            <a:off x="1055440" y="1988840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Разработка процедуры прогнозирования промежутка вариации момента прибытия воздушного судна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498ED-A20C-4016-B96A-FBA57EDD0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8" b="91774" l="3000" r="96222">
                        <a14:foregroundMark x1="10444" y1="54355" x2="10444" y2="40323"/>
                        <a14:foregroundMark x1="10444" y1="40323" x2="15778" y2="39194"/>
                        <a14:foregroundMark x1="7111" y1="52258" x2="3556" y2="46774"/>
                        <a14:foregroundMark x1="4000" y1="46452" x2="7222" y2="43710"/>
                        <a14:foregroundMark x1="16556" y1="38226" x2="7111" y2="41129"/>
                        <a14:foregroundMark x1="7111" y1="41129" x2="3556" y2="47097"/>
                        <a14:foregroundMark x1="6444" y1="42097" x2="3333" y2="46452"/>
                        <a14:foregroundMark x1="10667" y1="39032" x2="15778" y2="38387"/>
                        <a14:foregroundMark x1="22778" y1="38871" x2="25778" y2="39839"/>
                        <a14:foregroundMark x1="33444" y1="43387" x2="61444" y2="48710"/>
                        <a14:foregroundMark x1="33889" y1="43710" x2="60889" y2="48226"/>
                        <a14:foregroundMark x1="34000" y1="43387" x2="53000" y2="46935"/>
                        <a14:foregroundMark x1="4778" y1="43710" x2="3556" y2="46290"/>
                        <a14:foregroundMark x1="3778" y1="45645" x2="3667" y2="48065"/>
                        <a14:foregroundMark x1="3556" y1="44516" x2="3444" y2="49194"/>
                        <a14:foregroundMark x1="33000" y1="42581" x2="34889" y2="43871"/>
                        <a14:foregroundMark x1="33333" y1="42419" x2="34889" y2="43226"/>
                        <a14:foregroundMark x1="33111" y1="42258" x2="35556" y2="43226"/>
                        <a14:foregroundMark x1="35444" y1="42581" x2="37111" y2="43387"/>
                        <a14:foregroundMark x1="38111" y1="43387" x2="39444" y2="43710"/>
                        <a14:foregroundMark x1="55615" y1="46945" x2="59000" y2="47581"/>
                        <a14:foregroundMark x1="44926" y1="44937" x2="54207" y2="46680"/>
                        <a14:foregroundMark x1="44077" y1="44777" x2="44824" y2="44917"/>
                        <a14:foregroundMark x1="40111" y1="44032" x2="43872" y2="44738"/>
                        <a14:foregroundMark x1="46226" y1="44271" x2="54667" y2="45645"/>
                        <a14:foregroundMark x1="45285" y1="44118" x2="45987" y2="44232"/>
                        <a14:foregroundMark x1="44662" y1="44017" x2="45182" y2="44102"/>
                        <a14:foregroundMark x1="41778" y1="43548" x2="44220" y2="43945"/>
                        <a14:foregroundMark x1="56409" y1="45356" x2="58444" y2="46452"/>
                        <a14:foregroundMark x1="92478" y1="86840" x2="94253" y2="86112"/>
                        <a14:foregroundMark x1="85556" y1="89677" x2="86680" y2="89216"/>
                        <a14:foregroundMark x1="95771" y1="85031" x2="96444" y2="84355"/>
                        <a14:foregroundMark x1="91482" y1="88478" x2="92430" y2="88318"/>
                        <a14:foregroundMark x1="85333" y1="89516" x2="86651" y2="89294"/>
                        <a14:foregroundMark x1="91377" y1="88549" x2="92705" y2="87985"/>
                        <a14:foregroundMark x1="86444" y1="90645" x2="87878" y2="90036"/>
                        <a14:foregroundMark x1="92499" y1="89140" x2="88889" y2="91935"/>
                        <a14:foregroundMark x1="92411" y1="87036" x2="94037" y2="86374"/>
                        <a14:foregroundMark x1="26000" y1="3548" x2="20778" y2="12258"/>
                        <a14:foregroundMark x1="20556" y1="11290" x2="26222" y2="4032"/>
                        <a14:backgroundMark x1="59889" y1="69032" x2="53444" y2="65161"/>
                        <a14:backgroundMark x1="51111" y1="62419" x2="55556" y2="63387"/>
                        <a14:backgroundMark x1="49778" y1="62097" x2="49778" y2="62097"/>
                        <a14:backgroundMark x1="48556" y1="61452" x2="48556" y2="61452"/>
                        <a14:backgroundMark x1="47222" y1="61129" x2="51556" y2="62419"/>
                        <a14:backgroundMark x1="55111" y1="62419" x2="64444" y2="59677"/>
                        <a14:backgroundMark x1="64444" y1="59677" x2="57667" y2="62097"/>
                        <a14:backgroundMark x1="55889" y1="42581" x2="55889" y2="42581"/>
                        <a14:backgroundMark x1="46333" y1="41935" x2="56667" y2="44839"/>
                        <a14:backgroundMark x1="46444" y1="42258" x2="46444" y2="42258"/>
                        <a14:backgroundMark x1="45778" y1="42258" x2="45778" y2="42258"/>
                        <a14:backgroundMark x1="45000" y1="41935" x2="45000" y2="41935"/>
                        <a14:backgroundMark x1="44889" y1="42419" x2="45111" y2="42419"/>
                        <a14:backgroundMark x1="45333" y1="42419" x2="45556" y2="42581"/>
                        <a14:backgroundMark x1="45778" y1="42742" x2="45889" y2="42742"/>
                        <a14:backgroundMark x1="46111" y1="42742" x2="46111" y2="42742"/>
                        <a14:backgroundMark x1="46222" y1="42903" x2="46222" y2="42903"/>
                        <a14:backgroundMark x1="46333" y1="42903" x2="46333" y2="42903"/>
                        <a14:backgroundMark x1="45556" y1="42742" x2="45333" y2="42742"/>
                        <a14:backgroundMark x1="45111" y1="42742" x2="45111" y2="42742"/>
                        <a14:backgroundMark x1="45000" y1="42581" x2="45000" y2="42581"/>
                        <a14:backgroundMark x1="44667" y1="42581" x2="44667" y2="42581"/>
                        <a14:backgroundMark x1="45778" y1="42742" x2="45778" y2="42742"/>
                        <a14:backgroundMark x1="44111" y1="42097" x2="44111" y2="42097"/>
                        <a14:backgroundMark x1="44111" y1="42097" x2="44111" y2="42097"/>
                        <a14:backgroundMark x1="43667" y1="42258" x2="43667" y2="42258"/>
                        <a14:backgroundMark x1="44222" y1="42742" x2="44222" y2="42742"/>
                        <a14:backgroundMark x1="43778" y1="42581" x2="43778" y2="42581"/>
                        <a14:backgroundMark x1="43444" y1="42581" x2="43444" y2="42581"/>
                        <a14:backgroundMark x1="43444" y1="42419" x2="43444" y2="42419"/>
                        <a14:backgroundMark x1="44111" y1="42742" x2="44111" y2="42742"/>
                        <a14:backgroundMark x1="43667" y1="42742" x2="43667" y2="42742"/>
                        <a14:backgroundMark x1="87111" y1="88065" x2="92333" y2="85968"/>
                        <a14:backgroundMark x1="88333" y1="88710" x2="92889" y2="85645"/>
                        <a14:backgroundMark x1="96889" y1="86452" x2="93556" y2="9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405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1FC35223-FAC8-4555-881B-BEC613D4202F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Построение подграфов потоков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2AAF5-D6A7-4D79-AA51-C9E4A7AE46A2}"/>
              </a:ext>
            </a:extLst>
          </p:cNvPr>
          <p:cNvSpPr txBox="1"/>
          <p:nvPr/>
        </p:nvSpPr>
        <p:spPr>
          <a:xfrm>
            <a:off x="911424" y="1772816"/>
            <a:ext cx="11280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Теперь построим граф потока, как подграф графа зоны, также списками потомков. Для этого воспользуемся поиском в глубину со стартовой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43027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718FEE9-2C04-4DEA-9F1F-44DEE973EFB0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Топологическая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271344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0C89A5B6-CE3A-4977-9043-B75394EEED11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Расчёт временных интервалов</a:t>
            </a:r>
          </a:p>
        </p:txBody>
      </p:sp>
    </p:spTree>
    <p:extLst>
      <p:ext uri="{BB962C8B-B14F-4D97-AF65-F5344CB8AC3E}">
        <p14:creationId xmlns:p14="http://schemas.microsoft.com/office/powerpoint/2010/main" val="215147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46CA8A5-B9A9-4692-94D4-4BBB57C84FAB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Макетный пример</a:t>
            </a:r>
          </a:p>
        </p:txBody>
      </p:sp>
      <p:pic>
        <p:nvPicPr>
          <p:cNvPr id="4" name="Рисунок 3" descr="Изображение выглядит как вода, мужчина, собака&#10;&#10;Автоматически созданное описание">
            <a:extLst>
              <a:ext uri="{FF2B5EF4-FFF2-40B4-BE49-F238E27FC236}">
                <a16:creationId xmlns:a16="http://schemas.microsoft.com/office/drawing/2014/main" id="{513C8CAA-88D2-4813-B1A0-99DBB8D8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204"/>
            <a:ext cx="12192000" cy="38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Макетный пример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C5744-28FA-45E8-B91F-E7C800780244}"/>
              </a:ext>
            </a:extLst>
          </p:cNvPr>
          <p:cNvSpPr/>
          <p:nvPr/>
        </p:nvSpPr>
        <p:spPr>
          <a:xfrm>
            <a:off x="573885" y="1340768"/>
            <a:ext cx="3312368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точек: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9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a -100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b -50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c 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d 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e 200 0 0 4 6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 50 100 0 4 8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g -50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h -200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r 400 0 0 2 5 LAND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CDB8CD-E7DA-4196-BB21-86F1DBB13225}"/>
              </a:ext>
            </a:extLst>
          </p:cNvPr>
          <p:cNvSpPr/>
          <p:nvPr/>
        </p:nvSpPr>
        <p:spPr>
          <a:xfrm>
            <a:off x="4390308" y="1340768"/>
            <a:ext cx="4297981" cy="328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Name2 (a)(e): a </a:t>
            </a:r>
            <a:r>
              <a:rPr lang="ru-RU" sz="2400" dirty="0" err="1"/>
              <a:t>Str</a:t>
            </a:r>
            <a:r>
              <a:rPr lang="ru-RU" sz="2400" dirty="0"/>
              <a:t>(f) b c d /</a:t>
            </a:r>
            <a:r>
              <a:rPr lang="ru-RU" sz="2400" dirty="0" err="1"/>
              <a:t>Str</a:t>
            </a:r>
            <a:r>
              <a:rPr lang="ru-RU" sz="24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NameSt1 (0): b g h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B92E7F-3771-4856-9039-4D25B6740BC4}"/>
              </a:ext>
            </a:extLst>
          </p:cNvPr>
          <p:cNvSpPr/>
          <p:nvPr/>
        </p:nvSpPr>
        <p:spPr>
          <a:xfrm>
            <a:off x="9192344" y="1340768"/>
            <a:ext cx="2614789" cy="23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потоков: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Flow1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12506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/>
              <a:t>Макетный пример</a:t>
            </a:r>
            <a:endParaRPr lang="ru-RU" b="1" dirty="0"/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2A93D3F-ECAF-4C02-9E17-F21D0441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818363"/>
            <a:ext cx="1140301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3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CC2378-6623-4A9A-A298-9AD71B0D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0" y="0"/>
            <a:ext cx="1105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7B2B54-C84E-4290-85BE-00CE4522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22BC67-04E5-40DB-A210-D6E512C43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75" y="116632"/>
            <a:ext cx="562053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CC838A8-BA2E-4A06-A179-463E924F2049}"/>
              </a:ext>
            </a:extLst>
          </p:cNvPr>
          <p:cNvSpPr txBox="1">
            <a:spLocks/>
          </p:cNvSpPr>
          <p:nvPr/>
        </p:nvSpPr>
        <p:spPr>
          <a:xfrm>
            <a:off x="2639616" y="1268760"/>
            <a:ext cx="6372708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19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23E01-CD6A-4E18-9F5F-69B9E7FB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0"/>
            <a:ext cx="9075967" cy="685418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2EB9D3-AC6E-4F62-8400-7B97B0B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5755"/>
            <a:ext cx="2594720" cy="701731"/>
          </a:xfrm>
        </p:spPr>
        <p:txBody>
          <a:bodyPr>
            <a:spAutoFit/>
          </a:bodyPr>
          <a:lstStyle/>
          <a:p>
            <a:pPr algn="ctr"/>
            <a:r>
              <a:rPr lang="ru-RU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871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838DB92-31C9-4350-9902-AAA40477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0"/>
            <a:ext cx="7079225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C625A0A-3CA6-43D6-9CE5-82FB51C7ECCC}"/>
              </a:ext>
            </a:extLst>
          </p:cNvPr>
          <p:cNvSpPr txBox="1">
            <a:spLocks/>
          </p:cNvSpPr>
          <p:nvPr/>
        </p:nvSpPr>
        <p:spPr>
          <a:xfrm>
            <a:off x="110605" y="332656"/>
            <a:ext cx="432048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Схемы задержки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07D50FF2-49AC-4665-9BBA-BA8F10607065}"/>
              </a:ext>
            </a:extLst>
          </p:cNvPr>
          <p:cNvSpPr txBox="1">
            <a:spLocks/>
          </p:cNvSpPr>
          <p:nvPr/>
        </p:nvSpPr>
        <p:spPr>
          <a:xfrm>
            <a:off x="113712" y="1495005"/>
            <a:ext cx="381642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Стандартная схема или</a:t>
            </a:r>
          </a:p>
        </p:txBody>
      </p:sp>
      <p:sp>
        <p:nvSpPr>
          <p:cNvPr id="21" name="Стрелка: пятиугольник 20">
            <a:extLst>
              <a:ext uri="{FF2B5EF4-FFF2-40B4-BE49-F238E27FC236}">
                <a16:creationId xmlns:a16="http://schemas.microsoft.com/office/drawing/2014/main" id="{ABD170DB-6958-4EDA-AA8E-3C1A1F34469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842C9F9A-7680-479C-9E78-0FAA3AB9F68A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Тромбон</a:t>
            </a:r>
          </a:p>
        </p:txBody>
      </p:sp>
    </p:spTree>
    <p:extLst>
      <p:ext uri="{BB962C8B-B14F-4D97-AF65-F5344CB8AC3E}">
        <p14:creationId xmlns:p14="http://schemas.microsoft.com/office/powerpoint/2010/main" val="40649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06AA4692-EF1D-4EE2-9A4B-A4249000B02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25098FD-B384-4C12-ACF7-9B46040C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4" y="0"/>
            <a:ext cx="8268936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AF5940F-5B97-4D82-A817-2D686F1D8535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Веер</a:t>
            </a:r>
          </a:p>
        </p:txBody>
      </p:sp>
    </p:spTree>
    <p:extLst>
      <p:ext uri="{BB962C8B-B14F-4D97-AF65-F5344CB8AC3E}">
        <p14:creationId xmlns:p14="http://schemas.microsoft.com/office/powerpoint/2010/main" val="23619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EB77EDB3-7069-4CB9-A001-B1B65655B919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189B775-4231-4F5C-80AA-0CAB60E130EC}"/>
              </a:ext>
            </a:extLst>
          </p:cNvPr>
          <p:cNvSpPr txBox="1">
            <a:spLocks/>
          </p:cNvSpPr>
          <p:nvPr/>
        </p:nvSpPr>
        <p:spPr>
          <a:xfrm>
            <a:off x="285578" y="3133534"/>
            <a:ext cx="290311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Полутромбон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81D4B0-1BA4-4D25-A813-60F87240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486"/>
            <a:ext cx="7955725" cy="64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Описание зоны аэропорта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911424" y="1556792"/>
            <a:ext cx="11280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Файл с данными контрольных точек:</a:t>
            </a:r>
          </a:p>
          <a:p>
            <a:r>
              <a:rPr lang="ru-RU" sz="2800" dirty="0" err="1"/>
              <a:t>Название_точки</a:t>
            </a:r>
            <a:r>
              <a:rPr lang="ru-RU" sz="2800" dirty="0"/>
              <a:t>   </a:t>
            </a:r>
            <a:r>
              <a:rPr lang="en-US" sz="2800" dirty="0"/>
              <a:t>x</a:t>
            </a:r>
            <a:r>
              <a:rPr lang="ru-RU" sz="2800" dirty="0"/>
              <a:t>  </a:t>
            </a:r>
            <a:r>
              <a:rPr lang="en-US" sz="2800" dirty="0"/>
              <a:t> y</a:t>
            </a:r>
            <a:r>
              <a:rPr lang="ru-RU" sz="2800" dirty="0"/>
              <a:t>  </a:t>
            </a:r>
            <a:r>
              <a:rPr lang="en-US" sz="2800" dirty="0"/>
              <a:t> z </a:t>
            </a:r>
            <a:r>
              <a:rPr lang="ru-RU" sz="2800" dirty="0"/>
              <a:t>  </a:t>
            </a:r>
            <a:r>
              <a:rPr lang="en-US" sz="2800" dirty="0"/>
              <a:t>Vmin</a:t>
            </a:r>
            <a:r>
              <a:rPr lang="ru-RU" sz="2800" dirty="0"/>
              <a:t>  </a:t>
            </a:r>
            <a:r>
              <a:rPr lang="en-US" sz="2800" dirty="0"/>
              <a:t> Vmax </a:t>
            </a:r>
            <a:r>
              <a:rPr lang="ru-RU" sz="2800" dirty="0"/>
              <a:t>  </a:t>
            </a:r>
            <a:r>
              <a:rPr lang="ru-RU" sz="2800" dirty="0" err="1"/>
              <a:t>флаг_посадочной_полосы</a:t>
            </a:r>
            <a:endParaRPr lang="ru-RU" sz="2800" dirty="0"/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Файл с данными потоков:</a:t>
            </a:r>
          </a:p>
          <a:p>
            <a:r>
              <a:rPr lang="ru-RU" sz="2800" dirty="0" err="1"/>
              <a:t>Название_потока</a:t>
            </a:r>
            <a:r>
              <a:rPr lang="ru-RU" sz="2800" dirty="0"/>
              <a:t>   </a:t>
            </a:r>
            <a:r>
              <a:rPr lang="ru-RU" sz="2800" dirty="0" err="1"/>
              <a:t>Имя_первой_точки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83FB65-76B1-4A43-A5AF-F42C2D89A165}"/>
              </a:ext>
            </a:extLst>
          </p:cNvPr>
          <p:cNvSpPr/>
          <p:nvPr/>
        </p:nvSpPr>
        <p:spPr>
          <a:xfrm>
            <a:off x="1919536" y="3884840"/>
            <a:ext cx="19442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9</a:t>
            </a:r>
          </a:p>
          <a:p>
            <a:r>
              <a:rPr lang="ru-RU" dirty="0"/>
              <a:t>a -100 0 0 5 10</a:t>
            </a:r>
          </a:p>
          <a:p>
            <a:r>
              <a:rPr lang="ru-RU" dirty="0"/>
              <a:t>b -50 0 0 5 10</a:t>
            </a:r>
          </a:p>
          <a:p>
            <a:r>
              <a:rPr lang="ru-RU" dirty="0"/>
              <a:t>c 0 0 0 5 10</a:t>
            </a:r>
          </a:p>
          <a:p>
            <a:r>
              <a:rPr lang="ru-RU" dirty="0"/>
              <a:t>d 50 0 0 5 10</a:t>
            </a:r>
          </a:p>
          <a:p>
            <a:r>
              <a:rPr lang="ru-RU" dirty="0"/>
              <a:t>e 200 0 0 4 6</a:t>
            </a:r>
          </a:p>
          <a:p>
            <a:r>
              <a:rPr lang="ru-RU" dirty="0"/>
              <a:t>f 50 100 0 4 8</a:t>
            </a:r>
          </a:p>
          <a:p>
            <a:r>
              <a:rPr lang="ru-RU" dirty="0"/>
              <a:t>g -50 50 0 5 10</a:t>
            </a:r>
          </a:p>
          <a:p>
            <a:r>
              <a:rPr lang="ru-RU" dirty="0"/>
              <a:t>h -200 50 0 5 10</a:t>
            </a:r>
          </a:p>
          <a:p>
            <a:r>
              <a:rPr lang="ru-RU" dirty="0"/>
              <a:t>r 400 0 0 2 5 LAND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429D1C-CB3D-4C54-85D2-D244AF086A11}"/>
              </a:ext>
            </a:extLst>
          </p:cNvPr>
          <p:cNvSpPr/>
          <p:nvPr/>
        </p:nvSpPr>
        <p:spPr>
          <a:xfrm>
            <a:off x="7680176" y="3884840"/>
            <a:ext cx="108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</a:t>
            </a:r>
          </a:p>
          <a:p>
            <a:r>
              <a:rPr lang="ru-RU" dirty="0"/>
              <a:t>Flow1 e</a:t>
            </a:r>
          </a:p>
          <a:p>
            <a:r>
              <a:rPr lang="ru-RU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85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Описание зоны аэропорта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911424" y="1772816"/>
            <a:ext cx="11280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Файл с данными схем:</a:t>
            </a:r>
          </a:p>
          <a:p>
            <a:r>
              <a:rPr lang="ru-RU" sz="2800" dirty="0" err="1"/>
              <a:t>Название_схемы</a:t>
            </a:r>
            <a:r>
              <a:rPr lang="ru-RU" sz="2800" dirty="0"/>
              <a:t> (начальная точка схемы) (конечные точки схемы):</a:t>
            </a:r>
          </a:p>
          <a:p>
            <a:r>
              <a:rPr lang="ru-RU" sz="2800" dirty="0"/>
              <a:t>Название01 … Название0К </a:t>
            </a:r>
            <a:r>
              <a:rPr lang="en-US" sz="2800" dirty="0"/>
              <a:t>Str(</a:t>
            </a:r>
            <a:r>
              <a:rPr lang="ru-RU" sz="2800" dirty="0"/>
              <a:t>Название11 … Название1К</a:t>
            </a:r>
            <a:r>
              <a:rPr lang="en-US" sz="2800" dirty="0"/>
              <a:t>)</a:t>
            </a:r>
            <a:r>
              <a:rPr lang="ru-RU" sz="2800" dirty="0"/>
              <a:t> </a:t>
            </a:r>
          </a:p>
          <a:p>
            <a:r>
              <a:rPr lang="ru-RU" sz="2800" dirty="0"/>
              <a:t>Название21 … Название2К </a:t>
            </a:r>
            <a:r>
              <a:rPr lang="en-US" sz="2800" dirty="0"/>
              <a:t>/Str </a:t>
            </a:r>
            <a:r>
              <a:rPr lang="ru-RU" sz="2800" dirty="0"/>
              <a:t>Название31 … Название3К</a:t>
            </a:r>
          </a:p>
          <a:p>
            <a:endParaRPr lang="ru-RU" sz="2800" dirty="0"/>
          </a:p>
          <a:p>
            <a:r>
              <a:rPr lang="ru-RU" sz="2800" i="1" dirty="0"/>
              <a:t>Условности:</a:t>
            </a:r>
          </a:p>
          <a:p>
            <a:r>
              <a:rPr lang="ru-RU" sz="2800" dirty="0"/>
              <a:t>Схемы пересекаются только по начальной и конечным точкам. В одной схеме может быть только одно спрямление.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Ссылка на раздел 6">
                <a:extLst>
                  <a:ext uri="{FF2B5EF4-FFF2-40B4-BE49-F238E27FC236}">
                    <a16:creationId xmlns:a16="http://schemas.microsoft.com/office/drawing/2014/main" id="{7510E08E-A4E5-48F1-ACA4-D157EB3CB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531597"/>
                  </p:ext>
                </p:extLst>
              </p:nvPr>
            </p:nvGraphicFramePr>
            <p:xfrm>
              <a:off x="7968208" y="494116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CDC4245-4E69-4417-8D44-2B1C83E98C20}">
                    <psez:zmPr id="{44B19441-3ECB-4C03-A627-00CFFE599C81}" transitionDur="5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snip2Diag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88900" algn="tl" rotWithShape="0">
                            <a:srgbClr val="000000">
                              <a:alpha val="45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Ссылка на раздел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10E08E-A4E5-48F1-ACA4-D157EB3CB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8208" y="4941168"/>
                <a:ext cx="3048000" cy="171450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7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6F8F973-663C-440E-8915-5264BEF010DE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Работа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3046D-E28A-4081-AEC9-E466555CEC4D}"/>
              </a:ext>
            </a:extLst>
          </p:cNvPr>
          <p:cNvSpPr txBox="1"/>
          <p:nvPr/>
        </p:nvSpPr>
        <p:spPr>
          <a:xfrm>
            <a:off x="911424" y="1772816"/>
            <a:ext cx="1128057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Чтение исходных данных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Построение графа зоны аэропорта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Построение подграфов потоков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Топологическая сортировка потоков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Расчёт временных интервалов</a:t>
            </a:r>
          </a:p>
        </p:txBody>
      </p:sp>
    </p:spTree>
    <p:extLst>
      <p:ext uri="{BB962C8B-B14F-4D97-AF65-F5344CB8AC3E}">
        <p14:creationId xmlns:p14="http://schemas.microsoft.com/office/powerpoint/2010/main" val="341444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8CDA95B-5D23-47C6-8E90-0EE4CCFDF639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Построение графа зоны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05D2F-828B-470E-80C3-259E6EFB69AB}"/>
              </a:ext>
            </a:extLst>
          </p:cNvPr>
          <p:cNvSpPr txBox="1"/>
          <p:nvPr/>
        </p:nvSpPr>
        <p:spPr>
          <a:xfrm>
            <a:off x="911424" y="1772816"/>
            <a:ext cx="11280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Граф зоны будем строить списками следующих. То есть соединять ребрами данную вершину, со всеми вершинами, которые имеют связь с данной. Делать это будем следующим образом: идём по массиву схем и с помощью полей «путь» и «спрямление» строим граф зоны.</a:t>
            </a:r>
          </a:p>
        </p:txBody>
      </p:sp>
    </p:spTree>
    <p:extLst>
      <p:ext uri="{BB962C8B-B14F-4D97-AF65-F5344CB8AC3E}">
        <p14:creationId xmlns:p14="http://schemas.microsoft.com/office/powerpoint/2010/main" val="2888279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407</Words>
  <Application>Microsoft Office PowerPoint</Application>
  <PresentationFormat>Широкоэкранный</PresentationFormat>
  <Paragraphs>74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Антон Вячеславович</dc:creator>
  <cp:lastModifiedBy>Михайлов Антон Вячеславович</cp:lastModifiedBy>
  <cp:revision>31</cp:revision>
  <dcterms:created xsi:type="dcterms:W3CDTF">2020-06-15T06:38:35Z</dcterms:created>
  <dcterms:modified xsi:type="dcterms:W3CDTF">2020-06-15T13:20:22Z</dcterms:modified>
</cp:coreProperties>
</file>