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77" r:id="rId10"/>
    <p:sldId id="276" r:id="rId11"/>
    <p:sldId id="264" r:id="rId12"/>
    <p:sldId id="278" r:id="rId13"/>
    <p:sldId id="269" r:id="rId14"/>
    <p:sldId id="270" r:id="rId15"/>
    <p:sldId id="271" r:id="rId16"/>
    <p:sldId id="27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75"/>
            <p14:sldId id="262"/>
            <p14:sldId id="263"/>
            <p14:sldId id="277"/>
            <p14:sldId id="276"/>
          </p14:sldIdLst>
        </p14:section>
        <p14:section name="Работа процедуры" id="{41F4E912-60D9-4E27-B1B6-3ED0813C8316}">
          <p14:sldIdLst>
            <p14:sldId id="264"/>
            <p14:sldId id="278"/>
          </p14:sldIdLst>
        </p14:section>
        <p14:section name="Макетный пример" id="{F67FA294-3AA7-4EE2-8C03-94946B0E0C53}">
          <p14:sldIdLst>
            <p14:sldId id="269"/>
            <p14:sldId id="270"/>
            <p14:sldId id="271"/>
            <p14:sldId id="279"/>
            <p14:sldId id="272"/>
            <p14:sldId id="273"/>
          </p14:sldIdLst>
        </p14:section>
        <p14:section name="Заключение" id="{0C737BB6-F6AD-4313-BBE3-823C4BA56E7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807" autoAdjust="0"/>
  </p:normalViewPr>
  <p:slideViewPr>
    <p:cSldViewPr>
      <p:cViewPr varScale="1">
        <p:scale>
          <a:sx n="80" d="100"/>
          <a:sy n="80" d="100"/>
        </p:scale>
        <p:origin x="948" y="96"/>
      </p:cViewPr>
      <p:guideLst>
        <p:guide orient="horz" pos="284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16.06.2020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226985" y="5145764"/>
            <a:ext cx="511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Направление: 01.03.01 «Математика»</a:t>
            </a:r>
            <a:br>
              <a:rPr lang="ru-RU" sz="2400" dirty="0"/>
            </a:br>
            <a:r>
              <a:rPr lang="ru-RU" sz="2400" dirty="0"/>
              <a:t>Студент: Михайлов А.В.</a:t>
            </a:r>
          </a:p>
          <a:p>
            <a:r>
              <a:rPr lang="ru-RU" sz="2400" dirty="0"/>
              <a:t>Научный руководитель:  </a:t>
            </a:r>
            <a:r>
              <a:rPr lang="ru-RU" sz="2400" dirty="0" err="1"/>
              <a:t>Кумков</a:t>
            </a:r>
            <a:r>
              <a:rPr lang="ru-RU" sz="2400" dirty="0"/>
              <a:t> С.С.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потоках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первой строке хранится количество потоков. Следующие строки хранят информацию о потоках в виде</a:t>
            </a:r>
            <a:r>
              <a:rPr lang="en-US" sz="2800" dirty="0"/>
              <a:t>:</a:t>
            </a:r>
            <a:endParaRPr lang="ru-RU" sz="2800" dirty="0"/>
          </a:p>
          <a:p>
            <a:endParaRPr lang="ru-RU" sz="2800" dirty="0"/>
          </a:p>
          <a:p>
            <a:pPr algn="ctr"/>
            <a:r>
              <a:rPr lang="ru-RU" sz="2800" i="1" dirty="0" err="1"/>
              <a:t>Название_потока</a:t>
            </a:r>
            <a:r>
              <a:rPr lang="ru-RU" sz="2800" i="1" dirty="0"/>
              <a:t>   </a:t>
            </a:r>
            <a:r>
              <a:rPr lang="ru-RU" sz="2800" i="1" dirty="0" err="1"/>
              <a:t>Имя_первой_точки</a:t>
            </a:r>
            <a:endParaRPr lang="ru-RU" sz="28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4749515" y="3789040"/>
            <a:ext cx="2692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файла:</a:t>
            </a:r>
            <a:endParaRPr lang="en-US" sz="2800" dirty="0"/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Flow1 </a:t>
            </a:r>
            <a:r>
              <a:rPr lang="en-US" sz="2800" dirty="0"/>
              <a:t>A</a:t>
            </a:r>
            <a:endParaRPr lang="ru-RU" sz="2800" dirty="0"/>
          </a:p>
          <a:p>
            <a:r>
              <a:rPr lang="ru-RU" sz="2800" dirty="0"/>
              <a:t>Flow2 </a:t>
            </a:r>
            <a:r>
              <a:rPr lang="en-US" sz="2800" dirty="0"/>
              <a:t>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71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1055440" y="1348270"/>
            <a:ext cx="9505056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Чтение исходных данных</a:t>
            </a:r>
            <a:r>
              <a:rPr lang="en-US" sz="3600" dirty="0"/>
              <a:t> (</a:t>
            </a:r>
            <a:r>
              <a:rPr lang="en-US" sz="3600" dirty="0" err="1"/>
              <a:t>RegExp</a:t>
            </a:r>
            <a:r>
              <a:rPr lang="en-US" sz="3600" dirty="0"/>
              <a:t>)</a:t>
            </a:r>
            <a:endParaRPr lang="ru-RU" sz="3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Построение графа зоны аэропорта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Построение подграфов потоков</a:t>
            </a:r>
            <a:r>
              <a:rPr lang="en-US" sz="3600" dirty="0"/>
              <a:t> </a:t>
            </a:r>
            <a:r>
              <a:rPr lang="ru-RU" sz="3600" dirty="0"/>
              <a:t>(</a:t>
            </a:r>
            <a:r>
              <a:rPr lang="en-US" sz="3600" dirty="0"/>
              <a:t>DFS</a:t>
            </a:r>
            <a:r>
              <a:rPr lang="ru-RU" sz="360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Топологическая сортировка потоков</a:t>
            </a:r>
            <a:r>
              <a:rPr lang="en-US" sz="3600" dirty="0"/>
              <a:t> </a:t>
            </a:r>
            <a:endParaRPr lang="ru-RU" sz="3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Расчёт временных интервалов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3277D4E-4C95-4D79-AC6E-3AC88B7161BF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времён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8BD30A-A4A0-4A04-B958-9A0DDCB8FCC6}"/>
              </a:ext>
            </a:extLst>
          </p:cNvPr>
          <p:cNvSpPr/>
          <p:nvPr/>
        </p:nvSpPr>
        <p:spPr>
          <a:xfrm>
            <a:off x="659396" y="1196752"/>
            <a:ext cx="108732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Так как поток топологически отсортирован, будем двигаться по возрастанию идентификатора вершин до тех пор, пока не дойдём до вершины с максимальным индексом, рассчитывая возможное время прибытия в следующие точки из данной, как при равнопеременном движении: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1EB2D8-F48A-4D6C-8AF6-0750EA4A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4005064"/>
            <a:ext cx="5839640" cy="7335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3B113-EA2A-4B4C-914B-B975E34F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5" y="2981325"/>
            <a:ext cx="2695575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AB2BA-1D4E-4D17-932A-B982B845948A}"/>
              </a:ext>
            </a:extLst>
          </p:cNvPr>
          <p:cNvSpPr txBox="1"/>
          <p:nvPr/>
        </p:nvSpPr>
        <p:spPr>
          <a:xfrm>
            <a:off x="5228060" y="30061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2C174D-4B05-4783-A421-0045D0F3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9" y="2981325"/>
            <a:ext cx="2790825" cy="7905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541296-AB9C-4BD2-BBFE-504DEF8D0691}"/>
              </a:ext>
            </a:extLst>
          </p:cNvPr>
          <p:cNvSpPr/>
          <p:nvPr/>
        </p:nvSpPr>
        <p:spPr>
          <a:xfrm>
            <a:off x="659396" y="5338696"/>
            <a:ext cx="10873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После чего добавляем к каждому интервалу полученные времена, и этот новый интервал записываем в массив времён потомка.</a:t>
            </a:r>
          </a:p>
        </p:txBody>
      </p:sp>
    </p:spTree>
    <p:extLst>
      <p:ext uri="{BB962C8B-B14F-4D97-AF65-F5344CB8AC3E}">
        <p14:creationId xmlns:p14="http://schemas.microsoft.com/office/powerpoint/2010/main" val="135829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46CA8A5-B9A9-4692-94D4-4BBB57C84FAB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DE7F4A-F8C3-4925-B479-8213DFD2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218821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C5744-28FA-45E8-B91F-E7C800780244}"/>
              </a:ext>
            </a:extLst>
          </p:cNvPr>
          <p:cNvSpPr/>
          <p:nvPr/>
        </p:nvSpPr>
        <p:spPr>
          <a:xfrm>
            <a:off x="573885" y="1340768"/>
            <a:ext cx="3312368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точек: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9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a -100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b -50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c 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d 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e 200 0 0 4 6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 50 100 0 4 8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g -50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h -200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r 400 0 0 2 5 LAND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CDB8CD-E7DA-4196-BB21-86F1DBB13225}"/>
              </a:ext>
            </a:extLst>
          </p:cNvPr>
          <p:cNvSpPr/>
          <p:nvPr/>
        </p:nvSpPr>
        <p:spPr>
          <a:xfrm>
            <a:off x="4390308" y="1340768"/>
            <a:ext cx="4441996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Name2 (a)(e): a </a:t>
            </a:r>
            <a:r>
              <a:rPr lang="ru-RU" sz="2400" dirty="0" err="1"/>
              <a:t>Str</a:t>
            </a:r>
            <a:r>
              <a:rPr lang="ru-RU" sz="2400" dirty="0"/>
              <a:t>(f) b c d /</a:t>
            </a:r>
            <a:r>
              <a:rPr lang="ru-RU" sz="2400" dirty="0" err="1"/>
              <a:t>Str</a:t>
            </a:r>
            <a:r>
              <a:rPr lang="ru-RU" sz="24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NameSt1 (0): b g h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92E7F-3771-4856-9039-4D25B6740BC4}"/>
              </a:ext>
            </a:extLst>
          </p:cNvPr>
          <p:cNvSpPr/>
          <p:nvPr/>
        </p:nvSpPr>
        <p:spPr>
          <a:xfrm>
            <a:off x="9336359" y="1340768"/>
            <a:ext cx="2614789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потоков: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</a:t>
            </a:r>
            <a:endParaRPr lang="ru-RU" sz="2400" dirty="0"/>
          </a:p>
          <a:p>
            <a:pPr>
              <a:lnSpc>
                <a:spcPct val="125000"/>
              </a:lnSpc>
            </a:pPr>
            <a:r>
              <a:rPr lang="ru-RU" sz="2400" dirty="0"/>
              <a:t>Flow1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12506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A93D3F-ECAF-4C02-9E17-F21D0441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818363"/>
            <a:ext cx="1140301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4B75B1-60F0-4026-90AD-32DA40FD947B}"/>
              </a:ext>
            </a:extLst>
          </p:cNvPr>
          <p:cNvSpPr/>
          <p:nvPr/>
        </p:nvSpPr>
        <p:spPr>
          <a:xfrm>
            <a:off x="2387588" y="1340768"/>
            <a:ext cx="7416824" cy="436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/>
              <a:t>Теперь «запустим» стандартную схему:</a:t>
            </a:r>
          </a:p>
          <a:p>
            <a:pPr>
              <a:lnSpc>
                <a:spcPct val="125000"/>
              </a:lnSpc>
            </a:pPr>
            <a:endParaRPr lang="en-US" sz="2800" dirty="0"/>
          </a:p>
          <a:p>
            <a:pPr>
              <a:lnSpc>
                <a:spcPct val="125000"/>
              </a:lnSpc>
            </a:pPr>
            <a:r>
              <a:rPr lang="ru-RU" sz="28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Name2 (a)(e): a </a:t>
            </a:r>
            <a:r>
              <a:rPr lang="ru-RU" sz="2800" dirty="0" err="1"/>
              <a:t>Str</a:t>
            </a:r>
            <a:r>
              <a:rPr lang="ru-RU" sz="2800" dirty="0"/>
              <a:t>(f) b c d /</a:t>
            </a:r>
            <a:r>
              <a:rPr lang="ru-RU" sz="2800" dirty="0" err="1"/>
              <a:t>Str</a:t>
            </a:r>
            <a:r>
              <a:rPr lang="ru-RU" sz="28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NameSt1 (</a:t>
            </a:r>
            <a:r>
              <a:rPr lang="ru-RU" sz="2800" b="1" u="sng" dirty="0"/>
              <a:t> 1 </a:t>
            </a:r>
            <a:r>
              <a:rPr lang="ru-RU" sz="2800" dirty="0"/>
              <a:t>): b g h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E73DE99-0E74-444F-8B10-72835CCDD05A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342968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70BAC0-5B6F-47B6-B42C-46BD5DBC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"/>
            <a:ext cx="12192000" cy="62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B4A6805-B9B6-4459-9478-9DB3685E3690}"/>
              </a:ext>
            </a:extLst>
          </p:cNvPr>
          <p:cNvGrpSpPr/>
          <p:nvPr/>
        </p:nvGrpSpPr>
        <p:grpSpPr>
          <a:xfrm>
            <a:off x="179298" y="548680"/>
            <a:ext cx="5458587" cy="4867954"/>
            <a:chOff x="0" y="548680"/>
            <a:chExt cx="5458587" cy="486795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26804CB-E9FC-4179-9182-34FF1EAD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680"/>
              <a:ext cx="5458587" cy="486795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05BBDEE-FE94-4B47-BB61-E5F91C077E25}"/>
                </a:ext>
              </a:extLst>
            </p:cNvPr>
            <p:cNvSpPr/>
            <p:nvPr/>
          </p:nvSpPr>
          <p:spPr>
            <a:xfrm>
              <a:off x="479376" y="1196752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0830E64-AB0C-4569-A58A-DF1EB36B47AA}"/>
              </a:ext>
            </a:extLst>
          </p:cNvPr>
          <p:cNvGrpSpPr/>
          <p:nvPr/>
        </p:nvGrpSpPr>
        <p:grpSpPr>
          <a:xfrm>
            <a:off x="5637885" y="662996"/>
            <a:ext cx="6554115" cy="4753638"/>
            <a:chOff x="5879976" y="605838"/>
            <a:chExt cx="6554115" cy="47536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230191F-9F10-42BC-9A31-6249DEEDE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976" y="605838"/>
              <a:ext cx="6554115" cy="47536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1DA8AEE-7062-43E7-AB19-A0FCDB27E037}"/>
                </a:ext>
              </a:extLst>
            </p:cNvPr>
            <p:cNvSpPr/>
            <p:nvPr/>
          </p:nvSpPr>
          <p:spPr>
            <a:xfrm>
              <a:off x="6328012" y="994468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694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CC838A8-BA2E-4A06-A179-463E924F2049}"/>
              </a:ext>
            </a:extLst>
          </p:cNvPr>
          <p:cNvSpPr txBox="1">
            <a:spLocks/>
          </p:cNvSpPr>
          <p:nvPr/>
        </p:nvSpPr>
        <p:spPr>
          <a:xfrm>
            <a:off x="2639616" y="1268760"/>
            <a:ext cx="6372708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19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2884235"/>
            <a:ext cx="273630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8E0285E-9EB3-4E14-B704-95611A986DA3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Формат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8C4A8-E933-43F2-AC51-1E27CF595F5A}"/>
              </a:ext>
            </a:extLst>
          </p:cNvPr>
          <p:cNvSpPr txBox="1"/>
          <p:nvPr/>
        </p:nvSpPr>
        <p:spPr>
          <a:xfrm>
            <a:off x="911424" y="1556792"/>
            <a:ext cx="93610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о контрольных точках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 схем (элементы трассы)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515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контрольных точках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455712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первой строке указывается целое число – количество контрольных точек в описываемом районе. Далее перечисляются контрольные точки по одной на строке в следующем формате:</a:t>
            </a:r>
          </a:p>
          <a:p>
            <a:pPr algn="just"/>
            <a:endParaRPr lang="ru-RU" sz="2800" dirty="0"/>
          </a:p>
          <a:p>
            <a:pPr algn="ctr"/>
            <a:r>
              <a:rPr lang="ru-RU" sz="2800" i="1" dirty="0" err="1"/>
              <a:t>Название_точки</a:t>
            </a:r>
            <a:r>
              <a:rPr lang="ru-RU" sz="2800" i="1" dirty="0"/>
              <a:t>   </a:t>
            </a:r>
            <a:r>
              <a:rPr lang="en-US" sz="2800" i="1" dirty="0"/>
              <a:t>x</a:t>
            </a:r>
            <a:r>
              <a:rPr lang="ru-RU" sz="2800" i="1" dirty="0"/>
              <a:t>  </a:t>
            </a:r>
            <a:r>
              <a:rPr lang="en-US" sz="2800" i="1" dirty="0"/>
              <a:t> y</a:t>
            </a:r>
            <a:r>
              <a:rPr lang="ru-RU" sz="2800" i="1" dirty="0"/>
              <a:t>  </a:t>
            </a:r>
            <a:r>
              <a:rPr lang="en-US" sz="2800" i="1" dirty="0"/>
              <a:t> z </a:t>
            </a:r>
            <a:r>
              <a:rPr lang="ru-RU" sz="2800" i="1" dirty="0"/>
              <a:t>  </a:t>
            </a:r>
            <a:r>
              <a:rPr lang="en-US" sz="2800" i="1" dirty="0"/>
              <a:t>Vmin</a:t>
            </a:r>
            <a:r>
              <a:rPr lang="ru-RU" sz="2800" i="1" dirty="0"/>
              <a:t>  </a:t>
            </a:r>
            <a:r>
              <a:rPr lang="en-US" sz="2800" i="1" dirty="0"/>
              <a:t> Vmax </a:t>
            </a:r>
            <a:r>
              <a:rPr lang="ru-RU" sz="2800" i="1" dirty="0"/>
              <a:t>  </a:t>
            </a:r>
            <a:r>
              <a:rPr lang="ru-RU" sz="2800" i="1" dirty="0" err="1"/>
              <a:t>флаг_посадочной_полосы</a:t>
            </a:r>
            <a:endParaRPr lang="ru-RU" sz="2800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AFCFDE1-B719-4828-81E6-402F37083B39}"/>
              </a:ext>
            </a:extLst>
          </p:cNvPr>
          <p:cNvGrpSpPr/>
          <p:nvPr/>
        </p:nvGrpSpPr>
        <p:grpSpPr>
          <a:xfrm>
            <a:off x="983432" y="4221088"/>
            <a:ext cx="9577064" cy="1713676"/>
            <a:chOff x="1055440" y="4581128"/>
            <a:chExt cx="5976664" cy="171367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883FB65-76B1-4A43-A5AF-F42C2D89A165}"/>
                </a:ext>
              </a:extLst>
            </p:cNvPr>
            <p:cNvSpPr/>
            <p:nvPr/>
          </p:nvSpPr>
          <p:spPr>
            <a:xfrm>
              <a:off x="2999656" y="4725144"/>
              <a:ext cx="403244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/>
                <a:t>3</a:t>
              </a:r>
            </a:p>
            <a:p>
              <a:r>
                <a:rPr lang="en-US" sz="2400" dirty="0"/>
                <a:t>A</a:t>
              </a:r>
              <a:r>
                <a:rPr lang="ru-RU" sz="2400" dirty="0"/>
                <a:t>  </a:t>
              </a:r>
              <a:r>
                <a:rPr lang="en-US" sz="2400" dirty="0"/>
                <a:t>  </a:t>
              </a:r>
              <a:r>
                <a:rPr lang="ru-RU" sz="2400" dirty="0"/>
                <a:t>-100</a:t>
              </a:r>
              <a:r>
                <a:rPr lang="en-US" sz="2400" dirty="0"/>
                <a:t>  </a:t>
              </a:r>
              <a:r>
                <a:rPr lang="ru-RU" sz="2400" dirty="0"/>
                <a:t> 0     50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B</a:t>
              </a:r>
              <a:r>
                <a:rPr lang="ru-RU" sz="2400" dirty="0"/>
                <a:t> </a:t>
              </a:r>
              <a:r>
                <a:rPr lang="en-US" sz="2400" dirty="0"/>
                <a:t>  </a:t>
              </a:r>
              <a:r>
                <a:rPr lang="ru-RU" sz="2400" dirty="0"/>
                <a:t> -50   </a:t>
              </a:r>
              <a:r>
                <a:rPr lang="en-US" sz="2400" dirty="0"/>
                <a:t>  </a:t>
              </a:r>
              <a:r>
                <a:rPr lang="ru-RU" sz="2400" dirty="0"/>
                <a:t>20   50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C</a:t>
              </a:r>
              <a:r>
                <a:rPr lang="ru-RU" sz="2400" dirty="0"/>
                <a:t>   </a:t>
              </a:r>
              <a:r>
                <a:rPr lang="en-US" sz="2400" dirty="0"/>
                <a:t>  </a:t>
              </a:r>
              <a:r>
                <a:rPr lang="ru-RU" sz="2400" dirty="0"/>
                <a:t>400  </a:t>
              </a:r>
              <a:r>
                <a:rPr lang="en-US" sz="2400" dirty="0"/>
                <a:t>  </a:t>
              </a:r>
              <a:r>
                <a:rPr lang="ru-RU" sz="2400" dirty="0"/>
                <a:t>0     0 </a:t>
              </a:r>
              <a:r>
                <a:rPr lang="en-US" sz="2400" dirty="0"/>
                <a:t>    </a:t>
              </a:r>
              <a:r>
                <a:rPr lang="ru-RU" sz="2400" dirty="0"/>
                <a:t>2 </a:t>
              </a:r>
              <a:r>
                <a:rPr lang="en-US" sz="2400" dirty="0"/>
                <a:t>  </a:t>
              </a:r>
              <a:r>
                <a:rPr lang="ru-RU" sz="2400" dirty="0"/>
                <a:t>5   LAND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BE1D7C-49E1-42D7-AB96-07412C88D2BF}"/>
                </a:ext>
              </a:extLst>
            </p:cNvPr>
            <p:cNvSpPr txBox="1"/>
            <p:nvPr/>
          </p:nvSpPr>
          <p:spPr>
            <a:xfrm>
              <a:off x="1055440" y="4581128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Пример</a:t>
              </a:r>
              <a:r>
                <a:rPr lang="en-US" sz="2800" dirty="0"/>
                <a:t> </a:t>
              </a:r>
              <a:r>
                <a:rPr lang="ru-RU" sz="2800" dirty="0"/>
                <a:t>файла: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152900"/>
            <a:ext cx="1128057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Файл условно разбит на два блока: схемы и стандартные схемы.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В первой строке – количество схем, во второй – количество ст. схем. Далее перечисляются схемы построчно в следующем формате:</a:t>
            </a:r>
          </a:p>
          <a:p>
            <a:pPr>
              <a:lnSpc>
                <a:spcPct val="110000"/>
              </a:lnSpc>
            </a:pPr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(конечные </a:t>
            </a:r>
            <a:r>
              <a:rPr lang="ru-RU" sz="2800" i="1" dirty="0" err="1"/>
              <a:t>точк</a:t>
            </a:r>
            <a:r>
              <a:rPr lang="ru-RU" sz="2800" i="1" dirty="0"/>
              <a:t>):</a:t>
            </a:r>
          </a:p>
          <a:p>
            <a:pPr>
              <a:lnSpc>
                <a:spcPct val="110000"/>
              </a:lnSpc>
            </a:pPr>
            <a:r>
              <a:rPr lang="ru-RU" sz="2800" i="1" dirty="0"/>
              <a:t>ТОЧКИ </a:t>
            </a:r>
            <a:r>
              <a:rPr lang="en-US" sz="2800" i="1" dirty="0"/>
              <a:t>Str(</a:t>
            </a:r>
            <a:r>
              <a:rPr lang="ru-RU" sz="2800" i="1" dirty="0"/>
              <a:t>ТОЧКИ</a:t>
            </a:r>
            <a:r>
              <a:rPr lang="en-US" sz="2800" i="1" dirty="0"/>
              <a:t>)</a:t>
            </a:r>
            <a:r>
              <a:rPr lang="ru-RU" sz="2800" i="1" dirty="0"/>
              <a:t> ТОЧКИ </a:t>
            </a:r>
            <a:r>
              <a:rPr lang="en-US" sz="2800" i="1" dirty="0"/>
              <a:t>/Str </a:t>
            </a:r>
            <a:r>
              <a:rPr lang="ru-RU" sz="2800" i="1" dirty="0"/>
              <a:t>ТОЧКИ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8521B-67ED-4359-9AB1-C9A9B177F162}"/>
              </a:ext>
            </a:extLst>
          </p:cNvPr>
          <p:cNvSpPr txBox="1"/>
          <p:nvPr/>
        </p:nvSpPr>
        <p:spPr>
          <a:xfrm>
            <a:off x="695400" y="3933056"/>
            <a:ext cx="1120856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 схем: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NameA (DIPOP)(EE500 KOLOS): Str(KOLOS) DIPOP EE500 /Str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NameB (KOLOS)(BEKAR) : KOLOS VALET Str(RODEL) EE020 EE021 EE022 EE023</a:t>
            </a:r>
            <a:r>
              <a:rPr lang="ru-RU" sz="2800" dirty="0"/>
              <a:t> </a:t>
            </a:r>
            <a:r>
              <a:rPr lang="es-ES" sz="2800" dirty="0"/>
              <a:t>EE024 EE025 /Str RODEL BEKAR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NameС (RODEL)(RW25R): RODEL BEKAR KVOTA EE252 EE253 RW25R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545722" y="1145775"/>
            <a:ext cx="112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(повторы):</a:t>
            </a:r>
          </a:p>
          <a:p>
            <a:pPr algn="ctr"/>
            <a:r>
              <a:rPr lang="en-US" sz="2800" i="1" dirty="0"/>
              <a:t>Start </a:t>
            </a:r>
            <a:r>
              <a:rPr lang="en-US" sz="2800" i="1" dirty="0" err="1"/>
              <a:t>Turn_end</a:t>
            </a:r>
            <a:r>
              <a:rPr lang="en-US" sz="2800" i="1" dirty="0"/>
              <a:t> </a:t>
            </a:r>
            <a:r>
              <a:rPr lang="en-US" sz="2800" i="1" dirty="0" err="1"/>
              <a:t>Back_end</a:t>
            </a:r>
            <a:r>
              <a:rPr lang="ru-RU" sz="2800" i="1" dirty="0"/>
              <a:t>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3973F-5F4F-4A65-887F-0B1C1AEF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077072"/>
            <a:ext cx="9372364" cy="236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7EAF1-FF8D-42BB-A69F-4D1181A534D6}"/>
              </a:ext>
            </a:extLst>
          </p:cNvPr>
          <p:cNvSpPr txBox="1"/>
          <p:nvPr/>
        </p:nvSpPr>
        <p:spPr>
          <a:xfrm>
            <a:off x="911424" y="2070012"/>
            <a:ext cx="11208568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NameStScheme (GALEB)(5): GALEB N1 N2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RALUBst</a:t>
            </a:r>
            <a:r>
              <a:rPr lang="en-US" sz="2800" dirty="0"/>
              <a:t> (RALUB)(2): RALUB RAL01 RAL02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02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561</Words>
  <Application>Microsoft Office PowerPoint</Application>
  <PresentationFormat>Широкоэкранный</PresentationFormat>
  <Paragraphs>90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52</cp:revision>
  <dcterms:created xsi:type="dcterms:W3CDTF">2020-06-15T06:38:35Z</dcterms:created>
  <dcterms:modified xsi:type="dcterms:W3CDTF">2020-06-16T10:48:42Z</dcterms:modified>
</cp:coreProperties>
</file>