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4AE38189-55FF-49F3-8FAF-D5B70471F2D3}">
          <p14:sldIdLst>
            <p14:sldId id="256"/>
          </p14:sldIdLst>
        </p14:section>
        <p14:section name="Введение" id="{ACDC4245-4E69-4417-8D44-2B1C83E98C20}">
          <p14:sldIdLst>
            <p14:sldId id="258"/>
          </p14:sldIdLst>
        </p14:section>
        <p14:section name="Схемы задержки" id="{7C14C2A9-424B-4039-999D-4953203944BB}">
          <p14:sldIdLst>
            <p14:sldId id="259"/>
            <p14:sldId id="260"/>
            <p14:sldId id="261"/>
          </p14:sldIdLst>
        </p14:section>
        <p14:section name="Описание зоны аэропорта" id="{EDB4724E-3DDE-4A40-9ABC-2A698270A0D2}">
          <p14:sldIdLst>
            <p14:sldId id="262"/>
            <p14:sldId id="263"/>
          </p14:sldIdLst>
        </p14:section>
        <p14:section name="Работа процедуры" id="{41F4E912-60D9-4E27-B1B6-3ED0813C8316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807" autoAdjust="0"/>
  </p:normalViewPr>
  <p:slideViewPr>
    <p:cSldViewPr>
      <p:cViewPr>
        <p:scale>
          <a:sx n="100" d="100"/>
          <a:sy n="100" d="100"/>
        </p:scale>
        <p:origin x="144" y="-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1" d="100"/>
          <a:sy n="61" d="100"/>
        </p:scale>
        <p:origin x="344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1832865-AA08-42A9-B0AE-658836568C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82E62F-7D64-4B1B-A77D-F09CE731B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135F-42E0-41B1-9B70-43B2A1FEB41A}" type="datetimeFigureOut">
              <a:rPr lang="ru-RU" smtClean="0"/>
              <a:t>15.06.2020</a:t>
            </a:fld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6B5E8D-D26B-4C58-B5AC-8230C4FF20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2103D-2194-4390-9087-9FC7AF089D3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68270459-3BCF-4A29-89EE-BB7C009C4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77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F36C8-D930-4C11-97EB-A8986A20B62D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BC98-FEC2-4340-B992-699CEE3AC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BC98-FEC2-4340-B992-699CEE3AC4D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14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9D000-45E2-4338-AAE2-CA301A6DC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BD9DEE-821C-4460-B77D-3A90B8DAC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B6A362-2D40-40D1-96DC-10CA2BDB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5B0DCD-CEA0-4458-AF96-B403196A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E3EAF5-AE5F-4211-929E-BAD8933C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60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ED8E4-B440-4BEA-995E-D023A921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A139DB-5323-458B-8E22-3366B361D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20BFCA-9638-400A-9D49-F002B034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D8F3F-5422-48F5-B260-BA575684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C37649-1808-4950-9D19-53AC6C0F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17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245D4B-E738-4FAE-924A-CCFB8CAC7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DC3694-E3D2-428C-89FA-881299048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B7014A-2F94-43AC-A996-ADCFEAF5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943F19-3F7C-445C-BC82-78F1815B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FCBF30-0C48-44A1-9F08-FAFDC7D8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85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F56EC-D4EE-4453-9302-949DCA15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FC5CD-1C04-44F5-B5B0-44BEBD4BA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5A7742-8416-457E-BB61-8585E870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4C97CC-5B6B-4EC5-AF24-BC1EED69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BAE2C-3D3F-403A-BCFE-9F91C454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66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9A63E-7BC7-41B8-B18A-3014329A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7DC114-2B4F-4C59-83BB-17485352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52A3E6-D65A-4038-90C7-2D839B7C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453DE8-6C95-42F4-926F-8CC68785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E882E2-327C-477E-98BF-42649FB4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89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31B41-AE1B-41F7-BD9B-986297C7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3291CC-CE1E-48C7-BD50-7AD0E1F2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52F7D0-C33D-48EE-9C36-71BA29AFA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1C75BD-079D-443D-8981-4DBE7F50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62F6DE-4304-46D8-82E1-0F29515B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87A85F-3B17-4C1B-ABE4-AC58051B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9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DB961-5756-477E-AFFA-E9597618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9DF9AE-9662-4967-80B1-64C5159B4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35A354-6E0E-4C1F-8EE7-CB774289B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EA6CC7-5668-4DBD-8D97-9A7576118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63AB34-3C04-4DA4-895C-374729BAF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B7F7E5-330D-4B3F-B086-CA58E28D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A91011-9996-4A94-B3C2-A90EED37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02A969-0EBC-466B-87F3-6A6E2ED3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86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61EF4-CB25-40E1-8320-C0811690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0B2B031-4A4B-425B-B806-C84675C5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1E6602-2FD9-4ACB-8AF2-DE74CDA8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1BFEEA-D49F-4BE0-AACC-E9D2F001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85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2D927E-D24A-4217-8BF0-DA60089E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CADA5C-905F-4526-A206-56F771F9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C97F65-A0FE-4642-97DB-41370D0A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17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3D076-B794-4EDA-956D-13421D78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86F9FF-5A6E-4B60-9253-E7531867B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98A015-8757-4F75-B91B-EC14E21F2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95CB84-4053-4DF2-A4F7-285E15AB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6595AE-7B23-4157-B1BF-CB1F2162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E76048-E887-4DE7-A785-13B9712A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09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9D02D-DF9B-45B6-8B09-C52942B9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34C9A2-3832-40B8-8341-503ACD503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518F6E-A8E6-4ABE-82D2-21CFEAA0A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50140-2CCB-4118-9CE4-33A92CAC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C06424-74F7-4E5A-B364-D80C3023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890067-54CC-41F0-8F58-AC308FCD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55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402F1-12C9-469C-906D-4DBB5D1D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9251BC-8B03-4077-B8D5-7D1EA2E2D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8D19F9-05CA-4E0B-BC82-A236A64E9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9503-628D-4213-8B0B-F5850544B277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ED675-843E-491A-911B-2B0CA427D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CD3D5E-B1FC-46F0-91F3-6A4D66B10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2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55837E-C65E-49A2-A22A-256CA77A10E4}"/>
              </a:ext>
            </a:extLst>
          </p:cNvPr>
          <p:cNvSpPr txBox="1"/>
          <p:nvPr/>
        </p:nvSpPr>
        <p:spPr>
          <a:xfrm>
            <a:off x="1055440" y="5517232"/>
            <a:ext cx="330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01.03.01 «Математика»</a:t>
            </a:r>
            <a:br>
              <a:rPr lang="ru-RU" sz="2400" dirty="0"/>
            </a:br>
            <a:r>
              <a:rPr lang="ru-RU" sz="2400" dirty="0"/>
              <a:t>Михайлов А.В.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0B008-7597-4415-89B1-C137A428B614}"/>
              </a:ext>
            </a:extLst>
          </p:cNvPr>
          <p:cNvSpPr txBox="1"/>
          <p:nvPr/>
        </p:nvSpPr>
        <p:spPr>
          <a:xfrm>
            <a:off x="5339916" y="692696"/>
            <a:ext cx="1692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+mj-lt"/>
              </a:rPr>
              <a:t>Тема: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41C741-4EB1-46AB-9B47-51B0D404FB4A}"/>
              </a:ext>
            </a:extLst>
          </p:cNvPr>
          <p:cNvSpPr txBox="1"/>
          <p:nvPr/>
        </p:nvSpPr>
        <p:spPr>
          <a:xfrm>
            <a:off x="1055440" y="1988840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Разработка процедуры прогнозирования промежутка вариации момента прибытия воздушного судна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0498ED-A20C-4016-B96A-FBA57EDD0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48" b="91774" l="3000" r="96222">
                        <a14:foregroundMark x1="10444" y1="54355" x2="10444" y2="40323"/>
                        <a14:foregroundMark x1="10444" y1="40323" x2="15778" y2="39194"/>
                        <a14:foregroundMark x1="7111" y1="52258" x2="3556" y2="46774"/>
                        <a14:foregroundMark x1="4000" y1="46452" x2="7222" y2="43710"/>
                        <a14:foregroundMark x1="16556" y1="38226" x2="7111" y2="41129"/>
                        <a14:foregroundMark x1="7111" y1="41129" x2="3556" y2="47097"/>
                        <a14:foregroundMark x1="6444" y1="42097" x2="3333" y2="46452"/>
                        <a14:foregroundMark x1="10667" y1="39032" x2="15778" y2="38387"/>
                        <a14:foregroundMark x1="22778" y1="38871" x2="25778" y2="39839"/>
                        <a14:foregroundMark x1="33444" y1="43387" x2="61444" y2="48710"/>
                        <a14:foregroundMark x1="33889" y1="43710" x2="60889" y2="48226"/>
                        <a14:foregroundMark x1="34000" y1="43387" x2="53000" y2="46935"/>
                        <a14:foregroundMark x1="4778" y1="43710" x2="3556" y2="46290"/>
                        <a14:foregroundMark x1="3778" y1="45645" x2="3667" y2="48065"/>
                        <a14:foregroundMark x1="3556" y1="44516" x2="3444" y2="49194"/>
                        <a14:foregroundMark x1="33000" y1="42581" x2="34889" y2="43871"/>
                        <a14:foregroundMark x1="33333" y1="42419" x2="34889" y2="43226"/>
                        <a14:foregroundMark x1="33111" y1="42258" x2="35556" y2="43226"/>
                        <a14:foregroundMark x1="35444" y1="42581" x2="37111" y2="43387"/>
                        <a14:foregroundMark x1="38111" y1="43387" x2="39444" y2="43710"/>
                        <a14:foregroundMark x1="55615" y1="46945" x2="59000" y2="47581"/>
                        <a14:foregroundMark x1="44926" y1="44937" x2="54207" y2="46680"/>
                        <a14:foregroundMark x1="44077" y1="44777" x2="44824" y2="44917"/>
                        <a14:foregroundMark x1="40111" y1="44032" x2="43872" y2="44738"/>
                        <a14:foregroundMark x1="46226" y1="44271" x2="54667" y2="45645"/>
                        <a14:foregroundMark x1="45285" y1="44118" x2="45987" y2="44232"/>
                        <a14:foregroundMark x1="44662" y1="44017" x2="45182" y2="44102"/>
                        <a14:foregroundMark x1="41778" y1="43548" x2="44220" y2="43945"/>
                        <a14:foregroundMark x1="56409" y1="45356" x2="58444" y2="46452"/>
                        <a14:foregroundMark x1="92478" y1="86840" x2="94253" y2="86112"/>
                        <a14:foregroundMark x1="85556" y1="89677" x2="86680" y2="89216"/>
                        <a14:foregroundMark x1="95771" y1="85031" x2="96444" y2="84355"/>
                        <a14:foregroundMark x1="91482" y1="88478" x2="92430" y2="88318"/>
                        <a14:foregroundMark x1="85333" y1="89516" x2="86651" y2="89294"/>
                        <a14:foregroundMark x1="91377" y1="88549" x2="92705" y2="87985"/>
                        <a14:foregroundMark x1="86444" y1="90645" x2="87878" y2="90036"/>
                        <a14:foregroundMark x1="92499" y1="89140" x2="88889" y2="91935"/>
                        <a14:foregroundMark x1="92411" y1="87036" x2="94037" y2="86374"/>
                        <a14:foregroundMark x1="26000" y1="3548" x2="20778" y2="12258"/>
                        <a14:foregroundMark x1="20556" y1="11290" x2="26222" y2="4032"/>
                        <a14:backgroundMark x1="59889" y1="69032" x2="53444" y2="65161"/>
                        <a14:backgroundMark x1="51111" y1="62419" x2="55556" y2="63387"/>
                        <a14:backgroundMark x1="49778" y1="62097" x2="49778" y2="62097"/>
                        <a14:backgroundMark x1="48556" y1="61452" x2="48556" y2="61452"/>
                        <a14:backgroundMark x1="47222" y1="61129" x2="51556" y2="62419"/>
                        <a14:backgroundMark x1="55111" y1="62419" x2="64444" y2="59677"/>
                        <a14:backgroundMark x1="64444" y1="59677" x2="57667" y2="62097"/>
                        <a14:backgroundMark x1="55889" y1="42581" x2="55889" y2="42581"/>
                        <a14:backgroundMark x1="46333" y1="41935" x2="56667" y2="44839"/>
                        <a14:backgroundMark x1="46444" y1="42258" x2="46444" y2="42258"/>
                        <a14:backgroundMark x1="45778" y1="42258" x2="45778" y2="42258"/>
                        <a14:backgroundMark x1="45000" y1="41935" x2="45000" y2="41935"/>
                        <a14:backgroundMark x1="44889" y1="42419" x2="45111" y2="42419"/>
                        <a14:backgroundMark x1="45333" y1="42419" x2="45556" y2="42581"/>
                        <a14:backgroundMark x1="45778" y1="42742" x2="45889" y2="42742"/>
                        <a14:backgroundMark x1="46111" y1="42742" x2="46111" y2="42742"/>
                        <a14:backgroundMark x1="46222" y1="42903" x2="46222" y2="42903"/>
                        <a14:backgroundMark x1="46333" y1="42903" x2="46333" y2="42903"/>
                        <a14:backgroundMark x1="45556" y1="42742" x2="45333" y2="42742"/>
                        <a14:backgroundMark x1="45111" y1="42742" x2="45111" y2="42742"/>
                        <a14:backgroundMark x1="45000" y1="42581" x2="45000" y2="42581"/>
                        <a14:backgroundMark x1="44667" y1="42581" x2="44667" y2="42581"/>
                        <a14:backgroundMark x1="45778" y1="42742" x2="45778" y2="42742"/>
                        <a14:backgroundMark x1="44111" y1="42097" x2="44111" y2="42097"/>
                        <a14:backgroundMark x1="44111" y1="42097" x2="44111" y2="42097"/>
                        <a14:backgroundMark x1="43667" y1="42258" x2="43667" y2="42258"/>
                        <a14:backgroundMark x1="44222" y1="42742" x2="44222" y2="42742"/>
                        <a14:backgroundMark x1="43778" y1="42581" x2="43778" y2="42581"/>
                        <a14:backgroundMark x1="43444" y1="42581" x2="43444" y2="42581"/>
                        <a14:backgroundMark x1="43444" y1="42419" x2="43444" y2="42419"/>
                        <a14:backgroundMark x1="44111" y1="42742" x2="44111" y2="42742"/>
                        <a14:backgroundMark x1="43667" y1="42742" x2="43667" y2="42742"/>
                        <a14:backgroundMark x1="87111" y1="88065" x2="92333" y2="85968"/>
                        <a14:backgroundMark x1="88333" y1="88710" x2="92889" y2="85645"/>
                        <a14:backgroundMark x1="96889" y1="86452" x2="93556" y2="904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04056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0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123E01-CD6A-4E18-9F5F-69B9E7FB2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0"/>
            <a:ext cx="9075967" cy="6854181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92EB9D3-AC6E-4F62-8400-7B97B0B7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800" y="5755"/>
            <a:ext cx="2594720" cy="701731"/>
          </a:xfrm>
        </p:spPr>
        <p:txBody>
          <a:bodyPr>
            <a:spAutoFit/>
          </a:bodyPr>
          <a:lstStyle/>
          <a:p>
            <a:pPr algn="ctr"/>
            <a:r>
              <a:rPr lang="ru-RU" b="1" dirty="0"/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128713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3838DB92-31C9-4350-9902-AAA40477D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0"/>
            <a:ext cx="7079225" cy="6858000"/>
          </a:xfrm>
          <a:prstGeom prst="rect">
            <a:avLst/>
          </a:prstGeom>
        </p:spPr>
      </p:pic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DC625A0A-3CA6-43D6-9CE5-82FB51C7ECCC}"/>
              </a:ext>
            </a:extLst>
          </p:cNvPr>
          <p:cNvSpPr txBox="1">
            <a:spLocks/>
          </p:cNvSpPr>
          <p:nvPr/>
        </p:nvSpPr>
        <p:spPr>
          <a:xfrm>
            <a:off x="110605" y="332656"/>
            <a:ext cx="432048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Схемы задержки</a:t>
            </a:r>
          </a:p>
        </p:txBody>
      </p:sp>
      <p:sp>
        <p:nvSpPr>
          <p:cNvPr id="3" name="Заголовок 3">
            <a:extLst>
              <a:ext uri="{FF2B5EF4-FFF2-40B4-BE49-F238E27FC236}">
                <a16:creationId xmlns:a16="http://schemas.microsoft.com/office/drawing/2014/main" id="{07D50FF2-49AC-4665-9BBA-BA8F10607065}"/>
              </a:ext>
            </a:extLst>
          </p:cNvPr>
          <p:cNvSpPr txBox="1">
            <a:spLocks/>
          </p:cNvSpPr>
          <p:nvPr/>
        </p:nvSpPr>
        <p:spPr>
          <a:xfrm>
            <a:off x="113712" y="1495005"/>
            <a:ext cx="3816424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Стандартная схема или</a:t>
            </a:r>
          </a:p>
        </p:txBody>
      </p:sp>
      <p:sp>
        <p:nvSpPr>
          <p:cNvPr id="21" name="Стрелка: пятиугольник 20">
            <a:extLst>
              <a:ext uri="{FF2B5EF4-FFF2-40B4-BE49-F238E27FC236}">
                <a16:creationId xmlns:a16="http://schemas.microsoft.com/office/drawing/2014/main" id="{ABD170DB-6958-4EDA-AA8E-3C1A1F34469A}"/>
              </a:ext>
            </a:extLst>
          </p:cNvPr>
          <p:cNvSpPr/>
          <p:nvPr/>
        </p:nvSpPr>
        <p:spPr>
          <a:xfrm>
            <a:off x="312565" y="2672916"/>
            <a:ext cx="3052867" cy="151216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3">
            <a:extLst>
              <a:ext uri="{FF2B5EF4-FFF2-40B4-BE49-F238E27FC236}">
                <a16:creationId xmlns:a16="http://schemas.microsoft.com/office/drawing/2014/main" id="{842C9F9A-7680-479C-9E78-0FAA3AB9F68A}"/>
              </a:ext>
            </a:extLst>
          </p:cNvPr>
          <p:cNvSpPr txBox="1">
            <a:spLocks/>
          </p:cNvSpPr>
          <p:nvPr/>
        </p:nvSpPr>
        <p:spPr>
          <a:xfrm>
            <a:off x="312565" y="3133534"/>
            <a:ext cx="2736304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Тромбон</a:t>
            </a:r>
          </a:p>
        </p:txBody>
      </p:sp>
    </p:spTree>
    <p:extLst>
      <p:ext uri="{BB962C8B-B14F-4D97-AF65-F5344CB8AC3E}">
        <p14:creationId xmlns:p14="http://schemas.microsoft.com/office/powerpoint/2010/main" val="406490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трелка: пятиугольник 4">
            <a:extLst>
              <a:ext uri="{FF2B5EF4-FFF2-40B4-BE49-F238E27FC236}">
                <a16:creationId xmlns:a16="http://schemas.microsoft.com/office/drawing/2014/main" id="{06AA4692-EF1D-4EE2-9A4B-A4249000B02A}"/>
              </a:ext>
            </a:extLst>
          </p:cNvPr>
          <p:cNvSpPr/>
          <p:nvPr/>
        </p:nvSpPr>
        <p:spPr>
          <a:xfrm>
            <a:off x="312565" y="2672916"/>
            <a:ext cx="3052867" cy="151216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325098FD-B384-4C12-ACF7-9B46040C5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04" y="0"/>
            <a:ext cx="8268936" cy="6858000"/>
          </a:xfrm>
          <a:prstGeom prst="rect">
            <a:avLst/>
          </a:prstGeom>
        </p:spPr>
      </p:pic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4AF5940F-5B97-4D82-A817-2D686F1D8535}"/>
              </a:ext>
            </a:extLst>
          </p:cNvPr>
          <p:cNvSpPr txBox="1">
            <a:spLocks/>
          </p:cNvSpPr>
          <p:nvPr/>
        </p:nvSpPr>
        <p:spPr>
          <a:xfrm>
            <a:off x="312565" y="3133534"/>
            <a:ext cx="2736304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Веер</a:t>
            </a:r>
          </a:p>
        </p:txBody>
      </p:sp>
    </p:spTree>
    <p:extLst>
      <p:ext uri="{BB962C8B-B14F-4D97-AF65-F5344CB8AC3E}">
        <p14:creationId xmlns:p14="http://schemas.microsoft.com/office/powerpoint/2010/main" val="236199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: пятиугольник 5">
            <a:extLst>
              <a:ext uri="{FF2B5EF4-FFF2-40B4-BE49-F238E27FC236}">
                <a16:creationId xmlns:a16="http://schemas.microsoft.com/office/drawing/2014/main" id="{EB77EDB3-7069-4CB9-A001-B1B65655B919}"/>
              </a:ext>
            </a:extLst>
          </p:cNvPr>
          <p:cNvSpPr/>
          <p:nvPr/>
        </p:nvSpPr>
        <p:spPr>
          <a:xfrm>
            <a:off x="312565" y="2672916"/>
            <a:ext cx="3052867" cy="151216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8189B775-4231-4F5C-80AA-0CAB60E130EC}"/>
              </a:ext>
            </a:extLst>
          </p:cNvPr>
          <p:cNvSpPr txBox="1">
            <a:spLocks/>
          </p:cNvSpPr>
          <p:nvPr/>
        </p:nvSpPr>
        <p:spPr>
          <a:xfrm>
            <a:off x="285578" y="3133534"/>
            <a:ext cx="2903115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Полутромбон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81D4B0-1BA4-4D25-A813-60F87240F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195486"/>
            <a:ext cx="7955725" cy="646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1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E315E723-6F07-42B5-9EAD-FEA776A346D8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4680520" cy="131112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Описание зоны аэропорта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3005A-14A7-4E86-81A2-4B96FEA55641}"/>
              </a:ext>
            </a:extLst>
          </p:cNvPr>
          <p:cNvSpPr txBox="1"/>
          <p:nvPr/>
        </p:nvSpPr>
        <p:spPr>
          <a:xfrm>
            <a:off x="911424" y="1556792"/>
            <a:ext cx="11280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Файл с данными контрольных точек:</a:t>
            </a:r>
          </a:p>
          <a:p>
            <a:r>
              <a:rPr lang="ru-RU" sz="2800" dirty="0" err="1"/>
              <a:t>Название_точки</a:t>
            </a:r>
            <a:r>
              <a:rPr lang="ru-RU" sz="2800" dirty="0"/>
              <a:t>   </a:t>
            </a:r>
            <a:r>
              <a:rPr lang="en-US" sz="2800" dirty="0"/>
              <a:t>x</a:t>
            </a:r>
            <a:r>
              <a:rPr lang="ru-RU" sz="2800" dirty="0"/>
              <a:t>  </a:t>
            </a:r>
            <a:r>
              <a:rPr lang="en-US" sz="2800" dirty="0"/>
              <a:t> y</a:t>
            </a:r>
            <a:r>
              <a:rPr lang="ru-RU" sz="2800" dirty="0"/>
              <a:t>  </a:t>
            </a:r>
            <a:r>
              <a:rPr lang="en-US" sz="2800" dirty="0"/>
              <a:t> z </a:t>
            </a:r>
            <a:r>
              <a:rPr lang="ru-RU" sz="2800" dirty="0"/>
              <a:t>  </a:t>
            </a:r>
            <a:r>
              <a:rPr lang="en-US" sz="2800" dirty="0"/>
              <a:t>Vmin</a:t>
            </a:r>
            <a:r>
              <a:rPr lang="ru-RU" sz="2800" dirty="0"/>
              <a:t>  </a:t>
            </a:r>
            <a:r>
              <a:rPr lang="en-US" sz="2800" dirty="0"/>
              <a:t> Vmax </a:t>
            </a:r>
            <a:r>
              <a:rPr lang="ru-RU" sz="2800" dirty="0"/>
              <a:t>  </a:t>
            </a:r>
            <a:r>
              <a:rPr lang="ru-RU" sz="2800" dirty="0" err="1"/>
              <a:t>флаг_посадочной_полосы</a:t>
            </a:r>
            <a:endParaRPr lang="ru-RU" sz="2800" dirty="0"/>
          </a:p>
          <a:p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Файл с данными потоков:</a:t>
            </a:r>
          </a:p>
          <a:p>
            <a:r>
              <a:rPr lang="ru-RU" sz="2800" dirty="0" err="1"/>
              <a:t>Название_потока</a:t>
            </a:r>
            <a:r>
              <a:rPr lang="ru-RU" sz="2800" dirty="0"/>
              <a:t>   </a:t>
            </a:r>
            <a:r>
              <a:rPr lang="ru-RU" sz="2800" dirty="0" err="1"/>
              <a:t>Имя_первой_точки</a:t>
            </a:r>
            <a:endParaRPr lang="ru-RU" sz="28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883FB65-76B1-4A43-A5AF-F42C2D89A165}"/>
              </a:ext>
            </a:extLst>
          </p:cNvPr>
          <p:cNvSpPr/>
          <p:nvPr/>
        </p:nvSpPr>
        <p:spPr>
          <a:xfrm>
            <a:off x="1919536" y="3884840"/>
            <a:ext cx="19442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9</a:t>
            </a:r>
          </a:p>
          <a:p>
            <a:r>
              <a:rPr lang="ru-RU" dirty="0"/>
              <a:t>a -100 0 0 5 10</a:t>
            </a:r>
          </a:p>
          <a:p>
            <a:r>
              <a:rPr lang="ru-RU" dirty="0"/>
              <a:t>b -50 0 0 5 10</a:t>
            </a:r>
          </a:p>
          <a:p>
            <a:r>
              <a:rPr lang="ru-RU" dirty="0"/>
              <a:t>c 0 0 0 5 10</a:t>
            </a:r>
          </a:p>
          <a:p>
            <a:r>
              <a:rPr lang="ru-RU" dirty="0"/>
              <a:t>d 50 0 0 5 10</a:t>
            </a:r>
          </a:p>
          <a:p>
            <a:r>
              <a:rPr lang="ru-RU" dirty="0"/>
              <a:t>e 200 0 0 4 6</a:t>
            </a:r>
          </a:p>
          <a:p>
            <a:r>
              <a:rPr lang="ru-RU" dirty="0"/>
              <a:t>f 50 100 0 4 8</a:t>
            </a:r>
          </a:p>
          <a:p>
            <a:r>
              <a:rPr lang="ru-RU" dirty="0"/>
              <a:t>g -50 50 0 5 10</a:t>
            </a:r>
          </a:p>
          <a:p>
            <a:r>
              <a:rPr lang="ru-RU" dirty="0"/>
              <a:t>h -200 50 0 5 10</a:t>
            </a:r>
          </a:p>
          <a:p>
            <a:r>
              <a:rPr lang="ru-RU" dirty="0"/>
              <a:t>r 400 0 0 2 5 LAND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D429D1C-CB3D-4C54-85D2-D244AF086A11}"/>
              </a:ext>
            </a:extLst>
          </p:cNvPr>
          <p:cNvSpPr/>
          <p:nvPr/>
        </p:nvSpPr>
        <p:spPr>
          <a:xfrm>
            <a:off x="7680176" y="3884840"/>
            <a:ext cx="1080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2</a:t>
            </a:r>
          </a:p>
          <a:p>
            <a:r>
              <a:rPr lang="ru-RU" dirty="0"/>
              <a:t>Flow1 e</a:t>
            </a:r>
          </a:p>
          <a:p>
            <a:r>
              <a:rPr lang="ru-RU" dirty="0"/>
              <a:t>Flow2 a</a:t>
            </a:r>
          </a:p>
        </p:txBody>
      </p:sp>
    </p:spTree>
    <p:extLst>
      <p:ext uri="{BB962C8B-B14F-4D97-AF65-F5344CB8AC3E}">
        <p14:creationId xmlns:p14="http://schemas.microsoft.com/office/powerpoint/2010/main" val="3852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6374CD78-ADE8-49CC-A67B-89BEEE344128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4680520" cy="131112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Описание зоны аэропорта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E3E9D-8066-4E7C-9359-974F2E7B1B06}"/>
              </a:ext>
            </a:extLst>
          </p:cNvPr>
          <p:cNvSpPr txBox="1"/>
          <p:nvPr/>
        </p:nvSpPr>
        <p:spPr>
          <a:xfrm>
            <a:off x="911424" y="1772816"/>
            <a:ext cx="112805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Файл с данными схем:</a:t>
            </a:r>
          </a:p>
          <a:p>
            <a:r>
              <a:rPr lang="ru-RU" sz="2800" dirty="0" err="1"/>
              <a:t>Название_схемы</a:t>
            </a:r>
            <a:r>
              <a:rPr lang="ru-RU" sz="2800" dirty="0"/>
              <a:t> (начальная точка схемы) (конечные точки схемы):</a:t>
            </a:r>
          </a:p>
          <a:p>
            <a:r>
              <a:rPr lang="ru-RU" sz="2800" dirty="0"/>
              <a:t>Название01 … Название0К </a:t>
            </a:r>
            <a:r>
              <a:rPr lang="en-US" sz="2800" dirty="0"/>
              <a:t>Str(</a:t>
            </a:r>
            <a:r>
              <a:rPr lang="ru-RU" sz="2800" dirty="0"/>
              <a:t>Название11 … Название1К</a:t>
            </a:r>
            <a:r>
              <a:rPr lang="en-US" sz="2800" dirty="0"/>
              <a:t>)</a:t>
            </a:r>
            <a:r>
              <a:rPr lang="ru-RU" sz="2800" dirty="0"/>
              <a:t> </a:t>
            </a:r>
          </a:p>
          <a:p>
            <a:r>
              <a:rPr lang="ru-RU" sz="2800" dirty="0"/>
              <a:t>Название21 … Название2К </a:t>
            </a:r>
            <a:r>
              <a:rPr lang="en-US" sz="2800" dirty="0"/>
              <a:t>/Str </a:t>
            </a:r>
            <a:r>
              <a:rPr lang="ru-RU" sz="2800" dirty="0"/>
              <a:t>Название31 … Название3К</a:t>
            </a:r>
          </a:p>
          <a:p>
            <a:endParaRPr lang="ru-RU" sz="2800" dirty="0"/>
          </a:p>
          <a:p>
            <a:r>
              <a:rPr lang="ru-RU" sz="2800" i="1" dirty="0"/>
              <a:t>Условности:</a:t>
            </a:r>
          </a:p>
          <a:p>
            <a:r>
              <a:rPr lang="ru-RU" sz="2800" dirty="0"/>
              <a:t>Схемы пересекаются только по начальной и конечным точкам. В одной схеме может быть только одно спрямление.</a:t>
            </a: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Ссылка на раздел 6">
                <a:extLst>
                  <a:ext uri="{FF2B5EF4-FFF2-40B4-BE49-F238E27FC236}">
                    <a16:creationId xmlns:a16="http://schemas.microsoft.com/office/drawing/2014/main" id="{7510E08E-A4E5-48F1-ACA4-D157EB3CB5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5531597"/>
                  </p:ext>
                </p:extLst>
              </p:nvPr>
            </p:nvGraphicFramePr>
            <p:xfrm>
              <a:off x="7968208" y="4941168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ACDC4245-4E69-4417-8D44-2B1C83E98C20}">
                    <psez:zmPr id="{44B19441-3ECB-4C03-A627-00CFFE599C81}" transitionDur="5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snip2Diag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88900" algn="tl" rotWithShape="0">
                            <a:srgbClr val="000000">
                              <a:alpha val="45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Ссылка на раздел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510E08E-A4E5-48F1-ACA4-D157EB3CB5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68208" y="4941168"/>
                <a:ext cx="3048000" cy="1714500"/>
              </a:xfrm>
              <a:prstGeom prst="snip2Diag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88900" algn="tl" rotWithShape="0">
                  <a:srgbClr val="000000">
                    <a:alpha val="45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570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96F8F973-663C-440E-8915-5264BEF010DE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468052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Работа процедуры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3046D-E28A-4081-AEC9-E466555CEC4D}"/>
              </a:ext>
            </a:extLst>
          </p:cNvPr>
          <p:cNvSpPr txBox="1"/>
          <p:nvPr/>
        </p:nvSpPr>
        <p:spPr>
          <a:xfrm>
            <a:off x="911424" y="1772816"/>
            <a:ext cx="11280576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800" dirty="0"/>
              <a:t>Чтение исходных данных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800" dirty="0"/>
              <a:t>Построение графа зоны аэропорта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800" dirty="0"/>
              <a:t>Построение подграфов потоков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800" dirty="0"/>
              <a:t>Топологическая сортировка потоков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800" dirty="0"/>
              <a:t>Расчёт временных интервалов</a:t>
            </a:r>
          </a:p>
        </p:txBody>
      </p:sp>
    </p:spTree>
    <p:extLst>
      <p:ext uri="{BB962C8B-B14F-4D97-AF65-F5344CB8AC3E}">
        <p14:creationId xmlns:p14="http://schemas.microsoft.com/office/powerpoint/2010/main" val="34144418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201</Words>
  <Application>Microsoft Office PowerPoint</Application>
  <PresentationFormat>Широкоэкранный</PresentationFormat>
  <Paragraphs>43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Михайлов Антон Вячеславович</dc:creator>
  <cp:lastModifiedBy>Михайлов Антон Вячеславович</cp:lastModifiedBy>
  <cp:revision>20</cp:revision>
  <dcterms:created xsi:type="dcterms:W3CDTF">2020-06-15T06:38:35Z</dcterms:created>
  <dcterms:modified xsi:type="dcterms:W3CDTF">2020-06-15T09:24:24Z</dcterms:modified>
</cp:coreProperties>
</file>