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75" r:id="rId7"/>
    <p:sldId id="262" r:id="rId8"/>
    <p:sldId id="263" r:id="rId9"/>
    <p:sldId id="277" r:id="rId10"/>
    <p:sldId id="276" r:id="rId11"/>
    <p:sldId id="264" r:id="rId12"/>
    <p:sldId id="282" r:id="rId13"/>
    <p:sldId id="283" r:id="rId14"/>
    <p:sldId id="285" r:id="rId15"/>
    <p:sldId id="286" r:id="rId16"/>
    <p:sldId id="287" r:id="rId17"/>
    <p:sldId id="288" r:id="rId18"/>
    <p:sldId id="278" r:id="rId19"/>
    <p:sldId id="289" r:id="rId20"/>
    <p:sldId id="269" r:id="rId21"/>
    <p:sldId id="270" r:id="rId22"/>
    <p:sldId id="271" r:id="rId23"/>
    <p:sldId id="279" r:id="rId24"/>
    <p:sldId id="272" r:id="rId25"/>
    <p:sldId id="273" r:id="rId26"/>
    <p:sldId id="280" r:id="rId27"/>
    <p:sldId id="281" r:id="rId28"/>
    <p:sldId id="274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4AE38189-55FF-49F3-8FAF-D5B70471F2D3}">
          <p14:sldIdLst>
            <p14:sldId id="256"/>
          </p14:sldIdLst>
        </p14:section>
        <p14:section name="Введение" id="{ACDC4245-4E69-4417-8D44-2B1C83E98C20}">
          <p14:sldIdLst>
            <p14:sldId id="258"/>
          </p14:sldIdLst>
        </p14:section>
        <p14:section name="Схемы задержки" id="{7C14C2A9-424B-4039-999D-4953203944BB}">
          <p14:sldIdLst>
            <p14:sldId id="259"/>
            <p14:sldId id="260"/>
            <p14:sldId id="261"/>
          </p14:sldIdLst>
        </p14:section>
        <p14:section name="Описание зоны аэропорта" id="{EDB4724E-3DDE-4A40-9ABC-2A698270A0D2}">
          <p14:sldIdLst>
            <p14:sldId id="275"/>
            <p14:sldId id="262"/>
            <p14:sldId id="263"/>
            <p14:sldId id="277"/>
            <p14:sldId id="276"/>
          </p14:sldIdLst>
        </p14:section>
        <p14:section name="Работа процедуры" id="{41F4E912-60D9-4E27-B1B6-3ED0813C8316}">
          <p14:sldIdLst>
            <p14:sldId id="264"/>
            <p14:sldId id="282"/>
            <p14:sldId id="283"/>
            <p14:sldId id="285"/>
            <p14:sldId id="286"/>
            <p14:sldId id="287"/>
            <p14:sldId id="288"/>
            <p14:sldId id="278"/>
            <p14:sldId id="289"/>
          </p14:sldIdLst>
        </p14:section>
        <p14:section name="Модельный пример" id="{F67FA294-3AA7-4EE2-8C03-94946B0E0C53}">
          <p14:sldIdLst>
            <p14:sldId id="269"/>
            <p14:sldId id="270"/>
            <p14:sldId id="271"/>
            <p14:sldId id="279"/>
            <p14:sldId id="272"/>
            <p14:sldId id="273"/>
          </p14:sldIdLst>
        </p14:section>
        <p14:section name="Кольцово" id="{E5FD1A7E-20DF-4631-BA8A-F56662159021}">
          <p14:sldIdLst>
            <p14:sldId id="280"/>
            <p14:sldId id="281"/>
          </p14:sldIdLst>
        </p14:section>
        <p14:section name="Заключение" id="{0C737BB6-F6AD-4313-BBE3-823C4BA56E7D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807" autoAdjust="0"/>
  </p:normalViewPr>
  <p:slideViewPr>
    <p:cSldViewPr>
      <p:cViewPr varScale="1">
        <p:scale>
          <a:sx n="80" d="100"/>
          <a:sy n="80" d="100"/>
        </p:scale>
        <p:origin x="948" y="84"/>
      </p:cViewPr>
      <p:guideLst>
        <p:guide orient="horz" pos="284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344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1832865-AA08-42A9-B0AE-658836568C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82E62F-7D64-4B1B-A77D-F09CE731B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135F-42E0-41B1-9B70-43B2A1FEB41A}" type="datetimeFigureOut">
              <a:rPr lang="ru-RU" smtClean="0"/>
              <a:t>16.06.2020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B5E8D-D26B-4C58-B5AC-8230C4FF20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2103D-2194-4390-9087-9FC7AF089D3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68270459-3BCF-4A29-89EE-BB7C009C4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77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36C8-D930-4C11-97EB-A8986A20B62D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BC98-FEC2-4340-B992-699CEE3AC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BC98-FEC2-4340-B992-699CEE3AC4D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4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9D000-45E2-4338-AAE2-CA301A6DC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BD9DEE-821C-4460-B77D-3A90B8DAC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6A362-2D40-40D1-96DC-10CA2BDB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B0DCD-CEA0-4458-AF96-B403196A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E3EAF5-AE5F-4211-929E-BAD8933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60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ED8E4-B440-4BEA-995E-D023A921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A139DB-5323-458B-8E22-3366B361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0BFCA-9638-400A-9D49-F002B034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D8F3F-5422-48F5-B260-BA575684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37649-1808-4950-9D19-53AC6C0F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1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245D4B-E738-4FAE-924A-CCFB8CAC7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C3694-E3D2-428C-89FA-881299048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7014A-2F94-43AC-A996-ADCFEAF5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943F19-3F7C-445C-BC82-78F1815B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CBF30-0C48-44A1-9F08-FAFDC7D8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5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F56EC-D4EE-4453-9302-949DCA15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FC5CD-1C04-44F5-B5B0-44BEBD4B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A7742-8416-457E-BB61-8585E870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4C97CC-5B6B-4EC5-AF24-BC1EED69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BAE2C-3D3F-403A-BCFE-9F91C454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66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9A63E-7BC7-41B8-B18A-3014329A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7DC114-2B4F-4C59-83BB-17485352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2A3E6-D65A-4038-90C7-2D839B7C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53DE8-6C95-42F4-926F-8CC68785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882E2-327C-477E-98BF-42649FB4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89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31B41-AE1B-41F7-BD9B-986297C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291CC-CE1E-48C7-BD50-7AD0E1F2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52F7D0-C33D-48EE-9C36-71BA29AFA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1C75BD-079D-443D-8981-4DBE7F50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62F6DE-4304-46D8-82E1-0F29515B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87A85F-3B17-4C1B-ABE4-AC58051B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DB961-5756-477E-AFFA-E9597618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9DF9AE-9662-4967-80B1-64C5159B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35A354-6E0E-4C1F-8EE7-CB774289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EA6CC7-5668-4DBD-8D97-9A7576118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63AB34-3C04-4DA4-895C-374729BAF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B7F7E5-330D-4B3F-B086-CA58E28D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A91011-9996-4A94-B3C2-A90EED37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02A969-0EBC-466B-87F3-6A6E2ED3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6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61EF4-CB25-40E1-8320-C0811690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B2B031-4A4B-425B-B806-C84675C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1E6602-2FD9-4ACB-8AF2-DE74CDA8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1BFEEA-D49F-4BE0-AACC-E9D2F001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85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2D927E-D24A-4217-8BF0-DA60089E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CADA5C-905F-4526-A206-56F771F9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C97F65-A0FE-4642-97DB-41370D0A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1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3D076-B794-4EDA-956D-13421D78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6F9FF-5A6E-4B60-9253-E7531867B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98A015-8757-4F75-B91B-EC14E21F2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95CB84-4053-4DF2-A4F7-285E15AB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6595AE-7B23-4157-B1BF-CB1F2162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76048-E887-4DE7-A785-13B9712A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9D02D-DF9B-45B6-8B09-C52942B9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34C9A2-3832-40B8-8341-503ACD503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518F6E-A8E6-4ABE-82D2-21CFEAA0A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50140-2CCB-4118-9CE4-33A92CAC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C06424-74F7-4E5A-B364-D80C3023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890067-54CC-41F0-8F58-AC308FCD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5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402F1-12C9-469C-906D-4DBB5D1D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9251BC-8B03-4077-B8D5-7D1EA2E2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D19F9-05CA-4E0B-BC82-A236A64E9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9503-628D-4213-8B0B-F5850544B277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ED675-843E-491A-911B-2B0CA427D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D3D5E-B1FC-46F0-91F3-6A4D66B10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087E-5E18-48BD-9013-5BB184EBE9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55837E-C65E-49A2-A22A-256CA77A10E4}"/>
              </a:ext>
            </a:extLst>
          </p:cNvPr>
          <p:cNvSpPr txBox="1"/>
          <p:nvPr/>
        </p:nvSpPr>
        <p:spPr>
          <a:xfrm>
            <a:off x="226985" y="5145764"/>
            <a:ext cx="5112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Направление: 01.03.01 «Математика»</a:t>
            </a:r>
            <a:br>
              <a:rPr lang="ru-RU" sz="2400" dirty="0"/>
            </a:br>
            <a:r>
              <a:rPr lang="ru-RU" sz="2400" dirty="0"/>
              <a:t>Студент: Михайлов А.В.</a:t>
            </a:r>
          </a:p>
          <a:p>
            <a:r>
              <a:rPr lang="ru-RU" sz="2400" dirty="0"/>
              <a:t>Научный руководитель:  </a:t>
            </a:r>
            <a:r>
              <a:rPr lang="ru-RU" sz="2400" dirty="0" err="1"/>
              <a:t>Кумков</a:t>
            </a:r>
            <a:r>
              <a:rPr lang="ru-RU" sz="2400" dirty="0"/>
              <a:t> С.С.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0B008-7597-4415-89B1-C137A428B614}"/>
              </a:ext>
            </a:extLst>
          </p:cNvPr>
          <p:cNvSpPr txBox="1"/>
          <p:nvPr/>
        </p:nvSpPr>
        <p:spPr>
          <a:xfrm>
            <a:off x="5339916" y="692696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+mj-lt"/>
              </a:rPr>
              <a:t>Тема: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1C741-4EB1-46AB-9B47-51B0D404FB4A}"/>
              </a:ext>
            </a:extLst>
          </p:cNvPr>
          <p:cNvSpPr txBox="1"/>
          <p:nvPr/>
        </p:nvSpPr>
        <p:spPr>
          <a:xfrm>
            <a:off x="1055440" y="1988840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Разработка процедуры прогнозирования промежутка вариации момента прибытия воздушного судна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0498ED-A20C-4016-B96A-FBA57EDD0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48" b="91774" l="3000" r="96222">
                        <a14:foregroundMark x1="10444" y1="54355" x2="10444" y2="40323"/>
                        <a14:foregroundMark x1="10444" y1="40323" x2="15778" y2="39194"/>
                        <a14:foregroundMark x1="7111" y1="52258" x2="3556" y2="46774"/>
                        <a14:foregroundMark x1="4000" y1="46452" x2="7222" y2="43710"/>
                        <a14:foregroundMark x1="16556" y1="38226" x2="7111" y2="41129"/>
                        <a14:foregroundMark x1="7111" y1="41129" x2="3556" y2="47097"/>
                        <a14:foregroundMark x1="6444" y1="42097" x2="3333" y2="46452"/>
                        <a14:foregroundMark x1="10667" y1="39032" x2="15778" y2="38387"/>
                        <a14:foregroundMark x1="22778" y1="38871" x2="25778" y2="39839"/>
                        <a14:foregroundMark x1="33444" y1="43387" x2="61444" y2="48710"/>
                        <a14:foregroundMark x1="33889" y1="43710" x2="60889" y2="48226"/>
                        <a14:foregroundMark x1="34000" y1="43387" x2="53000" y2="46935"/>
                        <a14:foregroundMark x1="4778" y1="43710" x2="3556" y2="46290"/>
                        <a14:foregroundMark x1="3778" y1="45645" x2="3667" y2="48065"/>
                        <a14:foregroundMark x1="3556" y1="44516" x2="3444" y2="49194"/>
                        <a14:foregroundMark x1="33000" y1="42581" x2="34889" y2="43871"/>
                        <a14:foregroundMark x1="33333" y1="42419" x2="34889" y2="43226"/>
                        <a14:foregroundMark x1="33111" y1="42258" x2="35556" y2="43226"/>
                        <a14:foregroundMark x1="35444" y1="42581" x2="37111" y2="43387"/>
                        <a14:foregroundMark x1="38111" y1="43387" x2="39444" y2="43710"/>
                        <a14:foregroundMark x1="55615" y1="46945" x2="59000" y2="47581"/>
                        <a14:foregroundMark x1="44926" y1="44937" x2="54207" y2="46680"/>
                        <a14:foregroundMark x1="44077" y1="44777" x2="44824" y2="44917"/>
                        <a14:foregroundMark x1="40111" y1="44032" x2="43872" y2="44738"/>
                        <a14:foregroundMark x1="46226" y1="44271" x2="54667" y2="45645"/>
                        <a14:foregroundMark x1="45285" y1="44118" x2="45987" y2="44232"/>
                        <a14:foregroundMark x1="44662" y1="44017" x2="45182" y2="44102"/>
                        <a14:foregroundMark x1="41778" y1="43548" x2="44220" y2="43945"/>
                        <a14:foregroundMark x1="56409" y1="45356" x2="58444" y2="46452"/>
                        <a14:foregroundMark x1="92478" y1="86840" x2="94253" y2="86112"/>
                        <a14:foregroundMark x1="85556" y1="89677" x2="86680" y2="89216"/>
                        <a14:foregroundMark x1="95771" y1="85031" x2="96444" y2="84355"/>
                        <a14:foregroundMark x1="91482" y1="88478" x2="92430" y2="88318"/>
                        <a14:foregroundMark x1="85333" y1="89516" x2="86651" y2="89294"/>
                        <a14:foregroundMark x1="91377" y1="88549" x2="92705" y2="87985"/>
                        <a14:foregroundMark x1="86444" y1="90645" x2="87878" y2="90036"/>
                        <a14:foregroundMark x1="92499" y1="89140" x2="88889" y2="91935"/>
                        <a14:foregroundMark x1="92411" y1="87036" x2="94037" y2="86374"/>
                        <a14:foregroundMark x1="26000" y1="3548" x2="20778" y2="12258"/>
                        <a14:foregroundMark x1="20556" y1="11290" x2="26222" y2="4032"/>
                        <a14:backgroundMark x1="59889" y1="69032" x2="53444" y2="65161"/>
                        <a14:backgroundMark x1="51111" y1="62419" x2="55556" y2="63387"/>
                        <a14:backgroundMark x1="49778" y1="62097" x2="49778" y2="62097"/>
                        <a14:backgroundMark x1="48556" y1="61452" x2="48556" y2="61452"/>
                        <a14:backgroundMark x1="47222" y1="61129" x2="51556" y2="62419"/>
                        <a14:backgroundMark x1="55111" y1="62419" x2="64444" y2="59677"/>
                        <a14:backgroundMark x1="64444" y1="59677" x2="57667" y2="62097"/>
                        <a14:backgroundMark x1="55889" y1="42581" x2="55889" y2="42581"/>
                        <a14:backgroundMark x1="46333" y1="41935" x2="56667" y2="44839"/>
                        <a14:backgroundMark x1="46444" y1="42258" x2="46444" y2="42258"/>
                        <a14:backgroundMark x1="45778" y1="42258" x2="45778" y2="42258"/>
                        <a14:backgroundMark x1="45000" y1="41935" x2="45000" y2="41935"/>
                        <a14:backgroundMark x1="44889" y1="42419" x2="45111" y2="42419"/>
                        <a14:backgroundMark x1="45333" y1="42419" x2="45556" y2="42581"/>
                        <a14:backgroundMark x1="45778" y1="42742" x2="45889" y2="42742"/>
                        <a14:backgroundMark x1="46111" y1="42742" x2="46111" y2="42742"/>
                        <a14:backgroundMark x1="46222" y1="42903" x2="46222" y2="42903"/>
                        <a14:backgroundMark x1="46333" y1="42903" x2="46333" y2="42903"/>
                        <a14:backgroundMark x1="45556" y1="42742" x2="45333" y2="42742"/>
                        <a14:backgroundMark x1="45111" y1="42742" x2="45111" y2="42742"/>
                        <a14:backgroundMark x1="45000" y1="42581" x2="45000" y2="42581"/>
                        <a14:backgroundMark x1="44667" y1="42581" x2="44667" y2="42581"/>
                        <a14:backgroundMark x1="45778" y1="42742" x2="45778" y2="42742"/>
                        <a14:backgroundMark x1="44111" y1="42097" x2="44111" y2="42097"/>
                        <a14:backgroundMark x1="44111" y1="42097" x2="44111" y2="42097"/>
                        <a14:backgroundMark x1="43667" y1="42258" x2="43667" y2="42258"/>
                        <a14:backgroundMark x1="44222" y1="42742" x2="44222" y2="42742"/>
                        <a14:backgroundMark x1="43778" y1="42581" x2="43778" y2="42581"/>
                        <a14:backgroundMark x1="43444" y1="42581" x2="43444" y2="42581"/>
                        <a14:backgroundMark x1="43444" y1="42419" x2="43444" y2="42419"/>
                        <a14:backgroundMark x1="44111" y1="42742" x2="44111" y2="42742"/>
                        <a14:backgroundMark x1="43667" y1="42742" x2="43667" y2="42742"/>
                        <a14:backgroundMark x1="87111" y1="88065" x2="92333" y2="85968"/>
                        <a14:backgroundMark x1="88333" y1="88710" x2="92889" y2="85645"/>
                        <a14:backgroundMark x1="96889" y1="86452" x2="93556" y2="904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0405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0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E315E723-6F07-42B5-9EAD-FEA776A346D8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5004554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потоках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3005A-14A7-4E86-81A2-4B96FEA55641}"/>
              </a:ext>
            </a:extLst>
          </p:cNvPr>
          <p:cNvSpPr txBox="1"/>
          <p:nvPr/>
        </p:nvSpPr>
        <p:spPr>
          <a:xfrm>
            <a:off x="911424" y="1556792"/>
            <a:ext cx="11280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первой строке хранится количество потоков. Следующие строки хранят информацию о потоках в виде</a:t>
            </a:r>
            <a:r>
              <a:rPr lang="en-US" sz="2800" dirty="0"/>
              <a:t>:</a:t>
            </a:r>
            <a:endParaRPr lang="ru-RU" sz="2800" dirty="0"/>
          </a:p>
          <a:p>
            <a:endParaRPr lang="ru-RU" sz="2800" dirty="0"/>
          </a:p>
          <a:p>
            <a:pPr algn="ctr"/>
            <a:r>
              <a:rPr lang="ru-RU" sz="2800" i="1" dirty="0" err="1"/>
              <a:t>Название_потока</a:t>
            </a:r>
            <a:r>
              <a:rPr lang="ru-RU" sz="2800" i="1" dirty="0"/>
              <a:t>   </a:t>
            </a:r>
            <a:r>
              <a:rPr lang="ru-RU" sz="2800" i="1" dirty="0" err="1"/>
              <a:t>Имя_первой_точки</a:t>
            </a:r>
            <a:endParaRPr lang="ru-RU" sz="2800" i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429D1C-CB3D-4C54-85D2-D244AF086A11}"/>
              </a:ext>
            </a:extLst>
          </p:cNvPr>
          <p:cNvSpPr/>
          <p:nvPr/>
        </p:nvSpPr>
        <p:spPr>
          <a:xfrm>
            <a:off x="4749515" y="3789040"/>
            <a:ext cx="26929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Пример файла:</a:t>
            </a:r>
            <a:endParaRPr lang="en-US" sz="2800" dirty="0"/>
          </a:p>
          <a:p>
            <a:r>
              <a:rPr lang="ru-RU" sz="2800" dirty="0"/>
              <a:t>2</a:t>
            </a:r>
          </a:p>
          <a:p>
            <a:r>
              <a:rPr lang="ru-RU" sz="2800" dirty="0"/>
              <a:t>Flow1 </a:t>
            </a:r>
            <a:r>
              <a:rPr lang="en-US" sz="2800" dirty="0"/>
              <a:t>A</a:t>
            </a:r>
            <a:endParaRPr lang="ru-RU" sz="2800" dirty="0"/>
          </a:p>
          <a:p>
            <a:r>
              <a:rPr lang="ru-RU" sz="2800" dirty="0"/>
              <a:t>Flow2 </a:t>
            </a:r>
            <a:r>
              <a:rPr lang="en-US" sz="2800" dirty="0"/>
              <a:t>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7716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96F8F973-663C-440E-8915-5264BEF010DE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Работа процедуры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3046D-E28A-4081-AEC9-E466555CEC4D}"/>
              </a:ext>
            </a:extLst>
          </p:cNvPr>
          <p:cNvSpPr txBox="1"/>
          <p:nvPr/>
        </p:nvSpPr>
        <p:spPr>
          <a:xfrm>
            <a:off x="3485710" y="1052736"/>
            <a:ext cx="522058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Чтение исходных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31442-27DE-4C57-8BE0-402597A296C7}"/>
              </a:ext>
            </a:extLst>
          </p:cNvPr>
          <p:cNvSpPr txBox="1"/>
          <p:nvPr/>
        </p:nvSpPr>
        <p:spPr>
          <a:xfrm>
            <a:off x="767408" y="2708920"/>
            <a:ext cx="10729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Чтение происходит в соответствии с форматом с использованием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341444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F75790D-C9BE-4B9C-ABFD-C84A57718D84}"/>
              </a:ext>
            </a:extLst>
          </p:cNvPr>
          <p:cNvGrpSpPr/>
          <p:nvPr/>
        </p:nvGrpSpPr>
        <p:grpSpPr>
          <a:xfrm>
            <a:off x="0" y="2468737"/>
            <a:ext cx="3475182" cy="2039763"/>
            <a:chOff x="0" y="2468737"/>
            <a:chExt cx="3475182" cy="203976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77B45E8-24D0-4110-9E29-E3FB94BF0421}"/>
                </a:ext>
              </a:extLst>
            </p:cNvPr>
            <p:cNvSpPr/>
            <p:nvPr/>
          </p:nvSpPr>
          <p:spPr>
            <a:xfrm>
              <a:off x="0" y="2468737"/>
              <a:ext cx="3475182" cy="2039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Заголовок 3">
              <a:extLst>
                <a:ext uri="{FF2B5EF4-FFF2-40B4-BE49-F238E27FC236}">
                  <a16:creationId xmlns:a16="http://schemas.microsoft.com/office/drawing/2014/main" id="{E25F3597-5952-42A9-9723-208F2C8ECA20}"/>
                </a:ext>
              </a:extLst>
            </p:cNvPr>
            <p:cNvSpPr txBox="1">
              <a:spLocks/>
            </p:cNvSpPr>
            <p:nvPr/>
          </p:nvSpPr>
          <p:spPr>
            <a:xfrm>
              <a:off x="191344" y="2468737"/>
              <a:ext cx="3024336" cy="192052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>
                  <a:latin typeface="+mn-lt"/>
                </a:rPr>
                <a:t>Построение графа зоны аэропорта</a:t>
              </a: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F11385-47DE-481A-A231-DF40D3B23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182" y="0"/>
            <a:ext cx="871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9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6BFBBF6-722D-412C-9FF5-35EF1D2D825A}"/>
              </a:ext>
            </a:extLst>
          </p:cNvPr>
          <p:cNvGrpSpPr/>
          <p:nvPr/>
        </p:nvGrpSpPr>
        <p:grpSpPr>
          <a:xfrm>
            <a:off x="0" y="2468737"/>
            <a:ext cx="3475182" cy="2039763"/>
            <a:chOff x="0" y="2468737"/>
            <a:chExt cx="3475182" cy="203976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B1CE6FC-550E-46FC-AC00-6C49CAD4FB3D}"/>
                </a:ext>
              </a:extLst>
            </p:cNvPr>
            <p:cNvSpPr/>
            <p:nvPr/>
          </p:nvSpPr>
          <p:spPr>
            <a:xfrm>
              <a:off x="0" y="2468737"/>
              <a:ext cx="3475182" cy="2039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Заголовок 3">
              <a:extLst>
                <a:ext uri="{FF2B5EF4-FFF2-40B4-BE49-F238E27FC236}">
                  <a16:creationId xmlns:a16="http://schemas.microsoft.com/office/drawing/2014/main" id="{55EF2725-1681-4CDB-B318-EEF1C430EB6A}"/>
                </a:ext>
              </a:extLst>
            </p:cNvPr>
            <p:cNvSpPr txBox="1">
              <a:spLocks/>
            </p:cNvSpPr>
            <p:nvPr/>
          </p:nvSpPr>
          <p:spPr>
            <a:xfrm>
              <a:off x="225423" y="2773436"/>
              <a:ext cx="3024336" cy="13111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>
                  <a:latin typeface="+mn-lt"/>
                </a:rPr>
                <a:t>Построение потоков</a:t>
              </a:r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0E1039E-3AF2-4BF9-8616-60A80EA38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94" y="-540"/>
            <a:ext cx="871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9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6BFBBF6-722D-412C-9FF5-35EF1D2D825A}"/>
              </a:ext>
            </a:extLst>
          </p:cNvPr>
          <p:cNvGrpSpPr/>
          <p:nvPr/>
        </p:nvGrpSpPr>
        <p:grpSpPr>
          <a:xfrm>
            <a:off x="0" y="2468737"/>
            <a:ext cx="3475182" cy="2039763"/>
            <a:chOff x="0" y="2468737"/>
            <a:chExt cx="3475182" cy="203976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B1CE6FC-550E-46FC-AC00-6C49CAD4FB3D}"/>
                </a:ext>
              </a:extLst>
            </p:cNvPr>
            <p:cNvSpPr/>
            <p:nvPr/>
          </p:nvSpPr>
          <p:spPr>
            <a:xfrm>
              <a:off x="0" y="2468737"/>
              <a:ext cx="3475182" cy="2039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Заголовок 3">
              <a:extLst>
                <a:ext uri="{FF2B5EF4-FFF2-40B4-BE49-F238E27FC236}">
                  <a16:creationId xmlns:a16="http://schemas.microsoft.com/office/drawing/2014/main" id="{55EF2725-1681-4CDB-B318-EEF1C430EB6A}"/>
                </a:ext>
              </a:extLst>
            </p:cNvPr>
            <p:cNvSpPr txBox="1">
              <a:spLocks/>
            </p:cNvSpPr>
            <p:nvPr/>
          </p:nvSpPr>
          <p:spPr>
            <a:xfrm>
              <a:off x="225423" y="2773436"/>
              <a:ext cx="3024336" cy="13111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>
                  <a:latin typeface="+mn-lt"/>
                </a:rPr>
                <a:t>Построение потоков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CA581F-E74D-4900-B961-40C45DBAC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18" y="0"/>
            <a:ext cx="871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8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6BFBBF6-722D-412C-9FF5-35EF1D2D825A}"/>
              </a:ext>
            </a:extLst>
          </p:cNvPr>
          <p:cNvGrpSpPr/>
          <p:nvPr/>
        </p:nvGrpSpPr>
        <p:grpSpPr>
          <a:xfrm>
            <a:off x="0" y="2468736"/>
            <a:ext cx="4655840" cy="2164191"/>
            <a:chOff x="0" y="2468737"/>
            <a:chExt cx="3475182" cy="203976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B1CE6FC-550E-46FC-AC00-6C49CAD4FB3D}"/>
                </a:ext>
              </a:extLst>
            </p:cNvPr>
            <p:cNvSpPr/>
            <p:nvPr/>
          </p:nvSpPr>
          <p:spPr>
            <a:xfrm>
              <a:off x="0" y="2468737"/>
              <a:ext cx="3475182" cy="2039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Заголовок 3">
              <a:extLst>
                <a:ext uri="{FF2B5EF4-FFF2-40B4-BE49-F238E27FC236}">
                  <a16:creationId xmlns:a16="http://schemas.microsoft.com/office/drawing/2014/main" id="{55EF2725-1681-4CDB-B318-EEF1C430EB6A}"/>
                </a:ext>
              </a:extLst>
            </p:cNvPr>
            <p:cNvSpPr txBox="1">
              <a:spLocks/>
            </p:cNvSpPr>
            <p:nvPr/>
          </p:nvSpPr>
          <p:spPr>
            <a:xfrm>
              <a:off x="225423" y="2528355"/>
              <a:ext cx="3024336" cy="1810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>
                  <a:latin typeface="+mn-lt"/>
                </a:rPr>
                <a:t>Топологическая сортировка</a:t>
              </a:r>
            </a:p>
            <a:p>
              <a:pPr algn="ctr"/>
              <a:r>
                <a:rPr lang="ru-RU" dirty="0">
                  <a:latin typeface="+mn-lt"/>
                </a:rPr>
                <a:t>потоков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685E2D-F9D0-4167-B315-20D5BCEB3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83" y="-14028"/>
            <a:ext cx="871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9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6BFBBF6-722D-412C-9FF5-35EF1D2D825A}"/>
              </a:ext>
            </a:extLst>
          </p:cNvPr>
          <p:cNvGrpSpPr/>
          <p:nvPr/>
        </p:nvGrpSpPr>
        <p:grpSpPr>
          <a:xfrm>
            <a:off x="0" y="2468736"/>
            <a:ext cx="4655840" cy="2164191"/>
            <a:chOff x="0" y="2468737"/>
            <a:chExt cx="3475182" cy="203976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B1CE6FC-550E-46FC-AC00-6C49CAD4FB3D}"/>
                </a:ext>
              </a:extLst>
            </p:cNvPr>
            <p:cNvSpPr/>
            <p:nvPr/>
          </p:nvSpPr>
          <p:spPr>
            <a:xfrm>
              <a:off x="0" y="2468737"/>
              <a:ext cx="3475182" cy="2039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Заголовок 3">
              <a:extLst>
                <a:ext uri="{FF2B5EF4-FFF2-40B4-BE49-F238E27FC236}">
                  <a16:creationId xmlns:a16="http://schemas.microsoft.com/office/drawing/2014/main" id="{55EF2725-1681-4CDB-B318-EEF1C430EB6A}"/>
                </a:ext>
              </a:extLst>
            </p:cNvPr>
            <p:cNvSpPr txBox="1">
              <a:spLocks/>
            </p:cNvSpPr>
            <p:nvPr/>
          </p:nvSpPr>
          <p:spPr>
            <a:xfrm>
              <a:off x="225423" y="2528355"/>
              <a:ext cx="3024336" cy="1810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>
                  <a:latin typeface="+mn-lt"/>
                </a:rPr>
                <a:t>Топологическая сортировка</a:t>
              </a:r>
            </a:p>
            <a:p>
              <a:pPr algn="ctr"/>
              <a:r>
                <a:rPr lang="ru-RU" dirty="0">
                  <a:latin typeface="+mn-lt"/>
                </a:rPr>
                <a:t>потоков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23B3C1-C48A-472C-901C-5AB3EDBBD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0"/>
            <a:ext cx="871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1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6BFBBF6-722D-412C-9FF5-35EF1D2D825A}"/>
              </a:ext>
            </a:extLst>
          </p:cNvPr>
          <p:cNvGrpSpPr/>
          <p:nvPr/>
        </p:nvGrpSpPr>
        <p:grpSpPr>
          <a:xfrm>
            <a:off x="0" y="2468736"/>
            <a:ext cx="4655840" cy="2164191"/>
            <a:chOff x="0" y="2468737"/>
            <a:chExt cx="3475182" cy="203976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B1CE6FC-550E-46FC-AC00-6C49CAD4FB3D}"/>
                </a:ext>
              </a:extLst>
            </p:cNvPr>
            <p:cNvSpPr/>
            <p:nvPr/>
          </p:nvSpPr>
          <p:spPr>
            <a:xfrm>
              <a:off x="0" y="2468737"/>
              <a:ext cx="3475182" cy="20397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Заголовок 3">
              <a:extLst>
                <a:ext uri="{FF2B5EF4-FFF2-40B4-BE49-F238E27FC236}">
                  <a16:creationId xmlns:a16="http://schemas.microsoft.com/office/drawing/2014/main" id="{55EF2725-1681-4CDB-B318-EEF1C430EB6A}"/>
                </a:ext>
              </a:extLst>
            </p:cNvPr>
            <p:cNvSpPr txBox="1">
              <a:spLocks/>
            </p:cNvSpPr>
            <p:nvPr/>
          </p:nvSpPr>
          <p:spPr>
            <a:xfrm>
              <a:off x="225423" y="2528355"/>
              <a:ext cx="3024336" cy="1810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>
                  <a:latin typeface="+mn-lt"/>
                </a:rPr>
                <a:t>Топологическая сортировка</a:t>
              </a:r>
            </a:p>
            <a:p>
              <a:pPr algn="ctr"/>
              <a:r>
                <a:rPr lang="ru-RU" dirty="0">
                  <a:latin typeface="+mn-lt"/>
                </a:rPr>
                <a:t>потоков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6EF677-8B96-4F4D-98A3-3C61AA347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544"/>
            <a:ext cx="871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D3277D4E-4C95-4D79-AC6E-3AC88B7161BF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Расчёт времён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8BD30A-A4A0-4A04-B958-9A0DDCB8FCC6}"/>
              </a:ext>
            </a:extLst>
          </p:cNvPr>
          <p:cNvSpPr/>
          <p:nvPr/>
        </p:nvSpPr>
        <p:spPr>
          <a:xfrm>
            <a:off x="659396" y="1196752"/>
            <a:ext cx="108732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Так как поток топологически отсортирован, будем двигаться по возрастанию идентификатора вершин до тех пор, пока не дойдём до вершины с максимальным индексом, рассчитывая возможное время прибытия в следующие точки из данной, как при равнопеременном движении: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1EB2D8-F48A-4D6C-8AF6-0750EA4A5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6" y="4005064"/>
            <a:ext cx="5839640" cy="73352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13B113-EA2A-4B4C-914B-B975E34F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85" y="2981325"/>
            <a:ext cx="2695575" cy="895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EAB2BA-1D4E-4D17-932A-B982B845948A}"/>
              </a:ext>
            </a:extLst>
          </p:cNvPr>
          <p:cNvSpPr txBox="1"/>
          <p:nvPr/>
        </p:nvSpPr>
        <p:spPr>
          <a:xfrm>
            <a:off x="5228060" y="3006114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2C174D-4B05-4783-A421-0045D0F35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529" y="2981325"/>
            <a:ext cx="2790825" cy="790575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4541296-AB9C-4BD2-BBFE-504DEF8D0691}"/>
              </a:ext>
            </a:extLst>
          </p:cNvPr>
          <p:cNvSpPr/>
          <p:nvPr/>
        </p:nvSpPr>
        <p:spPr>
          <a:xfrm>
            <a:off x="659396" y="5338696"/>
            <a:ext cx="108732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После чего добавляем к каждому интервалу полученные времена, и этот новый интервал записываем в массив времён потомка.</a:t>
            </a:r>
          </a:p>
        </p:txBody>
      </p:sp>
    </p:spTree>
    <p:extLst>
      <p:ext uri="{BB962C8B-B14F-4D97-AF65-F5344CB8AC3E}">
        <p14:creationId xmlns:p14="http://schemas.microsoft.com/office/powerpoint/2010/main" val="135829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724F8B-E3E3-4421-A751-56D43E1DD641}"/>
              </a:ext>
            </a:extLst>
          </p:cNvPr>
          <p:cNvSpPr/>
          <p:nvPr/>
        </p:nvSpPr>
        <p:spPr>
          <a:xfrm>
            <a:off x="263352" y="2555729"/>
            <a:ext cx="3816424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7177DB-A8ED-432A-9F94-A68A4DBAA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77" y="0"/>
            <a:ext cx="8716818" cy="6858000"/>
          </a:xfrm>
          <a:prstGeom prst="rect">
            <a:avLst/>
          </a:prstGeom>
        </p:spPr>
      </p:pic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A7180F03-0A56-4E82-A3F5-79556458A2E5}"/>
              </a:ext>
            </a:extLst>
          </p:cNvPr>
          <p:cNvSpPr txBox="1">
            <a:spLocks/>
          </p:cNvSpPr>
          <p:nvPr/>
        </p:nvSpPr>
        <p:spPr>
          <a:xfrm>
            <a:off x="-168696" y="2924944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Расчёт времён</a:t>
            </a:r>
          </a:p>
        </p:txBody>
      </p:sp>
    </p:spTree>
    <p:extLst>
      <p:ext uri="{BB962C8B-B14F-4D97-AF65-F5344CB8AC3E}">
        <p14:creationId xmlns:p14="http://schemas.microsoft.com/office/powerpoint/2010/main" val="211595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123E01-CD6A-4E18-9F5F-69B9E7FB2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0"/>
            <a:ext cx="9075967" cy="685418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2EB9D3-AC6E-4F62-8400-7B97B0B7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800" y="5755"/>
            <a:ext cx="2594720" cy="701731"/>
          </a:xfrm>
        </p:spPr>
        <p:txBody>
          <a:bodyPr>
            <a:spAutoFit/>
          </a:bodyPr>
          <a:lstStyle/>
          <a:p>
            <a:pPr algn="ctr"/>
            <a:r>
              <a:rPr lang="ru-RU" b="1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287133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446CA8A5-B9A9-4692-94D4-4BBB57C84FAB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Модельный пример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DE7F4A-F8C3-4925-B479-8213DFD2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218821" cy="39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3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C0407515-3124-45F4-A075-40601AB2F9D6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Модельный пример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FC5744-28FA-45E8-B91F-E7C800780244}"/>
              </a:ext>
            </a:extLst>
          </p:cNvPr>
          <p:cNvSpPr/>
          <p:nvPr/>
        </p:nvSpPr>
        <p:spPr>
          <a:xfrm>
            <a:off x="573885" y="1340768"/>
            <a:ext cx="3312368" cy="513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точек: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9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a -100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b -50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c 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d 50 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e 200 0 0 4 6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f 50 100 0 4 8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g -50 50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h -200 50 0 5 10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r 400 0 0 2 5 LAND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CDB8CD-E7DA-4196-BB21-86F1DBB13225}"/>
              </a:ext>
            </a:extLst>
          </p:cNvPr>
          <p:cNvSpPr/>
          <p:nvPr/>
        </p:nvSpPr>
        <p:spPr>
          <a:xfrm>
            <a:off x="4390308" y="1340768"/>
            <a:ext cx="4441996" cy="282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схем: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3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1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Name1 (e)(r):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Name2 (a)(e): a </a:t>
            </a:r>
            <a:r>
              <a:rPr lang="ru-RU" sz="2400" dirty="0" err="1"/>
              <a:t>Str</a:t>
            </a:r>
            <a:r>
              <a:rPr lang="ru-RU" sz="2400" dirty="0"/>
              <a:t>(f) b c d /</a:t>
            </a:r>
            <a:r>
              <a:rPr lang="ru-RU" sz="2400" dirty="0" err="1"/>
              <a:t>Str</a:t>
            </a:r>
            <a:r>
              <a:rPr lang="ru-RU" sz="2400" dirty="0"/>
              <a:t> f e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NameSt1 (0): b g h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B92E7F-3771-4856-9039-4D25B6740BC4}"/>
              </a:ext>
            </a:extLst>
          </p:cNvPr>
          <p:cNvSpPr/>
          <p:nvPr/>
        </p:nvSpPr>
        <p:spPr>
          <a:xfrm>
            <a:off x="9336359" y="1340768"/>
            <a:ext cx="2614789" cy="2366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/>
              <a:t>Файл с данными потоков: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2</a:t>
            </a:r>
            <a:endParaRPr lang="ru-RU" sz="2400" dirty="0"/>
          </a:p>
          <a:p>
            <a:pPr>
              <a:lnSpc>
                <a:spcPct val="125000"/>
              </a:lnSpc>
            </a:pPr>
            <a:r>
              <a:rPr lang="ru-RU" sz="2400" dirty="0"/>
              <a:t>Flow1 e</a:t>
            </a:r>
          </a:p>
          <a:p>
            <a:pPr>
              <a:lnSpc>
                <a:spcPct val="125000"/>
              </a:lnSpc>
            </a:pPr>
            <a:r>
              <a:rPr lang="ru-RU" sz="2400" dirty="0"/>
              <a:t>Flow2 a</a:t>
            </a:r>
          </a:p>
        </p:txBody>
      </p:sp>
    </p:spTree>
    <p:extLst>
      <p:ext uri="{BB962C8B-B14F-4D97-AF65-F5344CB8AC3E}">
        <p14:creationId xmlns:p14="http://schemas.microsoft.com/office/powerpoint/2010/main" val="312506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C0407515-3124-45F4-A075-40601AB2F9D6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Модельный пример</a:t>
            </a:r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2A93D3F-ECAF-4C02-9E17-F21D04413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2" y="818363"/>
            <a:ext cx="11403016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3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4B75B1-60F0-4026-90AD-32DA40FD947B}"/>
              </a:ext>
            </a:extLst>
          </p:cNvPr>
          <p:cNvSpPr/>
          <p:nvPr/>
        </p:nvSpPr>
        <p:spPr>
          <a:xfrm>
            <a:off x="2387588" y="1340768"/>
            <a:ext cx="7416824" cy="4361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dirty="0"/>
              <a:t>Теперь «запустим» стандартную схему:</a:t>
            </a:r>
          </a:p>
          <a:p>
            <a:pPr>
              <a:lnSpc>
                <a:spcPct val="125000"/>
              </a:lnSpc>
            </a:pPr>
            <a:endParaRPr lang="en-US" sz="2800" dirty="0"/>
          </a:p>
          <a:p>
            <a:pPr>
              <a:lnSpc>
                <a:spcPct val="125000"/>
              </a:lnSpc>
            </a:pPr>
            <a:r>
              <a:rPr lang="ru-RU" sz="2800" dirty="0"/>
              <a:t>Файл с данными схем: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3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1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Name1 (e)(r):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Name2 (a)(e): a </a:t>
            </a:r>
            <a:r>
              <a:rPr lang="ru-RU" sz="2800" dirty="0" err="1"/>
              <a:t>Str</a:t>
            </a:r>
            <a:r>
              <a:rPr lang="ru-RU" sz="2800" dirty="0"/>
              <a:t>(f) b c d /</a:t>
            </a:r>
            <a:r>
              <a:rPr lang="ru-RU" sz="2800" dirty="0" err="1"/>
              <a:t>Str</a:t>
            </a:r>
            <a:r>
              <a:rPr lang="ru-RU" sz="2800" dirty="0"/>
              <a:t> f e</a:t>
            </a:r>
          </a:p>
          <a:p>
            <a:pPr>
              <a:lnSpc>
                <a:spcPct val="125000"/>
              </a:lnSpc>
            </a:pPr>
            <a:r>
              <a:rPr lang="ru-RU" sz="2800" dirty="0"/>
              <a:t>NameSt1 (</a:t>
            </a:r>
            <a:r>
              <a:rPr lang="ru-RU" sz="2800" b="1" u="sng" dirty="0"/>
              <a:t> 1 </a:t>
            </a:r>
            <a:r>
              <a:rPr lang="ru-RU" sz="2800" dirty="0"/>
              <a:t>): b g h</a:t>
            </a:r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6E73DE99-0E74-444F-8B10-72835CCDD05A}"/>
              </a:ext>
            </a:extLst>
          </p:cNvPr>
          <p:cNvSpPr txBox="1">
            <a:spLocks/>
          </p:cNvSpPr>
          <p:nvPr/>
        </p:nvSpPr>
        <p:spPr>
          <a:xfrm>
            <a:off x="2909646" y="1166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Модельный пример</a:t>
            </a:r>
          </a:p>
        </p:txBody>
      </p:sp>
    </p:spTree>
    <p:extLst>
      <p:ext uri="{BB962C8B-B14F-4D97-AF65-F5344CB8AC3E}">
        <p14:creationId xmlns:p14="http://schemas.microsoft.com/office/powerpoint/2010/main" val="3429685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70BAC0-5B6F-47B6-B42C-46BD5DBC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960"/>
            <a:ext cx="12192000" cy="62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61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B4A6805-B9B6-4459-9478-9DB3685E3690}"/>
              </a:ext>
            </a:extLst>
          </p:cNvPr>
          <p:cNvGrpSpPr/>
          <p:nvPr/>
        </p:nvGrpSpPr>
        <p:grpSpPr>
          <a:xfrm>
            <a:off x="179298" y="548680"/>
            <a:ext cx="5458587" cy="4867954"/>
            <a:chOff x="0" y="548680"/>
            <a:chExt cx="5458587" cy="4867954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626804CB-E9FC-4179-9182-34FF1EAD5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8680"/>
              <a:ext cx="5458587" cy="486795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05BBDEE-FE94-4B47-BB61-E5F91C077E25}"/>
                </a:ext>
              </a:extLst>
            </p:cNvPr>
            <p:cNvSpPr/>
            <p:nvPr/>
          </p:nvSpPr>
          <p:spPr>
            <a:xfrm>
              <a:off x="479376" y="1196752"/>
              <a:ext cx="1080120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0830E64-AB0C-4569-A58A-DF1EB36B47AA}"/>
              </a:ext>
            </a:extLst>
          </p:cNvPr>
          <p:cNvGrpSpPr/>
          <p:nvPr/>
        </p:nvGrpSpPr>
        <p:grpSpPr>
          <a:xfrm>
            <a:off x="5637885" y="662996"/>
            <a:ext cx="6554115" cy="4753638"/>
            <a:chOff x="5879976" y="605838"/>
            <a:chExt cx="6554115" cy="4753638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230191F-9F10-42BC-9A31-6249DEEDE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976" y="605838"/>
              <a:ext cx="6554115" cy="4753638"/>
            </a:xfrm>
            <a:prstGeom prst="rect">
              <a:avLst/>
            </a:prstGeom>
          </p:spPr>
        </p:pic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1DA8AEE-7062-43E7-AB19-A0FCDB27E037}"/>
                </a:ext>
              </a:extLst>
            </p:cNvPr>
            <p:cNvSpPr/>
            <p:nvPr/>
          </p:nvSpPr>
          <p:spPr>
            <a:xfrm>
              <a:off x="6328012" y="994468"/>
              <a:ext cx="1080120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26940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07CD25-5622-4D9D-988E-B0ECC27E9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7" y="0"/>
            <a:ext cx="10008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05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9B3E1F-0D01-467F-919C-3EF37C73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80" y="0"/>
            <a:ext cx="7957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86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ACC838A8-BA2E-4A06-A179-463E924F2049}"/>
              </a:ext>
            </a:extLst>
          </p:cNvPr>
          <p:cNvSpPr txBox="1">
            <a:spLocks/>
          </p:cNvSpPr>
          <p:nvPr/>
        </p:nvSpPr>
        <p:spPr>
          <a:xfrm>
            <a:off x="2639616" y="1268760"/>
            <a:ext cx="7344816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190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838DB92-31C9-4350-9902-AAA40477D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0"/>
            <a:ext cx="7079225" cy="6858000"/>
          </a:xfrm>
          <a:prstGeom prst="rect">
            <a:avLst/>
          </a:prstGeom>
        </p:spPr>
      </p:pic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DC625A0A-3CA6-43D6-9CE5-82FB51C7ECCC}"/>
              </a:ext>
            </a:extLst>
          </p:cNvPr>
          <p:cNvSpPr txBox="1">
            <a:spLocks/>
          </p:cNvSpPr>
          <p:nvPr/>
        </p:nvSpPr>
        <p:spPr>
          <a:xfrm>
            <a:off x="110605" y="332656"/>
            <a:ext cx="432048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Схемы задержки</a:t>
            </a:r>
          </a:p>
        </p:txBody>
      </p:sp>
      <p:sp>
        <p:nvSpPr>
          <p:cNvPr id="21" name="Стрелка: пятиугольник 20">
            <a:extLst>
              <a:ext uri="{FF2B5EF4-FFF2-40B4-BE49-F238E27FC236}">
                <a16:creationId xmlns:a16="http://schemas.microsoft.com/office/drawing/2014/main" id="{ABD170DB-6958-4EDA-AA8E-3C1A1F34469A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3">
            <a:extLst>
              <a:ext uri="{FF2B5EF4-FFF2-40B4-BE49-F238E27FC236}">
                <a16:creationId xmlns:a16="http://schemas.microsoft.com/office/drawing/2014/main" id="{842C9F9A-7680-479C-9E78-0FAA3AB9F68A}"/>
              </a:ext>
            </a:extLst>
          </p:cNvPr>
          <p:cNvSpPr txBox="1">
            <a:spLocks/>
          </p:cNvSpPr>
          <p:nvPr/>
        </p:nvSpPr>
        <p:spPr>
          <a:xfrm>
            <a:off x="312565" y="2884235"/>
            <a:ext cx="2736304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Стандартная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406490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пятиугольник 4">
            <a:extLst>
              <a:ext uri="{FF2B5EF4-FFF2-40B4-BE49-F238E27FC236}">
                <a16:creationId xmlns:a16="http://schemas.microsoft.com/office/drawing/2014/main" id="{06AA4692-EF1D-4EE2-9A4B-A4249000B02A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325098FD-B384-4C12-ACF7-9B46040C5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04" y="0"/>
            <a:ext cx="8268936" cy="6858000"/>
          </a:xfrm>
          <a:prstGeom prst="rect">
            <a:avLst/>
          </a:prstGeom>
        </p:spPr>
      </p:pic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4AF5940F-5B97-4D82-A817-2D686F1D8535}"/>
              </a:ext>
            </a:extLst>
          </p:cNvPr>
          <p:cNvSpPr txBox="1">
            <a:spLocks/>
          </p:cNvSpPr>
          <p:nvPr/>
        </p:nvSpPr>
        <p:spPr>
          <a:xfrm>
            <a:off x="312565" y="3133534"/>
            <a:ext cx="2736304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Веер</a:t>
            </a:r>
          </a:p>
        </p:txBody>
      </p:sp>
    </p:spTree>
    <p:extLst>
      <p:ext uri="{BB962C8B-B14F-4D97-AF65-F5344CB8AC3E}">
        <p14:creationId xmlns:p14="http://schemas.microsoft.com/office/powerpoint/2010/main" val="23619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: пятиугольник 5">
            <a:extLst>
              <a:ext uri="{FF2B5EF4-FFF2-40B4-BE49-F238E27FC236}">
                <a16:creationId xmlns:a16="http://schemas.microsoft.com/office/drawing/2014/main" id="{EB77EDB3-7069-4CB9-A001-B1B65655B919}"/>
              </a:ext>
            </a:extLst>
          </p:cNvPr>
          <p:cNvSpPr/>
          <p:nvPr/>
        </p:nvSpPr>
        <p:spPr>
          <a:xfrm>
            <a:off x="312565" y="2672916"/>
            <a:ext cx="3052867" cy="151216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8189B775-4231-4F5C-80AA-0CAB60E130EC}"/>
              </a:ext>
            </a:extLst>
          </p:cNvPr>
          <p:cNvSpPr txBox="1">
            <a:spLocks/>
          </p:cNvSpPr>
          <p:nvPr/>
        </p:nvSpPr>
        <p:spPr>
          <a:xfrm>
            <a:off x="285578" y="3133534"/>
            <a:ext cx="290311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Тромбон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81D4B0-1BA4-4D25-A813-60F87240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95486"/>
            <a:ext cx="7955725" cy="64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98E0285E-9EB3-4E14-B704-95611A986DA3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4680520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Формат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8C4A8-E933-43F2-AC51-1E27CF595F5A}"/>
              </a:ext>
            </a:extLst>
          </p:cNvPr>
          <p:cNvSpPr txBox="1"/>
          <p:nvPr/>
        </p:nvSpPr>
        <p:spPr>
          <a:xfrm>
            <a:off x="911424" y="1556792"/>
            <a:ext cx="9361040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Файл с данными о контрольных точках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Файл с данными  схем (элементы трассы)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dirty="0">
                <a:latin typeface="+mj-lt"/>
              </a:rPr>
              <a:t>Файл с данными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4515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E315E723-6F07-42B5-9EAD-FEA776A346D8}"/>
              </a:ext>
            </a:extLst>
          </p:cNvPr>
          <p:cNvSpPr txBox="1">
            <a:spLocks/>
          </p:cNvSpPr>
          <p:nvPr/>
        </p:nvSpPr>
        <p:spPr>
          <a:xfrm>
            <a:off x="3755740" y="116632"/>
            <a:ext cx="5004554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контрольных точках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3005A-14A7-4E86-81A2-4B96FEA55641}"/>
              </a:ext>
            </a:extLst>
          </p:cNvPr>
          <p:cNvSpPr txBox="1"/>
          <p:nvPr/>
        </p:nvSpPr>
        <p:spPr>
          <a:xfrm>
            <a:off x="455712" y="1556792"/>
            <a:ext cx="11280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В первой строке указывается целое число – количество контрольных точек в описываемом районе. Далее перечисляются контрольные точки по одной на строке в следующем формате:</a:t>
            </a:r>
          </a:p>
          <a:p>
            <a:pPr algn="just"/>
            <a:endParaRPr lang="ru-RU" sz="2800" dirty="0"/>
          </a:p>
          <a:p>
            <a:pPr algn="ctr"/>
            <a:r>
              <a:rPr lang="ru-RU" sz="2800" i="1" dirty="0" err="1"/>
              <a:t>Название_точки</a:t>
            </a:r>
            <a:r>
              <a:rPr lang="ru-RU" sz="2800" i="1" dirty="0"/>
              <a:t>   </a:t>
            </a:r>
            <a:r>
              <a:rPr lang="en-US" sz="2800" i="1" dirty="0"/>
              <a:t>x</a:t>
            </a:r>
            <a:r>
              <a:rPr lang="ru-RU" sz="2800" i="1" dirty="0"/>
              <a:t>  </a:t>
            </a:r>
            <a:r>
              <a:rPr lang="en-US" sz="2800" i="1" dirty="0"/>
              <a:t> y</a:t>
            </a:r>
            <a:r>
              <a:rPr lang="ru-RU" sz="2800" i="1" dirty="0"/>
              <a:t>  </a:t>
            </a:r>
            <a:r>
              <a:rPr lang="en-US" sz="2800" i="1" dirty="0"/>
              <a:t> z </a:t>
            </a:r>
            <a:r>
              <a:rPr lang="ru-RU" sz="2800" i="1" dirty="0"/>
              <a:t>  </a:t>
            </a:r>
            <a:r>
              <a:rPr lang="en-US" sz="2800" i="1" dirty="0"/>
              <a:t>Vmin</a:t>
            </a:r>
            <a:r>
              <a:rPr lang="ru-RU" sz="2800" i="1" dirty="0"/>
              <a:t>  </a:t>
            </a:r>
            <a:r>
              <a:rPr lang="en-US" sz="2800" i="1" dirty="0"/>
              <a:t> Vmax </a:t>
            </a:r>
            <a:r>
              <a:rPr lang="ru-RU" sz="2800" i="1" dirty="0"/>
              <a:t>  </a:t>
            </a:r>
            <a:r>
              <a:rPr lang="ru-RU" sz="2800" i="1" dirty="0" err="1"/>
              <a:t>флаг_посадочной_полосы</a:t>
            </a:r>
            <a:endParaRPr lang="ru-RU" sz="2800" i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AFCFDE1-B719-4828-81E6-402F37083B39}"/>
              </a:ext>
            </a:extLst>
          </p:cNvPr>
          <p:cNvGrpSpPr/>
          <p:nvPr/>
        </p:nvGrpSpPr>
        <p:grpSpPr>
          <a:xfrm>
            <a:off x="983432" y="4221088"/>
            <a:ext cx="9577064" cy="1713676"/>
            <a:chOff x="1055440" y="4581128"/>
            <a:chExt cx="5976664" cy="171367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883FB65-76B1-4A43-A5AF-F42C2D89A165}"/>
                </a:ext>
              </a:extLst>
            </p:cNvPr>
            <p:cNvSpPr/>
            <p:nvPr/>
          </p:nvSpPr>
          <p:spPr>
            <a:xfrm>
              <a:off x="2999656" y="4725144"/>
              <a:ext cx="403244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/>
                <a:t>3</a:t>
              </a:r>
            </a:p>
            <a:p>
              <a:r>
                <a:rPr lang="en-US" sz="2400" dirty="0"/>
                <a:t>A</a:t>
              </a:r>
              <a:r>
                <a:rPr lang="ru-RU" sz="2400" dirty="0"/>
                <a:t>  </a:t>
              </a:r>
              <a:r>
                <a:rPr lang="en-US" sz="2400" dirty="0"/>
                <a:t>  </a:t>
              </a:r>
              <a:r>
                <a:rPr lang="ru-RU" sz="2400" dirty="0"/>
                <a:t>-100</a:t>
              </a:r>
              <a:r>
                <a:rPr lang="en-US" sz="2400" dirty="0"/>
                <a:t>  </a:t>
              </a:r>
              <a:r>
                <a:rPr lang="ru-RU" sz="2400" dirty="0"/>
                <a:t> 0     50  </a:t>
              </a:r>
              <a:r>
                <a:rPr lang="en-US" sz="2400" dirty="0"/>
                <a:t> </a:t>
              </a:r>
              <a:r>
                <a:rPr lang="ru-RU" sz="2400" dirty="0"/>
                <a:t>5 </a:t>
              </a:r>
              <a:r>
                <a:rPr lang="en-US" sz="2400" dirty="0"/>
                <a:t>  </a:t>
              </a:r>
              <a:r>
                <a:rPr lang="ru-RU" sz="2400" dirty="0"/>
                <a:t>10</a:t>
              </a:r>
            </a:p>
            <a:p>
              <a:r>
                <a:rPr lang="en-US" sz="2400" dirty="0"/>
                <a:t>B</a:t>
              </a:r>
              <a:r>
                <a:rPr lang="ru-RU" sz="2400" dirty="0"/>
                <a:t> </a:t>
              </a:r>
              <a:r>
                <a:rPr lang="en-US" sz="2400" dirty="0"/>
                <a:t>  </a:t>
              </a:r>
              <a:r>
                <a:rPr lang="ru-RU" sz="2400" dirty="0"/>
                <a:t> -50   </a:t>
              </a:r>
              <a:r>
                <a:rPr lang="en-US" sz="2400" dirty="0"/>
                <a:t>  </a:t>
              </a:r>
              <a:r>
                <a:rPr lang="ru-RU" sz="2400" dirty="0"/>
                <a:t>20   50  </a:t>
              </a:r>
              <a:r>
                <a:rPr lang="en-US" sz="2400" dirty="0"/>
                <a:t> </a:t>
              </a:r>
              <a:r>
                <a:rPr lang="ru-RU" sz="2400" dirty="0"/>
                <a:t>5 </a:t>
              </a:r>
              <a:r>
                <a:rPr lang="en-US" sz="2400" dirty="0"/>
                <a:t>  </a:t>
              </a:r>
              <a:r>
                <a:rPr lang="ru-RU" sz="2400" dirty="0"/>
                <a:t>10</a:t>
              </a:r>
            </a:p>
            <a:p>
              <a:r>
                <a:rPr lang="en-US" sz="2400" dirty="0"/>
                <a:t>C</a:t>
              </a:r>
              <a:r>
                <a:rPr lang="ru-RU" sz="2400" dirty="0"/>
                <a:t>   </a:t>
              </a:r>
              <a:r>
                <a:rPr lang="en-US" sz="2400" dirty="0"/>
                <a:t>  </a:t>
              </a:r>
              <a:r>
                <a:rPr lang="ru-RU" sz="2400" dirty="0"/>
                <a:t>400  </a:t>
              </a:r>
              <a:r>
                <a:rPr lang="en-US" sz="2400" dirty="0"/>
                <a:t>  </a:t>
              </a:r>
              <a:r>
                <a:rPr lang="ru-RU" sz="2400" dirty="0"/>
                <a:t>0     0 </a:t>
              </a:r>
              <a:r>
                <a:rPr lang="en-US" sz="2400" dirty="0"/>
                <a:t>    </a:t>
              </a:r>
              <a:r>
                <a:rPr lang="ru-RU" sz="2400" dirty="0"/>
                <a:t>2 </a:t>
              </a:r>
              <a:r>
                <a:rPr lang="en-US" sz="2400" dirty="0"/>
                <a:t>  </a:t>
              </a:r>
              <a:r>
                <a:rPr lang="ru-RU" sz="2400" dirty="0"/>
                <a:t>5   LAND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BE1D7C-49E1-42D7-AB96-07412C88D2BF}"/>
                </a:ext>
              </a:extLst>
            </p:cNvPr>
            <p:cNvSpPr txBox="1"/>
            <p:nvPr/>
          </p:nvSpPr>
          <p:spPr>
            <a:xfrm>
              <a:off x="1055440" y="4581128"/>
              <a:ext cx="1656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/>
                <a:t>Пример</a:t>
              </a:r>
              <a:r>
                <a:rPr lang="en-US" sz="2800" dirty="0"/>
                <a:t> </a:t>
              </a:r>
              <a:r>
                <a:rPr lang="ru-RU" sz="2800" dirty="0"/>
                <a:t>файла: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6374CD78-ADE8-49CC-A67B-89BEEE344128}"/>
              </a:ext>
            </a:extLst>
          </p:cNvPr>
          <p:cNvSpPr txBox="1">
            <a:spLocks/>
          </p:cNvSpPr>
          <p:nvPr/>
        </p:nvSpPr>
        <p:spPr>
          <a:xfrm>
            <a:off x="2999656" y="2023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схемах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E3E9D-8066-4E7C-9359-974F2E7B1B06}"/>
              </a:ext>
            </a:extLst>
          </p:cNvPr>
          <p:cNvSpPr txBox="1"/>
          <p:nvPr/>
        </p:nvSpPr>
        <p:spPr>
          <a:xfrm>
            <a:off x="911424" y="1152900"/>
            <a:ext cx="11280576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Файл условно разбит на два блока: схемы и стандартные схемы.</a:t>
            </a:r>
          </a:p>
          <a:p>
            <a:pPr>
              <a:lnSpc>
                <a:spcPct val="110000"/>
              </a:lnSpc>
            </a:pPr>
            <a:r>
              <a:rPr lang="ru-RU" sz="2800" dirty="0"/>
              <a:t>В первой строке – количество схем, во второй – количество ст. схем. Далее перечисляются схемы построчно в следующем формате:</a:t>
            </a:r>
          </a:p>
          <a:p>
            <a:pPr>
              <a:lnSpc>
                <a:spcPct val="110000"/>
              </a:lnSpc>
            </a:pPr>
            <a:r>
              <a:rPr lang="ru-RU" sz="2800" i="1" dirty="0" err="1"/>
              <a:t>Название_схемы</a:t>
            </a:r>
            <a:r>
              <a:rPr lang="ru-RU" sz="2800" i="1" dirty="0"/>
              <a:t> (начальная точка) (конечные </a:t>
            </a:r>
            <a:r>
              <a:rPr lang="ru-RU" sz="2800" i="1" dirty="0" err="1"/>
              <a:t>точк</a:t>
            </a:r>
            <a:r>
              <a:rPr lang="ru-RU" sz="2800" i="1" dirty="0"/>
              <a:t>):</a:t>
            </a:r>
          </a:p>
          <a:p>
            <a:pPr>
              <a:lnSpc>
                <a:spcPct val="110000"/>
              </a:lnSpc>
            </a:pPr>
            <a:r>
              <a:rPr lang="ru-RU" sz="2800" i="1" dirty="0"/>
              <a:t>ТОЧКИ </a:t>
            </a:r>
            <a:r>
              <a:rPr lang="en-US" sz="2800" i="1" dirty="0"/>
              <a:t>Str(</a:t>
            </a:r>
            <a:r>
              <a:rPr lang="ru-RU" sz="2800" i="1" dirty="0"/>
              <a:t>ТОЧКИ</a:t>
            </a:r>
            <a:r>
              <a:rPr lang="en-US" sz="2800" i="1" dirty="0"/>
              <a:t>)</a:t>
            </a:r>
            <a:r>
              <a:rPr lang="ru-RU" sz="2800" i="1" dirty="0"/>
              <a:t> ТОЧКИ </a:t>
            </a:r>
            <a:r>
              <a:rPr lang="en-US" sz="2800" i="1" dirty="0"/>
              <a:t>/Str </a:t>
            </a:r>
            <a:r>
              <a:rPr lang="ru-RU" sz="2800" i="1" dirty="0"/>
              <a:t>ТОЧКИ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8521B-67ED-4359-9AB1-C9A9B177F162}"/>
              </a:ext>
            </a:extLst>
          </p:cNvPr>
          <p:cNvSpPr txBox="1"/>
          <p:nvPr/>
        </p:nvSpPr>
        <p:spPr>
          <a:xfrm>
            <a:off x="695400" y="3933056"/>
            <a:ext cx="11208568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Примеры схем: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NameA (DIPOP)(EE500 KOLOS): Str(KOLOS) DIPOP EE500 /Str</a:t>
            </a:r>
            <a:endParaRPr lang="ru-RU" sz="28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NameB (KOLOS)(BEKAR) : KOLOS VALET Str(RODEL) EE020 EE021 EE022 EE023</a:t>
            </a:r>
            <a:r>
              <a:rPr lang="ru-RU" sz="2800" dirty="0"/>
              <a:t> </a:t>
            </a:r>
            <a:r>
              <a:rPr lang="es-ES" sz="2800" dirty="0"/>
              <a:t>EE024 EE025 /Str RODEL BEKAR</a:t>
            </a:r>
            <a:endParaRPr lang="ru-RU" sz="28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NameС (RODEL)(RW25R): RODEL BEKAR KVOTA EE252 EE253 RW25R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2570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6374CD78-ADE8-49CC-A67B-89BEEE344128}"/>
              </a:ext>
            </a:extLst>
          </p:cNvPr>
          <p:cNvSpPr txBox="1">
            <a:spLocks/>
          </p:cNvSpPr>
          <p:nvPr/>
        </p:nvSpPr>
        <p:spPr>
          <a:xfrm>
            <a:off x="2999656" y="202332"/>
            <a:ext cx="6372708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с данными о схемах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E3E9D-8066-4E7C-9359-974F2E7B1B06}"/>
              </a:ext>
            </a:extLst>
          </p:cNvPr>
          <p:cNvSpPr txBox="1"/>
          <p:nvPr/>
        </p:nvSpPr>
        <p:spPr>
          <a:xfrm>
            <a:off x="545722" y="1145775"/>
            <a:ext cx="11280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err="1"/>
              <a:t>Название_схемы</a:t>
            </a:r>
            <a:r>
              <a:rPr lang="ru-RU" sz="2800" i="1" dirty="0"/>
              <a:t> (начальная точка) (повторы):</a:t>
            </a:r>
          </a:p>
          <a:p>
            <a:pPr algn="ctr"/>
            <a:r>
              <a:rPr lang="en-US" sz="2800" i="1" dirty="0"/>
              <a:t>Start </a:t>
            </a:r>
            <a:r>
              <a:rPr lang="en-US" sz="2800" i="1" dirty="0" err="1"/>
              <a:t>Turn_end</a:t>
            </a:r>
            <a:r>
              <a:rPr lang="en-US" sz="2800" i="1" dirty="0"/>
              <a:t> </a:t>
            </a:r>
            <a:r>
              <a:rPr lang="en-US" sz="2800" i="1" dirty="0" err="1"/>
              <a:t>Back_end</a:t>
            </a:r>
            <a:r>
              <a:rPr lang="ru-RU" sz="2800" i="1" dirty="0"/>
              <a:t> 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53973F-5F4F-4A65-887F-0B1C1AEF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077072"/>
            <a:ext cx="9372364" cy="2369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7EAF1-FF8D-42BB-A69F-4D1181A534D6}"/>
              </a:ext>
            </a:extLst>
          </p:cNvPr>
          <p:cNvSpPr txBox="1"/>
          <p:nvPr/>
        </p:nvSpPr>
        <p:spPr>
          <a:xfrm>
            <a:off x="911424" y="2070012"/>
            <a:ext cx="11208568" cy="149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Примеры: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2800" dirty="0"/>
              <a:t>NameStScheme (GALEB)(5): GALEB N1 N2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RALUBst</a:t>
            </a:r>
            <a:r>
              <a:rPr lang="en-US" sz="2800" dirty="0"/>
              <a:t> (RALUB)(2): RALUB RAL01 RAL02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920217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572</Words>
  <Application>Microsoft Office PowerPoint</Application>
  <PresentationFormat>Широкоэкранный</PresentationFormat>
  <Paragraphs>97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Презентация PowerPoint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 Антон Вячеславович</dc:creator>
  <cp:lastModifiedBy>Михайлов Антон Вячеславович</cp:lastModifiedBy>
  <cp:revision>62</cp:revision>
  <dcterms:created xsi:type="dcterms:W3CDTF">2020-06-15T06:38:35Z</dcterms:created>
  <dcterms:modified xsi:type="dcterms:W3CDTF">2020-06-16T17:37:06Z</dcterms:modified>
</cp:coreProperties>
</file>