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7" r:id="rId7"/>
    <p:sldId id="261" r:id="rId8"/>
    <p:sldId id="262" r:id="rId9"/>
    <p:sldId id="265" r:id="rId10"/>
    <p:sldId id="268"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294ECF-9774-480D-8C17-32A221EB5444}" v="17" dt="2022-07-17T06:16:15.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74378" autoAdjust="0"/>
  </p:normalViewPr>
  <p:slideViewPr>
    <p:cSldViewPr snapToGrid="0">
      <p:cViewPr varScale="1">
        <p:scale>
          <a:sx n="82" d="100"/>
          <a:sy n="82" d="100"/>
        </p:scale>
        <p:origin x="4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122322-7784-4AE6-ACAB-378E2F6386C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48B637D-0904-4FBC-A1A1-22C8FF8F34B7}">
      <dgm:prSet/>
      <dgm:spPr/>
      <dgm:t>
        <a:bodyPr/>
        <a:lstStyle/>
        <a:p>
          <a:r>
            <a:rPr lang="en-US"/>
            <a:t>Cyclistic is a Bike share company launched in 2016 with a fleto of over 5,000 bicycles</a:t>
          </a:r>
        </a:p>
      </dgm:t>
    </dgm:pt>
    <dgm:pt modelId="{324A04AA-2C5C-457D-A371-22DD286ECED9}" type="parTrans" cxnId="{38AC21A9-3F8F-409F-B09E-F50BBE3515D3}">
      <dgm:prSet/>
      <dgm:spPr/>
      <dgm:t>
        <a:bodyPr/>
        <a:lstStyle/>
        <a:p>
          <a:endParaRPr lang="en-US"/>
        </a:p>
      </dgm:t>
    </dgm:pt>
    <dgm:pt modelId="{B8E7C9F5-03B8-4F62-ACFC-C0F846FF3563}" type="sibTrans" cxnId="{38AC21A9-3F8F-409F-B09E-F50BBE3515D3}">
      <dgm:prSet/>
      <dgm:spPr/>
      <dgm:t>
        <a:bodyPr/>
        <a:lstStyle/>
        <a:p>
          <a:endParaRPr lang="en-US"/>
        </a:p>
      </dgm:t>
    </dgm:pt>
    <dgm:pt modelId="{80AD5BD9-1162-4746-A486-08FB40EFA3E3}">
      <dgm:prSet/>
      <dgm:spPr/>
      <dgm:t>
        <a:bodyPr/>
        <a:lstStyle/>
        <a:p>
          <a:r>
            <a:rPr lang="en-US" dirty="0" err="1"/>
            <a:t>Cyclistic’s</a:t>
          </a:r>
          <a:r>
            <a:rPr lang="en-US" dirty="0"/>
            <a:t> marketing strategy relied on building general awareness and appealing to broad consumer segments. One approach that helped make these things possible was the flexibility of its pricing plans: single-ride passes, full-day passes, and annual memberships.</a:t>
          </a:r>
        </a:p>
      </dgm:t>
    </dgm:pt>
    <dgm:pt modelId="{369C60FA-C631-45B6-B699-D579BB0E0889}" type="parTrans" cxnId="{589FDCAD-A5FC-4B23-976A-F5C80C81F091}">
      <dgm:prSet/>
      <dgm:spPr/>
      <dgm:t>
        <a:bodyPr/>
        <a:lstStyle/>
        <a:p>
          <a:endParaRPr lang="en-US"/>
        </a:p>
      </dgm:t>
    </dgm:pt>
    <dgm:pt modelId="{0AC0ACEA-04D0-42E1-B4A8-D216EDF3D824}" type="sibTrans" cxnId="{589FDCAD-A5FC-4B23-976A-F5C80C81F091}">
      <dgm:prSet/>
      <dgm:spPr/>
      <dgm:t>
        <a:bodyPr/>
        <a:lstStyle/>
        <a:p>
          <a:endParaRPr lang="en-US"/>
        </a:p>
      </dgm:t>
    </dgm:pt>
    <dgm:pt modelId="{128698BC-0C5C-4C0B-8978-742392CCA6E9}">
      <dgm:prSet/>
      <dgm:spPr/>
      <dgm:t>
        <a:bodyPr/>
        <a:lstStyle/>
        <a:p>
          <a:r>
            <a:rPr lang="en-US"/>
            <a:t>Customers who purchase single-ride or full-day passes are referred to as casual riders. Customers who purchase annual memberships are Cyclistic members. Cyclistic’s finance analysts have concluded that annual members are much more profitable than casual riders. Although the pricing flexibility helps Cyclistic attract more customers</a:t>
          </a:r>
        </a:p>
      </dgm:t>
    </dgm:pt>
    <dgm:pt modelId="{DD012081-58AD-4986-81B5-E4FC16A171B2}" type="parTrans" cxnId="{8D13524B-8EF3-4FEC-ABAA-8A90A37E251B}">
      <dgm:prSet/>
      <dgm:spPr/>
      <dgm:t>
        <a:bodyPr/>
        <a:lstStyle/>
        <a:p>
          <a:endParaRPr lang="en-US"/>
        </a:p>
      </dgm:t>
    </dgm:pt>
    <dgm:pt modelId="{F7BC3EF6-576F-406C-8367-B9C74B194CB3}" type="sibTrans" cxnId="{8D13524B-8EF3-4FEC-ABAA-8A90A37E251B}">
      <dgm:prSet/>
      <dgm:spPr/>
      <dgm:t>
        <a:bodyPr/>
        <a:lstStyle/>
        <a:p>
          <a:endParaRPr lang="en-US"/>
        </a:p>
      </dgm:t>
    </dgm:pt>
    <dgm:pt modelId="{F783B997-982E-44CA-AC6A-A4160C95E473}" type="pres">
      <dgm:prSet presAssocID="{5F122322-7784-4AE6-ACAB-378E2F6386CE}" presName="vert0" presStyleCnt="0">
        <dgm:presLayoutVars>
          <dgm:dir/>
          <dgm:animOne val="branch"/>
          <dgm:animLvl val="lvl"/>
        </dgm:presLayoutVars>
      </dgm:prSet>
      <dgm:spPr/>
    </dgm:pt>
    <dgm:pt modelId="{0CFBD647-DB88-4584-A1AD-2E2A9DCCAE92}" type="pres">
      <dgm:prSet presAssocID="{348B637D-0904-4FBC-A1A1-22C8FF8F34B7}" presName="thickLine" presStyleLbl="alignNode1" presStyleIdx="0" presStyleCnt="3"/>
      <dgm:spPr/>
    </dgm:pt>
    <dgm:pt modelId="{CF31F652-CD6B-469E-BF79-09DF2EB31714}" type="pres">
      <dgm:prSet presAssocID="{348B637D-0904-4FBC-A1A1-22C8FF8F34B7}" presName="horz1" presStyleCnt="0"/>
      <dgm:spPr/>
    </dgm:pt>
    <dgm:pt modelId="{8E761D47-2709-4AEA-9D8D-BFA690894A82}" type="pres">
      <dgm:prSet presAssocID="{348B637D-0904-4FBC-A1A1-22C8FF8F34B7}" presName="tx1" presStyleLbl="revTx" presStyleIdx="0" presStyleCnt="3"/>
      <dgm:spPr/>
    </dgm:pt>
    <dgm:pt modelId="{C87F1E4C-B157-4943-9217-38891FE1CD72}" type="pres">
      <dgm:prSet presAssocID="{348B637D-0904-4FBC-A1A1-22C8FF8F34B7}" presName="vert1" presStyleCnt="0"/>
      <dgm:spPr/>
    </dgm:pt>
    <dgm:pt modelId="{758528F8-0D9E-494A-8EE3-A268C3C095B7}" type="pres">
      <dgm:prSet presAssocID="{80AD5BD9-1162-4746-A486-08FB40EFA3E3}" presName="thickLine" presStyleLbl="alignNode1" presStyleIdx="1" presStyleCnt="3"/>
      <dgm:spPr/>
    </dgm:pt>
    <dgm:pt modelId="{6AE42E7F-AC82-49F0-8581-DF1FE0AF57E9}" type="pres">
      <dgm:prSet presAssocID="{80AD5BD9-1162-4746-A486-08FB40EFA3E3}" presName="horz1" presStyleCnt="0"/>
      <dgm:spPr/>
    </dgm:pt>
    <dgm:pt modelId="{3CEAA22E-E7F2-4260-9298-3CDF44888C4B}" type="pres">
      <dgm:prSet presAssocID="{80AD5BD9-1162-4746-A486-08FB40EFA3E3}" presName="tx1" presStyleLbl="revTx" presStyleIdx="1" presStyleCnt="3"/>
      <dgm:spPr/>
    </dgm:pt>
    <dgm:pt modelId="{782182DF-37BC-4AB1-AB22-D8CD14873EDF}" type="pres">
      <dgm:prSet presAssocID="{80AD5BD9-1162-4746-A486-08FB40EFA3E3}" presName="vert1" presStyleCnt="0"/>
      <dgm:spPr/>
    </dgm:pt>
    <dgm:pt modelId="{77A85EAA-B22C-43C8-A24A-D51B2D2661ED}" type="pres">
      <dgm:prSet presAssocID="{128698BC-0C5C-4C0B-8978-742392CCA6E9}" presName="thickLine" presStyleLbl="alignNode1" presStyleIdx="2" presStyleCnt="3"/>
      <dgm:spPr/>
    </dgm:pt>
    <dgm:pt modelId="{64A04840-7E8F-4CCC-885D-7C81C2018C6C}" type="pres">
      <dgm:prSet presAssocID="{128698BC-0C5C-4C0B-8978-742392CCA6E9}" presName="horz1" presStyleCnt="0"/>
      <dgm:spPr/>
    </dgm:pt>
    <dgm:pt modelId="{F6B993C6-8524-4414-8602-3AE9F85D979A}" type="pres">
      <dgm:prSet presAssocID="{128698BC-0C5C-4C0B-8978-742392CCA6E9}" presName="tx1" presStyleLbl="revTx" presStyleIdx="2" presStyleCnt="3"/>
      <dgm:spPr/>
    </dgm:pt>
    <dgm:pt modelId="{D32ABE6F-C565-4B10-8D02-C4BCE55843FE}" type="pres">
      <dgm:prSet presAssocID="{128698BC-0C5C-4C0B-8978-742392CCA6E9}" presName="vert1" presStyleCnt="0"/>
      <dgm:spPr/>
    </dgm:pt>
  </dgm:ptLst>
  <dgm:cxnLst>
    <dgm:cxn modelId="{BD89A162-1ADE-474F-8156-3EB6F843B98B}" type="presOf" srcId="{348B637D-0904-4FBC-A1A1-22C8FF8F34B7}" destId="{8E761D47-2709-4AEA-9D8D-BFA690894A82}" srcOrd="0" destOrd="0" presId="urn:microsoft.com/office/officeart/2008/layout/LinedList"/>
    <dgm:cxn modelId="{8D13524B-8EF3-4FEC-ABAA-8A90A37E251B}" srcId="{5F122322-7784-4AE6-ACAB-378E2F6386CE}" destId="{128698BC-0C5C-4C0B-8978-742392CCA6E9}" srcOrd="2" destOrd="0" parTransId="{DD012081-58AD-4986-81B5-E4FC16A171B2}" sibTransId="{F7BC3EF6-576F-406C-8367-B9C74B194CB3}"/>
    <dgm:cxn modelId="{416DE786-22AE-41A3-B348-D936707B0A13}" type="presOf" srcId="{128698BC-0C5C-4C0B-8978-742392CCA6E9}" destId="{F6B993C6-8524-4414-8602-3AE9F85D979A}" srcOrd="0" destOrd="0" presId="urn:microsoft.com/office/officeart/2008/layout/LinedList"/>
    <dgm:cxn modelId="{8FE258A1-52AF-45A8-9B61-64A8618F396E}" type="presOf" srcId="{5F122322-7784-4AE6-ACAB-378E2F6386CE}" destId="{F783B997-982E-44CA-AC6A-A4160C95E473}" srcOrd="0" destOrd="0" presId="urn:microsoft.com/office/officeart/2008/layout/LinedList"/>
    <dgm:cxn modelId="{38AC21A9-3F8F-409F-B09E-F50BBE3515D3}" srcId="{5F122322-7784-4AE6-ACAB-378E2F6386CE}" destId="{348B637D-0904-4FBC-A1A1-22C8FF8F34B7}" srcOrd="0" destOrd="0" parTransId="{324A04AA-2C5C-457D-A371-22DD286ECED9}" sibTransId="{B8E7C9F5-03B8-4F62-ACFC-C0F846FF3563}"/>
    <dgm:cxn modelId="{589FDCAD-A5FC-4B23-976A-F5C80C81F091}" srcId="{5F122322-7784-4AE6-ACAB-378E2F6386CE}" destId="{80AD5BD9-1162-4746-A486-08FB40EFA3E3}" srcOrd="1" destOrd="0" parTransId="{369C60FA-C631-45B6-B699-D579BB0E0889}" sibTransId="{0AC0ACEA-04D0-42E1-B4A8-D216EDF3D824}"/>
    <dgm:cxn modelId="{3808B0E4-F845-4DB6-B7DB-8A80905F14B6}" type="presOf" srcId="{80AD5BD9-1162-4746-A486-08FB40EFA3E3}" destId="{3CEAA22E-E7F2-4260-9298-3CDF44888C4B}" srcOrd="0" destOrd="0" presId="urn:microsoft.com/office/officeart/2008/layout/LinedList"/>
    <dgm:cxn modelId="{13E63CCC-175C-40F8-91EE-3F7EF9EE79F0}" type="presParOf" srcId="{F783B997-982E-44CA-AC6A-A4160C95E473}" destId="{0CFBD647-DB88-4584-A1AD-2E2A9DCCAE92}" srcOrd="0" destOrd="0" presId="urn:microsoft.com/office/officeart/2008/layout/LinedList"/>
    <dgm:cxn modelId="{AC6733AD-2561-43B4-9347-45C35621AC52}" type="presParOf" srcId="{F783B997-982E-44CA-AC6A-A4160C95E473}" destId="{CF31F652-CD6B-469E-BF79-09DF2EB31714}" srcOrd="1" destOrd="0" presId="urn:microsoft.com/office/officeart/2008/layout/LinedList"/>
    <dgm:cxn modelId="{C7BF63F7-0168-47B6-87A2-DD35066A025D}" type="presParOf" srcId="{CF31F652-CD6B-469E-BF79-09DF2EB31714}" destId="{8E761D47-2709-4AEA-9D8D-BFA690894A82}" srcOrd="0" destOrd="0" presId="urn:microsoft.com/office/officeart/2008/layout/LinedList"/>
    <dgm:cxn modelId="{CDB3A564-A284-496F-8752-1AF63742B563}" type="presParOf" srcId="{CF31F652-CD6B-469E-BF79-09DF2EB31714}" destId="{C87F1E4C-B157-4943-9217-38891FE1CD72}" srcOrd="1" destOrd="0" presId="urn:microsoft.com/office/officeart/2008/layout/LinedList"/>
    <dgm:cxn modelId="{AA1CF8CA-F689-495D-936F-6D547BE35703}" type="presParOf" srcId="{F783B997-982E-44CA-AC6A-A4160C95E473}" destId="{758528F8-0D9E-494A-8EE3-A268C3C095B7}" srcOrd="2" destOrd="0" presId="urn:microsoft.com/office/officeart/2008/layout/LinedList"/>
    <dgm:cxn modelId="{37752EB8-7E8C-470F-B026-2EF4F47DBF51}" type="presParOf" srcId="{F783B997-982E-44CA-AC6A-A4160C95E473}" destId="{6AE42E7F-AC82-49F0-8581-DF1FE0AF57E9}" srcOrd="3" destOrd="0" presId="urn:microsoft.com/office/officeart/2008/layout/LinedList"/>
    <dgm:cxn modelId="{34370AFB-6DA1-4C39-BF35-7AB28BF57AC6}" type="presParOf" srcId="{6AE42E7F-AC82-49F0-8581-DF1FE0AF57E9}" destId="{3CEAA22E-E7F2-4260-9298-3CDF44888C4B}" srcOrd="0" destOrd="0" presId="urn:microsoft.com/office/officeart/2008/layout/LinedList"/>
    <dgm:cxn modelId="{9C2BCAAA-6E98-4FBB-80E4-3EAEB5C48E74}" type="presParOf" srcId="{6AE42E7F-AC82-49F0-8581-DF1FE0AF57E9}" destId="{782182DF-37BC-4AB1-AB22-D8CD14873EDF}" srcOrd="1" destOrd="0" presId="urn:microsoft.com/office/officeart/2008/layout/LinedList"/>
    <dgm:cxn modelId="{22AF02ED-9A51-4D0E-AE7E-D4CDC0909076}" type="presParOf" srcId="{F783B997-982E-44CA-AC6A-A4160C95E473}" destId="{77A85EAA-B22C-43C8-A24A-D51B2D2661ED}" srcOrd="4" destOrd="0" presId="urn:microsoft.com/office/officeart/2008/layout/LinedList"/>
    <dgm:cxn modelId="{5AB934BA-AFFB-45D4-A2C2-DE685AE4443E}" type="presParOf" srcId="{F783B997-982E-44CA-AC6A-A4160C95E473}" destId="{64A04840-7E8F-4CCC-885D-7C81C2018C6C}" srcOrd="5" destOrd="0" presId="urn:microsoft.com/office/officeart/2008/layout/LinedList"/>
    <dgm:cxn modelId="{BC8A88A3-09A4-4F0B-AD87-9580EB83CCF4}" type="presParOf" srcId="{64A04840-7E8F-4CCC-885D-7C81C2018C6C}" destId="{F6B993C6-8524-4414-8602-3AE9F85D979A}" srcOrd="0" destOrd="0" presId="urn:microsoft.com/office/officeart/2008/layout/LinedList"/>
    <dgm:cxn modelId="{0CEA5BF5-2E24-4DB3-95B6-37A9A1060F9C}" type="presParOf" srcId="{64A04840-7E8F-4CCC-885D-7C81C2018C6C}" destId="{D32ABE6F-C565-4B10-8D02-C4BCE55843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1B6E3-394F-4B3A-83C6-76D2E07332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C88D98-ACD9-4961-AC80-FEA8B1B9DD6A}">
      <dgm:prSet/>
      <dgm:spPr/>
      <dgm:t>
        <a:bodyPr/>
        <a:lstStyle/>
        <a:p>
          <a:r>
            <a:rPr lang="en-US"/>
            <a:t>Compare the behavior of casual and member riders.</a:t>
          </a:r>
        </a:p>
      </dgm:t>
    </dgm:pt>
    <dgm:pt modelId="{38FDDE2F-A0BD-4A3E-84E0-DBBCFAF5EA1E}" type="parTrans" cxnId="{94CC4CA1-5E21-42B1-9EB8-86073724F01E}">
      <dgm:prSet/>
      <dgm:spPr/>
      <dgm:t>
        <a:bodyPr/>
        <a:lstStyle/>
        <a:p>
          <a:endParaRPr lang="en-US"/>
        </a:p>
      </dgm:t>
    </dgm:pt>
    <dgm:pt modelId="{7C3226B4-7ADF-44B1-88FA-D677E084C5D1}" type="sibTrans" cxnId="{94CC4CA1-5E21-42B1-9EB8-86073724F01E}">
      <dgm:prSet/>
      <dgm:spPr/>
      <dgm:t>
        <a:bodyPr/>
        <a:lstStyle/>
        <a:p>
          <a:endParaRPr lang="en-US"/>
        </a:p>
      </dgm:t>
    </dgm:pt>
    <dgm:pt modelId="{F514C4FE-74F1-4313-916A-8114E657EA0F}">
      <dgm:prSet/>
      <dgm:spPr/>
      <dgm:t>
        <a:bodyPr/>
        <a:lstStyle/>
        <a:p>
          <a:r>
            <a:rPr lang="en-US"/>
            <a:t>Create an action plan to convert casual riders into member riders. </a:t>
          </a:r>
        </a:p>
      </dgm:t>
    </dgm:pt>
    <dgm:pt modelId="{6BC20221-6583-43AE-925A-14BF39085FE5}" type="parTrans" cxnId="{37A53A5C-6AB8-4B5B-B887-0CA20165DB63}">
      <dgm:prSet/>
      <dgm:spPr/>
      <dgm:t>
        <a:bodyPr/>
        <a:lstStyle/>
        <a:p>
          <a:endParaRPr lang="en-US"/>
        </a:p>
      </dgm:t>
    </dgm:pt>
    <dgm:pt modelId="{DC885DD8-5C48-4AAC-86D6-A05860D263C3}" type="sibTrans" cxnId="{37A53A5C-6AB8-4B5B-B887-0CA20165DB63}">
      <dgm:prSet/>
      <dgm:spPr/>
      <dgm:t>
        <a:bodyPr/>
        <a:lstStyle/>
        <a:p>
          <a:endParaRPr lang="en-US"/>
        </a:p>
      </dgm:t>
    </dgm:pt>
    <dgm:pt modelId="{C6E6B817-4D79-47B5-B9DF-E2BC877769B2}" type="pres">
      <dgm:prSet presAssocID="{9841B6E3-394F-4B3A-83C6-76D2E0733250}" presName="linear" presStyleCnt="0">
        <dgm:presLayoutVars>
          <dgm:animLvl val="lvl"/>
          <dgm:resizeHandles val="exact"/>
        </dgm:presLayoutVars>
      </dgm:prSet>
      <dgm:spPr/>
    </dgm:pt>
    <dgm:pt modelId="{623808C7-B89E-4877-9B80-7EE88F2865C1}" type="pres">
      <dgm:prSet presAssocID="{A9C88D98-ACD9-4961-AC80-FEA8B1B9DD6A}" presName="parentText" presStyleLbl="node1" presStyleIdx="0" presStyleCnt="2">
        <dgm:presLayoutVars>
          <dgm:chMax val="0"/>
          <dgm:bulletEnabled val="1"/>
        </dgm:presLayoutVars>
      </dgm:prSet>
      <dgm:spPr/>
    </dgm:pt>
    <dgm:pt modelId="{D450F30B-CD40-4FB5-B8D7-90652D00F4AC}" type="pres">
      <dgm:prSet presAssocID="{7C3226B4-7ADF-44B1-88FA-D677E084C5D1}" presName="spacer" presStyleCnt="0"/>
      <dgm:spPr/>
    </dgm:pt>
    <dgm:pt modelId="{5166C4C9-FDAD-4ACF-B562-6436AA9376E4}" type="pres">
      <dgm:prSet presAssocID="{F514C4FE-74F1-4313-916A-8114E657EA0F}" presName="parentText" presStyleLbl="node1" presStyleIdx="1" presStyleCnt="2">
        <dgm:presLayoutVars>
          <dgm:chMax val="0"/>
          <dgm:bulletEnabled val="1"/>
        </dgm:presLayoutVars>
      </dgm:prSet>
      <dgm:spPr/>
    </dgm:pt>
  </dgm:ptLst>
  <dgm:cxnLst>
    <dgm:cxn modelId="{4424D41D-0239-4A9A-B8B8-C830CB3D70CB}" type="presOf" srcId="{A9C88D98-ACD9-4961-AC80-FEA8B1B9DD6A}" destId="{623808C7-B89E-4877-9B80-7EE88F2865C1}" srcOrd="0" destOrd="0" presId="urn:microsoft.com/office/officeart/2005/8/layout/vList2"/>
    <dgm:cxn modelId="{81E99F1F-818B-4947-B43D-3DF86271704A}" type="presOf" srcId="{F514C4FE-74F1-4313-916A-8114E657EA0F}" destId="{5166C4C9-FDAD-4ACF-B562-6436AA9376E4}" srcOrd="0" destOrd="0" presId="urn:microsoft.com/office/officeart/2005/8/layout/vList2"/>
    <dgm:cxn modelId="{37A53A5C-6AB8-4B5B-B887-0CA20165DB63}" srcId="{9841B6E3-394F-4B3A-83C6-76D2E0733250}" destId="{F514C4FE-74F1-4313-916A-8114E657EA0F}" srcOrd="1" destOrd="0" parTransId="{6BC20221-6583-43AE-925A-14BF39085FE5}" sibTransId="{DC885DD8-5C48-4AAC-86D6-A05860D263C3}"/>
    <dgm:cxn modelId="{79E6848E-9BD0-47DC-A2ED-70BDE63B4000}" type="presOf" srcId="{9841B6E3-394F-4B3A-83C6-76D2E0733250}" destId="{C6E6B817-4D79-47B5-B9DF-E2BC877769B2}" srcOrd="0" destOrd="0" presId="urn:microsoft.com/office/officeart/2005/8/layout/vList2"/>
    <dgm:cxn modelId="{94CC4CA1-5E21-42B1-9EB8-86073724F01E}" srcId="{9841B6E3-394F-4B3A-83C6-76D2E0733250}" destId="{A9C88D98-ACD9-4961-AC80-FEA8B1B9DD6A}" srcOrd="0" destOrd="0" parTransId="{38FDDE2F-A0BD-4A3E-84E0-DBBCFAF5EA1E}" sibTransId="{7C3226B4-7ADF-44B1-88FA-D677E084C5D1}"/>
    <dgm:cxn modelId="{20C09773-E557-4836-B124-D0D5E994F0F5}" type="presParOf" srcId="{C6E6B817-4D79-47B5-B9DF-E2BC877769B2}" destId="{623808C7-B89E-4877-9B80-7EE88F2865C1}" srcOrd="0" destOrd="0" presId="urn:microsoft.com/office/officeart/2005/8/layout/vList2"/>
    <dgm:cxn modelId="{DC6A81B4-D9BC-44FF-8F4C-C52E778B87A4}" type="presParOf" srcId="{C6E6B817-4D79-47B5-B9DF-E2BC877769B2}" destId="{D450F30B-CD40-4FB5-B8D7-90652D00F4AC}" srcOrd="1" destOrd="0" presId="urn:microsoft.com/office/officeart/2005/8/layout/vList2"/>
    <dgm:cxn modelId="{84C42567-599D-4728-9698-B607297E2CD5}" type="presParOf" srcId="{C6E6B817-4D79-47B5-B9DF-E2BC877769B2}" destId="{5166C4C9-FDAD-4ACF-B562-6436AA9376E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6E230B-6CBB-48E2-A91B-D385B9F67E0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D40FAC9-E2E5-4F7B-BB9B-8DBE4492A3A0}">
      <dgm:prSet/>
      <dgm:spPr/>
      <dgm:t>
        <a:bodyPr/>
        <a:lstStyle/>
        <a:p>
          <a:r>
            <a:rPr lang="en-US"/>
            <a:t>First party data was used from January 2021 – May 2022</a:t>
          </a:r>
        </a:p>
      </dgm:t>
    </dgm:pt>
    <dgm:pt modelId="{CDF310CA-6541-467D-862F-4DA23B8AF856}" type="parTrans" cxnId="{75A899D1-B8CF-46F7-A44B-A4AFB9EFFA55}">
      <dgm:prSet/>
      <dgm:spPr/>
      <dgm:t>
        <a:bodyPr/>
        <a:lstStyle/>
        <a:p>
          <a:endParaRPr lang="en-US"/>
        </a:p>
      </dgm:t>
    </dgm:pt>
    <dgm:pt modelId="{CB213D81-55EC-4CD0-82A7-1A552311718E}" type="sibTrans" cxnId="{75A899D1-B8CF-46F7-A44B-A4AFB9EFFA55}">
      <dgm:prSet/>
      <dgm:spPr/>
      <dgm:t>
        <a:bodyPr/>
        <a:lstStyle/>
        <a:p>
          <a:endParaRPr lang="en-US"/>
        </a:p>
      </dgm:t>
    </dgm:pt>
    <dgm:pt modelId="{082D587C-E8C9-47E2-9F84-177EF9566ED8}">
      <dgm:prSet/>
      <dgm:spPr/>
      <dgm:t>
        <a:bodyPr/>
        <a:lstStyle/>
        <a:p>
          <a:r>
            <a:rPr lang="en-US"/>
            <a:t>Data was cleaned via R </a:t>
          </a:r>
        </a:p>
      </dgm:t>
    </dgm:pt>
    <dgm:pt modelId="{5911FE37-8056-4EED-AAA3-FB4002604A68}" type="parTrans" cxnId="{2AD77519-BC5A-43F3-95BD-71E9D12609ED}">
      <dgm:prSet/>
      <dgm:spPr/>
      <dgm:t>
        <a:bodyPr/>
        <a:lstStyle/>
        <a:p>
          <a:endParaRPr lang="en-US"/>
        </a:p>
      </dgm:t>
    </dgm:pt>
    <dgm:pt modelId="{14E992AA-42AD-4EB9-8927-F761E9041F59}" type="sibTrans" cxnId="{2AD77519-BC5A-43F3-95BD-71E9D12609ED}">
      <dgm:prSet/>
      <dgm:spPr/>
      <dgm:t>
        <a:bodyPr/>
        <a:lstStyle/>
        <a:p>
          <a:endParaRPr lang="en-US"/>
        </a:p>
      </dgm:t>
    </dgm:pt>
    <dgm:pt modelId="{405721BD-F8F4-48E6-B4C5-B2742CB63F1D}">
      <dgm:prSet/>
      <dgm:spPr/>
      <dgm:t>
        <a:bodyPr/>
        <a:lstStyle/>
        <a:p>
          <a:r>
            <a:rPr lang="en-US"/>
            <a:t>Transferred to tableau to create visualizations </a:t>
          </a:r>
        </a:p>
      </dgm:t>
    </dgm:pt>
    <dgm:pt modelId="{9BFAC274-06EA-4B51-B191-C93C3FAD3D79}" type="parTrans" cxnId="{81113B3D-33B3-44DE-A02E-8B398A089864}">
      <dgm:prSet/>
      <dgm:spPr/>
      <dgm:t>
        <a:bodyPr/>
        <a:lstStyle/>
        <a:p>
          <a:endParaRPr lang="en-US"/>
        </a:p>
      </dgm:t>
    </dgm:pt>
    <dgm:pt modelId="{E8BF4328-9B1D-4FD3-A9C8-340AF7EA549D}" type="sibTrans" cxnId="{81113B3D-33B3-44DE-A02E-8B398A089864}">
      <dgm:prSet/>
      <dgm:spPr/>
      <dgm:t>
        <a:bodyPr/>
        <a:lstStyle/>
        <a:p>
          <a:endParaRPr lang="en-US"/>
        </a:p>
      </dgm:t>
    </dgm:pt>
    <dgm:pt modelId="{520677B6-6CC5-4E09-B493-B6F96C992605}" type="pres">
      <dgm:prSet presAssocID="{3A6E230B-6CBB-48E2-A91B-D385B9F67E0F}" presName="vert0" presStyleCnt="0">
        <dgm:presLayoutVars>
          <dgm:dir/>
          <dgm:animOne val="branch"/>
          <dgm:animLvl val="lvl"/>
        </dgm:presLayoutVars>
      </dgm:prSet>
      <dgm:spPr/>
    </dgm:pt>
    <dgm:pt modelId="{13EF748F-AEAD-4ED7-8DEC-257367DA6CC0}" type="pres">
      <dgm:prSet presAssocID="{6D40FAC9-E2E5-4F7B-BB9B-8DBE4492A3A0}" presName="thickLine" presStyleLbl="alignNode1" presStyleIdx="0" presStyleCnt="3"/>
      <dgm:spPr/>
    </dgm:pt>
    <dgm:pt modelId="{1206ECCD-6359-4EBE-9087-27AAC73CCF6D}" type="pres">
      <dgm:prSet presAssocID="{6D40FAC9-E2E5-4F7B-BB9B-8DBE4492A3A0}" presName="horz1" presStyleCnt="0"/>
      <dgm:spPr/>
    </dgm:pt>
    <dgm:pt modelId="{B4327163-3B33-404B-B1AB-B89AD6EBC7FB}" type="pres">
      <dgm:prSet presAssocID="{6D40FAC9-E2E5-4F7B-BB9B-8DBE4492A3A0}" presName="tx1" presStyleLbl="revTx" presStyleIdx="0" presStyleCnt="3"/>
      <dgm:spPr/>
    </dgm:pt>
    <dgm:pt modelId="{0F983D57-10E1-4FF5-9FF2-CA4CE76CE621}" type="pres">
      <dgm:prSet presAssocID="{6D40FAC9-E2E5-4F7B-BB9B-8DBE4492A3A0}" presName="vert1" presStyleCnt="0"/>
      <dgm:spPr/>
    </dgm:pt>
    <dgm:pt modelId="{CD49FE6B-B702-4198-AEB2-E84ED3D39B49}" type="pres">
      <dgm:prSet presAssocID="{082D587C-E8C9-47E2-9F84-177EF9566ED8}" presName="thickLine" presStyleLbl="alignNode1" presStyleIdx="1" presStyleCnt="3"/>
      <dgm:spPr/>
    </dgm:pt>
    <dgm:pt modelId="{D55899FB-962C-4412-8D62-7D0B239473C0}" type="pres">
      <dgm:prSet presAssocID="{082D587C-E8C9-47E2-9F84-177EF9566ED8}" presName="horz1" presStyleCnt="0"/>
      <dgm:spPr/>
    </dgm:pt>
    <dgm:pt modelId="{2A2C2989-108B-4909-9C67-24F13BA2EC92}" type="pres">
      <dgm:prSet presAssocID="{082D587C-E8C9-47E2-9F84-177EF9566ED8}" presName="tx1" presStyleLbl="revTx" presStyleIdx="1" presStyleCnt="3"/>
      <dgm:spPr/>
    </dgm:pt>
    <dgm:pt modelId="{8DD06750-8FA0-439A-8ABC-5D6F73BD74CE}" type="pres">
      <dgm:prSet presAssocID="{082D587C-E8C9-47E2-9F84-177EF9566ED8}" presName="vert1" presStyleCnt="0"/>
      <dgm:spPr/>
    </dgm:pt>
    <dgm:pt modelId="{08E004CC-5680-4991-AF05-00094A29B3C0}" type="pres">
      <dgm:prSet presAssocID="{405721BD-F8F4-48E6-B4C5-B2742CB63F1D}" presName="thickLine" presStyleLbl="alignNode1" presStyleIdx="2" presStyleCnt="3"/>
      <dgm:spPr/>
    </dgm:pt>
    <dgm:pt modelId="{1D69DFF1-970D-4E00-AE01-7177FA0AAEF9}" type="pres">
      <dgm:prSet presAssocID="{405721BD-F8F4-48E6-B4C5-B2742CB63F1D}" presName="horz1" presStyleCnt="0"/>
      <dgm:spPr/>
    </dgm:pt>
    <dgm:pt modelId="{79A6F3E4-9AFB-49EA-ADD9-D36AD145487D}" type="pres">
      <dgm:prSet presAssocID="{405721BD-F8F4-48E6-B4C5-B2742CB63F1D}" presName="tx1" presStyleLbl="revTx" presStyleIdx="2" presStyleCnt="3"/>
      <dgm:spPr/>
    </dgm:pt>
    <dgm:pt modelId="{94CB3729-BB2B-4E8B-ABDD-6857A4B59E27}" type="pres">
      <dgm:prSet presAssocID="{405721BD-F8F4-48E6-B4C5-B2742CB63F1D}" presName="vert1" presStyleCnt="0"/>
      <dgm:spPr/>
    </dgm:pt>
  </dgm:ptLst>
  <dgm:cxnLst>
    <dgm:cxn modelId="{2AD77519-BC5A-43F3-95BD-71E9D12609ED}" srcId="{3A6E230B-6CBB-48E2-A91B-D385B9F67E0F}" destId="{082D587C-E8C9-47E2-9F84-177EF9566ED8}" srcOrd="1" destOrd="0" parTransId="{5911FE37-8056-4EED-AAA3-FB4002604A68}" sibTransId="{14E992AA-42AD-4EB9-8927-F761E9041F59}"/>
    <dgm:cxn modelId="{81113B3D-33B3-44DE-A02E-8B398A089864}" srcId="{3A6E230B-6CBB-48E2-A91B-D385B9F67E0F}" destId="{405721BD-F8F4-48E6-B4C5-B2742CB63F1D}" srcOrd="2" destOrd="0" parTransId="{9BFAC274-06EA-4B51-B191-C93C3FAD3D79}" sibTransId="{E8BF4328-9B1D-4FD3-A9C8-340AF7EA549D}"/>
    <dgm:cxn modelId="{EE887C85-2975-4FCE-9B32-943FE2252BE2}" type="presOf" srcId="{082D587C-E8C9-47E2-9F84-177EF9566ED8}" destId="{2A2C2989-108B-4909-9C67-24F13BA2EC92}" srcOrd="0" destOrd="0" presId="urn:microsoft.com/office/officeart/2008/layout/LinedList"/>
    <dgm:cxn modelId="{7924F698-0E2E-4936-897D-CE0EE7F22B91}" type="presOf" srcId="{3A6E230B-6CBB-48E2-A91B-D385B9F67E0F}" destId="{520677B6-6CC5-4E09-B493-B6F96C992605}" srcOrd="0" destOrd="0" presId="urn:microsoft.com/office/officeart/2008/layout/LinedList"/>
    <dgm:cxn modelId="{EDA9829E-B208-4E8B-AD8D-0D073663D9E9}" type="presOf" srcId="{405721BD-F8F4-48E6-B4C5-B2742CB63F1D}" destId="{79A6F3E4-9AFB-49EA-ADD9-D36AD145487D}" srcOrd="0" destOrd="0" presId="urn:microsoft.com/office/officeart/2008/layout/LinedList"/>
    <dgm:cxn modelId="{75A899D1-B8CF-46F7-A44B-A4AFB9EFFA55}" srcId="{3A6E230B-6CBB-48E2-A91B-D385B9F67E0F}" destId="{6D40FAC9-E2E5-4F7B-BB9B-8DBE4492A3A0}" srcOrd="0" destOrd="0" parTransId="{CDF310CA-6541-467D-862F-4DA23B8AF856}" sibTransId="{CB213D81-55EC-4CD0-82A7-1A552311718E}"/>
    <dgm:cxn modelId="{8800EFFA-75EC-4785-B119-785A86CBD55C}" type="presOf" srcId="{6D40FAC9-E2E5-4F7B-BB9B-8DBE4492A3A0}" destId="{B4327163-3B33-404B-B1AB-B89AD6EBC7FB}" srcOrd="0" destOrd="0" presId="urn:microsoft.com/office/officeart/2008/layout/LinedList"/>
    <dgm:cxn modelId="{3B46A08B-6B45-48CF-8724-102EEFDFB3D7}" type="presParOf" srcId="{520677B6-6CC5-4E09-B493-B6F96C992605}" destId="{13EF748F-AEAD-4ED7-8DEC-257367DA6CC0}" srcOrd="0" destOrd="0" presId="urn:microsoft.com/office/officeart/2008/layout/LinedList"/>
    <dgm:cxn modelId="{895B1AEA-6FFA-4FC1-8ED2-91F31232F1A7}" type="presParOf" srcId="{520677B6-6CC5-4E09-B493-B6F96C992605}" destId="{1206ECCD-6359-4EBE-9087-27AAC73CCF6D}" srcOrd="1" destOrd="0" presId="urn:microsoft.com/office/officeart/2008/layout/LinedList"/>
    <dgm:cxn modelId="{1CCB2346-F9B2-41EA-92DD-BA5CFEC81B9A}" type="presParOf" srcId="{1206ECCD-6359-4EBE-9087-27AAC73CCF6D}" destId="{B4327163-3B33-404B-B1AB-B89AD6EBC7FB}" srcOrd="0" destOrd="0" presId="urn:microsoft.com/office/officeart/2008/layout/LinedList"/>
    <dgm:cxn modelId="{644E5CD9-22AD-4538-9C5B-132108AB8786}" type="presParOf" srcId="{1206ECCD-6359-4EBE-9087-27AAC73CCF6D}" destId="{0F983D57-10E1-4FF5-9FF2-CA4CE76CE621}" srcOrd="1" destOrd="0" presId="urn:microsoft.com/office/officeart/2008/layout/LinedList"/>
    <dgm:cxn modelId="{C237F5BE-603F-451D-A337-76964D9E1A89}" type="presParOf" srcId="{520677B6-6CC5-4E09-B493-B6F96C992605}" destId="{CD49FE6B-B702-4198-AEB2-E84ED3D39B49}" srcOrd="2" destOrd="0" presId="urn:microsoft.com/office/officeart/2008/layout/LinedList"/>
    <dgm:cxn modelId="{D7C56C85-BAB5-4B14-AF6D-A3EAA7C2C4F6}" type="presParOf" srcId="{520677B6-6CC5-4E09-B493-B6F96C992605}" destId="{D55899FB-962C-4412-8D62-7D0B239473C0}" srcOrd="3" destOrd="0" presId="urn:microsoft.com/office/officeart/2008/layout/LinedList"/>
    <dgm:cxn modelId="{6A2B378C-CA3C-41BF-8B20-189CD1165548}" type="presParOf" srcId="{D55899FB-962C-4412-8D62-7D0B239473C0}" destId="{2A2C2989-108B-4909-9C67-24F13BA2EC92}" srcOrd="0" destOrd="0" presId="urn:microsoft.com/office/officeart/2008/layout/LinedList"/>
    <dgm:cxn modelId="{BE5A52E2-A9D8-4E44-9905-49524A5F61E4}" type="presParOf" srcId="{D55899FB-962C-4412-8D62-7D0B239473C0}" destId="{8DD06750-8FA0-439A-8ABC-5D6F73BD74CE}" srcOrd="1" destOrd="0" presId="urn:microsoft.com/office/officeart/2008/layout/LinedList"/>
    <dgm:cxn modelId="{F11BC8C3-DBCE-4ABD-A094-8DDD18B0D387}" type="presParOf" srcId="{520677B6-6CC5-4E09-B493-B6F96C992605}" destId="{08E004CC-5680-4991-AF05-00094A29B3C0}" srcOrd="4" destOrd="0" presId="urn:microsoft.com/office/officeart/2008/layout/LinedList"/>
    <dgm:cxn modelId="{05C0C530-2018-4888-8B4D-2B4A248F8A65}" type="presParOf" srcId="{520677B6-6CC5-4E09-B493-B6F96C992605}" destId="{1D69DFF1-970D-4E00-AE01-7177FA0AAEF9}" srcOrd="5" destOrd="0" presId="urn:microsoft.com/office/officeart/2008/layout/LinedList"/>
    <dgm:cxn modelId="{FDDD9110-CC9E-4CB6-BCB8-FF2CB159C773}" type="presParOf" srcId="{1D69DFF1-970D-4E00-AE01-7177FA0AAEF9}" destId="{79A6F3E4-9AFB-49EA-ADD9-D36AD145487D}" srcOrd="0" destOrd="0" presId="urn:microsoft.com/office/officeart/2008/layout/LinedList"/>
    <dgm:cxn modelId="{995DC122-18BD-4B90-9528-9025D2E9CAE8}" type="presParOf" srcId="{1D69DFF1-970D-4E00-AE01-7177FA0AAEF9}" destId="{94CB3729-BB2B-4E8B-ABDD-6857A4B59E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4AF2F0-8DF3-44E6-B21A-17B3CCA0A5B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71128C5-8FCD-4B42-9521-8C93F749B152}">
      <dgm:prSet/>
      <dgm:spPr/>
      <dgm:t>
        <a:bodyPr/>
        <a:lstStyle/>
        <a:p>
          <a:r>
            <a:rPr lang="en-US"/>
            <a:t>We see that at the moment over 56% of riders are annual members </a:t>
          </a:r>
        </a:p>
      </dgm:t>
    </dgm:pt>
    <dgm:pt modelId="{75C9835A-06D2-450D-AD04-4E673EEA922B}" type="parTrans" cxnId="{689670E6-794E-4E46-8F1E-96AD42689512}">
      <dgm:prSet/>
      <dgm:spPr/>
      <dgm:t>
        <a:bodyPr/>
        <a:lstStyle/>
        <a:p>
          <a:endParaRPr lang="en-US"/>
        </a:p>
      </dgm:t>
    </dgm:pt>
    <dgm:pt modelId="{21A10F09-71BF-42C4-A1F8-9FAD689693C8}" type="sibTrans" cxnId="{689670E6-794E-4E46-8F1E-96AD42689512}">
      <dgm:prSet/>
      <dgm:spPr/>
      <dgm:t>
        <a:bodyPr/>
        <a:lstStyle/>
        <a:p>
          <a:endParaRPr lang="en-US"/>
        </a:p>
      </dgm:t>
    </dgm:pt>
    <dgm:pt modelId="{99F25B47-B929-456F-8761-E21E343AFDD9}">
      <dgm:prSet/>
      <dgm:spPr/>
      <dgm:t>
        <a:bodyPr/>
        <a:lstStyle/>
        <a:p>
          <a:r>
            <a:rPr lang="en-US"/>
            <a:t>With Streeter Dr &amp; Grande Ave being the most popular start and end station we can increase efforts here at rider conversion </a:t>
          </a:r>
        </a:p>
      </dgm:t>
    </dgm:pt>
    <dgm:pt modelId="{F8779A4A-A275-49D2-998E-266D1A85F9DB}" type="parTrans" cxnId="{23E85A78-8D29-4AFB-8113-39D7045A1EB0}">
      <dgm:prSet/>
      <dgm:spPr/>
      <dgm:t>
        <a:bodyPr/>
        <a:lstStyle/>
        <a:p>
          <a:endParaRPr lang="en-US"/>
        </a:p>
      </dgm:t>
    </dgm:pt>
    <dgm:pt modelId="{93023FD9-AD32-4B66-936C-5906C0DA215C}" type="sibTrans" cxnId="{23E85A78-8D29-4AFB-8113-39D7045A1EB0}">
      <dgm:prSet/>
      <dgm:spPr/>
      <dgm:t>
        <a:bodyPr/>
        <a:lstStyle/>
        <a:p>
          <a:endParaRPr lang="en-US"/>
        </a:p>
      </dgm:t>
    </dgm:pt>
    <dgm:pt modelId="{33407B88-A0B2-4DF8-A3C7-75C5FD3A0C8A}">
      <dgm:prSet/>
      <dgm:spPr/>
      <dgm:t>
        <a:bodyPr/>
        <a:lstStyle/>
        <a:p>
          <a:r>
            <a:rPr lang="en-US"/>
            <a:t>Most popular time for both users is between 4-7 PM each day </a:t>
          </a:r>
        </a:p>
      </dgm:t>
    </dgm:pt>
    <dgm:pt modelId="{F4794C61-225B-4979-A8F4-9A2B0CEE783D}" type="parTrans" cxnId="{3EFC05A5-0ADD-4749-BFB6-997DEAE3F9BA}">
      <dgm:prSet/>
      <dgm:spPr/>
      <dgm:t>
        <a:bodyPr/>
        <a:lstStyle/>
        <a:p>
          <a:endParaRPr lang="en-US"/>
        </a:p>
      </dgm:t>
    </dgm:pt>
    <dgm:pt modelId="{A2394139-83EE-4A18-95E6-FC5C229A4920}" type="sibTrans" cxnId="{3EFC05A5-0ADD-4749-BFB6-997DEAE3F9BA}">
      <dgm:prSet/>
      <dgm:spPr/>
      <dgm:t>
        <a:bodyPr/>
        <a:lstStyle/>
        <a:p>
          <a:endParaRPr lang="en-US"/>
        </a:p>
      </dgm:t>
    </dgm:pt>
    <dgm:pt modelId="{812EF0EB-A160-4878-ABFF-F01CF7C8C540}">
      <dgm:prSet/>
      <dgm:spPr/>
      <dgm:t>
        <a:bodyPr/>
        <a:lstStyle/>
        <a:p>
          <a:r>
            <a:rPr lang="en-US"/>
            <a:t>Most members ride in August with most casuals riding in July </a:t>
          </a:r>
        </a:p>
      </dgm:t>
    </dgm:pt>
    <dgm:pt modelId="{929D95FE-87E2-41B8-81C8-C27939C757F9}" type="parTrans" cxnId="{C1B9D0FF-3C48-4712-B628-1EA3157D358B}">
      <dgm:prSet/>
      <dgm:spPr/>
      <dgm:t>
        <a:bodyPr/>
        <a:lstStyle/>
        <a:p>
          <a:endParaRPr lang="en-US"/>
        </a:p>
      </dgm:t>
    </dgm:pt>
    <dgm:pt modelId="{7DF7803B-7004-445D-A21B-17555B0EC6F8}" type="sibTrans" cxnId="{C1B9D0FF-3C48-4712-B628-1EA3157D358B}">
      <dgm:prSet/>
      <dgm:spPr/>
      <dgm:t>
        <a:bodyPr/>
        <a:lstStyle/>
        <a:p>
          <a:endParaRPr lang="en-US"/>
        </a:p>
      </dgm:t>
    </dgm:pt>
    <dgm:pt modelId="{354EDA0A-3405-497D-9AC3-3F3A690CD498}" type="pres">
      <dgm:prSet presAssocID="{364AF2F0-8DF3-44E6-B21A-17B3CCA0A5BA}" presName="vert0" presStyleCnt="0">
        <dgm:presLayoutVars>
          <dgm:dir/>
          <dgm:animOne val="branch"/>
          <dgm:animLvl val="lvl"/>
        </dgm:presLayoutVars>
      </dgm:prSet>
      <dgm:spPr/>
    </dgm:pt>
    <dgm:pt modelId="{FC1D5C69-47CC-4B34-A0B6-2727F0DDE725}" type="pres">
      <dgm:prSet presAssocID="{D71128C5-8FCD-4B42-9521-8C93F749B152}" presName="thickLine" presStyleLbl="alignNode1" presStyleIdx="0" presStyleCnt="4"/>
      <dgm:spPr/>
    </dgm:pt>
    <dgm:pt modelId="{784012CA-451F-41EF-950B-F5B831E29D59}" type="pres">
      <dgm:prSet presAssocID="{D71128C5-8FCD-4B42-9521-8C93F749B152}" presName="horz1" presStyleCnt="0"/>
      <dgm:spPr/>
    </dgm:pt>
    <dgm:pt modelId="{A950AF3A-4253-45A9-A0A5-679A92E9FEFD}" type="pres">
      <dgm:prSet presAssocID="{D71128C5-8FCD-4B42-9521-8C93F749B152}" presName="tx1" presStyleLbl="revTx" presStyleIdx="0" presStyleCnt="4"/>
      <dgm:spPr/>
    </dgm:pt>
    <dgm:pt modelId="{C2608DDD-5032-4290-A65C-6F6BB4E405E1}" type="pres">
      <dgm:prSet presAssocID="{D71128C5-8FCD-4B42-9521-8C93F749B152}" presName="vert1" presStyleCnt="0"/>
      <dgm:spPr/>
    </dgm:pt>
    <dgm:pt modelId="{08F7B74D-8402-4EA8-A8EF-CB7E92257034}" type="pres">
      <dgm:prSet presAssocID="{99F25B47-B929-456F-8761-E21E343AFDD9}" presName="thickLine" presStyleLbl="alignNode1" presStyleIdx="1" presStyleCnt="4"/>
      <dgm:spPr/>
    </dgm:pt>
    <dgm:pt modelId="{5627DFE6-370F-4C0D-BF03-B5E9DBA5E7F9}" type="pres">
      <dgm:prSet presAssocID="{99F25B47-B929-456F-8761-E21E343AFDD9}" presName="horz1" presStyleCnt="0"/>
      <dgm:spPr/>
    </dgm:pt>
    <dgm:pt modelId="{FBF2C1A2-1134-4E85-884A-0DCF494FF1C8}" type="pres">
      <dgm:prSet presAssocID="{99F25B47-B929-456F-8761-E21E343AFDD9}" presName="tx1" presStyleLbl="revTx" presStyleIdx="1" presStyleCnt="4"/>
      <dgm:spPr/>
    </dgm:pt>
    <dgm:pt modelId="{258AEA1A-03D9-48CD-91B6-B91098159C36}" type="pres">
      <dgm:prSet presAssocID="{99F25B47-B929-456F-8761-E21E343AFDD9}" presName="vert1" presStyleCnt="0"/>
      <dgm:spPr/>
    </dgm:pt>
    <dgm:pt modelId="{4FE1A209-86E7-4BE6-B679-78D93DFFDDE6}" type="pres">
      <dgm:prSet presAssocID="{33407B88-A0B2-4DF8-A3C7-75C5FD3A0C8A}" presName="thickLine" presStyleLbl="alignNode1" presStyleIdx="2" presStyleCnt="4"/>
      <dgm:spPr/>
    </dgm:pt>
    <dgm:pt modelId="{F996C0E1-15F0-4F25-B6CC-877F29A4DC8B}" type="pres">
      <dgm:prSet presAssocID="{33407B88-A0B2-4DF8-A3C7-75C5FD3A0C8A}" presName="horz1" presStyleCnt="0"/>
      <dgm:spPr/>
    </dgm:pt>
    <dgm:pt modelId="{B734D4D7-57CA-4D1C-8C66-84546543C967}" type="pres">
      <dgm:prSet presAssocID="{33407B88-A0B2-4DF8-A3C7-75C5FD3A0C8A}" presName="tx1" presStyleLbl="revTx" presStyleIdx="2" presStyleCnt="4"/>
      <dgm:spPr/>
    </dgm:pt>
    <dgm:pt modelId="{05D13D24-63C9-418A-B586-D42D7152F326}" type="pres">
      <dgm:prSet presAssocID="{33407B88-A0B2-4DF8-A3C7-75C5FD3A0C8A}" presName="vert1" presStyleCnt="0"/>
      <dgm:spPr/>
    </dgm:pt>
    <dgm:pt modelId="{843390BD-C49F-4449-A5FF-ED061B46F917}" type="pres">
      <dgm:prSet presAssocID="{812EF0EB-A160-4878-ABFF-F01CF7C8C540}" presName="thickLine" presStyleLbl="alignNode1" presStyleIdx="3" presStyleCnt="4"/>
      <dgm:spPr/>
    </dgm:pt>
    <dgm:pt modelId="{4F2A63FE-8C57-4D10-88F8-779455D3C098}" type="pres">
      <dgm:prSet presAssocID="{812EF0EB-A160-4878-ABFF-F01CF7C8C540}" presName="horz1" presStyleCnt="0"/>
      <dgm:spPr/>
    </dgm:pt>
    <dgm:pt modelId="{F482B7E4-90B6-463D-88B6-45FB879787DF}" type="pres">
      <dgm:prSet presAssocID="{812EF0EB-A160-4878-ABFF-F01CF7C8C540}" presName="tx1" presStyleLbl="revTx" presStyleIdx="3" presStyleCnt="4"/>
      <dgm:spPr/>
    </dgm:pt>
    <dgm:pt modelId="{EFDF2FD6-044F-48A3-B18A-AEBF2D976DFE}" type="pres">
      <dgm:prSet presAssocID="{812EF0EB-A160-4878-ABFF-F01CF7C8C540}" presName="vert1" presStyleCnt="0"/>
      <dgm:spPr/>
    </dgm:pt>
  </dgm:ptLst>
  <dgm:cxnLst>
    <dgm:cxn modelId="{684EE802-76F3-4009-8E34-8DED951CB07A}" type="presOf" srcId="{D71128C5-8FCD-4B42-9521-8C93F749B152}" destId="{A950AF3A-4253-45A9-A0A5-679A92E9FEFD}" srcOrd="0" destOrd="0" presId="urn:microsoft.com/office/officeart/2008/layout/LinedList"/>
    <dgm:cxn modelId="{EA6CF160-9A75-4ECA-8B56-B61C4C6C7A64}" type="presOf" srcId="{99F25B47-B929-456F-8761-E21E343AFDD9}" destId="{FBF2C1A2-1134-4E85-884A-0DCF494FF1C8}" srcOrd="0" destOrd="0" presId="urn:microsoft.com/office/officeart/2008/layout/LinedList"/>
    <dgm:cxn modelId="{23E85A78-8D29-4AFB-8113-39D7045A1EB0}" srcId="{364AF2F0-8DF3-44E6-B21A-17B3CCA0A5BA}" destId="{99F25B47-B929-456F-8761-E21E343AFDD9}" srcOrd="1" destOrd="0" parTransId="{F8779A4A-A275-49D2-998E-266D1A85F9DB}" sibTransId="{93023FD9-AD32-4B66-936C-5906C0DA215C}"/>
    <dgm:cxn modelId="{3EFC05A5-0ADD-4749-BFB6-997DEAE3F9BA}" srcId="{364AF2F0-8DF3-44E6-B21A-17B3CCA0A5BA}" destId="{33407B88-A0B2-4DF8-A3C7-75C5FD3A0C8A}" srcOrd="2" destOrd="0" parTransId="{F4794C61-225B-4979-A8F4-9A2B0CEE783D}" sibTransId="{A2394139-83EE-4A18-95E6-FC5C229A4920}"/>
    <dgm:cxn modelId="{E15939AB-9A76-420F-B3FA-5AB5C31BD7CF}" type="presOf" srcId="{33407B88-A0B2-4DF8-A3C7-75C5FD3A0C8A}" destId="{B734D4D7-57CA-4D1C-8C66-84546543C967}" srcOrd="0" destOrd="0" presId="urn:microsoft.com/office/officeart/2008/layout/LinedList"/>
    <dgm:cxn modelId="{9FF364B3-E7A7-4A72-A254-FC679CF9B2C0}" type="presOf" srcId="{812EF0EB-A160-4878-ABFF-F01CF7C8C540}" destId="{F482B7E4-90B6-463D-88B6-45FB879787DF}" srcOrd="0" destOrd="0" presId="urn:microsoft.com/office/officeart/2008/layout/LinedList"/>
    <dgm:cxn modelId="{018C8BBB-03CF-42CA-A56F-2ECB83F854AE}" type="presOf" srcId="{364AF2F0-8DF3-44E6-B21A-17B3CCA0A5BA}" destId="{354EDA0A-3405-497D-9AC3-3F3A690CD498}" srcOrd="0" destOrd="0" presId="urn:microsoft.com/office/officeart/2008/layout/LinedList"/>
    <dgm:cxn modelId="{689670E6-794E-4E46-8F1E-96AD42689512}" srcId="{364AF2F0-8DF3-44E6-B21A-17B3CCA0A5BA}" destId="{D71128C5-8FCD-4B42-9521-8C93F749B152}" srcOrd="0" destOrd="0" parTransId="{75C9835A-06D2-450D-AD04-4E673EEA922B}" sibTransId="{21A10F09-71BF-42C4-A1F8-9FAD689693C8}"/>
    <dgm:cxn modelId="{C1B9D0FF-3C48-4712-B628-1EA3157D358B}" srcId="{364AF2F0-8DF3-44E6-B21A-17B3CCA0A5BA}" destId="{812EF0EB-A160-4878-ABFF-F01CF7C8C540}" srcOrd="3" destOrd="0" parTransId="{929D95FE-87E2-41B8-81C8-C27939C757F9}" sibTransId="{7DF7803B-7004-445D-A21B-17555B0EC6F8}"/>
    <dgm:cxn modelId="{33A52B60-E5FE-40D8-9DB1-04196336F53D}" type="presParOf" srcId="{354EDA0A-3405-497D-9AC3-3F3A690CD498}" destId="{FC1D5C69-47CC-4B34-A0B6-2727F0DDE725}" srcOrd="0" destOrd="0" presId="urn:microsoft.com/office/officeart/2008/layout/LinedList"/>
    <dgm:cxn modelId="{5030617D-BDA5-4A24-8315-DBC6DE409F1F}" type="presParOf" srcId="{354EDA0A-3405-497D-9AC3-3F3A690CD498}" destId="{784012CA-451F-41EF-950B-F5B831E29D59}" srcOrd="1" destOrd="0" presId="urn:microsoft.com/office/officeart/2008/layout/LinedList"/>
    <dgm:cxn modelId="{F6ED63A3-7013-45F2-8A25-0B421AD355EA}" type="presParOf" srcId="{784012CA-451F-41EF-950B-F5B831E29D59}" destId="{A950AF3A-4253-45A9-A0A5-679A92E9FEFD}" srcOrd="0" destOrd="0" presId="urn:microsoft.com/office/officeart/2008/layout/LinedList"/>
    <dgm:cxn modelId="{63E837A9-E85D-4D0B-AE4F-719E3C41FF92}" type="presParOf" srcId="{784012CA-451F-41EF-950B-F5B831E29D59}" destId="{C2608DDD-5032-4290-A65C-6F6BB4E405E1}" srcOrd="1" destOrd="0" presId="urn:microsoft.com/office/officeart/2008/layout/LinedList"/>
    <dgm:cxn modelId="{868A484E-8D01-4F4B-A580-E39BC91A77CC}" type="presParOf" srcId="{354EDA0A-3405-497D-9AC3-3F3A690CD498}" destId="{08F7B74D-8402-4EA8-A8EF-CB7E92257034}" srcOrd="2" destOrd="0" presId="urn:microsoft.com/office/officeart/2008/layout/LinedList"/>
    <dgm:cxn modelId="{FB8F4AD3-3E15-425C-9D34-80A062D387C2}" type="presParOf" srcId="{354EDA0A-3405-497D-9AC3-3F3A690CD498}" destId="{5627DFE6-370F-4C0D-BF03-B5E9DBA5E7F9}" srcOrd="3" destOrd="0" presId="urn:microsoft.com/office/officeart/2008/layout/LinedList"/>
    <dgm:cxn modelId="{6C8A0CDB-D4D6-4C94-ACCE-21787633097C}" type="presParOf" srcId="{5627DFE6-370F-4C0D-BF03-B5E9DBA5E7F9}" destId="{FBF2C1A2-1134-4E85-884A-0DCF494FF1C8}" srcOrd="0" destOrd="0" presId="urn:microsoft.com/office/officeart/2008/layout/LinedList"/>
    <dgm:cxn modelId="{E75F905F-39F5-4727-A8DC-1E6E1C29185B}" type="presParOf" srcId="{5627DFE6-370F-4C0D-BF03-B5E9DBA5E7F9}" destId="{258AEA1A-03D9-48CD-91B6-B91098159C36}" srcOrd="1" destOrd="0" presId="urn:microsoft.com/office/officeart/2008/layout/LinedList"/>
    <dgm:cxn modelId="{0EF5FC38-C4AE-470C-8A75-E73CC487D21D}" type="presParOf" srcId="{354EDA0A-3405-497D-9AC3-3F3A690CD498}" destId="{4FE1A209-86E7-4BE6-B679-78D93DFFDDE6}" srcOrd="4" destOrd="0" presId="urn:microsoft.com/office/officeart/2008/layout/LinedList"/>
    <dgm:cxn modelId="{63D07D12-5CBF-49EE-883E-E2F4F1C7B594}" type="presParOf" srcId="{354EDA0A-3405-497D-9AC3-3F3A690CD498}" destId="{F996C0E1-15F0-4F25-B6CC-877F29A4DC8B}" srcOrd="5" destOrd="0" presId="urn:microsoft.com/office/officeart/2008/layout/LinedList"/>
    <dgm:cxn modelId="{5A6A5A68-A758-4E58-906F-B293635A62D7}" type="presParOf" srcId="{F996C0E1-15F0-4F25-B6CC-877F29A4DC8B}" destId="{B734D4D7-57CA-4D1C-8C66-84546543C967}" srcOrd="0" destOrd="0" presId="urn:microsoft.com/office/officeart/2008/layout/LinedList"/>
    <dgm:cxn modelId="{6AAE0440-3067-423E-9B8B-E7134FDF063C}" type="presParOf" srcId="{F996C0E1-15F0-4F25-B6CC-877F29A4DC8B}" destId="{05D13D24-63C9-418A-B586-D42D7152F326}" srcOrd="1" destOrd="0" presId="urn:microsoft.com/office/officeart/2008/layout/LinedList"/>
    <dgm:cxn modelId="{A302E50D-7FE1-4722-8BD7-4B3D92C17204}" type="presParOf" srcId="{354EDA0A-3405-497D-9AC3-3F3A690CD498}" destId="{843390BD-C49F-4449-A5FF-ED061B46F917}" srcOrd="6" destOrd="0" presId="urn:microsoft.com/office/officeart/2008/layout/LinedList"/>
    <dgm:cxn modelId="{67DBB684-A1B2-482B-83AA-70FD97EEBEA4}" type="presParOf" srcId="{354EDA0A-3405-497D-9AC3-3F3A690CD498}" destId="{4F2A63FE-8C57-4D10-88F8-779455D3C098}" srcOrd="7" destOrd="0" presId="urn:microsoft.com/office/officeart/2008/layout/LinedList"/>
    <dgm:cxn modelId="{3A9718A9-18F3-415B-A1F2-4E92F5A55364}" type="presParOf" srcId="{4F2A63FE-8C57-4D10-88F8-779455D3C098}" destId="{F482B7E4-90B6-463D-88B6-45FB879787DF}" srcOrd="0" destOrd="0" presId="urn:microsoft.com/office/officeart/2008/layout/LinedList"/>
    <dgm:cxn modelId="{E7EA83D9-59EC-45C0-8080-8BAB74F02934}" type="presParOf" srcId="{4F2A63FE-8C57-4D10-88F8-779455D3C098}" destId="{EFDF2FD6-044F-48A3-B18A-AEBF2D976D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BD647-DB88-4584-A1AD-2E2A9DCCAE92}">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61D47-2709-4AEA-9D8D-BFA690894A82}">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Cyclistic is a Bike share company launched in 2016 with a fleto of over 5,000 bicycles</a:t>
          </a:r>
        </a:p>
      </dsp:txBody>
      <dsp:txXfrm>
        <a:off x="0" y="2492"/>
        <a:ext cx="6492875" cy="1700138"/>
      </dsp:txXfrm>
    </dsp:sp>
    <dsp:sp modelId="{758528F8-0D9E-494A-8EE3-A268C3C095B7}">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AA22E-E7F2-4260-9298-3CDF44888C4B}">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Cyclistic’s</a:t>
          </a:r>
          <a:r>
            <a:rPr lang="en-US" sz="1800" kern="1200" dirty="0"/>
            <a:t> marketing strategy relied on building general awareness and appealing to broad consumer segments. One approach that helped make these things possible was the flexibility of its pricing plans: single-ride passes, full-day passes, and annual memberships.</a:t>
          </a:r>
        </a:p>
      </dsp:txBody>
      <dsp:txXfrm>
        <a:off x="0" y="1702630"/>
        <a:ext cx="6492875" cy="1700138"/>
      </dsp:txXfrm>
    </dsp:sp>
    <dsp:sp modelId="{77A85EAA-B22C-43C8-A24A-D51B2D2661ED}">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993C6-8524-4414-8602-3AE9F85D979A}">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Customers who purchase single-ride or full-day passes are referred to as casual riders. Customers who purchase annual memberships are Cyclistic members. Cyclistic’s finance analysts have concluded that annual members are much more profitable than casual riders. Although the pricing flexibility helps Cyclistic attract more customers</a:t>
          </a:r>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808C7-B89E-4877-9B80-7EE88F2865C1}">
      <dsp:nvSpPr>
        <dsp:cNvPr id="0" name=""/>
        <dsp:cNvSpPr/>
      </dsp:nvSpPr>
      <dsp:spPr>
        <a:xfrm>
          <a:off x="0" y="13350"/>
          <a:ext cx="6492875" cy="2474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Compare the behavior of casual and member riders.</a:t>
          </a:r>
        </a:p>
      </dsp:txBody>
      <dsp:txXfrm>
        <a:off x="120798" y="134148"/>
        <a:ext cx="6251279" cy="2232954"/>
      </dsp:txXfrm>
    </dsp:sp>
    <dsp:sp modelId="{5166C4C9-FDAD-4ACF-B562-6436AA9376E4}">
      <dsp:nvSpPr>
        <dsp:cNvPr id="0" name=""/>
        <dsp:cNvSpPr/>
      </dsp:nvSpPr>
      <dsp:spPr>
        <a:xfrm>
          <a:off x="0" y="2617500"/>
          <a:ext cx="6492875" cy="24745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Create an action plan to convert casual riders into member riders. </a:t>
          </a:r>
        </a:p>
      </dsp:txBody>
      <dsp:txXfrm>
        <a:off x="120798" y="2738298"/>
        <a:ext cx="6251279" cy="2232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F748F-AEAD-4ED7-8DEC-257367DA6CC0}">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27163-3B33-404B-B1AB-B89AD6EBC7FB}">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First party data was used from January 2021 – May 2022</a:t>
          </a:r>
        </a:p>
      </dsp:txBody>
      <dsp:txXfrm>
        <a:off x="0" y="2492"/>
        <a:ext cx="6492875" cy="1700138"/>
      </dsp:txXfrm>
    </dsp:sp>
    <dsp:sp modelId="{CD49FE6B-B702-4198-AEB2-E84ED3D39B49}">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C2989-108B-4909-9C67-24F13BA2EC92}">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Data was cleaned via R </a:t>
          </a:r>
        </a:p>
      </dsp:txBody>
      <dsp:txXfrm>
        <a:off x="0" y="1702630"/>
        <a:ext cx="6492875" cy="1700138"/>
      </dsp:txXfrm>
    </dsp:sp>
    <dsp:sp modelId="{08E004CC-5680-4991-AF05-00094A29B3C0}">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6F3E4-9AFB-49EA-ADD9-D36AD145487D}">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Transferred to tableau to create visualizations </a:t>
          </a:r>
        </a:p>
      </dsp:txBody>
      <dsp:txXfrm>
        <a:off x="0" y="3402769"/>
        <a:ext cx="6492875" cy="1700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5C69-47CC-4B34-A0B6-2727F0DDE725}">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0AF3A-4253-45A9-A0A5-679A92E9FEF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We see that at the moment over 56% of riders are annual members </a:t>
          </a:r>
        </a:p>
      </dsp:txBody>
      <dsp:txXfrm>
        <a:off x="0" y="0"/>
        <a:ext cx="6900512" cy="1384035"/>
      </dsp:txXfrm>
    </dsp:sp>
    <dsp:sp modelId="{08F7B74D-8402-4EA8-A8EF-CB7E92257034}">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2C1A2-1134-4E85-884A-0DCF494FF1C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With Streeter Dr &amp; Grande Ave being the most popular start and end station we can increase efforts here at rider conversion </a:t>
          </a:r>
        </a:p>
      </dsp:txBody>
      <dsp:txXfrm>
        <a:off x="0" y="1384035"/>
        <a:ext cx="6900512" cy="1384035"/>
      </dsp:txXfrm>
    </dsp:sp>
    <dsp:sp modelId="{4FE1A209-86E7-4BE6-B679-78D93DFFDDE6}">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34D4D7-57CA-4D1C-8C66-84546543C967}">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Most popular time for both users is between 4-7 PM each day </a:t>
          </a:r>
        </a:p>
      </dsp:txBody>
      <dsp:txXfrm>
        <a:off x="0" y="2768070"/>
        <a:ext cx="6900512" cy="1384035"/>
      </dsp:txXfrm>
    </dsp:sp>
    <dsp:sp modelId="{843390BD-C49F-4449-A5FF-ED061B46F917}">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2B7E4-90B6-463D-88B6-45FB879787D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Most members ride in August with most casuals riding in July </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D4406-D83D-4367-BB42-AA5D2977ED48}" type="datetimeFigureOut">
              <a:rPr lang="en-US" smtClean="0"/>
              <a:t>7/16/2022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BEE6F-417B-4F4D-B766-67B6039128C3}" type="slidenum">
              <a:rPr lang="en-US" smtClean="0"/>
              <a:t>‹#›</a:t>
            </a:fld>
            <a:endParaRPr lang="en-US"/>
          </a:p>
        </p:txBody>
      </p:sp>
    </p:spTree>
    <p:extLst>
      <p:ext uri="{BB962C8B-B14F-4D97-AF65-F5344CB8AC3E}">
        <p14:creationId xmlns:p14="http://schemas.microsoft.com/office/powerpoint/2010/main" val="57958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2016, Cyclistic launched a successful bike-share offering. Since then, the program has grown to a fleet of 5,824 bicycles that are </a:t>
            </a:r>
            <a:r>
              <a:rPr lang="en-US" dirty="0" err="1"/>
              <a:t>geotracked</a:t>
            </a:r>
            <a:r>
              <a:rPr lang="en-US" dirty="0"/>
              <a:t> and locked into a network of 692 stations across Chicago. The bikes can be unlocked from one station and returned to any other station in the system anytime. Until now, </a:t>
            </a:r>
            <a:r>
              <a:rPr lang="en-US" dirty="0" err="1"/>
              <a:t>Cyclistic’s</a:t>
            </a:r>
            <a:r>
              <a:rPr lang="en-US" dirty="0"/>
              <a:t>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 </a:t>
            </a:r>
            <a:r>
              <a:rPr lang="en-US" dirty="0" err="1"/>
              <a:t>Cyclistic’s</a:t>
            </a:r>
            <a:r>
              <a:rPr lang="en-US" dirty="0"/>
              <a:t> finance analysts have concluded that annual members are much more profitable than casual riders. Although the pricing flexibility helps Cyclistic attract more customers, Moreno believes that maximizing the number of annual members will be key to future growth. Rather than creating a marketing campaign that targets all-new customers, Moreno believes there is a very good chance to convert casual riders into members. She notes that casual riders are already aware of the Cyclistic program and have chosen Cyclistic for their mobility needs. Moreno has set a clear goal: Design marketing strategies aimed at converting casual riders into annual members. In order to do that, however, the marketing analyst team needs to better understand how annual members and casual riders differ, why casual riders would buy a membership, and how digital media could affect their marketing tactics. Moreno and her team are interested in analyzing the Cyclistic historical bike trip data to identify trends.</a:t>
            </a:r>
          </a:p>
          <a:p>
            <a:endParaRPr lang="en-US" dirty="0"/>
          </a:p>
        </p:txBody>
      </p:sp>
      <p:sp>
        <p:nvSpPr>
          <p:cNvPr id="4" name="Slide Number Placeholder 3"/>
          <p:cNvSpPr>
            <a:spLocks noGrp="1"/>
          </p:cNvSpPr>
          <p:nvPr>
            <p:ph type="sldNum" sz="quarter" idx="5"/>
          </p:nvPr>
        </p:nvSpPr>
        <p:spPr/>
        <p:txBody>
          <a:bodyPr/>
          <a:lstStyle/>
          <a:p>
            <a:fld id="{FF7BEE6F-417B-4F4D-B766-67B6039128C3}" type="slidenum">
              <a:rPr lang="en-US" smtClean="0"/>
              <a:t>2</a:t>
            </a:fld>
            <a:endParaRPr lang="en-US"/>
          </a:p>
        </p:txBody>
      </p:sp>
    </p:spTree>
    <p:extLst>
      <p:ext uri="{BB962C8B-B14F-4D97-AF65-F5344CB8AC3E}">
        <p14:creationId xmlns:p14="http://schemas.microsoft.com/office/powerpoint/2010/main" val="2457035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197B-FF30-4F62-13CE-BBEC519C8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68CC8-0BD6-82C1-E5A5-0B11AFE77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F8B26-74B8-2946-B881-9DEB9BF2BEF1}"/>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36602BA9-E79B-B594-F465-4FC07A273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7045E-765C-BDD6-1A4B-7D1EF896B4C8}"/>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303503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C390-E249-D613-20EA-C975987C7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347EE-DF55-71DD-43CB-AE58AEC792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22287-5527-9CB5-561A-5F2FB1E2DC4F}"/>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F48F9A62-E7A3-75EF-94B9-071D81A6F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7944D-1199-487A-68FC-3575EBF111F0}"/>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377414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EC299-6B9A-6606-BAC8-4ED2E5C644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FD1CF6-63F2-1BBD-76ED-41BD84D8C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ED634-548C-FFEB-875D-979CFD6EFBB5}"/>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B5B7CDFA-8A22-765F-243E-65C1A4798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6038F-B551-0CC1-228D-4B8EB182EEA1}"/>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159084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FCAC-0C66-0800-ECFE-4903D847B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AE867-21A7-4064-6045-001523CA5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19D17-0790-30BF-FB45-0FA3D1576593}"/>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97B02253-BC43-E7D1-3602-E576AE3E0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B4204-4AF1-B815-00EF-219A3F5E0DDE}"/>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257905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2CB6-616A-0ADC-4E32-B1DA07D5B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C31B45-6334-4E5C-57CB-4A92A5937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8C612-BBD8-98C7-FFE0-5BDD385F1BCE}"/>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3FB914E9-D60C-6102-CA3A-6725EFCC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16C94-4E1C-290B-AE65-A1CE2602A4DF}"/>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128256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D624-6EE6-DA97-5605-E5F2BD1B5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DFE70-33C2-71FB-5C6E-63BB689118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64C07D-B7ED-930C-6419-7ADFF92A9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4B28BF-E7E9-7323-D0DC-9741E5E27CF5}"/>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6" name="Footer Placeholder 5">
            <a:extLst>
              <a:ext uri="{FF2B5EF4-FFF2-40B4-BE49-F238E27FC236}">
                <a16:creationId xmlns:a16="http://schemas.microsoft.com/office/drawing/2014/main" id="{BE353ED1-D741-14D2-55D2-D3D13681D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091BA-C7D6-E0B3-BEC9-D48AD57C1164}"/>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807430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A76B-A97F-C421-CA4B-3766704E5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C4B72-12C5-F1CB-97EB-A1BFF0760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F50B3-5919-9DFD-FB0D-5D44F4FE5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882FF6-23BD-5703-D9CC-D8A6324857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AB8B0-4A42-B7A8-A05C-3E9D30E78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254F2-4428-5542-ACF1-E26743DE5970}"/>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8" name="Footer Placeholder 7">
            <a:extLst>
              <a:ext uri="{FF2B5EF4-FFF2-40B4-BE49-F238E27FC236}">
                <a16:creationId xmlns:a16="http://schemas.microsoft.com/office/drawing/2014/main" id="{3AF6708B-2D26-E93E-B6C0-513C1055A8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09C7B0-AFF8-3869-28ED-CE4BA5FA6AB6}"/>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288755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575F-73A2-0CBB-93C9-4856960A6C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429B0D-E175-50C7-EE81-BB838FBF45F2}"/>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4" name="Footer Placeholder 3">
            <a:extLst>
              <a:ext uri="{FF2B5EF4-FFF2-40B4-BE49-F238E27FC236}">
                <a16:creationId xmlns:a16="http://schemas.microsoft.com/office/drawing/2014/main" id="{9731EF1A-2527-7313-8AD4-4577EA7660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8D504-B2BC-5106-3B5A-8FDB052BC936}"/>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94702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7B9DC5-46D1-E396-06D8-24347692CBB3}"/>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3" name="Footer Placeholder 2">
            <a:extLst>
              <a:ext uri="{FF2B5EF4-FFF2-40B4-BE49-F238E27FC236}">
                <a16:creationId xmlns:a16="http://schemas.microsoft.com/office/drawing/2014/main" id="{D2DC299B-D5AE-0CC6-9546-5F28A9640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354571-8CF8-EBB5-8849-AAE1BD422A5D}"/>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393936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36E7-A6F8-EC36-7986-2D32DD638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ABE9C1-1394-BFDC-933C-2D96E8706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BEC7-B976-F209-CE03-A2627F45D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E6F4B1-058C-8E85-D24A-7E944A529C3D}"/>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6" name="Footer Placeholder 5">
            <a:extLst>
              <a:ext uri="{FF2B5EF4-FFF2-40B4-BE49-F238E27FC236}">
                <a16:creationId xmlns:a16="http://schemas.microsoft.com/office/drawing/2014/main" id="{D23CCFB8-ECC5-02AC-A069-129979D0F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A1040-EFE6-3687-2C59-9749B4C8C5A1}"/>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2302089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EB7A-8BE4-C272-E4A6-CB55106478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3CCD00-ED24-B079-74F2-1F476CBC0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8D8889-2177-1FB2-27C0-985BBDB74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175E0-F9C7-4BAB-ECC7-935E69C54950}"/>
              </a:ext>
            </a:extLst>
          </p:cNvPr>
          <p:cNvSpPr>
            <a:spLocks noGrp="1"/>
          </p:cNvSpPr>
          <p:nvPr>
            <p:ph type="dt" sz="half" idx="10"/>
          </p:nvPr>
        </p:nvSpPr>
        <p:spPr/>
        <p:txBody>
          <a:bodyPr/>
          <a:lstStyle/>
          <a:p>
            <a:fld id="{709352D0-8B8F-4227-B739-0BE66D138F36}" type="datetimeFigureOut">
              <a:rPr lang="en-US" smtClean="0"/>
              <a:t>7/16/2022</a:t>
            </a:fld>
            <a:endParaRPr lang="en-US"/>
          </a:p>
        </p:txBody>
      </p:sp>
      <p:sp>
        <p:nvSpPr>
          <p:cNvPr id="6" name="Footer Placeholder 5">
            <a:extLst>
              <a:ext uri="{FF2B5EF4-FFF2-40B4-BE49-F238E27FC236}">
                <a16:creationId xmlns:a16="http://schemas.microsoft.com/office/drawing/2014/main" id="{315E1BF0-29FE-107E-A2B5-3EFCA4900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08888-A22C-BEE9-B0A1-7CDBF0CFF4BB}"/>
              </a:ext>
            </a:extLst>
          </p:cNvPr>
          <p:cNvSpPr>
            <a:spLocks noGrp="1"/>
          </p:cNvSpPr>
          <p:nvPr>
            <p:ph type="sldNum" sz="quarter" idx="12"/>
          </p:nvPr>
        </p:nvSpPr>
        <p:spPr/>
        <p:txBody>
          <a:bodyPr/>
          <a:lstStyle/>
          <a:p>
            <a:fld id="{8D316033-D93A-40CE-8084-4B721746FDD4}" type="slidenum">
              <a:rPr lang="en-US" smtClean="0"/>
              <a:t>‹#›</a:t>
            </a:fld>
            <a:endParaRPr lang="en-US"/>
          </a:p>
        </p:txBody>
      </p:sp>
    </p:spTree>
    <p:extLst>
      <p:ext uri="{BB962C8B-B14F-4D97-AF65-F5344CB8AC3E}">
        <p14:creationId xmlns:p14="http://schemas.microsoft.com/office/powerpoint/2010/main" val="412514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5EEF2-2678-11E6-3AD5-D5EFA0623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7CDA77-06A0-7DA1-CF21-DB8FCF25E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00F3E-EB77-2EA5-D556-9BA59B93C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352D0-8B8F-4227-B739-0BE66D138F36}" type="datetimeFigureOut">
              <a:rPr lang="en-US" smtClean="0"/>
              <a:t>7/16/2022</a:t>
            </a:fld>
            <a:endParaRPr lang="en-US"/>
          </a:p>
        </p:txBody>
      </p:sp>
      <p:sp>
        <p:nvSpPr>
          <p:cNvPr id="5" name="Footer Placeholder 4">
            <a:extLst>
              <a:ext uri="{FF2B5EF4-FFF2-40B4-BE49-F238E27FC236}">
                <a16:creationId xmlns:a16="http://schemas.microsoft.com/office/drawing/2014/main" id="{2F14B1C2-0C77-17E1-B842-EA0AFFDF2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AB2939-2027-F8C6-22EF-278689DAF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16033-D93A-40CE-8084-4B721746FDD4}" type="slidenum">
              <a:rPr lang="en-US" smtClean="0"/>
              <a:t>‹#›</a:t>
            </a:fld>
            <a:endParaRPr lang="en-US"/>
          </a:p>
        </p:txBody>
      </p:sp>
    </p:spTree>
    <p:extLst>
      <p:ext uri="{BB962C8B-B14F-4D97-AF65-F5344CB8AC3E}">
        <p14:creationId xmlns:p14="http://schemas.microsoft.com/office/powerpoint/2010/main" val="291862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C934C-8C37-91D3-B639-A5B6F1451AD8}"/>
              </a:ext>
            </a:extLst>
          </p:cNvPr>
          <p:cNvSpPr>
            <a:spLocks noGrp="1"/>
          </p:cNvSpPr>
          <p:nvPr>
            <p:ph type="ctrTitle"/>
          </p:nvPr>
        </p:nvSpPr>
        <p:spPr>
          <a:xfrm>
            <a:off x="1155558" y="637762"/>
            <a:ext cx="4284397" cy="5576770"/>
          </a:xfrm>
        </p:spPr>
        <p:txBody>
          <a:bodyPr anchor="ctr">
            <a:normAutofit/>
          </a:bodyPr>
          <a:lstStyle/>
          <a:p>
            <a:pPr algn="l"/>
            <a:r>
              <a:rPr lang="en-US" sz="5600">
                <a:solidFill>
                  <a:schemeClr val="bg1"/>
                </a:solidFill>
              </a:rPr>
              <a:t>Cyclistic Case Study – How do Casual Riders compare to Annual Riders? </a:t>
            </a:r>
          </a:p>
        </p:txBody>
      </p:sp>
      <p:sp>
        <p:nvSpPr>
          <p:cNvPr id="21"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4BCC63-3D35-9199-E457-C715CBBC2F76}"/>
              </a:ext>
            </a:extLst>
          </p:cNvPr>
          <p:cNvSpPr>
            <a:spLocks noGrp="1"/>
          </p:cNvSpPr>
          <p:nvPr>
            <p:ph type="subTitle" idx="1"/>
          </p:nvPr>
        </p:nvSpPr>
        <p:spPr>
          <a:xfrm>
            <a:off x="6739464" y="637762"/>
            <a:ext cx="4305881" cy="5860946"/>
          </a:xfrm>
        </p:spPr>
        <p:txBody>
          <a:bodyPr anchor="ctr">
            <a:normAutofit/>
          </a:bodyPr>
          <a:lstStyle/>
          <a:p>
            <a:pPr algn="l"/>
            <a:r>
              <a:rPr lang="en-US" sz="4000"/>
              <a:t>By: Manraj Ghuman</a:t>
            </a:r>
          </a:p>
          <a:p>
            <a:pPr algn="l"/>
            <a:r>
              <a:rPr lang="en-US" sz="4000"/>
              <a:t>Last Updated: July 11, 2022</a:t>
            </a:r>
          </a:p>
        </p:txBody>
      </p:sp>
    </p:spTree>
    <p:extLst>
      <p:ext uri="{BB962C8B-B14F-4D97-AF65-F5344CB8AC3E}">
        <p14:creationId xmlns:p14="http://schemas.microsoft.com/office/powerpoint/2010/main" val="267379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FE4C2-BA33-D15E-0EEB-A43418BD11C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Most Popular Start and End stations 	</a:t>
            </a:r>
          </a:p>
        </p:txBody>
      </p:sp>
      <p:sp>
        <p:nvSpPr>
          <p:cNvPr id="15" name="Content Placeholder 14">
            <a:extLst>
              <a:ext uri="{FF2B5EF4-FFF2-40B4-BE49-F238E27FC236}">
                <a16:creationId xmlns:a16="http://schemas.microsoft.com/office/drawing/2014/main" id="{DA38055A-3BBD-2AAD-193C-76A866EA3D7D}"/>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FAB24E"/>
                </a:solidFill>
              </a:rPr>
              <a:t>Streeter Dr &amp; Grande Ave is the most popular start and end location</a:t>
            </a:r>
          </a:p>
        </p:txBody>
      </p:sp>
      <p:cxnSp>
        <p:nvCxnSpPr>
          <p:cNvPr id="29" name="Straight Connector 2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Content Placeholder 8" descr="Chart&#10;&#10;Description automatically generated">
            <a:extLst>
              <a:ext uri="{FF2B5EF4-FFF2-40B4-BE49-F238E27FC236}">
                <a16:creationId xmlns:a16="http://schemas.microsoft.com/office/drawing/2014/main" id="{C4970C5A-12FB-1DE5-CA46-EAF13D44273F}"/>
              </a:ext>
            </a:extLst>
          </p:cNvPr>
          <p:cNvPicPr>
            <a:picLocks noChangeAspect="1"/>
          </p:cNvPicPr>
          <p:nvPr/>
        </p:nvPicPr>
        <p:blipFill rotWithShape="1">
          <a:blip r:embed="rId2">
            <a:extLst>
              <a:ext uri="{28A0092B-C50C-407E-A947-70E740481C1C}">
                <a14:useLocalDpi xmlns:a14="http://schemas.microsoft.com/office/drawing/2010/main" val="0"/>
              </a:ext>
            </a:extLst>
          </a:blip>
          <a:srcRect l="33" r="12319"/>
          <a:stretch/>
        </p:blipFill>
        <p:spPr>
          <a:xfrm>
            <a:off x="331567" y="2612662"/>
            <a:ext cx="5455917" cy="3625949"/>
          </a:xfrm>
          <a:prstGeom prst="rect">
            <a:avLst/>
          </a:prstGeom>
        </p:spPr>
      </p:pic>
      <p:cxnSp>
        <p:nvCxnSpPr>
          <p:cNvPr id="31" name="Straight Connector 3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7" name="Picture 16" descr="Chart&#10;&#10;Description automatically generated">
            <a:extLst>
              <a:ext uri="{FF2B5EF4-FFF2-40B4-BE49-F238E27FC236}">
                <a16:creationId xmlns:a16="http://schemas.microsoft.com/office/drawing/2014/main" id="{74A5CD5C-204C-35A7-BEAD-E52371678FD2}"/>
              </a:ext>
            </a:extLst>
          </p:cNvPr>
          <p:cNvPicPr>
            <a:picLocks noChangeAspect="1"/>
          </p:cNvPicPr>
          <p:nvPr/>
        </p:nvPicPr>
        <p:blipFill rotWithShape="1">
          <a:blip r:embed="rId3">
            <a:extLst>
              <a:ext uri="{28A0092B-C50C-407E-A947-70E740481C1C}">
                <a14:useLocalDpi xmlns:a14="http://schemas.microsoft.com/office/drawing/2010/main" val="0"/>
              </a:ext>
            </a:extLst>
          </a:blip>
          <a:srcRect r="10645"/>
          <a:stretch/>
        </p:blipFill>
        <p:spPr>
          <a:xfrm>
            <a:off x="6445073" y="2647296"/>
            <a:ext cx="5455917" cy="3556681"/>
          </a:xfrm>
          <a:prstGeom prst="rect">
            <a:avLst/>
          </a:prstGeom>
        </p:spPr>
      </p:pic>
    </p:spTree>
    <p:extLst>
      <p:ext uri="{BB962C8B-B14F-4D97-AF65-F5344CB8AC3E}">
        <p14:creationId xmlns:p14="http://schemas.microsoft.com/office/powerpoint/2010/main" val="412398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DBA55D-23F2-C4F5-07BB-D7ED73616564}"/>
              </a:ext>
            </a:extLst>
          </p:cNvPr>
          <p:cNvSpPr>
            <a:spLocks noGrp="1"/>
          </p:cNvSpPr>
          <p:nvPr>
            <p:ph type="title"/>
          </p:nvPr>
        </p:nvSpPr>
        <p:spPr>
          <a:xfrm>
            <a:off x="635000" y="640823"/>
            <a:ext cx="3418659" cy="5583148"/>
          </a:xfrm>
        </p:spPr>
        <p:txBody>
          <a:bodyPr anchor="ctr">
            <a:normAutofit/>
          </a:bodyPr>
          <a:lstStyle/>
          <a:p>
            <a:pPr algn="ctr"/>
            <a:r>
              <a:rPr lang="en-US" sz="5400" dirty="0"/>
              <a:t>Key Takeaways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56D0DEE-E7EA-B1A9-9E01-EC103D7CCC81}"/>
              </a:ext>
            </a:extLst>
          </p:cNvPr>
          <p:cNvGraphicFramePr>
            <a:graphicFrameLocks noGrp="1"/>
          </p:cNvGraphicFramePr>
          <p:nvPr>
            <p:ph idx="1"/>
            <p:extLst>
              <p:ext uri="{D42A27DB-BD31-4B8C-83A1-F6EECF244321}">
                <p14:modId xmlns:p14="http://schemas.microsoft.com/office/powerpoint/2010/main" val="32437654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355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4BA9E2-154F-311B-E641-0D25FE0726A8}"/>
              </a:ext>
            </a:extLst>
          </p:cNvPr>
          <p:cNvSpPr>
            <a:spLocks noGrp="1"/>
          </p:cNvSpPr>
          <p:nvPr>
            <p:ph type="title"/>
          </p:nvPr>
        </p:nvSpPr>
        <p:spPr>
          <a:xfrm>
            <a:off x="2311147" y="365760"/>
            <a:ext cx="7569706" cy="1288238"/>
          </a:xfrm>
        </p:spPr>
        <p:txBody>
          <a:bodyPr anchor="ctr">
            <a:normAutofit/>
          </a:bodyPr>
          <a:lstStyle/>
          <a:p>
            <a:pPr algn="ctr"/>
            <a:r>
              <a:rPr lang="en-US" dirty="0"/>
              <a:t>Next Steps</a:t>
            </a:r>
            <a:endParaRPr lang="en-US"/>
          </a:p>
        </p:txBody>
      </p:sp>
      <p:sp>
        <p:nvSpPr>
          <p:cNvPr id="3" name="Content Placeholder 2">
            <a:extLst>
              <a:ext uri="{FF2B5EF4-FFF2-40B4-BE49-F238E27FC236}">
                <a16:creationId xmlns:a16="http://schemas.microsoft.com/office/drawing/2014/main" id="{20464A25-E7A2-8502-7B60-95441EC428B8}"/>
              </a:ext>
            </a:extLst>
          </p:cNvPr>
          <p:cNvSpPr>
            <a:spLocks noGrp="1"/>
          </p:cNvSpPr>
          <p:nvPr>
            <p:ph idx="1"/>
          </p:nvPr>
        </p:nvSpPr>
        <p:spPr>
          <a:xfrm>
            <a:off x="2165569" y="1956816"/>
            <a:ext cx="7860863" cy="4024884"/>
          </a:xfrm>
        </p:spPr>
        <p:txBody>
          <a:bodyPr anchor="t">
            <a:normAutofit/>
          </a:bodyPr>
          <a:lstStyle/>
          <a:p>
            <a:r>
              <a:rPr lang="en-US" sz="2400" dirty="0"/>
              <a:t>Gather data from multiple years to se how and if COVID -19 impacted rider behavior.</a:t>
            </a:r>
          </a:p>
          <a:p>
            <a:r>
              <a:rPr lang="en-US" sz="2400" dirty="0"/>
              <a:t>Get more rider data </a:t>
            </a:r>
          </a:p>
          <a:p>
            <a:pPr lvl="1"/>
            <a:r>
              <a:rPr lang="en-US" dirty="0"/>
              <a:t>Such as age, sex, and home addresses to see how these relate to riders </a:t>
            </a:r>
          </a:p>
          <a:p>
            <a:r>
              <a:rPr lang="en-US" sz="2400" dirty="0"/>
              <a:t>Ask the riders why they use the bikes </a:t>
            </a:r>
          </a:p>
          <a:p>
            <a:r>
              <a:rPr lang="en-US" sz="2400" dirty="0"/>
              <a:t>Riding data to observe the track outside of start and end to see where more stations can be added </a:t>
            </a:r>
          </a:p>
          <a:p>
            <a:r>
              <a:rPr lang="en-US" sz="2400" dirty="0"/>
              <a:t>During peak times give priority to members to help create more member conversion </a:t>
            </a:r>
          </a:p>
        </p:txBody>
      </p:sp>
    </p:spTree>
    <p:extLst>
      <p:ext uri="{BB962C8B-B14F-4D97-AF65-F5344CB8AC3E}">
        <p14:creationId xmlns:p14="http://schemas.microsoft.com/office/powerpoint/2010/main" val="148509328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0638-387A-F640-ECD3-986670E1B4D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THANK YOU!</a:t>
            </a:r>
          </a:p>
        </p:txBody>
      </p:sp>
      <p:sp>
        <p:nvSpPr>
          <p:cNvPr id="3" name="Content Placeholder 2">
            <a:extLst>
              <a:ext uri="{FF2B5EF4-FFF2-40B4-BE49-F238E27FC236}">
                <a16:creationId xmlns:a16="http://schemas.microsoft.com/office/drawing/2014/main" id="{10C4B5B6-A6B5-0B39-540E-EBB1D87C2A69}"/>
              </a:ext>
            </a:extLst>
          </p:cNvPr>
          <p:cNvSpPr>
            <a:spLocks noGrp="1"/>
          </p:cNvSpPr>
          <p:nvPr>
            <p:ph idx="1"/>
          </p:nvPr>
        </p:nvSpPr>
        <p:spPr>
          <a:xfrm>
            <a:off x="7464612" y="4750893"/>
            <a:ext cx="4087305" cy="1147863"/>
          </a:xfrm>
        </p:spPr>
        <p:txBody>
          <a:bodyPr vert="horz" lIns="91440" tIns="45720" rIns="91440" bIns="45720" rtlCol="0" anchor="t">
            <a:normAutofit/>
          </a:bodyPr>
          <a:lstStyle/>
          <a:p>
            <a:pPr marL="0" indent="0">
              <a:buNone/>
            </a:pPr>
            <a:r>
              <a:rPr lang="en-US" sz="2000"/>
              <a:t>Any Questions?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Wood human figure">
            <a:extLst>
              <a:ext uri="{FF2B5EF4-FFF2-40B4-BE49-F238E27FC236}">
                <a16:creationId xmlns:a16="http://schemas.microsoft.com/office/drawing/2014/main" id="{53C34C01-0E9D-8A42-FC8A-2D7FD48D04EA}"/>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2824580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83119A5-B4E1-1576-8B00-859158C9CFEC}"/>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What is Cyclistic?</a:t>
            </a:r>
          </a:p>
        </p:txBody>
      </p:sp>
      <p:graphicFrame>
        <p:nvGraphicFramePr>
          <p:cNvPr id="5" name="Content Placeholder 2">
            <a:extLst>
              <a:ext uri="{FF2B5EF4-FFF2-40B4-BE49-F238E27FC236}">
                <a16:creationId xmlns:a16="http://schemas.microsoft.com/office/drawing/2014/main" id="{C9189906-6A1E-4430-39CF-F21A7A5FB5B4}"/>
              </a:ext>
            </a:extLst>
          </p:cNvPr>
          <p:cNvGraphicFramePr>
            <a:graphicFrameLocks noGrp="1"/>
          </p:cNvGraphicFramePr>
          <p:nvPr>
            <p:ph idx="1"/>
            <p:extLst>
              <p:ext uri="{D42A27DB-BD31-4B8C-83A1-F6EECF244321}">
                <p14:modId xmlns:p14="http://schemas.microsoft.com/office/powerpoint/2010/main" val="277217405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517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99C710D-0D57-B752-F405-6D7C86F6D41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Objective</a:t>
            </a:r>
          </a:p>
        </p:txBody>
      </p:sp>
      <p:graphicFrame>
        <p:nvGraphicFramePr>
          <p:cNvPr id="5" name="Content Placeholder 2">
            <a:extLst>
              <a:ext uri="{FF2B5EF4-FFF2-40B4-BE49-F238E27FC236}">
                <a16:creationId xmlns:a16="http://schemas.microsoft.com/office/drawing/2014/main" id="{436ABF0C-9D60-CB6D-AA4F-8E47077421EE}"/>
              </a:ext>
            </a:extLst>
          </p:cNvPr>
          <p:cNvGraphicFramePr>
            <a:graphicFrameLocks noGrp="1"/>
          </p:cNvGraphicFramePr>
          <p:nvPr>
            <p:ph idx="1"/>
            <p:extLst>
              <p:ext uri="{D42A27DB-BD31-4B8C-83A1-F6EECF244321}">
                <p14:modId xmlns:p14="http://schemas.microsoft.com/office/powerpoint/2010/main" val="27841016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178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16D8ABC-D92F-5583-8C48-F2DDF8E5B738}"/>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Data Process</a:t>
            </a:r>
          </a:p>
        </p:txBody>
      </p:sp>
      <p:graphicFrame>
        <p:nvGraphicFramePr>
          <p:cNvPr id="5" name="Content Placeholder 2">
            <a:extLst>
              <a:ext uri="{FF2B5EF4-FFF2-40B4-BE49-F238E27FC236}">
                <a16:creationId xmlns:a16="http://schemas.microsoft.com/office/drawing/2014/main" id="{148E043D-FB46-C338-E4E7-CB42D116EDB3}"/>
              </a:ext>
            </a:extLst>
          </p:cNvPr>
          <p:cNvGraphicFramePr>
            <a:graphicFrameLocks noGrp="1"/>
          </p:cNvGraphicFramePr>
          <p:nvPr>
            <p:ph idx="1"/>
            <p:extLst>
              <p:ext uri="{D42A27DB-BD31-4B8C-83A1-F6EECF244321}">
                <p14:modId xmlns:p14="http://schemas.microsoft.com/office/powerpoint/2010/main" val="7278208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0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9C5E35-CE2F-6214-1269-AD3495EF6B77}"/>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Member Share</a:t>
            </a:r>
          </a:p>
        </p:txBody>
      </p:sp>
      <p:sp>
        <p:nvSpPr>
          <p:cNvPr id="20" name="Content Placeholder 19">
            <a:extLst>
              <a:ext uri="{FF2B5EF4-FFF2-40B4-BE49-F238E27FC236}">
                <a16:creationId xmlns:a16="http://schemas.microsoft.com/office/drawing/2014/main" id="{ACE93175-9B11-1393-1328-E9B0904EDFF6}"/>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en-US" sz="2000" kern="1200">
                <a:solidFill>
                  <a:srgbClr val="FFFFFF"/>
                </a:solidFill>
                <a:latin typeface="+mn-lt"/>
                <a:ea typeface="+mn-ea"/>
                <a:cs typeface="+mn-cs"/>
              </a:rPr>
              <a:t>Momentarily most riders are annual members with casual riders having more bike time</a:t>
            </a:r>
          </a:p>
        </p:txBody>
      </p:sp>
      <p:pic>
        <p:nvPicPr>
          <p:cNvPr id="5" name="Content Placeholder 4" descr="Chart, pie chart&#10;&#10;Description automatically generated">
            <a:extLst>
              <a:ext uri="{FF2B5EF4-FFF2-40B4-BE49-F238E27FC236}">
                <a16:creationId xmlns:a16="http://schemas.microsoft.com/office/drawing/2014/main" id="{B3CBB675-48BC-8E0A-065B-D79F1E14B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996" y="1389041"/>
            <a:ext cx="6274296" cy="4079918"/>
          </a:xfrm>
          <a:prstGeom prst="rect">
            <a:avLst/>
          </a:prstGeom>
        </p:spPr>
      </p:pic>
    </p:spTree>
    <p:extLst>
      <p:ext uri="{BB962C8B-B14F-4D97-AF65-F5344CB8AC3E}">
        <p14:creationId xmlns:p14="http://schemas.microsoft.com/office/powerpoint/2010/main" val="24669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bar chart&#10;&#10;Description automatically generated">
            <a:extLst>
              <a:ext uri="{FF2B5EF4-FFF2-40B4-BE49-F238E27FC236}">
                <a16:creationId xmlns:a16="http://schemas.microsoft.com/office/drawing/2014/main" id="{7ABCEC3A-31C9-9623-8B07-86E5C4997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134" y="0"/>
            <a:ext cx="10887732" cy="6858000"/>
          </a:xfrm>
          <a:prstGeom prst="rect">
            <a:avLst/>
          </a:prstGeom>
        </p:spPr>
      </p:pic>
    </p:spTree>
    <p:extLst>
      <p:ext uri="{BB962C8B-B14F-4D97-AF65-F5344CB8AC3E}">
        <p14:creationId xmlns:p14="http://schemas.microsoft.com/office/powerpoint/2010/main" val="8806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5">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7">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59">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B03C06-03F2-E2A1-3F9C-E651AE015153}"/>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4200" kern="1200">
                <a:solidFill>
                  <a:srgbClr val="FFFFFF"/>
                </a:solidFill>
                <a:latin typeface="+mj-lt"/>
                <a:ea typeface="+mj-ea"/>
                <a:cs typeface="+mj-cs"/>
              </a:rPr>
              <a:t>Most Popular Times by User</a:t>
            </a:r>
          </a:p>
        </p:txBody>
      </p:sp>
      <p:sp>
        <p:nvSpPr>
          <p:cNvPr id="29" name="Content Placeholder 28">
            <a:extLst>
              <a:ext uri="{FF2B5EF4-FFF2-40B4-BE49-F238E27FC236}">
                <a16:creationId xmlns:a16="http://schemas.microsoft.com/office/drawing/2014/main" id="{16EA8DD9-3F6F-746A-5A5D-0FABBC505958}"/>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en-US" sz="2000" kern="1200">
                <a:solidFill>
                  <a:srgbClr val="FFFFFF"/>
                </a:solidFill>
                <a:latin typeface="+mn-lt"/>
                <a:ea typeface="+mn-ea"/>
                <a:cs typeface="+mn-cs"/>
              </a:rPr>
              <a:t>Most popular time for both users is between 4-7 PM</a:t>
            </a:r>
          </a:p>
        </p:txBody>
      </p:sp>
      <p:pic>
        <p:nvPicPr>
          <p:cNvPr id="10" name="Content Placeholder 9" descr="Chart, bar chart, histogram&#10;&#10;Description automatically generated">
            <a:extLst>
              <a:ext uri="{FF2B5EF4-FFF2-40B4-BE49-F238E27FC236}">
                <a16:creationId xmlns:a16="http://schemas.microsoft.com/office/drawing/2014/main" id="{F502A9E4-DEBA-442E-8484-4CD86496B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656" y="643467"/>
            <a:ext cx="3662976" cy="5571066"/>
          </a:xfrm>
          <a:prstGeom prst="rect">
            <a:avLst/>
          </a:prstGeom>
        </p:spPr>
      </p:pic>
    </p:spTree>
    <p:extLst>
      <p:ext uri="{BB962C8B-B14F-4D97-AF65-F5344CB8AC3E}">
        <p14:creationId xmlns:p14="http://schemas.microsoft.com/office/powerpoint/2010/main" val="342375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4A0025-42A4-68FB-6293-4C21C1041E4A}"/>
              </a:ext>
            </a:extLst>
          </p:cNvPr>
          <p:cNvSpPr>
            <a:spLocks noGrp="1"/>
          </p:cNvSpPr>
          <p:nvPr>
            <p:ph type="title"/>
          </p:nvPr>
        </p:nvSpPr>
        <p:spPr>
          <a:xfrm>
            <a:off x="966952" y="1204108"/>
            <a:ext cx="2669406" cy="1781175"/>
          </a:xfrm>
        </p:spPr>
        <p:txBody>
          <a:bodyPr vert="horz" lIns="91440" tIns="45720" rIns="91440" bIns="45720" rtlCol="0">
            <a:normAutofit/>
          </a:bodyPr>
          <a:lstStyle/>
          <a:p>
            <a:r>
              <a:rPr lang="en-US" sz="3200" kern="1200" dirty="0">
                <a:solidFill>
                  <a:srgbClr val="FFFFFF"/>
                </a:solidFill>
                <a:latin typeface="+mj-lt"/>
                <a:ea typeface="+mj-ea"/>
                <a:cs typeface="+mj-cs"/>
              </a:rPr>
              <a:t>Most Popular Month By Member Type</a:t>
            </a:r>
          </a:p>
        </p:txBody>
      </p:sp>
      <p:sp>
        <p:nvSpPr>
          <p:cNvPr id="14" name="Content Placeholder 13">
            <a:extLst>
              <a:ext uri="{FF2B5EF4-FFF2-40B4-BE49-F238E27FC236}">
                <a16:creationId xmlns:a16="http://schemas.microsoft.com/office/drawing/2014/main" id="{B09B63C6-0566-B0D9-0784-751275098857}"/>
              </a:ext>
            </a:extLst>
          </p:cNvPr>
          <p:cNvSpPr>
            <a:spLocks noGrp="1"/>
          </p:cNvSpPr>
          <p:nvPr>
            <p:ph idx="1"/>
          </p:nvPr>
        </p:nvSpPr>
        <p:spPr>
          <a:xfrm>
            <a:off x="966951" y="3355130"/>
            <a:ext cx="2669407" cy="2427333"/>
          </a:xfrm>
        </p:spPr>
        <p:txBody>
          <a:bodyPr>
            <a:normAutofit/>
          </a:bodyPr>
          <a:lstStyle/>
          <a:p>
            <a:r>
              <a:rPr lang="en-US" sz="2000" dirty="0"/>
              <a:t>Members: August </a:t>
            </a:r>
          </a:p>
          <a:p>
            <a:r>
              <a:rPr lang="en-US" sz="2000" dirty="0"/>
              <a:t>Casual: July</a:t>
            </a:r>
          </a:p>
        </p:txBody>
      </p:sp>
      <p:pic>
        <p:nvPicPr>
          <p:cNvPr id="5" name="Content Placeholder 4" descr="Chart, bar chart&#10;&#10;Description automatically generated">
            <a:extLst>
              <a:ext uri="{FF2B5EF4-FFF2-40B4-BE49-F238E27FC236}">
                <a16:creationId xmlns:a16="http://schemas.microsoft.com/office/drawing/2014/main" id="{35D834BB-0531-9CFD-F25A-0878C0D67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2758" y="621107"/>
            <a:ext cx="6437621" cy="5852098"/>
          </a:xfrm>
          <a:prstGeom prst="rect">
            <a:avLst/>
          </a:prstGeom>
        </p:spPr>
      </p:pic>
    </p:spTree>
    <p:extLst>
      <p:ext uri="{BB962C8B-B14F-4D97-AF65-F5344CB8AC3E}">
        <p14:creationId xmlns:p14="http://schemas.microsoft.com/office/powerpoint/2010/main" val="5514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Chart&#10;&#10;Description automatically generated">
            <a:extLst>
              <a:ext uri="{FF2B5EF4-FFF2-40B4-BE49-F238E27FC236}">
                <a16:creationId xmlns:a16="http://schemas.microsoft.com/office/drawing/2014/main" id="{AB633F8E-D2A1-E4D5-4C6D-C4D69B45C2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604" y="643467"/>
            <a:ext cx="6348792" cy="5571066"/>
          </a:xfrm>
          <a:prstGeom prst="rect">
            <a:avLst/>
          </a:prstGeom>
        </p:spPr>
      </p:pic>
    </p:spTree>
    <p:extLst>
      <p:ext uri="{BB962C8B-B14F-4D97-AF65-F5344CB8AC3E}">
        <p14:creationId xmlns:p14="http://schemas.microsoft.com/office/powerpoint/2010/main" val="413688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679</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Cyclistic Case Study – How do Casual Riders compare to Annual Riders? </vt:lpstr>
      <vt:lpstr>What is Cyclistic?</vt:lpstr>
      <vt:lpstr>Objective</vt:lpstr>
      <vt:lpstr>Data Process</vt:lpstr>
      <vt:lpstr>Member Share</vt:lpstr>
      <vt:lpstr>PowerPoint Presentation</vt:lpstr>
      <vt:lpstr>Most Popular Times by User</vt:lpstr>
      <vt:lpstr>Most Popular Month By Member Type</vt:lpstr>
      <vt:lpstr>PowerPoint Presentation</vt:lpstr>
      <vt:lpstr>Most Popular Start and End stations  </vt:lpstr>
      <vt:lpstr>Key Takeaways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Case Study – How do Casual Riders compare to Annual Riders?</dc:title>
  <dc:creator>Manraj Ghuman</dc:creator>
  <cp:lastModifiedBy>Manraj Ghuman</cp:lastModifiedBy>
  <cp:revision>2</cp:revision>
  <dcterms:created xsi:type="dcterms:W3CDTF">2022-07-12T02:49:51Z</dcterms:created>
  <dcterms:modified xsi:type="dcterms:W3CDTF">2022-07-17T06:24:14Z</dcterms:modified>
</cp:coreProperties>
</file>