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6AA2A-9493-E34B-8F97-5E090152E64E}" type="datetimeFigureOut">
              <a:rPr lang="en-US" smtClean="0"/>
              <a:t>10/6/21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4A68F10-C2A2-8049-A339-F551985942E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27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AA2A-9493-E34B-8F97-5E090152E64E}"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68F10-C2A2-8049-A339-F551985942E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327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AA2A-9493-E34B-8F97-5E090152E64E}"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68F10-C2A2-8049-A339-F551985942E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40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AA2A-9493-E34B-8F97-5E090152E64E}"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68F10-C2A2-8049-A339-F551985942E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25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AA2A-9493-E34B-8F97-5E090152E64E}"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68F10-C2A2-8049-A339-F551985942E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63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6AA2A-9493-E34B-8F97-5E090152E64E}"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68F10-C2A2-8049-A339-F551985942E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12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6AA2A-9493-E34B-8F97-5E090152E64E}" type="datetimeFigureOut">
              <a:rPr lang="en-US" smtClean="0"/>
              <a:t>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68F10-C2A2-8049-A339-F551985942E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03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36AA2A-9493-E34B-8F97-5E090152E64E}" type="datetimeFigureOut">
              <a:rPr lang="en-US" smtClean="0"/>
              <a:t>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68F10-C2A2-8049-A339-F551985942E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58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6AA2A-9493-E34B-8F97-5E090152E64E}" type="datetimeFigureOut">
              <a:rPr lang="en-US" smtClean="0"/>
              <a:t>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68F10-C2A2-8049-A339-F551985942EC}" type="slidenum">
              <a:rPr lang="en-US" smtClean="0"/>
              <a:t>‹#›</a:t>
            </a:fld>
            <a:endParaRPr lang="en-US"/>
          </a:p>
        </p:txBody>
      </p:sp>
    </p:spTree>
    <p:extLst>
      <p:ext uri="{BB962C8B-B14F-4D97-AF65-F5344CB8AC3E}">
        <p14:creationId xmlns:p14="http://schemas.microsoft.com/office/powerpoint/2010/main" val="153373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36AA2A-9493-E34B-8F97-5E090152E64E}"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68F10-C2A2-8049-A339-F551985942E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30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36AA2A-9493-E34B-8F97-5E090152E64E}" type="datetimeFigureOut">
              <a:rPr lang="en-US" smtClean="0"/>
              <a:t>10/6/21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4A68F10-C2A2-8049-A339-F551985942E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8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36AA2A-9493-E34B-8F97-5E090152E64E}" type="datetimeFigureOut">
              <a:rPr lang="en-US" smtClean="0"/>
              <a:t>10/6/21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A68F10-C2A2-8049-A339-F551985942E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01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timeanddate.com/date/leapyear.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rubular.com/" TargetMode="External"/><Relationship Id="rId2" Type="http://schemas.openxmlformats.org/officeDocument/2006/relationships/hyperlink" Target="https://developer.mozilla.org/en-US/docs/Web/JavaScript/Guide/Regular_Expressions"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file:///Users/hafsasaidali/Downloads/LMS/Prep-Full-Time-2018-Dec-11_15-46-55/pages/thursday-practice-leap-year-pig-latin"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sfiddle.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jsfiddle.n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avascriptweblog.wordpress.com/2010/07/06/function-declarations-vs-function-expressions/" TargetMode="External"/><Relationship Id="rId2" Type="http://schemas.openxmlformats.org/officeDocument/2006/relationships/hyperlink" Target="https://developer.mozilla.org/en-US/docs/Web/JavaScript/Reference/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blog.teamtreehouse.com/i-dont-speak-your-language-frontend-vs-backen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apidtables.com/convert/temperature/how-celsius-to-fahrenheit.html" TargetMode="External"/><Relationship Id="rId2" Type="http://schemas.openxmlformats.org/officeDocument/2006/relationships/hyperlink" Target="https://www.nhs.uk/common-health-questions/lifestyle/how-can-i-work-out-my-body-mass-index-bmi/"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ozilla.org/en-US/docs/Web/JavaScript/Guide/Regular_Expressions" TargetMode="External"/><Relationship Id="rId2" Type="http://schemas.openxmlformats.org/officeDocument/2006/relationships/hyperlink" Target="https://regex101.com/" TargetMode="External"/><Relationship Id="rId1" Type="http://schemas.openxmlformats.org/officeDocument/2006/relationships/slideLayout" Target="../slideLayouts/slideLayout2.xml"/><Relationship Id="rId4" Type="http://schemas.openxmlformats.org/officeDocument/2006/relationships/hyperlink" Target="https://regexcrossword.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buzzfeed.com/quizzes/personality"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Accessor_methods" TargetMode="External"/><Relationship Id="rId2" Type="http://schemas.openxmlformats.org/officeDocument/2006/relationships/hyperlink" Target="https://developer.mozilla.org/en-US/docs/Web/JavaScript/Reference/Global_Objects/Array#Mutator_method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slic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prototype#Metho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jsfiddle.net/"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map"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 TargetMode="External"/><Relationship Id="rId2" Type="http://schemas.openxmlformats.org/officeDocument/2006/relationships/hyperlink" Target="https://www.w3schools.com/jsref/jsref_split.asp"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Global_Objects/Array/join" TargetMode="External"/><Relationship Id="rId4" Type="http://schemas.openxmlformats.org/officeDocument/2006/relationships/hyperlink" Target="https://developer.mozilla.org/en-US/docs/Web/JavaScript/Reference/Global_Objects/String/split" TargetMode="External"/></Relationships>
</file>

<file path=ppt/slides/_rels/slide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Reduce" TargetMode="External"/><Relationship Id="rId2" Type="http://schemas.openxmlformats.org/officeDocument/2006/relationships/hyperlink" Target="https://developer.mozilla.org/en-US/docs/Web/JavaScript/Reference/Global_Objects/Array/filter"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D1ED-F53D-EB45-9D11-03C58E7398D4}"/>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50BBF545-680E-5345-BC3C-86A0F1BE184E}"/>
              </a:ext>
            </a:extLst>
          </p:cNvPr>
          <p:cNvSpPr>
            <a:spLocks noGrp="1"/>
          </p:cNvSpPr>
          <p:nvPr>
            <p:ph type="subTitle" idx="1"/>
          </p:nvPr>
        </p:nvSpPr>
        <p:spPr/>
        <p:txBody>
          <a:bodyPr/>
          <a:lstStyle/>
          <a:p>
            <a:r>
              <a:rPr lang="en-US" spc="-1" dirty="0">
                <a:solidFill>
                  <a:srgbClr val="000000"/>
                </a:solidFill>
              </a:rPr>
              <a:t>FRONT END WEB DEVELOPMENT COURSE</a:t>
            </a:r>
            <a:endParaRPr lang="en-US" spc="-1" dirty="0">
              <a:latin typeface="Arial"/>
            </a:endParaRPr>
          </a:p>
          <a:p>
            <a:endParaRPr lang="en-US" dirty="0"/>
          </a:p>
        </p:txBody>
      </p:sp>
    </p:spTree>
    <p:extLst>
      <p:ext uri="{BB962C8B-B14F-4D97-AF65-F5344CB8AC3E}">
        <p14:creationId xmlns:p14="http://schemas.microsoft.com/office/powerpoint/2010/main" val="130853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8F75-524D-594D-8853-8DFD393CA582}"/>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2ACD27DD-8D4E-9747-BD8F-1B561F635947}"/>
              </a:ext>
            </a:extLst>
          </p:cNvPr>
          <p:cNvSpPr>
            <a:spLocks noGrp="1"/>
          </p:cNvSpPr>
          <p:nvPr>
            <p:ph idx="1"/>
          </p:nvPr>
        </p:nvSpPr>
        <p:spPr/>
        <p:txBody>
          <a:bodyPr>
            <a:normAutofit fontScale="92500" lnSpcReduction="20000"/>
          </a:bodyPr>
          <a:lstStyle/>
          <a:p>
            <a:r>
              <a:rPr lang="en-US" dirty="0"/>
              <a:t>Practice checking and converting data types by doing the following:</a:t>
            </a:r>
          </a:p>
          <a:p>
            <a:r>
              <a:rPr lang="en-US" dirty="0"/>
              <a:t>Set a variable equal to your favorite number and check the data type.</a:t>
            </a:r>
          </a:p>
          <a:p>
            <a:r>
              <a:rPr lang="en-US" dirty="0"/>
              <a:t>Then, create a new variable converting the previous variable to a string. Check the data type again.</a:t>
            </a:r>
          </a:p>
          <a:p>
            <a:r>
              <a:rPr lang="en-US" dirty="0"/>
              <a:t>Next, create a third variable, converting this string variable back to a number. Check the data type one more time.</a:t>
            </a:r>
          </a:p>
          <a:p>
            <a:r>
              <a:rPr lang="en-US" dirty="0"/>
              <a:t>Compare the first and third variables using === to confirm that they are equal.</a:t>
            </a:r>
          </a:p>
          <a:p>
            <a:r>
              <a:rPr lang="en-US" dirty="0"/>
              <a:t>Compare the first and second variables or second and third variables to confirm that they are NOT equal.</a:t>
            </a:r>
          </a:p>
          <a:p>
            <a:endParaRPr lang="en-US" dirty="0"/>
          </a:p>
        </p:txBody>
      </p:sp>
    </p:spTree>
    <p:extLst>
      <p:ext uri="{BB962C8B-B14F-4D97-AF65-F5344CB8AC3E}">
        <p14:creationId xmlns:p14="http://schemas.microsoft.com/office/powerpoint/2010/main" val="1690787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A2EE-89F4-FF49-B15C-2FEFA10F2E57}"/>
              </a:ext>
            </a:extLst>
          </p:cNvPr>
          <p:cNvSpPr>
            <a:spLocks noGrp="1"/>
          </p:cNvSpPr>
          <p:nvPr>
            <p:ph type="title"/>
          </p:nvPr>
        </p:nvSpPr>
        <p:spPr/>
        <p:txBody>
          <a:bodyPr/>
          <a:lstStyle/>
          <a:p>
            <a:pPr algn="ctr"/>
            <a:r>
              <a:rPr lang="en-US" dirty="0"/>
              <a:t>Continue..</a:t>
            </a:r>
          </a:p>
        </p:txBody>
      </p:sp>
      <p:pic>
        <p:nvPicPr>
          <p:cNvPr id="5" name="Content Placeholder 4" descr="Graphical user interface, text, application&#10;&#10;Description automatically generated">
            <a:extLst>
              <a:ext uri="{FF2B5EF4-FFF2-40B4-BE49-F238E27FC236}">
                <a16:creationId xmlns:a16="http://schemas.microsoft.com/office/drawing/2014/main" id="{C0A0813F-9B85-D346-9CAF-9A3D8A0742FF}"/>
              </a:ext>
            </a:extLst>
          </p:cNvPr>
          <p:cNvPicPr>
            <a:picLocks noGrp="1" noChangeAspect="1"/>
          </p:cNvPicPr>
          <p:nvPr>
            <p:ph idx="1"/>
          </p:nvPr>
        </p:nvPicPr>
        <p:blipFill>
          <a:blip r:embed="rId2"/>
          <a:stretch>
            <a:fillRect/>
          </a:stretch>
        </p:blipFill>
        <p:spPr>
          <a:xfrm>
            <a:off x="1973316" y="1920660"/>
            <a:ext cx="8559800" cy="2182989"/>
          </a:xfrm>
        </p:spPr>
      </p:pic>
      <p:sp>
        <p:nvSpPr>
          <p:cNvPr id="6" name="Rectangle 5">
            <a:extLst>
              <a:ext uri="{FF2B5EF4-FFF2-40B4-BE49-F238E27FC236}">
                <a16:creationId xmlns:a16="http://schemas.microsoft.com/office/drawing/2014/main" id="{78A49119-59C1-B349-84D6-1EDD98BD1ED5}"/>
              </a:ext>
            </a:extLst>
          </p:cNvPr>
          <p:cNvSpPr/>
          <p:nvPr/>
        </p:nvSpPr>
        <p:spPr>
          <a:xfrm>
            <a:off x="1973316" y="4103649"/>
            <a:ext cx="2806089" cy="369332"/>
          </a:xfrm>
          <a:prstGeom prst="rect">
            <a:avLst/>
          </a:prstGeom>
        </p:spPr>
        <p:txBody>
          <a:bodyPr wrap="none">
            <a:spAutoFit/>
          </a:bodyPr>
          <a:lstStyle/>
          <a:p>
            <a:r>
              <a:rPr lang="en-US" dirty="0"/>
              <a:t>And after hitting a leap year.</a:t>
            </a:r>
          </a:p>
        </p:txBody>
      </p:sp>
      <p:pic>
        <p:nvPicPr>
          <p:cNvPr id="8" name="Picture 7" descr="Text&#10;&#10;Description automatically generated">
            <a:extLst>
              <a:ext uri="{FF2B5EF4-FFF2-40B4-BE49-F238E27FC236}">
                <a16:creationId xmlns:a16="http://schemas.microsoft.com/office/drawing/2014/main" id="{4E8949AA-17ED-7540-B530-D19A2FBF6ECB}"/>
              </a:ext>
            </a:extLst>
          </p:cNvPr>
          <p:cNvPicPr>
            <a:picLocks noChangeAspect="1"/>
          </p:cNvPicPr>
          <p:nvPr/>
        </p:nvPicPr>
        <p:blipFill>
          <a:blip r:embed="rId3"/>
          <a:stretch>
            <a:fillRect/>
          </a:stretch>
        </p:blipFill>
        <p:spPr>
          <a:xfrm>
            <a:off x="2237678" y="4494611"/>
            <a:ext cx="6400800" cy="1582802"/>
          </a:xfrm>
          <a:prstGeom prst="rect">
            <a:avLst/>
          </a:prstGeom>
        </p:spPr>
      </p:pic>
    </p:spTree>
    <p:extLst>
      <p:ext uri="{BB962C8B-B14F-4D97-AF65-F5344CB8AC3E}">
        <p14:creationId xmlns:p14="http://schemas.microsoft.com/office/powerpoint/2010/main" val="36016607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F036-9781-C44F-AE77-0E977C83B50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8F3590B-829C-2D46-BE2A-1BBC196F8644}"/>
              </a:ext>
            </a:extLst>
          </p:cNvPr>
          <p:cNvSpPr>
            <a:spLocks noGrp="1"/>
          </p:cNvSpPr>
          <p:nvPr>
            <p:ph idx="1"/>
          </p:nvPr>
        </p:nvSpPr>
        <p:spPr/>
        <p:txBody>
          <a:bodyPr/>
          <a:lstStyle/>
          <a:p>
            <a:r>
              <a:rPr lang="en-US" dirty="0"/>
              <a:t>Before we think about the programmatic elements, what </a:t>
            </a:r>
            <a:r>
              <a:rPr lang="en-US" i="1" dirty="0"/>
              <a:t>should</a:t>
            </a:r>
            <a:r>
              <a:rPr lang="en-US" dirty="0"/>
              <a:t> a leap year program do? At its most basic, it will need to be able to take a year from the user and answer </a:t>
            </a:r>
            <a:r>
              <a:rPr lang="en-US" i="1" dirty="0"/>
              <a:t>true</a:t>
            </a:r>
            <a:r>
              <a:rPr lang="en-US" dirty="0"/>
              <a:t> or </a:t>
            </a:r>
            <a:r>
              <a:rPr lang="en-US" i="1" dirty="0"/>
              <a:t>false</a:t>
            </a:r>
            <a:r>
              <a:rPr lang="en-US" dirty="0"/>
              <a:t> to the question: is this year a leap year? Our program will only be able to provide an answer once it successfully evaluates what the user provides as a year. Let's think of all of the possibilities we might get from a user and what the correct response should be for them.</a:t>
            </a:r>
          </a:p>
        </p:txBody>
      </p:sp>
    </p:spTree>
    <p:extLst>
      <p:ext uri="{BB962C8B-B14F-4D97-AF65-F5344CB8AC3E}">
        <p14:creationId xmlns:p14="http://schemas.microsoft.com/office/powerpoint/2010/main" val="34572448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52B2-F5E5-0D4B-A72C-7FBD8B66588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BED9E33-D450-7844-8EB2-9DE31F735A35}"/>
              </a:ext>
            </a:extLst>
          </p:cNvPr>
          <p:cNvSpPr>
            <a:spLocks noGrp="1"/>
          </p:cNvSpPr>
          <p:nvPr>
            <p:ph idx="1"/>
          </p:nvPr>
        </p:nvSpPr>
        <p:spPr>
          <a:xfrm>
            <a:off x="1451579" y="2015732"/>
            <a:ext cx="9603275" cy="4117439"/>
          </a:xfrm>
        </p:spPr>
        <p:txBody>
          <a:bodyPr>
            <a:normAutofit fontScale="70000" lnSpcReduction="20000"/>
          </a:bodyPr>
          <a:lstStyle/>
          <a:p>
            <a:r>
              <a:rPr lang="en-US" b="1" dirty="0"/>
              <a:t>Specifications</a:t>
            </a:r>
          </a:p>
          <a:p>
            <a:r>
              <a:rPr lang="en-US" dirty="0">
                <a:hlinkClick r:id="rId2"/>
              </a:rPr>
              <a:t>Timeanddate.com</a:t>
            </a:r>
            <a:r>
              <a:rPr lang="en-US" dirty="0"/>
              <a:t>  offers us the 3 criteria that must be considered to determine if a year is a leap year:</a:t>
            </a:r>
          </a:p>
          <a:p>
            <a:r>
              <a:rPr lang="en-US" dirty="0"/>
              <a:t>The year is evenly divisible by 4;</a:t>
            </a:r>
          </a:p>
          <a:p>
            <a:r>
              <a:rPr lang="en-US" dirty="0"/>
              <a:t>If the year can be evenly divided by 100, it is NOT a leap year, unless;</a:t>
            </a:r>
          </a:p>
          <a:p>
            <a:r>
              <a:rPr lang="en-US" dirty="0"/>
              <a:t>The year is also evenly divisible by 400. Then it is a leap year.</a:t>
            </a:r>
          </a:p>
          <a:p>
            <a:r>
              <a:rPr lang="en-US" dirty="0"/>
              <a:t>Therefore, each time a user offers a year to evaluate, we will ultimately need to test the value against each of the leap year rules.</a:t>
            </a:r>
          </a:p>
          <a:p>
            <a:r>
              <a:rPr lang="en-US" dirty="0"/>
              <a:t>In BDD, our next step is to generate examples of these rules one-by-one. These examples are also known as </a:t>
            </a:r>
            <a:r>
              <a:rPr lang="en-US" b="1" dirty="0"/>
              <a:t>specifications</a:t>
            </a:r>
            <a:r>
              <a:rPr lang="en-US" dirty="0"/>
              <a:t> or </a:t>
            </a:r>
            <a:r>
              <a:rPr lang="en-US" b="1" dirty="0"/>
              <a:t>specs</a:t>
            </a:r>
            <a:r>
              <a:rPr lang="en-US" dirty="0"/>
              <a:t>. We can create a table that helps us sort out the details of the specifications for each rule using the following pieces of information:</a:t>
            </a:r>
          </a:p>
          <a:p>
            <a:r>
              <a:rPr lang="en-US" dirty="0"/>
              <a:t>the behavior that we'll need to write code to handle</a:t>
            </a:r>
          </a:p>
          <a:p>
            <a:r>
              <a:rPr lang="en-US" dirty="0"/>
              <a:t>a sample of input that would demonstrate the behavior</a:t>
            </a:r>
          </a:p>
          <a:p>
            <a:r>
              <a:rPr lang="en-US" dirty="0"/>
              <a:t>the expected output we'd get when the code is working correctly</a:t>
            </a:r>
          </a:p>
          <a:p>
            <a:endParaRPr lang="en-US" dirty="0"/>
          </a:p>
        </p:txBody>
      </p:sp>
    </p:spTree>
    <p:extLst>
      <p:ext uri="{BB962C8B-B14F-4D97-AF65-F5344CB8AC3E}">
        <p14:creationId xmlns:p14="http://schemas.microsoft.com/office/powerpoint/2010/main" val="19651766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A98-A596-F64E-9E65-2B997F7E5C58}"/>
              </a:ext>
            </a:extLst>
          </p:cNvPr>
          <p:cNvSpPr>
            <a:spLocks noGrp="1"/>
          </p:cNvSpPr>
          <p:nvPr>
            <p:ph type="title"/>
          </p:nvPr>
        </p:nvSpPr>
        <p:spPr/>
        <p:txBody>
          <a:bodyPr/>
          <a:lstStyle/>
          <a:p>
            <a:pPr algn="ctr"/>
            <a:r>
              <a:rPr lang="en-US" dirty="0"/>
              <a:t>Continue..</a:t>
            </a:r>
          </a:p>
        </p:txBody>
      </p:sp>
      <p:pic>
        <p:nvPicPr>
          <p:cNvPr id="5" name="Content Placeholder 4" descr="Table&#10;&#10;Description automatically generated">
            <a:extLst>
              <a:ext uri="{FF2B5EF4-FFF2-40B4-BE49-F238E27FC236}">
                <a16:creationId xmlns:a16="http://schemas.microsoft.com/office/drawing/2014/main" id="{F7C6C79E-1903-EF45-B617-2AB3D3E2DEFA}"/>
              </a:ext>
            </a:extLst>
          </p:cNvPr>
          <p:cNvPicPr>
            <a:picLocks noGrp="1" noChangeAspect="1"/>
          </p:cNvPicPr>
          <p:nvPr>
            <p:ph idx="1"/>
          </p:nvPr>
        </p:nvPicPr>
        <p:blipFill>
          <a:blip r:embed="rId2"/>
          <a:stretch>
            <a:fillRect/>
          </a:stretch>
        </p:blipFill>
        <p:spPr>
          <a:xfrm>
            <a:off x="1450975" y="2246166"/>
            <a:ext cx="9604375" cy="2989555"/>
          </a:xfrm>
        </p:spPr>
      </p:pic>
    </p:spTree>
    <p:extLst>
      <p:ext uri="{BB962C8B-B14F-4D97-AF65-F5344CB8AC3E}">
        <p14:creationId xmlns:p14="http://schemas.microsoft.com/office/powerpoint/2010/main" val="29356947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0C9-4FF6-D645-A6CF-CD7D571B52B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95DFD02-7728-C543-9152-69D93AF15CDE}"/>
              </a:ext>
            </a:extLst>
          </p:cNvPr>
          <p:cNvSpPr>
            <a:spLocks noGrp="1"/>
          </p:cNvSpPr>
          <p:nvPr>
            <p:ph idx="1"/>
          </p:nvPr>
        </p:nvSpPr>
        <p:spPr/>
        <p:txBody>
          <a:bodyPr/>
          <a:lstStyle/>
          <a:p>
            <a:r>
              <a:rPr lang="en-US" dirty="0"/>
              <a:t>Although there are many other considerations for our final application (display, user interaction, form building, what if someone enters a letter?, </a:t>
            </a:r>
            <a:r>
              <a:rPr lang="en-US" dirty="0" err="1"/>
              <a:t>etc</a:t>
            </a:r>
            <a:r>
              <a:rPr lang="en-US" dirty="0"/>
              <a:t>), we will not worry about those until we have the core functionality in place. If we think of any additional functionality we need, we can add behaviors to our specification list as we go. When you code using BDD, it is good to get into the habit of making a note of all behaviors as you think of them, but staying focused on one task at a time.</a:t>
            </a:r>
          </a:p>
          <a:p>
            <a:r>
              <a:rPr lang="en-US" dirty="0"/>
              <a:t>Let's look at another example of specs organized on a table showing behavior, input and output.</a:t>
            </a:r>
          </a:p>
          <a:p>
            <a:endParaRPr lang="en-US" dirty="0"/>
          </a:p>
        </p:txBody>
      </p:sp>
    </p:spTree>
    <p:extLst>
      <p:ext uri="{BB962C8B-B14F-4D97-AF65-F5344CB8AC3E}">
        <p14:creationId xmlns:p14="http://schemas.microsoft.com/office/powerpoint/2010/main" val="26409987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89B7-4624-A940-8094-FE12045E3FC8}"/>
              </a:ext>
            </a:extLst>
          </p:cNvPr>
          <p:cNvSpPr>
            <a:spLocks noGrp="1"/>
          </p:cNvSpPr>
          <p:nvPr>
            <p:ph type="title"/>
          </p:nvPr>
        </p:nvSpPr>
        <p:spPr/>
        <p:txBody>
          <a:bodyPr/>
          <a:lstStyle/>
          <a:p>
            <a:pPr algn="ctr"/>
            <a:r>
              <a:rPr lang="en-US" b="1" dirty="0"/>
              <a:t>Title Case</a:t>
            </a:r>
            <a:br>
              <a:rPr lang="en-US" b="1" dirty="0"/>
            </a:br>
            <a:endParaRPr lang="en-US" dirty="0"/>
          </a:p>
        </p:txBody>
      </p:sp>
      <p:sp>
        <p:nvSpPr>
          <p:cNvPr id="3" name="Content Placeholder 2">
            <a:extLst>
              <a:ext uri="{FF2B5EF4-FFF2-40B4-BE49-F238E27FC236}">
                <a16:creationId xmlns:a16="http://schemas.microsoft.com/office/drawing/2014/main" id="{2A7CBC0F-FB4F-DB48-A26A-D06F89E29D7D}"/>
              </a:ext>
            </a:extLst>
          </p:cNvPr>
          <p:cNvSpPr>
            <a:spLocks noGrp="1"/>
          </p:cNvSpPr>
          <p:nvPr>
            <p:ph idx="1"/>
          </p:nvPr>
        </p:nvSpPr>
        <p:spPr/>
        <p:txBody>
          <a:bodyPr/>
          <a:lstStyle/>
          <a:p>
            <a:r>
              <a:rPr lang="en-US" dirty="0"/>
              <a:t>In this example, we want to build an application that will take a user's string of words and convert them to title case - capitalizing letters like we'd find in a book title. There are a few more rules for creating title-cased words from strings than Leap Year. Let's brainstorm the first several:</a:t>
            </a:r>
          </a:p>
        </p:txBody>
      </p:sp>
      <p:pic>
        <p:nvPicPr>
          <p:cNvPr id="5" name="Picture 4" descr="Table&#10;&#10;Description automatically generated">
            <a:extLst>
              <a:ext uri="{FF2B5EF4-FFF2-40B4-BE49-F238E27FC236}">
                <a16:creationId xmlns:a16="http://schemas.microsoft.com/office/drawing/2014/main" id="{C0FE3E5F-BBE5-C447-8A71-64748451BA07}"/>
              </a:ext>
            </a:extLst>
          </p:cNvPr>
          <p:cNvPicPr>
            <a:picLocks noChangeAspect="1"/>
          </p:cNvPicPr>
          <p:nvPr/>
        </p:nvPicPr>
        <p:blipFill>
          <a:blip r:embed="rId2"/>
          <a:stretch>
            <a:fillRect/>
          </a:stretch>
        </p:blipFill>
        <p:spPr>
          <a:xfrm>
            <a:off x="3160742" y="3507057"/>
            <a:ext cx="6513316" cy="2759927"/>
          </a:xfrm>
          <a:prstGeom prst="rect">
            <a:avLst/>
          </a:prstGeom>
        </p:spPr>
      </p:pic>
    </p:spTree>
    <p:extLst>
      <p:ext uri="{BB962C8B-B14F-4D97-AF65-F5344CB8AC3E}">
        <p14:creationId xmlns:p14="http://schemas.microsoft.com/office/powerpoint/2010/main" val="2957897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8D46-02B3-3847-8F82-D4930FB2F0E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E5A9B20-77D5-8B44-A4E2-1EE5A9A65F4E}"/>
              </a:ext>
            </a:extLst>
          </p:cNvPr>
          <p:cNvSpPr>
            <a:spLocks noGrp="1"/>
          </p:cNvSpPr>
          <p:nvPr>
            <p:ph idx="1"/>
          </p:nvPr>
        </p:nvSpPr>
        <p:spPr/>
        <p:txBody>
          <a:bodyPr/>
          <a:lstStyle/>
          <a:p>
            <a:r>
              <a:rPr lang="en-US" dirty="0"/>
              <a:t>As we did with the leap year application, we choose the simplest first - one word gets capitalized - </a:t>
            </a:r>
            <a:r>
              <a:rPr lang="en-US" dirty="0" err="1"/>
              <a:t>beowulf</a:t>
            </a:r>
            <a:r>
              <a:rPr lang="en-US" dirty="0"/>
              <a:t> becomes Beowulf and go to the most complex. And as always, we may think of additional behaviors along the way: What if a user enters nothing? What about iPod or McDuff? Remember, let your brain keep brainstorming by adding new behaviors to your list but always stay focused on one specification at a time.</a:t>
            </a:r>
          </a:p>
        </p:txBody>
      </p:sp>
    </p:spTree>
    <p:extLst>
      <p:ext uri="{BB962C8B-B14F-4D97-AF65-F5344CB8AC3E}">
        <p14:creationId xmlns:p14="http://schemas.microsoft.com/office/powerpoint/2010/main" val="28090029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F62D-F887-2C45-8B85-50C9B2F3C080}"/>
              </a:ext>
            </a:extLst>
          </p:cNvPr>
          <p:cNvSpPr>
            <a:spLocks noGrp="1"/>
          </p:cNvSpPr>
          <p:nvPr>
            <p:ph type="title"/>
          </p:nvPr>
        </p:nvSpPr>
        <p:spPr/>
        <p:txBody>
          <a:bodyPr/>
          <a:lstStyle/>
          <a:p>
            <a:pPr algn="ctr"/>
            <a:r>
              <a:rPr lang="en-US" dirty="0"/>
              <a:t>Practice - Leap Year, Pig Latin</a:t>
            </a:r>
          </a:p>
        </p:txBody>
      </p:sp>
      <p:sp>
        <p:nvSpPr>
          <p:cNvPr id="3" name="Content Placeholder 2">
            <a:extLst>
              <a:ext uri="{FF2B5EF4-FFF2-40B4-BE49-F238E27FC236}">
                <a16:creationId xmlns:a16="http://schemas.microsoft.com/office/drawing/2014/main" id="{865F1BA5-5390-2E43-82A8-975A8F4B145F}"/>
              </a:ext>
            </a:extLst>
          </p:cNvPr>
          <p:cNvSpPr>
            <a:spLocks noGrp="1"/>
          </p:cNvSpPr>
          <p:nvPr>
            <p:ph idx="1"/>
          </p:nvPr>
        </p:nvSpPr>
        <p:spPr/>
        <p:txBody>
          <a:bodyPr/>
          <a:lstStyle/>
          <a:p>
            <a:r>
              <a:rPr lang="en-US" b="1" dirty="0"/>
              <a:t>Goal</a:t>
            </a:r>
            <a:r>
              <a:rPr lang="en-US" dirty="0"/>
              <a:t>: Focus on breaking your project down into small behavior examples and coding one behavior (also known as a "specification" or "spec") at a time. Make a list of specifications with input and output examples </a:t>
            </a:r>
            <a:r>
              <a:rPr lang="en-US" i="1" dirty="0"/>
              <a:t>before</a:t>
            </a:r>
            <a:r>
              <a:rPr lang="en-US" dirty="0"/>
              <a:t> writing any code. </a:t>
            </a:r>
          </a:p>
          <a:p>
            <a:r>
              <a:rPr lang="en-US" b="1" dirty="0"/>
              <a:t>Warm Up</a:t>
            </a:r>
          </a:p>
          <a:p>
            <a:r>
              <a:rPr lang="en-US" dirty="0"/>
              <a:t>Pretend you have an application that counts the number of vowels in a string. This application has specs detailing each behavior it must exhibit. However, they're out of order! Reorder the following list of specs from the </a:t>
            </a:r>
            <a:r>
              <a:rPr lang="en-US" i="1" dirty="0"/>
              <a:t>simplest possible behavior</a:t>
            </a:r>
            <a:r>
              <a:rPr lang="en-US" dirty="0"/>
              <a:t> to the </a:t>
            </a:r>
            <a:r>
              <a:rPr lang="en-US" i="1" dirty="0"/>
              <a:t>most complex</a:t>
            </a:r>
            <a:r>
              <a:rPr lang="en-US" dirty="0"/>
              <a:t> behavior with your partner. Consult with other pairs, if necessary:</a:t>
            </a:r>
          </a:p>
          <a:p>
            <a:endParaRPr lang="en-US" dirty="0"/>
          </a:p>
        </p:txBody>
      </p:sp>
    </p:spTree>
    <p:extLst>
      <p:ext uri="{BB962C8B-B14F-4D97-AF65-F5344CB8AC3E}">
        <p14:creationId xmlns:p14="http://schemas.microsoft.com/office/powerpoint/2010/main" val="39641706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252E-EC66-7343-AF81-9D1E60723E6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EF3AE03-0758-594F-897D-C257AFF24440}"/>
              </a:ext>
            </a:extLst>
          </p:cNvPr>
          <p:cNvSpPr>
            <a:spLocks noGrp="1"/>
          </p:cNvSpPr>
          <p:nvPr>
            <p:ph idx="1"/>
          </p:nvPr>
        </p:nvSpPr>
        <p:spPr>
          <a:xfrm>
            <a:off x="1451579" y="1851101"/>
            <a:ext cx="9603275" cy="4505092"/>
          </a:xfrm>
        </p:spPr>
        <p:txBody>
          <a:bodyPr>
            <a:normAutofit fontScale="32500" lnSpcReduction="20000"/>
          </a:bodyPr>
          <a:lstStyle/>
          <a:p>
            <a:r>
              <a:rPr lang="en-US" dirty="0"/>
              <a:t>The program recognizes vowels in a multiple-word sentence, regardless of capitalization. </a:t>
            </a:r>
          </a:p>
          <a:p>
            <a:pPr lvl="1"/>
            <a:r>
              <a:rPr lang="en-US" b="1" dirty="0"/>
              <a:t>Input Example</a:t>
            </a:r>
            <a:r>
              <a:rPr lang="en-US" dirty="0"/>
              <a:t>: "CATS CATERED THE EVENT"</a:t>
            </a:r>
          </a:p>
          <a:p>
            <a:pPr lvl="1"/>
            <a:r>
              <a:rPr lang="en-US" b="1" dirty="0"/>
              <a:t>Output Example</a:t>
            </a:r>
            <a:r>
              <a:rPr lang="en-US" dirty="0"/>
              <a:t>: 7</a:t>
            </a:r>
          </a:p>
          <a:p>
            <a:r>
              <a:rPr lang="en-US" dirty="0"/>
              <a:t>The program recognizes a single vowel in a multiple-character word. </a:t>
            </a:r>
          </a:p>
          <a:p>
            <a:pPr lvl="1"/>
            <a:r>
              <a:rPr lang="en-US" b="1" dirty="0"/>
              <a:t>Input Example</a:t>
            </a:r>
            <a:r>
              <a:rPr lang="en-US" dirty="0"/>
              <a:t>: "cat"</a:t>
            </a:r>
          </a:p>
          <a:p>
            <a:pPr lvl="1"/>
            <a:r>
              <a:rPr lang="en-US" b="1" dirty="0"/>
              <a:t>Output Example</a:t>
            </a:r>
            <a:r>
              <a:rPr lang="en-US" dirty="0"/>
              <a:t>: 1</a:t>
            </a:r>
          </a:p>
          <a:p>
            <a:r>
              <a:rPr lang="en-US" dirty="0"/>
              <a:t>The program recognizes a single vowel. </a:t>
            </a:r>
          </a:p>
          <a:p>
            <a:pPr lvl="1"/>
            <a:r>
              <a:rPr lang="en-US" b="1" dirty="0"/>
              <a:t>Input Example</a:t>
            </a:r>
            <a:r>
              <a:rPr lang="en-US" dirty="0"/>
              <a:t>: "a"</a:t>
            </a:r>
          </a:p>
          <a:p>
            <a:pPr lvl="1"/>
            <a:r>
              <a:rPr lang="en-US" b="1" dirty="0"/>
              <a:t>Output Example</a:t>
            </a:r>
            <a:r>
              <a:rPr lang="en-US" dirty="0"/>
              <a:t>: 1</a:t>
            </a:r>
          </a:p>
          <a:p>
            <a:r>
              <a:rPr lang="en-US" dirty="0"/>
              <a:t>The program recognizes multiple vowels in a single word. </a:t>
            </a:r>
          </a:p>
          <a:p>
            <a:pPr lvl="1"/>
            <a:r>
              <a:rPr lang="en-US" b="1" dirty="0"/>
              <a:t>Input Example</a:t>
            </a:r>
            <a:r>
              <a:rPr lang="en-US" dirty="0"/>
              <a:t>: "cater"</a:t>
            </a:r>
          </a:p>
          <a:p>
            <a:pPr lvl="1"/>
            <a:r>
              <a:rPr lang="en-US" b="1" dirty="0"/>
              <a:t>Output Example</a:t>
            </a:r>
            <a:r>
              <a:rPr lang="en-US" dirty="0"/>
              <a:t>: 2</a:t>
            </a:r>
          </a:p>
          <a:p>
            <a:r>
              <a:rPr lang="en-US" dirty="0"/>
              <a:t>The program recognizes a single vowel, regardless of case. </a:t>
            </a:r>
          </a:p>
          <a:p>
            <a:pPr lvl="1"/>
            <a:r>
              <a:rPr lang="en-US" b="1" dirty="0"/>
              <a:t>Input Example</a:t>
            </a:r>
            <a:r>
              <a:rPr lang="en-US" dirty="0"/>
              <a:t>: "A"</a:t>
            </a:r>
          </a:p>
          <a:p>
            <a:pPr lvl="1"/>
            <a:r>
              <a:rPr lang="en-US" b="1" dirty="0"/>
              <a:t>Output Example</a:t>
            </a:r>
            <a:r>
              <a:rPr lang="en-US" dirty="0"/>
              <a:t>: 1</a:t>
            </a:r>
          </a:p>
          <a:p>
            <a:r>
              <a:rPr lang="en-US" dirty="0"/>
              <a:t>The program recognizes all vowels in a multiple-word sentence, regardless of inconsistent capitalization. </a:t>
            </a:r>
          </a:p>
          <a:p>
            <a:pPr lvl="1"/>
            <a:r>
              <a:rPr lang="en-US" b="1" dirty="0"/>
              <a:t>Input Example</a:t>
            </a:r>
            <a:r>
              <a:rPr lang="en-US" dirty="0"/>
              <a:t>: "</a:t>
            </a:r>
            <a:r>
              <a:rPr lang="en-US" dirty="0" err="1"/>
              <a:t>CaTS</a:t>
            </a:r>
            <a:r>
              <a:rPr lang="en-US" dirty="0"/>
              <a:t> </a:t>
            </a:r>
            <a:r>
              <a:rPr lang="en-US" dirty="0" err="1"/>
              <a:t>CATEReD</a:t>
            </a:r>
            <a:r>
              <a:rPr lang="en-US" dirty="0"/>
              <a:t> </a:t>
            </a:r>
            <a:r>
              <a:rPr lang="en-US" dirty="0" err="1"/>
              <a:t>ThE</a:t>
            </a:r>
            <a:r>
              <a:rPr lang="en-US" dirty="0"/>
              <a:t> </a:t>
            </a:r>
            <a:r>
              <a:rPr lang="en-US" dirty="0" err="1"/>
              <a:t>EveNT</a:t>
            </a:r>
            <a:r>
              <a:rPr lang="en-US" dirty="0"/>
              <a:t>"</a:t>
            </a:r>
          </a:p>
          <a:p>
            <a:pPr lvl="1"/>
            <a:r>
              <a:rPr lang="en-US" b="1" dirty="0"/>
              <a:t>Output Example</a:t>
            </a:r>
            <a:r>
              <a:rPr lang="en-US" dirty="0"/>
              <a:t>: 7</a:t>
            </a:r>
          </a:p>
          <a:p>
            <a:r>
              <a:rPr lang="en-US" dirty="0"/>
              <a:t>The program ignores non-alphabetical characters, since they cannot be vowels. </a:t>
            </a:r>
          </a:p>
          <a:p>
            <a:pPr lvl="1"/>
            <a:r>
              <a:rPr lang="en-US" b="1" dirty="0"/>
              <a:t>Input Example</a:t>
            </a:r>
            <a:r>
              <a:rPr lang="en-US" dirty="0"/>
              <a:t>: "4%"</a:t>
            </a:r>
          </a:p>
          <a:p>
            <a:pPr lvl="1"/>
            <a:r>
              <a:rPr lang="en-US" b="1" dirty="0"/>
              <a:t>Output Example</a:t>
            </a:r>
            <a:r>
              <a:rPr lang="en-US" dirty="0"/>
              <a:t>: 0</a:t>
            </a:r>
          </a:p>
          <a:p>
            <a:r>
              <a:rPr lang="en-US" dirty="0"/>
              <a:t>The program recognizes vowels in a multiple-word sentence. </a:t>
            </a:r>
          </a:p>
          <a:p>
            <a:pPr lvl="1"/>
            <a:r>
              <a:rPr lang="en-US" b="1" dirty="0"/>
              <a:t>Input Example</a:t>
            </a:r>
            <a:r>
              <a:rPr lang="en-US" dirty="0"/>
              <a:t>: "cats catered the event"</a:t>
            </a:r>
          </a:p>
          <a:p>
            <a:pPr lvl="1"/>
            <a:r>
              <a:rPr lang="en-US" b="1" dirty="0"/>
              <a:t>Output Example</a:t>
            </a:r>
            <a:r>
              <a:rPr lang="en-US" dirty="0"/>
              <a:t>: 7</a:t>
            </a:r>
          </a:p>
          <a:p>
            <a:endParaRPr lang="en-US" dirty="0"/>
          </a:p>
        </p:txBody>
      </p:sp>
    </p:spTree>
    <p:extLst>
      <p:ext uri="{BB962C8B-B14F-4D97-AF65-F5344CB8AC3E}">
        <p14:creationId xmlns:p14="http://schemas.microsoft.com/office/powerpoint/2010/main" val="29466930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43A7-3997-0144-BD6D-96884A065573}"/>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517A7A49-8385-7848-A8A8-91C64D9E530E}"/>
              </a:ext>
            </a:extLst>
          </p:cNvPr>
          <p:cNvSpPr>
            <a:spLocks noGrp="1"/>
          </p:cNvSpPr>
          <p:nvPr>
            <p:ph idx="1"/>
          </p:nvPr>
        </p:nvSpPr>
        <p:spPr>
          <a:xfrm>
            <a:off x="1451579" y="2015732"/>
            <a:ext cx="9603275" cy="4173195"/>
          </a:xfrm>
        </p:spPr>
        <p:txBody>
          <a:bodyPr>
            <a:normAutofit fontScale="47500" lnSpcReduction="20000"/>
          </a:bodyPr>
          <a:lstStyle/>
          <a:p>
            <a:r>
              <a:rPr lang="en-US" b="1" dirty="0"/>
              <a:t>Leap Year</a:t>
            </a:r>
          </a:p>
          <a:p>
            <a:r>
              <a:rPr lang="en-US" dirty="0"/>
              <a:t>Follow along with the leap year lessons to build an application that identifies whether a given year is a leap year. Make each of the specs detailed in the leap year lessons "pass" (</a:t>
            </a:r>
            <a:r>
              <a:rPr lang="en-US" dirty="0" err="1"/>
              <a:t>ie</a:t>
            </a:r>
            <a:r>
              <a:rPr lang="en-US" dirty="0"/>
              <a:t>: your program returns the expected output for the expected input).</a:t>
            </a:r>
          </a:p>
          <a:p>
            <a:r>
              <a:rPr lang="en-US" b="1" dirty="0"/>
              <a:t>Specs from Leap Year Lessons</a:t>
            </a:r>
          </a:p>
          <a:p>
            <a:r>
              <a:rPr lang="en-US" dirty="0"/>
              <a:t>The program should return when a year is </a:t>
            </a:r>
            <a:r>
              <a:rPr lang="en-US" i="1" dirty="0"/>
              <a:t>not</a:t>
            </a:r>
            <a:r>
              <a:rPr lang="en-US" dirty="0"/>
              <a:t> a leap year. </a:t>
            </a:r>
          </a:p>
          <a:p>
            <a:pPr lvl="1"/>
            <a:r>
              <a:rPr lang="en-US" b="1" dirty="0"/>
              <a:t>Input Example</a:t>
            </a:r>
            <a:r>
              <a:rPr lang="en-US" dirty="0"/>
              <a:t>: 1993</a:t>
            </a:r>
          </a:p>
          <a:p>
            <a:pPr lvl="1"/>
            <a:r>
              <a:rPr lang="en-US" b="1" dirty="0"/>
              <a:t>Output Example</a:t>
            </a:r>
            <a:r>
              <a:rPr lang="en-US" dirty="0"/>
              <a:t>: false</a:t>
            </a:r>
          </a:p>
          <a:p>
            <a:r>
              <a:rPr lang="en-US" dirty="0"/>
              <a:t>The program should return 'true' for years divisible by 4, since those are leap years. </a:t>
            </a:r>
          </a:p>
          <a:p>
            <a:pPr lvl="1"/>
            <a:r>
              <a:rPr lang="en-US" b="1" dirty="0"/>
              <a:t>Input Example</a:t>
            </a:r>
            <a:r>
              <a:rPr lang="en-US" dirty="0"/>
              <a:t>: 2004</a:t>
            </a:r>
          </a:p>
          <a:p>
            <a:pPr lvl="1"/>
            <a:r>
              <a:rPr lang="en-US" b="1" dirty="0"/>
              <a:t>Output Example</a:t>
            </a:r>
            <a:r>
              <a:rPr lang="en-US" dirty="0"/>
              <a:t>: true</a:t>
            </a:r>
          </a:p>
          <a:p>
            <a:r>
              <a:rPr lang="en-US" dirty="0"/>
              <a:t>The program should return 'false' for years divisible by 100, since those are not leap years. </a:t>
            </a:r>
          </a:p>
          <a:p>
            <a:pPr lvl="1"/>
            <a:r>
              <a:rPr lang="en-US" b="1" dirty="0"/>
              <a:t>Input Example</a:t>
            </a:r>
            <a:r>
              <a:rPr lang="en-US" dirty="0"/>
              <a:t>: 1900</a:t>
            </a:r>
          </a:p>
          <a:p>
            <a:pPr lvl="1"/>
            <a:r>
              <a:rPr lang="en-US" b="1" dirty="0"/>
              <a:t>Output Example</a:t>
            </a:r>
            <a:r>
              <a:rPr lang="en-US" dirty="0"/>
              <a:t>: false</a:t>
            </a:r>
          </a:p>
          <a:p>
            <a:r>
              <a:rPr lang="en-US" dirty="0"/>
              <a:t>The program should return 'true' for years divisible by 400, since those are leap years. </a:t>
            </a:r>
          </a:p>
          <a:p>
            <a:pPr lvl="1"/>
            <a:r>
              <a:rPr lang="en-US" b="1" dirty="0"/>
              <a:t>Input Example</a:t>
            </a:r>
            <a:r>
              <a:rPr lang="en-US" dirty="0"/>
              <a:t>: 2000</a:t>
            </a:r>
          </a:p>
          <a:p>
            <a:pPr lvl="1"/>
            <a:r>
              <a:rPr lang="en-US" b="1" dirty="0"/>
              <a:t>Output Example</a:t>
            </a:r>
            <a:r>
              <a:rPr lang="en-US" dirty="0"/>
              <a:t>: true</a:t>
            </a:r>
          </a:p>
          <a:p>
            <a:r>
              <a:rPr lang="en-US" dirty="0"/>
              <a:t>All specs should be listed in the project's </a:t>
            </a:r>
            <a:r>
              <a:rPr lang="en-US" i="1" dirty="0" err="1"/>
              <a:t>README.md</a:t>
            </a:r>
            <a:r>
              <a:rPr lang="en-US" dirty="0"/>
              <a:t> file.</a:t>
            </a:r>
          </a:p>
          <a:p>
            <a:endParaRPr lang="en-US" dirty="0"/>
          </a:p>
        </p:txBody>
      </p:sp>
    </p:spTree>
    <p:extLst>
      <p:ext uri="{BB962C8B-B14F-4D97-AF65-F5344CB8AC3E}">
        <p14:creationId xmlns:p14="http://schemas.microsoft.com/office/powerpoint/2010/main" val="403763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672-6457-5C49-AB76-E44CE6526599}"/>
              </a:ext>
            </a:extLst>
          </p:cNvPr>
          <p:cNvSpPr>
            <a:spLocks noGrp="1"/>
          </p:cNvSpPr>
          <p:nvPr>
            <p:ph type="title"/>
          </p:nvPr>
        </p:nvSpPr>
        <p:spPr/>
        <p:txBody>
          <a:bodyPr/>
          <a:lstStyle/>
          <a:p>
            <a:pPr algn="ctr"/>
            <a:r>
              <a:rPr lang="en-US" dirty="0"/>
              <a:t>Functions</a:t>
            </a:r>
          </a:p>
        </p:txBody>
      </p:sp>
      <p:sp>
        <p:nvSpPr>
          <p:cNvPr id="3" name="Content Placeholder 2">
            <a:extLst>
              <a:ext uri="{FF2B5EF4-FFF2-40B4-BE49-F238E27FC236}">
                <a16:creationId xmlns:a16="http://schemas.microsoft.com/office/drawing/2014/main" id="{24D9ABB8-1C91-314A-90A2-BF80980532DB}"/>
              </a:ext>
            </a:extLst>
          </p:cNvPr>
          <p:cNvSpPr>
            <a:spLocks noGrp="1"/>
          </p:cNvSpPr>
          <p:nvPr>
            <p:ph idx="1"/>
          </p:nvPr>
        </p:nvSpPr>
        <p:spPr/>
        <p:txBody>
          <a:bodyPr>
            <a:normAutofit fontScale="92500" lnSpcReduction="10000"/>
          </a:bodyPr>
          <a:lstStyle/>
          <a:p>
            <a:r>
              <a:rPr lang="en-US" dirty="0"/>
              <a:t>So far, none of the JavaScript we've written has allowed us to interact with the browser. Let’s write some now in the JavaScript console:</a:t>
            </a:r>
          </a:p>
          <a:p>
            <a:r>
              <a:rPr lang="en-US" dirty="0"/>
              <a:t>&gt; alert("Hey there!"); As soon as we hit </a:t>
            </a:r>
            <a:r>
              <a:rPr lang="en-US" i="1" dirty="0"/>
              <a:t>Enter</a:t>
            </a:r>
            <a:r>
              <a:rPr lang="en-US" dirty="0"/>
              <a:t>, a dialog box pops up that says, "Hey there!".</a:t>
            </a:r>
          </a:p>
          <a:p>
            <a:r>
              <a:rPr lang="en-US" dirty="0"/>
              <a:t>alert() is something called a </a:t>
            </a:r>
            <a:r>
              <a:rPr lang="en-US" b="1" dirty="0"/>
              <a:t>function</a:t>
            </a:r>
            <a:r>
              <a:rPr lang="en-US" dirty="0"/>
              <a:t>. Like a method, a function is something that performs an action. Functions are different from methods because they are called by themselves, whereas methods are actions that are called </a:t>
            </a:r>
            <a:r>
              <a:rPr lang="en-US" i="1" dirty="0"/>
              <a:t>on</a:t>
            </a:r>
            <a:r>
              <a:rPr lang="en-US" dirty="0"/>
              <a:t> something. For example, when we call 3.5.toFixed(), we are calling the .</a:t>
            </a:r>
            <a:r>
              <a:rPr lang="en-US" dirty="0" err="1"/>
              <a:t>toFixed</a:t>
            </a:r>
            <a:r>
              <a:rPr lang="en-US" dirty="0"/>
              <a:t>() method on the number 3.5. When we call alert("Hey there!"), it stands by itself. Like methods, functions can take arguments. The argument above was "Hey there!"</a:t>
            </a:r>
          </a:p>
          <a:p>
            <a:endParaRPr lang="en-US" dirty="0"/>
          </a:p>
        </p:txBody>
      </p:sp>
    </p:spTree>
    <p:extLst>
      <p:ext uri="{BB962C8B-B14F-4D97-AF65-F5344CB8AC3E}">
        <p14:creationId xmlns:p14="http://schemas.microsoft.com/office/powerpoint/2010/main" val="31728198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15D2-D50A-F44B-8941-961B3711A0F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C2027E0-D953-0941-A5B8-6955D768355E}"/>
              </a:ext>
            </a:extLst>
          </p:cNvPr>
          <p:cNvSpPr>
            <a:spLocks noGrp="1"/>
          </p:cNvSpPr>
          <p:nvPr>
            <p:ph idx="1"/>
          </p:nvPr>
        </p:nvSpPr>
        <p:spPr/>
        <p:txBody>
          <a:bodyPr>
            <a:normAutofit fontScale="70000" lnSpcReduction="20000"/>
          </a:bodyPr>
          <a:lstStyle/>
          <a:p>
            <a:r>
              <a:rPr lang="en-US" b="1" dirty="0"/>
              <a:t>Pig Latin</a:t>
            </a:r>
          </a:p>
          <a:p>
            <a:r>
              <a:rPr lang="en-US" dirty="0"/>
              <a:t>Write a Pig Latin translator or should we say an </a:t>
            </a:r>
            <a:r>
              <a:rPr lang="en-US" i="1" dirty="0"/>
              <a:t>"</a:t>
            </a:r>
            <a:r>
              <a:rPr lang="en-US" i="1" dirty="0" err="1"/>
              <a:t>igPay</a:t>
            </a:r>
            <a:r>
              <a:rPr lang="en-US" i="1" dirty="0"/>
              <a:t> </a:t>
            </a:r>
            <a:r>
              <a:rPr lang="en-US" i="1" dirty="0" err="1"/>
              <a:t>atinLay</a:t>
            </a:r>
            <a:r>
              <a:rPr lang="en-US" i="1" dirty="0"/>
              <a:t> </a:t>
            </a:r>
            <a:r>
              <a:rPr lang="en-US" i="1" dirty="0" err="1"/>
              <a:t>anslatorTray</a:t>
            </a:r>
            <a:r>
              <a:rPr lang="en-US" i="1" dirty="0"/>
              <a:t>"</a:t>
            </a:r>
            <a:r>
              <a:rPr lang="en-US" dirty="0"/>
              <a:t>? </a:t>
            </a:r>
            <a:r>
              <a:rPr lang="en-US" b="1" dirty="0"/>
              <a:t>Read all instructions carefully before beginning.</a:t>
            </a:r>
            <a:endParaRPr lang="en-US" dirty="0"/>
          </a:p>
          <a:p>
            <a:r>
              <a:rPr lang="en-US" b="1" dirty="0"/>
              <a:t>How Pig Latin Works</a:t>
            </a:r>
          </a:p>
          <a:p>
            <a:r>
              <a:rPr lang="en-US" dirty="0"/>
              <a:t>First, here are the rules of Pig Latin:</a:t>
            </a:r>
          </a:p>
          <a:p>
            <a:r>
              <a:rPr lang="en-US" dirty="0"/>
              <a:t>For words beginning with a vowel, add "ay" to the end.</a:t>
            </a:r>
          </a:p>
          <a:p>
            <a:r>
              <a:rPr lang="en-US" dirty="0"/>
              <a:t>For words beginning with one or more consonants, move all of the first consecutive consonants to the end, and add "ay".</a:t>
            </a:r>
          </a:p>
          <a:p>
            <a:r>
              <a:rPr lang="en-US" dirty="0"/>
              <a:t>If the first consonants include "</a:t>
            </a:r>
            <a:r>
              <a:rPr lang="en-US" dirty="0" err="1"/>
              <a:t>qu</a:t>
            </a:r>
            <a:r>
              <a:rPr lang="en-US" dirty="0"/>
              <a:t>", move the "u" along with the "q". Don't forget about words like "squeal" where "</a:t>
            </a:r>
            <a:r>
              <a:rPr lang="en-US" dirty="0" err="1"/>
              <a:t>qu</a:t>
            </a:r>
            <a:r>
              <a:rPr lang="en-US" dirty="0"/>
              <a:t>" doesn't come first!</a:t>
            </a:r>
          </a:p>
          <a:p>
            <a:r>
              <a:rPr lang="en-US" dirty="0"/>
              <a:t>For words beginning with "y", treat "y" as a consonant.</a:t>
            </a:r>
          </a:p>
          <a:p>
            <a:endParaRPr lang="en-US" dirty="0"/>
          </a:p>
        </p:txBody>
      </p:sp>
    </p:spTree>
    <p:extLst>
      <p:ext uri="{BB962C8B-B14F-4D97-AF65-F5344CB8AC3E}">
        <p14:creationId xmlns:p14="http://schemas.microsoft.com/office/powerpoint/2010/main" val="27664918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1B28-2526-2346-81BC-63FEFDADD28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FF50C44-117F-EC4D-A4AE-EAC83660681D}"/>
              </a:ext>
            </a:extLst>
          </p:cNvPr>
          <p:cNvSpPr>
            <a:spLocks noGrp="1"/>
          </p:cNvSpPr>
          <p:nvPr>
            <p:ph idx="1"/>
          </p:nvPr>
        </p:nvSpPr>
        <p:spPr>
          <a:xfrm>
            <a:off x="1451579" y="2015732"/>
            <a:ext cx="9603275" cy="4037749"/>
          </a:xfrm>
        </p:spPr>
        <p:txBody>
          <a:bodyPr>
            <a:normAutofit fontScale="70000" lnSpcReduction="20000"/>
          </a:bodyPr>
          <a:lstStyle/>
          <a:p>
            <a:r>
              <a:rPr lang="en-US" b="1" dirty="0"/>
              <a:t>Instructions</a:t>
            </a:r>
          </a:p>
          <a:p>
            <a:r>
              <a:rPr lang="en-US" dirty="0"/>
              <a:t>Before writing any code, make a list of specs detailing each behavior your program will have. Start with the simplest possible behavior, and slowly move up in complexity. To get you started, the first two specs are provided below.</a:t>
            </a:r>
          </a:p>
          <a:p>
            <a:r>
              <a:rPr lang="en-US" b="1" dirty="0"/>
              <a:t>Have at least two other pairs check your specs before you begin coding.</a:t>
            </a:r>
            <a:r>
              <a:rPr lang="en-US" dirty="0"/>
              <a:t> Ensure that each possible behavior is represented by a spec, and that they are ordered from simplest to most complex.</a:t>
            </a:r>
          </a:p>
          <a:p>
            <a:r>
              <a:rPr lang="en-US" dirty="0"/>
              <a:t>Place your specs (and their example inputs and outputs) in your project's README.</a:t>
            </a:r>
          </a:p>
          <a:p>
            <a:r>
              <a:rPr lang="en-US" dirty="0"/>
              <a:t>Create a basic function that accepts user input, and displays output. This will allow us to manually test each spec.</a:t>
            </a:r>
          </a:p>
          <a:p>
            <a:r>
              <a:rPr lang="en-US" dirty="0"/>
              <a:t>Slowly add business logic. Begin by focusing on the behavior outlined in your first, most simple spec. Implement the </a:t>
            </a:r>
            <a:r>
              <a:rPr lang="en-US" i="1" dirty="0"/>
              <a:t>least amount of logic necessary</a:t>
            </a:r>
            <a:r>
              <a:rPr lang="en-US" dirty="0"/>
              <a:t> to create this behavior.</a:t>
            </a:r>
          </a:p>
          <a:p>
            <a:r>
              <a:rPr lang="en-US" dirty="0"/>
              <a:t>Manually test this </a:t>
            </a:r>
            <a:r>
              <a:rPr lang="en-US" dirty="0" err="1"/>
              <a:t>behaviour</a:t>
            </a:r>
            <a:r>
              <a:rPr lang="en-US" dirty="0"/>
              <a:t> by inputting the example input described by the spec into your application, and confirm you receive the correct output.</a:t>
            </a:r>
          </a:p>
          <a:p>
            <a:r>
              <a:rPr lang="en-US" dirty="0"/>
              <a:t>Once behavior outlined by the first spec is successfully implemented, repeat steps 5 - 7 for each subsequent spec. Do not move onto the next spec until the previous one passes.</a:t>
            </a:r>
          </a:p>
          <a:p>
            <a:endParaRPr lang="en-US" dirty="0"/>
          </a:p>
        </p:txBody>
      </p:sp>
    </p:spTree>
    <p:extLst>
      <p:ext uri="{BB962C8B-B14F-4D97-AF65-F5344CB8AC3E}">
        <p14:creationId xmlns:p14="http://schemas.microsoft.com/office/powerpoint/2010/main" val="12382872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89A3-5C28-A240-A514-DB178D3D49F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7C1ECAB-C874-E94F-B2A4-7FCBAB5C04C5}"/>
              </a:ext>
            </a:extLst>
          </p:cNvPr>
          <p:cNvSpPr>
            <a:spLocks noGrp="1"/>
          </p:cNvSpPr>
          <p:nvPr>
            <p:ph idx="1"/>
          </p:nvPr>
        </p:nvSpPr>
        <p:spPr/>
        <p:txBody>
          <a:bodyPr>
            <a:normAutofit fontScale="62500" lnSpcReduction="20000"/>
          </a:bodyPr>
          <a:lstStyle/>
          <a:p>
            <a:r>
              <a:rPr lang="en-US" b="1" dirty="0"/>
              <a:t>Helpful Hints</a:t>
            </a:r>
          </a:p>
          <a:p>
            <a:r>
              <a:rPr lang="en-US" dirty="0"/>
              <a:t>When you get to consonants, don't try to solve it all at once. Instead, start with an example of a word that only has one consonant; then a word with two consonants; then a word with three; and then tackle the exceptions to the rule, like "</a:t>
            </a:r>
            <a:r>
              <a:rPr lang="en-US" dirty="0" err="1"/>
              <a:t>qu</a:t>
            </a:r>
            <a:r>
              <a:rPr lang="en-US" dirty="0"/>
              <a:t>" and "y". Once your application can successfully translate single words, work on translating entire sentences. The .slice() string method may also come in handy.</a:t>
            </a:r>
          </a:p>
          <a:p>
            <a:r>
              <a:rPr lang="en-US" b="1" dirty="0"/>
              <a:t>Specs</a:t>
            </a:r>
          </a:p>
          <a:p>
            <a:r>
              <a:rPr lang="en-US" dirty="0"/>
              <a:t>To get you started, below are the first two "plain English" specs:</a:t>
            </a:r>
          </a:p>
          <a:p>
            <a:r>
              <a:rPr lang="en-US" dirty="0"/>
              <a:t>The program does nothing to non-alphabetical characters, since they do not contain consonants or vowels. </a:t>
            </a:r>
          </a:p>
          <a:p>
            <a:pPr lvl="1"/>
            <a:r>
              <a:rPr lang="en-US" b="1" dirty="0"/>
              <a:t>Example Input:</a:t>
            </a:r>
            <a:r>
              <a:rPr lang="en-US" dirty="0"/>
              <a:t> 3</a:t>
            </a:r>
          </a:p>
          <a:p>
            <a:pPr lvl="1"/>
            <a:r>
              <a:rPr lang="en-US" b="1" dirty="0"/>
              <a:t>Example Output:</a:t>
            </a:r>
            <a:r>
              <a:rPr lang="en-US" dirty="0"/>
              <a:t> 3</a:t>
            </a:r>
          </a:p>
          <a:p>
            <a:r>
              <a:rPr lang="en-US" dirty="0"/>
              <a:t>The program adds "ay" to single-letter words beginning with a vowel. </a:t>
            </a:r>
          </a:p>
          <a:p>
            <a:pPr lvl="1"/>
            <a:r>
              <a:rPr lang="en-US" b="1" dirty="0"/>
              <a:t>Example Input:</a:t>
            </a:r>
            <a:r>
              <a:rPr lang="en-US" dirty="0"/>
              <a:t> </a:t>
            </a:r>
            <a:r>
              <a:rPr lang="en-US" dirty="0" err="1"/>
              <a:t>i</a:t>
            </a:r>
            <a:endParaRPr lang="en-US" dirty="0"/>
          </a:p>
          <a:p>
            <a:pPr lvl="1"/>
            <a:r>
              <a:rPr lang="en-US" b="1" dirty="0"/>
              <a:t>Example Output:</a:t>
            </a:r>
            <a:r>
              <a:rPr lang="en-US" dirty="0"/>
              <a:t> </a:t>
            </a:r>
            <a:r>
              <a:rPr lang="en-US" dirty="0" err="1"/>
              <a:t>iay</a:t>
            </a:r>
            <a:endParaRPr lang="en-US" dirty="0"/>
          </a:p>
          <a:p>
            <a:endParaRPr lang="en-US" dirty="0"/>
          </a:p>
        </p:txBody>
      </p:sp>
    </p:spTree>
    <p:extLst>
      <p:ext uri="{BB962C8B-B14F-4D97-AF65-F5344CB8AC3E}">
        <p14:creationId xmlns:p14="http://schemas.microsoft.com/office/powerpoint/2010/main" val="36069179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A195-B3DE-284F-8DD4-AEC38F32E90C}"/>
              </a:ext>
            </a:extLst>
          </p:cNvPr>
          <p:cNvSpPr>
            <a:spLocks noGrp="1"/>
          </p:cNvSpPr>
          <p:nvPr>
            <p:ph type="title"/>
          </p:nvPr>
        </p:nvSpPr>
        <p:spPr/>
        <p:txBody>
          <a:bodyPr/>
          <a:lstStyle/>
          <a:p>
            <a:pPr algn="ctr"/>
            <a:r>
              <a:rPr lang="en-US" b="1" dirty="0"/>
              <a:t>Further Exploration</a:t>
            </a:r>
            <a:br>
              <a:rPr lang="en-US" b="1" dirty="0"/>
            </a:br>
            <a:endParaRPr lang="en-US" dirty="0"/>
          </a:p>
        </p:txBody>
      </p:sp>
      <p:sp>
        <p:nvSpPr>
          <p:cNvPr id="3" name="Content Placeholder 2">
            <a:extLst>
              <a:ext uri="{FF2B5EF4-FFF2-40B4-BE49-F238E27FC236}">
                <a16:creationId xmlns:a16="http://schemas.microsoft.com/office/drawing/2014/main" id="{1E4D5582-4585-0347-9E37-BCB4D88100CC}"/>
              </a:ext>
            </a:extLst>
          </p:cNvPr>
          <p:cNvSpPr>
            <a:spLocks noGrp="1"/>
          </p:cNvSpPr>
          <p:nvPr>
            <p:ph idx="1"/>
          </p:nvPr>
        </p:nvSpPr>
        <p:spPr/>
        <p:txBody>
          <a:bodyPr/>
          <a:lstStyle/>
          <a:p>
            <a:r>
              <a:rPr lang="en-US" dirty="0"/>
              <a:t>If you are done with today's </a:t>
            </a:r>
            <a:r>
              <a:rPr lang="en-US" dirty="0" err="1"/>
              <a:t>excercises</a:t>
            </a:r>
            <a:r>
              <a:rPr lang="en-US" dirty="0"/>
              <a:t>, attempt the following as you explore further with regex.</a:t>
            </a:r>
          </a:p>
          <a:p>
            <a:r>
              <a:rPr lang="en-US" b="1" dirty="0"/>
              <a:t>Refactor with Regular Expressions</a:t>
            </a:r>
          </a:p>
          <a:p>
            <a:r>
              <a:rPr lang="en-US" dirty="0"/>
              <a:t>Refactor your code for the projects above using </a:t>
            </a:r>
            <a:r>
              <a:rPr lang="en-US" dirty="0">
                <a:hlinkClick r:id="rId2"/>
              </a:rPr>
              <a:t>regular expressions</a:t>
            </a:r>
            <a:r>
              <a:rPr lang="en-US" dirty="0"/>
              <a:t> </a:t>
            </a:r>
          </a:p>
          <a:p>
            <a:r>
              <a:rPr lang="en-US" dirty="0"/>
              <a:t>This is an external link.. A handy place to try using regular expressions before implementing them is at </a:t>
            </a:r>
            <a:r>
              <a:rPr lang="en-US" dirty="0">
                <a:hlinkClick r:id="rId3"/>
              </a:rPr>
              <a:t>Rubular</a:t>
            </a:r>
            <a:r>
              <a:rPr lang="en-US" dirty="0"/>
              <a:t> This is an external link..</a:t>
            </a:r>
          </a:p>
          <a:p>
            <a:endParaRPr lang="en-US" dirty="0"/>
          </a:p>
        </p:txBody>
      </p:sp>
    </p:spTree>
    <p:extLst>
      <p:ext uri="{BB962C8B-B14F-4D97-AF65-F5344CB8AC3E}">
        <p14:creationId xmlns:p14="http://schemas.microsoft.com/office/powerpoint/2010/main" val="33682615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626C-485C-BA47-8EE3-92EC337C63F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A7843B5-AF7B-9A4E-9019-85A1D9212C01}"/>
              </a:ext>
            </a:extLst>
          </p:cNvPr>
          <p:cNvSpPr>
            <a:spLocks noGrp="1"/>
          </p:cNvSpPr>
          <p:nvPr>
            <p:ph idx="1"/>
          </p:nvPr>
        </p:nvSpPr>
        <p:spPr/>
        <p:txBody>
          <a:bodyPr/>
          <a:lstStyle/>
          <a:p>
            <a:r>
              <a:rPr lang="en-US" b="1" dirty="0"/>
              <a:t>Bases</a:t>
            </a:r>
          </a:p>
          <a:p>
            <a:r>
              <a:rPr lang="en-US" b="1" dirty="0"/>
              <a:t>Binary</a:t>
            </a:r>
            <a:r>
              <a:rPr lang="en-US" dirty="0"/>
              <a:t>: Write a method to convert numbers from binary to decimal. The input should be a string, and the output an integer. Decimal is the normal system we use for counting. We start at 0, increment until we reach 9, and then reset back to 0 and add another number to the left. In binary, we also start at zero, but we only increment until we reach 1. Then we reset back to zero and add another number to the left.</a:t>
            </a:r>
          </a:p>
          <a:p>
            <a:r>
              <a:rPr lang="en-US" dirty="0"/>
              <a:t>Here are some example of numbers in decimal and binary:</a:t>
            </a:r>
          </a:p>
          <a:p>
            <a:endParaRPr lang="en-US" dirty="0"/>
          </a:p>
        </p:txBody>
      </p:sp>
    </p:spTree>
    <p:extLst>
      <p:ext uri="{BB962C8B-B14F-4D97-AF65-F5344CB8AC3E}">
        <p14:creationId xmlns:p14="http://schemas.microsoft.com/office/powerpoint/2010/main" val="23384809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8505-DFB9-7744-A0F0-398501EBDBF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08CF142-75EA-9E49-804D-1B334545B90A}"/>
              </a:ext>
            </a:extLst>
          </p:cNvPr>
          <p:cNvSpPr>
            <a:spLocks noGrp="1"/>
          </p:cNvSpPr>
          <p:nvPr>
            <p:ph idx="1"/>
          </p:nvPr>
        </p:nvSpPr>
        <p:spPr/>
        <p:txBody>
          <a:bodyPr/>
          <a:lstStyle/>
          <a:p>
            <a:endParaRPr lang="en-US" b="1" dirty="0"/>
          </a:p>
          <a:p>
            <a:endParaRPr lang="en-US" b="1" dirty="0"/>
          </a:p>
          <a:p>
            <a:endParaRPr lang="en-US" b="1" dirty="0"/>
          </a:p>
          <a:p>
            <a:r>
              <a:rPr lang="en-US" b="1" dirty="0"/>
              <a:t>Trinary</a:t>
            </a:r>
            <a:r>
              <a:rPr lang="en-US" dirty="0"/>
              <a:t>: You get where I'm going, right?</a:t>
            </a:r>
          </a:p>
          <a:p>
            <a:r>
              <a:rPr lang="en-US" b="1" dirty="0"/>
              <a:t>Hexadecimal</a:t>
            </a:r>
            <a:r>
              <a:rPr lang="en-US" dirty="0"/>
              <a:t>: Here's what happens after 9...</a:t>
            </a:r>
          </a:p>
          <a:p>
            <a:endParaRPr lang="en-US" dirty="0"/>
          </a:p>
        </p:txBody>
      </p:sp>
      <p:pic>
        <p:nvPicPr>
          <p:cNvPr id="5" name="Picture 4" descr="A picture containing text, device&#10;&#10;Description automatically generated">
            <a:extLst>
              <a:ext uri="{FF2B5EF4-FFF2-40B4-BE49-F238E27FC236}">
                <a16:creationId xmlns:a16="http://schemas.microsoft.com/office/drawing/2014/main" id="{001A9B2D-0F5B-E542-8C84-175D511DF559}"/>
              </a:ext>
            </a:extLst>
          </p:cNvPr>
          <p:cNvPicPr>
            <a:picLocks noChangeAspect="1"/>
          </p:cNvPicPr>
          <p:nvPr/>
        </p:nvPicPr>
        <p:blipFill>
          <a:blip r:embed="rId2"/>
          <a:stretch>
            <a:fillRect/>
          </a:stretch>
        </p:blipFill>
        <p:spPr>
          <a:xfrm>
            <a:off x="1743075" y="1853754"/>
            <a:ext cx="1744392" cy="1581454"/>
          </a:xfrm>
          <a:prstGeom prst="rect">
            <a:avLst/>
          </a:prstGeom>
        </p:spPr>
      </p:pic>
      <p:pic>
        <p:nvPicPr>
          <p:cNvPr id="7" name="Picture 6" descr="Table&#10;&#10;Description automatically generated">
            <a:extLst>
              <a:ext uri="{FF2B5EF4-FFF2-40B4-BE49-F238E27FC236}">
                <a16:creationId xmlns:a16="http://schemas.microsoft.com/office/drawing/2014/main" id="{D57D2F6F-33EE-8A45-A1C8-6210A905FE46}"/>
              </a:ext>
            </a:extLst>
          </p:cNvPr>
          <p:cNvPicPr>
            <a:picLocks noChangeAspect="1"/>
          </p:cNvPicPr>
          <p:nvPr/>
        </p:nvPicPr>
        <p:blipFill>
          <a:blip r:embed="rId3"/>
          <a:stretch>
            <a:fillRect/>
          </a:stretch>
        </p:blipFill>
        <p:spPr>
          <a:xfrm>
            <a:off x="6884988" y="2644481"/>
            <a:ext cx="2451100" cy="3467100"/>
          </a:xfrm>
          <a:prstGeom prst="rect">
            <a:avLst/>
          </a:prstGeom>
        </p:spPr>
      </p:pic>
    </p:spTree>
    <p:extLst>
      <p:ext uri="{BB962C8B-B14F-4D97-AF65-F5344CB8AC3E}">
        <p14:creationId xmlns:p14="http://schemas.microsoft.com/office/powerpoint/2010/main" val="21452319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21A5-761E-194A-844A-5A1A4EA59B8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AEAF5C8-7A50-A345-BE77-29DC4EFB3B65}"/>
              </a:ext>
            </a:extLst>
          </p:cNvPr>
          <p:cNvSpPr>
            <a:spLocks noGrp="1"/>
          </p:cNvSpPr>
          <p:nvPr>
            <p:ph idx="1"/>
          </p:nvPr>
        </p:nvSpPr>
        <p:spPr/>
        <p:txBody>
          <a:bodyPr>
            <a:normAutofit fontScale="62500" lnSpcReduction="20000"/>
          </a:bodyPr>
          <a:lstStyle/>
          <a:p>
            <a:r>
              <a:rPr lang="en-US" dirty="0"/>
              <a:t>If you get this far, write a method that takes two arguments: the number to be evaluated and the base you would like it to be evaluated in.</a:t>
            </a:r>
          </a:p>
          <a:p>
            <a:r>
              <a:rPr lang="en-US" b="1" dirty="0"/>
              <a:t>Peer Code Review</a:t>
            </a:r>
          </a:p>
          <a:p>
            <a:r>
              <a:rPr lang="en-US" dirty="0"/>
              <a:t>Are variable names descriptive and in lower camelCase?</a:t>
            </a:r>
          </a:p>
          <a:p>
            <a:r>
              <a:rPr lang="en-US" dirty="0"/>
              <a:t>Does the code have proper indentation and spacing throughout?</a:t>
            </a:r>
          </a:p>
          <a:p>
            <a:r>
              <a:rPr lang="en-US" dirty="0"/>
              <a:t>Are for loops being used correctly?</a:t>
            </a:r>
          </a:p>
          <a:p>
            <a:r>
              <a:rPr lang="en-US" dirty="0"/>
              <a:t>Are </a:t>
            </a:r>
            <a:r>
              <a:rPr lang="en-US" dirty="0" err="1"/>
              <a:t>forEach</a:t>
            </a:r>
            <a:r>
              <a:rPr lang="en-US" dirty="0"/>
              <a:t> loops being used correctly?</a:t>
            </a:r>
          </a:p>
          <a:p>
            <a:r>
              <a:rPr lang="en-US" dirty="0"/>
              <a:t>Is code broken down into plain English specs?</a:t>
            </a:r>
          </a:p>
          <a:p>
            <a:r>
              <a:rPr lang="en-US" dirty="0"/>
              <a:t>Do these specs accurately represent the behaviors required of the program?</a:t>
            </a:r>
          </a:p>
          <a:p>
            <a:r>
              <a:rPr lang="en-US" dirty="0"/>
              <a:t>Are there any additional specs you can think of?</a:t>
            </a:r>
          </a:p>
          <a:p>
            <a:r>
              <a:rPr lang="en-US" dirty="0"/>
              <a:t>Does the application work as expected?</a:t>
            </a:r>
          </a:p>
          <a:p>
            <a:endParaRPr lang="en-US" dirty="0"/>
          </a:p>
        </p:txBody>
      </p:sp>
    </p:spTree>
    <p:extLst>
      <p:ext uri="{BB962C8B-B14F-4D97-AF65-F5344CB8AC3E}">
        <p14:creationId xmlns:p14="http://schemas.microsoft.com/office/powerpoint/2010/main" val="29174000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9003-F98B-D043-8F20-9418F8F07F55}"/>
              </a:ext>
            </a:extLst>
          </p:cNvPr>
          <p:cNvSpPr>
            <a:spLocks noGrp="1"/>
          </p:cNvSpPr>
          <p:nvPr>
            <p:ph type="title"/>
          </p:nvPr>
        </p:nvSpPr>
        <p:spPr/>
        <p:txBody>
          <a:bodyPr/>
          <a:lstStyle/>
          <a:p>
            <a:pPr algn="ctr"/>
            <a:r>
              <a:rPr lang="en-US" dirty="0"/>
              <a:t>Roman Numerals and </a:t>
            </a:r>
            <a:r>
              <a:rPr lang="en-US" dirty="0" err="1"/>
              <a:t>Cryptosquare</a:t>
            </a:r>
            <a:endParaRPr lang="en-US" dirty="0"/>
          </a:p>
        </p:txBody>
      </p:sp>
      <p:sp>
        <p:nvSpPr>
          <p:cNvPr id="3" name="Content Placeholder 2">
            <a:extLst>
              <a:ext uri="{FF2B5EF4-FFF2-40B4-BE49-F238E27FC236}">
                <a16:creationId xmlns:a16="http://schemas.microsoft.com/office/drawing/2014/main" id="{72E238DB-C0F6-C64E-8850-A34EEC0E2866}"/>
              </a:ext>
            </a:extLst>
          </p:cNvPr>
          <p:cNvSpPr>
            <a:spLocks noGrp="1"/>
          </p:cNvSpPr>
          <p:nvPr>
            <p:ph idx="1"/>
          </p:nvPr>
        </p:nvSpPr>
        <p:spPr/>
        <p:txBody>
          <a:bodyPr>
            <a:normAutofit fontScale="85000" lnSpcReduction="10000"/>
          </a:bodyPr>
          <a:lstStyle/>
          <a:p>
            <a:r>
              <a:rPr lang="en-US" b="1" dirty="0"/>
              <a:t>Goal</a:t>
            </a:r>
            <a:r>
              <a:rPr lang="en-US" dirty="0"/>
              <a:t>: If you have finished all of the exercises for the week, try these out for another challenge. Focus for these exercises (and all exercises going forward) on breaking your project down into small behavior examples and coding </a:t>
            </a:r>
            <a:r>
              <a:rPr lang="en-US" b="1" dirty="0"/>
              <a:t>one behavior at a time</a:t>
            </a:r>
            <a:r>
              <a:rPr lang="en-US" dirty="0"/>
              <a:t>. Make behavior grids before writing any code.</a:t>
            </a:r>
          </a:p>
          <a:p>
            <a:r>
              <a:rPr lang="en-US" b="1" dirty="0"/>
              <a:t>Warm Up</a:t>
            </a:r>
          </a:p>
          <a:p>
            <a:r>
              <a:rPr lang="en-US" dirty="0"/>
              <a:t>Explain what behavior-driven development is. Why is it so beneficial?</a:t>
            </a:r>
          </a:p>
          <a:p>
            <a:r>
              <a:rPr lang="en-US" dirty="0"/>
              <a:t>Review the specifications each partner wrote in the </a:t>
            </a:r>
            <a:r>
              <a:rPr lang="en-US" dirty="0">
                <a:hlinkClick r:id="rId2"/>
              </a:rPr>
              <a:t>previous lesson</a:t>
            </a:r>
            <a:r>
              <a:rPr lang="en-US" dirty="0"/>
              <a:t> and discuss the following: </a:t>
            </a:r>
          </a:p>
          <a:p>
            <a:pPr lvl="1"/>
            <a:r>
              <a:rPr lang="en-US" dirty="0"/>
              <a:t>Is each individual behavior listed as specific as possible? Does each represent </a:t>
            </a:r>
            <a:r>
              <a:rPr lang="en-US" i="1" dirty="0"/>
              <a:t>one</a:t>
            </a:r>
            <a:r>
              <a:rPr lang="en-US" dirty="0"/>
              <a:t> behavior, or multiple behaviors?</a:t>
            </a:r>
          </a:p>
          <a:p>
            <a:pPr lvl="1"/>
            <a:r>
              <a:rPr lang="en-US" dirty="0"/>
              <a:t>Is the simplest possible behavior listed first? If so, how do you know it's the simplest? If not, which one should come first?</a:t>
            </a:r>
          </a:p>
          <a:p>
            <a:pPr lvl="1"/>
            <a:r>
              <a:rPr lang="en-US" dirty="0"/>
              <a:t>How did you ensure you wrote the </a:t>
            </a:r>
            <a:r>
              <a:rPr lang="en-US" i="1" dirty="0"/>
              <a:t>least</a:t>
            </a:r>
            <a:r>
              <a:rPr lang="en-US" dirty="0"/>
              <a:t> amount of code possible to make each pass? What did that look like?</a:t>
            </a:r>
          </a:p>
          <a:p>
            <a:endParaRPr lang="en-US" dirty="0"/>
          </a:p>
        </p:txBody>
      </p:sp>
    </p:spTree>
    <p:extLst>
      <p:ext uri="{BB962C8B-B14F-4D97-AF65-F5344CB8AC3E}">
        <p14:creationId xmlns:p14="http://schemas.microsoft.com/office/powerpoint/2010/main" val="24768632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AEE5-85A3-254F-A929-111F1DC256CB}"/>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82054FB0-D190-0E41-8241-49ECE6ECBCCE}"/>
              </a:ext>
            </a:extLst>
          </p:cNvPr>
          <p:cNvSpPr>
            <a:spLocks noGrp="1"/>
          </p:cNvSpPr>
          <p:nvPr>
            <p:ph idx="1"/>
          </p:nvPr>
        </p:nvSpPr>
        <p:spPr/>
        <p:txBody>
          <a:bodyPr/>
          <a:lstStyle/>
          <a:p>
            <a:r>
              <a:rPr lang="en-US" b="1" dirty="0"/>
              <a:t>Roman Numerals</a:t>
            </a:r>
          </a:p>
          <a:p>
            <a:r>
              <a:rPr lang="en-US" dirty="0"/>
              <a:t>Write a method to convert numbers into Roman numerals. Roman numerals are based on seven symbols:</a:t>
            </a:r>
          </a:p>
          <a:p>
            <a:endParaRPr lang="en-US" dirty="0"/>
          </a:p>
        </p:txBody>
      </p:sp>
      <p:pic>
        <p:nvPicPr>
          <p:cNvPr id="5" name="Picture 4">
            <a:extLst>
              <a:ext uri="{FF2B5EF4-FFF2-40B4-BE49-F238E27FC236}">
                <a16:creationId xmlns:a16="http://schemas.microsoft.com/office/drawing/2014/main" id="{61315571-CF0B-B348-8FB2-681893C685AD}"/>
              </a:ext>
            </a:extLst>
          </p:cNvPr>
          <p:cNvPicPr>
            <a:picLocks noChangeAspect="1"/>
          </p:cNvPicPr>
          <p:nvPr/>
        </p:nvPicPr>
        <p:blipFill>
          <a:blip r:embed="rId2"/>
          <a:stretch>
            <a:fillRect/>
          </a:stretch>
        </p:blipFill>
        <p:spPr>
          <a:xfrm>
            <a:off x="4256668" y="3053345"/>
            <a:ext cx="2184400" cy="2413000"/>
          </a:xfrm>
          <a:prstGeom prst="rect">
            <a:avLst/>
          </a:prstGeom>
        </p:spPr>
      </p:pic>
    </p:spTree>
    <p:extLst>
      <p:ext uri="{BB962C8B-B14F-4D97-AF65-F5344CB8AC3E}">
        <p14:creationId xmlns:p14="http://schemas.microsoft.com/office/powerpoint/2010/main" val="27725470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C9E0-97CB-6749-A8AB-E0439FCB966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3DE3853-A507-4349-8B93-B7DF2DA86BA7}"/>
              </a:ext>
            </a:extLst>
          </p:cNvPr>
          <p:cNvSpPr>
            <a:spLocks noGrp="1"/>
          </p:cNvSpPr>
          <p:nvPr>
            <p:ph idx="1"/>
          </p:nvPr>
        </p:nvSpPr>
        <p:spPr/>
        <p:txBody>
          <a:bodyPr>
            <a:normAutofit fontScale="62500" lnSpcReduction="20000"/>
          </a:bodyPr>
          <a:lstStyle/>
          <a:p>
            <a:r>
              <a:rPr lang="en-US" dirty="0"/>
              <a:t>The most basic rule is that you add the value of all the symbols: so II is 2, LXVI is 66, etc.</a:t>
            </a:r>
          </a:p>
          <a:p>
            <a:r>
              <a:rPr lang="en-US" dirty="0"/>
              <a:t>The exception is that there may not be more than three of the same characters in a row. Instead, you switch to subtraction. So instead of writing IIII for 4, you write IV (for 5 minus 1); and instead of writing LXXXX for 90, you write XC.</a:t>
            </a:r>
          </a:p>
          <a:p>
            <a:r>
              <a:rPr lang="en-US" dirty="0"/>
              <a:t>You also have to separate ones, tens, hundreds, and thousands. In other words, 99 is XCIX, not IC. You cannot count higher than 3,999 in Roman numerals.</a:t>
            </a:r>
          </a:p>
          <a:p>
            <a:r>
              <a:rPr lang="en-US" dirty="0"/>
              <a:t>Draft some specifications and input-output examples to brainstorm the behaviors that you'll want to capture in your application. Tackle them one-by-one, worrying only about the future behaviors once the current example is implemented. All specifications should be listed in the project's </a:t>
            </a:r>
            <a:r>
              <a:rPr lang="en-US" dirty="0" err="1"/>
              <a:t>README.md</a:t>
            </a:r>
            <a:r>
              <a:rPr lang="en-US" dirty="0"/>
              <a:t> file. </a:t>
            </a:r>
            <a:r>
              <a:rPr lang="en-US" b="1" dirty="0"/>
              <a:t>Do not move on to the next exercise until you've completed the previous one</a:t>
            </a:r>
            <a:endParaRPr lang="en-US" dirty="0"/>
          </a:p>
          <a:p>
            <a:r>
              <a:rPr lang="en-US" b="1" dirty="0" err="1"/>
              <a:t>Cryptosquare</a:t>
            </a:r>
            <a:endParaRPr lang="en-US" b="1" dirty="0"/>
          </a:p>
          <a:p>
            <a:r>
              <a:rPr lang="en-US" dirty="0"/>
              <a:t>A classic method for composing secret messages is called a </a:t>
            </a:r>
            <a:r>
              <a:rPr lang="en-US" i="1" dirty="0"/>
              <a:t>square code</a:t>
            </a:r>
            <a:r>
              <a:rPr lang="en-US" dirty="0"/>
              <a:t>.</a:t>
            </a:r>
          </a:p>
          <a:p>
            <a:r>
              <a:rPr lang="en-US" dirty="0"/>
              <a:t>The spaces and punctuation are removed from the English text and the characters are written into a square (or rectangle) and the entire message is </a:t>
            </a:r>
            <a:r>
              <a:rPr lang="en-US" dirty="0" err="1"/>
              <a:t>downcased</a:t>
            </a:r>
            <a:r>
              <a:rPr lang="en-US" dirty="0"/>
              <a:t>. For example, the sentence "don't compare yourself to others, compare yourself to the person you were yesterday" is 69 characters long, so it is written into a rectangle with 9 rows and 8 columns.</a:t>
            </a:r>
          </a:p>
          <a:p>
            <a:endParaRPr lang="en-US" dirty="0"/>
          </a:p>
        </p:txBody>
      </p:sp>
    </p:spTree>
    <p:extLst>
      <p:ext uri="{BB962C8B-B14F-4D97-AF65-F5344CB8AC3E}">
        <p14:creationId xmlns:p14="http://schemas.microsoft.com/office/powerpoint/2010/main" val="52247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6826-FBC1-774F-B52B-377445D91F1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9424965-4CF3-D14A-81F4-FBD600290DA7}"/>
              </a:ext>
            </a:extLst>
          </p:cNvPr>
          <p:cNvSpPr>
            <a:spLocks noGrp="1"/>
          </p:cNvSpPr>
          <p:nvPr>
            <p:ph idx="1"/>
          </p:nvPr>
        </p:nvSpPr>
        <p:spPr/>
        <p:txBody>
          <a:bodyPr>
            <a:normAutofit fontScale="70000" lnSpcReduction="20000"/>
          </a:bodyPr>
          <a:lstStyle/>
          <a:p>
            <a:r>
              <a:rPr lang="en-US" dirty="0"/>
              <a:t>Here's another JavaScript function that takes an argument:</a:t>
            </a:r>
          </a:p>
          <a:p>
            <a:r>
              <a:rPr lang="en-US" dirty="0"/>
              <a:t>&gt; prompt("What is your favorite planet?"); // I'm going to type "Earth"</a:t>
            </a:r>
            <a:br>
              <a:rPr lang="en-US" dirty="0"/>
            </a:br>
            <a:r>
              <a:rPr lang="en-US" dirty="0"/>
              <a:t>"Earth" Try it out: hitting </a:t>
            </a:r>
            <a:r>
              <a:rPr lang="en-US" i="1" dirty="0"/>
              <a:t>Enter</a:t>
            </a:r>
            <a:r>
              <a:rPr lang="en-US" dirty="0"/>
              <a:t> on the prompt() function opens a dialog box containing a box where you can enter some text.</a:t>
            </a:r>
          </a:p>
          <a:p>
            <a:r>
              <a:rPr lang="en-US" dirty="0"/>
              <a:t>The // in the above code sample is the start of a </a:t>
            </a:r>
            <a:r>
              <a:rPr lang="en-US" b="1" dirty="0"/>
              <a:t>comment</a:t>
            </a:r>
            <a:r>
              <a:rPr lang="en-US" dirty="0"/>
              <a:t>, which is text in your code that is ignored by the computer. Comments are a convenient way to leave notes to yourself or other programmers to make your code easier to read or understand. In the above example, I used a comment to let you know that I typed "Earth" in the dialog box, which is why "Earth" printed on the next line.</a:t>
            </a:r>
          </a:p>
          <a:p>
            <a:r>
              <a:rPr lang="en-US" dirty="0"/>
              <a:t>"Earth" prints on the next line because the prompt() function returns your response. Here's a useful way we can use a </a:t>
            </a:r>
            <a:r>
              <a:rPr lang="en-US" b="1" dirty="0"/>
              <a:t>return statement</a:t>
            </a:r>
            <a:r>
              <a:rPr lang="en-US" dirty="0"/>
              <a:t>:</a:t>
            </a:r>
          </a:p>
          <a:p>
            <a:r>
              <a:rPr lang="en-US" dirty="0"/>
              <a:t>&gt; var </a:t>
            </a:r>
            <a:r>
              <a:rPr lang="en-US" dirty="0" err="1"/>
              <a:t>mySchool</a:t>
            </a:r>
            <a:r>
              <a:rPr lang="en-US" dirty="0"/>
              <a:t> = prompt("Where do you go to school?"); // I'm going to type ”</a:t>
            </a:r>
            <a:r>
              <a:rPr lang="en-US" dirty="0" err="1"/>
              <a:t>Goobsan</a:t>
            </a:r>
            <a:r>
              <a:rPr lang="en-US" dirty="0"/>
              <a:t> School"</a:t>
            </a:r>
            <a:br>
              <a:rPr lang="en-US" dirty="0"/>
            </a:br>
            <a:r>
              <a:rPr lang="en-US" dirty="0"/>
              <a:t>undefined</a:t>
            </a:r>
            <a:br>
              <a:rPr lang="en-US" dirty="0"/>
            </a:br>
            <a:r>
              <a:rPr lang="en-US" dirty="0"/>
              <a:t>&gt; </a:t>
            </a:r>
            <a:r>
              <a:rPr lang="en-US" dirty="0" err="1"/>
              <a:t>mySchool</a:t>
            </a:r>
            <a:r>
              <a:rPr lang="en-US" dirty="0"/>
              <a:t>;</a:t>
            </a:r>
            <a:br>
              <a:rPr lang="en-US" dirty="0"/>
            </a:br>
            <a:r>
              <a:rPr lang="en-US" dirty="0"/>
              <a:t>”</a:t>
            </a:r>
            <a:r>
              <a:rPr lang="en-US" dirty="0" err="1"/>
              <a:t>Goobsan</a:t>
            </a:r>
            <a:r>
              <a:rPr lang="en-US" dirty="0"/>
              <a:t> School"</a:t>
            </a:r>
          </a:p>
        </p:txBody>
      </p:sp>
    </p:spTree>
    <p:extLst>
      <p:ext uri="{BB962C8B-B14F-4D97-AF65-F5344CB8AC3E}">
        <p14:creationId xmlns:p14="http://schemas.microsoft.com/office/powerpoint/2010/main" val="39661511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B856-536A-824A-9D9D-24088F7A03FF}"/>
              </a:ext>
            </a:extLst>
          </p:cNvPr>
          <p:cNvSpPr>
            <a:spLocks noGrp="1"/>
          </p:cNvSpPr>
          <p:nvPr>
            <p:ph type="title"/>
          </p:nvPr>
        </p:nvSpPr>
        <p:spPr/>
        <p:txBody>
          <a:bodyPr/>
          <a:lstStyle/>
          <a:p>
            <a:pPr algn="ctr"/>
            <a:r>
              <a:rPr lang="en-US" dirty="0"/>
              <a:t>Continue..</a:t>
            </a:r>
          </a:p>
        </p:txBody>
      </p:sp>
      <p:pic>
        <p:nvPicPr>
          <p:cNvPr id="5" name="Content Placeholder 4" descr="A picture containing light, white, cabinet&#10;&#10;Description automatically generated">
            <a:extLst>
              <a:ext uri="{FF2B5EF4-FFF2-40B4-BE49-F238E27FC236}">
                <a16:creationId xmlns:a16="http://schemas.microsoft.com/office/drawing/2014/main" id="{018F6ABE-45AB-A347-8440-487DCF5CF01C}"/>
              </a:ext>
            </a:extLst>
          </p:cNvPr>
          <p:cNvPicPr>
            <a:picLocks noGrp="1" noChangeAspect="1"/>
          </p:cNvPicPr>
          <p:nvPr>
            <p:ph idx="1"/>
          </p:nvPr>
        </p:nvPicPr>
        <p:blipFill>
          <a:blip r:embed="rId2"/>
          <a:stretch>
            <a:fillRect/>
          </a:stretch>
        </p:blipFill>
        <p:spPr>
          <a:xfrm>
            <a:off x="2830391" y="2016125"/>
            <a:ext cx="6845543" cy="3449638"/>
          </a:xfrm>
        </p:spPr>
      </p:pic>
    </p:spTree>
    <p:extLst>
      <p:ext uri="{BB962C8B-B14F-4D97-AF65-F5344CB8AC3E}">
        <p14:creationId xmlns:p14="http://schemas.microsoft.com/office/powerpoint/2010/main" val="37306751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7644-33BD-C543-BCFA-DD9D7EA3C65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1C999EA-6898-1546-9FAE-07E2E9AEB648}"/>
              </a:ext>
            </a:extLst>
          </p:cNvPr>
          <p:cNvSpPr>
            <a:spLocks noGrp="1"/>
          </p:cNvSpPr>
          <p:nvPr>
            <p:ph idx="1"/>
          </p:nvPr>
        </p:nvSpPr>
        <p:spPr>
          <a:xfrm>
            <a:off x="1451579" y="2015732"/>
            <a:ext cx="9603275" cy="4037749"/>
          </a:xfrm>
        </p:spPr>
        <p:txBody>
          <a:bodyPr>
            <a:normAutofit fontScale="70000" lnSpcReduction="20000"/>
          </a:bodyPr>
          <a:lstStyle/>
          <a:p>
            <a:r>
              <a:rPr lang="en-US" dirty="0"/>
              <a:t>The coded message is obtained by reading down the columns going left to right. For example, the message above is coded as:</a:t>
            </a:r>
          </a:p>
          <a:p>
            <a:r>
              <a:rPr lang="en-US" dirty="0"/>
              <a:t>"</a:t>
            </a:r>
            <a:r>
              <a:rPr lang="en-US" dirty="0" err="1"/>
              <a:t>daeer</a:t>
            </a:r>
            <a:r>
              <a:rPr lang="en-US" dirty="0"/>
              <a:t> </a:t>
            </a:r>
            <a:r>
              <a:rPr lang="en-US" dirty="0" err="1"/>
              <a:t>leweo</a:t>
            </a:r>
            <a:r>
              <a:rPr lang="en-US" dirty="0"/>
              <a:t> </a:t>
            </a:r>
            <a:r>
              <a:rPr lang="en-US" dirty="0" err="1"/>
              <a:t>rlref</a:t>
            </a:r>
            <a:r>
              <a:rPr lang="en-US" dirty="0"/>
              <a:t> </a:t>
            </a:r>
            <a:r>
              <a:rPr lang="en-US" dirty="0" err="1"/>
              <a:t>rerne</a:t>
            </a:r>
            <a:r>
              <a:rPr lang="en-US" dirty="0"/>
              <a:t> </a:t>
            </a:r>
            <a:r>
              <a:rPr lang="en-US" dirty="0" err="1"/>
              <a:t>fsyts</a:t>
            </a:r>
            <a:r>
              <a:rPr lang="en-US" dirty="0"/>
              <a:t> </a:t>
            </a:r>
            <a:r>
              <a:rPr lang="en-US" dirty="0" err="1"/>
              <a:t>rdtyt</a:t>
            </a:r>
            <a:r>
              <a:rPr lang="en-US" dirty="0"/>
              <a:t> </a:t>
            </a:r>
            <a:r>
              <a:rPr lang="en-US" dirty="0" err="1"/>
              <a:t>coooe</a:t>
            </a:r>
            <a:r>
              <a:rPr lang="en-US" dirty="0"/>
              <a:t> </a:t>
            </a:r>
            <a:r>
              <a:rPr lang="en-US" dirty="0" err="1"/>
              <a:t>acooo</a:t>
            </a:r>
            <a:r>
              <a:rPr lang="en-US" dirty="0"/>
              <a:t> </a:t>
            </a:r>
            <a:r>
              <a:rPr lang="en-US" dirty="0" err="1"/>
              <a:t>utnyy</a:t>
            </a:r>
            <a:r>
              <a:rPr lang="en-US" dirty="0"/>
              <a:t> </a:t>
            </a:r>
            <a:r>
              <a:rPr lang="en-US" dirty="0" err="1"/>
              <a:t>ouomr</a:t>
            </a:r>
            <a:r>
              <a:rPr lang="en-US" dirty="0"/>
              <a:t> </a:t>
            </a:r>
            <a:r>
              <a:rPr lang="en-US" dirty="0" err="1"/>
              <a:t>hyemr</a:t>
            </a:r>
            <a:r>
              <a:rPr lang="en-US" dirty="0"/>
              <a:t> </a:t>
            </a:r>
            <a:r>
              <a:rPr lang="en-US" dirty="0" err="1"/>
              <a:t>tpseo</a:t>
            </a:r>
            <a:r>
              <a:rPr lang="en-US" dirty="0"/>
              <a:t> </a:t>
            </a:r>
            <a:r>
              <a:rPr lang="en-US" dirty="0" err="1"/>
              <a:t>spsha</a:t>
            </a:r>
            <a:r>
              <a:rPr lang="en-US" dirty="0"/>
              <a:t> </a:t>
            </a:r>
            <a:r>
              <a:rPr lang="en-US" dirty="0" err="1"/>
              <a:t>eput</a:t>
            </a:r>
            <a:r>
              <a:rPr lang="en-US" dirty="0"/>
              <a:t>"</a:t>
            </a:r>
          </a:p>
          <a:p>
            <a:r>
              <a:rPr lang="en-US" dirty="0"/>
              <a:t>Write a program that outputs the encoded version of a given block of text. Again, identify each individual behavior this application should demonstrate, and write a specification (including an input/output example) for each. Tackle writing code for </a:t>
            </a:r>
            <a:r>
              <a:rPr lang="en-US" i="1" dirty="0"/>
              <a:t>one</a:t>
            </a:r>
            <a:r>
              <a:rPr lang="en-US" dirty="0"/>
              <a:t> behavior at a time, and ensure your spec "passes" (you receive the correct output when you provide your input example) before moving to the next specification. List all specifications in the project's </a:t>
            </a:r>
            <a:r>
              <a:rPr lang="en-US" i="1" dirty="0" err="1"/>
              <a:t>README.md</a:t>
            </a:r>
            <a:r>
              <a:rPr lang="en-US" dirty="0"/>
              <a:t> file.</a:t>
            </a:r>
          </a:p>
          <a:p>
            <a:r>
              <a:rPr lang="en-US" dirty="0"/>
              <a:t>The size of the square (number of columns) should be decided by the length of the message. If the message is a length that creates a perfect square (e.g. 4, 9, 16, 25, 36, </a:t>
            </a:r>
            <a:r>
              <a:rPr lang="en-US" dirty="0" err="1"/>
              <a:t>etc</a:t>
            </a:r>
            <a:r>
              <a:rPr lang="en-US" dirty="0"/>
              <a:t>), use that number of columns. If the message doesn't fit neatly into a square, choose the number of columns that corresponds to the smallest square that is larger than the number of characters in the message.</a:t>
            </a:r>
          </a:p>
          <a:p>
            <a:r>
              <a:rPr lang="en-US" dirty="0"/>
              <a:t>Output the encoded text in groups of five letters. For example:</a:t>
            </a:r>
          </a:p>
          <a:p>
            <a:r>
              <a:rPr lang="en-US" dirty="0"/>
              <a:t>encrypt("Have a nice day. Feed the dog &amp; chill out!"); </a:t>
            </a:r>
          </a:p>
          <a:p>
            <a:r>
              <a:rPr lang="en-US" dirty="0"/>
              <a:t># =&gt; "</a:t>
            </a:r>
            <a:r>
              <a:rPr lang="en-US" dirty="0" err="1"/>
              <a:t>hifei</a:t>
            </a:r>
            <a:r>
              <a:rPr lang="en-US" dirty="0"/>
              <a:t> </a:t>
            </a:r>
            <a:r>
              <a:rPr lang="en-US" dirty="0" err="1"/>
              <a:t>acedl</a:t>
            </a:r>
            <a:r>
              <a:rPr lang="en-US" dirty="0"/>
              <a:t> v..."</a:t>
            </a:r>
          </a:p>
          <a:p>
            <a:endParaRPr lang="en-US" dirty="0"/>
          </a:p>
        </p:txBody>
      </p:sp>
    </p:spTree>
    <p:extLst>
      <p:ext uri="{BB962C8B-B14F-4D97-AF65-F5344CB8AC3E}">
        <p14:creationId xmlns:p14="http://schemas.microsoft.com/office/powerpoint/2010/main" val="13011197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555-D9AF-0C4A-B7B1-E605DFDB68A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43D7630-420B-934F-A35E-6D8B9052DB7F}"/>
              </a:ext>
            </a:extLst>
          </p:cNvPr>
          <p:cNvSpPr>
            <a:spLocks noGrp="1"/>
          </p:cNvSpPr>
          <p:nvPr>
            <p:ph idx="1"/>
          </p:nvPr>
        </p:nvSpPr>
        <p:spPr/>
        <p:txBody>
          <a:bodyPr>
            <a:normAutofit fontScale="77500" lnSpcReduction="20000"/>
          </a:bodyPr>
          <a:lstStyle/>
          <a:p>
            <a:r>
              <a:rPr lang="en-US" b="1" dirty="0"/>
              <a:t>Further Exploration</a:t>
            </a:r>
          </a:p>
          <a:p>
            <a:r>
              <a:rPr lang="en-US" dirty="0"/>
              <a:t>Go back and tackle any </a:t>
            </a:r>
            <a:r>
              <a:rPr lang="en-US" i="1" dirty="0"/>
              <a:t>Further Exploration</a:t>
            </a:r>
            <a:r>
              <a:rPr lang="en-US" dirty="0"/>
              <a:t> exercises from previous days this week that you have not yet completed.</a:t>
            </a:r>
          </a:p>
          <a:p>
            <a:r>
              <a:rPr lang="en-US" b="1" dirty="0"/>
              <a:t>Peer Code Review</a:t>
            </a:r>
          </a:p>
          <a:p>
            <a:r>
              <a:rPr lang="en-US" dirty="0"/>
              <a:t>Is code broken down into plain English specs? Do these specs accurately represent the behaviors required of the program?</a:t>
            </a:r>
          </a:p>
          <a:p>
            <a:r>
              <a:rPr lang="en-US" dirty="0"/>
              <a:t>Are variable names descriptive, and in lower camelCase?</a:t>
            </a:r>
          </a:p>
          <a:p>
            <a:r>
              <a:rPr lang="en-US" dirty="0"/>
              <a:t>Is code indented properly throughout?</a:t>
            </a:r>
          </a:p>
          <a:p>
            <a:r>
              <a:rPr lang="en-US" dirty="0"/>
              <a:t>Does the application work as expected?</a:t>
            </a:r>
          </a:p>
          <a:p>
            <a:r>
              <a:rPr lang="en-US" dirty="0"/>
              <a:t>Is the code clean, well-refactored, and generally easy to follow?</a:t>
            </a:r>
          </a:p>
          <a:p>
            <a:endParaRPr lang="en-US" dirty="0"/>
          </a:p>
        </p:txBody>
      </p:sp>
    </p:spTree>
    <p:extLst>
      <p:ext uri="{BB962C8B-B14F-4D97-AF65-F5344CB8AC3E}">
        <p14:creationId xmlns:p14="http://schemas.microsoft.com/office/powerpoint/2010/main" val="4592147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510A-3FBE-AC49-B3AA-892849F1FA33}"/>
              </a:ext>
            </a:extLst>
          </p:cNvPr>
          <p:cNvSpPr>
            <a:spLocks noGrp="1"/>
          </p:cNvSpPr>
          <p:nvPr>
            <p:ph type="title"/>
          </p:nvPr>
        </p:nvSpPr>
        <p:spPr/>
        <p:txBody>
          <a:bodyPr/>
          <a:lstStyle/>
          <a:p>
            <a:pPr algn="ctr"/>
            <a:r>
              <a:rPr lang="en-US" dirty="0"/>
              <a:t>Independent Project - Triangle Tracker</a:t>
            </a:r>
          </a:p>
        </p:txBody>
      </p:sp>
      <p:sp>
        <p:nvSpPr>
          <p:cNvPr id="3" name="Content Placeholder 2">
            <a:extLst>
              <a:ext uri="{FF2B5EF4-FFF2-40B4-BE49-F238E27FC236}">
                <a16:creationId xmlns:a16="http://schemas.microsoft.com/office/drawing/2014/main" id="{0E858B92-EACD-9644-8FC3-88E9DB447390}"/>
              </a:ext>
            </a:extLst>
          </p:cNvPr>
          <p:cNvSpPr>
            <a:spLocks noGrp="1"/>
          </p:cNvSpPr>
          <p:nvPr>
            <p:ph idx="1"/>
          </p:nvPr>
        </p:nvSpPr>
        <p:spPr/>
        <p:txBody>
          <a:bodyPr>
            <a:normAutofit fontScale="70000" lnSpcReduction="20000"/>
          </a:bodyPr>
          <a:lstStyle/>
          <a:p>
            <a:r>
              <a:rPr lang="en-US" b="1" dirty="0"/>
              <a:t>TRIANGLE TRACKER</a:t>
            </a:r>
          </a:p>
          <a:p>
            <a:r>
              <a:rPr lang="en-US" b="1" dirty="0"/>
              <a:t>GOAL</a:t>
            </a:r>
          </a:p>
          <a:p>
            <a:r>
              <a:rPr lang="en-US" dirty="0"/>
              <a:t>For this week's Independent Project, we will be building an application that will help us know whether a triangle is isosceles, equilateral, scalene or NOT a triangle at all.</a:t>
            </a:r>
          </a:p>
          <a:p>
            <a:r>
              <a:rPr lang="en-US" dirty="0"/>
              <a:t>Based on the functionality of the application, key points to note are:</a:t>
            </a:r>
          </a:p>
          <a:p>
            <a:r>
              <a:rPr lang="en-US" dirty="0"/>
              <a:t>For an equilateral triangle, all sides must be equal.</a:t>
            </a:r>
          </a:p>
          <a:p>
            <a:r>
              <a:rPr lang="en-US" dirty="0"/>
              <a:t>For an isosceles triangle, two sides are exactly equal.</a:t>
            </a:r>
          </a:p>
          <a:p>
            <a:r>
              <a:rPr lang="en-US" dirty="0"/>
              <a:t>For a scalene triangle, none of the sides is equal. However, the sum of any two sides of the triangle must be greater than the third side. </a:t>
            </a:r>
          </a:p>
          <a:p>
            <a:r>
              <a:rPr lang="en-US" dirty="0"/>
              <a:t>Most importantly, if the sum of any two sides of the triangle is equal to or less than the third remaining side, then a triangle CANNOT be formed using those values. (For example, the values 9,4 &amp; 3 cannot form a triangle.)</a:t>
            </a:r>
          </a:p>
          <a:p>
            <a:endParaRPr lang="en-US" dirty="0"/>
          </a:p>
        </p:txBody>
      </p:sp>
    </p:spTree>
    <p:extLst>
      <p:ext uri="{BB962C8B-B14F-4D97-AF65-F5344CB8AC3E}">
        <p14:creationId xmlns:p14="http://schemas.microsoft.com/office/powerpoint/2010/main" val="11558548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9E2A-57A9-5341-A175-F994FB0D2F1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AE19143-74EF-B147-81B2-FE15B5DD9EA3}"/>
              </a:ext>
            </a:extLst>
          </p:cNvPr>
          <p:cNvSpPr>
            <a:spLocks noGrp="1"/>
          </p:cNvSpPr>
          <p:nvPr>
            <p:ph idx="1"/>
          </p:nvPr>
        </p:nvSpPr>
        <p:spPr>
          <a:xfrm>
            <a:off x="1451579" y="2015732"/>
            <a:ext cx="9603275" cy="4150892"/>
          </a:xfrm>
        </p:spPr>
        <p:txBody>
          <a:bodyPr>
            <a:normAutofit fontScale="55000" lnSpcReduction="20000"/>
          </a:bodyPr>
          <a:lstStyle/>
          <a:p>
            <a:r>
              <a:rPr lang="en-US" b="1" dirty="0"/>
              <a:t>USER STORY</a:t>
            </a:r>
          </a:p>
          <a:p>
            <a:r>
              <a:rPr lang="en-US" dirty="0"/>
              <a:t>As a user, I want to enter the length values of the three sides of my triangle in the application.</a:t>
            </a:r>
          </a:p>
          <a:p>
            <a:r>
              <a:rPr lang="en-US" dirty="0"/>
              <a:t>After submitting my values, the application should tell me what type of triangle my values will produce, whether an isosceles, equilateral, scalene or NO triangle at all.</a:t>
            </a:r>
          </a:p>
          <a:p>
            <a:r>
              <a:rPr lang="en-US" dirty="0"/>
              <a:t>HINT: For you to actualize your project, consider researching on how to use HTML input fields and how to link them to the business logic using </a:t>
            </a:r>
            <a:r>
              <a:rPr lang="en-US" dirty="0" err="1"/>
              <a:t>javascript</a:t>
            </a:r>
            <a:r>
              <a:rPr lang="en-US" dirty="0"/>
              <a:t>.  </a:t>
            </a:r>
          </a:p>
          <a:p>
            <a:r>
              <a:rPr lang="en-US" b="1" dirty="0"/>
              <a:t>OBJECTIVES</a:t>
            </a:r>
          </a:p>
          <a:p>
            <a:r>
              <a:rPr lang="en-US" dirty="0"/>
              <a:t>The project will be evaluated based on the following objectives:</a:t>
            </a:r>
          </a:p>
          <a:p>
            <a:r>
              <a:rPr lang="en-US" dirty="0"/>
              <a:t>The project uses one or more </a:t>
            </a:r>
            <a:r>
              <a:rPr lang="en-US" dirty="0" err="1"/>
              <a:t>javascript</a:t>
            </a:r>
            <a:r>
              <a:rPr lang="en-US" dirty="0"/>
              <a:t> functions.</a:t>
            </a:r>
          </a:p>
          <a:p>
            <a:r>
              <a:rPr lang="en-US" dirty="0"/>
              <a:t>Appropriate control flows and logical operators are used in the project.</a:t>
            </a:r>
          </a:p>
          <a:p>
            <a:r>
              <a:rPr lang="en-US" dirty="0"/>
              <a:t>The project makes use of one or more arrays in </a:t>
            </a:r>
            <a:r>
              <a:rPr lang="en-US" dirty="0" err="1"/>
              <a:t>javascript</a:t>
            </a:r>
            <a:r>
              <a:rPr lang="en-US" dirty="0"/>
              <a:t>.</a:t>
            </a:r>
          </a:p>
          <a:p>
            <a:r>
              <a:rPr lang="en-US" dirty="0"/>
              <a:t>The project uses a  HTML input to collect user data.</a:t>
            </a:r>
          </a:p>
          <a:p>
            <a:r>
              <a:rPr lang="en-US" dirty="0"/>
              <a:t>The project uses a custom CSS stylesheet that incorporates cascading, box model and floats.</a:t>
            </a:r>
          </a:p>
          <a:p>
            <a:r>
              <a:rPr lang="en-US" dirty="0"/>
              <a:t>The project works as expected, achieving the functionality required.</a:t>
            </a:r>
          </a:p>
          <a:p>
            <a:r>
              <a:rPr lang="en-US" dirty="0"/>
              <a:t>The project demonstrates an understanding of the week's concepts. If requested, you should be able to explain your code to your instructor.</a:t>
            </a:r>
          </a:p>
          <a:p>
            <a:endParaRPr lang="en-US" dirty="0"/>
          </a:p>
        </p:txBody>
      </p:sp>
    </p:spTree>
    <p:extLst>
      <p:ext uri="{BB962C8B-B14F-4D97-AF65-F5344CB8AC3E}">
        <p14:creationId xmlns:p14="http://schemas.microsoft.com/office/powerpoint/2010/main" val="39204074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E79C-8B1A-5A46-A6F8-23AF73246B9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B152DF0-C37D-7E48-8343-9665F3023D97}"/>
              </a:ext>
            </a:extLst>
          </p:cNvPr>
          <p:cNvSpPr>
            <a:spLocks noGrp="1"/>
          </p:cNvSpPr>
          <p:nvPr>
            <p:ph idx="1"/>
          </p:nvPr>
        </p:nvSpPr>
        <p:spPr>
          <a:xfrm>
            <a:off x="1451579" y="2015732"/>
            <a:ext cx="9603275" cy="4128590"/>
          </a:xfrm>
        </p:spPr>
        <p:txBody>
          <a:bodyPr>
            <a:normAutofit fontScale="55000" lnSpcReduction="20000"/>
          </a:bodyPr>
          <a:lstStyle/>
          <a:p>
            <a:r>
              <a:rPr lang="en-US" b="1" dirty="0"/>
              <a:t>TECHNICAL REQUIREMENTS</a:t>
            </a:r>
          </a:p>
          <a:p>
            <a:r>
              <a:rPr lang="en-US" dirty="0"/>
              <a:t>The project contains a well-documented README file. This should have:  </a:t>
            </a:r>
          </a:p>
          <a:p>
            <a:pPr lvl="1"/>
            <a:r>
              <a:rPr lang="en-US" dirty="0"/>
              <a:t>Project name.</a:t>
            </a:r>
          </a:p>
          <a:p>
            <a:pPr lvl="1"/>
            <a:r>
              <a:rPr lang="en-US" dirty="0"/>
              <a:t>Project description. </a:t>
            </a:r>
          </a:p>
          <a:p>
            <a:pPr lvl="1"/>
            <a:r>
              <a:rPr lang="en-US" dirty="0"/>
              <a:t>Author(s) information.</a:t>
            </a:r>
          </a:p>
          <a:p>
            <a:pPr lvl="1"/>
            <a:r>
              <a:rPr lang="en-US" dirty="0"/>
              <a:t>Setup instructions - includes any scripts that need to be run if necessary.</a:t>
            </a:r>
          </a:p>
          <a:p>
            <a:pPr lvl="1"/>
            <a:r>
              <a:rPr lang="en-US" dirty="0"/>
              <a:t>BDD.</a:t>
            </a:r>
          </a:p>
          <a:p>
            <a:pPr lvl="1"/>
            <a:r>
              <a:rPr lang="en-US" dirty="0"/>
              <a:t>Technologies used.</a:t>
            </a:r>
          </a:p>
          <a:p>
            <a:pPr lvl="1"/>
            <a:r>
              <a:rPr lang="en-US" dirty="0"/>
              <a:t>Contact information.</a:t>
            </a:r>
          </a:p>
          <a:p>
            <a:pPr lvl="1"/>
            <a:r>
              <a:rPr lang="en-US" dirty="0"/>
              <a:t>License and Copyright information.</a:t>
            </a:r>
          </a:p>
          <a:p>
            <a:r>
              <a:rPr lang="en-US" dirty="0"/>
              <a:t>The project code is consistently indented and follows the language syntax.</a:t>
            </a:r>
          </a:p>
          <a:p>
            <a:r>
              <a:rPr lang="en-US" dirty="0"/>
              <a:t>The project is submitted in time. It should be submitted before 6:00 pm Friday unless otherwise stated.</a:t>
            </a:r>
          </a:p>
          <a:p>
            <a:r>
              <a:rPr lang="en-US" dirty="0"/>
              <a:t>The project code is pushed to </a:t>
            </a:r>
            <a:r>
              <a:rPr lang="en-US" dirty="0" err="1"/>
              <a:t>Github</a:t>
            </a:r>
            <a:r>
              <a:rPr lang="en-US" dirty="0"/>
              <a:t> and the project is deployed to </a:t>
            </a:r>
            <a:r>
              <a:rPr lang="en-US" dirty="0" err="1"/>
              <a:t>gh</a:t>
            </a:r>
            <a:r>
              <a:rPr lang="en-US" dirty="0"/>
              <a:t>-pages.</a:t>
            </a:r>
          </a:p>
          <a:p>
            <a:r>
              <a:rPr lang="en-US" dirty="0"/>
              <a:t>The project name, description and URL to live site are provided on the </a:t>
            </a:r>
            <a:r>
              <a:rPr lang="en-US" dirty="0" err="1"/>
              <a:t>Github</a:t>
            </a:r>
            <a:r>
              <a:rPr lang="en-US" dirty="0"/>
              <a:t> repository.</a:t>
            </a:r>
          </a:p>
          <a:p>
            <a:r>
              <a:rPr lang="en-US" dirty="0"/>
              <a:t>Commits are made regularly with relevant and clear commit messages associated with them.</a:t>
            </a:r>
          </a:p>
          <a:p>
            <a:r>
              <a:rPr lang="en-US" dirty="0"/>
              <a:t>The project should be polished in a portfolio-quality state.</a:t>
            </a:r>
          </a:p>
          <a:p>
            <a:endParaRPr lang="en-US" dirty="0"/>
          </a:p>
        </p:txBody>
      </p:sp>
    </p:spTree>
    <p:extLst>
      <p:ext uri="{BB962C8B-B14F-4D97-AF65-F5344CB8AC3E}">
        <p14:creationId xmlns:p14="http://schemas.microsoft.com/office/powerpoint/2010/main" val="23340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1E7A-EF04-1444-A5CD-016721492E7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6C04A82-EB7A-C049-991A-F6C5AFBDCE58}"/>
              </a:ext>
            </a:extLst>
          </p:cNvPr>
          <p:cNvSpPr>
            <a:spLocks noGrp="1"/>
          </p:cNvSpPr>
          <p:nvPr>
            <p:ph idx="1"/>
          </p:nvPr>
        </p:nvSpPr>
        <p:spPr/>
        <p:txBody>
          <a:bodyPr/>
          <a:lstStyle/>
          <a:p>
            <a:r>
              <a:rPr lang="en-US" dirty="0"/>
              <a:t>Here, we created a variable named </a:t>
            </a:r>
            <a:r>
              <a:rPr lang="en-US" dirty="0" err="1"/>
              <a:t>mySchool</a:t>
            </a:r>
            <a:r>
              <a:rPr lang="en-US" dirty="0"/>
              <a:t> and set it equal to whatever the user types in the box.</a:t>
            </a:r>
          </a:p>
          <a:p>
            <a:r>
              <a:rPr lang="en-US" dirty="0"/>
              <a:t>The return statement is a string, so we can use it in the same way that we use a string:</a:t>
            </a:r>
          </a:p>
          <a:p>
            <a:r>
              <a:rPr lang="en-US" dirty="0"/>
              <a:t>&gt; prompt("Are you ready to code?").</a:t>
            </a:r>
            <a:r>
              <a:rPr lang="en-US" dirty="0" err="1"/>
              <a:t>toUpperCase</a:t>
            </a:r>
            <a:r>
              <a:rPr lang="en-US" dirty="0"/>
              <a:t>(); // I'm going to type "yes!"</a:t>
            </a:r>
            <a:br>
              <a:rPr lang="en-US" dirty="0"/>
            </a:br>
            <a:r>
              <a:rPr lang="en-US" dirty="0"/>
              <a:t>"YES!" Another built-in function that lets the browser interact with the user is confirm(), which also takes a string as an argument:</a:t>
            </a:r>
          </a:p>
          <a:p>
            <a:r>
              <a:rPr lang="en-US" dirty="0"/>
              <a:t>&gt; confirm("Would you like to continue?"); // I am going to press the OK button</a:t>
            </a:r>
            <a:br>
              <a:rPr lang="en-US" dirty="0"/>
            </a:br>
            <a:r>
              <a:rPr lang="en-US" dirty="0"/>
              <a:t>true</a:t>
            </a:r>
          </a:p>
        </p:txBody>
      </p:sp>
    </p:spTree>
    <p:extLst>
      <p:ext uri="{BB962C8B-B14F-4D97-AF65-F5344CB8AC3E}">
        <p14:creationId xmlns:p14="http://schemas.microsoft.com/office/powerpoint/2010/main" val="17768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9A86-D762-9746-BF6F-A964C1A0422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860E52E-16C7-6147-909F-80DE75CE5868}"/>
              </a:ext>
            </a:extLst>
          </p:cNvPr>
          <p:cNvSpPr>
            <a:spLocks noGrp="1"/>
          </p:cNvSpPr>
          <p:nvPr>
            <p:ph idx="1"/>
          </p:nvPr>
        </p:nvSpPr>
        <p:spPr>
          <a:xfrm>
            <a:off x="1451579" y="1853754"/>
            <a:ext cx="9603275" cy="4199727"/>
          </a:xfrm>
        </p:spPr>
        <p:txBody>
          <a:bodyPr>
            <a:normAutofit fontScale="85000" lnSpcReduction="20000"/>
          </a:bodyPr>
          <a:lstStyle/>
          <a:p>
            <a:r>
              <a:rPr lang="en-US" dirty="0"/>
              <a:t>Try it again for yourself. This time press the </a:t>
            </a:r>
            <a:r>
              <a:rPr lang="en-US" i="1" dirty="0"/>
              <a:t>Cancel</a:t>
            </a:r>
            <a:r>
              <a:rPr lang="en-US" dirty="0"/>
              <a:t> button and notice that it returns the false Boolean value.</a:t>
            </a:r>
          </a:p>
          <a:p>
            <a:r>
              <a:rPr lang="en-US" dirty="0"/>
              <a:t>It is good to be conscious of what arguments a function takes, and what data type it returns. Here is a table showing that information for the three built-in functions introduced in this lesson:</a:t>
            </a:r>
          </a:p>
          <a:p>
            <a:endParaRPr lang="en-US" dirty="0"/>
          </a:p>
          <a:p>
            <a:endParaRPr lang="en-US" dirty="0"/>
          </a:p>
          <a:p>
            <a:endParaRPr lang="en-US" dirty="0"/>
          </a:p>
          <a:p>
            <a:r>
              <a:rPr lang="en-US" dirty="0"/>
              <a:t>The alert() function does not return anything useful, which is fine because you would just use it to display some information to the user - it is a way of outputting information, not of collecting information. On the other hand, you would want to somehow collect the user's response to the prompt() or confirm() functions - likely by assigning the returned value to a variable as demonstrated above with var </a:t>
            </a:r>
            <a:r>
              <a:rPr lang="en-US" dirty="0" err="1"/>
              <a:t>mySchool</a:t>
            </a:r>
            <a:r>
              <a:rPr lang="en-US" dirty="0"/>
              <a:t> = prompt("Where do you go to school?");. That way you can actually do something with the inputted information rather than just ignoring it.</a:t>
            </a:r>
          </a:p>
        </p:txBody>
      </p:sp>
      <p:pic>
        <p:nvPicPr>
          <p:cNvPr id="8" name="Picture 7" descr="Table&#10;&#10;Description automatically generated">
            <a:extLst>
              <a:ext uri="{FF2B5EF4-FFF2-40B4-BE49-F238E27FC236}">
                <a16:creationId xmlns:a16="http://schemas.microsoft.com/office/drawing/2014/main" id="{D5F08F5E-2DA2-094C-8BB8-1C8F9CAF4F14}"/>
              </a:ext>
            </a:extLst>
          </p:cNvPr>
          <p:cNvPicPr>
            <a:picLocks noChangeAspect="1"/>
          </p:cNvPicPr>
          <p:nvPr/>
        </p:nvPicPr>
        <p:blipFill>
          <a:blip r:embed="rId2"/>
          <a:stretch>
            <a:fillRect/>
          </a:stretch>
        </p:blipFill>
        <p:spPr>
          <a:xfrm>
            <a:off x="3871912" y="3103014"/>
            <a:ext cx="4745037" cy="1196575"/>
          </a:xfrm>
          <a:prstGeom prst="rect">
            <a:avLst/>
          </a:prstGeom>
        </p:spPr>
      </p:pic>
    </p:spTree>
    <p:extLst>
      <p:ext uri="{BB962C8B-B14F-4D97-AF65-F5344CB8AC3E}">
        <p14:creationId xmlns:p14="http://schemas.microsoft.com/office/powerpoint/2010/main" val="128433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DD01-E6B2-E149-9CA8-7B12FA4C8CED}"/>
              </a:ext>
            </a:extLst>
          </p:cNvPr>
          <p:cNvSpPr>
            <a:spLocks noGrp="1"/>
          </p:cNvSpPr>
          <p:nvPr>
            <p:ph type="title"/>
          </p:nvPr>
        </p:nvSpPr>
        <p:spPr/>
        <p:txBody>
          <a:bodyPr/>
          <a:lstStyle/>
          <a:p>
            <a:pPr algn="ctr"/>
            <a:r>
              <a:rPr lang="en-US" dirty="0"/>
              <a:t>Practice - Functions</a:t>
            </a:r>
          </a:p>
        </p:txBody>
      </p:sp>
      <p:sp>
        <p:nvSpPr>
          <p:cNvPr id="3" name="Content Placeholder 2">
            <a:extLst>
              <a:ext uri="{FF2B5EF4-FFF2-40B4-BE49-F238E27FC236}">
                <a16:creationId xmlns:a16="http://schemas.microsoft.com/office/drawing/2014/main" id="{5A5C247A-EB2D-AD43-A5F6-E750E44C5135}"/>
              </a:ext>
            </a:extLst>
          </p:cNvPr>
          <p:cNvSpPr>
            <a:spLocks noGrp="1"/>
          </p:cNvSpPr>
          <p:nvPr>
            <p:ph idx="1"/>
          </p:nvPr>
        </p:nvSpPr>
        <p:spPr/>
        <p:txBody>
          <a:bodyPr>
            <a:normAutofit fontScale="70000" lnSpcReduction="20000"/>
          </a:bodyPr>
          <a:lstStyle/>
          <a:p>
            <a:r>
              <a:rPr lang="en-US" b="1" dirty="0"/>
              <a:t>Goal:</a:t>
            </a:r>
            <a:r>
              <a:rPr lang="en-US" dirty="0"/>
              <a:t> In the Functions lesson, we learned:</a:t>
            </a:r>
          </a:p>
          <a:p>
            <a:r>
              <a:rPr lang="en-US" dirty="0"/>
              <a:t>Functions perform actions in the browser</a:t>
            </a:r>
          </a:p>
          <a:p>
            <a:r>
              <a:rPr lang="en-US" dirty="0"/>
              <a:t>Examples of JavaScript functions are alert(), prompt(), and confirm() </a:t>
            </a:r>
          </a:p>
          <a:p>
            <a:r>
              <a:rPr lang="en-US" dirty="0"/>
              <a:t>Methods can be chained onto functions</a:t>
            </a:r>
          </a:p>
          <a:p>
            <a:r>
              <a:rPr lang="en-US" dirty="0"/>
              <a:t>Functions are an incredibly important part of programming, and you'll be using them constantly. Begin to get the hang of calling some common JavaScript functions by completing the practice exercises listed below.</a:t>
            </a:r>
          </a:p>
          <a:p>
            <a:r>
              <a:rPr lang="en-US" b="1" dirty="0"/>
              <a:t>Warm Up</a:t>
            </a:r>
          </a:p>
          <a:p>
            <a:r>
              <a:rPr lang="en-US" dirty="0"/>
              <a:t>How can we comment out code?</a:t>
            </a:r>
          </a:p>
          <a:p>
            <a:r>
              <a:rPr lang="en-US" dirty="0"/>
              <a:t>What happens when we run code that is commented out?</a:t>
            </a:r>
          </a:p>
          <a:p>
            <a:r>
              <a:rPr lang="en-US" dirty="0"/>
              <a:t>What are the differences between the alert(), confirm(), and prompt() functions in JavaScript?</a:t>
            </a:r>
          </a:p>
          <a:p>
            <a:endParaRPr lang="en-US" dirty="0"/>
          </a:p>
        </p:txBody>
      </p:sp>
    </p:spTree>
    <p:extLst>
      <p:ext uri="{BB962C8B-B14F-4D97-AF65-F5344CB8AC3E}">
        <p14:creationId xmlns:p14="http://schemas.microsoft.com/office/powerpoint/2010/main" val="215277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102E-4549-FD48-BA83-5DFD4D5AC8B2}"/>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BF94E1A7-341B-C149-A43F-79C71E6BC851}"/>
              </a:ext>
            </a:extLst>
          </p:cNvPr>
          <p:cNvSpPr>
            <a:spLocks noGrp="1"/>
          </p:cNvSpPr>
          <p:nvPr>
            <p:ph idx="1"/>
          </p:nvPr>
        </p:nvSpPr>
        <p:spPr/>
        <p:txBody>
          <a:bodyPr>
            <a:normAutofit fontScale="85000" lnSpcReduction="10000"/>
          </a:bodyPr>
          <a:lstStyle/>
          <a:p>
            <a:r>
              <a:rPr lang="en-US" dirty="0"/>
              <a:t>Practice using JavaScript functions:</a:t>
            </a:r>
          </a:p>
          <a:p>
            <a:r>
              <a:rPr lang="en-US" dirty="0"/>
              <a:t>Use alert() to pop up a dialog box with a warning for the user.</a:t>
            </a:r>
          </a:p>
          <a:p>
            <a:r>
              <a:rPr lang="en-US" dirty="0"/>
              <a:t>Use confirm() to ask a yes or no question.</a:t>
            </a:r>
          </a:p>
          <a:p>
            <a:r>
              <a:rPr lang="en-US" dirty="0"/>
              <a:t>Use prompt() to ask a question.</a:t>
            </a:r>
          </a:p>
          <a:p>
            <a:r>
              <a:rPr lang="en-US" dirty="0"/>
              <a:t>Save the response to the prompt() as a variable. All responses entered by a user in to a prompt input filed are saved as strings (even if the user enters 10, the value is saved as the string, "10"). Run at least 3 string methods of your choice on the string variable that you create from the prompt.</a:t>
            </a:r>
          </a:p>
          <a:p>
            <a:r>
              <a:rPr lang="en-US" dirty="0"/>
              <a:t>Ask a new question and save the response as a new variable and run 3 different string methods on it.</a:t>
            </a:r>
          </a:p>
          <a:p>
            <a:endParaRPr lang="en-US" dirty="0"/>
          </a:p>
        </p:txBody>
      </p:sp>
    </p:spTree>
    <p:extLst>
      <p:ext uri="{BB962C8B-B14F-4D97-AF65-F5344CB8AC3E}">
        <p14:creationId xmlns:p14="http://schemas.microsoft.com/office/powerpoint/2010/main" val="236338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7AB6-6C94-A048-A2D7-2769BB941E25}"/>
              </a:ext>
            </a:extLst>
          </p:cNvPr>
          <p:cNvSpPr>
            <a:spLocks noGrp="1"/>
          </p:cNvSpPr>
          <p:nvPr>
            <p:ph type="title"/>
          </p:nvPr>
        </p:nvSpPr>
        <p:spPr/>
        <p:txBody>
          <a:bodyPr/>
          <a:lstStyle/>
          <a:p>
            <a:pPr algn="ctr"/>
            <a:r>
              <a:rPr lang="en-US" dirty="0"/>
              <a:t>Parsing Integers</a:t>
            </a:r>
          </a:p>
        </p:txBody>
      </p:sp>
      <p:sp>
        <p:nvSpPr>
          <p:cNvPr id="3" name="Content Placeholder 2">
            <a:extLst>
              <a:ext uri="{FF2B5EF4-FFF2-40B4-BE49-F238E27FC236}">
                <a16:creationId xmlns:a16="http://schemas.microsoft.com/office/drawing/2014/main" id="{1192C45F-5082-8C46-ADC9-58C41BEED3FF}"/>
              </a:ext>
            </a:extLst>
          </p:cNvPr>
          <p:cNvSpPr>
            <a:spLocks noGrp="1"/>
          </p:cNvSpPr>
          <p:nvPr>
            <p:ph idx="1"/>
          </p:nvPr>
        </p:nvSpPr>
        <p:spPr/>
        <p:txBody>
          <a:bodyPr/>
          <a:lstStyle/>
          <a:p>
            <a:r>
              <a:rPr lang="en-US" dirty="0"/>
              <a:t>The most common error beginning JavaScript students experience is attempting to call functions meant for numbers on strings. This happens especially frequently because </a:t>
            </a:r>
            <a:r>
              <a:rPr lang="en-US" b="1" dirty="0"/>
              <a:t>all values returned from a prompt are saved as strings</a:t>
            </a:r>
            <a:r>
              <a:rPr lang="en-US" dirty="0"/>
              <a:t>. This is true even if the user enters a number into a prompt without quotation marks! Unfortunately, this is simply how JavaScript works. If we wanted to collect a value from a user with prompt(), and perform arithmetic with this value, we would need to convert it into a number with JavaScript's </a:t>
            </a:r>
            <a:r>
              <a:rPr lang="en-US" dirty="0" err="1"/>
              <a:t>parseInt</a:t>
            </a:r>
            <a:r>
              <a:rPr lang="en-US" dirty="0"/>
              <a:t>() function. If not, we would receive some very unexpected output.</a:t>
            </a:r>
          </a:p>
        </p:txBody>
      </p:sp>
    </p:spTree>
    <p:extLst>
      <p:ext uri="{BB962C8B-B14F-4D97-AF65-F5344CB8AC3E}">
        <p14:creationId xmlns:p14="http://schemas.microsoft.com/office/powerpoint/2010/main" val="345284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B342-0F25-AE42-B47E-5D652FDF2BE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A744C4D-5D84-5B40-90CB-266854692438}"/>
              </a:ext>
            </a:extLst>
          </p:cNvPr>
          <p:cNvSpPr>
            <a:spLocks noGrp="1"/>
          </p:cNvSpPr>
          <p:nvPr>
            <p:ph idx="1"/>
          </p:nvPr>
        </p:nvSpPr>
        <p:spPr/>
        <p:txBody>
          <a:bodyPr>
            <a:normAutofit lnSpcReduction="10000"/>
          </a:bodyPr>
          <a:lstStyle/>
          <a:p>
            <a:r>
              <a:rPr lang="en-US" b="1" dirty="0"/>
              <a:t>Common Data Type Errors</a:t>
            </a:r>
          </a:p>
          <a:p>
            <a:r>
              <a:rPr lang="en-US" dirty="0"/>
              <a:t>Here's what can happen if you </a:t>
            </a:r>
            <a:r>
              <a:rPr lang="en-US" i="1" dirty="0"/>
              <a:t>don't</a:t>
            </a:r>
            <a:r>
              <a:rPr lang="en-US" dirty="0"/>
              <a:t> parse integers correctly. In the example below, we use prompt() to ask the user how old they are. The user enters 35. We then attempt to perform some arithmetic on age:</a:t>
            </a:r>
          </a:p>
          <a:p>
            <a:r>
              <a:rPr lang="en-US" dirty="0"/>
              <a:t>&gt; var age = prompt("Enter your age: ");</a:t>
            </a:r>
            <a:br>
              <a:rPr lang="en-US" dirty="0"/>
            </a:br>
            <a:r>
              <a:rPr lang="en-US" dirty="0"/>
              <a:t>&gt; age + age;</a:t>
            </a:r>
            <a:br>
              <a:rPr lang="en-US" dirty="0"/>
            </a:br>
            <a:r>
              <a:rPr lang="en-US" dirty="0"/>
              <a:t>3535 Remember, </a:t>
            </a:r>
            <a:r>
              <a:rPr lang="en-US" b="1" dirty="0"/>
              <a:t>all values returned from a prompt are strings!</a:t>
            </a:r>
            <a:r>
              <a:rPr lang="en-US" dirty="0"/>
              <a:t> So, even though the user entered a number, age is actually equal to the string "35". Since the + operator can be used to concatenate strings age + age actually returns "3535", instead of 70.</a:t>
            </a:r>
          </a:p>
          <a:p>
            <a:endParaRPr lang="en-US" dirty="0"/>
          </a:p>
        </p:txBody>
      </p:sp>
    </p:spTree>
    <p:extLst>
      <p:ext uri="{BB962C8B-B14F-4D97-AF65-F5344CB8AC3E}">
        <p14:creationId xmlns:p14="http://schemas.microsoft.com/office/powerpoint/2010/main" val="68528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21EA-B8CD-5C4B-98F0-B5BFDE470BC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AC5BA5D-3C45-B24E-952F-4FF621EFD222}"/>
              </a:ext>
            </a:extLst>
          </p:cNvPr>
          <p:cNvSpPr>
            <a:spLocks noGrp="1"/>
          </p:cNvSpPr>
          <p:nvPr>
            <p:ph idx="1"/>
          </p:nvPr>
        </p:nvSpPr>
        <p:spPr/>
        <p:txBody>
          <a:bodyPr>
            <a:normAutofit fontScale="62500" lnSpcReduction="20000"/>
          </a:bodyPr>
          <a:lstStyle/>
          <a:p>
            <a:r>
              <a:rPr lang="en-US" b="1" dirty="0"/>
              <a:t>Avoiding Data Type Errors</a:t>
            </a:r>
          </a:p>
          <a:p>
            <a:r>
              <a:rPr lang="en-US" dirty="0"/>
              <a:t>To make a string a number, we parse it using the </a:t>
            </a:r>
            <a:r>
              <a:rPr lang="en-US" dirty="0" err="1"/>
              <a:t>parseInt</a:t>
            </a:r>
            <a:r>
              <a:rPr lang="en-US" dirty="0"/>
              <a:t>() function like this:</a:t>
            </a:r>
          </a:p>
          <a:p>
            <a:r>
              <a:rPr lang="en-US" dirty="0"/>
              <a:t>&gt; var number = </a:t>
            </a:r>
            <a:r>
              <a:rPr lang="en-US" dirty="0" err="1"/>
              <a:t>parseInt</a:t>
            </a:r>
            <a:r>
              <a:rPr lang="en-US" dirty="0"/>
              <a:t>("5");</a:t>
            </a:r>
            <a:br>
              <a:rPr lang="en-US" dirty="0"/>
            </a:br>
            <a:r>
              <a:rPr lang="en-US" dirty="0"/>
              <a:t>&gt; number;</a:t>
            </a:r>
            <a:br>
              <a:rPr lang="en-US" dirty="0"/>
            </a:br>
            <a:r>
              <a:rPr lang="en-US" dirty="0"/>
              <a:t>5 So, to change our age from the example above into an integer, we do the following:</a:t>
            </a:r>
          </a:p>
          <a:p>
            <a:r>
              <a:rPr lang="en-US" dirty="0"/>
              <a:t>&gt; var </a:t>
            </a:r>
            <a:r>
              <a:rPr lang="en-US" dirty="0" err="1"/>
              <a:t>inputtedAge</a:t>
            </a:r>
            <a:r>
              <a:rPr lang="en-US" dirty="0"/>
              <a:t> = prompt("Enter your age: ");</a:t>
            </a:r>
            <a:br>
              <a:rPr lang="en-US" dirty="0"/>
            </a:br>
            <a:r>
              <a:rPr lang="en-US" dirty="0"/>
              <a:t>&gt; var age = </a:t>
            </a:r>
            <a:r>
              <a:rPr lang="en-US" dirty="0" err="1"/>
              <a:t>parseInt</a:t>
            </a:r>
            <a:r>
              <a:rPr lang="en-US" dirty="0"/>
              <a:t>(</a:t>
            </a:r>
            <a:r>
              <a:rPr lang="en-US" dirty="0" err="1"/>
              <a:t>inputtedAge</a:t>
            </a:r>
            <a:r>
              <a:rPr lang="en-US" dirty="0"/>
              <a:t>);</a:t>
            </a:r>
            <a:br>
              <a:rPr lang="en-US" dirty="0"/>
            </a:br>
            <a:r>
              <a:rPr lang="en-US" dirty="0"/>
              <a:t>&gt; age + age;</a:t>
            </a:r>
            <a:br>
              <a:rPr lang="en-US" dirty="0"/>
            </a:br>
            <a:r>
              <a:rPr lang="en-US" dirty="0"/>
              <a:t>70</a:t>
            </a:r>
            <a:br>
              <a:rPr lang="en-US" dirty="0"/>
            </a:br>
            <a:r>
              <a:rPr lang="en-US" dirty="0"/>
              <a:t>Alternatively, the code does the exact same thing on a single line. Here we immediately pass the string returned by the .prompt() function as the argument to the .</a:t>
            </a:r>
            <a:r>
              <a:rPr lang="en-US" dirty="0" err="1"/>
              <a:t>parseInt</a:t>
            </a:r>
            <a:r>
              <a:rPr lang="en-US" dirty="0"/>
              <a:t>() function:</a:t>
            </a:r>
          </a:p>
          <a:p>
            <a:r>
              <a:rPr lang="en-US" dirty="0"/>
              <a:t>&gt; var age = </a:t>
            </a:r>
            <a:r>
              <a:rPr lang="en-US" dirty="0" err="1"/>
              <a:t>parseInt</a:t>
            </a:r>
            <a:r>
              <a:rPr lang="en-US" dirty="0"/>
              <a:t>(prompt("Enter your age: "));</a:t>
            </a:r>
            <a:br>
              <a:rPr lang="en-US" dirty="0"/>
            </a:br>
            <a:r>
              <a:rPr lang="en-US" dirty="0"/>
              <a:t>&gt; age + age;</a:t>
            </a:r>
            <a:br>
              <a:rPr lang="en-US" dirty="0"/>
            </a:br>
            <a:r>
              <a:rPr lang="en-US" dirty="0"/>
              <a:t>70</a:t>
            </a:r>
          </a:p>
        </p:txBody>
      </p:sp>
    </p:spTree>
    <p:extLst>
      <p:ext uri="{BB962C8B-B14F-4D97-AF65-F5344CB8AC3E}">
        <p14:creationId xmlns:p14="http://schemas.microsoft.com/office/powerpoint/2010/main" val="22444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3732-7E5F-AE48-AF3E-05AD9E6CA846}"/>
              </a:ext>
            </a:extLst>
          </p:cNvPr>
          <p:cNvSpPr>
            <a:spLocks noGrp="1"/>
          </p:cNvSpPr>
          <p:nvPr>
            <p:ph type="title"/>
          </p:nvPr>
        </p:nvSpPr>
        <p:spPr/>
        <p:txBody>
          <a:bodyPr/>
          <a:lstStyle/>
          <a:p>
            <a:pPr algn="ctr"/>
            <a:r>
              <a:rPr lang="en-US" dirty="0"/>
              <a:t>Data Types</a:t>
            </a:r>
          </a:p>
        </p:txBody>
      </p:sp>
      <p:sp>
        <p:nvSpPr>
          <p:cNvPr id="3" name="Content Placeholder 2">
            <a:extLst>
              <a:ext uri="{FF2B5EF4-FFF2-40B4-BE49-F238E27FC236}">
                <a16:creationId xmlns:a16="http://schemas.microsoft.com/office/drawing/2014/main" id="{1851E27D-7F53-D64F-9EF8-F7ECE641FA56}"/>
              </a:ext>
            </a:extLst>
          </p:cNvPr>
          <p:cNvSpPr>
            <a:spLocks noGrp="1"/>
          </p:cNvSpPr>
          <p:nvPr>
            <p:ph idx="1"/>
          </p:nvPr>
        </p:nvSpPr>
        <p:spPr>
          <a:xfrm>
            <a:off x="1451579" y="1853754"/>
            <a:ext cx="9603275" cy="4273777"/>
          </a:xfrm>
        </p:spPr>
        <p:txBody>
          <a:bodyPr>
            <a:normAutofit fontScale="55000" lnSpcReduction="20000"/>
          </a:bodyPr>
          <a:lstStyle/>
          <a:p>
            <a:pPr marL="0" indent="0">
              <a:buNone/>
            </a:pPr>
            <a:r>
              <a:rPr lang="en-US" dirty="0"/>
              <a:t>We've already seen </a:t>
            </a:r>
            <a:r>
              <a:rPr lang="en-US" b="1" dirty="0"/>
              <a:t>numbers</a:t>
            </a:r>
            <a:r>
              <a:rPr lang="en-US" dirty="0"/>
              <a:t>, </a:t>
            </a:r>
            <a:r>
              <a:rPr lang="en-US" b="1" dirty="0"/>
              <a:t>strings</a:t>
            </a:r>
            <a:r>
              <a:rPr lang="en-US" dirty="0"/>
              <a:t>, </a:t>
            </a:r>
            <a:r>
              <a:rPr lang="en-US" b="1" dirty="0" err="1"/>
              <a:t>booleans</a:t>
            </a:r>
            <a:r>
              <a:rPr lang="en-US" dirty="0"/>
              <a:t>, and </a:t>
            </a:r>
            <a:r>
              <a:rPr lang="en-US" b="1" dirty="0"/>
              <a:t>undefined</a:t>
            </a:r>
            <a:r>
              <a:rPr lang="en-US" dirty="0"/>
              <a:t>. These are 4 of the 5 basic data types, or </a:t>
            </a:r>
            <a:r>
              <a:rPr lang="en-US" b="1" dirty="0"/>
              <a:t>primitives</a:t>
            </a:r>
            <a:r>
              <a:rPr lang="en-US" dirty="0"/>
              <a:t>, in JavaScript. The other is </a:t>
            </a:r>
            <a:r>
              <a:rPr lang="en-US" b="1" dirty="0"/>
              <a:t>null</a:t>
            </a:r>
            <a:r>
              <a:rPr lang="en-US" dirty="0"/>
              <a:t>, which represents nothingness. Don't worry about </a:t>
            </a:r>
            <a:r>
              <a:rPr lang="en-US" i="1" dirty="0"/>
              <a:t>null</a:t>
            </a:r>
            <a:r>
              <a:rPr lang="en-US" dirty="0"/>
              <a:t> for now - we'll learn more about it down the road.</a:t>
            </a:r>
          </a:p>
          <a:p>
            <a:r>
              <a:rPr lang="en-US" b="1" dirty="0"/>
              <a:t>Data Types</a:t>
            </a:r>
          </a:p>
          <a:p>
            <a:r>
              <a:rPr lang="en-US" b="1" dirty="0"/>
              <a:t>Number</a:t>
            </a:r>
          </a:p>
          <a:p>
            <a:pPr marL="0" indent="0">
              <a:buNone/>
            </a:pPr>
            <a:r>
              <a:rPr lang="en-US" dirty="0"/>
              <a:t>Unsurprisingly, the number type represents numbers.</a:t>
            </a:r>
          </a:p>
          <a:p>
            <a:r>
              <a:rPr lang="en-US" dirty="0"/>
              <a:t>42</a:t>
            </a:r>
          </a:p>
          <a:p>
            <a:r>
              <a:rPr lang="en-US" dirty="0"/>
              <a:t>3.14</a:t>
            </a:r>
          </a:p>
          <a:p>
            <a:r>
              <a:rPr lang="en-US" dirty="0"/>
              <a:t>-10</a:t>
            </a:r>
          </a:p>
          <a:p>
            <a:r>
              <a:rPr lang="en-US" dirty="0"/>
              <a:t>0</a:t>
            </a:r>
          </a:p>
          <a:p>
            <a:r>
              <a:rPr lang="en-US" dirty="0" err="1"/>
              <a:t>NaN</a:t>
            </a:r>
            <a:r>
              <a:rPr lang="en-US" dirty="0"/>
              <a:t> (stands for "not a number", but is considered a number)</a:t>
            </a:r>
          </a:p>
          <a:p>
            <a:r>
              <a:rPr lang="en-US" dirty="0"/>
              <a:t>Infinity</a:t>
            </a:r>
          </a:p>
          <a:p>
            <a:r>
              <a:rPr lang="en-US" dirty="0"/>
              <a:t>-Infinity</a:t>
            </a:r>
          </a:p>
          <a:p>
            <a:r>
              <a:rPr lang="en-US" dirty="0"/>
              <a:t>var </a:t>
            </a:r>
            <a:r>
              <a:rPr lang="en-US" dirty="0" err="1"/>
              <a:t>favouriteNumber</a:t>
            </a:r>
            <a:r>
              <a:rPr lang="en-US" dirty="0"/>
              <a:t> = 42;</a:t>
            </a:r>
          </a:p>
          <a:p>
            <a:pPr marL="0" indent="0">
              <a:buNone/>
            </a:pPr>
            <a:r>
              <a:rPr lang="en-US" dirty="0"/>
              <a:t>You can use certain methods on numbers:</a:t>
            </a:r>
          </a:p>
          <a:p>
            <a:pPr marL="0" indent="0">
              <a:buNone/>
            </a:pPr>
            <a:r>
              <a:rPr lang="en-US" dirty="0"/>
              <a:t>&gt; 3.14159.toFixed(2); "3.14"</a:t>
            </a:r>
          </a:p>
          <a:p>
            <a:endParaRPr lang="en-US" dirty="0"/>
          </a:p>
        </p:txBody>
      </p:sp>
    </p:spTree>
    <p:extLst>
      <p:ext uri="{BB962C8B-B14F-4D97-AF65-F5344CB8AC3E}">
        <p14:creationId xmlns:p14="http://schemas.microsoft.com/office/powerpoint/2010/main" val="418291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B34A-2CFB-2446-B742-7773CBD4999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0DB5F81-16F6-354A-BBF6-1BB94F97492B}"/>
              </a:ext>
            </a:extLst>
          </p:cNvPr>
          <p:cNvSpPr>
            <a:spLocks noGrp="1"/>
          </p:cNvSpPr>
          <p:nvPr>
            <p:ph idx="1"/>
          </p:nvPr>
        </p:nvSpPr>
        <p:spPr/>
        <p:txBody>
          <a:bodyPr>
            <a:normAutofit lnSpcReduction="10000"/>
          </a:bodyPr>
          <a:lstStyle/>
          <a:p>
            <a:r>
              <a:rPr lang="en-US" b="1" dirty="0"/>
              <a:t>Additional Information</a:t>
            </a:r>
          </a:p>
          <a:p>
            <a:r>
              <a:rPr lang="en-US" dirty="0"/>
              <a:t>Note: The Int part of .</a:t>
            </a:r>
            <a:r>
              <a:rPr lang="en-US" dirty="0" err="1"/>
              <a:t>parseInt</a:t>
            </a:r>
            <a:r>
              <a:rPr lang="en-US" dirty="0"/>
              <a:t>() is short for integer, which means that it's a whole number. If we wanted to convert something into a number with a decimal, we'd use .</a:t>
            </a:r>
            <a:r>
              <a:rPr lang="en-US" dirty="0" err="1"/>
              <a:t>parseFloat</a:t>
            </a:r>
            <a:r>
              <a:rPr lang="en-US" dirty="0"/>
              <a:t>():</a:t>
            </a:r>
          </a:p>
          <a:p>
            <a:r>
              <a:rPr lang="en-US" dirty="0"/>
              <a:t>&gt; var pi = "3.14";</a:t>
            </a:r>
            <a:br>
              <a:rPr lang="en-US" dirty="0"/>
            </a:br>
            <a:r>
              <a:rPr lang="en-US" dirty="0"/>
              <a:t>&gt; </a:t>
            </a:r>
            <a:r>
              <a:rPr lang="en-US" dirty="0" err="1"/>
              <a:t>parseFloat</a:t>
            </a:r>
            <a:r>
              <a:rPr lang="en-US" dirty="0"/>
              <a:t>(pi);</a:t>
            </a:r>
            <a:br>
              <a:rPr lang="en-US" dirty="0"/>
            </a:br>
            <a:r>
              <a:rPr lang="en-US" dirty="0"/>
              <a:t>3.14 </a:t>
            </a:r>
            <a:r>
              <a:rPr lang="en-US" b="1" dirty="0"/>
              <a:t>Floating point</a:t>
            </a:r>
            <a:r>
              <a:rPr lang="en-US" dirty="0"/>
              <a:t> numbers are simply numbers with decimals. If you're parsing a whole number, use </a:t>
            </a:r>
            <a:r>
              <a:rPr lang="en-US" dirty="0" err="1"/>
              <a:t>parseInt</a:t>
            </a:r>
            <a:r>
              <a:rPr lang="en-US" dirty="0"/>
              <a:t>(), if you're parsing a number containing a decimal point, use </a:t>
            </a:r>
            <a:r>
              <a:rPr lang="en-US" dirty="0" err="1"/>
              <a:t>parseFloat</a:t>
            </a:r>
            <a:r>
              <a:rPr lang="en-US" dirty="0"/>
              <a:t>().</a:t>
            </a:r>
          </a:p>
          <a:p>
            <a:endParaRPr lang="en-US" dirty="0"/>
          </a:p>
        </p:txBody>
      </p:sp>
    </p:spTree>
    <p:extLst>
      <p:ext uri="{BB962C8B-B14F-4D97-AF65-F5344CB8AC3E}">
        <p14:creationId xmlns:p14="http://schemas.microsoft.com/office/powerpoint/2010/main" val="337336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725D-491F-7547-B5D5-B1DDEC2CDD6C}"/>
              </a:ext>
            </a:extLst>
          </p:cNvPr>
          <p:cNvSpPr>
            <a:spLocks noGrp="1"/>
          </p:cNvSpPr>
          <p:nvPr>
            <p:ph type="title"/>
          </p:nvPr>
        </p:nvSpPr>
        <p:spPr/>
        <p:txBody>
          <a:bodyPr/>
          <a:lstStyle/>
          <a:p>
            <a:pPr algn="ctr"/>
            <a:r>
              <a:rPr lang="en-US" dirty="0" err="1"/>
              <a:t>JSFiddle</a:t>
            </a:r>
            <a:endParaRPr lang="en-US" dirty="0"/>
          </a:p>
        </p:txBody>
      </p:sp>
      <p:sp>
        <p:nvSpPr>
          <p:cNvPr id="3" name="Content Placeholder 2">
            <a:extLst>
              <a:ext uri="{FF2B5EF4-FFF2-40B4-BE49-F238E27FC236}">
                <a16:creationId xmlns:a16="http://schemas.microsoft.com/office/drawing/2014/main" id="{047FD636-65E4-904C-9E2B-E25D7D5BC502}"/>
              </a:ext>
            </a:extLst>
          </p:cNvPr>
          <p:cNvSpPr>
            <a:spLocks noGrp="1"/>
          </p:cNvSpPr>
          <p:nvPr>
            <p:ph idx="1"/>
          </p:nvPr>
        </p:nvSpPr>
        <p:spPr/>
        <p:txBody>
          <a:bodyPr/>
          <a:lstStyle/>
          <a:p>
            <a:r>
              <a:rPr lang="en-US" dirty="0"/>
              <a:t>In the Writing Functions lesson, we wrote all our functions in the JavaScript Console. This works for very simple functions that can be written on a single line, but it quickly becomes unwieldy as we want to write longer functions. There are a few solutions. You can write your functions in Atom and then copy &amp; paste into the JavaScript console. Or you can try out </a:t>
            </a:r>
            <a:r>
              <a:rPr lang="en-US" dirty="0">
                <a:hlinkClick r:id="rId2"/>
              </a:rPr>
              <a:t>JSFiddle</a:t>
            </a:r>
            <a:r>
              <a:rPr lang="en-US" dirty="0"/>
              <a:t> This is an external link., a useful tool for experimenting with JavaScript. With </a:t>
            </a:r>
            <a:r>
              <a:rPr lang="en-US" dirty="0" err="1"/>
              <a:t>JSFIddle</a:t>
            </a:r>
            <a:r>
              <a:rPr lang="en-US" dirty="0"/>
              <a:t>, you can write code in the JavaScript box and then execute it by clicking the </a:t>
            </a:r>
            <a:r>
              <a:rPr lang="en-US" i="1" dirty="0"/>
              <a:t>Run</a:t>
            </a:r>
            <a:r>
              <a:rPr lang="en-US" dirty="0"/>
              <a:t> button on the menu bar at the top of the </a:t>
            </a:r>
            <a:r>
              <a:rPr lang="en-US" dirty="0" err="1"/>
              <a:t>JSFiddle</a:t>
            </a:r>
            <a:r>
              <a:rPr lang="en-US" dirty="0"/>
              <a:t> page.</a:t>
            </a:r>
          </a:p>
        </p:txBody>
      </p:sp>
    </p:spTree>
    <p:extLst>
      <p:ext uri="{BB962C8B-B14F-4D97-AF65-F5344CB8AC3E}">
        <p14:creationId xmlns:p14="http://schemas.microsoft.com/office/powerpoint/2010/main" val="761493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3D9-D84B-BE4A-A412-8158DCDDFEE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824A863-67A8-B946-B165-901C732A8C25}"/>
              </a:ext>
            </a:extLst>
          </p:cNvPr>
          <p:cNvSpPr>
            <a:spLocks noGrp="1"/>
          </p:cNvSpPr>
          <p:nvPr>
            <p:ph idx="1"/>
          </p:nvPr>
        </p:nvSpPr>
        <p:spPr>
          <a:xfrm>
            <a:off x="1451579" y="2015732"/>
            <a:ext cx="9603275" cy="4037749"/>
          </a:xfrm>
        </p:spPr>
        <p:txBody>
          <a:bodyPr>
            <a:normAutofit fontScale="70000" lnSpcReduction="20000"/>
          </a:bodyPr>
          <a:lstStyle/>
          <a:p>
            <a:r>
              <a:rPr lang="en-US" dirty="0"/>
              <a:t>Type this out in the JavaScript box at </a:t>
            </a:r>
            <a:r>
              <a:rPr lang="en-US" dirty="0">
                <a:hlinkClick r:id="rId2"/>
              </a:rPr>
              <a:t>JSFiddle</a:t>
            </a:r>
            <a:endParaRPr lang="en-US" dirty="0"/>
          </a:p>
          <a:p>
            <a:r>
              <a:rPr lang="en-US" dirty="0"/>
              <a:t>var </a:t>
            </a:r>
            <a:r>
              <a:rPr lang="en-US" dirty="0" err="1"/>
              <a:t>saySomething</a:t>
            </a:r>
            <a:r>
              <a:rPr lang="en-US" dirty="0"/>
              <a:t> = function(</a:t>
            </a:r>
            <a:r>
              <a:rPr lang="en-US" dirty="0" err="1"/>
              <a:t>whatToSay</a:t>
            </a:r>
            <a:r>
              <a:rPr lang="en-US" dirty="0"/>
              <a:t>) {</a:t>
            </a:r>
            <a:br>
              <a:rPr lang="en-US" dirty="0"/>
            </a:br>
            <a:r>
              <a:rPr lang="en-US" dirty="0"/>
              <a:t>alert(</a:t>
            </a:r>
            <a:r>
              <a:rPr lang="en-US" dirty="0" err="1"/>
              <a:t>whatToSay</a:t>
            </a:r>
            <a:r>
              <a:rPr lang="en-US" dirty="0"/>
              <a:t>);</a:t>
            </a:r>
            <a:br>
              <a:rPr lang="en-US" dirty="0"/>
            </a:br>
            <a:r>
              <a:rPr lang="en-US" dirty="0"/>
              <a:t>};</a:t>
            </a:r>
            <a:br>
              <a:rPr lang="en-US" dirty="0"/>
            </a:br>
            <a:r>
              <a:rPr lang="en-US" dirty="0"/>
              <a:t>var add = function(number1, number2) {</a:t>
            </a:r>
            <a:br>
              <a:rPr lang="en-US" dirty="0"/>
            </a:br>
            <a:r>
              <a:rPr lang="en-US" dirty="0"/>
              <a:t>return number1 + number2;</a:t>
            </a:r>
            <a:br>
              <a:rPr lang="en-US" dirty="0"/>
            </a:br>
            <a:r>
              <a:rPr lang="en-US" dirty="0"/>
              <a:t>}; </a:t>
            </a:r>
          </a:p>
          <a:p>
            <a:r>
              <a:rPr lang="en-US" dirty="0"/>
              <a:t>Writing out functions on multiple lines is clearer even with these simple functions; it will be essential when you begin writing more complex functions. Hit the </a:t>
            </a:r>
            <a:r>
              <a:rPr lang="en-US" i="1" dirty="0"/>
              <a:t>Run</a:t>
            </a:r>
            <a:r>
              <a:rPr lang="en-US" dirty="0"/>
              <a:t> button and ... nothing happens. This is because we have simply defined two functions and made them available for future use. We have not yet called the functions, so the code inside of them has not yet been executed. Now add this line after the other lines:</a:t>
            </a:r>
          </a:p>
          <a:p>
            <a:r>
              <a:rPr lang="en-US" dirty="0" err="1"/>
              <a:t>saySomething</a:t>
            </a:r>
            <a:r>
              <a:rPr lang="en-US" dirty="0"/>
              <a:t>("hi"); Hit the </a:t>
            </a:r>
            <a:r>
              <a:rPr lang="en-US" i="1" dirty="0"/>
              <a:t>Run</a:t>
            </a:r>
            <a:r>
              <a:rPr lang="en-US" dirty="0"/>
              <a:t> button again and you should see an alert pop up. </a:t>
            </a:r>
          </a:p>
          <a:p>
            <a:r>
              <a:rPr lang="en-US" dirty="0"/>
              <a:t>Now add another line:</a:t>
            </a:r>
          </a:p>
          <a:p>
            <a:r>
              <a:rPr lang="en-US" dirty="0"/>
              <a:t>add(3, 5); </a:t>
            </a:r>
          </a:p>
        </p:txBody>
      </p:sp>
    </p:spTree>
    <p:extLst>
      <p:ext uri="{BB962C8B-B14F-4D97-AF65-F5344CB8AC3E}">
        <p14:creationId xmlns:p14="http://schemas.microsoft.com/office/powerpoint/2010/main" val="272824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A904-0651-8949-B280-9E3BDBF6E62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2911264-E376-204E-B3C7-088CC36CF1E9}"/>
              </a:ext>
            </a:extLst>
          </p:cNvPr>
          <p:cNvSpPr>
            <a:spLocks noGrp="1"/>
          </p:cNvSpPr>
          <p:nvPr>
            <p:ph idx="1"/>
          </p:nvPr>
        </p:nvSpPr>
        <p:spPr>
          <a:xfrm>
            <a:off x="1451579" y="2015732"/>
            <a:ext cx="9603275" cy="4037749"/>
          </a:xfrm>
        </p:spPr>
        <p:txBody>
          <a:bodyPr>
            <a:normAutofit fontScale="70000" lnSpcReduction="20000"/>
          </a:bodyPr>
          <a:lstStyle/>
          <a:p>
            <a:r>
              <a:rPr lang="en-US" dirty="0"/>
              <a:t>Hit </a:t>
            </a:r>
            <a:r>
              <a:rPr lang="en-US" i="1" dirty="0"/>
              <a:t>Run</a:t>
            </a:r>
            <a:r>
              <a:rPr lang="en-US" dirty="0"/>
              <a:t> and you should still see your alert pop up, but the new line you added doesn't appear to do anything. This is because our add() method returns the result, but we don't do anything with that return value. When we run this code directly in the JavaScript console, the console automatically displays any return value. But in "real life" programming if we want to display something, we have to tell the computer to do that. We have a variety of options available to us. We could, for instance, assign the return value to a variable and then display it by calling the built-in JavaScript alert()function.</a:t>
            </a:r>
          </a:p>
          <a:p>
            <a:r>
              <a:rPr lang="en-US" dirty="0"/>
              <a:t>var result = add(3, 5); alert(result);</a:t>
            </a:r>
            <a:br>
              <a:rPr lang="en-US" dirty="0"/>
            </a:br>
            <a:r>
              <a:rPr lang="en-US" dirty="0"/>
              <a:t>Now when we hit </a:t>
            </a:r>
            <a:r>
              <a:rPr lang="en-US" i="1" dirty="0"/>
              <a:t>Run</a:t>
            </a:r>
            <a:r>
              <a:rPr lang="en-US" dirty="0"/>
              <a:t> we should get an alert with our result, 8. If you aren't seeing the alert, make sure that you didn't delete your add() function definition code. Let's update our little program to make use of both functions:</a:t>
            </a:r>
          </a:p>
          <a:p>
            <a:r>
              <a:rPr lang="en-US" dirty="0"/>
              <a:t>var </a:t>
            </a:r>
            <a:r>
              <a:rPr lang="en-US" dirty="0" err="1"/>
              <a:t>saySomething</a:t>
            </a:r>
            <a:r>
              <a:rPr lang="en-US" dirty="0"/>
              <a:t> = function(</a:t>
            </a:r>
            <a:r>
              <a:rPr lang="en-US" dirty="0" err="1"/>
              <a:t>whatToSay</a:t>
            </a:r>
            <a:r>
              <a:rPr lang="en-US" dirty="0"/>
              <a:t>) {</a:t>
            </a:r>
            <a:br>
              <a:rPr lang="en-US" dirty="0"/>
            </a:br>
            <a:r>
              <a:rPr lang="en-US" dirty="0"/>
              <a:t>alert(</a:t>
            </a:r>
            <a:r>
              <a:rPr lang="en-US" dirty="0" err="1"/>
              <a:t>whatToSay</a:t>
            </a:r>
            <a:r>
              <a:rPr lang="en-US" dirty="0"/>
              <a:t>);</a:t>
            </a:r>
            <a:br>
              <a:rPr lang="en-US" dirty="0"/>
            </a:br>
            <a:r>
              <a:rPr lang="en-US" dirty="0"/>
              <a:t>};</a:t>
            </a:r>
            <a:br>
              <a:rPr lang="en-US" dirty="0"/>
            </a:br>
            <a:r>
              <a:rPr lang="en-US" dirty="0"/>
              <a:t>var add = function(number1, number2) {</a:t>
            </a:r>
            <a:br>
              <a:rPr lang="en-US" dirty="0"/>
            </a:br>
            <a:r>
              <a:rPr lang="en-US" dirty="0"/>
              <a:t>return number1 + number2;</a:t>
            </a:r>
            <a:br>
              <a:rPr lang="en-US" dirty="0"/>
            </a:br>
            <a:r>
              <a:rPr lang="en-US" dirty="0"/>
              <a:t>};</a:t>
            </a:r>
            <a:br>
              <a:rPr lang="en-US" dirty="0"/>
            </a:br>
            <a:r>
              <a:rPr lang="en-US" dirty="0"/>
              <a:t>var result = add(3, 5);</a:t>
            </a:r>
            <a:br>
              <a:rPr lang="en-US" dirty="0"/>
            </a:br>
            <a:r>
              <a:rPr lang="en-US" dirty="0"/>
              <a:t>var </a:t>
            </a:r>
            <a:r>
              <a:rPr lang="en-US" dirty="0" err="1"/>
              <a:t>outputText</a:t>
            </a:r>
            <a:r>
              <a:rPr lang="en-US" dirty="0"/>
              <a:t> = "The sum is " + result + ".";</a:t>
            </a:r>
            <a:br>
              <a:rPr lang="en-US" dirty="0"/>
            </a:br>
            <a:r>
              <a:rPr lang="en-US" dirty="0" err="1"/>
              <a:t>saySomething</a:t>
            </a:r>
            <a:r>
              <a:rPr lang="en-US" dirty="0"/>
              <a:t>(</a:t>
            </a:r>
            <a:r>
              <a:rPr lang="en-US" dirty="0" err="1"/>
              <a:t>outputText</a:t>
            </a:r>
            <a:r>
              <a:rPr lang="en-US" dirty="0"/>
              <a:t>);</a:t>
            </a:r>
          </a:p>
        </p:txBody>
      </p:sp>
    </p:spTree>
    <p:extLst>
      <p:ext uri="{BB962C8B-B14F-4D97-AF65-F5344CB8AC3E}">
        <p14:creationId xmlns:p14="http://schemas.microsoft.com/office/powerpoint/2010/main" val="1215142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5CFB-0BD1-DA4A-9F16-DA9CD2F2E44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3B9D830-26F0-D34B-9050-0B4F837079A4}"/>
              </a:ext>
            </a:extLst>
          </p:cNvPr>
          <p:cNvSpPr>
            <a:spLocks noGrp="1"/>
          </p:cNvSpPr>
          <p:nvPr>
            <p:ph idx="1"/>
          </p:nvPr>
        </p:nvSpPr>
        <p:spPr/>
        <p:txBody>
          <a:bodyPr>
            <a:normAutofit fontScale="85000" lnSpcReduction="10000"/>
          </a:bodyPr>
          <a:lstStyle/>
          <a:p>
            <a:r>
              <a:rPr lang="en-US" dirty="0"/>
              <a:t>If desired, you could refactor those last three lines into one line:</a:t>
            </a:r>
          </a:p>
          <a:p>
            <a:r>
              <a:rPr lang="en-US" dirty="0"/>
              <a:t>var </a:t>
            </a:r>
            <a:r>
              <a:rPr lang="en-US" dirty="0" err="1"/>
              <a:t>saySomething</a:t>
            </a:r>
            <a:r>
              <a:rPr lang="en-US" dirty="0"/>
              <a:t> = function(</a:t>
            </a:r>
            <a:r>
              <a:rPr lang="en-US" dirty="0" err="1"/>
              <a:t>whatToSay</a:t>
            </a:r>
            <a:r>
              <a:rPr lang="en-US" dirty="0"/>
              <a:t>) {</a:t>
            </a:r>
            <a:br>
              <a:rPr lang="en-US" dirty="0"/>
            </a:br>
            <a:r>
              <a:rPr lang="en-US" dirty="0"/>
              <a:t>alert(</a:t>
            </a:r>
            <a:r>
              <a:rPr lang="en-US" dirty="0" err="1"/>
              <a:t>whatToSay</a:t>
            </a:r>
            <a:r>
              <a:rPr lang="en-US" dirty="0"/>
              <a:t>);</a:t>
            </a:r>
            <a:br>
              <a:rPr lang="en-US" dirty="0"/>
            </a:br>
            <a:r>
              <a:rPr lang="en-US" dirty="0"/>
              <a:t>};</a:t>
            </a:r>
            <a:br>
              <a:rPr lang="en-US" dirty="0"/>
            </a:br>
            <a:r>
              <a:rPr lang="en-US" dirty="0"/>
              <a:t>var add = function(number1, number2) {</a:t>
            </a:r>
            <a:br>
              <a:rPr lang="en-US" dirty="0"/>
            </a:br>
            <a:r>
              <a:rPr lang="en-US" dirty="0"/>
              <a:t>return number1 + number2;</a:t>
            </a:r>
            <a:br>
              <a:rPr lang="en-US" dirty="0"/>
            </a:br>
            <a:r>
              <a:rPr lang="en-US" dirty="0"/>
              <a:t>};</a:t>
            </a:r>
            <a:br>
              <a:rPr lang="en-US" dirty="0"/>
            </a:br>
            <a:r>
              <a:rPr lang="en-US" dirty="0" err="1"/>
              <a:t>saySomething</a:t>
            </a:r>
            <a:r>
              <a:rPr lang="en-US" dirty="0"/>
              <a:t>("The sum is " + add(3,5) + "."); That </a:t>
            </a:r>
            <a:r>
              <a:rPr lang="en-US" b="1" dirty="0"/>
              <a:t>refactored</a:t>
            </a:r>
            <a:r>
              <a:rPr lang="en-US" dirty="0"/>
              <a:t> line calls the </a:t>
            </a:r>
            <a:r>
              <a:rPr lang="en-US" dirty="0" err="1"/>
              <a:t>saySomething</a:t>
            </a:r>
            <a:r>
              <a:rPr lang="en-US" dirty="0"/>
              <a:t>() function and passes it a string, which is concatenated together from 3 parts. The first part is just the string "The sum is " and the last part is just the string ".". The second part is the number 8 because that is the return value of the add() function when passed the arguments 3 and 5. Hence the concatenated string: "The sum is 8."</a:t>
            </a:r>
          </a:p>
          <a:p>
            <a:endParaRPr lang="en-US" dirty="0"/>
          </a:p>
        </p:txBody>
      </p:sp>
    </p:spTree>
    <p:extLst>
      <p:ext uri="{BB962C8B-B14F-4D97-AF65-F5344CB8AC3E}">
        <p14:creationId xmlns:p14="http://schemas.microsoft.com/office/powerpoint/2010/main" val="214312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337-8819-1149-ACDC-CEE082110F07}"/>
              </a:ext>
            </a:extLst>
          </p:cNvPr>
          <p:cNvSpPr>
            <a:spLocks noGrp="1"/>
          </p:cNvSpPr>
          <p:nvPr>
            <p:ph type="title"/>
          </p:nvPr>
        </p:nvSpPr>
        <p:spPr/>
        <p:txBody>
          <a:bodyPr/>
          <a:lstStyle/>
          <a:p>
            <a:pPr algn="ctr"/>
            <a:r>
              <a:rPr lang="en-US" dirty="0"/>
              <a:t>Writing Functions</a:t>
            </a:r>
          </a:p>
        </p:txBody>
      </p:sp>
      <p:sp>
        <p:nvSpPr>
          <p:cNvPr id="3" name="Content Placeholder 2">
            <a:extLst>
              <a:ext uri="{FF2B5EF4-FFF2-40B4-BE49-F238E27FC236}">
                <a16:creationId xmlns:a16="http://schemas.microsoft.com/office/drawing/2014/main" id="{EB497A79-F4F3-6043-9726-FCF84C3669EA}"/>
              </a:ext>
            </a:extLst>
          </p:cNvPr>
          <p:cNvSpPr>
            <a:spLocks noGrp="1"/>
          </p:cNvSpPr>
          <p:nvPr>
            <p:ph idx="1"/>
          </p:nvPr>
        </p:nvSpPr>
        <p:spPr/>
        <p:txBody>
          <a:bodyPr>
            <a:normAutofit fontScale="70000" lnSpcReduction="20000"/>
          </a:bodyPr>
          <a:lstStyle/>
          <a:p>
            <a:r>
              <a:rPr lang="en-US" dirty="0"/>
              <a:t>In the last lesson, we learned how to use functions that are built into JavaScript. In this lesson, we'll learn to write our own.</a:t>
            </a:r>
          </a:p>
          <a:p>
            <a:r>
              <a:rPr lang="en-US" dirty="0"/>
              <a:t>Let's start by writing something simple, a function that will make an animal sound:</a:t>
            </a:r>
          </a:p>
          <a:p>
            <a:r>
              <a:rPr lang="en-US" dirty="0"/>
              <a:t>&gt; function </a:t>
            </a:r>
            <a:r>
              <a:rPr lang="en-US" dirty="0" err="1"/>
              <a:t>makeNoise</a:t>
            </a:r>
            <a:r>
              <a:rPr lang="en-US" dirty="0"/>
              <a:t>() {</a:t>
            </a:r>
            <a:br>
              <a:rPr lang="en-US" dirty="0"/>
            </a:br>
            <a:r>
              <a:rPr lang="en-US" dirty="0"/>
              <a:t> alert("meow!");</a:t>
            </a:r>
            <a:br>
              <a:rPr lang="en-US" dirty="0"/>
            </a:br>
            <a:r>
              <a:rPr lang="en-US" dirty="0"/>
              <a:t>}</a:t>
            </a:r>
            <a:br>
              <a:rPr lang="en-US" dirty="0"/>
            </a:br>
            <a:r>
              <a:rPr lang="en-US" dirty="0"/>
              <a:t>undefined Functions in JavaScript are defined by the keyword function, followed by:</a:t>
            </a:r>
          </a:p>
          <a:p>
            <a:r>
              <a:rPr lang="en-US" dirty="0"/>
              <a:t>The name of the function in </a:t>
            </a:r>
            <a:r>
              <a:rPr lang="en-US" dirty="0" err="1"/>
              <a:t>lowerCamelCase</a:t>
            </a:r>
            <a:r>
              <a:rPr lang="en-US" dirty="0"/>
              <a:t>.</a:t>
            </a:r>
          </a:p>
          <a:p>
            <a:r>
              <a:rPr lang="en-US" dirty="0"/>
              <a:t>A pair of parentheses. We will learn what goes inside of the parentheses in just a moment.</a:t>
            </a:r>
          </a:p>
          <a:p>
            <a:r>
              <a:rPr lang="en-US" dirty="0"/>
              <a:t>A pair of curly brackets.</a:t>
            </a:r>
          </a:p>
          <a:p>
            <a:r>
              <a:rPr lang="en-US" dirty="0"/>
              <a:t>The function code goes inside of the curly brackets.</a:t>
            </a:r>
          </a:p>
          <a:p>
            <a:endParaRPr lang="en-US" dirty="0"/>
          </a:p>
        </p:txBody>
      </p:sp>
    </p:spTree>
    <p:extLst>
      <p:ext uri="{BB962C8B-B14F-4D97-AF65-F5344CB8AC3E}">
        <p14:creationId xmlns:p14="http://schemas.microsoft.com/office/powerpoint/2010/main" val="647628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FE22-76FA-3F47-A5C4-04BD602E02B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686CF72-2275-8E4F-9951-1AAE1E1D35C2}"/>
              </a:ext>
            </a:extLst>
          </p:cNvPr>
          <p:cNvSpPr>
            <a:spLocks noGrp="1"/>
          </p:cNvSpPr>
          <p:nvPr>
            <p:ph idx="1"/>
          </p:nvPr>
        </p:nvSpPr>
        <p:spPr>
          <a:xfrm>
            <a:off x="1451579" y="2015732"/>
            <a:ext cx="9603275" cy="3939019"/>
          </a:xfrm>
        </p:spPr>
        <p:txBody>
          <a:bodyPr>
            <a:normAutofit fontScale="77500" lnSpcReduction="20000"/>
          </a:bodyPr>
          <a:lstStyle/>
          <a:p>
            <a:r>
              <a:rPr lang="en-US" dirty="0"/>
              <a:t>Note that we can hit </a:t>
            </a:r>
            <a:r>
              <a:rPr lang="en-US" i="1" dirty="0"/>
              <a:t>Enter</a:t>
            </a:r>
            <a:r>
              <a:rPr lang="en-US" dirty="0"/>
              <a:t> to insert a line break as we're writing the function because the console knows what a function should look like and will not execute any code.</a:t>
            </a:r>
          </a:p>
          <a:p>
            <a:r>
              <a:rPr lang="en-US" dirty="0"/>
              <a:t>We can call the function just like we called the built-in JavaScript functions: by typing the name of the function followed by parentheses. Here is how we call the </a:t>
            </a:r>
            <a:r>
              <a:rPr lang="en-US" dirty="0" err="1"/>
              <a:t>makeNoise</a:t>
            </a:r>
            <a:r>
              <a:rPr lang="en-US" dirty="0"/>
              <a:t> function:</a:t>
            </a:r>
          </a:p>
          <a:p>
            <a:r>
              <a:rPr lang="en-US" dirty="0"/>
              <a:t>&gt; </a:t>
            </a:r>
            <a:r>
              <a:rPr lang="en-US" dirty="0" err="1"/>
              <a:t>makeNoise</a:t>
            </a:r>
            <a:r>
              <a:rPr lang="en-US" dirty="0"/>
              <a:t>();</a:t>
            </a:r>
            <a:br>
              <a:rPr lang="en-US" dirty="0"/>
            </a:br>
            <a:r>
              <a:rPr lang="en-US" dirty="0"/>
              <a:t>undefined Every time we run </a:t>
            </a:r>
            <a:r>
              <a:rPr lang="en-US" dirty="0" err="1"/>
              <a:t>makeNoise</a:t>
            </a:r>
            <a:r>
              <a:rPr lang="en-US" dirty="0"/>
              <a:t>(), JavaScript will execute the code in between the curly brackets to give us an alert reading meow!. This function doesn't let us do very much, so let's make it a little more interesting:</a:t>
            </a:r>
          </a:p>
          <a:p>
            <a:r>
              <a:rPr lang="en-US" dirty="0"/>
              <a:t>&gt; function </a:t>
            </a:r>
            <a:r>
              <a:rPr lang="en-US" dirty="0" err="1"/>
              <a:t>makeNoise</a:t>
            </a:r>
            <a:r>
              <a:rPr lang="en-US" dirty="0"/>
              <a:t>(</a:t>
            </a:r>
            <a:r>
              <a:rPr lang="en-US" dirty="0" err="1"/>
              <a:t>animalSound</a:t>
            </a:r>
            <a:r>
              <a:rPr lang="en-US" dirty="0"/>
              <a:t>) {</a:t>
            </a:r>
            <a:br>
              <a:rPr lang="en-US" dirty="0"/>
            </a:br>
            <a:r>
              <a:rPr lang="en-US" dirty="0"/>
              <a:t> alert(</a:t>
            </a:r>
            <a:r>
              <a:rPr lang="en-US" dirty="0" err="1"/>
              <a:t>animalSound</a:t>
            </a:r>
            <a:r>
              <a:rPr lang="en-US" dirty="0"/>
              <a:t>);</a:t>
            </a:r>
            <a:br>
              <a:rPr lang="en-US" dirty="0"/>
            </a:br>
            <a:r>
              <a:rPr lang="en-US" dirty="0"/>
              <a:t>}</a:t>
            </a:r>
            <a:br>
              <a:rPr lang="en-US" dirty="0"/>
            </a:br>
            <a:r>
              <a:rPr lang="en-US" dirty="0"/>
              <a:t>undefined</a:t>
            </a:r>
            <a:br>
              <a:rPr lang="en-US" dirty="0"/>
            </a:br>
            <a:r>
              <a:rPr lang="en-US" dirty="0"/>
              <a:t>&gt; </a:t>
            </a:r>
            <a:r>
              <a:rPr lang="en-US" dirty="0" err="1"/>
              <a:t>makeNoise</a:t>
            </a:r>
            <a:r>
              <a:rPr lang="en-US" dirty="0"/>
              <a:t>("woof!");</a:t>
            </a:r>
            <a:br>
              <a:rPr lang="en-US" dirty="0"/>
            </a:br>
            <a:r>
              <a:rPr lang="en-US" dirty="0"/>
              <a:t>undefined</a:t>
            </a:r>
          </a:p>
        </p:txBody>
      </p:sp>
    </p:spTree>
    <p:extLst>
      <p:ext uri="{BB962C8B-B14F-4D97-AF65-F5344CB8AC3E}">
        <p14:creationId xmlns:p14="http://schemas.microsoft.com/office/powerpoint/2010/main" val="142048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928-9BB3-2349-A92B-A93308F4DE8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EE30706-ED5F-CD42-9D5A-B4CFDDAD5932}"/>
              </a:ext>
            </a:extLst>
          </p:cNvPr>
          <p:cNvSpPr>
            <a:spLocks noGrp="1"/>
          </p:cNvSpPr>
          <p:nvPr>
            <p:ph idx="1"/>
          </p:nvPr>
        </p:nvSpPr>
        <p:spPr>
          <a:xfrm>
            <a:off x="1451579" y="2015732"/>
            <a:ext cx="9603275" cy="4329312"/>
          </a:xfrm>
        </p:spPr>
        <p:txBody>
          <a:bodyPr>
            <a:normAutofit fontScale="85000" lnSpcReduction="20000"/>
          </a:bodyPr>
          <a:lstStyle/>
          <a:p>
            <a:r>
              <a:rPr lang="en-US" dirty="0"/>
              <a:t>"woof!" in the above example is an argument to the </a:t>
            </a:r>
            <a:r>
              <a:rPr lang="en-US" dirty="0" err="1"/>
              <a:t>makeNoise</a:t>
            </a:r>
            <a:r>
              <a:rPr lang="en-US" dirty="0"/>
              <a:t>() function. It's data that we are passing to the function, just like the arguments we've used for methods and for predefined JavaScript functions. When we call </a:t>
            </a:r>
            <a:r>
              <a:rPr lang="en-US" dirty="0" err="1"/>
              <a:t>makeNoise</a:t>
            </a:r>
            <a:r>
              <a:rPr lang="en-US" dirty="0"/>
              <a:t>("woof!");, the function uses the value "woof!" inside of the function.</a:t>
            </a:r>
          </a:p>
          <a:p>
            <a:r>
              <a:rPr lang="en-US" dirty="0"/>
              <a:t>In the </a:t>
            </a:r>
            <a:r>
              <a:rPr lang="en-US" dirty="0" err="1"/>
              <a:t>makeNoise</a:t>
            </a:r>
            <a:r>
              <a:rPr lang="en-US" dirty="0"/>
              <a:t>() function, the value of the argument is assigned to the variable </a:t>
            </a:r>
            <a:r>
              <a:rPr lang="en-US" dirty="0" err="1"/>
              <a:t>animalSound</a:t>
            </a:r>
            <a:r>
              <a:rPr lang="en-US" dirty="0"/>
              <a:t>. We call this variable, </a:t>
            </a:r>
            <a:r>
              <a:rPr lang="en-US" dirty="0" err="1"/>
              <a:t>animalSound</a:t>
            </a:r>
            <a:r>
              <a:rPr lang="en-US" dirty="0"/>
              <a:t>, a </a:t>
            </a:r>
            <a:r>
              <a:rPr lang="en-US" b="1" dirty="0"/>
              <a:t>parameter</a:t>
            </a:r>
            <a:r>
              <a:rPr lang="en-US" dirty="0"/>
              <a:t>. Parameters and arguments are </a:t>
            </a:r>
            <a:r>
              <a:rPr lang="en-US" i="1" dirty="0"/>
              <a:t>not</a:t>
            </a:r>
            <a:r>
              <a:rPr lang="en-US" dirty="0"/>
              <a:t> the same thing: the parameter will take on the value of an argument. You can think of parameters as placeholders for arguments.</a:t>
            </a:r>
          </a:p>
          <a:p>
            <a:r>
              <a:rPr lang="en-US" dirty="0"/>
              <a:t>Let's take a look at another, more complex example:</a:t>
            </a:r>
          </a:p>
          <a:p>
            <a:r>
              <a:rPr lang="en-US" dirty="0"/>
              <a:t>&gt; function subtract(</a:t>
            </a:r>
            <a:r>
              <a:rPr lang="en-US" dirty="0" err="1"/>
              <a:t>firstNumber</a:t>
            </a:r>
            <a:r>
              <a:rPr lang="en-US" dirty="0"/>
              <a:t>, </a:t>
            </a:r>
            <a:r>
              <a:rPr lang="en-US" dirty="0" err="1"/>
              <a:t>secondNumber</a:t>
            </a:r>
            <a:r>
              <a:rPr lang="en-US" dirty="0"/>
              <a:t>) {</a:t>
            </a:r>
            <a:br>
              <a:rPr lang="en-US" dirty="0"/>
            </a:br>
            <a:r>
              <a:rPr lang="en-US" dirty="0"/>
              <a:t> return </a:t>
            </a:r>
            <a:r>
              <a:rPr lang="en-US" dirty="0" err="1"/>
              <a:t>firstNumber</a:t>
            </a:r>
            <a:r>
              <a:rPr lang="en-US" dirty="0"/>
              <a:t> - </a:t>
            </a:r>
            <a:r>
              <a:rPr lang="en-US" dirty="0" err="1"/>
              <a:t>secondNumber</a:t>
            </a:r>
            <a:r>
              <a:rPr lang="en-US" dirty="0"/>
              <a:t>;</a:t>
            </a:r>
            <a:br>
              <a:rPr lang="en-US" dirty="0"/>
            </a:br>
            <a:r>
              <a:rPr lang="en-US" dirty="0"/>
              <a:t>}</a:t>
            </a:r>
            <a:br>
              <a:rPr lang="en-US" dirty="0"/>
            </a:br>
            <a:r>
              <a:rPr lang="en-US" dirty="0"/>
              <a:t>undefined</a:t>
            </a:r>
            <a:br>
              <a:rPr lang="en-US" dirty="0"/>
            </a:br>
            <a:r>
              <a:rPr lang="en-US" dirty="0"/>
              <a:t>&gt; subtract(5,4);</a:t>
            </a:r>
            <a:br>
              <a:rPr lang="en-US" dirty="0"/>
            </a:br>
            <a:r>
              <a:rPr lang="en-US" dirty="0"/>
              <a:t>1</a:t>
            </a:r>
          </a:p>
        </p:txBody>
      </p:sp>
    </p:spTree>
    <p:extLst>
      <p:ext uri="{BB962C8B-B14F-4D97-AF65-F5344CB8AC3E}">
        <p14:creationId xmlns:p14="http://schemas.microsoft.com/office/powerpoint/2010/main" val="298240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1C56-C146-DE43-95CC-42B3AEC87E9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8E4B4B0-6580-BB4A-A9AE-DD7C572F419C}"/>
              </a:ext>
            </a:extLst>
          </p:cNvPr>
          <p:cNvSpPr>
            <a:spLocks noGrp="1"/>
          </p:cNvSpPr>
          <p:nvPr>
            <p:ph idx="1"/>
          </p:nvPr>
        </p:nvSpPr>
        <p:spPr>
          <a:xfrm>
            <a:off x="1451579" y="2015732"/>
            <a:ext cx="9603275" cy="4150892"/>
          </a:xfrm>
        </p:spPr>
        <p:txBody>
          <a:bodyPr>
            <a:normAutofit fontScale="70000" lnSpcReduction="20000"/>
          </a:bodyPr>
          <a:lstStyle/>
          <a:p>
            <a:r>
              <a:rPr lang="en-US" dirty="0"/>
              <a:t>Notice that when we call subtract, the word undefined does not print on the next line. That's because we defined a return statement for the function as </a:t>
            </a:r>
            <a:r>
              <a:rPr lang="en-US" dirty="0" err="1"/>
              <a:t>firstNumber</a:t>
            </a:r>
            <a:r>
              <a:rPr lang="en-US" dirty="0"/>
              <a:t> - </a:t>
            </a:r>
            <a:r>
              <a:rPr lang="en-US" dirty="0" err="1"/>
              <a:t>secondNumber</a:t>
            </a:r>
            <a:r>
              <a:rPr lang="en-US" dirty="0"/>
              <a:t>. The return statement is what prints on the line after we call the function. When we don't define a return statement, the return statement is technically undefined, which is why undefined prints to the console.</a:t>
            </a:r>
          </a:p>
          <a:p>
            <a:r>
              <a:rPr lang="en-US" dirty="0"/>
              <a:t>We can use variables with functions, too. Let's look at one more example to illustrate the subtleties between arguments and parameters:</a:t>
            </a:r>
          </a:p>
          <a:p>
            <a:r>
              <a:rPr lang="en-US" dirty="0"/>
              <a:t>&gt; function add(number1, number2) {</a:t>
            </a:r>
            <a:br>
              <a:rPr lang="en-US" dirty="0"/>
            </a:br>
            <a:r>
              <a:rPr lang="en-US" dirty="0"/>
              <a:t> return number1 + number2;</a:t>
            </a:r>
            <a:br>
              <a:rPr lang="en-US" dirty="0"/>
            </a:br>
            <a:r>
              <a:rPr lang="en-US" dirty="0"/>
              <a:t>}</a:t>
            </a:r>
            <a:br>
              <a:rPr lang="en-US" dirty="0"/>
            </a:br>
            <a:r>
              <a:rPr lang="en-US" dirty="0"/>
              <a:t>undefined</a:t>
            </a:r>
            <a:br>
              <a:rPr lang="en-US" dirty="0"/>
            </a:br>
            <a:r>
              <a:rPr lang="en-US" dirty="0"/>
              <a:t>&gt; var five = 5;</a:t>
            </a:r>
            <a:br>
              <a:rPr lang="en-US" dirty="0"/>
            </a:br>
            <a:r>
              <a:rPr lang="en-US" dirty="0"/>
              <a:t>undefined</a:t>
            </a:r>
            <a:br>
              <a:rPr lang="en-US" dirty="0"/>
            </a:br>
            <a:r>
              <a:rPr lang="en-US" dirty="0"/>
              <a:t>&gt; var six = 6;</a:t>
            </a:r>
            <a:br>
              <a:rPr lang="en-US" dirty="0"/>
            </a:br>
            <a:r>
              <a:rPr lang="en-US" dirty="0"/>
              <a:t>undefined</a:t>
            </a:r>
            <a:br>
              <a:rPr lang="en-US" dirty="0"/>
            </a:br>
            <a:r>
              <a:rPr lang="en-US" dirty="0"/>
              <a:t>&gt;add(five, six);</a:t>
            </a:r>
            <a:br>
              <a:rPr lang="en-US" dirty="0"/>
            </a:br>
            <a:r>
              <a:rPr lang="en-US" dirty="0"/>
              <a:t>11</a:t>
            </a:r>
          </a:p>
        </p:txBody>
      </p:sp>
    </p:spTree>
    <p:extLst>
      <p:ext uri="{BB962C8B-B14F-4D97-AF65-F5344CB8AC3E}">
        <p14:creationId xmlns:p14="http://schemas.microsoft.com/office/powerpoint/2010/main" val="197882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2CD-5836-834F-B2FB-4D3EC42DAD2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E7F6378-51F5-6C41-B712-46A6C7EB6133}"/>
              </a:ext>
            </a:extLst>
          </p:cNvPr>
          <p:cNvSpPr>
            <a:spLocks noGrp="1"/>
          </p:cNvSpPr>
          <p:nvPr>
            <p:ph idx="1"/>
          </p:nvPr>
        </p:nvSpPr>
        <p:spPr>
          <a:xfrm>
            <a:off x="1451579" y="1831452"/>
            <a:ext cx="9603275" cy="4379778"/>
          </a:xfrm>
        </p:spPr>
        <p:txBody>
          <a:bodyPr>
            <a:normAutofit fontScale="62500" lnSpcReduction="20000"/>
          </a:bodyPr>
          <a:lstStyle/>
          <a:p>
            <a:r>
              <a:rPr lang="en-US" dirty="0"/>
              <a:t>Let's step through what's going on here.</a:t>
            </a:r>
          </a:p>
          <a:p>
            <a:r>
              <a:rPr lang="en-US" dirty="0"/>
              <a:t>We create a function named add that takes two parameters, number1 and number2, and returns the sum of the two numbers </a:t>
            </a:r>
          </a:p>
          <a:p>
            <a:r>
              <a:rPr lang="en-US" dirty="0"/>
              <a:t>We create a variable named five with the value of 5 </a:t>
            </a:r>
          </a:p>
          <a:p>
            <a:r>
              <a:rPr lang="en-US" dirty="0"/>
              <a:t>We create a variable named six with the value of 6 </a:t>
            </a:r>
          </a:p>
          <a:p>
            <a:r>
              <a:rPr lang="en-US" dirty="0"/>
              <a:t>We call the add function and pass in five and six as the arguments </a:t>
            </a:r>
          </a:p>
          <a:p>
            <a:r>
              <a:rPr lang="en-US" dirty="0"/>
              <a:t>The add function runs, with number1 taking on the value of 5 and number2 taking on the value of 6 </a:t>
            </a:r>
          </a:p>
          <a:p>
            <a:r>
              <a:rPr lang="en-US" dirty="0"/>
              <a:t>The add function returns the sum of five and six </a:t>
            </a:r>
          </a:p>
          <a:p>
            <a:r>
              <a:rPr lang="en-US" dirty="0"/>
              <a:t>There is another syntax used to define functions in JavaScript that you may run into:</a:t>
            </a:r>
          </a:p>
          <a:p>
            <a:r>
              <a:rPr lang="en-US" dirty="0"/>
              <a:t>var add = function(number1, number2) {</a:t>
            </a:r>
            <a:br>
              <a:rPr lang="en-US" dirty="0"/>
            </a:br>
            <a:r>
              <a:rPr lang="en-US" dirty="0"/>
              <a:t> return number1 + number2;</a:t>
            </a:r>
            <a:br>
              <a:rPr lang="en-US" dirty="0"/>
            </a:br>
            <a:r>
              <a:rPr lang="en-US" dirty="0"/>
              <a:t>} </a:t>
            </a:r>
          </a:p>
          <a:p>
            <a:r>
              <a:rPr lang="en-US" dirty="0"/>
              <a:t>Declaring a function like this is known as a </a:t>
            </a:r>
            <a:r>
              <a:rPr lang="en-US" b="1" dirty="0"/>
              <a:t>function literal</a:t>
            </a:r>
            <a:r>
              <a:rPr lang="en-US" dirty="0"/>
              <a:t> or </a:t>
            </a:r>
            <a:r>
              <a:rPr lang="en-US" b="1" dirty="0"/>
              <a:t>function expression</a:t>
            </a:r>
            <a:r>
              <a:rPr lang="en-US" dirty="0"/>
              <a:t>, whereas declaring a function like we do earlier in the lesson is called a </a:t>
            </a:r>
            <a:r>
              <a:rPr lang="en-US" b="1" dirty="0"/>
              <a:t>function statement</a:t>
            </a:r>
            <a:r>
              <a:rPr lang="en-US" dirty="0"/>
              <a:t>. There is a functional difference between the two, but it is subtle, and beyond the scope of this course. If you're interested in reading more about the difference, feel free to check out the </a:t>
            </a:r>
            <a:r>
              <a:rPr lang="en-US" dirty="0">
                <a:hlinkClick r:id="rId2"/>
              </a:rPr>
              <a:t>documentation</a:t>
            </a:r>
            <a:r>
              <a:rPr lang="en-US" dirty="0"/>
              <a:t> </a:t>
            </a:r>
          </a:p>
          <a:p>
            <a:r>
              <a:rPr lang="en-US" dirty="0"/>
              <a:t>Mozilla Developer Network or this post on </a:t>
            </a:r>
            <a:r>
              <a:rPr lang="en-US" dirty="0">
                <a:hlinkClick r:id="rId3"/>
              </a:rPr>
              <a:t>JavaScript Weblog</a:t>
            </a:r>
            <a:r>
              <a:rPr lang="en-US" dirty="0"/>
              <a:t>.</a:t>
            </a:r>
          </a:p>
        </p:txBody>
      </p:sp>
    </p:spTree>
    <p:extLst>
      <p:ext uri="{BB962C8B-B14F-4D97-AF65-F5344CB8AC3E}">
        <p14:creationId xmlns:p14="http://schemas.microsoft.com/office/powerpoint/2010/main" val="195680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D993-EF52-FB4C-8894-5ECCC698F95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858D887-6962-9D49-8837-8B63A4979D3E}"/>
              </a:ext>
            </a:extLst>
          </p:cNvPr>
          <p:cNvSpPr>
            <a:spLocks noGrp="1"/>
          </p:cNvSpPr>
          <p:nvPr>
            <p:ph idx="1"/>
          </p:nvPr>
        </p:nvSpPr>
        <p:spPr/>
        <p:txBody>
          <a:bodyPr/>
          <a:lstStyle/>
          <a:p>
            <a:r>
              <a:rPr lang="en-US" b="1" dirty="0"/>
              <a:t>String</a:t>
            </a:r>
          </a:p>
          <a:p>
            <a:r>
              <a:rPr lang="en-US" dirty="0"/>
              <a:t>As you've seen, the string type represents text.</a:t>
            </a:r>
          </a:p>
          <a:p>
            <a:r>
              <a:rPr lang="en-US" dirty="0"/>
              <a:t>"hello, world!"</a:t>
            </a:r>
          </a:p>
          <a:p>
            <a:r>
              <a:rPr lang="en-US" dirty="0"/>
              <a:t>var greeting = "hello, world!";</a:t>
            </a:r>
          </a:p>
          <a:p>
            <a:r>
              <a:rPr lang="en-US" dirty="0"/>
              <a:t>You can use certain methods on strings:</a:t>
            </a:r>
          </a:p>
          <a:p>
            <a:r>
              <a:rPr lang="en-US" dirty="0"/>
              <a:t>&gt; "hello".</a:t>
            </a:r>
            <a:r>
              <a:rPr lang="en-US" dirty="0" err="1"/>
              <a:t>toUpperCase</a:t>
            </a:r>
            <a:r>
              <a:rPr lang="en-US" dirty="0"/>
              <a:t>(); "HELLO" &gt; "hello".</a:t>
            </a:r>
            <a:r>
              <a:rPr lang="en-US" dirty="0" err="1"/>
              <a:t>charAt</a:t>
            </a:r>
            <a:r>
              <a:rPr lang="en-US" dirty="0"/>
              <a:t>(2); "l" &gt; "hello".</a:t>
            </a:r>
            <a:r>
              <a:rPr lang="en-US" dirty="0" err="1"/>
              <a:t>toUpperCase</a:t>
            </a:r>
            <a:r>
              <a:rPr lang="en-US" dirty="0"/>
              <a:t>().</a:t>
            </a:r>
            <a:r>
              <a:rPr lang="en-US" dirty="0" err="1"/>
              <a:t>charAt</a:t>
            </a:r>
            <a:r>
              <a:rPr lang="en-US" dirty="0"/>
              <a:t>(2); "L" </a:t>
            </a:r>
          </a:p>
        </p:txBody>
      </p:sp>
    </p:spTree>
    <p:extLst>
      <p:ext uri="{BB962C8B-B14F-4D97-AF65-F5344CB8AC3E}">
        <p14:creationId xmlns:p14="http://schemas.microsoft.com/office/powerpoint/2010/main" val="3350505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EFE1-A347-3147-9917-824EEBBF1F74}"/>
              </a:ext>
            </a:extLst>
          </p:cNvPr>
          <p:cNvSpPr>
            <a:spLocks noGrp="1"/>
          </p:cNvSpPr>
          <p:nvPr>
            <p:ph type="title"/>
          </p:nvPr>
        </p:nvSpPr>
        <p:spPr/>
        <p:txBody>
          <a:bodyPr/>
          <a:lstStyle/>
          <a:p>
            <a:pPr algn="ctr"/>
            <a:r>
              <a:rPr lang="en-US" dirty="0"/>
              <a:t>Practice - Writing Functions</a:t>
            </a:r>
          </a:p>
        </p:txBody>
      </p:sp>
      <p:sp>
        <p:nvSpPr>
          <p:cNvPr id="3" name="Content Placeholder 2">
            <a:extLst>
              <a:ext uri="{FF2B5EF4-FFF2-40B4-BE49-F238E27FC236}">
                <a16:creationId xmlns:a16="http://schemas.microsoft.com/office/drawing/2014/main" id="{07421A09-BE81-674B-A0B9-1D5990CFBF5C}"/>
              </a:ext>
            </a:extLst>
          </p:cNvPr>
          <p:cNvSpPr>
            <a:spLocks noGrp="1"/>
          </p:cNvSpPr>
          <p:nvPr>
            <p:ph idx="1"/>
          </p:nvPr>
        </p:nvSpPr>
        <p:spPr>
          <a:xfrm>
            <a:off x="1451579" y="2015732"/>
            <a:ext cx="9603275" cy="4037749"/>
          </a:xfrm>
        </p:spPr>
        <p:txBody>
          <a:bodyPr>
            <a:normAutofit fontScale="70000" lnSpcReduction="20000"/>
          </a:bodyPr>
          <a:lstStyle/>
          <a:p>
            <a:r>
              <a:rPr lang="en-US" b="1" dirty="0"/>
              <a:t>Goal:</a:t>
            </a:r>
            <a:r>
              <a:rPr lang="en-US" dirty="0"/>
              <a:t> In the previous lesson, we learned:</a:t>
            </a:r>
          </a:p>
          <a:p>
            <a:r>
              <a:rPr lang="en-US" dirty="0"/>
              <a:t>Arguments to functions can be assigned to variables called parameters</a:t>
            </a:r>
          </a:p>
          <a:p>
            <a:r>
              <a:rPr lang="en-US" dirty="0"/>
              <a:t>The return keyword tells JavaScript to return the result from the line of code</a:t>
            </a:r>
          </a:p>
          <a:p>
            <a:r>
              <a:rPr lang="en-US" dirty="0"/>
              <a:t>Don't abbreviate variable names because it can get confusing after time has passed</a:t>
            </a:r>
          </a:p>
          <a:p>
            <a:r>
              <a:rPr lang="en-US" dirty="0"/>
              <a:t>Begin familiarizing yourself with writing custom functions in </a:t>
            </a:r>
            <a:r>
              <a:rPr lang="en-US" dirty="0" err="1"/>
              <a:t>JSFiddle</a:t>
            </a:r>
            <a:r>
              <a:rPr lang="en-US" dirty="0"/>
              <a:t> by completing the exercises detailed below.</a:t>
            </a:r>
          </a:p>
          <a:p>
            <a:r>
              <a:rPr lang="en-US" b="1" dirty="0"/>
              <a:t>Warm Up</a:t>
            </a:r>
          </a:p>
          <a:p>
            <a:r>
              <a:rPr lang="en-US" dirty="0"/>
              <a:t>How do we call a function?</a:t>
            </a:r>
          </a:p>
          <a:p>
            <a:r>
              <a:rPr lang="en-US" dirty="0"/>
              <a:t>What is a parameter, and how do we provide one to a function?</a:t>
            </a:r>
          </a:p>
          <a:p>
            <a:r>
              <a:rPr lang="en-US" dirty="0"/>
              <a:t>When do we need to parse integers?</a:t>
            </a:r>
          </a:p>
          <a:p>
            <a:r>
              <a:rPr lang="en-US" dirty="0"/>
              <a:t>What is a return value? How do we tell our functions what value to return?</a:t>
            </a:r>
          </a:p>
          <a:p>
            <a:r>
              <a:rPr lang="en-US" dirty="0"/>
              <a:t>What method is responsible for parsing integers?</a:t>
            </a:r>
          </a:p>
          <a:p>
            <a:endParaRPr lang="en-US" dirty="0"/>
          </a:p>
        </p:txBody>
      </p:sp>
    </p:spTree>
    <p:extLst>
      <p:ext uri="{BB962C8B-B14F-4D97-AF65-F5344CB8AC3E}">
        <p14:creationId xmlns:p14="http://schemas.microsoft.com/office/powerpoint/2010/main" val="833008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B993-83B7-CE45-81C6-B25A3CBB3B1D}"/>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06CDC022-B852-574A-ADE9-F1EC99F84E0F}"/>
              </a:ext>
            </a:extLst>
          </p:cNvPr>
          <p:cNvSpPr>
            <a:spLocks noGrp="1"/>
          </p:cNvSpPr>
          <p:nvPr>
            <p:ph idx="1"/>
          </p:nvPr>
        </p:nvSpPr>
        <p:spPr>
          <a:xfrm>
            <a:off x="1451579" y="2015732"/>
            <a:ext cx="9603275" cy="4037749"/>
          </a:xfrm>
        </p:spPr>
        <p:txBody>
          <a:bodyPr>
            <a:normAutofit fontScale="85000" lnSpcReduction="20000"/>
          </a:bodyPr>
          <a:lstStyle/>
          <a:p>
            <a:r>
              <a:rPr lang="en-US" dirty="0"/>
              <a:t>Write a custom function for each of the following prompts. Then, call the function providing the necessary parameters to see if your function successfully returns the correct value. And don't forget to parse integers when necessary!</a:t>
            </a:r>
          </a:p>
          <a:p>
            <a:r>
              <a:rPr lang="en-US" dirty="0"/>
              <a:t>Take somebody's name and say a greeting to them.</a:t>
            </a:r>
          </a:p>
          <a:p>
            <a:r>
              <a:rPr lang="en-US" dirty="0"/>
              <a:t>Write a function to subtract two numbers.</a:t>
            </a:r>
          </a:p>
          <a:p>
            <a:r>
              <a:rPr lang="en-US" dirty="0"/>
              <a:t>Now a function to multiply two numbers. Then create a new function called </a:t>
            </a:r>
            <a:r>
              <a:rPr lang="en-US" dirty="0" err="1"/>
              <a:t>threeTimes</a:t>
            </a:r>
            <a:r>
              <a:rPr lang="en-US" dirty="0"/>
              <a:t> to multiply three numbers together.</a:t>
            </a:r>
          </a:p>
          <a:p>
            <a:r>
              <a:rPr lang="en-US" dirty="0"/>
              <a:t>Now write one to divide two numbers. Then write a new function called remainder to find the remainder of two numbers.</a:t>
            </a:r>
          </a:p>
          <a:p>
            <a:r>
              <a:rPr lang="en-US" dirty="0"/>
              <a:t>Prompt the user to enter their age, another prompt to enter their name and another prompt to enter their favorite food. Pass these as arguments to a function that returns a sentence combining all of this information. Then display the returned string with an alert.</a:t>
            </a:r>
          </a:p>
          <a:p>
            <a:endParaRPr lang="en-US" dirty="0"/>
          </a:p>
        </p:txBody>
      </p:sp>
    </p:spTree>
    <p:extLst>
      <p:ext uri="{BB962C8B-B14F-4D97-AF65-F5344CB8AC3E}">
        <p14:creationId xmlns:p14="http://schemas.microsoft.com/office/powerpoint/2010/main" val="4255415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2FD3-263B-A242-B0EB-ACBF70C3A8D0}"/>
              </a:ext>
            </a:extLst>
          </p:cNvPr>
          <p:cNvSpPr>
            <a:spLocks noGrp="1"/>
          </p:cNvSpPr>
          <p:nvPr>
            <p:ph type="title"/>
          </p:nvPr>
        </p:nvSpPr>
        <p:spPr/>
        <p:txBody>
          <a:bodyPr/>
          <a:lstStyle/>
          <a:p>
            <a:pPr algn="ctr"/>
            <a:r>
              <a:rPr lang="en-US" dirty="0"/>
              <a:t>Business and User Interface Logic</a:t>
            </a:r>
          </a:p>
        </p:txBody>
      </p:sp>
      <p:sp>
        <p:nvSpPr>
          <p:cNvPr id="3" name="Content Placeholder 2">
            <a:extLst>
              <a:ext uri="{FF2B5EF4-FFF2-40B4-BE49-F238E27FC236}">
                <a16:creationId xmlns:a16="http://schemas.microsoft.com/office/drawing/2014/main" id="{FF05E692-0C38-CF4D-80F9-869AB9B578BD}"/>
              </a:ext>
            </a:extLst>
          </p:cNvPr>
          <p:cNvSpPr>
            <a:spLocks noGrp="1"/>
          </p:cNvSpPr>
          <p:nvPr>
            <p:ph idx="1"/>
          </p:nvPr>
        </p:nvSpPr>
        <p:spPr>
          <a:xfrm>
            <a:off x="1451579" y="2015732"/>
            <a:ext cx="9603275" cy="4117439"/>
          </a:xfrm>
        </p:spPr>
        <p:txBody>
          <a:bodyPr>
            <a:normAutofit/>
          </a:bodyPr>
          <a:lstStyle/>
          <a:p>
            <a:r>
              <a:rPr lang="en-US" dirty="0"/>
              <a:t>Well-organized code is easier to debug, it appears more professional, and is easier to revisit later. Writing organized code is a highly-valued skill in the programming field. When working on a team, you'll often collaborate with other developers. Clean code is easier for others to understand and contribute to. Before we begin writing more complex JavaScript, let's make sure we understand how to organize our code using best, most professional practices from the very beginning. </a:t>
            </a:r>
          </a:p>
          <a:p>
            <a:r>
              <a:rPr lang="en-US" dirty="0"/>
              <a:t>One of the most important organizational rules to follow is keeping what is known as your user interface and business logic separate. We haven't written any user interface logic </a:t>
            </a:r>
            <a:r>
              <a:rPr lang="en-US" i="1" dirty="0"/>
              <a:t>yet</a:t>
            </a:r>
            <a:r>
              <a:rPr lang="en-US" dirty="0"/>
              <a:t>, but we will in upcoming lessons. In this lesson we'll explore what user interface and business logics are, and what each handles.</a:t>
            </a:r>
          </a:p>
          <a:p>
            <a:endParaRPr lang="en-US" dirty="0"/>
          </a:p>
        </p:txBody>
      </p:sp>
    </p:spTree>
    <p:extLst>
      <p:ext uri="{BB962C8B-B14F-4D97-AF65-F5344CB8AC3E}">
        <p14:creationId xmlns:p14="http://schemas.microsoft.com/office/powerpoint/2010/main" val="1089190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8152-A6D5-2643-A071-FF61AF3E41E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2F8E301-1081-9749-A571-D12EC36D3A8D}"/>
              </a:ext>
            </a:extLst>
          </p:cNvPr>
          <p:cNvSpPr>
            <a:spLocks noGrp="1"/>
          </p:cNvSpPr>
          <p:nvPr>
            <p:ph idx="1"/>
          </p:nvPr>
        </p:nvSpPr>
        <p:spPr/>
        <p:txBody>
          <a:bodyPr>
            <a:normAutofit fontScale="85000" lnSpcReduction="10000"/>
          </a:bodyPr>
          <a:lstStyle/>
          <a:p>
            <a:r>
              <a:rPr lang="en-US" b="1" dirty="0"/>
              <a:t>User Interface and Business Logics</a:t>
            </a:r>
          </a:p>
          <a:p>
            <a:r>
              <a:rPr lang="en-US" dirty="0"/>
              <a:t>Consider a basic calculator application. Its code falls into two categories: code that performs calculations, and code responsible for interacting with the user. </a:t>
            </a:r>
          </a:p>
          <a:p>
            <a:r>
              <a:rPr lang="en-US" dirty="0"/>
              <a:t>The code that handles arithmetic is the </a:t>
            </a:r>
            <a:r>
              <a:rPr lang="en-US" b="1" dirty="0"/>
              <a:t>back-end</a:t>
            </a:r>
            <a:r>
              <a:rPr lang="en-US" dirty="0"/>
              <a:t>, or </a:t>
            </a:r>
            <a:r>
              <a:rPr lang="en-US" b="1" dirty="0"/>
              <a:t>business logic</a:t>
            </a:r>
            <a:r>
              <a:rPr lang="en-US" dirty="0"/>
              <a:t>. It's the 'inner workings' of the application that performs calculations and returns a value. It's what takes the numbers 4 and 5, adds them together, and arrives at 9. The functions we've explored so far are all back-end logic. </a:t>
            </a:r>
          </a:p>
          <a:p>
            <a:r>
              <a:rPr lang="en-US" dirty="0"/>
              <a:t>The code that handles interacting with user is the </a:t>
            </a:r>
            <a:r>
              <a:rPr lang="en-US" b="1" dirty="0"/>
              <a:t>front-end</a:t>
            </a:r>
            <a:r>
              <a:rPr lang="en-US" dirty="0"/>
              <a:t> or </a:t>
            </a:r>
            <a:r>
              <a:rPr lang="en-US" b="1" dirty="0"/>
              <a:t>user interface</a:t>
            </a:r>
            <a:r>
              <a:rPr lang="en-US" dirty="0"/>
              <a:t> logic. It retrieves information from the user and provides it to the business logic to calculate. While buttons on a calculator may be </a:t>
            </a:r>
            <a:r>
              <a:rPr lang="en-US" i="1" dirty="0"/>
              <a:t>labeled</a:t>
            </a:r>
            <a:r>
              <a:rPr lang="en-US" dirty="0"/>
              <a:t> with numbers, they're just visual buttons. User interface logic is what translates clicking on this area of the page:</a:t>
            </a:r>
          </a:p>
          <a:p>
            <a:endParaRPr lang="en-US" dirty="0"/>
          </a:p>
        </p:txBody>
      </p:sp>
    </p:spTree>
    <p:extLst>
      <p:ext uri="{BB962C8B-B14F-4D97-AF65-F5344CB8AC3E}">
        <p14:creationId xmlns:p14="http://schemas.microsoft.com/office/powerpoint/2010/main" val="175698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1617-52B7-7B44-8E6A-6B663B4ACB2D}"/>
              </a:ext>
            </a:extLst>
          </p:cNvPr>
          <p:cNvSpPr>
            <a:spLocks noGrp="1"/>
          </p:cNvSpPr>
          <p:nvPr>
            <p:ph type="title"/>
          </p:nvPr>
        </p:nvSpPr>
        <p:spPr/>
        <p:txBody>
          <a:bodyPr/>
          <a:lstStyle/>
          <a:p>
            <a:pPr algn="ctr"/>
            <a:r>
              <a:rPr lang="en-US" dirty="0"/>
              <a:t>Continue..</a:t>
            </a:r>
          </a:p>
        </p:txBody>
      </p:sp>
      <p:pic>
        <p:nvPicPr>
          <p:cNvPr id="5" name="Content Placeholder 4" descr="Table&#10;&#10;Description automatically generated">
            <a:extLst>
              <a:ext uri="{FF2B5EF4-FFF2-40B4-BE49-F238E27FC236}">
                <a16:creationId xmlns:a16="http://schemas.microsoft.com/office/drawing/2014/main" id="{4CF4D4B6-22EA-064A-872C-5BB72172CE2A}"/>
              </a:ext>
            </a:extLst>
          </p:cNvPr>
          <p:cNvPicPr>
            <a:picLocks noGrp="1" noChangeAspect="1"/>
          </p:cNvPicPr>
          <p:nvPr>
            <p:ph idx="1"/>
          </p:nvPr>
        </p:nvPicPr>
        <p:blipFill>
          <a:blip r:embed="rId2"/>
          <a:stretch>
            <a:fillRect/>
          </a:stretch>
        </p:blipFill>
        <p:spPr>
          <a:xfrm>
            <a:off x="3167390" y="2016125"/>
            <a:ext cx="6171544" cy="3449638"/>
          </a:xfrm>
        </p:spPr>
      </p:pic>
    </p:spTree>
    <p:extLst>
      <p:ext uri="{BB962C8B-B14F-4D97-AF65-F5344CB8AC3E}">
        <p14:creationId xmlns:p14="http://schemas.microsoft.com/office/powerpoint/2010/main" val="3245078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1FDC-63BB-6648-B5FB-59094788FEC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5B1B595-0FA7-6744-9EBA-A42E42021D7C}"/>
              </a:ext>
            </a:extLst>
          </p:cNvPr>
          <p:cNvSpPr>
            <a:spLocks noGrp="1"/>
          </p:cNvSpPr>
          <p:nvPr>
            <p:ph idx="1"/>
          </p:nvPr>
        </p:nvSpPr>
        <p:spPr/>
        <p:txBody>
          <a:bodyPr/>
          <a:lstStyle/>
          <a:p>
            <a:r>
              <a:rPr lang="en-US" dirty="0"/>
              <a:t>... into the number 4. After all, we cannot perform addition on </a:t>
            </a:r>
            <a:r>
              <a:rPr lang="en-US" i="1" dirty="0"/>
              <a:t>buttons</a:t>
            </a:r>
            <a:r>
              <a:rPr lang="en-US" dirty="0"/>
              <a:t>, but you can perform addition on </a:t>
            </a:r>
            <a:r>
              <a:rPr lang="en-US" i="1" dirty="0"/>
              <a:t>numbers</a:t>
            </a:r>
            <a:r>
              <a:rPr lang="en-US" dirty="0"/>
              <a:t>. The user interface logic registers that the user has pushed the button labelled "4". It then provides the number 4 to the back-end logic where we may perform calculations with it.</a:t>
            </a:r>
          </a:p>
          <a:p>
            <a:r>
              <a:rPr lang="en-US" dirty="0"/>
              <a:t>Let's say we also press the buttons labelled "+" and "5". The user interface logic also translates these interactions into the number 5 and recognizes it will need a method for addition. The back-end logic then adds the numbers 4 and 5 together and returns 9. The front-end/user interface logic can then display this result to the user:</a:t>
            </a:r>
          </a:p>
          <a:p>
            <a:endParaRPr lang="en-US" dirty="0"/>
          </a:p>
        </p:txBody>
      </p:sp>
    </p:spTree>
    <p:extLst>
      <p:ext uri="{BB962C8B-B14F-4D97-AF65-F5344CB8AC3E}">
        <p14:creationId xmlns:p14="http://schemas.microsoft.com/office/powerpoint/2010/main" val="2593880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7375-A087-3C4F-99B1-23BD922D400A}"/>
              </a:ext>
            </a:extLst>
          </p:cNvPr>
          <p:cNvSpPr>
            <a:spLocks noGrp="1"/>
          </p:cNvSpPr>
          <p:nvPr>
            <p:ph type="title"/>
          </p:nvPr>
        </p:nvSpPr>
        <p:spPr/>
        <p:txBody>
          <a:bodyPr/>
          <a:lstStyle/>
          <a:p>
            <a:pPr algn="ctr"/>
            <a:r>
              <a:rPr lang="en-US" dirty="0"/>
              <a:t>Continue..</a:t>
            </a:r>
          </a:p>
        </p:txBody>
      </p:sp>
      <p:pic>
        <p:nvPicPr>
          <p:cNvPr id="5" name="Content Placeholder 4" descr="Table&#10;&#10;Description automatically generated">
            <a:extLst>
              <a:ext uri="{FF2B5EF4-FFF2-40B4-BE49-F238E27FC236}">
                <a16:creationId xmlns:a16="http://schemas.microsoft.com/office/drawing/2014/main" id="{D2299B0C-E7B1-3645-9436-D61918633253}"/>
              </a:ext>
            </a:extLst>
          </p:cNvPr>
          <p:cNvPicPr>
            <a:picLocks noGrp="1" noChangeAspect="1"/>
          </p:cNvPicPr>
          <p:nvPr>
            <p:ph idx="1"/>
          </p:nvPr>
        </p:nvPicPr>
        <p:blipFill>
          <a:blip r:embed="rId2"/>
          <a:stretch>
            <a:fillRect/>
          </a:stretch>
        </p:blipFill>
        <p:spPr>
          <a:xfrm>
            <a:off x="3199767" y="2016125"/>
            <a:ext cx="6106791" cy="3449638"/>
          </a:xfrm>
        </p:spPr>
      </p:pic>
    </p:spTree>
    <p:extLst>
      <p:ext uri="{BB962C8B-B14F-4D97-AF65-F5344CB8AC3E}">
        <p14:creationId xmlns:p14="http://schemas.microsoft.com/office/powerpoint/2010/main" val="334607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4CC2-53BB-BA4C-9F7A-D6979346F78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92B5236-5BA5-BF45-94EE-091415918585}"/>
              </a:ext>
            </a:extLst>
          </p:cNvPr>
          <p:cNvSpPr>
            <a:spLocks noGrp="1"/>
          </p:cNvSpPr>
          <p:nvPr>
            <p:ph idx="1"/>
          </p:nvPr>
        </p:nvSpPr>
        <p:spPr>
          <a:xfrm>
            <a:off x="1451579" y="2015732"/>
            <a:ext cx="9603275" cy="4128590"/>
          </a:xfrm>
        </p:spPr>
        <p:txBody>
          <a:bodyPr>
            <a:normAutofit fontScale="77500" lnSpcReduction="20000"/>
          </a:bodyPr>
          <a:lstStyle/>
          <a:p>
            <a:r>
              <a:rPr lang="en-US" dirty="0"/>
              <a:t>User interface/front-end logic handles interacting with the user; including displaying or gathering information. The business/back-end logic handles calculating or manipulation information 'behind the scenes'.</a:t>
            </a:r>
          </a:p>
          <a:p>
            <a:r>
              <a:rPr lang="en-US" b="1" dirty="0"/>
              <a:t>Separation of Logic</a:t>
            </a:r>
          </a:p>
          <a:p>
            <a:r>
              <a:rPr lang="en-US" dirty="0"/>
              <a:t>Remember, we want to write clean, well-organized code. </a:t>
            </a:r>
            <a:r>
              <a:rPr lang="en-US" b="1" dirty="0"/>
              <a:t>Because user interface and business logics have separate purposes, their code should always be separate</a:t>
            </a:r>
            <a:r>
              <a:rPr lang="en-US" dirty="0"/>
              <a:t>. So far, we've only written business logic, so we don't have much to worry about. But keep this rule in mind as we begin to explore user interface logic with jQuery in the coming lessons. </a:t>
            </a:r>
          </a:p>
          <a:p>
            <a:r>
              <a:rPr lang="en-US" dirty="0"/>
              <a:t>Also, it's okay if everything we discussed isn't entirely clear right now. Just understand the basic differences between these two logics and know they should be separate. Throughout the week we will see what this actually looks like in practice. By keeping this basic information in mind before we write more complex JavaScript, you'll learn the most professional practices from the very beginning! </a:t>
            </a:r>
          </a:p>
          <a:p>
            <a:r>
              <a:rPr lang="en-US" dirty="0"/>
              <a:t>You may check out </a:t>
            </a:r>
            <a:r>
              <a:rPr lang="en-US" dirty="0">
                <a:hlinkClick r:id="rId2"/>
              </a:rPr>
              <a:t>this blog by Treehouse</a:t>
            </a:r>
            <a:r>
              <a:rPr lang="en-US" dirty="0"/>
              <a:t> </a:t>
            </a:r>
          </a:p>
          <a:p>
            <a:r>
              <a:rPr lang="en-US" dirty="0"/>
              <a:t>for more information on front-end vs back-end in the context of web development.</a:t>
            </a:r>
          </a:p>
        </p:txBody>
      </p:sp>
    </p:spTree>
    <p:extLst>
      <p:ext uri="{BB962C8B-B14F-4D97-AF65-F5344CB8AC3E}">
        <p14:creationId xmlns:p14="http://schemas.microsoft.com/office/powerpoint/2010/main" val="1747610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9FFD-B985-A646-877C-8E1F5FFB8A2F}"/>
              </a:ext>
            </a:extLst>
          </p:cNvPr>
          <p:cNvSpPr>
            <a:spLocks noGrp="1"/>
          </p:cNvSpPr>
          <p:nvPr>
            <p:ph type="title"/>
          </p:nvPr>
        </p:nvSpPr>
        <p:spPr/>
        <p:txBody>
          <a:bodyPr/>
          <a:lstStyle/>
          <a:p>
            <a:pPr algn="ctr"/>
            <a:r>
              <a:rPr lang="en-US" dirty="0"/>
              <a:t>Calculator: Business Logic</a:t>
            </a:r>
          </a:p>
        </p:txBody>
      </p:sp>
      <p:sp>
        <p:nvSpPr>
          <p:cNvPr id="3" name="Content Placeholder 2">
            <a:extLst>
              <a:ext uri="{FF2B5EF4-FFF2-40B4-BE49-F238E27FC236}">
                <a16:creationId xmlns:a16="http://schemas.microsoft.com/office/drawing/2014/main" id="{5B1955C5-2207-3747-8CCD-9BD55259507F}"/>
              </a:ext>
            </a:extLst>
          </p:cNvPr>
          <p:cNvSpPr>
            <a:spLocks noGrp="1"/>
          </p:cNvSpPr>
          <p:nvPr>
            <p:ph idx="1"/>
          </p:nvPr>
        </p:nvSpPr>
        <p:spPr/>
        <p:txBody>
          <a:bodyPr>
            <a:normAutofit fontScale="85000" lnSpcReduction="10000"/>
          </a:bodyPr>
          <a:lstStyle/>
          <a:p>
            <a:r>
              <a:rPr lang="en-US" dirty="0"/>
              <a:t>Now that we can write custom JavaScript functions, let's create a simple calculator application! We'll begin with the </a:t>
            </a:r>
            <a:r>
              <a:rPr lang="en-US" b="1" dirty="0"/>
              <a:t>back-end</a:t>
            </a:r>
            <a:r>
              <a:rPr lang="en-US" dirty="0"/>
              <a:t>, or </a:t>
            </a:r>
            <a:r>
              <a:rPr lang="en-US" b="1" dirty="0"/>
              <a:t>business logic</a:t>
            </a:r>
            <a:r>
              <a:rPr lang="en-US" dirty="0"/>
              <a:t>, and focus first on creating the ability to add numbers together. We'll later include subtraction, multiplication and division, and later add the </a:t>
            </a:r>
            <a:r>
              <a:rPr lang="en-US" b="1" dirty="0"/>
              <a:t>user interface</a:t>
            </a:r>
            <a:r>
              <a:rPr lang="en-US" dirty="0"/>
              <a:t>, or </a:t>
            </a:r>
            <a:r>
              <a:rPr lang="en-US" b="1" dirty="0"/>
              <a:t>front-end</a:t>
            </a:r>
            <a:r>
              <a:rPr lang="en-US" dirty="0"/>
              <a:t> logic. </a:t>
            </a:r>
          </a:p>
          <a:p>
            <a:r>
              <a:rPr lang="en-US" dirty="0"/>
              <a:t>Because we've not yet learned about user interface/front-end logic, the difference between front-end logic and back-end logic (or business and user interface logics) might not feel very clear. This is okay! For now, simply know that what we're creating here is business, or back-end logic because it handles the core functionality and computations of the application. In the future we'll learn about jQuery and creating user interfaces, and we'll revisit the differences between the two types of logic. </a:t>
            </a:r>
          </a:p>
          <a:p>
            <a:r>
              <a:rPr lang="en-US" dirty="0"/>
              <a:t>Let's write the whole thing in </a:t>
            </a:r>
            <a:r>
              <a:rPr lang="en-US" dirty="0" err="1"/>
              <a:t>JSFiddle</a:t>
            </a:r>
            <a:r>
              <a:rPr lang="en-US" dirty="0"/>
              <a:t> first, then we'll transfer it into our own project.</a:t>
            </a:r>
          </a:p>
          <a:p>
            <a:endParaRPr lang="en-US" dirty="0"/>
          </a:p>
        </p:txBody>
      </p:sp>
    </p:spTree>
    <p:extLst>
      <p:ext uri="{BB962C8B-B14F-4D97-AF65-F5344CB8AC3E}">
        <p14:creationId xmlns:p14="http://schemas.microsoft.com/office/powerpoint/2010/main" val="3239696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8A7B-999B-004C-8597-1DDE1052718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5535DB3-8D8B-094C-98B8-9AF1B001D5EB}"/>
              </a:ext>
            </a:extLst>
          </p:cNvPr>
          <p:cNvSpPr>
            <a:spLocks noGrp="1"/>
          </p:cNvSpPr>
          <p:nvPr>
            <p:ph idx="1"/>
          </p:nvPr>
        </p:nvSpPr>
        <p:spPr>
          <a:xfrm>
            <a:off x="1451579" y="2015732"/>
            <a:ext cx="9603275" cy="4037749"/>
          </a:xfrm>
        </p:spPr>
        <p:txBody>
          <a:bodyPr>
            <a:normAutofit fontScale="77500" lnSpcReduction="20000"/>
          </a:bodyPr>
          <a:lstStyle/>
          <a:p>
            <a:r>
              <a:rPr lang="en-US" b="1" dirty="0"/>
              <a:t>Defining an Addition Function</a:t>
            </a:r>
          </a:p>
          <a:p>
            <a:r>
              <a:rPr lang="en-US" dirty="0"/>
              <a:t>We've already written an add() function, so let's use that as a starting point. Clear out your </a:t>
            </a:r>
            <a:r>
              <a:rPr lang="en-US" i="1" dirty="0" err="1"/>
              <a:t>JSFiddle</a:t>
            </a:r>
            <a:r>
              <a:rPr lang="en-US" i="1" dirty="0"/>
              <a:t> </a:t>
            </a:r>
            <a:r>
              <a:rPr lang="en-US" dirty="0"/>
              <a:t>JavaScript box and put in just your custom add() function:</a:t>
            </a:r>
          </a:p>
          <a:p>
            <a:r>
              <a:rPr lang="en-US" dirty="0"/>
              <a:t>var add = function(number1, number2) {</a:t>
            </a:r>
            <a:br>
              <a:rPr lang="en-US" dirty="0"/>
            </a:br>
            <a:r>
              <a:rPr lang="en-US" dirty="0"/>
              <a:t>return number1 + number2;</a:t>
            </a:r>
            <a:br>
              <a:rPr lang="en-US" dirty="0"/>
            </a:br>
            <a:r>
              <a:rPr lang="en-US" dirty="0"/>
              <a:t>}; </a:t>
            </a:r>
          </a:p>
          <a:p>
            <a:r>
              <a:rPr lang="en-US" dirty="0"/>
              <a:t>Add in a line at the bottom of your </a:t>
            </a:r>
            <a:r>
              <a:rPr lang="en-US" i="1" dirty="0" err="1"/>
              <a:t>JSFiddle</a:t>
            </a:r>
            <a:r>
              <a:rPr lang="en-US" dirty="0"/>
              <a:t> script, below the function definition. This line will call our add() function, passing it two arguments. The return value from that function is immediately passed to JavaScript's built-in alert() function. When the script is run, it should pop up a dialog box with the value that the add() function returns when passed those two arguments.</a:t>
            </a:r>
          </a:p>
          <a:p>
            <a:r>
              <a:rPr lang="en-US" dirty="0"/>
              <a:t>var subtract = function(number1, number2) {</a:t>
            </a:r>
            <a:br>
              <a:rPr lang="en-US" dirty="0"/>
            </a:br>
            <a:r>
              <a:rPr lang="en-US" dirty="0"/>
              <a:t>return number1 - number2; }; </a:t>
            </a:r>
          </a:p>
          <a:p>
            <a:r>
              <a:rPr lang="en-US" dirty="0"/>
              <a:t>alert(subtract(10,5));</a:t>
            </a:r>
          </a:p>
        </p:txBody>
      </p:sp>
    </p:spTree>
    <p:extLst>
      <p:ext uri="{BB962C8B-B14F-4D97-AF65-F5344CB8AC3E}">
        <p14:creationId xmlns:p14="http://schemas.microsoft.com/office/powerpoint/2010/main" val="36695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4D94-9FFC-5C42-A676-4FC64A806BE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DA2B77F-DC3E-D341-B6C6-E856594A8E8C}"/>
              </a:ext>
            </a:extLst>
          </p:cNvPr>
          <p:cNvSpPr>
            <a:spLocks noGrp="1"/>
          </p:cNvSpPr>
          <p:nvPr>
            <p:ph idx="1"/>
          </p:nvPr>
        </p:nvSpPr>
        <p:spPr/>
        <p:txBody>
          <a:bodyPr>
            <a:normAutofit fontScale="70000" lnSpcReduction="20000"/>
          </a:bodyPr>
          <a:lstStyle/>
          <a:p>
            <a:r>
              <a:rPr lang="en-US" b="1" dirty="0"/>
              <a:t>Boolean</a:t>
            </a:r>
          </a:p>
          <a:p>
            <a:r>
              <a:rPr lang="en-US" dirty="0"/>
              <a:t>Booleans can only hold 2 possible values - true or false.</a:t>
            </a:r>
          </a:p>
          <a:p>
            <a:r>
              <a:rPr lang="en-US" dirty="0"/>
              <a:t>&gt; 5 &gt; 3; true &gt; 5 &gt; 10; false &gt; "hello".</a:t>
            </a:r>
            <a:r>
              <a:rPr lang="en-US" dirty="0" err="1"/>
              <a:t>charAt</a:t>
            </a:r>
            <a:r>
              <a:rPr lang="en-US" dirty="0"/>
              <a:t>(2) === "e"; false &gt; var </a:t>
            </a:r>
            <a:r>
              <a:rPr lang="en-US" dirty="0" err="1"/>
              <a:t>enrolledAtMoringa</a:t>
            </a:r>
            <a:r>
              <a:rPr lang="en-US" dirty="0"/>
              <a:t> = true; You'll discover soon just how important </a:t>
            </a:r>
            <a:r>
              <a:rPr lang="en-US" dirty="0" err="1"/>
              <a:t>booleans</a:t>
            </a:r>
            <a:r>
              <a:rPr lang="en-US" dirty="0"/>
              <a:t> are to programming.</a:t>
            </a:r>
          </a:p>
          <a:p>
            <a:r>
              <a:rPr lang="en-US" b="1" dirty="0"/>
              <a:t>Undefined</a:t>
            </a:r>
          </a:p>
          <a:p>
            <a:r>
              <a:rPr lang="en-US" dirty="0"/>
              <a:t>The undefined data type has only one possible value - undefined.</a:t>
            </a:r>
          </a:p>
          <a:p>
            <a:r>
              <a:rPr lang="en-US" dirty="0"/>
              <a:t>When declaring a variable without giving it a value (var </a:t>
            </a:r>
            <a:r>
              <a:rPr lang="en-US" dirty="0" err="1"/>
              <a:t>myNumber</a:t>
            </a:r>
            <a:r>
              <a:rPr lang="en-US" dirty="0"/>
              <a:t>;), JavaScript creates the variable without a value, hence </a:t>
            </a:r>
            <a:r>
              <a:rPr lang="en-US" b="1" dirty="0"/>
              <a:t>undefined</a:t>
            </a:r>
            <a:r>
              <a:rPr lang="en-US" dirty="0"/>
              <a:t>. Even when declaring a variable and assigning it a value at the same time (var </a:t>
            </a:r>
            <a:r>
              <a:rPr lang="en-US" dirty="0" err="1"/>
              <a:t>favoriteNumber</a:t>
            </a:r>
            <a:r>
              <a:rPr lang="en-US" dirty="0"/>
              <a:t> = 42;), JavaScript actually creates the variable initially without a value, temporarily giving it a value of </a:t>
            </a:r>
            <a:r>
              <a:rPr lang="en-US" b="1" dirty="0"/>
              <a:t>undefined</a:t>
            </a:r>
            <a:r>
              <a:rPr lang="en-US" dirty="0"/>
              <a:t>, before then assigning it the value to the right of the equals sign. This is kind of a subtle point, so don't worry too much about it at the moment. </a:t>
            </a:r>
          </a:p>
          <a:p>
            <a:r>
              <a:rPr lang="en-US" dirty="0"/>
              <a:t>Additionally, there are some functions and methods that do not return any value, in which case the return value is actually </a:t>
            </a:r>
            <a:r>
              <a:rPr lang="en-US" i="1" dirty="0"/>
              <a:t>undefined</a:t>
            </a:r>
            <a:r>
              <a:rPr lang="en-US" dirty="0"/>
              <a:t>. (You'll learn more about this when we learn how to write our own methods and functions.)</a:t>
            </a:r>
          </a:p>
          <a:p>
            <a:endParaRPr lang="en-US" dirty="0"/>
          </a:p>
        </p:txBody>
      </p:sp>
    </p:spTree>
    <p:extLst>
      <p:ext uri="{BB962C8B-B14F-4D97-AF65-F5344CB8AC3E}">
        <p14:creationId xmlns:p14="http://schemas.microsoft.com/office/powerpoint/2010/main" val="419923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1FC6-6D36-6F4B-A51D-51B1EDAE53C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534A47D-07C8-3343-8DFC-F237B22F0A66}"/>
              </a:ext>
            </a:extLst>
          </p:cNvPr>
          <p:cNvSpPr>
            <a:spLocks noGrp="1"/>
          </p:cNvSpPr>
          <p:nvPr>
            <p:ph idx="1"/>
          </p:nvPr>
        </p:nvSpPr>
        <p:spPr>
          <a:xfrm>
            <a:off x="1451579" y="2015732"/>
            <a:ext cx="9603275" cy="4037749"/>
          </a:xfrm>
        </p:spPr>
        <p:txBody>
          <a:bodyPr>
            <a:normAutofit fontScale="62500" lnSpcReduction="20000"/>
          </a:bodyPr>
          <a:lstStyle/>
          <a:p>
            <a:r>
              <a:rPr lang="en-US" b="1" dirty="0"/>
              <a:t>Gathering User Input</a:t>
            </a:r>
          </a:p>
          <a:p>
            <a:r>
              <a:rPr lang="en-US" dirty="0"/>
              <a:t>Now we have a simple (addition-only) calculator, but it isn't very useful because we have to go in and modify the code every time we want to do a new calculation. Let's add in the ability to collect input from the user. Remember that we can collect input through the built-in prompt() function, which takes a string as an argument and returns a string containing the user's input.</a:t>
            </a:r>
          </a:p>
          <a:p>
            <a:r>
              <a:rPr lang="en-US" dirty="0"/>
              <a:t>var add = function(number1, number2) {</a:t>
            </a:r>
            <a:br>
              <a:rPr lang="en-US" dirty="0"/>
            </a:br>
            <a:r>
              <a:rPr lang="en-US" dirty="0"/>
              <a:t>return number1 + number2;</a:t>
            </a:r>
            <a:br>
              <a:rPr lang="en-US" dirty="0"/>
            </a:br>
            <a:r>
              <a:rPr lang="en-US" dirty="0"/>
              <a:t>};</a:t>
            </a:r>
            <a:br>
              <a:rPr lang="en-US" dirty="0"/>
            </a:br>
            <a:r>
              <a:rPr lang="en-US" dirty="0"/>
              <a:t>var number1 = prompt("Enter a number:");</a:t>
            </a:r>
            <a:br>
              <a:rPr lang="en-US" dirty="0"/>
            </a:br>
            <a:r>
              <a:rPr lang="en-US" dirty="0"/>
              <a:t>alert(number1); </a:t>
            </a:r>
          </a:p>
          <a:p>
            <a:r>
              <a:rPr lang="en-US" dirty="0"/>
              <a:t>Not very exciting. All we did was echo back to the user what they entered. But let's ask for two inputs and then use them as arguments to our function.</a:t>
            </a:r>
          </a:p>
          <a:p>
            <a:r>
              <a:rPr lang="en-US" dirty="0"/>
              <a:t>var add = function(number1, number2) {</a:t>
            </a:r>
            <a:br>
              <a:rPr lang="en-US" dirty="0"/>
            </a:br>
            <a:r>
              <a:rPr lang="en-US" dirty="0"/>
              <a:t>return number1 + number2;</a:t>
            </a:r>
            <a:br>
              <a:rPr lang="en-US" dirty="0"/>
            </a:br>
            <a:r>
              <a:rPr lang="en-US" dirty="0"/>
              <a:t>};</a:t>
            </a:r>
            <a:br>
              <a:rPr lang="en-US" dirty="0"/>
            </a:br>
            <a:r>
              <a:rPr lang="en-US" dirty="0"/>
              <a:t>var number1 = prompt("Enter a number:");</a:t>
            </a:r>
            <a:br>
              <a:rPr lang="en-US" dirty="0"/>
            </a:br>
            <a:r>
              <a:rPr lang="en-US" dirty="0"/>
              <a:t>var number2 = prompt("Enter another number:");</a:t>
            </a:r>
            <a:br>
              <a:rPr lang="en-US" dirty="0"/>
            </a:br>
            <a:r>
              <a:rPr lang="en-US" dirty="0"/>
              <a:t>alert(add(number1, number2));</a:t>
            </a:r>
          </a:p>
        </p:txBody>
      </p:sp>
    </p:spTree>
    <p:extLst>
      <p:ext uri="{BB962C8B-B14F-4D97-AF65-F5344CB8AC3E}">
        <p14:creationId xmlns:p14="http://schemas.microsoft.com/office/powerpoint/2010/main" val="1661141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C814-DE84-AF4E-B190-E1DF64C3F78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A8A650F-B242-5A4C-B649-DF5FBCA0A7DD}"/>
              </a:ext>
            </a:extLst>
          </p:cNvPr>
          <p:cNvSpPr>
            <a:spLocks noGrp="1"/>
          </p:cNvSpPr>
          <p:nvPr>
            <p:ph idx="1"/>
          </p:nvPr>
        </p:nvSpPr>
        <p:spPr>
          <a:xfrm>
            <a:off x="1451579" y="1853754"/>
            <a:ext cx="9603275" cy="4736617"/>
          </a:xfrm>
        </p:spPr>
        <p:txBody>
          <a:bodyPr>
            <a:noAutofit/>
          </a:bodyPr>
          <a:lstStyle/>
          <a:p>
            <a:r>
              <a:rPr lang="en-US" sz="1400" b="1" dirty="0"/>
              <a:t>Parsing Integers</a:t>
            </a:r>
          </a:p>
          <a:p>
            <a:r>
              <a:rPr lang="en-US" sz="1400" dirty="0"/>
              <a:t>Oops. We have the problem we previously encountered where the prompt() function returns strings, so the + operator we use inside of our add() function concatenates the two strings together rather than doing what we want. Because our add() function expects numbers as arguments rather than strings, we must convert the inputs into numbers before calling our add() function.</a:t>
            </a:r>
          </a:p>
          <a:p>
            <a:r>
              <a:rPr lang="en-US" sz="1400" dirty="0"/>
              <a:t>var add = function(number1, number2) {</a:t>
            </a:r>
            <a:br>
              <a:rPr lang="en-US" sz="1400" dirty="0"/>
            </a:br>
            <a:r>
              <a:rPr lang="en-US" sz="1400" dirty="0"/>
              <a:t>return number1 + number2;</a:t>
            </a:r>
            <a:br>
              <a:rPr lang="en-US" sz="1400" dirty="0"/>
            </a:br>
            <a:r>
              <a:rPr lang="en-US" sz="1400" dirty="0"/>
              <a:t>};</a:t>
            </a:r>
            <a:br>
              <a:rPr lang="en-US" sz="1400" dirty="0"/>
            </a:br>
            <a:r>
              <a:rPr lang="en-US" sz="1400" dirty="0"/>
              <a:t>var number1 = </a:t>
            </a:r>
            <a:r>
              <a:rPr lang="en-US" sz="1400" dirty="0" err="1"/>
              <a:t>parseInt</a:t>
            </a:r>
            <a:r>
              <a:rPr lang="en-US" sz="1400" dirty="0"/>
              <a:t>(prompt("Enter a number:"));</a:t>
            </a:r>
            <a:br>
              <a:rPr lang="en-US" sz="1400" dirty="0"/>
            </a:br>
            <a:r>
              <a:rPr lang="en-US" sz="1400" dirty="0"/>
              <a:t>var number2 = </a:t>
            </a:r>
            <a:r>
              <a:rPr lang="en-US" sz="1400" dirty="0" err="1"/>
              <a:t>parseInt</a:t>
            </a:r>
            <a:r>
              <a:rPr lang="en-US" sz="1400" dirty="0"/>
              <a:t>(prompt("Enter another number:"));</a:t>
            </a:r>
            <a:br>
              <a:rPr lang="en-US" sz="1400" dirty="0"/>
            </a:br>
            <a:r>
              <a:rPr lang="en-US" sz="1400" dirty="0"/>
              <a:t>alert(add(number1, number2); </a:t>
            </a:r>
          </a:p>
          <a:p>
            <a:r>
              <a:rPr lang="en-US" sz="1400" dirty="0"/>
              <a:t>Now we're getting somewhere! In the next exercise, you'll add in support for subtraction, multiplication and division, but first let's move this code into a project so that we can save it and build on it without having to use </a:t>
            </a:r>
            <a:r>
              <a:rPr lang="en-US" sz="1400" dirty="0" err="1"/>
              <a:t>JSFiddle</a:t>
            </a:r>
            <a:r>
              <a:rPr lang="en-US" sz="1400" dirty="0"/>
              <a:t>. </a:t>
            </a:r>
            <a:r>
              <a:rPr lang="en-US" sz="1400" b="1" dirty="0"/>
              <a:t>Do not exit </a:t>
            </a:r>
            <a:r>
              <a:rPr lang="en-US" sz="1400" b="1" dirty="0" err="1"/>
              <a:t>JSFiddle</a:t>
            </a:r>
            <a:r>
              <a:rPr lang="en-US" sz="1400" b="1" dirty="0"/>
              <a:t> yet.</a:t>
            </a:r>
            <a:r>
              <a:rPr lang="en-US" sz="1400" dirty="0"/>
              <a:t> In the next lesson we'll migrate the code we've created here in </a:t>
            </a:r>
            <a:r>
              <a:rPr lang="en-US" sz="1400" dirty="0" err="1"/>
              <a:t>JSFiddle</a:t>
            </a:r>
            <a:r>
              <a:rPr lang="en-US" sz="1400" dirty="0"/>
              <a:t> into a new project directory in Atom.</a:t>
            </a:r>
          </a:p>
          <a:p>
            <a:endParaRPr lang="en-US" sz="1400" dirty="0"/>
          </a:p>
        </p:txBody>
      </p:sp>
    </p:spTree>
    <p:extLst>
      <p:ext uri="{BB962C8B-B14F-4D97-AF65-F5344CB8AC3E}">
        <p14:creationId xmlns:p14="http://schemas.microsoft.com/office/powerpoint/2010/main" val="1579029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076B-908E-ED4F-AE3E-8C59A779FCE2}"/>
              </a:ext>
            </a:extLst>
          </p:cNvPr>
          <p:cNvSpPr>
            <a:spLocks noGrp="1"/>
          </p:cNvSpPr>
          <p:nvPr>
            <p:ph type="title"/>
          </p:nvPr>
        </p:nvSpPr>
        <p:spPr/>
        <p:txBody>
          <a:bodyPr/>
          <a:lstStyle/>
          <a:p>
            <a:pPr algn="ctr"/>
            <a:r>
              <a:rPr lang="en-US" dirty="0" err="1"/>
              <a:t>Practical:Calculator</a:t>
            </a:r>
            <a:r>
              <a:rPr lang="en-US" dirty="0"/>
              <a:t> Business Logic</a:t>
            </a:r>
          </a:p>
        </p:txBody>
      </p:sp>
      <p:sp>
        <p:nvSpPr>
          <p:cNvPr id="3" name="Content Placeholder 2">
            <a:extLst>
              <a:ext uri="{FF2B5EF4-FFF2-40B4-BE49-F238E27FC236}">
                <a16:creationId xmlns:a16="http://schemas.microsoft.com/office/drawing/2014/main" id="{B6F8AA3F-6AF7-044E-9083-497AE3E56314}"/>
              </a:ext>
            </a:extLst>
          </p:cNvPr>
          <p:cNvSpPr>
            <a:spLocks noGrp="1"/>
          </p:cNvSpPr>
          <p:nvPr>
            <p:ph idx="1"/>
          </p:nvPr>
        </p:nvSpPr>
        <p:spPr/>
        <p:txBody>
          <a:bodyPr>
            <a:normAutofit lnSpcReduction="10000"/>
          </a:bodyPr>
          <a:lstStyle/>
          <a:p>
            <a:r>
              <a:rPr lang="en-US" b="1" dirty="0"/>
              <a:t>Goal: </a:t>
            </a:r>
            <a:r>
              <a:rPr lang="en-US" dirty="0"/>
              <a:t>Continue to practice writing JavaScript functions by beginning the business logic for a calculator app. Eventually, we'll add user interface logic too, and familiarize ourselves with the differences between code for each, and how to keep them separated and organized.</a:t>
            </a:r>
          </a:p>
          <a:p>
            <a:r>
              <a:rPr lang="en-US" b="1" dirty="0"/>
              <a:t>Warm Up</a:t>
            </a:r>
          </a:p>
          <a:p>
            <a:r>
              <a:rPr lang="en-US" dirty="0"/>
              <a:t>What is the difference between business and user interface logic?</a:t>
            </a:r>
          </a:p>
          <a:p>
            <a:r>
              <a:rPr lang="en-US" dirty="0"/>
              <a:t>What's another word for business logic? What about user interface logic?</a:t>
            </a:r>
          </a:p>
          <a:p>
            <a:r>
              <a:rPr lang="en-US" dirty="0"/>
              <a:t>How do you provide a function multiple arguments?</a:t>
            </a:r>
          </a:p>
          <a:p>
            <a:endParaRPr lang="en-US" dirty="0"/>
          </a:p>
        </p:txBody>
      </p:sp>
    </p:spTree>
    <p:extLst>
      <p:ext uri="{BB962C8B-B14F-4D97-AF65-F5344CB8AC3E}">
        <p14:creationId xmlns:p14="http://schemas.microsoft.com/office/powerpoint/2010/main" val="1233595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8CEB-845A-914A-8CF3-015328387A27}"/>
              </a:ext>
            </a:extLst>
          </p:cNvPr>
          <p:cNvSpPr>
            <a:spLocks noGrp="1"/>
          </p:cNvSpPr>
          <p:nvPr>
            <p:ph type="title"/>
          </p:nvPr>
        </p:nvSpPr>
        <p:spPr/>
        <p:txBody>
          <a:bodyPr/>
          <a:lstStyle/>
          <a:p>
            <a:pPr algn="ctr"/>
            <a:r>
              <a:rPr lang="en-US" b="1" dirty="0"/>
              <a:t>Code</a:t>
            </a:r>
            <a:endParaRPr lang="en-US" dirty="0"/>
          </a:p>
        </p:txBody>
      </p:sp>
      <p:sp>
        <p:nvSpPr>
          <p:cNvPr id="3" name="Content Placeholder 2">
            <a:extLst>
              <a:ext uri="{FF2B5EF4-FFF2-40B4-BE49-F238E27FC236}">
                <a16:creationId xmlns:a16="http://schemas.microsoft.com/office/drawing/2014/main" id="{4724615B-317F-724D-BEDF-CAAC1E894809}"/>
              </a:ext>
            </a:extLst>
          </p:cNvPr>
          <p:cNvSpPr>
            <a:spLocks noGrp="1"/>
          </p:cNvSpPr>
          <p:nvPr>
            <p:ph idx="1"/>
          </p:nvPr>
        </p:nvSpPr>
        <p:spPr>
          <a:xfrm>
            <a:off x="1451579" y="2015732"/>
            <a:ext cx="9603275" cy="4037749"/>
          </a:xfrm>
        </p:spPr>
        <p:txBody>
          <a:bodyPr>
            <a:normAutofit fontScale="62500" lnSpcReduction="20000"/>
          </a:bodyPr>
          <a:lstStyle/>
          <a:p>
            <a:r>
              <a:rPr lang="en-US" b="1" dirty="0"/>
              <a:t>Calculator</a:t>
            </a:r>
          </a:p>
          <a:p>
            <a:r>
              <a:rPr lang="en-US" dirty="0"/>
              <a:t>Follow along with the previous lesson to begin building a calculator app. Once you've written the code detailed in that lesson, create a project and migrate your code from </a:t>
            </a:r>
            <a:r>
              <a:rPr lang="en-US" dirty="0" err="1"/>
              <a:t>JSFiddle</a:t>
            </a:r>
            <a:r>
              <a:rPr lang="en-US" dirty="0"/>
              <a:t> into Atom by doing the following:</a:t>
            </a:r>
          </a:p>
          <a:p>
            <a:r>
              <a:rPr lang="en-US" dirty="0"/>
              <a:t>Create a </a:t>
            </a:r>
            <a:r>
              <a:rPr lang="en-US" i="1" dirty="0"/>
              <a:t>calculator</a:t>
            </a:r>
            <a:r>
              <a:rPr lang="en-US" dirty="0"/>
              <a:t> project folder on your computer.</a:t>
            </a:r>
          </a:p>
          <a:p>
            <a:r>
              <a:rPr lang="en-US" dirty="0"/>
              <a:t>Initialize a git repository in your newly created project folder.</a:t>
            </a:r>
          </a:p>
          <a:p>
            <a:r>
              <a:rPr lang="en-US" dirty="0"/>
              <a:t>Create </a:t>
            </a:r>
            <a:r>
              <a:rPr lang="en-US" i="1" dirty="0" err="1"/>
              <a:t>js</a:t>
            </a:r>
            <a:r>
              <a:rPr lang="en-US" dirty="0"/>
              <a:t> and </a:t>
            </a:r>
            <a:r>
              <a:rPr lang="en-US" dirty="0" err="1"/>
              <a:t>css</a:t>
            </a:r>
            <a:r>
              <a:rPr lang="en-US" dirty="0"/>
              <a:t> folders in your project folder.</a:t>
            </a:r>
          </a:p>
          <a:p>
            <a:r>
              <a:rPr lang="en-US" dirty="0"/>
              <a:t>Create an empty </a:t>
            </a:r>
            <a:r>
              <a:rPr lang="en-US" i="1" dirty="0" err="1"/>
              <a:t>scripts.js</a:t>
            </a:r>
            <a:r>
              <a:rPr lang="en-US" i="1" dirty="0"/>
              <a:t> file</a:t>
            </a:r>
            <a:r>
              <a:rPr lang="en-US" dirty="0"/>
              <a:t> in your project's </a:t>
            </a:r>
            <a:r>
              <a:rPr lang="en-US" i="1" dirty="0" err="1"/>
              <a:t>js</a:t>
            </a:r>
            <a:r>
              <a:rPr lang="en-US" dirty="0"/>
              <a:t> subdirectory.</a:t>
            </a:r>
          </a:p>
          <a:p>
            <a:r>
              <a:rPr lang="en-US" dirty="0"/>
              <a:t>Copy the code from your </a:t>
            </a:r>
            <a:r>
              <a:rPr lang="en-US" dirty="0" err="1"/>
              <a:t>JSFiddle</a:t>
            </a:r>
            <a:r>
              <a:rPr lang="en-US" dirty="0"/>
              <a:t> into your </a:t>
            </a:r>
            <a:r>
              <a:rPr lang="en-US" i="1" dirty="0" err="1"/>
              <a:t>scripts.js</a:t>
            </a:r>
            <a:r>
              <a:rPr lang="en-US" dirty="0"/>
              <a:t> file to save it.</a:t>
            </a:r>
          </a:p>
          <a:p>
            <a:r>
              <a:rPr lang="en-US" dirty="0"/>
              <a:t>Create an HTML file in your project directory and include in it a link to your scripts file: &lt;script </a:t>
            </a:r>
            <a:r>
              <a:rPr lang="en-US" dirty="0" err="1"/>
              <a:t>src</a:t>
            </a:r>
            <a:r>
              <a:rPr lang="en-US" dirty="0"/>
              <a:t>="</a:t>
            </a:r>
            <a:r>
              <a:rPr lang="en-US" dirty="0" err="1"/>
              <a:t>js</a:t>
            </a:r>
            <a:r>
              <a:rPr lang="en-US" dirty="0"/>
              <a:t>/</a:t>
            </a:r>
            <a:r>
              <a:rPr lang="en-US" dirty="0" err="1"/>
              <a:t>scripts.js</a:t>
            </a:r>
            <a:r>
              <a:rPr lang="en-US" dirty="0"/>
              <a:t>"&gt;&lt;/script&gt; (see below for example HTML file)</a:t>
            </a:r>
          </a:p>
          <a:p>
            <a:r>
              <a:rPr lang="en-US" dirty="0"/>
              <a:t>Add a </a:t>
            </a:r>
            <a:r>
              <a:rPr lang="en-US" i="1" dirty="0" err="1"/>
              <a:t>README.md</a:t>
            </a:r>
            <a:r>
              <a:rPr lang="en-US" dirty="0"/>
              <a:t> file.</a:t>
            </a:r>
          </a:p>
          <a:p>
            <a:r>
              <a:rPr lang="en-US" dirty="0"/>
              <a:t>Add everything to your local git repository and commit the changes.</a:t>
            </a:r>
          </a:p>
          <a:p>
            <a:r>
              <a:rPr lang="en-US" dirty="0"/>
              <a:t>Create a calculator repository on GitHub and push your project to GitHub.</a:t>
            </a:r>
          </a:p>
          <a:p>
            <a:endParaRPr lang="en-US" dirty="0"/>
          </a:p>
        </p:txBody>
      </p:sp>
    </p:spTree>
    <p:extLst>
      <p:ext uri="{BB962C8B-B14F-4D97-AF65-F5344CB8AC3E}">
        <p14:creationId xmlns:p14="http://schemas.microsoft.com/office/powerpoint/2010/main" val="1741390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111-57AD-FB46-81E7-2D13E9B4706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D5FD20F-2CCD-6C42-A71D-F000EF53B90A}"/>
              </a:ext>
            </a:extLst>
          </p:cNvPr>
          <p:cNvSpPr>
            <a:spLocks noGrp="1"/>
          </p:cNvSpPr>
          <p:nvPr>
            <p:ph idx="1"/>
          </p:nvPr>
        </p:nvSpPr>
        <p:spPr>
          <a:xfrm>
            <a:off x="1451579" y="1870769"/>
            <a:ext cx="9603275" cy="4518883"/>
          </a:xfrm>
        </p:spPr>
        <p:txBody>
          <a:bodyPr>
            <a:normAutofit fontScale="62500" lnSpcReduction="20000"/>
          </a:bodyPr>
          <a:lstStyle/>
          <a:p>
            <a:r>
              <a:rPr lang="en-US" dirty="0"/>
              <a:t>Example </a:t>
            </a:r>
            <a:r>
              <a:rPr lang="en-US" i="1" dirty="0"/>
              <a:t>HTML</a:t>
            </a:r>
            <a:r>
              <a:rPr lang="en-US" dirty="0"/>
              <a:t> file:</a:t>
            </a:r>
          </a:p>
          <a:p>
            <a:r>
              <a:rPr lang="en-US" dirty="0"/>
              <a:t>&lt;html&gt;</a:t>
            </a:r>
            <a:br>
              <a:rPr lang="en-US" dirty="0"/>
            </a:br>
            <a:r>
              <a:rPr lang="en-US" dirty="0"/>
              <a:t>&lt;head&gt;</a:t>
            </a:r>
            <a:br>
              <a:rPr lang="en-US" dirty="0"/>
            </a:br>
            <a:r>
              <a:rPr lang="en-US" dirty="0"/>
              <a:t>&lt;title&gt;Calculator&lt;/title&gt;</a:t>
            </a:r>
            <a:br>
              <a:rPr lang="en-US" dirty="0"/>
            </a:br>
            <a:r>
              <a:rPr lang="en-US" dirty="0"/>
              <a:t>&lt;/head&gt;</a:t>
            </a:r>
            <a:br>
              <a:rPr lang="en-US" dirty="0"/>
            </a:br>
            <a:r>
              <a:rPr lang="en-US" dirty="0"/>
              <a:t>&lt;body&gt;</a:t>
            </a:r>
            <a:br>
              <a:rPr lang="en-US" dirty="0"/>
            </a:br>
            <a:r>
              <a:rPr lang="en-US" dirty="0"/>
              <a:t>&lt;h1&gt;Calculator&lt;/h1&gt;</a:t>
            </a:r>
            <a:br>
              <a:rPr lang="en-US" dirty="0"/>
            </a:br>
            <a:r>
              <a:rPr lang="en-US" dirty="0"/>
              <a:t>&lt;script </a:t>
            </a:r>
            <a:r>
              <a:rPr lang="en-US" dirty="0" err="1"/>
              <a:t>src</a:t>
            </a:r>
            <a:r>
              <a:rPr lang="en-US" dirty="0"/>
              <a:t>="</a:t>
            </a:r>
            <a:r>
              <a:rPr lang="en-US" dirty="0" err="1"/>
              <a:t>js</a:t>
            </a:r>
            <a:r>
              <a:rPr lang="en-US" dirty="0"/>
              <a:t>/</a:t>
            </a:r>
            <a:r>
              <a:rPr lang="en-US" dirty="0" err="1"/>
              <a:t>scripts.js</a:t>
            </a:r>
            <a:r>
              <a:rPr lang="en-US" dirty="0"/>
              <a:t>"&gt;&lt;/script&gt;</a:t>
            </a:r>
            <a:br>
              <a:rPr lang="en-US" dirty="0"/>
            </a:br>
            <a:r>
              <a:rPr lang="en-US" dirty="0"/>
              <a:t>&lt;/body&gt;</a:t>
            </a:r>
            <a:br>
              <a:rPr lang="en-US" dirty="0"/>
            </a:br>
            <a:r>
              <a:rPr lang="en-US" dirty="0"/>
              <a:t>&lt;/html&gt; Example </a:t>
            </a:r>
            <a:r>
              <a:rPr lang="en-US" i="1" dirty="0" err="1"/>
              <a:t>javascript</a:t>
            </a:r>
            <a:r>
              <a:rPr lang="en-US" dirty="0"/>
              <a:t> file:</a:t>
            </a:r>
          </a:p>
          <a:p>
            <a:r>
              <a:rPr lang="en-US" i="1" dirty="0" err="1"/>
              <a:t>js</a:t>
            </a:r>
            <a:r>
              <a:rPr lang="en-US" i="1" dirty="0"/>
              <a:t>/</a:t>
            </a:r>
            <a:r>
              <a:rPr lang="en-US" i="1" dirty="0" err="1"/>
              <a:t>scripts.js</a:t>
            </a:r>
            <a:endParaRPr lang="en-US" dirty="0"/>
          </a:p>
          <a:p>
            <a:r>
              <a:rPr lang="en-US" dirty="0"/>
              <a:t>var add = function(number1, number2) {</a:t>
            </a:r>
            <a:br>
              <a:rPr lang="en-US" dirty="0"/>
            </a:br>
            <a:r>
              <a:rPr lang="en-US" dirty="0"/>
              <a:t>return number1 + number2;</a:t>
            </a:r>
            <a:br>
              <a:rPr lang="en-US" dirty="0"/>
            </a:br>
            <a:r>
              <a:rPr lang="en-US" dirty="0"/>
              <a:t>};</a:t>
            </a:r>
            <a:br>
              <a:rPr lang="en-US" dirty="0"/>
            </a:br>
            <a:br>
              <a:rPr lang="en-US" dirty="0"/>
            </a:br>
            <a:r>
              <a:rPr lang="en-US" dirty="0"/>
              <a:t>var number1 = </a:t>
            </a:r>
            <a:r>
              <a:rPr lang="en-US" dirty="0" err="1"/>
              <a:t>parseInt</a:t>
            </a:r>
            <a:r>
              <a:rPr lang="en-US" dirty="0"/>
              <a:t>(prompt("Enter a number:"));</a:t>
            </a:r>
            <a:br>
              <a:rPr lang="en-US" dirty="0"/>
            </a:br>
            <a:r>
              <a:rPr lang="en-US" dirty="0"/>
              <a:t>var number2 = </a:t>
            </a:r>
            <a:r>
              <a:rPr lang="en-US" dirty="0" err="1"/>
              <a:t>parseInt</a:t>
            </a:r>
            <a:r>
              <a:rPr lang="en-US" dirty="0"/>
              <a:t>(prompt("Enter another number:"));</a:t>
            </a:r>
            <a:br>
              <a:rPr lang="en-US" dirty="0"/>
            </a:br>
            <a:r>
              <a:rPr lang="en-US" dirty="0"/>
              <a:t>var result = add(number1, number2);</a:t>
            </a:r>
            <a:br>
              <a:rPr lang="en-US" dirty="0"/>
            </a:br>
            <a:r>
              <a:rPr lang="en-US" dirty="0"/>
              <a:t>alert(result);</a:t>
            </a:r>
          </a:p>
        </p:txBody>
      </p:sp>
    </p:spTree>
    <p:extLst>
      <p:ext uri="{BB962C8B-B14F-4D97-AF65-F5344CB8AC3E}">
        <p14:creationId xmlns:p14="http://schemas.microsoft.com/office/powerpoint/2010/main" val="383651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F19B-E950-BF48-9822-A52CA8AEE08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59AD889-2EC9-674C-AE08-ACBABF843CBF}"/>
              </a:ext>
            </a:extLst>
          </p:cNvPr>
          <p:cNvSpPr>
            <a:spLocks noGrp="1"/>
          </p:cNvSpPr>
          <p:nvPr>
            <p:ph idx="1"/>
          </p:nvPr>
        </p:nvSpPr>
        <p:spPr>
          <a:xfrm>
            <a:off x="1451579" y="1853755"/>
            <a:ext cx="9603275" cy="4524744"/>
          </a:xfrm>
        </p:spPr>
        <p:txBody>
          <a:bodyPr>
            <a:normAutofit fontScale="62500" lnSpcReduction="20000"/>
          </a:bodyPr>
          <a:lstStyle/>
          <a:p>
            <a:r>
              <a:rPr lang="en-US" dirty="0"/>
              <a:t>If you open your HTML file in the web browser, it should run your code just like it did on </a:t>
            </a:r>
            <a:r>
              <a:rPr lang="en-US" dirty="0" err="1"/>
              <a:t>JSFiddle</a:t>
            </a:r>
            <a:r>
              <a:rPr lang="en-US" dirty="0"/>
              <a:t>; popping up prompt boxes for input and then an alert with the calculated result. If this isn't working, check that you correctly link to your </a:t>
            </a:r>
            <a:r>
              <a:rPr lang="en-US" i="1" dirty="0" err="1"/>
              <a:t>scripts.js</a:t>
            </a:r>
            <a:r>
              <a:rPr lang="en-US" dirty="0"/>
              <a:t> file and that your scripts file includes both the add() function and code that actually calls that function. If something on your page isn't working right, an excellent initial troubleshooting step is to check the JavaScript Console to see if there are any helpful error messages that might point you in the right direction. </a:t>
            </a:r>
          </a:p>
          <a:p>
            <a:r>
              <a:rPr lang="en-US" dirty="0"/>
              <a:t>Next, create functions to </a:t>
            </a:r>
            <a:r>
              <a:rPr lang="en-US" i="1" dirty="0"/>
              <a:t>subtract</a:t>
            </a:r>
            <a:r>
              <a:rPr lang="en-US" dirty="0"/>
              <a:t>, </a:t>
            </a:r>
            <a:r>
              <a:rPr lang="en-US" i="1" dirty="0"/>
              <a:t>multiply</a:t>
            </a:r>
            <a:r>
              <a:rPr lang="en-US" dirty="0"/>
              <a:t>, and </a:t>
            </a:r>
            <a:r>
              <a:rPr lang="en-US" i="1" dirty="0"/>
              <a:t>divide</a:t>
            </a:r>
            <a:r>
              <a:rPr lang="en-US" dirty="0"/>
              <a:t>. Verify that all four work by changing the line near the bottom of the </a:t>
            </a:r>
            <a:r>
              <a:rPr lang="en-US" i="1" dirty="0" err="1"/>
              <a:t>scripts.js</a:t>
            </a:r>
            <a:r>
              <a:rPr lang="en-US" dirty="0"/>
              <a:t> (currently reads var result = add(number1, number2);) to call different functions. For now, you must manually change that line to choose between operations. In upcoming lessons we'll build a user interface for our calculator so that the user can choose between addition, subtraction, multiplication and division. </a:t>
            </a:r>
            <a:r>
              <a:rPr lang="en-US" b="1" dirty="0"/>
              <a:t>Do not build out the user interface yet. For now, just focus on the business logic</a:t>
            </a:r>
            <a:r>
              <a:rPr lang="en-US" dirty="0"/>
              <a:t>.</a:t>
            </a:r>
          </a:p>
          <a:p>
            <a:r>
              <a:rPr lang="en-US" b="1" dirty="0"/>
              <a:t>Additional Custom Functions Practice</a:t>
            </a:r>
          </a:p>
          <a:p>
            <a:r>
              <a:rPr lang="en-US" dirty="0"/>
              <a:t>(You can do these in </a:t>
            </a:r>
            <a:r>
              <a:rPr lang="en-US" dirty="0" err="1"/>
              <a:t>JSFiddle</a:t>
            </a:r>
            <a:r>
              <a:rPr lang="en-US" dirty="0"/>
              <a:t>)</a:t>
            </a:r>
          </a:p>
          <a:p>
            <a:r>
              <a:rPr lang="en-US" dirty="0"/>
              <a:t>Write a function that calculates body mass index (BMI) using two arguments. Then write another function that prompts the user for their height and weight, uses the BMI function and alerts the user of their BMI. </a:t>
            </a:r>
            <a:r>
              <a:rPr lang="en-US" dirty="0">
                <a:hlinkClick r:id="rId2"/>
              </a:rPr>
              <a:t>Click here</a:t>
            </a:r>
            <a:r>
              <a:rPr lang="en-US" dirty="0"/>
              <a:t> </a:t>
            </a:r>
          </a:p>
          <a:p>
            <a:r>
              <a:rPr lang="en-US" dirty="0"/>
              <a:t>for information on BMI calculation. Write a function that converts temperature between Celsius and Fahrenheit. </a:t>
            </a:r>
            <a:r>
              <a:rPr lang="en-US" dirty="0">
                <a:hlinkClick r:id="rId3"/>
              </a:rPr>
              <a:t>Click here</a:t>
            </a:r>
            <a:r>
              <a:rPr lang="en-US" dirty="0"/>
              <a:t>. for information on temperature conversion. Write functions to be used by a cooking app that converts between units. For example, a function that converts gallons to liters. Create a project for this like you did for the calculator so that you can return and build a front-end for this later.</a:t>
            </a:r>
          </a:p>
        </p:txBody>
      </p:sp>
    </p:spTree>
    <p:extLst>
      <p:ext uri="{BB962C8B-B14F-4D97-AF65-F5344CB8AC3E}">
        <p14:creationId xmlns:p14="http://schemas.microsoft.com/office/powerpoint/2010/main" val="2967232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ABA7-46E7-4341-BB9B-CD857A602DD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0E4B704-7A4E-9D4D-B939-ECEC59F3DC0C}"/>
              </a:ext>
            </a:extLst>
          </p:cNvPr>
          <p:cNvSpPr>
            <a:spLocks noGrp="1"/>
          </p:cNvSpPr>
          <p:nvPr>
            <p:ph idx="1"/>
          </p:nvPr>
        </p:nvSpPr>
        <p:spPr/>
        <p:txBody>
          <a:bodyPr>
            <a:normAutofit fontScale="92500" lnSpcReduction="10000"/>
          </a:bodyPr>
          <a:lstStyle/>
          <a:p>
            <a:r>
              <a:rPr lang="en-US" b="1" dirty="0"/>
              <a:t>Further Exploration</a:t>
            </a:r>
          </a:p>
          <a:p>
            <a:r>
              <a:rPr lang="en-US" i="1" dirty="0"/>
              <a:t>If (and only if) you finish today's lessons and exercises with time to spare, spend the rest of your day exploring the following additional content. Do not worry about mastering regular expressions - remember that the goal for today is to practice using JavaScript.</a:t>
            </a:r>
            <a:endParaRPr lang="en-US" dirty="0"/>
          </a:p>
          <a:p>
            <a:r>
              <a:rPr lang="en-US" b="1" dirty="0"/>
              <a:t>Regular Expressions</a:t>
            </a:r>
          </a:p>
          <a:p>
            <a:r>
              <a:rPr lang="en-US" b="1" dirty="0"/>
              <a:t>Regular Expressions</a:t>
            </a:r>
            <a:r>
              <a:rPr lang="en-US" dirty="0"/>
              <a:t> are search strings used to locate and manipulate content that matches a particular pattern. </a:t>
            </a:r>
            <a:br>
              <a:rPr lang="en-US" dirty="0"/>
            </a:br>
            <a:r>
              <a:rPr lang="en-US" dirty="0"/>
              <a:t>Here is an example of a variable set to a regular expression:</a:t>
            </a:r>
          </a:p>
          <a:p>
            <a:r>
              <a:rPr lang="en-US" dirty="0"/>
              <a:t>var </a:t>
            </a:r>
            <a:r>
              <a:rPr lang="en-US" dirty="0" err="1"/>
              <a:t>sample_regex</a:t>
            </a:r>
            <a:r>
              <a:rPr lang="en-US" dirty="0"/>
              <a:t> = /</a:t>
            </a:r>
            <a:r>
              <a:rPr lang="en-US" dirty="0" err="1"/>
              <a:t>goobsanschool</a:t>
            </a:r>
            <a:r>
              <a:rPr lang="en-US" dirty="0"/>
              <a:t>/</a:t>
            </a:r>
            <a:r>
              <a:rPr lang="en-US" dirty="0" err="1"/>
              <a:t>gi</a:t>
            </a:r>
            <a:endParaRPr lang="en-US" dirty="0"/>
          </a:p>
        </p:txBody>
      </p:sp>
    </p:spTree>
    <p:extLst>
      <p:ext uri="{BB962C8B-B14F-4D97-AF65-F5344CB8AC3E}">
        <p14:creationId xmlns:p14="http://schemas.microsoft.com/office/powerpoint/2010/main" val="3956153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BC6B-AF51-A540-82D7-F05EB06361E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39A86B9-4331-EE40-8D44-5460D6D803B1}"/>
              </a:ext>
            </a:extLst>
          </p:cNvPr>
          <p:cNvSpPr>
            <a:spLocks noGrp="1"/>
          </p:cNvSpPr>
          <p:nvPr>
            <p:ph idx="1"/>
          </p:nvPr>
        </p:nvSpPr>
        <p:spPr>
          <a:xfrm>
            <a:off x="1451579" y="1853752"/>
            <a:ext cx="9603275" cy="4770071"/>
          </a:xfrm>
        </p:spPr>
        <p:txBody>
          <a:bodyPr>
            <a:normAutofit fontScale="55000" lnSpcReduction="20000"/>
          </a:bodyPr>
          <a:lstStyle/>
          <a:p>
            <a:r>
              <a:rPr lang="en-US" dirty="0"/>
              <a:t>The characters between the / slashes represent the regular expression. The characters following the regular expression, </a:t>
            </a:r>
            <a:r>
              <a:rPr lang="en-US" dirty="0" err="1"/>
              <a:t>gi</a:t>
            </a:r>
            <a:r>
              <a:rPr lang="en-US" dirty="0"/>
              <a:t>, are modifiers. The g stands for </a:t>
            </a:r>
            <a:r>
              <a:rPr lang="en-US" i="1" dirty="0"/>
              <a:t>"global"</a:t>
            </a:r>
            <a:r>
              <a:rPr lang="en-US" dirty="0"/>
              <a:t> and the "</a:t>
            </a:r>
            <a:r>
              <a:rPr lang="en-US" dirty="0" err="1"/>
              <a:t>i</a:t>
            </a:r>
            <a:r>
              <a:rPr lang="en-US" dirty="0"/>
              <a:t>" stands for </a:t>
            </a:r>
            <a:r>
              <a:rPr lang="en-US" i="1" dirty="0"/>
              <a:t>case-insensitive</a:t>
            </a:r>
            <a:r>
              <a:rPr lang="en-US" dirty="0"/>
              <a:t>. </a:t>
            </a:r>
            <a:br>
              <a:rPr lang="en-US" dirty="0"/>
            </a:br>
            <a:r>
              <a:rPr lang="en-US" dirty="0"/>
              <a:t>Let's try it out:</a:t>
            </a:r>
          </a:p>
          <a:p>
            <a:r>
              <a:rPr lang="en-US" dirty="0"/>
              <a:t>Go to </a:t>
            </a:r>
            <a:r>
              <a:rPr lang="en-US" dirty="0">
                <a:hlinkClick r:id="rId2"/>
              </a:rPr>
              <a:t>Regular Expressions 101</a:t>
            </a:r>
            <a:r>
              <a:rPr lang="en-US" dirty="0"/>
              <a:t> </a:t>
            </a:r>
          </a:p>
          <a:p>
            <a:r>
              <a:rPr lang="en-US" dirty="0"/>
              <a:t>In the Test String area, add this string: This is a big </a:t>
            </a:r>
            <a:r>
              <a:rPr lang="en-US" dirty="0" err="1"/>
              <a:t>ol</a:t>
            </a:r>
            <a:r>
              <a:rPr lang="en-US" dirty="0"/>
              <a:t>' long string with the word, </a:t>
            </a:r>
            <a:r>
              <a:rPr lang="en-US" dirty="0" err="1"/>
              <a:t>Goobsan</a:t>
            </a:r>
            <a:r>
              <a:rPr lang="en-US" dirty="0"/>
              <a:t>, in it. We'll also add school, School, </a:t>
            </a:r>
            <a:r>
              <a:rPr lang="en-US" dirty="0" err="1"/>
              <a:t>SCHooL</a:t>
            </a:r>
            <a:r>
              <a:rPr lang="en-US" dirty="0"/>
              <a:t> and </a:t>
            </a:r>
            <a:r>
              <a:rPr lang="en-US" dirty="0" err="1"/>
              <a:t>SchOOL</a:t>
            </a:r>
            <a:r>
              <a:rPr lang="en-US" dirty="0"/>
              <a:t> just for searching fun.</a:t>
            </a:r>
          </a:p>
          <a:p>
            <a:r>
              <a:rPr lang="en-US" dirty="0"/>
              <a:t>In the Regular Expression fields, add " </a:t>
            </a:r>
            <a:r>
              <a:rPr lang="en-US" dirty="0" err="1"/>
              <a:t>GoobsanSchool</a:t>
            </a:r>
            <a:r>
              <a:rPr lang="en-US" dirty="0"/>
              <a:t> " between the slashes / </a:t>
            </a:r>
            <a:r>
              <a:rPr lang="en-US" dirty="0" err="1"/>
              <a:t>GoobsanSchool</a:t>
            </a:r>
            <a:r>
              <a:rPr lang="en-US" dirty="0"/>
              <a:t> /.</a:t>
            </a:r>
          </a:p>
          <a:p>
            <a:r>
              <a:rPr lang="en-US" dirty="0"/>
              <a:t>Notice that all lowercase  </a:t>
            </a:r>
            <a:r>
              <a:rPr lang="en-US" dirty="0" err="1"/>
              <a:t>GoobsanSchool</a:t>
            </a:r>
            <a:r>
              <a:rPr lang="en-US" dirty="0"/>
              <a:t>  appears in blue in the Test String area. This indicates a match with the pattern of the regular expression.</a:t>
            </a:r>
          </a:p>
          <a:p>
            <a:r>
              <a:rPr lang="en-US" dirty="0"/>
              <a:t>Try adding the </a:t>
            </a:r>
            <a:r>
              <a:rPr lang="en-US" dirty="0" err="1"/>
              <a:t>i</a:t>
            </a:r>
            <a:r>
              <a:rPr lang="en-US" dirty="0"/>
              <a:t> modifier. What happens?</a:t>
            </a:r>
          </a:p>
          <a:p>
            <a:r>
              <a:rPr lang="en-US" dirty="0"/>
              <a:t>Try adding the g modifier now. What happens?</a:t>
            </a:r>
          </a:p>
          <a:p>
            <a:r>
              <a:rPr lang="en-US" dirty="0"/>
              <a:t>To learn all of the characters used when creating regular expressions, visit the </a:t>
            </a:r>
            <a:r>
              <a:rPr lang="en-US" dirty="0">
                <a:hlinkClick r:id="rId3"/>
              </a:rPr>
              <a:t>MDN documentation</a:t>
            </a:r>
            <a:r>
              <a:rPr lang="en-US" dirty="0"/>
              <a:t> </a:t>
            </a:r>
          </a:p>
          <a:p>
            <a:r>
              <a:rPr lang="en-US" dirty="0"/>
              <a:t>or just experiment on the Regex101 site paying attention the explanation area for what is happening. To use regular expressions to find and replace text that matches patterns, try using the built-in JavaScript method, .replace(). Here's an example from MDN that you can try in </a:t>
            </a:r>
            <a:r>
              <a:rPr lang="en-US" dirty="0" err="1"/>
              <a:t>JSFiddle</a:t>
            </a:r>
            <a:r>
              <a:rPr lang="en-US" dirty="0"/>
              <a:t>:</a:t>
            </a:r>
          </a:p>
          <a:p>
            <a:r>
              <a:rPr lang="en-US" dirty="0"/>
              <a:t>var str = </a:t>
            </a:r>
            <a:r>
              <a:rPr lang="en-US" dirty="0" err="1"/>
              <a:t>'Twas</a:t>
            </a:r>
            <a:r>
              <a:rPr lang="en-US" dirty="0"/>
              <a:t> the night before Xmas...';</a:t>
            </a:r>
            <a:br>
              <a:rPr lang="en-US" dirty="0"/>
            </a:br>
            <a:r>
              <a:rPr lang="en-US" dirty="0"/>
              <a:t>var </a:t>
            </a:r>
            <a:r>
              <a:rPr lang="en-US" dirty="0" err="1"/>
              <a:t>newstr</a:t>
            </a:r>
            <a:r>
              <a:rPr lang="en-US" dirty="0"/>
              <a:t> = </a:t>
            </a:r>
            <a:r>
              <a:rPr lang="en-US" dirty="0" err="1"/>
              <a:t>str.replace</a:t>
            </a:r>
            <a:r>
              <a:rPr lang="en-US" dirty="0"/>
              <a:t>(/</a:t>
            </a:r>
            <a:r>
              <a:rPr lang="en-US" dirty="0" err="1"/>
              <a:t>xmas</a:t>
            </a:r>
            <a:r>
              <a:rPr lang="en-US" dirty="0"/>
              <a:t>/</a:t>
            </a:r>
            <a:r>
              <a:rPr lang="en-US" dirty="0" err="1"/>
              <a:t>i</a:t>
            </a:r>
            <a:r>
              <a:rPr lang="en-US" dirty="0"/>
              <a:t>, 'Christmas');</a:t>
            </a:r>
            <a:br>
              <a:rPr lang="en-US" dirty="0"/>
            </a:br>
            <a:r>
              <a:rPr lang="en-US" dirty="0"/>
              <a:t>alert(</a:t>
            </a:r>
            <a:r>
              <a:rPr lang="en-US" dirty="0" err="1"/>
              <a:t>newstr</a:t>
            </a:r>
            <a:r>
              <a:rPr lang="en-US" dirty="0"/>
              <a:t>); To practice how regular expressions create patterns, see how far you can get in the </a:t>
            </a:r>
            <a:r>
              <a:rPr lang="en-US" dirty="0">
                <a:hlinkClick r:id="rId4"/>
              </a:rPr>
              <a:t>Regex Crossword</a:t>
            </a:r>
            <a:r>
              <a:rPr lang="en-US" dirty="0"/>
              <a:t> </a:t>
            </a:r>
          </a:p>
        </p:txBody>
      </p:sp>
    </p:spTree>
    <p:extLst>
      <p:ext uri="{BB962C8B-B14F-4D97-AF65-F5344CB8AC3E}">
        <p14:creationId xmlns:p14="http://schemas.microsoft.com/office/powerpoint/2010/main" val="436124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4DD3-622B-2D41-8516-B08925291858}"/>
              </a:ext>
            </a:extLst>
          </p:cNvPr>
          <p:cNvSpPr>
            <a:spLocks noGrp="1"/>
          </p:cNvSpPr>
          <p:nvPr>
            <p:ph type="title"/>
          </p:nvPr>
        </p:nvSpPr>
        <p:spPr/>
        <p:txBody>
          <a:bodyPr/>
          <a:lstStyle/>
          <a:p>
            <a:pPr algn="ctr"/>
            <a:r>
              <a:rPr lang="en-US" dirty="0"/>
              <a:t>Control Flows</a:t>
            </a:r>
          </a:p>
        </p:txBody>
      </p:sp>
      <p:sp>
        <p:nvSpPr>
          <p:cNvPr id="3" name="Content Placeholder 2">
            <a:extLst>
              <a:ext uri="{FF2B5EF4-FFF2-40B4-BE49-F238E27FC236}">
                <a16:creationId xmlns:a16="http://schemas.microsoft.com/office/drawing/2014/main" id="{9687EB6E-44E9-E44C-998A-960D4600397A}"/>
              </a:ext>
            </a:extLst>
          </p:cNvPr>
          <p:cNvSpPr>
            <a:spLocks noGrp="1"/>
          </p:cNvSpPr>
          <p:nvPr>
            <p:ph idx="1"/>
          </p:nvPr>
        </p:nvSpPr>
        <p:spPr/>
        <p:txBody>
          <a:bodyPr>
            <a:normAutofit fontScale="92500" lnSpcReduction="10000"/>
          </a:bodyPr>
          <a:lstStyle/>
          <a:p>
            <a:r>
              <a:rPr lang="en-US" dirty="0"/>
              <a:t>If you think about what we've been doing so far, we've been writing instructions for computers. That's all programming really is a list of instructions for computers. The main difficulty of being a developer is translating our ideas in human-speak into ideas in computer-speak.</a:t>
            </a:r>
          </a:p>
          <a:p>
            <a:r>
              <a:rPr lang="en-US" dirty="0"/>
              <a:t>In this lesson, we will start to learn how we can ask JavaScript to think like us and make decisions like us.</a:t>
            </a:r>
          </a:p>
          <a:p>
            <a:r>
              <a:rPr lang="en-US" dirty="0"/>
              <a:t>Let's start with human-speak. Many decisions we make everyday boil down to this sentence in some form:</a:t>
            </a:r>
          </a:p>
          <a:p>
            <a:r>
              <a:rPr lang="en-US" i="1" dirty="0"/>
              <a:t>"If something is true, let's do option 1, or else, if it is false, let's do option 2."</a:t>
            </a:r>
            <a:endParaRPr lang="en-US" dirty="0"/>
          </a:p>
          <a:p>
            <a:endParaRPr lang="en-US" dirty="0"/>
          </a:p>
        </p:txBody>
      </p:sp>
    </p:spTree>
    <p:extLst>
      <p:ext uri="{BB962C8B-B14F-4D97-AF65-F5344CB8AC3E}">
        <p14:creationId xmlns:p14="http://schemas.microsoft.com/office/powerpoint/2010/main" val="2666673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B1E1-8D7A-FE40-9DC3-C198AB2F8F9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1C0054B-886E-FE4F-ACD8-18BD7085BC30}"/>
              </a:ext>
            </a:extLst>
          </p:cNvPr>
          <p:cNvSpPr>
            <a:spLocks noGrp="1"/>
          </p:cNvSpPr>
          <p:nvPr>
            <p:ph idx="1"/>
          </p:nvPr>
        </p:nvSpPr>
        <p:spPr>
          <a:xfrm>
            <a:off x="1451579" y="2015732"/>
            <a:ext cx="9603275" cy="4185043"/>
          </a:xfrm>
        </p:spPr>
        <p:txBody>
          <a:bodyPr>
            <a:normAutofit lnSpcReduction="10000"/>
          </a:bodyPr>
          <a:lstStyle/>
          <a:p>
            <a:r>
              <a:rPr lang="en-US" dirty="0"/>
              <a:t>This sentence looks fairly similar when we write it with JavaScript. See for yourself:</a:t>
            </a:r>
          </a:p>
          <a:p>
            <a:r>
              <a:rPr lang="en-US" dirty="0"/>
              <a:t>var </a:t>
            </a:r>
            <a:r>
              <a:rPr lang="en-US" dirty="0" err="1"/>
              <a:t>enoughSleep</a:t>
            </a:r>
            <a:r>
              <a:rPr lang="en-US" dirty="0"/>
              <a:t> = true;</a:t>
            </a:r>
            <a:br>
              <a:rPr lang="en-US" dirty="0"/>
            </a:br>
            <a:r>
              <a:rPr lang="en-US" dirty="0"/>
              <a:t>if (</a:t>
            </a:r>
            <a:r>
              <a:rPr lang="en-US" dirty="0" err="1"/>
              <a:t>enoughSleep</a:t>
            </a:r>
            <a:r>
              <a:rPr lang="en-US" dirty="0"/>
              <a:t>) {</a:t>
            </a:r>
            <a:br>
              <a:rPr lang="en-US" dirty="0"/>
            </a:br>
            <a:r>
              <a:rPr lang="en-US" dirty="0"/>
              <a:t> </a:t>
            </a:r>
            <a:r>
              <a:rPr lang="en-US" dirty="0" err="1"/>
              <a:t>console.log</a:t>
            </a:r>
            <a:r>
              <a:rPr lang="en-US" dirty="0"/>
              <a:t>("I'm ready to go!");</a:t>
            </a:r>
            <a:br>
              <a:rPr lang="en-US" dirty="0"/>
            </a:br>
            <a:r>
              <a:rPr lang="en-US" dirty="0"/>
              <a:t>} else {</a:t>
            </a:r>
            <a:br>
              <a:rPr lang="en-US" dirty="0"/>
            </a:br>
            <a:r>
              <a:rPr lang="en-US" dirty="0"/>
              <a:t> </a:t>
            </a:r>
            <a:r>
              <a:rPr lang="en-US" dirty="0" err="1"/>
              <a:t>console.log</a:t>
            </a:r>
            <a:r>
              <a:rPr lang="en-US" dirty="0"/>
              <a:t>("I need a nap.");</a:t>
            </a:r>
            <a:br>
              <a:rPr lang="en-US" dirty="0"/>
            </a:br>
            <a:r>
              <a:rPr lang="en-US" dirty="0"/>
              <a:t>}</a:t>
            </a:r>
          </a:p>
          <a:p>
            <a:r>
              <a:rPr lang="en-US" dirty="0"/>
              <a:t>This code is called an</a:t>
            </a:r>
            <a:r>
              <a:rPr lang="en-US" b="1" dirty="0"/>
              <a:t> if/else statement or</a:t>
            </a:r>
            <a:r>
              <a:rPr lang="en-US" dirty="0"/>
              <a:t> </a:t>
            </a:r>
            <a:r>
              <a:rPr lang="en-US" b="1" dirty="0"/>
              <a:t>branching</a:t>
            </a:r>
            <a:r>
              <a:rPr lang="en-US" dirty="0"/>
              <a:t>. Here's how it works. If the variable </a:t>
            </a:r>
            <a:r>
              <a:rPr lang="en-US" dirty="0" err="1"/>
              <a:t>enoughSleep</a:t>
            </a:r>
            <a:r>
              <a:rPr lang="en-US" dirty="0"/>
              <a:t> is true, JavaScript will run the first code block and print "I'm ready to go!" to the console. Otherwise (else), the other code block will run and "I need a nap." will print.</a:t>
            </a:r>
          </a:p>
          <a:p>
            <a:endParaRPr lang="en-US" dirty="0"/>
          </a:p>
        </p:txBody>
      </p:sp>
    </p:spTree>
    <p:extLst>
      <p:ext uri="{BB962C8B-B14F-4D97-AF65-F5344CB8AC3E}">
        <p14:creationId xmlns:p14="http://schemas.microsoft.com/office/powerpoint/2010/main" val="32028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FC7F-46B9-B846-9FC2-4B8D0CA2276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4DCD673-F0B1-194E-BBB0-94FF33CC9B4D}"/>
              </a:ext>
            </a:extLst>
          </p:cNvPr>
          <p:cNvSpPr>
            <a:spLocks noGrp="1"/>
          </p:cNvSpPr>
          <p:nvPr>
            <p:ph idx="1"/>
          </p:nvPr>
        </p:nvSpPr>
        <p:spPr/>
        <p:txBody>
          <a:bodyPr>
            <a:normAutofit fontScale="77500" lnSpcReduction="20000"/>
          </a:bodyPr>
          <a:lstStyle/>
          <a:p>
            <a:r>
              <a:rPr lang="en-US" b="1" dirty="0"/>
              <a:t>Data Type Detection</a:t>
            </a:r>
          </a:p>
          <a:p>
            <a:r>
              <a:rPr lang="en-US" dirty="0"/>
              <a:t>It's important to understand the difference between the number 5 and the string "5". To the computer, they are two entirely different things, as illustrated by this example:</a:t>
            </a:r>
          </a:p>
          <a:p>
            <a:r>
              <a:rPr lang="en-US" dirty="0"/>
              <a:t>&gt; var </a:t>
            </a:r>
            <a:r>
              <a:rPr lang="en-US" dirty="0" err="1"/>
              <a:t>myNumber</a:t>
            </a:r>
            <a:r>
              <a:rPr lang="en-US" dirty="0"/>
              <a:t> = 5;</a:t>
            </a:r>
            <a:br>
              <a:rPr lang="en-US" dirty="0"/>
            </a:br>
            <a:r>
              <a:rPr lang="en-US" dirty="0"/>
              <a:t>&gt; var </a:t>
            </a:r>
            <a:r>
              <a:rPr lang="en-US" dirty="0" err="1"/>
              <a:t>myOtherNumber</a:t>
            </a:r>
            <a:r>
              <a:rPr lang="en-US" dirty="0"/>
              <a:t> = 10;</a:t>
            </a:r>
            <a:br>
              <a:rPr lang="en-US" dirty="0"/>
            </a:br>
            <a:r>
              <a:rPr lang="en-US" dirty="0"/>
              <a:t>&gt; var </a:t>
            </a:r>
            <a:r>
              <a:rPr lang="en-US" dirty="0" err="1"/>
              <a:t>myText</a:t>
            </a:r>
            <a:r>
              <a:rPr lang="en-US" dirty="0"/>
              <a:t> = "5";</a:t>
            </a:r>
            <a:br>
              <a:rPr lang="en-US" dirty="0"/>
            </a:br>
            <a:r>
              <a:rPr lang="en-US" dirty="0"/>
              <a:t>&gt; var </a:t>
            </a:r>
            <a:r>
              <a:rPr lang="en-US" dirty="0" err="1"/>
              <a:t>myOtherText</a:t>
            </a:r>
            <a:r>
              <a:rPr lang="en-US" dirty="0"/>
              <a:t> = "10";</a:t>
            </a:r>
            <a:br>
              <a:rPr lang="en-US" dirty="0"/>
            </a:br>
            <a:r>
              <a:rPr lang="en-US" dirty="0"/>
              <a:t>&gt; </a:t>
            </a:r>
            <a:r>
              <a:rPr lang="en-US" dirty="0" err="1"/>
              <a:t>myNumber</a:t>
            </a:r>
            <a:r>
              <a:rPr lang="en-US" dirty="0"/>
              <a:t> + </a:t>
            </a:r>
            <a:r>
              <a:rPr lang="en-US" dirty="0" err="1"/>
              <a:t>myOtherNumber</a:t>
            </a:r>
            <a:r>
              <a:rPr lang="en-US" dirty="0"/>
              <a:t>;</a:t>
            </a:r>
            <a:br>
              <a:rPr lang="en-US" dirty="0"/>
            </a:br>
            <a:r>
              <a:rPr lang="en-US" dirty="0"/>
              <a:t>15</a:t>
            </a:r>
            <a:br>
              <a:rPr lang="en-US" dirty="0"/>
            </a:br>
            <a:r>
              <a:rPr lang="en-US" dirty="0"/>
              <a:t>&gt; </a:t>
            </a:r>
            <a:r>
              <a:rPr lang="en-US" dirty="0" err="1"/>
              <a:t>myText</a:t>
            </a:r>
            <a:r>
              <a:rPr lang="en-US" dirty="0"/>
              <a:t> + </a:t>
            </a:r>
            <a:r>
              <a:rPr lang="en-US" dirty="0" err="1"/>
              <a:t>myOtherText</a:t>
            </a:r>
            <a:r>
              <a:rPr lang="en-US" dirty="0"/>
              <a:t>;</a:t>
            </a:r>
            <a:br>
              <a:rPr lang="en-US" dirty="0"/>
            </a:br>
            <a:r>
              <a:rPr lang="en-US" dirty="0"/>
              <a:t>"510" When we added 10 to 5 we got 15, but when we added "10" to "5" it concatenated the two strings together. </a:t>
            </a:r>
          </a:p>
          <a:p>
            <a:endParaRPr lang="en-US" dirty="0"/>
          </a:p>
        </p:txBody>
      </p:sp>
    </p:spTree>
    <p:extLst>
      <p:ext uri="{BB962C8B-B14F-4D97-AF65-F5344CB8AC3E}">
        <p14:creationId xmlns:p14="http://schemas.microsoft.com/office/powerpoint/2010/main" val="1366034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2E3E-AA60-7D4C-95E4-D3744EE70CD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F771C93-2A41-344D-AC0E-095858CA8D51}"/>
              </a:ext>
            </a:extLst>
          </p:cNvPr>
          <p:cNvSpPr>
            <a:spLocks noGrp="1"/>
          </p:cNvSpPr>
          <p:nvPr>
            <p:ph idx="1"/>
          </p:nvPr>
        </p:nvSpPr>
        <p:spPr/>
        <p:txBody>
          <a:bodyPr>
            <a:normAutofit fontScale="77500" lnSpcReduction="20000"/>
          </a:bodyPr>
          <a:lstStyle/>
          <a:p>
            <a:r>
              <a:rPr lang="en-US" dirty="0"/>
              <a:t>if statements are made of the keyword if, followed by a condition in parentheses. The condition must evaluate to either true or false. If the condition is true, then the code block following the condition is executed. Otherwise, JavaScript moves on. The else block does not need a condition because it acts as a catch-all for the if statement - the code inside of the else block will run if the if condition is false.</a:t>
            </a:r>
          </a:p>
          <a:p>
            <a:r>
              <a:rPr lang="en-US" dirty="0"/>
              <a:t>In general, JavaScript code runs from top to bottom, kind of like a car driving straight down the road. When the car encounters an if statement, it is like encountering a split in the road. You can't take both paths - if the condition is true, the car turns down the path and the if code runs; otherwise, the car keeps going down its current path and the else code runs.</a:t>
            </a:r>
          </a:p>
          <a:p>
            <a:r>
              <a:rPr lang="en-US" dirty="0"/>
              <a:t>The if condition must evaluate to either true or false - this means that we can use an expression in the parentheses. It does not need to be a single variable like in the previous example. if/else statements are even more powerful when we use comparison operators (for example, greater than &gt; and less than &lt;), like this:</a:t>
            </a:r>
          </a:p>
          <a:p>
            <a:endParaRPr lang="en-US" dirty="0"/>
          </a:p>
        </p:txBody>
      </p:sp>
    </p:spTree>
    <p:extLst>
      <p:ext uri="{BB962C8B-B14F-4D97-AF65-F5344CB8AC3E}">
        <p14:creationId xmlns:p14="http://schemas.microsoft.com/office/powerpoint/2010/main" val="3514597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44E0-2C1A-A445-9D09-A3245636CAB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251F5BE-7EA6-464E-9CE3-B0C4A0C6A06E}"/>
              </a:ext>
            </a:extLst>
          </p:cNvPr>
          <p:cNvSpPr>
            <a:spLocks noGrp="1"/>
          </p:cNvSpPr>
          <p:nvPr>
            <p:ph idx="1"/>
          </p:nvPr>
        </p:nvSpPr>
        <p:spPr>
          <a:xfrm>
            <a:off x="1451579" y="2015732"/>
            <a:ext cx="9603275" cy="3860961"/>
          </a:xfrm>
        </p:spPr>
        <p:txBody>
          <a:bodyPr>
            <a:normAutofit fontScale="92500" lnSpcReduction="10000"/>
          </a:bodyPr>
          <a:lstStyle/>
          <a:p>
            <a:r>
              <a:rPr lang="en-US" dirty="0"/>
              <a:t>&gt; var temperature = 30;</a:t>
            </a:r>
            <a:br>
              <a:rPr lang="en-US" dirty="0"/>
            </a:br>
            <a:r>
              <a:rPr lang="en-US" dirty="0"/>
              <a:t>&lt; undefined</a:t>
            </a:r>
            <a:br>
              <a:rPr lang="en-US" dirty="0"/>
            </a:br>
            <a:r>
              <a:rPr lang="en-US" dirty="0"/>
              <a:t>&gt; if (temperature &lt; 20) {</a:t>
            </a:r>
            <a:br>
              <a:rPr lang="en-US" dirty="0"/>
            </a:br>
            <a:r>
              <a:rPr lang="en-US" dirty="0"/>
              <a:t>   </a:t>
            </a:r>
            <a:r>
              <a:rPr lang="en-US" dirty="0" err="1"/>
              <a:t>console.log</a:t>
            </a:r>
            <a:r>
              <a:rPr lang="en-US" dirty="0"/>
              <a:t>("Don't forget a jacket!");</a:t>
            </a:r>
            <a:br>
              <a:rPr lang="en-US" dirty="0"/>
            </a:br>
            <a:r>
              <a:rPr lang="en-US" dirty="0"/>
              <a:t>} else {</a:t>
            </a:r>
            <a:br>
              <a:rPr lang="en-US" dirty="0"/>
            </a:br>
            <a:r>
              <a:rPr lang="en-US" dirty="0"/>
              <a:t>   </a:t>
            </a:r>
            <a:r>
              <a:rPr lang="en-US" dirty="0" err="1"/>
              <a:t>console.log</a:t>
            </a:r>
            <a:r>
              <a:rPr lang="en-US" dirty="0"/>
              <a:t>("Keep cool today!");</a:t>
            </a:r>
            <a:br>
              <a:rPr lang="en-US" dirty="0"/>
            </a:br>
            <a:r>
              <a:rPr lang="en-US" dirty="0"/>
              <a:t>}</a:t>
            </a:r>
          </a:p>
          <a:p>
            <a:r>
              <a:rPr lang="en-US" dirty="0"/>
              <a:t>In the code above, we create a variable named temperature and set it equal to 30. Then we write our if/else statement: If the value of temperature is less than 20, print "Don't forget a jacket!". Else (that is to say, if the temperature is greater than 20), print "Keep cool today!". Because temperature equals 30, the message "Keep cool today!" logs to the console.</a:t>
            </a:r>
          </a:p>
          <a:p>
            <a:endParaRPr lang="en-US" dirty="0"/>
          </a:p>
        </p:txBody>
      </p:sp>
    </p:spTree>
    <p:extLst>
      <p:ext uri="{BB962C8B-B14F-4D97-AF65-F5344CB8AC3E}">
        <p14:creationId xmlns:p14="http://schemas.microsoft.com/office/powerpoint/2010/main" val="3775219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5583-7C6C-504C-AFA0-AF5DA17E50C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FBFF5FB-5C65-1B44-8D08-5351D3B6A499}"/>
              </a:ext>
            </a:extLst>
          </p:cNvPr>
          <p:cNvSpPr>
            <a:spLocks noGrp="1"/>
          </p:cNvSpPr>
          <p:nvPr>
            <p:ph idx="1"/>
          </p:nvPr>
        </p:nvSpPr>
        <p:spPr/>
        <p:txBody>
          <a:bodyPr>
            <a:normAutofit fontScale="92500" lnSpcReduction="10000"/>
          </a:bodyPr>
          <a:lstStyle/>
          <a:p>
            <a:r>
              <a:rPr lang="en-US" dirty="0"/>
              <a:t>What if we want more conditions? After all, there is a huge range of temperatures to prepare for, not just hot and cold! We can add another condition with else if. Let's see how it fits into our current else if statement:</a:t>
            </a:r>
          </a:p>
          <a:p>
            <a:r>
              <a:rPr lang="en-US" dirty="0"/>
              <a:t>if (temperature &lt; 15) {</a:t>
            </a:r>
            <a:br>
              <a:rPr lang="en-US" dirty="0"/>
            </a:br>
            <a:r>
              <a:rPr lang="en-US" dirty="0"/>
              <a:t> </a:t>
            </a:r>
            <a:r>
              <a:rPr lang="en-US" dirty="0" err="1"/>
              <a:t>console.log</a:t>
            </a:r>
            <a:r>
              <a:rPr lang="en-US" dirty="0"/>
              <a:t>("Don't forget a jacket!");</a:t>
            </a:r>
            <a:br>
              <a:rPr lang="en-US" dirty="0"/>
            </a:br>
            <a:r>
              <a:rPr lang="en-US" dirty="0"/>
              <a:t>} else if (temperature &lt; 25) {</a:t>
            </a:r>
            <a:br>
              <a:rPr lang="en-US" dirty="0"/>
            </a:br>
            <a:r>
              <a:rPr lang="en-US" dirty="0"/>
              <a:t> </a:t>
            </a:r>
            <a:r>
              <a:rPr lang="en-US" dirty="0" err="1"/>
              <a:t>console.log</a:t>
            </a:r>
            <a:r>
              <a:rPr lang="en-US" dirty="0"/>
              <a:t>("Have a nice day :)");</a:t>
            </a:r>
            <a:br>
              <a:rPr lang="en-US" dirty="0"/>
            </a:br>
            <a:r>
              <a:rPr lang="en-US" dirty="0"/>
              <a:t>} else {</a:t>
            </a:r>
            <a:br>
              <a:rPr lang="en-US" dirty="0"/>
            </a:br>
            <a:r>
              <a:rPr lang="en-US" dirty="0"/>
              <a:t> </a:t>
            </a:r>
            <a:r>
              <a:rPr lang="en-US" dirty="0" err="1"/>
              <a:t>console.log</a:t>
            </a:r>
            <a:r>
              <a:rPr lang="en-US" dirty="0"/>
              <a:t>("Keep cool today!");</a:t>
            </a:r>
            <a:br>
              <a:rPr lang="en-US" dirty="0"/>
            </a:br>
            <a:r>
              <a:rPr lang="en-US" dirty="0"/>
              <a:t>}</a:t>
            </a:r>
          </a:p>
        </p:txBody>
      </p:sp>
    </p:spTree>
    <p:extLst>
      <p:ext uri="{BB962C8B-B14F-4D97-AF65-F5344CB8AC3E}">
        <p14:creationId xmlns:p14="http://schemas.microsoft.com/office/powerpoint/2010/main" val="370802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F270-5AD3-984C-B991-EE13D0D4C5B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8667B51-0093-6648-8F64-772F9ECDD8BE}"/>
              </a:ext>
            </a:extLst>
          </p:cNvPr>
          <p:cNvSpPr>
            <a:spLocks noGrp="1"/>
          </p:cNvSpPr>
          <p:nvPr>
            <p:ph idx="1"/>
          </p:nvPr>
        </p:nvSpPr>
        <p:spPr/>
        <p:txBody>
          <a:bodyPr>
            <a:normAutofit fontScale="92500" lnSpcReduction="10000"/>
          </a:bodyPr>
          <a:lstStyle/>
          <a:p>
            <a:r>
              <a:rPr lang="en-US" dirty="0"/>
              <a:t>else if is just like an alternate if. It also has a condition to be checked in parenthesis next to it, and if that condition is true then the code in curly braces following it runs. But else if's condition is only checked when the if condition has already been found to be false.</a:t>
            </a:r>
          </a:p>
          <a:p>
            <a:r>
              <a:rPr lang="en-US" dirty="0"/>
              <a:t>For example, let's set our temperature variable equal to 23 and run the code. When JavaScript hits the first if statement, it checks the condition. Is temperature less than 15? No: temperature is 23, so the condition is false. JavaScript proceeds and skips the code block containing </a:t>
            </a:r>
            <a:r>
              <a:rPr lang="en-US" dirty="0" err="1"/>
              <a:t>console.log</a:t>
            </a:r>
            <a:r>
              <a:rPr lang="en-US" dirty="0"/>
              <a:t>("Don't forget a jacket!") and goes to the next condition in the else if. Is temperature less than 25? Yes, 23 is less than 25. The condition evaluates to true and the code block with the line </a:t>
            </a:r>
            <a:r>
              <a:rPr lang="en-US" dirty="0" err="1"/>
              <a:t>console.log</a:t>
            </a:r>
            <a:r>
              <a:rPr lang="en-US" dirty="0"/>
              <a:t>("Have a nice day :)"); runs. Then the if statement is complete and JavaScript moves on and skips the else code block.</a:t>
            </a:r>
          </a:p>
          <a:p>
            <a:endParaRPr lang="en-US" dirty="0"/>
          </a:p>
        </p:txBody>
      </p:sp>
    </p:spTree>
    <p:extLst>
      <p:ext uri="{BB962C8B-B14F-4D97-AF65-F5344CB8AC3E}">
        <p14:creationId xmlns:p14="http://schemas.microsoft.com/office/powerpoint/2010/main" val="2474142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568-7CDC-6949-9008-54F12E6E07D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9CAE890-2DFA-2940-BCE2-222B2175F079}"/>
              </a:ext>
            </a:extLst>
          </p:cNvPr>
          <p:cNvSpPr>
            <a:spLocks noGrp="1"/>
          </p:cNvSpPr>
          <p:nvPr>
            <p:ph idx="1"/>
          </p:nvPr>
        </p:nvSpPr>
        <p:spPr>
          <a:xfrm>
            <a:off x="1451579" y="2015732"/>
            <a:ext cx="9603275" cy="4037749"/>
          </a:xfrm>
        </p:spPr>
        <p:txBody>
          <a:bodyPr>
            <a:normAutofit fontScale="85000" lnSpcReduction="10000"/>
          </a:bodyPr>
          <a:lstStyle/>
          <a:p>
            <a:r>
              <a:rPr lang="en-US" dirty="0"/>
              <a:t>We can add as many else if statements as we like. For example, let's say we want to print a warning when the weather is extremely cold:</a:t>
            </a:r>
          </a:p>
          <a:p>
            <a:r>
              <a:rPr lang="en-US" dirty="0"/>
              <a:t>if (temperature &lt; 0) {</a:t>
            </a:r>
            <a:br>
              <a:rPr lang="en-US" dirty="0"/>
            </a:br>
            <a:r>
              <a:rPr lang="en-US" dirty="0"/>
              <a:t> </a:t>
            </a:r>
            <a:r>
              <a:rPr lang="en-US" dirty="0" err="1"/>
              <a:t>console.log</a:t>
            </a:r>
            <a:r>
              <a:rPr lang="en-US" dirty="0"/>
              <a:t>("</a:t>
            </a:r>
            <a:r>
              <a:rPr lang="en-US" dirty="0" err="1"/>
              <a:t>Brr</a:t>
            </a:r>
            <a:r>
              <a:rPr lang="en-US" dirty="0"/>
              <a:t>! Don't freeze out there!");</a:t>
            </a:r>
            <a:br>
              <a:rPr lang="en-US" dirty="0"/>
            </a:br>
            <a:r>
              <a:rPr lang="en-US" dirty="0"/>
              <a:t>} else if (temperature &lt; 15) {</a:t>
            </a:r>
            <a:br>
              <a:rPr lang="en-US" dirty="0"/>
            </a:br>
            <a:r>
              <a:rPr lang="en-US" dirty="0"/>
              <a:t> </a:t>
            </a:r>
            <a:r>
              <a:rPr lang="en-US" dirty="0" err="1"/>
              <a:t>console.log</a:t>
            </a:r>
            <a:r>
              <a:rPr lang="en-US" dirty="0"/>
              <a:t>("Don't forget a jacket!");</a:t>
            </a:r>
            <a:br>
              <a:rPr lang="en-US" dirty="0"/>
            </a:br>
            <a:r>
              <a:rPr lang="en-US" dirty="0"/>
              <a:t>} else if (temperature &lt; 25) {</a:t>
            </a:r>
            <a:br>
              <a:rPr lang="en-US" dirty="0"/>
            </a:br>
            <a:r>
              <a:rPr lang="en-US" dirty="0"/>
              <a:t> </a:t>
            </a:r>
            <a:r>
              <a:rPr lang="en-US" dirty="0" err="1"/>
              <a:t>console.log</a:t>
            </a:r>
            <a:r>
              <a:rPr lang="en-US" dirty="0"/>
              <a:t>("Have a nice day :)");</a:t>
            </a:r>
            <a:br>
              <a:rPr lang="en-US" dirty="0"/>
            </a:br>
            <a:r>
              <a:rPr lang="en-US" dirty="0"/>
              <a:t>} else {</a:t>
            </a:r>
            <a:br>
              <a:rPr lang="en-US" dirty="0"/>
            </a:br>
            <a:r>
              <a:rPr lang="en-US" dirty="0"/>
              <a:t> </a:t>
            </a:r>
            <a:r>
              <a:rPr lang="en-US" dirty="0" err="1"/>
              <a:t>console.log</a:t>
            </a:r>
            <a:r>
              <a:rPr lang="en-US" dirty="0"/>
              <a:t>("Keep cool today!");</a:t>
            </a:r>
            <a:br>
              <a:rPr lang="en-US" dirty="0"/>
            </a:br>
            <a:r>
              <a:rPr lang="en-US" dirty="0"/>
              <a:t>}</a:t>
            </a:r>
          </a:p>
          <a:p>
            <a:r>
              <a:rPr lang="en-US" dirty="0"/>
              <a:t>We step through this sequence in the same way: first we check if temperature is less than 0, and if it's not, then we check if it's less than 15, and so on.</a:t>
            </a:r>
          </a:p>
        </p:txBody>
      </p:sp>
    </p:spTree>
    <p:extLst>
      <p:ext uri="{BB962C8B-B14F-4D97-AF65-F5344CB8AC3E}">
        <p14:creationId xmlns:p14="http://schemas.microsoft.com/office/powerpoint/2010/main" val="23925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6BFB-B9AD-EB4F-9F85-7D13282DAB9C}"/>
              </a:ext>
            </a:extLst>
          </p:cNvPr>
          <p:cNvSpPr>
            <a:spLocks noGrp="1"/>
          </p:cNvSpPr>
          <p:nvPr>
            <p:ph type="title"/>
          </p:nvPr>
        </p:nvSpPr>
        <p:spPr/>
        <p:txBody>
          <a:bodyPr/>
          <a:lstStyle/>
          <a:p>
            <a:pPr algn="ctr"/>
            <a:r>
              <a:rPr lang="en-US" dirty="0"/>
              <a:t>Control flows practice</a:t>
            </a:r>
          </a:p>
        </p:txBody>
      </p:sp>
      <p:sp>
        <p:nvSpPr>
          <p:cNvPr id="3" name="Content Placeholder 2">
            <a:extLst>
              <a:ext uri="{FF2B5EF4-FFF2-40B4-BE49-F238E27FC236}">
                <a16:creationId xmlns:a16="http://schemas.microsoft.com/office/drawing/2014/main" id="{CC55240A-A45F-544F-8658-8BE54EACBAF7}"/>
              </a:ext>
            </a:extLst>
          </p:cNvPr>
          <p:cNvSpPr>
            <a:spLocks noGrp="1"/>
          </p:cNvSpPr>
          <p:nvPr>
            <p:ph idx="1"/>
          </p:nvPr>
        </p:nvSpPr>
        <p:spPr/>
        <p:txBody>
          <a:bodyPr/>
          <a:lstStyle/>
          <a:p>
            <a:r>
              <a:rPr lang="en-US" b="1" dirty="0"/>
              <a:t>Warm Up</a:t>
            </a:r>
          </a:p>
          <a:p>
            <a:r>
              <a:rPr lang="en-US" dirty="0"/>
              <a:t>Goal: In the Control flows we have learnt different control flows techniques such as if and else statements:</a:t>
            </a:r>
          </a:p>
          <a:p>
            <a:r>
              <a:rPr lang="en-US" dirty="0"/>
              <a:t>Describe the </a:t>
            </a:r>
            <a:r>
              <a:rPr lang="en-US" i="1" dirty="0"/>
              <a:t>if</a:t>
            </a:r>
            <a:r>
              <a:rPr lang="en-US" dirty="0"/>
              <a:t> and </a:t>
            </a:r>
            <a:r>
              <a:rPr lang="en-US" i="1" dirty="0"/>
              <a:t>if-else</a:t>
            </a:r>
            <a:r>
              <a:rPr lang="en-US" dirty="0"/>
              <a:t> statements. What types of expressions can be used as conditions?</a:t>
            </a:r>
          </a:p>
          <a:p>
            <a:r>
              <a:rPr lang="en-US" dirty="0"/>
              <a:t> </a:t>
            </a:r>
          </a:p>
          <a:p>
            <a:endParaRPr lang="en-US" dirty="0"/>
          </a:p>
        </p:txBody>
      </p:sp>
    </p:spTree>
    <p:extLst>
      <p:ext uri="{BB962C8B-B14F-4D97-AF65-F5344CB8AC3E}">
        <p14:creationId xmlns:p14="http://schemas.microsoft.com/office/powerpoint/2010/main" val="1552917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DD68-8EF6-054A-B807-D8372CCF84B5}"/>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AD380D83-EEFE-FB4F-9890-6A150B72B49F}"/>
              </a:ext>
            </a:extLst>
          </p:cNvPr>
          <p:cNvSpPr>
            <a:spLocks noGrp="1"/>
          </p:cNvSpPr>
          <p:nvPr>
            <p:ph idx="1"/>
          </p:nvPr>
        </p:nvSpPr>
        <p:spPr>
          <a:xfrm>
            <a:off x="1451579" y="1937675"/>
            <a:ext cx="9603275" cy="4217800"/>
          </a:xfrm>
        </p:spPr>
        <p:txBody>
          <a:bodyPr>
            <a:normAutofit fontScale="62500" lnSpcReduction="20000"/>
          </a:bodyPr>
          <a:lstStyle/>
          <a:p>
            <a:r>
              <a:rPr lang="en-US" b="1" dirty="0"/>
              <a:t>Even Number calculator</a:t>
            </a:r>
          </a:p>
          <a:p>
            <a:r>
              <a:rPr lang="en-US" dirty="0"/>
              <a:t>Using the if and else statement in </a:t>
            </a:r>
            <a:r>
              <a:rPr lang="en-US" dirty="0" err="1"/>
              <a:t>JSfiddle</a:t>
            </a:r>
            <a:r>
              <a:rPr lang="en-US" dirty="0"/>
              <a:t>, Create a simple calculator that calculates if a number is even or not. </a:t>
            </a:r>
          </a:p>
          <a:p>
            <a:r>
              <a:rPr lang="en-US" b="1" dirty="0"/>
              <a:t>Cafe</a:t>
            </a:r>
          </a:p>
          <a:p>
            <a:r>
              <a:rPr lang="en-US" dirty="0"/>
              <a:t>Using if and else statements, create a simple program that prompts you to choose between coffee and tea. </a:t>
            </a:r>
          </a:p>
          <a:p>
            <a:r>
              <a:rPr lang="en-US" b="1" dirty="0"/>
              <a:t>Cafe Reloaded </a:t>
            </a:r>
          </a:p>
          <a:p>
            <a:r>
              <a:rPr lang="en-US" dirty="0"/>
              <a:t>Basing on the previous practice question on cafe, build on it by including more foods where the program program prompts you to choose a food variety. Here is an example of how the program should work:</a:t>
            </a:r>
            <a:br>
              <a:rPr lang="en-US" dirty="0"/>
            </a:br>
            <a:r>
              <a:rPr lang="en-US" dirty="0"/>
              <a:t>&lt; What food would you like to be served?</a:t>
            </a:r>
          </a:p>
          <a:p>
            <a:r>
              <a:rPr lang="en-US" dirty="0"/>
              <a:t>&gt; Burger</a:t>
            </a:r>
          </a:p>
          <a:p>
            <a:r>
              <a:rPr lang="en-US" dirty="0"/>
              <a:t>&lt;Here is some burger for you. Anything else?</a:t>
            </a:r>
          </a:p>
          <a:p>
            <a:r>
              <a:rPr lang="en-US" dirty="0"/>
              <a:t>&gt; No</a:t>
            </a:r>
            <a:br>
              <a:rPr lang="en-US" dirty="0"/>
            </a:br>
            <a:r>
              <a:rPr lang="en-US" dirty="0"/>
              <a:t>&lt;Thanks you for choosing us</a:t>
            </a:r>
          </a:p>
          <a:p>
            <a:r>
              <a:rPr lang="en-US" b="1" dirty="0"/>
              <a:t>Grader </a:t>
            </a:r>
          </a:p>
          <a:p>
            <a:r>
              <a:rPr lang="en-US" dirty="0"/>
              <a:t>You are provided with the following grade score table, </a:t>
            </a:r>
          </a:p>
          <a:p>
            <a:endParaRPr lang="en-US" dirty="0"/>
          </a:p>
        </p:txBody>
      </p:sp>
    </p:spTree>
    <p:extLst>
      <p:ext uri="{BB962C8B-B14F-4D97-AF65-F5344CB8AC3E}">
        <p14:creationId xmlns:p14="http://schemas.microsoft.com/office/powerpoint/2010/main" val="17451140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D564-521D-654B-8FF2-A67EDB742D55}"/>
              </a:ext>
            </a:extLst>
          </p:cNvPr>
          <p:cNvSpPr>
            <a:spLocks noGrp="1"/>
          </p:cNvSpPr>
          <p:nvPr>
            <p:ph type="title"/>
          </p:nvPr>
        </p:nvSpPr>
        <p:spPr/>
        <p:txBody>
          <a:bodyPr/>
          <a:lstStyle/>
          <a:p>
            <a:pPr algn="ctr"/>
            <a:r>
              <a:rPr lang="en-US" dirty="0"/>
              <a:t>Continue..</a:t>
            </a:r>
          </a:p>
        </p:txBody>
      </p:sp>
      <p:graphicFrame>
        <p:nvGraphicFramePr>
          <p:cNvPr id="4" name="Content Placeholder 3">
            <a:extLst>
              <a:ext uri="{FF2B5EF4-FFF2-40B4-BE49-F238E27FC236}">
                <a16:creationId xmlns:a16="http://schemas.microsoft.com/office/drawing/2014/main" id="{AB32D4DB-C35B-B945-BF49-293DE604AF0D}"/>
              </a:ext>
            </a:extLst>
          </p:cNvPr>
          <p:cNvGraphicFramePr>
            <a:graphicFrameLocks noGrp="1"/>
          </p:cNvGraphicFramePr>
          <p:nvPr>
            <p:ph idx="1"/>
          </p:nvPr>
        </p:nvGraphicFramePr>
        <p:xfrm>
          <a:off x="1450975" y="2826544"/>
          <a:ext cx="9604374" cy="1828800"/>
        </p:xfrm>
        <a:graphic>
          <a:graphicData uri="http://schemas.openxmlformats.org/drawingml/2006/table">
            <a:tbl>
              <a:tblPr/>
              <a:tblGrid>
                <a:gridCol w="4802187">
                  <a:extLst>
                    <a:ext uri="{9D8B030D-6E8A-4147-A177-3AD203B41FA5}">
                      <a16:colId xmlns:a16="http://schemas.microsoft.com/office/drawing/2014/main" val="237585971"/>
                    </a:ext>
                  </a:extLst>
                </a:gridCol>
                <a:gridCol w="4802187">
                  <a:extLst>
                    <a:ext uri="{9D8B030D-6E8A-4147-A177-3AD203B41FA5}">
                      <a16:colId xmlns:a16="http://schemas.microsoft.com/office/drawing/2014/main" val="2910617736"/>
                    </a:ext>
                  </a:extLst>
                </a:gridCol>
              </a:tblGrid>
              <a:tr h="365760">
                <a:tc>
                  <a:txBody>
                    <a:bodyPr/>
                    <a:lstStyle/>
                    <a:p>
                      <a:r>
                        <a:rPr lang="en-US" sz="1800" b="0">
                          <a:effectLst/>
                        </a:rPr>
                        <a:t>100 - 80</a:t>
                      </a:r>
                      <a:endParaRPr lang="en-US" sz="1800"/>
                    </a:p>
                  </a:txBody>
                  <a:tcPr anchor="ctr">
                    <a:lnL>
                      <a:noFill/>
                    </a:lnL>
                    <a:lnR>
                      <a:noFill/>
                    </a:lnR>
                    <a:lnT>
                      <a:noFill/>
                    </a:lnT>
                    <a:lnB>
                      <a:noFill/>
                    </a:lnB>
                  </a:tcPr>
                </a:tc>
                <a:tc>
                  <a:txBody>
                    <a:bodyPr/>
                    <a:lstStyle/>
                    <a:p>
                      <a:r>
                        <a:rPr lang="en-US" sz="1800" b="0">
                          <a:effectLst/>
                        </a:rPr>
                        <a:t>A</a:t>
                      </a:r>
                      <a:endParaRPr lang="en-US" sz="1800"/>
                    </a:p>
                  </a:txBody>
                  <a:tcPr anchor="ctr">
                    <a:lnL>
                      <a:noFill/>
                    </a:lnL>
                    <a:lnR>
                      <a:noFill/>
                    </a:lnR>
                    <a:lnT>
                      <a:noFill/>
                    </a:lnT>
                    <a:lnB>
                      <a:noFill/>
                    </a:lnB>
                  </a:tcPr>
                </a:tc>
                <a:extLst>
                  <a:ext uri="{0D108BD9-81ED-4DB2-BD59-A6C34878D82A}">
                    <a16:rowId xmlns:a16="http://schemas.microsoft.com/office/drawing/2014/main" val="3737040803"/>
                  </a:ext>
                </a:extLst>
              </a:tr>
              <a:tr h="365760">
                <a:tc>
                  <a:txBody>
                    <a:bodyPr/>
                    <a:lstStyle/>
                    <a:p>
                      <a:r>
                        <a:rPr lang="en-US" sz="1800" b="0">
                          <a:effectLst/>
                        </a:rPr>
                        <a:t>79 - 60</a:t>
                      </a:r>
                      <a:endParaRPr lang="en-US" sz="1800"/>
                    </a:p>
                  </a:txBody>
                  <a:tcPr anchor="ctr">
                    <a:lnL>
                      <a:noFill/>
                    </a:lnL>
                    <a:lnR>
                      <a:noFill/>
                    </a:lnR>
                    <a:lnT>
                      <a:noFill/>
                    </a:lnT>
                    <a:lnB>
                      <a:noFill/>
                    </a:lnB>
                  </a:tcPr>
                </a:tc>
                <a:tc>
                  <a:txBody>
                    <a:bodyPr/>
                    <a:lstStyle/>
                    <a:p>
                      <a:r>
                        <a:rPr lang="en-US" sz="1800" b="0">
                          <a:effectLst/>
                        </a:rPr>
                        <a:t>B</a:t>
                      </a:r>
                      <a:endParaRPr lang="en-US" sz="1800"/>
                    </a:p>
                  </a:txBody>
                  <a:tcPr anchor="ctr">
                    <a:lnL>
                      <a:noFill/>
                    </a:lnL>
                    <a:lnR>
                      <a:noFill/>
                    </a:lnR>
                    <a:lnT>
                      <a:noFill/>
                    </a:lnT>
                    <a:lnB>
                      <a:noFill/>
                    </a:lnB>
                  </a:tcPr>
                </a:tc>
                <a:extLst>
                  <a:ext uri="{0D108BD9-81ED-4DB2-BD59-A6C34878D82A}">
                    <a16:rowId xmlns:a16="http://schemas.microsoft.com/office/drawing/2014/main" val="3739954282"/>
                  </a:ext>
                </a:extLst>
              </a:tr>
              <a:tr h="365760">
                <a:tc>
                  <a:txBody>
                    <a:bodyPr/>
                    <a:lstStyle/>
                    <a:p>
                      <a:r>
                        <a:rPr lang="en-US" sz="1800" b="0">
                          <a:effectLst/>
                        </a:rPr>
                        <a:t>59 - 40</a:t>
                      </a:r>
                      <a:endParaRPr lang="en-US" sz="1800"/>
                    </a:p>
                  </a:txBody>
                  <a:tcPr anchor="ctr">
                    <a:lnL>
                      <a:noFill/>
                    </a:lnL>
                    <a:lnR>
                      <a:noFill/>
                    </a:lnR>
                    <a:lnT>
                      <a:noFill/>
                    </a:lnT>
                    <a:lnB>
                      <a:noFill/>
                    </a:lnB>
                  </a:tcPr>
                </a:tc>
                <a:tc>
                  <a:txBody>
                    <a:bodyPr/>
                    <a:lstStyle/>
                    <a:p>
                      <a:r>
                        <a:rPr lang="en-US" sz="1800" b="0">
                          <a:effectLst/>
                        </a:rPr>
                        <a:t>C</a:t>
                      </a:r>
                      <a:endParaRPr lang="en-US" sz="1800"/>
                    </a:p>
                  </a:txBody>
                  <a:tcPr anchor="ctr">
                    <a:lnL>
                      <a:noFill/>
                    </a:lnL>
                    <a:lnR>
                      <a:noFill/>
                    </a:lnR>
                    <a:lnT>
                      <a:noFill/>
                    </a:lnT>
                    <a:lnB>
                      <a:noFill/>
                    </a:lnB>
                  </a:tcPr>
                </a:tc>
                <a:extLst>
                  <a:ext uri="{0D108BD9-81ED-4DB2-BD59-A6C34878D82A}">
                    <a16:rowId xmlns:a16="http://schemas.microsoft.com/office/drawing/2014/main" val="4198023289"/>
                  </a:ext>
                </a:extLst>
              </a:tr>
              <a:tr h="365760">
                <a:tc>
                  <a:txBody>
                    <a:bodyPr/>
                    <a:lstStyle/>
                    <a:p>
                      <a:r>
                        <a:rPr lang="en-US" sz="1800" b="0">
                          <a:effectLst/>
                        </a:rPr>
                        <a:t>39 - 20</a:t>
                      </a:r>
                      <a:endParaRPr lang="en-US" sz="1800"/>
                    </a:p>
                  </a:txBody>
                  <a:tcPr anchor="ctr">
                    <a:lnL>
                      <a:noFill/>
                    </a:lnL>
                    <a:lnR>
                      <a:noFill/>
                    </a:lnR>
                    <a:lnT>
                      <a:noFill/>
                    </a:lnT>
                    <a:lnB>
                      <a:noFill/>
                    </a:lnB>
                  </a:tcPr>
                </a:tc>
                <a:tc>
                  <a:txBody>
                    <a:bodyPr/>
                    <a:lstStyle/>
                    <a:p>
                      <a:r>
                        <a:rPr lang="en-US" sz="1800" b="0">
                          <a:effectLst/>
                        </a:rPr>
                        <a:t>D</a:t>
                      </a:r>
                      <a:endParaRPr lang="en-US" sz="1800"/>
                    </a:p>
                  </a:txBody>
                  <a:tcPr anchor="ctr">
                    <a:lnL>
                      <a:noFill/>
                    </a:lnL>
                    <a:lnR>
                      <a:noFill/>
                    </a:lnR>
                    <a:lnT>
                      <a:noFill/>
                    </a:lnT>
                    <a:lnB>
                      <a:noFill/>
                    </a:lnB>
                  </a:tcPr>
                </a:tc>
                <a:extLst>
                  <a:ext uri="{0D108BD9-81ED-4DB2-BD59-A6C34878D82A}">
                    <a16:rowId xmlns:a16="http://schemas.microsoft.com/office/drawing/2014/main" val="3969134829"/>
                  </a:ext>
                </a:extLst>
              </a:tr>
              <a:tr h="365760">
                <a:tc>
                  <a:txBody>
                    <a:bodyPr/>
                    <a:lstStyle/>
                    <a:p>
                      <a:r>
                        <a:rPr lang="en-US" sz="1800" b="0" dirty="0">
                          <a:effectLst/>
                        </a:rPr>
                        <a:t>20 - 0</a:t>
                      </a:r>
                      <a:endParaRPr lang="en-US" sz="1800" dirty="0"/>
                    </a:p>
                  </a:txBody>
                  <a:tcPr anchor="ctr">
                    <a:lnL>
                      <a:noFill/>
                    </a:lnL>
                    <a:lnR>
                      <a:noFill/>
                    </a:lnR>
                    <a:lnT>
                      <a:noFill/>
                    </a:lnT>
                    <a:lnB>
                      <a:noFill/>
                    </a:lnB>
                  </a:tcPr>
                </a:tc>
                <a:tc>
                  <a:txBody>
                    <a:bodyPr/>
                    <a:lstStyle/>
                    <a:p>
                      <a:r>
                        <a:rPr lang="en-US" sz="1800" b="0" dirty="0">
                          <a:effectLst/>
                        </a:rPr>
                        <a:t>E</a:t>
                      </a:r>
                      <a:endParaRPr lang="en-US" sz="1800" dirty="0"/>
                    </a:p>
                  </a:txBody>
                  <a:tcPr anchor="ctr">
                    <a:lnL>
                      <a:noFill/>
                    </a:lnL>
                    <a:lnR>
                      <a:noFill/>
                    </a:lnR>
                    <a:lnT>
                      <a:noFill/>
                    </a:lnT>
                    <a:lnB>
                      <a:noFill/>
                    </a:lnB>
                  </a:tcPr>
                </a:tc>
                <a:extLst>
                  <a:ext uri="{0D108BD9-81ED-4DB2-BD59-A6C34878D82A}">
                    <a16:rowId xmlns:a16="http://schemas.microsoft.com/office/drawing/2014/main" val="1900789914"/>
                  </a:ext>
                </a:extLst>
              </a:tr>
            </a:tbl>
          </a:graphicData>
        </a:graphic>
      </p:graphicFrame>
      <p:sp>
        <p:nvSpPr>
          <p:cNvPr id="5" name="Rectangle 1">
            <a:extLst>
              <a:ext uri="{FF2B5EF4-FFF2-40B4-BE49-F238E27FC236}">
                <a16:creationId xmlns:a16="http://schemas.microsoft.com/office/drawing/2014/main" id="{EA88E90A-B2B4-BA41-94BC-C7B792BF16D5}"/>
              </a:ext>
            </a:extLst>
          </p:cNvPr>
          <p:cNvSpPr>
            <a:spLocks noChangeArrowheads="1"/>
          </p:cNvSpPr>
          <p:nvPr/>
        </p:nvSpPr>
        <p:spPr bwMode="auto">
          <a:xfrm rot="10800000" flipV="1">
            <a:off x="1108734" y="5041126"/>
            <a:ext cx="9946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JSFiddle</a:t>
            </a:r>
            <a:r>
              <a:rPr kumimoji="0" lang="en-US" altLang="en-US" sz="1800" b="0" i="0" u="none" strike="noStrike" cap="none" normalizeH="0" baseline="0" dirty="0">
                <a:ln>
                  <a:noFill/>
                </a:ln>
                <a:solidFill>
                  <a:schemeClr val="tx1"/>
                </a:solidFill>
                <a:effectLst/>
                <a:latin typeface="Arial" panose="020B0604020202020204" pitchFamily="34" charset="0"/>
              </a:rPr>
              <a:t> This is an external link., Write a program that calculates the following grades. Pass a score then calculate the score using control flows </a:t>
            </a:r>
          </a:p>
        </p:txBody>
      </p:sp>
    </p:spTree>
    <p:extLst>
      <p:ext uri="{BB962C8B-B14F-4D97-AF65-F5344CB8AC3E}">
        <p14:creationId xmlns:p14="http://schemas.microsoft.com/office/powerpoint/2010/main" val="3896448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63B6-C10E-A84B-8E78-AA533DE765E2}"/>
              </a:ext>
            </a:extLst>
          </p:cNvPr>
          <p:cNvSpPr>
            <a:spLocks noGrp="1"/>
          </p:cNvSpPr>
          <p:nvPr>
            <p:ph type="title"/>
          </p:nvPr>
        </p:nvSpPr>
        <p:spPr/>
        <p:txBody>
          <a:bodyPr/>
          <a:lstStyle/>
          <a:p>
            <a:pPr algn="ctr"/>
            <a:r>
              <a:rPr lang="en-US" dirty="0"/>
              <a:t>Logical Operators</a:t>
            </a:r>
          </a:p>
        </p:txBody>
      </p:sp>
      <p:sp>
        <p:nvSpPr>
          <p:cNvPr id="3" name="Content Placeholder 2">
            <a:extLst>
              <a:ext uri="{FF2B5EF4-FFF2-40B4-BE49-F238E27FC236}">
                <a16:creationId xmlns:a16="http://schemas.microsoft.com/office/drawing/2014/main" id="{812D6037-21C9-3E47-B21F-80ACCDCB83A0}"/>
              </a:ext>
            </a:extLst>
          </p:cNvPr>
          <p:cNvSpPr>
            <a:spLocks noGrp="1"/>
          </p:cNvSpPr>
          <p:nvPr>
            <p:ph idx="1"/>
          </p:nvPr>
        </p:nvSpPr>
        <p:spPr/>
        <p:txBody>
          <a:bodyPr>
            <a:normAutofit fontScale="92500"/>
          </a:bodyPr>
          <a:lstStyle/>
          <a:p>
            <a:r>
              <a:rPr lang="en-US" dirty="0"/>
              <a:t>So far, we've been able to translate some of our decisions into code with comparisons such as "Are these things equal?" with === and "Is this thing greater than this other thing?" with &gt;. </a:t>
            </a:r>
          </a:p>
          <a:p>
            <a:r>
              <a:rPr lang="en-US" dirty="0"/>
              <a:t>We can make our decisions more complex by adding multiple comparisons to the mix. If we want to say, "Both of these things" or "Either of these things", we can translate those statements into JavaScript with </a:t>
            </a:r>
            <a:r>
              <a:rPr lang="en-US" b="1" dirty="0"/>
              <a:t>logical operators</a:t>
            </a:r>
            <a:r>
              <a:rPr lang="en-US" dirty="0"/>
              <a:t>.</a:t>
            </a:r>
          </a:p>
          <a:p>
            <a:r>
              <a:rPr lang="en-US" dirty="0"/>
              <a:t>Here are different logical operators and what they mean.</a:t>
            </a:r>
          </a:p>
          <a:p>
            <a:r>
              <a:rPr lang="en-US" dirty="0"/>
              <a:t>&amp;&amp;: both of these things must be true</a:t>
            </a:r>
          </a:p>
          <a:p>
            <a:r>
              <a:rPr lang="en-US" dirty="0"/>
              <a:t>||: either of these things may be true</a:t>
            </a:r>
          </a:p>
          <a:p>
            <a:endParaRPr lang="en-US" dirty="0"/>
          </a:p>
        </p:txBody>
      </p:sp>
    </p:spTree>
    <p:extLst>
      <p:ext uri="{BB962C8B-B14F-4D97-AF65-F5344CB8AC3E}">
        <p14:creationId xmlns:p14="http://schemas.microsoft.com/office/powerpoint/2010/main" val="4283317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1038-5C93-4748-B927-C35C8DEE531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F1D3D29-07AB-E449-9850-AB3ADFB05774}"/>
              </a:ext>
            </a:extLst>
          </p:cNvPr>
          <p:cNvSpPr>
            <a:spLocks noGrp="1"/>
          </p:cNvSpPr>
          <p:nvPr>
            <p:ph idx="1"/>
          </p:nvPr>
        </p:nvSpPr>
        <p:spPr>
          <a:xfrm>
            <a:off x="1451579" y="2015732"/>
            <a:ext cx="9603275" cy="4128590"/>
          </a:xfrm>
        </p:spPr>
        <p:txBody>
          <a:bodyPr/>
          <a:lstStyle/>
          <a:p>
            <a:r>
              <a:rPr lang="en-US" dirty="0"/>
              <a:t>For example, let's expand on the example from the previous lesson and turn it into an application that will tell us what to wear based on the weather. We'll start with the first else if, which tells us to wear a jacket if the temperature is low. We should wear a jacket if it's cold out - but we should also wear one if it's raining. </a:t>
            </a:r>
          </a:p>
          <a:p>
            <a:r>
              <a:rPr lang="en-US" dirty="0"/>
              <a:t>Let's also create a variable named raining for whether or not it's raining. Because there are two possibilities (either it's raining or it's not raining), raining will be a </a:t>
            </a:r>
            <a:r>
              <a:rPr lang="en-US" dirty="0" err="1"/>
              <a:t>boolean</a:t>
            </a:r>
            <a:r>
              <a:rPr lang="en-US" dirty="0"/>
              <a:t>.</a:t>
            </a:r>
          </a:p>
          <a:p>
            <a:endParaRPr lang="en-US" dirty="0"/>
          </a:p>
        </p:txBody>
      </p:sp>
    </p:spTree>
    <p:extLst>
      <p:ext uri="{BB962C8B-B14F-4D97-AF65-F5344CB8AC3E}">
        <p14:creationId xmlns:p14="http://schemas.microsoft.com/office/powerpoint/2010/main" val="214224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77A3-5813-104F-9F2F-F9F584D5293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245CD66-0DA2-A548-9C15-12EA9E755CAE}"/>
              </a:ext>
            </a:extLst>
          </p:cNvPr>
          <p:cNvSpPr>
            <a:spLocks noGrp="1"/>
          </p:cNvSpPr>
          <p:nvPr>
            <p:ph idx="1"/>
          </p:nvPr>
        </p:nvSpPr>
        <p:spPr>
          <a:xfrm>
            <a:off x="1451579" y="1853754"/>
            <a:ext cx="9603275" cy="4199727"/>
          </a:xfrm>
        </p:spPr>
        <p:txBody>
          <a:bodyPr>
            <a:normAutofit fontScale="62500" lnSpcReduction="20000"/>
          </a:bodyPr>
          <a:lstStyle/>
          <a:p>
            <a:r>
              <a:rPr lang="en-US" dirty="0"/>
              <a:t>Likewise, the </a:t>
            </a:r>
            <a:r>
              <a:rPr lang="en-US" dirty="0" err="1"/>
              <a:t>boolean</a:t>
            </a:r>
            <a:r>
              <a:rPr lang="en-US" dirty="0"/>
              <a:t> true is not the same as the string "true". </a:t>
            </a:r>
            <a:br>
              <a:rPr lang="en-US" dirty="0"/>
            </a:br>
            <a:r>
              <a:rPr lang="en-US" dirty="0"/>
              <a:t>In the example above, somewhat confusingly, the + operator works on both numbers and strings - just differently. Usually methods will only work on a specific data type. For example, 48432.78.toExponential(); works just fine, but trying to do "48432.78".toExponential();results in an error because there is no </a:t>
            </a:r>
            <a:r>
              <a:rPr lang="en-US" dirty="0" err="1"/>
              <a:t>toExponential</a:t>
            </a:r>
            <a:r>
              <a:rPr lang="en-US" dirty="0"/>
              <a:t>() method that works on a string.</a:t>
            </a:r>
          </a:p>
          <a:p>
            <a:r>
              <a:rPr lang="en-US" dirty="0"/>
              <a:t>Likewise, "hello".</a:t>
            </a:r>
            <a:r>
              <a:rPr lang="en-US" dirty="0" err="1"/>
              <a:t>charAt</a:t>
            </a:r>
            <a:r>
              <a:rPr lang="en-US" dirty="0"/>
              <a:t>(2); works, but 314159.charAt(2); does not.</a:t>
            </a:r>
          </a:p>
          <a:p>
            <a:r>
              <a:rPr lang="en-US" dirty="0"/>
              <a:t>We can check the data type of a variable or value as follows: </a:t>
            </a:r>
          </a:p>
          <a:p>
            <a:r>
              <a:rPr lang="en-US" dirty="0"/>
              <a:t>&gt; </a:t>
            </a:r>
            <a:r>
              <a:rPr lang="en-US" dirty="0" err="1"/>
              <a:t>typeof</a:t>
            </a:r>
            <a:r>
              <a:rPr lang="en-US" dirty="0"/>
              <a:t> 5;</a:t>
            </a:r>
            <a:br>
              <a:rPr lang="en-US" dirty="0"/>
            </a:br>
            <a:r>
              <a:rPr lang="en-US" dirty="0"/>
              <a:t>"number"</a:t>
            </a:r>
            <a:br>
              <a:rPr lang="en-US" dirty="0"/>
            </a:br>
            <a:r>
              <a:rPr lang="en-US" dirty="0"/>
              <a:t>&gt; </a:t>
            </a:r>
            <a:r>
              <a:rPr lang="en-US" dirty="0" err="1"/>
              <a:t>typeof</a:t>
            </a:r>
            <a:r>
              <a:rPr lang="en-US" dirty="0"/>
              <a:t> "5";</a:t>
            </a:r>
            <a:br>
              <a:rPr lang="en-US" dirty="0"/>
            </a:br>
            <a:r>
              <a:rPr lang="en-US" dirty="0"/>
              <a:t>"string"</a:t>
            </a:r>
            <a:br>
              <a:rPr lang="en-US" dirty="0"/>
            </a:br>
            <a:r>
              <a:rPr lang="en-US" dirty="0"/>
              <a:t>&gt; </a:t>
            </a:r>
            <a:r>
              <a:rPr lang="en-US" dirty="0" err="1"/>
              <a:t>typeof</a:t>
            </a:r>
            <a:r>
              <a:rPr lang="en-US" dirty="0"/>
              <a:t> true;</a:t>
            </a:r>
            <a:br>
              <a:rPr lang="en-US" dirty="0"/>
            </a:br>
            <a:r>
              <a:rPr lang="en-US" dirty="0"/>
              <a:t>"</a:t>
            </a:r>
            <a:r>
              <a:rPr lang="en-US" dirty="0" err="1"/>
              <a:t>boolean</a:t>
            </a:r>
            <a:r>
              <a:rPr lang="en-US" dirty="0"/>
              <a:t>"</a:t>
            </a:r>
            <a:br>
              <a:rPr lang="en-US" dirty="0"/>
            </a:br>
            <a:r>
              <a:rPr lang="en-US" dirty="0"/>
              <a:t>&gt; </a:t>
            </a:r>
            <a:r>
              <a:rPr lang="en-US" dirty="0" err="1"/>
              <a:t>typeof</a:t>
            </a:r>
            <a:r>
              <a:rPr lang="en-US" dirty="0"/>
              <a:t> "true";</a:t>
            </a:r>
            <a:br>
              <a:rPr lang="en-US" dirty="0"/>
            </a:br>
            <a:r>
              <a:rPr lang="en-US" dirty="0"/>
              <a:t>"string"</a:t>
            </a:r>
            <a:br>
              <a:rPr lang="en-US" dirty="0"/>
            </a:br>
            <a:r>
              <a:rPr lang="en-US" dirty="0"/>
              <a:t>&gt; var greeting = "hello world";</a:t>
            </a:r>
            <a:br>
              <a:rPr lang="en-US" dirty="0"/>
            </a:br>
            <a:r>
              <a:rPr lang="en-US" dirty="0"/>
              <a:t>&gt; </a:t>
            </a:r>
            <a:r>
              <a:rPr lang="en-US" dirty="0" err="1"/>
              <a:t>typeof</a:t>
            </a:r>
            <a:r>
              <a:rPr lang="en-US" dirty="0"/>
              <a:t> greeting;</a:t>
            </a:r>
            <a:br>
              <a:rPr lang="en-US" dirty="0"/>
            </a:br>
            <a:r>
              <a:rPr lang="en-US" dirty="0"/>
              <a:t>"string"</a:t>
            </a:r>
            <a:br>
              <a:rPr lang="en-US" dirty="0"/>
            </a:br>
            <a:endParaRPr lang="en-US" b="1" dirty="0"/>
          </a:p>
          <a:p>
            <a:endParaRPr lang="en-US" dirty="0"/>
          </a:p>
        </p:txBody>
      </p:sp>
    </p:spTree>
    <p:extLst>
      <p:ext uri="{BB962C8B-B14F-4D97-AF65-F5344CB8AC3E}">
        <p14:creationId xmlns:p14="http://schemas.microsoft.com/office/powerpoint/2010/main" val="3681935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3483-30A2-A64E-BA9D-AAA4E4A86FE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8BC1A32-BF71-5A40-BEF8-CE82821F8691}"/>
              </a:ext>
            </a:extLst>
          </p:cNvPr>
          <p:cNvSpPr>
            <a:spLocks noGrp="1"/>
          </p:cNvSpPr>
          <p:nvPr>
            <p:ph idx="1"/>
          </p:nvPr>
        </p:nvSpPr>
        <p:spPr/>
        <p:txBody>
          <a:bodyPr>
            <a:normAutofit fontScale="92500" lnSpcReduction="20000"/>
          </a:bodyPr>
          <a:lstStyle/>
          <a:p>
            <a:r>
              <a:rPr lang="en-US" dirty="0"/>
              <a:t>var temperature = 10;</a:t>
            </a:r>
            <a:br>
              <a:rPr lang="en-US" dirty="0"/>
            </a:br>
            <a:r>
              <a:rPr lang="en-US" dirty="0"/>
              <a:t>var raining = true;</a:t>
            </a:r>
            <a:br>
              <a:rPr lang="en-US" dirty="0"/>
            </a:br>
            <a:r>
              <a:rPr lang="en-US" dirty="0"/>
              <a:t>if (temperature &lt; 0) {</a:t>
            </a:r>
            <a:br>
              <a:rPr lang="en-US" dirty="0"/>
            </a:br>
            <a:r>
              <a:rPr lang="en-US" dirty="0" err="1"/>
              <a:t>console.log</a:t>
            </a:r>
            <a:r>
              <a:rPr lang="en-US" dirty="0"/>
              <a:t>("</a:t>
            </a:r>
            <a:r>
              <a:rPr lang="en-US" dirty="0" err="1"/>
              <a:t>Brr</a:t>
            </a:r>
            <a:r>
              <a:rPr lang="en-US" dirty="0"/>
              <a:t>! Don't freeze out there!");</a:t>
            </a:r>
            <a:br>
              <a:rPr lang="en-US" dirty="0"/>
            </a:br>
            <a:r>
              <a:rPr lang="en-US" dirty="0"/>
              <a:t>} else if (temperature &lt; 15 &amp;&amp; raining === true) {</a:t>
            </a:r>
            <a:br>
              <a:rPr lang="en-US" dirty="0"/>
            </a:br>
            <a:r>
              <a:rPr lang="en-US" dirty="0" err="1"/>
              <a:t>console.log</a:t>
            </a:r>
            <a:r>
              <a:rPr lang="en-US" dirty="0"/>
              <a:t>("Don't forget a jacket!");</a:t>
            </a:r>
            <a:br>
              <a:rPr lang="en-US" dirty="0"/>
            </a:br>
            <a:r>
              <a:rPr lang="en-US" dirty="0"/>
              <a:t>} else if (temperature &lt; 25) {</a:t>
            </a:r>
            <a:br>
              <a:rPr lang="en-US" dirty="0"/>
            </a:br>
            <a:r>
              <a:rPr lang="en-US" dirty="0" err="1"/>
              <a:t>console.log</a:t>
            </a:r>
            <a:r>
              <a:rPr lang="en-US" dirty="0"/>
              <a:t>("Have a nice day :)");</a:t>
            </a:r>
            <a:br>
              <a:rPr lang="en-US" dirty="0"/>
            </a:br>
            <a:r>
              <a:rPr lang="en-US" dirty="0"/>
              <a:t>} else {</a:t>
            </a:r>
            <a:br>
              <a:rPr lang="en-US" dirty="0"/>
            </a:br>
            <a:r>
              <a:rPr lang="en-US" dirty="0" err="1"/>
              <a:t>console.log</a:t>
            </a:r>
            <a:r>
              <a:rPr lang="en-US" dirty="0"/>
              <a:t>("Keep cool today!");</a:t>
            </a:r>
            <a:br>
              <a:rPr lang="en-US" dirty="0"/>
            </a:br>
            <a:r>
              <a:rPr lang="en-US" dirty="0"/>
              <a:t>}</a:t>
            </a:r>
          </a:p>
        </p:txBody>
      </p:sp>
    </p:spTree>
    <p:extLst>
      <p:ext uri="{BB962C8B-B14F-4D97-AF65-F5344CB8AC3E}">
        <p14:creationId xmlns:p14="http://schemas.microsoft.com/office/powerpoint/2010/main" val="4055611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ED8-80C1-8D4E-AED8-D38592983EB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8802C41-1293-CB40-B8E0-3C010EFBCBBA}"/>
              </a:ext>
            </a:extLst>
          </p:cNvPr>
          <p:cNvSpPr>
            <a:spLocks noGrp="1"/>
          </p:cNvSpPr>
          <p:nvPr>
            <p:ph idx="1"/>
          </p:nvPr>
        </p:nvSpPr>
        <p:spPr/>
        <p:txBody>
          <a:bodyPr/>
          <a:lstStyle/>
          <a:p>
            <a:r>
              <a:rPr lang="en-US" dirty="0"/>
              <a:t>When we run this code, "Don't forget a jacket!" print to the console because temperature is less than 15, and raining is true. </a:t>
            </a:r>
          </a:p>
          <a:p>
            <a:r>
              <a:rPr lang="en-US" dirty="0"/>
              <a:t>Change the temperature to 16 and run the code again. The code skips all the way to the else statement to print "Keep cool today!". However, I think that "Don't forget a jacket!" is still an appropriate message for this weather - it should print if temperature is less than 15 _or_ if it's raining. Here is how we would use the **OR** operator to accomplish this (I've used an ellipsis ... in the following code snippet to make the code sample shorter):</a:t>
            </a:r>
          </a:p>
          <a:p>
            <a:endParaRPr lang="en-US" dirty="0"/>
          </a:p>
        </p:txBody>
      </p:sp>
    </p:spTree>
    <p:extLst>
      <p:ext uri="{BB962C8B-B14F-4D97-AF65-F5344CB8AC3E}">
        <p14:creationId xmlns:p14="http://schemas.microsoft.com/office/powerpoint/2010/main" val="2465336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7261-4D74-034C-AE22-F7570F3576F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EB3A4E9-2DF8-4148-BD1A-3B5002E0EF5D}"/>
              </a:ext>
            </a:extLst>
          </p:cNvPr>
          <p:cNvSpPr>
            <a:spLocks noGrp="1"/>
          </p:cNvSpPr>
          <p:nvPr>
            <p:ph idx="1"/>
          </p:nvPr>
        </p:nvSpPr>
        <p:spPr>
          <a:xfrm>
            <a:off x="1451579" y="2015732"/>
            <a:ext cx="9603275" cy="4037749"/>
          </a:xfrm>
        </p:spPr>
        <p:txBody>
          <a:bodyPr>
            <a:normAutofit/>
          </a:bodyPr>
          <a:lstStyle/>
          <a:p>
            <a:r>
              <a:rPr lang="en-US" dirty="0"/>
              <a:t>} else if (temperature &lt; 15 || raining === true) {</a:t>
            </a:r>
            <a:br>
              <a:rPr lang="en-US" dirty="0"/>
            </a:br>
            <a:r>
              <a:rPr lang="en-US" dirty="0" err="1"/>
              <a:t>console.log</a:t>
            </a:r>
            <a:r>
              <a:rPr lang="en-US" dirty="0"/>
              <a:t>("Don't forget a jacket!");</a:t>
            </a:r>
            <a:br>
              <a:rPr lang="en-US" dirty="0"/>
            </a:br>
            <a:r>
              <a:rPr lang="en-US" dirty="0"/>
              <a:t>}</a:t>
            </a:r>
          </a:p>
          <a:p>
            <a:r>
              <a:rPr lang="en-US" dirty="0"/>
              <a:t>We can add as many statements with logical operators as we need. For example, we can add a condition to make sure that the message "Don't forget a jacket" will not print if the temperature is greater than 25:</a:t>
            </a:r>
          </a:p>
          <a:p>
            <a:r>
              <a:rPr lang="en-US" dirty="0"/>
              <a:t>} else if (temperature &lt; 15 || raining === true) {</a:t>
            </a:r>
            <a:br>
              <a:rPr lang="en-US" dirty="0"/>
            </a:br>
            <a:r>
              <a:rPr lang="en-US" dirty="0"/>
              <a:t> </a:t>
            </a:r>
            <a:r>
              <a:rPr lang="en-US" dirty="0" err="1"/>
              <a:t>console.log</a:t>
            </a:r>
            <a:r>
              <a:rPr lang="en-US" dirty="0"/>
              <a:t>("Don't forget a jacket!");</a:t>
            </a:r>
            <a:br>
              <a:rPr lang="en-US" dirty="0"/>
            </a:br>
            <a:r>
              <a:rPr lang="en-US" dirty="0"/>
              <a:t>}</a:t>
            </a:r>
          </a:p>
        </p:txBody>
      </p:sp>
    </p:spTree>
    <p:extLst>
      <p:ext uri="{BB962C8B-B14F-4D97-AF65-F5344CB8AC3E}">
        <p14:creationId xmlns:p14="http://schemas.microsoft.com/office/powerpoint/2010/main" val="2413483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CA81-D7C7-734B-93BB-91EA5FB647D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EC7BBFB-AFAA-6340-9914-0BE28AB60211}"/>
              </a:ext>
            </a:extLst>
          </p:cNvPr>
          <p:cNvSpPr>
            <a:spLocks noGrp="1"/>
          </p:cNvSpPr>
          <p:nvPr>
            <p:ph idx="1"/>
          </p:nvPr>
        </p:nvSpPr>
        <p:spPr/>
        <p:txBody>
          <a:bodyPr>
            <a:normAutofit fontScale="92500" lnSpcReduction="10000"/>
          </a:bodyPr>
          <a:lstStyle/>
          <a:p>
            <a:r>
              <a:rPr lang="en-US" dirty="0"/>
              <a:t>Note: if/else statements check the "true-ness" or "false-ness" of an expression, so we can simplify the condition like this:</a:t>
            </a:r>
          </a:p>
          <a:p>
            <a:r>
              <a:rPr lang="en-US" dirty="0"/>
              <a:t>} else if (temperature &lt; 15 || raining) {</a:t>
            </a:r>
            <a:br>
              <a:rPr lang="en-US" dirty="0"/>
            </a:br>
            <a:r>
              <a:rPr lang="en-US" dirty="0"/>
              <a:t> </a:t>
            </a:r>
            <a:r>
              <a:rPr lang="en-US" dirty="0" err="1"/>
              <a:t>console.log</a:t>
            </a:r>
            <a:r>
              <a:rPr lang="en-US" dirty="0"/>
              <a:t>("Don't forget a jacket!");</a:t>
            </a:r>
            <a:br>
              <a:rPr lang="en-US" dirty="0"/>
            </a:br>
            <a:r>
              <a:rPr lang="en-US" dirty="0"/>
              <a:t>}</a:t>
            </a:r>
          </a:p>
          <a:p>
            <a:r>
              <a:rPr lang="en-US" dirty="0"/>
              <a:t>There's no need to say raining === true because raining by itself evaluates to true.</a:t>
            </a:r>
          </a:p>
          <a:p>
            <a:r>
              <a:rPr lang="en-US" dirty="0"/>
              <a:t>There's one more operator that we haven't mentioned: the ! (pronounced "bang") or </a:t>
            </a:r>
            <a:r>
              <a:rPr lang="en-US" b="1" dirty="0"/>
              <a:t>not</a:t>
            </a:r>
            <a:r>
              <a:rPr lang="en-US" dirty="0"/>
              <a:t> operator. To see how it works, let's pretend that we want to change the above code to execute if raining === false. Here's how we could use ! to say the same thing:</a:t>
            </a:r>
          </a:p>
          <a:p>
            <a:endParaRPr lang="en-US" dirty="0"/>
          </a:p>
        </p:txBody>
      </p:sp>
    </p:spTree>
    <p:extLst>
      <p:ext uri="{BB962C8B-B14F-4D97-AF65-F5344CB8AC3E}">
        <p14:creationId xmlns:p14="http://schemas.microsoft.com/office/powerpoint/2010/main" val="14072543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320A-E595-BE45-9E6E-EAB364920DA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5E1DC68-E2EA-564A-AF7C-C9C34D085516}"/>
              </a:ext>
            </a:extLst>
          </p:cNvPr>
          <p:cNvSpPr>
            <a:spLocks noGrp="1"/>
          </p:cNvSpPr>
          <p:nvPr>
            <p:ph idx="1"/>
          </p:nvPr>
        </p:nvSpPr>
        <p:spPr/>
        <p:txBody>
          <a:bodyPr/>
          <a:lstStyle/>
          <a:p>
            <a:r>
              <a:rPr lang="en-US" dirty="0"/>
              <a:t>} else if (temperature &lt; 15 || ! raining) {</a:t>
            </a:r>
            <a:br>
              <a:rPr lang="en-US" dirty="0"/>
            </a:br>
            <a:r>
              <a:rPr lang="en-US" dirty="0"/>
              <a:t> </a:t>
            </a:r>
            <a:r>
              <a:rPr lang="en-US" dirty="0" err="1"/>
              <a:t>console.log</a:t>
            </a:r>
            <a:r>
              <a:rPr lang="en-US" dirty="0"/>
              <a:t>("Don't forget a jacket!");</a:t>
            </a:r>
            <a:br>
              <a:rPr lang="en-US" dirty="0"/>
            </a:br>
            <a:r>
              <a:rPr lang="en-US" dirty="0"/>
              <a:t>}</a:t>
            </a:r>
          </a:p>
          <a:p>
            <a:r>
              <a:rPr lang="en-US" dirty="0"/>
              <a:t>Here is a table of various operations with logical operators for reference:</a:t>
            </a:r>
          </a:p>
          <a:p>
            <a:endParaRPr lang="en-US" dirty="0"/>
          </a:p>
        </p:txBody>
      </p:sp>
      <p:pic>
        <p:nvPicPr>
          <p:cNvPr id="5" name="Picture 4" descr="Table&#10;&#10;Description automatically generated">
            <a:extLst>
              <a:ext uri="{FF2B5EF4-FFF2-40B4-BE49-F238E27FC236}">
                <a16:creationId xmlns:a16="http://schemas.microsoft.com/office/drawing/2014/main" id="{6CE3A166-32ED-4F48-8431-B9F026C09093}"/>
              </a:ext>
            </a:extLst>
          </p:cNvPr>
          <p:cNvPicPr>
            <a:picLocks noChangeAspect="1"/>
          </p:cNvPicPr>
          <p:nvPr/>
        </p:nvPicPr>
        <p:blipFill>
          <a:blip r:embed="rId2"/>
          <a:stretch>
            <a:fillRect/>
          </a:stretch>
        </p:blipFill>
        <p:spPr>
          <a:xfrm>
            <a:off x="2336801" y="3820995"/>
            <a:ext cx="6604000" cy="2108200"/>
          </a:xfrm>
          <a:prstGeom prst="rect">
            <a:avLst/>
          </a:prstGeom>
        </p:spPr>
      </p:pic>
      <p:sp>
        <p:nvSpPr>
          <p:cNvPr id="4" name="Rectangle 3">
            <a:extLst>
              <a:ext uri="{FF2B5EF4-FFF2-40B4-BE49-F238E27FC236}">
                <a16:creationId xmlns:a16="http://schemas.microsoft.com/office/drawing/2014/main" id="{8C52986C-CF69-9F49-925B-57F10EE66A1A}"/>
              </a:ext>
            </a:extLst>
          </p:cNvPr>
          <p:cNvSpPr/>
          <p:nvPr/>
        </p:nvSpPr>
        <p:spPr>
          <a:xfrm>
            <a:off x="5040352" y="4393580"/>
            <a:ext cx="3900450" cy="1449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977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0D56-ADB5-364A-9738-EC2E92696767}"/>
              </a:ext>
            </a:extLst>
          </p:cNvPr>
          <p:cNvSpPr>
            <a:spLocks noGrp="1"/>
          </p:cNvSpPr>
          <p:nvPr>
            <p:ph type="title"/>
          </p:nvPr>
        </p:nvSpPr>
        <p:spPr/>
        <p:txBody>
          <a:bodyPr/>
          <a:lstStyle/>
          <a:p>
            <a:pPr algn="ctr"/>
            <a:r>
              <a:rPr lang="en-US" dirty="0"/>
              <a:t>Practice - Control Flows with Logical Operators </a:t>
            </a:r>
          </a:p>
        </p:txBody>
      </p:sp>
      <p:sp>
        <p:nvSpPr>
          <p:cNvPr id="3" name="Content Placeholder 2">
            <a:extLst>
              <a:ext uri="{FF2B5EF4-FFF2-40B4-BE49-F238E27FC236}">
                <a16:creationId xmlns:a16="http://schemas.microsoft.com/office/drawing/2014/main" id="{978131A7-20D9-F844-A6DB-458DE425173B}"/>
              </a:ext>
            </a:extLst>
          </p:cNvPr>
          <p:cNvSpPr>
            <a:spLocks noGrp="1"/>
          </p:cNvSpPr>
          <p:nvPr>
            <p:ph idx="1"/>
          </p:nvPr>
        </p:nvSpPr>
        <p:spPr/>
        <p:txBody>
          <a:bodyPr>
            <a:normAutofit fontScale="85000" lnSpcReduction="10000"/>
          </a:bodyPr>
          <a:lstStyle/>
          <a:p>
            <a:r>
              <a:rPr lang="en-US" b="1" dirty="0"/>
              <a:t>Goal</a:t>
            </a:r>
            <a:r>
              <a:rPr lang="en-US" dirty="0"/>
              <a:t>: Now that we have learned how to use control flows with if/else statements, and how to make logical decisions using &amp;&amp;, ||, and !, let's put them together to further our understanding of both and make even more complex decisions.</a:t>
            </a:r>
          </a:p>
          <a:p>
            <a:r>
              <a:rPr lang="en-US" b="1" dirty="0"/>
              <a:t>Warm Up</a:t>
            </a:r>
          </a:p>
          <a:p>
            <a:r>
              <a:rPr lang="en-US" dirty="0"/>
              <a:t>Discuss the following with your partner:</a:t>
            </a:r>
          </a:p>
          <a:p>
            <a:r>
              <a:rPr lang="en-US" dirty="0"/>
              <a:t>What is the &amp;&amp; operator and how do we use it?</a:t>
            </a:r>
          </a:p>
          <a:p>
            <a:r>
              <a:rPr lang="en-US" dirty="0"/>
              <a:t>What is the || and how do we use it?</a:t>
            </a:r>
          </a:p>
          <a:p>
            <a:r>
              <a:rPr lang="en-US" dirty="0"/>
              <a:t>What about the ! operator?</a:t>
            </a:r>
          </a:p>
          <a:p>
            <a:r>
              <a:rPr lang="en-US" dirty="0"/>
              <a:t>What does the following statement check for? if (apples === 1 &amp;&amp; oranges === 1 || bananas === 2)</a:t>
            </a:r>
          </a:p>
          <a:p>
            <a:endParaRPr lang="en-US" dirty="0"/>
          </a:p>
        </p:txBody>
      </p:sp>
    </p:spTree>
    <p:extLst>
      <p:ext uri="{BB962C8B-B14F-4D97-AF65-F5344CB8AC3E}">
        <p14:creationId xmlns:p14="http://schemas.microsoft.com/office/powerpoint/2010/main" val="1559730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6D92-4ED9-4548-8100-AB16BD31C3F6}"/>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7A6DC8EF-68E2-F84E-90C9-19C256F56389}"/>
              </a:ext>
            </a:extLst>
          </p:cNvPr>
          <p:cNvSpPr>
            <a:spLocks noGrp="1"/>
          </p:cNvSpPr>
          <p:nvPr>
            <p:ph idx="1"/>
          </p:nvPr>
        </p:nvSpPr>
        <p:spPr>
          <a:xfrm>
            <a:off x="1451579" y="2015732"/>
            <a:ext cx="9603275" cy="4037749"/>
          </a:xfrm>
        </p:spPr>
        <p:txBody>
          <a:bodyPr>
            <a:normAutofit fontScale="70000" lnSpcReduction="20000"/>
          </a:bodyPr>
          <a:lstStyle/>
          <a:p>
            <a:r>
              <a:rPr lang="en-US" b="1" dirty="0"/>
              <a:t>What Should I Wear Today?</a:t>
            </a:r>
          </a:p>
          <a:p>
            <a:r>
              <a:rPr lang="en-US" dirty="0"/>
              <a:t>Extend on the weather app from the previous lessons so that the user can enter information about the day's weather (temperature, is it raining, and so on), and the app tells them what they should wear.</a:t>
            </a:r>
          </a:p>
          <a:p>
            <a:r>
              <a:rPr lang="en-US" b="1" dirty="0"/>
              <a:t>Personality Quiz</a:t>
            </a:r>
          </a:p>
          <a:p>
            <a:r>
              <a:rPr lang="en-US" dirty="0"/>
              <a:t>Are you familiar with personality quizzes, where you can answer a series of questions and you learn something about your personality? </a:t>
            </a:r>
            <a:r>
              <a:rPr lang="en-US" dirty="0">
                <a:hlinkClick r:id="rId2"/>
              </a:rPr>
              <a:t>Buzzfeed has plenty of examples</a:t>
            </a:r>
            <a:r>
              <a:rPr lang="en-US" dirty="0"/>
              <a:t> </a:t>
            </a:r>
          </a:p>
          <a:p>
            <a:r>
              <a:rPr lang="en-US" dirty="0"/>
              <a:t>This is an external link.. Create a personality quiz that asks users some questions, and based on those answers, tells them something about their personality.</a:t>
            </a:r>
          </a:p>
          <a:p>
            <a:r>
              <a:rPr lang="en-US" dirty="0"/>
              <a:t>Example: Which pet should you get?</a:t>
            </a:r>
          </a:p>
          <a:p>
            <a:r>
              <a:rPr lang="en-US" dirty="0"/>
              <a:t>Question 1: "Are you introverted or extroverted?"</a:t>
            </a:r>
          </a:p>
          <a:p>
            <a:r>
              <a:rPr lang="en-US" dirty="0"/>
              <a:t>Question 2: "Do you like the indoors or outdoors?"</a:t>
            </a:r>
          </a:p>
          <a:p>
            <a:r>
              <a:rPr lang="en-US" dirty="0"/>
              <a:t>Based on these answers, the quiz could return "cat", "dog", "both", or "neither". </a:t>
            </a:r>
          </a:p>
          <a:p>
            <a:r>
              <a:rPr lang="en-US" dirty="0"/>
              <a:t>This is just one example - get as creative and as complicated as you want!</a:t>
            </a:r>
          </a:p>
          <a:p>
            <a:endParaRPr lang="en-US" dirty="0"/>
          </a:p>
        </p:txBody>
      </p:sp>
    </p:spTree>
    <p:extLst>
      <p:ext uri="{BB962C8B-B14F-4D97-AF65-F5344CB8AC3E}">
        <p14:creationId xmlns:p14="http://schemas.microsoft.com/office/powerpoint/2010/main" val="3926346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5A2A-F727-5F42-8ACE-90A70C81F5A6}"/>
              </a:ext>
            </a:extLst>
          </p:cNvPr>
          <p:cNvSpPr>
            <a:spLocks noGrp="1"/>
          </p:cNvSpPr>
          <p:nvPr>
            <p:ph type="title"/>
          </p:nvPr>
        </p:nvSpPr>
        <p:spPr/>
        <p:txBody>
          <a:bodyPr/>
          <a:lstStyle/>
          <a:p>
            <a:pPr algn="ctr"/>
            <a:r>
              <a:rPr lang="en-US" dirty="0"/>
              <a:t>JavaScript Arrays</a:t>
            </a:r>
          </a:p>
        </p:txBody>
      </p:sp>
      <p:sp>
        <p:nvSpPr>
          <p:cNvPr id="3" name="Content Placeholder 2">
            <a:extLst>
              <a:ext uri="{FF2B5EF4-FFF2-40B4-BE49-F238E27FC236}">
                <a16:creationId xmlns:a16="http://schemas.microsoft.com/office/drawing/2014/main" id="{BE059F70-D1C2-CA41-836A-216925A78C28}"/>
              </a:ext>
            </a:extLst>
          </p:cNvPr>
          <p:cNvSpPr>
            <a:spLocks noGrp="1"/>
          </p:cNvSpPr>
          <p:nvPr>
            <p:ph idx="1"/>
          </p:nvPr>
        </p:nvSpPr>
        <p:spPr>
          <a:xfrm>
            <a:off x="1451579" y="2015732"/>
            <a:ext cx="9603275" cy="4128590"/>
          </a:xfrm>
        </p:spPr>
        <p:txBody>
          <a:bodyPr>
            <a:normAutofit fontScale="92500" lnSpcReduction="10000"/>
          </a:bodyPr>
          <a:lstStyle/>
          <a:p>
            <a:r>
              <a:rPr lang="en-US" dirty="0"/>
              <a:t>Until now, we've always dealt with one piece of information at a time: one number, one string, and so on. But often, we need to group things together. For example, what if we wanted to have a list of the months of the year? We'd use an </a:t>
            </a:r>
            <a:r>
              <a:rPr lang="en-US" b="1" dirty="0"/>
              <a:t>array</a:t>
            </a:r>
            <a:r>
              <a:rPr lang="en-US" dirty="0"/>
              <a:t>, which is just a list of things grouped together. An array looks like this:</a:t>
            </a:r>
          </a:p>
          <a:p>
            <a:r>
              <a:rPr lang="en-US" dirty="0"/>
              <a:t>&gt; var months = ["</a:t>
            </a:r>
            <a:r>
              <a:rPr lang="en-US" dirty="0" err="1"/>
              <a:t>january</a:t>
            </a:r>
            <a:r>
              <a:rPr lang="en-US" dirty="0"/>
              <a:t>", "</a:t>
            </a:r>
            <a:r>
              <a:rPr lang="en-US" dirty="0" err="1"/>
              <a:t>february</a:t>
            </a:r>
            <a:r>
              <a:rPr lang="en-US" dirty="0"/>
              <a:t>", "march", "</a:t>
            </a:r>
            <a:r>
              <a:rPr lang="en-US" dirty="0" err="1"/>
              <a:t>april</a:t>
            </a:r>
            <a:r>
              <a:rPr lang="en-US" dirty="0"/>
              <a:t>", "may", "</a:t>
            </a:r>
            <a:r>
              <a:rPr lang="en-US" dirty="0" err="1"/>
              <a:t>june</a:t>
            </a:r>
            <a:r>
              <a:rPr lang="en-US" dirty="0"/>
              <a:t>", "</a:t>
            </a:r>
            <a:r>
              <a:rPr lang="en-US" dirty="0" err="1"/>
              <a:t>july</a:t>
            </a:r>
            <a:r>
              <a:rPr lang="en-US" dirty="0"/>
              <a:t>", "august", "</a:t>
            </a:r>
            <a:r>
              <a:rPr lang="en-US" dirty="0" err="1"/>
              <a:t>september</a:t>
            </a:r>
            <a:r>
              <a:rPr lang="en-US" dirty="0"/>
              <a:t>", "</a:t>
            </a:r>
            <a:r>
              <a:rPr lang="en-US" dirty="0" err="1"/>
              <a:t>november</a:t>
            </a:r>
            <a:r>
              <a:rPr lang="en-US" dirty="0"/>
              <a:t>", "</a:t>
            </a:r>
            <a:r>
              <a:rPr lang="en-US" dirty="0" err="1"/>
              <a:t>december</a:t>
            </a:r>
            <a:r>
              <a:rPr lang="en-US" dirty="0"/>
              <a:t>"];</a:t>
            </a:r>
          </a:p>
          <a:p>
            <a:r>
              <a:rPr lang="en-US" dirty="0"/>
              <a:t>Here are some more arrays for you to try in the JavaScript console:</a:t>
            </a:r>
          </a:p>
          <a:p>
            <a:r>
              <a:rPr lang="en-US" dirty="0"/>
              <a:t>[2, 5, 7, 3423, 85, 65]</a:t>
            </a:r>
          </a:p>
          <a:p>
            <a:r>
              <a:rPr lang="en-US" dirty="0"/>
              <a:t>["e", "p", "</a:t>
            </a:r>
            <a:r>
              <a:rPr lang="en-US" dirty="0" err="1"/>
              <a:t>i</a:t>
            </a:r>
            <a:r>
              <a:rPr lang="en-US" dirty="0"/>
              <a:t>", "c", "o", "d", "u", "s"]</a:t>
            </a:r>
          </a:p>
          <a:p>
            <a:r>
              <a:rPr lang="en-US" dirty="0"/>
              <a:t>["word", 45, "blah", 123]</a:t>
            </a:r>
          </a:p>
          <a:p>
            <a:endParaRPr lang="en-US" dirty="0"/>
          </a:p>
        </p:txBody>
      </p:sp>
    </p:spTree>
    <p:extLst>
      <p:ext uri="{BB962C8B-B14F-4D97-AF65-F5344CB8AC3E}">
        <p14:creationId xmlns:p14="http://schemas.microsoft.com/office/powerpoint/2010/main" val="2934461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2E4D-D8D0-C349-A70E-B9FCD2BAA97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477CBF6-A13D-7045-8293-1595792EFC55}"/>
              </a:ext>
            </a:extLst>
          </p:cNvPr>
          <p:cNvSpPr>
            <a:spLocks noGrp="1"/>
          </p:cNvSpPr>
          <p:nvPr>
            <p:ph idx="1"/>
          </p:nvPr>
        </p:nvSpPr>
        <p:spPr/>
        <p:txBody>
          <a:bodyPr>
            <a:normAutofit fontScale="92500" lnSpcReduction="10000"/>
          </a:bodyPr>
          <a:lstStyle/>
          <a:p>
            <a:r>
              <a:rPr lang="en-US" dirty="0"/>
              <a:t>You can put variables and expressions in your arrays, or even other arrays:</a:t>
            </a:r>
          </a:p>
          <a:p>
            <a:r>
              <a:rPr lang="en-US" dirty="0"/>
              <a:t>&gt; var variable = "I'm a variable!"; </a:t>
            </a:r>
          </a:p>
          <a:p>
            <a:r>
              <a:rPr lang="en-US" dirty="0"/>
              <a:t>&gt; var things = [variable, "I'm not a variable!"]; </a:t>
            </a:r>
          </a:p>
          <a:p>
            <a:r>
              <a:rPr lang="en-US" dirty="0"/>
              <a:t>&gt; things; ["I'm a variable!", "I'm not a variable!"] </a:t>
            </a:r>
          </a:p>
          <a:p>
            <a:r>
              <a:rPr lang="en-US" dirty="0"/>
              <a:t>&gt; var numbers = [62, 62 / 2]; &gt; numbers; [62, 31] </a:t>
            </a:r>
          </a:p>
          <a:p>
            <a:r>
              <a:rPr lang="en-US" dirty="0"/>
              <a:t>&gt; var </a:t>
            </a:r>
            <a:r>
              <a:rPr lang="en-US" dirty="0" err="1"/>
              <a:t>confusingAssortmentOfThings</a:t>
            </a:r>
            <a:r>
              <a:rPr lang="en-US" dirty="0"/>
              <a:t> = ["string", 123, ["another string", 456], 321, "yet another string"]; </a:t>
            </a:r>
          </a:p>
          <a:p>
            <a:r>
              <a:rPr lang="en-US" dirty="0"/>
              <a:t>&gt; </a:t>
            </a:r>
            <a:r>
              <a:rPr lang="en-US" dirty="0" err="1"/>
              <a:t>confusingAssortmentOfThings</a:t>
            </a:r>
            <a:r>
              <a:rPr lang="en-US" dirty="0"/>
              <a:t>; ["string", 123, Array[2], 321, "yet another string"]</a:t>
            </a:r>
          </a:p>
        </p:txBody>
      </p:sp>
    </p:spTree>
    <p:extLst>
      <p:ext uri="{BB962C8B-B14F-4D97-AF65-F5344CB8AC3E}">
        <p14:creationId xmlns:p14="http://schemas.microsoft.com/office/powerpoint/2010/main" val="2285664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1F87-A08A-B14D-B7BF-8F78ABDE20C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8F34AA8-B44E-9549-BC58-539807A6293B}"/>
              </a:ext>
            </a:extLst>
          </p:cNvPr>
          <p:cNvSpPr>
            <a:spLocks noGrp="1"/>
          </p:cNvSpPr>
          <p:nvPr>
            <p:ph idx="1"/>
          </p:nvPr>
        </p:nvSpPr>
        <p:spPr>
          <a:xfrm>
            <a:off x="1451579" y="2015732"/>
            <a:ext cx="9603275" cy="4195497"/>
          </a:xfrm>
        </p:spPr>
        <p:txBody>
          <a:bodyPr>
            <a:normAutofit fontScale="92500" lnSpcReduction="10000"/>
          </a:bodyPr>
          <a:lstStyle/>
          <a:p>
            <a:r>
              <a:rPr lang="en-US" dirty="0"/>
              <a:t>(That Array[2] just means that this element of the </a:t>
            </a:r>
            <a:r>
              <a:rPr lang="en-US" dirty="0" err="1"/>
              <a:t>confusingAssortmentOfThings</a:t>
            </a:r>
            <a:r>
              <a:rPr lang="en-US" dirty="0"/>
              <a:t> array is itself an array containing 2 elements. More on this later.)</a:t>
            </a:r>
          </a:p>
          <a:p>
            <a:r>
              <a:rPr lang="en-US" dirty="0"/>
              <a:t>Just like numbers and strings, arrays have methods. Here are a couple for you to start with:</a:t>
            </a:r>
          </a:p>
          <a:p>
            <a:r>
              <a:rPr lang="en-US" dirty="0"/>
              <a:t>&gt; var fruits = ["apple", "orange", "passion fruit", "kiwi"]; </a:t>
            </a:r>
          </a:p>
          <a:p>
            <a:r>
              <a:rPr lang="en-US" dirty="0"/>
              <a:t>&gt; </a:t>
            </a:r>
            <a:r>
              <a:rPr lang="en-US" dirty="0" err="1"/>
              <a:t>fruits.pop</a:t>
            </a:r>
            <a:r>
              <a:rPr lang="en-US" dirty="0"/>
              <a:t>(); "kiwi" </a:t>
            </a:r>
          </a:p>
          <a:p>
            <a:r>
              <a:rPr lang="en-US" dirty="0"/>
              <a:t>&gt; fruits; ["apple", "orange", "passion fruit"]</a:t>
            </a:r>
            <a:br>
              <a:rPr lang="en-US" dirty="0"/>
            </a:br>
            <a:r>
              <a:rPr lang="en-US" dirty="0"/>
              <a:t>&gt; var numbers = [1, 2, 3]; </a:t>
            </a:r>
          </a:p>
          <a:p>
            <a:r>
              <a:rPr lang="en-US" dirty="0"/>
              <a:t>&gt; </a:t>
            </a:r>
            <a:r>
              <a:rPr lang="en-US" dirty="0" err="1"/>
              <a:t>numbers.reverse</a:t>
            </a:r>
            <a:r>
              <a:rPr lang="en-US" dirty="0"/>
              <a:t>();</a:t>
            </a:r>
            <a:br>
              <a:rPr lang="en-US" dirty="0"/>
            </a:br>
            <a:r>
              <a:rPr lang="en-US" dirty="0"/>
              <a:t>[3,2,1] </a:t>
            </a:r>
          </a:p>
          <a:p>
            <a:r>
              <a:rPr lang="en-US" dirty="0"/>
              <a:t>&gt; numbers; [3,2,1]</a:t>
            </a:r>
          </a:p>
        </p:txBody>
      </p:sp>
    </p:spTree>
    <p:extLst>
      <p:ext uri="{BB962C8B-B14F-4D97-AF65-F5344CB8AC3E}">
        <p14:creationId xmlns:p14="http://schemas.microsoft.com/office/powerpoint/2010/main" val="320348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A71D-9425-EA42-A0F6-BCCAE3BD9E2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050E32F-0B2B-8741-8CB2-B25B8D0E1C27}"/>
              </a:ext>
            </a:extLst>
          </p:cNvPr>
          <p:cNvSpPr>
            <a:spLocks noGrp="1"/>
          </p:cNvSpPr>
          <p:nvPr>
            <p:ph idx="1"/>
          </p:nvPr>
        </p:nvSpPr>
        <p:spPr/>
        <p:txBody>
          <a:bodyPr>
            <a:normAutofit fontScale="62500" lnSpcReduction="20000"/>
          </a:bodyPr>
          <a:lstStyle/>
          <a:p>
            <a:r>
              <a:rPr lang="en-US" b="1" dirty="0"/>
              <a:t>Data Type Conversion</a:t>
            </a:r>
          </a:p>
          <a:p>
            <a:r>
              <a:rPr lang="en-US" dirty="0"/>
              <a:t>Often input from a web browser will come in as a string and we will need to convert it to a number before working with it. </a:t>
            </a:r>
          </a:p>
          <a:p>
            <a:r>
              <a:rPr lang="en-US" dirty="0"/>
              <a:t>We can convert a string to a number by passing a string to the </a:t>
            </a:r>
            <a:r>
              <a:rPr lang="en-US" dirty="0" err="1"/>
              <a:t>parseInt</a:t>
            </a:r>
            <a:r>
              <a:rPr lang="en-US" dirty="0"/>
              <a:t>() function (more on functions soon):</a:t>
            </a:r>
          </a:p>
          <a:p>
            <a:r>
              <a:rPr lang="en-US" dirty="0"/>
              <a:t>&gt; var </a:t>
            </a:r>
            <a:r>
              <a:rPr lang="en-US" dirty="0" err="1"/>
              <a:t>inputtedAge</a:t>
            </a:r>
            <a:r>
              <a:rPr lang="en-US" dirty="0"/>
              <a:t> = "45";</a:t>
            </a:r>
            <a:br>
              <a:rPr lang="en-US" dirty="0"/>
            </a:br>
            <a:r>
              <a:rPr lang="en-US" dirty="0"/>
              <a:t>&gt; </a:t>
            </a:r>
            <a:r>
              <a:rPr lang="en-US" dirty="0" err="1"/>
              <a:t>inputtedAge</a:t>
            </a:r>
            <a:r>
              <a:rPr lang="en-US" dirty="0"/>
              <a:t>;</a:t>
            </a:r>
            <a:br>
              <a:rPr lang="en-US" dirty="0"/>
            </a:br>
            <a:r>
              <a:rPr lang="en-US" dirty="0"/>
              <a:t>"45"</a:t>
            </a:r>
            <a:br>
              <a:rPr lang="en-US" dirty="0"/>
            </a:br>
            <a:r>
              <a:rPr lang="en-US" dirty="0"/>
              <a:t>&gt; </a:t>
            </a:r>
            <a:r>
              <a:rPr lang="en-US" dirty="0" err="1"/>
              <a:t>typeof</a:t>
            </a:r>
            <a:r>
              <a:rPr lang="en-US" dirty="0"/>
              <a:t> </a:t>
            </a:r>
            <a:r>
              <a:rPr lang="en-US" dirty="0" err="1"/>
              <a:t>inputtedAge</a:t>
            </a:r>
            <a:r>
              <a:rPr lang="en-US" dirty="0"/>
              <a:t>;</a:t>
            </a:r>
            <a:br>
              <a:rPr lang="en-US" dirty="0"/>
            </a:br>
            <a:r>
              <a:rPr lang="en-US" dirty="0"/>
              <a:t>"string"</a:t>
            </a:r>
            <a:br>
              <a:rPr lang="en-US" dirty="0"/>
            </a:br>
            <a:r>
              <a:rPr lang="en-US" dirty="0"/>
              <a:t>&gt; var </a:t>
            </a:r>
            <a:r>
              <a:rPr lang="en-US" dirty="0" err="1"/>
              <a:t>myAge</a:t>
            </a:r>
            <a:r>
              <a:rPr lang="en-US" dirty="0"/>
              <a:t> = </a:t>
            </a:r>
            <a:r>
              <a:rPr lang="en-US" dirty="0" err="1"/>
              <a:t>parseInt</a:t>
            </a:r>
            <a:r>
              <a:rPr lang="en-US" dirty="0"/>
              <a:t>(</a:t>
            </a:r>
            <a:r>
              <a:rPr lang="en-US" dirty="0" err="1"/>
              <a:t>inputtedAge</a:t>
            </a:r>
            <a:r>
              <a:rPr lang="en-US" dirty="0"/>
              <a:t>);</a:t>
            </a:r>
            <a:br>
              <a:rPr lang="en-US" dirty="0"/>
            </a:br>
            <a:r>
              <a:rPr lang="en-US" dirty="0"/>
              <a:t>&gt; </a:t>
            </a:r>
            <a:r>
              <a:rPr lang="en-US" dirty="0" err="1"/>
              <a:t>myAge</a:t>
            </a:r>
            <a:r>
              <a:rPr lang="en-US" dirty="0"/>
              <a:t>;</a:t>
            </a:r>
            <a:br>
              <a:rPr lang="en-US" dirty="0"/>
            </a:br>
            <a:r>
              <a:rPr lang="en-US" dirty="0"/>
              <a:t>45</a:t>
            </a:r>
            <a:br>
              <a:rPr lang="en-US" dirty="0"/>
            </a:br>
            <a:r>
              <a:rPr lang="en-US" dirty="0"/>
              <a:t>&gt; </a:t>
            </a:r>
            <a:r>
              <a:rPr lang="en-US" dirty="0" err="1"/>
              <a:t>typeof</a:t>
            </a:r>
            <a:r>
              <a:rPr lang="en-US" dirty="0"/>
              <a:t> </a:t>
            </a:r>
            <a:r>
              <a:rPr lang="en-US" dirty="0" err="1"/>
              <a:t>myAge</a:t>
            </a:r>
            <a:r>
              <a:rPr lang="en-US" dirty="0"/>
              <a:t>;</a:t>
            </a:r>
            <a:br>
              <a:rPr lang="en-US" dirty="0"/>
            </a:br>
            <a:r>
              <a:rPr lang="en-US" dirty="0"/>
              <a:t>"number" Note that if you try to use </a:t>
            </a:r>
            <a:r>
              <a:rPr lang="en-US" dirty="0" err="1"/>
              <a:t>parseInt</a:t>
            </a:r>
            <a:r>
              <a:rPr lang="en-US" dirty="0"/>
              <a:t>() to convert a string not actually containing a number, the result is the "number" </a:t>
            </a:r>
            <a:r>
              <a:rPr lang="en-US" dirty="0" err="1"/>
              <a:t>NaN</a:t>
            </a:r>
            <a:r>
              <a:rPr lang="en-US" dirty="0"/>
              <a:t>.</a:t>
            </a:r>
          </a:p>
          <a:p>
            <a:endParaRPr lang="en-US" dirty="0"/>
          </a:p>
        </p:txBody>
      </p:sp>
    </p:spTree>
    <p:extLst>
      <p:ext uri="{BB962C8B-B14F-4D97-AF65-F5344CB8AC3E}">
        <p14:creationId xmlns:p14="http://schemas.microsoft.com/office/powerpoint/2010/main" val="589560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B964-DBA2-2A4B-A8F0-A15F27D0B03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DA7E12F-72E1-A94F-8938-26B5FF5DE54E}"/>
              </a:ext>
            </a:extLst>
          </p:cNvPr>
          <p:cNvSpPr>
            <a:spLocks noGrp="1"/>
          </p:cNvSpPr>
          <p:nvPr>
            <p:ph idx="1"/>
          </p:nvPr>
        </p:nvSpPr>
        <p:spPr>
          <a:xfrm>
            <a:off x="1451579" y="2015732"/>
            <a:ext cx="9603275" cy="4128590"/>
          </a:xfrm>
        </p:spPr>
        <p:txBody>
          <a:bodyPr>
            <a:normAutofit fontScale="85000" lnSpcReduction="10000"/>
          </a:bodyPr>
          <a:lstStyle/>
          <a:p>
            <a:r>
              <a:rPr lang="en-US" dirty="0"/>
              <a:t>Note that both the .pop() and .reverse() methods change the array on which they're called. The .pop() method removes the last item from the array AND </a:t>
            </a:r>
            <a:r>
              <a:rPr lang="en-US" i="1" dirty="0"/>
              <a:t>returns</a:t>
            </a:r>
            <a:r>
              <a:rPr lang="en-US" dirty="0"/>
              <a:t> it. The .reverse() method reverses the order of items in the array and returns that reversed array.</a:t>
            </a:r>
          </a:p>
          <a:p>
            <a:r>
              <a:rPr lang="en-US" dirty="0"/>
              <a:t>We can also add elements to an array, or combine two arrays:</a:t>
            </a:r>
          </a:p>
          <a:p>
            <a:r>
              <a:rPr lang="en-US" dirty="0"/>
              <a:t>&gt; var greetings = []; </a:t>
            </a:r>
          </a:p>
          <a:p>
            <a:r>
              <a:rPr lang="en-US" dirty="0"/>
              <a:t>&gt; </a:t>
            </a:r>
            <a:r>
              <a:rPr lang="en-US" dirty="0" err="1"/>
              <a:t>greetings.push</a:t>
            </a:r>
            <a:r>
              <a:rPr lang="en-US" dirty="0"/>
              <a:t>('hi’); </a:t>
            </a:r>
          </a:p>
          <a:p>
            <a:r>
              <a:rPr lang="en-US" dirty="0"/>
              <a:t>&gt; </a:t>
            </a:r>
            <a:r>
              <a:rPr lang="en-US" dirty="0" err="1"/>
              <a:t>greetings.push</a:t>
            </a:r>
            <a:r>
              <a:rPr lang="en-US" dirty="0"/>
              <a:t>('hello’); </a:t>
            </a:r>
          </a:p>
          <a:p>
            <a:r>
              <a:rPr lang="en-US" dirty="0"/>
              <a:t>&gt; greetings; ["hi", "hello"] </a:t>
            </a:r>
          </a:p>
          <a:p>
            <a:r>
              <a:rPr lang="en-US" dirty="0"/>
              <a:t>&gt; </a:t>
            </a:r>
            <a:r>
              <a:rPr lang="en-US" dirty="0" err="1"/>
              <a:t>greetings.concat</a:t>
            </a:r>
            <a:r>
              <a:rPr lang="en-US" dirty="0"/>
              <a:t>(['</a:t>
            </a:r>
            <a:r>
              <a:rPr lang="en-US" dirty="0" err="1"/>
              <a:t>hola</a:t>
            </a:r>
            <a:r>
              <a:rPr lang="en-US" dirty="0"/>
              <a:t>', 'buenos </a:t>
            </a:r>
            <a:r>
              <a:rPr lang="en-US" dirty="0" err="1"/>
              <a:t>dias</a:t>
            </a:r>
            <a:r>
              <a:rPr lang="en-US" dirty="0"/>
              <a:t>']); </a:t>
            </a:r>
          </a:p>
          <a:p>
            <a:r>
              <a:rPr lang="en-US" dirty="0"/>
              <a:t>["hi", "hello", "</a:t>
            </a:r>
            <a:r>
              <a:rPr lang="en-US" dirty="0" err="1"/>
              <a:t>hola</a:t>
            </a:r>
            <a:r>
              <a:rPr lang="en-US" dirty="0"/>
              <a:t>", "buenos </a:t>
            </a:r>
            <a:r>
              <a:rPr lang="en-US" dirty="0" err="1"/>
              <a:t>dias</a:t>
            </a:r>
            <a:r>
              <a:rPr lang="en-US" dirty="0"/>
              <a:t>"]</a:t>
            </a:r>
          </a:p>
        </p:txBody>
      </p:sp>
    </p:spTree>
    <p:extLst>
      <p:ext uri="{BB962C8B-B14F-4D97-AF65-F5344CB8AC3E}">
        <p14:creationId xmlns:p14="http://schemas.microsoft.com/office/powerpoint/2010/main" val="2828845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1BFD-68FB-A04B-BC91-3D02C843D0A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D71D6B5-2EBA-F44D-ACAC-CF5BC3789F4C}"/>
              </a:ext>
            </a:extLst>
          </p:cNvPr>
          <p:cNvSpPr>
            <a:spLocks noGrp="1"/>
          </p:cNvSpPr>
          <p:nvPr>
            <p:ph idx="1"/>
          </p:nvPr>
        </p:nvSpPr>
        <p:spPr/>
        <p:txBody>
          <a:bodyPr/>
          <a:lstStyle/>
          <a:p>
            <a:r>
              <a:rPr lang="en-US" dirty="0"/>
              <a:t>Note that while .push() adds an element to an array, the .</a:t>
            </a:r>
            <a:r>
              <a:rPr lang="en-US" dirty="0" err="1"/>
              <a:t>concat</a:t>
            </a:r>
            <a:r>
              <a:rPr lang="en-US" dirty="0"/>
              <a:t>() method doesn't actually change the original array, but rather returns a new array that combines the two. The greetings array still only contains the 2 elements pushed on to it:</a:t>
            </a:r>
          </a:p>
          <a:p>
            <a:r>
              <a:rPr lang="en-US" dirty="0"/>
              <a:t>&gt; greetings; </a:t>
            </a:r>
          </a:p>
          <a:p>
            <a:r>
              <a:rPr lang="en-US" dirty="0"/>
              <a:t>["hi", "hello"] </a:t>
            </a:r>
          </a:p>
          <a:p>
            <a:r>
              <a:rPr lang="en-US" dirty="0"/>
              <a:t>If you want to access an element from an array, the syntax is a bit different from anything we've seen before:</a:t>
            </a:r>
          </a:p>
          <a:p>
            <a:endParaRPr lang="en-US" dirty="0"/>
          </a:p>
        </p:txBody>
      </p:sp>
    </p:spTree>
    <p:extLst>
      <p:ext uri="{BB962C8B-B14F-4D97-AF65-F5344CB8AC3E}">
        <p14:creationId xmlns:p14="http://schemas.microsoft.com/office/powerpoint/2010/main" val="1853964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E128-69DF-9A41-B41A-407D6D1ED96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5A7EC2D-EF8A-AD42-A1ED-34D665870CDE}"/>
              </a:ext>
            </a:extLst>
          </p:cNvPr>
          <p:cNvSpPr>
            <a:spLocks noGrp="1"/>
          </p:cNvSpPr>
          <p:nvPr>
            <p:ph idx="1"/>
          </p:nvPr>
        </p:nvSpPr>
        <p:spPr>
          <a:xfrm>
            <a:off x="1451579" y="2015732"/>
            <a:ext cx="9603275" cy="3927868"/>
          </a:xfrm>
        </p:spPr>
        <p:txBody>
          <a:bodyPr>
            <a:normAutofit fontScale="85000" lnSpcReduction="20000"/>
          </a:bodyPr>
          <a:lstStyle/>
          <a:p>
            <a:r>
              <a:rPr lang="en-US" dirty="0"/>
              <a:t>&gt; var letters = ['e', 'p', '</a:t>
            </a:r>
            <a:r>
              <a:rPr lang="en-US" dirty="0" err="1"/>
              <a:t>i</a:t>
            </a:r>
            <a:r>
              <a:rPr lang="en-US" dirty="0"/>
              <a:t>', 'c', 'o', 'd', 'u', 's’]; </a:t>
            </a:r>
          </a:p>
          <a:p>
            <a:r>
              <a:rPr lang="en-US" dirty="0"/>
              <a:t>&gt; letters[0] "e" </a:t>
            </a:r>
          </a:p>
          <a:p>
            <a:r>
              <a:rPr lang="en-US" dirty="0"/>
              <a:t>&gt; letters[4] "o" </a:t>
            </a:r>
          </a:p>
          <a:p>
            <a:r>
              <a:rPr lang="en-US" dirty="0"/>
              <a:t>Just like with strings, we count array elements starting with zero. So the zeroth element of the array is e, and the fourth element is o.</a:t>
            </a:r>
          </a:p>
          <a:p>
            <a:r>
              <a:rPr lang="en-US" dirty="0"/>
              <a:t>Note that it is conventional for array variable names to be plural, thereby making it clear that the variable refers to a collection of things rather than a single thing. Following this convention will help with debugging your own code as well as making your code clearer for others.</a:t>
            </a:r>
          </a:p>
          <a:p>
            <a:r>
              <a:rPr lang="en-US" dirty="0"/>
              <a:t>Check out the MDN documentation for </a:t>
            </a:r>
            <a:r>
              <a:rPr lang="en-US" dirty="0">
                <a:hlinkClick r:id="rId2"/>
              </a:rPr>
              <a:t>Mutator</a:t>
            </a:r>
            <a:r>
              <a:rPr lang="en-US" dirty="0"/>
              <a:t> </a:t>
            </a:r>
          </a:p>
          <a:p>
            <a:r>
              <a:rPr lang="en-US" dirty="0"/>
              <a:t>This is an external link. and </a:t>
            </a:r>
            <a:r>
              <a:rPr lang="en-US" dirty="0">
                <a:hlinkClick r:id="rId3"/>
              </a:rPr>
              <a:t>Accessor</a:t>
            </a:r>
            <a:r>
              <a:rPr lang="en-US" dirty="0"/>
              <a:t> This is an external link. methods, and experiment using these methods on your own.</a:t>
            </a:r>
          </a:p>
        </p:txBody>
      </p:sp>
    </p:spTree>
    <p:extLst>
      <p:ext uri="{BB962C8B-B14F-4D97-AF65-F5344CB8AC3E}">
        <p14:creationId xmlns:p14="http://schemas.microsoft.com/office/powerpoint/2010/main" val="606760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1F04-3B0D-3341-A040-C7FDF1CD4683}"/>
              </a:ext>
            </a:extLst>
          </p:cNvPr>
          <p:cNvSpPr>
            <a:spLocks noGrp="1"/>
          </p:cNvSpPr>
          <p:nvPr>
            <p:ph type="title"/>
          </p:nvPr>
        </p:nvSpPr>
        <p:spPr/>
        <p:txBody>
          <a:bodyPr/>
          <a:lstStyle/>
          <a:p>
            <a:pPr algn="ctr"/>
            <a:r>
              <a:rPr lang="en-US" dirty="0"/>
              <a:t>Array Methods</a:t>
            </a:r>
          </a:p>
        </p:txBody>
      </p:sp>
      <p:sp>
        <p:nvSpPr>
          <p:cNvPr id="3" name="Content Placeholder 2">
            <a:extLst>
              <a:ext uri="{FF2B5EF4-FFF2-40B4-BE49-F238E27FC236}">
                <a16:creationId xmlns:a16="http://schemas.microsoft.com/office/drawing/2014/main" id="{214C99A2-A499-D345-9538-F96B44D0A60F}"/>
              </a:ext>
            </a:extLst>
          </p:cNvPr>
          <p:cNvSpPr>
            <a:spLocks noGrp="1"/>
          </p:cNvSpPr>
          <p:nvPr>
            <p:ph idx="1"/>
          </p:nvPr>
        </p:nvSpPr>
        <p:spPr/>
        <p:txBody>
          <a:bodyPr>
            <a:normAutofit fontScale="92500" lnSpcReduction="20000"/>
          </a:bodyPr>
          <a:lstStyle/>
          <a:p>
            <a:r>
              <a:rPr lang="en-US" b="1" dirty="0"/>
              <a:t>Comparing Arrays</a:t>
            </a:r>
          </a:p>
          <a:p>
            <a:r>
              <a:rPr lang="en-US" dirty="0"/>
              <a:t>Unlike other data types we've seen so far, it is not possible to compare two arrays by using the === comparison operator. In JavaScript, two primitive data type values can be the equal. For example, "</a:t>
            </a:r>
            <a:r>
              <a:rPr lang="en-US" dirty="0" err="1"/>
              <a:t>abc</a:t>
            </a:r>
            <a:r>
              <a:rPr lang="en-US" dirty="0"/>
              <a:t>" is the same as any other "</a:t>
            </a:r>
            <a:r>
              <a:rPr lang="en-US" dirty="0" err="1"/>
              <a:t>abc</a:t>
            </a:r>
            <a:r>
              <a:rPr lang="en-US" dirty="0"/>
              <a:t>". But arrays are different - </a:t>
            </a:r>
            <a:r>
              <a:rPr lang="en-US" b="1" dirty="0"/>
              <a:t>no two arrays are the same, even if they have the same elements inside</a:t>
            </a:r>
            <a:r>
              <a:rPr lang="en-US" dirty="0"/>
              <a:t>.</a:t>
            </a:r>
          </a:p>
          <a:p>
            <a:r>
              <a:rPr lang="en-US" dirty="0"/>
              <a:t>If you need to compare the </a:t>
            </a:r>
            <a:r>
              <a:rPr lang="en-US" i="1" dirty="0"/>
              <a:t>contents</a:t>
            </a:r>
            <a:r>
              <a:rPr lang="en-US" dirty="0"/>
              <a:t> of two arrays, one way to accomplish this is to transform the arrays into strings using the </a:t>
            </a:r>
            <a:r>
              <a:rPr lang="en-US" dirty="0" err="1"/>
              <a:t>toString</a:t>
            </a:r>
            <a:r>
              <a:rPr lang="en-US" dirty="0"/>
              <a:t>() function on each and comparing the return values. This will work when the elements are all data types that we have worked with previously, such as strings, numbers, and </a:t>
            </a:r>
            <a:r>
              <a:rPr lang="en-US" dirty="0" err="1"/>
              <a:t>booleans</a:t>
            </a:r>
            <a:r>
              <a:rPr lang="en-US" dirty="0"/>
              <a:t>.</a:t>
            </a:r>
          </a:p>
          <a:p>
            <a:r>
              <a:rPr lang="en-US" dirty="0"/>
              <a:t>Try this example in the console:</a:t>
            </a:r>
          </a:p>
          <a:p>
            <a:endParaRPr lang="en-US" dirty="0"/>
          </a:p>
        </p:txBody>
      </p:sp>
    </p:spTree>
    <p:extLst>
      <p:ext uri="{BB962C8B-B14F-4D97-AF65-F5344CB8AC3E}">
        <p14:creationId xmlns:p14="http://schemas.microsoft.com/office/powerpoint/2010/main" val="1587188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329A-5E9F-9249-84DD-AE2B8CB9060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8048077-7108-AE4B-BDF4-A7BBB80885FB}"/>
              </a:ext>
            </a:extLst>
          </p:cNvPr>
          <p:cNvSpPr>
            <a:spLocks noGrp="1"/>
          </p:cNvSpPr>
          <p:nvPr>
            <p:ph idx="1"/>
          </p:nvPr>
        </p:nvSpPr>
        <p:spPr/>
        <p:txBody>
          <a:bodyPr/>
          <a:lstStyle/>
          <a:p>
            <a:r>
              <a:rPr lang="en-US" dirty="0"/>
              <a:t>&gt; var a = [1,2,3] </a:t>
            </a:r>
          </a:p>
          <a:p>
            <a:r>
              <a:rPr lang="en-US" dirty="0"/>
              <a:t>&gt; var b = [1,2,3] </a:t>
            </a:r>
          </a:p>
          <a:p>
            <a:r>
              <a:rPr lang="en-US" dirty="0"/>
              <a:t>&gt; a === b false </a:t>
            </a:r>
          </a:p>
          <a:p>
            <a:r>
              <a:rPr lang="en-US" dirty="0"/>
              <a:t>&gt; </a:t>
            </a:r>
            <a:r>
              <a:rPr lang="en-US" dirty="0" err="1"/>
              <a:t>a.toString</a:t>
            </a:r>
            <a:r>
              <a:rPr lang="en-US" dirty="0"/>
              <a:t>(); "1,2,3" </a:t>
            </a:r>
          </a:p>
          <a:p>
            <a:r>
              <a:rPr lang="en-US" dirty="0"/>
              <a:t>&gt; </a:t>
            </a:r>
            <a:r>
              <a:rPr lang="en-US" dirty="0" err="1"/>
              <a:t>a.toString</a:t>
            </a:r>
            <a:r>
              <a:rPr lang="en-US" dirty="0"/>
              <a:t>() === </a:t>
            </a:r>
            <a:r>
              <a:rPr lang="en-US" dirty="0" err="1"/>
              <a:t>b.toString</a:t>
            </a:r>
            <a:r>
              <a:rPr lang="en-US" dirty="0"/>
              <a:t>(); </a:t>
            </a:r>
          </a:p>
          <a:p>
            <a:r>
              <a:rPr lang="en-US" dirty="0"/>
              <a:t>true</a:t>
            </a:r>
          </a:p>
        </p:txBody>
      </p:sp>
    </p:spTree>
    <p:extLst>
      <p:ext uri="{BB962C8B-B14F-4D97-AF65-F5344CB8AC3E}">
        <p14:creationId xmlns:p14="http://schemas.microsoft.com/office/powerpoint/2010/main" val="2940655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DBEF-CF80-B84A-8040-B1752F57B957}"/>
              </a:ext>
            </a:extLst>
          </p:cNvPr>
          <p:cNvSpPr>
            <a:spLocks noGrp="1"/>
          </p:cNvSpPr>
          <p:nvPr>
            <p:ph type="title"/>
          </p:nvPr>
        </p:nvSpPr>
        <p:spPr/>
        <p:txBody>
          <a:bodyPr/>
          <a:lstStyle/>
          <a:p>
            <a:pPr algn="ctr"/>
            <a:r>
              <a:rPr lang="en-US" b="1" dirty="0"/>
              <a:t>Cloning Arrays</a:t>
            </a:r>
            <a:br>
              <a:rPr lang="en-US" b="1" dirty="0"/>
            </a:br>
            <a:endParaRPr lang="en-US" dirty="0"/>
          </a:p>
        </p:txBody>
      </p:sp>
      <p:sp>
        <p:nvSpPr>
          <p:cNvPr id="3" name="Content Placeholder 2">
            <a:extLst>
              <a:ext uri="{FF2B5EF4-FFF2-40B4-BE49-F238E27FC236}">
                <a16:creationId xmlns:a16="http://schemas.microsoft.com/office/drawing/2014/main" id="{8052F643-BC60-6E4F-BD3F-21EDA33AA77C}"/>
              </a:ext>
            </a:extLst>
          </p:cNvPr>
          <p:cNvSpPr>
            <a:spLocks noGrp="1"/>
          </p:cNvSpPr>
          <p:nvPr>
            <p:ph idx="1"/>
          </p:nvPr>
        </p:nvSpPr>
        <p:spPr/>
        <p:txBody>
          <a:bodyPr/>
          <a:lstStyle/>
          <a:p>
            <a:r>
              <a:rPr lang="en-US" dirty="0"/>
              <a:t>Here is another scenario where arrays may operate differently than we expect.</a:t>
            </a:r>
          </a:p>
          <a:p>
            <a:r>
              <a:rPr lang="en-US" dirty="0"/>
              <a:t>Suppose we have an array, and we want to keep in its original form, but we also need to manipulate in some ways. We might have one variable hold the original array and another variable with a copy of the same array that we can change.</a:t>
            </a:r>
          </a:p>
          <a:p>
            <a:r>
              <a:rPr lang="en-US" dirty="0"/>
              <a:t>Try this in the console:</a:t>
            </a:r>
          </a:p>
          <a:p>
            <a:endParaRPr lang="en-US" dirty="0"/>
          </a:p>
        </p:txBody>
      </p:sp>
    </p:spTree>
    <p:extLst>
      <p:ext uri="{BB962C8B-B14F-4D97-AF65-F5344CB8AC3E}">
        <p14:creationId xmlns:p14="http://schemas.microsoft.com/office/powerpoint/2010/main" val="1704915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4252-7BB5-4B46-B710-8867E9E2040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31139C1-0180-134C-A583-8B43EB728C20}"/>
              </a:ext>
            </a:extLst>
          </p:cNvPr>
          <p:cNvSpPr>
            <a:spLocks noGrp="1"/>
          </p:cNvSpPr>
          <p:nvPr>
            <p:ph idx="1"/>
          </p:nvPr>
        </p:nvSpPr>
        <p:spPr>
          <a:xfrm>
            <a:off x="1451579" y="2015732"/>
            <a:ext cx="9603275" cy="4037749"/>
          </a:xfrm>
        </p:spPr>
        <p:txBody>
          <a:bodyPr>
            <a:normAutofit fontScale="70000" lnSpcReduction="20000"/>
          </a:bodyPr>
          <a:lstStyle/>
          <a:p>
            <a:r>
              <a:rPr lang="en-US" dirty="0"/>
              <a:t>&gt;var </a:t>
            </a:r>
            <a:r>
              <a:rPr lang="en-US" dirty="0" err="1"/>
              <a:t>originalArray</a:t>
            </a:r>
            <a:r>
              <a:rPr lang="en-US" dirty="0"/>
              <a:t> = [1,2,3,4,5] </a:t>
            </a:r>
          </a:p>
          <a:p>
            <a:r>
              <a:rPr lang="en-US" dirty="0"/>
              <a:t>&gt; </a:t>
            </a:r>
            <a:r>
              <a:rPr lang="en-US" dirty="0" err="1"/>
              <a:t>originalArray</a:t>
            </a:r>
            <a:r>
              <a:rPr lang="en-US" dirty="0"/>
              <a:t> [1, 2, 3, 4, 5] </a:t>
            </a:r>
          </a:p>
          <a:p>
            <a:r>
              <a:rPr lang="en-US" dirty="0"/>
              <a:t>&gt;var </a:t>
            </a:r>
            <a:r>
              <a:rPr lang="en-US" dirty="0" err="1"/>
              <a:t>cloneArray</a:t>
            </a:r>
            <a:r>
              <a:rPr lang="en-US" dirty="0"/>
              <a:t> = </a:t>
            </a:r>
            <a:r>
              <a:rPr lang="en-US" dirty="0" err="1"/>
              <a:t>originalArray</a:t>
            </a:r>
            <a:r>
              <a:rPr lang="en-US" dirty="0"/>
              <a:t> </a:t>
            </a:r>
          </a:p>
          <a:p>
            <a:r>
              <a:rPr lang="en-US" dirty="0"/>
              <a:t>&gt;</a:t>
            </a:r>
            <a:r>
              <a:rPr lang="en-US" dirty="0" err="1"/>
              <a:t>cloneArray</a:t>
            </a:r>
            <a:r>
              <a:rPr lang="en-US" dirty="0"/>
              <a:t> [1, 2, 3, 4, 5] </a:t>
            </a:r>
          </a:p>
          <a:p>
            <a:r>
              <a:rPr lang="en-US" dirty="0"/>
              <a:t>&gt;</a:t>
            </a:r>
            <a:r>
              <a:rPr lang="en-US" dirty="0" err="1"/>
              <a:t>cloneArray.push</a:t>
            </a:r>
            <a:r>
              <a:rPr lang="en-US" dirty="0"/>
              <a:t>(6) </a:t>
            </a:r>
          </a:p>
          <a:p>
            <a:r>
              <a:rPr lang="en-US" dirty="0"/>
              <a:t>6 </a:t>
            </a:r>
          </a:p>
          <a:p>
            <a:r>
              <a:rPr lang="en-US" dirty="0"/>
              <a:t>&gt;</a:t>
            </a:r>
            <a:r>
              <a:rPr lang="en-US" dirty="0" err="1"/>
              <a:t>cloneArray</a:t>
            </a:r>
            <a:r>
              <a:rPr lang="en-US" dirty="0"/>
              <a:t> </a:t>
            </a:r>
          </a:p>
          <a:p>
            <a:r>
              <a:rPr lang="en-US" dirty="0"/>
              <a:t>[1, 2, 3, 4, 5, 6] </a:t>
            </a:r>
          </a:p>
          <a:p>
            <a:r>
              <a:rPr lang="en-US" dirty="0"/>
              <a:t>What does </a:t>
            </a:r>
            <a:r>
              <a:rPr lang="en-US" dirty="0" err="1"/>
              <a:t>originalArray</a:t>
            </a:r>
            <a:r>
              <a:rPr lang="en-US" dirty="0"/>
              <a:t> look like now? We haven't touched it, so we may assume it would retain its original value of [1,2,3,4,5]. But if we check it again in the console, we see:</a:t>
            </a:r>
          </a:p>
          <a:p>
            <a:r>
              <a:rPr lang="en-US" dirty="0"/>
              <a:t>&gt; </a:t>
            </a:r>
            <a:r>
              <a:rPr lang="en-US" dirty="0" err="1"/>
              <a:t>originalArray</a:t>
            </a:r>
            <a:r>
              <a:rPr lang="en-US" dirty="0"/>
              <a:t> </a:t>
            </a:r>
          </a:p>
          <a:p>
            <a:r>
              <a:rPr lang="en-US" dirty="0"/>
              <a:t>[1, 2, 3, 4, 5, 6]</a:t>
            </a:r>
          </a:p>
        </p:txBody>
      </p:sp>
    </p:spTree>
    <p:extLst>
      <p:ext uri="{BB962C8B-B14F-4D97-AF65-F5344CB8AC3E}">
        <p14:creationId xmlns:p14="http://schemas.microsoft.com/office/powerpoint/2010/main" val="22554516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35B5-F6A4-F140-807B-E1EE5D65D99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D370DED-615A-9D44-865E-FE1D0282A153}"/>
              </a:ext>
            </a:extLst>
          </p:cNvPr>
          <p:cNvSpPr>
            <a:spLocks noGrp="1"/>
          </p:cNvSpPr>
          <p:nvPr>
            <p:ph idx="1"/>
          </p:nvPr>
        </p:nvSpPr>
        <p:spPr>
          <a:xfrm>
            <a:off x="1451579" y="2015732"/>
            <a:ext cx="9603275" cy="4139741"/>
          </a:xfrm>
        </p:spPr>
        <p:txBody>
          <a:bodyPr>
            <a:normAutofit fontScale="85000" lnSpcReduction="10000"/>
          </a:bodyPr>
          <a:lstStyle/>
          <a:p>
            <a:r>
              <a:rPr lang="en-US" dirty="0"/>
              <a:t>In JavaScript, the array is stored in memory, and the two variables </a:t>
            </a:r>
            <a:r>
              <a:rPr lang="en-US" dirty="0" err="1"/>
              <a:t>original_array</a:t>
            </a:r>
            <a:r>
              <a:rPr lang="en-US" dirty="0"/>
              <a:t> and </a:t>
            </a:r>
            <a:r>
              <a:rPr lang="en-US" dirty="0" err="1"/>
              <a:t>clone_arrayare</a:t>
            </a:r>
            <a:r>
              <a:rPr lang="en-US" dirty="0"/>
              <a:t> called </a:t>
            </a:r>
            <a:r>
              <a:rPr lang="en-US" b="1" dirty="0"/>
              <a:t>pointers</a:t>
            </a:r>
            <a:r>
              <a:rPr lang="en-US" dirty="0"/>
              <a:t>. A pointer references an object in memory but is not the object itself. Therefore, as the array is changed, the new value is reflected in all of the variables that point to it.</a:t>
            </a:r>
          </a:p>
          <a:p>
            <a:r>
              <a:rPr lang="en-US" dirty="0"/>
              <a:t>The way to clone an array without simply making another pointer is to create a new variable set to a new array:</a:t>
            </a:r>
          </a:p>
          <a:p>
            <a:r>
              <a:rPr lang="en-US" dirty="0"/>
              <a:t>var </a:t>
            </a:r>
            <a:r>
              <a:rPr lang="en-US" dirty="0" err="1"/>
              <a:t>cloneArray</a:t>
            </a:r>
            <a:r>
              <a:rPr lang="en-US" dirty="0"/>
              <a:t> = </a:t>
            </a:r>
            <a:r>
              <a:rPr lang="en-US" dirty="0" err="1"/>
              <a:t>originalArray.slice</a:t>
            </a:r>
            <a:r>
              <a:rPr lang="en-US" dirty="0"/>
              <a:t>()</a:t>
            </a:r>
          </a:p>
          <a:p>
            <a:r>
              <a:rPr lang="en-US" dirty="0"/>
              <a:t>This ensures that the new array really is an entirely separate entity, instead of simply a pointer to the original array.</a:t>
            </a:r>
          </a:p>
          <a:p>
            <a:r>
              <a:rPr lang="en-US" b="1" dirty="0"/>
              <a:t>Additional Resources</a:t>
            </a:r>
          </a:p>
          <a:p>
            <a:r>
              <a:rPr lang="en-US" dirty="0"/>
              <a:t>For more details on how the slice method works, check out </a:t>
            </a:r>
            <a:r>
              <a:rPr lang="en-US" dirty="0">
                <a:hlinkClick r:id="rId2"/>
              </a:rPr>
              <a:t>MDN's Javascript documentation</a:t>
            </a:r>
            <a:r>
              <a:rPr lang="en-US" dirty="0"/>
              <a:t> </a:t>
            </a:r>
          </a:p>
          <a:p>
            <a:r>
              <a:rPr lang="en-US" dirty="0"/>
              <a:t>on the </a:t>
            </a:r>
            <a:r>
              <a:rPr lang="en-US" dirty="0" err="1"/>
              <a:t>Array.prototype.slice</a:t>
            </a:r>
            <a:r>
              <a:rPr lang="en-US" dirty="0"/>
              <a:t> method.</a:t>
            </a:r>
          </a:p>
          <a:p>
            <a:endParaRPr lang="en-US" dirty="0"/>
          </a:p>
        </p:txBody>
      </p:sp>
    </p:spTree>
    <p:extLst>
      <p:ext uri="{BB962C8B-B14F-4D97-AF65-F5344CB8AC3E}">
        <p14:creationId xmlns:p14="http://schemas.microsoft.com/office/powerpoint/2010/main" val="6632188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5A5C-93D2-7847-B308-DBBFF7D66430}"/>
              </a:ext>
            </a:extLst>
          </p:cNvPr>
          <p:cNvSpPr>
            <a:spLocks noGrp="1"/>
          </p:cNvSpPr>
          <p:nvPr>
            <p:ph type="title"/>
          </p:nvPr>
        </p:nvSpPr>
        <p:spPr/>
        <p:txBody>
          <a:bodyPr/>
          <a:lstStyle/>
          <a:p>
            <a:pPr algn="ctr"/>
            <a:r>
              <a:rPr lang="en-US" dirty="0"/>
              <a:t>Practice - JavaScript Arrays</a:t>
            </a:r>
          </a:p>
        </p:txBody>
      </p:sp>
      <p:sp>
        <p:nvSpPr>
          <p:cNvPr id="3" name="Content Placeholder 2">
            <a:extLst>
              <a:ext uri="{FF2B5EF4-FFF2-40B4-BE49-F238E27FC236}">
                <a16:creationId xmlns:a16="http://schemas.microsoft.com/office/drawing/2014/main" id="{1237C49D-D43D-4A4F-9BA5-0F48F1181BAF}"/>
              </a:ext>
            </a:extLst>
          </p:cNvPr>
          <p:cNvSpPr>
            <a:spLocks noGrp="1"/>
          </p:cNvSpPr>
          <p:nvPr>
            <p:ph idx="1"/>
          </p:nvPr>
        </p:nvSpPr>
        <p:spPr/>
        <p:txBody>
          <a:bodyPr>
            <a:normAutofit fontScale="62500" lnSpcReduction="20000"/>
          </a:bodyPr>
          <a:lstStyle/>
          <a:p>
            <a:r>
              <a:rPr lang="en-US" b="1" dirty="0"/>
              <a:t>Goal:</a:t>
            </a:r>
            <a:r>
              <a:rPr lang="en-US" dirty="0"/>
              <a:t> In the Arrays section, we learned:</a:t>
            </a:r>
          </a:p>
          <a:p>
            <a:r>
              <a:rPr lang="en-US" dirty="0"/>
              <a:t>Arrays can contain numbers, strings, variables, expressions and other arrays</a:t>
            </a:r>
          </a:p>
          <a:p>
            <a:r>
              <a:rPr lang="en-US" dirty="0"/>
              <a:t>Arrays have methods like .pop(), .reverse(), and .push() </a:t>
            </a:r>
          </a:p>
          <a:p>
            <a:r>
              <a:rPr lang="en-US" dirty="0"/>
              <a:t>How to access an element from an array</a:t>
            </a:r>
          </a:p>
          <a:p>
            <a:r>
              <a:rPr lang="en-US" dirty="0"/>
              <a:t>Familiarize yourself with arrays by completing the exercises below by practicing creating and manipulating arrays in the JavaScript console.</a:t>
            </a:r>
          </a:p>
          <a:p>
            <a:r>
              <a:rPr lang="en-US" b="1" dirty="0"/>
              <a:t>Warm Up</a:t>
            </a:r>
          </a:p>
          <a:p>
            <a:r>
              <a:rPr lang="en-US" dirty="0"/>
              <a:t>What is a pointer? When might we see one when working with JavaScript arrays?</a:t>
            </a:r>
          </a:p>
          <a:p>
            <a:r>
              <a:rPr lang="en-US" dirty="0"/>
              <a:t>How can we use square bracket notation to isolate a single element in an array? What does this notation look like?</a:t>
            </a:r>
          </a:p>
          <a:p>
            <a:r>
              <a:rPr lang="en-US" dirty="0"/>
              <a:t>What is the difference between .pop() and .push()?</a:t>
            </a:r>
          </a:p>
          <a:p>
            <a:r>
              <a:rPr lang="en-US" dirty="0"/>
              <a:t>What types of objects can be placed into a JavaScript array?</a:t>
            </a:r>
          </a:p>
          <a:p>
            <a:pPr marL="0" indent="0">
              <a:buNone/>
            </a:pPr>
            <a:endParaRPr lang="en-US" b="1" dirty="0"/>
          </a:p>
        </p:txBody>
      </p:sp>
    </p:spTree>
    <p:extLst>
      <p:ext uri="{BB962C8B-B14F-4D97-AF65-F5344CB8AC3E}">
        <p14:creationId xmlns:p14="http://schemas.microsoft.com/office/powerpoint/2010/main" val="1473809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86E7-97FD-A045-9B02-84602EB0BCA3}"/>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CB91F3CE-219A-A94C-9498-0A54A92E79FC}"/>
              </a:ext>
            </a:extLst>
          </p:cNvPr>
          <p:cNvSpPr>
            <a:spLocks noGrp="1"/>
          </p:cNvSpPr>
          <p:nvPr>
            <p:ph idx="1"/>
          </p:nvPr>
        </p:nvSpPr>
        <p:spPr/>
        <p:txBody>
          <a:bodyPr>
            <a:normAutofit fontScale="70000" lnSpcReduction="20000"/>
          </a:bodyPr>
          <a:lstStyle/>
          <a:p>
            <a:r>
              <a:rPr lang="en-US" dirty="0"/>
              <a:t>Play around with arrays of your own by completing each of the following in the JavaScript console:</a:t>
            </a:r>
          </a:p>
          <a:p>
            <a:r>
              <a:rPr lang="en-US" dirty="0"/>
              <a:t>Make an array of your siblings' names or your favorite movie characters' names.</a:t>
            </a:r>
          </a:p>
          <a:p>
            <a:r>
              <a:rPr lang="en-US" dirty="0"/>
              <a:t>Make an array of your parents' names.</a:t>
            </a:r>
          </a:p>
          <a:p>
            <a:r>
              <a:rPr lang="en-US" dirty="0"/>
              <a:t>Combine these two arrays using </a:t>
            </a:r>
            <a:r>
              <a:rPr lang="en-US" dirty="0" err="1"/>
              <a:t>concat</a:t>
            </a:r>
            <a:r>
              <a:rPr lang="en-US" dirty="0"/>
              <a:t>().</a:t>
            </a:r>
          </a:p>
          <a:p>
            <a:r>
              <a:rPr lang="en-US" dirty="0"/>
              <a:t>Add your pets' names using push().</a:t>
            </a:r>
          </a:p>
          <a:p>
            <a:r>
              <a:rPr lang="en-US" dirty="0"/>
              <a:t>Reverse the order of the array.</a:t>
            </a:r>
          </a:p>
          <a:p>
            <a:r>
              <a:rPr lang="en-US" dirty="0"/>
              <a:t>Access one of your parents' names using the square bracket notation.</a:t>
            </a:r>
          </a:p>
          <a:p>
            <a:r>
              <a:rPr lang="en-US" dirty="0"/>
              <a:t>Update the name of one of your parents using the index and square bracket notation.</a:t>
            </a:r>
          </a:p>
          <a:p>
            <a:r>
              <a:rPr lang="en-US" dirty="0"/>
              <a:t>Check out methods from the </a:t>
            </a:r>
            <a:r>
              <a:rPr lang="en-US" dirty="0">
                <a:hlinkClick r:id="rId2"/>
              </a:rPr>
              <a:t>MDN</a:t>
            </a:r>
            <a:r>
              <a:rPr lang="en-US" dirty="0"/>
              <a:t> This is an external link. (stick to the accessor and mutator methods sections). Try at least five of them.</a:t>
            </a:r>
          </a:p>
          <a:p>
            <a:endParaRPr lang="en-US" dirty="0"/>
          </a:p>
        </p:txBody>
      </p:sp>
    </p:spTree>
    <p:extLst>
      <p:ext uri="{BB962C8B-B14F-4D97-AF65-F5344CB8AC3E}">
        <p14:creationId xmlns:p14="http://schemas.microsoft.com/office/powerpoint/2010/main" val="233905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D316-596F-414E-9204-E32EA6D53C0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D373C96-4F59-F44E-9638-CE3EA7EC629B}"/>
              </a:ext>
            </a:extLst>
          </p:cNvPr>
          <p:cNvSpPr>
            <a:spLocks noGrp="1"/>
          </p:cNvSpPr>
          <p:nvPr>
            <p:ph idx="1"/>
          </p:nvPr>
        </p:nvSpPr>
        <p:spPr/>
        <p:txBody>
          <a:bodyPr>
            <a:normAutofit fontScale="70000" lnSpcReduction="20000"/>
          </a:bodyPr>
          <a:lstStyle/>
          <a:p>
            <a:r>
              <a:rPr lang="en-US" dirty="0"/>
              <a:t>&gt; var name = "Andrea";</a:t>
            </a:r>
            <a:br>
              <a:rPr lang="en-US" dirty="0"/>
            </a:br>
            <a:r>
              <a:rPr lang="en-US" dirty="0"/>
              <a:t>&gt; var nonsense = </a:t>
            </a:r>
            <a:r>
              <a:rPr lang="en-US" dirty="0" err="1"/>
              <a:t>parseInt</a:t>
            </a:r>
            <a:r>
              <a:rPr lang="en-US" dirty="0"/>
              <a:t>(name);</a:t>
            </a:r>
            <a:br>
              <a:rPr lang="en-US" dirty="0"/>
            </a:br>
            <a:r>
              <a:rPr lang="en-US" dirty="0"/>
              <a:t>&gt; nonsense;</a:t>
            </a:r>
            <a:br>
              <a:rPr lang="en-US" dirty="0"/>
            </a:br>
            <a:r>
              <a:rPr lang="en-US" dirty="0" err="1"/>
              <a:t>NaN</a:t>
            </a:r>
            <a:r>
              <a:rPr lang="en-US" dirty="0"/>
              <a:t> If you need to go the other way around, you can convert a number to a string by calling the </a:t>
            </a:r>
            <a:r>
              <a:rPr lang="en-US" dirty="0" err="1"/>
              <a:t>toString</a:t>
            </a:r>
            <a:r>
              <a:rPr lang="en-US" dirty="0"/>
              <a:t>() method on the number:</a:t>
            </a:r>
          </a:p>
          <a:p>
            <a:r>
              <a:rPr lang="en-US" dirty="0"/>
              <a:t>&gt; var </a:t>
            </a:r>
            <a:r>
              <a:rPr lang="en-US" dirty="0" err="1"/>
              <a:t>myNumber</a:t>
            </a:r>
            <a:r>
              <a:rPr lang="en-US" dirty="0"/>
              <a:t> = 42;</a:t>
            </a:r>
            <a:br>
              <a:rPr lang="en-US" dirty="0"/>
            </a:br>
            <a:r>
              <a:rPr lang="en-US" dirty="0"/>
              <a:t>&gt; </a:t>
            </a:r>
            <a:r>
              <a:rPr lang="en-US" dirty="0" err="1"/>
              <a:t>myNumber</a:t>
            </a:r>
            <a:r>
              <a:rPr lang="en-US" dirty="0"/>
              <a:t>;</a:t>
            </a:r>
            <a:br>
              <a:rPr lang="en-US" dirty="0"/>
            </a:br>
            <a:r>
              <a:rPr lang="en-US" dirty="0"/>
              <a:t>42</a:t>
            </a:r>
            <a:br>
              <a:rPr lang="en-US" dirty="0"/>
            </a:br>
            <a:r>
              <a:rPr lang="en-US" dirty="0"/>
              <a:t>&gt; </a:t>
            </a:r>
            <a:r>
              <a:rPr lang="en-US" dirty="0" err="1"/>
              <a:t>typeof</a:t>
            </a:r>
            <a:r>
              <a:rPr lang="en-US" dirty="0"/>
              <a:t> </a:t>
            </a:r>
            <a:r>
              <a:rPr lang="en-US" dirty="0" err="1"/>
              <a:t>myNumber</a:t>
            </a:r>
            <a:r>
              <a:rPr lang="en-US" dirty="0"/>
              <a:t>;</a:t>
            </a:r>
            <a:br>
              <a:rPr lang="en-US" dirty="0"/>
            </a:br>
            <a:r>
              <a:rPr lang="en-US" dirty="0"/>
              <a:t>"number"</a:t>
            </a:r>
            <a:br>
              <a:rPr lang="en-US" dirty="0"/>
            </a:br>
            <a:r>
              <a:rPr lang="en-US" dirty="0"/>
              <a:t>&gt; var </a:t>
            </a:r>
            <a:r>
              <a:rPr lang="en-US" dirty="0" err="1"/>
              <a:t>convertedNumber</a:t>
            </a:r>
            <a:r>
              <a:rPr lang="en-US" dirty="0"/>
              <a:t> = </a:t>
            </a:r>
            <a:r>
              <a:rPr lang="en-US" dirty="0" err="1"/>
              <a:t>myNumber.toString</a:t>
            </a:r>
            <a:r>
              <a:rPr lang="en-US" dirty="0"/>
              <a:t>();</a:t>
            </a:r>
            <a:br>
              <a:rPr lang="en-US" dirty="0"/>
            </a:br>
            <a:r>
              <a:rPr lang="en-US" dirty="0"/>
              <a:t>&gt; </a:t>
            </a:r>
            <a:r>
              <a:rPr lang="en-US" dirty="0" err="1"/>
              <a:t>convertedNumber</a:t>
            </a:r>
            <a:r>
              <a:rPr lang="en-US" dirty="0"/>
              <a:t>;</a:t>
            </a:r>
            <a:br>
              <a:rPr lang="en-US" dirty="0"/>
            </a:br>
            <a:r>
              <a:rPr lang="en-US" dirty="0"/>
              <a:t>"42"</a:t>
            </a:r>
            <a:br>
              <a:rPr lang="en-US" dirty="0"/>
            </a:br>
            <a:r>
              <a:rPr lang="en-US" dirty="0"/>
              <a:t>&gt; </a:t>
            </a:r>
            <a:r>
              <a:rPr lang="en-US" dirty="0" err="1"/>
              <a:t>typeof</a:t>
            </a:r>
            <a:r>
              <a:rPr lang="en-US" dirty="0"/>
              <a:t> </a:t>
            </a:r>
            <a:r>
              <a:rPr lang="en-US" dirty="0" err="1"/>
              <a:t>convertedNumber</a:t>
            </a:r>
            <a:r>
              <a:rPr lang="en-US" dirty="0"/>
              <a:t>;</a:t>
            </a:r>
            <a:br>
              <a:rPr lang="en-US" dirty="0"/>
            </a:br>
            <a:r>
              <a:rPr lang="en-US" dirty="0"/>
              <a:t>"string"</a:t>
            </a:r>
          </a:p>
        </p:txBody>
      </p:sp>
    </p:spTree>
    <p:extLst>
      <p:ext uri="{BB962C8B-B14F-4D97-AF65-F5344CB8AC3E}">
        <p14:creationId xmlns:p14="http://schemas.microsoft.com/office/powerpoint/2010/main" val="11145048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358B-92B9-234D-A7D9-9BCCC04C6E3A}"/>
              </a:ext>
            </a:extLst>
          </p:cNvPr>
          <p:cNvSpPr>
            <a:spLocks noGrp="1"/>
          </p:cNvSpPr>
          <p:nvPr>
            <p:ph type="title"/>
          </p:nvPr>
        </p:nvSpPr>
        <p:spPr/>
        <p:txBody>
          <a:bodyPr/>
          <a:lstStyle/>
          <a:p>
            <a:pPr algn="ctr"/>
            <a:r>
              <a:rPr lang="en-US" dirty="0"/>
              <a:t>Looping in Arrays</a:t>
            </a:r>
          </a:p>
        </p:txBody>
      </p:sp>
      <p:sp>
        <p:nvSpPr>
          <p:cNvPr id="3" name="Content Placeholder 2">
            <a:extLst>
              <a:ext uri="{FF2B5EF4-FFF2-40B4-BE49-F238E27FC236}">
                <a16:creationId xmlns:a16="http://schemas.microsoft.com/office/drawing/2014/main" id="{7478C9C6-4011-584E-ADB1-B70B7AA98C49}"/>
              </a:ext>
            </a:extLst>
          </p:cNvPr>
          <p:cNvSpPr>
            <a:spLocks noGrp="1"/>
          </p:cNvSpPr>
          <p:nvPr>
            <p:ph idx="1"/>
          </p:nvPr>
        </p:nvSpPr>
        <p:spPr/>
        <p:txBody>
          <a:bodyPr/>
          <a:lstStyle/>
          <a:p>
            <a:r>
              <a:rPr lang="en-US" dirty="0"/>
              <a:t>Now that you've got the basics of arrays under your belt, let's turn to a more advanced concept: l</a:t>
            </a:r>
            <a:r>
              <a:rPr lang="en-US" b="1" dirty="0"/>
              <a:t>ooping</a:t>
            </a:r>
            <a:r>
              <a:rPr lang="en-US" dirty="0"/>
              <a:t>. Here's a very simple loop. Try it out in </a:t>
            </a:r>
            <a:r>
              <a:rPr lang="en-US" dirty="0">
                <a:hlinkClick r:id="rId2"/>
              </a:rPr>
              <a:t>JSFiddle</a:t>
            </a:r>
            <a:r>
              <a:rPr lang="en-US" dirty="0"/>
              <a:t>.:</a:t>
            </a:r>
          </a:p>
          <a:p>
            <a:r>
              <a:rPr lang="en-US" dirty="0"/>
              <a:t>var languages = ['HTML', 'CSS', 'JavaScript’]; </a:t>
            </a:r>
          </a:p>
          <a:p>
            <a:r>
              <a:rPr lang="en-US" dirty="0" err="1"/>
              <a:t>languages.forEach</a:t>
            </a:r>
            <a:r>
              <a:rPr lang="en-US" dirty="0"/>
              <a:t>(function(language) { </a:t>
            </a:r>
          </a:p>
          <a:p>
            <a:r>
              <a:rPr lang="en-US" dirty="0"/>
              <a:t>alert('I love ' + language + '!'); });</a:t>
            </a:r>
          </a:p>
          <a:p>
            <a:endParaRPr lang="en-US" dirty="0"/>
          </a:p>
        </p:txBody>
      </p:sp>
    </p:spTree>
    <p:extLst>
      <p:ext uri="{BB962C8B-B14F-4D97-AF65-F5344CB8AC3E}">
        <p14:creationId xmlns:p14="http://schemas.microsoft.com/office/powerpoint/2010/main" val="3923110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ADF5-7F03-9244-B021-BCB1886BCB4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91D5AE5-723E-2D48-8DBD-A2FF7A9E6EC2}"/>
              </a:ext>
            </a:extLst>
          </p:cNvPr>
          <p:cNvSpPr>
            <a:spLocks noGrp="1"/>
          </p:cNvSpPr>
          <p:nvPr>
            <p:ph idx="1"/>
          </p:nvPr>
        </p:nvSpPr>
        <p:spPr/>
        <p:txBody>
          <a:bodyPr/>
          <a:lstStyle/>
          <a:p>
            <a:r>
              <a:rPr lang="en-US" dirty="0"/>
              <a:t>Let's step through how this works:</a:t>
            </a:r>
          </a:p>
          <a:p>
            <a:r>
              <a:rPr lang="en-US" dirty="0"/>
              <a:t>Create an array of strings.</a:t>
            </a:r>
          </a:p>
          <a:p>
            <a:r>
              <a:rPr lang="en-US" dirty="0"/>
              <a:t>Call the </a:t>
            </a:r>
            <a:r>
              <a:rPr lang="en-US" dirty="0" err="1"/>
              <a:t>forEach</a:t>
            </a:r>
            <a:r>
              <a:rPr lang="en-US" dirty="0"/>
              <a:t>() method on the array.</a:t>
            </a:r>
          </a:p>
          <a:p>
            <a:r>
              <a:rPr lang="en-US" dirty="0"/>
              <a:t>Pass in a callback function to </a:t>
            </a:r>
            <a:r>
              <a:rPr lang="en-US" dirty="0" err="1"/>
              <a:t>forEach</a:t>
            </a:r>
            <a:r>
              <a:rPr lang="en-US" dirty="0"/>
              <a:t>, with a parameter called language.</a:t>
            </a:r>
          </a:p>
          <a:p>
            <a:r>
              <a:rPr lang="en-US" dirty="0"/>
              <a:t>Take the first element in the array, 'HTML' and assign it to language.</a:t>
            </a:r>
          </a:p>
          <a:p>
            <a:r>
              <a:rPr lang="en-US" dirty="0"/>
              <a:t>Pop up an alert that says you love HTML.</a:t>
            </a:r>
          </a:p>
          <a:p>
            <a:r>
              <a:rPr lang="en-US" dirty="0"/>
              <a:t>Repeat 4 and 5 for the other elements in languages.</a:t>
            </a:r>
          </a:p>
          <a:p>
            <a:endParaRPr lang="en-US" dirty="0"/>
          </a:p>
        </p:txBody>
      </p:sp>
    </p:spTree>
    <p:extLst>
      <p:ext uri="{BB962C8B-B14F-4D97-AF65-F5344CB8AC3E}">
        <p14:creationId xmlns:p14="http://schemas.microsoft.com/office/powerpoint/2010/main" val="542021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2E67-CF6B-E347-B0C6-8AAA18D7832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F9E0B45-FBC1-2D47-81F8-A1B3C3D3F4E8}"/>
              </a:ext>
            </a:extLst>
          </p:cNvPr>
          <p:cNvSpPr>
            <a:spLocks noGrp="1"/>
          </p:cNvSpPr>
          <p:nvPr>
            <p:ph idx="1"/>
          </p:nvPr>
        </p:nvSpPr>
        <p:spPr>
          <a:xfrm>
            <a:off x="1451579" y="2015732"/>
            <a:ext cx="9603275" cy="4037749"/>
          </a:xfrm>
        </p:spPr>
        <p:txBody>
          <a:bodyPr>
            <a:normAutofit fontScale="85000" lnSpcReduction="20000"/>
          </a:bodyPr>
          <a:lstStyle/>
          <a:p>
            <a:r>
              <a:rPr lang="en-US" b="1" dirty="0"/>
              <a:t>Adding Numbers with Loops</a:t>
            </a:r>
          </a:p>
          <a:p>
            <a:r>
              <a:rPr lang="en-US" dirty="0"/>
              <a:t>We can use loops for more interesting problems, too. For example, we've written code to add two numbers, but what if we wanted to add an arbitrary amount of numbers?</a:t>
            </a:r>
          </a:p>
          <a:p>
            <a:r>
              <a:rPr lang="en-US" dirty="0"/>
              <a:t>var total = 0; </a:t>
            </a:r>
          </a:p>
          <a:p>
            <a:r>
              <a:rPr lang="en-US" dirty="0"/>
              <a:t>var summands = [1, 2, 3, 4, 5]; </a:t>
            </a:r>
          </a:p>
          <a:p>
            <a:r>
              <a:rPr lang="en-US" dirty="0" err="1"/>
              <a:t>summands.forEach</a:t>
            </a:r>
            <a:r>
              <a:rPr lang="en-US" dirty="0"/>
              <a:t>(function(summand) { </a:t>
            </a:r>
          </a:p>
          <a:p>
            <a:r>
              <a:rPr lang="en-US" dirty="0"/>
              <a:t>total += summand; });</a:t>
            </a:r>
          </a:p>
          <a:p>
            <a:r>
              <a:rPr lang="en-US" dirty="0"/>
              <a:t> alert(total); // 15</a:t>
            </a:r>
          </a:p>
          <a:p>
            <a:r>
              <a:rPr lang="en-US" dirty="0"/>
              <a:t>We create a variable named total and set it to start out at 0. Each time through the loop we will increase its value so that this variable keeps track of the running total. The first time through the loop, the variable summand becomes 1, the second time it becomes 2, and so on.</a:t>
            </a:r>
          </a:p>
        </p:txBody>
      </p:sp>
    </p:spTree>
    <p:extLst>
      <p:ext uri="{BB962C8B-B14F-4D97-AF65-F5344CB8AC3E}">
        <p14:creationId xmlns:p14="http://schemas.microsoft.com/office/powerpoint/2010/main" val="1006329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1CFC-D78B-2844-8F0F-4E586CBEA86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D190459-09ED-1B45-912B-6725F45C979D}"/>
              </a:ext>
            </a:extLst>
          </p:cNvPr>
          <p:cNvSpPr>
            <a:spLocks noGrp="1"/>
          </p:cNvSpPr>
          <p:nvPr>
            <p:ph idx="1"/>
          </p:nvPr>
        </p:nvSpPr>
        <p:spPr/>
        <p:txBody>
          <a:bodyPr>
            <a:normAutofit fontScale="70000" lnSpcReduction="20000"/>
          </a:bodyPr>
          <a:lstStyle/>
          <a:p>
            <a:endParaRPr lang="en-US" b="1" dirty="0"/>
          </a:p>
          <a:p>
            <a:endParaRPr lang="en-US" b="1" dirty="0"/>
          </a:p>
          <a:p>
            <a:endParaRPr lang="en-US" b="1" dirty="0"/>
          </a:p>
          <a:p>
            <a:endParaRPr lang="en-US" b="1" dirty="0"/>
          </a:p>
          <a:p>
            <a:r>
              <a:rPr lang="en-US" b="1" dirty="0"/>
              <a:t>Note:</a:t>
            </a:r>
            <a:r>
              <a:rPr lang="en-US" dirty="0"/>
              <a:t> It's conventional that an array name is </a:t>
            </a:r>
            <a:r>
              <a:rPr lang="en-US" i="1" dirty="0"/>
              <a:t>plural</a:t>
            </a:r>
            <a:r>
              <a:rPr lang="en-US" dirty="0"/>
              <a:t>, and that the parameter to the function passed into </a:t>
            </a:r>
            <a:r>
              <a:rPr lang="en-US" dirty="0" err="1"/>
              <a:t>forEach</a:t>
            </a:r>
            <a:r>
              <a:rPr lang="en-US" dirty="0"/>
              <a:t>() have a </a:t>
            </a:r>
            <a:r>
              <a:rPr lang="en-US" i="1" dirty="0"/>
              <a:t>singular name</a:t>
            </a:r>
            <a:r>
              <a:rPr lang="en-US" dirty="0"/>
              <a:t> (e.g., summands for the array and summand for the argument to the function). But for all JavaScript cares, the array </a:t>
            </a:r>
            <a:r>
              <a:rPr lang="en-US" i="1" dirty="0"/>
              <a:t>could</a:t>
            </a:r>
            <a:r>
              <a:rPr lang="en-US" dirty="0"/>
              <a:t> be called summands and the argument to the function could be called apple, but that would make it slightly more difficult for other developers to pick up your code. Remember, we want to write clean, professional, easy-to-understand JavaScript.</a:t>
            </a:r>
          </a:p>
          <a:p>
            <a:r>
              <a:rPr lang="en-US" dirty="0"/>
              <a:t>You might be getting tired of me pointing out the indentation, but I'm going to do it again because it's something worth taking your time to do right: everything inside the </a:t>
            </a:r>
            <a:r>
              <a:rPr lang="en-US" dirty="0" err="1"/>
              <a:t>forEach</a:t>
            </a:r>
            <a:r>
              <a:rPr lang="en-US" dirty="0"/>
              <a:t>() method is indented two spaces, because it's code that's inside the callback function, and everything in a function gets indented so that it's obvious what's </a:t>
            </a:r>
            <a:r>
              <a:rPr lang="en-US" i="1" dirty="0"/>
              <a:t>in</a:t>
            </a:r>
            <a:r>
              <a:rPr lang="en-US" dirty="0"/>
              <a:t> the function and what's </a:t>
            </a:r>
            <a:r>
              <a:rPr lang="en-US" i="1" dirty="0"/>
              <a:t>outside</a:t>
            </a:r>
            <a:r>
              <a:rPr lang="en-US" dirty="0"/>
              <a:t> it.</a:t>
            </a:r>
          </a:p>
          <a:p>
            <a:endParaRPr lang="en-US" dirty="0"/>
          </a:p>
        </p:txBody>
      </p:sp>
      <p:pic>
        <p:nvPicPr>
          <p:cNvPr id="5" name="Picture 4" descr="Table&#10;&#10;Description automatically generated">
            <a:extLst>
              <a:ext uri="{FF2B5EF4-FFF2-40B4-BE49-F238E27FC236}">
                <a16:creationId xmlns:a16="http://schemas.microsoft.com/office/drawing/2014/main" id="{8EED8BEF-B678-B848-826C-205190CCB6D5}"/>
              </a:ext>
            </a:extLst>
          </p:cNvPr>
          <p:cNvPicPr>
            <a:picLocks noChangeAspect="1"/>
          </p:cNvPicPr>
          <p:nvPr/>
        </p:nvPicPr>
        <p:blipFill>
          <a:blip r:embed="rId2"/>
          <a:stretch>
            <a:fillRect/>
          </a:stretch>
        </p:blipFill>
        <p:spPr>
          <a:xfrm>
            <a:off x="2830241" y="1853754"/>
            <a:ext cx="6375400" cy="1575246"/>
          </a:xfrm>
          <a:prstGeom prst="rect">
            <a:avLst/>
          </a:prstGeom>
        </p:spPr>
      </p:pic>
    </p:spTree>
    <p:extLst>
      <p:ext uri="{BB962C8B-B14F-4D97-AF65-F5344CB8AC3E}">
        <p14:creationId xmlns:p14="http://schemas.microsoft.com/office/powerpoint/2010/main" val="32668687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35EF-E9EB-6642-9059-963D86CB956D}"/>
              </a:ext>
            </a:extLst>
          </p:cNvPr>
          <p:cNvSpPr>
            <a:spLocks noGrp="1"/>
          </p:cNvSpPr>
          <p:nvPr>
            <p:ph type="title"/>
          </p:nvPr>
        </p:nvSpPr>
        <p:spPr/>
        <p:txBody>
          <a:bodyPr/>
          <a:lstStyle/>
          <a:p>
            <a:pPr algn="ctr"/>
            <a:r>
              <a:rPr lang="en-US" dirty="0"/>
              <a:t>Practice - Looping in Arrays</a:t>
            </a:r>
          </a:p>
        </p:txBody>
      </p:sp>
      <p:sp>
        <p:nvSpPr>
          <p:cNvPr id="3" name="Content Placeholder 2">
            <a:extLst>
              <a:ext uri="{FF2B5EF4-FFF2-40B4-BE49-F238E27FC236}">
                <a16:creationId xmlns:a16="http://schemas.microsoft.com/office/drawing/2014/main" id="{69AA35DE-88D6-364A-9D85-1D7DED4BA527}"/>
              </a:ext>
            </a:extLst>
          </p:cNvPr>
          <p:cNvSpPr>
            <a:spLocks noGrp="1"/>
          </p:cNvSpPr>
          <p:nvPr>
            <p:ph idx="1"/>
          </p:nvPr>
        </p:nvSpPr>
        <p:spPr/>
        <p:txBody>
          <a:bodyPr>
            <a:normAutofit fontScale="70000" lnSpcReduction="20000"/>
          </a:bodyPr>
          <a:lstStyle/>
          <a:p>
            <a:r>
              <a:rPr lang="en-US" b="1" dirty="0"/>
              <a:t>Goal:</a:t>
            </a:r>
            <a:r>
              <a:rPr lang="en-US" dirty="0"/>
              <a:t> In the Looping section, we learned:</a:t>
            </a:r>
          </a:p>
          <a:p>
            <a:r>
              <a:rPr lang="en-US" dirty="0"/>
              <a:t>How to use a </a:t>
            </a:r>
            <a:r>
              <a:rPr lang="en-US" dirty="0" err="1"/>
              <a:t>forEach</a:t>
            </a:r>
            <a:r>
              <a:rPr lang="en-US" dirty="0"/>
              <a:t>() loop</a:t>
            </a:r>
          </a:p>
          <a:p>
            <a:r>
              <a:rPr lang="en-US" dirty="0"/>
              <a:t>Naming conventions for arrays and the parameter in a loop</a:t>
            </a:r>
          </a:p>
          <a:p>
            <a:r>
              <a:rPr lang="en-US" dirty="0"/>
              <a:t>As you saw, loops can be really powerful! They're an incredibly important programming concept, and we'll be using them from here on out. Begin becoming comfortable utilizing loops by completing the exercises listed below. We'll begin with several exercises in the console and then move on to creating and updating small projects.</a:t>
            </a:r>
          </a:p>
          <a:p>
            <a:r>
              <a:rPr lang="en-US" b="1" dirty="0"/>
              <a:t>Warm Up</a:t>
            </a:r>
          </a:p>
          <a:p>
            <a:r>
              <a:rPr lang="en-US" dirty="0"/>
              <a:t>If we used </a:t>
            </a:r>
            <a:r>
              <a:rPr lang="en-US" dirty="0" err="1"/>
              <a:t>forEach</a:t>
            </a:r>
            <a:r>
              <a:rPr lang="en-US" dirty="0"/>
              <a:t>() to loop through an array called "kittens", what should we call the parameter in the </a:t>
            </a:r>
            <a:r>
              <a:rPr lang="en-US" dirty="0" err="1"/>
              <a:t>forEach</a:t>
            </a:r>
            <a:r>
              <a:rPr lang="en-US" dirty="0"/>
              <a:t>() function? Why?</a:t>
            </a:r>
          </a:p>
          <a:p>
            <a:r>
              <a:rPr lang="en-US" dirty="0"/>
              <a:t>What does the += operator do?</a:t>
            </a:r>
          </a:p>
          <a:p>
            <a:endParaRPr lang="en-US" dirty="0"/>
          </a:p>
        </p:txBody>
      </p:sp>
    </p:spTree>
    <p:extLst>
      <p:ext uri="{BB962C8B-B14F-4D97-AF65-F5344CB8AC3E}">
        <p14:creationId xmlns:p14="http://schemas.microsoft.com/office/powerpoint/2010/main" val="26025791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F6C3-A27D-E94E-95A4-778F4577B023}"/>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8B869F77-FF17-F044-95B2-88887F7DB1E6}"/>
              </a:ext>
            </a:extLst>
          </p:cNvPr>
          <p:cNvSpPr>
            <a:spLocks noGrp="1"/>
          </p:cNvSpPr>
          <p:nvPr>
            <p:ph idx="1"/>
          </p:nvPr>
        </p:nvSpPr>
        <p:spPr>
          <a:xfrm>
            <a:off x="1451579" y="1915373"/>
            <a:ext cx="9603275" cy="4251253"/>
          </a:xfrm>
        </p:spPr>
        <p:txBody>
          <a:bodyPr>
            <a:normAutofit fontScale="92500" lnSpcReduction="10000"/>
          </a:bodyPr>
          <a:lstStyle/>
          <a:p>
            <a:r>
              <a:rPr lang="en-US" b="1" dirty="0"/>
              <a:t>Looping Practice in the Console</a:t>
            </a:r>
          </a:p>
          <a:p>
            <a:r>
              <a:rPr lang="en-US" dirty="0"/>
              <a:t>Make an array of your friends' names. Loop through it and alert() a greeting to each.</a:t>
            </a:r>
          </a:p>
          <a:p>
            <a:r>
              <a:rPr lang="en-US" dirty="0"/>
              <a:t>Write a loop to multiply an arbitrary amount of numbers. This should look similar to the code to sum numbers from the lesson.</a:t>
            </a:r>
          </a:p>
          <a:p>
            <a:r>
              <a:rPr lang="en-US" b="1" dirty="0"/>
              <a:t>Additional Information</a:t>
            </a:r>
          </a:p>
          <a:p>
            <a:r>
              <a:rPr lang="en-US" b="1" dirty="0"/>
              <a:t>Remember</a:t>
            </a:r>
            <a:r>
              <a:rPr lang="en-US" dirty="0"/>
              <a:t>: When choosing a name for the variables in your loop, remember that it is good practice to use a plural for the array and the singular form of that word for the loop.</a:t>
            </a:r>
          </a:p>
          <a:p>
            <a:r>
              <a:rPr lang="en-US" dirty="0"/>
              <a:t>&gt; var languages = ['HTML', 'CSS', 'JavaScript’]; </a:t>
            </a:r>
          </a:p>
          <a:p>
            <a:r>
              <a:rPr lang="en-US" dirty="0"/>
              <a:t>&gt; </a:t>
            </a:r>
            <a:r>
              <a:rPr lang="en-US" dirty="0" err="1"/>
              <a:t>languages.forEach</a:t>
            </a:r>
            <a:r>
              <a:rPr lang="en-US" dirty="0"/>
              <a:t>(function(language) { alert('I love ' + language + '!'); });</a:t>
            </a:r>
          </a:p>
          <a:p>
            <a:r>
              <a:rPr lang="en-US" dirty="0"/>
              <a:t>The array is named languages and the parameter is the singular language.</a:t>
            </a:r>
          </a:p>
          <a:p>
            <a:endParaRPr lang="en-US" dirty="0"/>
          </a:p>
        </p:txBody>
      </p:sp>
    </p:spTree>
    <p:extLst>
      <p:ext uri="{BB962C8B-B14F-4D97-AF65-F5344CB8AC3E}">
        <p14:creationId xmlns:p14="http://schemas.microsoft.com/office/powerpoint/2010/main" val="3780856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D313-B607-DD41-8B32-E127C55157F9}"/>
              </a:ext>
            </a:extLst>
          </p:cNvPr>
          <p:cNvSpPr>
            <a:spLocks noGrp="1"/>
          </p:cNvSpPr>
          <p:nvPr>
            <p:ph type="title"/>
          </p:nvPr>
        </p:nvSpPr>
        <p:spPr/>
        <p:txBody>
          <a:bodyPr/>
          <a:lstStyle/>
          <a:p>
            <a:pPr algn="ctr"/>
            <a:r>
              <a:rPr lang="en-US" dirty="0"/>
              <a:t>Array Mapping</a:t>
            </a:r>
          </a:p>
        </p:txBody>
      </p:sp>
      <p:sp>
        <p:nvSpPr>
          <p:cNvPr id="3" name="Content Placeholder 2">
            <a:extLst>
              <a:ext uri="{FF2B5EF4-FFF2-40B4-BE49-F238E27FC236}">
                <a16:creationId xmlns:a16="http://schemas.microsoft.com/office/drawing/2014/main" id="{0AAAD401-1779-D348-81B8-44906671EC9F}"/>
              </a:ext>
            </a:extLst>
          </p:cNvPr>
          <p:cNvSpPr>
            <a:spLocks noGrp="1"/>
          </p:cNvSpPr>
          <p:nvPr>
            <p:ph idx="1"/>
          </p:nvPr>
        </p:nvSpPr>
        <p:spPr/>
        <p:txBody>
          <a:bodyPr/>
          <a:lstStyle/>
          <a:p>
            <a:r>
              <a:rPr lang="en-US" dirty="0"/>
              <a:t>We just learned how to use the </a:t>
            </a:r>
            <a:r>
              <a:rPr lang="en-US" dirty="0" err="1"/>
              <a:t>forEach</a:t>
            </a:r>
            <a:r>
              <a:rPr lang="en-US" dirty="0"/>
              <a:t>() function to loop through every element of an array. Now let's briefly explore map(), a frequently-used array method that allows us to loop through every element of an array and </a:t>
            </a:r>
            <a:r>
              <a:rPr lang="en-US" i="1" dirty="0"/>
              <a:t>do something</a:t>
            </a:r>
            <a:r>
              <a:rPr lang="en-US" dirty="0"/>
              <a:t> to each element. Conveniently, the map() method does not actually change the array it's called on, but it returns a new transformed array.</a:t>
            </a:r>
          </a:p>
          <a:p>
            <a:r>
              <a:rPr lang="en-US" dirty="0"/>
              <a:t>Let's say that we want to double every number in an array. We could do it with </a:t>
            </a:r>
            <a:r>
              <a:rPr lang="en-US" dirty="0" err="1"/>
              <a:t>forEach</a:t>
            </a:r>
            <a:r>
              <a:rPr lang="en-US" dirty="0"/>
              <a:t>() this way:</a:t>
            </a:r>
          </a:p>
          <a:p>
            <a:endParaRPr lang="en-US" dirty="0"/>
          </a:p>
        </p:txBody>
      </p:sp>
    </p:spTree>
    <p:extLst>
      <p:ext uri="{BB962C8B-B14F-4D97-AF65-F5344CB8AC3E}">
        <p14:creationId xmlns:p14="http://schemas.microsoft.com/office/powerpoint/2010/main" val="22098725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5E98-3671-DD49-BCAB-FBDF24C118D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D9ED4F0-DEFE-A543-AB7F-3D25382D51BF}"/>
              </a:ext>
            </a:extLst>
          </p:cNvPr>
          <p:cNvSpPr>
            <a:spLocks noGrp="1"/>
          </p:cNvSpPr>
          <p:nvPr>
            <p:ph idx="1"/>
          </p:nvPr>
        </p:nvSpPr>
        <p:spPr/>
        <p:txBody>
          <a:bodyPr/>
          <a:lstStyle/>
          <a:p>
            <a:r>
              <a:rPr lang="en-US" dirty="0"/>
              <a:t>var numbers = [1,2,3,4,5];</a:t>
            </a:r>
            <a:br>
              <a:rPr lang="en-US" dirty="0"/>
            </a:br>
            <a:r>
              <a:rPr lang="en-US" dirty="0"/>
              <a:t>var </a:t>
            </a:r>
            <a:r>
              <a:rPr lang="en-US" dirty="0" err="1"/>
              <a:t>doubledNumbers</a:t>
            </a:r>
            <a:r>
              <a:rPr lang="en-US" dirty="0"/>
              <a:t> = [];</a:t>
            </a:r>
            <a:br>
              <a:rPr lang="en-US" dirty="0"/>
            </a:br>
            <a:r>
              <a:rPr lang="en-US" dirty="0" err="1"/>
              <a:t>numbers.forEach</a:t>
            </a:r>
            <a:r>
              <a:rPr lang="en-US" dirty="0"/>
              <a:t>(function(number) {</a:t>
            </a:r>
            <a:br>
              <a:rPr lang="en-US" dirty="0"/>
            </a:br>
            <a:r>
              <a:rPr lang="en-US" dirty="0"/>
              <a:t>  </a:t>
            </a:r>
            <a:r>
              <a:rPr lang="en-US" dirty="0" err="1"/>
              <a:t>doubledNumbers.push</a:t>
            </a:r>
            <a:r>
              <a:rPr lang="en-US" dirty="0"/>
              <a:t>(number * 2);</a:t>
            </a:r>
            <a:br>
              <a:rPr lang="en-US" dirty="0"/>
            </a:br>
            <a:r>
              <a:rPr lang="en-US" dirty="0"/>
              <a:t>});</a:t>
            </a:r>
            <a:br>
              <a:rPr lang="en-US" dirty="0"/>
            </a:br>
            <a:r>
              <a:rPr lang="en-US" dirty="0"/>
              <a:t>alert(</a:t>
            </a:r>
            <a:r>
              <a:rPr lang="en-US" dirty="0" err="1"/>
              <a:t>doubledNumbers</a:t>
            </a:r>
            <a:r>
              <a:rPr lang="en-US" dirty="0"/>
              <a:t>);</a:t>
            </a:r>
          </a:p>
        </p:txBody>
      </p:sp>
    </p:spTree>
    <p:extLst>
      <p:ext uri="{BB962C8B-B14F-4D97-AF65-F5344CB8AC3E}">
        <p14:creationId xmlns:p14="http://schemas.microsoft.com/office/powerpoint/2010/main" val="3562500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F00-5B66-1D47-8414-7DE42E06DCB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E53AB63-2A1C-1945-ACB9-A75359ACEAC5}"/>
              </a:ext>
            </a:extLst>
          </p:cNvPr>
          <p:cNvSpPr>
            <a:spLocks noGrp="1"/>
          </p:cNvSpPr>
          <p:nvPr>
            <p:ph idx="1"/>
          </p:nvPr>
        </p:nvSpPr>
        <p:spPr/>
        <p:txBody>
          <a:bodyPr>
            <a:normAutofit lnSpcReduction="10000"/>
          </a:bodyPr>
          <a:lstStyle/>
          <a:p>
            <a:r>
              <a:rPr lang="en-US" dirty="0"/>
              <a:t>This works fine, but by using .map() we can make the intent clearer, and our code even cleaner:</a:t>
            </a:r>
          </a:p>
          <a:p>
            <a:r>
              <a:rPr lang="en-US" dirty="0"/>
              <a:t>var numbers = [1,2,3,4,5];</a:t>
            </a:r>
            <a:br>
              <a:rPr lang="en-US" dirty="0"/>
            </a:br>
            <a:br>
              <a:rPr lang="en-US" dirty="0"/>
            </a:br>
            <a:r>
              <a:rPr lang="en-US" dirty="0"/>
              <a:t>var </a:t>
            </a:r>
            <a:r>
              <a:rPr lang="en-US" dirty="0" err="1"/>
              <a:t>doubledNumbers</a:t>
            </a:r>
            <a:r>
              <a:rPr lang="en-US" dirty="0"/>
              <a:t> = </a:t>
            </a:r>
            <a:r>
              <a:rPr lang="en-US" dirty="0" err="1"/>
              <a:t>numbers.map</a:t>
            </a:r>
            <a:r>
              <a:rPr lang="en-US" dirty="0"/>
              <a:t>(function(number) {</a:t>
            </a:r>
            <a:br>
              <a:rPr lang="en-US" dirty="0"/>
            </a:br>
            <a:r>
              <a:rPr lang="en-US" dirty="0"/>
              <a:t>return number * 2;</a:t>
            </a:r>
            <a:br>
              <a:rPr lang="en-US" dirty="0"/>
            </a:br>
            <a:r>
              <a:rPr lang="en-US" dirty="0"/>
              <a:t>});</a:t>
            </a:r>
            <a:br>
              <a:rPr lang="en-US" dirty="0"/>
            </a:br>
            <a:br>
              <a:rPr lang="en-US" dirty="0"/>
            </a:br>
            <a:r>
              <a:rPr lang="en-US" dirty="0"/>
              <a:t>alert(</a:t>
            </a:r>
            <a:r>
              <a:rPr lang="en-US" dirty="0" err="1"/>
              <a:t>doubledNumbers</a:t>
            </a:r>
            <a:r>
              <a:rPr lang="en-US" dirty="0"/>
              <a:t>);</a:t>
            </a:r>
          </a:p>
        </p:txBody>
      </p:sp>
    </p:spTree>
    <p:extLst>
      <p:ext uri="{BB962C8B-B14F-4D97-AF65-F5344CB8AC3E}">
        <p14:creationId xmlns:p14="http://schemas.microsoft.com/office/powerpoint/2010/main" val="21867982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C3E6-8078-7248-B547-39881981E80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59C00B0-16BE-E34A-A024-1AE3D7113A8C}"/>
              </a:ext>
            </a:extLst>
          </p:cNvPr>
          <p:cNvSpPr>
            <a:spLocks noGrp="1"/>
          </p:cNvSpPr>
          <p:nvPr>
            <p:ph idx="1"/>
          </p:nvPr>
        </p:nvSpPr>
        <p:spPr/>
        <p:txBody>
          <a:bodyPr/>
          <a:lstStyle/>
          <a:p>
            <a:r>
              <a:rPr lang="en-US" dirty="0"/>
              <a:t>Here instead of looping through an array, we're simply saying that we want to transform one array into another. Note that the original array has not been changed:</a:t>
            </a:r>
          </a:p>
          <a:p>
            <a:r>
              <a:rPr lang="en-US" dirty="0"/>
              <a:t>&gt; </a:t>
            </a:r>
            <a:r>
              <a:rPr lang="en-US" dirty="0" err="1"/>
              <a:t>doubledNumbers</a:t>
            </a:r>
            <a:r>
              <a:rPr lang="en-US" dirty="0"/>
              <a:t>; </a:t>
            </a:r>
          </a:p>
          <a:p>
            <a:r>
              <a:rPr lang="en-US" dirty="0"/>
              <a:t>[2, 4, 6, 8, 10] </a:t>
            </a:r>
          </a:p>
          <a:p>
            <a:r>
              <a:rPr lang="en-US" dirty="0"/>
              <a:t>&gt; numbers;</a:t>
            </a:r>
          </a:p>
          <a:p>
            <a:r>
              <a:rPr lang="en-US" dirty="0"/>
              <a:t> [1, 2, 3, 4, 5]</a:t>
            </a:r>
          </a:p>
        </p:txBody>
      </p:sp>
    </p:spTree>
    <p:extLst>
      <p:ext uri="{BB962C8B-B14F-4D97-AF65-F5344CB8AC3E}">
        <p14:creationId xmlns:p14="http://schemas.microsoft.com/office/powerpoint/2010/main" val="161287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0DAC-0940-F04A-95B3-8100F2736F00}"/>
              </a:ext>
            </a:extLst>
          </p:cNvPr>
          <p:cNvSpPr>
            <a:spLocks noGrp="1"/>
          </p:cNvSpPr>
          <p:nvPr>
            <p:ph type="title"/>
          </p:nvPr>
        </p:nvSpPr>
        <p:spPr/>
        <p:txBody>
          <a:bodyPr/>
          <a:lstStyle/>
          <a:p>
            <a:pPr algn="ctr"/>
            <a:r>
              <a:rPr lang="en-US" dirty="0"/>
              <a:t>Practice - Data Types</a:t>
            </a:r>
          </a:p>
        </p:txBody>
      </p:sp>
      <p:sp>
        <p:nvSpPr>
          <p:cNvPr id="3" name="Content Placeholder 2">
            <a:extLst>
              <a:ext uri="{FF2B5EF4-FFF2-40B4-BE49-F238E27FC236}">
                <a16:creationId xmlns:a16="http://schemas.microsoft.com/office/drawing/2014/main" id="{1D71626D-82BB-9F4E-82A1-61AA1D9DB01F}"/>
              </a:ext>
            </a:extLst>
          </p:cNvPr>
          <p:cNvSpPr>
            <a:spLocks noGrp="1"/>
          </p:cNvSpPr>
          <p:nvPr>
            <p:ph idx="1"/>
          </p:nvPr>
        </p:nvSpPr>
        <p:spPr/>
        <p:txBody>
          <a:bodyPr>
            <a:normAutofit fontScale="70000" lnSpcReduction="20000"/>
          </a:bodyPr>
          <a:lstStyle/>
          <a:p>
            <a:r>
              <a:rPr lang="en-US" b="1" dirty="0"/>
              <a:t>Goal</a:t>
            </a:r>
            <a:r>
              <a:rPr lang="en-US" dirty="0"/>
              <a:t>: In the Data Types lesson, we learned:</a:t>
            </a:r>
          </a:p>
          <a:p>
            <a:r>
              <a:rPr lang="en-US" dirty="0"/>
              <a:t>5 data types - number, string, </a:t>
            </a:r>
            <a:r>
              <a:rPr lang="en-US" dirty="0" err="1"/>
              <a:t>boolean</a:t>
            </a:r>
            <a:r>
              <a:rPr lang="en-US" dirty="0"/>
              <a:t>, undefined, null</a:t>
            </a:r>
          </a:p>
          <a:p>
            <a:r>
              <a:rPr lang="en-US" dirty="0"/>
              <a:t>Methods are generally specific to a data type</a:t>
            </a:r>
          </a:p>
          <a:p>
            <a:r>
              <a:rPr lang="en-US" dirty="0"/>
              <a:t>How to use </a:t>
            </a:r>
            <a:r>
              <a:rPr lang="en-US" dirty="0" err="1"/>
              <a:t>typeof</a:t>
            </a:r>
            <a:r>
              <a:rPr lang="en-US" dirty="0"/>
              <a:t> to check data type</a:t>
            </a:r>
          </a:p>
          <a:p>
            <a:r>
              <a:rPr lang="en-US" dirty="0"/>
              <a:t>How to use </a:t>
            </a:r>
            <a:r>
              <a:rPr lang="en-US" dirty="0" err="1"/>
              <a:t>parseInt</a:t>
            </a:r>
            <a:r>
              <a:rPr lang="en-US" dirty="0"/>
              <a:t>() and .</a:t>
            </a:r>
            <a:r>
              <a:rPr lang="en-US" dirty="0" err="1"/>
              <a:t>toString</a:t>
            </a:r>
            <a:r>
              <a:rPr lang="en-US" dirty="0"/>
              <a:t>() to convert between numbers and strings</a:t>
            </a:r>
          </a:p>
          <a:p>
            <a:r>
              <a:rPr lang="en-US" dirty="0"/>
              <a:t>Explore these different data types and their corresponding methods by completing the exercises listed below.</a:t>
            </a:r>
          </a:p>
          <a:p>
            <a:r>
              <a:rPr lang="en-US" b="1" dirty="0"/>
              <a:t>Warm Up</a:t>
            </a:r>
          </a:p>
          <a:p>
            <a:r>
              <a:rPr lang="en-US" dirty="0"/>
              <a:t>What data type is </a:t>
            </a:r>
            <a:r>
              <a:rPr lang="en-US" dirty="0" err="1"/>
              <a:t>NaN</a:t>
            </a:r>
            <a:r>
              <a:rPr lang="en-US" dirty="0"/>
              <a:t>? What about Infinity?</a:t>
            </a:r>
          </a:p>
          <a:p>
            <a:r>
              <a:rPr lang="en-US" dirty="0"/>
              <a:t>How do we tell what data type something is?</a:t>
            </a:r>
          </a:p>
          <a:p>
            <a:r>
              <a:rPr lang="en-US" dirty="0"/>
              <a:t>Name one way to convert something of one data type into another data type.</a:t>
            </a:r>
          </a:p>
          <a:p>
            <a:endParaRPr lang="en-US" dirty="0"/>
          </a:p>
        </p:txBody>
      </p:sp>
    </p:spTree>
    <p:extLst>
      <p:ext uri="{BB962C8B-B14F-4D97-AF65-F5344CB8AC3E}">
        <p14:creationId xmlns:p14="http://schemas.microsoft.com/office/powerpoint/2010/main" val="20166590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E25E-93BE-2547-AB15-85B79A914C6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6C4558F-4677-9A41-9132-9409B03FC9C6}"/>
              </a:ext>
            </a:extLst>
          </p:cNvPr>
          <p:cNvSpPr>
            <a:spLocks noGrp="1"/>
          </p:cNvSpPr>
          <p:nvPr>
            <p:ph idx="1"/>
          </p:nvPr>
        </p:nvSpPr>
        <p:spPr/>
        <p:txBody>
          <a:bodyPr>
            <a:normAutofit fontScale="85000" lnSpcReduction="10000"/>
          </a:bodyPr>
          <a:lstStyle/>
          <a:p>
            <a:r>
              <a:rPr lang="en-US" dirty="0"/>
              <a:t>The logic inside of .map() can be as simple or as complicated as you want. Whatever you return will become the corresponding element of the new array. That is, when we say return number * 2; in the example above, we're saying that each individual element of the </a:t>
            </a:r>
            <a:r>
              <a:rPr lang="en-US" i="1" dirty="0"/>
              <a:t>new</a:t>
            </a:r>
            <a:r>
              <a:rPr lang="en-US" dirty="0"/>
              <a:t> array will be equivalent multiplying the corresponding element in the </a:t>
            </a:r>
            <a:r>
              <a:rPr lang="en-US" i="1" dirty="0"/>
              <a:t>old</a:t>
            </a:r>
            <a:r>
              <a:rPr lang="en-US" dirty="0"/>
              <a:t> array by two.</a:t>
            </a:r>
          </a:p>
          <a:p>
            <a:r>
              <a:rPr lang="en-US" dirty="0"/>
              <a:t>So, continuing with this example, the first element in the original array is 1. Since we're multiplying each element by 2 in the map() function, the first element in the </a:t>
            </a:r>
            <a:r>
              <a:rPr lang="en-US" i="1" dirty="0"/>
              <a:t>new</a:t>
            </a:r>
            <a:r>
              <a:rPr lang="en-US" dirty="0"/>
              <a:t> array will be 2. The second element in the </a:t>
            </a:r>
            <a:r>
              <a:rPr lang="en-US" i="1" dirty="0"/>
              <a:t>original</a:t>
            </a:r>
            <a:r>
              <a:rPr lang="en-US" dirty="0"/>
              <a:t> array is 2. So the second element in the </a:t>
            </a:r>
            <a:r>
              <a:rPr lang="en-US" i="1" dirty="0"/>
              <a:t>new</a:t>
            </a:r>
            <a:r>
              <a:rPr lang="en-US" dirty="0"/>
              <a:t> array will be 4, and so on.</a:t>
            </a:r>
          </a:p>
          <a:p>
            <a:r>
              <a:rPr lang="en-US" b="1" dirty="0"/>
              <a:t>Additional Resources</a:t>
            </a:r>
          </a:p>
          <a:p>
            <a:r>
              <a:rPr lang="en-US" dirty="0"/>
              <a:t>For more information, check out the </a:t>
            </a:r>
            <a:r>
              <a:rPr lang="en-US" dirty="0">
                <a:hlinkClick r:id="rId2"/>
              </a:rPr>
              <a:t>map entry</a:t>
            </a:r>
            <a:r>
              <a:rPr lang="en-US" dirty="0"/>
              <a:t> </a:t>
            </a:r>
          </a:p>
          <a:p>
            <a:r>
              <a:rPr lang="en-US" dirty="0"/>
              <a:t>in the Mozilla Developer Network's JavaScript documentation.</a:t>
            </a:r>
          </a:p>
          <a:p>
            <a:endParaRPr lang="en-US" dirty="0"/>
          </a:p>
        </p:txBody>
      </p:sp>
    </p:spTree>
    <p:extLst>
      <p:ext uri="{BB962C8B-B14F-4D97-AF65-F5344CB8AC3E}">
        <p14:creationId xmlns:p14="http://schemas.microsoft.com/office/powerpoint/2010/main" val="426799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FCA8-2740-B848-9DCA-BF258401619F}"/>
              </a:ext>
            </a:extLst>
          </p:cNvPr>
          <p:cNvSpPr>
            <a:spLocks noGrp="1"/>
          </p:cNvSpPr>
          <p:nvPr>
            <p:ph type="title"/>
          </p:nvPr>
        </p:nvSpPr>
        <p:spPr/>
        <p:txBody>
          <a:bodyPr/>
          <a:lstStyle/>
          <a:p>
            <a:pPr algn="ctr"/>
            <a:r>
              <a:rPr lang="en-US" dirty="0"/>
              <a:t>Practice - Arrays</a:t>
            </a:r>
          </a:p>
        </p:txBody>
      </p:sp>
      <p:sp>
        <p:nvSpPr>
          <p:cNvPr id="3" name="Content Placeholder 2">
            <a:extLst>
              <a:ext uri="{FF2B5EF4-FFF2-40B4-BE49-F238E27FC236}">
                <a16:creationId xmlns:a16="http://schemas.microsoft.com/office/drawing/2014/main" id="{8F05A114-A91A-FD4D-9C00-755B76DE0931}"/>
              </a:ext>
            </a:extLst>
          </p:cNvPr>
          <p:cNvSpPr>
            <a:spLocks noGrp="1"/>
          </p:cNvSpPr>
          <p:nvPr>
            <p:ph idx="1"/>
          </p:nvPr>
        </p:nvSpPr>
        <p:spPr/>
        <p:txBody>
          <a:bodyPr>
            <a:normAutofit fontScale="85000" lnSpcReduction="20000"/>
          </a:bodyPr>
          <a:lstStyle/>
          <a:p>
            <a:r>
              <a:rPr lang="en-US" b="1" dirty="0"/>
              <a:t>Goal</a:t>
            </a:r>
            <a:r>
              <a:rPr lang="en-US" dirty="0"/>
              <a:t>: In the Array Mapping lesson we learned how to use .map() to return a new array with some sort of manipulation or calculation performed on each element. Let's further hone our array mapping skills by completing the exercises detailed below.</a:t>
            </a:r>
          </a:p>
          <a:p>
            <a:r>
              <a:rPr lang="en-US" b="1" dirty="0"/>
              <a:t>Warm Up</a:t>
            </a:r>
          </a:p>
          <a:p>
            <a:r>
              <a:rPr lang="en-US" dirty="0"/>
              <a:t>What is a callback function? How is it different from a plain </a:t>
            </a:r>
            <a:r>
              <a:rPr lang="en-US" dirty="0" err="1"/>
              <a:t>ol</a:t>
            </a:r>
            <a:r>
              <a:rPr lang="en-US" dirty="0"/>
              <a:t>' everyday function?</a:t>
            </a:r>
          </a:p>
          <a:p>
            <a:r>
              <a:rPr lang="en-US" dirty="0"/>
              <a:t>What portion of the following code is the callback function? What does this particular callback function do? var </a:t>
            </a:r>
            <a:r>
              <a:rPr lang="en-US" dirty="0" err="1"/>
              <a:t>tripledNumbers</a:t>
            </a:r>
            <a:r>
              <a:rPr lang="en-US" dirty="0"/>
              <a:t> = </a:t>
            </a:r>
            <a:r>
              <a:rPr lang="en-US" dirty="0" err="1"/>
              <a:t>numbers.map</a:t>
            </a:r>
            <a:r>
              <a:rPr lang="en-US" dirty="0"/>
              <a:t>(function(number) { return number * 3; });</a:t>
            </a:r>
            <a:br>
              <a:rPr lang="en-US" dirty="0"/>
            </a:br>
            <a:endParaRPr lang="en-US" dirty="0"/>
          </a:p>
          <a:p>
            <a:r>
              <a:rPr lang="en-US" dirty="0"/>
              <a:t>Does map() alter the array it is called upon?</a:t>
            </a:r>
          </a:p>
          <a:p>
            <a:r>
              <a:rPr lang="en-US" dirty="0"/>
              <a:t>Discuss with your partner when you would use </a:t>
            </a:r>
            <a:r>
              <a:rPr lang="en-US" dirty="0" err="1"/>
              <a:t>forEach</a:t>
            </a:r>
            <a:r>
              <a:rPr lang="en-US" dirty="0"/>
              <a:t>() and when it might be better to use map().</a:t>
            </a:r>
          </a:p>
          <a:p>
            <a:endParaRPr lang="en-US" dirty="0"/>
          </a:p>
        </p:txBody>
      </p:sp>
    </p:spTree>
    <p:extLst>
      <p:ext uri="{BB962C8B-B14F-4D97-AF65-F5344CB8AC3E}">
        <p14:creationId xmlns:p14="http://schemas.microsoft.com/office/powerpoint/2010/main" val="1078867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60D3-BBEB-6B44-A6F5-F3FEA246B7FB}"/>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998FBD68-D756-104F-9C23-2D94466924A5}"/>
              </a:ext>
            </a:extLst>
          </p:cNvPr>
          <p:cNvSpPr>
            <a:spLocks noGrp="1"/>
          </p:cNvSpPr>
          <p:nvPr>
            <p:ph idx="1"/>
          </p:nvPr>
        </p:nvSpPr>
        <p:spPr/>
        <p:txBody>
          <a:bodyPr/>
          <a:lstStyle/>
          <a:p>
            <a:r>
              <a:rPr lang="en-US" dirty="0"/>
              <a:t>Complete the following in the JavaScript console or on </a:t>
            </a:r>
            <a:r>
              <a:rPr lang="en-US" dirty="0">
                <a:hlinkClick r:id="rId2"/>
              </a:rPr>
              <a:t>JSFiddle</a:t>
            </a:r>
            <a:r>
              <a:rPr lang="en-US" dirty="0"/>
              <a:t>:</a:t>
            </a:r>
          </a:p>
          <a:p>
            <a:r>
              <a:rPr lang="en-US" dirty="0"/>
              <a:t>Make an array of numbers, then use .map() to return an array containing each of the original numbers + 1.</a:t>
            </a:r>
          </a:p>
          <a:p>
            <a:r>
              <a:rPr lang="en-US" dirty="0"/>
              <a:t>Create an array of words. Use .map() to return an array of the same words in all uppercase.</a:t>
            </a:r>
          </a:p>
          <a:p>
            <a:endParaRPr lang="en-US" dirty="0"/>
          </a:p>
        </p:txBody>
      </p:sp>
    </p:spTree>
    <p:extLst>
      <p:ext uri="{BB962C8B-B14F-4D97-AF65-F5344CB8AC3E}">
        <p14:creationId xmlns:p14="http://schemas.microsoft.com/office/powerpoint/2010/main" val="1909270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31C-46C6-964D-819B-DA1C85D8A725}"/>
              </a:ext>
            </a:extLst>
          </p:cNvPr>
          <p:cNvSpPr>
            <a:spLocks noGrp="1"/>
          </p:cNvSpPr>
          <p:nvPr>
            <p:ph type="title"/>
          </p:nvPr>
        </p:nvSpPr>
        <p:spPr/>
        <p:txBody>
          <a:bodyPr/>
          <a:lstStyle/>
          <a:p>
            <a:pPr algn="ctr"/>
            <a:r>
              <a:rPr lang="en-US" dirty="0"/>
              <a:t>Practice - </a:t>
            </a:r>
            <a:r>
              <a:rPr lang="en-US" dirty="0" err="1"/>
              <a:t>forEach</a:t>
            </a:r>
            <a:r>
              <a:rPr lang="en-US" dirty="0"/>
              <a:t> and Map</a:t>
            </a:r>
          </a:p>
        </p:txBody>
      </p:sp>
      <p:sp>
        <p:nvSpPr>
          <p:cNvPr id="3" name="Content Placeholder 2">
            <a:extLst>
              <a:ext uri="{FF2B5EF4-FFF2-40B4-BE49-F238E27FC236}">
                <a16:creationId xmlns:a16="http://schemas.microsoft.com/office/drawing/2014/main" id="{2E8505EE-7142-B345-874F-A2B8E5999D68}"/>
              </a:ext>
            </a:extLst>
          </p:cNvPr>
          <p:cNvSpPr>
            <a:spLocks noGrp="1"/>
          </p:cNvSpPr>
          <p:nvPr>
            <p:ph idx="1"/>
          </p:nvPr>
        </p:nvSpPr>
        <p:spPr/>
        <p:txBody>
          <a:bodyPr>
            <a:normAutofit fontScale="92500" lnSpcReduction="20000"/>
          </a:bodyPr>
          <a:lstStyle/>
          <a:p>
            <a:r>
              <a:rPr lang="en-US" b="1" dirty="0"/>
              <a:t>Goal</a:t>
            </a:r>
            <a:r>
              <a:rPr lang="en-US" dirty="0"/>
              <a:t>: As we have seen, looping and mapping are powerful concepts that can manipulate large amounts of data relatively quickly. Practice each by completing the exercises below using </a:t>
            </a:r>
            <a:r>
              <a:rPr lang="en-US" dirty="0" err="1"/>
              <a:t>forEach</a:t>
            </a:r>
            <a:r>
              <a:rPr lang="en-US" dirty="0"/>
              <a:t>() and/or map().</a:t>
            </a:r>
          </a:p>
          <a:p>
            <a:r>
              <a:rPr lang="en-US" dirty="0"/>
              <a:t>Remember, </a:t>
            </a:r>
            <a:r>
              <a:rPr lang="en-US" i="1" dirty="0"/>
              <a:t>understanding</a:t>
            </a:r>
            <a:r>
              <a:rPr lang="en-US" dirty="0"/>
              <a:t> is the goal here. You're absolutely not expected to complete everything listed on this page. In fact, there is often intentionally </a:t>
            </a:r>
            <a:r>
              <a:rPr lang="en-US" i="1" dirty="0"/>
              <a:t>more</a:t>
            </a:r>
            <a:r>
              <a:rPr lang="en-US" dirty="0"/>
              <a:t> content than can reasonably be completed in a single day. (This also allows students an opportunity to later review concepts without having to repeat exercises they've previously done). Focus on understanding the concepts, not on speed.</a:t>
            </a:r>
          </a:p>
          <a:p>
            <a:r>
              <a:rPr lang="en-US" b="1" dirty="0"/>
              <a:t>Warm Up</a:t>
            </a:r>
          </a:p>
          <a:p>
            <a:r>
              <a:rPr lang="en-US" dirty="0"/>
              <a:t>What is the difference between </a:t>
            </a:r>
            <a:r>
              <a:rPr lang="en-US" dirty="0" err="1"/>
              <a:t>forEach</a:t>
            </a:r>
            <a:r>
              <a:rPr lang="en-US" dirty="0"/>
              <a:t>() and map(). When might you use one over another?</a:t>
            </a:r>
          </a:p>
          <a:p>
            <a:endParaRPr lang="en-US" dirty="0"/>
          </a:p>
        </p:txBody>
      </p:sp>
    </p:spTree>
    <p:extLst>
      <p:ext uri="{BB962C8B-B14F-4D97-AF65-F5344CB8AC3E}">
        <p14:creationId xmlns:p14="http://schemas.microsoft.com/office/powerpoint/2010/main" val="27815189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5102-E568-9540-B330-7DEF08D946B7}"/>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A0E0632C-4B25-A648-BFAF-DD703663B4B2}"/>
              </a:ext>
            </a:extLst>
          </p:cNvPr>
          <p:cNvSpPr>
            <a:spLocks noGrp="1"/>
          </p:cNvSpPr>
          <p:nvPr>
            <p:ph idx="1"/>
          </p:nvPr>
        </p:nvSpPr>
        <p:spPr/>
        <p:txBody>
          <a:bodyPr>
            <a:normAutofit fontScale="55000" lnSpcReduction="20000"/>
          </a:bodyPr>
          <a:lstStyle/>
          <a:p>
            <a:r>
              <a:rPr lang="en-US" b="1" dirty="0"/>
              <a:t>Groceries</a:t>
            </a:r>
          </a:p>
          <a:p>
            <a:r>
              <a:rPr lang="en-US" dirty="0"/>
              <a:t>Create function that allows a user to input items they need at the store, separating each item with a comma.</a:t>
            </a:r>
          </a:p>
          <a:p>
            <a:r>
              <a:rPr lang="en-US" dirty="0"/>
              <a:t>When the user submits their grocery list, log each item to the console on a separate line. Make sure that the commas do not display in the console log.</a:t>
            </a:r>
          </a:p>
          <a:p>
            <a:r>
              <a:rPr lang="en-US" dirty="0"/>
              <a:t>If you'd like to take this further, print the list in alphabetical order. </a:t>
            </a:r>
          </a:p>
          <a:p>
            <a:r>
              <a:rPr lang="en-US" dirty="0"/>
              <a:t>Hint: To do this, build an array of the inputted items. Read up on the </a:t>
            </a:r>
            <a:r>
              <a:rPr lang="en-US" dirty="0">
                <a:hlinkClick r:id="rId2"/>
              </a:rPr>
              <a:t>string split method</a:t>
            </a:r>
            <a:r>
              <a:rPr lang="en-US" dirty="0"/>
              <a:t> </a:t>
            </a:r>
          </a:p>
          <a:p>
            <a:r>
              <a:rPr lang="en-US" dirty="0"/>
              <a:t>This is an external link.. Explore the </a:t>
            </a:r>
            <a:r>
              <a:rPr lang="en-US" dirty="0">
                <a:hlinkClick r:id="rId3"/>
              </a:rPr>
              <a:t>arrays entry</a:t>
            </a:r>
            <a:r>
              <a:rPr lang="en-US" dirty="0"/>
              <a:t> This is an external link. of the Mozilla Developer Network JavaScript documentation to research what method might be used to sort arrays.</a:t>
            </a:r>
          </a:p>
          <a:p>
            <a:r>
              <a:rPr lang="en-US" b="1" dirty="0"/>
              <a:t>Word Play</a:t>
            </a:r>
          </a:p>
          <a:p>
            <a:r>
              <a:rPr lang="en-US" dirty="0"/>
              <a:t>Create a function where users may enter a sentence.</a:t>
            </a:r>
          </a:p>
          <a:p>
            <a:r>
              <a:rPr lang="en-US" dirty="0"/>
              <a:t>Turn that sentence into an array using the </a:t>
            </a:r>
            <a:r>
              <a:rPr lang="en-US" dirty="0">
                <a:hlinkClick r:id="rId4"/>
              </a:rPr>
              <a:t>split method</a:t>
            </a:r>
            <a:r>
              <a:rPr lang="en-US" dirty="0"/>
              <a:t> </a:t>
            </a:r>
          </a:p>
          <a:p>
            <a:r>
              <a:rPr lang="en-US" dirty="0"/>
              <a:t>This is an external link.. Then, loop through this array to build a </a:t>
            </a:r>
            <a:r>
              <a:rPr lang="en-US" i="1" dirty="0"/>
              <a:t>new</a:t>
            </a:r>
            <a:r>
              <a:rPr lang="en-US" dirty="0"/>
              <a:t> array out of every word in the sentence that is 3 or more characters in length. Finally, reverse the order of the new array, </a:t>
            </a:r>
            <a:r>
              <a:rPr lang="en-US" dirty="0">
                <a:hlinkClick r:id="rId5"/>
              </a:rPr>
              <a:t>join</a:t>
            </a:r>
            <a:r>
              <a:rPr lang="en-US" dirty="0"/>
              <a:t> This is an external link. it back together into a string, and print it to the console.</a:t>
            </a:r>
          </a:p>
        </p:txBody>
      </p:sp>
    </p:spTree>
    <p:extLst>
      <p:ext uri="{BB962C8B-B14F-4D97-AF65-F5344CB8AC3E}">
        <p14:creationId xmlns:p14="http://schemas.microsoft.com/office/powerpoint/2010/main" val="37893572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B1ED-BDA9-CA42-B302-F8FCEE6346BE}"/>
              </a:ext>
            </a:extLst>
          </p:cNvPr>
          <p:cNvSpPr>
            <a:spLocks noGrp="1"/>
          </p:cNvSpPr>
          <p:nvPr>
            <p:ph type="title"/>
          </p:nvPr>
        </p:nvSpPr>
        <p:spPr/>
        <p:txBody>
          <a:bodyPr/>
          <a:lstStyle/>
          <a:p>
            <a:pPr algn="ctr"/>
            <a:r>
              <a:rPr lang="en-US" dirty="0"/>
              <a:t>Continue..</a:t>
            </a:r>
          </a:p>
        </p:txBody>
      </p:sp>
      <p:sp>
        <p:nvSpPr>
          <p:cNvPr id="4" name="Rectangle 1">
            <a:extLst>
              <a:ext uri="{FF2B5EF4-FFF2-40B4-BE49-F238E27FC236}">
                <a16:creationId xmlns:a16="http://schemas.microsoft.com/office/drawing/2014/main" id="{42CCEA71-6FFB-6C49-8BC4-DFF018FB6264}"/>
              </a:ext>
            </a:extLst>
          </p:cNvPr>
          <p:cNvSpPr>
            <a:spLocks noChangeArrowheads="1"/>
          </p:cNvSpPr>
          <p:nvPr/>
        </p:nvSpPr>
        <p:spPr bwMode="auto">
          <a:xfrm>
            <a:off x="3322042" y="1875089"/>
            <a:ext cx="765174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Build a Deck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Use a </a:t>
            </a:r>
            <a:r>
              <a:rPr kumimoji="0" lang="en-US" altLang="en-US" sz="1600" b="0" i="0" u="none" strike="noStrike" cap="none" normalizeH="0" baseline="0" dirty="0" err="1">
                <a:ln>
                  <a:noFill/>
                </a:ln>
                <a:solidFill>
                  <a:schemeClr val="tx1"/>
                </a:solidFill>
                <a:effectLst/>
                <a:latin typeface="+mj-lt"/>
              </a:rPr>
              <a:t>forEach</a:t>
            </a:r>
            <a:r>
              <a:rPr kumimoji="0" lang="en-US" altLang="en-US" sz="1600" b="0" i="0" u="none" strike="noStrike" cap="none" normalizeH="0" baseline="0" dirty="0">
                <a:ln>
                  <a:noFill/>
                </a:ln>
                <a:solidFill>
                  <a:schemeClr val="tx1"/>
                </a:solidFill>
                <a:effectLst/>
                <a:latin typeface="+mj-lt"/>
              </a:rPr>
              <a:t>() loop within another </a:t>
            </a:r>
            <a:r>
              <a:rPr kumimoji="0" lang="en-US" altLang="en-US" sz="1600" b="0" i="0" u="none" strike="noStrike" cap="none" normalizeH="0" baseline="0" dirty="0" err="1">
                <a:ln>
                  <a:noFill/>
                </a:ln>
                <a:solidFill>
                  <a:schemeClr val="tx1"/>
                </a:solidFill>
                <a:effectLst/>
                <a:latin typeface="+mj-lt"/>
              </a:rPr>
              <a:t>forEach</a:t>
            </a:r>
            <a:r>
              <a:rPr kumimoji="0" lang="en-US" altLang="en-US" sz="1600" b="0" i="0" u="none" strike="noStrike" cap="none" normalizeH="0" baseline="0" dirty="0">
                <a:ln>
                  <a:noFill/>
                </a:ln>
                <a:solidFill>
                  <a:schemeClr val="tx1"/>
                </a:solidFill>
                <a:effectLst/>
                <a:latin typeface="+mj-lt"/>
              </a:rPr>
              <a:t>() loop to build an array representing a deck of cards. A deck consists of 52 cards - 13 ranks in each of 4 suits.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Then, display a list of every card in the deck. (Hint: Each element of the array should read something like "ace of spades" or "4 of hearts").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start of your output should look something like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1026" name="Picture 2" descr="deck">
            <a:extLst>
              <a:ext uri="{FF2B5EF4-FFF2-40B4-BE49-F238E27FC236}">
                <a16:creationId xmlns:a16="http://schemas.microsoft.com/office/drawing/2014/main" id="{5AEA88DD-DAD9-C046-B2B3-5855177A1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142" y="1825179"/>
            <a:ext cx="2247900" cy="408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4947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3E25-D06D-5C4D-818F-D5EE1525570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1E6A3E4-9C9A-CF47-AE94-8808A9988B4F}"/>
              </a:ext>
            </a:extLst>
          </p:cNvPr>
          <p:cNvSpPr>
            <a:spLocks noGrp="1"/>
          </p:cNvSpPr>
          <p:nvPr>
            <p:ph idx="1"/>
          </p:nvPr>
        </p:nvSpPr>
        <p:spPr/>
        <p:txBody>
          <a:bodyPr>
            <a:normAutofit fontScale="62500" lnSpcReduction="20000"/>
          </a:bodyPr>
          <a:lstStyle/>
          <a:p>
            <a:r>
              <a:rPr lang="en-US" b="1" dirty="0"/>
              <a:t>Further Exploration</a:t>
            </a:r>
          </a:p>
          <a:p>
            <a:r>
              <a:rPr lang="en-US" b="1" dirty="0"/>
              <a:t>Filter, Reduce</a:t>
            </a:r>
          </a:p>
          <a:p>
            <a:r>
              <a:rPr lang="en-US" dirty="0"/>
              <a:t>Look into the Array </a:t>
            </a:r>
            <a:r>
              <a:rPr lang="en-US" dirty="0">
                <a:hlinkClick r:id="rId2"/>
              </a:rPr>
              <a:t>filter</a:t>
            </a:r>
            <a:r>
              <a:rPr lang="en-US" dirty="0"/>
              <a:t> </a:t>
            </a:r>
          </a:p>
          <a:p>
            <a:r>
              <a:rPr lang="en-US" dirty="0"/>
              <a:t>This is an external link. and </a:t>
            </a:r>
            <a:r>
              <a:rPr lang="en-US" dirty="0">
                <a:hlinkClick r:id="rId3"/>
              </a:rPr>
              <a:t>reduce</a:t>
            </a:r>
            <a:r>
              <a:rPr lang="en-US" dirty="0"/>
              <a:t> This is an external link. methods. Refactor some of the projects above to make use of these methods.</a:t>
            </a:r>
          </a:p>
          <a:p>
            <a:r>
              <a:rPr lang="en-US" b="1" dirty="0"/>
              <a:t>Word Order</a:t>
            </a:r>
          </a:p>
          <a:p>
            <a:r>
              <a:rPr lang="en-US" dirty="0"/>
              <a:t>Create a function that lets users input a block of text and returns a list of all the unique words and how many times they appeared.</a:t>
            </a:r>
          </a:p>
          <a:p>
            <a:r>
              <a:rPr lang="en-US" dirty="0"/>
              <a:t>For example, if the user inputs "hello world world", the console should show:</a:t>
            </a:r>
          </a:p>
          <a:p>
            <a:r>
              <a:rPr lang="en-US" dirty="0"/>
              <a:t>hello 1</a:t>
            </a:r>
          </a:p>
          <a:p>
            <a:r>
              <a:rPr lang="en-US" dirty="0"/>
              <a:t>world 2</a:t>
            </a:r>
          </a:p>
          <a:p>
            <a:r>
              <a:rPr lang="en-US" dirty="0"/>
              <a:t>If you finish, and feel comfortable with </a:t>
            </a:r>
            <a:r>
              <a:rPr lang="en-US" dirty="0" err="1"/>
              <a:t>forEach</a:t>
            </a:r>
            <a:r>
              <a:rPr lang="en-US" dirty="0"/>
              <a:t>() loops, try to complete the above exercise but instead order the list by the number of appearances - greatest to least. For words that appear the same amount of times, order by which word appeared first.</a:t>
            </a:r>
          </a:p>
          <a:p>
            <a:endParaRPr lang="en-US" dirty="0"/>
          </a:p>
        </p:txBody>
      </p:sp>
    </p:spTree>
    <p:extLst>
      <p:ext uri="{BB962C8B-B14F-4D97-AF65-F5344CB8AC3E}">
        <p14:creationId xmlns:p14="http://schemas.microsoft.com/office/powerpoint/2010/main" val="38434572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BCEB-9DDA-CB4E-9183-C5E0BE4C87A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131D922-CF92-2244-AE29-6A4F36989B93}"/>
              </a:ext>
            </a:extLst>
          </p:cNvPr>
          <p:cNvSpPr>
            <a:spLocks noGrp="1"/>
          </p:cNvSpPr>
          <p:nvPr>
            <p:ph idx="1"/>
          </p:nvPr>
        </p:nvSpPr>
        <p:spPr>
          <a:xfrm>
            <a:off x="1451579" y="2015732"/>
            <a:ext cx="9603275" cy="4128590"/>
          </a:xfrm>
        </p:spPr>
        <p:txBody>
          <a:bodyPr>
            <a:normAutofit fontScale="70000" lnSpcReduction="20000"/>
          </a:bodyPr>
          <a:lstStyle/>
          <a:p>
            <a:r>
              <a:rPr lang="en-US" i="1" dirty="0"/>
              <a:t>Hint (and sneak peek at next week): Try creating and playing with an object hash and its contents in the JavaScript console:</a:t>
            </a:r>
          </a:p>
          <a:p>
            <a:r>
              <a:rPr lang="en-US" dirty="0"/>
              <a:t>&gt; words = {programming: 2, fun: 5}; </a:t>
            </a:r>
          </a:p>
          <a:p>
            <a:r>
              <a:rPr lang="en-US" dirty="0"/>
              <a:t>Object {programming: 2, fun: 5} </a:t>
            </a:r>
          </a:p>
          <a:p>
            <a:r>
              <a:rPr lang="en-US" dirty="0"/>
              <a:t>&gt; </a:t>
            </a:r>
            <a:r>
              <a:rPr lang="en-US" dirty="0" err="1"/>
              <a:t>Object.keys</a:t>
            </a:r>
            <a:r>
              <a:rPr lang="en-US" dirty="0"/>
              <a:t>(words); </a:t>
            </a:r>
          </a:p>
          <a:p>
            <a:r>
              <a:rPr lang="en-US" dirty="0"/>
              <a:t>["programming", "fun"] </a:t>
            </a:r>
          </a:p>
          <a:p>
            <a:r>
              <a:rPr lang="en-US" dirty="0"/>
              <a:t>&gt; </a:t>
            </a:r>
            <a:r>
              <a:rPr lang="en-US" dirty="0" err="1"/>
              <a:t>words.programming</a:t>
            </a:r>
            <a:r>
              <a:rPr lang="en-US" dirty="0"/>
              <a:t> </a:t>
            </a:r>
          </a:p>
          <a:p>
            <a:r>
              <a:rPr lang="en-US" dirty="0"/>
              <a:t>2</a:t>
            </a:r>
          </a:p>
          <a:p>
            <a:r>
              <a:rPr lang="en-US" dirty="0"/>
              <a:t> &gt; </a:t>
            </a:r>
            <a:r>
              <a:rPr lang="en-US" dirty="0" err="1"/>
              <a:t>words.fun</a:t>
            </a:r>
            <a:r>
              <a:rPr lang="en-US" dirty="0"/>
              <a:t> 5 </a:t>
            </a:r>
          </a:p>
          <a:p>
            <a:r>
              <a:rPr lang="en-US" dirty="0"/>
              <a:t>&gt; </a:t>
            </a:r>
            <a:r>
              <a:rPr lang="en-US" dirty="0" err="1"/>
              <a:t>words.nothing</a:t>
            </a:r>
            <a:r>
              <a:rPr lang="en-US" dirty="0"/>
              <a:t> </a:t>
            </a:r>
          </a:p>
          <a:p>
            <a:r>
              <a:rPr lang="en-US" dirty="0"/>
              <a:t>undefined </a:t>
            </a:r>
            <a:r>
              <a:rPr lang="en-US" dirty="0" err="1"/>
              <a:t>words.fun</a:t>
            </a:r>
            <a:endParaRPr lang="en-US" dirty="0"/>
          </a:p>
          <a:p>
            <a:r>
              <a:rPr lang="en-US" dirty="0"/>
              <a:t>&gt;</a:t>
            </a:r>
            <a:r>
              <a:rPr lang="en-US" dirty="0" err="1"/>
              <a:t>words.programming</a:t>
            </a:r>
            <a:r>
              <a:rPr lang="en-US" dirty="0"/>
              <a:t> true </a:t>
            </a:r>
          </a:p>
        </p:txBody>
      </p:sp>
    </p:spTree>
    <p:extLst>
      <p:ext uri="{BB962C8B-B14F-4D97-AF65-F5344CB8AC3E}">
        <p14:creationId xmlns:p14="http://schemas.microsoft.com/office/powerpoint/2010/main" val="33449900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92E9-E539-DC4D-B5F7-9FAE5A611B5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03E033F-01E8-1449-A5E1-2CEDAD064105}"/>
              </a:ext>
            </a:extLst>
          </p:cNvPr>
          <p:cNvSpPr>
            <a:spLocks noGrp="1"/>
          </p:cNvSpPr>
          <p:nvPr>
            <p:ph idx="1"/>
          </p:nvPr>
        </p:nvSpPr>
        <p:spPr/>
        <p:txBody>
          <a:bodyPr/>
          <a:lstStyle/>
          <a:p>
            <a:r>
              <a:rPr lang="en-US" b="1" dirty="0"/>
              <a:t>Peer Code Review</a:t>
            </a:r>
          </a:p>
          <a:p>
            <a:r>
              <a:rPr lang="en-US" dirty="0"/>
              <a:t>Is the JavaScript business logic separate from the user interface logic?</a:t>
            </a:r>
          </a:p>
          <a:p>
            <a:r>
              <a:rPr lang="en-US" dirty="0"/>
              <a:t>Are variable names descriptive and easy to understand?</a:t>
            </a:r>
          </a:p>
          <a:p>
            <a:r>
              <a:rPr lang="en-US" dirty="0"/>
              <a:t>Is code properly indented throughout?</a:t>
            </a:r>
          </a:p>
          <a:p>
            <a:r>
              <a:rPr lang="en-US" dirty="0"/>
              <a:t>Are loops being used correctly? What about mapping?</a:t>
            </a:r>
          </a:p>
          <a:p>
            <a:r>
              <a:rPr lang="en-US" dirty="0"/>
              <a:t>Are there any loops that could instead be replaced with .map()?</a:t>
            </a:r>
          </a:p>
          <a:p>
            <a:endParaRPr lang="en-US" dirty="0"/>
          </a:p>
        </p:txBody>
      </p:sp>
    </p:spTree>
    <p:extLst>
      <p:ext uri="{BB962C8B-B14F-4D97-AF65-F5344CB8AC3E}">
        <p14:creationId xmlns:p14="http://schemas.microsoft.com/office/powerpoint/2010/main" val="360580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D8D9-86B2-8145-9CAB-F94C0CD47376}"/>
              </a:ext>
            </a:extLst>
          </p:cNvPr>
          <p:cNvSpPr>
            <a:spLocks noGrp="1"/>
          </p:cNvSpPr>
          <p:nvPr>
            <p:ph type="title"/>
          </p:nvPr>
        </p:nvSpPr>
        <p:spPr/>
        <p:txBody>
          <a:bodyPr/>
          <a:lstStyle/>
          <a:p>
            <a:pPr algn="ctr"/>
            <a:r>
              <a:rPr lang="en-US" dirty="0" err="1"/>
              <a:t>Behaviour</a:t>
            </a:r>
            <a:r>
              <a:rPr lang="en-US" dirty="0"/>
              <a:t> Driven Development (BDD)</a:t>
            </a:r>
          </a:p>
        </p:txBody>
      </p:sp>
      <p:sp>
        <p:nvSpPr>
          <p:cNvPr id="3" name="Content Placeholder 2">
            <a:extLst>
              <a:ext uri="{FF2B5EF4-FFF2-40B4-BE49-F238E27FC236}">
                <a16:creationId xmlns:a16="http://schemas.microsoft.com/office/drawing/2014/main" id="{FCDC02BC-A943-8846-B82D-F0DA70C31C3D}"/>
              </a:ext>
            </a:extLst>
          </p:cNvPr>
          <p:cNvSpPr>
            <a:spLocks noGrp="1"/>
          </p:cNvSpPr>
          <p:nvPr>
            <p:ph idx="1"/>
          </p:nvPr>
        </p:nvSpPr>
        <p:spPr/>
        <p:txBody>
          <a:bodyPr>
            <a:normAutofit fontScale="92500" lnSpcReduction="20000"/>
          </a:bodyPr>
          <a:lstStyle/>
          <a:p>
            <a:r>
              <a:rPr lang="en-US" dirty="0"/>
              <a:t>One of the most difficult challenges facing us as developers is taking a problem we want to solve or a concept we want to realize and turning it into a set of specific programming tasks.</a:t>
            </a:r>
          </a:p>
          <a:p>
            <a:r>
              <a:rPr lang="en-US" dirty="0"/>
              <a:t>A common process to do this is called </a:t>
            </a:r>
            <a:r>
              <a:rPr lang="en-US" b="1" dirty="0"/>
              <a:t>Behavior-Driven Development</a:t>
            </a:r>
            <a:r>
              <a:rPr lang="en-US" dirty="0"/>
              <a:t> (or </a:t>
            </a:r>
            <a:r>
              <a:rPr lang="en-US" dirty="0">
                <a:hlinkClick r:id="rId2"/>
              </a:rPr>
              <a:t>BDD</a:t>
            </a:r>
            <a:r>
              <a:rPr lang="en-US" dirty="0"/>
              <a:t> </a:t>
            </a:r>
          </a:p>
          <a:p>
            <a:r>
              <a:rPr lang="en-US" dirty="0"/>
              <a:t>This is an external link.) and is used by developers across coding languages. In BDD, rather than thinking about the code first, the focus begins on the </a:t>
            </a:r>
            <a:r>
              <a:rPr lang="en-US" i="1" dirty="0"/>
              <a:t>behaviors</a:t>
            </a:r>
            <a:r>
              <a:rPr lang="en-US" dirty="0"/>
              <a:t> that we want to see in our final application. We identify what the program </a:t>
            </a:r>
            <a:r>
              <a:rPr lang="en-US" i="1" dirty="0"/>
              <a:t>should</a:t>
            </a:r>
            <a:r>
              <a:rPr lang="en-US" dirty="0"/>
              <a:t> do before determining how to make it do it.</a:t>
            </a:r>
          </a:p>
          <a:p>
            <a:r>
              <a:rPr lang="en-US" dirty="0"/>
              <a:t>To practice this, we'll imagine that we have been hired by a person born on February 29th. She would like to determine if any given year is a leap year (meaning it's a birthday year for her!). Here's a finished example of what she'd like:</a:t>
            </a:r>
          </a:p>
          <a:p>
            <a:endParaRPr lang="en-US" dirty="0"/>
          </a:p>
        </p:txBody>
      </p:sp>
    </p:spTree>
    <p:extLst>
      <p:ext uri="{BB962C8B-B14F-4D97-AF65-F5344CB8AC3E}">
        <p14:creationId xmlns:p14="http://schemas.microsoft.com/office/powerpoint/2010/main" val="15310994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{575A6CCD-774D-2740-80EA-CE2C56C8D0C3}tf10001119</Template>
  <TotalTime>5876</TotalTime>
  <Words>15698</Words>
  <Application>Microsoft Macintosh PowerPoint</Application>
  <PresentationFormat>Widescreen</PresentationFormat>
  <Paragraphs>817</Paragraphs>
  <Slides>125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125</vt:i4>
      </vt:variant>
    </vt:vector>
  </HeadingPairs>
  <TitlesOfParts>
    <vt:vector size="128" baseType="lpstr">
      <vt:lpstr>Arial</vt:lpstr>
      <vt:lpstr>Gill Sans MT</vt:lpstr>
      <vt:lpstr>Gallery</vt:lpstr>
      <vt:lpstr>Week 3</vt:lpstr>
      <vt:lpstr>Data Types</vt:lpstr>
      <vt:lpstr>Continue..</vt:lpstr>
      <vt:lpstr>Continue..</vt:lpstr>
      <vt:lpstr>Continue..</vt:lpstr>
      <vt:lpstr>Continue..</vt:lpstr>
      <vt:lpstr>Continue..</vt:lpstr>
      <vt:lpstr>Continue..</vt:lpstr>
      <vt:lpstr>Practice - Data Types</vt:lpstr>
      <vt:lpstr>Code </vt:lpstr>
      <vt:lpstr>Functions</vt:lpstr>
      <vt:lpstr>Continue..</vt:lpstr>
      <vt:lpstr>Continue..</vt:lpstr>
      <vt:lpstr>Continue..</vt:lpstr>
      <vt:lpstr>Practice - Functions</vt:lpstr>
      <vt:lpstr>Code </vt:lpstr>
      <vt:lpstr>Parsing Integers</vt:lpstr>
      <vt:lpstr>CONTINUE..</vt:lpstr>
      <vt:lpstr>CONTINUE..</vt:lpstr>
      <vt:lpstr>CONTINUE..</vt:lpstr>
      <vt:lpstr>JSFiddle</vt:lpstr>
      <vt:lpstr>Continue..</vt:lpstr>
      <vt:lpstr>Continue..</vt:lpstr>
      <vt:lpstr>Continue..</vt:lpstr>
      <vt:lpstr>Writing Functions</vt:lpstr>
      <vt:lpstr>Continue..</vt:lpstr>
      <vt:lpstr>Continue..</vt:lpstr>
      <vt:lpstr>Continue..</vt:lpstr>
      <vt:lpstr>Continue..</vt:lpstr>
      <vt:lpstr>Practice - Writing Functions</vt:lpstr>
      <vt:lpstr>code</vt:lpstr>
      <vt:lpstr>Business and User Interface Logic</vt:lpstr>
      <vt:lpstr>Continue..</vt:lpstr>
      <vt:lpstr>Continue..</vt:lpstr>
      <vt:lpstr>Continue..</vt:lpstr>
      <vt:lpstr>Continue..</vt:lpstr>
      <vt:lpstr>Continue..</vt:lpstr>
      <vt:lpstr>Calculator: Business Logic</vt:lpstr>
      <vt:lpstr>Continue..</vt:lpstr>
      <vt:lpstr>Continue..</vt:lpstr>
      <vt:lpstr>Continue..</vt:lpstr>
      <vt:lpstr>Practical:Calculator Business Logic</vt:lpstr>
      <vt:lpstr>Code</vt:lpstr>
      <vt:lpstr>Continue..</vt:lpstr>
      <vt:lpstr>Continue..</vt:lpstr>
      <vt:lpstr>Continue..</vt:lpstr>
      <vt:lpstr>Continue..</vt:lpstr>
      <vt:lpstr>Control Flows</vt:lpstr>
      <vt:lpstr>Continue..</vt:lpstr>
      <vt:lpstr>Continue..</vt:lpstr>
      <vt:lpstr>Continue..</vt:lpstr>
      <vt:lpstr>Continue..</vt:lpstr>
      <vt:lpstr>Continue..</vt:lpstr>
      <vt:lpstr>Continue..</vt:lpstr>
      <vt:lpstr>Control flows practice</vt:lpstr>
      <vt:lpstr>code</vt:lpstr>
      <vt:lpstr>Continue..</vt:lpstr>
      <vt:lpstr>Logical Operators</vt:lpstr>
      <vt:lpstr>Continue..</vt:lpstr>
      <vt:lpstr>Continue..</vt:lpstr>
      <vt:lpstr>Continue..</vt:lpstr>
      <vt:lpstr>Continue..</vt:lpstr>
      <vt:lpstr>Continue..</vt:lpstr>
      <vt:lpstr>Continue..</vt:lpstr>
      <vt:lpstr>Practice - Control Flows with Logical Operators </vt:lpstr>
      <vt:lpstr>code</vt:lpstr>
      <vt:lpstr>JavaScript Arrays</vt:lpstr>
      <vt:lpstr>Continue..</vt:lpstr>
      <vt:lpstr>Continue..</vt:lpstr>
      <vt:lpstr>Continue..</vt:lpstr>
      <vt:lpstr>Continue..</vt:lpstr>
      <vt:lpstr>Continue..</vt:lpstr>
      <vt:lpstr>Array Methods</vt:lpstr>
      <vt:lpstr>Continue..</vt:lpstr>
      <vt:lpstr>Cloning Arrays </vt:lpstr>
      <vt:lpstr>Continue..</vt:lpstr>
      <vt:lpstr>Continue..</vt:lpstr>
      <vt:lpstr>Practice - JavaScript Arrays</vt:lpstr>
      <vt:lpstr>code</vt:lpstr>
      <vt:lpstr>Looping in Arrays</vt:lpstr>
      <vt:lpstr>Continue..</vt:lpstr>
      <vt:lpstr>Continue..</vt:lpstr>
      <vt:lpstr>Continue..</vt:lpstr>
      <vt:lpstr>Practice - Looping in Arrays</vt:lpstr>
      <vt:lpstr>Code</vt:lpstr>
      <vt:lpstr>Array Mapping</vt:lpstr>
      <vt:lpstr>Continue..</vt:lpstr>
      <vt:lpstr>Continue..</vt:lpstr>
      <vt:lpstr>Continue..</vt:lpstr>
      <vt:lpstr>Continue..</vt:lpstr>
      <vt:lpstr>Practice - Arrays</vt:lpstr>
      <vt:lpstr>code</vt:lpstr>
      <vt:lpstr>Practice - forEach and Map</vt:lpstr>
      <vt:lpstr>code</vt:lpstr>
      <vt:lpstr>Continue..</vt:lpstr>
      <vt:lpstr>Continue..</vt:lpstr>
      <vt:lpstr>Continue..</vt:lpstr>
      <vt:lpstr>Continue..</vt:lpstr>
      <vt:lpstr>Behaviour Driven Development (BDD)</vt:lpstr>
      <vt:lpstr>Continue..</vt:lpstr>
      <vt:lpstr>Continue..</vt:lpstr>
      <vt:lpstr>Continue..</vt:lpstr>
      <vt:lpstr>Continue..</vt:lpstr>
      <vt:lpstr>Continue..</vt:lpstr>
      <vt:lpstr>Title Case </vt:lpstr>
      <vt:lpstr>Continue..</vt:lpstr>
      <vt:lpstr>Practice - Leap Year, Pig Latin</vt:lpstr>
      <vt:lpstr>Continue..</vt:lpstr>
      <vt:lpstr>code</vt:lpstr>
      <vt:lpstr>Continue..</vt:lpstr>
      <vt:lpstr>Continue..</vt:lpstr>
      <vt:lpstr>Continue..</vt:lpstr>
      <vt:lpstr>Further Exploration </vt:lpstr>
      <vt:lpstr>Continue..</vt:lpstr>
      <vt:lpstr>Continue..</vt:lpstr>
      <vt:lpstr>Continue..</vt:lpstr>
      <vt:lpstr>Roman Numerals and Cryptosquare</vt:lpstr>
      <vt:lpstr>code</vt:lpstr>
      <vt:lpstr>Continue..</vt:lpstr>
      <vt:lpstr>Continue..</vt:lpstr>
      <vt:lpstr>Continue..</vt:lpstr>
      <vt:lpstr>Continue..</vt:lpstr>
      <vt:lpstr>Independent Project - Triangle Tracker</vt:lpstr>
      <vt:lpstr>Continue..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Eng-Hafsa Saed</dc:creator>
  <cp:lastModifiedBy>Eng-Hafsa Saed</cp:lastModifiedBy>
  <cp:revision>13</cp:revision>
  <dcterms:created xsi:type="dcterms:W3CDTF">2021-09-28T08:33:35Z</dcterms:created>
  <dcterms:modified xsi:type="dcterms:W3CDTF">2021-10-07T06:10:37Z</dcterms:modified>
</cp:coreProperties>
</file>