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405" r:id="rId38"/>
    <p:sldId id="406" r:id="rId39"/>
    <p:sldId id="407" r:id="rId40"/>
    <p:sldId id="408" r:id="rId41"/>
    <p:sldId id="409" r:id="rId42"/>
    <p:sldId id="410" r:id="rId43"/>
    <p:sldId id="411" r:id="rId44"/>
    <p:sldId id="412"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 id="325" r:id="rId79"/>
    <p:sldId id="326" r:id="rId80"/>
    <p:sldId id="327" r:id="rId81"/>
    <p:sldId id="328" r:id="rId82"/>
    <p:sldId id="329" r:id="rId83"/>
    <p:sldId id="330" r:id="rId84"/>
    <p:sldId id="331" r:id="rId85"/>
    <p:sldId id="332" r:id="rId86"/>
    <p:sldId id="333" r:id="rId87"/>
    <p:sldId id="334" r:id="rId88"/>
    <p:sldId id="335" r:id="rId89"/>
    <p:sldId id="336" r:id="rId90"/>
    <p:sldId id="337" r:id="rId91"/>
    <p:sldId id="338" r:id="rId92"/>
    <p:sldId id="339" r:id="rId93"/>
    <p:sldId id="340" r:id="rId94"/>
    <p:sldId id="341" r:id="rId95"/>
    <p:sldId id="342" r:id="rId96"/>
    <p:sldId id="343" r:id="rId97"/>
    <p:sldId id="344" r:id="rId98"/>
    <p:sldId id="345" r:id="rId99"/>
    <p:sldId id="346" r:id="rId100"/>
    <p:sldId id="347" r:id="rId101"/>
    <p:sldId id="348" r:id="rId102"/>
    <p:sldId id="349" r:id="rId103"/>
    <p:sldId id="350" r:id="rId104"/>
    <p:sldId id="351" r:id="rId105"/>
    <p:sldId id="352" r:id="rId106"/>
    <p:sldId id="353" r:id="rId107"/>
    <p:sldId id="354" r:id="rId108"/>
    <p:sldId id="355" r:id="rId109"/>
    <p:sldId id="356" r:id="rId110"/>
    <p:sldId id="357" r:id="rId111"/>
    <p:sldId id="358" r:id="rId112"/>
    <p:sldId id="359" r:id="rId113"/>
    <p:sldId id="360" r:id="rId114"/>
    <p:sldId id="361" r:id="rId115"/>
    <p:sldId id="362" r:id="rId116"/>
    <p:sldId id="363" r:id="rId117"/>
    <p:sldId id="364" r:id="rId118"/>
    <p:sldId id="365" r:id="rId119"/>
    <p:sldId id="366" r:id="rId120"/>
    <p:sldId id="367" r:id="rId121"/>
    <p:sldId id="368" r:id="rId122"/>
    <p:sldId id="369" r:id="rId123"/>
    <p:sldId id="370" r:id="rId124"/>
    <p:sldId id="371" r:id="rId125"/>
    <p:sldId id="372" r:id="rId126"/>
    <p:sldId id="373" r:id="rId127"/>
    <p:sldId id="374" r:id="rId128"/>
    <p:sldId id="375" r:id="rId129"/>
    <p:sldId id="376" r:id="rId130"/>
    <p:sldId id="377" r:id="rId131"/>
    <p:sldId id="378" r:id="rId132"/>
    <p:sldId id="379" r:id="rId133"/>
    <p:sldId id="380" r:id="rId134"/>
    <p:sldId id="381" r:id="rId135"/>
    <p:sldId id="382" r:id="rId136"/>
    <p:sldId id="383" r:id="rId137"/>
    <p:sldId id="384" r:id="rId138"/>
    <p:sldId id="385" r:id="rId139"/>
    <p:sldId id="386" r:id="rId140"/>
    <p:sldId id="387" r:id="rId141"/>
    <p:sldId id="388" r:id="rId142"/>
    <p:sldId id="389" r:id="rId143"/>
    <p:sldId id="390" r:id="rId144"/>
    <p:sldId id="391" r:id="rId145"/>
    <p:sldId id="392" r:id="rId146"/>
    <p:sldId id="393" r:id="rId147"/>
    <p:sldId id="394" r:id="rId148"/>
    <p:sldId id="395" r:id="rId149"/>
    <p:sldId id="396" r:id="rId150"/>
    <p:sldId id="397" r:id="rId151"/>
    <p:sldId id="398" r:id="rId152"/>
    <p:sldId id="399" r:id="rId153"/>
    <p:sldId id="400" r:id="rId154"/>
    <p:sldId id="401" r:id="rId155"/>
    <p:sldId id="402" r:id="rId156"/>
    <p:sldId id="404" r:id="rId1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296"/>
  </p:normalViewPr>
  <p:slideViewPr>
    <p:cSldViewPr snapToGrid="0" snapToObjects="1">
      <p:cViewPr>
        <p:scale>
          <a:sx n="141" d="100"/>
          <a:sy n="141" d="100"/>
        </p:scale>
        <p:origin x="-624"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9D90E7-5A3B-FE43-9A2E-0F134B840EC0}" type="datetimeFigureOut">
              <a:rPr lang="en-US" smtClean="0"/>
              <a:t>9/26/21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8A71BB4-98B9-C641-86AF-1978268F826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744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9D90E7-5A3B-FE43-9A2E-0F134B840EC0}" type="datetimeFigureOut">
              <a:rPr lang="en-US" smtClean="0"/>
              <a:t>9/26/21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A71BB4-98B9-C641-86AF-1978268F826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4562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9D90E7-5A3B-FE43-9A2E-0F134B840EC0}" type="datetimeFigureOut">
              <a:rPr lang="en-US" smtClean="0"/>
              <a:t>9/26/21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A71BB4-98B9-C641-86AF-1978268F826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2584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9D90E7-5A3B-FE43-9A2E-0F134B840EC0}" type="datetimeFigureOut">
              <a:rPr lang="en-US" smtClean="0"/>
              <a:t>9/26/21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A71BB4-98B9-C641-86AF-1978268F8269}"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2464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D90E7-5A3B-FE43-9A2E-0F134B840EC0}" type="datetimeFigureOut">
              <a:rPr lang="en-US" smtClean="0"/>
              <a:t>9/26/21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A71BB4-98B9-C641-86AF-1978268F826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8153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9D90E7-5A3B-FE43-9A2E-0F134B840EC0}" type="datetimeFigureOut">
              <a:rPr lang="en-US" smtClean="0"/>
              <a:t>9/26/21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A71BB4-98B9-C641-86AF-1978268F8269}"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5071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9D90E7-5A3B-FE43-9A2E-0F134B840EC0}" type="datetimeFigureOut">
              <a:rPr lang="en-US" smtClean="0"/>
              <a:t>9/26/21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A71BB4-98B9-C641-86AF-1978268F8269}"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9420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9D90E7-5A3B-FE43-9A2E-0F134B840EC0}" type="datetimeFigureOut">
              <a:rPr lang="en-US" smtClean="0"/>
              <a:t>9/26/21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A71BB4-98B9-C641-86AF-1978268F826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1549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D90E7-5A3B-FE43-9A2E-0F134B840EC0}" type="datetimeFigureOut">
              <a:rPr lang="en-US" smtClean="0"/>
              <a:t>9/26/21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A71BB4-98B9-C641-86AF-1978268F8269}" type="slidenum">
              <a:rPr lang="en-US" smtClean="0"/>
              <a:t>‹#›</a:t>
            </a:fld>
            <a:endParaRPr lang="en-US"/>
          </a:p>
        </p:txBody>
      </p:sp>
    </p:spTree>
    <p:extLst>
      <p:ext uri="{BB962C8B-B14F-4D97-AF65-F5344CB8AC3E}">
        <p14:creationId xmlns:p14="http://schemas.microsoft.com/office/powerpoint/2010/main" val="368382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9D90E7-5A3B-FE43-9A2E-0F134B840EC0}" type="datetimeFigureOut">
              <a:rPr lang="en-US" smtClean="0"/>
              <a:t>9/26/21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A71BB4-98B9-C641-86AF-1978268F826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4995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29D90E7-5A3B-FE43-9A2E-0F134B840EC0}" type="datetimeFigureOut">
              <a:rPr lang="en-US" smtClean="0"/>
              <a:t>9/26/21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8A71BB4-98B9-C641-86AF-1978268F826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3212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29D90E7-5A3B-FE43-9A2E-0F134B840EC0}" type="datetimeFigureOut">
              <a:rPr lang="en-US" smtClean="0"/>
              <a:t>9/26/21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8A71BB4-98B9-C641-86AF-1978268F8269}"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0834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hyperlink" Target="https://mediaqueri.es/db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hyperlink" Target="https://css-tricks.com/snippets/css/media-queries-for-standard-devices/" TargetMode="Externa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hyperlink" Target="http://www.ecma-international.org/" TargetMode="Externa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hyperlink" Target="http://stackoverflow.com/" TargetMode="External"/><Relationship Id="rId2" Type="http://schemas.openxmlformats.org/officeDocument/2006/relationships/hyperlink" Target="https://developer.mozilla.org/en-US/docs/Web/JavaScript" TargetMode="Externa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hyperlink" Target="https://www.w3schools.com/js/js_string_methods.asp" TargetMode="Externa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hyperlink" Target="https://developer.mozilla.org/en-US/docs/Web/JavaScript/Reference/Global_Objects/String/prototype#Methods" TargetMode="Externa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hyperlink" Target="file:///Users/hafsasaidali/Downloads/LMS/Prep-Full-Time-2018-Dec-11_15-46-55/modules/items/ibad9ea60120fce9eb0dcd2a52afbb2e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hyperlink" Target="http://flukeout.github.io/"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9FC9-8A92-EF49-A28B-6AABB30A2F66}"/>
              </a:ext>
            </a:extLst>
          </p:cNvPr>
          <p:cNvSpPr>
            <a:spLocks noGrp="1"/>
          </p:cNvSpPr>
          <p:nvPr>
            <p:ph type="ctrTitle"/>
          </p:nvPr>
        </p:nvSpPr>
        <p:spPr/>
        <p:txBody>
          <a:bodyPr/>
          <a:lstStyle/>
          <a:p>
            <a:r>
              <a:rPr lang="en-US" dirty="0"/>
              <a:t>Week2</a:t>
            </a:r>
          </a:p>
        </p:txBody>
      </p:sp>
      <p:sp>
        <p:nvSpPr>
          <p:cNvPr id="3" name="Subtitle 2">
            <a:extLst>
              <a:ext uri="{FF2B5EF4-FFF2-40B4-BE49-F238E27FC236}">
                <a16:creationId xmlns:a16="http://schemas.microsoft.com/office/drawing/2014/main" id="{5A355875-EC98-184E-99C8-BB72960EB9D4}"/>
              </a:ext>
            </a:extLst>
          </p:cNvPr>
          <p:cNvSpPr>
            <a:spLocks noGrp="1"/>
          </p:cNvSpPr>
          <p:nvPr>
            <p:ph type="subTitle" idx="1"/>
          </p:nvPr>
        </p:nvSpPr>
        <p:spPr/>
        <p:txBody>
          <a:bodyPr/>
          <a:lstStyle/>
          <a:p>
            <a:pPr>
              <a:spcBef>
                <a:spcPts val="1001"/>
              </a:spcBef>
              <a:tabLst>
                <a:tab pos="0" algn="l"/>
              </a:tabLst>
            </a:pPr>
            <a:r>
              <a:rPr lang="en-US" spc="-1" dirty="0">
                <a:solidFill>
                  <a:srgbClr val="000000"/>
                </a:solidFill>
              </a:rPr>
              <a:t>FRONT END WEB DEVELOPMENT COURSE</a:t>
            </a:r>
            <a:endParaRPr lang="en-US" spc="-1" dirty="0">
              <a:latin typeface="Arial"/>
            </a:endParaRPr>
          </a:p>
        </p:txBody>
      </p:sp>
    </p:spTree>
    <p:extLst>
      <p:ext uri="{BB962C8B-B14F-4D97-AF65-F5344CB8AC3E}">
        <p14:creationId xmlns:p14="http://schemas.microsoft.com/office/powerpoint/2010/main" val="1184704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56AE9-B4B1-8948-B1A9-174917B72721}"/>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20C01CC8-3BB5-4A46-8EF0-81318887DF2F}"/>
              </a:ext>
            </a:extLst>
          </p:cNvPr>
          <p:cNvSpPr>
            <a:spLocks noGrp="1"/>
          </p:cNvSpPr>
          <p:nvPr>
            <p:ph idx="1"/>
          </p:nvPr>
        </p:nvSpPr>
        <p:spPr/>
        <p:txBody>
          <a:bodyPr/>
          <a:lstStyle/>
          <a:p>
            <a:r>
              <a:rPr lang="en-US" b="1" dirty="0"/>
              <a:t>Master Branch</a:t>
            </a:r>
          </a:p>
          <a:p>
            <a:r>
              <a:rPr lang="en-US" dirty="0"/>
              <a:t>You may be surprised to learn that you've been interacting with branches since the beginning of the course! At this point in the curriculum, you've most likely pushed several projects to GitHub already, and published at least one on GitHub Pages. Your current GitHub repositories should look something like this:</a:t>
            </a:r>
          </a:p>
          <a:p>
            <a:endParaRPr lang="en-US" dirty="0"/>
          </a:p>
        </p:txBody>
      </p:sp>
      <p:pic>
        <p:nvPicPr>
          <p:cNvPr id="5" name="Picture 4" descr="Graphical user interface, text, application, email, website&#10;&#10;Description automatically generated">
            <a:extLst>
              <a:ext uri="{FF2B5EF4-FFF2-40B4-BE49-F238E27FC236}">
                <a16:creationId xmlns:a16="http://schemas.microsoft.com/office/drawing/2014/main" id="{866E33DE-810F-4040-8A80-7D9C3B0AF1EA}"/>
              </a:ext>
            </a:extLst>
          </p:cNvPr>
          <p:cNvPicPr>
            <a:picLocks noChangeAspect="1"/>
          </p:cNvPicPr>
          <p:nvPr/>
        </p:nvPicPr>
        <p:blipFill>
          <a:blip r:embed="rId2"/>
          <a:stretch>
            <a:fillRect/>
          </a:stretch>
        </p:blipFill>
        <p:spPr>
          <a:xfrm>
            <a:off x="1692166" y="4078014"/>
            <a:ext cx="6369268" cy="1725886"/>
          </a:xfrm>
          <a:prstGeom prst="rect">
            <a:avLst/>
          </a:prstGeom>
        </p:spPr>
      </p:pic>
    </p:spTree>
    <p:extLst>
      <p:ext uri="{BB962C8B-B14F-4D97-AF65-F5344CB8AC3E}">
        <p14:creationId xmlns:p14="http://schemas.microsoft.com/office/powerpoint/2010/main" val="84733724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0BA25-14A9-6346-AB24-816511A907DE}"/>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7243132C-7DCA-5A47-811F-09128A8B0F39}"/>
              </a:ext>
            </a:extLst>
          </p:cNvPr>
          <p:cNvSpPr>
            <a:spLocks noGrp="1"/>
          </p:cNvSpPr>
          <p:nvPr>
            <p:ph idx="1"/>
          </p:nvPr>
        </p:nvSpPr>
        <p:spPr/>
        <p:txBody>
          <a:bodyPr>
            <a:normAutofit fontScale="70000" lnSpcReduction="20000"/>
          </a:bodyPr>
          <a:lstStyle/>
          <a:p>
            <a:r>
              <a:rPr lang="en-US" b="1" dirty="0"/>
              <a:t>Media Type</a:t>
            </a:r>
          </a:p>
          <a:p>
            <a:r>
              <a:rPr lang="en-US" dirty="0"/>
              <a:t>Media queries will often include something called a media type, which refers to the type of device the user is viewing a site with. We have the following options to choose from:</a:t>
            </a:r>
          </a:p>
          <a:p>
            <a:r>
              <a:rPr lang="en-US" dirty="0"/>
              <a:t>all: Suitable for all devices.</a:t>
            </a:r>
          </a:p>
          <a:p>
            <a:r>
              <a:rPr lang="en-US" dirty="0"/>
              <a:t>print: Intended for viewing a site in "print preview" mode. For instance, if we had a website with a dark-colored background that users may want to print, we could use a print media query that removes the dark-colored background for print media types. This would both make our website's information more legible in a printed format, and save our users printer ink.</a:t>
            </a:r>
          </a:p>
          <a:p>
            <a:r>
              <a:rPr lang="en-US" dirty="0"/>
              <a:t>screen: Intended primarily for color computer screens.</a:t>
            </a:r>
          </a:p>
          <a:p>
            <a:r>
              <a:rPr lang="en-US" dirty="0"/>
              <a:t>speech: Intended for screen readers that assist users with impaired vision.</a:t>
            </a:r>
          </a:p>
          <a:p>
            <a:r>
              <a:rPr lang="en-US" dirty="0"/>
              <a:t>If you do not explicitly specify a type, the media query will default to all.</a:t>
            </a:r>
          </a:p>
        </p:txBody>
      </p:sp>
    </p:spTree>
    <p:extLst>
      <p:ext uri="{BB962C8B-B14F-4D97-AF65-F5344CB8AC3E}">
        <p14:creationId xmlns:p14="http://schemas.microsoft.com/office/powerpoint/2010/main" val="123310017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A59F2-B33C-6846-BC42-FAEE760671F0}"/>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C9CF9D2F-19A0-7748-A711-0DF549C7BAAE}"/>
              </a:ext>
            </a:extLst>
          </p:cNvPr>
          <p:cNvSpPr>
            <a:spLocks noGrp="1"/>
          </p:cNvSpPr>
          <p:nvPr>
            <p:ph idx="1"/>
          </p:nvPr>
        </p:nvSpPr>
        <p:spPr/>
        <p:txBody>
          <a:bodyPr>
            <a:normAutofit fontScale="62500" lnSpcReduction="20000"/>
          </a:bodyPr>
          <a:lstStyle/>
          <a:p>
            <a:r>
              <a:rPr lang="en-US" dirty="0"/>
              <a:t>Here's how to add the media type to a query:</a:t>
            </a:r>
          </a:p>
          <a:p>
            <a:r>
              <a:rPr lang="en-US" dirty="0"/>
              <a:t>@media screen () { } </a:t>
            </a:r>
          </a:p>
          <a:p>
            <a:r>
              <a:rPr lang="en-US" dirty="0"/>
              <a:t>By specifying the screen media type, we're instructing our site to only apply any CSS in this media query to the site if a user is viewing it through a screen.</a:t>
            </a:r>
          </a:p>
          <a:p>
            <a:r>
              <a:rPr lang="en-US" b="1" dirty="0"/>
              <a:t>Media Features</a:t>
            </a:r>
          </a:p>
          <a:p>
            <a:r>
              <a:rPr lang="en-US" dirty="0"/>
              <a:t>To tell a media query the conditions of when to apply CSS, we include something called a media feature. Media features are specific properties and details about the manner the user is viewing content. The most commonly-used media features are:</a:t>
            </a:r>
          </a:p>
          <a:p>
            <a:r>
              <a:rPr lang="en-US" dirty="0"/>
              <a:t>height: Describes the height of the viewport, in pixels. This media feature can also have a min or max prefix added onto it. That is, we can say max-height to specify the maximum height to which a media query's CSS should apply. Or min-height to define a minimum height.</a:t>
            </a:r>
          </a:p>
          <a:p>
            <a:r>
              <a:rPr lang="en-US" dirty="0"/>
              <a:t>width: Describes the width of the viewport, in pixels. Like height, it may also have a min or max prefix added onto it.</a:t>
            </a:r>
          </a:p>
          <a:p>
            <a:r>
              <a:rPr lang="en-US" dirty="0"/>
              <a:t>orientation: Indicates whether the viewport is landscape (wider than it is tall) or portrait(taller than it is wide).</a:t>
            </a:r>
          </a:p>
          <a:p>
            <a:endParaRPr lang="en-US" dirty="0"/>
          </a:p>
        </p:txBody>
      </p:sp>
    </p:spTree>
    <p:extLst>
      <p:ext uri="{BB962C8B-B14F-4D97-AF65-F5344CB8AC3E}">
        <p14:creationId xmlns:p14="http://schemas.microsoft.com/office/powerpoint/2010/main" val="247992150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DF6F4-EA75-5945-BA30-FFE226206ECE}"/>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5EC9C614-EC4B-6F44-96E4-19799350AE2E}"/>
              </a:ext>
            </a:extLst>
          </p:cNvPr>
          <p:cNvSpPr>
            <a:spLocks noGrp="1"/>
          </p:cNvSpPr>
          <p:nvPr>
            <p:ph idx="1"/>
          </p:nvPr>
        </p:nvSpPr>
        <p:spPr/>
        <p:txBody>
          <a:bodyPr>
            <a:normAutofit fontScale="70000" lnSpcReduction="20000"/>
          </a:bodyPr>
          <a:lstStyle/>
          <a:p>
            <a:r>
              <a:rPr lang="en-US" dirty="0"/>
              <a:t>Let's use the width media feature in our media query. We'll also include the min prefix, in order to specify a minimum width:</a:t>
            </a:r>
          </a:p>
          <a:p>
            <a:r>
              <a:rPr lang="en-US" dirty="0"/>
              <a:t>@media screen and (min-width: 480px) { } We've done a few things here:</a:t>
            </a:r>
          </a:p>
          <a:p>
            <a:r>
              <a:rPr lang="en-US" dirty="0"/>
              <a:t>First, we specified that this CSS rule will apply to the screen media type.</a:t>
            </a:r>
          </a:p>
          <a:p>
            <a:r>
              <a:rPr lang="en-US" dirty="0"/>
              <a:t>Then we added the word and between our screen media type, and the parenthesis containing our new media feature. The and keyword is used for combining media features with media types, as well as combining multiple media features together.</a:t>
            </a:r>
          </a:p>
          <a:p>
            <a:r>
              <a:rPr lang="en-US" dirty="0"/>
              <a:t>Then, we included min-width: 480px in the parenthesis. </a:t>
            </a:r>
          </a:p>
          <a:p>
            <a:pPr lvl="1"/>
            <a:r>
              <a:rPr lang="en-US" dirty="0"/>
              <a:t>width is our media feature.</a:t>
            </a:r>
          </a:p>
          <a:p>
            <a:pPr lvl="1"/>
            <a:r>
              <a:rPr lang="en-US" dirty="0"/>
              <a:t>The min prefix specifies that the CSS we will eventually include in this media query should only be applied to viewports with a minimum width of 480 pixels.</a:t>
            </a:r>
          </a:p>
          <a:p>
            <a:pPr lvl="1"/>
            <a:r>
              <a:rPr lang="en-US" dirty="0"/>
              <a:t>480px simply refers to size (in pixels) we'd like to define as the maximum. When defining pixel sizes in CSS, the px suffix is required.</a:t>
            </a:r>
          </a:p>
          <a:p>
            <a:endParaRPr lang="en-US" dirty="0"/>
          </a:p>
        </p:txBody>
      </p:sp>
    </p:spTree>
    <p:extLst>
      <p:ext uri="{BB962C8B-B14F-4D97-AF65-F5344CB8AC3E}">
        <p14:creationId xmlns:p14="http://schemas.microsoft.com/office/powerpoint/2010/main" val="33005547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8152A-CA91-2E44-A9C5-1A849CF8EB5E}"/>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63B972F8-A4C8-B24B-B903-AE3B4E33B833}"/>
              </a:ext>
            </a:extLst>
          </p:cNvPr>
          <p:cNvSpPr>
            <a:spLocks noGrp="1"/>
          </p:cNvSpPr>
          <p:nvPr>
            <p:ph idx="1"/>
          </p:nvPr>
        </p:nvSpPr>
        <p:spPr/>
        <p:txBody>
          <a:bodyPr/>
          <a:lstStyle/>
          <a:p>
            <a:r>
              <a:rPr lang="en-US" b="1" dirty="0"/>
              <a:t>Breakpoints</a:t>
            </a:r>
          </a:p>
          <a:p>
            <a:r>
              <a:rPr lang="en-US" dirty="0"/>
              <a:t>This rule means the CSS we will eventually include in this media query will only be applied when the user's viewport is wider than the minimum width of 480 pixels. This is known as a breakpoint.</a:t>
            </a:r>
          </a:p>
          <a:p>
            <a:r>
              <a:rPr lang="en-US" dirty="0"/>
              <a:t>A breakpoint is the point at which a media query's condition becomes true. For instance, because our media query has a min-width of 480px, it will apply its styles only when the viewport is 480 pixels wide or greater. 480px is therefore the breakpoint, because it is the point at which the query will be "activated".</a:t>
            </a:r>
          </a:p>
          <a:p>
            <a:endParaRPr lang="en-US" dirty="0"/>
          </a:p>
        </p:txBody>
      </p:sp>
    </p:spTree>
    <p:extLst>
      <p:ext uri="{BB962C8B-B14F-4D97-AF65-F5344CB8AC3E}">
        <p14:creationId xmlns:p14="http://schemas.microsoft.com/office/powerpoint/2010/main" val="186667799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207DC-49BD-FC42-9A8C-27A8E04F764C}"/>
              </a:ext>
            </a:extLst>
          </p:cNvPr>
          <p:cNvSpPr>
            <a:spLocks noGrp="1"/>
          </p:cNvSpPr>
          <p:nvPr>
            <p:ph type="title"/>
          </p:nvPr>
        </p:nvSpPr>
        <p:spPr/>
        <p:txBody>
          <a:bodyPr/>
          <a:lstStyle/>
          <a:p>
            <a:pPr algn="ctr"/>
            <a:r>
              <a:rPr lang="en-US" b="1" dirty="0"/>
              <a:t>Mobile-First Design</a:t>
            </a:r>
            <a:br>
              <a:rPr lang="en-US" b="1" dirty="0"/>
            </a:br>
            <a:endParaRPr lang="en-US" dirty="0"/>
          </a:p>
        </p:txBody>
      </p:sp>
      <p:sp>
        <p:nvSpPr>
          <p:cNvPr id="3" name="Content Placeholder 2">
            <a:extLst>
              <a:ext uri="{FF2B5EF4-FFF2-40B4-BE49-F238E27FC236}">
                <a16:creationId xmlns:a16="http://schemas.microsoft.com/office/drawing/2014/main" id="{980F3C74-CBEB-C141-BEA0-1BCF33A09C1B}"/>
              </a:ext>
            </a:extLst>
          </p:cNvPr>
          <p:cNvSpPr>
            <a:spLocks noGrp="1"/>
          </p:cNvSpPr>
          <p:nvPr>
            <p:ph idx="1"/>
          </p:nvPr>
        </p:nvSpPr>
        <p:spPr/>
        <p:txBody>
          <a:bodyPr>
            <a:normAutofit fontScale="70000" lnSpcReduction="20000"/>
          </a:bodyPr>
          <a:lstStyle/>
          <a:p>
            <a:r>
              <a:rPr lang="en-US" dirty="0"/>
              <a:t>Let's focus on the min and max prefix for a bit here. What's the difference? Why does it matter which one we use?</a:t>
            </a:r>
          </a:p>
          <a:p>
            <a:r>
              <a:rPr lang="en-US" dirty="0"/>
              <a:t>When we use min-width, then the design changes when the width is larger than 480 pixels. Using max-</a:t>
            </a:r>
            <a:r>
              <a:rPr lang="en-US" dirty="0" err="1"/>
              <a:t>widthmeans</a:t>
            </a:r>
            <a:r>
              <a:rPr lang="en-US" dirty="0"/>
              <a:t> that the design changes when the width gets smaller than 480 pixels. min-width will make the page display faster on smaller devices, and is a good idea because smaller devices usually have less power to display a website. This approach to designing a website is called mobile first design, because it means designing for mobile screens before designing for desktop or other devices. When in doubt, take the mobile first approach.</a:t>
            </a:r>
          </a:p>
          <a:p>
            <a:r>
              <a:rPr lang="en-US" b="1" dirty="0"/>
              <a:t>CSS Rules</a:t>
            </a:r>
          </a:p>
          <a:p>
            <a:r>
              <a:rPr lang="en-US" dirty="0"/>
              <a:t>All right, we have our setup ready to make some media queries. Let's start writing some CSS! We will include CSS within the curly braces, and the CSS is exactly like the CSS we've been using so far. The only difference is that the CSS rule will only be applied when the media query conditions are met.</a:t>
            </a:r>
          </a:p>
          <a:p>
            <a:r>
              <a:rPr lang="en-US" dirty="0"/>
              <a:t>@media screen and (min-width: 480px) { body { background-color: black; color: white; } } </a:t>
            </a:r>
          </a:p>
        </p:txBody>
      </p:sp>
    </p:spTree>
    <p:extLst>
      <p:ext uri="{BB962C8B-B14F-4D97-AF65-F5344CB8AC3E}">
        <p14:creationId xmlns:p14="http://schemas.microsoft.com/office/powerpoint/2010/main" val="144674243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6C0B4-85D1-574A-9FEB-E45E0176AE7D}"/>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2C60E3EA-30AB-894D-9092-C5CEA5B62557}"/>
              </a:ext>
            </a:extLst>
          </p:cNvPr>
          <p:cNvSpPr>
            <a:spLocks noGrp="1"/>
          </p:cNvSpPr>
          <p:nvPr>
            <p:ph idx="1"/>
          </p:nvPr>
        </p:nvSpPr>
        <p:spPr/>
        <p:txBody>
          <a:bodyPr/>
          <a:lstStyle/>
          <a:p>
            <a:r>
              <a:rPr lang="en-US" dirty="0"/>
              <a:t>We're saying that when the user is viewing our page from a screen, and the page width is larger than 480 pixels, then the background color will be black and the text color will be white. Any smaller than that, and only the default styles will be applied. Try it out!</a:t>
            </a:r>
          </a:p>
        </p:txBody>
      </p:sp>
      <p:pic>
        <p:nvPicPr>
          <p:cNvPr id="5" name="Picture 4">
            <a:extLst>
              <a:ext uri="{FF2B5EF4-FFF2-40B4-BE49-F238E27FC236}">
                <a16:creationId xmlns:a16="http://schemas.microsoft.com/office/drawing/2014/main" id="{802C4211-1DAE-9146-B246-5C8BAAD0EAA5}"/>
              </a:ext>
            </a:extLst>
          </p:cNvPr>
          <p:cNvPicPr>
            <a:picLocks noChangeAspect="1"/>
          </p:cNvPicPr>
          <p:nvPr/>
        </p:nvPicPr>
        <p:blipFill>
          <a:blip r:embed="rId2"/>
          <a:stretch>
            <a:fillRect/>
          </a:stretch>
        </p:blipFill>
        <p:spPr>
          <a:xfrm>
            <a:off x="4561490" y="3237183"/>
            <a:ext cx="4986916" cy="2900378"/>
          </a:xfrm>
          <a:prstGeom prst="rect">
            <a:avLst/>
          </a:prstGeom>
        </p:spPr>
      </p:pic>
    </p:spTree>
    <p:extLst>
      <p:ext uri="{BB962C8B-B14F-4D97-AF65-F5344CB8AC3E}">
        <p14:creationId xmlns:p14="http://schemas.microsoft.com/office/powerpoint/2010/main" val="186663613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AA25A-7225-D04F-A01C-52BB010F879A}"/>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5C75DEEF-FC10-1B48-BEE4-8420094E5030}"/>
              </a:ext>
            </a:extLst>
          </p:cNvPr>
          <p:cNvSpPr>
            <a:spLocks noGrp="1"/>
          </p:cNvSpPr>
          <p:nvPr>
            <p:ph idx="1"/>
          </p:nvPr>
        </p:nvSpPr>
        <p:spPr/>
        <p:txBody>
          <a:bodyPr/>
          <a:lstStyle/>
          <a:p>
            <a:r>
              <a:rPr lang="en-US" dirty="0"/>
              <a:t>We can add multiple media queries to address a variety of viewport sizes and media types. Let's add another media query to our site:</a:t>
            </a:r>
          </a:p>
          <a:p>
            <a:r>
              <a:rPr lang="en-US" dirty="0"/>
              <a:t>@media screen and (min-width: 480px) { body { background-color: black; color: white; } } @media screen and (min-width: 768px) { body { background-color: </a:t>
            </a:r>
            <a:r>
              <a:rPr lang="en-US" dirty="0" err="1"/>
              <a:t>yellowgreen</a:t>
            </a:r>
            <a:r>
              <a:rPr lang="en-US" dirty="0"/>
              <a:t>; } } </a:t>
            </a:r>
          </a:p>
        </p:txBody>
      </p:sp>
    </p:spTree>
    <p:extLst>
      <p:ext uri="{BB962C8B-B14F-4D97-AF65-F5344CB8AC3E}">
        <p14:creationId xmlns:p14="http://schemas.microsoft.com/office/powerpoint/2010/main" val="126289026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A4046-3B5B-434C-A431-9BF90C41F98F}"/>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B4B2B6EF-838F-B942-8D43-8384635AD7CF}"/>
              </a:ext>
            </a:extLst>
          </p:cNvPr>
          <p:cNvSpPr>
            <a:spLocks noGrp="1"/>
          </p:cNvSpPr>
          <p:nvPr>
            <p:ph idx="1"/>
          </p:nvPr>
        </p:nvSpPr>
        <p:spPr/>
        <p:txBody>
          <a:bodyPr/>
          <a:lstStyle/>
          <a:p>
            <a:r>
              <a:rPr lang="en-US" dirty="0"/>
              <a:t>If you refresh the page, you can see that if the width is between 480 and 767 pixels, the background color is black, when the width is 768 pixels or larger, the background color changes to yellow-green. Notice that the text color remains white after the background turns yellow-green, even though we don't specify text color in the second CSS rule. This is because he viewport is still greater than 480 pixels wide, and we didn't say anything about text color in the second CSS rule. Unless we override the color property with a new rule, it will remain white.</a:t>
            </a:r>
          </a:p>
          <a:p>
            <a:endParaRPr lang="en-US" dirty="0"/>
          </a:p>
        </p:txBody>
      </p:sp>
    </p:spTree>
    <p:extLst>
      <p:ext uri="{BB962C8B-B14F-4D97-AF65-F5344CB8AC3E}">
        <p14:creationId xmlns:p14="http://schemas.microsoft.com/office/powerpoint/2010/main" val="421447447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68FF3-6FB4-BD40-B1D5-35302BB1BDBF}"/>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A7F197BE-08CA-F043-8393-B9B007C5CC09}"/>
              </a:ext>
            </a:extLst>
          </p:cNvPr>
          <p:cNvSpPr>
            <a:spLocks noGrp="1"/>
          </p:cNvSpPr>
          <p:nvPr>
            <p:ph idx="1"/>
          </p:nvPr>
        </p:nvSpPr>
        <p:spPr/>
        <p:txBody>
          <a:bodyPr/>
          <a:lstStyle/>
          <a:p>
            <a:r>
              <a:rPr lang="en-US" b="1" dirty="0"/>
              <a:t>Viewport Ranges</a:t>
            </a:r>
          </a:p>
          <a:p>
            <a:r>
              <a:rPr lang="en-US" dirty="0"/>
              <a:t>We can also specify both minimum and maximum values for a media query. This can be useful if we don't want to worry about certain styles applying to multiple media queries.</a:t>
            </a:r>
          </a:p>
          <a:p>
            <a:r>
              <a:rPr lang="en-US" dirty="0"/>
              <a:t>We could add a max-width to our media query like this:</a:t>
            </a:r>
          </a:p>
          <a:p>
            <a:r>
              <a:rPr lang="en-US" dirty="0"/>
              <a:t>@media screen and (min-width: 480px) and (max-width: 767px) { body { background-color: black; color: white; } } @media screen and (min-width: 768px) { body { background-color: </a:t>
            </a:r>
            <a:r>
              <a:rPr lang="en-US" dirty="0" err="1"/>
              <a:t>yellowgreen</a:t>
            </a:r>
            <a:r>
              <a:rPr lang="en-US" dirty="0"/>
              <a:t>; } } </a:t>
            </a:r>
          </a:p>
        </p:txBody>
      </p:sp>
    </p:spTree>
    <p:extLst>
      <p:ext uri="{BB962C8B-B14F-4D97-AF65-F5344CB8AC3E}">
        <p14:creationId xmlns:p14="http://schemas.microsoft.com/office/powerpoint/2010/main" val="359912095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824C1-502F-D044-B47C-783DABDB584A}"/>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A84ECBE6-68A7-4C42-8D4D-9A5B4DBBB453}"/>
              </a:ext>
            </a:extLst>
          </p:cNvPr>
          <p:cNvSpPr>
            <a:spLocks noGrp="1"/>
          </p:cNvSpPr>
          <p:nvPr>
            <p:ph idx="1"/>
          </p:nvPr>
        </p:nvSpPr>
        <p:spPr/>
        <p:txBody>
          <a:bodyPr>
            <a:normAutofit fontScale="92500" lnSpcReduction="10000"/>
          </a:bodyPr>
          <a:lstStyle/>
          <a:p>
            <a:r>
              <a:rPr lang="en-US" dirty="0"/>
              <a:t>To specify the viewport range, we added a second and between the two sets of parentheses. Now when we refresh the page, we see that the text color is white only for the first media query, and changes back to black when the screen width is greater than 767 pixels.</a:t>
            </a:r>
          </a:p>
          <a:p>
            <a:r>
              <a:rPr lang="en-US" b="1" dirty="0"/>
              <a:t>More CSS in Media Queries</a:t>
            </a:r>
          </a:p>
          <a:p>
            <a:r>
              <a:rPr lang="en-US" dirty="0"/>
              <a:t>Let's look at another example of how we can use media queries to change our webpage's display. Often, sites will display text in a single column for easy reading on mobile phones or smaller devices, but display the text in columns on larger devices (see </a:t>
            </a:r>
            <a:r>
              <a:rPr lang="en-US" dirty="0">
                <a:hlinkClick r:id="rId2"/>
              </a:rPr>
              <a:t>this example from mediaqueri.es</a:t>
            </a:r>
            <a:r>
              <a:rPr lang="en-US" dirty="0"/>
              <a:t> </a:t>
            </a:r>
          </a:p>
          <a:p>
            <a:r>
              <a:rPr lang="en-US" dirty="0"/>
              <a:t>This is an external link.).</a:t>
            </a:r>
          </a:p>
        </p:txBody>
      </p:sp>
    </p:spTree>
    <p:extLst>
      <p:ext uri="{BB962C8B-B14F-4D97-AF65-F5344CB8AC3E}">
        <p14:creationId xmlns:p14="http://schemas.microsoft.com/office/powerpoint/2010/main" val="3943144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B7F7B-D076-A143-B363-42B6BD1D2CCF}"/>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67A812BB-C466-9A40-8B84-8087DA9139A8}"/>
              </a:ext>
            </a:extLst>
          </p:cNvPr>
          <p:cNvSpPr>
            <a:spLocks noGrp="1"/>
          </p:cNvSpPr>
          <p:nvPr>
            <p:ph idx="1"/>
          </p:nvPr>
        </p:nvSpPr>
        <p:spPr/>
        <p:txBody>
          <a:bodyPr/>
          <a:lstStyle/>
          <a:p>
            <a:r>
              <a:rPr lang="en-US" dirty="0"/>
              <a:t>Notice the drop-down menu on the left side labeled </a:t>
            </a:r>
            <a:r>
              <a:rPr lang="en-US" i="1" dirty="0"/>
              <a:t>Branch</a:t>
            </a:r>
            <a:r>
              <a:rPr lang="en-US" dirty="0"/>
              <a:t>. If we click this drop-down we see it contains one entry: master (if you've published a project to GitHub pages it will also contain a branch named </a:t>
            </a:r>
            <a:r>
              <a:rPr lang="en-US" dirty="0" err="1"/>
              <a:t>gh</a:t>
            </a:r>
            <a:r>
              <a:rPr lang="en-US" dirty="0"/>
              <a:t>-pages).</a:t>
            </a:r>
          </a:p>
        </p:txBody>
      </p:sp>
      <p:pic>
        <p:nvPicPr>
          <p:cNvPr id="5" name="Picture 4" descr="Graphical user interface, application&#10;&#10;Description automatically generated">
            <a:extLst>
              <a:ext uri="{FF2B5EF4-FFF2-40B4-BE49-F238E27FC236}">
                <a16:creationId xmlns:a16="http://schemas.microsoft.com/office/drawing/2014/main" id="{3E03DC1F-C0E8-8F46-B07F-1C14C53E4436}"/>
              </a:ext>
            </a:extLst>
          </p:cNvPr>
          <p:cNvPicPr>
            <a:picLocks noChangeAspect="1"/>
          </p:cNvPicPr>
          <p:nvPr/>
        </p:nvPicPr>
        <p:blipFill>
          <a:blip r:embed="rId2"/>
          <a:stretch>
            <a:fillRect/>
          </a:stretch>
        </p:blipFill>
        <p:spPr>
          <a:xfrm>
            <a:off x="6096000" y="2819296"/>
            <a:ext cx="3781424" cy="2382941"/>
          </a:xfrm>
          <a:prstGeom prst="rect">
            <a:avLst/>
          </a:prstGeom>
        </p:spPr>
      </p:pic>
    </p:spTree>
    <p:extLst>
      <p:ext uri="{BB962C8B-B14F-4D97-AF65-F5344CB8AC3E}">
        <p14:creationId xmlns:p14="http://schemas.microsoft.com/office/powerpoint/2010/main" val="93976487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70103-6EFA-194D-A42E-510D81D376D2}"/>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45FBA716-4067-0745-ADC3-A7ABB7EF011F}"/>
              </a:ext>
            </a:extLst>
          </p:cNvPr>
          <p:cNvSpPr>
            <a:spLocks noGrp="1"/>
          </p:cNvSpPr>
          <p:nvPr>
            <p:ph idx="1"/>
          </p:nvPr>
        </p:nvSpPr>
        <p:spPr/>
        <p:txBody>
          <a:bodyPr>
            <a:normAutofit fontScale="92500" lnSpcReduction="10000"/>
          </a:bodyPr>
          <a:lstStyle/>
          <a:p>
            <a:r>
              <a:rPr lang="en-US" dirty="0"/>
              <a:t>We've styled text into columns in a previous lesson on floats. Where do you think we need to put the CSS for displaying our text as columns at only larger screen sizes?</a:t>
            </a:r>
          </a:p>
          <a:p>
            <a:r>
              <a:rPr lang="en-US" dirty="0"/>
              <a:t>Here's the CSS:</a:t>
            </a:r>
          </a:p>
          <a:p>
            <a:r>
              <a:rPr lang="en-US" dirty="0"/>
              <a:t>@media screen and (min-width: 480px) and (max-width: 767px) { body { background-color: black; color: white; } } @media screen and (min-width: 768px) { body { background-color: </a:t>
            </a:r>
            <a:r>
              <a:rPr lang="en-US" dirty="0" err="1"/>
              <a:t>yellowgreen</a:t>
            </a:r>
            <a:r>
              <a:rPr lang="en-US" dirty="0"/>
              <a:t>; } .column { width: 220px; float: left; padding: 15px; } } </a:t>
            </a:r>
          </a:p>
          <a:p>
            <a:r>
              <a:rPr lang="en-US" dirty="0"/>
              <a:t>Our new rule will float any element with the column class to the left, and make its width 220 pixels, but only for screens larger than 768 pixels. Check it out! Our text is displayed in a single column by default:</a:t>
            </a:r>
          </a:p>
        </p:txBody>
      </p:sp>
    </p:spTree>
    <p:extLst>
      <p:ext uri="{BB962C8B-B14F-4D97-AF65-F5344CB8AC3E}">
        <p14:creationId xmlns:p14="http://schemas.microsoft.com/office/powerpoint/2010/main" val="159322829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88E9C-42FD-0A43-BD82-1BCF150E0CA4}"/>
              </a:ext>
            </a:extLst>
          </p:cNvPr>
          <p:cNvSpPr>
            <a:spLocks noGrp="1"/>
          </p:cNvSpPr>
          <p:nvPr>
            <p:ph type="title"/>
          </p:nvPr>
        </p:nvSpPr>
        <p:spPr/>
        <p:txBody>
          <a:bodyPr/>
          <a:lstStyle/>
          <a:p>
            <a:pPr algn="ctr"/>
            <a:r>
              <a:rPr lang="en-US" dirty="0"/>
              <a:t>Continue..</a:t>
            </a:r>
          </a:p>
        </p:txBody>
      </p:sp>
      <p:pic>
        <p:nvPicPr>
          <p:cNvPr id="9" name="Content Placeholder 8">
            <a:extLst>
              <a:ext uri="{FF2B5EF4-FFF2-40B4-BE49-F238E27FC236}">
                <a16:creationId xmlns:a16="http://schemas.microsoft.com/office/drawing/2014/main" id="{83A7BA5A-F403-6D4C-80AA-80FD6AC9044B}"/>
              </a:ext>
            </a:extLst>
          </p:cNvPr>
          <p:cNvPicPr>
            <a:picLocks noGrp="1" noChangeAspect="1"/>
          </p:cNvPicPr>
          <p:nvPr>
            <p:ph idx="1"/>
          </p:nvPr>
        </p:nvPicPr>
        <p:blipFill>
          <a:blip r:embed="rId2"/>
          <a:stretch>
            <a:fillRect/>
          </a:stretch>
        </p:blipFill>
        <p:spPr>
          <a:xfrm>
            <a:off x="1341546" y="1853754"/>
            <a:ext cx="3255439" cy="2785639"/>
          </a:xfrm>
        </p:spPr>
      </p:pic>
      <p:sp>
        <p:nvSpPr>
          <p:cNvPr id="10" name="Rectangle 9">
            <a:extLst>
              <a:ext uri="{FF2B5EF4-FFF2-40B4-BE49-F238E27FC236}">
                <a16:creationId xmlns:a16="http://schemas.microsoft.com/office/drawing/2014/main" id="{20615FF7-3279-B845-B770-ADE3F2BC0FF3}"/>
              </a:ext>
            </a:extLst>
          </p:cNvPr>
          <p:cNvSpPr/>
          <p:nvPr/>
        </p:nvSpPr>
        <p:spPr>
          <a:xfrm>
            <a:off x="4838685" y="1857064"/>
            <a:ext cx="4257704" cy="369332"/>
          </a:xfrm>
          <a:prstGeom prst="rect">
            <a:avLst/>
          </a:prstGeom>
        </p:spPr>
        <p:txBody>
          <a:bodyPr wrap="none">
            <a:spAutoFit/>
          </a:bodyPr>
          <a:lstStyle/>
          <a:p>
            <a:r>
              <a:rPr lang="en-US" dirty="0"/>
              <a:t>But at larger screen sizes, we have columns:</a:t>
            </a:r>
          </a:p>
        </p:txBody>
      </p:sp>
      <p:pic>
        <p:nvPicPr>
          <p:cNvPr id="12" name="Picture 11" descr="Text&#10;&#10;Description automatically generated">
            <a:extLst>
              <a:ext uri="{FF2B5EF4-FFF2-40B4-BE49-F238E27FC236}">
                <a16:creationId xmlns:a16="http://schemas.microsoft.com/office/drawing/2014/main" id="{FFB931A5-85C7-6A4C-901A-252895315608}"/>
              </a:ext>
            </a:extLst>
          </p:cNvPr>
          <p:cNvPicPr>
            <a:picLocks noChangeAspect="1"/>
          </p:cNvPicPr>
          <p:nvPr/>
        </p:nvPicPr>
        <p:blipFill>
          <a:blip r:embed="rId3"/>
          <a:stretch>
            <a:fillRect/>
          </a:stretch>
        </p:blipFill>
        <p:spPr>
          <a:xfrm>
            <a:off x="5194239" y="2420938"/>
            <a:ext cx="3902150" cy="2785639"/>
          </a:xfrm>
          <a:prstGeom prst="rect">
            <a:avLst/>
          </a:prstGeom>
        </p:spPr>
      </p:pic>
    </p:spTree>
    <p:extLst>
      <p:ext uri="{BB962C8B-B14F-4D97-AF65-F5344CB8AC3E}">
        <p14:creationId xmlns:p14="http://schemas.microsoft.com/office/powerpoint/2010/main" val="262932604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2431B-A02F-444A-8891-7BB4A9D6F2F2}"/>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32A1A5FF-3729-AE47-8D48-FAF73CDC3BD8}"/>
              </a:ext>
            </a:extLst>
          </p:cNvPr>
          <p:cNvSpPr>
            <a:spLocks noGrp="1"/>
          </p:cNvSpPr>
          <p:nvPr>
            <p:ph idx="1"/>
          </p:nvPr>
        </p:nvSpPr>
        <p:spPr/>
        <p:txBody>
          <a:bodyPr/>
          <a:lstStyle/>
          <a:p>
            <a:r>
              <a:rPr lang="en-US" dirty="0"/>
              <a:t>As you can see, media queries are a powerful tool in web design! We have the ability to tailor our user's experience of the webpage depending on how they view it. As more individuals are accessing web content through handheld devices and tablets, it's a good idea to be aware of responsive design and how we can use it to give the user the highest quality experience.</a:t>
            </a:r>
          </a:p>
          <a:p>
            <a:r>
              <a:rPr lang="en-US" dirty="0"/>
              <a:t>As you create websites and applications throughout this course, begin implementing media queries to ensure your content looks great on all devices.</a:t>
            </a:r>
          </a:p>
          <a:p>
            <a:endParaRPr lang="en-US" dirty="0"/>
          </a:p>
        </p:txBody>
      </p:sp>
    </p:spTree>
    <p:extLst>
      <p:ext uri="{BB962C8B-B14F-4D97-AF65-F5344CB8AC3E}">
        <p14:creationId xmlns:p14="http://schemas.microsoft.com/office/powerpoint/2010/main" val="62326281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2FBDF-C7FE-5C45-BCFA-B39757341A56}"/>
              </a:ext>
            </a:extLst>
          </p:cNvPr>
          <p:cNvSpPr>
            <a:spLocks noGrp="1"/>
          </p:cNvSpPr>
          <p:nvPr>
            <p:ph type="title"/>
          </p:nvPr>
        </p:nvSpPr>
        <p:spPr/>
        <p:txBody>
          <a:bodyPr/>
          <a:lstStyle/>
          <a:p>
            <a:pPr algn="ctr"/>
            <a:r>
              <a:rPr lang="en-US" dirty="0"/>
              <a:t>Practice: Responsive Design and Media Queries</a:t>
            </a:r>
          </a:p>
        </p:txBody>
      </p:sp>
      <p:sp>
        <p:nvSpPr>
          <p:cNvPr id="3" name="Content Placeholder 2">
            <a:extLst>
              <a:ext uri="{FF2B5EF4-FFF2-40B4-BE49-F238E27FC236}">
                <a16:creationId xmlns:a16="http://schemas.microsoft.com/office/drawing/2014/main" id="{D91AD6E3-EA51-6740-84E1-D31B2EDADAFF}"/>
              </a:ext>
            </a:extLst>
          </p:cNvPr>
          <p:cNvSpPr>
            <a:spLocks noGrp="1"/>
          </p:cNvSpPr>
          <p:nvPr>
            <p:ph idx="1"/>
          </p:nvPr>
        </p:nvSpPr>
        <p:spPr/>
        <p:txBody>
          <a:bodyPr>
            <a:normAutofit fontScale="62500" lnSpcReduction="20000"/>
          </a:bodyPr>
          <a:lstStyle/>
          <a:p>
            <a:r>
              <a:rPr lang="en-US" b="1" dirty="0"/>
              <a:t>Goal</a:t>
            </a:r>
            <a:r>
              <a:rPr lang="en-US" dirty="0"/>
              <a:t>: Practice implementing responsive design into your projects to make them easily readable on multiple screen sizes.</a:t>
            </a:r>
          </a:p>
          <a:p>
            <a:r>
              <a:rPr lang="en-US" b="1" dirty="0"/>
              <a:t>Warm Up</a:t>
            </a:r>
          </a:p>
          <a:p>
            <a:r>
              <a:rPr lang="en-US" i="1" dirty="0"/>
              <a:t>Discuss the following questions with your partner:</a:t>
            </a:r>
            <a:endParaRPr lang="en-US" dirty="0"/>
          </a:p>
          <a:p>
            <a:r>
              <a:rPr lang="en-US" dirty="0"/>
              <a:t>What is meant by mobile first design?</a:t>
            </a:r>
          </a:p>
          <a:p>
            <a:r>
              <a:rPr lang="en-US" dirty="0"/>
              <a:t>What is a breakpoint?</a:t>
            </a:r>
          </a:p>
          <a:p>
            <a:r>
              <a:rPr lang="en-US" dirty="0"/>
              <a:t>Why do media queries need to be placed after the traditional CSS rules?</a:t>
            </a:r>
          </a:p>
          <a:p>
            <a:r>
              <a:rPr lang="en-US" dirty="0"/>
              <a:t>What are some of the benefits to using responsive design?</a:t>
            </a:r>
          </a:p>
          <a:p>
            <a:r>
              <a:rPr lang="en-US" b="1" dirty="0"/>
              <a:t>Code</a:t>
            </a:r>
          </a:p>
          <a:p>
            <a:r>
              <a:rPr lang="en-US" dirty="0"/>
              <a:t>Go back to a past project and add some media queries to the styles to make the sites responsive. Feel free to use the viewport ranges from this lesson, or see the ones listed in the </a:t>
            </a:r>
            <a:r>
              <a:rPr lang="en-US" dirty="0">
                <a:hlinkClick r:id="rId2"/>
              </a:rPr>
              <a:t>CSS Tricks</a:t>
            </a:r>
            <a:r>
              <a:rPr lang="en-US" dirty="0"/>
              <a:t> </a:t>
            </a:r>
          </a:p>
          <a:p>
            <a:r>
              <a:rPr lang="en-US" dirty="0"/>
              <a:t>This is an external link. reference.</a:t>
            </a:r>
          </a:p>
          <a:p>
            <a:endParaRPr lang="en-US" dirty="0"/>
          </a:p>
        </p:txBody>
      </p:sp>
    </p:spTree>
    <p:extLst>
      <p:ext uri="{BB962C8B-B14F-4D97-AF65-F5344CB8AC3E}">
        <p14:creationId xmlns:p14="http://schemas.microsoft.com/office/powerpoint/2010/main" val="274453121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B9610-66C9-F24B-9128-FE2694A2BE50}"/>
              </a:ext>
            </a:extLst>
          </p:cNvPr>
          <p:cNvSpPr>
            <a:spLocks noGrp="1"/>
          </p:cNvSpPr>
          <p:nvPr>
            <p:ph type="title"/>
          </p:nvPr>
        </p:nvSpPr>
        <p:spPr/>
        <p:txBody>
          <a:bodyPr/>
          <a:lstStyle/>
          <a:p>
            <a:pPr algn="ctr"/>
            <a:r>
              <a:rPr lang="en-US" dirty="0"/>
              <a:t>JavaScript Fundamentals Objectives</a:t>
            </a:r>
          </a:p>
        </p:txBody>
      </p:sp>
      <p:sp>
        <p:nvSpPr>
          <p:cNvPr id="3" name="Content Placeholder 2">
            <a:extLst>
              <a:ext uri="{FF2B5EF4-FFF2-40B4-BE49-F238E27FC236}">
                <a16:creationId xmlns:a16="http://schemas.microsoft.com/office/drawing/2014/main" id="{A5DE7A5D-EB83-2946-A876-E03F73389271}"/>
              </a:ext>
            </a:extLst>
          </p:cNvPr>
          <p:cNvSpPr>
            <a:spLocks noGrp="1"/>
          </p:cNvSpPr>
          <p:nvPr>
            <p:ph idx="1"/>
          </p:nvPr>
        </p:nvSpPr>
        <p:spPr/>
        <p:txBody>
          <a:bodyPr>
            <a:normAutofit fontScale="92500" lnSpcReduction="10000"/>
          </a:bodyPr>
          <a:lstStyle/>
          <a:p>
            <a:r>
              <a:rPr lang="en-US" dirty="0"/>
              <a:t>In this section, we will be learning the fundamentals of JavaScript, the programming language of the web.</a:t>
            </a:r>
          </a:p>
          <a:p>
            <a:r>
              <a:rPr lang="en-US" dirty="0"/>
              <a:t>We'll start our exploration of JavaScript with the basic building blocks:</a:t>
            </a:r>
          </a:p>
          <a:p>
            <a:r>
              <a:rPr lang="en-US" dirty="0"/>
              <a:t>Data types</a:t>
            </a:r>
          </a:p>
          <a:p>
            <a:r>
              <a:rPr lang="en-US" dirty="0"/>
              <a:t>Operators</a:t>
            </a:r>
          </a:p>
          <a:p>
            <a:r>
              <a:rPr lang="en-US" dirty="0"/>
              <a:t>Variables</a:t>
            </a:r>
          </a:p>
          <a:p>
            <a:r>
              <a:rPr lang="en-US" dirty="0"/>
              <a:t>Methods</a:t>
            </a:r>
          </a:p>
          <a:p>
            <a:r>
              <a:rPr lang="en-US" dirty="0"/>
              <a:t>Functions</a:t>
            </a:r>
          </a:p>
          <a:p>
            <a:endParaRPr lang="en-US" dirty="0"/>
          </a:p>
        </p:txBody>
      </p:sp>
    </p:spTree>
    <p:extLst>
      <p:ext uri="{BB962C8B-B14F-4D97-AF65-F5344CB8AC3E}">
        <p14:creationId xmlns:p14="http://schemas.microsoft.com/office/powerpoint/2010/main" val="165337086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C056A-CEF8-EF45-9AE4-0C382AF5051C}"/>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B03AFEFA-292C-3644-AF35-C2843C603117}"/>
              </a:ext>
            </a:extLst>
          </p:cNvPr>
          <p:cNvSpPr>
            <a:spLocks noGrp="1"/>
          </p:cNvSpPr>
          <p:nvPr>
            <p:ph idx="1"/>
          </p:nvPr>
        </p:nvSpPr>
        <p:spPr/>
        <p:txBody>
          <a:bodyPr>
            <a:normAutofit fontScale="92500" lnSpcReduction="20000"/>
          </a:bodyPr>
          <a:lstStyle/>
          <a:p>
            <a:r>
              <a:rPr lang="en-US" dirty="0"/>
              <a:t>Then we will learn about some important programming concepts that will allow us to better work with data:</a:t>
            </a:r>
          </a:p>
          <a:p>
            <a:r>
              <a:rPr lang="en-US" dirty="0"/>
              <a:t>Arrays: Lists of data or information</a:t>
            </a:r>
          </a:p>
          <a:p>
            <a:r>
              <a:rPr lang="en-US" dirty="0"/>
              <a:t>Looping: Allows JavaScript to repeat an action until some condition is met</a:t>
            </a:r>
          </a:p>
          <a:p>
            <a:r>
              <a:rPr lang="en-US" dirty="0"/>
              <a:t>Finally, we will learn how we can make JavaScript make decisions for us by implementing branching, which allows JavaScript to perform different actions based on different conditions that we create</a:t>
            </a:r>
          </a:p>
          <a:p>
            <a:r>
              <a:rPr lang="en-US" dirty="0"/>
              <a:t>As you'll see when you explore other languages, these foundational elements are standard components throughout programming. </a:t>
            </a:r>
          </a:p>
          <a:p>
            <a:endParaRPr lang="en-US" dirty="0"/>
          </a:p>
        </p:txBody>
      </p:sp>
    </p:spTree>
    <p:extLst>
      <p:ext uri="{BB962C8B-B14F-4D97-AF65-F5344CB8AC3E}">
        <p14:creationId xmlns:p14="http://schemas.microsoft.com/office/powerpoint/2010/main" val="50037843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C64CD-6ED5-C84A-86D0-58FC6BB95E0E}"/>
              </a:ext>
            </a:extLst>
          </p:cNvPr>
          <p:cNvSpPr>
            <a:spLocks noGrp="1"/>
          </p:cNvSpPr>
          <p:nvPr>
            <p:ph type="title"/>
          </p:nvPr>
        </p:nvSpPr>
        <p:spPr/>
        <p:txBody>
          <a:bodyPr/>
          <a:lstStyle/>
          <a:p>
            <a:pPr algn="ctr"/>
            <a:r>
              <a:rPr lang="en-US" dirty="0"/>
              <a:t>Introduction to JavaScript</a:t>
            </a:r>
          </a:p>
        </p:txBody>
      </p:sp>
      <p:sp>
        <p:nvSpPr>
          <p:cNvPr id="3" name="Content Placeholder 2">
            <a:extLst>
              <a:ext uri="{FF2B5EF4-FFF2-40B4-BE49-F238E27FC236}">
                <a16:creationId xmlns:a16="http://schemas.microsoft.com/office/drawing/2014/main" id="{0269641D-4B5F-0F4E-AC04-D939E3C12D6C}"/>
              </a:ext>
            </a:extLst>
          </p:cNvPr>
          <p:cNvSpPr>
            <a:spLocks noGrp="1"/>
          </p:cNvSpPr>
          <p:nvPr>
            <p:ph idx="1"/>
          </p:nvPr>
        </p:nvSpPr>
        <p:spPr/>
        <p:txBody>
          <a:bodyPr>
            <a:normAutofit fontScale="62500" lnSpcReduction="20000"/>
          </a:bodyPr>
          <a:lstStyle/>
          <a:p>
            <a:r>
              <a:rPr lang="en-US" dirty="0"/>
              <a:t>Welcome to JavaScript! So far, our pages have been pretty, but a little boring. We want to be able to interact with the page. That's where JS comes in! JS makes pages interactive. The internet is built on HTML, CSS, and JavaScript. </a:t>
            </a:r>
          </a:p>
          <a:p>
            <a:r>
              <a:rPr lang="en-US" dirty="0"/>
              <a:t>Alongside HTML and CSS, JavaScript is one of the three core technologies of World Wide Web content production; the majority of websites employ it, and all modern Web browsers support it without the need for plug-ins.</a:t>
            </a:r>
          </a:p>
          <a:p>
            <a:r>
              <a:rPr lang="en-US" dirty="0"/>
              <a:t>Back in 1995, a developer at Netscape named Brendan </a:t>
            </a:r>
            <a:r>
              <a:rPr lang="en-US" dirty="0" err="1"/>
              <a:t>Eich</a:t>
            </a:r>
            <a:r>
              <a:rPr lang="en-US" dirty="0"/>
              <a:t> introduced JavaScript to the world. Despite Java and JavaScript both containing "Java" in their names, they're two distinct languages that have nothing to do with one another. The official name of JavaScript is ECMAScript which gets its name from the international organization that maintains it, </a:t>
            </a:r>
            <a:r>
              <a:rPr lang="en-US" dirty="0">
                <a:hlinkClick r:id="rId2"/>
              </a:rPr>
              <a:t>ECMA (European Computer Manufacturer's Association)</a:t>
            </a:r>
            <a:r>
              <a:rPr lang="en-US" dirty="0"/>
              <a:t> </a:t>
            </a:r>
          </a:p>
          <a:p>
            <a:r>
              <a:rPr lang="en-US" dirty="0"/>
              <a:t>This is an external link.. </a:t>
            </a:r>
          </a:p>
          <a:p>
            <a:r>
              <a:rPr lang="en-US" dirty="0"/>
              <a:t>JavaScript is a programming language used to make web pages interactive. Like HTML and CSS, you do not need to install anything to begin writing JavaScript or see it run on your users' computers. All modern browsers support JavaScript which means JavaScript that you write for your web pages will automatically run when your visitors load your web page in their browsers. In fact, JavaScript is the only scripting language that all browsers support so if you want a page to have dynamic content, learning JavaScript is a must.</a:t>
            </a:r>
          </a:p>
          <a:p>
            <a:endParaRPr lang="en-US" dirty="0"/>
          </a:p>
        </p:txBody>
      </p:sp>
    </p:spTree>
    <p:extLst>
      <p:ext uri="{BB962C8B-B14F-4D97-AF65-F5344CB8AC3E}">
        <p14:creationId xmlns:p14="http://schemas.microsoft.com/office/powerpoint/2010/main" val="375433490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B98E8-0529-7048-BB05-25BBAA433B04}"/>
              </a:ext>
            </a:extLst>
          </p:cNvPr>
          <p:cNvSpPr>
            <a:spLocks noGrp="1"/>
          </p:cNvSpPr>
          <p:nvPr>
            <p:ph type="title"/>
          </p:nvPr>
        </p:nvSpPr>
        <p:spPr/>
        <p:txBody>
          <a:bodyPr/>
          <a:lstStyle/>
          <a:p>
            <a:pPr algn="ctr"/>
            <a:r>
              <a:rPr lang="en-US" b="1" dirty="0"/>
              <a:t>Documentation and Resources</a:t>
            </a:r>
            <a:br>
              <a:rPr lang="en-US" b="1" dirty="0"/>
            </a:br>
            <a:endParaRPr lang="en-US" dirty="0"/>
          </a:p>
        </p:txBody>
      </p:sp>
      <p:sp>
        <p:nvSpPr>
          <p:cNvPr id="3" name="Content Placeholder 2">
            <a:extLst>
              <a:ext uri="{FF2B5EF4-FFF2-40B4-BE49-F238E27FC236}">
                <a16:creationId xmlns:a16="http://schemas.microsoft.com/office/drawing/2014/main" id="{5B0F464E-A5B6-394F-B76F-B3EC60333886}"/>
              </a:ext>
            </a:extLst>
          </p:cNvPr>
          <p:cNvSpPr>
            <a:spLocks noGrp="1"/>
          </p:cNvSpPr>
          <p:nvPr>
            <p:ph idx="1"/>
          </p:nvPr>
        </p:nvSpPr>
        <p:spPr>
          <a:xfrm>
            <a:off x="1451579" y="2015732"/>
            <a:ext cx="9603275" cy="4111799"/>
          </a:xfrm>
        </p:spPr>
        <p:txBody>
          <a:bodyPr>
            <a:normAutofit fontScale="55000" lnSpcReduction="20000"/>
          </a:bodyPr>
          <a:lstStyle/>
          <a:p>
            <a:r>
              <a:rPr lang="en-US" dirty="0"/>
              <a:t>JavaScript has been around for many years and there are many places for documentation and help online. Be wary of the resources you find online. There is a lot of bad information out there, especially on JavaScript. There are also many conflicting opinions about ways to accomplish the same task. </a:t>
            </a:r>
          </a:p>
          <a:p>
            <a:r>
              <a:rPr lang="en-US" dirty="0"/>
              <a:t>Here are the primary sources we suggest for documentation and reference. If they seem overwhelming at first, don't be deterred. As your knowledge and ability grow, so too will your ability to navigate the documentation and resources.</a:t>
            </a:r>
          </a:p>
          <a:p>
            <a:r>
              <a:rPr lang="en-US" b="1" dirty="0">
                <a:hlinkClick r:id="rId2"/>
              </a:rPr>
              <a:t>Mozilla Developer Network (MDN)</a:t>
            </a:r>
            <a:r>
              <a:rPr lang="en-US" b="1" dirty="0"/>
              <a:t> </a:t>
            </a:r>
          </a:p>
          <a:p>
            <a:r>
              <a:rPr lang="en-US" b="1" dirty="0"/>
              <a:t>This is an external link.</a:t>
            </a:r>
          </a:p>
          <a:p>
            <a:r>
              <a:rPr lang="en-US" dirty="0"/>
              <a:t>MDN is one of the best sources of documentation on JavaScript. The site includes guides, tutorials, reference, tools and resources for developers using JavaScript.</a:t>
            </a:r>
          </a:p>
          <a:p>
            <a:r>
              <a:rPr lang="en-US" b="1" dirty="0">
                <a:hlinkClick r:id="rId3"/>
              </a:rPr>
              <a:t>Stack Overflow</a:t>
            </a:r>
            <a:r>
              <a:rPr lang="en-US" b="1" dirty="0"/>
              <a:t> </a:t>
            </a:r>
          </a:p>
          <a:p>
            <a:r>
              <a:rPr lang="en-US" b="1" dirty="0"/>
              <a:t>This is an external link.</a:t>
            </a:r>
          </a:p>
          <a:p>
            <a:r>
              <a:rPr lang="en-US" dirty="0"/>
              <a:t>Stack Overflow is a good resource for finding answers to specific challenges that you are facing. It's a site for asking and answering questions about programming. You do need to be careful about what you find there, as there is plenty of bad information to go along with the good. Make sure to search to see if somebody has already answered your question before posting. Also, give back by answering questions for other people!</a:t>
            </a:r>
          </a:p>
          <a:p>
            <a:r>
              <a:rPr lang="en-US" b="1" dirty="0"/>
              <a:t>Search Engine</a:t>
            </a:r>
          </a:p>
          <a:p>
            <a:r>
              <a:rPr lang="en-US" dirty="0"/>
              <a:t>Finally, if you're stuck on something, chances are, somebody has gotten stuck on it, too - try a search engine. To make sure you get up-to-date results, may find it helpful to limit your results to the past year (in Google, click </a:t>
            </a:r>
            <a:r>
              <a:rPr lang="en-US" i="1" dirty="0"/>
              <a:t>Search tools</a:t>
            </a:r>
            <a:r>
              <a:rPr lang="en-US" dirty="0"/>
              <a:t> in the bar above your search results, and then change </a:t>
            </a:r>
            <a:r>
              <a:rPr lang="en-US" i="1" dirty="0"/>
              <a:t>All time</a:t>
            </a:r>
            <a:r>
              <a:rPr lang="en-US" dirty="0"/>
              <a:t> to </a:t>
            </a:r>
            <a:r>
              <a:rPr lang="en-US" i="1" dirty="0"/>
              <a:t>Past year</a:t>
            </a:r>
            <a:r>
              <a:rPr lang="en-US" dirty="0"/>
              <a:t>). It's helpful when searching to add the language to your search so you don't find yourself weeding through results for other languages (e.g. "adding an element to an array JavaScript" or "jQuery clicking a button").</a:t>
            </a:r>
          </a:p>
          <a:p>
            <a:endParaRPr lang="en-US" dirty="0"/>
          </a:p>
        </p:txBody>
      </p:sp>
    </p:spTree>
    <p:extLst>
      <p:ext uri="{BB962C8B-B14F-4D97-AF65-F5344CB8AC3E}">
        <p14:creationId xmlns:p14="http://schemas.microsoft.com/office/powerpoint/2010/main" val="49128835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1266-7E1B-9B41-AFCB-CEFE5578AA72}"/>
              </a:ext>
            </a:extLst>
          </p:cNvPr>
          <p:cNvSpPr>
            <a:spLocks noGrp="1"/>
          </p:cNvSpPr>
          <p:nvPr>
            <p:ph type="title"/>
          </p:nvPr>
        </p:nvSpPr>
        <p:spPr/>
        <p:txBody>
          <a:bodyPr/>
          <a:lstStyle/>
          <a:p>
            <a:pPr algn="ctr"/>
            <a:r>
              <a:rPr lang="en-US" dirty="0"/>
              <a:t>Arithmetic</a:t>
            </a:r>
          </a:p>
        </p:txBody>
      </p:sp>
      <p:sp>
        <p:nvSpPr>
          <p:cNvPr id="3" name="Content Placeholder 2">
            <a:extLst>
              <a:ext uri="{FF2B5EF4-FFF2-40B4-BE49-F238E27FC236}">
                <a16:creationId xmlns:a16="http://schemas.microsoft.com/office/drawing/2014/main" id="{499BC1E8-2E70-2E4D-ACA0-91F9EDA25F69}"/>
              </a:ext>
            </a:extLst>
          </p:cNvPr>
          <p:cNvSpPr>
            <a:spLocks noGrp="1"/>
          </p:cNvSpPr>
          <p:nvPr>
            <p:ph idx="1"/>
          </p:nvPr>
        </p:nvSpPr>
        <p:spPr/>
        <p:txBody>
          <a:bodyPr>
            <a:normAutofit fontScale="77500" lnSpcReduction="20000"/>
          </a:bodyPr>
          <a:lstStyle/>
          <a:p>
            <a:r>
              <a:rPr lang="en-US" dirty="0"/>
              <a:t>Now that you have the basics of HTML and CSS under your belt, we're going to start learning our first programming language: JavaScript. Remember, web browsers can only do three things: display content with HTML, style it with CSS, and change what's displayed with JavaScript. Because all browsers support JavaScript, it's the de facto programming language of the web. </a:t>
            </a:r>
          </a:p>
          <a:p>
            <a:r>
              <a:rPr lang="en-US" dirty="0"/>
              <a:t>We're going to take a detour away from the aesthetically pleasing and obviously useful world of web pages, so that we can learn some programming fundamentals. But don't worry! We'll be back in no time. </a:t>
            </a:r>
          </a:p>
          <a:p>
            <a:r>
              <a:rPr lang="en-US" dirty="0"/>
              <a:t>Like earlier, I'm going to assume you're using Google Chrome for these lessons. Chrome includes a nice little console that lets you type in JavaScript code. To access it, click on the ☰ button, go to the </a:t>
            </a:r>
            <a:r>
              <a:rPr lang="en-US" i="1" dirty="0"/>
              <a:t>More Tools</a:t>
            </a:r>
            <a:r>
              <a:rPr lang="en-US" dirty="0"/>
              <a:t> menu, and click </a:t>
            </a:r>
            <a:r>
              <a:rPr lang="en-US" i="1" dirty="0"/>
              <a:t>Developer Tools</a:t>
            </a:r>
            <a:r>
              <a:rPr lang="en-US" dirty="0"/>
              <a:t>. Go to the </a:t>
            </a:r>
            <a:r>
              <a:rPr lang="en-US" i="1" dirty="0"/>
              <a:t>Console</a:t>
            </a:r>
            <a:r>
              <a:rPr lang="en-US" dirty="0"/>
              <a:t> tab on the window that pops up at the bottom of the screen. As a shortcut, you can also press </a:t>
            </a:r>
            <a:r>
              <a:rPr lang="en-US" i="1" dirty="0" err="1"/>
              <a:t>Cmd</a:t>
            </a:r>
            <a:r>
              <a:rPr lang="en-US" dirty="0"/>
              <a:t> + </a:t>
            </a:r>
            <a:r>
              <a:rPr lang="en-US" i="1" dirty="0"/>
              <a:t>Option</a:t>
            </a:r>
            <a:r>
              <a:rPr lang="en-US" dirty="0"/>
              <a:t> + </a:t>
            </a:r>
            <a:r>
              <a:rPr lang="en-US" i="1" dirty="0"/>
              <a:t>J</a:t>
            </a:r>
            <a:r>
              <a:rPr lang="en-US" dirty="0"/>
              <a:t> on a Mac or </a:t>
            </a:r>
            <a:r>
              <a:rPr lang="en-US" i="1" dirty="0"/>
              <a:t>Ctrl</a:t>
            </a:r>
            <a:r>
              <a:rPr lang="en-US" dirty="0"/>
              <a:t> + </a:t>
            </a:r>
            <a:r>
              <a:rPr lang="en-US" i="1" dirty="0"/>
              <a:t>Shift</a:t>
            </a:r>
            <a:r>
              <a:rPr lang="en-US" dirty="0"/>
              <a:t> + </a:t>
            </a:r>
            <a:r>
              <a:rPr lang="en-US" i="1" dirty="0"/>
              <a:t>I</a:t>
            </a:r>
            <a:r>
              <a:rPr lang="en-US" dirty="0"/>
              <a:t> on a PC. </a:t>
            </a:r>
            <a:br>
              <a:rPr lang="en-US" dirty="0"/>
            </a:br>
            <a:r>
              <a:rPr lang="en-US" dirty="0"/>
              <a:t>Here at the &gt; prompt, you can type JavaScript and see what it does. Try typing 1 + 2; and pressing </a:t>
            </a:r>
            <a:r>
              <a:rPr lang="en-US" i="1" dirty="0"/>
              <a:t>Enter</a:t>
            </a:r>
            <a:r>
              <a:rPr lang="en-US" dirty="0"/>
              <a:t>. </a:t>
            </a:r>
          </a:p>
          <a:p>
            <a:r>
              <a:rPr lang="en-US" dirty="0"/>
              <a:t>Congratulations! You just ran your first JavaScript code. </a:t>
            </a:r>
          </a:p>
          <a:p>
            <a:endParaRPr lang="en-US" dirty="0"/>
          </a:p>
        </p:txBody>
      </p:sp>
    </p:spTree>
    <p:extLst>
      <p:ext uri="{BB962C8B-B14F-4D97-AF65-F5344CB8AC3E}">
        <p14:creationId xmlns:p14="http://schemas.microsoft.com/office/powerpoint/2010/main" val="317306325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22B5-168E-D04E-ADAB-2820979849D4}"/>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4020381A-A8D2-914B-9913-992C44AB2DF5}"/>
              </a:ext>
            </a:extLst>
          </p:cNvPr>
          <p:cNvSpPr>
            <a:spLocks noGrp="1"/>
          </p:cNvSpPr>
          <p:nvPr>
            <p:ph idx="1"/>
          </p:nvPr>
        </p:nvSpPr>
        <p:spPr/>
        <p:txBody>
          <a:bodyPr/>
          <a:lstStyle/>
          <a:p>
            <a:r>
              <a:rPr lang="en-US" dirty="0"/>
              <a:t>You should see something like: </a:t>
            </a:r>
          </a:p>
          <a:p>
            <a:r>
              <a:rPr lang="en-US" dirty="0"/>
              <a:t>Don't you dare copy &amp; paste!</a:t>
            </a:r>
          </a:p>
          <a:p>
            <a:r>
              <a:rPr lang="en-US" dirty="0"/>
              <a:t>&gt; 1 + 2;</a:t>
            </a:r>
            <a:br>
              <a:rPr lang="en-US" dirty="0"/>
            </a:br>
            <a:r>
              <a:rPr lang="en-US" dirty="0"/>
              <a:t>3</a:t>
            </a:r>
          </a:p>
          <a:p>
            <a:r>
              <a:rPr lang="en-US" dirty="0"/>
              <a:t>JavaScript took your code 1 + 2 evaluated it, and returned the result: 3. </a:t>
            </a:r>
          </a:p>
          <a:p>
            <a:r>
              <a:rPr lang="en-US" dirty="0"/>
              <a:t>The semicolon at the end of the line tells JavaScript to run everything before it. You'd think JavaScript would know on its own, wouldn't you? </a:t>
            </a:r>
          </a:p>
        </p:txBody>
      </p:sp>
    </p:spTree>
    <p:extLst>
      <p:ext uri="{BB962C8B-B14F-4D97-AF65-F5344CB8AC3E}">
        <p14:creationId xmlns:p14="http://schemas.microsoft.com/office/powerpoint/2010/main" val="2777351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29177-BF5B-C844-9DBC-1806A37EB577}"/>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9B003E8F-01B8-304C-8D37-10F128D757F1}"/>
              </a:ext>
            </a:extLst>
          </p:cNvPr>
          <p:cNvSpPr>
            <a:spLocks noGrp="1"/>
          </p:cNvSpPr>
          <p:nvPr>
            <p:ph idx="1"/>
          </p:nvPr>
        </p:nvSpPr>
        <p:spPr/>
        <p:txBody>
          <a:bodyPr>
            <a:normAutofit fontScale="62500" lnSpcReduction="20000"/>
          </a:bodyPr>
          <a:lstStyle/>
          <a:p>
            <a:r>
              <a:rPr lang="en-US" dirty="0"/>
              <a:t>When you learned how to push a project to a remote GitHub repo yesterday, you pushed your local Git repositories to online GitHub repositories using a command like this:</a:t>
            </a:r>
          </a:p>
          <a:p>
            <a:r>
              <a:rPr lang="en-US" dirty="0"/>
              <a:t>$ git push origin master </a:t>
            </a:r>
          </a:p>
          <a:p>
            <a:r>
              <a:rPr lang="en-US" dirty="0"/>
              <a:t>The master portion of this command instructs Git to push the current master copy of your local repository to the remote repository under the nickname origin.</a:t>
            </a:r>
          </a:p>
          <a:p>
            <a:r>
              <a:rPr lang="en-US" dirty="0"/>
              <a:t>But what does master mean? Well, projects tracked in Git and GitHub may have multiple branches. The term "master" specifies that code should be pushed to the master branch on GitHub. Remember, we saw there was a branch named master in the dropdown menu on GitHub.</a:t>
            </a:r>
          </a:p>
          <a:p>
            <a:r>
              <a:rPr lang="en-US" dirty="0"/>
              <a:t>A branch is just another copy or version of the project's main code. Both Git and GitHub repositories may have multiple branches at once. There is always at least one branch in a project: master.</a:t>
            </a:r>
          </a:p>
          <a:p>
            <a:r>
              <a:rPr lang="en-US" dirty="0"/>
              <a:t>"Master" is the name of the default branch. If you don't create or navigate between branches in your project, you will have one branch named master, and you will be located in it by default. When you have multiple branches in a project, the master branch is like the "final draft".</a:t>
            </a:r>
          </a:p>
          <a:p>
            <a:endParaRPr lang="en-US" dirty="0"/>
          </a:p>
        </p:txBody>
      </p:sp>
    </p:spTree>
    <p:extLst>
      <p:ext uri="{BB962C8B-B14F-4D97-AF65-F5344CB8AC3E}">
        <p14:creationId xmlns:p14="http://schemas.microsoft.com/office/powerpoint/2010/main" val="63163023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2C89-E3EB-204F-800C-29C838AA6FBC}"/>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D9601C39-A459-6145-9C38-D19C43E06B1C}"/>
              </a:ext>
            </a:extLst>
          </p:cNvPr>
          <p:cNvSpPr>
            <a:spLocks noGrp="1"/>
          </p:cNvSpPr>
          <p:nvPr>
            <p:ph idx="1"/>
          </p:nvPr>
        </p:nvSpPr>
        <p:spPr/>
        <p:txBody>
          <a:bodyPr>
            <a:normAutofit fontScale="62500" lnSpcReduction="20000"/>
          </a:bodyPr>
          <a:lstStyle/>
          <a:p>
            <a:r>
              <a:rPr lang="en-US" dirty="0"/>
              <a:t>Now try these:</a:t>
            </a:r>
          </a:p>
          <a:p>
            <a:r>
              <a:rPr lang="en-US" dirty="0"/>
              <a:t>4 - 3;</a:t>
            </a:r>
          </a:p>
          <a:p>
            <a:r>
              <a:rPr lang="en-US" dirty="0"/>
              <a:t>5 * 6;</a:t>
            </a:r>
          </a:p>
          <a:p>
            <a:r>
              <a:rPr lang="en-US" dirty="0"/>
              <a:t>10 / 2;</a:t>
            </a:r>
          </a:p>
          <a:p>
            <a:r>
              <a:rPr lang="en-US" dirty="0"/>
              <a:t>9 / 2;</a:t>
            </a:r>
          </a:p>
          <a:p>
            <a:r>
              <a:rPr lang="en-US" dirty="0"/>
              <a:t>7 + 8 * 9;</a:t>
            </a:r>
          </a:p>
          <a:p>
            <a:r>
              <a:rPr lang="en-US" dirty="0"/>
              <a:t>(7 + 8) * 9;</a:t>
            </a:r>
          </a:p>
          <a:p>
            <a:r>
              <a:rPr lang="en-US" dirty="0"/>
              <a:t>Try some other arithmetic yourself. Play around with the % operator, called </a:t>
            </a:r>
            <a:r>
              <a:rPr lang="en-US" b="1" dirty="0"/>
              <a:t>modulo</a:t>
            </a:r>
            <a:r>
              <a:rPr lang="en-US" dirty="0"/>
              <a:t>. It will give you the remainder of dividing two numbers. Don't be fooled into thinking it has something to do with percentages! +,-,*,/, and % are called </a:t>
            </a:r>
            <a:r>
              <a:rPr lang="en-US" b="1" dirty="0"/>
              <a:t>operators</a:t>
            </a:r>
            <a:r>
              <a:rPr lang="en-US" dirty="0"/>
              <a:t>. An operator is a special character (or characters) that indicates an action to be performed. Try dividing 0 by 0. The result, </a:t>
            </a:r>
            <a:r>
              <a:rPr lang="en-US" dirty="0" err="1"/>
              <a:t>NaN</a:t>
            </a:r>
            <a:r>
              <a:rPr lang="en-US" dirty="0"/>
              <a:t>, stands for </a:t>
            </a:r>
            <a:r>
              <a:rPr lang="en-US" i="1" dirty="0"/>
              <a:t>not a number</a:t>
            </a:r>
            <a:r>
              <a:rPr lang="en-US" dirty="0"/>
              <a:t>. In JavaScript, </a:t>
            </a:r>
            <a:r>
              <a:rPr lang="en-US" dirty="0" err="1"/>
              <a:t>NaN</a:t>
            </a:r>
            <a:r>
              <a:rPr lang="en-US" dirty="0"/>
              <a:t> is actually considered a type of number (bizarre as that may seem). Try dividing any other number by 0. The result, Infinity, is also a number in JavaScript.</a:t>
            </a:r>
          </a:p>
          <a:p>
            <a:endParaRPr lang="en-US" dirty="0"/>
          </a:p>
        </p:txBody>
      </p:sp>
    </p:spTree>
    <p:extLst>
      <p:ext uri="{BB962C8B-B14F-4D97-AF65-F5344CB8AC3E}">
        <p14:creationId xmlns:p14="http://schemas.microsoft.com/office/powerpoint/2010/main" val="199523804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F606-2582-9A41-927C-98059A3EB681}"/>
              </a:ext>
            </a:extLst>
          </p:cNvPr>
          <p:cNvSpPr>
            <a:spLocks noGrp="1"/>
          </p:cNvSpPr>
          <p:nvPr>
            <p:ph type="title"/>
          </p:nvPr>
        </p:nvSpPr>
        <p:spPr/>
        <p:txBody>
          <a:bodyPr/>
          <a:lstStyle/>
          <a:p>
            <a:pPr algn="ctr"/>
            <a:r>
              <a:rPr lang="en-US" dirty="0"/>
              <a:t>Practice - Arithmetic</a:t>
            </a:r>
          </a:p>
        </p:txBody>
      </p:sp>
      <p:sp>
        <p:nvSpPr>
          <p:cNvPr id="3" name="Content Placeholder 2">
            <a:extLst>
              <a:ext uri="{FF2B5EF4-FFF2-40B4-BE49-F238E27FC236}">
                <a16:creationId xmlns:a16="http://schemas.microsoft.com/office/drawing/2014/main" id="{A6D0F030-7AA7-2645-8630-EF6BBC512CBE}"/>
              </a:ext>
            </a:extLst>
          </p:cNvPr>
          <p:cNvSpPr>
            <a:spLocks noGrp="1"/>
          </p:cNvSpPr>
          <p:nvPr>
            <p:ph idx="1"/>
          </p:nvPr>
        </p:nvSpPr>
        <p:spPr/>
        <p:txBody>
          <a:bodyPr>
            <a:normAutofit fontScale="55000" lnSpcReduction="20000"/>
          </a:bodyPr>
          <a:lstStyle/>
          <a:p>
            <a:r>
              <a:rPr lang="en-US" b="1" dirty="0"/>
              <a:t>Goal:</a:t>
            </a:r>
            <a:r>
              <a:rPr lang="en-US" dirty="0"/>
              <a:t> In the previous lesson, we learned:</a:t>
            </a:r>
          </a:p>
          <a:p>
            <a:r>
              <a:rPr lang="en-US" dirty="0"/>
              <a:t>How to access the JavaScript Console</a:t>
            </a:r>
          </a:p>
          <a:p>
            <a:r>
              <a:rPr lang="en-US" dirty="0"/>
              <a:t>Addition, subtraction, multiplication, and division using JavaScript</a:t>
            </a:r>
          </a:p>
          <a:p>
            <a:r>
              <a:rPr lang="en-US" dirty="0"/>
              <a:t>How to use the % operator</a:t>
            </a:r>
          </a:p>
          <a:p>
            <a:r>
              <a:rPr lang="en-US" dirty="0" err="1"/>
              <a:t>NaN</a:t>
            </a:r>
            <a:r>
              <a:rPr lang="en-US" dirty="0"/>
              <a:t> means not a number but is actually considered a type of number</a:t>
            </a:r>
          </a:p>
          <a:p>
            <a:r>
              <a:rPr lang="en-US" dirty="0"/>
              <a:t>Begin getting comfortable with these concepts by completing the practice exercises listed below. Soon enough, they'll be second nature!</a:t>
            </a:r>
          </a:p>
          <a:p>
            <a:r>
              <a:rPr lang="en-US" b="1" dirty="0"/>
              <a:t>Warm Up</a:t>
            </a:r>
          </a:p>
          <a:p>
            <a:r>
              <a:rPr lang="en-US" i="1" dirty="0"/>
              <a:t>Make sure you understand the following before moving on:</a:t>
            </a:r>
            <a:endParaRPr lang="en-US" dirty="0"/>
          </a:p>
          <a:p>
            <a:r>
              <a:rPr lang="en-US" dirty="0"/>
              <a:t>What is the % operator? How is the action it performs different than simply dividing?</a:t>
            </a:r>
          </a:p>
          <a:p>
            <a:r>
              <a:rPr lang="en-US" dirty="0"/>
              <a:t>How can we access the JavaScript console?</a:t>
            </a:r>
          </a:p>
          <a:p>
            <a:r>
              <a:rPr lang="en-US" dirty="0"/>
              <a:t>When might we see </a:t>
            </a:r>
            <a:r>
              <a:rPr lang="en-US" dirty="0" err="1"/>
              <a:t>NaN</a:t>
            </a:r>
            <a:r>
              <a:rPr lang="en-US" dirty="0"/>
              <a:t>?</a:t>
            </a:r>
          </a:p>
          <a:p>
            <a:endParaRPr lang="en-US" dirty="0"/>
          </a:p>
        </p:txBody>
      </p:sp>
    </p:spTree>
    <p:extLst>
      <p:ext uri="{BB962C8B-B14F-4D97-AF65-F5344CB8AC3E}">
        <p14:creationId xmlns:p14="http://schemas.microsoft.com/office/powerpoint/2010/main" val="369173949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EDD84-2E23-9544-8D5F-F928F4333B2F}"/>
              </a:ext>
            </a:extLst>
          </p:cNvPr>
          <p:cNvSpPr>
            <a:spLocks noGrp="1"/>
          </p:cNvSpPr>
          <p:nvPr>
            <p:ph type="title"/>
          </p:nvPr>
        </p:nvSpPr>
        <p:spPr/>
        <p:txBody>
          <a:bodyPr/>
          <a:lstStyle/>
          <a:p>
            <a:pPr algn="ctr"/>
            <a:r>
              <a:rPr lang="en-US" b="1" dirty="0"/>
              <a:t>Code</a:t>
            </a:r>
          </a:p>
        </p:txBody>
      </p:sp>
      <p:sp>
        <p:nvSpPr>
          <p:cNvPr id="3" name="Content Placeholder 2">
            <a:extLst>
              <a:ext uri="{FF2B5EF4-FFF2-40B4-BE49-F238E27FC236}">
                <a16:creationId xmlns:a16="http://schemas.microsoft.com/office/drawing/2014/main" id="{13AA8641-27FF-3942-B59D-73025FD87C53}"/>
              </a:ext>
            </a:extLst>
          </p:cNvPr>
          <p:cNvSpPr>
            <a:spLocks noGrp="1"/>
          </p:cNvSpPr>
          <p:nvPr>
            <p:ph idx="1"/>
          </p:nvPr>
        </p:nvSpPr>
        <p:spPr>
          <a:xfrm>
            <a:off x="1451579" y="2015732"/>
            <a:ext cx="9603275" cy="4037749"/>
          </a:xfrm>
        </p:spPr>
        <p:txBody>
          <a:bodyPr>
            <a:normAutofit fontScale="55000" lnSpcReduction="20000"/>
          </a:bodyPr>
          <a:lstStyle/>
          <a:p>
            <a:r>
              <a:rPr lang="en-US" dirty="0"/>
              <a:t>Complete the following exercises to practice arithmetic in JavaScript:</a:t>
            </a:r>
          </a:p>
          <a:p>
            <a:r>
              <a:rPr lang="en-US" b="1" dirty="0"/>
              <a:t>Add:</a:t>
            </a:r>
          </a:p>
          <a:p>
            <a:r>
              <a:rPr lang="en-US" dirty="0"/>
              <a:t>77 to 99</a:t>
            </a:r>
          </a:p>
          <a:p>
            <a:r>
              <a:rPr lang="en-US" dirty="0"/>
              <a:t>34 to 1233</a:t>
            </a:r>
          </a:p>
          <a:p>
            <a:r>
              <a:rPr lang="en-US" dirty="0"/>
              <a:t>-53 to 99</a:t>
            </a:r>
          </a:p>
          <a:p>
            <a:r>
              <a:rPr lang="en-US" dirty="0"/>
              <a:t>9,092 to -12312</a:t>
            </a:r>
          </a:p>
          <a:p>
            <a:r>
              <a:rPr lang="en-US" dirty="0"/>
              <a:t>943,456,575 to 39,087,092,348,570</a:t>
            </a:r>
          </a:p>
          <a:p>
            <a:r>
              <a:rPr lang="en-US" b="1" dirty="0"/>
              <a:t>Subtract:</a:t>
            </a:r>
          </a:p>
          <a:p>
            <a:r>
              <a:rPr lang="en-US" dirty="0"/>
              <a:t>99 from 665</a:t>
            </a:r>
          </a:p>
          <a:p>
            <a:r>
              <a:rPr lang="en-US" dirty="0"/>
              <a:t>34 to 1233</a:t>
            </a:r>
          </a:p>
          <a:p>
            <a:r>
              <a:rPr lang="en-US" dirty="0"/>
              <a:t>555 from 23</a:t>
            </a:r>
          </a:p>
          <a:p>
            <a:r>
              <a:rPr lang="en-US" dirty="0"/>
              <a:t>7,912 from 88888</a:t>
            </a:r>
          </a:p>
          <a:p>
            <a:r>
              <a:rPr lang="en-US" dirty="0"/>
              <a:t>6,348,709,234 from 87,023,984,709,871,234.</a:t>
            </a:r>
          </a:p>
          <a:p>
            <a:endParaRPr lang="en-US" dirty="0"/>
          </a:p>
        </p:txBody>
      </p:sp>
    </p:spTree>
    <p:extLst>
      <p:ext uri="{BB962C8B-B14F-4D97-AF65-F5344CB8AC3E}">
        <p14:creationId xmlns:p14="http://schemas.microsoft.com/office/powerpoint/2010/main" val="40596019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7BC05-17E4-7946-800C-D865CA438326}"/>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0AA89740-8896-2648-93B4-819A4219BF36}"/>
              </a:ext>
            </a:extLst>
          </p:cNvPr>
          <p:cNvSpPr>
            <a:spLocks noGrp="1"/>
          </p:cNvSpPr>
          <p:nvPr>
            <p:ph idx="1"/>
          </p:nvPr>
        </p:nvSpPr>
        <p:spPr/>
        <p:txBody>
          <a:bodyPr>
            <a:normAutofit fontScale="47500" lnSpcReduction="20000"/>
          </a:bodyPr>
          <a:lstStyle/>
          <a:p>
            <a:r>
              <a:rPr lang="en-US" b="1" dirty="0"/>
              <a:t>Multiply:</a:t>
            </a:r>
          </a:p>
          <a:p>
            <a:r>
              <a:rPr lang="en-US" dirty="0"/>
              <a:t>89 and 54</a:t>
            </a:r>
          </a:p>
          <a:p>
            <a:r>
              <a:rPr lang="en-US" dirty="0"/>
              <a:t>932 and 1,900</a:t>
            </a:r>
          </a:p>
          <a:p>
            <a:r>
              <a:rPr lang="en-US" dirty="0"/>
              <a:t>-34 and 8</a:t>
            </a:r>
          </a:p>
          <a:p>
            <a:r>
              <a:rPr lang="en-US" dirty="0"/>
              <a:t>25 and 700</a:t>
            </a:r>
          </a:p>
          <a:p>
            <a:r>
              <a:rPr lang="en-US" b="1" dirty="0"/>
              <a:t>Divide:</a:t>
            </a:r>
          </a:p>
          <a:p>
            <a:r>
              <a:rPr lang="en-US" dirty="0"/>
              <a:t>1008 by 7</a:t>
            </a:r>
          </a:p>
          <a:p>
            <a:r>
              <a:rPr lang="en-US" dirty="0"/>
              <a:t>23423 by 75</a:t>
            </a:r>
          </a:p>
          <a:p>
            <a:r>
              <a:rPr lang="en-US" dirty="0"/>
              <a:t>90 by 3</a:t>
            </a:r>
          </a:p>
          <a:p>
            <a:r>
              <a:rPr lang="en-US" dirty="0"/>
              <a:t>9,870,834,205,987 by 324</a:t>
            </a:r>
          </a:p>
          <a:p>
            <a:r>
              <a:rPr lang="en-US" dirty="0"/>
              <a:t>A number by 0.</a:t>
            </a:r>
          </a:p>
          <a:p>
            <a:r>
              <a:rPr lang="en-US" dirty="0"/>
              <a:t>0 by 0.</a:t>
            </a:r>
          </a:p>
          <a:p>
            <a:endParaRPr lang="en-US" dirty="0"/>
          </a:p>
        </p:txBody>
      </p:sp>
    </p:spTree>
    <p:extLst>
      <p:ext uri="{BB962C8B-B14F-4D97-AF65-F5344CB8AC3E}">
        <p14:creationId xmlns:p14="http://schemas.microsoft.com/office/powerpoint/2010/main" val="271944226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684CD-B024-EC43-A7FD-7373026214EA}"/>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B4240D29-C7EB-5145-9292-DC027BAC9FFA}"/>
              </a:ext>
            </a:extLst>
          </p:cNvPr>
          <p:cNvSpPr>
            <a:spLocks noGrp="1"/>
          </p:cNvSpPr>
          <p:nvPr>
            <p:ph idx="1"/>
          </p:nvPr>
        </p:nvSpPr>
        <p:spPr/>
        <p:txBody>
          <a:bodyPr/>
          <a:lstStyle/>
          <a:p>
            <a:r>
              <a:rPr lang="en-US" b="1" dirty="0"/>
              <a:t>Find the remainder of dividing the following numbers:</a:t>
            </a:r>
          </a:p>
          <a:p>
            <a:r>
              <a:rPr lang="en-US" dirty="0"/>
              <a:t>1008 by 7</a:t>
            </a:r>
          </a:p>
          <a:p>
            <a:r>
              <a:rPr lang="en-US" dirty="0"/>
              <a:t>23423 by 75</a:t>
            </a:r>
          </a:p>
          <a:p>
            <a:r>
              <a:rPr lang="en-US" dirty="0"/>
              <a:t>90 by 3</a:t>
            </a:r>
          </a:p>
          <a:p>
            <a:r>
              <a:rPr lang="en-US" dirty="0"/>
              <a:t>9,870,834,205,987 by 324</a:t>
            </a:r>
          </a:p>
          <a:p>
            <a:endParaRPr lang="en-US" dirty="0"/>
          </a:p>
        </p:txBody>
      </p:sp>
    </p:spTree>
    <p:extLst>
      <p:ext uri="{BB962C8B-B14F-4D97-AF65-F5344CB8AC3E}">
        <p14:creationId xmlns:p14="http://schemas.microsoft.com/office/powerpoint/2010/main" val="375437251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0AAC3-D439-C342-A38B-637E29B58AE7}"/>
              </a:ext>
            </a:extLst>
          </p:cNvPr>
          <p:cNvSpPr>
            <a:spLocks noGrp="1"/>
          </p:cNvSpPr>
          <p:nvPr>
            <p:ph type="title"/>
          </p:nvPr>
        </p:nvSpPr>
        <p:spPr/>
        <p:txBody>
          <a:bodyPr/>
          <a:lstStyle/>
          <a:p>
            <a:pPr algn="ctr"/>
            <a:r>
              <a:rPr lang="en-US" dirty="0"/>
              <a:t>Variables</a:t>
            </a:r>
          </a:p>
        </p:txBody>
      </p:sp>
      <p:sp>
        <p:nvSpPr>
          <p:cNvPr id="3" name="Content Placeholder 2">
            <a:extLst>
              <a:ext uri="{FF2B5EF4-FFF2-40B4-BE49-F238E27FC236}">
                <a16:creationId xmlns:a16="http://schemas.microsoft.com/office/drawing/2014/main" id="{08B92F2B-FDB0-E546-884E-FB04130B828B}"/>
              </a:ext>
            </a:extLst>
          </p:cNvPr>
          <p:cNvSpPr>
            <a:spLocks noGrp="1"/>
          </p:cNvSpPr>
          <p:nvPr>
            <p:ph idx="1"/>
          </p:nvPr>
        </p:nvSpPr>
        <p:spPr/>
        <p:txBody>
          <a:bodyPr>
            <a:normAutofit fontScale="55000" lnSpcReduction="20000"/>
          </a:bodyPr>
          <a:lstStyle/>
          <a:p>
            <a:r>
              <a:rPr lang="en-US" dirty="0"/>
              <a:t>In the last lesson, when we wanted to add numbers together, we simply typed the numbers and added them. Now try this in the JavaScript console:</a:t>
            </a:r>
          </a:p>
          <a:p>
            <a:r>
              <a:rPr lang="en-US" dirty="0"/>
              <a:t>&gt; var </a:t>
            </a:r>
            <a:r>
              <a:rPr lang="en-US" dirty="0" err="1"/>
              <a:t>myNumber</a:t>
            </a:r>
            <a:r>
              <a:rPr lang="en-US" dirty="0"/>
              <a:t> = 3;</a:t>
            </a:r>
            <a:br>
              <a:rPr lang="en-US" dirty="0"/>
            </a:br>
            <a:r>
              <a:rPr lang="en-US" dirty="0"/>
              <a:t>undefined</a:t>
            </a:r>
            <a:br>
              <a:rPr lang="en-US" dirty="0"/>
            </a:br>
            <a:r>
              <a:rPr lang="en-US" dirty="0"/>
              <a:t>&gt; </a:t>
            </a:r>
            <a:r>
              <a:rPr lang="en-US" dirty="0" err="1"/>
              <a:t>myNumber</a:t>
            </a:r>
            <a:r>
              <a:rPr lang="en-US" dirty="0"/>
              <a:t>;</a:t>
            </a:r>
            <a:br>
              <a:rPr lang="en-US" dirty="0"/>
            </a:br>
            <a:r>
              <a:rPr lang="en-US" dirty="0"/>
              <a:t>3</a:t>
            </a:r>
            <a:br>
              <a:rPr lang="en-US" dirty="0"/>
            </a:br>
            <a:r>
              <a:rPr lang="en-US" dirty="0"/>
              <a:t>In the code we typed above, </a:t>
            </a:r>
            <a:r>
              <a:rPr lang="en-US" dirty="0" err="1"/>
              <a:t>myNumber</a:t>
            </a:r>
            <a:r>
              <a:rPr lang="en-US" dirty="0"/>
              <a:t> is a variable that we set equal to 3. A variable is sort of like a container for storing values. You can almost read the code aloud: </a:t>
            </a:r>
            <a:r>
              <a:rPr lang="en-US" i="1" dirty="0"/>
              <a:t>"Variable </a:t>
            </a:r>
            <a:r>
              <a:rPr lang="en-US" i="1" dirty="0" err="1"/>
              <a:t>myNumber</a:t>
            </a:r>
            <a:r>
              <a:rPr lang="en-US" i="1" dirty="0"/>
              <a:t> is equal to 3"</a:t>
            </a:r>
            <a:r>
              <a:rPr lang="en-US" dirty="0"/>
              <a:t>. Let's break down the above statement and look at each part:</a:t>
            </a:r>
          </a:p>
          <a:p>
            <a:r>
              <a:rPr lang="en-US" dirty="0"/>
              <a:t>var stands for "variable", and is the JavaScript keyword that creates a variable for us. </a:t>
            </a:r>
          </a:p>
          <a:p>
            <a:r>
              <a:rPr lang="en-US" dirty="0" err="1"/>
              <a:t>myNumber</a:t>
            </a:r>
            <a:r>
              <a:rPr lang="en-US" dirty="0"/>
              <a:t> is the name that we gave the variable </a:t>
            </a:r>
          </a:p>
          <a:p>
            <a:r>
              <a:rPr lang="en-US" dirty="0"/>
              <a:t>= is an assignment operator, meaning that it sets the value on the left side equal to the right side. It does not compare the two sides - we'll learn how to do this in an upcoming lesson </a:t>
            </a:r>
          </a:p>
          <a:p>
            <a:r>
              <a:rPr lang="en-US" dirty="0"/>
              <a:t>3 is the value that we assign to the variable </a:t>
            </a:r>
          </a:p>
          <a:p>
            <a:r>
              <a:rPr lang="en-US" dirty="0"/>
              <a:t>Once we set a variable equal to a value, we can use it just like the value. When we create a variable with a value like this, we say that we have declared the variable.</a:t>
            </a:r>
          </a:p>
          <a:p>
            <a:endParaRPr lang="en-US" dirty="0"/>
          </a:p>
        </p:txBody>
      </p:sp>
    </p:spTree>
    <p:extLst>
      <p:ext uri="{BB962C8B-B14F-4D97-AF65-F5344CB8AC3E}">
        <p14:creationId xmlns:p14="http://schemas.microsoft.com/office/powerpoint/2010/main" val="200194520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DCB58-592B-CA40-8845-6051820CAA51}"/>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1D302786-354B-9340-9AA1-4E5A943297B9}"/>
              </a:ext>
            </a:extLst>
          </p:cNvPr>
          <p:cNvSpPr>
            <a:spLocks noGrp="1"/>
          </p:cNvSpPr>
          <p:nvPr>
            <p:ph idx="1"/>
          </p:nvPr>
        </p:nvSpPr>
        <p:spPr/>
        <p:txBody>
          <a:bodyPr>
            <a:normAutofit fontScale="92500" lnSpcReduction="20000"/>
          </a:bodyPr>
          <a:lstStyle/>
          <a:p>
            <a:r>
              <a:rPr lang="en-US" dirty="0"/>
              <a:t>Here are some things we can do with variables. We can do arithmetic on the variable:</a:t>
            </a:r>
          </a:p>
          <a:p>
            <a:r>
              <a:rPr lang="en-US" dirty="0"/>
              <a:t>&gt; </a:t>
            </a:r>
            <a:r>
              <a:rPr lang="en-US" dirty="0" err="1"/>
              <a:t>myNumber</a:t>
            </a:r>
            <a:r>
              <a:rPr lang="en-US" dirty="0"/>
              <a:t> + 5;</a:t>
            </a:r>
            <a:br>
              <a:rPr lang="en-US" dirty="0"/>
            </a:br>
            <a:r>
              <a:rPr lang="en-US" dirty="0"/>
              <a:t>8</a:t>
            </a:r>
            <a:br>
              <a:rPr lang="en-US" dirty="0"/>
            </a:br>
            <a:r>
              <a:rPr lang="en-US" dirty="0"/>
              <a:t>&gt; </a:t>
            </a:r>
            <a:r>
              <a:rPr lang="en-US" dirty="0" err="1"/>
              <a:t>myNumber</a:t>
            </a:r>
            <a:r>
              <a:rPr lang="en-US" dirty="0"/>
              <a:t> + </a:t>
            </a:r>
            <a:r>
              <a:rPr lang="en-US" dirty="0" err="1"/>
              <a:t>myNumber</a:t>
            </a:r>
            <a:r>
              <a:rPr lang="en-US" dirty="0"/>
              <a:t>;</a:t>
            </a:r>
            <a:br>
              <a:rPr lang="en-US" dirty="0"/>
            </a:br>
            <a:r>
              <a:rPr lang="en-US" dirty="0"/>
              <a:t>6 Note that the value of a variable does not change when we do arithmetic on it. However, we can change the value of a variable once it has been set by using = , like this:</a:t>
            </a:r>
          </a:p>
          <a:p>
            <a:r>
              <a:rPr lang="en-US" dirty="0"/>
              <a:t>&gt; </a:t>
            </a:r>
            <a:r>
              <a:rPr lang="en-US" dirty="0" err="1"/>
              <a:t>myNumber</a:t>
            </a:r>
            <a:r>
              <a:rPr lang="en-US" dirty="0"/>
              <a:t> = 9;</a:t>
            </a:r>
            <a:br>
              <a:rPr lang="en-US" dirty="0"/>
            </a:br>
            <a:r>
              <a:rPr lang="en-US" dirty="0"/>
              <a:t>9</a:t>
            </a:r>
            <a:br>
              <a:rPr lang="en-US" dirty="0"/>
            </a:br>
            <a:r>
              <a:rPr lang="en-US" dirty="0"/>
              <a:t>&gt; </a:t>
            </a:r>
            <a:r>
              <a:rPr lang="en-US" dirty="0" err="1"/>
              <a:t>myNumber</a:t>
            </a:r>
            <a:r>
              <a:rPr lang="en-US" dirty="0"/>
              <a:t>;</a:t>
            </a:r>
            <a:br>
              <a:rPr lang="en-US" dirty="0"/>
            </a:br>
            <a:r>
              <a:rPr lang="en-US" dirty="0"/>
              <a:t>9</a:t>
            </a:r>
          </a:p>
        </p:txBody>
      </p:sp>
    </p:spTree>
    <p:extLst>
      <p:ext uri="{BB962C8B-B14F-4D97-AF65-F5344CB8AC3E}">
        <p14:creationId xmlns:p14="http://schemas.microsoft.com/office/powerpoint/2010/main" val="258668335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991D-2E80-4D4E-A52A-8171B651F4FC}"/>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96CAFFB4-0E56-8B42-8DB4-EA3588FA9C51}"/>
              </a:ext>
            </a:extLst>
          </p:cNvPr>
          <p:cNvSpPr>
            <a:spLocks noGrp="1"/>
          </p:cNvSpPr>
          <p:nvPr>
            <p:ph idx="1"/>
          </p:nvPr>
        </p:nvSpPr>
        <p:spPr/>
        <p:txBody>
          <a:bodyPr>
            <a:normAutofit fontScale="55000" lnSpcReduction="20000"/>
          </a:bodyPr>
          <a:lstStyle/>
          <a:p>
            <a:r>
              <a:rPr lang="en-US" dirty="0"/>
              <a:t>We can even use the variable to change its own value:</a:t>
            </a:r>
          </a:p>
          <a:p>
            <a:r>
              <a:rPr lang="en-US" dirty="0"/>
              <a:t>&gt; </a:t>
            </a:r>
            <a:r>
              <a:rPr lang="en-US" dirty="0" err="1"/>
              <a:t>myNumber</a:t>
            </a:r>
            <a:r>
              <a:rPr lang="en-US" dirty="0"/>
              <a:t>;</a:t>
            </a:r>
            <a:br>
              <a:rPr lang="en-US" dirty="0"/>
            </a:br>
            <a:r>
              <a:rPr lang="en-US" dirty="0"/>
              <a:t>9</a:t>
            </a:r>
            <a:br>
              <a:rPr lang="en-US" dirty="0"/>
            </a:br>
            <a:r>
              <a:rPr lang="en-US" dirty="0"/>
              <a:t>&gt; </a:t>
            </a:r>
            <a:r>
              <a:rPr lang="en-US" dirty="0" err="1"/>
              <a:t>myNumber</a:t>
            </a:r>
            <a:r>
              <a:rPr lang="en-US" dirty="0"/>
              <a:t> = </a:t>
            </a:r>
            <a:r>
              <a:rPr lang="en-US" dirty="0" err="1"/>
              <a:t>myNumber</a:t>
            </a:r>
            <a:r>
              <a:rPr lang="en-US" dirty="0"/>
              <a:t> + 1;</a:t>
            </a:r>
            <a:br>
              <a:rPr lang="en-US" dirty="0"/>
            </a:br>
            <a:r>
              <a:rPr lang="en-US" dirty="0"/>
              <a:t>10</a:t>
            </a:r>
            <a:br>
              <a:rPr lang="en-US" dirty="0"/>
            </a:br>
            <a:r>
              <a:rPr lang="en-US" dirty="0"/>
              <a:t>&gt; </a:t>
            </a:r>
            <a:r>
              <a:rPr lang="en-US" dirty="0" err="1"/>
              <a:t>myNumber</a:t>
            </a:r>
            <a:r>
              <a:rPr lang="en-US" dirty="0"/>
              <a:t>;</a:t>
            </a:r>
            <a:br>
              <a:rPr lang="en-US" dirty="0"/>
            </a:br>
            <a:r>
              <a:rPr lang="en-US" dirty="0"/>
              <a:t>10 We can also use more than one variable at a time:</a:t>
            </a:r>
          </a:p>
          <a:p>
            <a:r>
              <a:rPr lang="en-US" dirty="0"/>
              <a:t>&gt; var </a:t>
            </a:r>
            <a:r>
              <a:rPr lang="en-US" dirty="0" err="1"/>
              <a:t>firstNumber</a:t>
            </a:r>
            <a:r>
              <a:rPr lang="en-US" dirty="0"/>
              <a:t> = 5;</a:t>
            </a:r>
            <a:br>
              <a:rPr lang="en-US" dirty="0"/>
            </a:br>
            <a:r>
              <a:rPr lang="en-US" dirty="0"/>
              <a:t>undefined</a:t>
            </a:r>
            <a:br>
              <a:rPr lang="en-US" dirty="0"/>
            </a:br>
            <a:r>
              <a:rPr lang="en-US" dirty="0"/>
              <a:t>&gt; var </a:t>
            </a:r>
            <a:r>
              <a:rPr lang="en-US" dirty="0" err="1"/>
              <a:t>secondNumber</a:t>
            </a:r>
            <a:r>
              <a:rPr lang="en-US" dirty="0"/>
              <a:t> = 8;</a:t>
            </a:r>
            <a:br>
              <a:rPr lang="en-US" dirty="0"/>
            </a:br>
            <a:r>
              <a:rPr lang="en-US" dirty="0"/>
              <a:t>undefined</a:t>
            </a:r>
            <a:br>
              <a:rPr lang="en-US" dirty="0"/>
            </a:br>
            <a:r>
              <a:rPr lang="en-US" dirty="0"/>
              <a:t>&gt; var </a:t>
            </a:r>
            <a:r>
              <a:rPr lang="en-US" dirty="0" err="1"/>
              <a:t>thirdNumber</a:t>
            </a:r>
            <a:r>
              <a:rPr lang="en-US" dirty="0"/>
              <a:t> = </a:t>
            </a:r>
            <a:r>
              <a:rPr lang="en-US" dirty="0" err="1"/>
              <a:t>firstNumber</a:t>
            </a:r>
            <a:r>
              <a:rPr lang="en-US" dirty="0"/>
              <a:t> + </a:t>
            </a:r>
            <a:r>
              <a:rPr lang="en-US" dirty="0" err="1"/>
              <a:t>secondNumber</a:t>
            </a:r>
            <a:r>
              <a:rPr lang="en-US" dirty="0"/>
              <a:t>;</a:t>
            </a:r>
            <a:br>
              <a:rPr lang="en-US" dirty="0"/>
            </a:br>
            <a:r>
              <a:rPr lang="en-US" dirty="0"/>
              <a:t>undefined</a:t>
            </a:r>
            <a:br>
              <a:rPr lang="en-US" dirty="0"/>
            </a:br>
            <a:r>
              <a:rPr lang="en-US" dirty="0"/>
              <a:t>&gt; </a:t>
            </a:r>
            <a:r>
              <a:rPr lang="en-US" dirty="0" err="1"/>
              <a:t>thirdNumber</a:t>
            </a:r>
            <a:r>
              <a:rPr lang="en-US" dirty="0"/>
              <a:t>;</a:t>
            </a:r>
            <a:br>
              <a:rPr lang="en-US" dirty="0"/>
            </a:br>
            <a:r>
              <a:rPr lang="en-US" dirty="0"/>
              <a:t>13</a:t>
            </a:r>
          </a:p>
          <a:p>
            <a:r>
              <a:rPr lang="en-US" dirty="0"/>
              <a:t>For now, don't worry about the word undefined that prints to the console. When we declare a variable in this way, it does not actually evaluate to anything, so the return value is undefined.</a:t>
            </a:r>
          </a:p>
          <a:p>
            <a:endParaRPr lang="en-US" dirty="0"/>
          </a:p>
        </p:txBody>
      </p:sp>
    </p:spTree>
    <p:extLst>
      <p:ext uri="{BB962C8B-B14F-4D97-AF65-F5344CB8AC3E}">
        <p14:creationId xmlns:p14="http://schemas.microsoft.com/office/powerpoint/2010/main" val="70868993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CBBBE-C8D5-C645-8254-4A73851EECD6}"/>
              </a:ext>
            </a:extLst>
          </p:cNvPr>
          <p:cNvSpPr>
            <a:spLocks noGrp="1"/>
          </p:cNvSpPr>
          <p:nvPr>
            <p:ph type="title"/>
          </p:nvPr>
        </p:nvSpPr>
        <p:spPr/>
        <p:txBody>
          <a:bodyPr/>
          <a:lstStyle/>
          <a:p>
            <a:pPr algn="ctr"/>
            <a:r>
              <a:rPr lang="en-US" b="1" dirty="0"/>
              <a:t>Naming Conventions</a:t>
            </a:r>
          </a:p>
        </p:txBody>
      </p:sp>
      <p:sp>
        <p:nvSpPr>
          <p:cNvPr id="3" name="Content Placeholder 2">
            <a:extLst>
              <a:ext uri="{FF2B5EF4-FFF2-40B4-BE49-F238E27FC236}">
                <a16:creationId xmlns:a16="http://schemas.microsoft.com/office/drawing/2014/main" id="{1FC38ADE-BA25-AA4F-873B-9202EB3BFBF0}"/>
              </a:ext>
            </a:extLst>
          </p:cNvPr>
          <p:cNvSpPr>
            <a:spLocks noGrp="1"/>
          </p:cNvSpPr>
          <p:nvPr>
            <p:ph idx="1"/>
          </p:nvPr>
        </p:nvSpPr>
        <p:spPr>
          <a:xfrm>
            <a:off x="1451579" y="2015732"/>
            <a:ext cx="9603275" cy="4037749"/>
          </a:xfrm>
        </p:spPr>
        <p:txBody>
          <a:bodyPr>
            <a:normAutofit fontScale="47500" lnSpcReduction="20000"/>
          </a:bodyPr>
          <a:lstStyle/>
          <a:p>
            <a:r>
              <a:rPr lang="en-US" dirty="0"/>
              <a:t>In JavaScript, it’s conventional to give variables names that start with a lowercase letter, and if the name has more than one word, to capitalize each word after the first, without spaces or punctuation (such as hyphens - or underscores _) between words. This capitalization style is called lower </a:t>
            </a:r>
            <a:r>
              <a:rPr lang="en-US" dirty="0" err="1"/>
              <a:t>camelcase</a:t>
            </a:r>
            <a:r>
              <a:rPr lang="en-US" dirty="0"/>
              <a:t>, named after the humps of a camel.</a:t>
            </a:r>
          </a:p>
          <a:p>
            <a:r>
              <a:rPr lang="en-US" dirty="0"/>
              <a:t>Here are some examples of good and bad naming:</a:t>
            </a:r>
          </a:p>
          <a:p>
            <a:r>
              <a:rPr lang="en-US" dirty="0"/>
              <a:t>The first letter of a variable must be lower case. </a:t>
            </a:r>
          </a:p>
          <a:p>
            <a:pPr lvl="1"/>
            <a:r>
              <a:rPr lang="en-US" dirty="0" err="1"/>
              <a:t>lowerCamelCase</a:t>
            </a:r>
            <a:r>
              <a:rPr lang="en-US" dirty="0"/>
              <a:t>: Good!</a:t>
            </a:r>
          </a:p>
          <a:p>
            <a:pPr lvl="1"/>
            <a:r>
              <a:rPr lang="en-US" dirty="0" err="1"/>
              <a:t>NotLowerCamelCase</a:t>
            </a:r>
            <a:r>
              <a:rPr lang="en-US" dirty="0"/>
              <a:t>: Bad - the first letter here is capitalized. This capitalization style is sometimes called upper camel case or Pascal case.</a:t>
            </a:r>
          </a:p>
          <a:p>
            <a:r>
              <a:rPr lang="en-US" dirty="0"/>
              <a:t>Variables should begin with a letter.</a:t>
            </a:r>
            <a:br>
              <a:rPr lang="en-US" dirty="0"/>
            </a:br>
            <a:endParaRPr lang="en-US" dirty="0"/>
          </a:p>
          <a:p>
            <a:pPr lvl="1"/>
            <a:r>
              <a:rPr lang="en-US" dirty="0" err="1"/>
              <a:t>firstNumber</a:t>
            </a:r>
            <a:r>
              <a:rPr lang="en-US" dirty="0"/>
              <a:t>: Good!</a:t>
            </a:r>
          </a:p>
          <a:p>
            <a:pPr lvl="1"/>
            <a:r>
              <a:rPr lang="en-US" dirty="0"/>
              <a:t>1stNumber: Bad - the first character here is a 1.</a:t>
            </a:r>
          </a:p>
          <a:p>
            <a:r>
              <a:rPr lang="en-US" dirty="0"/>
              <a:t>Variables are case-sensitive</a:t>
            </a:r>
            <a:br>
              <a:rPr lang="en-US" dirty="0"/>
            </a:br>
            <a:endParaRPr lang="en-US" dirty="0"/>
          </a:p>
          <a:p>
            <a:pPr lvl="1"/>
            <a:r>
              <a:rPr lang="en-US" dirty="0" err="1"/>
              <a:t>myNumber</a:t>
            </a:r>
            <a:r>
              <a:rPr lang="en-US" dirty="0"/>
              <a:t> is a different variable than </a:t>
            </a:r>
            <a:r>
              <a:rPr lang="en-US" dirty="0" err="1"/>
              <a:t>myNUMBER</a:t>
            </a:r>
            <a:r>
              <a:rPr lang="en-US" dirty="0"/>
              <a:t> </a:t>
            </a:r>
          </a:p>
          <a:p>
            <a:r>
              <a:rPr lang="en-US" dirty="0"/>
              <a:t>Use clear names that describe the value being stored. </a:t>
            </a:r>
          </a:p>
          <a:p>
            <a:pPr lvl="1"/>
            <a:r>
              <a:rPr lang="en-US" dirty="0" err="1"/>
              <a:t>myNumber</a:t>
            </a:r>
            <a:r>
              <a:rPr lang="en-US" dirty="0"/>
              <a:t>: Good! This variable tells us that it a specific number.</a:t>
            </a:r>
          </a:p>
          <a:p>
            <a:pPr lvl="1"/>
            <a:r>
              <a:rPr lang="en-US" dirty="0"/>
              <a:t>x: Bad - this variable name does not tell us anything about what it represents. For example: var x = 45 doesn't tell us much about the value. Is 45 an age, a distance, a size, a time?</a:t>
            </a:r>
          </a:p>
          <a:p>
            <a:pPr lvl="1"/>
            <a:r>
              <a:rPr lang="en-US" dirty="0"/>
              <a:t>num: Bad - it's possible that num here refers to the word "number", but abbreviations can be difficult for others (or even yourself).</a:t>
            </a:r>
          </a:p>
          <a:p>
            <a:endParaRPr lang="en-US" dirty="0"/>
          </a:p>
        </p:txBody>
      </p:sp>
    </p:spTree>
    <p:extLst>
      <p:ext uri="{BB962C8B-B14F-4D97-AF65-F5344CB8AC3E}">
        <p14:creationId xmlns:p14="http://schemas.microsoft.com/office/powerpoint/2010/main" val="72593216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C97AE-CB5E-D344-9A7E-A2CFDB400DAB}"/>
              </a:ext>
            </a:extLst>
          </p:cNvPr>
          <p:cNvSpPr>
            <a:spLocks noGrp="1"/>
          </p:cNvSpPr>
          <p:nvPr>
            <p:ph type="title"/>
          </p:nvPr>
        </p:nvSpPr>
        <p:spPr/>
        <p:txBody>
          <a:bodyPr/>
          <a:lstStyle/>
          <a:p>
            <a:pPr algn="ctr"/>
            <a:r>
              <a:rPr lang="en-US" dirty="0"/>
              <a:t>Practice - Variables</a:t>
            </a:r>
          </a:p>
        </p:txBody>
      </p:sp>
      <p:sp>
        <p:nvSpPr>
          <p:cNvPr id="3" name="Content Placeholder 2">
            <a:extLst>
              <a:ext uri="{FF2B5EF4-FFF2-40B4-BE49-F238E27FC236}">
                <a16:creationId xmlns:a16="http://schemas.microsoft.com/office/drawing/2014/main" id="{3CBEC255-5608-B340-BF76-D115C77C84BB}"/>
              </a:ext>
            </a:extLst>
          </p:cNvPr>
          <p:cNvSpPr>
            <a:spLocks noGrp="1"/>
          </p:cNvSpPr>
          <p:nvPr>
            <p:ph idx="1"/>
          </p:nvPr>
        </p:nvSpPr>
        <p:spPr/>
        <p:txBody>
          <a:bodyPr>
            <a:normAutofit fontScale="85000" lnSpcReduction="20000"/>
          </a:bodyPr>
          <a:lstStyle/>
          <a:p>
            <a:r>
              <a:rPr lang="en-US" b="1" dirty="0"/>
              <a:t>Goal</a:t>
            </a:r>
            <a:r>
              <a:rPr lang="en-US" dirty="0"/>
              <a:t>: So far we have learned:</a:t>
            </a:r>
          </a:p>
          <a:p>
            <a:r>
              <a:rPr lang="en-US" dirty="0"/>
              <a:t>Variables, in JavaScript, are written in lower </a:t>
            </a:r>
            <a:r>
              <a:rPr lang="en-US" dirty="0" err="1"/>
              <a:t>camelcase</a:t>
            </a:r>
            <a:endParaRPr lang="en-US" dirty="0"/>
          </a:p>
          <a:p>
            <a:r>
              <a:rPr lang="en-US" dirty="0"/>
              <a:t>Variables are set using the var keyword</a:t>
            </a:r>
          </a:p>
          <a:p>
            <a:r>
              <a:rPr lang="en-US" dirty="0"/>
              <a:t>Variables can be used in arithmetic</a:t>
            </a:r>
          </a:p>
          <a:p>
            <a:r>
              <a:rPr lang="en-US" dirty="0"/>
              <a:t>Practice creating and utilizing variables by completing the exercises listed below. Variables are a fundamental building block of programming; so begin getting comfortable with them now!</a:t>
            </a:r>
          </a:p>
          <a:p>
            <a:r>
              <a:rPr lang="en-US" b="1" dirty="0"/>
              <a:t>Warm Up</a:t>
            </a:r>
          </a:p>
          <a:p>
            <a:r>
              <a:rPr lang="en-US" dirty="0"/>
              <a:t>When is var used? What does it mean?</a:t>
            </a:r>
          </a:p>
          <a:p>
            <a:r>
              <a:rPr lang="en-US" dirty="0"/>
              <a:t>How can we use a variable after we've defined it?</a:t>
            </a:r>
          </a:p>
          <a:p>
            <a:endParaRPr lang="en-US" dirty="0"/>
          </a:p>
        </p:txBody>
      </p:sp>
    </p:spTree>
    <p:extLst>
      <p:ext uri="{BB962C8B-B14F-4D97-AF65-F5344CB8AC3E}">
        <p14:creationId xmlns:p14="http://schemas.microsoft.com/office/powerpoint/2010/main" val="2500516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69CAA-0E19-A74A-92F5-A600C7E0B392}"/>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93B886C5-BFC5-614A-957A-2ADA34909CD9}"/>
              </a:ext>
            </a:extLst>
          </p:cNvPr>
          <p:cNvSpPr>
            <a:spLocks noGrp="1"/>
          </p:cNvSpPr>
          <p:nvPr>
            <p:ph idx="1"/>
          </p:nvPr>
        </p:nvSpPr>
        <p:spPr/>
        <p:txBody>
          <a:bodyPr/>
          <a:lstStyle/>
          <a:p>
            <a:r>
              <a:rPr lang="en-US" dirty="0"/>
              <a:t>Branches that are not master are often referred to as feature branches, because they allow developers to experiment with new features before integrating them into the "final draft" master branch.</a:t>
            </a:r>
          </a:p>
          <a:p>
            <a:r>
              <a:rPr lang="en-US" dirty="0"/>
              <a:t>Additionally, you probably published a project to GitHub pages with a command like this in a previous lesson:</a:t>
            </a:r>
          </a:p>
          <a:p>
            <a:r>
              <a:rPr lang="en-US" dirty="0"/>
              <a:t>$ git push origin </a:t>
            </a:r>
            <a:r>
              <a:rPr lang="en-US" dirty="0" err="1"/>
              <a:t>gh</a:t>
            </a:r>
            <a:r>
              <a:rPr lang="en-US" dirty="0"/>
              <a:t>-pages Much like master, </a:t>
            </a:r>
            <a:r>
              <a:rPr lang="en-US" dirty="0" err="1"/>
              <a:t>gh</a:t>
            </a:r>
            <a:r>
              <a:rPr lang="en-US" dirty="0"/>
              <a:t>-pages is also a branch name. While master is responsible for containing the final product, </a:t>
            </a:r>
            <a:r>
              <a:rPr lang="en-US" dirty="0" err="1"/>
              <a:t>gh</a:t>
            </a:r>
            <a:r>
              <a:rPr lang="en-US" dirty="0"/>
              <a:t>-pages is responsible for publishing content to GitHub's special GitHub Pages tool.</a:t>
            </a:r>
          </a:p>
          <a:p>
            <a:endParaRPr lang="en-US" dirty="0"/>
          </a:p>
        </p:txBody>
      </p:sp>
    </p:spTree>
    <p:extLst>
      <p:ext uri="{BB962C8B-B14F-4D97-AF65-F5344CB8AC3E}">
        <p14:creationId xmlns:p14="http://schemas.microsoft.com/office/powerpoint/2010/main" val="260060301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6C19F-5E34-A846-B6AA-0AD35C2F447A}"/>
              </a:ext>
            </a:extLst>
          </p:cNvPr>
          <p:cNvSpPr>
            <a:spLocks noGrp="1"/>
          </p:cNvSpPr>
          <p:nvPr>
            <p:ph type="title"/>
          </p:nvPr>
        </p:nvSpPr>
        <p:spPr/>
        <p:txBody>
          <a:bodyPr/>
          <a:lstStyle/>
          <a:p>
            <a:pPr algn="ctr"/>
            <a:r>
              <a:rPr lang="en-US" b="1" dirty="0"/>
              <a:t>Code</a:t>
            </a:r>
            <a:br>
              <a:rPr lang="en-US" b="1" dirty="0"/>
            </a:br>
            <a:endParaRPr lang="en-US" dirty="0"/>
          </a:p>
        </p:txBody>
      </p:sp>
      <p:sp>
        <p:nvSpPr>
          <p:cNvPr id="3" name="Content Placeholder 2">
            <a:extLst>
              <a:ext uri="{FF2B5EF4-FFF2-40B4-BE49-F238E27FC236}">
                <a16:creationId xmlns:a16="http://schemas.microsoft.com/office/drawing/2014/main" id="{ECE23B14-3391-DB4D-9AF6-8246AC302A7E}"/>
              </a:ext>
            </a:extLst>
          </p:cNvPr>
          <p:cNvSpPr>
            <a:spLocks noGrp="1"/>
          </p:cNvSpPr>
          <p:nvPr>
            <p:ph idx="1"/>
          </p:nvPr>
        </p:nvSpPr>
        <p:spPr/>
        <p:txBody>
          <a:bodyPr>
            <a:normAutofit fontScale="70000" lnSpcReduction="20000"/>
          </a:bodyPr>
          <a:lstStyle/>
          <a:p>
            <a:r>
              <a:rPr lang="en-US" dirty="0"/>
              <a:t>Here are a few exercises for you to practice using variables:</a:t>
            </a:r>
          </a:p>
          <a:p>
            <a:r>
              <a:rPr lang="en-US" dirty="0"/>
              <a:t>Set a variable called </a:t>
            </a:r>
            <a:r>
              <a:rPr lang="en-US" dirty="0" err="1"/>
              <a:t>someName</a:t>
            </a:r>
            <a:r>
              <a:rPr lang="en-US" dirty="0"/>
              <a:t> equal to your name. Put your name in quotation marks.</a:t>
            </a:r>
          </a:p>
          <a:p>
            <a:r>
              <a:rPr lang="en-US" dirty="0"/>
              <a:t>Display the value of </a:t>
            </a:r>
            <a:r>
              <a:rPr lang="en-US" dirty="0" err="1"/>
              <a:t>someName</a:t>
            </a:r>
            <a:r>
              <a:rPr lang="en-US" dirty="0"/>
              <a:t> in the console.</a:t>
            </a:r>
          </a:p>
          <a:p>
            <a:r>
              <a:rPr lang="en-US" dirty="0"/>
              <a:t>Change the value of </a:t>
            </a:r>
            <a:r>
              <a:rPr lang="en-US" dirty="0" err="1"/>
              <a:t>someName</a:t>
            </a:r>
            <a:r>
              <a:rPr lang="en-US" dirty="0"/>
              <a:t>.</a:t>
            </a:r>
          </a:p>
          <a:p>
            <a:r>
              <a:rPr lang="en-US" dirty="0"/>
              <a:t>Set a variable called </a:t>
            </a:r>
            <a:r>
              <a:rPr lang="en-US" dirty="0" err="1"/>
              <a:t>favoriteNumber</a:t>
            </a:r>
            <a:r>
              <a:rPr lang="en-US" dirty="0"/>
              <a:t> equal to your favorite number.</a:t>
            </a:r>
          </a:p>
          <a:p>
            <a:r>
              <a:rPr lang="en-US" dirty="0"/>
              <a:t>Calculate what your favorite number divided by 2 is.</a:t>
            </a:r>
          </a:p>
          <a:p>
            <a:r>
              <a:rPr lang="en-US" dirty="0"/>
              <a:t>Set another variable called </a:t>
            </a:r>
            <a:r>
              <a:rPr lang="en-US" dirty="0" err="1"/>
              <a:t>michaelsFavorite</a:t>
            </a:r>
            <a:r>
              <a:rPr lang="en-US" dirty="0"/>
              <a:t> equal to 13.</a:t>
            </a:r>
          </a:p>
          <a:p>
            <a:r>
              <a:rPr lang="en-US" dirty="0"/>
              <a:t>Change the value of </a:t>
            </a:r>
            <a:r>
              <a:rPr lang="en-US" dirty="0" err="1"/>
              <a:t>michaelsFavorite</a:t>
            </a:r>
            <a:r>
              <a:rPr lang="en-US" dirty="0"/>
              <a:t> to 7.</a:t>
            </a:r>
          </a:p>
          <a:p>
            <a:r>
              <a:rPr lang="en-US" dirty="0"/>
              <a:t>Subtract your favorite number from Michael's favorite.</a:t>
            </a:r>
          </a:p>
          <a:p>
            <a:r>
              <a:rPr lang="en-US" dirty="0"/>
              <a:t>Change the value of Michael's favorite number to be 26 times its current value.</a:t>
            </a:r>
          </a:p>
          <a:p>
            <a:endParaRPr lang="en-US" dirty="0"/>
          </a:p>
        </p:txBody>
      </p:sp>
    </p:spTree>
    <p:extLst>
      <p:ext uri="{BB962C8B-B14F-4D97-AF65-F5344CB8AC3E}">
        <p14:creationId xmlns:p14="http://schemas.microsoft.com/office/powerpoint/2010/main" val="321102379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CE5C6-A9E0-9945-9429-CAEB696361DC}"/>
              </a:ext>
            </a:extLst>
          </p:cNvPr>
          <p:cNvSpPr>
            <a:spLocks noGrp="1"/>
          </p:cNvSpPr>
          <p:nvPr>
            <p:ph type="title"/>
          </p:nvPr>
        </p:nvSpPr>
        <p:spPr/>
        <p:txBody>
          <a:bodyPr/>
          <a:lstStyle/>
          <a:p>
            <a:pPr algn="ctr"/>
            <a:r>
              <a:rPr lang="en-US" dirty="0"/>
              <a:t>Strings</a:t>
            </a:r>
          </a:p>
        </p:txBody>
      </p:sp>
      <p:sp>
        <p:nvSpPr>
          <p:cNvPr id="3" name="Content Placeholder 2">
            <a:extLst>
              <a:ext uri="{FF2B5EF4-FFF2-40B4-BE49-F238E27FC236}">
                <a16:creationId xmlns:a16="http://schemas.microsoft.com/office/drawing/2014/main" id="{220346E6-6B41-4649-9A29-CFECA4A77BFE}"/>
              </a:ext>
            </a:extLst>
          </p:cNvPr>
          <p:cNvSpPr>
            <a:spLocks noGrp="1"/>
          </p:cNvSpPr>
          <p:nvPr>
            <p:ph idx="1"/>
          </p:nvPr>
        </p:nvSpPr>
        <p:spPr/>
        <p:txBody>
          <a:bodyPr>
            <a:normAutofit fontScale="70000" lnSpcReduction="20000"/>
          </a:bodyPr>
          <a:lstStyle/>
          <a:p>
            <a:r>
              <a:rPr lang="en-US" dirty="0"/>
              <a:t>We’ve done some work with numbers. Now let’s work with words!</a:t>
            </a:r>
          </a:p>
          <a:p>
            <a:r>
              <a:rPr lang="en-US" dirty="0"/>
              <a:t>&gt; "Hello world"</a:t>
            </a:r>
            <a:br>
              <a:rPr lang="en-US" dirty="0"/>
            </a:br>
            <a:r>
              <a:rPr lang="en-US" dirty="0"/>
              <a:t>"Hello world" A series of characters inside of quotation marks, like Hello world above, is called a </a:t>
            </a:r>
            <a:r>
              <a:rPr lang="en-US" b="1" dirty="0"/>
              <a:t>string</a:t>
            </a:r>
            <a:r>
              <a:rPr lang="en-US" dirty="0"/>
              <a:t>. Strings can contain any number of letters, punctuation, and even numbers. Let's see a few more:</a:t>
            </a:r>
          </a:p>
          <a:p>
            <a:r>
              <a:rPr lang="en-US" dirty="0"/>
              <a:t>&gt; "12345"</a:t>
            </a:r>
            <a:br>
              <a:rPr lang="en-US" dirty="0"/>
            </a:br>
            <a:r>
              <a:rPr lang="en-US" dirty="0"/>
              <a:t>"12345"</a:t>
            </a:r>
            <a:br>
              <a:rPr lang="en-US" dirty="0"/>
            </a:br>
            <a:r>
              <a:rPr lang="en-US" dirty="0"/>
              <a:t>&gt; "Hello, world!"</a:t>
            </a:r>
            <a:br>
              <a:rPr lang="en-US" dirty="0"/>
            </a:br>
            <a:r>
              <a:rPr lang="en-US" dirty="0"/>
              <a:t>"Hello, world!"</a:t>
            </a:r>
            <a:br>
              <a:rPr lang="en-US" dirty="0"/>
            </a:br>
            <a:r>
              <a:rPr lang="en-US" dirty="0"/>
              <a:t>&gt; "Isn't learning fun? :)"</a:t>
            </a:r>
            <a:br>
              <a:rPr lang="en-US" dirty="0"/>
            </a:br>
            <a:r>
              <a:rPr lang="en-US" dirty="0"/>
              <a:t>"Isn't learning fun? :)" What happens when we use a series of characters without the quotation marks?</a:t>
            </a:r>
          </a:p>
          <a:p>
            <a:r>
              <a:rPr lang="en-US" dirty="0"/>
              <a:t>&gt; hello</a:t>
            </a:r>
            <a:br>
              <a:rPr lang="en-US" dirty="0"/>
            </a:br>
            <a:r>
              <a:rPr lang="en-US" dirty="0"/>
              <a:t>Uncaught </a:t>
            </a:r>
            <a:r>
              <a:rPr lang="en-US" dirty="0" err="1"/>
              <a:t>ReferenceError</a:t>
            </a:r>
            <a:r>
              <a:rPr lang="en-US" dirty="0"/>
              <a:t>: hello is not defined The console is telling us that it doesn't know what we mean with hello without the quotation marks. Without quotation marks, JavaScript sees hello as a variable, which has not been defined yet.</a:t>
            </a:r>
          </a:p>
          <a:p>
            <a:endParaRPr lang="en-US" dirty="0"/>
          </a:p>
        </p:txBody>
      </p:sp>
    </p:spTree>
    <p:extLst>
      <p:ext uri="{BB962C8B-B14F-4D97-AF65-F5344CB8AC3E}">
        <p14:creationId xmlns:p14="http://schemas.microsoft.com/office/powerpoint/2010/main" val="19233486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D871D-D41B-5D48-8EAC-9AE59382E875}"/>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99343565-778E-D348-AF0F-98A828F3D5A1}"/>
              </a:ext>
            </a:extLst>
          </p:cNvPr>
          <p:cNvSpPr>
            <a:spLocks noGrp="1"/>
          </p:cNvSpPr>
          <p:nvPr>
            <p:ph idx="1"/>
          </p:nvPr>
        </p:nvSpPr>
        <p:spPr/>
        <p:txBody>
          <a:bodyPr>
            <a:normAutofit fontScale="85000" lnSpcReduction="20000"/>
          </a:bodyPr>
          <a:lstStyle/>
          <a:p>
            <a:r>
              <a:rPr lang="en-US" dirty="0"/>
              <a:t>We can declare a variable as a string:</a:t>
            </a:r>
          </a:p>
          <a:p>
            <a:r>
              <a:rPr lang="en-US" dirty="0"/>
              <a:t>&gt; var hello = "Hello world!"</a:t>
            </a:r>
            <a:br>
              <a:rPr lang="en-US" dirty="0"/>
            </a:br>
            <a:r>
              <a:rPr lang="en-US" dirty="0"/>
              <a:t>undefined</a:t>
            </a:r>
            <a:br>
              <a:rPr lang="en-US" dirty="0"/>
            </a:br>
            <a:r>
              <a:rPr lang="en-US" dirty="0"/>
              <a:t>&gt; hello</a:t>
            </a:r>
            <a:br>
              <a:rPr lang="en-US" dirty="0"/>
            </a:br>
            <a:r>
              <a:rPr lang="en-US" dirty="0"/>
              <a:t>"Hello world!" You may be wondering how we can have a string that contains quotation marks, since quotation marks are used to enclose strings. We can do this in a couple of ways.</a:t>
            </a:r>
          </a:p>
          <a:p>
            <a:r>
              <a:rPr lang="en-US" dirty="0"/>
              <a:t>Here is the first option:</a:t>
            </a:r>
          </a:p>
          <a:p>
            <a:r>
              <a:rPr lang="en-US" dirty="0"/>
              <a:t>&gt; "Someone once told me, \"Any sufficiently advanced technology is indistinguishable from magic.\""</a:t>
            </a:r>
            <a:br>
              <a:rPr lang="en-US" dirty="0"/>
            </a:br>
            <a:r>
              <a:rPr lang="en-US" dirty="0"/>
              <a:t>"Someone once told me, "Any sufficiently advanced technology is indistinguishable from magic."" We used \ as an escape character, which tells JavaScript that the character right after doesn’t have any special meaning, and is another character in the string.</a:t>
            </a:r>
          </a:p>
          <a:p>
            <a:endParaRPr lang="en-US" dirty="0"/>
          </a:p>
        </p:txBody>
      </p:sp>
    </p:spTree>
    <p:extLst>
      <p:ext uri="{BB962C8B-B14F-4D97-AF65-F5344CB8AC3E}">
        <p14:creationId xmlns:p14="http://schemas.microsoft.com/office/powerpoint/2010/main" val="55939525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F1B16-A290-DA4F-88C6-EA5356835E39}"/>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5A3F96AA-AC2E-3E44-BE9D-F98DC78CB48E}"/>
              </a:ext>
            </a:extLst>
          </p:cNvPr>
          <p:cNvSpPr>
            <a:spLocks noGrp="1"/>
          </p:cNvSpPr>
          <p:nvPr>
            <p:ph idx="1"/>
          </p:nvPr>
        </p:nvSpPr>
        <p:spPr/>
        <p:txBody>
          <a:bodyPr/>
          <a:lstStyle/>
          <a:p>
            <a:r>
              <a:rPr lang="en-US" dirty="0"/>
              <a:t>Another option is to use single quotes:</a:t>
            </a:r>
          </a:p>
          <a:p>
            <a:r>
              <a:rPr lang="en-US" dirty="0"/>
              <a:t>&gt; 'Someone once told me, "Any sufficiently advanced technology is indistinguishable from magic."'</a:t>
            </a:r>
            <a:br>
              <a:rPr lang="en-US" dirty="0"/>
            </a:br>
            <a:r>
              <a:rPr lang="en-US" dirty="0"/>
              <a:t>"Someone once told me, "Any sufficiently advanced technology is indistinguishable from magic."" In general, it doesn’t really matter if you use single quotes or double quotes to declare a string. If you have a string that contains a lot of quotation marks, it might be a bit simpler to just use single quotes. Whether you use single quotes or double quotes, just remember that it is important that your code is consistent.</a:t>
            </a:r>
          </a:p>
          <a:p>
            <a:endParaRPr lang="en-US" dirty="0"/>
          </a:p>
        </p:txBody>
      </p:sp>
    </p:spTree>
    <p:extLst>
      <p:ext uri="{BB962C8B-B14F-4D97-AF65-F5344CB8AC3E}">
        <p14:creationId xmlns:p14="http://schemas.microsoft.com/office/powerpoint/2010/main" val="165494227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A112-6660-9543-81C6-BA00AC158945}"/>
              </a:ext>
            </a:extLst>
          </p:cNvPr>
          <p:cNvSpPr>
            <a:spLocks noGrp="1"/>
          </p:cNvSpPr>
          <p:nvPr>
            <p:ph type="title"/>
          </p:nvPr>
        </p:nvSpPr>
        <p:spPr/>
        <p:txBody>
          <a:bodyPr/>
          <a:lstStyle/>
          <a:p>
            <a:pPr algn="ctr"/>
            <a:r>
              <a:rPr lang="en-US" dirty="0"/>
              <a:t>Practice - Strings</a:t>
            </a:r>
          </a:p>
        </p:txBody>
      </p:sp>
      <p:sp>
        <p:nvSpPr>
          <p:cNvPr id="3" name="Content Placeholder 2">
            <a:extLst>
              <a:ext uri="{FF2B5EF4-FFF2-40B4-BE49-F238E27FC236}">
                <a16:creationId xmlns:a16="http://schemas.microsoft.com/office/drawing/2014/main" id="{290B87D8-8635-F843-A5AB-3A50998FB748}"/>
              </a:ext>
            </a:extLst>
          </p:cNvPr>
          <p:cNvSpPr>
            <a:spLocks noGrp="1"/>
          </p:cNvSpPr>
          <p:nvPr>
            <p:ph idx="1"/>
          </p:nvPr>
        </p:nvSpPr>
        <p:spPr/>
        <p:txBody>
          <a:bodyPr>
            <a:normAutofit fontScale="85000" lnSpcReduction="20000"/>
          </a:bodyPr>
          <a:lstStyle/>
          <a:p>
            <a:r>
              <a:rPr lang="en-US" b="1" dirty="0"/>
              <a:t>Goal:</a:t>
            </a:r>
            <a:r>
              <a:rPr lang="en-US" dirty="0"/>
              <a:t> In the Strings lesson, we learned:</a:t>
            </a:r>
          </a:p>
          <a:p>
            <a:r>
              <a:rPr lang="en-US" dirty="0"/>
              <a:t>Strings can include letters, punctuation and numbers</a:t>
            </a:r>
          </a:p>
          <a:p>
            <a:r>
              <a:rPr lang="en-US" dirty="0"/>
              <a:t>Strings are surrounded with quotation marks</a:t>
            </a:r>
          </a:p>
          <a:p>
            <a:r>
              <a:rPr lang="en-US" dirty="0"/>
              <a:t>Variables can be set equal to strings</a:t>
            </a:r>
          </a:p>
          <a:p>
            <a:r>
              <a:rPr lang="en-US" dirty="0"/>
              <a:t>To escape characters use the \ character</a:t>
            </a:r>
          </a:p>
          <a:p>
            <a:r>
              <a:rPr lang="en-US" dirty="0"/>
              <a:t>Practice using this fundamental building block of programming by completing the exercises below.</a:t>
            </a:r>
          </a:p>
          <a:p>
            <a:r>
              <a:rPr lang="en-US" b="1" dirty="0"/>
              <a:t>Warm Up</a:t>
            </a:r>
          </a:p>
          <a:p>
            <a:r>
              <a:rPr lang="en-US" dirty="0"/>
              <a:t>How do we declare a string?</a:t>
            </a:r>
          </a:p>
          <a:p>
            <a:r>
              <a:rPr lang="en-US" dirty="0"/>
              <a:t>Do strings require single or double quotes?</a:t>
            </a:r>
          </a:p>
          <a:p>
            <a:endParaRPr lang="en-US" dirty="0"/>
          </a:p>
        </p:txBody>
      </p:sp>
    </p:spTree>
    <p:extLst>
      <p:ext uri="{BB962C8B-B14F-4D97-AF65-F5344CB8AC3E}">
        <p14:creationId xmlns:p14="http://schemas.microsoft.com/office/powerpoint/2010/main" val="262033881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15ED8-83A1-1B4D-B2CB-AECEF9474D07}"/>
              </a:ext>
            </a:extLst>
          </p:cNvPr>
          <p:cNvSpPr>
            <a:spLocks noGrp="1"/>
          </p:cNvSpPr>
          <p:nvPr>
            <p:ph type="title"/>
          </p:nvPr>
        </p:nvSpPr>
        <p:spPr/>
        <p:txBody>
          <a:bodyPr/>
          <a:lstStyle/>
          <a:p>
            <a:pPr algn="ctr"/>
            <a:r>
              <a:rPr lang="en-US" b="1" dirty="0"/>
              <a:t>Code</a:t>
            </a:r>
            <a:br>
              <a:rPr lang="en-US" b="1" dirty="0"/>
            </a:br>
            <a:endParaRPr lang="en-US" dirty="0"/>
          </a:p>
        </p:txBody>
      </p:sp>
      <p:sp>
        <p:nvSpPr>
          <p:cNvPr id="3" name="Content Placeholder 2">
            <a:extLst>
              <a:ext uri="{FF2B5EF4-FFF2-40B4-BE49-F238E27FC236}">
                <a16:creationId xmlns:a16="http://schemas.microsoft.com/office/drawing/2014/main" id="{1E52A54F-3636-0E4F-9973-1252C687CC3A}"/>
              </a:ext>
            </a:extLst>
          </p:cNvPr>
          <p:cNvSpPr>
            <a:spLocks noGrp="1"/>
          </p:cNvSpPr>
          <p:nvPr>
            <p:ph idx="1"/>
          </p:nvPr>
        </p:nvSpPr>
        <p:spPr/>
        <p:txBody>
          <a:bodyPr/>
          <a:lstStyle/>
          <a:p>
            <a:r>
              <a:rPr lang="en-US" dirty="0"/>
              <a:t>Type a greeting to your best friend.</a:t>
            </a:r>
          </a:p>
          <a:p>
            <a:r>
              <a:rPr lang="en-US" dirty="0"/>
              <a:t>Set a variable equal to a string and then display the variable's contents</a:t>
            </a:r>
          </a:p>
          <a:p>
            <a:r>
              <a:rPr lang="en-US" dirty="0"/>
              <a:t>What happens when you add the string "9" to the number 9? Make sure you're clear on the difference between "9" with quotes and 9 without.</a:t>
            </a:r>
          </a:p>
          <a:p>
            <a:endParaRPr lang="en-US" dirty="0"/>
          </a:p>
        </p:txBody>
      </p:sp>
    </p:spTree>
    <p:extLst>
      <p:ext uri="{BB962C8B-B14F-4D97-AF65-F5344CB8AC3E}">
        <p14:creationId xmlns:p14="http://schemas.microsoft.com/office/powerpoint/2010/main" val="222120946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ED38A-5EFF-594C-9D0D-66C0C6F82AA2}"/>
              </a:ext>
            </a:extLst>
          </p:cNvPr>
          <p:cNvSpPr>
            <a:spLocks noGrp="1"/>
          </p:cNvSpPr>
          <p:nvPr>
            <p:ph type="title"/>
          </p:nvPr>
        </p:nvSpPr>
        <p:spPr/>
        <p:txBody>
          <a:bodyPr/>
          <a:lstStyle/>
          <a:p>
            <a:pPr algn="ctr"/>
            <a:r>
              <a:rPr lang="en-US" dirty="0"/>
              <a:t>Methods</a:t>
            </a:r>
          </a:p>
        </p:txBody>
      </p:sp>
      <p:sp>
        <p:nvSpPr>
          <p:cNvPr id="3" name="Content Placeholder 2">
            <a:extLst>
              <a:ext uri="{FF2B5EF4-FFF2-40B4-BE49-F238E27FC236}">
                <a16:creationId xmlns:a16="http://schemas.microsoft.com/office/drawing/2014/main" id="{1FBEE96B-B469-F447-ACF3-C2C05E1E6BDB}"/>
              </a:ext>
            </a:extLst>
          </p:cNvPr>
          <p:cNvSpPr>
            <a:spLocks noGrp="1"/>
          </p:cNvSpPr>
          <p:nvPr>
            <p:ph idx="1"/>
          </p:nvPr>
        </p:nvSpPr>
        <p:spPr/>
        <p:txBody>
          <a:bodyPr>
            <a:normAutofit fontScale="92500" lnSpcReduction="20000"/>
          </a:bodyPr>
          <a:lstStyle/>
          <a:p>
            <a:r>
              <a:rPr lang="en-US" dirty="0"/>
              <a:t>Okay, we've learned some of the basics of numbers and strings. In this lesson, we will learn how to do some things to them with JavaScript.</a:t>
            </a:r>
          </a:p>
          <a:p>
            <a:r>
              <a:rPr lang="en-US" dirty="0"/>
              <a:t>Let's start by printing something to the JavaScript console:</a:t>
            </a:r>
          </a:p>
          <a:p>
            <a:r>
              <a:rPr lang="en-US" dirty="0"/>
              <a:t>&gt; </a:t>
            </a:r>
            <a:r>
              <a:rPr lang="en-US" dirty="0" err="1"/>
              <a:t>console.log</a:t>
            </a:r>
            <a:r>
              <a:rPr lang="en-US" dirty="0"/>
              <a:t>("Hello from the JavaScript console!");</a:t>
            </a:r>
            <a:br>
              <a:rPr lang="en-US" dirty="0"/>
            </a:br>
            <a:r>
              <a:rPr lang="en-US" dirty="0"/>
              <a:t>Hello from the JavaScript console! </a:t>
            </a:r>
            <a:r>
              <a:rPr lang="en-US" dirty="0" err="1"/>
              <a:t>console.log</a:t>
            </a:r>
            <a:r>
              <a:rPr lang="en-US" dirty="0"/>
              <a:t> is called a </a:t>
            </a:r>
            <a:r>
              <a:rPr lang="en-US" b="1" dirty="0"/>
              <a:t>method</a:t>
            </a:r>
            <a:r>
              <a:rPr lang="en-US" dirty="0"/>
              <a:t>. A method is an action that is taken on something. In this case, it takes an action on the JavaScript console: it </a:t>
            </a:r>
            <a:r>
              <a:rPr lang="en-US" i="1" dirty="0"/>
              <a:t>logs</a:t>
            </a:r>
            <a:r>
              <a:rPr lang="en-US" dirty="0"/>
              <a:t> whatever we put inside of the parenthesis to the console. We can log anything to the console. We just used it with a string, but we can also use it with numbers:</a:t>
            </a:r>
          </a:p>
          <a:p>
            <a:r>
              <a:rPr lang="en-US" dirty="0"/>
              <a:t>&gt; </a:t>
            </a:r>
            <a:r>
              <a:rPr lang="en-US" dirty="0" err="1"/>
              <a:t>console.log</a:t>
            </a:r>
            <a:r>
              <a:rPr lang="en-US" dirty="0"/>
              <a:t>(34);</a:t>
            </a:r>
            <a:br>
              <a:rPr lang="en-US" dirty="0"/>
            </a:br>
            <a:r>
              <a:rPr lang="en-US" dirty="0"/>
              <a:t>34</a:t>
            </a:r>
          </a:p>
        </p:txBody>
      </p:sp>
    </p:spTree>
    <p:extLst>
      <p:ext uri="{BB962C8B-B14F-4D97-AF65-F5344CB8AC3E}">
        <p14:creationId xmlns:p14="http://schemas.microsoft.com/office/powerpoint/2010/main" val="140132764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19571-1B0B-DD48-9067-A87F252814EF}"/>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61B4C7BA-7486-0640-96D9-82265665A572}"/>
              </a:ext>
            </a:extLst>
          </p:cNvPr>
          <p:cNvSpPr>
            <a:spLocks noGrp="1"/>
          </p:cNvSpPr>
          <p:nvPr>
            <p:ph idx="1"/>
          </p:nvPr>
        </p:nvSpPr>
        <p:spPr/>
        <p:txBody>
          <a:bodyPr>
            <a:normAutofit fontScale="85000" lnSpcReduction="20000"/>
          </a:bodyPr>
          <a:lstStyle/>
          <a:p>
            <a:r>
              <a:rPr lang="en-US" dirty="0"/>
              <a:t>Expressions:</a:t>
            </a:r>
          </a:p>
          <a:p>
            <a:r>
              <a:rPr lang="en-US" dirty="0"/>
              <a:t>&gt; </a:t>
            </a:r>
            <a:r>
              <a:rPr lang="en-US" dirty="0" err="1"/>
              <a:t>console.log</a:t>
            </a:r>
            <a:r>
              <a:rPr lang="en-US" dirty="0"/>
              <a:t>(5*4);</a:t>
            </a:r>
            <a:br>
              <a:rPr lang="en-US" dirty="0"/>
            </a:br>
            <a:r>
              <a:rPr lang="en-US" dirty="0"/>
              <a:t>20 Even variables:</a:t>
            </a:r>
          </a:p>
          <a:p>
            <a:r>
              <a:rPr lang="en-US" dirty="0"/>
              <a:t>&gt; var greeting = "Hello";</a:t>
            </a:r>
            <a:br>
              <a:rPr lang="en-US" dirty="0"/>
            </a:br>
            <a:r>
              <a:rPr lang="en-US" dirty="0"/>
              <a:t>undefined</a:t>
            </a:r>
            <a:br>
              <a:rPr lang="en-US" dirty="0"/>
            </a:br>
            <a:r>
              <a:rPr lang="en-US" dirty="0"/>
              <a:t>&gt; </a:t>
            </a:r>
            <a:r>
              <a:rPr lang="en-US" dirty="0" err="1"/>
              <a:t>console.log</a:t>
            </a:r>
            <a:r>
              <a:rPr lang="en-US" dirty="0"/>
              <a:t>(greeting);</a:t>
            </a:r>
            <a:br>
              <a:rPr lang="en-US" dirty="0"/>
            </a:br>
            <a:r>
              <a:rPr lang="en-US" dirty="0"/>
              <a:t>Hello The part of the method inside of the parenthesis is called an </a:t>
            </a:r>
            <a:r>
              <a:rPr lang="en-US" b="1" dirty="0"/>
              <a:t>argument</a:t>
            </a:r>
            <a:r>
              <a:rPr lang="en-US" dirty="0"/>
              <a:t>. Arguments give methods more information about what they are supposed to do. In the case of </a:t>
            </a:r>
            <a:r>
              <a:rPr lang="en-US" dirty="0" err="1"/>
              <a:t>console.log</a:t>
            </a:r>
            <a:r>
              <a:rPr lang="en-US" dirty="0"/>
              <a:t>, the argument is what we want to print to the console.</a:t>
            </a:r>
          </a:p>
          <a:p>
            <a:r>
              <a:rPr lang="en-US" dirty="0"/>
              <a:t>Because we can use </a:t>
            </a:r>
            <a:r>
              <a:rPr lang="en-US" dirty="0" err="1"/>
              <a:t>console.log</a:t>
            </a:r>
            <a:r>
              <a:rPr lang="en-US" dirty="0"/>
              <a:t> to print anything to the screen, it comes in handy a lot. We will soon see how we can use it to troubleshoot our code.</a:t>
            </a:r>
          </a:p>
          <a:p>
            <a:endParaRPr lang="en-US" dirty="0"/>
          </a:p>
        </p:txBody>
      </p:sp>
    </p:spTree>
    <p:extLst>
      <p:ext uri="{BB962C8B-B14F-4D97-AF65-F5344CB8AC3E}">
        <p14:creationId xmlns:p14="http://schemas.microsoft.com/office/powerpoint/2010/main" val="35245471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6D5CB-6BE8-6C45-A125-5D76CC4D339F}"/>
              </a:ext>
            </a:extLst>
          </p:cNvPr>
          <p:cNvSpPr>
            <a:spLocks noGrp="1"/>
          </p:cNvSpPr>
          <p:nvPr>
            <p:ph type="title"/>
          </p:nvPr>
        </p:nvSpPr>
        <p:spPr/>
        <p:txBody>
          <a:bodyPr/>
          <a:lstStyle/>
          <a:p>
            <a:pPr algn="ctr"/>
            <a:r>
              <a:rPr lang="en-US" b="1" dirty="0"/>
              <a:t>Methods with Numbers</a:t>
            </a:r>
            <a:br>
              <a:rPr lang="en-US" b="1" dirty="0"/>
            </a:br>
            <a:endParaRPr lang="en-US" dirty="0"/>
          </a:p>
        </p:txBody>
      </p:sp>
      <p:sp>
        <p:nvSpPr>
          <p:cNvPr id="3" name="Content Placeholder 2">
            <a:extLst>
              <a:ext uri="{FF2B5EF4-FFF2-40B4-BE49-F238E27FC236}">
                <a16:creationId xmlns:a16="http://schemas.microsoft.com/office/drawing/2014/main" id="{22C8B326-1A9D-DB4D-8A2F-BC7168B88639}"/>
              </a:ext>
            </a:extLst>
          </p:cNvPr>
          <p:cNvSpPr>
            <a:spLocks noGrp="1"/>
          </p:cNvSpPr>
          <p:nvPr>
            <p:ph idx="1"/>
          </p:nvPr>
        </p:nvSpPr>
        <p:spPr>
          <a:xfrm>
            <a:off x="1451579" y="2015732"/>
            <a:ext cx="9603275" cy="3880571"/>
          </a:xfrm>
        </p:spPr>
        <p:txBody>
          <a:bodyPr>
            <a:normAutofit fontScale="62500" lnSpcReduction="20000"/>
          </a:bodyPr>
          <a:lstStyle/>
          <a:p>
            <a:r>
              <a:rPr lang="en-US" dirty="0"/>
              <a:t>Now let's round a number to the nearest whole number using </a:t>
            </a:r>
            <a:r>
              <a:rPr lang="en-US" dirty="0" err="1"/>
              <a:t>toFixed</a:t>
            </a:r>
            <a:r>
              <a:rPr lang="en-US" dirty="0"/>
              <a:t>:</a:t>
            </a:r>
          </a:p>
          <a:p>
            <a:r>
              <a:rPr lang="en-US" dirty="0"/>
              <a:t>&gt; 737.255342.toFixed();</a:t>
            </a:r>
            <a:br>
              <a:rPr lang="en-US" dirty="0"/>
            </a:br>
            <a:r>
              <a:rPr lang="en-US" dirty="0"/>
              <a:t>"737" When we use a </a:t>
            </a:r>
            <a:r>
              <a:rPr lang="en-US" dirty="0" err="1"/>
              <a:t>toFixed</a:t>
            </a:r>
            <a:r>
              <a:rPr lang="en-US" dirty="0"/>
              <a:t> like this, we are asking JavaScript to look at the number the method is attached to and evaluate it, and then give a response. In this case, the response is "737", which is the method's </a:t>
            </a:r>
            <a:r>
              <a:rPr lang="en-US" b="1" dirty="0"/>
              <a:t>return value</a:t>
            </a:r>
            <a:r>
              <a:rPr lang="en-US" dirty="0"/>
              <a:t>.</a:t>
            </a:r>
          </a:p>
          <a:p>
            <a:r>
              <a:rPr lang="en-US" dirty="0"/>
              <a:t>We can also round a number to a certain number of decimal points using </a:t>
            </a:r>
            <a:r>
              <a:rPr lang="en-US" dirty="0" err="1"/>
              <a:t>toFixed</a:t>
            </a:r>
            <a:r>
              <a:rPr lang="en-US" dirty="0"/>
              <a:t> like this:</a:t>
            </a:r>
          </a:p>
          <a:p>
            <a:r>
              <a:rPr lang="en-US" dirty="0"/>
              <a:t>&gt; 3.58494.toFixed(0);</a:t>
            </a:r>
            <a:br>
              <a:rPr lang="en-US" dirty="0"/>
            </a:br>
            <a:r>
              <a:rPr lang="en-US" dirty="0"/>
              <a:t>"4"</a:t>
            </a:r>
            <a:br>
              <a:rPr lang="en-US" dirty="0"/>
            </a:br>
            <a:r>
              <a:rPr lang="en-US" dirty="0"/>
              <a:t>&gt; 3.58494.toFixed(2);</a:t>
            </a:r>
            <a:br>
              <a:rPr lang="en-US" dirty="0"/>
            </a:br>
            <a:r>
              <a:rPr lang="en-US" dirty="0"/>
              <a:t>"3.58"</a:t>
            </a:r>
            <a:br>
              <a:rPr lang="en-US" dirty="0"/>
            </a:br>
            <a:r>
              <a:rPr lang="en-US" dirty="0"/>
              <a:t>&gt; 3.58494.toFixed(4);</a:t>
            </a:r>
            <a:br>
              <a:rPr lang="en-US" dirty="0"/>
            </a:br>
            <a:r>
              <a:rPr lang="en-US" dirty="0"/>
              <a:t>"3.5849"</a:t>
            </a:r>
            <a:br>
              <a:rPr lang="en-US" dirty="0"/>
            </a:br>
            <a:r>
              <a:rPr lang="en-US" dirty="0"/>
              <a:t>&gt; 3.58494.toFixed(6);</a:t>
            </a:r>
            <a:br>
              <a:rPr lang="en-US" dirty="0"/>
            </a:br>
            <a:r>
              <a:rPr lang="en-US" dirty="0"/>
              <a:t>"3.584940" This time, when we used </a:t>
            </a:r>
            <a:r>
              <a:rPr lang="en-US" dirty="0" err="1"/>
              <a:t>toFixed</a:t>
            </a:r>
            <a:r>
              <a:rPr lang="en-US" dirty="0"/>
              <a:t>, we gave it a number as its argument, and the method rounded our number to that number of decimal points. In the case of </a:t>
            </a:r>
            <a:r>
              <a:rPr lang="en-US" dirty="0" err="1"/>
              <a:t>toFixed</a:t>
            </a:r>
            <a:r>
              <a:rPr lang="en-US" dirty="0"/>
              <a:t>, the argument is optional, because </a:t>
            </a:r>
            <a:r>
              <a:rPr lang="en-US" dirty="0" err="1"/>
              <a:t>toFixed</a:t>
            </a:r>
            <a:r>
              <a:rPr lang="en-US" dirty="0"/>
              <a:t> has default behavior if no arguments are passed in. Even when arguments are optional, or when a method doesn't take an argument, we still need the parenthesis on the end to tell JavaScript that it is a method.</a:t>
            </a:r>
          </a:p>
        </p:txBody>
      </p:sp>
    </p:spTree>
    <p:extLst>
      <p:ext uri="{BB962C8B-B14F-4D97-AF65-F5344CB8AC3E}">
        <p14:creationId xmlns:p14="http://schemas.microsoft.com/office/powerpoint/2010/main" val="198135527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DA406-0C09-9B40-9D4B-1BAAC04000A3}"/>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BC338C14-6A22-974C-A3B0-A809EE7D39C2}"/>
              </a:ext>
            </a:extLst>
          </p:cNvPr>
          <p:cNvSpPr>
            <a:spLocks noGrp="1"/>
          </p:cNvSpPr>
          <p:nvPr>
            <p:ph idx="1"/>
          </p:nvPr>
        </p:nvSpPr>
        <p:spPr/>
        <p:txBody>
          <a:bodyPr>
            <a:normAutofit fontScale="62500" lnSpcReduction="20000"/>
          </a:bodyPr>
          <a:lstStyle/>
          <a:p>
            <a:r>
              <a:rPr lang="en-US" dirty="0"/>
              <a:t>Notice that the return value for </a:t>
            </a:r>
            <a:r>
              <a:rPr lang="en-US" dirty="0" err="1"/>
              <a:t>toFixed</a:t>
            </a:r>
            <a:r>
              <a:rPr lang="en-US" dirty="0"/>
              <a:t> is in quotation marks, which means that the value is a string, not a number. We'll go more into detail about why strings and numbers are different in an upcoming lesson.</a:t>
            </a:r>
          </a:p>
          <a:p>
            <a:r>
              <a:rPr lang="en-US" dirty="0"/>
              <a:t>Now let's look at a method that will change a number to exponential notation. Exponential notation is essentially a way of simplifying really large and really small numbers ("really small" means less than 1 here) with multiples of 10. In case you're unfamiliar with exponential notation, here's an example of how it works. The number 25 in exponential notation is 2.5 * 10, because 2.5 times 10 is 25. The number 786 in exponential notation is 7.86 * 10^2, because 10^2 is the same thing as 10 times 10 which is 100, so 7.86 * 100 = 786. Another way of writing this in exponential notation is 7.86e+2. Don't worry too much about grasping exponential notation right now if this is a new concept - the point here is that we are going to use JavaScript to find a number in exponential notation for us.</a:t>
            </a:r>
          </a:p>
          <a:p>
            <a:r>
              <a:rPr lang="en-US" dirty="0"/>
              <a:t>&gt; 98.4.toExponential();</a:t>
            </a:r>
            <a:br>
              <a:rPr lang="en-US" dirty="0"/>
            </a:br>
            <a:r>
              <a:rPr lang="en-US" dirty="0"/>
              <a:t>"9.84e+1"</a:t>
            </a:r>
            <a:br>
              <a:rPr lang="en-US" dirty="0"/>
            </a:br>
            <a:r>
              <a:rPr lang="en-US" dirty="0"/>
              <a:t>&gt; 1000000000.0.toExponential();</a:t>
            </a:r>
            <a:br>
              <a:rPr lang="en-US" dirty="0"/>
            </a:br>
            <a:r>
              <a:rPr lang="en-US" dirty="0"/>
              <a:t>"1e+9"</a:t>
            </a:r>
            <a:br>
              <a:rPr lang="en-US" dirty="0"/>
            </a:br>
            <a:r>
              <a:rPr lang="en-US" dirty="0"/>
              <a:t>&gt; 0.045.toExponential();</a:t>
            </a:r>
            <a:br>
              <a:rPr lang="en-US" dirty="0"/>
            </a:br>
            <a:r>
              <a:rPr lang="en-US" dirty="0"/>
              <a:t>4.5e-2</a:t>
            </a:r>
          </a:p>
        </p:txBody>
      </p:sp>
    </p:spTree>
    <p:extLst>
      <p:ext uri="{BB962C8B-B14F-4D97-AF65-F5344CB8AC3E}">
        <p14:creationId xmlns:p14="http://schemas.microsoft.com/office/powerpoint/2010/main" val="1157457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40852-0D08-C943-9875-F01F8CAE8001}"/>
              </a:ext>
            </a:extLst>
          </p:cNvPr>
          <p:cNvSpPr>
            <a:spLocks noGrp="1"/>
          </p:cNvSpPr>
          <p:nvPr>
            <p:ph type="title"/>
          </p:nvPr>
        </p:nvSpPr>
        <p:spPr/>
        <p:txBody>
          <a:bodyPr/>
          <a:lstStyle/>
          <a:p>
            <a:pPr algn="ctr"/>
            <a:r>
              <a:rPr lang="en-US" b="1" dirty="0"/>
              <a:t>Example Project</a:t>
            </a:r>
            <a:br>
              <a:rPr lang="en-US" b="1" dirty="0"/>
            </a:br>
            <a:endParaRPr lang="en-US" dirty="0"/>
          </a:p>
        </p:txBody>
      </p:sp>
      <p:sp>
        <p:nvSpPr>
          <p:cNvPr id="3" name="Content Placeholder 2">
            <a:extLst>
              <a:ext uri="{FF2B5EF4-FFF2-40B4-BE49-F238E27FC236}">
                <a16:creationId xmlns:a16="http://schemas.microsoft.com/office/drawing/2014/main" id="{B6BBDF62-547C-7743-861D-A2CE8D040FE7}"/>
              </a:ext>
            </a:extLst>
          </p:cNvPr>
          <p:cNvSpPr>
            <a:spLocks noGrp="1"/>
          </p:cNvSpPr>
          <p:nvPr>
            <p:ph idx="1"/>
          </p:nvPr>
        </p:nvSpPr>
        <p:spPr>
          <a:xfrm>
            <a:off x="1451579" y="2015732"/>
            <a:ext cx="9603275" cy="3922613"/>
          </a:xfrm>
        </p:spPr>
        <p:txBody>
          <a:bodyPr>
            <a:normAutofit fontScale="62500" lnSpcReduction="20000"/>
          </a:bodyPr>
          <a:lstStyle/>
          <a:p>
            <a:r>
              <a:rPr lang="en-US" dirty="0"/>
              <a:t>Let's walk through a basic example of branching together. We'll craft a small website. Then, we'll create multiple branches to experiment with different CSS styles. We'll compare the styles, choose which we like best, and integrate the favored styles into our "final draft" (that is, our master branch). You and your partner should begin following along at this time.</a:t>
            </a:r>
          </a:p>
          <a:p>
            <a:r>
              <a:rPr lang="en-US" b="1" dirty="0"/>
              <a:t>Project Directory</a:t>
            </a:r>
          </a:p>
          <a:p>
            <a:r>
              <a:rPr lang="en-US" dirty="0"/>
              <a:t>Next, let's create a new project directory in the </a:t>
            </a:r>
            <a:r>
              <a:rPr lang="en-US" i="1" dirty="0"/>
              <a:t>Documents</a:t>
            </a:r>
            <a:r>
              <a:rPr lang="en-US" dirty="0"/>
              <a:t> folder. Remember, whenever we start a new project we must create a new directory for it to reside in. First, we'll navigate to </a:t>
            </a:r>
            <a:r>
              <a:rPr lang="en-US" i="1" dirty="0"/>
              <a:t>Documents</a:t>
            </a:r>
            <a:r>
              <a:rPr lang="en-US" dirty="0"/>
              <a:t>:</a:t>
            </a:r>
          </a:p>
          <a:p>
            <a:r>
              <a:rPr lang="en-US" dirty="0"/>
              <a:t>$ cd Documents </a:t>
            </a:r>
          </a:p>
          <a:p>
            <a:r>
              <a:rPr lang="en-US" dirty="0"/>
              <a:t>Then, we'll create a new directory called </a:t>
            </a:r>
            <a:r>
              <a:rPr lang="en-US" i="1" dirty="0"/>
              <a:t>branching-test-project</a:t>
            </a:r>
            <a:r>
              <a:rPr lang="en-US" dirty="0"/>
              <a:t>:</a:t>
            </a:r>
          </a:p>
          <a:p>
            <a:r>
              <a:rPr lang="en-US" dirty="0"/>
              <a:t>$ </a:t>
            </a:r>
            <a:r>
              <a:rPr lang="en-US" dirty="0" err="1"/>
              <a:t>mkdir</a:t>
            </a:r>
            <a:r>
              <a:rPr lang="en-US" dirty="0"/>
              <a:t> branching-test-project</a:t>
            </a:r>
          </a:p>
          <a:p>
            <a:r>
              <a:rPr lang="en-US" dirty="0"/>
              <a:t> If we run $ ls we can see our new </a:t>
            </a:r>
            <a:r>
              <a:rPr lang="en-US" i="1" dirty="0"/>
              <a:t>branching-test-project</a:t>
            </a:r>
            <a:r>
              <a:rPr lang="en-US" dirty="0"/>
              <a:t> directory.</a:t>
            </a:r>
          </a:p>
          <a:p>
            <a:r>
              <a:rPr lang="en-US" dirty="0"/>
              <a:t> Next, use the $ cd command to navigate to the new project folder:</a:t>
            </a:r>
          </a:p>
          <a:p>
            <a:r>
              <a:rPr lang="en-US" dirty="0"/>
              <a:t>$ cd branching-test-project </a:t>
            </a:r>
          </a:p>
          <a:p>
            <a:r>
              <a:rPr lang="en-US" dirty="0"/>
              <a:t>Remember, if you're ever unsure of your location in the command line you can run the $ </a:t>
            </a:r>
            <a:r>
              <a:rPr lang="en-US" dirty="0" err="1"/>
              <a:t>pwd</a:t>
            </a:r>
            <a:r>
              <a:rPr lang="en-US" dirty="0"/>
              <a:t> command.</a:t>
            </a:r>
          </a:p>
          <a:p>
            <a:endParaRPr lang="en-US" dirty="0"/>
          </a:p>
        </p:txBody>
      </p:sp>
    </p:spTree>
    <p:extLst>
      <p:ext uri="{BB962C8B-B14F-4D97-AF65-F5344CB8AC3E}">
        <p14:creationId xmlns:p14="http://schemas.microsoft.com/office/powerpoint/2010/main" val="402407413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4A240-B662-AB49-BC42-0DD958D15810}"/>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DBAB2A1B-96EB-8E4C-A423-6D179FD4F3E4}"/>
              </a:ext>
            </a:extLst>
          </p:cNvPr>
          <p:cNvSpPr>
            <a:spLocks noGrp="1"/>
          </p:cNvSpPr>
          <p:nvPr>
            <p:ph idx="1"/>
          </p:nvPr>
        </p:nvSpPr>
        <p:spPr/>
        <p:txBody>
          <a:bodyPr>
            <a:normAutofit fontScale="55000" lnSpcReduction="20000"/>
          </a:bodyPr>
          <a:lstStyle/>
          <a:p>
            <a:r>
              <a:rPr lang="en-US" dirty="0" err="1"/>
              <a:t>toExponential</a:t>
            </a:r>
            <a:r>
              <a:rPr lang="en-US" dirty="0"/>
              <a:t> can take arguments, too. You can provide a number to tell JavaScript how many decimal points you would like it to round the number to:</a:t>
            </a:r>
          </a:p>
          <a:p>
            <a:r>
              <a:rPr lang="en-US" dirty="0"/>
              <a:t>&gt; 2327948.218739.toExponential(3);</a:t>
            </a:r>
            <a:br>
              <a:rPr lang="en-US" dirty="0"/>
            </a:br>
            <a:r>
              <a:rPr lang="en-US" dirty="0"/>
              <a:t>"2.328e+6"</a:t>
            </a:r>
            <a:br>
              <a:rPr lang="en-US" dirty="0"/>
            </a:br>
            <a:r>
              <a:rPr lang="en-US" dirty="0"/>
              <a:t>&gt; 899.0.toExponential(1);</a:t>
            </a:r>
            <a:br>
              <a:rPr lang="en-US" dirty="0"/>
            </a:br>
            <a:r>
              <a:rPr lang="en-US" dirty="0"/>
              <a:t>"9.0e+2" We can call methods on variables, too. After all, variables simply stand in for other values. For example, let's look at another method, </a:t>
            </a:r>
            <a:r>
              <a:rPr lang="en-US" dirty="0" err="1"/>
              <a:t>toString</a:t>
            </a:r>
            <a:r>
              <a:rPr lang="en-US" dirty="0"/>
              <a:t>, which returns a number as a string:</a:t>
            </a:r>
          </a:p>
          <a:p>
            <a:r>
              <a:rPr lang="en-US" dirty="0"/>
              <a:t>&gt; var </a:t>
            </a:r>
            <a:r>
              <a:rPr lang="en-US" dirty="0" err="1"/>
              <a:t>twentyFive</a:t>
            </a:r>
            <a:r>
              <a:rPr lang="en-US" dirty="0"/>
              <a:t> = 25;</a:t>
            </a:r>
            <a:br>
              <a:rPr lang="en-US" dirty="0"/>
            </a:br>
            <a:r>
              <a:rPr lang="en-US" dirty="0"/>
              <a:t>undefined</a:t>
            </a:r>
            <a:br>
              <a:rPr lang="en-US" dirty="0"/>
            </a:br>
            <a:r>
              <a:rPr lang="en-US" dirty="0"/>
              <a:t>&gt; </a:t>
            </a:r>
            <a:r>
              <a:rPr lang="en-US" dirty="0" err="1"/>
              <a:t>twentyFive.toString</a:t>
            </a:r>
            <a:r>
              <a:rPr lang="en-US" dirty="0"/>
              <a:t>();</a:t>
            </a:r>
            <a:br>
              <a:rPr lang="en-US" dirty="0"/>
            </a:br>
            <a:r>
              <a:rPr lang="en-US" dirty="0"/>
              <a:t>"25" Note that it does not actually convert the variable to a string; it simply returns a string. For example:</a:t>
            </a:r>
          </a:p>
          <a:p>
            <a:r>
              <a:rPr lang="en-US" dirty="0"/>
              <a:t>&gt; var </a:t>
            </a:r>
            <a:r>
              <a:rPr lang="en-US" dirty="0" err="1"/>
              <a:t>sevenHundredEightyNine</a:t>
            </a:r>
            <a:r>
              <a:rPr lang="en-US" dirty="0"/>
              <a:t> = 789;</a:t>
            </a:r>
            <a:br>
              <a:rPr lang="en-US" dirty="0"/>
            </a:br>
            <a:r>
              <a:rPr lang="en-US" dirty="0"/>
              <a:t>undefined</a:t>
            </a:r>
            <a:br>
              <a:rPr lang="en-US" dirty="0"/>
            </a:br>
            <a:r>
              <a:rPr lang="en-US" dirty="0"/>
              <a:t>&gt; </a:t>
            </a:r>
            <a:r>
              <a:rPr lang="en-US" dirty="0" err="1"/>
              <a:t>sevenHundredEightyNine.toString</a:t>
            </a:r>
            <a:r>
              <a:rPr lang="en-US" dirty="0"/>
              <a:t>();</a:t>
            </a:r>
            <a:br>
              <a:rPr lang="en-US" dirty="0"/>
            </a:br>
            <a:r>
              <a:rPr lang="en-US" dirty="0"/>
              <a:t>"789"</a:t>
            </a:r>
            <a:br>
              <a:rPr lang="en-US" dirty="0"/>
            </a:br>
            <a:r>
              <a:rPr lang="en-US" dirty="0"/>
              <a:t>&gt; </a:t>
            </a:r>
            <a:r>
              <a:rPr lang="en-US" dirty="0" err="1"/>
              <a:t>sevenHundredEightyNine</a:t>
            </a:r>
            <a:r>
              <a:rPr lang="en-US" dirty="0"/>
              <a:t>;</a:t>
            </a:r>
            <a:br>
              <a:rPr lang="en-US" dirty="0"/>
            </a:br>
            <a:r>
              <a:rPr lang="en-US" dirty="0"/>
              <a:t>789</a:t>
            </a:r>
          </a:p>
        </p:txBody>
      </p:sp>
    </p:spTree>
    <p:extLst>
      <p:ext uri="{BB962C8B-B14F-4D97-AF65-F5344CB8AC3E}">
        <p14:creationId xmlns:p14="http://schemas.microsoft.com/office/powerpoint/2010/main" val="167554594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12D18-9917-5D4B-B496-DAAE1003145A}"/>
              </a:ext>
            </a:extLst>
          </p:cNvPr>
          <p:cNvSpPr>
            <a:spLocks noGrp="1"/>
          </p:cNvSpPr>
          <p:nvPr>
            <p:ph type="title"/>
          </p:nvPr>
        </p:nvSpPr>
        <p:spPr/>
        <p:txBody>
          <a:bodyPr/>
          <a:lstStyle/>
          <a:p>
            <a:pPr algn="ctr"/>
            <a:r>
              <a:rPr lang="en-US" dirty="0"/>
              <a:t>Practice - Methods</a:t>
            </a:r>
          </a:p>
        </p:txBody>
      </p:sp>
      <p:sp>
        <p:nvSpPr>
          <p:cNvPr id="3" name="Content Placeholder 2">
            <a:extLst>
              <a:ext uri="{FF2B5EF4-FFF2-40B4-BE49-F238E27FC236}">
                <a16:creationId xmlns:a16="http://schemas.microsoft.com/office/drawing/2014/main" id="{5F7006AA-1AAC-C446-85CA-577B55B841A3}"/>
              </a:ext>
            </a:extLst>
          </p:cNvPr>
          <p:cNvSpPr>
            <a:spLocks noGrp="1"/>
          </p:cNvSpPr>
          <p:nvPr>
            <p:ph idx="1"/>
          </p:nvPr>
        </p:nvSpPr>
        <p:spPr/>
        <p:txBody>
          <a:bodyPr>
            <a:normAutofit fontScale="70000" lnSpcReduction="20000"/>
          </a:bodyPr>
          <a:lstStyle/>
          <a:p>
            <a:r>
              <a:rPr lang="en-US" b="1" dirty="0"/>
              <a:t>Goal:</a:t>
            </a:r>
            <a:r>
              <a:rPr lang="en-US" dirty="0"/>
              <a:t> In the Methods section, we learned:</a:t>
            </a:r>
          </a:p>
          <a:p>
            <a:r>
              <a:rPr lang="en-US" dirty="0"/>
              <a:t>How to manipulate numbers with methods</a:t>
            </a:r>
          </a:p>
          <a:p>
            <a:r>
              <a:rPr lang="en-US" dirty="0"/>
              <a:t>Exponential notation</a:t>
            </a:r>
          </a:p>
          <a:p>
            <a:r>
              <a:rPr lang="en-US" dirty="0"/>
              <a:t>The argument to the method is located within the parentheses</a:t>
            </a:r>
          </a:p>
          <a:p>
            <a:r>
              <a:rPr lang="en-US" dirty="0"/>
              <a:t>Methods, in JavaScript, are always followed by parentheses</a:t>
            </a:r>
          </a:p>
          <a:p>
            <a:r>
              <a:rPr lang="en-US" dirty="0"/>
              <a:t>Begin to practice using methods by completing the exercises listed below.</a:t>
            </a:r>
          </a:p>
          <a:p>
            <a:r>
              <a:rPr lang="en-US" b="1" dirty="0"/>
              <a:t>Warm Up</a:t>
            </a:r>
          </a:p>
          <a:p>
            <a:r>
              <a:rPr lang="en-US" dirty="0"/>
              <a:t>How would you describe a method in your own words?</a:t>
            </a:r>
          </a:p>
          <a:p>
            <a:r>
              <a:rPr lang="en-US" dirty="0"/>
              <a:t>What is a return value? What does it represent?</a:t>
            </a:r>
          </a:p>
          <a:p>
            <a:r>
              <a:rPr lang="en-US" dirty="0"/>
              <a:t>What is an argument? How do you provide one to a method in JavaScript?</a:t>
            </a:r>
          </a:p>
          <a:p>
            <a:endParaRPr lang="en-US" dirty="0"/>
          </a:p>
        </p:txBody>
      </p:sp>
    </p:spTree>
    <p:extLst>
      <p:ext uri="{BB962C8B-B14F-4D97-AF65-F5344CB8AC3E}">
        <p14:creationId xmlns:p14="http://schemas.microsoft.com/office/powerpoint/2010/main" val="248903603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8DD0D-D1D1-5F43-80DD-73B22A295C27}"/>
              </a:ext>
            </a:extLst>
          </p:cNvPr>
          <p:cNvSpPr>
            <a:spLocks noGrp="1"/>
          </p:cNvSpPr>
          <p:nvPr>
            <p:ph type="title"/>
          </p:nvPr>
        </p:nvSpPr>
        <p:spPr/>
        <p:txBody>
          <a:bodyPr/>
          <a:lstStyle/>
          <a:p>
            <a:pPr algn="ctr"/>
            <a:r>
              <a:rPr lang="en-US" b="1" dirty="0"/>
              <a:t>Code</a:t>
            </a:r>
            <a:br>
              <a:rPr lang="en-US" b="1" dirty="0"/>
            </a:br>
            <a:endParaRPr lang="en-US" dirty="0"/>
          </a:p>
        </p:txBody>
      </p:sp>
      <p:sp>
        <p:nvSpPr>
          <p:cNvPr id="3" name="Content Placeholder 2">
            <a:extLst>
              <a:ext uri="{FF2B5EF4-FFF2-40B4-BE49-F238E27FC236}">
                <a16:creationId xmlns:a16="http://schemas.microsoft.com/office/drawing/2014/main" id="{CF86DFFA-61D6-894B-988E-2F5F9040D4FC}"/>
              </a:ext>
            </a:extLst>
          </p:cNvPr>
          <p:cNvSpPr>
            <a:spLocks noGrp="1"/>
          </p:cNvSpPr>
          <p:nvPr>
            <p:ph idx="1"/>
          </p:nvPr>
        </p:nvSpPr>
        <p:spPr/>
        <p:txBody>
          <a:bodyPr/>
          <a:lstStyle/>
          <a:p>
            <a:r>
              <a:rPr lang="en-US" dirty="0"/>
              <a:t>Practice using the methods you've learned about:</a:t>
            </a:r>
          </a:p>
          <a:p>
            <a:r>
              <a:rPr lang="en-US" dirty="0"/>
              <a:t>Convert the following to exponential notation:</a:t>
            </a:r>
          </a:p>
          <a:p>
            <a:pPr lvl="1"/>
            <a:r>
              <a:rPr lang="en-US" dirty="0"/>
              <a:t>9238.479</a:t>
            </a:r>
          </a:p>
          <a:p>
            <a:pPr lvl="1"/>
            <a:r>
              <a:rPr lang="en-US" dirty="0"/>
              <a:t>98370923874.32</a:t>
            </a:r>
          </a:p>
          <a:p>
            <a:pPr lvl="1"/>
            <a:r>
              <a:rPr lang="en-US" dirty="0"/>
              <a:t>324.64322</a:t>
            </a:r>
          </a:p>
          <a:p>
            <a:r>
              <a:rPr lang="en-US" dirty="0"/>
              <a:t>Specify the number of decimal places each number should have.</a:t>
            </a:r>
          </a:p>
          <a:p>
            <a:r>
              <a:rPr lang="en-US" dirty="0"/>
              <a:t>Repeat all of these using a variable set equal to any number you choose.</a:t>
            </a:r>
          </a:p>
          <a:p>
            <a:endParaRPr lang="en-US" dirty="0"/>
          </a:p>
        </p:txBody>
      </p:sp>
    </p:spTree>
    <p:extLst>
      <p:ext uri="{BB962C8B-B14F-4D97-AF65-F5344CB8AC3E}">
        <p14:creationId xmlns:p14="http://schemas.microsoft.com/office/powerpoint/2010/main" val="374669452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C3A40-5154-9E46-A7D3-58061D1C3415}"/>
              </a:ext>
            </a:extLst>
          </p:cNvPr>
          <p:cNvSpPr>
            <a:spLocks noGrp="1"/>
          </p:cNvSpPr>
          <p:nvPr>
            <p:ph type="title"/>
          </p:nvPr>
        </p:nvSpPr>
        <p:spPr/>
        <p:txBody>
          <a:bodyPr/>
          <a:lstStyle/>
          <a:p>
            <a:pPr algn="ctr"/>
            <a:r>
              <a:rPr lang="en-US" dirty="0"/>
              <a:t>String Methods</a:t>
            </a:r>
          </a:p>
        </p:txBody>
      </p:sp>
      <p:sp>
        <p:nvSpPr>
          <p:cNvPr id="3" name="Content Placeholder 2">
            <a:extLst>
              <a:ext uri="{FF2B5EF4-FFF2-40B4-BE49-F238E27FC236}">
                <a16:creationId xmlns:a16="http://schemas.microsoft.com/office/drawing/2014/main" id="{1034AF9C-EB37-ED42-A6B8-8698EEC021AE}"/>
              </a:ext>
            </a:extLst>
          </p:cNvPr>
          <p:cNvSpPr>
            <a:spLocks noGrp="1"/>
          </p:cNvSpPr>
          <p:nvPr>
            <p:ph idx="1"/>
          </p:nvPr>
        </p:nvSpPr>
        <p:spPr/>
        <p:txBody>
          <a:bodyPr>
            <a:normAutofit fontScale="70000" lnSpcReduction="20000"/>
          </a:bodyPr>
          <a:lstStyle/>
          <a:p>
            <a:r>
              <a:rPr lang="en-US" dirty="0"/>
              <a:t>We can call methods on strings, too!</a:t>
            </a:r>
          </a:p>
          <a:p>
            <a:r>
              <a:rPr lang="en-US" dirty="0"/>
              <a:t>&gt; "I love JavaScript".</a:t>
            </a:r>
            <a:r>
              <a:rPr lang="en-US" dirty="0" err="1"/>
              <a:t>toUpperCase</a:t>
            </a:r>
            <a:r>
              <a:rPr lang="en-US" dirty="0"/>
              <a:t>();</a:t>
            </a:r>
            <a:br>
              <a:rPr lang="en-US" dirty="0"/>
            </a:br>
            <a:r>
              <a:rPr lang="en-US" dirty="0"/>
              <a:t>"I LOVE JAVASCRIPT" Just like with numbers, we can call these methods on variables that represent strings:</a:t>
            </a:r>
          </a:p>
          <a:p>
            <a:r>
              <a:rPr lang="en-US" dirty="0"/>
              <a:t>&gt; var statement = "LOREM IPSUM";</a:t>
            </a:r>
            <a:br>
              <a:rPr lang="en-US" dirty="0"/>
            </a:br>
            <a:r>
              <a:rPr lang="en-US" dirty="0"/>
              <a:t>undefined</a:t>
            </a:r>
            <a:br>
              <a:rPr lang="en-US" dirty="0"/>
            </a:br>
            <a:r>
              <a:rPr lang="en-US" dirty="0"/>
              <a:t>&gt; </a:t>
            </a:r>
            <a:r>
              <a:rPr lang="en-US" dirty="0" err="1"/>
              <a:t>statement.toLowerCase</a:t>
            </a:r>
            <a:r>
              <a:rPr lang="en-US" dirty="0"/>
              <a:t>();</a:t>
            </a:r>
            <a:br>
              <a:rPr lang="en-US" dirty="0"/>
            </a:br>
            <a:r>
              <a:rPr lang="en-US" dirty="0"/>
              <a:t>"lorem ipsum" We can combine strings:</a:t>
            </a:r>
          </a:p>
          <a:p>
            <a:r>
              <a:rPr lang="en-US" dirty="0"/>
              <a:t>&gt; "pine".</a:t>
            </a:r>
            <a:r>
              <a:rPr lang="en-US" dirty="0" err="1"/>
              <a:t>concat</a:t>
            </a:r>
            <a:r>
              <a:rPr lang="en-US" dirty="0"/>
              <a:t>("apple");</a:t>
            </a:r>
            <a:br>
              <a:rPr lang="en-US" dirty="0"/>
            </a:br>
            <a:r>
              <a:rPr lang="en-US" dirty="0"/>
              <a:t>"pineapple" </a:t>
            </a:r>
            <a:r>
              <a:rPr lang="en-US" dirty="0" err="1"/>
              <a:t>concat</a:t>
            </a:r>
            <a:r>
              <a:rPr lang="en-US" dirty="0"/>
              <a:t> stands for "concatenate", which means that it combines the strings into one. Here's a shortcut for the .</a:t>
            </a:r>
            <a:r>
              <a:rPr lang="en-US" dirty="0" err="1"/>
              <a:t>concat</a:t>
            </a:r>
            <a:r>
              <a:rPr lang="en-US" dirty="0"/>
              <a:t>() method:</a:t>
            </a:r>
          </a:p>
          <a:p>
            <a:r>
              <a:rPr lang="en-US" dirty="0"/>
              <a:t>&gt; "example " + "here"</a:t>
            </a:r>
            <a:br>
              <a:rPr lang="en-US" dirty="0"/>
            </a:br>
            <a:r>
              <a:rPr lang="en-US" dirty="0"/>
              <a:t>"example here"</a:t>
            </a:r>
          </a:p>
        </p:txBody>
      </p:sp>
    </p:spTree>
    <p:extLst>
      <p:ext uri="{BB962C8B-B14F-4D97-AF65-F5344CB8AC3E}">
        <p14:creationId xmlns:p14="http://schemas.microsoft.com/office/powerpoint/2010/main" val="281909476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79003-33A8-2247-ADA2-58ADD2156CB6}"/>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0C878E09-8524-E84D-BA82-67B95C8ADCEC}"/>
              </a:ext>
            </a:extLst>
          </p:cNvPr>
          <p:cNvSpPr>
            <a:spLocks noGrp="1"/>
          </p:cNvSpPr>
          <p:nvPr>
            <p:ph idx="1"/>
          </p:nvPr>
        </p:nvSpPr>
        <p:spPr/>
        <p:txBody>
          <a:bodyPr>
            <a:normAutofit fontScale="70000" lnSpcReduction="20000"/>
          </a:bodyPr>
          <a:lstStyle/>
          <a:p>
            <a:r>
              <a:rPr lang="en-US" dirty="0"/>
              <a:t>We can even chain methods together. Here's what that looks like:</a:t>
            </a:r>
          </a:p>
          <a:p>
            <a:r>
              <a:rPr lang="en-US" dirty="0"/>
              <a:t>"I am ".</a:t>
            </a:r>
            <a:r>
              <a:rPr lang="en-US" dirty="0" err="1"/>
              <a:t>concat</a:t>
            </a:r>
            <a:r>
              <a:rPr lang="en-US" dirty="0"/>
              <a:t>("so excited").</a:t>
            </a:r>
            <a:r>
              <a:rPr lang="en-US" dirty="0" err="1"/>
              <a:t>toUpperCase</a:t>
            </a:r>
            <a:r>
              <a:rPr lang="en-US" dirty="0"/>
              <a:t>();</a:t>
            </a:r>
            <a:br>
              <a:rPr lang="en-US" dirty="0"/>
            </a:br>
            <a:r>
              <a:rPr lang="en-US" dirty="0"/>
              <a:t>"I AM SO EXCITED" The return value of the first part of the above example, "I am ".</a:t>
            </a:r>
            <a:r>
              <a:rPr lang="en-US" dirty="0" err="1"/>
              <a:t>concat</a:t>
            </a:r>
            <a:r>
              <a:rPr lang="en-US" dirty="0"/>
              <a:t>("so excited"), is a string ("I am so excited"), so we can use the string method </a:t>
            </a:r>
            <a:r>
              <a:rPr lang="en-US" dirty="0" err="1"/>
              <a:t>toUpperCase</a:t>
            </a:r>
            <a:r>
              <a:rPr lang="en-US" dirty="0"/>
              <a:t> on it.</a:t>
            </a:r>
          </a:p>
          <a:p>
            <a:r>
              <a:rPr lang="en-US" dirty="0"/>
              <a:t>String methods can take arguments just like number methods. Here's an example:</a:t>
            </a:r>
          </a:p>
          <a:p>
            <a:r>
              <a:rPr lang="en-US" dirty="0"/>
              <a:t>&gt; "spider".</a:t>
            </a:r>
            <a:r>
              <a:rPr lang="en-US" dirty="0" err="1"/>
              <a:t>charAt</a:t>
            </a:r>
            <a:r>
              <a:rPr lang="en-US" dirty="0"/>
              <a:t>(1);</a:t>
            </a:r>
            <a:br>
              <a:rPr lang="en-US" dirty="0"/>
            </a:br>
            <a:r>
              <a:rPr lang="en-US" dirty="0"/>
              <a:t>"p" </a:t>
            </a:r>
            <a:r>
              <a:rPr lang="en-US" dirty="0" err="1"/>
              <a:t>charAt</a:t>
            </a:r>
            <a:r>
              <a:rPr lang="en-US" dirty="0"/>
              <a:t> means "character at", and it returns the character at the position in the string that we've specified with the argument. The character at position 1 of "spider" is "p" - does that seem strange? With how we would normally count, the first character would be "s". However, computers count a little differently, and start at 0. So, if we want the first letter of a string, we ask for the character at </a:t>
            </a:r>
            <a:r>
              <a:rPr lang="en-US" i="1" dirty="0"/>
              <a:t>position 0</a:t>
            </a:r>
            <a:r>
              <a:rPr lang="en-US" dirty="0"/>
              <a:t>, like this:</a:t>
            </a:r>
          </a:p>
          <a:p>
            <a:r>
              <a:rPr lang="en-US" dirty="0"/>
              <a:t>&gt; "spider".</a:t>
            </a:r>
            <a:r>
              <a:rPr lang="en-US" dirty="0" err="1"/>
              <a:t>charAt</a:t>
            </a:r>
            <a:r>
              <a:rPr lang="en-US" dirty="0"/>
              <a:t>(0);</a:t>
            </a:r>
            <a:br>
              <a:rPr lang="en-US" dirty="0"/>
            </a:br>
            <a:r>
              <a:rPr lang="en-US" dirty="0"/>
              <a:t>"s"</a:t>
            </a:r>
          </a:p>
        </p:txBody>
      </p:sp>
    </p:spTree>
    <p:extLst>
      <p:ext uri="{BB962C8B-B14F-4D97-AF65-F5344CB8AC3E}">
        <p14:creationId xmlns:p14="http://schemas.microsoft.com/office/powerpoint/2010/main" val="3835841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AD6AD-B828-664E-8909-D8FF13A28103}"/>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0FB5BD7E-DC70-864D-A059-850A8EE8C0D3}"/>
              </a:ext>
            </a:extLst>
          </p:cNvPr>
          <p:cNvSpPr>
            <a:spLocks noGrp="1"/>
          </p:cNvSpPr>
          <p:nvPr>
            <p:ph idx="1"/>
          </p:nvPr>
        </p:nvSpPr>
        <p:spPr/>
        <p:txBody>
          <a:bodyPr>
            <a:normAutofit fontScale="77500" lnSpcReduction="20000"/>
          </a:bodyPr>
          <a:lstStyle/>
          <a:p>
            <a:r>
              <a:rPr lang="en-US" dirty="0"/>
              <a:t>We aren't restricted to using numbers as arguments. Arguments can be anything that the method will use to do an action. Some methods take strings as an argument:</a:t>
            </a:r>
          </a:p>
          <a:p>
            <a:r>
              <a:rPr lang="en-US" dirty="0"/>
              <a:t>&gt; var </a:t>
            </a:r>
            <a:r>
              <a:rPr lang="en-US" dirty="0" err="1"/>
              <a:t>stringToSearch</a:t>
            </a:r>
            <a:r>
              <a:rPr lang="en-US" dirty="0"/>
              <a:t> = "Please show me where 'show' is located!";</a:t>
            </a:r>
            <a:br>
              <a:rPr lang="en-US" dirty="0"/>
            </a:br>
            <a:r>
              <a:rPr lang="en-US" dirty="0"/>
              <a:t>undefined</a:t>
            </a:r>
            <a:br>
              <a:rPr lang="en-US" dirty="0"/>
            </a:br>
            <a:r>
              <a:rPr lang="en-US" dirty="0"/>
              <a:t>&gt; </a:t>
            </a:r>
            <a:r>
              <a:rPr lang="en-US" dirty="0" err="1"/>
              <a:t>stringToSearch.search</a:t>
            </a:r>
            <a:r>
              <a:rPr lang="en-US" dirty="0"/>
              <a:t>("show");</a:t>
            </a:r>
            <a:br>
              <a:rPr lang="en-US" dirty="0"/>
            </a:br>
            <a:r>
              <a:rPr lang="en-US" dirty="0"/>
              <a:t>7 Can you see what the search method does? It returns the position in a string of the first letter of the string in the argument.</a:t>
            </a:r>
          </a:p>
          <a:p>
            <a:r>
              <a:rPr lang="en-US" dirty="0"/>
              <a:t>Some methods take multiple arguments:</a:t>
            </a:r>
          </a:p>
          <a:p>
            <a:r>
              <a:rPr lang="en-US" dirty="0"/>
              <a:t>&gt; var </a:t>
            </a:r>
            <a:r>
              <a:rPr lang="en-US" dirty="0" err="1"/>
              <a:t>fruitList</a:t>
            </a:r>
            <a:r>
              <a:rPr lang="en-US" dirty="0"/>
              <a:t> = "papaya, melon, avocado";</a:t>
            </a:r>
            <a:br>
              <a:rPr lang="en-US" dirty="0"/>
            </a:br>
            <a:r>
              <a:rPr lang="en-US" dirty="0"/>
              <a:t>undefined</a:t>
            </a:r>
            <a:br>
              <a:rPr lang="en-US" dirty="0"/>
            </a:br>
            <a:r>
              <a:rPr lang="en-US" dirty="0"/>
              <a:t>&gt; </a:t>
            </a:r>
            <a:r>
              <a:rPr lang="en-US" dirty="0" err="1"/>
              <a:t>fruitList.slice</a:t>
            </a:r>
            <a:r>
              <a:rPr lang="en-US" dirty="0"/>
              <a:t>(8, 13);</a:t>
            </a:r>
            <a:br>
              <a:rPr lang="en-US" dirty="0"/>
            </a:br>
            <a:r>
              <a:rPr lang="en-US" dirty="0"/>
              <a:t>"melon"</a:t>
            </a:r>
          </a:p>
        </p:txBody>
      </p:sp>
    </p:spTree>
    <p:extLst>
      <p:ext uri="{BB962C8B-B14F-4D97-AF65-F5344CB8AC3E}">
        <p14:creationId xmlns:p14="http://schemas.microsoft.com/office/powerpoint/2010/main" val="271548481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3FB39-E0BB-7B42-BB25-869D8D1B07BE}"/>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AFB0FA78-B6B1-2345-B05B-D656FA94AE9A}"/>
              </a:ext>
            </a:extLst>
          </p:cNvPr>
          <p:cNvSpPr>
            <a:spLocks noGrp="1"/>
          </p:cNvSpPr>
          <p:nvPr>
            <p:ph idx="1"/>
          </p:nvPr>
        </p:nvSpPr>
        <p:spPr/>
        <p:txBody>
          <a:bodyPr/>
          <a:lstStyle/>
          <a:p>
            <a:r>
              <a:rPr lang="en-US" dirty="0"/>
              <a:t>The .slice() method extracts a part of a string and returns that part in a new string. It takes 2 arguments: the starting position and the ending position. In our example, we wanted the portion of </a:t>
            </a:r>
            <a:r>
              <a:rPr lang="en-US" dirty="0" err="1"/>
              <a:t>fruitList</a:t>
            </a:r>
            <a:r>
              <a:rPr lang="en-US" dirty="0"/>
              <a:t> that start at position 8 and ends at position 13, and the method returned "melon".</a:t>
            </a:r>
          </a:p>
          <a:p>
            <a:r>
              <a:rPr lang="en-US" dirty="0"/>
              <a:t>We've learned a few string methods in this lesson, but this is by no means an exhaustive list. If you're interested to explore some more possibilities with string methods, you're welcome to check out the reference on </a:t>
            </a:r>
            <a:r>
              <a:rPr lang="en-US" dirty="0">
                <a:hlinkClick r:id="rId2"/>
              </a:rPr>
              <a:t>W3Schools</a:t>
            </a:r>
            <a:r>
              <a:rPr lang="en-US" dirty="0"/>
              <a:t> </a:t>
            </a:r>
          </a:p>
          <a:p>
            <a:r>
              <a:rPr lang="en-US" dirty="0"/>
              <a:t>This is an external link..</a:t>
            </a:r>
          </a:p>
        </p:txBody>
      </p:sp>
    </p:spTree>
    <p:extLst>
      <p:ext uri="{BB962C8B-B14F-4D97-AF65-F5344CB8AC3E}">
        <p14:creationId xmlns:p14="http://schemas.microsoft.com/office/powerpoint/2010/main" val="101142139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1DC53-1650-B743-A40F-869B7D302DC9}"/>
              </a:ext>
            </a:extLst>
          </p:cNvPr>
          <p:cNvSpPr>
            <a:spLocks noGrp="1"/>
          </p:cNvSpPr>
          <p:nvPr>
            <p:ph type="title"/>
          </p:nvPr>
        </p:nvSpPr>
        <p:spPr/>
        <p:txBody>
          <a:bodyPr/>
          <a:lstStyle/>
          <a:p>
            <a:pPr algn="ctr"/>
            <a:r>
              <a:rPr lang="en-US" dirty="0"/>
              <a:t>Practice - String Methods</a:t>
            </a:r>
          </a:p>
        </p:txBody>
      </p:sp>
      <p:sp>
        <p:nvSpPr>
          <p:cNvPr id="3" name="Content Placeholder 2">
            <a:extLst>
              <a:ext uri="{FF2B5EF4-FFF2-40B4-BE49-F238E27FC236}">
                <a16:creationId xmlns:a16="http://schemas.microsoft.com/office/drawing/2014/main" id="{3A1964B5-2D9C-2B43-8DCB-1674CB95792E}"/>
              </a:ext>
            </a:extLst>
          </p:cNvPr>
          <p:cNvSpPr>
            <a:spLocks noGrp="1"/>
          </p:cNvSpPr>
          <p:nvPr>
            <p:ph idx="1"/>
          </p:nvPr>
        </p:nvSpPr>
        <p:spPr/>
        <p:txBody>
          <a:bodyPr>
            <a:normAutofit fontScale="70000" lnSpcReduction="20000"/>
          </a:bodyPr>
          <a:lstStyle/>
          <a:p>
            <a:r>
              <a:rPr lang="en-US" b="1" dirty="0"/>
              <a:t>Goal:</a:t>
            </a:r>
            <a:r>
              <a:rPr lang="en-US" dirty="0"/>
              <a:t> In the string methods lesson, we learned:</a:t>
            </a:r>
          </a:p>
          <a:p>
            <a:r>
              <a:rPr lang="en-US" dirty="0"/>
              <a:t>Methods can be called on strings</a:t>
            </a:r>
          </a:p>
          <a:p>
            <a:r>
              <a:rPr lang="en-US" dirty="0"/>
              <a:t>Methods can be chained</a:t>
            </a:r>
          </a:p>
          <a:p>
            <a:r>
              <a:rPr lang="en-US" dirty="0"/>
              <a:t>You can use the + operator on strings in place of the .</a:t>
            </a:r>
            <a:r>
              <a:rPr lang="en-US" dirty="0" err="1"/>
              <a:t>concat</a:t>
            </a:r>
            <a:r>
              <a:rPr lang="en-US" dirty="0"/>
              <a:t>() method</a:t>
            </a:r>
          </a:p>
          <a:p>
            <a:r>
              <a:rPr lang="en-US" dirty="0"/>
              <a:t>Now that we've covered both methods and strings independently, practice common methods meant specifically for strings by completing the exercises listed below.</a:t>
            </a:r>
          </a:p>
          <a:p>
            <a:r>
              <a:rPr lang="en-US" b="1" dirty="0"/>
              <a:t>Warm Up</a:t>
            </a:r>
          </a:p>
          <a:p>
            <a:r>
              <a:rPr lang="en-US" dirty="0"/>
              <a:t>What does 'chaining' a method mean? What does that look like?</a:t>
            </a:r>
          </a:p>
          <a:p>
            <a:r>
              <a:rPr lang="en-US" dirty="0"/>
              <a:t>Name two string methods.</a:t>
            </a:r>
          </a:p>
          <a:p>
            <a:r>
              <a:rPr lang="en-US" dirty="0"/>
              <a:t>Name two ways to combine multiple strings together.</a:t>
            </a:r>
          </a:p>
          <a:p>
            <a:endParaRPr lang="en-US" dirty="0"/>
          </a:p>
        </p:txBody>
      </p:sp>
    </p:spTree>
    <p:extLst>
      <p:ext uri="{BB962C8B-B14F-4D97-AF65-F5344CB8AC3E}">
        <p14:creationId xmlns:p14="http://schemas.microsoft.com/office/powerpoint/2010/main" val="19311845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7BEC9-1018-454F-BC82-53C7D7E16179}"/>
              </a:ext>
            </a:extLst>
          </p:cNvPr>
          <p:cNvSpPr>
            <a:spLocks noGrp="1"/>
          </p:cNvSpPr>
          <p:nvPr>
            <p:ph type="title"/>
          </p:nvPr>
        </p:nvSpPr>
        <p:spPr/>
        <p:txBody>
          <a:bodyPr/>
          <a:lstStyle/>
          <a:p>
            <a:pPr algn="ctr"/>
            <a:r>
              <a:rPr lang="en-US" b="1" dirty="0"/>
              <a:t>Code</a:t>
            </a:r>
            <a:br>
              <a:rPr lang="en-US" b="1" dirty="0"/>
            </a:br>
            <a:endParaRPr lang="en-US" dirty="0"/>
          </a:p>
        </p:txBody>
      </p:sp>
      <p:sp>
        <p:nvSpPr>
          <p:cNvPr id="3" name="Content Placeholder 2">
            <a:extLst>
              <a:ext uri="{FF2B5EF4-FFF2-40B4-BE49-F238E27FC236}">
                <a16:creationId xmlns:a16="http://schemas.microsoft.com/office/drawing/2014/main" id="{B5A9F479-C0E2-4C46-BDC5-712BAE9B1616}"/>
              </a:ext>
            </a:extLst>
          </p:cNvPr>
          <p:cNvSpPr>
            <a:spLocks noGrp="1"/>
          </p:cNvSpPr>
          <p:nvPr>
            <p:ph idx="1"/>
          </p:nvPr>
        </p:nvSpPr>
        <p:spPr/>
        <p:txBody>
          <a:bodyPr>
            <a:normAutofit fontScale="55000" lnSpcReduction="20000"/>
          </a:bodyPr>
          <a:lstStyle/>
          <a:p>
            <a:r>
              <a:rPr lang="en-US" dirty="0"/>
              <a:t>Practice calling methods on strings:</a:t>
            </a:r>
          </a:p>
          <a:p>
            <a:r>
              <a:rPr lang="en-US" dirty="0"/>
              <a:t>Set a variable equal to a string</a:t>
            </a:r>
          </a:p>
          <a:p>
            <a:r>
              <a:rPr lang="en-US" dirty="0"/>
              <a:t>Call a method on that variable.</a:t>
            </a:r>
          </a:p>
          <a:p>
            <a:r>
              <a:rPr lang="en-US" dirty="0"/>
              <a:t>Set another variable with a string in all uppercase.</a:t>
            </a:r>
          </a:p>
          <a:p>
            <a:r>
              <a:rPr lang="en-US" dirty="0"/>
              <a:t>Use the </a:t>
            </a:r>
            <a:r>
              <a:rPr lang="en-US" dirty="0" err="1"/>
              <a:t>concat</a:t>
            </a:r>
            <a:r>
              <a:rPr lang="en-US" dirty="0"/>
              <a:t> method with your two variables.</a:t>
            </a:r>
          </a:p>
          <a:p>
            <a:r>
              <a:rPr lang="en-US" dirty="0"/>
              <a:t>Now concatenate them with the shortcut.</a:t>
            </a:r>
          </a:p>
          <a:p>
            <a:r>
              <a:rPr lang="en-US" dirty="0"/>
              <a:t>Use the </a:t>
            </a:r>
            <a:r>
              <a:rPr lang="en-US" dirty="0" err="1"/>
              <a:t>toUpperCase</a:t>
            </a:r>
            <a:r>
              <a:rPr lang="en-US" dirty="0"/>
              <a:t> method on your first variable.</a:t>
            </a:r>
          </a:p>
          <a:p>
            <a:r>
              <a:rPr lang="en-US" dirty="0"/>
              <a:t>Now use the </a:t>
            </a:r>
            <a:r>
              <a:rPr lang="en-US" dirty="0" err="1"/>
              <a:t>toLowerCase</a:t>
            </a:r>
            <a:r>
              <a:rPr lang="en-US" dirty="0"/>
              <a:t> method on your second variable.</a:t>
            </a:r>
          </a:p>
          <a:p>
            <a:r>
              <a:rPr lang="en-US" dirty="0"/>
              <a:t>Find the character at the 3rd position of either of your variables.</a:t>
            </a:r>
          </a:p>
          <a:p>
            <a:r>
              <a:rPr lang="en-US" dirty="0"/>
              <a:t>Check out the </a:t>
            </a:r>
            <a:r>
              <a:rPr lang="en-US" dirty="0">
                <a:hlinkClick r:id="rId2"/>
              </a:rPr>
              <a:t>MDN's documentation</a:t>
            </a:r>
            <a:r>
              <a:rPr lang="en-US" dirty="0"/>
              <a:t> </a:t>
            </a:r>
          </a:p>
          <a:p>
            <a:r>
              <a:rPr lang="en-US" dirty="0"/>
              <a:t>This is an external link. of string methods and try out at least five new methods for yourself. If some of them don't make sense, don't worry about it - just try the ones that do. (Stick to the section labelled Methods unrelated to HTML. Click on the method itself to see how to use it in your code.)</a:t>
            </a:r>
          </a:p>
        </p:txBody>
      </p:sp>
    </p:spTree>
    <p:extLst>
      <p:ext uri="{BB962C8B-B14F-4D97-AF65-F5344CB8AC3E}">
        <p14:creationId xmlns:p14="http://schemas.microsoft.com/office/powerpoint/2010/main" val="53851090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ED97C-AE84-E741-8367-5325FEB9C716}"/>
              </a:ext>
            </a:extLst>
          </p:cNvPr>
          <p:cNvSpPr>
            <a:spLocks noGrp="1"/>
          </p:cNvSpPr>
          <p:nvPr>
            <p:ph type="title"/>
          </p:nvPr>
        </p:nvSpPr>
        <p:spPr/>
        <p:txBody>
          <a:bodyPr/>
          <a:lstStyle/>
          <a:p>
            <a:pPr algn="ctr"/>
            <a:r>
              <a:rPr lang="en-US" dirty="0"/>
              <a:t>Operators</a:t>
            </a:r>
          </a:p>
        </p:txBody>
      </p:sp>
      <p:sp>
        <p:nvSpPr>
          <p:cNvPr id="3" name="Content Placeholder 2">
            <a:extLst>
              <a:ext uri="{FF2B5EF4-FFF2-40B4-BE49-F238E27FC236}">
                <a16:creationId xmlns:a16="http://schemas.microsoft.com/office/drawing/2014/main" id="{A1970823-5ABE-E749-81F8-D30C4A03424F}"/>
              </a:ext>
            </a:extLst>
          </p:cNvPr>
          <p:cNvSpPr>
            <a:spLocks noGrp="1"/>
          </p:cNvSpPr>
          <p:nvPr>
            <p:ph idx="1"/>
          </p:nvPr>
        </p:nvSpPr>
        <p:spPr/>
        <p:txBody>
          <a:bodyPr>
            <a:normAutofit fontScale="62500" lnSpcReduction="20000"/>
          </a:bodyPr>
          <a:lstStyle/>
          <a:p>
            <a:r>
              <a:rPr lang="en-US" dirty="0"/>
              <a:t>Assignment Operators</a:t>
            </a:r>
            <a:endParaRPr lang="en-US" b="1" dirty="0"/>
          </a:p>
          <a:p>
            <a:r>
              <a:rPr lang="en-US" dirty="0"/>
              <a:t>When it comes to manipulating information with JavaScript, we will end up using operators a lot. We've already seen arithmetic operators in the </a:t>
            </a:r>
            <a:r>
              <a:rPr lang="en-US" dirty="0">
                <a:hlinkClick r:id="rId2"/>
              </a:rPr>
              <a:t>Arithmetic</a:t>
            </a:r>
            <a:r>
              <a:rPr lang="en-US" dirty="0"/>
              <a:t> lesson, as well as the </a:t>
            </a:r>
            <a:r>
              <a:rPr lang="en-US" b="1" dirty="0"/>
              <a:t>assignment operator</a:t>
            </a:r>
            <a:r>
              <a:rPr lang="en-US" dirty="0"/>
              <a:t>, =, which assigns a value to a variable:</a:t>
            </a:r>
          </a:p>
          <a:p>
            <a:r>
              <a:rPr lang="en-US" dirty="0"/>
              <a:t>&gt; var </a:t>
            </a:r>
            <a:r>
              <a:rPr lang="en-US" dirty="0" err="1"/>
              <a:t>favoriteDrink</a:t>
            </a:r>
            <a:r>
              <a:rPr lang="en-US" dirty="0"/>
              <a:t> = "green tea";</a:t>
            </a:r>
            <a:br>
              <a:rPr lang="en-US" dirty="0"/>
            </a:br>
            <a:r>
              <a:rPr lang="en-US" dirty="0"/>
              <a:t>&gt; </a:t>
            </a:r>
            <a:r>
              <a:rPr lang="en-US" dirty="0" err="1"/>
              <a:t>favoriteDrink</a:t>
            </a:r>
            <a:r>
              <a:rPr lang="en-US" dirty="0"/>
              <a:t>;</a:t>
            </a:r>
            <a:br>
              <a:rPr lang="en-US" dirty="0"/>
            </a:br>
            <a:r>
              <a:rPr lang="en-US" dirty="0"/>
              <a:t>"green tea" In this example, we have assigned the value "green tea" to the variable </a:t>
            </a:r>
            <a:r>
              <a:rPr lang="en-US" dirty="0" err="1"/>
              <a:t>favoriteDrink</a:t>
            </a:r>
            <a:r>
              <a:rPr lang="en-US" dirty="0"/>
              <a:t>. Assignment operators are named that way because they assign the value on the right of the operator to the variable on the left. Another one is +=, which works like this:</a:t>
            </a:r>
          </a:p>
          <a:p>
            <a:r>
              <a:rPr lang="en-US" dirty="0"/>
              <a:t>&gt; var </a:t>
            </a:r>
            <a:r>
              <a:rPr lang="en-US" dirty="0" err="1"/>
              <a:t>favoriteNumber</a:t>
            </a:r>
            <a:r>
              <a:rPr lang="en-US" dirty="0"/>
              <a:t> = 42;</a:t>
            </a:r>
            <a:br>
              <a:rPr lang="en-US" dirty="0"/>
            </a:br>
            <a:r>
              <a:rPr lang="en-US" dirty="0"/>
              <a:t>undefined</a:t>
            </a:r>
            <a:br>
              <a:rPr lang="en-US" dirty="0"/>
            </a:br>
            <a:r>
              <a:rPr lang="en-US" dirty="0"/>
              <a:t>&gt; </a:t>
            </a:r>
            <a:r>
              <a:rPr lang="en-US" dirty="0" err="1"/>
              <a:t>favoriteNumber</a:t>
            </a:r>
            <a:r>
              <a:rPr lang="en-US" dirty="0"/>
              <a:t> += 1;</a:t>
            </a:r>
            <a:br>
              <a:rPr lang="en-US" dirty="0"/>
            </a:br>
            <a:r>
              <a:rPr lang="en-US" dirty="0"/>
              <a:t>43</a:t>
            </a:r>
            <a:br>
              <a:rPr lang="en-US" dirty="0"/>
            </a:br>
            <a:r>
              <a:rPr lang="en-US" dirty="0"/>
              <a:t>&gt; </a:t>
            </a:r>
            <a:r>
              <a:rPr lang="en-US" dirty="0" err="1"/>
              <a:t>favoriteNumber</a:t>
            </a:r>
            <a:r>
              <a:rPr lang="en-US" dirty="0"/>
              <a:t>;</a:t>
            </a:r>
            <a:br>
              <a:rPr lang="en-US" dirty="0"/>
            </a:br>
            <a:r>
              <a:rPr lang="en-US" dirty="0"/>
              <a:t>43</a:t>
            </a:r>
          </a:p>
        </p:txBody>
      </p:sp>
    </p:spTree>
    <p:extLst>
      <p:ext uri="{BB962C8B-B14F-4D97-AF65-F5344CB8AC3E}">
        <p14:creationId xmlns:p14="http://schemas.microsoft.com/office/powerpoint/2010/main" val="1361521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AAD58-76FE-EC48-B231-9D8E6526594D}"/>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C8D4B5C2-4C0E-F44D-9D7A-A86435AE97FA}"/>
              </a:ext>
            </a:extLst>
          </p:cNvPr>
          <p:cNvSpPr>
            <a:spLocks noGrp="1"/>
          </p:cNvSpPr>
          <p:nvPr>
            <p:ph idx="1"/>
          </p:nvPr>
        </p:nvSpPr>
        <p:spPr/>
        <p:txBody>
          <a:bodyPr>
            <a:normAutofit fontScale="70000" lnSpcReduction="20000"/>
          </a:bodyPr>
          <a:lstStyle/>
          <a:p>
            <a:r>
              <a:rPr lang="en-US" b="1" dirty="0"/>
              <a:t>Git Initialization</a:t>
            </a:r>
          </a:p>
          <a:p>
            <a:r>
              <a:rPr lang="en-US" dirty="0"/>
              <a:t>Next, we'll initialize our Git repository:</a:t>
            </a:r>
          </a:p>
          <a:p>
            <a:r>
              <a:rPr lang="en-US" dirty="0"/>
              <a:t>$ git </a:t>
            </a:r>
            <a:r>
              <a:rPr lang="en-US" dirty="0" err="1"/>
              <a:t>init</a:t>
            </a:r>
            <a:r>
              <a:rPr lang="en-US" dirty="0"/>
              <a:t> </a:t>
            </a:r>
          </a:p>
          <a:p>
            <a:r>
              <a:rPr lang="en-US" b="1" dirty="0"/>
              <a:t>HTML File</a:t>
            </a:r>
          </a:p>
          <a:p>
            <a:r>
              <a:rPr lang="en-US" dirty="0"/>
              <a:t>Next, let's create an HTML file for our website's code:</a:t>
            </a:r>
          </a:p>
          <a:p>
            <a:r>
              <a:rPr lang="en-US" dirty="0"/>
              <a:t>$ touch branching-</a:t>
            </a:r>
            <a:r>
              <a:rPr lang="en-US" dirty="0" err="1"/>
              <a:t>website.html</a:t>
            </a:r>
            <a:r>
              <a:rPr lang="en-US" dirty="0"/>
              <a:t> </a:t>
            </a:r>
          </a:p>
          <a:p>
            <a:r>
              <a:rPr lang="en-US" dirty="0"/>
              <a:t>We'll open our project directory in Atom:</a:t>
            </a:r>
          </a:p>
          <a:p>
            <a:r>
              <a:rPr lang="en-US" dirty="0"/>
              <a:t>$ atom .</a:t>
            </a:r>
          </a:p>
          <a:p>
            <a:r>
              <a:rPr lang="en-US" dirty="0"/>
              <a:t> And add the following code to our </a:t>
            </a:r>
            <a:r>
              <a:rPr lang="en-US" i="1" dirty="0"/>
              <a:t>branching-</a:t>
            </a:r>
            <a:r>
              <a:rPr lang="en-US" i="1" dirty="0" err="1"/>
              <a:t>website.html</a:t>
            </a:r>
            <a:r>
              <a:rPr lang="en-US" dirty="0"/>
              <a:t> file:</a:t>
            </a:r>
          </a:p>
          <a:p>
            <a:r>
              <a:rPr lang="en-US" i="1" dirty="0"/>
              <a:t>branching-</a:t>
            </a:r>
            <a:r>
              <a:rPr lang="en-US" i="1" dirty="0" err="1"/>
              <a:t>website.html</a:t>
            </a:r>
            <a:endParaRPr lang="en-US" dirty="0"/>
          </a:p>
          <a:p>
            <a:endParaRPr lang="en-US" dirty="0"/>
          </a:p>
        </p:txBody>
      </p:sp>
    </p:spTree>
    <p:extLst>
      <p:ext uri="{BB962C8B-B14F-4D97-AF65-F5344CB8AC3E}">
        <p14:creationId xmlns:p14="http://schemas.microsoft.com/office/powerpoint/2010/main" val="163295034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4024C-585A-ED47-B1DB-854F88BCDCE3}"/>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B4D84EEB-01F0-B643-8769-6C72283151A4}"/>
              </a:ext>
            </a:extLst>
          </p:cNvPr>
          <p:cNvSpPr>
            <a:spLocks noGrp="1"/>
          </p:cNvSpPr>
          <p:nvPr>
            <p:ph idx="1"/>
          </p:nvPr>
        </p:nvSpPr>
        <p:spPr>
          <a:xfrm>
            <a:off x="1451579" y="2015732"/>
            <a:ext cx="9603275" cy="4174861"/>
          </a:xfrm>
        </p:spPr>
        <p:txBody>
          <a:bodyPr>
            <a:normAutofit fontScale="55000" lnSpcReduction="20000"/>
          </a:bodyPr>
          <a:lstStyle/>
          <a:p>
            <a:r>
              <a:rPr lang="en-US" dirty="0"/>
              <a:t>In this example, </a:t>
            </a:r>
            <a:r>
              <a:rPr lang="en-US" dirty="0" err="1"/>
              <a:t>favoriteNumber</a:t>
            </a:r>
            <a:r>
              <a:rPr lang="en-US" dirty="0"/>
              <a:t> += 1 means the same thing as </a:t>
            </a:r>
            <a:r>
              <a:rPr lang="en-US" dirty="0" err="1"/>
              <a:t>favoriteNumber</a:t>
            </a:r>
            <a:r>
              <a:rPr lang="en-US" dirty="0"/>
              <a:t> = </a:t>
            </a:r>
            <a:r>
              <a:rPr lang="en-US" dirty="0" err="1"/>
              <a:t>favoriteNumber</a:t>
            </a:r>
            <a:r>
              <a:rPr lang="en-US" dirty="0"/>
              <a:t> + 1. Because it is an assignment operator, the mathematical operation on the right changes the value of the variable on the left. We can use any number with this operator:</a:t>
            </a:r>
          </a:p>
          <a:p>
            <a:r>
              <a:rPr lang="en-US" dirty="0"/>
              <a:t>&gt; </a:t>
            </a:r>
            <a:r>
              <a:rPr lang="en-US" dirty="0" err="1"/>
              <a:t>favoriteNumber</a:t>
            </a:r>
            <a:r>
              <a:rPr lang="en-US" dirty="0"/>
              <a:t> += 4;</a:t>
            </a:r>
            <a:br>
              <a:rPr lang="en-US" dirty="0"/>
            </a:br>
            <a:r>
              <a:rPr lang="en-US" dirty="0"/>
              <a:t>47 There is an assignment operator for each mathematical operation:</a:t>
            </a:r>
          </a:p>
          <a:p>
            <a:r>
              <a:rPr lang="en-US" dirty="0"/>
              <a:t>+=</a:t>
            </a:r>
          </a:p>
          <a:p>
            <a:r>
              <a:rPr lang="en-US" dirty="0"/>
              <a:t>-=</a:t>
            </a:r>
          </a:p>
          <a:p>
            <a:r>
              <a:rPr lang="en-US" dirty="0"/>
              <a:t>*=</a:t>
            </a:r>
          </a:p>
          <a:p>
            <a:r>
              <a:rPr lang="en-US" dirty="0"/>
              <a:t>/=</a:t>
            </a:r>
          </a:p>
          <a:p>
            <a:r>
              <a:rPr lang="en-US" dirty="0"/>
              <a:t>Let's run each one:</a:t>
            </a:r>
          </a:p>
          <a:p>
            <a:r>
              <a:rPr lang="en-US" dirty="0"/>
              <a:t>&gt; var </a:t>
            </a:r>
            <a:r>
              <a:rPr lang="en-US" dirty="0" err="1"/>
              <a:t>testNumber</a:t>
            </a:r>
            <a:r>
              <a:rPr lang="en-US" dirty="0"/>
              <a:t> = 4;</a:t>
            </a:r>
            <a:br>
              <a:rPr lang="en-US" dirty="0"/>
            </a:br>
            <a:r>
              <a:rPr lang="en-US" dirty="0"/>
              <a:t>undefined</a:t>
            </a:r>
            <a:br>
              <a:rPr lang="en-US" dirty="0"/>
            </a:br>
            <a:r>
              <a:rPr lang="en-US" dirty="0"/>
              <a:t>&gt; </a:t>
            </a:r>
            <a:r>
              <a:rPr lang="en-US" dirty="0" err="1"/>
              <a:t>testNumber</a:t>
            </a:r>
            <a:r>
              <a:rPr lang="en-US" dirty="0"/>
              <a:t> += 6;</a:t>
            </a:r>
            <a:br>
              <a:rPr lang="en-US" dirty="0"/>
            </a:br>
            <a:r>
              <a:rPr lang="en-US" dirty="0"/>
              <a:t>10</a:t>
            </a:r>
            <a:br>
              <a:rPr lang="en-US" dirty="0"/>
            </a:br>
            <a:r>
              <a:rPr lang="en-US" dirty="0"/>
              <a:t>&gt; </a:t>
            </a:r>
            <a:r>
              <a:rPr lang="en-US" dirty="0" err="1"/>
              <a:t>testNumber</a:t>
            </a:r>
            <a:r>
              <a:rPr lang="en-US" dirty="0"/>
              <a:t> -= 2</a:t>
            </a:r>
            <a:br>
              <a:rPr lang="en-US" dirty="0"/>
            </a:br>
            <a:r>
              <a:rPr lang="en-US" dirty="0"/>
              <a:t>8</a:t>
            </a:r>
            <a:br>
              <a:rPr lang="en-US" dirty="0"/>
            </a:br>
            <a:r>
              <a:rPr lang="en-US" dirty="0"/>
              <a:t>&gt; </a:t>
            </a:r>
            <a:r>
              <a:rPr lang="en-US" dirty="0" err="1"/>
              <a:t>testNumber</a:t>
            </a:r>
            <a:r>
              <a:rPr lang="en-US" dirty="0"/>
              <a:t> *= 3</a:t>
            </a:r>
            <a:br>
              <a:rPr lang="en-US" dirty="0"/>
            </a:br>
            <a:r>
              <a:rPr lang="en-US" dirty="0"/>
              <a:t>24</a:t>
            </a:r>
            <a:br>
              <a:rPr lang="en-US" dirty="0"/>
            </a:br>
            <a:r>
              <a:rPr lang="en-US" dirty="0"/>
              <a:t>&gt; </a:t>
            </a:r>
            <a:r>
              <a:rPr lang="en-US" dirty="0" err="1"/>
              <a:t>testNumber</a:t>
            </a:r>
            <a:r>
              <a:rPr lang="en-US" dirty="0"/>
              <a:t> /= 4</a:t>
            </a:r>
            <a:br>
              <a:rPr lang="en-US" dirty="0"/>
            </a:br>
            <a:r>
              <a:rPr lang="en-US" dirty="0"/>
              <a:t>6</a:t>
            </a:r>
          </a:p>
        </p:txBody>
      </p:sp>
    </p:spTree>
    <p:extLst>
      <p:ext uri="{BB962C8B-B14F-4D97-AF65-F5344CB8AC3E}">
        <p14:creationId xmlns:p14="http://schemas.microsoft.com/office/powerpoint/2010/main" val="62644778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3451A-B6B7-E44E-8564-9D9EE2BE5584}"/>
              </a:ext>
            </a:extLst>
          </p:cNvPr>
          <p:cNvSpPr>
            <a:spLocks noGrp="1"/>
          </p:cNvSpPr>
          <p:nvPr>
            <p:ph type="title"/>
          </p:nvPr>
        </p:nvSpPr>
        <p:spPr/>
        <p:txBody>
          <a:bodyPr/>
          <a:lstStyle/>
          <a:p>
            <a:pPr algn="ctr"/>
            <a:r>
              <a:rPr lang="en-US" b="1" dirty="0"/>
              <a:t>Comparison Operators</a:t>
            </a:r>
            <a:br>
              <a:rPr lang="en-US" b="1" dirty="0"/>
            </a:br>
            <a:endParaRPr lang="en-US" dirty="0"/>
          </a:p>
        </p:txBody>
      </p:sp>
      <p:sp>
        <p:nvSpPr>
          <p:cNvPr id="3" name="Content Placeholder 2">
            <a:extLst>
              <a:ext uri="{FF2B5EF4-FFF2-40B4-BE49-F238E27FC236}">
                <a16:creationId xmlns:a16="http://schemas.microsoft.com/office/drawing/2014/main" id="{3B34EA52-0851-1947-BD2F-8BED173A3188}"/>
              </a:ext>
            </a:extLst>
          </p:cNvPr>
          <p:cNvSpPr>
            <a:spLocks noGrp="1"/>
          </p:cNvSpPr>
          <p:nvPr>
            <p:ph idx="1"/>
          </p:nvPr>
        </p:nvSpPr>
        <p:spPr>
          <a:xfrm>
            <a:off x="1451579" y="2015732"/>
            <a:ext cx="9603275" cy="4131571"/>
          </a:xfrm>
        </p:spPr>
        <p:txBody>
          <a:bodyPr>
            <a:normAutofit fontScale="70000" lnSpcReduction="20000"/>
          </a:bodyPr>
          <a:lstStyle/>
          <a:p>
            <a:r>
              <a:rPr lang="en-US" dirty="0"/>
              <a:t>Assignment operators are useful for assigning values to variables. </a:t>
            </a:r>
            <a:r>
              <a:rPr lang="en-US" b="1" dirty="0"/>
              <a:t>Comparison operators</a:t>
            </a:r>
            <a:r>
              <a:rPr lang="en-US" dirty="0"/>
              <a:t> allow us to compare the value on the left to the value on the right. They do not change any values. Instead, they return either true or false, depending on whether the statement is true or false.</a:t>
            </a:r>
          </a:p>
          <a:p>
            <a:r>
              <a:rPr lang="en-US" dirty="0"/>
              <a:t>Let's explore some comparison operators now:</a:t>
            </a:r>
          </a:p>
          <a:p>
            <a:r>
              <a:rPr lang="en-US" dirty="0"/>
              <a:t>&gt; var </a:t>
            </a:r>
            <a:r>
              <a:rPr lang="en-US" dirty="0" err="1"/>
              <a:t>myNumber</a:t>
            </a:r>
            <a:r>
              <a:rPr lang="en-US" dirty="0"/>
              <a:t> = 3;</a:t>
            </a:r>
            <a:br>
              <a:rPr lang="en-US" dirty="0"/>
            </a:br>
            <a:r>
              <a:rPr lang="en-US" dirty="0"/>
              <a:t>undefined</a:t>
            </a:r>
            <a:br>
              <a:rPr lang="en-US" dirty="0"/>
            </a:br>
            <a:r>
              <a:rPr lang="en-US" dirty="0"/>
              <a:t>&gt; </a:t>
            </a:r>
            <a:r>
              <a:rPr lang="en-US" dirty="0" err="1"/>
              <a:t>myNumber</a:t>
            </a:r>
            <a:r>
              <a:rPr lang="en-US" dirty="0"/>
              <a:t> &lt; 5</a:t>
            </a:r>
            <a:br>
              <a:rPr lang="en-US" dirty="0"/>
            </a:br>
            <a:r>
              <a:rPr lang="en-US" dirty="0"/>
              <a:t>true</a:t>
            </a:r>
            <a:br>
              <a:rPr lang="en-US" dirty="0"/>
            </a:br>
            <a:r>
              <a:rPr lang="en-US" dirty="0"/>
              <a:t>&gt; </a:t>
            </a:r>
            <a:r>
              <a:rPr lang="en-US" dirty="0" err="1"/>
              <a:t>myNumber</a:t>
            </a:r>
            <a:r>
              <a:rPr lang="en-US" dirty="0"/>
              <a:t> &gt; 5</a:t>
            </a:r>
            <a:br>
              <a:rPr lang="en-US" dirty="0"/>
            </a:br>
            <a:r>
              <a:rPr lang="en-US" dirty="0"/>
              <a:t>false</a:t>
            </a:r>
            <a:br>
              <a:rPr lang="en-US" dirty="0"/>
            </a:br>
            <a:r>
              <a:rPr lang="en-US" dirty="0"/>
              <a:t>&gt; </a:t>
            </a:r>
            <a:r>
              <a:rPr lang="en-US" dirty="0" err="1"/>
              <a:t>myNumber</a:t>
            </a:r>
            <a:r>
              <a:rPr lang="en-US" dirty="0"/>
              <a:t> === 3;</a:t>
            </a:r>
            <a:br>
              <a:rPr lang="en-US" dirty="0"/>
            </a:br>
            <a:r>
              <a:rPr lang="en-US" dirty="0"/>
              <a:t>true</a:t>
            </a:r>
            <a:br>
              <a:rPr lang="en-US" dirty="0"/>
            </a:br>
            <a:r>
              <a:rPr lang="en-US" dirty="0"/>
              <a:t>&gt; </a:t>
            </a:r>
            <a:r>
              <a:rPr lang="en-US" dirty="0" err="1"/>
              <a:t>myNumber</a:t>
            </a:r>
            <a:r>
              <a:rPr lang="en-US" dirty="0"/>
              <a:t> === 4;</a:t>
            </a:r>
            <a:br>
              <a:rPr lang="en-US" dirty="0"/>
            </a:br>
            <a:r>
              <a:rPr lang="en-US" dirty="0"/>
              <a:t>false</a:t>
            </a:r>
          </a:p>
          <a:p>
            <a:r>
              <a:rPr lang="en-US" dirty="0"/>
              <a:t> The first example reads "</a:t>
            </a:r>
            <a:r>
              <a:rPr lang="en-US" dirty="0" err="1"/>
              <a:t>myNumber</a:t>
            </a:r>
            <a:r>
              <a:rPr lang="en-US" dirty="0"/>
              <a:t> is less than 5", and since </a:t>
            </a:r>
            <a:r>
              <a:rPr lang="en-US" dirty="0" err="1"/>
              <a:t>myNumber</a:t>
            </a:r>
            <a:r>
              <a:rPr lang="en-US" dirty="0"/>
              <a:t> is 3, this statement evaluates to true. Similarly, the second example reads "</a:t>
            </a:r>
            <a:r>
              <a:rPr lang="en-US" dirty="0" err="1"/>
              <a:t>myNumber</a:t>
            </a:r>
            <a:r>
              <a:rPr lang="en-US" dirty="0"/>
              <a:t> is greater than 5", which we know is false.</a:t>
            </a:r>
          </a:p>
          <a:p>
            <a:endParaRPr lang="en-US" dirty="0"/>
          </a:p>
        </p:txBody>
      </p:sp>
    </p:spTree>
    <p:extLst>
      <p:ext uri="{BB962C8B-B14F-4D97-AF65-F5344CB8AC3E}">
        <p14:creationId xmlns:p14="http://schemas.microsoft.com/office/powerpoint/2010/main" val="294206119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28CFF-01B6-9144-8C51-E628808E4904}"/>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065AF250-2575-D944-9F2C-B57DDD517701}"/>
              </a:ext>
            </a:extLst>
          </p:cNvPr>
          <p:cNvSpPr>
            <a:spLocks noGrp="1"/>
          </p:cNvSpPr>
          <p:nvPr>
            <p:ph idx="1"/>
          </p:nvPr>
        </p:nvSpPr>
        <p:spPr>
          <a:xfrm>
            <a:off x="1451579" y="2015732"/>
            <a:ext cx="9603275" cy="4037749"/>
          </a:xfrm>
        </p:spPr>
        <p:txBody>
          <a:bodyPr>
            <a:normAutofit fontScale="70000" lnSpcReduction="20000"/>
          </a:bodyPr>
          <a:lstStyle/>
          <a:p>
            <a:r>
              <a:rPr lang="en-US" dirty="0"/>
              <a:t>The three equals signs, ===, is the </a:t>
            </a:r>
            <a:r>
              <a:rPr lang="en-US" b="1" dirty="0"/>
              <a:t>equality operator</a:t>
            </a:r>
            <a:r>
              <a:rPr lang="en-US" dirty="0"/>
              <a:t>, and evaluates whether or not the two sides are equal. This is different from the single equals sign =, which </a:t>
            </a:r>
            <a:r>
              <a:rPr lang="en-US" i="1" dirty="0"/>
              <a:t>assigns</a:t>
            </a:r>
            <a:r>
              <a:rPr lang="en-US" dirty="0"/>
              <a:t> equality between the two sides. Mixing up the two operators is a </a:t>
            </a:r>
            <a:r>
              <a:rPr lang="en-US" i="1" dirty="0"/>
              <a:t>very</a:t>
            </a:r>
            <a:r>
              <a:rPr lang="en-US" dirty="0"/>
              <a:t> easy syntax error to make, so pay attention.</a:t>
            </a:r>
          </a:p>
          <a:p>
            <a:r>
              <a:rPr lang="en-US" dirty="0"/>
              <a:t>JavaScript does have another operator for equality with two equals signs, ==. It returns true for comparisons such as "8" == 8. This example says that the </a:t>
            </a:r>
            <a:r>
              <a:rPr lang="en-US" i="1" dirty="0"/>
              <a:t>string</a:t>
            </a:r>
            <a:r>
              <a:rPr lang="en-US" dirty="0"/>
              <a:t> "8" and the </a:t>
            </a:r>
            <a:r>
              <a:rPr lang="en-US" i="1" dirty="0"/>
              <a:t>number</a:t>
            </a:r>
            <a:r>
              <a:rPr lang="en-US" dirty="0"/>
              <a:t> 8 are equal, despite being different types of data (we will cover why these two are not equal in much greater detail in an upcoming lesson). However, it has a lot of confusing rules, and it's generally best to avoid using it.</a:t>
            </a:r>
          </a:p>
          <a:p>
            <a:r>
              <a:rPr lang="en-US" dirty="0"/>
              <a:t>You may have noticed that the true and false responses in the console did not have quotation marks. That's because they are not strings, but are actually a type of data called a </a:t>
            </a:r>
            <a:r>
              <a:rPr lang="en-US" dirty="0" err="1"/>
              <a:t>boolean</a:t>
            </a:r>
            <a:r>
              <a:rPr lang="en-US" dirty="0"/>
              <a:t>, and simply represents either true or false.</a:t>
            </a:r>
          </a:p>
          <a:p>
            <a:r>
              <a:rPr lang="en-US" dirty="0"/>
              <a:t>We can use comparison operators on strings as well:</a:t>
            </a:r>
          </a:p>
          <a:p>
            <a:r>
              <a:rPr lang="en-US" dirty="0"/>
              <a:t>&gt; var weather = "sunny";</a:t>
            </a:r>
            <a:br>
              <a:rPr lang="en-US" dirty="0"/>
            </a:br>
            <a:r>
              <a:rPr lang="en-US" dirty="0"/>
              <a:t>undefined</a:t>
            </a:r>
            <a:br>
              <a:rPr lang="en-US" dirty="0"/>
            </a:br>
            <a:r>
              <a:rPr lang="en-US" dirty="0"/>
              <a:t>&gt; weather === "sunny";</a:t>
            </a:r>
            <a:br>
              <a:rPr lang="en-US" dirty="0"/>
            </a:br>
            <a:r>
              <a:rPr lang="en-US" dirty="0"/>
              <a:t>true</a:t>
            </a:r>
            <a:br>
              <a:rPr lang="en-US" dirty="0"/>
            </a:br>
            <a:r>
              <a:rPr lang="en-US" dirty="0"/>
              <a:t>&gt; weather === "cloudy";</a:t>
            </a:r>
            <a:br>
              <a:rPr lang="en-US" dirty="0"/>
            </a:br>
            <a:r>
              <a:rPr lang="en-US" dirty="0"/>
              <a:t>false</a:t>
            </a:r>
          </a:p>
        </p:txBody>
      </p:sp>
    </p:spTree>
    <p:extLst>
      <p:ext uri="{BB962C8B-B14F-4D97-AF65-F5344CB8AC3E}">
        <p14:creationId xmlns:p14="http://schemas.microsoft.com/office/powerpoint/2010/main" val="137116846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814DD-5CE5-3943-B71D-FEDF1841E59D}"/>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C6EB0E50-F00E-724D-916D-2DFC7CBD1DB5}"/>
              </a:ext>
            </a:extLst>
          </p:cNvPr>
          <p:cNvSpPr>
            <a:spLocks noGrp="1"/>
          </p:cNvSpPr>
          <p:nvPr>
            <p:ph idx="1"/>
          </p:nvPr>
        </p:nvSpPr>
        <p:spPr>
          <a:xfrm>
            <a:off x="1451579" y="2015732"/>
            <a:ext cx="9603275" cy="4037749"/>
          </a:xfrm>
        </p:spPr>
        <p:txBody>
          <a:bodyPr>
            <a:normAutofit fontScale="70000" lnSpcReduction="20000"/>
          </a:bodyPr>
          <a:lstStyle/>
          <a:p>
            <a:r>
              <a:rPr lang="en-US" dirty="0"/>
              <a:t>Here's a list of common comparison operators:</a:t>
            </a:r>
          </a:p>
          <a:p>
            <a:r>
              <a:rPr lang="en-US" dirty="0"/>
              <a:t>===: "equal to". Returns true for values that are exactly equal to each other, such as 1 === 1 and "hello" === "hello". 2 === "2", 4 === 5, and "frog" === "lizard" all return false. </a:t>
            </a:r>
          </a:p>
          <a:p>
            <a:r>
              <a:rPr lang="en-US" dirty="0"/>
              <a:t>!==: "not equal to". It is the opposite of the === operator. So, 1 !== 1 and "hello" !== "hello" evaluate as false; 4 !== 5 and "frog" !== "lizard" evaluate as true. </a:t>
            </a:r>
          </a:p>
          <a:p>
            <a:r>
              <a:rPr lang="en-US" dirty="0"/>
              <a:t>&gt;: "greater than". Returns true when the value on the left is greater than the value on the right. In the case of letters in strings, letters closer to the end of the alphabet evaluate as greater than letters closer to the beginning. For example, 5 &gt; 2 and "c" &gt; "a" evaluate as true; 5 &gt; 8 and "c" &gt; "d" evaluate as false. </a:t>
            </a:r>
          </a:p>
          <a:p>
            <a:r>
              <a:rPr lang="en-US" dirty="0"/>
              <a:t>&gt;=: "greater than or equal to". This is similar to &gt;, but it also evaluates as true if both sides are equal. For example, 5 &gt;= 5 and 5 &gt;= 4 both evaluate as true. </a:t>
            </a:r>
          </a:p>
          <a:p>
            <a:r>
              <a:rPr lang="en-US" dirty="0"/>
              <a:t>&lt;: "less than". This is the opposite of &gt;, and returns true when the value of the left is less than the value on the right. For example, 12 &lt; 13 and "a" &lt; "z" evaluate as true; 19 &lt; 15 and "z" &lt; "y" evaluate as false. </a:t>
            </a:r>
          </a:p>
          <a:p>
            <a:r>
              <a:rPr lang="en-US" dirty="0"/>
              <a:t>&lt;=: "less than or equal to". Again, this is similar to &lt;, but it also evaluates as true is both sides are equal. For example, 12 &lt;= 12 and 12 &lt;= 13 both evaluate as true. </a:t>
            </a:r>
          </a:p>
          <a:p>
            <a:endParaRPr lang="en-US" dirty="0"/>
          </a:p>
        </p:txBody>
      </p:sp>
    </p:spTree>
    <p:extLst>
      <p:ext uri="{BB962C8B-B14F-4D97-AF65-F5344CB8AC3E}">
        <p14:creationId xmlns:p14="http://schemas.microsoft.com/office/powerpoint/2010/main" val="319903931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59FBA-395A-B54E-9D82-58788300A9D7}"/>
              </a:ext>
            </a:extLst>
          </p:cNvPr>
          <p:cNvSpPr>
            <a:spLocks noGrp="1"/>
          </p:cNvSpPr>
          <p:nvPr>
            <p:ph type="title"/>
          </p:nvPr>
        </p:nvSpPr>
        <p:spPr/>
        <p:txBody>
          <a:bodyPr/>
          <a:lstStyle/>
          <a:p>
            <a:pPr algn="ctr"/>
            <a:r>
              <a:rPr lang="en-US" dirty="0"/>
              <a:t>Practice - Operators</a:t>
            </a:r>
          </a:p>
        </p:txBody>
      </p:sp>
      <p:sp>
        <p:nvSpPr>
          <p:cNvPr id="3" name="Content Placeholder 2">
            <a:extLst>
              <a:ext uri="{FF2B5EF4-FFF2-40B4-BE49-F238E27FC236}">
                <a16:creationId xmlns:a16="http://schemas.microsoft.com/office/drawing/2014/main" id="{0C011797-CC12-DA42-8DE4-0520995F087F}"/>
              </a:ext>
            </a:extLst>
          </p:cNvPr>
          <p:cNvSpPr>
            <a:spLocks noGrp="1"/>
          </p:cNvSpPr>
          <p:nvPr>
            <p:ph idx="1"/>
          </p:nvPr>
        </p:nvSpPr>
        <p:spPr/>
        <p:txBody>
          <a:bodyPr>
            <a:normAutofit fontScale="85000" lnSpcReduction="20000"/>
          </a:bodyPr>
          <a:lstStyle/>
          <a:p>
            <a:r>
              <a:rPr lang="en-US" b="1" dirty="0"/>
              <a:t>Goal:</a:t>
            </a:r>
            <a:r>
              <a:rPr lang="en-US" dirty="0"/>
              <a:t> In the Assignment and Comparison Operators lesson, we learned:</a:t>
            </a:r>
          </a:p>
          <a:p>
            <a:r>
              <a:rPr lang="en-US" dirty="0"/>
              <a:t>The difference between = and === </a:t>
            </a:r>
          </a:p>
          <a:p>
            <a:r>
              <a:rPr lang="en-US" dirty="0"/>
              <a:t>The += assignment operator</a:t>
            </a:r>
          </a:p>
          <a:p>
            <a:r>
              <a:rPr lang="en-US" dirty="0"/>
              <a:t>Comparison operators, including &lt;, &gt;, and === </a:t>
            </a:r>
          </a:p>
          <a:p>
            <a:r>
              <a:rPr lang="en-US" dirty="0"/>
              <a:t>Take time to practice using each of these operators by completing the exercises listed below.</a:t>
            </a:r>
          </a:p>
          <a:p>
            <a:r>
              <a:rPr lang="en-US" b="1" dirty="0"/>
              <a:t>Warm Up</a:t>
            </a:r>
          </a:p>
          <a:p>
            <a:r>
              <a:rPr lang="en-US" dirty="0"/>
              <a:t>What is the difference between a comparison operator and an assignment operator?</a:t>
            </a:r>
          </a:p>
          <a:p>
            <a:r>
              <a:rPr lang="en-US" dirty="0"/>
              <a:t>What is a </a:t>
            </a:r>
            <a:r>
              <a:rPr lang="en-US" dirty="0" err="1"/>
              <a:t>boolean</a:t>
            </a:r>
            <a:r>
              <a:rPr lang="en-US" dirty="0"/>
              <a:t>? What does it represent?</a:t>
            </a:r>
          </a:p>
          <a:p>
            <a:r>
              <a:rPr lang="en-US" dirty="0"/>
              <a:t>How is the += operator different than the + operator?</a:t>
            </a:r>
          </a:p>
          <a:p>
            <a:endParaRPr lang="en-US" dirty="0"/>
          </a:p>
        </p:txBody>
      </p:sp>
    </p:spTree>
    <p:extLst>
      <p:ext uri="{BB962C8B-B14F-4D97-AF65-F5344CB8AC3E}">
        <p14:creationId xmlns:p14="http://schemas.microsoft.com/office/powerpoint/2010/main" val="52033608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6D4FB-20EF-9548-8A56-B0955235227A}"/>
              </a:ext>
            </a:extLst>
          </p:cNvPr>
          <p:cNvSpPr>
            <a:spLocks noGrp="1"/>
          </p:cNvSpPr>
          <p:nvPr>
            <p:ph type="title"/>
          </p:nvPr>
        </p:nvSpPr>
        <p:spPr/>
        <p:txBody>
          <a:bodyPr/>
          <a:lstStyle/>
          <a:p>
            <a:pPr algn="ctr"/>
            <a:r>
              <a:rPr lang="en-US" b="1" dirty="0"/>
              <a:t>Code</a:t>
            </a:r>
            <a:br>
              <a:rPr lang="en-US" b="1" dirty="0"/>
            </a:br>
            <a:endParaRPr lang="en-US" dirty="0"/>
          </a:p>
        </p:txBody>
      </p:sp>
      <p:sp>
        <p:nvSpPr>
          <p:cNvPr id="3" name="Content Placeholder 2">
            <a:extLst>
              <a:ext uri="{FF2B5EF4-FFF2-40B4-BE49-F238E27FC236}">
                <a16:creationId xmlns:a16="http://schemas.microsoft.com/office/drawing/2014/main" id="{0896022E-2006-3E40-971E-F355EB4A203A}"/>
              </a:ext>
            </a:extLst>
          </p:cNvPr>
          <p:cNvSpPr>
            <a:spLocks noGrp="1"/>
          </p:cNvSpPr>
          <p:nvPr>
            <p:ph idx="1"/>
          </p:nvPr>
        </p:nvSpPr>
        <p:spPr/>
        <p:txBody>
          <a:bodyPr/>
          <a:lstStyle/>
          <a:p>
            <a:r>
              <a:rPr lang="en-US" dirty="0"/>
              <a:t>Practice assigning and comparing:</a:t>
            </a:r>
          </a:p>
          <a:p>
            <a:r>
              <a:rPr lang="en-US" dirty="0"/>
              <a:t>Set two variables equal to two different numbers. Use a comparison operator to compare these two variables. Change one of their values by using the +=, -=, *=, or /= operator. Then, compare their values again.</a:t>
            </a:r>
          </a:p>
          <a:p>
            <a:r>
              <a:rPr lang="en-US" dirty="0"/>
              <a:t>Try out the &lt;= and &gt;= operators.</a:t>
            </a:r>
          </a:p>
          <a:p>
            <a:r>
              <a:rPr lang="en-US" dirty="0"/>
              <a:t>Try to use the !== operator.</a:t>
            </a:r>
          </a:p>
          <a:p>
            <a:endParaRPr lang="en-US" dirty="0"/>
          </a:p>
        </p:txBody>
      </p:sp>
    </p:spTree>
    <p:extLst>
      <p:ext uri="{BB962C8B-B14F-4D97-AF65-F5344CB8AC3E}">
        <p14:creationId xmlns:p14="http://schemas.microsoft.com/office/powerpoint/2010/main" val="98110820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31009-B9A7-9C47-BAF7-2E23E17FC0CD}"/>
              </a:ext>
            </a:extLst>
          </p:cNvPr>
          <p:cNvSpPr>
            <a:spLocks noGrp="1"/>
          </p:cNvSpPr>
          <p:nvPr>
            <p:ph type="title"/>
          </p:nvPr>
        </p:nvSpPr>
        <p:spPr>
          <a:xfrm>
            <a:off x="1451580" y="804519"/>
            <a:ext cx="4325112" cy="1049235"/>
          </a:xfrm>
        </p:spPr>
        <p:txBody>
          <a:bodyPr>
            <a:normAutofit/>
          </a:bodyPr>
          <a:lstStyle/>
          <a:p>
            <a:pPr algn="ctr"/>
            <a:r>
              <a:rPr lang="en-US" sz="2800" dirty="0"/>
              <a:t>INDEPENDENT PROJECT</a:t>
            </a:r>
          </a:p>
        </p:txBody>
      </p:sp>
      <p:sp>
        <p:nvSpPr>
          <p:cNvPr id="3" name="Content Placeholder 2">
            <a:extLst>
              <a:ext uri="{FF2B5EF4-FFF2-40B4-BE49-F238E27FC236}">
                <a16:creationId xmlns:a16="http://schemas.microsoft.com/office/drawing/2014/main" id="{2759C37B-3FF0-9E4E-9F65-3FE9D38903D9}"/>
              </a:ext>
            </a:extLst>
          </p:cNvPr>
          <p:cNvSpPr>
            <a:spLocks noGrp="1"/>
          </p:cNvSpPr>
          <p:nvPr>
            <p:ph idx="1"/>
          </p:nvPr>
        </p:nvSpPr>
        <p:spPr>
          <a:xfrm>
            <a:off x="1451579" y="2015732"/>
            <a:ext cx="4325113" cy="4074172"/>
          </a:xfrm>
        </p:spPr>
        <p:txBody>
          <a:bodyPr>
            <a:normAutofit/>
          </a:bodyPr>
          <a:lstStyle/>
          <a:p>
            <a:r>
              <a:rPr lang="en-US" dirty="0"/>
              <a:t>Requirements</a:t>
            </a:r>
          </a:p>
          <a:p>
            <a:r>
              <a:rPr lang="en-US" dirty="0"/>
              <a:t>Complete One Page Resume or CV like this picture </a:t>
            </a:r>
          </a:p>
          <a:p>
            <a:r>
              <a:rPr lang="en-US" dirty="0"/>
              <a:t>The page should have different sections and floats </a:t>
            </a:r>
          </a:p>
          <a:p>
            <a:r>
              <a:rPr lang="en-US" dirty="0"/>
              <a:t>The page should have responsive design</a:t>
            </a:r>
          </a:p>
          <a:p>
            <a:r>
              <a:rPr lang="en-US" dirty="0"/>
              <a:t>The project should have READ ME</a:t>
            </a:r>
          </a:p>
          <a:p>
            <a:endParaRPr lang="en-US" dirty="0"/>
          </a:p>
          <a:p>
            <a:endParaRPr lang="en-US" dirty="0"/>
          </a:p>
        </p:txBody>
      </p:sp>
      <p:pic>
        <p:nvPicPr>
          <p:cNvPr id="5" name="Picture 4" descr="Graphical user interface, text, application, email&#10;&#10;Description automatically generated">
            <a:extLst>
              <a:ext uri="{FF2B5EF4-FFF2-40B4-BE49-F238E27FC236}">
                <a16:creationId xmlns:a16="http://schemas.microsoft.com/office/drawing/2014/main" id="{C829B904-8E83-C849-ABC5-B0175834F643}"/>
              </a:ext>
            </a:extLst>
          </p:cNvPr>
          <p:cNvPicPr>
            <a:picLocks noChangeAspect="1"/>
          </p:cNvPicPr>
          <p:nvPr/>
        </p:nvPicPr>
        <p:blipFill>
          <a:blip r:embed="rId2"/>
          <a:stretch>
            <a:fillRect/>
          </a:stretch>
        </p:blipFill>
        <p:spPr>
          <a:xfrm>
            <a:off x="6893015" y="804519"/>
            <a:ext cx="3686555" cy="5285385"/>
          </a:xfrm>
          <a:prstGeom prst="rect">
            <a:avLst/>
          </a:prstGeom>
        </p:spPr>
      </p:pic>
    </p:spTree>
    <p:extLst>
      <p:ext uri="{BB962C8B-B14F-4D97-AF65-F5344CB8AC3E}">
        <p14:creationId xmlns:p14="http://schemas.microsoft.com/office/powerpoint/2010/main" val="3292626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E88B2-E2EA-6142-8173-F0F3E7AF16D7}"/>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9CE94292-1FC8-3A43-AA6F-C536B9FDA814}"/>
              </a:ext>
            </a:extLst>
          </p:cNvPr>
          <p:cNvSpPr>
            <a:spLocks noGrp="1"/>
          </p:cNvSpPr>
          <p:nvPr>
            <p:ph idx="1"/>
          </p:nvPr>
        </p:nvSpPr>
        <p:spPr>
          <a:xfrm>
            <a:off x="1451579" y="2015732"/>
            <a:ext cx="9603275" cy="3754447"/>
          </a:xfrm>
        </p:spPr>
        <p:txBody>
          <a:bodyPr>
            <a:normAutofit fontScale="62500" lnSpcReduction="20000"/>
          </a:bodyPr>
          <a:lstStyle/>
          <a:p>
            <a:r>
              <a:rPr lang="en-US" dirty="0"/>
              <a:t>&lt;!DOCTYPE html&gt;</a:t>
            </a:r>
          </a:p>
          <a:p>
            <a:r>
              <a:rPr lang="en-US" dirty="0"/>
              <a:t>&lt;html&gt; </a:t>
            </a:r>
          </a:p>
          <a:p>
            <a:r>
              <a:rPr lang="en-US" dirty="0"/>
              <a:t>&lt;head&gt; </a:t>
            </a:r>
          </a:p>
          <a:p>
            <a:r>
              <a:rPr lang="en-US" dirty="0"/>
              <a:t>&lt;title&gt; Branching Practice Site &lt;/title&gt; </a:t>
            </a:r>
          </a:p>
          <a:p>
            <a:r>
              <a:rPr lang="en-US" dirty="0"/>
              <a:t>&lt;/head&gt; </a:t>
            </a:r>
          </a:p>
          <a:p>
            <a:r>
              <a:rPr lang="en-US" dirty="0"/>
              <a:t>&lt;body&gt; </a:t>
            </a:r>
          </a:p>
          <a:p>
            <a:r>
              <a:rPr lang="en-US" dirty="0"/>
              <a:t>&lt;h1&gt; Branching &lt;/h1&gt; </a:t>
            </a:r>
          </a:p>
          <a:p>
            <a:r>
              <a:rPr lang="en-US" dirty="0"/>
              <a:t>&lt;h2&gt; A website to practice branching with Git. &lt;/h2&gt; </a:t>
            </a:r>
          </a:p>
          <a:p>
            <a:r>
              <a:rPr lang="en-US" dirty="0"/>
              <a:t>&lt;p&gt; This page has been created in order to practice branching with Git and GitHub. By creating branches, we can work on different versions of the same code in the same repository simultaneously! &lt;/p&gt; </a:t>
            </a:r>
          </a:p>
          <a:p>
            <a:r>
              <a:rPr lang="en-US" dirty="0"/>
              <a:t>&lt;/body&gt; </a:t>
            </a:r>
          </a:p>
          <a:p>
            <a:r>
              <a:rPr lang="en-US" dirty="0"/>
              <a:t>&lt;/html&gt; </a:t>
            </a:r>
          </a:p>
        </p:txBody>
      </p:sp>
    </p:spTree>
    <p:extLst>
      <p:ext uri="{BB962C8B-B14F-4D97-AF65-F5344CB8AC3E}">
        <p14:creationId xmlns:p14="http://schemas.microsoft.com/office/powerpoint/2010/main" val="2904669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1DEEB-BBBE-1845-8A22-1ECA9D69DB3D}"/>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0CBA0287-BBE2-BA48-800E-30029AA9BBD5}"/>
              </a:ext>
            </a:extLst>
          </p:cNvPr>
          <p:cNvSpPr>
            <a:spLocks noGrp="1"/>
          </p:cNvSpPr>
          <p:nvPr>
            <p:ph idx="1"/>
          </p:nvPr>
        </p:nvSpPr>
        <p:spPr/>
        <p:txBody>
          <a:bodyPr>
            <a:normAutofit fontScale="85000" lnSpcReduction="20000"/>
          </a:bodyPr>
          <a:lstStyle/>
          <a:p>
            <a:r>
              <a:rPr lang="en-US" b="1" dirty="0"/>
              <a:t>Committing Changes</a:t>
            </a:r>
          </a:p>
          <a:p>
            <a:r>
              <a:rPr lang="en-US" dirty="0"/>
              <a:t>Once this code is in place, we can make our first commit. First, we'll run $ git status to see there are new, uncommitted changes in our project:</a:t>
            </a:r>
          </a:p>
          <a:p>
            <a:r>
              <a:rPr lang="en-US" dirty="0"/>
              <a:t>$ git status </a:t>
            </a:r>
          </a:p>
          <a:p>
            <a:r>
              <a:rPr lang="en-US" dirty="0"/>
              <a:t>On branch master </a:t>
            </a:r>
          </a:p>
          <a:p>
            <a:r>
              <a:rPr lang="en-US" dirty="0"/>
              <a:t>Initial commit Untracked files: </a:t>
            </a:r>
          </a:p>
          <a:p>
            <a:r>
              <a:rPr lang="en-US" dirty="0"/>
              <a:t>(use "git add &lt;file&gt;..." to include in what will be committed) </a:t>
            </a:r>
          </a:p>
          <a:p>
            <a:r>
              <a:rPr lang="en-US" dirty="0"/>
              <a:t>branching-</a:t>
            </a:r>
            <a:r>
              <a:rPr lang="en-US" dirty="0" err="1"/>
              <a:t>website.html</a:t>
            </a:r>
            <a:r>
              <a:rPr lang="en-US" dirty="0"/>
              <a:t> </a:t>
            </a:r>
          </a:p>
          <a:p>
            <a:r>
              <a:rPr lang="en-US" dirty="0"/>
              <a:t>nothing added to commit but untracked files present (use "git add" to track) </a:t>
            </a:r>
          </a:p>
        </p:txBody>
      </p:sp>
    </p:spTree>
    <p:extLst>
      <p:ext uri="{BB962C8B-B14F-4D97-AF65-F5344CB8AC3E}">
        <p14:creationId xmlns:p14="http://schemas.microsoft.com/office/powerpoint/2010/main" val="2555978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F45D-6BE3-1A44-BB8B-F30DBCA5C7B8}"/>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C745F129-8112-1548-8BC5-E0C2B1F1D68C}"/>
              </a:ext>
            </a:extLst>
          </p:cNvPr>
          <p:cNvSpPr>
            <a:spLocks noGrp="1"/>
          </p:cNvSpPr>
          <p:nvPr>
            <p:ph idx="1"/>
          </p:nvPr>
        </p:nvSpPr>
        <p:spPr>
          <a:xfrm>
            <a:off x="1451579" y="1853754"/>
            <a:ext cx="9603275" cy="4336839"/>
          </a:xfrm>
        </p:spPr>
        <p:txBody>
          <a:bodyPr>
            <a:normAutofit fontScale="47500" lnSpcReduction="20000"/>
          </a:bodyPr>
          <a:lstStyle/>
          <a:p>
            <a:r>
              <a:rPr lang="en-US" dirty="0"/>
              <a:t>Then, we can run </a:t>
            </a:r>
          </a:p>
          <a:p>
            <a:r>
              <a:rPr lang="en-US" dirty="0"/>
              <a:t>$ git add to add our new </a:t>
            </a:r>
            <a:r>
              <a:rPr lang="en-US" i="1" dirty="0"/>
              <a:t>branching-</a:t>
            </a:r>
            <a:r>
              <a:rPr lang="en-US" i="1" dirty="0" err="1"/>
              <a:t>website.html</a:t>
            </a:r>
            <a:r>
              <a:rPr lang="en-US" dirty="0"/>
              <a:t> file to Git so it will track this file's changes:</a:t>
            </a:r>
          </a:p>
          <a:p>
            <a:r>
              <a:rPr lang="en-US" dirty="0"/>
              <a:t>$ git add branching-</a:t>
            </a:r>
            <a:r>
              <a:rPr lang="en-US" dirty="0" err="1"/>
              <a:t>website.html</a:t>
            </a:r>
            <a:r>
              <a:rPr lang="en-US" dirty="0"/>
              <a:t> </a:t>
            </a:r>
          </a:p>
          <a:p>
            <a:r>
              <a:rPr lang="en-US" dirty="0"/>
              <a:t>We can run </a:t>
            </a:r>
          </a:p>
          <a:p>
            <a:r>
              <a:rPr lang="en-US" dirty="0"/>
              <a:t>$ git status again to see that our file is now being tracked, but has not yet been committed:</a:t>
            </a:r>
          </a:p>
          <a:p>
            <a:r>
              <a:rPr lang="en-US" dirty="0"/>
              <a:t>$ git status</a:t>
            </a:r>
          </a:p>
          <a:p>
            <a:pPr marL="0" indent="0">
              <a:buNone/>
            </a:pPr>
            <a:r>
              <a:rPr lang="en-US" dirty="0"/>
              <a:t> On branch master </a:t>
            </a:r>
          </a:p>
          <a:p>
            <a:pPr marL="0" indent="0">
              <a:buNone/>
            </a:pPr>
            <a:r>
              <a:rPr lang="en-US" dirty="0"/>
              <a:t>Initial commit </a:t>
            </a:r>
          </a:p>
          <a:p>
            <a:pPr marL="0" indent="0">
              <a:buNone/>
            </a:pPr>
            <a:r>
              <a:rPr lang="en-US" dirty="0"/>
              <a:t>Changes to be committed:</a:t>
            </a:r>
          </a:p>
          <a:p>
            <a:pPr marL="0" indent="0">
              <a:buNone/>
            </a:pPr>
            <a:r>
              <a:rPr lang="en-US" dirty="0"/>
              <a:t>(use "git rm --cached &lt;file&gt;..." to </a:t>
            </a:r>
            <a:r>
              <a:rPr lang="en-US" dirty="0" err="1"/>
              <a:t>unstage</a:t>
            </a:r>
            <a:r>
              <a:rPr lang="en-US" dirty="0"/>
              <a:t>) </a:t>
            </a:r>
          </a:p>
          <a:p>
            <a:pPr marL="0" indent="0">
              <a:buNone/>
            </a:pPr>
            <a:r>
              <a:rPr lang="en-US" dirty="0"/>
              <a:t>new file: branching-</a:t>
            </a:r>
            <a:r>
              <a:rPr lang="en-US" dirty="0" err="1"/>
              <a:t>website.html</a:t>
            </a:r>
            <a:endParaRPr lang="en-US" dirty="0"/>
          </a:p>
          <a:p>
            <a:pPr marL="0" indent="0">
              <a:buNone/>
            </a:pPr>
            <a:r>
              <a:rPr lang="en-US" dirty="0"/>
              <a:t> Let's save our new HTML to the permanent history of the project by committing it. </a:t>
            </a:r>
          </a:p>
          <a:p>
            <a:r>
              <a:rPr lang="en-US" dirty="0"/>
              <a:t>Since we're working with a partner, we'll use the git commit command to do this:</a:t>
            </a:r>
          </a:p>
          <a:p>
            <a:r>
              <a:rPr lang="en-US" dirty="0"/>
              <a:t>$ git commit -m "Add initial HTML file with explanation of branching practice site.”</a:t>
            </a:r>
          </a:p>
          <a:p>
            <a:r>
              <a:rPr lang="en-US" dirty="0"/>
              <a:t> If we run $ git log we can see a new commit has been added to the history of our project:</a:t>
            </a:r>
          </a:p>
          <a:p>
            <a:endParaRPr lang="en-US" dirty="0"/>
          </a:p>
        </p:txBody>
      </p:sp>
    </p:spTree>
    <p:extLst>
      <p:ext uri="{BB962C8B-B14F-4D97-AF65-F5344CB8AC3E}">
        <p14:creationId xmlns:p14="http://schemas.microsoft.com/office/powerpoint/2010/main" val="2200785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EA4B1-A9D4-1C4C-82C4-5A3F681A6D1C}"/>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5A82CCFF-E63C-C848-B058-85FEFB8E1BC3}"/>
              </a:ext>
            </a:extLst>
          </p:cNvPr>
          <p:cNvSpPr>
            <a:spLocks noGrp="1"/>
          </p:cNvSpPr>
          <p:nvPr>
            <p:ph idx="1"/>
          </p:nvPr>
        </p:nvSpPr>
        <p:spPr/>
        <p:txBody>
          <a:bodyPr/>
          <a:lstStyle/>
          <a:p>
            <a:r>
              <a:rPr lang="en-US" dirty="0"/>
              <a:t>$ git log </a:t>
            </a:r>
          </a:p>
          <a:p>
            <a:r>
              <a:rPr lang="en-US" dirty="0"/>
              <a:t>commit eb1774eee69d3e8fa1d74790dc9c64d70d1e9ec2 </a:t>
            </a:r>
          </a:p>
          <a:p>
            <a:r>
              <a:rPr lang="en-US" dirty="0"/>
              <a:t>Author: Albert Einstein &lt;</a:t>
            </a:r>
            <a:r>
              <a:rPr lang="en-US" dirty="0" err="1"/>
              <a:t>einstein@email.com</a:t>
            </a:r>
            <a:r>
              <a:rPr lang="en-US" dirty="0"/>
              <a:t>&gt; </a:t>
            </a:r>
          </a:p>
          <a:p>
            <a:r>
              <a:rPr lang="en-US" dirty="0"/>
              <a:t>Date: Mon Jul 17 11:49:54 2016 -0700 </a:t>
            </a:r>
          </a:p>
          <a:p>
            <a:r>
              <a:rPr lang="en-US" dirty="0"/>
              <a:t>Add initial HTML file with explanation of branching practice site.</a:t>
            </a:r>
          </a:p>
        </p:txBody>
      </p:sp>
    </p:spTree>
    <p:extLst>
      <p:ext uri="{BB962C8B-B14F-4D97-AF65-F5344CB8AC3E}">
        <p14:creationId xmlns:p14="http://schemas.microsoft.com/office/powerpoint/2010/main" val="1379859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736E5-BC2A-E04A-BB1A-45E140C5D0FA}"/>
              </a:ext>
            </a:extLst>
          </p:cNvPr>
          <p:cNvSpPr>
            <a:spLocks noGrp="1"/>
          </p:cNvSpPr>
          <p:nvPr>
            <p:ph type="title"/>
          </p:nvPr>
        </p:nvSpPr>
        <p:spPr/>
        <p:txBody>
          <a:bodyPr/>
          <a:lstStyle/>
          <a:p>
            <a:pPr algn="ctr"/>
            <a:r>
              <a:rPr lang="en-US" dirty="0"/>
              <a:t>GitHub Pages</a:t>
            </a:r>
          </a:p>
        </p:txBody>
      </p:sp>
      <p:sp>
        <p:nvSpPr>
          <p:cNvPr id="3" name="Content Placeholder 2">
            <a:extLst>
              <a:ext uri="{FF2B5EF4-FFF2-40B4-BE49-F238E27FC236}">
                <a16:creationId xmlns:a16="http://schemas.microsoft.com/office/drawing/2014/main" id="{C94D8132-AF14-304F-8414-35358672D094}"/>
              </a:ext>
            </a:extLst>
          </p:cNvPr>
          <p:cNvSpPr>
            <a:spLocks noGrp="1"/>
          </p:cNvSpPr>
          <p:nvPr>
            <p:ph idx="1"/>
          </p:nvPr>
        </p:nvSpPr>
        <p:spPr/>
        <p:txBody>
          <a:bodyPr>
            <a:normAutofit fontScale="92500"/>
          </a:bodyPr>
          <a:lstStyle/>
          <a:p>
            <a:r>
              <a:rPr lang="en-US" dirty="0"/>
              <a:t>We've made some web pages that we can view on our personal computers. Now let's learn how we can host our sites online. There are a number of ways to do this, and GitHub offers an option that is free and one of the easiest out there. GitHub Pages lets us turn a GitHub repository into a website with a URL that we can access from any browser. Pretty neat!</a:t>
            </a:r>
          </a:p>
          <a:p>
            <a:r>
              <a:rPr lang="en-US" dirty="0"/>
              <a:t>In this lesson, we will walk through the steps to get a website from an existing repository hosted. I am going to use </a:t>
            </a:r>
            <a:r>
              <a:rPr lang="en-US" i="1" dirty="0"/>
              <a:t>my-first-project</a:t>
            </a:r>
            <a:r>
              <a:rPr lang="en-US" dirty="0"/>
              <a:t> from the previous lesson on Creating a Web Page to demonstrate. Feel free to use your version of this project, or a different project that you would like to see online. The directions will be the same, and GitHub does not limit the number of sites that you can host online.</a:t>
            </a:r>
          </a:p>
          <a:p>
            <a:endParaRPr lang="en-US" dirty="0"/>
          </a:p>
        </p:txBody>
      </p:sp>
    </p:spTree>
    <p:extLst>
      <p:ext uri="{BB962C8B-B14F-4D97-AF65-F5344CB8AC3E}">
        <p14:creationId xmlns:p14="http://schemas.microsoft.com/office/powerpoint/2010/main" val="1061614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60332-511D-E541-9A1A-C04EB387F901}"/>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D13A03F0-D5C2-834A-9AF2-21FB7DD9D02A}"/>
              </a:ext>
            </a:extLst>
          </p:cNvPr>
          <p:cNvSpPr>
            <a:spLocks noGrp="1"/>
          </p:cNvSpPr>
          <p:nvPr>
            <p:ph idx="1"/>
          </p:nvPr>
        </p:nvSpPr>
        <p:spPr/>
        <p:txBody>
          <a:bodyPr>
            <a:normAutofit lnSpcReduction="10000"/>
          </a:bodyPr>
          <a:lstStyle/>
          <a:p>
            <a:r>
              <a:rPr lang="en-US" b="1" dirty="0"/>
              <a:t>Adding Styles with CSS</a:t>
            </a:r>
          </a:p>
          <a:p>
            <a:r>
              <a:rPr lang="en-US" dirty="0"/>
              <a:t>Great! Now, earlier today you learned about CSS. Before we begin branching, let's create a basic CSS stylesheet for our example project. We'll make a folder called </a:t>
            </a:r>
            <a:r>
              <a:rPr lang="en-US" dirty="0" err="1"/>
              <a:t>css</a:t>
            </a:r>
            <a:r>
              <a:rPr lang="en-US" dirty="0"/>
              <a:t> in our existing project directory:</a:t>
            </a:r>
          </a:p>
          <a:p>
            <a:r>
              <a:rPr lang="en-US" dirty="0"/>
              <a:t>$ </a:t>
            </a:r>
            <a:r>
              <a:rPr lang="en-US" dirty="0" err="1"/>
              <a:t>mkdir</a:t>
            </a:r>
            <a:r>
              <a:rPr lang="en-US" dirty="0"/>
              <a:t> </a:t>
            </a:r>
            <a:r>
              <a:rPr lang="en-US" dirty="0" err="1"/>
              <a:t>css</a:t>
            </a:r>
            <a:r>
              <a:rPr lang="en-US" dirty="0"/>
              <a:t> </a:t>
            </a:r>
          </a:p>
          <a:p>
            <a:r>
              <a:rPr lang="en-US" dirty="0"/>
              <a:t>Then, we'll create a file called </a:t>
            </a:r>
            <a:r>
              <a:rPr lang="en-US" i="1" dirty="0" err="1"/>
              <a:t>styles.css</a:t>
            </a:r>
            <a:r>
              <a:rPr lang="en-US" dirty="0"/>
              <a:t> within our new </a:t>
            </a:r>
            <a:r>
              <a:rPr lang="en-US" i="1" dirty="0" err="1"/>
              <a:t>css</a:t>
            </a:r>
            <a:r>
              <a:rPr lang="en-US" dirty="0"/>
              <a:t> directory:</a:t>
            </a:r>
          </a:p>
          <a:p>
            <a:r>
              <a:rPr lang="en-US" dirty="0"/>
              <a:t>$ touch </a:t>
            </a:r>
            <a:r>
              <a:rPr lang="en-US" dirty="0" err="1"/>
              <a:t>css</a:t>
            </a:r>
            <a:r>
              <a:rPr lang="en-US" dirty="0"/>
              <a:t>/</a:t>
            </a:r>
            <a:r>
              <a:rPr lang="en-US" dirty="0" err="1"/>
              <a:t>styles.css</a:t>
            </a:r>
            <a:r>
              <a:rPr lang="en-US" dirty="0"/>
              <a:t> </a:t>
            </a:r>
          </a:p>
          <a:p>
            <a:r>
              <a:rPr lang="en-US" dirty="0"/>
              <a:t>Our project structure should look like this:</a:t>
            </a:r>
          </a:p>
          <a:p>
            <a:endParaRPr lang="en-US" dirty="0"/>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77DA924E-1F66-924A-BEEE-10EF490CD1D4}"/>
              </a:ext>
            </a:extLst>
          </p:cNvPr>
          <p:cNvPicPr>
            <a:picLocks noChangeAspect="1"/>
          </p:cNvPicPr>
          <p:nvPr/>
        </p:nvPicPr>
        <p:blipFill>
          <a:blip r:embed="rId2"/>
          <a:stretch>
            <a:fillRect/>
          </a:stretch>
        </p:blipFill>
        <p:spPr>
          <a:xfrm>
            <a:off x="8219090" y="4567873"/>
            <a:ext cx="3127864" cy="1591189"/>
          </a:xfrm>
          <a:prstGeom prst="rect">
            <a:avLst/>
          </a:prstGeom>
        </p:spPr>
      </p:pic>
    </p:spTree>
    <p:extLst>
      <p:ext uri="{BB962C8B-B14F-4D97-AF65-F5344CB8AC3E}">
        <p14:creationId xmlns:p14="http://schemas.microsoft.com/office/powerpoint/2010/main" val="3514274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CEEED-FC7A-1D42-96C2-0658C310BAB3}"/>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6196C69B-0439-4848-8F5C-3B4FB37C3BFC}"/>
              </a:ext>
            </a:extLst>
          </p:cNvPr>
          <p:cNvSpPr>
            <a:spLocks noGrp="1"/>
          </p:cNvSpPr>
          <p:nvPr>
            <p:ph idx="1"/>
          </p:nvPr>
        </p:nvSpPr>
        <p:spPr>
          <a:xfrm>
            <a:off x="1451579" y="2015731"/>
            <a:ext cx="9603275" cy="4111799"/>
          </a:xfrm>
        </p:spPr>
        <p:txBody>
          <a:bodyPr>
            <a:normAutofit fontScale="47500" lnSpcReduction="20000"/>
          </a:bodyPr>
          <a:lstStyle/>
          <a:p>
            <a:r>
              <a:rPr lang="en-US" dirty="0"/>
              <a:t>Next, let's tell our HTML document to use this new file for its CSS. We will include a link to the new CSS file in the tags of our </a:t>
            </a:r>
            <a:r>
              <a:rPr lang="en-US" i="1" dirty="0"/>
              <a:t>branching-</a:t>
            </a:r>
            <a:r>
              <a:rPr lang="en-US" i="1" dirty="0" err="1"/>
              <a:t>website.html</a:t>
            </a:r>
            <a:r>
              <a:rPr lang="en-US" i="1" dirty="0"/>
              <a:t> file</a:t>
            </a:r>
            <a:r>
              <a:rPr lang="en-US" dirty="0"/>
              <a:t>, like this:</a:t>
            </a:r>
          </a:p>
          <a:p>
            <a:r>
              <a:rPr lang="en-US" i="1" dirty="0"/>
              <a:t>branching-</a:t>
            </a:r>
            <a:r>
              <a:rPr lang="en-US" i="1" dirty="0" err="1"/>
              <a:t>website.html</a:t>
            </a:r>
            <a:endParaRPr lang="en-US" dirty="0"/>
          </a:p>
          <a:p>
            <a:r>
              <a:rPr lang="en-US" dirty="0"/>
              <a:t>&lt;!DOCTYPE html&gt; </a:t>
            </a:r>
          </a:p>
          <a:p>
            <a:r>
              <a:rPr lang="en-US" dirty="0"/>
              <a:t>&lt;html&gt; </a:t>
            </a:r>
          </a:p>
          <a:p>
            <a:r>
              <a:rPr lang="en-US" dirty="0"/>
              <a:t>&lt;head&gt; </a:t>
            </a:r>
          </a:p>
          <a:p>
            <a:r>
              <a:rPr lang="en-US" dirty="0"/>
              <a:t>&lt;link </a:t>
            </a:r>
            <a:r>
              <a:rPr lang="en-US" dirty="0" err="1"/>
              <a:t>href</a:t>
            </a:r>
            <a:r>
              <a:rPr lang="en-US" dirty="0"/>
              <a:t>="</a:t>
            </a:r>
            <a:r>
              <a:rPr lang="en-US" dirty="0" err="1"/>
              <a:t>css</a:t>
            </a:r>
            <a:r>
              <a:rPr lang="en-US" dirty="0"/>
              <a:t>/</a:t>
            </a:r>
            <a:r>
              <a:rPr lang="en-US" dirty="0" err="1"/>
              <a:t>styles.css</a:t>
            </a:r>
            <a:r>
              <a:rPr lang="en-US" dirty="0"/>
              <a:t>" </a:t>
            </a:r>
            <a:r>
              <a:rPr lang="en-US" dirty="0" err="1"/>
              <a:t>rel</a:t>
            </a:r>
            <a:r>
              <a:rPr lang="en-US" dirty="0"/>
              <a:t>="stylesheet" type="text/</a:t>
            </a:r>
            <a:r>
              <a:rPr lang="en-US" dirty="0" err="1"/>
              <a:t>css</a:t>
            </a:r>
            <a:r>
              <a:rPr lang="en-US" dirty="0"/>
              <a:t>"&gt; </a:t>
            </a:r>
          </a:p>
          <a:p>
            <a:r>
              <a:rPr lang="en-US" dirty="0"/>
              <a:t>&lt;title&gt; Branching Practice Site &lt;/title&gt; </a:t>
            </a:r>
          </a:p>
          <a:p>
            <a:r>
              <a:rPr lang="en-US" dirty="0"/>
              <a:t>&lt;/head&gt; </a:t>
            </a:r>
          </a:p>
          <a:p>
            <a:r>
              <a:rPr lang="en-US" dirty="0"/>
              <a:t>&lt;body&gt; </a:t>
            </a:r>
          </a:p>
          <a:p>
            <a:r>
              <a:rPr lang="en-US" dirty="0"/>
              <a:t>&lt;h1&gt; Branching &lt;/h1&gt; </a:t>
            </a:r>
          </a:p>
          <a:p>
            <a:r>
              <a:rPr lang="en-US" dirty="0"/>
              <a:t>&lt;h2&gt; A website to practice branching with Git. &lt;/h2&gt; </a:t>
            </a:r>
          </a:p>
          <a:p>
            <a:r>
              <a:rPr lang="en-US" dirty="0"/>
              <a:t>&lt;p&gt; This page has been created in order to practice branching with Git and GitHub. By creating branches, we can work on different versions of the same code in the same repository simultaneously! &lt;/p&gt; </a:t>
            </a:r>
          </a:p>
          <a:p>
            <a:r>
              <a:rPr lang="en-US" dirty="0"/>
              <a:t>&lt;/body&gt; </a:t>
            </a:r>
          </a:p>
          <a:p>
            <a:r>
              <a:rPr lang="en-US" dirty="0"/>
              <a:t>&lt;/html&gt; </a:t>
            </a:r>
          </a:p>
        </p:txBody>
      </p:sp>
    </p:spTree>
    <p:extLst>
      <p:ext uri="{BB962C8B-B14F-4D97-AF65-F5344CB8AC3E}">
        <p14:creationId xmlns:p14="http://schemas.microsoft.com/office/powerpoint/2010/main" val="3262463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A2BDD-AD68-9442-A25E-9E17D698B97A}"/>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257E4DA5-1145-0244-8B01-BC508FC4CA38}"/>
              </a:ext>
            </a:extLst>
          </p:cNvPr>
          <p:cNvSpPr>
            <a:spLocks noGrp="1"/>
          </p:cNvSpPr>
          <p:nvPr>
            <p:ph idx="1"/>
          </p:nvPr>
        </p:nvSpPr>
        <p:spPr/>
        <p:txBody>
          <a:bodyPr>
            <a:normAutofit fontScale="85000" lnSpcReduction="20000"/>
          </a:bodyPr>
          <a:lstStyle/>
          <a:p>
            <a:r>
              <a:rPr lang="en-US" dirty="0"/>
              <a:t>Let's add these new changes to our Git repository:</a:t>
            </a:r>
          </a:p>
          <a:p>
            <a:r>
              <a:rPr lang="en-US" dirty="0"/>
              <a:t>$ git add . </a:t>
            </a:r>
          </a:p>
          <a:p>
            <a:r>
              <a:rPr lang="en-US" dirty="0"/>
              <a:t>And commit them to the history of our project:</a:t>
            </a:r>
          </a:p>
          <a:p>
            <a:r>
              <a:rPr lang="en-US" dirty="0"/>
              <a:t>$ git commit -m "Create stylesheet, link in head of website." </a:t>
            </a:r>
          </a:p>
          <a:p>
            <a:r>
              <a:rPr lang="en-US" dirty="0"/>
              <a:t>Next, we'll add a basic CSS rule to our stylesheet:</a:t>
            </a:r>
          </a:p>
          <a:p>
            <a:r>
              <a:rPr lang="en-US" i="1" dirty="0" err="1"/>
              <a:t>css</a:t>
            </a:r>
            <a:r>
              <a:rPr lang="en-US" i="1" dirty="0"/>
              <a:t>/</a:t>
            </a:r>
            <a:r>
              <a:rPr lang="en-US" i="1" dirty="0" err="1"/>
              <a:t>styles.css</a:t>
            </a:r>
            <a:endParaRPr lang="en-US" dirty="0"/>
          </a:p>
          <a:p>
            <a:r>
              <a:rPr lang="en-US" dirty="0"/>
              <a:t>h1 { </a:t>
            </a:r>
          </a:p>
          <a:p>
            <a:r>
              <a:rPr lang="en-US" dirty="0"/>
              <a:t>color: blue; </a:t>
            </a:r>
          </a:p>
          <a:p>
            <a:r>
              <a:rPr lang="en-US" dirty="0"/>
              <a:t>} </a:t>
            </a:r>
          </a:p>
        </p:txBody>
      </p:sp>
    </p:spTree>
    <p:extLst>
      <p:ext uri="{BB962C8B-B14F-4D97-AF65-F5344CB8AC3E}">
        <p14:creationId xmlns:p14="http://schemas.microsoft.com/office/powerpoint/2010/main" val="3751954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7E38D-32D5-6042-9FF8-7DE04337CEF2}"/>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C31BAFE0-3831-764B-A6E3-C30F4542D7C0}"/>
              </a:ext>
            </a:extLst>
          </p:cNvPr>
          <p:cNvSpPr>
            <a:spLocks noGrp="1"/>
          </p:cNvSpPr>
          <p:nvPr>
            <p:ph idx="1"/>
          </p:nvPr>
        </p:nvSpPr>
        <p:spPr/>
        <p:txBody>
          <a:bodyPr/>
          <a:lstStyle/>
          <a:p>
            <a:r>
              <a:rPr lang="en-US" dirty="0"/>
              <a:t>If we open _branching-</a:t>
            </a:r>
            <a:r>
              <a:rPr lang="en-US" dirty="0" err="1"/>
              <a:t>website.html</a:t>
            </a:r>
            <a:r>
              <a:rPr lang="en-US" dirty="0"/>
              <a:t>_ file in our browser, we should see that the text in the &lt;h1&gt; tags is blue:</a:t>
            </a:r>
          </a:p>
          <a:p>
            <a:endParaRPr lang="en-US" dirty="0"/>
          </a:p>
        </p:txBody>
      </p:sp>
      <p:pic>
        <p:nvPicPr>
          <p:cNvPr id="5" name="Picture 4" descr="Text&#10;&#10;Description automatically generated">
            <a:extLst>
              <a:ext uri="{FF2B5EF4-FFF2-40B4-BE49-F238E27FC236}">
                <a16:creationId xmlns:a16="http://schemas.microsoft.com/office/drawing/2014/main" id="{54BC5486-2647-D847-9C4D-1FA0E1301B3C}"/>
              </a:ext>
            </a:extLst>
          </p:cNvPr>
          <p:cNvPicPr>
            <a:picLocks noChangeAspect="1"/>
          </p:cNvPicPr>
          <p:nvPr/>
        </p:nvPicPr>
        <p:blipFill>
          <a:blip r:embed="rId2"/>
          <a:stretch>
            <a:fillRect/>
          </a:stretch>
        </p:blipFill>
        <p:spPr>
          <a:xfrm>
            <a:off x="1775095" y="3235683"/>
            <a:ext cx="9279759" cy="1768564"/>
          </a:xfrm>
          <a:prstGeom prst="rect">
            <a:avLst/>
          </a:prstGeom>
        </p:spPr>
      </p:pic>
    </p:spTree>
    <p:extLst>
      <p:ext uri="{BB962C8B-B14F-4D97-AF65-F5344CB8AC3E}">
        <p14:creationId xmlns:p14="http://schemas.microsoft.com/office/powerpoint/2010/main" val="1441045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08B9F-71E2-2540-A183-A7A6627DAB0A}"/>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C0A725DD-3D9D-FE43-BFC9-F5066BB3EB5A}"/>
              </a:ext>
            </a:extLst>
          </p:cNvPr>
          <p:cNvSpPr>
            <a:spLocks noGrp="1"/>
          </p:cNvSpPr>
          <p:nvPr>
            <p:ph idx="1"/>
          </p:nvPr>
        </p:nvSpPr>
        <p:spPr/>
        <p:txBody>
          <a:bodyPr/>
          <a:lstStyle/>
          <a:p>
            <a:r>
              <a:rPr lang="en-US" dirty="0"/>
              <a:t>Let's add and commit this new CSS rule to our project:</a:t>
            </a:r>
          </a:p>
          <a:p>
            <a:r>
              <a:rPr lang="en-US" dirty="0"/>
              <a:t>$ git add </a:t>
            </a:r>
            <a:r>
              <a:rPr lang="en-US" dirty="0" err="1"/>
              <a:t>css</a:t>
            </a:r>
            <a:r>
              <a:rPr lang="en-US" dirty="0"/>
              <a:t>/</a:t>
            </a:r>
            <a:r>
              <a:rPr lang="en-US" dirty="0" err="1"/>
              <a:t>styles.css</a:t>
            </a:r>
            <a:r>
              <a:rPr lang="en-US" dirty="0"/>
              <a:t> </a:t>
            </a:r>
          </a:p>
          <a:p>
            <a:r>
              <a:rPr lang="en-US" dirty="0"/>
              <a:t>$ git commit -m "Add CSS rule to make H1 headers blue." </a:t>
            </a:r>
          </a:p>
          <a:p>
            <a:r>
              <a:rPr lang="en-US" dirty="0"/>
              <a:t>If we run $ git log we will see we now have 3 commits:</a:t>
            </a:r>
          </a:p>
          <a:p>
            <a:endParaRPr lang="en-US" dirty="0"/>
          </a:p>
        </p:txBody>
      </p:sp>
      <p:pic>
        <p:nvPicPr>
          <p:cNvPr id="5" name="Picture 4" descr="Text&#10;&#10;Description automatically generated">
            <a:extLst>
              <a:ext uri="{FF2B5EF4-FFF2-40B4-BE49-F238E27FC236}">
                <a16:creationId xmlns:a16="http://schemas.microsoft.com/office/drawing/2014/main" id="{AFF7ECE6-2097-0B4E-BA2F-63DB483B80AF}"/>
              </a:ext>
            </a:extLst>
          </p:cNvPr>
          <p:cNvPicPr>
            <a:picLocks noChangeAspect="1"/>
          </p:cNvPicPr>
          <p:nvPr/>
        </p:nvPicPr>
        <p:blipFill>
          <a:blip r:embed="rId2"/>
          <a:stretch>
            <a:fillRect/>
          </a:stretch>
        </p:blipFill>
        <p:spPr>
          <a:xfrm>
            <a:off x="7463276" y="3352030"/>
            <a:ext cx="4714436" cy="2758603"/>
          </a:xfrm>
          <a:prstGeom prst="rect">
            <a:avLst/>
          </a:prstGeom>
        </p:spPr>
      </p:pic>
    </p:spTree>
    <p:extLst>
      <p:ext uri="{BB962C8B-B14F-4D97-AF65-F5344CB8AC3E}">
        <p14:creationId xmlns:p14="http://schemas.microsoft.com/office/powerpoint/2010/main" val="363417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99949-8E49-9A40-A6F8-AD47F209DF86}"/>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287B7F76-7774-BA4E-B598-C7DC75E28E75}"/>
              </a:ext>
            </a:extLst>
          </p:cNvPr>
          <p:cNvSpPr>
            <a:spLocks noGrp="1"/>
          </p:cNvSpPr>
          <p:nvPr>
            <p:ph idx="1"/>
          </p:nvPr>
        </p:nvSpPr>
        <p:spPr/>
        <p:txBody>
          <a:bodyPr>
            <a:normAutofit fontScale="70000" lnSpcReduction="20000"/>
          </a:bodyPr>
          <a:lstStyle/>
          <a:p>
            <a:r>
              <a:rPr lang="en-US" dirty="0"/>
              <a:t>Now that our basic website is set up, we can use it to learn about branching in the next section. Nice work!</a:t>
            </a:r>
          </a:p>
          <a:p>
            <a:r>
              <a:rPr lang="en-US" b="1" dirty="0"/>
              <a:t>Viewing a Project's Branches</a:t>
            </a:r>
          </a:p>
          <a:p>
            <a:r>
              <a:rPr lang="en-US" dirty="0"/>
              <a:t>Everything we've done thus far should be review. Now, let's explore the new concept at hand: branching. First we'll run the following command:</a:t>
            </a:r>
          </a:p>
          <a:p>
            <a:r>
              <a:rPr lang="en-US" dirty="0"/>
              <a:t>$ git branch </a:t>
            </a:r>
          </a:p>
          <a:p>
            <a:r>
              <a:rPr lang="en-US" dirty="0"/>
              <a:t>The $ git branch command displays what branches are currently in our project. It also denotes which branch we're currently viewing with an asterisk *. After we execute this command, we should see this:</a:t>
            </a:r>
          </a:p>
          <a:p>
            <a:r>
              <a:rPr lang="en-US" dirty="0"/>
              <a:t>* master </a:t>
            </a:r>
          </a:p>
          <a:p>
            <a:r>
              <a:rPr lang="en-US" dirty="0"/>
              <a:t>This informs us that there is only one branch: master. And, we know we're currently located in that branch because there is an asterisk next to it. Remember, master is the default branch. If we do not create any branches, or move between any branches, we will be on master.</a:t>
            </a:r>
          </a:p>
          <a:p>
            <a:endParaRPr lang="en-US" dirty="0"/>
          </a:p>
        </p:txBody>
      </p:sp>
    </p:spTree>
    <p:extLst>
      <p:ext uri="{BB962C8B-B14F-4D97-AF65-F5344CB8AC3E}">
        <p14:creationId xmlns:p14="http://schemas.microsoft.com/office/powerpoint/2010/main" val="2823126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B4661-1F13-A843-9399-33BD47E8FB76}"/>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571A0CE4-B6F1-604A-8A64-2F3481E7465E}"/>
              </a:ext>
            </a:extLst>
          </p:cNvPr>
          <p:cNvSpPr>
            <a:spLocks noGrp="1"/>
          </p:cNvSpPr>
          <p:nvPr>
            <p:ph idx="1"/>
          </p:nvPr>
        </p:nvSpPr>
        <p:spPr/>
        <p:txBody>
          <a:bodyPr>
            <a:normAutofit fontScale="70000" lnSpcReduction="20000"/>
          </a:bodyPr>
          <a:lstStyle/>
          <a:p>
            <a:r>
              <a:rPr lang="en-US" b="1" dirty="0"/>
              <a:t>Creating a New Branch</a:t>
            </a:r>
          </a:p>
          <a:p>
            <a:r>
              <a:rPr lang="en-US" dirty="0"/>
              <a:t>Let's pretend we're unsure how to style our site. We want to test a couple different stylistic approaches and see which looks best. To do this, we'll create several versions of our project with branches. We'll implement different styles in each branch.</a:t>
            </a:r>
          </a:p>
          <a:p>
            <a:r>
              <a:rPr lang="en-US" dirty="0"/>
              <a:t>We can create a new branch by running the git branch command and including the name of the new branch after it, like this:</a:t>
            </a:r>
          </a:p>
          <a:p>
            <a:r>
              <a:rPr lang="en-US" dirty="0"/>
              <a:t>$ git branch </a:t>
            </a:r>
            <a:r>
              <a:rPr lang="en-US" dirty="0" err="1"/>
              <a:t>blue_theme</a:t>
            </a:r>
            <a:r>
              <a:rPr lang="en-US" dirty="0"/>
              <a:t> </a:t>
            </a:r>
          </a:p>
          <a:p>
            <a:r>
              <a:rPr lang="en-US" dirty="0"/>
              <a:t>This creates a new branch named </a:t>
            </a:r>
            <a:r>
              <a:rPr lang="en-US" dirty="0" err="1"/>
              <a:t>blue_theme</a:t>
            </a:r>
            <a:r>
              <a:rPr lang="en-US" dirty="0"/>
              <a:t>. Branch names should be short and meaningful and describe the reason for the branch. In our case, this branch will contain styles that use the color blue throughout.</a:t>
            </a:r>
          </a:p>
          <a:p>
            <a:r>
              <a:rPr lang="en-US" dirty="0"/>
              <a:t>(Note that there are only two exceptions to these naming rules: The master branch will always be named master, and GitHub pages requires branches be named </a:t>
            </a:r>
            <a:r>
              <a:rPr lang="en-US" dirty="0" err="1"/>
              <a:t>gh</a:t>
            </a:r>
            <a:r>
              <a:rPr lang="en-US" dirty="0"/>
              <a:t>-pages in order to publish them using the GitHub pages tool.)</a:t>
            </a:r>
          </a:p>
          <a:p>
            <a:endParaRPr lang="en-US" dirty="0"/>
          </a:p>
        </p:txBody>
      </p:sp>
    </p:spTree>
    <p:extLst>
      <p:ext uri="{BB962C8B-B14F-4D97-AF65-F5344CB8AC3E}">
        <p14:creationId xmlns:p14="http://schemas.microsoft.com/office/powerpoint/2010/main" val="2432291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974A-6248-AA46-A8FE-A0A58F1F4328}"/>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208DA83E-B137-2A4A-9473-D1A5B2781D98}"/>
              </a:ext>
            </a:extLst>
          </p:cNvPr>
          <p:cNvSpPr>
            <a:spLocks noGrp="1"/>
          </p:cNvSpPr>
          <p:nvPr>
            <p:ph idx="1"/>
          </p:nvPr>
        </p:nvSpPr>
        <p:spPr>
          <a:xfrm>
            <a:off x="1451579" y="2015732"/>
            <a:ext cx="9603275" cy="3901592"/>
          </a:xfrm>
        </p:spPr>
        <p:txBody>
          <a:bodyPr>
            <a:normAutofit fontScale="55000" lnSpcReduction="20000"/>
          </a:bodyPr>
          <a:lstStyle/>
          <a:p>
            <a:r>
              <a:rPr lang="en-US" b="1" dirty="0"/>
              <a:t>Navigating Between Branches</a:t>
            </a:r>
          </a:p>
          <a:p>
            <a:r>
              <a:rPr lang="en-US" dirty="0"/>
              <a:t>If we run $ git branch again, we can see our project now contains two branches:</a:t>
            </a:r>
          </a:p>
          <a:p>
            <a:r>
              <a:rPr lang="en-US" dirty="0"/>
              <a:t>$ git branch </a:t>
            </a:r>
          </a:p>
          <a:p>
            <a:r>
              <a:rPr lang="en-US" dirty="0" err="1"/>
              <a:t>blue_theme</a:t>
            </a:r>
            <a:r>
              <a:rPr lang="en-US" dirty="0"/>
              <a:t> </a:t>
            </a:r>
          </a:p>
          <a:p>
            <a:r>
              <a:rPr lang="en-US" dirty="0"/>
              <a:t>* master </a:t>
            </a:r>
          </a:p>
          <a:p>
            <a:r>
              <a:rPr lang="en-US" dirty="0"/>
              <a:t>Notice the asterisk is still next to master. We created a new </a:t>
            </a:r>
            <a:r>
              <a:rPr lang="en-US" dirty="0" err="1"/>
              <a:t>blue_theme</a:t>
            </a:r>
            <a:r>
              <a:rPr lang="en-US" dirty="0"/>
              <a:t> branch, but we're still located on master. We can switch branches like this:</a:t>
            </a:r>
          </a:p>
          <a:p>
            <a:r>
              <a:rPr lang="en-US" dirty="0"/>
              <a:t>$ git checkout </a:t>
            </a:r>
            <a:r>
              <a:rPr lang="en-US" dirty="0" err="1"/>
              <a:t>blue_theme</a:t>
            </a:r>
            <a:r>
              <a:rPr lang="en-US" dirty="0"/>
              <a:t> </a:t>
            </a:r>
          </a:p>
          <a:p>
            <a:r>
              <a:rPr lang="en-US" dirty="0"/>
              <a:t>The $ git checkout command navigates to the specified branch. We can run $ git branch again to confirm we've successfully entered the </a:t>
            </a:r>
            <a:r>
              <a:rPr lang="en-US" dirty="0" err="1"/>
              <a:t>blue_theme</a:t>
            </a:r>
            <a:r>
              <a:rPr lang="en-US" dirty="0"/>
              <a:t> branch:</a:t>
            </a:r>
          </a:p>
          <a:p>
            <a:r>
              <a:rPr lang="en-US" dirty="0"/>
              <a:t>$ git branch </a:t>
            </a:r>
          </a:p>
          <a:p>
            <a:r>
              <a:rPr lang="en-US" dirty="0"/>
              <a:t>* </a:t>
            </a:r>
            <a:r>
              <a:rPr lang="en-US" dirty="0" err="1"/>
              <a:t>blue_theme</a:t>
            </a:r>
            <a:r>
              <a:rPr lang="en-US" dirty="0"/>
              <a:t> </a:t>
            </a:r>
          </a:p>
          <a:p>
            <a:r>
              <a:rPr lang="en-US" dirty="0"/>
              <a:t>master </a:t>
            </a:r>
          </a:p>
        </p:txBody>
      </p:sp>
    </p:spTree>
    <p:extLst>
      <p:ext uri="{BB962C8B-B14F-4D97-AF65-F5344CB8AC3E}">
        <p14:creationId xmlns:p14="http://schemas.microsoft.com/office/powerpoint/2010/main" val="3377931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6424E-C1B6-434B-8217-EE2E4F7F3886}"/>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39BA030D-6233-3448-9744-A22FE0DEB336}"/>
              </a:ext>
            </a:extLst>
          </p:cNvPr>
          <p:cNvSpPr>
            <a:spLocks noGrp="1"/>
          </p:cNvSpPr>
          <p:nvPr>
            <p:ph idx="1"/>
          </p:nvPr>
        </p:nvSpPr>
        <p:spPr>
          <a:xfrm>
            <a:off x="1451579" y="1853754"/>
            <a:ext cx="9603275" cy="3450613"/>
          </a:xfrm>
        </p:spPr>
        <p:txBody>
          <a:bodyPr>
            <a:normAutofit/>
          </a:bodyPr>
          <a:lstStyle/>
          <a:p>
            <a:r>
              <a:rPr lang="en-US" sz="1400" dirty="0"/>
              <a:t>The asterisk is now next to </a:t>
            </a:r>
            <a:r>
              <a:rPr lang="en-US" sz="1400" dirty="0" err="1"/>
              <a:t>blue_theme</a:t>
            </a:r>
            <a:r>
              <a:rPr lang="en-US" sz="1400" dirty="0"/>
              <a:t>, so we know we've successfully navigated to that branch. Now, let's look at our project in Atom. Despite being located in our new branch, everything should look the exact same.</a:t>
            </a:r>
          </a:p>
          <a:p>
            <a:r>
              <a:rPr lang="en-US" sz="1400" dirty="0"/>
              <a:t>When you create a branch, the new branch is "branched off" from the branch you are located in when the command to create a new branch is executed. This means the new branch will contain all code and commits from the branch it was branched off from. In our case, since we were located in master when we created </a:t>
            </a:r>
            <a:r>
              <a:rPr lang="en-US" sz="1400" dirty="0" err="1"/>
              <a:t>blue_theme</a:t>
            </a:r>
            <a:r>
              <a:rPr lang="en-US" sz="1400" dirty="0"/>
              <a:t> , </a:t>
            </a:r>
            <a:r>
              <a:rPr lang="en-US" sz="1400" dirty="0" err="1"/>
              <a:t>blue_theme</a:t>
            </a:r>
            <a:r>
              <a:rPr lang="en-US" sz="1400" dirty="0"/>
              <a:t> contains all code and commits that master contained at the time of the new branch's creation.</a:t>
            </a:r>
          </a:p>
          <a:p>
            <a:r>
              <a:rPr lang="en-US" sz="1400" dirty="0"/>
              <a:t>We can confirm this by running $ git log. We should see our new branch contains the same commits we made on master:</a:t>
            </a:r>
          </a:p>
          <a:p>
            <a:endParaRPr lang="en-US" sz="1400" dirty="0"/>
          </a:p>
        </p:txBody>
      </p:sp>
      <p:pic>
        <p:nvPicPr>
          <p:cNvPr id="5" name="Picture 4" descr="Text&#10;&#10;Description automatically generated">
            <a:extLst>
              <a:ext uri="{FF2B5EF4-FFF2-40B4-BE49-F238E27FC236}">
                <a16:creationId xmlns:a16="http://schemas.microsoft.com/office/drawing/2014/main" id="{C873228D-D11E-A94E-9961-DBA6684AA4EA}"/>
              </a:ext>
            </a:extLst>
          </p:cNvPr>
          <p:cNvPicPr>
            <a:picLocks noChangeAspect="1"/>
          </p:cNvPicPr>
          <p:nvPr/>
        </p:nvPicPr>
        <p:blipFill>
          <a:blip r:embed="rId2"/>
          <a:stretch>
            <a:fillRect/>
          </a:stretch>
        </p:blipFill>
        <p:spPr>
          <a:xfrm>
            <a:off x="5686097" y="3937869"/>
            <a:ext cx="4686956" cy="2448546"/>
          </a:xfrm>
          <a:prstGeom prst="rect">
            <a:avLst/>
          </a:prstGeom>
        </p:spPr>
      </p:pic>
    </p:spTree>
    <p:extLst>
      <p:ext uri="{BB962C8B-B14F-4D97-AF65-F5344CB8AC3E}">
        <p14:creationId xmlns:p14="http://schemas.microsoft.com/office/powerpoint/2010/main" val="1703552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C923-490F-8241-85D0-7204961F4034}"/>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A50BE070-11B9-304D-BB64-EB66501B45A1}"/>
              </a:ext>
            </a:extLst>
          </p:cNvPr>
          <p:cNvSpPr>
            <a:spLocks noGrp="1"/>
          </p:cNvSpPr>
          <p:nvPr>
            <p:ph idx="1"/>
          </p:nvPr>
        </p:nvSpPr>
        <p:spPr/>
        <p:txBody>
          <a:bodyPr/>
          <a:lstStyle/>
          <a:p>
            <a:r>
              <a:rPr lang="en-US" b="1" dirty="0"/>
              <a:t>Working on a Branch</a:t>
            </a:r>
          </a:p>
          <a:p>
            <a:r>
              <a:rPr lang="en-US" dirty="0"/>
              <a:t>We now have a separate, isolated version of our project to experiment with. We can safely test code in </a:t>
            </a:r>
            <a:r>
              <a:rPr lang="en-US" dirty="0" err="1"/>
              <a:t>blue_theme</a:t>
            </a:r>
            <a:r>
              <a:rPr lang="en-US" dirty="0"/>
              <a:t> without risking the integrity of code in master. We can change, add, and commit whatever we'd like in </a:t>
            </a:r>
            <a:r>
              <a:rPr lang="en-US" dirty="0" err="1"/>
              <a:t>blue_theme</a:t>
            </a:r>
            <a:r>
              <a:rPr lang="en-US" dirty="0"/>
              <a:t> and master will remain completely unaffected. Let's add more CSS to the </a:t>
            </a:r>
            <a:r>
              <a:rPr lang="en-US" i="1" dirty="0" err="1"/>
              <a:t>styles.css</a:t>
            </a:r>
            <a:r>
              <a:rPr lang="en-US" dirty="0"/>
              <a:t> stylesheet:</a:t>
            </a:r>
          </a:p>
          <a:p>
            <a:r>
              <a:rPr lang="en-US" i="1" dirty="0" err="1"/>
              <a:t>styles.css</a:t>
            </a:r>
            <a:endParaRPr lang="en-US" dirty="0"/>
          </a:p>
          <a:p>
            <a:endParaRPr lang="en-US" dirty="0"/>
          </a:p>
        </p:txBody>
      </p:sp>
    </p:spTree>
    <p:extLst>
      <p:ext uri="{BB962C8B-B14F-4D97-AF65-F5344CB8AC3E}">
        <p14:creationId xmlns:p14="http://schemas.microsoft.com/office/powerpoint/2010/main" val="2298415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C9AA8-7D73-AD48-992F-7A437256218F}"/>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30932AE6-3217-0F40-85FF-51CA7B96C0C2}"/>
              </a:ext>
            </a:extLst>
          </p:cNvPr>
          <p:cNvSpPr>
            <a:spLocks noGrp="1"/>
          </p:cNvSpPr>
          <p:nvPr>
            <p:ph idx="1"/>
          </p:nvPr>
        </p:nvSpPr>
        <p:spPr/>
        <p:txBody>
          <a:bodyPr>
            <a:normAutofit fontScale="92500" lnSpcReduction="20000"/>
          </a:bodyPr>
          <a:lstStyle/>
          <a:p>
            <a:r>
              <a:rPr lang="en-US" dirty="0"/>
              <a:t>Before we get started, let's go over a typical project structure for any website. In previous lessons, we put our images and CSS stylesheets in </a:t>
            </a:r>
            <a:r>
              <a:rPr lang="en-US" i="1" dirty="0"/>
              <a:t>images</a:t>
            </a:r>
            <a:r>
              <a:rPr lang="en-US" dirty="0"/>
              <a:t> and </a:t>
            </a:r>
            <a:r>
              <a:rPr lang="en-US" i="1" dirty="0" err="1"/>
              <a:t>css</a:t>
            </a:r>
            <a:r>
              <a:rPr lang="en-US" dirty="0"/>
              <a:t> folders. It's common to organize files in this way.</a:t>
            </a:r>
          </a:p>
          <a:p>
            <a:r>
              <a:rPr lang="en-US" dirty="0"/>
              <a:t>So far, we have been giving our pages descriptive file names, such as </a:t>
            </a:r>
            <a:r>
              <a:rPr lang="en-US" i="1" dirty="0"/>
              <a:t>my-first-</a:t>
            </a:r>
            <a:r>
              <a:rPr lang="en-US" i="1" dirty="0" err="1"/>
              <a:t>website.html</a:t>
            </a:r>
            <a:r>
              <a:rPr lang="en-US" dirty="0"/>
              <a:t> or </a:t>
            </a:r>
            <a:r>
              <a:rPr lang="en-US" i="1" dirty="0"/>
              <a:t>my-favorite-</a:t>
            </a:r>
            <a:r>
              <a:rPr lang="en-US" i="1" dirty="0" err="1"/>
              <a:t>things.html</a:t>
            </a:r>
            <a:r>
              <a:rPr lang="en-US" dirty="0"/>
              <a:t>. Another convention is to name the HTML file for the main page for a website </a:t>
            </a:r>
            <a:r>
              <a:rPr lang="en-US" i="1" dirty="0" err="1"/>
              <a:t>index.html</a:t>
            </a:r>
            <a:r>
              <a:rPr lang="en-US" dirty="0"/>
              <a:t>. This naming convention is common practice in the industry. Additionally, many hosting services, including GitHub Pages, require this convention to display content. Let's change the name of </a:t>
            </a:r>
            <a:r>
              <a:rPr lang="en-US" i="1" dirty="0"/>
              <a:t>my-first-</a:t>
            </a:r>
            <a:r>
              <a:rPr lang="en-US" i="1" dirty="0" err="1"/>
              <a:t>website.html</a:t>
            </a:r>
            <a:r>
              <a:rPr lang="en-US" dirty="0"/>
              <a:t> to </a:t>
            </a:r>
            <a:r>
              <a:rPr lang="en-US" i="1" dirty="0" err="1"/>
              <a:t>index.html</a:t>
            </a:r>
            <a:r>
              <a:rPr lang="en-US" dirty="0"/>
              <a:t> now. GitHub won't know to display it as the main page if we don’t.</a:t>
            </a:r>
          </a:p>
          <a:p>
            <a:pPr marL="0" indent="0">
              <a:buNone/>
            </a:pPr>
            <a:r>
              <a:rPr lang="en-US" dirty="0"/>
              <a:t>$ mv my-first-</a:t>
            </a:r>
            <a:r>
              <a:rPr lang="en-US" dirty="0" err="1"/>
              <a:t>website.html</a:t>
            </a:r>
            <a:r>
              <a:rPr lang="en-US" dirty="0"/>
              <a:t> </a:t>
            </a:r>
            <a:r>
              <a:rPr lang="en-US" dirty="0" err="1"/>
              <a:t>index.html</a:t>
            </a:r>
            <a:endParaRPr lang="en-US" dirty="0"/>
          </a:p>
        </p:txBody>
      </p:sp>
    </p:spTree>
    <p:extLst>
      <p:ext uri="{BB962C8B-B14F-4D97-AF65-F5344CB8AC3E}">
        <p14:creationId xmlns:p14="http://schemas.microsoft.com/office/powerpoint/2010/main" val="7355471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E9376-2DCD-1A41-AF76-1925B7B2E2EE}"/>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DAE9F3DC-1C19-3346-955A-BCA0A298B0AC}"/>
              </a:ext>
            </a:extLst>
          </p:cNvPr>
          <p:cNvSpPr>
            <a:spLocks noGrp="1"/>
          </p:cNvSpPr>
          <p:nvPr>
            <p:ph idx="1"/>
          </p:nvPr>
        </p:nvSpPr>
        <p:spPr>
          <a:xfrm>
            <a:off x="1451579" y="2015732"/>
            <a:ext cx="9603275" cy="4122309"/>
          </a:xfrm>
        </p:spPr>
        <p:txBody>
          <a:bodyPr>
            <a:normAutofit fontScale="40000" lnSpcReduction="20000"/>
          </a:bodyPr>
          <a:lstStyle/>
          <a:p>
            <a:r>
              <a:rPr lang="en-US" dirty="0"/>
              <a:t>h1 { </a:t>
            </a:r>
          </a:p>
          <a:p>
            <a:r>
              <a:rPr lang="en-US" dirty="0"/>
              <a:t>color: blue; </a:t>
            </a:r>
          </a:p>
          <a:p>
            <a:r>
              <a:rPr lang="en-US" dirty="0"/>
              <a:t>text-align: center; </a:t>
            </a:r>
          </a:p>
          <a:p>
            <a:r>
              <a:rPr lang="en-US" dirty="0"/>
              <a:t>} </a:t>
            </a:r>
          </a:p>
          <a:p>
            <a:r>
              <a:rPr lang="en-US" dirty="0"/>
              <a:t>h2 { </a:t>
            </a:r>
          </a:p>
          <a:p>
            <a:r>
              <a:rPr lang="en-US" dirty="0"/>
              <a:t>font-style: italic; </a:t>
            </a:r>
          </a:p>
          <a:p>
            <a:r>
              <a:rPr lang="en-US" dirty="0"/>
              <a:t>text-align: center; </a:t>
            </a:r>
          </a:p>
          <a:p>
            <a:r>
              <a:rPr lang="en-US" dirty="0"/>
              <a:t>color: teal; </a:t>
            </a:r>
          </a:p>
          <a:p>
            <a:r>
              <a:rPr lang="en-US" dirty="0"/>
              <a:t>} </a:t>
            </a:r>
          </a:p>
          <a:p>
            <a:r>
              <a:rPr lang="en-US" dirty="0"/>
              <a:t>p { </a:t>
            </a:r>
          </a:p>
          <a:p>
            <a:r>
              <a:rPr lang="en-US" dirty="0"/>
              <a:t>color: gray; </a:t>
            </a:r>
          </a:p>
          <a:p>
            <a:r>
              <a:rPr lang="en-US" dirty="0"/>
              <a:t>} </a:t>
            </a:r>
          </a:p>
          <a:p>
            <a:r>
              <a:rPr lang="en-US" dirty="0"/>
              <a:t>body { </a:t>
            </a:r>
          </a:p>
          <a:p>
            <a:r>
              <a:rPr lang="en-US" dirty="0"/>
              <a:t>background-color: </a:t>
            </a:r>
            <a:r>
              <a:rPr lang="en-US" dirty="0" err="1"/>
              <a:t>skyblue</a:t>
            </a:r>
            <a:r>
              <a:rPr lang="en-US" dirty="0"/>
              <a:t>; </a:t>
            </a:r>
          </a:p>
          <a:p>
            <a:r>
              <a:rPr lang="en-US" dirty="0"/>
              <a:t>} </a:t>
            </a:r>
          </a:p>
        </p:txBody>
      </p:sp>
    </p:spTree>
    <p:extLst>
      <p:ext uri="{BB962C8B-B14F-4D97-AF65-F5344CB8AC3E}">
        <p14:creationId xmlns:p14="http://schemas.microsoft.com/office/powerpoint/2010/main" val="1115611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35F6-F535-1C4D-B196-30DB51E2501E}"/>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0A9E673C-A7FC-AC48-B2CF-095175B781F3}"/>
              </a:ext>
            </a:extLst>
          </p:cNvPr>
          <p:cNvSpPr>
            <a:spLocks noGrp="1"/>
          </p:cNvSpPr>
          <p:nvPr>
            <p:ph idx="1"/>
          </p:nvPr>
        </p:nvSpPr>
        <p:spPr/>
        <p:txBody>
          <a:bodyPr/>
          <a:lstStyle/>
          <a:p>
            <a:r>
              <a:rPr lang="en-US" dirty="0"/>
              <a:t>As always, we'll add these changes to our Git repository and commit them:</a:t>
            </a:r>
          </a:p>
          <a:p>
            <a:r>
              <a:rPr lang="en-US" dirty="0"/>
              <a:t>$ git add </a:t>
            </a:r>
            <a:r>
              <a:rPr lang="en-US" dirty="0" err="1"/>
              <a:t>css</a:t>
            </a:r>
            <a:r>
              <a:rPr lang="en-US" dirty="0"/>
              <a:t>/</a:t>
            </a:r>
            <a:r>
              <a:rPr lang="en-US" dirty="0" err="1"/>
              <a:t>styles.css</a:t>
            </a:r>
            <a:r>
              <a:rPr lang="en-US" dirty="0"/>
              <a:t> </a:t>
            </a:r>
          </a:p>
          <a:p>
            <a:r>
              <a:rPr lang="en-US" dirty="0"/>
              <a:t>$ git commit -m "Add styles to h1, h2, p, and body to fit blue theme." </a:t>
            </a:r>
          </a:p>
          <a:p>
            <a:r>
              <a:rPr lang="en-US" b="1" dirty="0"/>
              <a:t>Separation of Commits Between Branches</a:t>
            </a:r>
          </a:p>
          <a:p>
            <a:r>
              <a:rPr lang="en-US" dirty="0"/>
              <a:t>Let's run $ git log again to see a summary of our commits:</a:t>
            </a:r>
          </a:p>
          <a:p>
            <a:endParaRPr lang="en-US" dirty="0"/>
          </a:p>
        </p:txBody>
      </p:sp>
      <p:pic>
        <p:nvPicPr>
          <p:cNvPr id="5" name="Picture 4" descr="Text, letter&#10;&#10;Description automatically generated">
            <a:extLst>
              <a:ext uri="{FF2B5EF4-FFF2-40B4-BE49-F238E27FC236}">
                <a16:creationId xmlns:a16="http://schemas.microsoft.com/office/drawing/2014/main" id="{21163B7B-23B4-3846-A427-2AB6C088C665}"/>
              </a:ext>
            </a:extLst>
          </p:cNvPr>
          <p:cNvPicPr>
            <a:picLocks noChangeAspect="1"/>
          </p:cNvPicPr>
          <p:nvPr/>
        </p:nvPicPr>
        <p:blipFill>
          <a:blip r:embed="rId2"/>
          <a:stretch>
            <a:fillRect/>
          </a:stretch>
        </p:blipFill>
        <p:spPr>
          <a:xfrm>
            <a:off x="7894740" y="3286125"/>
            <a:ext cx="4095648" cy="2868612"/>
          </a:xfrm>
          <a:prstGeom prst="rect">
            <a:avLst/>
          </a:prstGeom>
        </p:spPr>
      </p:pic>
    </p:spTree>
    <p:extLst>
      <p:ext uri="{BB962C8B-B14F-4D97-AF65-F5344CB8AC3E}">
        <p14:creationId xmlns:p14="http://schemas.microsoft.com/office/powerpoint/2010/main" val="30168849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F0F7F-C95F-8B40-83B7-2F3298989EA2}"/>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A855BA6A-FE38-9947-8FE0-5EF251DE1DD8}"/>
              </a:ext>
            </a:extLst>
          </p:cNvPr>
          <p:cNvSpPr>
            <a:spLocks noGrp="1"/>
          </p:cNvSpPr>
          <p:nvPr>
            <p:ph idx="1"/>
          </p:nvPr>
        </p:nvSpPr>
        <p:spPr/>
        <p:txBody>
          <a:bodyPr>
            <a:normAutofit lnSpcReduction="10000"/>
          </a:bodyPr>
          <a:lstStyle/>
          <a:p>
            <a:r>
              <a:rPr lang="en-US" dirty="0"/>
              <a:t>The </a:t>
            </a:r>
            <a:r>
              <a:rPr lang="en-US" dirty="0" err="1"/>
              <a:t>blue_theme</a:t>
            </a:r>
            <a:r>
              <a:rPr lang="en-US" dirty="0"/>
              <a:t> branch now contains the commits it inherited from master, and the new commit we've just made. Before we continue, let's return to our master branch for a moment using the git </a:t>
            </a:r>
            <a:r>
              <a:rPr lang="en-US" dirty="0" err="1"/>
              <a:t>checkoutcommand</a:t>
            </a:r>
            <a:r>
              <a:rPr lang="en-US" dirty="0"/>
              <a:t>:</a:t>
            </a:r>
          </a:p>
          <a:p>
            <a:r>
              <a:rPr lang="en-US" dirty="0"/>
              <a:t>$ git checkout master As always, we can double-check we're on master by running $ git branch and confirming that master has an asterisk next to it:</a:t>
            </a:r>
          </a:p>
          <a:p>
            <a:r>
              <a:rPr lang="en-US" dirty="0"/>
              <a:t>$ git branch </a:t>
            </a:r>
          </a:p>
          <a:p>
            <a:r>
              <a:rPr lang="en-US" dirty="0" err="1"/>
              <a:t>blue_theme</a:t>
            </a:r>
            <a:r>
              <a:rPr lang="en-US" dirty="0"/>
              <a:t> </a:t>
            </a:r>
          </a:p>
          <a:p>
            <a:r>
              <a:rPr lang="en-US" dirty="0"/>
              <a:t>* master </a:t>
            </a:r>
          </a:p>
        </p:txBody>
      </p:sp>
    </p:spTree>
    <p:extLst>
      <p:ext uri="{BB962C8B-B14F-4D97-AF65-F5344CB8AC3E}">
        <p14:creationId xmlns:p14="http://schemas.microsoft.com/office/powerpoint/2010/main" val="4237237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755DF-9084-EC46-838D-09F0C8BA6CC1}"/>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E26FD2DA-BCF2-604C-A7E6-849CC13DA9EE}"/>
              </a:ext>
            </a:extLst>
          </p:cNvPr>
          <p:cNvSpPr>
            <a:spLocks noGrp="1"/>
          </p:cNvSpPr>
          <p:nvPr>
            <p:ph idx="1"/>
          </p:nvPr>
        </p:nvSpPr>
        <p:spPr>
          <a:xfrm>
            <a:off x="1451579" y="2015732"/>
            <a:ext cx="9603275" cy="4156468"/>
          </a:xfrm>
        </p:spPr>
        <p:txBody>
          <a:bodyPr>
            <a:normAutofit fontScale="85000" lnSpcReduction="10000"/>
          </a:bodyPr>
          <a:lstStyle/>
          <a:p>
            <a:r>
              <a:rPr lang="en-US" dirty="0"/>
              <a:t>Great. Now, let's look at the commits on our master branch again:</a:t>
            </a:r>
          </a:p>
          <a:p>
            <a:endParaRPr lang="en-US" dirty="0"/>
          </a:p>
          <a:p>
            <a:endParaRPr lang="en-US" dirty="0"/>
          </a:p>
          <a:p>
            <a:endParaRPr lang="en-US" dirty="0"/>
          </a:p>
          <a:p>
            <a:endParaRPr lang="en-US" dirty="0"/>
          </a:p>
          <a:p>
            <a:endParaRPr lang="en-US" dirty="0"/>
          </a:p>
          <a:p>
            <a:endParaRPr lang="en-US" dirty="0"/>
          </a:p>
          <a:p>
            <a:r>
              <a:rPr lang="en-US" dirty="0"/>
              <a:t>Notice that the new commit we just made on </a:t>
            </a:r>
            <a:r>
              <a:rPr lang="en-US" dirty="0" err="1"/>
              <a:t>blue_theme</a:t>
            </a:r>
            <a:r>
              <a:rPr lang="en-US" dirty="0"/>
              <a:t> is not present in master! Our </a:t>
            </a:r>
            <a:r>
              <a:rPr lang="en-US" dirty="0" err="1"/>
              <a:t>blue_theme</a:t>
            </a:r>
            <a:r>
              <a:rPr lang="en-US" dirty="0"/>
              <a:t> branch's most recent commit reads "Add styles to h1, h2, p, and body to fit blue theme." Whereas master's most recent commit reads "Add CSS rule to make H1 headers blue." And if we refresh our page in the browser again, we can see our blue styles are no longer present:</a:t>
            </a:r>
          </a:p>
          <a:p>
            <a:endParaRPr lang="en-US" dirty="0"/>
          </a:p>
        </p:txBody>
      </p:sp>
      <p:pic>
        <p:nvPicPr>
          <p:cNvPr id="5" name="Picture 4" descr="Text&#10;&#10;Description automatically generated">
            <a:extLst>
              <a:ext uri="{FF2B5EF4-FFF2-40B4-BE49-F238E27FC236}">
                <a16:creationId xmlns:a16="http://schemas.microsoft.com/office/drawing/2014/main" id="{7B9FD094-1BCE-7A4A-9664-163D4A8505B3}"/>
              </a:ext>
            </a:extLst>
          </p:cNvPr>
          <p:cNvPicPr>
            <a:picLocks noChangeAspect="1"/>
          </p:cNvPicPr>
          <p:nvPr/>
        </p:nvPicPr>
        <p:blipFill>
          <a:blip r:embed="rId2"/>
          <a:stretch>
            <a:fillRect/>
          </a:stretch>
        </p:blipFill>
        <p:spPr>
          <a:xfrm>
            <a:off x="5963460" y="2339094"/>
            <a:ext cx="5360998" cy="2522273"/>
          </a:xfrm>
          <a:prstGeom prst="rect">
            <a:avLst/>
          </a:prstGeom>
        </p:spPr>
      </p:pic>
    </p:spTree>
    <p:extLst>
      <p:ext uri="{BB962C8B-B14F-4D97-AF65-F5344CB8AC3E}">
        <p14:creationId xmlns:p14="http://schemas.microsoft.com/office/powerpoint/2010/main" val="1731379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DD4E-B84F-5341-9B93-4B5FFFFA5029}"/>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0E7D10BA-2A3E-7049-AADF-EDA380FBDA97}"/>
              </a:ext>
            </a:extLst>
          </p:cNvPr>
          <p:cNvSpPr>
            <a:spLocks noGrp="1"/>
          </p:cNvSpPr>
          <p:nvPr>
            <p:ph idx="1"/>
          </p:nvPr>
        </p:nvSpPr>
        <p:spPr/>
        <p:txBody>
          <a:bodyPr>
            <a:normAutofit/>
          </a:bodyPr>
          <a:lstStyle/>
          <a:p>
            <a:r>
              <a:rPr lang="en-US" sz="1400" dirty="0"/>
              <a:t>Also, if you view the </a:t>
            </a:r>
            <a:r>
              <a:rPr lang="en-US" sz="1400" i="1" dirty="0" err="1"/>
              <a:t>styles.css</a:t>
            </a:r>
            <a:r>
              <a:rPr lang="en-US" sz="1400" dirty="0"/>
              <a:t> stylesheet in Atom, you'll notice that the CSS rules we just added are gone! Don't worry; this is entirely normal. Because we switched branches, the version of the project we're seeing in Atom is different. The master branch does not have the same CSS rules as the </a:t>
            </a:r>
            <a:r>
              <a:rPr lang="en-US" sz="1400" dirty="0" err="1"/>
              <a:t>blue_theme</a:t>
            </a:r>
            <a:r>
              <a:rPr lang="en-US" sz="1400" dirty="0"/>
              <a:t> branch.</a:t>
            </a:r>
          </a:p>
          <a:p>
            <a:r>
              <a:rPr lang="en-US" sz="1400" dirty="0"/>
              <a:t>Remember, when we create a branch the new branch will inherit all commits from the branch it is branched off from. That is, the branch we are located in when we create the new branch. However, when we make new commits on our new branch, they remain on that branch. The organization of our current commits between branches look something like this:</a:t>
            </a:r>
          </a:p>
          <a:p>
            <a:endParaRPr lang="en-US" sz="1400" dirty="0"/>
          </a:p>
        </p:txBody>
      </p:sp>
      <p:pic>
        <p:nvPicPr>
          <p:cNvPr id="5" name="Picture 4" descr="Diagram&#10;&#10;Description automatically generated">
            <a:extLst>
              <a:ext uri="{FF2B5EF4-FFF2-40B4-BE49-F238E27FC236}">
                <a16:creationId xmlns:a16="http://schemas.microsoft.com/office/drawing/2014/main" id="{D88461F8-245B-2E49-9621-A046EBDCED96}"/>
              </a:ext>
            </a:extLst>
          </p:cNvPr>
          <p:cNvPicPr>
            <a:picLocks noChangeAspect="1"/>
          </p:cNvPicPr>
          <p:nvPr/>
        </p:nvPicPr>
        <p:blipFill>
          <a:blip r:embed="rId2"/>
          <a:stretch>
            <a:fillRect/>
          </a:stretch>
        </p:blipFill>
        <p:spPr>
          <a:xfrm>
            <a:off x="9652839" y="3550033"/>
            <a:ext cx="1934158" cy="2241167"/>
          </a:xfrm>
          <a:prstGeom prst="rect">
            <a:avLst/>
          </a:prstGeom>
        </p:spPr>
      </p:pic>
    </p:spTree>
    <p:extLst>
      <p:ext uri="{BB962C8B-B14F-4D97-AF65-F5344CB8AC3E}">
        <p14:creationId xmlns:p14="http://schemas.microsoft.com/office/powerpoint/2010/main" val="4227700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68973-A00D-9845-B8CB-92423C2D3AEA}"/>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E9E01846-674B-564B-B789-A6956949BDBB}"/>
              </a:ext>
            </a:extLst>
          </p:cNvPr>
          <p:cNvSpPr>
            <a:spLocks noGrp="1"/>
          </p:cNvSpPr>
          <p:nvPr>
            <p:ph idx="1"/>
          </p:nvPr>
        </p:nvSpPr>
        <p:spPr/>
        <p:txBody>
          <a:bodyPr>
            <a:normAutofit fontScale="62500" lnSpcReduction="20000"/>
          </a:bodyPr>
          <a:lstStyle/>
          <a:p>
            <a:r>
              <a:rPr lang="en-US" dirty="0"/>
              <a:t>We can see our first three commits on master. When we branched off of master to create </a:t>
            </a:r>
            <a:r>
              <a:rPr lang="en-US" dirty="0" err="1"/>
              <a:t>blue_theme</a:t>
            </a:r>
            <a:r>
              <a:rPr lang="en-US" dirty="0"/>
              <a:t>, it inherited all of master's commits. However, when we made subsequent commits in </a:t>
            </a:r>
            <a:r>
              <a:rPr lang="en-US" dirty="0" err="1"/>
              <a:t>blue_theme</a:t>
            </a:r>
            <a:r>
              <a:rPr lang="en-US" dirty="0"/>
              <a:t> they remained exclusive to </a:t>
            </a:r>
            <a:r>
              <a:rPr lang="en-US" dirty="0" err="1"/>
              <a:t>blue_theme</a:t>
            </a:r>
            <a:r>
              <a:rPr lang="en-US" dirty="0"/>
              <a:t> and were not shared with master.</a:t>
            </a:r>
          </a:p>
          <a:p>
            <a:r>
              <a:rPr lang="en-US" b="1" dirty="0"/>
              <a:t>Working with Multiple Branches</a:t>
            </a:r>
          </a:p>
          <a:p>
            <a:r>
              <a:rPr lang="en-US" dirty="0"/>
              <a:t>Let's create another branch with a different set of CSS styles for our site. Remember, you may branch off from any existing branch. The new branch will contain all code and commits from whatever branch you were located within when the new branch was created.</a:t>
            </a:r>
          </a:p>
          <a:p>
            <a:r>
              <a:rPr lang="en-US" b="1" dirty="0"/>
              <a:t>Creating a New Branch</a:t>
            </a:r>
          </a:p>
          <a:p>
            <a:r>
              <a:rPr lang="en-US" dirty="0"/>
              <a:t>Let's branch from master again. We'll run $ git branch and confirm we're located in master:</a:t>
            </a:r>
          </a:p>
          <a:p>
            <a:r>
              <a:rPr lang="en-US" dirty="0"/>
              <a:t>$ git branch </a:t>
            </a:r>
          </a:p>
          <a:p>
            <a:r>
              <a:rPr lang="en-US" dirty="0" err="1"/>
              <a:t>blue_theme</a:t>
            </a:r>
            <a:r>
              <a:rPr lang="en-US" dirty="0"/>
              <a:t> </a:t>
            </a:r>
          </a:p>
          <a:p>
            <a:r>
              <a:rPr lang="en-US" dirty="0"/>
              <a:t>* master</a:t>
            </a:r>
          </a:p>
        </p:txBody>
      </p:sp>
    </p:spTree>
    <p:extLst>
      <p:ext uri="{BB962C8B-B14F-4D97-AF65-F5344CB8AC3E}">
        <p14:creationId xmlns:p14="http://schemas.microsoft.com/office/powerpoint/2010/main" val="18168233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11E6D-8EC2-4249-B57B-B737C3A49657}"/>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42F3CE9C-F98D-9A41-853A-349FF08F8ACE}"/>
              </a:ext>
            </a:extLst>
          </p:cNvPr>
          <p:cNvSpPr>
            <a:spLocks noGrp="1"/>
          </p:cNvSpPr>
          <p:nvPr>
            <p:ph idx="1"/>
          </p:nvPr>
        </p:nvSpPr>
        <p:spPr/>
        <p:txBody>
          <a:bodyPr/>
          <a:lstStyle/>
          <a:p>
            <a:r>
              <a:rPr lang="en-US" dirty="0"/>
              <a:t>Then, we'll create another new branch named </a:t>
            </a:r>
            <a:r>
              <a:rPr lang="en-US" dirty="0" err="1"/>
              <a:t>red_theme</a:t>
            </a:r>
            <a:r>
              <a:rPr lang="en-US" dirty="0"/>
              <a:t>, like this:</a:t>
            </a:r>
          </a:p>
          <a:p>
            <a:r>
              <a:rPr lang="en-US" dirty="0"/>
              <a:t>$ git branch </a:t>
            </a:r>
            <a:r>
              <a:rPr lang="en-US" dirty="0" err="1"/>
              <a:t>red_theme</a:t>
            </a:r>
            <a:r>
              <a:rPr lang="en-US" dirty="0"/>
              <a:t> </a:t>
            </a:r>
          </a:p>
          <a:p>
            <a:r>
              <a:rPr lang="en-US" dirty="0"/>
              <a:t>We'll run $ git branch again to confirm our new branch has been created:</a:t>
            </a:r>
          </a:p>
          <a:p>
            <a:r>
              <a:rPr lang="en-US" dirty="0"/>
              <a:t>$ git branch </a:t>
            </a:r>
          </a:p>
          <a:p>
            <a:r>
              <a:rPr lang="en-US" dirty="0" err="1"/>
              <a:t>blue_theme</a:t>
            </a:r>
            <a:r>
              <a:rPr lang="en-US" dirty="0"/>
              <a:t> </a:t>
            </a:r>
          </a:p>
          <a:p>
            <a:r>
              <a:rPr lang="en-US" dirty="0"/>
              <a:t>* master </a:t>
            </a:r>
          </a:p>
          <a:p>
            <a:r>
              <a:rPr lang="en-US" dirty="0" err="1"/>
              <a:t>red_theme</a:t>
            </a:r>
            <a:r>
              <a:rPr lang="en-US" dirty="0"/>
              <a:t> </a:t>
            </a:r>
          </a:p>
        </p:txBody>
      </p:sp>
    </p:spTree>
    <p:extLst>
      <p:ext uri="{BB962C8B-B14F-4D97-AF65-F5344CB8AC3E}">
        <p14:creationId xmlns:p14="http://schemas.microsoft.com/office/powerpoint/2010/main" val="3366846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BC938-6DB2-6947-9489-CA3557B51514}"/>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52A3E9CC-EFFE-FC48-9D9F-500ECC2CB277}"/>
              </a:ext>
            </a:extLst>
          </p:cNvPr>
          <p:cNvSpPr>
            <a:spLocks noGrp="1"/>
          </p:cNvSpPr>
          <p:nvPr>
            <p:ph idx="1"/>
          </p:nvPr>
        </p:nvSpPr>
        <p:spPr/>
        <p:txBody>
          <a:bodyPr>
            <a:normAutofit fontScale="92500" lnSpcReduction="20000"/>
          </a:bodyPr>
          <a:lstStyle/>
          <a:p>
            <a:r>
              <a:rPr lang="en-US" b="1" dirty="0"/>
              <a:t>Working on a Branch</a:t>
            </a:r>
          </a:p>
          <a:p>
            <a:r>
              <a:rPr lang="en-US" dirty="0"/>
              <a:t>Our </a:t>
            </a:r>
            <a:r>
              <a:rPr lang="en-US" i="1" dirty="0" err="1"/>
              <a:t>styles.css</a:t>
            </a:r>
            <a:r>
              <a:rPr lang="en-US" dirty="0"/>
              <a:t> file in Atom should currently look like this:</a:t>
            </a:r>
          </a:p>
          <a:p>
            <a:r>
              <a:rPr lang="en-US" i="1" dirty="0" err="1"/>
              <a:t>styles.css</a:t>
            </a:r>
            <a:endParaRPr lang="en-US" dirty="0"/>
          </a:p>
          <a:p>
            <a:r>
              <a:rPr lang="en-US" dirty="0"/>
              <a:t>h1 { color: blue; } </a:t>
            </a:r>
          </a:p>
          <a:p>
            <a:r>
              <a:rPr lang="en-US" dirty="0"/>
              <a:t>Again, notice that it does not contain the CSS we just committed in the </a:t>
            </a:r>
            <a:r>
              <a:rPr lang="en-US" dirty="0" err="1"/>
              <a:t>blue_theme</a:t>
            </a:r>
            <a:r>
              <a:rPr lang="en-US" dirty="0"/>
              <a:t> branch. The new </a:t>
            </a:r>
            <a:r>
              <a:rPr lang="en-US" dirty="0" err="1"/>
              <a:t>red_theme</a:t>
            </a:r>
            <a:r>
              <a:rPr lang="en-US" dirty="0"/>
              <a:t> branch was branched off of master. Therefore, it contains all of master's commits and code. It does not contain the code we committed on the </a:t>
            </a:r>
            <a:r>
              <a:rPr lang="en-US" dirty="0" err="1"/>
              <a:t>blue_theme</a:t>
            </a:r>
            <a:r>
              <a:rPr lang="en-US" dirty="0"/>
              <a:t> branch, only the master branch. Let's add styles to this branch's version of the </a:t>
            </a:r>
            <a:r>
              <a:rPr lang="en-US" i="1" dirty="0" err="1"/>
              <a:t>styles.css</a:t>
            </a:r>
            <a:r>
              <a:rPr lang="en-US" dirty="0"/>
              <a:t> file now:</a:t>
            </a:r>
          </a:p>
          <a:p>
            <a:r>
              <a:rPr lang="en-US" i="1" dirty="0" err="1"/>
              <a:t>styles.css</a:t>
            </a:r>
            <a:endParaRPr lang="en-US" dirty="0"/>
          </a:p>
          <a:p>
            <a:endParaRPr lang="en-US" dirty="0"/>
          </a:p>
        </p:txBody>
      </p:sp>
    </p:spTree>
    <p:extLst>
      <p:ext uri="{BB962C8B-B14F-4D97-AF65-F5344CB8AC3E}">
        <p14:creationId xmlns:p14="http://schemas.microsoft.com/office/powerpoint/2010/main" val="37515734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940C1-66E9-DB42-86D6-B5E1C25AF791}"/>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0350D185-0384-244E-A2A3-2EA0F3767996}"/>
              </a:ext>
            </a:extLst>
          </p:cNvPr>
          <p:cNvSpPr>
            <a:spLocks noGrp="1"/>
          </p:cNvSpPr>
          <p:nvPr>
            <p:ph idx="1"/>
          </p:nvPr>
        </p:nvSpPr>
        <p:spPr>
          <a:xfrm>
            <a:off x="1451579" y="1801204"/>
            <a:ext cx="9603275" cy="4410410"/>
          </a:xfrm>
        </p:spPr>
        <p:txBody>
          <a:bodyPr>
            <a:noAutofit/>
          </a:bodyPr>
          <a:lstStyle/>
          <a:p>
            <a:r>
              <a:rPr lang="en-US" sz="1000" dirty="0"/>
              <a:t>h1 { </a:t>
            </a:r>
          </a:p>
          <a:p>
            <a:r>
              <a:rPr lang="en-US" sz="1000" dirty="0"/>
              <a:t>color: </a:t>
            </a:r>
            <a:r>
              <a:rPr lang="en-US" sz="1000" dirty="0" err="1"/>
              <a:t>darkred</a:t>
            </a:r>
            <a:r>
              <a:rPr lang="en-US" sz="1000" dirty="0"/>
              <a:t>; </a:t>
            </a:r>
          </a:p>
          <a:p>
            <a:r>
              <a:rPr lang="en-US" sz="1000" dirty="0"/>
              <a:t>text-align: center; </a:t>
            </a:r>
          </a:p>
          <a:p>
            <a:r>
              <a:rPr lang="en-US" sz="1000" dirty="0"/>
              <a:t>} </a:t>
            </a:r>
          </a:p>
          <a:p>
            <a:r>
              <a:rPr lang="en-US" sz="1000" dirty="0"/>
              <a:t>h2 { </a:t>
            </a:r>
          </a:p>
          <a:p>
            <a:r>
              <a:rPr lang="en-US" sz="1000" dirty="0"/>
              <a:t>font-style: italic; </a:t>
            </a:r>
          </a:p>
          <a:p>
            <a:r>
              <a:rPr lang="en-US" sz="1000" dirty="0"/>
              <a:t>text-align: center; </a:t>
            </a:r>
          </a:p>
          <a:p>
            <a:r>
              <a:rPr lang="en-US" sz="1000" dirty="0"/>
              <a:t>color: red; </a:t>
            </a:r>
          </a:p>
          <a:p>
            <a:r>
              <a:rPr lang="en-US" sz="1000" dirty="0"/>
              <a:t>} </a:t>
            </a:r>
          </a:p>
          <a:p>
            <a:r>
              <a:rPr lang="en-US" sz="1000" dirty="0"/>
              <a:t>p { </a:t>
            </a:r>
          </a:p>
          <a:p>
            <a:r>
              <a:rPr lang="en-US" sz="1000" dirty="0"/>
              <a:t>color: crimson; </a:t>
            </a:r>
          </a:p>
          <a:p>
            <a:r>
              <a:rPr lang="en-US" sz="1000" dirty="0"/>
              <a:t>} </a:t>
            </a:r>
          </a:p>
          <a:p>
            <a:r>
              <a:rPr lang="en-US" sz="1000" dirty="0"/>
              <a:t>body { </a:t>
            </a:r>
          </a:p>
          <a:p>
            <a:r>
              <a:rPr lang="en-US" sz="1000" dirty="0"/>
              <a:t>background-color: salmon; </a:t>
            </a:r>
          </a:p>
          <a:p>
            <a:r>
              <a:rPr lang="en-US" sz="1000" dirty="0"/>
              <a:t>}</a:t>
            </a:r>
          </a:p>
        </p:txBody>
      </p:sp>
    </p:spTree>
    <p:extLst>
      <p:ext uri="{BB962C8B-B14F-4D97-AF65-F5344CB8AC3E}">
        <p14:creationId xmlns:p14="http://schemas.microsoft.com/office/powerpoint/2010/main" val="8109214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9F80-56D4-4241-9F70-20543F8CA16C}"/>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A3B1B34F-53F9-8F48-B6FF-6D3465D6EB4D}"/>
              </a:ext>
            </a:extLst>
          </p:cNvPr>
          <p:cNvSpPr>
            <a:spLocks noGrp="1"/>
          </p:cNvSpPr>
          <p:nvPr>
            <p:ph idx="1"/>
          </p:nvPr>
        </p:nvSpPr>
        <p:spPr/>
        <p:txBody>
          <a:bodyPr/>
          <a:lstStyle/>
          <a:p>
            <a:r>
              <a:rPr lang="en-US" dirty="0"/>
              <a:t>We'll add these changes to our Git repository, and commit:</a:t>
            </a:r>
          </a:p>
          <a:p>
            <a:r>
              <a:rPr lang="en-US" dirty="0"/>
              <a:t>$ git add </a:t>
            </a:r>
            <a:r>
              <a:rPr lang="en-US" dirty="0" err="1"/>
              <a:t>css</a:t>
            </a:r>
            <a:r>
              <a:rPr lang="en-US" dirty="0"/>
              <a:t>/</a:t>
            </a:r>
            <a:r>
              <a:rPr lang="en-US" dirty="0" err="1"/>
              <a:t>styles.css</a:t>
            </a:r>
            <a:r>
              <a:rPr lang="en-US" dirty="0"/>
              <a:t> </a:t>
            </a:r>
          </a:p>
          <a:p>
            <a:r>
              <a:rPr lang="en-US" dirty="0"/>
              <a:t>$ git commit -m "Add styles to h1, h2, p, and body to fit red theme." </a:t>
            </a:r>
          </a:p>
          <a:p>
            <a:r>
              <a:rPr lang="en-US" dirty="0"/>
              <a:t>As always, we can run </a:t>
            </a:r>
          </a:p>
          <a:p>
            <a:r>
              <a:rPr lang="en-US" dirty="0"/>
              <a:t>$ git log to see a summary of our commits:</a:t>
            </a:r>
          </a:p>
          <a:p>
            <a:endParaRPr lang="en-US" dirty="0"/>
          </a:p>
        </p:txBody>
      </p:sp>
      <p:pic>
        <p:nvPicPr>
          <p:cNvPr id="5" name="Picture 4" descr="Text, letter&#10;&#10;Description automatically generated">
            <a:extLst>
              <a:ext uri="{FF2B5EF4-FFF2-40B4-BE49-F238E27FC236}">
                <a16:creationId xmlns:a16="http://schemas.microsoft.com/office/drawing/2014/main" id="{3582CA7E-9E91-BE4D-A635-6EDB8A311BDA}"/>
              </a:ext>
            </a:extLst>
          </p:cNvPr>
          <p:cNvPicPr>
            <a:picLocks noChangeAspect="1"/>
          </p:cNvPicPr>
          <p:nvPr/>
        </p:nvPicPr>
        <p:blipFill>
          <a:blip r:embed="rId2"/>
          <a:stretch>
            <a:fillRect/>
          </a:stretch>
        </p:blipFill>
        <p:spPr>
          <a:xfrm>
            <a:off x="6309643" y="3405962"/>
            <a:ext cx="5439441" cy="2751951"/>
          </a:xfrm>
          <a:prstGeom prst="rect">
            <a:avLst/>
          </a:prstGeom>
        </p:spPr>
      </p:pic>
    </p:spTree>
    <p:extLst>
      <p:ext uri="{BB962C8B-B14F-4D97-AF65-F5344CB8AC3E}">
        <p14:creationId xmlns:p14="http://schemas.microsoft.com/office/powerpoint/2010/main" val="6735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A338D-CCF2-5042-A51A-809E0B8BB547}"/>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D5C2DAAF-A902-8042-8C9B-D43FB551BD20}"/>
              </a:ext>
            </a:extLst>
          </p:cNvPr>
          <p:cNvSpPr>
            <a:spLocks noGrp="1"/>
          </p:cNvSpPr>
          <p:nvPr>
            <p:ph idx="1"/>
          </p:nvPr>
        </p:nvSpPr>
        <p:spPr/>
        <p:txBody>
          <a:bodyPr/>
          <a:lstStyle/>
          <a:p>
            <a:r>
              <a:rPr lang="en-US" dirty="0"/>
              <a:t>Since we have been using Git to track our project, let’s commit the change.</a:t>
            </a:r>
          </a:p>
          <a:p>
            <a:r>
              <a:rPr lang="en-US" dirty="0"/>
              <a:t>$ git add . </a:t>
            </a:r>
          </a:p>
          <a:p>
            <a:r>
              <a:rPr lang="en-US" dirty="0"/>
              <a:t>$ git commit -m "Change name of favorite-</a:t>
            </a:r>
            <a:r>
              <a:rPr lang="en-US" dirty="0" err="1"/>
              <a:t>things.html</a:t>
            </a:r>
            <a:r>
              <a:rPr lang="en-US" dirty="0"/>
              <a:t> file to </a:t>
            </a:r>
            <a:r>
              <a:rPr lang="en-US" dirty="0" err="1"/>
              <a:t>index.html</a:t>
            </a:r>
            <a:r>
              <a:rPr lang="en-US" dirty="0"/>
              <a:t>." </a:t>
            </a:r>
          </a:p>
          <a:p>
            <a:r>
              <a:rPr lang="en-US" dirty="0"/>
              <a:t>$ git push origin master </a:t>
            </a:r>
          </a:p>
        </p:txBody>
      </p:sp>
    </p:spTree>
    <p:extLst>
      <p:ext uri="{BB962C8B-B14F-4D97-AF65-F5344CB8AC3E}">
        <p14:creationId xmlns:p14="http://schemas.microsoft.com/office/powerpoint/2010/main" val="27933660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5DE59-46A0-A745-ADB7-4CAD1534AA93}"/>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117B1447-B63F-CB4A-BE49-27BC20F02957}"/>
              </a:ext>
            </a:extLst>
          </p:cNvPr>
          <p:cNvSpPr>
            <a:spLocks noGrp="1"/>
          </p:cNvSpPr>
          <p:nvPr>
            <p:ph idx="1"/>
          </p:nvPr>
        </p:nvSpPr>
        <p:spPr/>
        <p:txBody>
          <a:bodyPr/>
          <a:lstStyle/>
          <a:p>
            <a:r>
              <a:rPr lang="en-US" dirty="0"/>
              <a:t>We now have the commits that came along with the new branch when we branched from master, and the new commit we've just made on the </a:t>
            </a:r>
            <a:r>
              <a:rPr lang="en-US" dirty="0" err="1"/>
              <a:t>red_theme</a:t>
            </a:r>
            <a:r>
              <a:rPr lang="en-US" dirty="0"/>
              <a:t> branch. Our organization of commits between branches currently looks like this:</a:t>
            </a:r>
          </a:p>
        </p:txBody>
      </p:sp>
      <p:pic>
        <p:nvPicPr>
          <p:cNvPr id="5" name="Picture 4" descr="Diagram&#10;&#10;Description automatically generated">
            <a:extLst>
              <a:ext uri="{FF2B5EF4-FFF2-40B4-BE49-F238E27FC236}">
                <a16:creationId xmlns:a16="http://schemas.microsoft.com/office/drawing/2014/main" id="{5FEE3012-DEA8-1D48-A655-242E6A48283D}"/>
              </a:ext>
            </a:extLst>
          </p:cNvPr>
          <p:cNvPicPr>
            <a:picLocks noChangeAspect="1"/>
          </p:cNvPicPr>
          <p:nvPr/>
        </p:nvPicPr>
        <p:blipFill>
          <a:blip r:embed="rId2"/>
          <a:stretch>
            <a:fillRect/>
          </a:stretch>
        </p:blipFill>
        <p:spPr>
          <a:xfrm>
            <a:off x="5982462" y="3343886"/>
            <a:ext cx="4602988" cy="2709595"/>
          </a:xfrm>
          <a:prstGeom prst="rect">
            <a:avLst/>
          </a:prstGeom>
        </p:spPr>
      </p:pic>
    </p:spTree>
    <p:extLst>
      <p:ext uri="{BB962C8B-B14F-4D97-AF65-F5344CB8AC3E}">
        <p14:creationId xmlns:p14="http://schemas.microsoft.com/office/powerpoint/2010/main" val="242032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7BDD3-ECDF-384E-B1D0-CF29695FFAA8}"/>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90A33669-251D-6D4D-B027-741E97A26BC9}"/>
              </a:ext>
            </a:extLst>
          </p:cNvPr>
          <p:cNvSpPr>
            <a:spLocks noGrp="1"/>
          </p:cNvSpPr>
          <p:nvPr>
            <p:ph idx="1"/>
          </p:nvPr>
        </p:nvSpPr>
        <p:spPr/>
        <p:txBody>
          <a:bodyPr/>
          <a:lstStyle/>
          <a:p>
            <a:r>
              <a:rPr lang="en-US" dirty="0"/>
              <a:t>Now, let's say we want to improve the styles in </a:t>
            </a:r>
            <a:r>
              <a:rPr lang="en-US" dirty="0" err="1"/>
              <a:t>red_theme</a:t>
            </a:r>
            <a:r>
              <a:rPr lang="en-US" dirty="0"/>
              <a:t> even further by changing the site's text. We'll include the following additional CSS rules in </a:t>
            </a:r>
            <a:r>
              <a:rPr lang="en-US" i="1" dirty="0" err="1"/>
              <a:t>styles.css</a:t>
            </a:r>
            <a:r>
              <a:rPr lang="en-US" dirty="0"/>
              <a:t>:</a:t>
            </a:r>
          </a:p>
          <a:p>
            <a:r>
              <a:rPr lang="en-US" i="1" dirty="0" err="1"/>
              <a:t>styles.css</a:t>
            </a:r>
            <a:endParaRPr lang="en-US" dirty="0"/>
          </a:p>
          <a:p>
            <a:r>
              <a:rPr lang="en-US" dirty="0"/>
              <a:t>h1 { color: </a:t>
            </a:r>
            <a:r>
              <a:rPr lang="en-US" dirty="0" err="1"/>
              <a:t>darkred</a:t>
            </a:r>
            <a:r>
              <a:rPr lang="en-US" dirty="0"/>
              <a:t>; } h2 { font-style: italic; color: red; } p { color: crimson; } body { background-color: salmon; font-family: sans-serif; text-align: center; } </a:t>
            </a:r>
          </a:p>
        </p:txBody>
      </p:sp>
    </p:spTree>
    <p:extLst>
      <p:ext uri="{BB962C8B-B14F-4D97-AF65-F5344CB8AC3E}">
        <p14:creationId xmlns:p14="http://schemas.microsoft.com/office/powerpoint/2010/main" val="2818631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95405-E2E0-494A-BC5F-3D6E2D7899BA}"/>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16CEE645-997D-D145-B148-CC4486D227C7}"/>
              </a:ext>
            </a:extLst>
          </p:cNvPr>
          <p:cNvSpPr>
            <a:spLocks noGrp="1"/>
          </p:cNvSpPr>
          <p:nvPr>
            <p:ph idx="1"/>
          </p:nvPr>
        </p:nvSpPr>
        <p:spPr>
          <a:xfrm>
            <a:off x="1451579" y="2015732"/>
            <a:ext cx="9603275" cy="4037749"/>
          </a:xfrm>
        </p:spPr>
        <p:txBody>
          <a:bodyPr>
            <a:normAutofit fontScale="85000" lnSpcReduction="10000"/>
          </a:bodyPr>
          <a:lstStyle/>
          <a:p>
            <a:r>
              <a:rPr lang="en-US" dirty="0"/>
              <a:t>Here, we denote that everything located in the &lt;body&gt; tags should have sans-serif style font that is center-aligned. Because we're now styling everything in &lt;body&gt; tags we can remove text-align: center; from the existing h1 and h2 CSS rules.</a:t>
            </a:r>
          </a:p>
          <a:p>
            <a:r>
              <a:rPr lang="en-US" dirty="0"/>
              <a:t>The &lt;h1&gt; and &lt;h2&gt; tags exist within the &lt;body&gt; tags, so this rule will automatically apply to them too. We can save our changes and refresh the site to see our new styles</a:t>
            </a:r>
          </a:p>
          <a:p>
            <a:r>
              <a:rPr lang="en-US" dirty="0"/>
              <a:t>Again, we'll add these changes to our Git repository:</a:t>
            </a:r>
          </a:p>
          <a:p>
            <a:r>
              <a:rPr lang="en-US" dirty="0"/>
              <a:t>$ git add </a:t>
            </a:r>
            <a:r>
              <a:rPr lang="en-US" dirty="0" err="1"/>
              <a:t>css</a:t>
            </a:r>
            <a:r>
              <a:rPr lang="en-US" dirty="0"/>
              <a:t>/</a:t>
            </a:r>
            <a:r>
              <a:rPr lang="en-US" dirty="0" err="1"/>
              <a:t>styles.css</a:t>
            </a:r>
            <a:r>
              <a:rPr lang="en-US" dirty="0"/>
              <a:t> And commit them with a descriptive message:</a:t>
            </a:r>
          </a:p>
          <a:p>
            <a:r>
              <a:rPr lang="en-US" dirty="0"/>
              <a:t>$ git commit -m "Make all font sans-serif style." </a:t>
            </a:r>
          </a:p>
          <a:p>
            <a:r>
              <a:rPr lang="en-US" dirty="0"/>
              <a:t>Let's run $ git log. </a:t>
            </a:r>
          </a:p>
          <a:p>
            <a:r>
              <a:rPr lang="en-US" dirty="0"/>
              <a:t>We can see that in addition to the 3 commits inherited from master, the </a:t>
            </a:r>
            <a:r>
              <a:rPr lang="en-US" dirty="0" err="1"/>
              <a:t>red_theme</a:t>
            </a:r>
            <a:r>
              <a:rPr lang="en-US" dirty="0"/>
              <a:t> branch also has 2 of its own commits:</a:t>
            </a:r>
          </a:p>
          <a:p>
            <a:endParaRPr lang="en-US" dirty="0"/>
          </a:p>
        </p:txBody>
      </p:sp>
    </p:spTree>
    <p:extLst>
      <p:ext uri="{BB962C8B-B14F-4D97-AF65-F5344CB8AC3E}">
        <p14:creationId xmlns:p14="http://schemas.microsoft.com/office/powerpoint/2010/main" val="37145070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EC710-CF78-B44D-98E5-F92FD024EDF3}"/>
              </a:ext>
            </a:extLst>
          </p:cNvPr>
          <p:cNvSpPr>
            <a:spLocks noGrp="1"/>
          </p:cNvSpPr>
          <p:nvPr>
            <p:ph type="title"/>
          </p:nvPr>
        </p:nvSpPr>
        <p:spPr/>
        <p:txBody>
          <a:bodyPr/>
          <a:lstStyle/>
          <a:p>
            <a:pPr algn="ctr"/>
            <a:r>
              <a:rPr lang="en-US" dirty="0"/>
              <a:t>Continue..</a:t>
            </a:r>
          </a:p>
        </p:txBody>
      </p:sp>
      <p:pic>
        <p:nvPicPr>
          <p:cNvPr id="5" name="Content Placeholder 4" descr="Text, letter&#10;&#10;Description automatically generated">
            <a:extLst>
              <a:ext uri="{FF2B5EF4-FFF2-40B4-BE49-F238E27FC236}">
                <a16:creationId xmlns:a16="http://schemas.microsoft.com/office/drawing/2014/main" id="{F46BEB9C-3020-E144-B65C-62DCB9D3F05D}"/>
              </a:ext>
            </a:extLst>
          </p:cNvPr>
          <p:cNvPicPr>
            <a:picLocks noGrp="1" noChangeAspect="1"/>
          </p:cNvPicPr>
          <p:nvPr>
            <p:ph idx="1"/>
          </p:nvPr>
        </p:nvPicPr>
        <p:blipFill>
          <a:blip r:embed="rId2"/>
          <a:stretch>
            <a:fillRect/>
          </a:stretch>
        </p:blipFill>
        <p:spPr>
          <a:xfrm>
            <a:off x="4159792" y="2016125"/>
            <a:ext cx="4186740" cy="3449638"/>
          </a:xfrm>
        </p:spPr>
      </p:pic>
    </p:spTree>
    <p:extLst>
      <p:ext uri="{BB962C8B-B14F-4D97-AF65-F5344CB8AC3E}">
        <p14:creationId xmlns:p14="http://schemas.microsoft.com/office/powerpoint/2010/main" val="26776519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336B-A5C0-5D4E-B0F3-A53B2DCFBD3F}"/>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677E3F59-F3A8-4049-AFF6-9B29CF4DA1DB}"/>
              </a:ext>
            </a:extLst>
          </p:cNvPr>
          <p:cNvSpPr>
            <a:spLocks noGrp="1"/>
          </p:cNvSpPr>
          <p:nvPr>
            <p:ph idx="1"/>
          </p:nvPr>
        </p:nvSpPr>
        <p:spPr/>
        <p:txBody>
          <a:bodyPr/>
          <a:lstStyle/>
          <a:p>
            <a:r>
              <a:rPr lang="en-US" dirty="0"/>
              <a:t>The commits across all branches of the project currently look like this:</a:t>
            </a:r>
          </a:p>
          <a:p>
            <a:endParaRPr lang="en-US" dirty="0"/>
          </a:p>
        </p:txBody>
      </p:sp>
      <p:pic>
        <p:nvPicPr>
          <p:cNvPr id="5" name="Picture 4" descr="Diagram&#10;&#10;Description automatically generated">
            <a:extLst>
              <a:ext uri="{FF2B5EF4-FFF2-40B4-BE49-F238E27FC236}">
                <a16:creationId xmlns:a16="http://schemas.microsoft.com/office/drawing/2014/main" id="{13A8E7BA-DFE3-DA49-B340-CDCCFDD1BE34}"/>
              </a:ext>
            </a:extLst>
          </p:cNvPr>
          <p:cNvPicPr>
            <a:picLocks noChangeAspect="1"/>
          </p:cNvPicPr>
          <p:nvPr/>
        </p:nvPicPr>
        <p:blipFill>
          <a:blip r:embed="rId2"/>
          <a:stretch>
            <a:fillRect/>
          </a:stretch>
        </p:blipFill>
        <p:spPr>
          <a:xfrm>
            <a:off x="5172075" y="2578884"/>
            <a:ext cx="4650636" cy="3474597"/>
          </a:xfrm>
          <a:prstGeom prst="rect">
            <a:avLst/>
          </a:prstGeom>
        </p:spPr>
      </p:pic>
    </p:spTree>
    <p:extLst>
      <p:ext uri="{BB962C8B-B14F-4D97-AF65-F5344CB8AC3E}">
        <p14:creationId xmlns:p14="http://schemas.microsoft.com/office/powerpoint/2010/main" val="28965320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D0D3F-D1D0-1E47-B518-5D5A788CD538}"/>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20EFC425-0AB2-DE40-9E8F-E8FB2E59204E}"/>
              </a:ext>
            </a:extLst>
          </p:cNvPr>
          <p:cNvSpPr>
            <a:spLocks noGrp="1"/>
          </p:cNvSpPr>
          <p:nvPr>
            <p:ph idx="1"/>
          </p:nvPr>
        </p:nvSpPr>
        <p:spPr/>
        <p:txBody>
          <a:bodyPr>
            <a:normAutofit fontScale="77500" lnSpcReduction="20000"/>
          </a:bodyPr>
          <a:lstStyle/>
          <a:p>
            <a:r>
              <a:rPr lang="en-US" b="1" dirty="0"/>
              <a:t>Benefits of Branching</a:t>
            </a:r>
          </a:p>
          <a:p>
            <a:r>
              <a:rPr lang="en-US" dirty="0"/>
              <a:t>Are you beginning to see how branching can be beneficial? It allows us to experiment with code and ensure it works correctly before saving it to our "final draft" master branch. When developers integrate new features into projects, they commonly do so in a branch. This allows them to make a copy of the entire project, experiment with new code, and confirm it does what it is supposed to before saving it into the final version.</a:t>
            </a:r>
          </a:p>
          <a:p>
            <a:r>
              <a:rPr lang="en-US" dirty="0"/>
              <a:t>This prevents bugs or issues from affecting the project. If the new code a developer adds or breaks anything, it won't cause issues on master, only on that isolated branch. This allows developers room to iron out any issues with code before integrating it into the final version of the project.</a:t>
            </a:r>
          </a:p>
          <a:p>
            <a:r>
              <a:rPr lang="en-US" dirty="0"/>
              <a:t>When code is fine-tuned and tested in the branch, and we know it works, we can add it to master. This process is called merging, and we'll explore it in detail in the next lesson as we continue to work with this example project.</a:t>
            </a:r>
          </a:p>
          <a:p>
            <a:endParaRPr lang="en-US" dirty="0"/>
          </a:p>
        </p:txBody>
      </p:sp>
    </p:spTree>
    <p:extLst>
      <p:ext uri="{BB962C8B-B14F-4D97-AF65-F5344CB8AC3E}">
        <p14:creationId xmlns:p14="http://schemas.microsoft.com/office/powerpoint/2010/main" val="8889534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77785-DFE2-204F-B8B8-8123DC6AF006}"/>
              </a:ext>
            </a:extLst>
          </p:cNvPr>
          <p:cNvSpPr>
            <a:spLocks noGrp="1"/>
          </p:cNvSpPr>
          <p:nvPr>
            <p:ph type="title"/>
          </p:nvPr>
        </p:nvSpPr>
        <p:spPr/>
        <p:txBody>
          <a:bodyPr/>
          <a:lstStyle/>
          <a:p>
            <a:pPr algn="ctr"/>
            <a:r>
              <a:rPr lang="en-US" dirty="0"/>
              <a:t>Git Merging</a:t>
            </a:r>
          </a:p>
        </p:txBody>
      </p:sp>
      <p:sp>
        <p:nvSpPr>
          <p:cNvPr id="3" name="Content Placeholder 2">
            <a:extLst>
              <a:ext uri="{FF2B5EF4-FFF2-40B4-BE49-F238E27FC236}">
                <a16:creationId xmlns:a16="http://schemas.microsoft.com/office/drawing/2014/main" id="{9373669C-1774-FD4F-B872-BCCED7AC5EB2}"/>
              </a:ext>
            </a:extLst>
          </p:cNvPr>
          <p:cNvSpPr>
            <a:spLocks noGrp="1"/>
          </p:cNvSpPr>
          <p:nvPr>
            <p:ph idx="1"/>
          </p:nvPr>
        </p:nvSpPr>
        <p:spPr/>
        <p:txBody>
          <a:bodyPr>
            <a:normAutofit fontScale="85000" lnSpcReduction="10000"/>
          </a:bodyPr>
          <a:lstStyle/>
          <a:p>
            <a:r>
              <a:rPr lang="en-US" dirty="0"/>
              <a:t>In the last section we explored creating and managing multiple branches in a single Git repository. As we learned, branches allow us to create multiple copies of our code. These copies may be used to experiment with implementing new code, without putting the "final version" or master branch at risk of bugs or errors.</a:t>
            </a:r>
          </a:p>
          <a:p>
            <a:r>
              <a:rPr lang="en-US" dirty="0"/>
              <a:t>Additionally, branches can be used to simply try out different options before deciding which should end up in the final iteration of the project; like we did in the previous lesson with different sets of CSS styles.</a:t>
            </a:r>
          </a:p>
          <a:p>
            <a:r>
              <a:rPr lang="en-US" dirty="0"/>
              <a:t>However, once we confirm the code located in a feature branch works, and that we want to include it in the final version of our project, we need to integrate this code into the master branch that represents our final product. The act of incorporating code from multiple branches together is called </a:t>
            </a:r>
            <a:r>
              <a:rPr lang="en-US" b="1" dirty="0"/>
              <a:t>merging</a:t>
            </a:r>
            <a:r>
              <a:rPr lang="en-US" dirty="0"/>
              <a:t>. In this lesson, we'll walk through merging branches together in our example project.</a:t>
            </a:r>
          </a:p>
          <a:p>
            <a:endParaRPr lang="en-US" dirty="0"/>
          </a:p>
        </p:txBody>
      </p:sp>
    </p:spTree>
    <p:extLst>
      <p:ext uri="{BB962C8B-B14F-4D97-AF65-F5344CB8AC3E}">
        <p14:creationId xmlns:p14="http://schemas.microsoft.com/office/powerpoint/2010/main" val="32699235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D0C5F-1297-B947-BB80-B00E4C6FB582}"/>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C1BA5B20-C0C8-A947-8139-96862F27966A}"/>
              </a:ext>
            </a:extLst>
          </p:cNvPr>
          <p:cNvSpPr>
            <a:spLocks noGrp="1"/>
          </p:cNvSpPr>
          <p:nvPr>
            <p:ph idx="1"/>
          </p:nvPr>
        </p:nvSpPr>
        <p:spPr/>
        <p:txBody>
          <a:bodyPr>
            <a:normAutofit fontScale="77500" lnSpcReduction="20000"/>
          </a:bodyPr>
          <a:lstStyle/>
          <a:p>
            <a:r>
              <a:rPr lang="en-US" b="1" dirty="0"/>
              <a:t>Merging Branches</a:t>
            </a:r>
          </a:p>
          <a:p>
            <a:r>
              <a:rPr lang="en-US" dirty="0"/>
              <a:t>Let's say we've decided to use the CSS we wrote in the </a:t>
            </a:r>
            <a:r>
              <a:rPr lang="en-US" dirty="0" err="1"/>
              <a:t>red_theme</a:t>
            </a:r>
            <a:r>
              <a:rPr lang="en-US" dirty="0"/>
              <a:t> branch in the final version of our project. Since the master branch represents the final product, we'll need to merge the </a:t>
            </a:r>
            <a:r>
              <a:rPr lang="en-US" dirty="0" err="1"/>
              <a:t>red_theme</a:t>
            </a:r>
            <a:r>
              <a:rPr lang="en-US" dirty="0"/>
              <a:t> branch with master.</a:t>
            </a:r>
          </a:p>
          <a:p>
            <a:r>
              <a:rPr lang="en-US" dirty="0"/>
              <a:t>To merge two branches, you must first navigate to the branch you'd like to introduce new code into. In our case, this is the master branch, because we'd like to integrate the CSS we created in </a:t>
            </a:r>
            <a:r>
              <a:rPr lang="en-US" dirty="0" err="1"/>
              <a:t>red_theme</a:t>
            </a:r>
            <a:r>
              <a:rPr lang="en-US" dirty="0"/>
              <a:t> into master.</a:t>
            </a:r>
          </a:p>
          <a:p>
            <a:r>
              <a:rPr lang="en-US" dirty="0"/>
              <a:t>Let's run $ git branch to see where we are currently located:</a:t>
            </a:r>
          </a:p>
          <a:p>
            <a:r>
              <a:rPr lang="en-US" dirty="0"/>
              <a:t>$ git branch </a:t>
            </a:r>
          </a:p>
          <a:p>
            <a:r>
              <a:rPr lang="en-US" dirty="0" err="1"/>
              <a:t>blue_theme</a:t>
            </a:r>
            <a:r>
              <a:rPr lang="en-US" dirty="0"/>
              <a:t> </a:t>
            </a:r>
          </a:p>
          <a:p>
            <a:r>
              <a:rPr lang="en-US" dirty="0"/>
              <a:t>master </a:t>
            </a:r>
          </a:p>
          <a:p>
            <a:r>
              <a:rPr lang="en-US" dirty="0"/>
              <a:t>* </a:t>
            </a:r>
            <a:r>
              <a:rPr lang="en-US" dirty="0" err="1"/>
              <a:t>red_theme</a:t>
            </a:r>
            <a:r>
              <a:rPr lang="en-US" dirty="0"/>
              <a:t> </a:t>
            </a:r>
          </a:p>
        </p:txBody>
      </p:sp>
    </p:spTree>
    <p:extLst>
      <p:ext uri="{BB962C8B-B14F-4D97-AF65-F5344CB8AC3E}">
        <p14:creationId xmlns:p14="http://schemas.microsoft.com/office/powerpoint/2010/main" val="41812130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EC60-EE33-B641-9DF6-837E1A569D13}"/>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8AF7C587-7285-0E4F-8E4A-93225D2EE6C7}"/>
              </a:ext>
            </a:extLst>
          </p:cNvPr>
          <p:cNvSpPr>
            <a:spLocks noGrp="1"/>
          </p:cNvSpPr>
          <p:nvPr>
            <p:ph idx="1"/>
          </p:nvPr>
        </p:nvSpPr>
        <p:spPr/>
        <p:txBody>
          <a:bodyPr>
            <a:normAutofit fontScale="85000" lnSpcReduction="20000"/>
          </a:bodyPr>
          <a:lstStyle/>
          <a:p>
            <a:r>
              <a:rPr lang="en-US" dirty="0"/>
              <a:t>If you followed along with the previous lesson exactly, you should still be located in </a:t>
            </a:r>
            <a:r>
              <a:rPr lang="en-US" dirty="0" err="1"/>
              <a:t>red_theme</a:t>
            </a:r>
            <a:r>
              <a:rPr lang="en-US" dirty="0"/>
              <a:t>. Let's navigate into master using $ git checkout:</a:t>
            </a:r>
          </a:p>
          <a:p>
            <a:r>
              <a:rPr lang="en-US" dirty="0"/>
              <a:t>$ git checkout master </a:t>
            </a:r>
          </a:p>
          <a:p>
            <a:r>
              <a:rPr lang="en-US" dirty="0"/>
              <a:t>Switched to branch 'master’ </a:t>
            </a:r>
          </a:p>
          <a:p>
            <a:r>
              <a:rPr lang="en-US" dirty="0"/>
              <a:t>Then, we'll run $ git branch again to confirm we've successfully navigated to master:</a:t>
            </a:r>
          </a:p>
          <a:p>
            <a:r>
              <a:rPr lang="en-US" dirty="0"/>
              <a:t>$ git branch </a:t>
            </a:r>
          </a:p>
          <a:p>
            <a:r>
              <a:rPr lang="en-US" dirty="0" err="1"/>
              <a:t>blue_theme</a:t>
            </a:r>
            <a:r>
              <a:rPr lang="en-US" dirty="0"/>
              <a:t> </a:t>
            </a:r>
          </a:p>
          <a:p>
            <a:r>
              <a:rPr lang="en-US" dirty="0"/>
              <a:t>* master </a:t>
            </a:r>
          </a:p>
          <a:p>
            <a:r>
              <a:rPr lang="en-US" dirty="0" err="1"/>
              <a:t>red_theme</a:t>
            </a:r>
            <a:r>
              <a:rPr lang="en-US" dirty="0"/>
              <a:t> </a:t>
            </a:r>
          </a:p>
        </p:txBody>
      </p:sp>
    </p:spTree>
    <p:extLst>
      <p:ext uri="{BB962C8B-B14F-4D97-AF65-F5344CB8AC3E}">
        <p14:creationId xmlns:p14="http://schemas.microsoft.com/office/powerpoint/2010/main" val="3056721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29FC7-6C6F-804A-8D32-11FB60B32440}"/>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76A285ED-9CE5-8244-AC60-E73CF14C4A5F}"/>
              </a:ext>
            </a:extLst>
          </p:cNvPr>
          <p:cNvSpPr>
            <a:spLocks noGrp="1"/>
          </p:cNvSpPr>
          <p:nvPr>
            <p:ph idx="1"/>
          </p:nvPr>
        </p:nvSpPr>
        <p:spPr/>
        <p:txBody>
          <a:bodyPr/>
          <a:lstStyle/>
          <a:p>
            <a:r>
              <a:rPr lang="en-US" dirty="0"/>
              <a:t>We can use the $ git merge command to bring the contents and commits of an outside branch into our current branch. In our case, we'll bring the commits from </a:t>
            </a:r>
            <a:r>
              <a:rPr lang="en-US" dirty="0" err="1"/>
              <a:t>red_theme</a:t>
            </a:r>
            <a:r>
              <a:rPr lang="en-US" dirty="0"/>
              <a:t> into the master branch we are currently located in. We'll run the following command:</a:t>
            </a:r>
          </a:p>
          <a:p>
            <a:r>
              <a:rPr lang="en-US" dirty="0"/>
              <a:t>$ git merge </a:t>
            </a:r>
            <a:r>
              <a:rPr lang="en-US" dirty="0" err="1"/>
              <a:t>red_theme</a:t>
            </a:r>
            <a:r>
              <a:rPr lang="en-US" dirty="0"/>
              <a:t> </a:t>
            </a:r>
          </a:p>
          <a:p>
            <a:r>
              <a:rPr lang="en-US" dirty="0"/>
              <a:t>This should result in something that looks like this:</a:t>
            </a:r>
          </a:p>
          <a:p>
            <a:endParaRPr lang="en-US" dirty="0"/>
          </a:p>
        </p:txBody>
      </p:sp>
      <p:pic>
        <p:nvPicPr>
          <p:cNvPr id="7" name="Picture 6" descr="A picture containing chart&#10;&#10;Description automatically generated">
            <a:extLst>
              <a:ext uri="{FF2B5EF4-FFF2-40B4-BE49-F238E27FC236}">
                <a16:creationId xmlns:a16="http://schemas.microsoft.com/office/drawing/2014/main" id="{8E7506CE-032B-5C4B-B633-DC9DBD405C7D}"/>
              </a:ext>
            </a:extLst>
          </p:cNvPr>
          <p:cNvPicPr>
            <a:picLocks noChangeAspect="1"/>
          </p:cNvPicPr>
          <p:nvPr/>
        </p:nvPicPr>
        <p:blipFill>
          <a:blip r:embed="rId2"/>
          <a:stretch>
            <a:fillRect/>
          </a:stretch>
        </p:blipFill>
        <p:spPr>
          <a:xfrm>
            <a:off x="7073024" y="4057650"/>
            <a:ext cx="4546600" cy="1054100"/>
          </a:xfrm>
          <a:prstGeom prst="rect">
            <a:avLst/>
          </a:prstGeom>
        </p:spPr>
      </p:pic>
    </p:spTree>
    <p:extLst>
      <p:ext uri="{BB962C8B-B14F-4D97-AF65-F5344CB8AC3E}">
        <p14:creationId xmlns:p14="http://schemas.microsoft.com/office/powerpoint/2010/main" val="2645114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7A2B1-72D9-114D-ABF8-9DBB71789543}"/>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76200694-D321-2343-92E6-E96AADE1FBE7}"/>
              </a:ext>
            </a:extLst>
          </p:cNvPr>
          <p:cNvSpPr>
            <a:spLocks noGrp="1"/>
          </p:cNvSpPr>
          <p:nvPr>
            <p:ph idx="1"/>
          </p:nvPr>
        </p:nvSpPr>
        <p:spPr/>
        <p:txBody>
          <a:bodyPr>
            <a:normAutofit lnSpcReduction="10000"/>
          </a:bodyPr>
          <a:lstStyle/>
          <a:p>
            <a:r>
              <a:rPr lang="en-US" dirty="0"/>
              <a:t>One of the most important features when using Git or any other version control system is the ability to create a branch. We will go more into detail about what exactly a branch is and how it works in an upcoming lesson, but for now, you can think of it like an exact copy of the code at the point when the branch is created. Each branch exists independent of each other, so once you create a branch, any changes you make to one branch won’t affect the code in another branch. GitHub Pages looks for content to display online in a branch called </a:t>
            </a:r>
            <a:r>
              <a:rPr lang="en-US" dirty="0" err="1"/>
              <a:t>gh</a:t>
            </a:r>
            <a:r>
              <a:rPr lang="en-US" dirty="0"/>
              <a:t>-pages. Let's create that branch now. Run these commands in the Terminal:</a:t>
            </a:r>
          </a:p>
          <a:p>
            <a:r>
              <a:rPr lang="en-US" dirty="0"/>
              <a:t>$ git branch </a:t>
            </a:r>
            <a:r>
              <a:rPr lang="en-US" dirty="0" err="1"/>
              <a:t>gh</a:t>
            </a:r>
            <a:r>
              <a:rPr lang="en-US" dirty="0"/>
              <a:t>-pages</a:t>
            </a:r>
          </a:p>
        </p:txBody>
      </p:sp>
    </p:spTree>
    <p:extLst>
      <p:ext uri="{BB962C8B-B14F-4D97-AF65-F5344CB8AC3E}">
        <p14:creationId xmlns:p14="http://schemas.microsoft.com/office/powerpoint/2010/main" val="36001835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779F3-83D7-4F4B-B24B-AF20FB6AB851}"/>
              </a:ext>
            </a:extLst>
          </p:cNvPr>
          <p:cNvSpPr>
            <a:spLocks noGrp="1"/>
          </p:cNvSpPr>
          <p:nvPr>
            <p:ph type="title"/>
          </p:nvPr>
        </p:nvSpPr>
        <p:spPr/>
        <p:txBody>
          <a:bodyPr/>
          <a:lstStyle/>
          <a:p>
            <a:pPr algn="ctr"/>
            <a:r>
              <a:rPr lang="en-US" dirty="0"/>
              <a:t>Continue..</a:t>
            </a:r>
          </a:p>
        </p:txBody>
      </p:sp>
      <p:pic>
        <p:nvPicPr>
          <p:cNvPr id="4" name="Content Placeholder 3" descr="A screenshot of a computer&#10;&#10;Description automatically generated with medium confidence">
            <a:extLst>
              <a:ext uri="{FF2B5EF4-FFF2-40B4-BE49-F238E27FC236}">
                <a16:creationId xmlns:a16="http://schemas.microsoft.com/office/drawing/2014/main" id="{751E48AF-CC37-B24C-A7FC-4B414A310CDE}"/>
              </a:ext>
            </a:extLst>
          </p:cNvPr>
          <p:cNvPicPr>
            <a:picLocks noGrp="1" noChangeAspect="1"/>
          </p:cNvPicPr>
          <p:nvPr>
            <p:ph idx="1"/>
          </p:nvPr>
        </p:nvPicPr>
        <p:blipFill>
          <a:blip r:embed="rId2"/>
          <a:stretch>
            <a:fillRect/>
          </a:stretch>
        </p:blipFill>
        <p:spPr>
          <a:xfrm>
            <a:off x="6465580" y="1853754"/>
            <a:ext cx="5014000" cy="4233232"/>
          </a:xfrm>
          <a:prstGeom prst="rect">
            <a:avLst/>
          </a:prstGeom>
        </p:spPr>
      </p:pic>
      <p:sp>
        <p:nvSpPr>
          <p:cNvPr id="5" name="Rectangle 4">
            <a:extLst>
              <a:ext uri="{FF2B5EF4-FFF2-40B4-BE49-F238E27FC236}">
                <a16:creationId xmlns:a16="http://schemas.microsoft.com/office/drawing/2014/main" id="{8275AD28-389C-4145-95E1-0C036CDB37D4}"/>
              </a:ext>
            </a:extLst>
          </p:cNvPr>
          <p:cNvSpPr/>
          <p:nvPr/>
        </p:nvSpPr>
        <p:spPr>
          <a:xfrm>
            <a:off x="1451579" y="2067176"/>
            <a:ext cx="5014001" cy="369332"/>
          </a:xfrm>
          <a:prstGeom prst="rect">
            <a:avLst/>
          </a:prstGeom>
        </p:spPr>
        <p:txBody>
          <a:bodyPr wrap="none">
            <a:spAutoFit/>
          </a:bodyPr>
          <a:lstStyle/>
          <a:p>
            <a:r>
              <a:rPr lang="en-US" dirty="0"/>
              <a:t>Now, let's run $ git log to view our commit history:</a:t>
            </a:r>
          </a:p>
        </p:txBody>
      </p:sp>
    </p:spTree>
    <p:extLst>
      <p:ext uri="{BB962C8B-B14F-4D97-AF65-F5344CB8AC3E}">
        <p14:creationId xmlns:p14="http://schemas.microsoft.com/office/powerpoint/2010/main" val="7230035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DFBA1-3618-9543-B66F-B0D004DC9C4B}"/>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89F32629-4758-764C-BF12-A97CC2CC3BB2}"/>
              </a:ext>
            </a:extLst>
          </p:cNvPr>
          <p:cNvSpPr>
            <a:spLocks noGrp="1"/>
          </p:cNvSpPr>
          <p:nvPr>
            <p:ph idx="1"/>
          </p:nvPr>
        </p:nvSpPr>
        <p:spPr>
          <a:xfrm>
            <a:off x="1451579" y="2015732"/>
            <a:ext cx="9603275" cy="4132820"/>
          </a:xfrm>
        </p:spPr>
        <p:txBody>
          <a:bodyPr>
            <a:normAutofit fontScale="70000" lnSpcReduction="20000"/>
          </a:bodyPr>
          <a:lstStyle/>
          <a:p>
            <a:r>
              <a:rPr lang="en-US" dirty="0"/>
              <a:t>Notice that the two most recent commits from </a:t>
            </a:r>
            <a:r>
              <a:rPr lang="en-US" dirty="0" err="1"/>
              <a:t>red_theme</a:t>
            </a:r>
            <a:r>
              <a:rPr lang="en-US" dirty="0"/>
              <a:t> are now part of the commit history here in master. This is because we merged </a:t>
            </a:r>
            <a:r>
              <a:rPr lang="en-US" dirty="0" err="1"/>
              <a:t>red_theme</a:t>
            </a:r>
            <a:r>
              <a:rPr lang="en-US" dirty="0"/>
              <a:t> into master. This means all code and commits from </a:t>
            </a:r>
            <a:r>
              <a:rPr lang="en-US" dirty="0" err="1"/>
              <a:t>red_theme</a:t>
            </a:r>
            <a:r>
              <a:rPr lang="en-US" dirty="0"/>
              <a:t> have been incorporated into master, too.</a:t>
            </a:r>
          </a:p>
          <a:p>
            <a:r>
              <a:rPr lang="en-US" b="1" dirty="0"/>
              <a:t>Deleting Branches</a:t>
            </a:r>
          </a:p>
          <a:p>
            <a:r>
              <a:rPr lang="en-US" dirty="0"/>
              <a:t>After successfully merging a branch (always confirm all of the branch's commits are present), you may delete it if you do not plan on using it further. This is safe to do because all commits </a:t>
            </a:r>
            <a:r>
              <a:rPr lang="en-US" dirty="0" err="1"/>
              <a:t>red_theme</a:t>
            </a:r>
            <a:r>
              <a:rPr lang="en-US" dirty="0"/>
              <a:t> once contained are now present in master. So, we don't risk losing any work.</a:t>
            </a:r>
          </a:p>
          <a:p>
            <a:r>
              <a:rPr lang="en-US" dirty="0"/>
              <a:t>We can delete a branch using the $ git branch -D command, like this:</a:t>
            </a:r>
          </a:p>
          <a:p>
            <a:r>
              <a:rPr lang="en-US" dirty="0"/>
              <a:t>$ git branch -D </a:t>
            </a:r>
            <a:r>
              <a:rPr lang="en-US" dirty="0" err="1"/>
              <a:t>red_theme</a:t>
            </a:r>
            <a:r>
              <a:rPr lang="en-US" dirty="0"/>
              <a:t> </a:t>
            </a:r>
          </a:p>
          <a:p>
            <a:r>
              <a:rPr lang="en-US" dirty="0"/>
              <a:t>Deleted branch </a:t>
            </a:r>
            <a:r>
              <a:rPr lang="en-US" dirty="0" err="1"/>
              <a:t>red_theme</a:t>
            </a:r>
            <a:r>
              <a:rPr lang="en-US" dirty="0"/>
              <a:t> (was d5bae64). We can run $</a:t>
            </a:r>
          </a:p>
          <a:p>
            <a:r>
              <a:rPr lang="en-US" dirty="0"/>
              <a:t> git branch and see </a:t>
            </a:r>
            <a:r>
              <a:rPr lang="en-US" dirty="0" err="1"/>
              <a:t>red_theme</a:t>
            </a:r>
            <a:r>
              <a:rPr lang="en-US" dirty="0"/>
              <a:t> has been removed from the repository entirely:</a:t>
            </a:r>
          </a:p>
          <a:p>
            <a:r>
              <a:rPr lang="en-US" dirty="0"/>
              <a:t>$ git branch </a:t>
            </a:r>
          </a:p>
          <a:p>
            <a:r>
              <a:rPr lang="en-US" dirty="0" err="1"/>
              <a:t>blue_theme</a:t>
            </a:r>
            <a:r>
              <a:rPr lang="en-US" dirty="0"/>
              <a:t> </a:t>
            </a:r>
          </a:p>
          <a:p>
            <a:r>
              <a:rPr lang="en-US" dirty="0"/>
              <a:t>* master</a:t>
            </a:r>
          </a:p>
          <a:p>
            <a:endParaRPr lang="en-US" dirty="0"/>
          </a:p>
        </p:txBody>
      </p:sp>
    </p:spTree>
    <p:extLst>
      <p:ext uri="{BB962C8B-B14F-4D97-AF65-F5344CB8AC3E}">
        <p14:creationId xmlns:p14="http://schemas.microsoft.com/office/powerpoint/2010/main" val="6627586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69A3E-EEEE-0144-92D6-8515B0215900}"/>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C080338D-B6A1-CB47-96DF-8821EEDA023D}"/>
              </a:ext>
            </a:extLst>
          </p:cNvPr>
          <p:cNvSpPr>
            <a:spLocks noGrp="1"/>
          </p:cNvSpPr>
          <p:nvPr>
            <p:ph idx="1"/>
          </p:nvPr>
        </p:nvSpPr>
        <p:spPr/>
        <p:txBody>
          <a:bodyPr>
            <a:normAutofit lnSpcReduction="10000"/>
          </a:bodyPr>
          <a:lstStyle/>
          <a:p>
            <a:r>
              <a:rPr lang="en-US" dirty="0"/>
              <a:t>Know that merging doesn't always go quite this smoothly, unfortunately. If multiple branches contain edits to the same lines of code, Git won't know which edit should supersede which, and requires the developer to manually intervene (this primarily occurs when branches are working on the same code simultaneously, and both attempt to merge with master). This is known as a merge conflict.</a:t>
            </a:r>
          </a:p>
          <a:p>
            <a:r>
              <a:rPr lang="en-US" dirty="0"/>
              <a:t>However, we shouldn't encounter any merge conflicts quite yet. For now, simply make sure you're familiar with the general concepts of branching and merging, and able to create branches for use with GitHub Pages. We'll explore merge conflicts, what they look like, and how to resolve them later on.</a:t>
            </a:r>
          </a:p>
          <a:p>
            <a:endParaRPr lang="en-US" dirty="0"/>
          </a:p>
        </p:txBody>
      </p:sp>
    </p:spTree>
    <p:extLst>
      <p:ext uri="{BB962C8B-B14F-4D97-AF65-F5344CB8AC3E}">
        <p14:creationId xmlns:p14="http://schemas.microsoft.com/office/powerpoint/2010/main" val="37384121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6B8E0-FBB5-F849-9851-8A57F1482E1C}"/>
              </a:ext>
            </a:extLst>
          </p:cNvPr>
          <p:cNvSpPr>
            <a:spLocks noGrp="1"/>
          </p:cNvSpPr>
          <p:nvPr>
            <p:ph type="title"/>
          </p:nvPr>
        </p:nvSpPr>
        <p:spPr/>
        <p:txBody>
          <a:bodyPr/>
          <a:lstStyle/>
          <a:p>
            <a:pPr algn="ctr"/>
            <a:r>
              <a:rPr lang="en-US" dirty="0"/>
              <a:t>Practice: Branching and Merging</a:t>
            </a:r>
          </a:p>
        </p:txBody>
      </p:sp>
      <p:sp>
        <p:nvSpPr>
          <p:cNvPr id="3" name="Content Placeholder 2">
            <a:extLst>
              <a:ext uri="{FF2B5EF4-FFF2-40B4-BE49-F238E27FC236}">
                <a16:creationId xmlns:a16="http://schemas.microsoft.com/office/drawing/2014/main" id="{291E98BD-5675-A24A-9C80-1C69D39672D4}"/>
              </a:ext>
            </a:extLst>
          </p:cNvPr>
          <p:cNvSpPr>
            <a:spLocks noGrp="1"/>
          </p:cNvSpPr>
          <p:nvPr>
            <p:ph idx="1"/>
          </p:nvPr>
        </p:nvSpPr>
        <p:spPr/>
        <p:txBody>
          <a:bodyPr>
            <a:normAutofit lnSpcReduction="10000"/>
          </a:bodyPr>
          <a:lstStyle/>
          <a:p>
            <a:endParaRPr lang="en-US" dirty="0"/>
          </a:p>
          <a:p>
            <a:r>
              <a:rPr lang="en-US" b="1" dirty="0"/>
              <a:t>Goal</a:t>
            </a:r>
            <a:r>
              <a:rPr lang="en-US" dirty="0"/>
              <a:t>: Now that you have spent some time learning about branching and merging, let’s practice! The goal of this exercise is to work on branching and merging along with your new CSS skills.</a:t>
            </a:r>
          </a:p>
          <a:p>
            <a:r>
              <a:rPr lang="en-US" b="1" dirty="0"/>
              <a:t>Warm Up</a:t>
            </a:r>
          </a:p>
          <a:p>
            <a:r>
              <a:rPr lang="en-US" dirty="0"/>
              <a:t>What is the benefit of branching?</a:t>
            </a:r>
          </a:p>
          <a:p>
            <a:r>
              <a:rPr lang="en-US" dirty="0"/>
              <a:t>How do we create a new branch of a project?</a:t>
            </a:r>
          </a:p>
          <a:p>
            <a:r>
              <a:rPr lang="en-US" dirty="0"/>
              <a:t>Why would we want to merge back into master?</a:t>
            </a:r>
          </a:p>
          <a:p>
            <a:endParaRPr lang="en-US" dirty="0"/>
          </a:p>
        </p:txBody>
      </p:sp>
    </p:spTree>
    <p:extLst>
      <p:ext uri="{BB962C8B-B14F-4D97-AF65-F5344CB8AC3E}">
        <p14:creationId xmlns:p14="http://schemas.microsoft.com/office/powerpoint/2010/main" val="32121189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FFF6E-8727-4E44-BC44-A6289F3B986C}"/>
              </a:ext>
            </a:extLst>
          </p:cNvPr>
          <p:cNvSpPr>
            <a:spLocks noGrp="1"/>
          </p:cNvSpPr>
          <p:nvPr>
            <p:ph type="title"/>
          </p:nvPr>
        </p:nvSpPr>
        <p:spPr/>
        <p:txBody>
          <a:bodyPr/>
          <a:lstStyle/>
          <a:p>
            <a:pPr algn="ctr"/>
            <a:r>
              <a:rPr lang="en-US" dirty="0"/>
              <a:t>code</a:t>
            </a:r>
          </a:p>
        </p:txBody>
      </p:sp>
      <p:sp>
        <p:nvSpPr>
          <p:cNvPr id="3" name="Content Placeholder 2">
            <a:extLst>
              <a:ext uri="{FF2B5EF4-FFF2-40B4-BE49-F238E27FC236}">
                <a16:creationId xmlns:a16="http://schemas.microsoft.com/office/drawing/2014/main" id="{C5F851C5-E7F2-D54F-A6D6-6D5597B2FAC2}"/>
              </a:ext>
            </a:extLst>
          </p:cNvPr>
          <p:cNvSpPr>
            <a:spLocks noGrp="1"/>
          </p:cNvSpPr>
          <p:nvPr>
            <p:ph idx="1"/>
          </p:nvPr>
        </p:nvSpPr>
        <p:spPr>
          <a:xfrm>
            <a:off x="1451579" y="2015732"/>
            <a:ext cx="9603275" cy="4122309"/>
          </a:xfrm>
        </p:spPr>
        <p:txBody>
          <a:bodyPr>
            <a:normAutofit fontScale="55000" lnSpcReduction="20000"/>
          </a:bodyPr>
          <a:lstStyle/>
          <a:p>
            <a:r>
              <a:rPr lang="en-US" b="1" dirty="0"/>
              <a:t>Resort Website</a:t>
            </a:r>
          </a:p>
          <a:p>
            <a:r>
              <a:rPr lang="en-US" dirty="0"/>
              <a:t>You are hired by an investor to create a website for a private island resort that they are building.</a:t>
            </a:r>
          </a:p>
          <a:p>
            <a:r>
              <a:rPr lang="en-US" dirty="0"/>
              <a:t>Your website should have:</a:t>
            </a:r>
          </a:p>
          <a:p>
            <a:r>
              <a:rPr lang="en-US" dirty="0"/>
              <a:t>A main home page</a:t>
            </a:r>
          </a:p>
          <a:p>
            <a:r>
              <a:rPr lang="en-US" dirty="0"/>
              <a:t>Pages for: </a:t>
            </a:r>
          </a:p>
          <a:p>
            <a:pPr lvl="1"/>
            <a:r>
              <a:rPr lang="en-US" dirty="0"/>
              <a:t>accommodations</a:t>
            </a:r>
          </a:p>
          <a:p>
            <a:pPr lvl="1"/>
            <a:r>
              <a:rPr lang="en-US" dirty="0"/>
              <a:t>activities</a:t>
            </a:r>
          </a:p>
          <a:p>
            <a:pPr lvl="1"/>
            <a:r>
              <a:rPr lang="en-US" dirty="0"/>
              <a:t>travel arrangements</a:t>
            </a:r>
          </a:p>
          <a:p>
            <a:pPr lvl="1"/>
            <a:r>
              <a:rPr lang="en-US" dirty="0"/>
              <a:t>contact information</a:t>
            </a:r>
          </a:p>
          <a:p>
            <a:pPr lvl="1"/>
            <a:r>
              <a:rPr lang="en-US" dirty="0"/>
              <a:t>pictures, etc.</a:t>
            </a:r>
          </a:p>
          <a:p>
            <a:r>
              <a:rPr lang="en-US" dirty="0"/>
              <a:t>The investor doesn't know exactly what style they want for the website, so they have asked you to use your best judgement and provide them with at least two options for styling so they can make their decision later.</a:t>
            </a:r>
          </a:p>
          <a:p>
            <a:r>
              <a:rPr lang="en-US" dirty="0"/>
              <a:t>Make a branch for each style and when you are done, call a teacher over so that the "investor" can see their options and decide which style they would prefer. Once the "investor" (your TM) has made their selection, merge that branch into master.</a:t>
            </a:r>
          </a:p>
          <a:p>
            <a:r>
              <a:rPr lang="en-US" dirty="0"/>
              <a:t>Make sure you have been making commits throughout building this project and make a </a:t>
            </a:r>
            <a:r>
              <a:rPr lang="en-US" dirty="0" err="1"/>
              <a:t>gh-pagesbranch</a:t>
            </a:r>
            <a:r>
              <a:rPr lang="en-US" dirty="0"/>
              <a:t> to display it on GitHub Pages. And don't forget your README!</a:t>
            </a:r>
          </a:p>
          <a:p>
            <a:endParaRPr lang="en-US" dirty="0"/>
          </a:p>
        </p:txBody>
      </p:sp>
    </p:spTree>
    <p:extLst>
      <p:ext uri="{BB962C8B-B14F-4D97-AF65-F5344CB8AC3E}">
        <p14:creationId xmlns:p14="http://schemas.microsoft.com/office/powerpoint/2010/main" val="10990539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0FD61-36B1-944F-BF33-4D37CD563B8B}"/>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FB8BA6C3-1257-2A41-9CAD-009E79AFD4D8}"/>
              </a:ext>
            </a:extLst>
          </p:cNvPr>
          <p:cNvSpPr>
            <a:spLocks noGrp="1"/>
          </p:cNvSpPr>
          <p:nvPr>
            <p:ph idx="1"/>
          </p:nvPr>
        </p:nvSpPr>
        <p:spPr/>
        <p:txBody>
          <a:bodyPr/>
          <a:lstStyle/>
          <a:p>
            <a:r>
              <a:rPr lang="en-US" b="1" dirty="0"/>
              <a:t>Further Exploration</a:t>
            </a:r>
          </a:p>
          <a:p>
            <a:r>
              <a:rPr lang="en-US" dirty="0"/>
              <a:t>If you and your partner finish all activities for the day with time to spare, make a website for your favorite restaurant. Include a page to display the menu, a page with contact information and hours, and a homepage describing the cuisine, or restaurant's history. Add styles using CSS, and publish the site on GitHub Pages.</a:t>
            </a:r>
          </a:p>
          <a:p>
            <a:endParaRPr lang="en-US" dirty="0"/>
          </a:p>
        </p:txBody>
      </p:sp>
    </p:spTree>
    <p:extLst>
      <p:ext uri="{BB962C8B-B14F-4D97-AF65-F5344CB8AC3E}">
        <p14:creationId xmlns:p14="http://schemas.microsoft.com/office/powerpoint/2010/main" val="37024378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A51C1-3B99-D942-99FB-22086B30FF5E}"/>
              </a:ext>
            </a:extLst>
          </p:cNvPr>
          <p:cNvSpPr>
            <a:spLocks noGrp="1"/>
          </p:cNvSpPr>
          <p:nvPr>
            <p:ph type="title"/>
          </p:nvPr>
        </p:nvSpPr>
        <p:spPr/>
        <p:txBody>
          <a:bodyPr/>
          <a:lstStyle/>
          <a:p>
            <a:pPr algn="ctr"/>
            <a:r>
              <a:rPr lang="en-US" dirty="0"/>
              <a:t>Styling with Classes</a:t>
            </a:r>
          </a:p>
        </p:txBody>
      </p:sp>
      <p:sp>
        <p:nvSpPr>
          <p:cNvPr id="3" name="Content Placeholder 2">
            <a:extLst>
              <a:ext uri="{FF2B5EF4-FFF2-40B4-BE49-F238E27FC236}">
                <a16:creationId xmlns:a16="http://schemas.microsoft.com/office/drawing/2014/main" id="{12EF5D17-C0BA-0840-9D20-110F72639C63}"/>
              </a:ext>
            </a:extLst>
          </p:cNvPr>
          <p:cNvSpPr>
            <a:spLocks noGrp="1"/>
          </p:cNvSpPr>
          <p:nvPr>
            <p:ph idx="1"/>
          </p:nvPr>
        </p:nvSpPr>
        <p:spPr/>
        <p:txBody>
          <a:bodyPr/>
          <a:lstStyle/>
          <a:p>
            <a:r>
              <a:rPr lang="en-US" dirty="0"/>
              <a:t>We have learned how to style elements of the page. Unfortunately, we had no way of targeting specific parts of the page. So if we wanted one &lt;h2&gt; to be green, all &lt;h2&gt; elements on the page would need to be green. In this lesson, we will learn some HTML code that allows us to label HTML elements so that we can style specific parts of the page any way we'd like.</a:t>
            </a:r>
          </a:p>
          <a:p>
            <a:r>
              <a:rPr lang="en-US" dirty="0"/>
              <a:t>Let's create a new page with some paragraphs about my favorite animal, the giraffe. These will be regular paragraphs with an introductory summary at the top of the page.</a:t>
            </a:r>
          </a:p>
          <a:p>
            <a:endParaRPr lang="en-US" dirty="0"/>
          </a:p>
        </p:txBody>
      </p:sp>
    </p:spTree>
    <p:extLst>
      <p:ext uri="{BB962C8B-B14F-4D97-AF65-F5344CB8AC3E}">
        <p14:creationId xmlns:p14="http://schemas.microsoft.com/office/powerpoint/2010/main" val="23107178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E35BE-8786-EA48-B174-5B541C6A35C9}"/>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39844406-169C-F749-97EC-1951F661D058}"/>
              </a:ext>
            </a:extLst>
          </p:cNvPr>
          <p:cNvSpPr>
            <a:spLocks noGrp="1"/>
          </p:cNvSpPr>
          <p:nvPr>
            <p:ph idx="1"/>
          </p:nvPr>
        </p:nvSpPr>
        <p:spPr/>
        <p:txBody>
          <a:bodyPr>
            <a:normAutofit fontScale="85000" lnSpcReduction="20000"/>
          </a:bodyPr>
          <a:lstStyle/>
          <a:p>
            <a:r>
              <a:rPr lang="en-US" dirty="0"/>
              <a:t>To label the introductory paragraph, first we add a class to the &lt;p&gt; tag:</a:t>
            </a:r>
          </a:p>
          <a:p>
            <a:r>
              <a:rPr lang="en-US" dirty="0"/>
              <a:t>&lt;p class="intro"&gt;This is an introduction. 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.&lt;/p&gt;</a:t>
            </a:r>
          </a:p>
          <a:p>
            <a:r>
              <a:rPr lang="en-US" dirty="0"/>
              <a:t>Now we can add a rule to our stylesheet that targets this paragraph by using a class selector. Here's what that looks like:</a:t>
            </a:r>
          </a:p>
          <a:p>
            <a:r>
              <a:rPr lang="en-US" i="1" dirty="0" err="1"/>
              <a:t>css</a:t>
            </a:r>
            <a:r>
              <a:rPr lang="en-US" i="1" dirty="0"/>
              <a:t>/</a:t>
            </a:r>
            <a:r>
              <a:rPr lang="en-US" i="1" dirty="0" err="1"/>
              <a:t>styles.css</a:t>
            </a:r>
            <a:endParaRPr lang="en-US" dirty="0"/>
          </a:p>
          <a:p>
            <a:r>
              <a:rPr lang="en-US" dirty="0"/>
              <a:t>.intro { font-style: italic; }</a:t>
            </a:r>
          </a:p>
          <a:p>
            <a:r>
              <a:rPr lang="en-US" dirty="0"/>
              <a:t>When we refresh the page, we see that the paragraph with the class intro is italicized. In the rule, the HTML element with a class of intro was targeted with the class selector intro. All class selectors begin with a period: ..</a:t>
            </a:r>
          </a:p>
        </p:txBody>
      </p:sp>
    </p:spTree>
    <p:extLst>
      <p:ext uri="{BB962C8B-B14F-4D97-AF65-F5344CB8AC3E}">
        <p14:creationId xmlns:p14="http://schemas.microsoft.com/office/powerpoint/2010/main" val="8138341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62746-CE79-1947-9176-B92B1AFEC841}"/>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AF5246F4-6AD7-5B46-8C12-3724BEEE4319}"/>
              </a:ext>
            </a:extLst>
          </p:cNvPr>
          <p:cNvSpPr>
            <a:spLocks noGrp="1"/>
          </p:cNvSpPr>
          <p:nvPr>
            <p:ph idx="1"/>
          </p:nvPr>
        </p:nvSpPr>
        <p:spPr/>
        <p:txBody>
          <a:bodyPr>
            <a:normAutofit fontScale="47500" lnSpcReduction="20000"/>
          </a:bodyPr>
          <a:lstStyle/>
          <a:p>
            <a:r>
              <a:rPr lang="en-US" dirty="0"/>
              <a:t>We can also apply a class to multiple tags. Let's say we want our info about the author to be red. Let's add some classes:</a:t>
            </a:r>
          </a:p>
          <a:p>
            <a:r>
              <a:rPr lang="en-US" i="1" dirty="0" err="1"/>
              <a:t>index.html</a:t>
            </a:r>
            <a:endParaRPr lang="en-US" dirty="0"/>
          </a:p>
          <a:p>
            <a:r>
              <a:rPr lang="en-US" dirty="0"/>
              <a:t>&lt;h3 class="author"&gt;About the author&lt;/h3&gt; </a:t>
            </a:r>
          </a:p>
          <a:p>
            <a:r>
              <a:rPr lang="en-US" dirty="0"/>
              <a:t>&lt;p class="author"&gt;Here's some information about the author. Nam libero tempore, cum </a:t>
            </a:r>
            <a:r>
              <a:rPr lang="en-US" dirty="0" err="1"/>
              <a:t>soluta</a:t>
            </a:r>
            <a:r>
              <a:rPr lang="en-US" dirty="0"/>
              <a:t> nobis </a:t>
            </a:r>
            <a:r>
              <a:rPr lang="en-US" dirty="0" err="1"/>
              <a:t>est</a:t>
            </a:r>
            <a:r>
              <a:rPr lang="en-US" dirty="0"/>
              <a:t> </a:t>
            </a:r>
            <a:r>
              <a:rPr lang="en-US" dirty="0" err="1"/>
              <a:t>eligendi</a:t>
            </a:r>
            <a:r>
              <a:rPr lang="en-US" dirty="0"/>
              <a:t> </a:t>
            </a:r>
            <a:r>
              <a:rPr lang="en-US" dirty="0" err="1"/>
              <a:t>optio</a:t>
            </a:r>
            <a:r>
              <a:rPr lang="en-US" dirty="0"/>
              <a:t> </a:t>
            </a:r>
            <a:r>
              <a:rPr lang="en-US" dirty="0" err="1"/>
              <a:t>cumque</a:t>
            </a:r>
            <a:r>
              <a:rPr lang="en-US" dirty="0"/>
              <a:t> nihil </a:t>
            </a:r>
            <a:r>
              <a:rPr lang="en-US" dirty="0" err="1"/>
              <a:t>impedit</a:t>
            </a:r>
            <a:r>
              <a:rPr lang="en-US" dirty="0"/>
              <a:t> quo minus id </a:t>
            </a:r>
            <a:r>
              <a:rPr lang="en-US" dirty="0" err="1"/>
              <a:t>quod</a:t>
            </a:r>
            <a:r>
              <a:rPr lang="en-US" dirty="0"/>
              <a:t> </a:t>
            </a:r>
            <a:r>
              <a:rPr lang="en-US" dirty="0" err="1"/>
              <a:t>maxime</a:t>
            </a:r>
            <a:r>
              <a:rPr lang="en-US" dirty="0"/>
              <a:t> </a:t>
            </a:r>
            <a:r>
              <a:rPr lang="en-US" dirty="0" err="1"/>
              <a:t>placeat</a:t>
            </a:r>
            <a:r>
              <a:rPr lang="en-US" dirty="0"/>
              <a:t> </a:t>
            </a:r>
            <a:r>
              <a:rPr lang="en-US" dirty="0" err="1"/>
              <a:t>facere</a:t>
            </a:r>
            <a:r>
              <a:rPr lang="en-US" dirty="0"/>
              <a:t> </a:t>
            </a:r>
            <a:r>
              <a:rPr lang="en-US" dirty="0" err="1"/>
              <a:t>possimus</a:t>
            </a:r>
            <a:r>
              <a:rPr lang="en-US" dirty="0"/>
              <a:t>, </a:t>
            </a:r>
            <a:r>
              <a:rPr lang="en-US" dirty="0" err="1"/>
              <a:t>omnis</a:t>
            </a:r>
            <a:r>
              <a:rPr lang="en-US" dirty="0"/>
              <a:t> </a:t>
            </a:r>
            <a:r>
              <a:rPr lang="en-US" dirty="0" err="1"/>
              <a:t>voluptas</a:t>
            </a:r>
            <a:r>
              <a:rPr lang="en-US" dirty="0"/>
              <a:t> </a:t>
            </a:r>
            <a:r>
              <a:rPr lang="en-US" dirty="0" err="1"/>
              <a:t>assumenda</a:t>
            </a:r>
            <a:r>
              <a:rPr lang="en-US" dirty="0"/>
              <a:t> </a:t>
            </a:r>
            <a:r>
              <a:rPr lang="en-US" dirty="0" err="1"/>
              <a:t>est</a:t>
            </a:r>
            <a:r>
              <a:rPr lang="en-US" dirty="0"/>
              <a:t>, </a:t>
            </a:r>
            <a:r>
              <a:rPr lang="en-US" dirty="0" err="1"/>
              <a:t>omnis</a:t>
            </a:r>
            <a:r>
              <a:rPr lang="en-US" dirty="0"/>
              <a:t> dolor </a:t>
            </a:r>
            <a:r>
              <a:rPr lang="en-US" dirty="0" err="1"/>
              <a:t>repellendus</a:t>
            </a:r>
            <a:r>
              <a:rPr lang="en-US" dirty="0"/>
              <a:t>.&lt;/p&gt;</a:t>
            </a:r>
            <a:br>
              <a:rPr lang="en-US" dirty="0"/>
            </a:br>
            <a:r>
              <a:rPr lang="en-US" dirty="0"/>
              <a:t>And here's the CSS rule:</a:t>
            </a:r>
          </a:p>
          <a:p>
            <a:r>
              <a:rPr lang="en-US" i="1" dirty="0" err="1"/>
              <a:t>styles.css</a:t>
            </a:r>
            <a:endParaRPr lang="en-US" dirty="0"/>
          </a:p>
          <a:p>
            <a:r>
              <a:rPr lang="en-US" dirty="0"/>
              <a:t>.author { color: red; } </a:t>
            </a:r>
          </a:p>
          <a:p>
            <a:r>
              <a:rPr lang="en-US" dirty="0"/>
              <a:t>The class selector targets all elements of a particular class. It's possible, however, for multiple elements on a web page to share a specific styling, but for one of those elements to differ slightly.</a:t>
            </a:r>
          </a:p>
          <a:p>
            <a:r>
              <a:rPr lang="en-US" dirty="0"/>
              <a:t>For example, I want both the header and the paragraph with the class author to be red, but I want the paragraph text to be a smaller font than the rest of the paragraphs on the page. But what happens when I do this?</a:t>
            </a:r>
          </a:p>
          <a:p>
            <a:r>
              <a:rPr lang="en-US" i="1" dirty="0" err="1"/>
              <a:t>styles.css</a:t>
            </a:r>
            <a:endParaRPr lang="en-US" dirty="0"/>
          </a:p>
          <a:p>
            <a:r>
              <a:rPr lang="en-US" dirty="0"/>
              <a:t>.author { color: red; font-size: 12px; }</a:t>
            </a:r>
          </a:p>
        </p:txBody>
      </p:sp>
    </p:spTree>
    <p:extLst>
      <p:ext uri="{BB962C8B-B14F-4D97-AF65-F5344CB8AC3E}">
        <p14:creationId xmlns:p14="http://schemas.microsoft.com/office/powerpoint/2010/main" val="28578084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97B41-5563-7449-BEF3-67CD45514E9B}"/>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210A3402-2F6F-9747-91DA-2E9B56764AF0}"/>
              </a:ext>
            </a:extLst>
          </p:cNvPr>
          <p:cNvSpPr>
            <a:spLocks noGrp="1"/>
          </p:cNvSpPr>
          <p:nvPr>
            <p:ph idx="1"/>
          </p:nvPr>
        </p:nvSpPr>
        <p:spPr/>
        <p:txBody>
          <a:bodyPr>
            <a:normAutofit fontScale="85000" lnSpcReduction="20000"/>
          </a:bodyPr>
          <a:lstStyle/>
          <a:p>
            <a:r>
              <a:rPr lang="en-US" dirty="0"/>
              <a:t>The paragraph text size is smaller, but so is the header. Instead, we can target the paragraph with the author class like this:</a:t>
            </a:r>
          </a:p>
          <a:p>
            <a:r>
              <a:rPr lang="en-US" i="1" dirty="0" err="1"/>
              <a:t>styles.css</a:t>
            </a:r>
            <a:endParaRPr lang="en-US" dirty="0"/>
          </a:p>
          <a:p>
            <a:r>
              <a:rPr lang="en-US" dirty="0"/>
              <a:t>.author { color: red; } </a:t>
            </a:r>
          </a:p>
          <a:p>
            <a:r>
              <a:rPr lang="en-US" dirty="0" err="1"/>
              <a:t>p.author</a:t>
            </a:r>
            <a:r>
              <a:rPr lang="en-US" dirty="0"/>
              <a:t> { font-size: 12px; } </a:t>
            </a:r>
          </a:p>
          <a:p>
            <a:r>
              <a:rPr lang="en-US" dirty="0"/>
              <a:t>This code uses a new selector: </a:t>
            </a:r>
            <a:r>
              <a:rPr lang="en-US" dirty="0" err="1"/>
              <a:t>p.author</a:t>
            </a:r>
            <a:r>
              <a:rPr lang="en-US" dirty="0"/>
              <a:t>. What's the difference between the .author and the </a:t>
            </a:r>
            <a:r>
              <a:rPr lang="en-US" dirty="0" err="1"/>
              <a:t>p.author</a:t>
            </a:r>
            <a:r>
              <a:rPr lang="en-US" dirty="0"/>
              <a:t> selectors?</a:t>
            </a:r>
          </a:p>
          <a:p>
            <a:r>
              <a:rPr lang="en-US" dirty="0"/>
              <a:t>The .author selector targets </a:t>
            </a:r>
            <a:r>
              <a:rPr lang="en-US" i="1" dirty="0"/>
              <a:t>all elements</a:t>
            </a:r>
            <a:r>
              <a:rPr lang="en-US" dirty="0"/>
              <a:t> with the class author. The </a:t>
            </a:r>
            <a:r>
              <a:rPr lang="en-US" dirty="0" err="1"/>
              <a:t>p.author</a:t>
            </a:r>
            <a:r>
              <a:rPr lang="en-US" dirty="0"/>
              <a:t> selector targets only &lt;p&gt;elements with the class author. This type of selector allows you to be even more specific with your styling.</a:t>
            </a:r>
          </a:p>
          <a:p>
            <a:endParaRPr lang="en-US" dirty="0"/>
          </a:p>
        </p:txBody>
      </p:sp>
    </p:spTree>
    <p:extLst>
      <p:ext uri="{BB962C8B-B14F-4D97-AF65-F5344CB8AC3E}">
        <p14:creationId xmlns:p14="http://schemas.microsoft.com/office/powerpoint/2010/main" val="3304554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A4E6B-3C3A-FF43-8B80-1F33F484EDC8}"/>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832B5620-4052-1A44-81C0-A0F2C82DE16F}"/>
              </a:ext>
            </a:extLst>
          </p:cNvPr>
          <p:cNvSpPr>
            <a:spLocks noGrp="1"/>
          </p:cNvSpPr>
          <p:nvPr>
            <p:ph idx="1"/>
          </p:nvPr>
        </p:nvSpPr>
        <p:spPr/>
        <p:txBody>
          <a:bodyPr>
            <a:normAutofit fontScale="70000" lnSpcReduction="20000"/>
          </a:bodyPr>
          <a:lstStyle/>
          <a:p>
            <a:r>
              <a:rPr lang="en-US" dirty="0"/>
              <a:t>We used the git branch command to create a new branch called </a:t>
            </a:r>
            <a:r>
              <a:rPr lang="en-US" dirty="0" err="1"/>
              <a:t>gh</a:t>
            </a:r>
            <a:r>
              <a:rPr lang="en-US" dirty="0"/>
              <a:t>-pages. Again, we will go more into detail about branching in an upcoming lesson. For now, what matters is that we have a branch called </a:t>
            </a:r>
            <a:r>
              <a:rPr lang="en-US" dirty="0" err="1"/>
              <a:t>gh</a:t>
            </a:r>
            <a:r>
              <a:rPr lang="en-US" dirty="0"/>
              <a:t>-pages, and it is a copy of the code in the master branch. Next, we push the code to GitHub:</a:t>
            </a:r>
          </a:p>
          <a:p>
            <a:r>
              <a:rPr lang="en-US" dirty="0"/>
              <a:t>$ git push origin </a:t>
            </a:r>
            <a:r>
              <a:rPr lang="en-US" dirty="0" err="1"/>
              <a:t>gh</a:t>
            </a:r>
            <a:r>
              <a:rPr lang="en-US" dirty="0"/>
              <a:t>-pages</a:t>
            </a:r>
          </a:p>
          <a:p>
            <a:r>
              <a:rPr lang="en-US" dirty="0"/>
              <a:t>Notice that the last argument in this command is </a:t>
            </a:r>
            <a:r>
              <a:rPr lang="en-US" dirty="0" err="1"/>
              <a:t>gh</a:t>
            </a:r>
            <a:r>
              <a:rPr lang="en-US" dirty="0"/>
              <a:t>-pages, which means that we are pushing the </a:t>
            </a:r>
            <a:r>
              <a:rPr lang="en-US" dirty="0" err="1"/>
              <a:t>gh</a:t>
            </a:r>
            <a:r>
              <a:rPr lang="en-US" dirty="0"/>
              <a:t>-pages branch.</a:t>
            </a:r>
          </a:p>
          <a:p>
            <a:r>
              <a:rPr lang="en-US" dirty="0"/>
              <a:t>Once the project is pushed to GitHub, you will be able to view it online at </a:t>
            </a:r>
            <a:r>
              <a:rPr lang="en-US" i="1" dirty="0" err="1"/>
              <a:t>github-username.github.io</a:t>
            </a:r>
            <a:r>
              <a:rPr lang="en-US" i="1" dirty="0"/>
              <a:t>/repository-name</a:t>
            </a:r>
            <a:r>
              <a:rPr lang="en-US" dirty="0"/>
              <a:t>. For example, if our GitHub username was </a:t>
            </a:r>
            <a:r>
              <a:rPr lang="en-US" dirty="0" err="1"/>
              <a:t>goobsantech</a:t>
            </a:r>
            <a:r>
              <a:rPr lang="en-US" dirty="0"/>
              <a:t>, and our repository was named </a:t>
            </a:r>
            <a:r>
              <a:rPr lang="en-US" i="1" dirty="0"/>
              <a:t>hello-world</a:t>
            </a:r>
            <a:r>
              <a:rPr lang="en-US" dirty="0"/>
              <a:t>, we would navigate to </a:t>
            </a:r>
            <a:r>
              <a:rPr lang="en-US" i="1" dirty="0" err="1"/>
              <a:t>goobsantech.github.io</a:t>
            </a:r>
            <a:r>
              <a:rPr lang="en-US" i="1" dirty="0"/>
              <a:t>/hello-world</a:t>
            </a:r>
            <a:r>
              <a:rPr lang="en-US" dirty="0"/>
              <a:t> in the browser.</a:t>
            </a:r>
          </a:p>
          <a:p>
            <a:r>
              <a:rPr lang="en-US" dirty="0"/>
              <a:t>One last thing to note here. For now, if you want to continue making changes to a project, you should edit the code in the master branch, not </a:t>
            </a:r>
            <a:r>
              <a:rPr lang="en-US" dirty="0" err="1"/>
              <a:t>gh</a:t>
            </a:r>
            <a:r>
              <a:rPr lang="en-US" dirty="0"/>
              <a:t>-pages. Then, when you want to update the live site on </a:t>
            </a:r>
            <a:r>
              <a:rPr lang="en-US" i="1" dirty="0" err="1"/>
              <a:t>github.io</a:t>
            </a:r>
            <a:r>
              <a:rPr lang="en-US" dirty="0"/>
              <a:t>, delete the </a:t>
            </a:r>
            <a:r>
              <a:rPr lang="en-US" dirty="0" err="1"/>
              <a:t>gh</a:t>
            </a:r>
            <a:r>
              <a:rPr lang="en-US" dirty="0"/>
              <a:t>-pages branch and then create it again using the steps above.</a:t>
            </a:r>
          </a:p>
          <a:p>
            <a:endParaRPr lang="en-US" dirty="0"/>
          </a:p>
        </p:txBody>
      </p:sp>
    </p:spTree>
    <p:extLst>
      <p:ext uri="{BB962C8B-B14F-4D97-AF65-F5344CB8AC3E}">
        <p14:creationId xmlns:p14="http://schemas.microsoft.com/office/powerpoint/2010/main" val="42486490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9F84-D487-6B4E-81F4-B313189DB960}"/>
              </a:ext>
            </a:extLst>
          </p:cNvPr>
          <p:cNvSpPr>
            <a:spLocks noGrp="1"/>
          </p:cNvSpPr>
          <p:nvPr>
            <p:ph type="title"/>
          </p:nvPr>
        </p:nvSpPr>
        <p:spPr/>
        <p:txBody>
          <a:bodyPr/>
          <a:lstStyle/>
          <a:p>
            <a:pPr algn="ctr"/>
            <a:r>
              <a:rPr lang="en-US" dirty="0"/>
              <a:t>Practice - Styling with Classes</a:t>
            </a:r>
          </a:p>
        </p:txBody>
      </p:sp>
      <p:sp>
        <p:nvSpPr>
          <p:cNvPr id="3" name="Content Placeholder 2">
            <a:extLst>
              <a:ext uri="{FF2B5EF4-FFF2-40B4-BE49-F238E27FC236}">
                <a16:creationId xmlns:a16="http://schemas.microsoft.com/office/drawing/2014/main" id="{706E3CDC-0972-CB4B-ADBE-359633EBB8A8}"/>
              </a:ext>
            </a:extLst>
          </p:cNvPr>
          <p:cNvSpPr>
            <a:spLocks noGrp="1"/>
          </p:cNvSpPr>
          <p:nvPr>
            <p:ph idx="1"/>
          </p:nvPr>
        </p:nvSpPr>
        <p:spPr/>
        <p:txBody>
          <a:bodyPr/>
          <a:lstStyle/>
          <a:p>
            <a:r>
              <a:rPr lang="en-US" b="1" dirty="0"/>
              <a:t>Goal</a:t>
            </a:r>
            <a:r>
              <a:rPr lang="en-US" dirty="0"/>
              <a:t>: Practice using classes to style large portions of our webpages and applying classes to multiple HTML tags.</a:t>
            </a:r>
          </a:p>
          <a:p>
            <a:r>
              <a:rPr lang="en-US" b="1" dirty="0"/>
              <a:t>Warm up</a:t>
            </a:r>
          </a:p>
          <a:p>
            <a:r>
              <a:rPr lang="en-US" i="1" dirty="0"/>
              <a:t>Discuss the following with your partner:</a:t>
            </a:r>
            <a:endParaRPr lang="en-US" dirty="0"/>
          </a:p>
          <a:p>
            <a:r>
              <a:rPr lang="en-US" dirty="0"/>
              <a:t>What's the difference between styling using classes and styling elements directly?</a:t>
            </a:r>
          </a:p>
          <a:p>
            <a:r>
              <a:rPr lang="en-US" dirty="0"/>
              <a:t>What does a class selector in the stylesheet look like?</a:t>
            </a:r>
          </a:p>
          <a:p>
            <a:endParaRPr lang="en-US" dirty="0"/>
          </a:p>
        </p:txBody>
      </p:sp>
    </p:spTree>
    <p:extLst>
      <p:ext uri="{BB962C8B-B14F-4D97-AF65-F5344CB8AC3E}">
        <p14:creationId xmlns:p14="http://schemas.microsoft.com/office/powerpoint/2010/main" val="7302453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CC5FF-5EA1-6F4F-B2EB-7102B80FF7EA}"/>
              </a:ext>
            </a:extLst>
          </p:cNvPr>
          <p:cNvSpPr>
            <a:spLocks noGrp="1"/>
          </p:cNvSpPr>
          <p:nvPr>
            <p:ph type="title"/>
          </p:nvPr>
        </p:nvSpPr>
        <p:spPr/>
        <p:txBody>
          <a:bodyPr/>
          <a:lstStyle/>
          <a:p>
            <a:pPr algn="ctr"/>
            <a:r>
              <a:rPr lang="en-US" b="1" dirty="0"/>
              <a:t>Code</a:t>
            </a:r>
            <a:br>
              <a:rPr lang="en-US" b="1" dirty="0"/>
            </a:br>
            <a:endParaRPr lang="en-US" dirty="0"/>
          </a:p>
        </p:txBody>
      </p:sp>
      <p:sp>
        <p:nvSpPr>
          <p:cNvPr id="3" name="Content Placeholder 2">
            <a:extLst>
              <a:ext uri="{FF2B5EF4-FFF2-40B4-BE49-F238E27FC236}">
                <a16:creationId xmlns:a16="http://schemas.microsoft.com/office/drawing/2014/main" id="{7585D130-64CE-B34D-A259-F49ABCBD0E87}"/>
              </a:ext>
            </a:extLst>
          </p:cNvPr>
          <p:cNvSpPr>
            <a:spLocks noGrp="1"/>
          </p:cNvSpPr>
          <p:nvPr>
            <p:ph idx="1"/>
          </p:nvPr>
        </p:nvSpPr>
        <p:spPr/>
        <p:txBody>
          <a:bodyPr>
            <a:normAutofit fontScale="85000" lnSpcReduction="10000"/>
          </a:bodyPr>
          <a:lstStyle/>
          <a:p>
            <a:r>
              <a:rPr lang="en-US" dirty="0"/>
              <a:t>Follow along with the lesson to create the page about giraffes that uses classes to style various sections of the page.</a:t>
            </a:r>
          </a:p>
          <a:p>
            <a:r>
              <a:rPr lang="en-US" b="1" dirty="0"/>
              <a:t>Travel Agency</a:t>
            </a:r>
          </a:p>
          <a:p>
            <a:r>
              <a:rPr lang="en-US" dirty="0"/>
              <a:t>Create a webpage for the </a:t>
            </a:r>
            <a:r>
              <a:rPr lang="en-US" i="1" dirty="0"/>
              <a:t>Happy Trails Travel Agency</a:t>
            </a:r>
            <a:r>
              <a:rPr lang="en-US" dirty="0"/>
              <a:t>. The page should have text, images, and links. Feature various travel destinations and get creative!</a:t>
            </a:r>
          </a:p>
          <a:p>
            <a:r>
              <a:rPr lang="en-US" dirty="0"/>
              <a:t>Add a class named tropical for tropical destinations. Give the headers the color #f7325e and the text the color #7dc410. Use the fantasy font family.</a:t>
            </a:r>
          </a:p>
          <a:p>
            <a:r>
              <a:rPr lang="en-US" dirty="0"/>
              <a:t>Add a class named popular for the most popular destination. Add some styling to distinguish it from the other destination listings. What happens when a popular destination is also a tropical destination? How can you make sure that the styles you want to see on the page are displayed?</a:t>
            </a:r>
          </a:p>
          <a:p>
            <a:endParaRPr lang="en-US" dirty="0"/>
          </a:p>
        </p:txBody>
      </p:sp>
    </p:spTree>
    <p:extLst>
      <p:ext uri="{BB962C8B-B14F-4D97-AF65-F5344CB8AC3E}">
        <p14:creationId xmlns:p14="http://schemas.microsoft.com/office/powerpoint/2010/main" val="11284032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DC8C0-4565-D449-BBCB-77D4E2EC0929}"/>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84ACD95E-FB3C-C549-BB76-9B04F20EAC90}"/>
              </a:ext>
            </a:extLst>
          </p:cNvPr>
          <p:cNvSpPr>
            <a:spLocks noGrp="1"/>
          </p:cNvSpPr>
          <p:nvPr>
            <p:ph idx="1"/>
          </p:nvPr>
        </p:nvSpPr>
        <p:spPr/>
        <p:txBody>
          <a:bodyPr>
            <a:normAutofit fontScale="85000" lnSpcReduction="20000"/>
          </a:bodyPr>
          <a:lstStyle/>
          <a:p>
            <a:r>
              <a:rPr lang="en-US" b="1" dirty="0"/>
              <a:t>News Article</a:t>
            </a:r>
          </a:p>
          <a:p>
            <a:r>
              <a:rPr lang="en-US" dirty="0"/>
              <a:t>Create a new project folder containing </a:t>
            </a:r>
            <a:r>
              <a:rPr lang="en-US" i="1" dirty="0"/>
              <a:t>news-</a:t>
            </a:r>
            <a:r>
              <a:rPr lang="en-US" i="1" dirty="0" err="1"/>
              <a:t>article.html</a:t>
            </a:r>
            <a:r>
              <a:rPr lang="en-US" dirty="0"/>
              <a:t> containing a fake news article. Use lorem ipsum text with &lt;p&gt; tags to give you paragraphs. Add a few images to illustrate the news, as well as headers to divide the page into sections.</a:t>
            </a:r>
          </a:p>
          <a:p>
            <a:r>
              <a:rPr lang="en-US" dirty="0"/>
              <a:t>Let the first section on the page be the introduction. Give it a </a:t>
            </a:r>
            <a:r>
              <a:rPr lang="en-US" dirty="0" err="1"/>
              <a:t>subheader</a:t>
            </a:r>
            <a:r>
              <a:rPr lang="en-US" dirty="0"/>
              <a:t> (&lt;h2&gt;), a paragraph or two, and an image. Each element in this section should have the class introduction. Create styles for all of the elements in this section to set them apart from the rest of the content on the page. Use the selectors h2.introduction, </a:t>
            </a:r>
            <a:r>
              <a:rPr lang="en-US" dirty="0" err="1"/>
              <a:t>p.introduction</a:t>
            </a:r>
            <a:r>
              <a:rPr lang="en-US" dirty="0"/>
              <a:t>, and </a:t>
            </a:r>
            <a:r>
              <a:rPr lang="en-US" dirty="0" err="1"/>
              <a:t>img.introduction</a:t>
            </a:r>
            <a:r>
              <a:rPr lang="en-US" dirty="0"/>
              <a:t> for the styles.</a:t>
            </a:r>
          </a:p>
          <a:p>
            <a:r>
              <a:rPr lang="en-US" b="1" dirty="0"/>
              <a:t>Favorite Things: More Practice</a:t>
            </a:r>
          </a:p>
          <a:p>
            <a:r>
              <a:rPr lang="en-US" dirty="0"/>
              <a:t>Get some more practice styling with classes by adding classes and class selectors for your CSS rules to your copy of </a:t>
            </a:r>
            <a:r>
              <a:rPr lang="en-US" i="1" dirty="0"/>
              <a:t>favorite-</a:t>
            </a:r>
            <a:r>
              <a:rPr lang="en-US" i="1" dirty="0" err="1"/>
              <a:t>things.html</a:t>
            </a:r>
            <a:r>
              <a:rPr lang="en-US" dirty="0"/>
              <a:t>.</a:t>
            </a:r>
          </a:p>
          <a:p>
            <a:endParaRPr lang="en-US" dirty="0"/>
          </a:p>
        </p:txBody>
      </p:sp>
    </p:spTree>
    <p:extLst>
      <p:ext uri="{BB962C8B-B14F-4D97-AF65-F5344CB8AC3E}">
        <p14:creationId xmlns:p14="http://schemas.microsoft.com/office/powerpoint/2010/main" val="26958701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27F03-08E1-C542-99AA-5199586D8368}"/>
              </a:ext>
            </a:extLst>
          </p:cNvPr>
          <p:cNvSpPr>
            <a:spLocks noGrp="1"/>
          </p:cNvSpPr>
          <p:nvPr>
            <p:ph type="title"/>
          </p:nvPr>
        </p:nvSpPr>
        <p:spPr/>
        <p:txBody>
          <a:bodyPr/>
          <a:lstStyle/>
          <a:p>
            <a:pPr algn="ctr"/>
            <a:r>
              <a:rPr lang="en-US" dirty="0"/>
              <a:t>Class vs. ID</a:t>
            </a:r>
          </a:p>
        </p:txBody>
      </p:sp>
      <p:sp>
        <p:nvSpPr>
          <p:cNvPr id="3" name="Content Placeholder 2">
            <a:extLst>
              <a:ext uri="{FF2B5EF4-FFF2-40B4-BE49-F238E27FC236}">
                <a16:creationId xmlns:a16="http://schemas.microsoft.com/office/drawing/2014/main" id="{9F8100A2-0A3E-AE45-B190-8884F4D3FDA3}"/>
              </a:ext>
            </a:extLst>
          </p:cNvPr>
          <p:cNvSpPr>
            <a:spLocks noGrp="1"/>
          </p:cNvSpPr>
          <p:nvPr>
            <p:ph idx="1"/>
          </p:nvPr>
        </p:nvSpPr>
        <p:spPr/>
        <p:txBody>
          <a:bodyPr/>
          <a:lstStyle/>
          <a:p>
            <a:r>
              <a:rPr lang="en-US" dirty="0"/>
              <a:t> Before we go on, let's talk about the difference between assigning a class to an HTML tag and assigning an id to an HTML tag. For the remainder of this section you can ignore IDs and continue using classes, but a brief explanation is in order, as you are likely to find references to IDs when reading resources online.</a:t>
            </a:r>
          </a:p>
          <a:p>
            <a:r>
              <a:rPr lang="en-US" dirty="0"/>
              <a:t>Both classes and IDs can be targeted by CSS rules (classes with a . and IDs with a # symbol). For example, both paragraph tags below are styled the same, though one is referenced by class and the other by ID.</a:t>
            </a:r>
          </a:p>
          <a:p>
            <a:endParaRPr lang="en-US" dirty="0"/>
          </a:p>
        </p:txBody>
      </p:sp>
    </p:spTree>
    <p:extLst>
      <p:ext uri="{BB962C8B-B14F-4D97-AF65-F5344CB8AC3E}">
        <p14:creationId xmlns:p14="http://schemas.microsoft.com/office/powerpoint/2010/main" val="11039428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2DF3B-BBF5-D548-8A3B-1D2453E3F7A2}"/>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305A5E95-997B-3C43-BF3E-586FDF57D322}"/>
              </a:ext>
            </a:extLst>
          </p:cNvPr>
          <p:cNvSpPr>
            <a:spLocks noGrp="1"/>
          </p:cNvSpPr>
          <p:nvPr>
            <p:ph idx="1"/>
          </p:nvPr>
        </p:nvSpPr>
        <p:spPr/>
        <p:txBody>
          <a:bodyPr>
            <a:normAutofit fontScale="55000" lnSpcReduction="20000"/>
          </a:bodyPr>
          <a:lstStyle/>
          <a:p>
            <a:pPr marL="0" indent="0">
              <a:buNone/>
            </a:pPr>
            <a:r>
              <a:rPr lang="en-US" i="1" dirty="0" err="1"/>
              <a:t>index.html</a:t>
            </a:r>
            <a:endParaRPr lang="en-US" dirty="0"/>
          </a:p>
          <a:p>
            <a:r>
              <a:rPr lang="en-US" dirty="0"/>
              <a:t>&lt;html&gt; </a:t>
            </a:r>
          </a:p>
          <a:p>
            <a:r>
              <a:rPr lang="en-US" dirty="0"/>
              <a:t>&lt;head&gt; </a:t>
            </a:r>
          </a:p>
          <a:p>
            <a:r>
              <a:rPr lang="en-US" dirty="0"/>
              <a:t>&lt;link </a:t>
            </a:r>
            <a:r>
              <a:rPr lang="en-US" dirty="0" err="1"/>
              <a:t>href</a:t>
            </a:r>
            <a:r>
              <a:rPr lang="en-US" dirty="0"/>
              <a:t>="</a:t>
            </a:r>
            <a:r>
              <a:rPr lang="en-US" dirty="0" err="1"/>
              <a:t>styles.css</a:t>
            </a:r>
            <a:r>
              <a:rPr lang="en-US" dirty="0"/>
              <a:t>" </a:t>
            </a:r>
            <a:r>
              <a:rPr lang="en-US" dirty="0" err="1"/>
              <a:t>rel</a:t>
            </a:r>
            <a:r>
              <a:rPr lang="en-US" dirty="0"/>
              <a:t>="stylesheet" type="text/</a:t>
            </a:r>
            <a:r>
              <a:rPr lang="en-US" dirty="0" err="1"/>
              <a:t>css</a:t>
            </a:r>
            <a:r>
              <a:rPr lang="en-US" dirty="0"/>
              <a:t>" media="all"&gt; </a:t>
            </a:r>
          </a:p>
          <a:p>
            <a:r>
              <a:rPr lang="en-US" dirty="0"/>
              <a:t>&lt;title&gt;Some Exciting Red Text&lt;/title&gt; </a:t>
            </a:r>
          </a:p>
          <a:p>
            <a:r>
              <a:rPr lang="en-US" dirty="0"/>
              <a:t>&lt;/head&gt; </a:t>
            </a:r>
          </a:p>
          <a:p>
            <a:r>
              <a:rPr lang="en-US" dirty="0"/>
              <a:t>&lt;body&gt; </a:t>
            </a:r>
          </a:p>
          <a:p>
            <a:r>
              <a:rPr lang="en-US" dirty="0"/>
              <a:t>&lt;p class="line1"&gt;This text will appear red.&lt;/p&gt; </a:t>
            </a:r>
          </a:p>
          <a:p>
            <a:r>
              <a:rPr lang="en-US" dirty="0"/>
              <a:t>&lt;p id="line2"&gt;This text will also be red. &lt;/p&gt; </a:t>
            </a:r>
          </a:p>
          <a:p>
            <a:r>
              <a:rPr lang="en-US" dirty="0"/>
              <a:t>&lt;/body&gt; </a:t>
            </a:r>
          </a:p>
          <a:p>
            <a:r>
              <a:rPr lang="en-US" dirty="0"/>
              <a:t>&lt;/html&gt;</a:t>
            </a:r>
          </a:p>
        </p:txBody>
      </p:sp>
    </p:spTree>
    <p:extLst>
      <p:ext uri="{BB962C8B-B14F-4D97-AF65-F5344CB8AC3E}">
        <p14:creationId xmlns:p14="http://schemas.microsoft.com/office/powerpoint/2010/main" val="29347232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1642E-2136-2549-B752-EEF149759F2E}"/>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C20FEC83-A278-9045-B8F0-146DFC19D9B8}"/>
              </a:ext>
            </a:extLst>
          </p:cNvPr>
          <p:cNvSpPr>
            <a:spLocks noGrp="1"/>
          </p:cNvSpPr>
          <p:nvPr>
            <p:ph idx="1"/>
          </p:nvPr>
        </p:nvSpPr>
        <p:spPr/>
        <p:txBody>
          <a:bodyPr>
            <a:normAutofit fontScale="62500" lnSpcReduction="20000"/>
          </a:bodyPr>
          <a:lstStyle/>
          <a:p>
            <a:r>
              <a:rPr lang="en-US" i="1" dirty="0" err="1"/>
              <a:t>styles.css</a:t>
            </a:r>
            <a:endParaRPr lang="en-US" dirty="0"/>
          </a:p>
          <a:p>
            <a:r>
              <a:rPr lang="en-US" dirty="0"/>
              <a:t>.line1 { </a:t>
            </a:r>
          </a:p>
          <a:p>
            <a:r>
              <a:rPr lang="en-US" dirty="0"/>
              <a:t>color: red; </a:t>
            </a:r>
          </a:p>
          <a:p>
            <a:r>
              <a:rPr lang="en-US" dirty="0"/>
              <a:t>} </a:t>
            </a:r>
          </a:p>
          <a:p>
            <a:r>
              <a:rPr lang="en-US" dirty="0"/>
              <a:t>#line2 { </a:t>
            </a:r>
          </a:p>
          <a:p>
            <a:r>
              <a:rPr lang="en-US" dirty="0"/>
              <a:t>color: red; </a:t>
            </a:r>
          </a:p>
          <a:p>
            <a:r>
              <a:rPr lang="en-US" dirty="0"/>
              <a:t>} </a:t>
            </a:r>
          </a:p>
          <a:p>
            <a:r>
              <a:rPr lang="en-US" dirty="0"/>
              <a:t>The important difference is that IDs are unique, while classes are not unique. We can use the same class on multiple elements, while IDs must be unique to a single element on the page. IDs may appear to work even when duplicated on the same page, but duplicate IDs can lead to inconsistent behavior and hard-to-find bugs.</a:t>
            </a:r>
          </a:p>
          <a:p>
            <a:r>
              <a:rPr lang="en-US" dirty="0"/>
              <a:t>If in doubt, use a class.</a:t>
            </a:r>
          </a:p>
          <a:p>
            <a:endParaRPr lang="en-US" dirty="0"/>
          </a:p>
        </p:txBody>
      </p:sp>
    </p:spTree>
    <p:extLst>
      <p:ext uri="{BB962C8B-B14F-4D97-AF65-F5344CB8AC3E}">
        <p14:creationId xmlns:p14="http://schemas.microsoft.com/office/powerpoint/2010/main" val="22351372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F482-1534-DD41-854F-DBF17D1BEE2C}"/>
              </a:ext>
            </a:extLst>
          </p:cNvPr>
          <p:cNvSpPr>
            <a:spLocks noGrp="1"/>
          </p:cNvSpPr>
          <p:nvPr>
            <p:ph type="title"/>
          </p:nvPr>
        </p:nvSpPr>
        <p:spPr/>
        <p:txBody>
          <a:bodyPr/>
          <a:lstStyle/>
          <a:p>
            <a:pPr algn="ctr"/>
            <a:r>
              <a:rPr lang="en-US" dirty="0" err="1"/>
              <a:t>Divs</a:t>
            </a:r>
            <a:r>
              <a:rPr lang="en-US" dirty="0"/>
              <a:t> and Spans</a:t>
            </a:r>
          </a:p>
        </p:txBody>
      </p:sp>
      <p:sp>
        <p:nvSpPr>
          <p:cNvPr id="3" name="Content Placeholder 2">
            <a:extLst>
              <a:ext uri="{FF2B5EF4-FFF2-40B4-BE49-F238E27FC236}">
                <a16:creationId xmlns:a16="http://schemas.microsoft.com/office/drawing/2014/main" id="{CFFD1F90-5EB2-D147-9E42-34ECB3FDBA6B}"/>
              </a:ext>
            </a:extLst>
          </p:cNvPr>
          <p:cNvSpPr>
            <a:spLocks noGrp="1"/>
          </p:cNvSpPr>
          <p:nvPr>
            <p:ph idx="1"/>
          </p:nvPr>
        </p:nvSpPr>
        <p:spPr>
          <a:xfrm>
            <a:off x="1451579" y="1942162"/>
            <a:ext cx="9603275" cy="4111319"/>
          </a:xfrm>
        </p:spPr>
        <p:txBody>
          <a:bodyPr>
            <a:normAutofit fontScale="62500" lnSpcReduction="20000"/>
          </a:bodyPr>
          <a:lstStyle/>
          <a:p>
            <a:r>
              <a:rPr lang="en-US" dirty="0"/>
              <a:t>Classes are useful for applying styles to parts of a page, but sometimes you have a style that you want to apply to an entire part of your page and adding a class to every tag can be unwieldy. It can also result in an HTML file that is difficult to read. Here's a new page I made about wildcats. See on </a:t>
            </a:r>
            <a:r>
              <a:rPr lang="en-US" dirty="0" err="1"/>
              <a:t>github</a:t>
            </a:r>
            <a:r>
              <a:rPr lang="en-US" dirty="0"/>
              <a:t> GoobsanGroup1/</a:t>
            </a:r>
            <a:r>
              <a:rPr lang="en-US" dirty="0" err="1"/>
              <a:t>web_dev_proj</a:t>
            </a:r>
            <a:r>
              <a:rPr lang="en-US" dirty="0"/>
              <a:t>/</a:t>
            </a:r>
            <a:r>
              <a:rPr lang="en-US" dirty="0" err="1"/>
              <a:t>widcats.html</a:t>
            </a:r>
            <a:endParaRPr lang="en-US" dirty="0"/>
          </a:p>
          <a:p>
            <a:r>
              <a:rPr lang="en-US" dirty="0"/>
              <a:t>See all of the classes we had to add to make certain elements important and unimportant? We can simplify this using the new tag, &lt;div&gt;:</a:t>
            </a:r>
          </a:p>
          <a:p>
            <a:r>
              <a:rPr lang="en-US" dirty="0"/>
              <a:t>See on </a:t>
            </a:r>
            <a:r>
              <a:rPr lang="en-US" dirty="0" err="1"/>
              <a:t>github</a:t>
            </a:r>
            <a:r>
              <a:rPr lang="en-US" dirty="0"/>
              <a:t> GoobsanGroup1 widcats2.html</a:t>
            </a:r>
          </a:p>
          <a:p>
            <a:r>
              <a:rPr lang="en-US" dirty="0"/>
              <a:t>Then we can style entire sections of the page using the selectors .important and .unimportant in our CSS:</a:t>
            </a:r>
          </a:p>
          <a:p>
            <a:r>
              <a:rPr lang="en-US" i="1" dirty="0" err="1"/>
              <a:t>css</a:t>
            </a:r>
            <a:r>
              <a:rPr lang="en-US" i="1" dirty="0"/>
              <a:t>/</a:t>
            </a:r>
            <a:r>
              <a:rPr lang="en-US" i="1" dirty="0" err="1"/>
              <a:t>styles.css</a:t>
            </a:r>
            <a:endParaRPr lang="en-US" dirty="0"/>
          </a:p>
          <a:p>
            <a:r>
              <a:rPr lang="en-US" dirty="0"/>
              <a:t>.important { </a:t>
            </a:r>
          </a:p>
          <a:p>
            <a:r>
              <a:rPr lang="en-US" dirty="0"/>
              <a:t>color: red; </a:t>
            </a:r>
          </a:p>
          <a:p>
            <a:r>
              <a:rPr lang="en-US" dirty="0"/>
              <a:t>} </a:t>
            </a:r>
          </a:p>
          <a:p>
            <a:r>
              <a:rPr lang="en-US" dirty="0"/>
              <a:t>.unimportant { </a:t>
            </a:r>
          </a:p>
          <a:p>
            <a:r>
              <a:rPr lang="en-US" dirty="0"/>
              <a:t>color: blue; </a:t>
            </a:r>
          </a:p>
          <a:p>
            <a:r>
              <a:rPr lang="en-US" dirty="0"/>
              <a:t>}</a:t>
            </a:r>
          </a:p>
          <a:p>
            <a:endParaRPr lang="en-US" dirty="0"/>
          </a:p>
        </p:txBody>
      </p:sp>
    </p:spTree>
    <p:extLst>
      <p:ext uri="{BB962C8B-B14F-4D97-AF65-F5344CB8AC3E}">
        <p14:creationId xmlns:p14="http://schemas.microsoft.com/office/powerpoint/2010/main" val="42578365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70F39-BB90-DE43-BFB8-080105F1AFA5}"/>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BF771252-4813-A443-B311-84E5C84F8574}"/>
              </a:ext>
            </a:extLst>
          </p:cNvPr>
          <p:cNvSpPr>
            <a:spLocks noGrp="1"/>
          </p:cNvSpPr>
          <p:nvPr>
            <p:ph idx="1"/>
          </p:nvPr>
        </p:nvSpPr>
        <p:spPr/>
        <p:txBody>
          <a:bodyPr>
            <a:normAutofit fontScale="85000" lnSpcReduction="10000"/>
          </a:bodyPr>
          <a:lstStyle/>
          <a:p>
            <a:r>
              <a:rPr lang="en-US" dirty="0"/>
              <a:t>The &lt;div&gt; tag does not actually do anything on its own - it simply defines a section of a page. It acts as a container to separate the content of a page, so that when used with CSS, styles can be applied to an entire section. Remember, good code is code that is easy to change: When we use &lt;div&gt;s and want to change a class name, we only need to change one &lt;div&gt; instead of all of the elements inside of it.</a:t>
            </a:r>
          </a:p>
          <a:p>
            <a:r>
              <a:rPr lang="en-US" dirty="0"/>
              <a:t>There is a similar tag for inline elements called &lt;span&gt;:</a:t>
            </a:r>
          </a:p>
          <a:p>
            <a:r>
              <a:rPr lang="en-US" i="1" dirty="0"/>
              <a:t>wildcats2.html</a:t>
            </a:r>
            <a:endParaRPr lang="en-US" dirty="0"/>
          </a:p>
          <a:p>
            <a:r>
              <a:rPr lang="en-US" dirty="0"/>
              <a:t>&lt;p&gt;Wildcats are versatile creatures that can live in &lt;span class="important"&gt;many different climates&lt;/span&gt;. They can live in &lt;span class="cat-climate"&gt;the jungle&lt;/span&gt;, &lt;span class="cat-climate"&gt;the mountains&lt;/span&gt;, and even &lt;span class="cat-climate"&gt;the desert&lt;/span&gt;. Look carefully, and you may find one in &lt;span class="important"&gt;your own backyard&lt;/span&gt;!</a:t>
            </a:r>
          </a:p>
        </p:txBody>
      </p:sp>
    </p:spTree>
    <p:extLst>
      <p:ext uri="{BB962C8B-B14F-4D97-AF65-F5344CB8AC3E}">
        <p14:creationId xmlns:p14="http://schemas.microsoft.com/office/powerpoint/2010/main" val="28884215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D5281-1B58-6F4C-870D-550E595D2466}"/>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FB5C6A23-7F03-804A-85A5-FA7BA3AF38EF}"/>
              </a:ext>
            </a:extLst>
          </p:cNvPr>
          <p:cNvSpPr>
            <a:spLocks noGrp="1"/>
          </p:cNvSpPr>
          <p:nvPr>
            <p:ph idx="1"/>
          </p:nvPr>
        </p:nvSpPr>
        <p:spPr>
          <a:xfrm>
            <a:off x="1451579" y="2015732"/>
            <a:ext cx="9603275" cy="4037749"/>
          </a:xfrm>
        </p:spPr>
        <p:txBody>
          <a:bodyPr>
            <a:normAutofit fontScale="62500" lnSpcReduction="20000"/>
          </a:bodyPr>
          <a:lstStyle/>
          <a:p>
            <a:r>
              <a:rPr lang="en-US" dirty="0"/>
              <a:t>Now let's add some style for our new class, .cat-climate:</a:t>
            </a:r>
          </a:p>
          <a:p>
            <a:r>
              <a:rPr lang="en-US" i="1" dirty="0" err="1"/>
              <a:t>styles.css</a:t>
            </a:r>
            <a:endParaRPr lang="en-US" dirty="0"/>
          </a:p>
          <a:p>
            <a:r>
              <a:rPr lang="en-US" dirty="0"/>
              <a:t>.important { </a:t>
            </a:r>
          </a:p>
          <a:p>
            <a:r>
              <a:rPr lang="en-US" dirty="0"/>
              <a:t>color: red; </a:t>
            </a:r>
          </a:p>
          <a:p>
            <a:r>
              <a:rPr lang="en-US" dirty="0"/>
              <a:t>} </a:t>
            </a:r>
          </a:p>
          <a:p>
            <a:r>
              <a:rPr lang="en-US" dirty="0"/>
              <a:t>.unimportant { </a:t>
            </a:r>
          </a:p>
          <a:p>
            <a:r>
              <a:rPr lang="en-US" dirty="0"/>
              <a:t>color: blue; </a:t>
            </a:r>
          </a:p>
          <a:p>
            <a:r>
              <a:rPr lang="en-US" dirty="0"/>
              <a:t>} </a:t>
            </a:r>
          </a:p>
          <a:p>
            <a:r>
              <a:rPr lang="en-US" dirty="0"/>
              <a:t>.cat-climate { </a:t>
            </a:r>
          </a:p>
          <a:p>
            <a:r>
              <a:rPr lang="en-US" dirty="0"/>
              <a:t>background-color: yellow; </a:t>
            </a:r>
          </a:p>
          <a:p>
            <a:r>
              <a:rPr lang="en-US" dirty="0"/>
              <a:t>} </a:t>
            </a:r>
          </a:p>
          <a:p>
            <a:r>
              <a:rPr lang="en-US" dirty="0"/>
              <a:t>The same class can be used to apply the same styles to both spans and </a:t>
            </a:r>
            <a:r>
              <a:rPr lang="en-US" dirty="0" err="1"/>
              <a:t>divs</a:t>
            </a:r>
            <a:r>
              <a:rPr lang="en-US" dirty="0"/>
              <a:t>, as we did with .important.</a:t>
            </a:r>
          </a:p>
          <a:p>
            <a:endParaRPr lang="en-US" dirty="0"/>
          </a:p>
        </p:txBody>
      </p:sp>
    </p:spTree>
    <p:extLst>
      <p:ext uri="{BB962C8B-B14F-4D97-AF65-F5344CB8AC3E}">
        <p14:creationId xmlns:p14="http://schemas.microsoft.com/office/powerpoint/2010/main" val="41576500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A3377-4063-D144-801D-93E4BA6F1830}"/>
              </a:ext>
            </a:extLst>
          </p:cNvPr>
          <p:cNvSpPr>
            <a:spLocks noGrp="1"/>
          </p:cNvSpPr>
          <p:nvPr>
            <p:ph type="title"/>
          </p:nvPr>
        </p:nvSpPr>
        <p:spPr/>
        <p:txBody>
          <a:bodyPr/>
          <a:lstStyle/>
          <a:p>
            <a:pPr algn="ctr"/>
            <a:r>
              <a:rPr lang="en-US" dirty="0"/>
              <a:t>Practice: </a:t>
            </a:r>
            <a:r>
              <a:rPr lang="en-US" dirty="0" err="1"/>
              <a:t>Divs</a:t>
            </a:r>
            <a:r>
              <a:rPr lang="en-US" dirty="0"/>
              <a:t> and Spans</a:t>
            </a:r>
          </a:p>
        </p:txBody>
      </p:sp>
      <p:sp>
        <p:nvSpPr>
          <p:cNvPr id="3" name="Content Placeholder 2">
            <a:extLst>
              <a:ext uri="{FF2B5EF4-FFF2-40B4-BE49-F238E27FC236}">
                <a16:creationId xmlns:a16="http://schemas.microsoft.com/office/drawing/2014/main" id="{6492C478-22E6-524A-801D-7642A37EC19F}"/>
              </a:ext>
            </a:extLst>
          </p:cNvPr>
          <p:cNvSpPr>
            <a:spLocks noGrp="1"/>
          </p:cNvSpPr>
          <p:nvPr>
            <p:ph idx="1"/>
          </p:nvPr>
        </p:nvSpPr>
        <p:spPr/>
        <p:txBody>
          <a:bodyPr/>
          <a:lstStyle/>
          <a:p>
            <a:r>
              <a:rPr lang="en-US" b="1" dirty="0"/>
              <a:t>Warm Up</a:t>
            </a:r>
          </a:p>
          <a:p>
            <a:r>
              <a:rPr lang="en-US" i="1" dirty="0"/>
              <a:t>Discuss the following with your partner:</a:t>
            </a:r>
            <a:endParaRPr lang="en-US" dirty="0"/>
          </a:p>
          <a:p>
            <a:r>
              <a:rPr lang="en-US" dirty="0"/>
              <a:t>What is the difference between </a:t>
            </a:r>
            <a:r>
              <a:rPr lang="en-US" dirty="0" err="1"/>
              <a:t>divs</a:t>
            </a:r>
            <a:r>
              <a:rPr lang="en-US" dirty="0"/>
              <a:t> and spans?</a:t>
            </a:r>
          </a:p>
          <a:p>
            <a:r>
              <a:rPr lang="en-US" dirty="0"/>
              <a:t>If I wanted to highlight a specific phrase in a paragraph, would it be better to use a div or a span?</a:t>
            </a:r>
          </a:p>
          <a:p>
            <a:r>
              <a:rPr lang="en-US" dirty="0"/>
              <a:t>If I wanted to highlight a group of paragraphs, would it be better to use a div or a span?</a:t>
            </a:r>
          </a:p>
          <a:p>
            <a:endParaRPr lang="en-US" dirty="0"/>
          </a:p>
        </p:txBody>
      </p:sp>
    </p:spTree>
    <p:extLst>
      <p:ext uri="{BB962C8B-B14F-4D97-AF65-F5344CB8AC3E}">
        <p14:creationId xmlns:p14="http://schemas.microsoft.com/office/powerpoint/2010/main" val="2995523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CC61E-2322-C64B-B37C-14AB08B49447}"/>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442CD6F8-070C-1746-B11F-A128F0A5D055}"/>
              </a:ext>
            </a:extLst>
          </p:cNvPr>
          <p:cNvSpPr>
            <a:spLocks noGrp="1"/>
          </p:cNvSpPr>
          <p:nvPr>
            <p:ph idx="1"/>
          </p:nvPr>
        </p:nvSpPr>
        <p:spPr/>
        <p:txBody>
          <a:bodyPr/>
          <a:lstStyle/>
          <a:p>
            <a:r>
              <a:rPr lang="en-US" dirty="0"/>
              <a:t>To delete a branch, first click on the </a:t>
            </a:r>
            <a:r>
              <a:rPr lang="en-US" i="1" dirty="0"/>
              <a:t>Branches</a:t>
            </a:r>
            <a:r>
              <a:rPr lang="en-US" dirty="0"/>
              <a:t> tab at the top of the repository's main page:</a:t>
            </a:r>
          </a:p>
          <a:p>
            <a:endParaRPr lang="en-US" dirty="0"/>
          </a:p>
          <a:p>
            <a:endParaRPr lang="en-US" dirty="0"/>
          </a:p>
          <a:p>
            <a:r>
              <a:rPr lang="en-US" dirty="0"/>
              <a:t>This will take you to a page where all of the repository's branches are listed. Delete a branch by clicking on the red trash can symbol in the branch's row on the right side of the page:</a:t>
            </a:r>
          </a:p>
        </p:txBody>
      </p:sp>
      <p:pic>
        <p:nvPicPr>
          <p:cNvPr id="5" name="Picture 4">
            <a:extLst>
              <a:ext uri="{FF2B5EF4-FFF2-40B4-BE49-F238E27FC236}">
                <a16:creationId xmlns:a16="http://schemas.microsoft.com/office/drawing/2014/main" id="{C41CCB13-C9F3-D142-A65F-C8B2EB33AB96}"/>
              </a:ext>
            </a:extLst>
          </p:cNvPr>
          <p:cNvPicPr>
            <a:picLocks noChangeAspect="1"/>
          </p:cNvPicPr>
          <p:nvPr/>
        </p:nvPicPr>
        <p:blipFill>
          <a:blip r:embed="rId2"/>
          <a:stretch>
            <a:fillRect/>
          </a:stretch>
        </p:blipFill>
        <p:spPr>
          <a:xfrm>
            <a:off x="1828800" y="2844800"/>
            <a:ext cx="9194800" cy="1012826"/>
          </a:xfrm>
          <a:prstGeom prst="rect">
            <a:avLst/>
          </a:prstGeom>
        </p:spPr>
      </p:pic>
      <p:pic>
        <p:nvPicPr>
          <p:cNvPr id="7" name="Picture 6">
            <a:extLst>
              <a:ext uri="{FF2B5EF4-FFF2-40B4-BE49-F238E27FC236}">
                <a16:creationId xmlns:a16="http://schemas.microsoft.com/office/drawing/2014/main" id="{361E40DE-3566-FA49-BB02-E982D3B5FD19}"/>
              </a:ext>
            </a:extLst>
          </p:cNvPr>
          <p:cNvPicPr>
            <a:picLocks noChangeAspect="1"/>
          </p:cNvPicPr>
          <p:nvPr/>
        </p:nvPicPr>
        <p:blipFill>
          <a:blip r:embed="rId3"/>
          <a:stretch>
            <a:fillRect/>
          </a:stretch>
        </p:blipFill>
        <p:spPr>
          <a:xfrm>
            <a:off x="1828799" y="5004247"/>
            <a:ext cx="9226055" cy="990600"/>
          </a:xfrm>
          <a:prstGeom prst="rect">
            <a:avLst/>
          </a:prstGeom>
        </p:spPr>
      </p:pic>
    </p:spTree>
    <p:extLst>
      <p:ext uri="{BB962C8B-B14F-4D97-AF65-F5344CB8AC3E}">
        <p14:creationId xmlns:p14="http://schemas.microsoft.com/office/powerpoint/2010/main" val="25321570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20828-5AF0-C545-BA58-E8B6C362E021}"/>
              </a:ext>
            </a:extLst>
          </p:cNvPr>
          <p:cNvSpPr>
            <a:spLocks noGrp="1"/>
          </p:cNvSpPr>
          <p:nvPr>
            <p:ph type="title"/>
          </p:nvPr>
        </p:nvSpPr>
        <p:spPr/>
        <p:txBody>
          <a:bodyPr/>
          <a:lstStyle/>
          <a:p>
            <a:pPr algn="ctr"/>
            <a:r>
              <a:rPr lang="en-US" b="1" dirty="0"/>
              <a:t>Code</a:t>
            </a:r>
            <a:br>
              <a:rPr lang="en-US" b="1" dirty="0"/>
            </a:br>
            <a:endParaRPr lang="en-US" dirty="0"/>
          </a:p>
        </p:txBody>
      </p:sp>
      <p:sp>
        <p:nvSpPr>
          <p:cNvPr id="3" name="Content Placeholder 2">
            <a:extLst>
              <a:ext uri="{FF2B5EF4-FFF2-40B4-BE49-F238E27FC236}">
                <a16:creationId xmlns:a16="http://schemas.microsoft.com/office/drawing/2014/main" id="{A2186A2C-F41E-A646-A006-6E481738E7D6}"/>
              </a:ext>
            </a:extLst>
          </p:cNvPr>
          <p:cNvSpPr>
            <a:spLocks noGrp="1"/>
          </p:cNvSpPr>
          <p:nvPr>
            <p:ph idx="1"/>
          </p:nvPr>
        </p:nvSpPr>
        <p:spPr/>
        <p:txBody>
          <a:bodyPr>
            <a:normAutofit fontScale="70000" lnSpcReduction="20000"/>
          </a:bodyPr>
          <a:lstStyle/>
          <a:p>
            <a:r>
              <a:rPr lang="en-US" dirty="0"/>
              <a:t>Follow along with the lesson to create the webpage about wildcats, dividing the page into important and unimportant sections. Then, choose one (or several) of the following to practice using </a:t>
            </a:r>
            <a:r>
              <a:rPr lang="en-US" dirty="0" err="1"/>
              <a:t>divs</a:t>
            </a:r>
            <a:r>
              <a:rPr lang="en-US" dirty="0"/>
              <a:t> and spans to style the page.</a:t>
            </a:r>
          </a:p>
          <a:p>
            <a:r>
              <a:rPr lang="en-US" b="1" dirty="0"/>
              <a:t>Travel Agency</a:t>
            </a:r>
          </a:p>
          <a:p>
            <a:r>
              <a:rPr lang="en-US" dirty="0"/>
              <a:t>Pull up the page you made for Happy Trails Travel Agency and rewrite it to remove the tropical and </a:t>
            </a:r>
            <a:r>
              <a:rPr lang="en-US" dirty="0" err="1"/>
              <a:t>popularclasses</a:t>
            </a:r>
            <a:r>
              <a:rPr lang="en-US" dirty="0"/>
              <a:t> from the elements themselves and use </a:t>
            </a:r>
            <a:r>
              <a:rPr lang="en-US" dirty="0" err="1"/>
              <a:t>divs</a:t>
            </a:r>
            <a:r>
              <a:rPr lang="en-US" dirty="0"/>
              <a:t> instead.</a:t>
            </a:r>
          </a:p>
          <a:p>
            <a:r>
              <a:rPr lang="en-US" b="1" dirty="0"/>
              <a:t>News Article</a:t>
            </a:r>
          </a:p>
          <a:p>
            <a:r>
              <a:rPr lang="en-US" dirty="0"/>
              <a:t>Rewrite the news article webpage by removing the introduction class from the elements themselves and create a div with the introduction class to hold the elements.</a:t>
            </a:r>
          </a:p>
          <a:p>
            <a:r>
              <a:rPr lang="en-US" b="1" dirty="0"/>
              <a:t>Resume</a:t>
            </a:r>
          </a:p>
          <a:p>
            <a:r>
              <a:rPr lang="en-US" dirty="0"/>
              <a:t>Create a webpage to display your resume. Use </a:t>
            </a:r>
            <a:r>
              <a:rPr lang="en-US" dirty="0" err="1"/>
              <a:t>divs</a:t>
            </a:r>
            <a:r>
              <a:rPr lang="en-US" dirty="0"/>
              <a:t> and spans to style sections of the page to list your work experience, skills, education, contact info, and any other sections you'd like your resume to have.</a:t>
            </a:r>
          </a:p>
          <a:p>
            <a:endParaRPr lang="en-US" dirty="0"/>
          </a:p>
        </p:txBody>
      </p:sp>
    </p:spTree>
    <p:extLst>
      <p:ext uri="{BB962C8B-B14F-4D97-AF65-F5344CB8AC3E}">
        <p14:creationId xmlns:p14="http://schemas.microsoft.com/office/powerpoint/2010/main" val="11442570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8D68D-3F4C-2E48-B6F0-D249EBAE900D}"/>
              </a:ext>
            </a:extLst>
          </p:cNvPr>
          <p:cNvSpPr>
            <a:spLocks noGrp="1"/>
          </p:cNvSpPr>
          <p:nvPr>
            <p:ph type="title"/>
          </p:nvPr>
        </p:nvSpPr>
        <p:spPr/>
        <p:txBody>
          <a:bodyPr/>
          <a:lstStyle/>
          <a:p>
            <a:pPr algn="ctr"/>
            <a:r>
              <a:rPr lang="en-US" dirty="0"/>
              <a:t>Floats</a:t>
            </a:r>
          </a:p>
        </p:txBody>
      </p:sp>
      <p:sp>
        <p:nvSpPr>
          <p:cNvPr id="3" name="Content Placeholder 2">
            <a:extLst>
              <a:ext uri="{FF2B5EF4-FFF2-40B4-BE49-F238E27FC236}">
                <a16:creationId xmlns:a16="http://schemas.microsoft.com/office/drawing/2014/main" id="{63884C6C-4C2E-BE4A-B8B8-9D5791E62464}"/>
              </a:ext>
            </a:extLst>
          </p:cNvPr>
          <p:cNvSpPr>
            <a:spLocks noGrp="1"/>
          </p:cNvSpPr>
          <p:nvPr>
            <p:ph idx="1"/>
          </p:nvPr>
        </p:nvSpPr>
        <p:spPr/>
        <p:txBody>
          <a:bodyPr/>
          <a:lstStyle/>
          <a:p>
            <a:r>
              <a:rPr lang="en-US" dirty="0"/>
              <a:t>All the pages we've made so far have been laid out pretty simply - top to bottom for block elements, and left to right for inline elements. But often we will want our pages to have more complexity, with columns or a sidebar, or text wrapping around an image. We can use floats to design these kinds of layouts.</a:t>
            </a:r>
          </a:p>
          <a:p>
            <a:r>
              <a:rPr lang="en-US" dirty="0"/>
              <a:t>Let's see what this looks like. Here's an example of text wrapping around an image:</a:t>
            </a:r>
          </a:p>
          <a:p>
            <a:endParaRPr lang="en-US" dirty="0"/>
          </a:p>
        </p:txBody>
      </p:sp>
    </p:spTree>
    <p:extLst>
      <p:ext uri="{BB962C8B-B14F-4D97-AF65-F5344CB8AC3E}">
        <p14:creationId xmlns:p14="http://schemas.microsoft.com/office/powerpoint/2010/main" val="15915716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6099F-6D49-CA4A-864A-E456935D28D5}"/>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A7A0EA57-F960-0A40-BF14-0FB785EA5E6A}"/>
              </a:ext>
            </a:extLst>
          </p:cNvPr>
          <p:cNvSpPr>
            <a:spLocks noGrp="1"/>
          </p:cNvSpPr>
          <p:nvPr>
            <p:ph idx="1"/>
          </p:nvPr>
        </p:nvSpPr>
        <p:spPr>
          <a:xfrm>
            <a:off x="1451579" y="2015732"/>
            <a:ext cx="9603275" cy="4122309"/>
          </a:xfrm>
        </p:spPr>
        <p:txBody>
          <a:bodyPr>
            <a:normAutofit fontScale="55000" lnSpcReduction="20000"/>
          </a:bodyPr>
          <a:lstStyle/>
          <a:p>
            <a:r>
              <a:rPr lang="en-US" dirty="0"/>
              <a:t>&lt;!DOCTYPE html&gt; </a:t>
            </a:r>
          </a:p>
          <a:p>
            <a:r>
              <a:rPr lang="en-US" dirty="0"/>
              <a:t>&lt;html&gt; </a:t>
            </a:r>
          </a:p>
          <a:p>
            <a:r>
              <a:rPr lang="en-US" dirty="0"/>
              <a:t>&lt;head&gt; </a:t>
            </a:r>
          </a:p>
          <a:p>
            <a:r>
              <a:rPr lang="en-US" dirty="0"/>
              <a:t>&lt;link </a:t>
            </a:r>
            <a:r>
              <a:rPr lang="en-US" dirty="0" err="1"/>
              <a:t>href</a:t>
            </a:r>
            <a:r>
              <a:rPr lang="en-US" dirty="0"/>
              <a:t>="</a:t>
            </a:r>
            <a:r>
              <a:rPr lang="en-US" dirty="0" err="1"/>
              <a:t>css</a:t>
            </a:r>
            <a:r>
              <a:rPr lang="en-US" dirty="0"/>
              <a:t>/</a:t>
            </a:r>
            <a:r>
              <a:rPr lang="en-US" dirty="0" err="1"/>
              <a:t>styles.css</a:t>
            </a:r>
            <a:r>
              <a:rPr lang="en-US" dirty="0"/>
              <a:t>" </a:t>
            </a:r>
            <a:r>
              <a:rPr lang="en-US" dirty="0" err="1"/>
              <a:t>rel</a:t>
            </a:r>
            <a:r>
              <a:rPr lang="en-US" dirty="0"/>
              <a:t>="stylesheet" type="text/</a:t>
            </a:r>
            <a:r>
              <a:rPr lang="en-US" dirty="0" err="1"/>
              <a:t>css</a:t>
            </a:r>
            <a:r>
              <a:rPr lang="en-US" dirty="0"/>
              <a:t>"&gt; </a:t>
            </a:r>
          </a:p>
          <a:p>
            <a:r>
              <a:rPr lang="en-US" dirty="0"/>
              <a:t>&lt;title&gt;Mangoes&lt;/title&gt; </a:t>
            </a:r>
          </a:p>
          <a:p>
            <a:r>
              <a:rPr lang="en-US" dirty="0"/>
              <a:t>&lt;/head&gt; </a:t>
            </a:r>
          </a:p>
          <a:p>
            <a:r>
              <a:rPr lang="en-US" dirty="0"/>
              <a:t>&lt;body&gt; </a:t>
            </a:r>
          </a:p>
          <a:p>
            <a:r>
              <a:rPr lang="en-US" dirty="0"/>
              <a:t>&lt;</a:t>
            </a:r>
            <a:r>
              <a:rPr lang="en-US" dirty="0" err="1"/>
              <a:t>img</a:t>
            </a:r>
            <a:r>
              <a:rPr lang="en-US" dirty="0"/>
              <a:t> </a:t>
            </a:r>
            <a:r>
              <a:rPr lang="en-US" dirty="0" err="1"/>
              <a:t>src</a:t>
            </a:r>
            <a:r>
              <a:rPr lang="en-US" dirty="0"/>
              <a:t>="</a:t>
            </a:r>
            <a:r>
              <a:rPr lang="en-US" dirty="0" err="1"/>
              <a:t>img</a:t>
            </a:r>
            <a:r>
              <a:rPr lang="en-US" dirty="0"/>
              <a:t>/</a:t>
            </a:r>
            <a:r>
              <a:rPr lang="en-US" dirty="0" err="1"/>
              <a:t>mango.jpg</a:t>
            </a:r>
            <a:r>
              <a:rPr lang="en-US" dirty="0"/>
              <a:t>" alt="An image of a ripe mango."&gt; </a:t>
            </a:r>
          </a:p>
          <a:p>
            <a:r>
              <a:rPr lang="en-US" dirty="0"/>
              <a:t>&lt;p&gt;Mangoes are one of the world's favorite fruits. 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sunt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.&lt;/p&gt; </a:t>
            </a:r>
          </a:p>
          <a:p>
            <a:r>
              <a:rPr lang="en-US" dirty="0"/>
              <a:t>&lt;/body&gt; </a:t>
            </a:r>
          </a:p>
          <a:p>
            <a:r>
              <a:rPr lang="en-US" dirty="0"/>
              <a:t>&lt;/html&gt;</a:t>
            </a:r>
          </a:p>
        </p:txBody>
      </p:sp>
    </p:spTree>
    <p:extLst>
      <p:ext uri="{BB962C8B-B14F-4D97-AF65-F5344CB8AC3E}">
        <p14:creationId xmlns:p14="http://schemas.microsoft.com/office/powerpoint/2010/main" val="18432983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019E5-7223-0A4E-BBBD-0D9E0DFBBB50}"/>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A917FC3D-713D-F54D-BE8C-E663DFCA4758}"/>
              </a:ext>
            </a:extLst>
          </p:cNvPr>
          <p:cNvSpPr>
            <a:spLocks noGrp="1"/>
          </p:cNvSpPr>
          <p:nvPr>
            <p:ph idx="1"/>
          </p:nvPr>
        </p:nvSpPr>
        <p:spPr/>
        <p:txBody>
          <a:bodyPr/>
          <a:lstStyle/>
          <a:p>
            <a:r>
              <a:rPr lang="en-US" dirty="0"/>
              <a:t>And here's the CSS rule:</a:t>
            </a:r>
          </a:p>
          <a:p>
            <a:r>
              <a:rPr lang="en-US" i="1" dirty="0" err="1"/>
              <a:t>css</a:t>
            </a:r>
            <a:r>
              <a:rPr lang="en-US" i="1" dirty="0"/>
              <a:t>/</a:t>
            </a:r>
            <a:r>
              <a:rPr lang="en-US" i="1" dirty="0" err="1"/>
              <a:t>styles.css</a:t>
            </a:r>
            <a:endParaRPr lang="en-US" dirty="0"/>
          </a:p>
          <a:p>
            <a:r>
              <a:rPr lang="en-US" dirty="0" err="1"/>
              <a:t>img</a:t>
            </a:r>
            <a:r>
              <a:rPr lang="en-US" dirty="0"/>
              <a:t> { float: left; }</a:t>
            </a:r>
            <a:br>
              <a:rPr lang="en-US" dirty="0"/>
            </a:br>
            <a:r>
              <a:rPr lang="en-US" dirty="0"/>
              <a:t>When we pull up the page, we can see that the image "floats" to the left, and the text wraps to the right of it. You can resize your browser window to see that when the area for the text exceeds the image size, the text flows underneath the image. If you'd like, you can also make the text float to the right by using float: right; instead.</a:t>
            </a:r>
          </a:p>
          <a:p>
            <a:r>
              <a:rPr lang="en-US" dirty="0"/>
              <a:t>Let's see how we can use floats to create a sidebar:</a:t>
            </a:r>
          </a:p>
          <a:p>
            <a:endParaRPr lang="en-US" dirty="0"/>
          </a:p>
        </p:txBody>
      </p:sp>
    </p:spTree>
    <p:extLst>
      <p:ext uri="{BB962C8B-B14F-4D97-AF65-F5344CB8AC3E}">
        <p14:creationId xmlns:p14="http://schemas.microsoft.com/office/powerpoint/2010/main" val="37722605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26E7A-9B86-4042-A18C-B6CD563AD4FC}"/>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AD7A76C3-E781-BA41-98AC-5DB98D57BE9F}"/>
              </a:ext>
            </a:extLst>
          </p:cNvPr>
          <p:cNvSpPr>
            <a:spLocks noGrp="1"/>
          </p:cNvSpPr>
          <p:nvPr>
            <p:ph idx="1"/>
          </p:nvPr>
        </p:nvSpPr>
        <p:spPr>
          <a:xfrm>
            <a:off x="1441069" y="1847177"/>
            <a:ext cx="9603275" cy="4336839"/>
          </a:xfrm>
        </p:spPr>
        <p:txBody>
          <a:bodyPr>
            <a:noAutofit/>
          </a:bodyPr>
          <a:lstStyle/>
          <a:p>
            <a:r>
              <a:rPr lang="en-US" sz="800" dirty="0"/>
              <a:t>&lt;!DOCTYPE html&gt; </a:t>
            </a:r>
          </a:p>
          <a:p>
            <a:r>
              <a:rPr lang="en-US" sz="800" dirty="0"/>
              <a:t>&lt;html&gt; </a:t>
            </a:r>
          </a:p>
          <a:p>
            <a:r>
              <a:rPr lang="en-US" sz="800" dirty="0"/>
              <a:t>&lt;head&gt; &lt;link </a:t>
            </a:r>
            <a:r>
              <a:rPr lang="en-US" sz="800" dirty="0" err="1"/>
              <a:t>href</a:t>
            </a:r>
            <a:r>
              <a:rPr lang="en-US" sz="800" dirty="0"/>
              <a:t>="</a:t>
            </a:r>
            <a:r>
              <a:rPr lang="en-US" sz="800" dirty="0" err="1"/>
              <a:t>css</a:t>
            </a:r>
            <a:r>
              <a:rPr lang="en-US" sz="800" dirty="0"/>
              <a:t>/</a:t>
            </a:r>
            <a:r>
              <a:rPr lang="en-US" sz="800" dirty="0" err="1"/>
              <a:t>styles.css</a:t>
            </a:r>
            <a:r>
              <a:rPr lang="en-US" sz="800" dirty="0"/>
              <a:t>" </a:t>
            </a:r>
            <a:r>
              <a:rPr lang="en-US" sz="800" dirty="0" err="1"/>
              <a:t>rel</a:t>
            </a:r>
            <a:r>
              <a:rPr lang="en-US" sz="800" dirty="0"/>
              <a:t>="stylesheet" type="text/</a:t>
            </a:r>
            <a:r>
              <a:rPr lang="en-US" sz="800" dirty="0" err="1"/>
              <a:t>css</a:t>
            </a:r>
            <a:r>
              <a:rPr lang="en-US" sz="800" dirty="0"/>
              <a:t>"&gt; </a:t>
            </a:r>
          </a:p>
          <a:p>
            <a:r>
              <a:rPr lang="en-US" sz="800" dirty="0"/>
              <a:t>&lt;title&gt;Mangoes&lt;/title&gt; &lt;/head&gt; </a:t>
            </a:r>
          </a:p>
          <a:p>
            <a:r>
              <a:rPr lang="en-US" sz="800" dirty="0"/>
              <a:t>&lt;body&gt; </a:t>
            </a:r>
          </a:p>
          <a:p>
            <a:r>
              <a:rPr lang="en-US" sz="800" dirty="0"/>
              <a:t>&lt;h1&gt;All about mangoes&lt;/h1&gt; </a:t>
            </a:r>
          </a:p>
          <a:p>
            <a:r>
              <a:rPr lang="en-US" sz="800" dirty="0"/>
              <a:t>&lt;div class="sidebar"&gt; </a:t>
            </a:r>
          </a:p>
          <a:p>
            <a:r>
              <a:rPr lang="en-US" sz="800" dirty="0"/>
              <a:t>&lt;h2&gt;Eating mangoes&lt;/h2&gt; &lt;p&gt;Mangoes are delicious! Here are some ways to enjoy them:&lt;/p&gt; &lt;ul&gt; &lt;li&gt;By themselves&lt;/li&gt; &lt;li&gt;Smoothies&lt;/li&gt; &lt;li&gt;Fruit salad&lt;/li&gt; &lt;li&gt;With coconut rice&lt;/li&gt; &lt;/ul&gt; </a:t>
            </a:r>
          </a:p>
          <a:p>
            <a:r>
              <a:rPr lang="en-US" sz="800" dirty="0"/>
              <a:t>&lt;/div&gt; </a:t>
            </a:r>
          </a:p>
          <a:p>
            <a:r>
              <a:rPr lang="en-US" sz="800" dirty="0"/>
              <a:t>&lt;div class="main"&gt; </a:t>
            </a:r>
          </a:p>
          <a:p>
            <a:r>
              <a:rPr lang="en-US" sz="800" dirty="0"/>
              <a:t>&lt;p&gt;Mangoes are one of the world's favorite fruits. Lorem ipsum dolor sit </a:t>
            </a:r>
            <a:r>
              <a:rPr lang="en-US" sz="800" dirty="0" err="1"/>
              <a:t>amet</a:t>
            </a:r>
            <a:r>
              <a:rPr lang="en-US" sz="800" dirty="0"/>
              <a:t>, </a:t>
            </a:r>
            <a:r>
              <a:rPr lang="en-US" sz="800" dirty="0" err="1"/>
              <a:t>consectetur</a:t>
            </a:r>
            <a:r>
              <a:rPr lang="en-US" sz="800" dirty="0"/>
              <a:t> </a:t>
            </a:r>
            <a:r>
              <a:rPr lang="en-US" sz="800" dirty="0" err="1"/>
              <a:t>adipisicing</a:t>
            </a:r>
            <a:r>
              <a:rPr lang="en-US" sz="800" dirty="0"/>
              <a:t> </a:t>
            </a:r>
            <a:r>
              <a:rPr lang="en-US" sz="800" dirty="0" err="1"/>
              <a:t>elit</a:t>
            </a:r>
            <a:r>
              <a:rPr lang="en-US" sz="800" dirty="0"/>
              <a:t>, sed do </a:t>
            </a:r>
            <a:r>
              <a:rPr lang="en-US" sz="800" dirty="0" err="1"/>
              <a:t>eiusmod</a:t>
            </a:r>
            <a:r>
              <a:rPr lang="en-US" sz="800" dirty="0"/>
              <a:t> </a:t>
            </a:r>
            <a:r>
              <a:rPr lang="en-US" sz="800" dirty="0" err="1"/>
              <a:t>tempor</a:t>
            </a:r>
            <a:r>
              <a:rPr lang="en-US" sz="800" dirty="0"/>
              <a:t> </a:t>
            </a:r>
            <a:r>
              <a:rPr lang="en-US" sz="800" dirty="0" err="1"/>
              <a:t>incididunt</a:t>
            </a:r>
            <a:r>
              <a:rPr lang="en-US" sz="800" dirty="0"/>
              <a:t> </a:t>
            </a:r>
            <a:r>
              <a:rPr lang="en-US" sz="800" dirty="0" err="1"/>
              <a:t>ut</a:t>
            </a:r>
            <a:r>
              <a:rPr lang="en-US" sz="800" dirty="0"/>
              <a:t> </a:t>
            </a:r>
            <a:r>
              <a:rPr lang="en-US" sz="800" dirty="0" err="1"/>
              <a:t>labore</a:t>
            </a:r>
            <a:r>
              <a:rPr lang="en-US" sz="800" dirty="0"/>
              <a:t> et dolore magna </a:t>
            </a:r>
            <a:r>
              <a:rPr lang="en-US" sz="800" dirty="0" err="1"/>
              <a:t>aliqua</a:t>
            </a:r>
            <a:r>
              <a:rPr lang="en-US" sz="800" dirty="0"/>
              <a:t>. Ut </a:t>
            </a:r>
            <a:r>
              <a:rPr lang="en-US" sz="800" dirty="0" err="1"/>
              <a:t>enim</a:t>
            </a:r>
            <a:r>
              <a:rPr lang="en-US" sz="800" dirty="0"/>
              <a:t> ad minim </a:t>
            </a:r>
            <a:r>
              <a:rPr lang="en-US" sz="800" dirty="0" err="1"/>
              <a:t>veniam</a:t>
            </a:r>
            <a:r>
              <a:rPr lang="en-US" sz="800" dirty="0"/>
              <a:t>, </a:t>
            </a:r>
            <a:r>
              <a:rPr lang="en-US" sz="800" dirty="0" err="1"/>
              <a:t>quis</a:t>
            </a:r>
            <a:r>
              <a:rPr lang="en-US" sz="800" dirty="0"/>
              <a:t> </a:t>
            </a:r>
            <a:r>
              <a:rPr lang="en-US" sz="800" dirty="0" err="1"/>
              <a:t>nostrud</a:t>
            </a:r>
            <a:r>
              <a:rPr lang="en-US" sz="800" dirty="0"/>
              <a:t> exercitation </a:t>
            </a:r>
            <a:r>
              <a:rPr lang="en-US" sz="800" dirty="0" err="1"/>
              <a:t>ullamco</a:t>
            </a:r>
            <a:r>
              <a:rPr lang="en-US" sz="800" dirty="0"/>
              <a:t> </a:t>
            </a:r>
            <a:r>
              <a:rPr lang="en-US" sz="800" dirty="0" err="1"/>
              <a:t>laboris</a:t>
            </a:r>
            <a:r>
              <a:rPr lang="en-US" sz="800" dirty="0"/>
              <a:t> nisi </a:t>
            </a:r>
            <a:r>
              <a:rPr lang="en-US" sz="800" dirty="0" err="1"/>
              <a:t>ut</a:t>
            </a:r>
            <a:r>
              <a:rPr lang="en-US" sz="800" dirty="0"/>
              <a:t> </a:t>
            </a:r>
            <a:r>
              <a:rPr lang="en-US" sz="800" dirty="0" err="1"/>
              <a:t>aliquip</a:t>
            </a:r>
            <a:r>
              <a:rPr lang="en-US" sz="800" dirty="0"/>
              <a:t> ex </a:t>
            </a:r>
            <a:r>
              <a:rPr lang="en-US" sz="800" dirty="0" err="1"/>
              <a:t>ea</a:t>
            </a:r>
            <a:r>
              <a:rPr lang="en-US" sz="800" dirty="0"/>
              <a:t> </a:t>
            </a:r>
            <a:r>
              <a:rPr lang="en-US" sz="800" dirty="0" err="1"/>
              <a:t>commodo</a:t>
            </a:r>
            <a:r>
              <a:rPr lang="en-US" sz="800" dirty="0"/>
              <a:t> </a:t>
            </a:r>
            <a:r>
              <a:rPr lang="en-US" sz="800" dirty="0" err="1"/>
              <a:t>consequat</a:t>
            </a:r>
            <a:r>
              <a:rPr lang="en-US" sz="800" dirty="0"/>
              <a:t>. Duis </a:t>
            </a:r>
            <a:r>
              <a:rPr lang="en-US" sz="800" dirty="0" err="1"/>
              <a:t>aute</a:t>
            </a:r>
            <a:r>
              <a:rPr lang="en-US" sz="800" dirty="0"/>
              <a:t> </a:t>
            </a:r>
            <a:r>
              <a:rPr lang="en-US" sz="800" dirty="0" err="1"/>
              <a:t>irure</a:t>
            </a:r>
            <a:r>
              <a:rPr lang="en-US" sz="800" dirty="0"/>
              <a:t> dolor in </a:t>
            </a:r>
            <a:r>
              <a:rPr lang="en-US" sz="800" dirty="0" err="1"/>
              <a:t>reprehenderit</a:t>
            </a:r>
            <a:r>
              <a:rPr lang="en-US" sz="800" dirty="0"/>
              <a:t> in </a:t>
            </a:r>
            <a:r>
              <a:rPr lang="en-US" sz="800" dirty="0" err="1"/>
              <a:t>voluptate</a:t>
            </a:r>
            <a:r>
              <a:rPr lang="en-US" sz="800" dirty="0"/>
              <a:t> </a:t>
            </a:r>
            <a:r>
              <a:rPr lang="en-US" sz="800" dirty="0" err="1"/>
              <a:t>velit</a:t>
            </a:r>
            <a:r>
              <a:rPr lang="en-US" sz="800" dirty="0"/>
              <a:t> </a:t>
            </a:r>
            <a:r>
              <a:rPr lang="en-US" sz="800" dirty="0" err="1"/>
              <a:t>esse</a:t>
            </a:r>
            <a:r>
              <a:rPr lang="en-US" sz="800" dirty="0"/>
              <a:t> </a:t>
            </a:r>
            <a:r>
              <a:rPr lang="en-US" sz="800" dirty="0" err="1"/>
              <a:t>cillum</a:t>
            </a:r>
            <a:r>
              <a:rPr lang="en-US" sz="800" dirty="0"/>
              <a:t> dolore </a:t>
            </a:r>
            <a:r>
              <a:rPr lang="en-US" sz="800" dirty="0" err="1"/>
              <a:t>eu</a:t>
            </a:r>
            <a:r>
              <a:rPr lang="en-US" sz="800" dirty="0"/>
              <a:t> </a:t>
            </a:r>
            <a:r>
              <a:rPr lang="en-US" sz="800" dirty="0" err="1"/>
              <a:t>fugiat</a:t>
            </a:r>
            <a:r>
              <a:rPr lang="en-US" sz="800" dirty="0"/>
              <a:t> </a:t>
            </a:r>
            <a:r>
              <a:rPr lang="en-US" sz="800" dirty="0" err="1"/>
              <a:t>nulla</a:t>
            </a:r>
            <a:r>
              <a:rPr lang="en-US" sz="800" dirty="0"/>
              <a:t> </a:t>
            </a:r>
            <a:r>
              <a:rPr lang="en-US" sz="800" dirty="0" err="1"/>
              <a:t>pariatur</a:t>
            </a:r>
            <a:r>
              <a:rPr lang="en-US" sz="800" dirty="0"/>
              <a:t>. </a:t>
            </a:r>
            <a:r>
              <a:rPr lang="en-US" sz="800" dirty="0" err="1"/>
              <a:t>Excepteur</a:t>
            </a:r>
            <a:r>
              <a:rPr lang="en-US" sz="800" dirty="0"/>
              <a:t> </a:t>
            </a:r>
            <a:r>
              <a:rPr lang="en-US" sz="800" dirty="0" err="1"/>
              <a:t>sint</a:t>
            </a:r>
            <a:r>
              <a:rPr lang="en-US" sz="800" dirty="0"/>
              <a:t> </a:t>
            </a:r>
            <a:r>
              <a:rPr lang="en-US" sz="800" dirty="0" err="1"/>
              <a:t>occaecat</a:t>
            </a:r>
            <a:r>
              <a:rPr lang="en-US" sz="800" dirty="0"/>
              <a:t> </a:t>
            </a:r>
            <a:r>
              <a:rPr lang="en-US" sz="800" dirty="0" err="1"/>
              <a:t>cupidatat</a:t>
            </a:r>
            <a:r>
              <a:rPr lang="en-US" sz="800" dirty="0"/>
              <a:t> non </a:t>
            </a:r>
            <a:r>
              <a:rPr lang="en-US" sz="800" dirty="0" err="1"/>
              <a:t>proident</a:t>
            </a:r>
            <a:r>
              <a:rPr lang="en-US" sz="800" dirty="0"/>
              <a:t>, sunt in culpa qui </a:t>
            </a:r>
            <a:r>
              <a:rPr lang="en-US" sz="800" dirty="0" err="1"/>
              <a:t>officia</a:t>
            </a:r>
            <a:r>
              <a:rPr lang="en-US" sz="800" dirty="0"/>
              <a:t> </a:t>
            </a:r>
            <a:r>
              <a:rPr lang="en-US" sz="800" dirty="0" err="1"/>
              <a:t>deserunt</a:t>
            </a:r>
            <a:r>
              <a:rPr lang="en-US" sz="800" dirty="0"/>
              <a:t> </a:t>
            </a:r>
            <a:r>
              <a:rPr lang="en-US" sz="800" dirty="0" err="1"/>
              <a:t>mollit</a:t>
            </a:r>
            <a:r>
              <a:rPr lang="en-US" sz="800" dirty="0"/>
              <a:t> </a:t>
            </a:r>
            <a:r>
              <a:rPr lang="en-US" sz="800" dirty="0" err="1"/>
              <a:t>anim</a:t>
            </a:r>
            <a:r>
              <a:rPr lang="en-US" sz="800" dirty="0"/>
              <a:t> id </a:t>
            </a:r>
            <a:r>
              <a:rPr lang="en-US" sz="800" dirty="0" err="1"/>
              <a:t>est</a:t>
            </a:r>
            <a:r>
              <a:rPr lang="en-US" sz="800" dirty="0"/>
              <a:t> </a:t>
            </a:r>
            <a:r>
              <a:rPr lang="en-US" sz="800" dirty="0" err="1"/>
              <a:t>laborum</a:t>
            </a:r>
            <a:r>
              <a:rPr lang="en-US" sz="800" dirty="0"/>
              <a:t>. Ut </a:t>
            </a:r>
            <a:r>
              <a:rPr lang="en-US" sz="800" dirty="0" err="1"/>
              <a:t>enim</a:t>
            </a:r>
            <a:r>
              <a:rPr lang="en-US" sz="800" dirty="0"/>
              <a:t> ad minim </a:t>
            </a:r>
            <a:r>
              <a:rPr lang="en-US" sz="800" dirty="0" err="1"/>
              <a:t>veniam</a:t>
            </a:r>
            <a:r>
              <a:rPr lang="en-US" sz="800" dirty="0"/>
              <a:t>, </a:t>
            </a:r>
            <a:r>
              <a:rPr lang="en-US" sz="800" dirty="0" err="1"/>
              <a:t>quis</a:t>
            </a:r>
            <a:r>
              <a:rPr lang="en-US" sz="800" dirty="0"/>
              <a:t> </a:t>
            </a:r>
            <a:r>
              <a:rPr lang="en-US" sz="800" dirty="0" err="1"/>
              <a:t>nostrud</a:t>
            </a:r>
            <a:r>
              <a:rPr lang="en-US" sz="800" dirty="0"/>
              <a:t> exercitation </a:t>
            </a:r>
            <a:r>
              <a:rPr lang="en-US" sz="800" dirty="0" err="1"/>
              <a:t>ullamco</a:t>
            </a:r>
            <a:r>
              <a:rPr lang="en-US" sz="800" dirty="0"/>
              <a:t> </a:t>
            </a:r>
            <a:r>
              <a:rPr lang="en-US" sz="800" dirty="0" err="1"/>
              <a:t>laboris</a:t>
            </a:r>
            <a:r>
              <a:rPr lang="en-US" sz="800" dirty="0"/>
              <a:t> nisi </a:t>
            </a:r>
            <a:r>
              <a:rPr lang="en-US" sz="800" dirty="0" err="1"/>
              <a:t>ut</a:t>
            </a:r>
            <a:r>
              <a:rPr lang="en-US" sz="800" dirty="0"/>
              <a:t> </a:t>
            </a:r>
            <a:r>
              <a:rPr lang="en-US" sz="800" dirty="0" err="1"/>
              <a:t>aliquip</a:t>
            </a:r>
            <a:r>
              <a:rPr lang="en-US" sz="800" dirty="0"/>
              <a:t> ex </a:t>
            </a:r>
            <a:r>
              <a:rPr lang="en-US" sz="800" dirty="0" err="1"/>
              <a:t>ea</a:t>
            </a:r>
            <a:r>
              <a:rPr lang="en-US" sz="800" dirty="0"/>
              <a:t> </a:t>
            </a:r>
            <a:r>
              <a:rPr lang="en-US" sz="800" dirty="0" err="1"/>
              <a:t>commodo</a:t>
            </a:r>
            <a:r>
              <a:rPr lang="en-US" sz="800" dirty="0"/>
              <a:t> </a:t>
            </a:r>
            <a:r>
              <a:rPr lang="en-US" sz="800" dirty="0" err="1"/>
              <a:t>consequat</a:t>
            </a:r>
            <a:r>
              <a:rPr lang="en-US" sz="800" dirty="0"/>
              <a:t>. Duis </a:t>
            </a:r>
            <a:r>
              <a:rPr lang="en-US" sz="800" dirty="0" err="1"/>
              <a:t>aute</a:t>
            </a:r>
            <a:r>
              <a:rPr lang="en-US" sz="800" dirty="0"/>
              <a:t> </a:t>
            </a:r>
            <a:r>
              <a:rPr lang="en-US" sz="800" dirty="0" err="1"/>
              <a:t>irure</a:t>
            </a:r>
            <a:r>
              <a:rPr lang="en-US" sz="800" dirty="0"/>
              <a:t> dolor in </a:t>
            </a:r>
            <a:r>
              <a:rPr lang="en-US" sz="800" dirty="0" err="1"/>
              <a:t>reprehenderit</a:t>
            </a:r>
            <a:r>
              <a:rPr lang="en-US" sz="800" dirty="0"/>
              <a:t> in </a:t>
            </a:r>
            <a:r>
              <a:rPr lang="en-US" sz="800" dirty="0" err="1"/>
              <a:t>voluptate</a:t>
            </a:r>
            <a:r>
              <a:rPr lang="en-US" sz="800" dirty="0"/>
              <a:t> </a:t>
            </a:r>
            <a:r>
              <a:rPr lang="en-US" sz="800" dirty="0" err="1"/>
              <a:t>velit</a:t>
            </a:r>
            <a:r>
              <a:rPr lang="en-US" sz="800" dirty="0"/>
              <a:t> </a:t>
            </a:r>
            <a:r>
              <a:rPr lang="en-US" sz="800" dirty="0" err="1"/>
              <a:t>esse</a:t>
            </a:r>
            <a:r>
              <a:rPr lang="en-US" sz="800" dirty="0"/>
              <a:t> </a:t>
            </a:r>
            <a:r>
              <a:rPr lang="en-US" sz="800" dirty="0" err="1"/>
              <a:t>cillum</a:t>
            </a:r>
            <a:r>
              <a:rPr lang="en-US" sz="800" dirty="0"/>
              <a:t> dolore </a:t>
            </a:r>
            <a:r>
              <a:rPr lang="en-US" sz="800" dirty="0" err="1"/>
              <a:t>eu</a:t>
            </a:r>
            <a:r>
              <a:rPr lang="en-US" sz="800" dirty="0"/>
              <a:t> </a:t>
            </a:r>
            <a:r>
              <a:rPr lang="en-US" sz="800" dirty="0" err="1"/>
              <a:t>fugiat</a:t>
            </a:r>
            <a:r>
              <a:rPr lang="en-US" sz="800" dirty="0"/>
              <a:t> </a:t>
            </a:r>
            <a:r>
              <a:rPr lang="en-US" sz="800" dirty="0" err="1"/>
              <a:t>nulla</a:t>
            </a:r>
            <a:r>
              <a:rPr lang="en-US" sz="800" dirty="0"/>
              <a:t> </a:t>
            </a:r>
            <a:r>
              <a:rPr lang="en-US" sz="800" dirty="0" err="1"/>
              <a:t>pariatur</a:t>
            </a:r>
            <a:r>
              <a:rPr lang="en-US" sz="800" dirty="0"/>
              <a:t>.&lt;/p&gt; </a:t>
            </a:r>
          </a:p>
          <a:p>
            <a:r>
              <a:rPr lang="en-US" sz="800" dirty="0"/>
              <a:t>&lt;/div&gt;</a:t>
            </a:r>
          </a:p>
          <a:p>
            <a:r>
              <a:rPr lang="en-US" sz="800" dirty="0"/>
              <a:t> &lt;/body&gt; </a:t>
            </a:r>
          </a:p>
          <a:p>
            <a:r>
              <a:rPr lang="en-US" sz="800" dirty="0"/>
              <a:t>&lt;/html&gt;</a:t>
            </a:r>
          </a:p>
        </p:txBody>
      </p:sp>
    </p:spTree>
    <p:extLst>
      <p:ext uri="{BB962C8B-B14F-4D97-AF65-F5344CB8AC3E}">
        <p14:creationId xmlns:p14="http://schemas.microsoft.com/office/powerpoint/2010/main" val="23664101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83ACD-0FD3-D941-A018-164C5305E2BA}"/>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C420644B-12D2-554B-8CDE-52F8DB59701B}"/>
              </a:ext>
            </a:extLst>
          </p:cNvPr>
          <p:cNvSpPr>
            <a:spLocks noGrp="1"/>
          </p:cNvSpPr>
          <p:nvPr>
            <p:ph idx="1"/>
          </p:nvPr>
        </p:nvSpPr>
        <p:spPr>
          <a:xfrm>
            <a:off x="1451579" y="2015732"/>
            <a:ext cx="9603275" cy="3891082"/>
          </a:xfrm>
        </p:spPr>
        <p:txBody>
          <a:bodyPr>
            <a:normAutofit fontScale="92500" lnSpcReduction="10000"/>
          </a:bodyPr>
          <a:lstStyle/>
          <a:p>
            <a:r>
              <a:rPr lang="en-US" dirty="0"/>
              <a:t>Here's the CSS:</a:t>
            </a:r>
          </a:p>
          <a:p>
            <a:r>
              <a:rPr lang="en-US" i="1" dirty="0" err="1"/>
              <a:t>styles.css</a:t>
            </a:r>
            <a:endParaRPr lang="en-US" dirty="0"/>
          </a:p>
          <a:p>
            <a:r>
              <a:rPr lang="en-US" dirty="0"/>
              <a:t>.sidebar { </a:t>
            </a:r>
          </a:p>
          <a:p>
            <a:r>
              <a:rPr lang="en-US" dirty="0"/>
              <a:t>width: 30%; </a:t>
            </a:r>
          </a:p>
          <a:p>
            <a:r>
              <a:rPr lang="en-US" dirty="0"/>
              <a:t>float: right; </a:t>
            </a:r>
          </a:p>
          <a:p>
            <a:r>
              <a:rPr lang="en-US" dirty="0"/>
              <a:t>background-color: yellow; </a:t>
            </a:r>
          </a:p>
          <a:p>
            <a:r>
              <a:rPr lang="en-US" dirty="0"/>
              <a:t>}</a:t>
            </a:r>
            <a:br>
              <a:rPr lang="en-US" dirty="0"/>
            </a:br>
            <a:r>
              <a:rPr lang="en-US" dirty="0"/>
              <a:t>Refresh the page, and now we have a yellow sidebar on the right of the page. Let's see one more example of floats and make some columns on the page:</a:t>
            </a:r>
          </a:p>
          <a:p>
            <a:endParaRPr lang="en-US" dirty="0"/>
          </a:p>
        </p:txBody>
      </p:sp>
    </p:spTree>
    <p:extLst>
      <p:ext uri="{BB962C8B-B14F-4D97-AF65-F5344CB8AC3E}">
        <p14:creationId xmlns:p14="http://schemas.microsoft.com/office/powerpoint/2010/main" val="23809681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2C4F2-47AA-5F4D-B60C-DA384D4EC604}"/>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AD596100-41FB-1848-BCFF-12974B51579D}"/>
              </a:ext>
            </a:extLst>
          </p:cNvPr>
          <p:cNvSpPr>
            <a:spLocks noGrp="1"/>
          </p:cNvSpPr>
          <p:nvPr>
            <p:ph idx="1"/>
          </p:nvPr>
        </p:nvSpPr>
        <p:spPr/>
        <p:txBody>
          <a:bodyPr/>
          <a:lstStyle/>
          <a:p>
            <a:r>
              <a:rPr lang="en-US" dirty="0"/>
              <a:t>Now we have columns! As you can see, floats are a useful way to lay out web pages.</a:t>
            </a:r>
          </a:p>
          <a:p>
            <a:endParaRPr lang="en-US" dirty="0"/>
          </a:p>
        </p:txBody>
      </p:sp>
    </p:spTree>
    <p:extLst>
      <p:ext uri="{BB962C8B-B14F-4D97-AF65-F5344CB8AC3E}">
        <p14:creationId xmlns:p14="http://schemas.microsoft.com/office/powerpoint/2010/main" val="10225119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62943-7229-8345-8DC3-F381DBBE88BB}"/>
              </a:ext>
            </a:extLst>
          </p:cNvPr>
          <p:cNvSpPr>
            <a:spLocks noGrp="1"/>
          </p:cNvSpPr>
          <p:nvPr>
            <p:ph type="title"/>
          </p:nvPr>
        </p:nvSpPr>
        <p:spPr/>
        <p:txBody>
          <a:bodyPr/>
          <a:lstStyle/>
          <a:p>
            <a:pPr algn="ctr"/>
            <a:r>
              <a:rPr lang="en-US" dirty="0"/>
              <a:t>Practice: Floats</a:t>
            </a:r>
          </a:p>
        </p:txBody>
      </p:sp>
      <p:sp>
        <p:nvSpPr>
          <p:cNvPr id="3" name="Content Placeholder 2">
            <a:extLst>
              <a:ext uri="{FF2B5EF4-FFF2-40B4-BE49-F238E27FC236}">
                <a16:creationId xmlns:a16="http://schemas.microsoft.com/office/drawing/2014/main" id="{DF581C24-F1E7-0D41-BFEA-B621ABDB7097}"/>
              </a:ext>
            </a:extLst>
          </p:cNvPr>
          <p:cNvSpPr>
            <a:spLocks noGrp="1"/>
          </p:cNvSpPr>
          <p:nvPr>
            <p:ph idx="1"/>
          </p:nvPr>
        </p:nvSpPr>
        <p:spPr/>
        <p:txBody>
          <a:bodyPr/>
          <a:lstStyle/>
          <a:p>
            <a:r>
              <a:rPr lang="en-US" dirty="0"/>
              <a:t>Goal: Practice using floats to organize webpage layouts. Use concepts from the lesson on floats, such as wrapping text around an image, creating sidebars, and creating pages with multiple columns.</a:t>
            </a:r>
          </a:p>
          <a:p>
            <a:r>
              <a:rPr lang="en-US" b="1" dirty="0"/>
              <a:t>Warm Up</a:t>
            </a:r>
          </a:p>
          <a:p>
            <a:r>
              <a:rPr lang="en-US" i="1" dirty="0"/>
              <a:t>Discuss the following with your partner:</a:t>
            </a:r>
            <a:endParaRPr lang="en-US" dirty="0"/>
          </a:p>
          <a:p>
            <a:r>
              <a:rPr lang="en-US" dirty="0"/>
              <a:t>What are some of the options available to us for using floats?</a:t>
            </a:r>
          </a:p>
          <a:p>
            <a:r>
              <a:rPr lang="en-US" dirty="0"/>
              <a:t>What are we able to accomplish using floats?</a:t>
            </a:r>
          </a:p>
          <a:p>
            <a:endParaRPr lang="en-US" dirty="0"/>
          </a:p>
        </p:txBody>
      </p:sp>
    </p:spTree>
    <p:extLst>
      <p:ext uri="{BB962C8B-B14F-4D97-AF65-F5344CB8AC3E}">
        <p14:creationId xmlns:p14="http://schemas.microsoft.com/office/powerpoint/2010/main" val="34149847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3F102-6D83-CE4F-B875-8AA125580023}"/>
              </a:ext>
            </a:extLst>
          </p:cNvPr>
          <p:cNvSpPr>
            <a:spLocks noGrp="1"/>
          </p:cNvSpPr>
          <p:nvPr>
            <p:ph type="title"/>
          </p:nvPr>
        </p:nvSpPr>
        <p:spPr/>
        <p:txBody>
          <a:bodyPr/>
          <a:lstStyle/>
          <a:p>
            <a:pPr algn="ctr"/>
            <a:r>
              <a:rPr lang="en-US" b="1" dirty="0"/>
              <a:t>Code</a:t>
            </a:r>
            <a:br>
              <a:rPr lang="en-US" b="1" dirty="0"/>
            </a:br>
            <a:endParaRPr lang="en-US" dirty="0"/>
          </a:p>
        </p:txBody>
      </p:sp>
      <p:sp>
        <p:nvSpPr>
          <p:cNvPr id="3" name="Content Placeholder 2">
            <a:extLst>
              <a:ext uri="{FF2B5EF4-FFF2-40B4-BE49-F238E27FC236}">
                <a16:creationId xmlns:a16="http://schemas.microsoft.com/office/drawing/2014/main" id="{2BEE884A-636C-4A45-BC13-6C3FCA00DF0D}"/>
              </a:ext>
            </a:extLst>
          </p:cNvPr>
          <p:cNvSpPr>
            <a:spLocks noGrp="1"/>
          </p:cNvSpPr>
          <p:nvPr>
            <p:ph idx="1"/>
          </p:nvPr>
        </p:nvSpPr>
        <p:spPr/>
        <p:txBody>
          <a:bodyPr>
            <a:normAutofit fontScale="70000" lnSpcReduction="20000"/>
          </a:bodyPr>
          <a:lstStyle/>
          <a:p>
            <a:r>
              <a:rPr lang="en-US" dirty="0"/>
              <a:t>Follow along with the lesson and create the page about mangoes and pay attention to how floats are used to change the layout of the page.</a:t>
            </a:r>
          </a:p>
          <a:p>
            <a:r>
              <a:rPr lang="en-US" b="1" dirty="0"/>
              <a:t>Band Website</a:t>
            </a:r>
          </a:p>
          <a:p>
            <a:r>
              <a:rPr lang="en-US" dirty="0"/>
              <a:t>Create a website for your favorite band. Give the page a sidebar for upcoming shows. Create an "About the band" section and a section for images, and use floats to set the layout of the page.</a:t>
            </a:r>
          </a:p>
          <a:p>
            <a:r>
              <a:rPr lang="en-US" b="1" dirty="0"/>
              <a:t>Photographer Portfolio</a:t>
            </a:r>
          </a:p>
          <a:p>
            <a:r>
              <a:rPr lang="en-US" dirty="0"/>
              <a:t>Create a website for a photographer. Divide the page into columns that feature different categories of photography: For example, one for portraits, one for nature, and one for weddings.</a:t>
            </a:r>
          </a:p>
          <a:p>
            <a:r>
              <a:rPr lang="en-US" b="1" dirty="0"/>
              <a:t>Resume</a:t>
            </a:r>
          </a:p>
          <a:p>
            <a:r>
              <a:rPr lang="en-US" dirty="0"/>
              <a:t>Pull up your resume from the </a:t>
            </a:r>
            <a:r>
              <a:rPr lang="en-US" dirty="0" err="1"/>
              <a:t>divs</a:t>
            </a:r>
            <a:r>
              <a:rPr lang="en-US" dirty="0"/>
              <a:t> and spans practice, and use floats to divide the different sections into columns and rows. For example, the skills section can be broken into columns to save vertical space.</a:t>
            </a:r>
          </a:p>
          <a:p>
            <a:endParaRPr lang="en-US" dirty="0"/>
          </a:p>
        </p:txBody>
      </p:sp>
    </p:spTree>
    <p:extLst>
      <p:ext uri="{BB962C8B-B14F-4D97-AF65-F5344CB8AC3E}">
        <p14:creationId xmlns:p14="http://schemas.microsoft.com/office/powerpoint/2010/main" val="34173342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6AA3F-AD5F-DD4E-AA7B-172699D48D8F}"/>
              </a:ext>
            </a:extLst>
          </p:cNvPr>
          <p:cNvSpPr>
            <a:spLocks noGrp="1"/>
          </p:cNvSpPr>
          <p:nvPr>
            <p:ph type="title"/>
          </p:nvPr>
        </p:nvSpPr>
        <p:spPr/>
        <p:txBody>
          <a:bodyPr/>
          <a:lstStyle/>
          <a:p>
            <a:pPr algn="ctr"/>
            <a:r>
              <a:rPr lang="en-US" dirty="0"/>
              <a:t>Box Model</a:t>
            </a:r>
          </a:p>
        </p:txBody>
      </p:sp>
      <p:sp>
        <p:nvSpPr>
          <p:cNvPr id="3" name="Content Placeholder 2">
            <a:extLst>
              <a:ext uri="{FF2B5EF4-FFF2-40B4-BE49-F238E27FC236}">
                <a16:creationId xmlns:a16="http://schemas.microsoft.com/office/drawing/2014/main" id="{C161AE0A-B352-6447-8EB5-7DB8C3F60FED}"/>
              </a:ext>
            </a:extLst>
          </p:cNvPr>
          <p:cNvSpPr>
            <a:spLocks noGrp="1"/>
          </p:cNvSpPr>
          <p:nvPr>
            <p:ph idx="1"/>
          </p:nvPr>
        </p:nvSpPr>
        <p:spPr/>
        <p:txBody>
          <a:bodyPr/>
          <a:lstStyle/>
          <a:p>
            <a:r>
              <a:rPr lang="en-US" dirty="0"/>
              <a:t>There's one more essential piece of HTML and CSS we need to cover: the box model. You can think of every element on a web page as a rectangular box that takes up space, and it's made of four parts: content, padding, border, and margin. This is easiest to see in a diagram:</a:t>
            </a:r>
          </a:p>
        </p:txBody>
      </p:sp>
      <p:pic>
        <p:nvPicPr>
          <p:cNvPr id="5" name="Picture 4" descr="Graphical user interface, application, email&#10;&#10;Description automatically generated">
            <a:extLst>
              <a:ext uri="{FF2B5EF4-FFF2-40B4-BE49-F238E27FC236}">
                <a16:creationId xmlns:a16="http://schemas.microsoft.com/office/drawing/2014/main" id="{8AAC00B5-F2D6-BB4B-8865-EBD2C35CAC97}"/>
              </a:ext>
            </a:extLst>
          </p:cNvPr>
          <p:cNvPicPr>
            <a:picLocks noChangeAspect="1"/>
          </p:cNvPicPr>
          <p:nvPr/>
        </p:nvPicPr>
        <p:blipFill>
          <a:blip r:embed="rId2"/>
          <a:stretch>
            <a:fillRect/>
          </a:stretch>
        </p:blipFill>
        <p:spPr>
          <a:xfrm>
            <a:off x="3951890" y="3143252"/>
            <a:ext cx="5712810" cy="2953093"/>
          </a:xfrm>
          <a:prstGeom prst="rect">
            <a:avLst/>
          </a:prstGeom>
        </p:spPr>
      </p:pic>
    </p:spTree>
    <p:extLst>
      <p:ext uri="{BB962C8B-B14F-4D97-AF65-F5344CB8AC3E}">
        <p14:creationId xmlns:p14="http://schemas.microsoft.com/office/powerpoint/2010/main" val="2525728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09C5E-67E4-0543-BCB3-5E90E9CFFF80}"/>
              </a:ext>
            </a:extLst>
          </p:cNvPr>
          <p:cNvSpPr>
            <a:spLocks noGrp="1"/>
          </p:cNvSpPr>
          <p:nvPr>
            <p:ph type="title"/>
          </p:nvPr>
        </p:nvSpPr>
        <p:spPr/>
        <p:txBody>
          <a:bodyPr/>
          <a:lstStyle/>
          <a:p>
            <a:pPr algn="ctr"/>
            <a:r>
              <a:rPr lang="en-US" dirty="0"/>
              <a:t>Git Branching</a:t>
            </a:r>
          </a:p>
        </p:txBody>
      </p:sp>
      <p:sp>
        <p:nvSpPr>
          <p:cNvPr id="3" name="Content Placeholder 2">
            <a:extLst>
              <a:ext uri="{FF2B5EF4-FFF2-40B4-BE49-F238E27FC236}">
                <a16:creationId xmlns:a16="http://schemas.microsoft.com/office/drawing/2014/main" id="{35870DEF-8B04-7F41-9D6F-7407C6B2CF99}"/>
              </a:ext>
            </a:extLst>
          </p:cNvPr>
          <p:cNvSpPr>
            <a:spLocks noGrp="1"/>
          </p:cNvSpPr>
          <p:nvPr>
            <p:ph idx="1"/>
          </p:nvPr>
        </p:nvSpPr>
        <p:spPr/>
        <p:txBody>
          <a:bodyPr>
            <a:normAutofit fontScale="92500" lnSpcReduction="20000"/>
          </a:bodyPr>
          <a:lstStyle/>
          <a:p>
            <a:r>
              <a:rPr lang="en-US" dirty="0"/>
              <a:t>So far we've learned what Git and GitHub are, how to set up a project, track changes, push code to GitHub, clone projects back down from GitHub into a local Git repository, and even publish websites on GitHub Pages.</a:t>
            </a:r>
          </a:p>
          <a:p>
            <a:r>
              <a:rPr lang="en-US" dirty="0"/>
              <a:t>In this lesson we'll dive deeper into Git by exploring something called branching. We were introduced to branching briefly when we learned about GitHub pages. In this lesson, we'll learn more about what it is, how it works, what benefits it offers, and how to create and maintain branches in our own projects.</a:t>
            </a:r>
          </a:p>
          <a:p>
            <a:r>
              <a:rPr lang="en-US" dirty="0"/>
              <a:t>To do this, we'll walk through creating an example project in the next two lessons. Together, we'll create and merge branches in this example project. Then, in an upcoming exercise you'll have the opportunity to work with branches on your own project with a partner.</a:t>
            </a:r>
          </a:p>
          <a:p>
            <a:endParaRPr lang="en-US" dirty="0"/>
          </a:p>
        </p:txBody>
      </p:sp>
    </p:spTree>
    <p:extLst>
      <p:ext uri="{BB962C8B-B14F-4D97-AF65-F5344CB8AC3E}">
        <p14:creationId xmlns:p14="http://schemas.microsoft.com/office/powerpoint/2010/main" val="9686407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55214-578B-194B-9696-4000CD4F30B3}"/>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538561C9-4B72-5E4E-8527-41B8657F7166}"/>
              </a:ext>
            </a:extLst>
          </p:cNvPr>
          <p:cNvSpPr>
            <a:spLocks noGrp="1"/>
          </p:cNvSpPr>
          <p:nvPr>
            <p:ph idx="1"/>
          </p:nvPr>
        </p:nvSpPr>
        <p:spPr/>
        <p:txBody>
          <a:bodyPr/>
          <a:lstStyle/>
          <a:p>
            <a:r>
              <a:rPr lang="en-US" dirty="0"/>
              <a:t>When you see height and width used in CSS, those values apply to the </a:t>
            </a:r>
            <a:r>
              <a:rPr lang="en-US" i="1" dirty="0"/>
              <a:t>content</a:t>
            </a:r>
            <a:r>
              <a:rPr lang="en-US" dirty="0"/>
              <a:t>.</a:t>
            </a:r>
          </a:p>
          <a:p>
            <a:r>
              <a:rPr lang="en-US" dirty="0"/>
              <a:t>Let's use some CSS to demonstrate the box model on a web page. Start with some </a:t>
            </a:r>
            <a:r>
              <a:rPr lang="en-US" dirty="0" err="1"/>
              <a:t>unstyled</a:t>
            </a:r>
            <a:r>
              <a:rPr lang="en-US" dirty="0"/>
              <a:t> text contained in a div:</a:t>
            </a:r>
          </a:p>
          <a:p>
            <a:r>
              <a:rPr lang="en-US" i="1" dirty="0" err="1"/>
              <a:t>index.html</a:t>
            </a:r>
            <a:endParaRPr lang="en-US" dirty="0"/>
          </a:p>
          <a:p>
            <a:endParaRPr lang="en-US" dirty="0"/>
          </a:p>
        </p:txBody>
      </p:sp>
    </p:spTree>
    <p:extLst>
      <p:ext uri="{BB962C8B-B14F-4D97-AF65-F5344CB8AC3E}">
        <p14:creationId xmlns:p14="http://schemas.microsoft.com/office/powerpoint/2010/main" val="242388366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4664-D847-D14B-9B2A-F70D410741A5}"/>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D23AF9EE-7D80-DA41-8831-1CD1A90FF9C8}"/>
              </a:ext>
            </a:extLst>
          </p:cNvPr>
          <p:cNvSpPr>
            <a:spLocks noGrp="1"/>
          </p:cNvSpPr>
          <p:nvPr>
            <p:ph idx="1"/>
          </p:nvPr>
        </p:nvSpPr>
        <p:spPr/>
        <p:txBody>
          <a:bodyPr>
            <a:normAutofit lnSpcReduction="10000"/>
          </a:bodyPr>
          <a:lstStyle/>
          <a:p>
            <a:r>
              <a:rPr lang="en-US" dirty="0"/>
              <a:t>&lt;!DOCTYPE html&gt; &lt;html&gt; &lt;head&gt; &lt;link </a:t>
            </a:r>
            <a:r>
              <a:rPr lang="en-US" dirty="0" err="1"/>
              <a:t>href</a:t>
            </a:r>
            <a:r>
              <a:rPr lang="en-US" dirty="0"/>
              <a:t>="</a:t>
            </a:r>
            <a:r>
              <a:rPr lang="en-US" dirty="0" err="1"/>
              <a:t>css</a:t>
            </a:r>
            <a:r>
              <a:rPr lang="en-US" dirty="0"/>
              <a:t>/</a:t>
            </a:r>
            <a:r>
              <a:rPr lang="en-US" dirty="0" err="1"/>
              <a:t>styles.css</a:t>
            </a:r>
            <a:r>
              <a:rPr lang="en-US" dirty="0"/>
              <a:t>" </a:t>
            </a:r>
            <a:r>
              <a:rPr lang="en-US" dirty="0" err="1"/>
              <a:t>rel</a:t>
            </a:r>
            <a:r>
              <a:rPr lang="en-US" dirty="0"/>
              <a:t>="stylesheet" type="text/</a:t>
            </a:r>
            <a:r>
              <a:rPr lang="en-US" dirty="0" err="1"/>
              <a:t>css</a:t>
            </a:r>
            <a:r>
              <a:rPr lang="en-US" dirty="0"/>
              <a:t>" media="all"&gt; &lt;title&gt;Box model&lt;/title&gt; &lt;/head&gt; &lt;body&gt; &lt;div class="test-box"&gt;Lorem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sunt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.&lt;/div&gt; &lt;/body&gt; &lt;/html&gt;</a:t>
            </a:r>
          </a:p>
        </p:txBody>
      </p:sp>
    </p:spTree>
    <p:extLst>
      <p:ext uri="{BB962C8B-B14F-4D97-AF65-F5344CB8AC3E}">
        <p14:creationId xmlns:p14="http://schemas.microsoft.com/office/powerpoint/2010/main" val="27918465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1A5E7-010F-8842-9C56-BCF7E9D2BECF}"/>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40E76930-BDF8-3747-A700-ACF25DF7B9B7}"/>
              </a:ext>
            </a:extLst>
          </p:cNvPr>
          <p:cNvSpPr>
            <a:spLocks noGrp="1"/>
          </p:cNvSpPr>
          <p:nvPr>
            <p:ph idx="1"/>
          </p:nvPr>
        </p:nvSpPr>
        <p:spPr/>
        <p:txBody>
          <a:bodyPr/>
          <a:lstStyle/>
          <a:p>
            <a:r>
              <a:rPr lang="en-US" dirty="0"/>
              <a:t>Let's add a border using CSS:</a:t>
            </a:r>
          </a:p>
          <a:p>
            <a:r>
              <a:rPr lang="en-US" i="1" dirty="0" err="1"/>
              <a:t>css</a:t>
            </a:r>
            <a:r>
              <a:rPr lang="en-US" i="1" dirty="0"/>
              <a:t>/</a:t>
            </a:r>
            <a:r>
              <a:rPr lang="en-US" i="1" dirty="0" err="1"/>
              <a:t>styles.css</a:t>
            </a:r>
            <a:endParaRPr lang="en-US" dirty="0"/>
          </a:p>
          <a:p>
            <a:r>
              <a:rPr lang="en-US" dirty="0"/>
              <a:t>.test-box { border: 2px solid red; }</a:t>
            </a:r>
            <a:br>
              <a:rPr lang="en-US" dirty="0"/>
            </a:br>
            <a:r>
              <a:rPr lang="en-US" dirty="0"/>
              <a:t>We can actually give each side a different value if we'd like:</a:t>
            </a:r>
          </a:p>
          <a:p>
            <a:r>
              <a:rPr lang="en-US" i="1" dirty="0" err="1"/>
              <a:t>styles.css</a:t>
            </a:r>
            <a:endParaRPr lang="en-US" dirty="0"/>
          </a:p>
          <a:p>
            <a:r>
              <a:rPr lang="en-US" dirty="0"/>
              <a:t>.test-box { border-left: 2px solid red; border-right: 4px solid blue; border-top: 6px solid orange; border-bottom: 8px solid black; } </a:t>
            </a:r>
          </a:p>
        </p:txBody>
      </p:sp>
    </p:spTree>
    <p:extLst>
      <p:ext uri="{BB962C8B-B14F-4D97-AF65-F5344CB8AC3E}">
        <p14:creationId xmlns:p14="http://schemas.microsoft.com/office/powerpoint/2010/main" val="38704511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E4252-1D3F-A74B-86AB-C5FA4D10A43B}"/>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2922BC48-70C6-C44E-8AE4-79CE2A8CD40D}"/>
              </a:ext>
            </a:extLst>
          </p:cNvPr>
          <p:cNvSpPr>
            <a:spLocks noGrp="1"/>
          </p:cNvSpPr>
          <p:nvPr>
            <p:ph idx="1"/>
          </p:nvPr>
        </p:nvSpPr>
        <p:spPr/>
        <p:txBody>
          <a:bodyPr/>
          <a:lstStyle/>
          <a:p>
            <a:r>
              <a:rPr lang="en-US" dirty="0"/>
              <a:t>For the sake of space, I'll keep the border uniform for the rest of these examples.</a:t>
            </a:r>
          </a:p>
          <a:p>
            <a:r>
              <a:rPr lang="en-US" dirty="0"/>
              <a:t>Now let's increase the space between the text and the border:</a:t>
            </a:r>
          </a:p>
          <a:p>
            <a:r>
              <a:rPr lang="en-US" i="1" dirty="0" err="1"/>
              <a:t>styles.css</a:t>
            </a:r>
            <a:endParaRPr lang="en-US" dirty="0"/>
          </a:p>
          <a:p>
            <a:r>
              <a:rPr lang="en-US" dirty="0"/>
              <a:t>.test-box { border: 2px solid red; padding: 6px; } </a:t>
            </a:r>
          </a:p>
        </p:txBody>
      </p:sp>
    </p:spTree>
    <p:extLst>
      <p:ext uri="{BB962C8B-B14F-4D97-AF65-F5344CB8AC3E}">
        <p14:creationId xmlns:p14="http://schemas.microsoft.com/office/powerpoint/2010/main" val="39903119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007F8-DE62-F24E-8C51-C8FD1D3D6855}"/>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D494B24F-4DEC-EA45-8D3B-6E5A4EAEAE26}"/>
              </a:ext>
            </a:extLst>
          </p:cNvPr>
          <p:cNvSpPr>
            <a:spLocks noGrp="1"/>
          </p:cNvSpPr>
          <p:nvPr>
            <p:ph idx="1"/>
          </p:nvPr>
        </p:nvSpPr>
        <p:spPr/>
        <p:txBody>
          <a:bodyPr/>
          <a:lstStyle/>
          <a:p>
            <a:r>
              <a:rPr lang="en-US" dirty="0"/>
              <a:t>Finally, let's make some room between the border and the elements around it (which are, in this simple case, just the edges of the page):</a:t>
            </a:r>
          </a:p>
          <a:p>
            <a:r>
              <a:rPr lang="en-US" i="1" dirty="0" err="1"/>
              <a:t>styles.css</a:t>
            </a:r>
            <a:endParaRPr lang="en-US" dirty="0"/>
          </a:p>
          <a:p>
            <a:r>
              <a:rPr lang="en-US" dirty="0"/>
              <a:t>.test-box { border: 2px solid red; padding: 6px; margin: 20px; } Let's see what happens when we give the div a background color:</a:t>
            </a:r>
          </a:p>
          <a:p>
            <a:r>
              <a:rPr lang="en-US" i="1" dirty="0" err="1"/>
              <a:t>styles.css</a:t>
            </a:r>
            <a:endParaRPr lang="en-US" dirty="0"/>
          </a:p>
          <a:p>
            <a:r>
              <a:rPr lang="en-US" dirty="0"/>
              <a:t>.test-box { border: 2px solid red; padding: 6px; margin: 20px; background-color: yellow; } </a:t>
            </a:r>
          </a:p>
        </p:txBody>
      </p:sp>
    </p:spTree>
    <p:extLst>
      <p:ext uri="{BB962C8B-B14F-4D97-AF65-F5344CB8AC3E}">
        <p14:creationId xmlns:p14="http://schemas.microsoft.com/office/powerpoint/2010/main" val="40728676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73005-45A8-984F-B6C2-645C1EA9E12A}"/>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BB12F0A8-4099-FF42-9D86-908D2D9FC6E4}"/>
              </a:ext>
            </a:extLst>
          </p:cNvPr>
          <p:cNvSpPr>
            <a:spLocks noGrp="1"/>
          </p:cNvSpPr>
          <p:nvPr>
            <p:ph idx="1"/>
          </p:nvPr>
        </p:nvSpPr>
        <p:spPr/>
        <p:txBody>
          <a:bodyPr/>
          <a:lstStyle/>
          <a:p>
            <a:r>
              <a:rPr lang="en-US" dirty="0"/>
              <a:t>The color applies to the box </a:t>
            </a:r>
            <a:r>
              <a:rPr lang="en-US" i="1" dirty="0"/>
              <a:t>content</a:t>
            </a:r>
            <a:r>
              <a:rPr lang="en-US" dirty="0"/>
              <a:t> and the </a:t>
            </a:r>
            <a:r>
              <a:rPr lang="en-US" i="1" dirty="0"/>
              <a:t>padding</a:t>
            </a:r>
            <a:r>
              <a:rPr lang="en-US" dirty="0"/>
              <a:t>.</a:t>
            </a:r>
          </a:p>
          <a:p>
            <a:r>
              <a:rPr lang="en-US" dirty="0"/>
              <a:t>We can see the box model for an element in the </a:t>
            </a:r>
            <a:r>
              <a:rPr lang="en-US" dirty="0" err="1"/>
              <a:t>DevTools</a:t>
            </a:r>
            <a:r>
              <a:rPr lang="en-US" dirty="0"/>
              <a:t> </a:t>
            </a:r>
            <a:r>
              <a:rPr lang="en-US" i="1" dirty="0"/>
              <a:t>Inspect</a:t>
            </a:r>
            <a:r>
              <a:rPr lang="en-US" dirty="0"/>
              <a:t> panel. For this example, it looks something like this:</a:t>
            </a:r>
          </a:p>
          <a:p>
            <a:endParaRPr lang="en-US" dirty="0"/>
          </a:p>
          <a:p>
            <a:endParaRPr lang="en-US" dirty="0"/>
          </a:p>
          <a:p>
            <a:r>
              <a:rPr lang="en-US" dirty="0"/>
              <a:t>You'll run into the box model a lot when building web pages, so spend some time getting familiar with it.</a:t>
            </a:r>
          </a:p>
        </p:txBody>
      </p:sp>
      <p:pic>
        <p:nvPicPr>
          <p:cNvPr id="7" name="Picture 6">
            <a:extLst>
              <a:ext uri="{FF2B5EF4-FFF2-40B4-BE49-F238E27FC236}">
                <a16:creationId xmlns:a16="http://schemas.microsoft.com/office/drawing/2014/main" id="{6CA4EC33-7D66-FA4E-8D73-A46E2179078D}"/>
              </a:ext>
            </a:extLst>
          </p:cNvPr>
          <p:cNvPicPr>
            <a:picLocks noChangeAspect="1"/>
          </p:cNvPicPr>
          <p:nvPr/>
        </p:nvPicPr>
        <p:blipFill>
          <a:blip r:embed="rId2"/>
          <a:stretch>
            <a:fillRect/>
          </a:stretch>
        </p:blipFill>
        <p:spPr>
          <a:xfrm>
            <a:off x="3886200" y="3442588"/>
            <a:ext cx="4419600" cy="596900"/>
          </a:xfrm>
          <a:prstGeom prst="rect">
            <a:avLst/>
          </a:prstGeom>
        </p:spPr>
      </p:pic>
    </p:spTree>
    <p:extLst>
      <p:ext uri="{BB962C8B-B14F-4D97-AF65-F5344CB8AC3E}">
        <p14:creationId xmlns:p14="http://schemas.microsoft.com/office/powerpoint/2010/main" val="24505100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50961-330B-8B4C-9522-DC36A4CC4C5C}"/>
              </a:ext>
            </a:extLst>
          </p:cNvPr>
          <p:cNvSpPr>
            <a:spLocks noGrp="1"/>
          </p:cNvSpPr>
          <p:nvPr>
            <p:ph type="title"/>
          </p:nvPr>
        </p:nvSpPr>
        <p:spPr/>
        <p:txBody>
          <a:bodyPr/>
          <a:lstStyle/>
          <a:p>
            <a:pPr algn="ctr"/>
            <a:r>
              <a:rPr lang="en-US" dirty="0"/>
              <a:t>Practice: Box Model</a:t>
            </a:r>
          </a:p>
        </p:txBody>
      </p:sp>
      <p:sp>
        <p:nvSpPr>
          <p:cNvPr id="3" name="Content Placeholder 2">
            <a:extLst>
              <a:ext uri="{FF2B5EF4-FFF2-40B4-BE49-F238E27FC236}">
                <a16:creationId xmlns:a16="http://schemas.microsoft.com/office/drawing/2014/main" id="{944B3618-CABB-2D4C-B455-BC34BB3A9988}"/>
              </a:ext>
            </a:extLst>
          </p:cNvPr>
          <p:cNvSpPr>
            <a:spLocks noGrp="1"/>
          </p:cNvSpPr>
          <p:nvPr>
            <p:ph idx="1"/>
          </p:nvPr>
        </p:nvSpPr>
        <p:spPr/>
        <p:txBody>
          <a:bodyPr/>
          <a:lstStyle/>
          <a:p>
            <a:r>
              <a:rPr lang="en-US" dirty="0"/>
              <a:t>Goal: Implement the box model in our code to organize and layout the page content.</a:t>
            </a:r>
          </a:p>
          <a:p>
            <a:r>
              <a:rPr lang="en-US" b="1" dirty="0"/>
              <a:t>Warm Up</a:t>
            </a:r>
          </a:p>
          <a:p>
            <a:r>
              <a:rPr lang="en-US" dirty="0"/>
              <a:t>What is the difference between margin and padding?</a:t>
            </a:r>
          </a:p>
          <a:p>
            <a:r>
              <a:rPr lang="en-US" dirty="0"/>
              <a:t>What are some benefits to using the box model?</a:t>
            </a:r>
          </a:p>
          <a:p>
            <a:endParaRPr lang="en-US" dirty="0"/>
          </a:p>
        </p:txBody>
      </p:sp>
    </p:spTree>
    <p:extLst>
      <p:ext uri="{BB962C8B-B14F-4D97-AF65-F5344CB8AC3E}">
        <p14:creationId xmlns:p14="http://schemas.microsoft.com/office/powerpoint/2010/main" val="5216355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3FCD3-F6D9-954F-9805-0841AC45BB3D}"/>
              </a:ext>
            </a:extLst>
          </p:cNvPr>
          <p:cNvSpPr>
            <a:spLocks noGrp="1"/>
          </p:cNvSpPr>
          <p:nvPr>
            <p:ph type="title"/>
          </p:nvPr>
        </p:nvSpPr>
        <p:spPr/>
        <p:txBody>
          <a:bodyPr/>
          <a:lstStyle/>
          <a:p>
            <a:pPr algn="ctr"/>
            <a:r>
              <a:rPr lang="en-US" b="1" dirty="0"/>
              <a:t>Code</a:t>
            </a:r>
            <a:br>
              <a:rPr lang="en-US" b="1" dirty="0"/>
            </a:br>
            <a:endParaRPr lang="en-US" dirty="0"/>
          </a:p>
        </p:txBody>
      </p:sp>
      <p:sp>
        <p:nvSpPr>
          <p:cNvPr id="3" name="Content Placeholder 2">
            <a:extLst>
              <a:ext uri="{FF2B5EF4-FFF2-40B4-BE49-F238E27FC236}">
                <a16:creationId xmlns:a16="http://schemas.microsoft.com/office/drawing/2014/main" id="{4752F857-B3B6-B144-947A-83A406B399C4}"/>
              </a:ext>
            </a:extLst>
          </p:cNvPr>
          <p:cNvSpPr>
            <a:spLocks noGrp="1"/>
          </p:cNvSpPr>
          <p:nvPr>
            <p:ph idx="1"/>
          </p:nvPr>
        </p:nvSpPr>
        <p:spPr/>
        <p:txBody>
          <a:bodyPr>
            <a:normAutofit fontScale="55000" lnSpcReduction="20000"/>
          </a:bodyPr>
          <a:lstStyle/>
          <a:p>
            <a:r>
              <a:rPr lang="en-US" dirty="0"/>
              <a:t>Follow along with the lesson on the box model and understand how its various properties affect the layout of elements on the page. After you have gone through the lesson, here are some exercises for you to practice using margins, borders, and padding. Choose one project to start - you are not expected to complete all of the exercises, but to </a:t>
            </a:r>
            <a:r>
              <a:rPr lang="en-US" i="1" dirty="0"/>
              <a:t>understand</a:t>
            </a:r>
            <a:r>
              <a:rPr lang="en-US" dirty="0"/>
              <a:t> the box model.</a:t>
            </a:r>
          </a:p>
          <a:p>
            <a:r>
              <a:rPr lang="en-US" b="1" dirty="0"/>
              <a:t>Band Website</a:t>
            </a:r>
          </a:p>
          <a:p>
            <a:r>
              <a:rPr lang="en-US" dirty="0"/>
              <a:t>For the sidebar to your band's webpage, add a border and a bit of padding and margin. Give the sidebar a background color, if you haven't already.</a:t>
            </a:r>
          </a:p>
          <a:p>
            <a:r>
              <a:rPr lang="en-US" dirty="0"/>
              <a:t>Add some padding around the images on your band's webpage.</a:t>
            </a:r>
          </a:p>
          <a:p>
            <a:r>
              <a:rPr lang="en-US" b="1" dirty="0"/>
              <a:t>Resume</a:t>
            </a:r>
          </a:p>
          <a:p>
            <a:r>
              <a:rPr lang="en-US" dirty="0"/>
              <a:t>Use the box model to further format sections of your resume. For example, give each section a border to separate different sections from each other.</a:t>
            </a:r>
          </a:p>
          <a:p>
            <a:r>
              <a:rPr lang="en-US" b="1" dirty="0"/>
              <a:t>Photography Portfolio</a:t>
            </a:r>
          </a:p>
          <a:p>
            <a:r>
              <a:rPr lang="en-US" dirty="0"/>
              <a:t>Use the box model to lay out the presentation of your photography portfolio from the Floats exercise. Give each photo a border, and give each column a different background color.</a:t>
            </a:r>
          </a:p>
          <a:p>
            <a:endParaRPr lang="en-US" dirty="0"/>
          </a:p>
        </p:txBody>
      </p:sp>
    </p:spTree>
    <p:extLst>
      <p:ext uri="{BB962C8B-B14F-4D97-AF65-F5344CB8AC3E}">
        <p14:creationId xmlns:p14="http://schemas.microsoft.com/office/powerpoint/2010/main" val="30746497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DE254-A1FA-5849-8D68-1EFF3B44D6A0}"/>
              </a:ext>
            </a:extLst>
          </p:cNvPr>
          <p:cNvSpPr>
            <a:spLocks noGrp="1"/>
          </p:cNvSpPr>
          <p:nvPr>
            <p:ph type="title"/>
          </p:nvPr>
        </p:nvSpPr>
        <p:spPr/>
        <p:txBody>
          <a:bodyPr/>
          <a:lstStyle/>
          <a:p>
            <a:pPr algn="ctr"/>
            <a:r>
              <a:rPr lang="en-US" dirty="0"/>
              <a:t>Cascading and Inheritance</a:t>
            </a:r>
          </a:p>
        </p:txBody>
      </p:sp>
      <p:sp>
        <p:nvSpPr>
          <p:cNvPr id="3" name="Content Placeholder 2">
            <a:extLst>
              <a:ext uri="{FF2B5EF4-FFF2-40B4-BE49-F238E27FC236}">
                <a16:creationId xmlns:a16="http://schemas.microsoft.com/office/drawing/2014/main" id="{03E63F95-16BA-8840-8280-CA6674310FED}"/>
              </a:ext>
            </a:extLst>
          </p:cNvPr>
          <p:cNvSpPr>
            <a:spLocks noGrp="1"/>
          </p:cNvSpPr>
          <p:nvPr>
            <p:ph idx="1"/>
          </p:nvPr>
        </p:nvSpPr>
        <p:spPr/>
        <p:txBody>
          <a:bodyPr>
            <a:normAutofit fontScale="92500"/>
          </a:bodyPr>
          <a:lstStyle/>
          <a:p>
            <a:r>
              <a:rPr lang="en-US" dirty="0"/>
              <a:t>You may have noticed that, in earlier lessons, we defined a style for &lt;ul&gt;, and it was applied to the text that was inside of &lt;li&gt; tags. This is called inheritance: since the &lt;li&gt; tags are nested within the &lt;ul&gt;tags, the &lt;li&gt; tags inherit the styles given to the &lt;ul&gt;s.</a:t>
            </a:r>
          </a:p>
          <a:p>
            <a:r>
              <a:rPr lang="en-US" dirty="0"/>
              <a:t>On the other hand, when we applied a style to &lt;p&gt; tags on the same page as a &lt;ul&gt;, it was not applied to &lt;ul&gt;. &lt;p&gt; and &lt;ul&gt; are not nested within another, so their styles are applied independently.</a:t>
            </a:r>
          </a:p>
          <a:p>
            <a:r>
              <a:rPr lang="en-US" dirty="0"/>
              <a:t>We can use inheritance to change the font for the entire web page like this:</a:t>
            </a:r>
          </a:p>
          <a:p>
            <a:r>
              <a:rPr lang="en-US" dirty="0"/>
              <a:t>body { font-family: sans-serif; }</a:t>
            </a:r>
          </a:p>
        </p:txBody>
      </p:sp>
    </p:spTree>
    <p:extLst>
      <p:ext uri="{BB962C8B-B14F-4D97-AF65-F5344CB8AC3E}">
        <p14:creationId xmlns:p14="http://schemas.microsoft.com/office/powerpoint/2010/main" val="35106165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73BAF-875F-074F-8CDC-F2CB338DC859}"/>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CE28879A-759E-8A4C-8611-F624E6010B6D}"/>
              </a:ext>
            </a:extLst>
          </p:cNvPr>
          <p:cNvSpPr>
            <a:spLocks noGrp="1"/>
          </p:cNvSpPr>
          <p:nvPr>
            <p:ph idx="1"/>
          </p:nvPr>
        </p:nvSpPr>
        <p:spPr/>
        <p:txBody>
          <a:bodyPr>
            <a:normAutofit fontScale="62500" lnSpcReduction="20000"/>
          </a:bodyPr>
          <a:lstStyle/>
          <a:p>
            <a:r>
              <a:rPr lang="en-US" dirty="0"/>
              <a:t>Since all of the other elements in the web page are nested within the &lt;body&gt; tag, all of the text for the page will be Sans Serif.</a:t>
            </a:r>
          </a:p>
          <a:p>
            <a:r>
              <a:rPr lang="en-US" dirty="0"/>
              <a:t>Let's see how we can use cascading to target specific child elements. For example, take this HTML:</a:t>
            </a:r>
          </a:p>
          <a:p>
            <a:r>
              <a:rPr lang="en-US" i="1" dirty="0" err="1"/>
              <a:t>index.html</a:t>
            </a:r>
            <a:endParaRPr lang="en-US" dirty="0"/>
          </a:p>
          <a:p>
            <a:r>
              <a:rPr lang="en-US" dirty="0"/>
              <a:t>&lt;!DOCTYPE html&gt; &lt;html&gt; &lt;head&gt; &lt;link </a:t>
            </a:r>
            <a:r>
              <a:rPr lang="en-US" dirty="0" err="1"/>
              <a:t>href</a:t>
            </a:r>
            <a:r>
              <a:rPr lang="en-US" dirty="0"/>
              <a:t>="</a:t>
            </a:r>
            <a:r>
              <a:rPr lang="en-US" dirty="0" err="1"/>
              <a:t>css</a:t>
            </a:r>
            <a:r>
              <a:rPr lang="en-US" dirty="0"/>
              <a:t>/</a:t>
            </a:r>
            <a:r>
              <a:rPr lang="en-US" dirty="0" err="1"/>
              <a:t>styles.css</a:t>
            </a:r>
            <a:r>
              <a:rPr lang="en-US" dirty="0"/>
              <a:t>" </a:t>
            </a:r>
            <a:r>
              <a:rPr lang="en-US" dirty="0" err="1"/>
              <a:t>rel</a:t>
            </a:r>
            <a:r>
              <a:rPr lang="en-US" dirty="0"/>
              <a:t>="stylesheet" type="text/</a:t>
            </a:r>
            <a:r>
              <a:rPr lang="en-US" dirty="0" err="1"/>
              <a:t>css</a:t>
            </a:r>
            <a:r>
              <a:rPr lang="en-US" dirty="0"/>
              <a:t>"&gt; &lt;title&gt;Cats vs Dogs&lt;/title&gt; &lt;/head&gt; &lt;body&gt; &lt;h1&gt;Cats vs Dogs: the Definitive Guide&lt;/h1&gt; &lt;p&gt;Welcome to the ultimate showdown between cats and dogs. May the best one win!&lt;/p&gt; &lt;div class="cats"&gt; &lt;p&gt;Here's why cats are great. Lorem ipsum dolor sit </a:t>
            </a:r>
            <a:r>
              <a:rPr lang="en-US" dirty="0" err="1"/>
              <a:t>amet</a:t>
            </a:r>
            <a:r>
              <a:rPr lang="en-US" dirty="0"/>
              <a:t>, </a:t>
            </a:r>
            <a:r>
              <a:rPr lang="en-US" dirty="0" err="1"/>
              <a:t>consectetur</a:t>
            </a:r>
            <a:r>
              <a:rPr lang="en-US" dirty="0"/>
              <a:t> </a:t>
            </a:r>
            <a:r>
              <a:rPr lang="en-US" dirty="0" err="1"/>
              <a:t>adipisicing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.&lt;/p&gt; &lt;p&gt;Find out more about cats &lt;a </a:t>
            </a:r>
            <a:r>
              <a:rPr lang="en-US" dirty="0" err="1"/>
              <a:t>href</a:t>
            </a:r>
            <a:r>
              <a:rPr lang="en-US" dirty="0"/>
              <a:t>="http://</a:t>
            </a:r>
            <a:r>
              <a:rPr lang="en-US" dirty="0" err="1"/>
              <a:t>www.example.com</a:t>
            </a:r>
            <a:r>
              <a:rPr lang="en-US" dirty="0"/>
              <a:t>/</a:t>
            </a:r>
            <a:r>
              <a:rPr lang="en-US" dirty="0" err="1"/>
              <a:t>cats.html</a:t>
            </a:r>
            <a:r>
              <a:rPr lang="en-US" dirty="0"/>
              <a:t>"&gt;here&lt;/a&gt;.&lt;/p&gt; &lt;/div&gt; &lt;div class="dogs"&gt; &lt;p&gt;Here's why dogs are great.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sunt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.&lt;/p&gt; &lt;p&gt;Find out more about dogs &lt;a </a:t>
            </a:r>
            <a:r>
              <a:rPr lang="en-US" dirty="0" err="1"/>
              <a:t>href</a:t>
            </a:r>
            <a:r>
              <a:rPr lang="en-US" dirty="0"/>
              <a:t>="http://</a:t>
            </a:r>
            <a:r>
              <a:rPr lang="en-US" dirty="0" err="1"/>
              <a:t>www.example.com</a:t>
            </a:r>
            <a:r>
              <a:rPr lang="en-US" dirty="0"/>
              <a:t>/</a:t>
            </a:r>
            <a:r>
              <a:rPr lang="en-US" dirty="0" err="1"/>
              <a:t>dogs.html</a:t>
            </a:r>
            <a:r>
              <a:rPr lang="en-US" dirty="0"/>
              <a:t>"&gt;here&lt;/a&gt;.&lt;/p&gt; &lt;/div&gt; &lt;p&gt;Who will win? You will be the judge.&lt;/p&gt; &lt;/body&gt; &lt;/html&gt;</a:t>
            </a:r>
            <a:br>
              <a:rPr lang="en-US" dirty="0"/>
            </a:br>
            <a:endParaRPr lang="en-US" dirty="0"/>
          </a:p>
          <a:p>
            <a:endParaRPr lang="en-US" dirty="0"/>
          </a:p>
        </p:txBody>
      </p:sp>
    </p:spTree>
    <p:extLst>
      <p:ext uri="{BB962C8B-B14F-4D97-AF65-F5344CB8AC3E}">
        <p14:creationId xmlns:p14="http://schemas.microsoft.com/office/powerpoint/2010/main" val="1905074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F2F7A-6318-7045-899D-867418D99755}"/>
              </a:ext>
            </a:extLst>
          </p:cNvPr>
          <p:cNvSpPr>
            <a:spLocks noGrp="1"/>
          </p:cNvSpPr>
          <p:nvPr>
            <p:ph type="title"/>
          </p:nvPr>
        </p:nvSpPr>
        <p:spPr/>
        <p:txBody>
          <a:bodyPr/>
          <a:lstStyle/>
          <a:p>
            <a:pPr algn="ctr"/>
            <a:r>
              <a:rPr lang="en-US" b="1" dirty="0"/>
              <a:t>Overview</a:t>
            </a:r>
            <a:br>
              <a:rPr lang="en-US" b="1" dirty="0"/>
            </a:br>
            <a:endParaRPr lang="en-US" dirty="0"/>
          </a:p>
        </p:txBody>
      </p:sp>
      <p:sp>
        <p:nvSpPr>
          <p:cNvPr id="3" name="Content Placeholder 2">
            <a:extLst>
              <a:ext uri="{FF2B5EF4-FFF2-40B4-BE49-F238E27FC236}">
                <a16:creationId xmlns:a16="http://schemas.microsoft.com/office/drawing/2014/main" id="{71D915AE-4262-8345-9BB5-1F12565A8085}"/>
              </a:ext>
            </a:extLst>
          </p:cNvPr>
          <p:cNvSpPr>
            <a:spLocks noGrp="1"/>
          </p:cNvSpPr>
          <p:nvPr>
            <p:ph idx="1"/>
          </p:nvPr>
        </p:nvSpPr>
        <p:spPr/>
        <p:txBody>
          <a:bodyPr>
            <a:normAutofit fontScale="77500" lnSpcReduction="20000"/>
          </a:bodyPr>
          <a:lstStyle/>
          <a:p>
            <a:r>
              <a:rPr lang="en-US" dirty="0"/>
              <a:t>In Git, branching is the act of creating multiple copies of similar code in the same repository. There are many reasons developers do this. Here are a few of the most common:</a:t>
            </a:r>
          </a:p>
          <a:p>
            <a:pPr>
              <a:buFont typeface="Wingdings" pitchFamily="2" charset="2"/>
              <a:buChar char="v"/>
            </a:pPr>
            <a:r>
              <a:rPr lang="en-US" dirty="0"/>
              <a:t>Multiple branches allow a team of developers to work together without "stepping on each others' feet", so to speak. If a team was all working on the same files at the same time, things could get messy very quickly. Branches allow each developer their own copy of the project to work on. When part of the project is done, the team can merge multiple branches together into a completed final product.</a:t>
            </a:r>
          </a:p>
          <a:p>
            <a:pPr>
              <a:buFont typeface="Wingdings" pitchFamily="2" charset="2"/>
              <a:buChar char="v"/>
            </a:pPr>
            <a:r>
              <a:rPr lang="en-US" dirty="0"/>
              <a:t>Branching also allows us to experiment with changes without risking our final product. We can use branching to create a copy of our code separate from our final version to experiment with new features and code. If this new code causes any bugs, we can rest assured knowing our original code is still safe!</a:t>
            </a:r>
          </a:p>
          <a:p>
            <a:pPr>
              <a:buFont typeface="Wingdings" pitchFamily="2" charset="2"/>
              <a:buChar char="v"/>
            </a:pPr>
            <a:r>
              <a:rPr lang="en-US" dirty="0"/>
              <a:t>Branching allows us to pursue multiple options at once. Not sure which approach to a problem is preferable? With branching, you can always create multiple copies of your project, try implementing different code in each, and see which result is preferable.</a:t>
            </a:r>
          </a:p>
          <a:p>
            <a:endParaRPr lang="en-US" dirty="0"/>
          </a:p>
        </p:txBody>
      </p:sp>
    </p:spTree>
    <p:extLst>
      <p:ext uri="{BB962C8B-B14F-4D97-AF65-F5344CB8AC3E}">
        <p14:creationId xmlns:p14="http://schemas.microsoft.com/office/powerpoint/2010/main" val="108762260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CF9F7-BCCA-C647-9957-F2D1F4DE1B0D}"/>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8D9FE033-18AF-114F-844E-42A5D10A8766}"/>
              </a:ext>
            </a:extLst>
          </p:cNvPr>
          <p:cNvSpPr>
            <a:spLocks noGrp="1"/>
          </p:cNvSpPr>
          <p:nvPr>
            <p:ph idx="1"/>
          </p:nvPr>
        </p:nvSpPr>
        <p:spPr/>
        <p:txBody>
          <a:bodyPr/>
          <a:lstStyle/>
          <a:p>
            <a:r>
              <a:rPr lang="en-US" dirty="0"/>
              <a:t>Say we want to color-code each paragraph so that we can tell which paragraphs are about cats and which ones are about dogs. Here is how we can style the paragraphs in each div differently:</a:t>
            </a:r>
          </a:p>
          <a:p>
            <a:r>
              <a:rPr lang="en-US" i="1" dirty="0" err="1"/>
              <a:t>css</a:t>
            </a:r>
            <a:r>
              <a:rPr lang="en-US" i="1" dirty="0"/>
              <a:t>/</a:t>
            </a:r>
            <a:r>
              <a:rPr lang="en-US" i="1" dirty="0" err="1"/>
              <a:t>styles.css</a:t>
            </a:r>
            <a:endParaRPr lang="en-US" dirty="0"/>
          </a:p>
          <a:p>
            <a:r>
              <a:rPr lang="en-US" dirty="0"/>
              <a:t>.cats p { background-color: coral; } .dogs p { background-color: </a:t>
            </a:r>
            <a:r>
              <a:rPr lang="en-US" dirty="0" err="1"/>
              <a:t>steelblue</a:t>
            </a:r>
            <a:r>
              <a:rPr lang="en-US" dirty="0"/>
              <a:t>; }</a:t>
            </a:r>
          </a:p>
        </p:txBody>
      </p:sp>
    </p:spTree>
    <p:extLst>
      <p:ext uri="{BB962C8B-B14F-4D97-AF65-F5344CB8AC3E}">
        <p14:creationId xmlns:p14="http://schemas.microsoft.com/office/powerpoint/2010/main" val="153911989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F277A-5370-B84A-8E6C-253223801136}"/>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ED32CBB3-DD74-3249-8C98-30C85A63971F}"/>
              </a:ext>
            </a:extLst>
          </p:cNvPr>
          <p:cNvSpPr>
            <a:spLocks noGrp="1"/>
          </p:cNvSpPr>
          <p:nvPr>
            <p:ph idx="1"/>
          </p:nvPr>
        </p:nvSpPr>
        <p:spPr/>
        <p:txBody>
          <a:bodyPr/>
          <a:lstStyle/>
          <a:p>
            <a:r>
              <a:rPr lang="en-US" dirty="0"/>
              <a:t>These rules tell the page that all &lt;p&gt; tags nested within the cats class need the background color coral, and all &lt;p&gt; tags nested within the dogs class need the background color </a:t>
            </a:r>
            <a:r>
              <a:rPr lang="en-US" dirty="0" err="1"/>
              <a:t>steelblue</a:t>
            </a:r>
            <a:r>
              <a:rPr lang="en-US" dirty="0"/>
              <a:t>.</a:t>
            </a:r>
          </a:p>
          <a:p>
            <a:r>
              <a:rPr lang="en-US" dirty="0"/>
              <a:t>You can nest even further down:</a:t>
            </a:r>
          </a:p>
          <a:p>
            <a:r>
              <a:rPr lang="en-US" i="1" dirty="0" err="1"/>
              <a:t>styles.css</a:t>
            </a:r>
            <a:endParaRPr lang="en-US" dirty="0"/>
          </a:p>
          <a:p>
            <a:r>
              <a:rPr lang="en-US" dirty="0"/>
              <a:t>.cats p a { font-weight: bold; } .dogs p a { font-style: italic; }</a:t>
            </a:r>
          </a:p>
        </p:txBody>
      </p:sp>
    </p:spTree>
    <p:extLst>
      <p:ext uri="{BB962C8B-B14F-4D97-AF65-F5344CB8AC3E}">
        <p14:creationId xmlns:p14="http://schemas.microsoft.com/office/powerpoint/2010/main" val="359455732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846A6-242F-4D4B-8ACB-72D7D7C77CCA}"/>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126353E8-D0A9-6647-97E6-6956A6D5CB71}"/>
              </a:ext>
            </a:extLst>
          </p:cNvPr>
          <p:cNvSpPr>
            <a:spLocks noGrp="1"/>
          </p:cNvSpPr>
          <p:nvPr>
            <p:ph idx="1"/>
          </p:nvPr>
        </p:nvSpPr>
        <p:spPr/>
        <p:txBody>
          <a:bodyPr/>
          <a:lstStyle/>
          <a:p>
            <a:r>
              <a:rPr lang="en-US" dirty="0"/>
              <a:t>You can actually nest as far down as you like. A word of caution, however: anything more than 3 or 4 levels deep is usually a sign that you should re-evaluate what you are trying to accomplish with your CSS. Chances are, there's a much more efficient way to accomplish what you're attempting to do.</a:t>
            </a:r>
          </a:p>
          <a:p>
            <a:r>
              <a:rPr lang="en-US" dirty="0"/>
              <a:t>Now, consider the following rules:</a:t>
            </a:r>
          </a:p>
          <a:p>
            <a:r>
              <a:rPr lang="en-US" i="1" dirty="0" err="1"/>
              <a:t>styles.css</a:t>
            </a:r>
            <a:endParaRPr lang="en-US" dirty="0"/>
          </a:p>
          <a:p>
            <a:r>
              <a:rPr lang="en-US" dirty="0"/>
              <a:t>.dogs p a { font-weight: bold; } a { font-weight: normal; }</a:t>
            </a:r>
            <a:br>
              <a:rPr lang="en-US" dirty="0"/>
            </a:br>
            <a:endParaRPr lang="en-US" dirty="0"/>
          </a:p>
          <a:p>
            <a:endParaRPr lang="en-US" dirty="0"/>
          </a:p>
        </p:txBody>
      </p:sp>
    </p:spTree>
    <p:extLst>
      <p:ext uri="{BB962C8B-B14F-4D97-AF65-F5344CB8AC3E}">
        <p14:creationId xmlns:p14="http://schemas.microsoft.com/office/powerpoint/2010/main" val="278506657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D9131-88DA-9D47-9816-D02A26FEAF14}"/>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C508F60B-261B-A24C-931E-6EC8B2534579}"/>
              </a:ext>
            </a:extLst>
          </p:cNvPr>
          <p:cNvSpPr>
            <a:spLocks noGrp="1"/>
          </p:cNvSpPr>
          <p:nvPr>
            <p:ph idx="1"/>
          </p:nvPr>
        </p:nvSpPr>
        <p:spPr/>
        <p:txBody>
          <a:bodyPr>
            <a:normAutofit fontScale="70000" lnSpcReduction="20000"/>
          </a:bodyPr>
          <a:lstStyle/>
          <a:p>
            <a:r>
              <a:rPr lang="en-US" dirty="0"/>
              <a:t>When it comes to CSS rules, the </a:t>
            </a:r>
            <a:r>
              <a:rPr lang="en-US" i="1" dirty="0"/>
              <a:t>more specific</a:t>
            </a:r>
            <a:r>
              <a:rPr lang="en-US" dirty="0"/>
              <a:t> rule is applied. In this example, a link in a paragraph in an element with the dogs class will be bold, because the .dogs p a selector is more specific than the </a:t>
            </a:r>
            <a:r>
              <a:rPr lang="en-US" dirty="0" err="1"/>
              <a:t>aselector</a:t>
            </a:r>
            <a:r>
              <a:rPr lang="en-US" dirty="0"/>
              <a:t>. This is called specificity.</a:t>
            </a:r>
          </a:p>
          <a:p>
            <a:r>
              <a:rPr lang="en-US" dirty="0"/>
              <a:t>There's one more thing I'd like to cover about cascading: if two rules have the same specificity, the last one wins - in other words, the one that's the farthest down in the CSS file takes precedence. When more than one CSS file is linked in the page head, then again, the furthest one down takes precedence.</a:t>
            </a:r>
          </a:p>
          <a:p>
            <a:r>
              <a:rPr lang="en-US" dirty="0"/>
              <a:t>Occasionally, you'll run into HTML that looks like this:</a:t>
            </a:r>
          </a:p>
          <a:p>
            <a:r>
              <a:rPr lang="en-US" dirty="0"/>
              <a:t>&lt;</a:t>
            </a:r>
            <a:r>
              <a:rPr lang="en-US" dirty="0" err="1"/>
              <a:t>img</a:t>
            </a:r>
            <a:r>
              <a:rPr lang="en-US" dirty="0"/>
              <a:t> style="float: left" </a:t>
            </a:r>
            <a:r>
              <a:rPr lang="en-US" dirty="0" err="1"/>
              <a:t>src</a:t>
            </a:r>
            <a:r>
              <a:rPr lang="en-US" dirty="0"/>
              <a:t>="cute-</a:t>
            </a:r>
            <a:r>
              <a:rPr lang="en-US" dirty="0" err="1"/>
              <a:t>kitten.jpg</a:t>
            </a:r>
            <a:r>
              <a:rPr lang="en-US" dirty="0"/>
              <a:t>"&gt;</a:t>
            </a:r>
            <a:br>
              <a:rPr lang="en-US" dirty="0"/>
            </a:br>
            <a:r>
              <a:rPr lang="en-US" dirty="0"/>
              <a:t>Here, the style is embedded in the HTML using the style attribute: style="float: left". This is called an inline style, and it should be avoided at all costs! It defeats the purpose of CSS when you do this, because it means that now you can't reuse your styles and keep them in one place. This is not a common practice, but you still may run into it every once in awhile. The main takeaway here is that if you see an inline style, it takes precedence over what's defined in your CSS.</a:t>
            </a:r>
          </a:p>
          <a:p>
            <a:r>
              <a:rPr lang="en-US" dirty="0"/>
              <a:t>There are some additional rules about which style takes precedence in more complicated situations, but that's beyond the scope of what we're learning here.</a:t>
            </a:r>
          </a:p>
          <a:p>
            <a:endParaRPr lang="en-US" dirty="0"/>
          </a:p>
        </p:txBody>
      </p:sp>
    </p:spTree>
    <p:extLst>
      <p:ext uri="{BB962C8B-B14F-4D97-AF65-F5344CB8AC3E}">
        <p14:creationId xmlns:p14="http://schemas.microsoft.com/office/powerpoint/2010/main" val="40355640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66C54-5746-A945-9167-C7749C203FCF}"/>
              </a:ext>
            </a:extLst>
          </p:cNvPr>
          <p:cNvSpPr>
            <a:spLocks noGrp="1"/>
          </p:cNvSpPr>
          <p:nvPr>
            <p:ph type="title"/>
          </p:nvPr>
        </p:nvSpPr>
        <p:spPr/>
        <p:txBody>
          <a:bodyPr/>
          <a:lstStyle/>
          <a:p>
            <a:pPr algn="ctr"/>
            <a:r>
              <a:rPr lang="en-US" dirty="0"/>
              <a:t>Practice: Cascading and Inheritance</a:t>
            </a:r>
          </a:p>
        </p:txBody>
      </p:sp>
      <p:sp>
        <p:nvSpPr>
          <p:cNvPr id="3" name="Content Placeholder 2">
            <a:extLst>
              <a:ext uri="{FF2B5EF4-FFF2-40B4-BE49-F238E27FC236}">
                <a16:creationId xmlns:a16="http://schemas.microsoft.com/office/drawing/2014/main" id="{C2FEF473-6C18-3B47-AEF5-3E1F350E3ACE}"/>
              </a:ext>
            </a:extLst>
          </p:cNvPr>
          <p:cNvSpPr>
            <a:spLocks noGrp="1"/>
          </p:cNvSpPr>
          <p:nvPr>
            <p:ph idx="1"/>
          </p:nvPr>
        </p:nvSpPr>
        <p:spPr/>
        <p:txBody>
          <a:bodyPr>
            <a:normAutofit fontScale="85000" lnSpcReduction="20000"/>
          </a:bodyPr>
          <a:lstStyle/>
          <a:p>
            <a:r>
              <a:rPr lang="en-US" b="1" dirty="0"/>
              <a:t>Goal</a:t>
            </a:r>
            <a:r>
              <a:rPr lang="en-US" dirty="0"/>
              <a:t>: Practice identifying HTML selectors using CSS, and understand various rules of cascading.</a:t>
            </a:r>
          </a:p>
          <a:p>
            <a:r>
              <a:rPr lang="en-US" b="1" dirty="0"/>
              <a:t>Warm Up</a:t>
            </a:r>
          </a:p>
          <a:p>
            <a:r>
              <a:rPr lang="en-US" dirty="0"/>
              <a:t>Discuss the following questions with your partner:</a:t>
            </a:r>
          </a:p>
          <a:p>
            <a:r>
              <a:rPr lang="en-US" dirty="0"/>
              <a:t>Why is it a bad idea to use inline styling?</a:t>
            </a:r>
          </a:p>
          <a:p>
            <a:r>
              <a:rPr lang="en-US" dirty="0"/>
              <a:t>What is meant by specificity? How is it related to cascading?</a:t>
            </a:r>
          </a:p>
          <a:p>
            <a:r>
              <a:rPr lang="en-US" b="1" dirty="0"/>
              <a:t>CSS Diner</a:t>
            </a:r>
          </a:p>
          <a:p>
            <a:r>
              <a:rPr lang="en-US" dirty="0">
                <a:hlinkClick r:id="rId2"/>
              </a:rPr>
              <a:t>CSS Diner</a:t>
            </a:r>
            <a:r>
              <a:rPr lang="en-US" dirty="0"/>
              <a:t> </a:t>
            </a:r>
          </a:p>
          <a:p>
            <a:r>
              <a:rPr lang="en-US" dirty="0"/>
              <a:t>This is an external link. is a game that will let you hone your chops at using CSS selectors. Click the link and proceed through the game with your partner, switching places at each level.</a:t>
            </a:r>
          </a:p>
        </p:txBody>
      </p:sp>
    </p:spTree>
    <p:extLst>
      <p:ext uri="{BB962C8B-B14F-4D97-AF65-F5344CB8AC3E}">
        <p14:creationId xmlns:p14="http://schemas.microsoft.com/office/powerpoint/2010/main" val="245582244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80FC-5D75-F342-8B91-0DE685E4BF53}"/>
              </a:ext>
            </a:extLst>
          </p:cNvPr>
          <p:cNvSpPr>
            <a:spLocks noGrp="1"/>
          </p:cNvSpPr>
          <p:nvPr>
            <p:ph type="title"/>
          </p:nvPr>
        </p:nvSpPr>
        <p:spPr/>
        <p:txBody>
          <a:bodyPr/>
          <a:lstStyle/>
          <a:p>
            <a:pPr algn="ctr"/>
            <a:r>
              <a:rPr lang="en-US" b="1" dirty="0"/>
              <a:t>Code</a:t>
            </a:r>
            <a:br>
              <a:rPr lang="en-US" b="1" dirty="0"/>
            </a:br>
            <a:endParaRPr lang="en-US" dirty="0"/>
          </a:p>
        </p:txBody>
      </p:sp>
      <p:sp>
        <p:nvSpPr>
          <p:cNvPr id="3" name="Content Placeholder 2">
            <a:extLst>
              <a:ext uri="{FF2B5EF4-FFF2-40B4-BE49-F238E27FC236}">
                <a16:creationId xmlns:a16="http://schemas.microsoft.com/office/drawing/2014/main" id="{859EF590-5042-3942-B209-7444D580412C}"/>
              </a:ext>
            </a:extLst>
          </p:cNvPr>
          <p:cNvSpPr>
            <a:spLocks noGrp="1"/>
          </p:cNvSpPr>
          <p:nvPr>
            <p:ph idx="1"/>
          </p:nvPr>
        </p:nvSpPr>
        <p:spPr/>
        <p:txBody>
          <a:bodyPr/>
          <a:lstStyle/>
          <a:p>
            <a:r>
              <a:rPr lang="en-US" b="1" dirty="0"/>
              <a:t>Animal Shelter</a:t>
            </a:r>
          </a:p>
          <a:p>
            <a:r>
              <a:rPr lang="en-US" dirty="0"/>
              <a:t>Create a webpage for an animal shelter that features the animals available for adoption on the home page. Use </a:t>
            </a:r>
            <a:r>
              <a:rPr lang="en-US" dirty="0" err="1"/>
              <a:t>divs</a:t>
            </a:r>
            <a:r>
              <a:rPr lang="en-US" dirty="0"/>
              <a:t> and floats to give each animal its own profile section. Change the styles of the elements on the page using cascading.</a:t>
            </a:r>
          </a:p>
          <a:p>
            <a:r>
              <a:rPr lang="en-US" b="1" dirty="0"/>
              <a:t>Past Projects</a:t>
            </a:r>
          </a:p>
          <a:p>
            <a:r>
              <a:rPr lang="en-US" dirty="0"/>
              <a:t>Take a look at some of your past projects and try to find places where you could rewrite the page using cascading.</a:t>
            </a:r>
          </a:p>
          <a:p>
            <a:endParaRPr lang="en-US" dirty="0"/>
          </a:p>
        </p:txBody>
      </p:sp>
    </p:spTree>
    <p:extLst>
      <p:ext uri="{BB962C8B-B14F-4D97-AF65-F5344CB8AC3E}">
        <p14:creationId xmlns:p14="http://schemas.microsoft.com/office/powerpoint/2010/main" val="3412062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97D1F-7B06-C845-B411-73574392C0A3}"/>
              </a:ext>
            </a:extLst>
          </p:cNvPr>
          <p:cNvSpPr>
            <a:spLocks noGrp="1"/>
          </p:cNvSpPr>
          <p:nvPr>
            <p:ph type="title"/>
          </p:nvPr>
        </p:nvSpPr>
        <p:spPr/>
        <p:txBody>
          <a:bodyPr/>
          <a:lstStyle/>
          <a:p>
            <a:pPr algn="ctr"/>
            <a:r>
              <a:rPr lang="en-US" dirty="0"/>
              <a:t>Responsive Design and Media Queries</a:t>
            </a:r>
          </a:p>
        </p:txBody>
      </p:sp>
      <p:sp>
        <p:nvSpPr>
          <p:cNvPr id="3" name="Content Placeholder 2">
            <a:extLst>
              <a:ext uri="{FF2B5EF4-FFF2-40B4-BE49-F238E27FC236}">
                <a16:creationId xmlns:a16="http://schemas.microsoft.com/office/drawing/2014/main" id="{E19F2905-664E-6E47-8977-48528C12396E}"/>
              </a:ext>
            </a:extLst>
          </p:cNvPr>
          <p:cNvSpPr>
            <a:spLocks noGrp="1"/>
          </p:cNvSpPr>
          <p:nvPr>
            <p:ph idx="1"/>
          </p:nvPr>
        </p:nvSpPr>
        <p:spPr/>
        <p:txBody>
          <a:bodyPr>
            <a:normAutofit fontScale="85000" lnSpcReduction="20000"/>
          </a:bodyPr>
          <a:lstStyle/>
          <a:p>
            <a:endParaRPr lang="en-US" dirty="0"/>
          </a:p>
          <a:p>
            <a:r>
              <a:rPr lang="en-US" dirty="0"/>
              <a:t>You may have noticed that some websites look a little different on your phone than they do in a browser window on your computer screen. Altering the appearance of a website depending on the device used to view it is an important feature of CSS that ensures a quality user experience on any device. It's essential to building modern websites. In this lesson, we'll learn about adapting a site for different screen sizes using media queries.</a:t>
            </a:r>
          </a:p>
          <a:p>
            <a:r>
              <a:rPr lang="en-US" dirty="0"/>
              <a:t>Building a site to change its appearance in response to the size of screen on which it is being viewed is known as responsive web design. The screen being used to view a site is often called a viewport. Before we begin, let's take a look at some examples of websites that use responsive design. Check out the following two websites to view some examples of responsive design. Each site contains the layouts of several different websites, and how their styles appear differently depending on the user's screen size.</a:t>
            </a:r>
          </a:p>
          <a:p>
            <a:endParaRPr lang="en-US" dirty="0"/>
          </a:p>
        </p:txBody>
      </p:sp>
    </p:spTree>
    <p:extLst>
      <p:ext uri="{BB962C8B-B14F-4D97-AF65-F5344CB8AC3E}">
        <p14:creationId xmlns:p14="http://schemas.microsoft.com/office/powerpoint/2010/main" val="258875815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DF142-A108-CC41-B904-97FA21752AF3}"/>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098DE81D-2B0D-914B-A821-2CF935FB52E7}"/>
              </a:ext>
            </a:extLst>
          </p:cNvPr>
          <p:cNvSpPr>
            <a:spLocks noGrp="1"/>
          </p:cNvSpPr>
          <p:nvPr>
            <p:ph idx="1"/>
          </p:nvPr>
        </p:nvSpPr>
        <p:spPr/>
        <p:txBody>
          <a:bodyPr>
            <a:normAutofit fontScale="77500" lnSpcReduction="20000"/>
          </a:bodyPr>
          <a:lstStyle/>
          <a:p>
            <a:r>
              <a:rPr lang="en-US" dirty="0"/>
              <a:t>But how do we make our own sites responsive? How does it know when to use styles meant for smaller viewports, and when to apply styles meant for larger ones?</a:t>
            </a:r>
          </a:p>
          <a:p>
            <a:r>
              <a:rPr lang="en-US" dirty="0"/>
              <a:t>In human terms, responsive design sounds something like, </a:t>
            </a:r>
            <a:r>
              <a:rPr lang="en-US" i="1" dirty="0"/>
              <a:t>"I want my website to have a white background when viewed on a phone, but a green background when viewed from a computer monitor"</a:t>
            </a:r>
            <a:r>
              <a:rPr lang="en-US" dirty="0"/>
              <a:t>. To accomplish this, you need to give the computer instructions such as, </a:t>
            </a:r>
            <a:r>
              <a:rPr lang="en-US" i="1" dirty="0"/>
              <a:t>"If the viewport size is larger than 768 pixels, use green for the background color. Otherwise, use white for the background color."</a:t>
            </a:r>
            <a:r>
              <a:rPr lang="en-US" dirty="0"/>
              <a:t> To accomplish this, we can use CSS media queries. A media query is a block of CSS that is applied only when certain conditions about the user's viewport are true.</a:t>
            </a:r>
          </a:p>
          <a:p>
            <a:r>
              <a:rPr lang="en-US" dirty="0"/>
              <a:t>Let's walk through creating media queries together. This will allow us to both understand their construction, and see what they look like in action.</a:t>
            </a:r>
          </a:p>
          <a:p>
            <a:r>
              <a:rPr lang="en-US" dirty="0"/>
              <a:t>Create a project directory named </a:t>
            </a:r>
            <a:r>
              <a:rPr lang="en-US" i="1" dirty="0"/>
              <a:t>media-query-practice</a:t>
            </a:r>
            <a:r>
              <a:rPr lang="en-US" dirty="0"/>
              <a:t>. Inside, create an HTML file named </a:t>
            </a:r>
            <a:r>
              <a:rPr lang="en-US" i="1" dirty="0"/>
              <a:t>media-query-</a:t>
            </a:r>
            <a:r>
              <a:rPr lang="en-US" i="1" dirty="0" err="1"/>
              <a:t>site.html</a:t>
            </a:r>
            <a:r>
              <a:rPr lang="en-US" dirty="0"/>
              <a:t>, and another directory named </a:t>
            </a:r>
            <a:r>
              <a:rPr lang="en-US" i="1" dirty="0" err="1"/>
              <a:t>css</a:t>
            </a:r>
            <a:r>
              <a:rPr lang="en-US" dirty="0"/>
              <a:t>. In the </a:t>
            </a:r>
            <a:r>
              <a:rPr lang="en-US" i="1" dirty="0" err="1"/>
              <a:t>css</a:t>
            </a:r>
            <a:r>
              <a:rPr lang="en-US" dirty="0"/>
              <a:t> directory create a file called </a:t>
            </a:r>
            <a:r>
              <a:rPr lang="en-US" i="1" dirty="0" err="1"/>
              <a:t>styles.css</a:t>
            </a:r>
            <a:r>
              <a:rPr lang="en-US" dirty="0"/>
              <a:t>.</a:t>
            </a:r>
          </a:p>
          <a:p>
            <a:endParaRPr lang="en-US" dirty="0"/>
          </a:p>
        </p:txBody>
      </p:sp>
    </p:spTree>
    <p:extLst>
      <p:ext uri="{BB962C8B-B14F-4D97-AF65-F5344CB8AC3E}">
        <p14:creationId xmlns:p14="http://schemas.microsoft.com/office/powerpoint/2010/main" val="51761077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CB112-D767-F446-8DDE-408AA5747063}"/>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2004B261-06CC-2F47-8764-6358F364FCF8}"/>
              </a:ext>
            </a:extLst>
          </p:cNvPr>
          <p:cNvSpPr>
            <a:spLocks noGrp="1"/>
          </p:cNvSpPr>
          <p:nvPr>
            <p:ph idx="1"/>
          </p:nvPr>
        </p:nvSpPr>
        <p:spPr/>
        <p:txBody>
          <a:bodyPr>
            <a:normAutofit fontScale="62500" lnSpcReduction="20000"/>
          </a:bodyPr>
          <a:lstStyle/>
          <a:p>
            <a:r>
              <a:rPr lang="en-US" dirty="0"/>
              <a:t>To start, let's add some HTML to </a:t>
            </a:r>
            <a:r>
              <a:rPr lang="en-US" i="1" dirty="0"/>
              <a:t>media-query-</a:t>
            </a:r>
            <a:r>
              <a:rPr lang="en-US" i="1" dirty="0" err="1"/>
              <a:t>site.html</a:t>
            </a:r>
            <a:r>
              <a:rPr lang="en-US" dirty="0"/>
              <a:t>:</a:t>
            </a:r>
          </a:p>
          <a:p>
            <a:r>
              <a:rPr lang="en-US" dirty="0"/>
              <a:t>&lt;!DOCTYPE html&gt; &lt;html&gt; &lt;head&gt; &lt;link </a:t>
            </a:r>
            <a:r>
              <a:rPr lang="en-US" dirty="0" err="1"/>
              <a:t>href</a:t>
            </a:r>
            <a:r>
              <a:rPr lang="en-US" dirty="0"/>
              <a:t>="</a:t>
            </a:r>
            <a:r>
              <a:rPr lang="en-US" dirty="0" err="1"/>
              <a:t>css</a:t>
            </a:r>
            <a:r>
              <a:rPr lang="en-US" dirty="0"/>
              <a:t>/</a:t>
            </a:r>
            <a:r>
              <a:rPr lang="en-US" dirty="0" err="1"/>
              <a:t>styles.css</a:t>
            </a:r>
            <a:r>
              <a:rPr lang="en-US" dirty="0"/>
              <a:t>" </a:t>
            </a:r>
            <a:r>
              <a:rPr lang="en-US" dirty="0" err="1"/>
              <a:t>rel</a:t>
            </a:r>
            <a:r>
              <a:rPr lang="en-US" dirty="0"/>
              <a:t>="stylesheet" type="text/</a:t>
            </a:r>
            <a:r>
              <a:rPr lang="en-US" dirty="0" err="1"/>
              <a:t>css</a:t>
            </a:r>
            <a:r>
              <a:rPr lang="en-US" dirty="0"/>
              <a:t>" media="all"&gt; &lt;title&gt;Media Queries&lt;/title&gt; &lt;/head&gt; &lt;body&gt; &lt;h1&gt;Media Queries&lt;/h1&gt; &lt;div class="column"&gt; &lt;p&gt;Lorem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Nunc </a:t>
            </a:r>
            <a:r>
              <a:rPr lang="en-US" dirty="0" err="1"/>
              <a:t>tincidunt</a:t>
            </a:r>
            <a:r>
              <a:rPr lang="en-US" dirty="0"/>
              <a:t> vestibulum </a:t>
            </a:r>
            <a:r>
              <a:rPr lang="en-US" dirty="0" err="1"/>
              <a:t>sollicitudin</a:t>
            </a:r>
            <a:r>
              <a:rPr lang="en-US" dirty="0"/>
              <a:t>. </a:t>
            </a:r>
            <a:r>
              <a:rPr lang="en-US" dirty="0" err="1"/>
              <a:t>Aliquam</a:t>
            </a:r>
            <a:r>
              <a:rPr lang="en-US" dirty="0"/>
              <a:t> sit </a:t>
            </a:r>
            <a:r>
              <a:rPr lang="en-US" dirty="0" err="1"/>
              <a:t>amet</a:t>
            </a:r>
            <a:r>
              <a:rPr lang="en-US" dirty="0"/>
              <a:t> </a:t>
            </a:r>
            <a:r>
              <a:rPr lang="en-US" dirty="0" err="1"/>
              <a:t>ultrices</a:t>
            </a:r>
            <a:r>
              <a:rPr lang="en-US" dirty="0"/>
              <a:t> </a:t>
            </a:r>
            <a:r>
              <a:rPr lang="en-US" dirty="0" err="1"/>
              <a:t>purus</a:t>
            </a:r>
            <a:r>
              <a:rPr lang="en-US" dirty="0"/>
              <a:t>, </a:t>
            </a:r>
            <a:r>
              <a:rPr lang="en-US" dirty="0" err="1"/>
              <a:t>quis</a:t>
            </a:r>
            <a:r>
              <a:rPr lang="en-US" dirty="0"/>
              <a:t> pulvinar </a:t>
            </a:r>
            <a:r>
              <a:rPr lang="en-US" dirty="0" err="1"/>
              <a:t>massa</a:t>
            </a:r>
            <a:r>
              <a:rPr lang="en-US" dirty="0"/>
              <a:t>. Sed </a:t>
            </a:r>
            <a:r>
              <a:rPr lang="en-US" dirty="0" err="1"/>
              <a:t>quis</a:t>
            </a:r>
            <a:r>
              <a:rPr lang="en-US" dirty="0"/>
              <a:t> ligula </a:t>
            </a:r>
            <a:r>
              <a:rPr lang="en-US" dirty="0" err="1"/>
              <a:t>dapibus</a:t>
            </a:r>
            <a:r>
              <a:rPr lang="en-US" dirty="0"/>
              <a:t>, gravida </a:t>
            </a:r>
            <a:r>
              <a:rPr lang="en-US" dirty="0" err="1"/>
              <a:t>lectus</a:t>
            </a:r>
            <a:r>
              <a:rPr lang="en-US" dirty="0"/>
              <a:t> sit </a:t>
            </a:r>
            <a:r>
              <a:rPr lang="en-US" dirty="0" err="1"/>
              <a:t>amet</a:t>
            </a:r>
            <a:r>
              <a:rPr lang="en-US" dirty="0"/>
              <a:t>, </a:t>
            </a:r>
            <a:r>
              <a:rPr lang="en-US" dirty="0" err="1"/>
              <a:t>euismod</a:t>
            </a:r>
            <a:r>
              <a:rPr lang="en-US" dirty="0"/>
              <a:t> </a:t>
            </a:r>
            <a:r>
              <a:rPr lang="en-US" dirty="0" err="1"/>
              <a:t>quam</a:t>
            </a:r>
            <a:r>
              <a:rPr lang="en-US" dirty="0"/>
              <a:t>. Integer id nisi sem. </a:t>
            </a:r>
            <a:r>
              <a:rPr lang="en-US" dirty="0" err="1"/>
              <a:t>Phasellus</a:t>
            </a:r>
            <a:r>
              <a:rPr lang="en-US" dirty="0"/>
              <a:t> ac </a:t>
            </a:r>
            <a:r>
              <a:rPr lang="en-US" dirty="0" err="1"/>
              <a:t>purus</a:t>
            </a:r>
            <a:r>
              <a:rPr lang="en-US" dirty="0"/>
              <a:t> et </a:t>
            </a:r>
            <a:r>
              <a:rPr lang="en-US" dirty="0" err="1"/>
              <a:t>nunc</a:t>
            </a:r>
            <a:r>
              <a:rPr lang="en-US" dirty="0"/>
              <a:t> </a:t>
            </a:r>
            <a:r>
              <a:rPr lang="en-US" dirty="0" err="1"/>
              <a:t>dignissim</a:t>
            </a:r>
            <a:r>
              <a:rPr lang="en-US" dirty="0"/>
              <a:t> </a:t>
            </a:r>
            <a:r>
              <a:rPr lang="en-US" dirty="0" err="1"/>
              <a:t>ultricies</a:t>
            </a:r>
            <a:r>
              <a:rPr lang="en-US" dirty="0"/>
              <a:t> </a:t>
            </a:r>
            <a:r>
              <a:rPr lang="en-US" dirty="0" err="1"/>
              <a:t>quis</a:t>
            </a:r>
            <a:r>
              <a:rPr lang="en-US" dirty="0"/>
              <a:t> sed ligula. Proin </a:t>
            </a:r>
            <a:r>
              <a:rPr lang="en-US" dirty="0" err="1"/>
              <a:t>efficitur</a:t>
            </a:r>
            <a:r>
              <a:rPr lang="en-US" dirty="0"/>
              <a:t> </a:t>
            </a:r>
            <a:r>
              <a:rPr lang="en-US" dirty="0" err="1"/>
              <a:t>nunc</a:t>
            </a:r>
            <a:r>
              <a:rPr lang="en-US" dirty="0"/>
              <a:t> </a:t>
            </a:r>
            <a:r>
              <a:rPr lang="en-US" dirty="0" err="1"/>
              <a:t>eget</a:t>
            </a:r>
            <a:r>
              <a:rPr lang="en-US" dirty="0"/>
              <a:t> </a:t>
            </a:r>
            <a:r>
              <a:rPr lang="en-US" dirty="0" err="1"/>
              <a:t>egestas</a:t>
            </a:r>
            <a:r>
              <a:rPr lang="en-US" dirty="0"/>
              <a:t> </a:t>
            </a:r>
            <a:r>
              <a:rPr lang="en-US" dirty="0" err="1"/>
              <a:t>iaculis</a:t>
            </a:r>
            <a:r>
              <a:rPr lang="en-US" dirty="0"/>
              <a:t>. Proin </a:t>
            </a:r>
            <a:r>
              <a:rPr lang="en-US" dirty="0" err="1"/>
              <a:t>posuere</a:t>
            </a:r>
            <a:r>
              <a:rPr lang="en-US" dirty="0"/>
              <a:t>, </a:t>
            </a:r>
            <a:r>
              <a:rPr lang="en-US" dirty="0" err="1"/>
              <a:t>enim</a:t>
            </a:r>
            <a:r>
              <a:rPr lang="en-US" dirty="0"/>
              <a:t> in </a:t>
            </a:r>
            <a:r>
              <a:rPr lang="en-US" dirty="0" err="1"/>
              <a:t>venenatis</a:t>
            </a:r>
            <a:r>
              <a:rPr lang="en-US" dirty="0"/>
              <a:t> gravida, </a:t>
            </a:r>
            <a:r>
              <a:rPr lang="en-US" dirty="0" err="1"/>
              <a:t>erat</a:t>
            </a:r>
            <a:r>
              <a:rPr lang="en-US" dirty="0"/>
              <a:t> </a:t>
            </a:r>
            <a:r>
              <a:rPr lang="en-US" dirty="0" err="1"/>
              <a:t>metus</a:t>
            </a:r>
            <a:r>
              <a:rPr lang="en-US" dirty="0"/>
              <a:t> </a:t>
            </a:r>
            <a:r>
              <a:rPr lang="en-US" dirty="0" err="1"/>
              <a:t>hendrerit</a:t>
            </a:r>
            <a:r>
              <a:rPr lang="en-US" dirty="0"/>
              <a:t> </a:t>
            </a:r>
            <a:r>
              <a:rPr lang="en-US" dirty="0" err="1"/>
              <a:t>tellus</a:t>
            </a:r>
            <a:r>
              <a:rPr lang="en-US" dirty="0"/>
              <a:t>, sit </a:t>
            </a:r>
            <a:r>
              <a:rPr lang="en-US" dirty="0" err="1"/>
              <a:t>amet</a:t>
            </a:r>
            <a:r>
              <a:rPr lang="en-US" dirty="0"/>
              <a:t> </a:t>
            </a:r>
            <a:r>
              <a:rPr lang="en-US" dirty="0" err="1"/>
              <a:t>sollicitudin</a:t>
            </a:r>
            <a:r>
              <a:rPr lang="en-US" dirty="0"/>
              <a:t> magna </a:t>
            </a:r>
            <a:r>
              <a:rPr lang="en-US" dirty="0" err="1"/>
              <a:t>mauris</a:t>
            </a:r>
            <a:r>
              <a:rPr lang="en-US" dirty="0"/>
              <a:t> sit </a:t>
            </a:r>
            <a:r>
              <a:rPr lang="en-US" dirty="0" err="1"/>
              <a:t>amet</a:t>
            </a:r>
            <a:r>
              <a:rPr lang="en-US" dirty="0"/>
              <a:t> ex. In </a:t>
            </a:r>
            <a:r>
              <a:rPr lang="en-US" dirty="0" err="1"/>
              <a:t>hac</a:t>
            </a:r>
            <a:r>
              <a:rPr lang="en-US" dirty="0"/>
              <a:t> </a:t>
            </a:r>
            <a:r>
              <a:rPr lang="en-US" dirty="0" err="1"/>
              <a:t>habitasse</a:t>
            </a:r>
            <a:r>
              <a:rPr lang="en-US" dirty="0"/>
              <a:t> </a:t>
            </a:r>
            <a:r>
              <a:rPr lang="en-US" dirty="0" err="1"/>
              <a:t>platea</a:t>
            </a:r>
            <a:r>
              <a:rPr lang="en-US" dirty="0"/>
              <a:t> </a:t>
            </a:r>
            <a:r>
              <a:rPr lang="en-US" dirty="0" err="1"/>
              <a:t>dictumst</a:t>
            </a:r>
            <a:r>
              <a:rPr lang="en-US" dirty="0"/>
              <a:t>. </a:t>
            </a:r>
            <a:r>
              <a:rPr lang="en-US" dirty="0" err="1"/>
              <a:t>Fusce</a:t>
            </a:r>
            <a:r>
              <a:rPr lang="en-US" dirty="0"/>
              <a:t> porta </a:t>
            </a:r>
            <a:r>
              <a:rPr lang="en-US" dirty="0" err="1"/>
              <a:t>suscipit</a:t>
            </a:r>
            <a:r>
              <a:rPr lang="en-US" dirty="0"/>
              <a:t> </a:t>
            </a:r>
            <a:r>
              <a:rPr lang="en-US" dirty="0" err="1"/>
              <a:t>felis</a:t>
            </a:r>
            <a:r>
              <a:rPr lang="en-US" dirty="0"/>
              <a:t> vitae </a:t>
            </a:r>
            <a:r>
              <a:rPr lang="en-US" dirty="0" err="1"/>
              <a:t>ornare</a:t>
            </a:r>
            <a:r>
              <a:rPr lang="en-US" dirty="0"/>
              <a:t>. Duis </a:t>
            </a:r>
            <a:r>
              <a:rPr lang="en-US" dirty="0" err="1"/>
              <a:t>fringilla</a:t>
            </a:r>
            <a:r>
              <a:rPr lang="en-US" dirty="0"/>
              <a:t>, </a:t>
            </a:r>
            <a:r>
              <a:rPr lang="en-US" dirty="0" err="1"/>
              <a:t>nunc</a:t>
            </a:r>
            <a:r>
              <a:rPr lang="en-US" dirty="0"/>
              <a:t> vitae </a:t>
            </a:r>
            <a:r>
              <a:rPr lang="en-US" dirty="0" err="1"/>
              <a:t>aliquam</a:t>
            </a:r>
            <a:r>
              <a:rPr lang="en-US" dirty="0"/>
              <a:t> lacinia, </a:t>
            </a:r>
            <a:r>
              <a:rPr lang="en-US" dirty="0" err="1"/>
              <a:t>metus</a:t>
            </a:r>
            <a:r>
              <a:rPr lang="en-US" dirty="0"/>
              <a:t> </a:t>
            </a:r>
            <a:r>
              <a:rPr lang="en-US" dirty="0" err="1"/>
              <a:t>urna</a:t>
            </a:r>
            <a:r>
              <a:rPr lang="en-US" dirty="0"/>
              <a:t> </a:t>
            </a:r>
            <a:r>
              <a:rPr lang="en-US" dirty="0" err="1"/>
              <a:t>tincidunt</a:t>
            </a:r>
            <a:r>
              <a:rPr lang="en-US" dirty="0"/>
              <a:t> </a:t>
            </a:r>
            <a:r>
              <a:rPr lang="en-US" dirty="0" err="1"/>
              <a:t>erat</a:t>
            </a:r>
            <a:r>
              <a:rPr lang="en-US" dirty="0"/>
              <a:t>, </a:t>
            </a:r>
            <a:r>
              <a:rPr lang="en-US" dirty="0" err="1"/>
              <a:t>ut</a:t>
            </a:r>
            <a:r>
              <a:rPr lang="en-US" dirty="0"/>
              <a:t> </a:t>
            </a:r>
            <a:r>
              <a:rPr lang="en-US" dirty="0" err="1"/>
              <a:t>laoreet</a:t>
            </a:r>
            <a:r>
              <a:rPr lang="en-US" dirty="0"/>
              <a:t> </a:t>
            </a:r>
            <a:r>
              <a:rPr lang="en-US" dirty="0" err="1"/>
              <a:t>leo</a:t>
            </a:r>
            <a:r>
              <a:rPr lang="en-US" dirty="0"/>
              <a:t> mi ac </a:t>
            </a:r>
            <a:r>
              <a:rPr lang="en-US" dirty="0" err="1"/>
              <a:t>nibh</a:t>
            </a:r>
            <a:r>
              <a:rPr lang="en-US" dirty="0"/>
              <a:t>. &lt;/p&gt; &lt;/div&gt; &lt;div class="column"&gt; &lt;p&gt;In </a:t>
            </a:r>
            <a:r>
              <a:rPr lang="en-US" dirty="0" err="1"/>
              <a:t>pretium</a:t>
            </a:r>
            <a:r>
              <a:rPr lang="en-US" dirty="0"/>
              <a:t> </a:t>
            </a:r>
            <a:r>
              <a:rPr lang="en-US" dirty="0" err="1"/>
              <a:t>eu</a:t>
            </a:r>
            <a:r>
              <a:rPr lang="en-US" dirty="0"/>
              <a:t> </a:t>
            </a:r>
            <a:r>
              <a:rPr lang="en-US" dirty="0" err="1"/>
              <a:t>sem</a:t>
            </a:r>
            <a:r>
              <a:rPr lang="en-US" dirty="0"/>
              <a:t> </a:t>
            </a:r>
            <a:r>
              <a:rPr lang="en-US" dirty="0" err="1"/>
              <a:t>quis</a:t>
            </a:r>
            <a:r>
              <a:rPr lang="en-US" dirty="0"/>
              <a:t> </a:t>
            </a:r>
            <a:r>
              <a:rPr lang="en-US" dirty="0" err="1"/>
              <a:t>dignissim</a:t>
            </a:r>
            <a:r>
              <a:rPr lang="en-US" dirty="0"/>
              <a:t>. In </a:t>
            </a:r>
            <a:r>
              <a:rPr lang="en-US" dirty="0" err="1"/>
              <a:t>commodo</a:t>
            </a:r>
            <a:r>
              <a:rPr lang="en-US" dirty="0"/>
              <a:t> </a:t>
            </a:r>
            <a:r>
              <a:rPr lang="en-US" dirty="0" err="1"/>
              <a:t>velit</a:t>
            </a:r>
            <a:r>
              <a:rPr lang="en-US" dirty="0"/>
              <a:t> </a:t>
            </a:r>
            <a:r>
              <a:rPr lang="en-US" dirty="0" err="1"/>
              <a:t>eu</a:t>
            </a:r>
            <a:r>
              <a:rPr lang="en-US" dirty="0"/>
              <a:t> </a:t>
            </a:r>
            <a:r>
              <a:rPr lang="en-US" dirty="0" err="1"/>
              <a:t>elit</a:t>
            </a:r>
            <a:r>
              <a:rPr lang="en-US" dirty="0"/>
              <a:t> </a:t>
            </a:r>
            <a:r>
              <a:rPr lang="en-US" dirty="0" err="1"/>
              <a:t>volutpat</a:t>
            </a:r>
            <a:r>
              <a:rPr lang="en-US" dirty="0"/>
              <a:t> </a:t>
            </a:r>
            <a:r>
              <a:rPr lang="en-US" dirty="0" err="1"/>
              <a:t>bibendum</a:t>
            </a:r>
            <a:r>
              <a:rPr lang="en-US" dirty="0"/>
              <a:t>. Proin a </a:t>
            </a:r>
            <a:r>
              <a:rPr lang="en-US" dirty="0" err="1"/>
              <a:t>orci</a:t>
            </a:r>
            <a:r>
              <a:rPr lang="en-US" dirty="0"/>
              <a:t> pharetra, pharetra </a:t>
            </a:r>
            <a:r>
              <a:rPr lang="en-US" dirty="0" err="1"/>
              <a:t>mauris</a:t>
            </a:r>
            <a:r>
              <a:rPr lang="en-US" dirty="0"/>
              <a:t> et, </a:t>
            </a:r>
            <a:r>
              <a:rPr lang="en-US" dirty="0" err="1"/>
              <a:t>tempor</a:t>
            </a:r>
            <a:r>
              <a:rPr lang="en-US" dirty="0"/>
              <a:t> </a:t>
            </a:r>
            <a:r>
              <a:rPr lang="en-US" dirty="0" err="1"/>
              <a:t>odio</a:t>
            </a:r>
            <a:r>
              <a:rPr lang="en-US" dirty="0"/>
              <a:t>. </a:t>
            </a:r>
            <a:r>
              <a:rPr lang="en-US" dirty="0" err="1"/>
              <a:t>Nullam</a:t>
            </a:r>
            <a:r>
              <a:rPr lang="en-US" dirty="0"/>
              <a:t> semper magna sit </a:t>
            </a:r>
            <a:r>
              <a:rPr lang="en-US" dirty="0" err="1"/>
              <a:t>amet</a:t>
            </a:r>
            <a:r>
              <a:rPr lang="en-US" dirty="0"/>
              <a:t> </a:t>
            </a:r>
            <a:r>
              <a:rPr lang="en-US" dirty="0" err="1"/>
              <a:t>augue</a:t>
            </a:r>
            <a:r>
              <a:rPr lang="en-US" dirty="0"/>
              <a:t> </a:t>
            </a:r>
            <a:r>
              <a:rPr lang="en-US" dirty="0" err="1"/>
              <a:t>pretium</a:t>
            </a:r>
            <a:r>
              <a:rPr lang="en-US" dirty="0"/>
              <a:t> </a:t>
            </a:r>
            <a:r>
              <a:rPr lang="en-US" dirty="0" err="1"/>
              <a:t>molestie</a:t>
            </a:r>
            <a:r>
              <a:rPr lang="en-US" dirty="0"/>
              <a:t>. </a:t>
            </a:r>
            <a:r>
              <a:rPr lang="en-US" dirty="0" err="1"/>
              <a:t>Quisque</a:t>
            </a:r>
            <a:r>
              <a:rPr lang="en-US" dirty="0"/>
              <a:t> </a:t>
            </a:r>
            <a:r>
              <a:rPr lang="en-US" dirty="0" err="1"/>
              <a:t>ullamcorper</a:t>
            </a:r>
            <a:r>
              <a:rPr lang="en-US" dirty="0"/>
              <a:t> </a:t>
            </a:r>
            <a:r>
              <a:rPr lang="en-US" dirty="0" err="1"/>
              <a:t>turpis</a:t>
            </a:r>
            <a:r>
              <a:rPr lang="en-US" dirty="0"/>
              <a:t> a nisi </a:t>
            </a:r>
            <a:r>
              <a:rPr lang="en-US" dirty="0" err="1"/>
              <a:t>consectetur</a:t>
            </a:r>
            <a:r>
              <a:rPr lang="en-US" dirty="0"/>
              <a:t>, vel </a:t>
            </a:r>
            <a:r>
              <a:rPr lang="en-US" dirty="0" err="1"/>
              <a:t>consectetur</a:t>
            </a:r>
            <a:r>
              <a:rPr lang="en-US" dirty="0"/>
              <a:t> </a:t>
            </a:r>
            <a:r>
              <a:rPr lang="en-US" dirty="0" err="1"/>
              <a:t>purus</a:t>
            </a:r>
            <a:r>
              <a:rPr lang="en-US" dirty="0"/>
              <a:t> </a:t>
            </a:r>
            <a:r>
              <a:rPr lang="en-US" dirty="0" err="1"/>
              <a:t>lobortis</a:t>
            </a:r>
            <a:r>
              <a:rPr lang="en-US" dirty="0"/>
              <a:t>. </a:t>
            </a:r>
            <a:r>
              <a:rPr lang="en-US" dirty="0" err="1"/>
              <a:t>Pellentesque</a:t>
            </a:r>
            <a:r>
              <a:rPr lang="en-US" dirty="0"/>
              <a:t> </a:t>
            </a:r>
            <a:r>
              <a:rPr lang="en-US" dirty="0" err="1"/>
              <a:t>tristique</a:t>
            </a:r>
            <a:r>
              <a:rPr lang="en-US" dirty="0"/>
              <a:t> </a:t>
            </a:r>
            <a:r>
              <a:rPr lang="en-US" dirty="0" err="1"/>
              <a:t>justo</a:t>
            </a:r>
            <a:r>
              <a:rPr lang="en-US" dirty="0"/>
              <a:t> id </a:t>
            </a:r>
            <a:r>
              <a:rPr lang="en-US" dirty="0" err="1"/>
              <a:t>faucibus</a:t>
            </a:r>
            <a:r>
              <a:rPr lang="en-US" dirty="0"/>
              <a:t> </a:t>
            </a:r>
            <a:r>
              <a:rPr lang="en-US" dirty="0" err="1"/>
              <a:t>rutrum</a:t>
            </a:r>
            <a:r>
              <a:rPr lang="en-US" dirty="0"/>
              <a:t>. Donec mi </a:t>
            </a:r>
            <a:r>
              <a:rPr lang="en-US" dirty="0" err="1"/>
              <a:t>lacus</a:t>
            </a:r>
            <a:r>
              <a:rPr lang="en-US" dirty="0"/>
              <a:t>, </a:t>
            </a:r>
            <a:r>
              <a:rPr lang="en-US" dirty="0" err="1"/>
              <a:t>molestie</a:t>
            </a:r>
            <a:r>
              <a:rPr lang="en-US" dirty="0"/>
              <a:t> et </a:t>
            </a:r>
            <a:r>
              <a:rPr lang="en-US" dirty="0" err="1"/>
              <a:t>posuere</a:t>
            </a:r>
            <a:r>
              <a:rPr lang="en-US" dirty="0"/>
              <a:t> </a:t>
            </a:r>
            <a:r>
              <a:rPr lang="en-US" dirty="0" err="1"/>
              <a:t>eget</a:t>
            </a:r>
            <a:r>
              <a:rPr lang="en-US" dirty="0"/>
              <a:t>, lacinia sed </a:t>
            </a:r>
            <a:r>
              <a:rPr lang="en-US" dirty="0" err="1"/>
              <a:t>turpis</a:t>
            </a:r>
            <a:r>
              <a:rPr lang="en-US" dirty="0"/>
              <a:t>. Aenean id </a:t>
            </a:r>
            <a:r>
              <a:rPr lang="en-US" dirty="0" err="1"/>
              <a:t>sem</a:t>
            </a:r>
            <a:r>
              <a:rPr lang="en-US" dirty="0"/>
              <a:t> ligula. Cras </a:t>
            </a:r>
            <a:r>
              <a:rPr lang="en-US" dirty="0" err="1"/>
              <a:t>venenatis</a:t>
            </a:r>
            <a:r>
              <a:rPr lang="en-US" dirty="0"/>
              <a:t> </a:t>
            </a:r>
            <a:r>
              <a:rPr lang="en-US" dirty="0" err="1"/>
              <a:t>commodo</a:t>
            </a:r>
            <a:r>
              <a:rPr lang="en-US" dirty="0"/>
              <a:t> </a:t>
            </a:r>
            <a:r>
              <a:rPr lang="en-US" dirty="0" err="1"/>
              <a:t>felis</a:t>
            </a:r>
            <a:r>
              <a:rPr lang="en-US" dirty="0"/>
              <a:t> a </a:t>
            </a:r>
            <a:r>
              <a:rPr lang="en-US" dirty="0" err="1"/>
              <a:t>tempor</a:t>
            </a:r>
            <a:r>
              <a:rPr lang="en-US" dirty="0"/>
              <a:t>. Duis </a:t>
            </a:r>
            <a:r>
              <a:rPr lang="en-US" dirty="0" err="1"/>
              <a:t>nec</a:t>
            </a:r>
            <a:r>
              <a:rPr lang="en-US" dirty="0"/>
              <a:t> </a:t>
            </a:r>
            <a:r>
              <a:rPr lang="en-US" dirty="0" err="1"/>
              <a:t>leo</a:t>
            </a:r>
            <a:r>
              <a:rPr lang="en-US" dirty="0"/>
              <a:t> </a:t>
            </a:r>
            <a:r>
              <a:rPr lang="en-US" dirty="0" err="1"/>
              <a:t>facilisis</a:t>
            </a:r>
            <a:r>
              <a:rPr lang="en-US" dirty="0"/>
              <a:t>, </a:t>
            </a:r>
            <a:r>
              <a:rPr lang="en-US" dirty="0" err="1"/>
              <a:t>condimentum</a:t>
            </a:r>
            <a:r>
              <a:rPr lang="en-US" dirty="0"/>
              <a:t> </a:t>
            </a:r>
            <a:r>
              <a:rPr lang="en-US" dirty="0" err="1"/>
              <a:t>odio</a:t>
            </a:r>
            <a:r>
              <a:rPr lang="en-US" dirty="0"/>
              <a:t> dictum, </a:t>
            </a:r>
            <a:r>
              <a:rPr lang="en-US" dirty="0" err="1"/>
              <a:t>rutrum</a:t>
            </a:r>
            <a:r>
              <a:rPr lang="en-US" dirty="0"/>
              <a:t> </a:t>
            </a:r>
            <a:r>
              <a:rPr lang="en-US" dirty="0" err="1"/>
              <a:t>lectus</a:t>
            </a:r>
            <a:r>
              <a:rPr lang="en-US" dirty="0"/>
              <a:t>. </a:t>
            </a:r>
            <a:r>
              <a:rPr lang="en-US" dirty="0" err="1"/>
              <a:t>Nullam</a:t>
            </a:r>
            <a:r>
              <a:rPr lang="en-US" dirty="0"/>
              <a:t> </a:t>
            </a:r>
            <a:r>
              <a:rPr lang="en-US" dirty="0" err="1"/>
              <a:t>vehicula</a:t>
            </a:r>
            <a:r>
              <a:rPr lang="en-US" dirty="0"/>
              <a:t> </a:t>
            </a:r>
            <a:r>
              <a:rPr lang="en-US" dirty="0" err="1"/>
              <a:t>elementum</a:t>
            </a:r>
            <a:r>
              <a:rPr lang="en-US" dirty="0"/>
              <a:t> </a:t>
            </a:r>
            <a:r>
              <a:rPr lang="en-US" dirty="0" err="1"/>
              <a:t>imperdiet</a:t>
            </a:r>
            <a:r>
              <a:rPr lang="en-US" dirty="0"/>
              <a:t>.&lt;/p&gt; &lt;/div&gt; &lt;div class="column"&gt; &lt;p&gt;</a:t>
            </a:r>
            <a:r>
              <a:rPr lang="en-US" dirty="0" err="1"/>
              <a:t>Nullam</a:t>
            </a:r>
            <a:r>
              <a:rPr lang="en-US" dirty="0"/>
              <a:t> sit </a:t>
            </a:r>
            <a:r>
              <a:rPr lang="en-US" dirty="0" err="1"/>
              <a:t>amet</a:t>
            </a:r>
            <a:r>
              <a:rPr lang="en-US" dirty="0"/>
              <a:t> ante </a:t>
            </a:r>
            <a:r>
              <a:rPr lang="en-US" dirty="0" err="1"/>
              <a:t>porttitor</a:t>
            </a:r>
            <a:r>
              <a:rPr lang="en-US" dirty="0"/>
              <a:t>, vestibulum </a:t>
            </a:r>
            <a:r>
              <a:rPr lang="en-US" dirty="0" err="1"/>
              <a:t>quam</a:t>
            </a:r>
            <a:r>
              <a:rPr lang="en-US" dirty="0"/>
              <a:t> </a:t>
            </a:r>
            <a:r>
              <a:rPr lang="en-US" dirty="0" err="1"/>
              <a:t>nec</a:t>
            </a:r>
            <a:r>
              <a:rPr lang="en-US" dirty="0"/>
              <a:t>, </a:t>
            </a:r>
            <a:r>
              <a:rPr lang="en-US" dirty="0" err="1"/>
              <a:t>tincidunt</a:t>
            </a:r>
            <a:r>
              <a:rPr lang="en-US" dirty="0"/>
              <a:t> sem. </a:t>
            </a:r>
            <a:r>
              <a:rPr lang="en-US" dirty="0" err="1"/>
              <a:t>Nulla</a:t>
            </a:r>
            <a:r>
              <a:rPr lang="en-US" dirty="0"/>
              <a:t> ac diam in </a:t>
            </a:r>
            <a:r>
              <a:rPr lang="en-US" dirty="0" err="1"/>
              <a:t>risus</a:t>
            </a:r>
            <a:r>
              <a:rPr lang="en-US" dirty="0"/>
              <a:t> porta </a:t>
            </a:r>
            <a:r>
              <a:rPr lang="en-US" dirty="0" err="1"/>
              <a:t>sollicitudin</a:t>
            </a:r>
            <a:r>
              <a:rPr lang="en-US" dirty="0"/>
              <a:t>. Nam </a:t>
            </a:r>
            <a:r>
              <a:rPr lang="en-US" dirty="0" err="1"/>
              <a:t>pellentesque</a:t>
            </a:r>
            <a:r>
              <a:rPr lang="en-US" dirty="0"/>
              <a:t> diam </a:t>
            </a:r>
            <a:r>
              <a:rPr lang="en-US" dirty="0" err="1"/>
              <a:t>nec</a:t>
            </a:r>
            <a:r>
              <a:rPr lang="en-US" dirty="0"/>
              <a:t> </a:t>
            </a:r>
            <a:r>
              <a:rPr lang="en-US" dirty="0" err="1"/>
              <a:t>arcu</a:t>
            </a:r>
            <a:r>
              <a:rPr lang="en-US" dirty="0"/>
              <a:t> </a:t>
            </a:r>
            <a:r>
              <a:rPr lang="en-US" dirty="0" err="1"/>
              <a:t>vehicula</a:t>
            </a:r>
            <a:r>
              <a:rPr lang="en-US" dirty="0"/>
              <a:t> </a:t>
            </a:r>
            <a:r>
              <a:rPr lang="en-US" dirty="0" err="1"/>
              <a:t>varius</a:t>
            </a:r>
            <a:r>
              <a:rPr lang="en-US" dirty="0"/>
              <a:t>. </a:t>
            </a:r>
            <a:r>
              <a:rPr lang="en-US" dirty="0" err="1"/>
              <a:t>Praesent</a:t>
            </a:r>
            <a:r>
              <a:rPr lang="en-US" dirty="0"/>
              <a:t> id </a:t>
            </a:r>
            <a:r>
              <a:rPr lang="en-US" dirty="0" err="1"/>
              <a:t>ornare</a:t>
            </a:r>
            <a:r>
              <a:rPr lang="en-US" dirty="0"/>
              <a:t> magna. </a:t>
            </a:r>
            <a:r>
              <a:rPr lang="en-US" dirty="0" err="1"/>
              <a:t>Aliquam</a:t>
            </a:r>
            <a:r>
              <a:rPr lang="en-US" dirty="0"/>
              <a:t> </a:t>
            </a:r>
            <a:r>
              <a:rPr lang="en-US" dirty="0" err="1"/>
              <a:t>congue</a:t>
            </a:r>
            <a:r>
              <a:rPr lang="en-US" dirty="0"/>
              <a:t> </a:t>
            </a:r>
            <a:r>
              <a:rPr lang="en-US" dirty="0" err="1"/>
              <a:t>nisl</a:t>
            </a:r>
            <a:r>
              <a:rPr lang="en-US" dirty="0"/>
              <a:t> </a:t>
            </a:r>
            <a:r>
              <a:rPr lang="en-US" dirty="0" err="1"/>
              <a:t>enim</a:t>
            </a:r>
            <a:r>
              <a:rPr lang="en-US" dirty="0"/>
              <a:t>, id </a:t>
            </a:r>
            <a:r>
              <a:rPr lang="en-US" dirty="0" err="1"/>
              <a:t>vulputate</a:t>
            </a:r>
            <a:r>
              <a:rPr lang="en-US" dirty="0"/>
              <a:t> </a:t>
            </a:r>
            <a:r>
              <a:rPr lang="en-US" dirty="0" err="1"/>
              <a:t>lacus</a:t>
            </a:r>
            <a:r>
              <a:rPr lang="en-US" dirty="0"/>
              <a:t> </a:t>
            </a:r>
            <a:r>
              <a:rPr lang="en-US" dirty="0" err="1"/>
              <a:t>faucibus</a:t>
            </a:r>
            <a:r>
              <a:rPr lang="en-US" dirty="0"/>
              <a:t> non. Sed ac </a:t>
            </a:r>
            <a:r>
              <a:rPr lang="en-US" dirty="0" err="1"/>
              <a:t>dignissim</a:t>
            </a:r>
            <a:r>
              <a:rPr lang="en-US" dirty="0"/>
              <a:t> dui, </a:t>
            </a:r>
            <a:r>
              <a:rPr lang="en-US" dirty="0" err="1"/>
              <a:t>quis</a:t>
            </a:r>
            <a:r>
              <a:rPr lang="en-US" dirty="0"/>
              <a:t> </a:t>
            </a:r>
            <a:r>
              <a:rPr lang="en-US" dirty="0" err="1"/>
              <a:t>porttitor</a:t>
            </a:r>
            <a:r>
              <a:rPr lang="en-US" dirty="0"/>
              <a:t> </a:t>
            </a:r>
            <a:r>
              <a:rPr lang="en-US" dirty="0" err="1"/>
              <a:t>augue</a:t>
            </a:r>
            <a:r>
              <a:rPr lang="en-US" dirty="0"/>
              <a:t>. Donec </a:t>
            </a:r>
            <a:r>
              <a:rPr lang="en-US" dirty="0" err="1"/>
              <a:t>velit</a:t>
            </a:r>
            <a:r>
              <a:rPr lang="en-US" dirty="0"/>
              <a:t> </a:t>
            </a:r>
            <a:r>
              <a:rPr lang="en-US" dirty="0" err="1"/>
              <a:t>erat</a:t>
            </a:r>
            <a:r>
              <a:rPr lang="en-US" dirty="0"/>
              <a:t>, </a:t>
            </a:r>
            <a:r>
              <a:rPr lang="en-US" dirty="0" err="1"/>
              <a:t>hendrerit</a:t>
            </a:r>
            <a:r>
              <a:rPr lang="en-US" dirty="0"/>
              <a:t> </a:t>
            </a:r>
            <a:r>
              <a:rPr lang="en-US" dirty="0" err="1"/>
              <a:t>ut</a:t>
            </a:r>
            <a:r>
              <a:rPr lang="en-US" dirty="0"/>
              <a:t> </a:t>
            </a:r>
            <a:r>
              <a:rPr lang="en-US" dirty="0" err="1"/>
              <a:t>tincidunt</a:t>
            </a:r>
            <a:r>
              <a:rPr lang="en-US" dirty="0"/>
              <a:t> vel, </a:t>
            </a:r>
            <a:r>
              <a:rPr lang="en-US" dirty="0" err="1"/>
              <a:t>placerat</a:t>
            </a:r>
            <a:r>
              <a:rPr lang="en-US" dirty="0"/>
              <a:t> sit </a:t>
            </a:r>
            <a:r>
              <a:rPr lang="en-US" dirty="0" err="1"/>
              <a:t>amet</a:t>
            </a:r>
            <a:r>
              <a:rPr lang="en-US" dirty="0"/>
              <a:t> </a:t>
            </a:r>
            <a:r>
              <a:rPr lang="en-US" dirty="0" err="1"/>
              <a:t>risus</a:t>
            </a:r>
            <a:r>
              <a:rPr lang="en-US" dirty="0"/>
              <a:t>.&lt;/p&gt; &lt;/div&gt; &lt;/body&gt; &lt;/html&gt; </a:t>
            </a:r>
          </a:p>
        </p:txBody>
      </p:sp>
    </p:spTree>
    <p:extLst>
      <p:ext uri="{BB962C8B-B14F-4D97-AF65-F5344CB8AC3E}">
        <p14:creationId xmlns:p14="http://schemas.microsoft.com/office/powerpoint/2010/main" val="417186148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B68B6-1C92-A34A-8ACE-D3E2D01B3E4E}"/>
              </a:ext>
            </a:extLst>
          </p:cNvPr>
          <p:cNvSpPr>
            <a:spLocks noGrp="1"/>
          </p:cNvSpPr>
          <p:nvPr>
            <p:ph type="title"/>
          </p:nvPr>
        </p:nvSpPr>
        <p:spPr/>
        <p:txBody>
          <a:bodyPr/>
          <a:lstStyle/>
          <a:p>
            <a:pPr algn="ctr"/>
            <a:r>
              <a:rPr lang="en-US" dirty="0"/>
              <a:t>Continue..</a:t>
            </a:r>
          </a:p>
        </p:txBody>
      </p:sp>
      <p:sp>
        <p:nvSpPr>
          <p:cNvPr id="3" name="Content Placeholder 2">
            <a:extLst>
              <a:ext uri="{FF2B5EF4-FFF2-40B4-BE49-F238E27FC236}">
                <a16:creationId xmlns:a16="http://schemas.microsoft.com/office/drawing/2014/main" id="{88CD762E-E358-A74E-AB10-E2EFECD8EA1B}"/>
              </a:ext>
            </a:extLst>
          </p:cNvPr>
          <p:cNvSpPr>
            <a:spLocks noGrp="1"/>
          </p:cNvSpPr>
          <p:nvPr>
            <p:ph idx="1"/>
          </p:nvPr>
        </p:nvSpPr>
        <p:spPr/>
        <p:txBody>
          <a:bodyPr>
            <a:normAutofit fontScale="85000" lnSpcReduction="10000"/>
          </a:bodyPr>
          <a:lstStyle/>
          <a:p>
            <a:r>
              <a:rPr lang="en-US" dirty="0"/>
              <a:t>Now, the fun part: let's add some media queries!</a:t>
            </a:r>
          </a:p>
          <a:p>
            <a:r>
              <a:rPr lang="en-US" dirty="0"/>
              <a:t>Media queries are located in CSS stylesheets. Because of the </a:t>
            </a:r>
            <a:r>
              <a:rPr lang="en-US" i="1" dirty="0"/>
              <a:t>cascading</a:t>
            </a:r>
            <a:r>
              <a:rPr lang="en-US" dirty="0"/>
              <a:t> in CSS, they should be located at the bottom of the file, to prevent other style rules from overriding them.</a:t>
            </a:r>
          </a:p>
          <a:p>
            <a:r>
              <a:rPr lang="en-US" dirty="0"/>
              <a:t>The basic skeleton of a media query looks like this:</a:t>
            </a:r>
          </a:p>
          <a:p>
            <a:r>
              <a:rPr lang="en-US" dirty="0"/>
              <a:t>@media () { } There are three parts to this block of code:</a:t>
            </a:r>
          </a:p>
          <a:p>
            <a:r>
              <a:rPr lang="en-US" dirty="0"/>
              <a:t>@media tells the browser that this is a media query</a:t>
            </a:r>
          </a:p>
          <a:p>
            <a:r>
              <a:rPr lang="en-US" dirty="0"/>
              <a:t>The parentheses will contain the conditions of when to apply CSS</a:t>
            </a:r>
          </a:p>
          <a:p>
            <a:r>
              <a:rPr lang="en-US" dirty="0"/>
              <a:t>The curly braces will contain the CSS rule to be applied when the conditions contained in the parenthesis are true</a:t>
            </a:r>
          </a:p>
          <a:p>
            <a:endParaRPr lang="en-US" dirty="0"/>
          </a:p>
        </p:txBody>
      </p:sp>
    </p:spTree>
    <p:extLst>
      <p:ext uri="{BB962C8B-B14F-4D97-AF65-F5344CB8AC3E}">
        <p14:creationId xmlns:p14="http://schemas.microsoft.com/office/powerpoint/2010/main" val="40061438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{575A6CCD-774D-2740-80EA-CE2C56C8D0C3}tf10001119</Template>
  <TotalTime>4387</TotalTime>
  <Words>18793</Words>
  <Application>Microsoft Macintosh PowerPoint</Application>
  <PresentationFormat>Widescreen</PresentationFormat>
  <Paragraphs>1038</Paragraphs>
  <Slides>156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156</vt:i4>
      </vt:variant>
    </vt:vector>
  </HeadingPairs>
  <TitlesOfParts>
    <vt:vector size="160" baseType="lpstr">
      <vt:lpstr>Arial</vt:lpstr>
      <vt:lpstr>Gill Sans MT</vt:lpstr>
      <vt:lpstr>Wingdings</vt:lpstr>
      <vt:lpstr>Gallery</vt:lpstr>
      <vt:lpstr>Week2</vt:lpstr>
      <vt:lpstr>GitHub Pages</vt:lpstr>
      <vt:lpstr>Continue..</vt:lpstr>
      <vt:lpstr>Continue..</vt:lpstr>
      <vt:lpstr>Continue..</vt:lpstr>
      <vt:lpstr>Continue..</vt:lpstr>
      <vt:lpstr>Continue..</vt:lpstr>
      <vt:lpstr>Git Branching</vt:lpstr>
      <vt:lpstr>Overview </vt:lpstr>
      <vt:lpstr>Continue..</vt:lpstr>
      <vt:lpstr>Continue..</vt:lpstr>
      <vt:lpstr>Continue..</vt:lpstr>
      <vt:lpstr>Continue..</vt:lpstr>
      <vt:lpstr>Example Project </vt:lpstr>
      <vt:lpstr>Continue..</vt:lpstr>
      <vt:lpstr>Continue..</vt:lpstr>
      <vt:lpstr>Continue..</vt:lpstr>
      <vt:lpstr>Continue..</vt:lpstr>
      <vt:lpstr>Continue..</vt:lpstr>
      <vt:lpstr>Continue..</vt:lpstr>
      <vt:lpstr>Continue..</vt:lpstr>
      <vt:lpstr>Continue..</vt:lpstr>
      <vt:lpstr>Continue..</vt:lpstr>
      <vt:lpstr>Continue..</vt:lpstr>
      <vt:lpstr>Continue..</vt:lpstr>
      <vt:lpstr>Continue..</vt:lpstr>
      <vt:lpstr>Continue..</vt:lpstr>
      <vt:lpstr>Continue..</vt:lpstr>
      <vt:lpstr>Continue..</vt:lpstr>
      <vt:lpstr>Continue..</vt:lpstr>
      <vt:lpstr>Continue..</vt:lpstr>
      <vt:lpstr>Continue..</vt:lpstr>
      <vt:lpstr>Continue..</vt:lpstr>
      <vt:lpstr>Continue..</vt:lpstr>
      <vt:lpstr>Continue..</vt:lpstr>
      <vt:lpstr>Continue..</vt:lpstr>
      <vt:lpstr>Continue..</vt:lpstr>
      <vt:lpstr>Continue..</vt:lpstr>
      <vt:lpstr>Continue..</vt:lpstr>
      <vt:lpstr>Continue..</vt:lpstr>
      <vt:lpstr>Continue..</vt:lpstr>
      <vt:lpstr>Continue..</vt:lpstr>
      <vt:lpstr>Continue..</vt:lpstr>
      <vt:lpstr>Continue..</vt:lpstr>
      <vt:lpstr>Continue..</vt:lpstr>
      <vt:lpstr>Git Merging</vt:lpstr>
      <vt:lpstr>Continue..</vt:lpstr>
      <vt:lpstr>Continue..</vt:lpstr>
      <vt:lpstr>Continue..</vt:lpstr>
      <vt:lpstr>Continue..</vt:lpstr>
      <vt:lpstr>continue..</vt:lpstr>
      <vt:lpstr>Continue..</vt:lpstr>
      <vt:lpstr>Practice: Branching and Merging</vt:lpstr>
      <vt:lpstr>code</vt:lpstr>
      <vt:lpstr>Continue..</vt:lpstr>
      <vt:lpstr>Styling with Classes</vt:lpstr>
      <vt:lpstr>Continue..</vt:lpstr>
      <vt:lpstr>continue..</vt:lpstr>
      <vt:lpstr>Continue..</vt:lpstr>
      <vt:lpstr>Practice - Styling with Classes</vt:lpstr>
      <vt:lpstr>Code </vt:lpstr>
      <vt:lpstr>Continue..</vt:lpstr>
      <vt:lpstr>Class vs. ID</vt:lpstr>
      <vt:lpstr>continue</vt:lpstr>
      <vt:lpstr>Continue..</vt:lpstr>
      <vt:lpstr>Divs and Spans</vt:lpstr>
      <vt:lpstr>Continue..</vt:lpstr>
      <vt:lpstr>Continue..</vt:lpstr>
      <vt:lpstr>Practice: Divs and Spans</vt:lpstr>
      <vt:lpstr>Code </vt:lpstr>
      <vt:lpstr>Floats</vt:lpstr>
      <vt:lpstr>Continue..</vt:lpstr>
      <vt:lpstr>Continue..</vt:lpstr>
      <vt:lpstr>Continue..</vt:lpstr>
      <vt:lpstr>Continue..</vt:lpstr>
      <vt:lpstr>Continue..</vt:lpstr>
      <vt:lpstr>Practice: Floats</vt:lpstr>
      <vt:lpstr>Code </vt:lpstr>
      <vt:lpstr>Box Model</vt:lpstr>
      <vt:lpstr>Continue..</vt:lpstr>
      <vt:lpstr>Continue..</vt:lpstr>
      <vt:lpstr>Continue..</vt:lpstr>
      <vt:lpstr>Continue..</vt:lpstr>
      <vt:lpstr>Continue..</vt:lpstr>
      <vt:lpstr>Continue..</vt:lpstr>
      <vt:lpstr>Practice: Box Model</vt:lpstr>
      <vt:lpstr>Code </vt:lpstr>
      <vt:lpstr>Cascading and Inheritance</vt:lpstr>
      <vt:lpstr>Continue..</vt:lpstr>
      <vt:lpstr>Continue..</vt:lpstr>
      <vt:lpstr>Continue..</vt:lpstr>
      <vt:lpstr>Continue..</vt:lpstr>
      <vt:lpstr>Continue..</vt:lpstr>
      <vt:lpstr>Practice: Cascading and Inheritance</vt:lpstr>
      <vt:lpstr>Code </vt:lpstr>
      <vt:lpstr>Responsive Design and Media Queries</vt:lpstr>
      <vt:lpstr>Continue..</vt:lpstr>
      <vt:lpstr>Continue..</vt:lpstr>
      <vt:lpstr>Continue..</vt:lpstr>
      <vt:lpstr>Continue..</vt:lpstr>
      <vt:lpstr>Continue..</vt:lpstr>
      <vt:lpstr>Continue..</vt:lpstr>
      <vt:lpstr>Continue..</vt:lpstr>
      <vt:lpstr>Mobile-First Design </vt:lpstr>
      <vt:lpstr>Continue..</vt:lpstr>
      <vt:lpstr>continue..</vt:lpstr>
      <vt:lpstr>Continue..</vt:lpstr>
      <vt:lpstr>Continue..</vt:lpstr>
      <vt:lpstr>Continue..</vt:lpstr>
      <vt:lpstr>Continue..</vt:lpstr>
      <vt:lpstr>Continue..</vt:lpstr>
      <vt:lpstr>Continue..</vt:lpstr>
      <vt:lpstr>Practice: Responsive Design and Media Queries</vt:lpstr>
      <vt:lpstr>JavaScript Fundamentals Objectives</vt:lpstr>
      <vt:lpstr>Continue..</vt:lpstr>
      <vt:lpstr>Introduction to JavaScript</vt:lpstr>
      <vt:lpstr>Documentation and Resources </vt:lpstr>
      <vt:lpstr>Arithmetic</vt:lpstr>
      <vt:lpstr>Continue..</vt:lpstr>
      <vt:lpstr>Continue..</vt:lpstr>
      <vt:lpstr>Practice - Arithmetic</vt:lpstr>
      <vt:lpstr>Code</vt:lpstr>
      <vt:lpstr>Continue..</vt:lpstr>
      <vt:lpstr>Continue..</vt:lpstr>
      <vt:lpstr>Variables</vt:lpstr>
      <vt:lpstr>Continue..</vt:lpstr>
      <vt:lpstr>Continue..</vt:lpstr>
      <vt:lpstr>Naming Conventions</vt:lpstr>
      <vt:lpstr>Practice - Variables</vt:lpstr>
      <vt:lpstr>Code </vt:lpstr>
      <vt:lpstr>Strings</vt:lpstr>
      <vt:lpstr>Continue..</vt:lpstr>
      <vt:lpstr>Continue..</vt:lpstr>
      <vt:lpstr>Practice - Strings</vt:lpstr>
      <vt:lpstr>Code </vt:lpstr>
      <vt:lpstr>Methods</vt:lpstr>
      <vt:lpstr>Continue..</vt:lpstr>
      <vt:lpstr>Methods with Numbers </vt:lpstr>
      <vt:lpstr>Continue..</vt:lpstr>
      <vt:lpstr>Continue..</vt:lpstr>
      <vt:lpstr>Practice - Methods</vt:lpstr>
      <vt:lpstr>Code </vt:lpstr>
      <vt:lpstr>String Methods</vt:lpstr>
      <vt:lpstr>Continue..</vt:lpstr>
      <vt:lpstr>Continue..</vt:lpstr>
      <vt:lpstr>Continue..</vt:lpstr>
      <vt:lpstr>Practice - String Methods</vt:lpstr>
      <vt:lpstr>Code </vt:lpstr>
      <vt:lpstr>Operators</vt:lpstr>
      <vt:lpstr>Continue..</vt:lpstr>
      <vt:lpstr>Comparison Operators </vt:lpstr>
      <vt:lpstr>Continue..</vt:lpstr>
      <vt:lpstr>Continue..</vt:lpstr>
      <vt:lpstr>Practice - Operators</vt:lpstr>
      <vt:lpstr>Code </vt:lpstr>
      <vt:lpstr>INDEPENDENT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Week2</dc:title>
  <dc:creator>Eng-Hafsa Saed</dc:creator>
  <cp:lastModifiedBy>Eng-Hafsa Saed</cp:lastModifiedBy>
  <cp:revision>8</cp:revision>
  <dcterms:created xsi:type="dcterms:W3CDTF">2021-09-26T10:11:14Z</dcterms:created>
  <dcterms:modified xsi:type="dcterms:W3CDTF">2021-09-29T11:18:34Z</dcterms:modified>
</cp:coreProperties>
</file>