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296"/>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9D90E7-5A3B-FE43-9A2E-0F134B840EC0}" type="datetimeFigureOut">
              <a:rPr lang="en-US" smtClean="0"/>
              <a:t>9/26/21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8A71BB4-98B9-C641-86AF-1978268F826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744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D90E7-5A3B-FE43-9A2E-0F134B840EC0}" type="datetimeFigureOut">
              <a:rPr lang="en-US" smtClean="0"/>
              <a:t>9/26/21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71BB4-98B9-C641-86AF-1978268F826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4562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D90E7-5A3B-FE43-9A2E-0F134B840EC0}" type="datetimeFigureOut">
              <a:rPr lang="en-US" smtClean="0"/>
              <a:t>9/26/21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71BB4-98B9-C641-86AF-1978268F826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2584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D90E7-5A3B-FE43-9A2E-0F134B840EC0}" type="datetimeFigureOut">
              <a:rPr lang="en-US" smtClean="0"/>
              <a:t>9/26/21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71BB4-98B9-C641-86AF-1978268F826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2464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D90E7-5A3B-FE43-9A2E-0F134B840EC0}" type="datetimeFigureOut">
              <a:rPr lang="en-US" smtClean="0"/>
              <a:t>9/26/21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71BB4-98B9-C641-86AF-1978268F826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8153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9D90E7-5A3B-FE43-9A2E-0F134B840EC0}" type="datetimeFigureOut">
              <a:rPr lang="en-US" smtClean="0"/>
              <a:t>9/26/21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A71BB4-98B9-C641-86AF-1978268F826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507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9D90E7-5A3B-FE43-9A2E-0F134B840EC0}" type="datetimeFigureOut">
              <a:rPr lang="en-US" smtClean="0"/>
              <a:t>9/26/21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A71BB4-98B9-C641-86AF-1978268F826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9420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9D90E7-5A3B-FE43-9A2E-0F134B840EC0}" type="datetimeFigureOut">
              <a:rPr lang="en-US" smtClean="0"/>
              <a:t>9/26/21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A71BB4-98B9-C641-86AF-1978268F826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1549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D90E7-5A3B-FE43-9A2E-0F134B840EC0}" type="datetimeFigureOut">
              <a:rPr lang="en-US" smtClean="0"/>
              <a:t>9/26/21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A71BB4-98B9-C641-86AF-1978268F8269}" type="slidenum">
              <a:rPr lang="en-US" smtClean="0"/>
              <a:t>‹#›</a:t>
            </a:fld>
            <a:endParaRPr lang="en-US"/>
          </a:p>
        </p:txBody>
      </p:sp>
    </p:spTree>
    <p:extLst>
      <p:ext uri="{BB962C8B-B14F-4D97-AF65-F5344CB8AC3E}">
        <p14:creationId xmlns:p14="http://schemas.microsoft.com/office/powerpoint/2010/main" val="368382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9D90E7-5A3B-FE43-9A2E-0F134B840EC0}" type="datetimeFigureOut">
              <a:rPr lang="en-US" smtClean="0"/>
              <a:t>9/26/21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A71BB4-98B9-C641-86AF-1978268F826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4995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29D90E7-5A3B-FE43-9A2E-0F134B840EC0}" type="datetimeFigureOut">
              <a:rPr lang="en-US" smtClean="0"/>
              <a:t>9/26/21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8A71BB4-98B9-C641-86AF-1978268F826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321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29D90E7-5A3B-FE43-9A2E-0F134B840EC0}" type="datetimeFigureOut">
              <a:rPr lang="en-US" smtClean="0"/>
              <a:t>9/26/21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8A71BB4-98B9-C641-86AF-1978268F826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0834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9FC9-8A92-EF49-A28B-6AABB30A2F66}"/>
              </a:ext>
            </a:extLst>
          </p:cNvPr>
          <p:cNvSpPr>
            <a:spLocks noGrp="1"/>
          </p:cNvSpPr>
          <p:nvPr>
            <p:ph type="ctrTitle"/>
          </p:nvPr>
        </p:nvSpPr>
        <p:spPr/>
        <p:txBody>
          <a:bodyPr/>
          <a:lstStyle/>
          <a:p>
            <a:r>
              <a:rPr lang="en-US" dirty="0"/>
              <a:t>Week2</a:t>
            </a:r>
          </a:p>
        </p:txBody>
      </p:sp>
      <p:sp>
        <p:nvSpPr>
          <p:cNvPr id="3" name="Subtitle 2">
            <a:extLst>
              <a:ext uri="{FF2B5EF4-FFF2-40B4-BE49-F238E27FC236}">
                <a16:creationId xmlns:a16="http://schemas.microsoft.com/office/drawing/2014/main" id="{5A355875-EC98-184E-99C8-BB72960EB9D4}"/>
              </a:ext>
            </a:extLst>
          </p:cNvPr>
          <p:cNvSpPr>
            <a:spLocks noGrp="1"/>
          </p:cNvSpPr>
          <p:nvPr>
            <p:ph type="subTitle" idx="1"/>
          </p:nvPr>
        </p:nvSpPr>
        <p:spPr/>
        <p:txBody>
          <a:bodyPr/>
          <a:lstStyle/>
          <a:p>
            <a:pPr>
              <a:spcBef>
                <a:spcPts val="1001"/>
              </a:spcBef>
              <a:tabLst>
                <a:tab pos="0" algn="l"/>
              </a:tabLst>
            </a:pPr>
            <a:r>
              <a:rPr lang="en-US" spc="-1" dirty="0">
                <a:solidFill>
                  <a:srgbClr val="000000"/>
                </a:solidFill>
              </a:rPr>
              <a:t>FRONT END WEB DEVELOPMENT COURSE</a:t>
            </a:r>
            <a:endParaRPr lang="en-US" spc="-1" dirty="0">
              <a:latin typeface="Arial"/>
            </a:endParaRPr>
          </a:p>
        </p:txBody>
      </p:sp>
    </p:spTree>
    <p:extLst>
      <p:ext uri="{BB962C8B-B14F-4D97-AF65-F5344CB8AC3E}">
        <p14:creationId xmlns:p14="http://schemas.microsoft.com/office/powerpoint/2010/main" val="1184704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56AE9-B4B1-8948-B1A9-174917B72721}"/>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20C01CC8-3BB5-4A46-8EF0-81318887DF2F}"/>
              </a:ext>
            </a:extLst>
          </p:cNvPr>
          <p:cNvSpPr>
            <a:spLocks noGrp="1"/>
          </p:cNvSpPr>
          <p:nvPr>
            <p:ph idx="1"/>
          </p:nvPr>
        </p:nvSpPr>
        <p:spPr/>
        <p:txBody>
          <a:bodyPr/>
          <a:lstStyle/>
          <a:p>
            <a:r>
              <a:rPr lang="en-US" b="1" dirty="0"/>
              <a:t>Master Branch</a:t>
            </a:r>
          </a:p>
          <a:p>
            <a:r>
              <a:rPr lang="en-US" dirty="0"/>
              <a:t>You may be surprised to learn that you've been interacting with branches since the beginning of the course! At this point in the curriculum, you've most likely pushed several projects to GitHub already, and published at least one on GitHub Pages. Your current GitHub repositories should look something like this:</a:t>
            </a:r>
          </a:p>
          <a:p>
            <a:endParaRPr lang="en-US" dirty="0"/>
          </a:p>
        </p:txBody>
      </p:sp>
      <p:pic>
        <p:nvPicPr>
          <p:cNvPr id="5" name="Picture 4" descr="Graphical user interface, text, application, email, website&#10;&#10;Description automatically generated">
            <a:extLst>
              <a:ext uri="{FF2B5EF4-FFF2-40B4-BE49-F238E27FC236}">
                <a16:creationId xmlns:a16="http://schemas.microsoft.com/office/drawing/2014/main" id="{866E33DE-810F-4040-8A80-7D9C3B0AF1EA}"/>
              </a:ext>
            </a:extLst>
          </p:cNvPr>
          <p:cNvPicPr>
            <a:picLocks noChangeAspect="1"/>
          </p:cNvPicPr>
          <p:nvPr/>
        </p:nvPicPr>
        <p:blipFill>
          <a:blip r:embed="rId2"/>
          <a:stretch>
            <a:fillRect/>
          </a:stretch>
        </p:blipFill>
        <p:spPr>
          <a:xfrm>
            <a:off x="1692166" y="4078014"/>
            <a:ext cx="6369268" cy="1725886"/>
          </a:xfrm>
          <a:prstGeom prst="rect">
            <a:avLst/>
          </a:prstGeom>
        </p:spPr>
      </p:pic>
    </p:spTree>
    <p:extLst>
      <p:ext uri="{BB962C8B-B14F-4D97-AF65-F5344CB8AC3E}">
        <p14:creationId xmlns:p14="http://schemas.microsoft.com/office/powerpoint/2010/main" val="847337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B7F7B-D076-A143-B363-42B6BD1D2CCF}"/>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67A812BB-C466-9A40-8B84-8087DA9139A8}"/>
              </a:ext>
            </a:extLst>
          </p:cNvPr>
          <p:cNvSpPr>
            <a:spLocks noGrp="1"/>
          </p:cNvSpPr>
          <p:nvPr>
            <p:ph idx="1"/>
          </p:nvPr>
        </p:nvSpPr>
        <p:spPr/>
        <p:txBody>
          <a:bodyPr/>
          <a:lstStyle/>
          <a:p>
            <a:r>
              <a:rPr lang="en-US" dirty="0"/>
              <a:t>Notice the drop-down menu on the left side labeled </a:t>
            </a:r>
            <a:r>
              <a:rPr lang="en-US" i="1" dirty="0"/>
              <a:t>Branch</a:t>
            </a:r>
            <a:r>
              <a:rPr lang="en-US" dirty="0"/>
              <a:t>. If we click this drop-down we see it contains one entry: master (if you've published a project to GitHub pages it will also contain a branch named </a:t>
            </a:r>
            <a:r>
              <a:rPr lang="en-US" dirty="0" err="1"/>
              <a:t>gh</a:t>
            </a:r>
            <a:r>
              <a:rPr lang="en-US" dirty="0"/>
              <a:t>-pages).</a:t>
            </a:r>
          </a:p>
        </p:txBody>
      </p:sp>
      <p:pic>
        <p:nvPicPr>
          <p:cNvPr id="5" name="Picture 4" descr="Graphical user interface, application&#10;&#10;Description automatically generated">
            <a:extLst>
              <a:ext uri="{FF2B5EF4-FFF2-40B4-BE49-F238E27FC236}">
                <a16:creationId xmlns:a16="http://schemas.microsoft.com/office/drawing/2014/main" id="{3E03DC1F-C0E8-8F46-B07F-1C14C53E4436}"/>
              </a:ext>
            </a:extLst>
          </p:cNvPr>
          <p:cNvPicPr>
            <a:picLocks noChangeAspect="1"/>
          </p:cNvPicPr>
          <p:nvPr/>
        </p:nvPicPr>
        <p:blipFill>
          <a:blip r:embed="rId2"/>
          <a:stretch>
            <a:fillRect/>
          </a:stretch>
        </p:blipFill>
        <p:spPr>
          <a:xfrm>
            <a:off x="6096000" y="2819296"/>
            <a:ext cx="3781424" cy="2382941"/>
          </a:xfrm>
          <a:prstGeom prst="rect">
            <a:avLst/>
          </a:prstGeom>
        </p:spPr>
      </p:pic>
    </p:spTree>
    <p:extLst>
      <p:ext uri="{BB962C8B-B14F-4D97-AF65-F5344CB8AC3E}">
        <p14:creationId xmlns:p14="http://schemas.microsoft.com/office/powerpoint/2010/main" val="939764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9177-BF5B-C844-9DBC-1806A37EB577}"/>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9B003E8F-01B8-304C-8D37-10F128D757F1}"/>
              </a:ext>
            </a:extLst>
          </p:cNvPr>
          <p:cNvSpPr>
            <a:spLocks noGrp="1"/>
          </p:cNvSpPr>
          <p:nvPr>
            <p:ph idx="1"/>
          </p:nvPr>
        </p:nvSpPr>
        <p:spPr/>
        <p:txBody>
          <a:bodyPr>
            <a:normAutofit fontScale="62500" lnSpcReduction="20000"/>
          </a:bodyPr>
          <a:lstStyle/>
          <a:p>
            <a:r>
              <a:rPr lang="en-US" dirty="0"/>
              <a:t>When you learned how to push a project to a remote GitHub repo yesterday, you pushed your local Git repositories to online GitHub repositories using a command like this:</a:t>
            </a:r>
          </a:p>
          <a:p>
            <a:r>
              <a:rPr lang="en-US" dirty="0"/>
              <a:t>$ git push origin master </a:t>
            </a:r>
          </a:p>
          <a:p>
            <a:r>
              <a:rPr lang="en-US" dirty="0"/>
              <a:t>The master portion of this command instructs Git to push the current master copy of your local repository to the remote repository under the nickname origin.</a:t>
            </a:r>
          </a:p>
          <a:p>
            <a:r>
              <a:rPr lang="en-US" dirty="0"/>
              <a:t>But what does master mean? Well, projects tracked in Git and GitHub may have multiple branches. The term "master" specifies that code should be pushed to the master branch on GitHub. Remember, we saw there was a branch named master in the dropdown menu on GitHub.</a:t>
            </a:r>
          </a:p>
          <a:p>
            <a:r>
              <a:rPr lang="en-US" dirty="0"/>
              <a:t>A branch is just another copy or version of the project's main code. Both Git and GitHub repositories may have multiple branches at once. There is always at least one branch in a project: master.</a:t>
            </a:r>
          </a:p>
          <a:p>
            <a:r>
              <a:rPr lang="en-US" dirty="0"/>
              <a:t>"Master" is the name of the default branch. If you don't create or navigate between branches in your project, you will have one branch named master, and you will be located in it by default. When you have multiple branches in a project, the master branch is like the "final draft".</a:t>
            </a:r>
          </a:p>
          <a:p>
            <a:endParaRPr lang="en-US" dirty="0"/>
          </a:p>
        </p:txBody>
      </p:sp>
    </p:spTree>
    <p:extLst>
      <p:ext uri="{BB962C8B-B14F-4D97-AF65-F5344CB8AC3E}">
        <p14:creationId xmlns:p14="http://schemas.microsoft.com/office/powerpoint/2010/main" val="631630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69CAA-0E19-A74A-92F5-A600C7E0B392}"/>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93B886C5-BFC5-614A-957A-2ADA34909CD9}"/>
              </a:ext>
            </a:extLst>
          </p:cNvPr>
          <p:cNvSpPr>
            <a:spLocks noGrp="1"/>
          </p:cNvSpPr>
          <p:nvPr>
            <p:ph idx="1"/>
          </p:nvPr>
        </p:nvSpPr>
        <p:spPr/>
        <p:txBody>
          <a:bodyPr/>
          <a:lstStyle/>
          <a:p>
            <a:r>
              <a:rPr lang="en-US" dirty="0"/>
              <a:t>Branches that are not master are often referred to as feature branches, because they allow developers to experiment with new features before integrating them into the "final draft" master branch.</a:t>
            </a:r>
          </a:p>
          <a:p>
            <a:r>
              <a:rPr lang="en-US" dirty="0"/>
              <a:t>Additionally, you probably published a project to GitHub pages with a command like this in a previous lesson:</a:t>
            </a:r>
          </a:p>
          <a:p>
            <a:r>
              <a:rPr lang="en-US" dirty="0"/>
              <a:t>$ git push origin </a:t>
            </a:r>
            <a:r>
              <a:rPr lang="en-US" dirty="0" err="1"/>
              <a:t>gh</a:t>
            </a:r>
            <a:r>
              <a:rPr lang="en-US" dirty="0"/>
              <a:t>-pages Much like master, </a:t>
            </a:r>
            <a:r>
              <a:rPr lang="en-US" dirty="0" err="1"/>
              <a:t>gh</a:t>
            </a:r>
            <a:r>
              <a:rPr lang="en-US" dirty="0"/>
              <a:t>-pages is also a branch name. While master is responsible for containing the final product, </a:t>
            </a:r>
            <a:r>
              <a:rPr lang="en-US" dirty="0" err="1"/>
              <a:t>gh</a:t>
            </a:r>
            <a:r>
              <a:rPr lang="en-US" dirty="0"/>
              <a:t>-pages is responsible for publishing content to GitHub's special GitHub Pages tool.</a:t>
            </a:r>
          </a:p>
          <a:p>
            <a:endParaRPr lang="en-US" dirty="0"/>
          </a:p>
        </p:txBody>
      </p:sp>
    </p:spTree>
    <p:extLst>
      <p:ext uri="{BB962C8B-B14F-4D97-AF65-F5344CB8AC3E}">
        <p14:creationId xmlns:p14="http://schemas.microsoft.com/office/powerpoint/2010/main" val="2600603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0852-0D08-C943-9875-F01F8CAE8001}"/>
              </a:ext>
            </a:extLst>
          </p:cNvPr>
          <p:cNvSpPr>
            <a:spLocks noGrp="1"/>
          </p:cNvSpPr>
          <p:nvPr>
            <p:ph type="title"/>
          </p:nvPr>
        </p:nvSpPr>
        <p:spPr/>
        <p:txBody>
          <a:bodyPr/>
          <a:lstStyle/>
          <a:p>
            <a:pPr algn="ctr"/>
            <a:r>
              <a:rPr lang="en-US" b="1" dirty="0"/>
              <a:t>Example Project</a:t>
            </a:r>
            <a:br>
              <a:rPr lang="en-US" b="1" dirty="0"/>
            </a:br>
            <a:endParaRPr lang="en-US" dirty="0"/>
          </a:p>
        </p:txBody>
      </p:sp>
      <p:sp>
        <p:nvSpPr>
          <p:cNvPr id="3" name="Content Placeholder 2">
            <a:extLst>
              <a:ext uri="{FF2B5EF4-FFF2-40B4-BE49-F238E27FC236}">
                <a16:creationId xmlns:a16="http://schemas.microsoft.com/office/drawing/2014/main" id="{B6BBDF62-547C-7743-861D-A2CE8D040FE7}"/>
              </a:ext>
            </a:extLst>
          </p:cNvPr>
          <p:cNvSpPr>
            <a:spLocks noGrp="1"/>
          </p:cNvSpPr>
          <p:nvPr>
            <p:ph idx="1"/>
          </p:nvPr>
        </p:nvSpPr>
        <p:spPr>
          <a:xfrm>
            <a:off x="1451579" y="2015732"/>
            <a:ext cx="9603275" cy="3922613"/>
          </a:xfrm>
        </p:spPr>
        <p:txBody>
          <a:bodyPr>
            <a:normAutofit fontScale="62500" lnSpcReduction="20000"/>
          </a:bodyPr>
          <a:lstStyle/>
          <a:p>
            <a:r>
              <a:rPr lang="en-US" dirty="0"/>
              <a:t>Let's walk through a basic example of branching together. We'll craft a small website. Then, we'll create multiple branches to experiment with different CSS styles. We'll compare the styles, choose which we like best, and integrate the favored styles into our "final draft" (that is, our master branch). You and your partner should begin following along at this time.</a:t>
            </a:r>
          </a:p>
          <a:p>
            <a:r>
              <a:rPr lang="en-US" b="1" dirty="0"/>
              <a:t>Project Directory</a:t>
            </a:r>
          </a:p>
          <a:p>
            <a:r>
              <a:rPr lang="en-US" dirty="0"/>
              <a:t>Next, let's create a new project directory in the </a:t>
            </a:r>
            <a:r>
              <a:rPr lang="en-US" i="1" dirty="0"/>
              <a:t>Documents</a:t>
            </a:r>
            <a:r>
              <a:rPr lang="en-US" dirty="0"/>
              <a:t> folder. Remember, whenever we start a new project we must create a new directory for it to reside in. First, we'll navigate to </a:t>
            </a:r>
            <a:r>
              <a:rPr lang="en-US" i="1" dirty="0"/>
              <a:t>Documents</a:t>
            </a:r>
            <a:r>
              <a:rPr lang="en-US" dirty="0"/>
              <a:t>:</a:t>
            </a:r>
          </a:p>
          <a:p>
            <a:r>
              <a:rPr lang="en-US" dirty="0"/>
              <a:t>$ cd Documents </a:t>
            </a:r>
          </a:p>
          <a:p>
            <a:r>
              <a:rPr lang="en-US" dirty="0"/>
              <a:t>Then, we'll create a new directory called </a:t>
            </a:r>
            <a:r>
              <a:rPr lang="en-US" i="1" dirty="0"/>
              <a:t>branching-test-project</a:t>
            </a:r>
            <a:r>
              <a:rPr lang="en-US" dirty="0"/>
              <a:t>:</a:t>
            </a:r>
          </a:p>
          <a:p>
            <a:r>
              <a:rPr lang="en-US" dirty="0"/>
              <a:t>$ </a:t>
            </a:r>
            <a:r>
              <a:rPr lang="en-US" dirty="0" err="1"/>
              <a:t>mkdir</a:t>
            </a:r>
            <a:r>
              <a:rPr lang="en-US" dirty="0"/>
              <a:t> branching-test-project</a:t>
            </a:r>
          </a:p>
          <a:p>
            <a:r>
              <a:rPr lang="en-US" dirty="0"/>
              <a:t> If we run $ ls we can see our new </a:t>
            </a:r>
            <a:r>
              <a:rPr lang="en-US" i="1" dirty="0"/>
              <a:t>branching-test-project</a:t>
            </a:r>
            <a:r>
              <a:rPr lang="en-US" dirty="0"/>
              <a:t> directory.</a:t>
            </a:r>
          </a:p>
          <a:p>
            <a:r>
              <a:rPr lang="en-US" dirty="0"/>
              <a:t> Next, use the $ cd command to navigate to the new project folder:</a:t>
            </a:r>
          </a:p>
          <a:p>
            <a:r>
              <a:rPr lang="en-US" dirty="0"/>
              <a:t>$ cd branching-test-project </a:t>
            </a:r>
          </a:p>
          <a:p>
            <a:r>
              <a:rPr lang="en-US" dirty="0"/>
              <a:t>Remember, if you're ever unsure of your location in the command line you can run the $ </a:t>
            </a:r>
            <a:r>
              <a:rPr lang="en-US" dirty="0" err="1"/>
              <a:t>pwd</a:t>
            </a:r>
            <a:r>
              <a:rPr lang="en-US" dirty="0"/>
              <a:t> command.</a:t>
            </a:r>
          </a:p>
          <a:p>
            <a:endParaRPr lang="en-US" dirty="0"/>
          </a:p>
        </p:txBody>
      </p:sp>
    </p:spTree>
    <p:extLst>
      <p:ext uri="{BB962C8B-B14F-4D97-AF65-F5344CB8AC3E}">
        <p14:creationId xmlns:p14="http://schemas.microsoft.com/office/powerpoint/2010/main" val="4024074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AAD58-76FE-EC48-B231-9D8E6526594D}"/>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C8D4B5C2-4C0E-F44D-9D7A-A86435AE97FA}"/>
              </a:ext>
            </a:extLst>
          </p:cNvPr>
          <p:cNvSpPr>
            <a:spLocks noGrp="1"/>
          </p:cNvSpPr>
          <p:nvPr>
            <p:ph idx="1"/>
          </p:nvPr>
        </p:nvSpPr>
        <p:spPr/>
        <p:txBody>
          <a:bodyPr>
            <a:normAutofit fontScale="70000" lnSpcReduction="20000"/>
          </a:bodyPr>
          <a:lstStyle/>
          <a:p>
            <a:r>
              <a:rPr lang="en-US" b="1" dirty="0"/>
              <a:t>Git Initialization</a:t>
            </a:r>
          </a:p>
          <a:p>
            <a:r>
              <a:rPr lang="en-US" dirty="0"/>
              <a:t>Next, we'll initialize our Git repository:</a:t>
            </a:r>
          </a:p>
          <a:p>
            <a:r>
              <a:rPr lang="en-US" dirty="0"/>
              <a:t>$ git </a:t>
            </a:r>
            <a:r>
              <a:rPr lang="en-US" dirty="0" err="1"/>
              <a:t>init</a:t>
            </a:r>
            <a:r>
              <a:rPr lang="en-US" dirty="0"/>
              <a:t> </a:t>
            </a:r>
          </a:p>
          <a:p>
            <a:r>
              <a:rPr lang="en-US" b="1" dirty="0"/>
              <a:t>HTML File</a:t>
            </a:r>
          </a:p>
          <a:p>
            <a:r>
              <a:rPr lang="en-US" dirty="0"/>
              <a:t>Next, let's create an HTML file for our website's code:</a:t>
            </a:r>
          </a:p>
          <a:p>
            <a:r>
              <a:rPr lang="en-US" dirty="0"/>
              <a:t>$ touch branching-</a:t>
            </a:r>
            <a:r>
              <a:rPr lang="en-US" dirty="0" err="1"/>
              <a:t>website.html</a:t>
            </a:r>
            <a:r>
              <a:rPr lang="en-US" dirty="0"/>
              <a:t> </a:t>
            </a:r>
          </a:p>
          <a:p>
            <a:r>
              <a:rPr lang="en-US" dirty="0"/>
              <a:t>We'll open our project directory in Atom:</a:t>
            </a:r>
          </a:p>
          <a:p>
            <a:r>
              <a:rPr lang="en-US" dirty="0"/>
              <a:t>$ atom .</a:t>
            </a:r>
          </a:p>
          <a:p>
            <a:r>
              <a:rPr lang="en-US" dirty="0"/>
              <a:t> And add the following code to our </a:t>
            </a:r>
            <a:r>
              <a:rPr lang="en-US" i="1" dirty="0"/>
              <a:t>branching-</a:t>
            </a:r>
            <a:r>
              <a:rPr lang="en-US" i="1" dirty="0" err="1"/>
              <a:t>website.html</a:t>
            </a:r>
            <a:r>
              <a:rPr lang="en-US" dirty="0"/>
              <a:t> file:</a:t>
            </a:r>
          </a:p>
          <a:p>
            <a:r>
              <a:rPr lang="en-US" i="1" dirty="0"/>
              <a:t>branching-</a:t>
            </a:r>
            <a:r>
              <a:rPr lang="en-US" i="1" dirty="0" err="1"/>
              <a:t>website.html</a:t>
            </a:r>
            <a:endParaRPr lang="en-US" dirty="0"/>
          </a:p>
          <a:p>
            <a:endParaRPr lang="en-US" dirty="0"/>
          </a:p>
        </p:txBody>
      </p:sp>
    </p:spTree>
    <p:extLst>
      <p:ext uri="{BB962C8B-B14F-4D97-AF65-F5344CB8AC3E}">
        <p14:creationId xmlns:p14="http://schemas.microsoft.com/office/powerpoint/2010/main" val="1632950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88B2-E2EA-6142-8173-F0F3E7AF16D7}"/>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9CE94292-1FC8-3A43-AA6F-C536B9FDA814}"/>
              </a:ext>
            </a:extLst>
          </p:cNvPr>
          <p:cNvSpPr>
            <a:spLocks noGrp="1"/>
          </p:cNvSpPr>
          <p:nvPr>
            <p:ph idx="1"/>
          </p:nvPr>
        </p:nvSpPr>
        <p:spPr>
          <a:xfrm>
            <a:off x="1451579" y="2015732"/>
            <a:ext cx="9603275" cy="3754447"/>
          </a:xfrm>
        </p:spPr>
        <p:txBody>
          <a:bodyPr>
            <a:normAutofit fontScale="62500" lnSpcReduction="20000"/>
          </a:bodyPr>
          <a:lstStyle/>
          <a:p>
            <a:r>
              <a:rPr lang="en-US" dirty="0"/>
              <a:t>&lt;!DOCTYPE html&gt;</a:t>
            </a:r>
          </a:p>
          <a:p>
            <a:r>
              <a:rPr lang="en-US" dirty="0"/>
              <a:t>&lt;html&gt; </a:t>
            </a:r>
          </a:p>
          <a:p>
            <a:r>
              <a:rPr lang="en-US" dirty="0"/>
              <a:t>&lt;head&gt; </a:t>
            </a:r>
          </a:p>
          <a:p>
            <a:r>
              <a:rPr lang="en-US" dirty="0"/>
              <a:t>&lt;title&gt; Branching Practice Site &lt;/title&gt; </a:t>
            </a:r>
          </a:p>
          <a:p>
            <a:r>
              <a:rPr lang="en-US" dirty="0"/>
              <a:t>&lt;/head&gt; </a:t>
            </a:r>
          </a:p>
          <a:p>
            <a:r>
              <a:rPr lang="en-US" dirty="0"/>
              <a:t>&lt;body&gt; </a:t>
            </a:r>
          </a:p>
          <a:p>
            <a:r>
              <a:rPr lang="en-US" dirty="0"/>
              <a:t>&lt;h1&gt; Branching &lt;/h1&gt; </a:t>
            </a:r>
          </a:p>
          <a:p>
            <a:r>
              <a:rPr lang="en-US" dirty="0"/>
              <a:t>&lt;h2&gt; A website to practice branching with Git. &lt;/h2&gt; </a:t>
            </a:r>
          </a:p>
          <a:p>
            <a:r>
              <a:rPr lang="en-US" dirty="0"/>
              <a:t>&lt;p&gt; This page has been created in order to practice branching with Git and GitHub. By creating branches, we can work on different versions of the same code in the same repository simultaneously! &lt;/p&gt; </a:t>
            </a:r>
          </a:p>
          <a:p>
            <a:r>
              <a:rPr lang="en-US" dirty="0"/>
              <a:t>&lt;/body&gt; </a:t>
            </a:r>
          </a:p>
          <a:p>
            <a:r>
              <a:rPr lang="en-US" dirty="0"/>
              <a:t>&lt;/html&gt; </a:t>
            </a:r>
          </a:p>
        </p:txBody>
      </p:sp>
    </p:spTree>
    <p:extLst>
      <p:ext uri="{BB962C8B-B14F-4D97-AF65-F5344CB8AC3E}">
        <p14:creationId xmlns:p14="http://schemas.microsoft.com/office/powerpoint/2010/main" val="2904669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1DEEB-BBBE-1845-8A22-1ECA9D69DB3D}"/>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0CBA0287-BBE2-BA48-800E-30029AA9BBD5}"/>
              </a:ext>
            </a:extLst>
          </p:cNvPr>
          <p:cNvSpPr>
            <a:spLocks noGrp="1"/>
          </p:cNvSpPr>
          <p:nvPr>
            <p:ph idx="1"/>
          </p:nvPr>
        </p:nvSpPr>
        <p:spPr/>
        <p:txBody>
          <a:bodyPr>
            <a:normAutofit fontScale="85000" lnSpcReduction="20000"/>
          </a:bodyPr>
          <a:lstStyle/>
          <a:p>
            <a:r>
              <a:rPr lang="en-US" b="1" dirty="0"/>
              <a:t>Committing Changes</a:t>
            </a:r>
          </a:p>
          <a:p>
            <a:r>
              <a:rPr lang="en-US" dirty="0"/>
              <a:t>Once this code is in place, we can make our first commit. First, we'll run $ git status to see there are new, uncommitted changes in our project:</a:t>
            </a:r>
          </a:p>
          <a:p>
            <a:r>
              <a:rPr lang="en-US" dirty="0"/>
              <a:t>$ git status </a:t>
            </a:r>
          </a:p>
          <a:p>
            <a:r>
              <a:rPr lang="en-US" dirty="0"/>
              <a:t>On branch master </a:t>
            </a:r>
          </a:p>
          <a:p>
            <a:r>
              <a:rPr lang="en-US" dirty="0"/>
              <a:t>Initial commit Untracked files: </a:t>
            </a:r>
          </a:p>
          <a:p>
            <a:r>
              <a:rPr lang="en-US" dirty="0"/>
              <a:t>(use "git add &lt;file&gt;..." to include in what will be committed) </a:t>
            </a:r>
          </a:p>
          <a:p>
            <a:r>
              <a:rPr lang="en-US" dirty="0"/>
              <a:t>branching-</a:t>
            </a:r>
            <a:r>
              <a:rPr lang="en-US" dirty="0" err="1"/>
              <a:t>website.html</a:t>
            </a:r>
            <a:r>
              <a:rPr lang="en-US" dirty="0"/>
              <a:t> </a:t>
            </a:r>
          </a:p>
          <a:p>
            <a:r>
              <a:rPr lang="en-US" dirty="0"/>
              <a:t>nothing added to commit but untracked files present (use "git add" to track) </a:t>
            </a:r>
          </a:p>
        </p:txBody>
      </p:sp>
    </p:spTree>
    <p:extLst>
      <p:ext uri="{BB962C8B-B14F-4D97-AF65-F5344CB8AC3E}">
        <p14:creationId xmlns:p14="http://schemas.microsoft.com/office/powerpoint/2010/main" val="2555978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45D-6BE3-1A44-BB8B-F30DBCA5C7B8}"/>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C745F129-8112-1548-8BC5-E0C2B1F1D68C}"/>
              </a:ext>
            </a:extLst>
          </p:cNvPr>
          <p:cNvSpPr>
            <a:spLocks noGrp="1"/>
          </p:cNvSpPr>
          <p:nvPr>
            <p:ph idx="1"/>
          </p:nvPr>
        </p:nvSpPr>
        <p:spPr>
          <a:xfrm>
            <a:off x="1451579" y="1853754"/>
            <a:ext cx="9603275" cy="4336839"/>
          </a:xfrm>
        </p:spPr>
        <p:txBody>
          <a:bodyPr>
            <a:normAutofit fontScale="47500" lnSpcReduction="20000"/>
          </a:bodyPr>
          <a:lstStyle/>
          <a:p>
            <a:r>
              <a:rPr lang="en-US" dirty="0"/>
              <a:t>Then, we can run </a:t>
            </a:r>
          </a:p>
          <a:p>
            <a:r>
              <a:rPr lang="en-US" dirty="0"/>
              <a:t>$ git add to add our new </a:t>
            </a:r>
            <a:r>
              <a:rPr lang="en-US" i="1" dirty="0"/>
              <a:t>branching-</a:t>
            </a:r>
            <a:r>
              <a:rPr lang="en-US" i="1" dirty="0" err="1"/>
              <a:t>website.html</a:t>
            </a:r>
            <a:r>
              <a:rPr lang="en-US" dirty="0"/>
              <a:t> file to Git so it will track this file's changes:</a:t>
            </a:r>
          </a:p>
          <a:p>
            <a:r>
              <a:rPr lang="en-US" dirty="0"/>
              <a:t>$ git add branching-</a:t>
            </a:r>
            <a:r>
              <a:rPr lang="en-US" dirty="0" err="1"/>
              <a:t>website.html</a:t>
            </a:r>
            <a:r>
              <a:rPr lang="en-US" dirty="0"/>
              <a:t> </a:t>
            </a:r>
          </a:p>
          <a:p>
            <a:r>
              <a:rPr lang="en-US" dirty="0"/>
              <a:t>We can run </a:t>
            </a:r>
          </a:p>
          <a:p>
            <a:r>
              <a:rPr lang="en-US" dirty="0"/>
              <a:t>$ git status again to see that our file is now being tracked, but has not yet been committed:</a:t>
            </a:r>
          </a:p>
          <a:p>
            <a:r>
              <a:rPr lang="en-US" dirty="0"/>
              <a:t>$ git status</a:t>
            </a:r>
          </a:p>
          <a:p>
            <a:pPr marL="0" indent="0">
              <a:buNone/>
            </a:pPr>
            <a:r>
              <a:rPr lang="en-US" dirty="0"/>
              <a:t> On branch master </a:t>
            </a:r>
          </a:p>
          <a:p>
            <a:pPr marL="0" indent="0">
              <a:buNone/>
            </a:pPr>
            <a:r>
              <a:rPr lang="en-US" dirty="0"/>
              <a:t>Initial commit </a:t>
            </a:r>
          </a:p>
          <a:p>
            <a:pPr marL="0" indent="0">
              <a:buNone/>
            </a:pPr>
            <a:r>
              <a:rPr lang="en-US" dirty="0"/>
              <a:t>Changes to be committed:</a:t>
            </a:r>
          </a:p>
          <a:p>
            <a:pPr marL="0" indent="0">
              <a:buNone/>
            </a:pPr>
            <a:r>
              <a:rPr lang="en-US" dirty="0"/>
              <a:t>(use "git rm --cached &lt;file&gt;..." to </a:t>
            </a:r>
            <a:r>
              <a:rPr lang="en-US" dirty="0" err="1"/>
              <a:t>unstage</a:t>
            </a:r>
            <a:r>
              <a:rPr lang="en-US" dirty="0"/>
              <a:t>) </a:t>
            </a:r>
          </a:p>
          <a:p>
            <a:pPr marL="0" indent="0">
              <a:buNone/>
            </a:pPr>
            <a:r>
              <a:rPr lang="en-US" dirty="0"/>
              <a:t>new file: branching-</a:t>
            </a:r>
            <a:r>
              <a:rPr lang="en-US" dirty="0" err="1"/>
              <a:t>website.html</a:t>
            </a:r>
            <a:endParaRPr lang="en-US" dirty="0"/>
          </a:p>
          <a:p>
            <a:pPr marL="0" indent="0">
              <a:buNone/>
            </a:pPr>
            <a:r>
              <a:rPr lang="en-US" dirty="0"/>
              <a:t> Let's save our new HTML to the permanent history of the project by committing it. </a:t>
            </a:r>
          </a:p>
          <a:p>
            <a:r>
              <a:rPr lang="en-US" dirty="0"/>
              <a:t>Since we're working with a partner, we'll use the git commit command to do this:</a:t>
            </a:r>
          </a:p>
          <a:p>
            <a:r>
              <a:rPr lang="en-US" dirty="0"/>
              <a:t>$ git commit -m "Add initial HTML file with explanation of branching practice site.”</a:t>
            </a:r>
          </a:p>
          <a:p>
            <a:r>
              <a:rPr lang="en-US" dirty="0"/>
              <a:t> If we run $ git log we can see a new commit has been added to the history of our project:</a:t>
            </a:r>
          </a:p>
          <a:p>
            <a:endParaRPr lang="en-US" dirty="0"/>
          </a:p>
        </p:txBody>
      </p:sp>
    </p:spTree>
    <p:extLst>
      <p:ext uri="{BB962C8B-B14F-4D97-AF65-F5344CB8AC3E}">
        <p14:creationId xmlns:p14="http://schemas.microsoft.com/office/powerpoint/2010/main" val="2200785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EA4B1-A9D4-1C4C-82C4-5A3F681A6D1C}"/>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5A82CCFF-E63C-C848-B058-85FEFB8E1BC3}"/>
              </a:ext>
            </a:extLst>
          </p:cNvPr>
          <p:cNvSpPr>
            <a:spLocks noGrp="1"/>
          </p:cNvSpPr>
          <p:nvPr>
            <p:ph idx="1"/>
          </p:nvPr>
        </p:nvSpPr>
        <p:spPr/>
        <p:txBody>
          <a:bodyPr/>
          <a:lstStyle/>
          <a:p>
            <a:r>
              <a:rPr lang="en-US" dirty="0"/>
              <a:t>$ git log </a:t>
            </a:r>
          </a:p>
          <a:p>
            <a:r>
              <a:rPr lang="en-US" dirty="0"/>
              <a:t>commit eb1774eee69d3e8fa1d74790dc9c64d70d1e9ec2 </a:t>
            </a:r>
          </a:p>
          <a:p>
            <a:r>
              <a:rPr lang="en-US" dirty="0"/>
              <a:t>Author: Albert Einstein &lt;</a:t>
            </a:r>
            <a:r>
              <a:rPr lang="en-US" dirty="0" err="1"/>
              <a:t>einstein@email.com</a:t>
            </a:r>
            <a:r>
              <a:rPr lang="en-US" dirty="0"/>
              <a:t>&gt; </a:t>
            </a:r>
          </a:p>
          <a:p>
            <a:r>
              <a:rPr lang="en-US" dirty="0"/>
              <a:t>Date: Mon Jul 17 11:49:54 2016 -0700 </a:t>
            </a:r>
          </a:p>
          <a:p>
            <a:r>
              <a:rPr lang="en-US" dirty="0"/>
              <a:t>Add initial HTML file with explanation of branching practice site.</a:t>
            </a:r>
          </a:p>
        </p:txBody>
      </p:sp>
    </p:spTree>
    <p:extLst>
      <p:ext uri="{BB962C8B-B14F-4D97-AF65-F5344CB8AC3E}">
        <p14:creationId xmlns:p14="http://schemas.microsoft.com/office/powerpoint/2010/main" val="1379859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736E5-BC2A-E04A-BB1A-45E140C5D0FA}"/>
              </a:ext>
            </a:extLst>
          </p:cNvPr>
          <p:cNvSpPr>
            <a:spLocks noGrp="1"/>
          </p:cNvSpPr>
          <p:nvPr>
            <p:ph type="title"/>
          </p:nvPr>
        </p:nvSpPr>
        <p:spPr/>
        <p:txBody>
          <a:bodyPr/>
          <a:lstStyle/>
          <a:p>
            <a:pPr algn="ctr"/>
            <a:r>
              <a:rPr lang="en-US" dirty="0"/>
              <a:t>GitHub Pages</a:t>
            </a:r>
          </a:p>
        </p:txBody>
      </p:sp>
      <p:sp>
        <p:nvSpPr>
          <p:cNvPr id="3" name="Content Placeholder 2">
            <a:extLst>
              <a:ext uri="{FF2B5EF4-FFF2-40B4-BE49-F238E27FC236}">
                <a16:creationId xmlns:a16="http://schemas.microsoft.com/office/drawing/2014/main" id="{C94D8132-AF14-304F-8414-35358672D094}"/>
              </a:ext>
            </a:extLst>
          </p:cNvPr>
          <p:cNvSpPr>
            <a:spLocks noGrp="1"/>
          </p:cNvSpPr>
          <p:nvPr>
            <p:ph idx="1"/>
          </p:nvPr>
        </p:nvSpPr>
        <p:spPr/>
        <p:txBody>
          <a:bodyPr>
            <a:normAutofit fontScale="92500"/>
          </a:bodyPr>
          <a:lstStyle/>
          <a:p>
            <a:r>
              <a:rPr lang="en-US" dirty="0"/>
              <a:t>We've made some web pages that we can view on our personal computers. Now let's learn how we can host our sites online. There are a number of ways to do this, and GitHub offers an option that is free and one of the easiest out there. GitHub Pages lets us turn a GitHub repository into a website with a URL that we can access from any browser. Pretty neat!</a:t>
            </a:r>
          </a:p>
          <a:p>
            <a:r>
              <a:rPr lang="en-US" dirty="0"/>
              <a:t>In this lesson, we will walk through the steps to get a website from an existing repository hosted. I am going to use </a:t>
            </a:r>
            <a:r>
              <a:rPr lang="en-US" i="1" dirty="0"/>
              <a:t>my-first-project</a:t>
            </a:r>
            <a:r>
              <a:rPr lang="en-US" dirty="0"/>
              <a:t> from the previous lesson on Creating a Web Page to demonstrate. Feel free to use your version of this project, or a different project that you would like to see online. The directions will be the same, and GitHub does not limit the number of sites that you can host online.</a:t>
            </a:r>
          </a:p>
          <a:p>
            <a:endParaRPr lang="en-US" dirty="0"/>
          </a:p>
        </p:txBody>
      </p:sp>
    </p:spTree>
    <p:extLst>
      <p:ext uri="{BB962C8B-B14F-4D97-AF65-F5344CB8AC3E}">
        <p14:creationId xmlns:p14="http://schemas.microsoft.com/office/powerpoint/2010/main" val="1061614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60332-511D-E541-9A1A-C04EB387F901}"/>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D13A03F0-D5C2-834A-9AF2-21FB7DD9D02A}"/>
              </a:ext>
            </a:extLst>
          </p:cNvPr>
          <p:cNvSpPr>
            <a:spLocks noGrp="1"/>
          </p:cNvSpPr>
          <p:nvPr>
            <p:ph idx="1"/>
          </p:nvPr>
        </p:nvSpPr>
        <p:spPr/>
        <p:txBody>
          <a:bodyPr>
            <a:normAutofit lnSpcReduction="10000"/>
          </a:bodyPr>
          <a:lstStyle/>
          <a:p>
            <a:r>
              <a:rPr lang="en-US" b="1" dirty="0"/>
              <a:t>Adding Styles with CSS</a:t>
            </a:r>
          </a:p>
          <a:p>
            <a:r>
              <a:rPr lang="en-US" dirty="0"/>
              <a:t>Great! Now, earlier today you learned about CSS. Before we begin branching, let's create a basic CSS stylesheet for our example project. We'll make a folder called </a:t>
            </a:r>
            <a:r>
              <a:rPr lang="en-US" dirty="0" err="1"/>
              <a:t>css</a:t>
            </a:r>
            <a:r>
              <a:rPr lang="en-US" dirty="0"/>
              <a:t> in our existing project directory:</a:t>
            </a:r>
          </a:p>
          <a:p>
            <a:r>
              <a:rPr lang="en-US" dirty="0"/>
              <a:t>$ </a:t>
            </a:r>
            <a:r>
              <a:rPr lang="en-US" dirty="0" err="1"/>
              <a:t>mkdir</a:t>
            </a:r>
            <a:r>
              <a:rPr lang="en-US" dirty="0"/>
              <a:t> </a:t>
            </a:r>
            <a:r>
              <a:rPr lang="en-US" dirty="0" err="1"/>
              <a:t>css</a:t>
            </a:r>
            <a:r>
              <a:rPr lang="en-US" dirty="0"/>
              <a:t> </a:t>
            </a:r>
          </a:p>
          <a:p>
            <a:r>
              <a:rPr lang="en-US" dirty="0"/>
              <a:t>Then, we'll create a file called </a:t>
            </a:r>
            <a:r>
              <a:rPr lang="en-US" i="1" dirty="0" err="1"/>
              <a:t>styles.css</a:t>
            </a:r>
            <a:r>
              <a:rPr lang="en-US" dirty="0"/>
              <a:t> within our new </a:t>
            </a:r>
            <a:r>
              <a:rPr lang="en-US" i="1" dirty="0" err="1"/>
              <a:t>css</a:t>
            </a:r>
            <a:r>
              <a:rPr lang="en-US" dirty="0"/>
              <a:t> directory:</a:t>
            </a:r>
          </a:p>
          <a:p>
            <a:r>
              <a:rPr lang="en-US" dirty="0"/>
              <a:t>$ touch </a:t>
            </a:r>
            <a:r>
              <a:rPr lang="en-US" dirty="0" err="1"/>
              <a:t>css</a:t>
            </a:r>
            <a:r>
              <a:rPr lang="en-US" dirty="0"/>
              <a:t>/</a:t>
            </a:r>
            <a:r>
              <a:rPr lang="en-US" dirty="0" err="1"/>
              <a:t>styles.css</a:t>
            </a:r>
            <a:r>
              <a:rPr lang="en-US" dirty="0"/>
              <a:t> </a:t>
            </a:r>
          </a:p>
          <a:p>
            <a:r>
              <a:rPr lang="en-US" dirty="0"/>
              <a:t>Our project structure should look like this:</a:t>
            </a:r>
          </a:p>
          <a:p>
            <a:endParaRPr lang="en-US" dirty="0"/>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77DA924E-1F66-924A-BEEE-10EF490CD1D4}"/>
              </a:ext>
            </a:extLst>
          </p:cNvPr>
          <p:cNvPicPr>
            <a:picLocks noChangeAspect="1"/>
          </p:cNvPicPr>
          <p:nvPr/>
        </p:nvPicPr>
        <p:blipFill>
          <a:blip r:embed="rId2"/>
          <a:stretch>
            <a:fillRect/>
          </a:stretch>
        </p:blipFill>
        <p:spPr>
          <a:xfrm>
            <a:off x="8219090" y="4567873"/>
            <a:ext cx="3127864" cy="1591189"/>
          </a:xfrm>
          <a:prstGeom prst="rect">
            <a:avLst/>
          </a:prstGeom>
        </p:spPr>
      </p:pic>
    </p:spTree>
    <p:extLst>
      <p:ext uri="{BB962C8B-B14F-4D97-AF65-F5344CB8AC3E}">
        <p14:creationId xmlns:p14="http://schemas.microsoft.com/office/powerpoint/2010/main" val="3514274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EEED-FC7A-1D42-96C2-0658C310BAB3}"/>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6196C69B-0439-4848-8F5C-3B4FB37C3BFC}"/>
              </a:ext>
            </a:extLst>
          </p:cNvPr>
          <p:cNvSpPr>
            <a:spLocks noGrp="1"/>
          </p:cNvSpPr>
          <p:nvPr>
            <p:ph idx="1"/>
          </p:nvPr>
        </p:nvSpPr>
        <p:spPr>
          <a:xfrm>
            <a:off x="1451579" y="2015731"/>
            <a:ext cx="9603275" cy="4111799"/>
          </a:xfrm>
        </p:spPr>
        <p:txBody>
          <a:bodyPr>
            <a:normAutofit fontScale="47500" lnSpcReduction="20000"/>
          </a:bodyPr>
          <a:lstStyle/>
          <a:p>
            <a:r>
              <a:rPr lang="en-US" dirty="0"/>
              <a:t>Next, let's tell our HTML document to use this new file for its CSS. We will include a link to the new CSS file in the tags of our </a:t>
            </a:r>
            <a:r>
              <a:rPr lang="en-US" i="1" dirty="0"/>
              <a:t>branching-</a:t>
            </a:r>
            <a:r>
              <a:rPr lang="en-US" i="1" dirty="0" err="1"/>
              <a:t>website.html</a:t>
            </a:r>
            <a:r>
              <a:rPr lang="en-US" i="1" dirty="0"/>
              <a:t> file</a:t>
            </a:r>
            <a:r>
              <a:rPr lang="en-US" dirty="0"/>
              <a:t>, like this:</a:t>
            </a:r>
          </a:p>
          <a:p>
            <a:r>
              <a:rPr lang="en-US" i="1" dirty="0"/>
              <a:t>branching-</a:t>
            </a:r>
            <a:r>
              <a:rPr lang="en-US" i="1" dirty="0" err="1"/>
              <a:t>website.html</a:t>
            </a:r>
            <a:endParaRPr lang="en-US" dirty="0"/>
          </a:p>
          <a:p>
            <a:r>
              <a:rPr lang="en-US" dirty="0"/>
              <a:t>&lt;!DOCTYPE html&gt; </a:t>
            </a:r>
          </a:p>
          <a:p>
            <a:r>
              <a:rPr lang="en-US" dirty="0"/>
              <a:t>&lt;html&gt; </a:t>
            </a:r>
          </a:p>
          <a:p>
            <a:r>
              <a:rPr lang="en-US" dirty="0"/>
              <a:t>&lt;head&gt; </a:t>
            </a:r>
          </a:p>
          <a:p>
            <a:r>
              <a:rPr lang="en-US" dirty="0"/>
              <a:t>&lt;link </a:t>
            </a:r>
            <a:r>
              <a:rPr lang="en-US" dirty="0" err="1"/>
              <a:t>href</a:t>
            </a:r>
            <a:r>
              <a:rPr lang="en-US" dirty="0"/>
              <a:t>="</a:t>
            </a:r>
            <a:r>
              <a:rPr lang="en-US" dirty="0" err="1"/>
              <a:t>css</a:t>
            </a:r>
            <a:r>
              <a:rPr lang="en-US" dirty="0"/>
              <a:t>/</a:t>
            </a:r>
            <a:r>
              <a:rPr lang="en-US" dirty="0" err="1"/>
              <a:t>styles.css</a:t>
            </a:r>
            <a:r>
              <a:rPr lang="en-US" dirty="0"/>
              <a:t>" </a:t>
            </a:r>
            <a:r>
              <a:rPr lang="en-US" dirty="0" err="1"/>
              <a:t>rel</a:t>
            </a:r>
            <a:r>
              <a:rPr lang="en-US" dirty="0"/>
              <a:t>="stylesheet" type="text/</a:t>
            </a:r>
            <a:r>
              <a:rPr lang="en-US" dirty="0" err="1"/>
              <a:t>css</a:t>
            </a:r>
            <a:r>
              <a:rPr lang="en-US" dirty="0"/>
              <a:t>"&gt; </a:t>
            </a:r>
          </a:p>
          <a:p>
            <a:r>
              <a:rPr lang="en-US" dirty="0"/>
              <a:t>&lt;title&gt; Branching Practice Site &lt;/title&gt; </a:t>
            </a:r>
          </a:p>
          <a:p>
            <a:r>
              <a:rPr lang="en-US" dirty="0"/>
              <a:t>&lt;/head&gt; </a:t>
            </a:r>
          </a:p>
          <a:p>
            <a:r>
              <a:rPr lang="en-US" dirty="0"/>
              <a:t>&lt;body&gt; </a:t>
            </a:r>
          </a:p>
          <a:p>
            <a:r>
              <a:rPr lang="en-US" dirty="0"/>
              <a:t>&lt;h1&gt; Branching &lt;/h1&gt; </a:t>
            </a:r>
          </a:p>
          <a:p>
            <a:r>
              <a:rPr lang="en-US" dirty="0"/>
              <a:t>&lt;h2&gt; A website to practice branching with Git. &lt;/h2&gt; </a:t>
            </a:r>
          </a:p>
          <a:p>
            <a:r>
              <a:rPr lang="en-US" dirty="0"/>
              <a:t>&lt;p&gt; This page has been created in order to practice branching with Git and GitHub. By creating branches, we can work on different versions of the same code in the same repository simultaneously! &lt;/p&gt; </a:t>
            </a:r>
          </a:p>
          <a:p>
            <a:r>
              <a:rPr lang="en-US" dirty="0"/>
              <a:t>&lt;/body&gt; </a:t>
            </a:r>
          </a:p>
          <a:p>
            <a:r>
              <a:rPr lang="en-US" dirty="0"/>
              <a:t>&lt;/html&gt; </a:t>
            </a:r>
          </a:p>
        </p:txBody>
      </p:sp>
    </p:spTree>
    <p:extLst>
      <p:ext uri="{BB962C8B-B14F-4D97-AF65-F5344CB8AC3E}">
        <p14:creationId xmlns:p14="http://schemas.microsoft.com/office/powerpoint/2010/main" val="3262463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A2BDD-AD68-9442-A25E-9E17D698B97A}"/>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257E4DA5-1145-0244-8B01-BC508FC4CA38}"/>
              </a:ext>
            </a:extLst>
          </p:cNvPr>
          <p:cNvSpPr>
            <a:spLocks noGrp="1"/>
          </p:cNvSpPr>
          <p:nvPr>
            <p:ph idx="1"/>
          </p:nvPr>
        </p:nvSpPr>
        <p:spPr/>
        <p:txBody>
          <a:bodyPr>
            <a:normAutofit fontScale="85000" lnSpcReduction="20000"/>
          </a:bodyPr>
          <a:lstStyle/>
          <a:p>
            <a:r>
              <a:rPr lang="en-US" dirty="0"/>
              <a:t>Let's add these new changes to our Git repository:</a:t>
            </a:r>
          </a:p>
          <a:p>
            <a:r>
              <a:rPr lang="en-US" dirty="0"/>
              <a:t>$ git add . </a:t>
            </a:r>
          </a:p>
          <a:p>
            <a:r>
              <a:rPr lang="en-US" dirty="0"/>
              <a:t>And commit them to the history of our project:</a:t>
            </a:r>
          </a:p>
          <a:p>
            <a:r>
              <a:rPr lang="en-US" dirty="0"/>
              <a:t>$ git commit -m "Create stylesheet, link in head of website." </a:t>
            </a:r>
          </a:p>
          <a:p>
            <a:r>
              <a:rPr lang="en-US" dirty="0"/>
              <a:t>Next, we'll add a basic CSS rule to our stylesheet:</a:t>
            </a:r>
          </a:p>
          <a:p>
            <a:r>
              <a:rPr lang="en-US" i="1" dirty="0" err="1"/>
              <a:t>css</a:t>
            </a:r>
            <a:r>
              <a:rPr lang="en-US" i="1" dirty="0"/>
              <a:t>/</a:t>
            </a:r>
            <a:r>
              <a:rPr lang="en-US" i="1" dirty="0" err="1"/>
              <a:t>styles.css</a:t>
            </a:r>
            <a:endParaRPr lang="en-US" dirty="0"/>
          </a:p>
          <a:p>
            <a:r>
              <a:rPr lang="en-US" dirty="0"/>
              <a:t>h1 { </a:t>
            </a:r>
          </a:p>
          <a:p>
            <a:r>
              <a:rPr lang="en-US" dirty="0"/>
              <a:t>color: blue; </a:t>
            </a:r>
          </a:p>
          <a:p>
            <a:r>
              <a:rPr lang="en-US" dirty="0"/>
              <a:t>} </a:t>
            </a:r>
          </a:p>
        </p:txBody>
      </p:sp>
    </p:spTree>
    <p:extLst>
      <p:ext uri="{BB962C8B-B14F-4D97-AF65-F5344CB8AC3E}">
        <p14:creationId xmlns:p14="http://schemas.microsoft.com/office/powerpoint/2010/main" val="3751954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7E38D-32D5-6042-9FF8-7DE04337CEF2}"/>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C31BAFE0-3831-764B-A6E3-C30F4542D7C0}"/>
              </a:ext>
            </a:extLst>
          </p:cNvPr>
          <p:cNvSpPr>
            <a:spLocks noGrp="1"/>
          </p:cNvSpPr>
          <p:nvPr>
            <p:ph idx="1"/>
          </p:nvPr>
        </p:nvSpPr>
        <p:spPr/>
        <p:txBody>
          <a:bodyPr/>
          <a:lstStyle/>
          <a:p>
            <a:r>
              <a:rPr lang="en-US" dirty="0"/>
              <a:t>If we open _branching-</a:t>
            </a:r>
            <a:r>
              <a:rPr lang="en-US" dirty="0" err="1"/>
              <a:t>website.html</a:t>
            </a:r>
            <a:r>
              <a:rPr lang="en-US" dirty="0"/>
              <a:t>_ file in our browser, we should see that the text in the &lt;h1&gt; tags is blue:</a:t>
            </a:r>
          </a:p>
          <a:p>
            <a:endParaRPr lang="en-US" dirty="0"/>
          </a:p>
        </p:txBody>
      </p:sp>
      <p:pic>
        <p:nvPicPr>
          <p:cNvPr id="5" name="Picture 4" descr="Text&#10;&#10;Description automatically generated">
            <a:extLst>
              <a:ext uri="{FF2B5EF4-FFF2-40B4-BE49-F238E27FC236}">
                <a16:creationId xmlns:a16="http://schemas.microsoft.com/office/drawing/2014/main" id="{54BC5486-2647-D847-9C4D-1FA0E1301B3C}"/>
              </a:ext>
            </a:extLst>
          </p:cNvPr>
          <p:cNvPicPr>
            <a:picLocks noChangeAspect="1"/>
          </p:cNvPicPr>
          <p:nvPr/>
        </p:nvPicPr>
        <p:blipFill>
          <a:blip r:embed="rId2"/>
          <a:stretch>
            <a:fillRect/>
          </a:stretch>
        </p:blipFill>
        <p:spPr>
          <a:xfrm>
            <a:off x="1775095" y="3235683"/>
            <a:ext cx="9279759" cy="1768564"/>
          </a:xfrm>
          <a:prstGeom prst="rect">
            <a:avLst/>
          </a:prstGeom>
        </p:spPr>
      </p:pic>
    </p:spTree>
    <p:extLst>
      <p:ext uri="{BB962C8B-B14F-4D97-AF65-F5344CB8AC3E}">
        <p14:creationId xmlns:p14="http://schemas.microsoft.com/office/powerpoint/2010/main" val="1441045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8B9F-71E2-2540-A183-A7A6627DAB0A}"/>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C0A725DD-3D9D-FE43-BFC9-F5066BB3EB5A}"/>
              </a:ext>
            </a:extLst>
          </p:cNvPr>
          <p:cNvSpPr>
            <a:spLocks noGrp="1"/>
          </p:cNvSpPr>
          <p:nvPr>
            <p:ph idx="1"/>
          </p:nvPr>
        </p:nvSpPr>
        <p:spPr/>
        <p:txBody>
          <a:bodyPr/>
          <a:lstStyle/>
          <a:p>
            <a:r>
              <a:rPr lang="en-US" dirty="0"/>
              <a:t>Let's add and commit this new CSS rule to our project:</a:t>
            </a:r>
          </a:p>
          <a:p>
            <a:r>
              <a:rPr lang="en-US" dirty="0"/>
              <a:t>$ git add </a:t>
            </a:r>
            <a:r>
              <a:rPr lang="en-US" dirty="0" err="1"/>
              <a:t>css</a:t>
            </a:r>
            <a:r>
              <a:rPr lang="en-US" dirty="0"/>
              <a:t>/</a:t>
            </a:r>
            <a:r>
              <a:rPr lang="en-US" dirty="0" err="1"/>
              <a:t>styles.css</a:t>
            </a:r>
            <a:r>
              <a:rPr lang="en-US" dirty="0"/>
              <a:t> </a:t>
            </a:r>
          </a:p>
          <a:p>
            <a:r>
              <a:rPr lang="en-US" dirty="0"/>
              <a:t>$ git commit -m "Add CSS rule to make H1 headers blue." </a:t>
            </a:r>
          </a:p>
          <a:p>
            <a:r>
              <a:rPr lang="en-US" dirty="0"/>
              <a:t>If we run $ git log we will see we now have 3 commits:</a:t>
            </a:r>
          </a:p>
          <a:p>
            <a:endParaRPr lang="en-US" dirty="0"/>
          </a:p>
        </p:txBody>
      </p:sp>
      <p:pic>
        <p:nvPicPr>
          <p:cNvPr id="5" name="Picture 4" descr="Text&#10;&#10;Description automatically generated">
            <a:extLst>
              <a:ext uri="{FF2B5EF4-FFF2-40B4-BE49-F238E27FC236}">
                <a16:creationId xmlns:a16="http://schemas.microsoft.com/office/drawing/2014/main" id="{AFF7ECE6-2097-0B4E-BA2F-63DB483B80AF}"/>
              </a:ext>
            </a:extLst>
          </p:cNvPr>
          <p:cNvPicPr>
            <a:picLocks noChangeAspect="1"/>
          </p:cNvPicPr>
          <p:nvPr/>
        </p:nvPicPr>
        <p:blipFill>
          <a:blip r:embed="rId2"/>
          <a:stretch>
            <a:fillRect/>
          </a:stretch>
        </p:blipFill>
        <p:spPr>
          <a:xfrm>
            <a:off x="7463276" y="3352030"/>
            <a:ext cx="4714436" cy="2758603"/>
          </a:xfrm>
          <a:prstGeom prst="rect">
            <a:avLst/>
          </a:prstGeom>
        </p:spPr>
      </p:pic>
    </p:spTree>
    <p:extLst>
      <p:ext uri="{BB962C8B-B14F-4D97-AF65-F5344CB8AC3E}">
        <p14:creationId xmlns:p14="http://schemas.microsoft.com/office/powerpoint/2010/main" val="363417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99949-8E49-9A40-A6F8-AD47F209DF86}"/>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287B7F76-7774-BA4E-B598-C7DC75E28E75}"/>
              </a:ext>
            </a:extLst>
          </p:cNvPr>
          <p:cNvSpPr>
            <a:spLocks noGrp="1"/>
          </p:cNvSpPr>
          <p:nvPr>
            <p:ph idx="1"/>
          </p:nvPr>
        </p:nvSpPr>
        <p:spPr/>
        <p:txBody>
          <a:bodyPr>
            <a:normAutofit fontScale="70000" lnSpcReduction="20000"/>
          </a:bodyPr>
          <a:lstStyle/>
          <a:p>
            <a:r>
              <a:rPr lang="en-US" dirty="0"/>
              <a:t>Now that our basic website is set up, we can use it to learn about branching in the next section. Nice work!</a:t>
            </a:r>
          </a:p>
          <a:p>
            <a:r>
              <a:rPr lang="en-US" b="1" dirty="0"/>
              <a:t>Viewing a Project's Branches</a:t>
            </a:r>
          </a:p>
          <a:p>
            <a:r>
              <a:rPr lang="en-US" dirty="0"/>
              <a:t>Everything we've done thus far should be review. Now, let's explore the new concept at hand: branching. First we'll run the following command:</a:t>
            </a:r>
          </a:p>
          <a:p>
            <a:r>
              <a:rPr lang="en-US" dirty="0"/>
              <a:t>$ git branch </a:t>
            </a:r>
          </a:p>
          <a:p>
            <a:r>
              <a:rPr lang="en-US" dirty="0"/>
              <a:t>The $ git branch command displays what branches are currently in our project. It also denotes which branch we're currently viewing with an asterisk *. After we execute this command, we should see this:</a:t>
            </a:r>
          </a:p>
          <a:p>
            <a:r>
              <a:rPr lang="en-US" dirty="0"/>
              <a:t>* master </a:t>
            </a:r>
          </a:p>
          <a:p>
            <a:r>
              <a:rPr lang="en-US" dirty="0"/>
              <a:t>This informs us that there is only one branch: master. And, we know we're currently located in that branch because there is an asterisk next to it. Remember, master is the default branch. If we do not create any branches, or move between any branches, we will be on master.</a:t>
            </a:r>
          </a:p>
          <a:p>
            <a:endParaRPr lang="en-US" dirty="0"/>
          </a:p>
        </p:txBody>
      </p:sp>
    </p:spTree>
    <p:extLst>
      <p:ext uri="{BB962C8B-B14F-4D97-AF65-F5344CB8AC3E}">
        <p14:creationId xmlns:p14="http://schemas.microsoft.com/office/powerpoint/2010/main" val="2823126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B4661-1F13-A843-9399-33BD47E8FB76}"/>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571A0CE4-B6F1-604A-8A64-2F3481E7465E}"/>
              </a:ext>
            </a:extLst>
          </p:cNvPr>
          <p:cNvSpPr>
            <a:spLocks noGrp="1"/>
          </p:cNvSpPr>
          <p:nvPr>
            <p:ph idx="1"/>
          </p:nvPr>
        </p:nvSpPr>
        <p:spPr/>
        <p:txBody>
          <a:bodyPr>
            <a:normAutofit fontScale="70000" lnSpcReduction="20000"/>
          </a:bodyPr>
          <a:lstStyle/>
          <a:p>
            <a:r>
              <a:rPr lang="en-US" b="1" dirty="0"/>
              <a:t>Creating a New Branch</a:t>
            </a:r>
          </a:p>
          <a:p>
            <a:r>
              <a:rPr lang="en-US" dirty="0"/>
              <a:t>Let's pretend we're unsure how to style our site. We want to test a couple different stylistic approaches and see which looks best. To do this, we'll create several versions of our project with branches. We'll implement different styles in each branch.</a:t>
            </a:r>
          </a:p>
          <a:p>
            <a:r>
              <a:rPr lang="en-US" dirty="0"/>
              <a:t>We can create a new branch by running the git branch command and including the name of the new branch after it, like this:</a:t>
            </a:r>
          </a:p>
          <a:p>
            <a:r>
              <a:rPr lang="en-US" dirty="0"/>
              <a:t>$ git branch </a:t>
            </a:r>
            <a:r>
              <a:rPr lang="en-US" dirty="0" err="1"/>
              <a:t>blue_theme</a:t>
            </a:r>
            <a:r>
              <a:rPr lang="en-US" dirty="0"/>
              <a:t> </a:t>
            </a:r>
          </a:p>
          <a:p>
            <a:r>
              <a:rPr lang="en-US" dirty="0"/>
              <a:t>This creates a new branch named </a:t>
            </a:r>
            <a:r>
              <a:rPr lang="en-US" dirty="0" err="1"/>
              <a:t>blue_theme</a:t>
            </a:r>
            <a:r>
              <a:rPr lang="en-US" dirty="0"/>
              <a:t>. Branch names should be short and meaningful and describe the reason for the branch. In our case, this branch will contain styles that use the color blue throughout.</a:t>
            </a:r>
          </a:p>
          <a:p>
            <a:r>
              <a:rPr lang="en-US" dirty="0"/>
              <a:t>(Note that there are only two exceptions to these naming rules: The master branch will always be named master, and GitHub pages requires branches be named </a:t>
            </a:r>
            <a:r>
              <a:rPr lang="en-US" dirty="0" err="1"/>
              <a:t>gh</a:t>
            </a:r>
            <a:r>
              <a:rPr lang="en-US" dirty="0"/>
              <a:t>-pages in order to publish them using the GitHub pages tool.)</a:t>
            </a:r>
          </a:p>
          <a:p>
            <a:endParaRPr lang="en-US" dirty="0"/>
          </a:p>
        </p:txBody>
      </p:sp>
    </p:spTree>
    <p:extLst>
      <p:ext uri="{BB962C8B-B14F-4D97-AF65-F5344CB8AC3E}">
        <p14:creationId xmlns:p14="http://schemas.microsoft.com/office/powerpoint/2010/main" val="2432291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974A-6248-AA46-A8FE-A0A58F1F4328}"/>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208DA83E-B137-2A4A-9473-D1A5B2781D98}"/>
              </a:ext>
            </a:extLst>
          </p:cNvPr>
          <p:cNvSpPr>
            <a:spLocks noGrp="1"/>
          </p:cNvSpPr>
          <p:nvPr>
            <p:ph idx="1"/>
          </p:nvPr>
        </p:nvSpPr>
        <p:spPr>
          <a:xfrm>
            <a:off x="1451579" y="2015732"/>
            <a:ext cx="9603275" cy="3901592"/>
          </a:xfrm>
        </p:spPr>
        <p:txBody>
          <a:bodyPr>
            <a:normAutofit fontScale="55000" lnSpcReduction="20000"/>
          </a:bodyPr>
          <a:lstStyle/>
          <a:p>
            <a:r>
              <a:rPr lang="en-US" b="1" dirty="0"/>
              <a:t>Navigating Between Branches</a:t>
            </a:r>
          </a:p>
          <a:p>
            <a:r>
              <a:rPr lang="en-US" dirty="0"/>
              <a:t>If we run $ git branch again, we can see our project now contains two branches:</a:t>
            </a:r>
          </a:p>
          <a:p>
            <a:r>
              <a:rPr lang="en-US" dirty="0"/>
              <a:t>$ git branch </a:t>
            </a:r>
          </a:p>
          <a:p>
            <a:r>
              <a:rPr lang="en-US" dirty="0" err="1"/>
              <a:t>blue_theme</a:t>
            </a:r>
            <a:r>
              <a:rPr lang="en-US" dirty="0"/>
              <a:t> </a:t>
            </a:r>
          </a:p>
          <a:p>
            <a:r>
              <a:rPr lang="en-US" dirty="0"/>
              <a:t>* master </a:t>
            </a:r>
          </a:p>
          <a:p>
            <a:r>
              <a:rPr lang="en-US" dirty="0"/>
              <a:t>Notice the asterisk is still next to master. We created a new </a:t>
            </a:r>
            <a:r>
              <a:rPr lang="en-US" dirty="0" err="1"/>
              <a:t>blue_theme</a:t>
            </a:r>
            <a:r>
              <a:rPr lang="en-US" dirty="0"/>
              <a:t> branch, but we're still located on master. We can switch branches like this:</a:t>
            </a:r>
          </a:p>
          <a:p>
            <a:r>
              <a:rPr lang="en-US" dirty="0"/>
              <a:t>$ git checkout </a:t>
            </a:r>
            <a:r>
              <a:rPr lang="en-US" dirty="0" err="1"/>
              <a:t>blue_theme</a:t>
            </a:r>
            <a:r>
              <a:rPr lang="en-US" dirty="0"/>
              <a:t> </a:t>
            </a:r>
          </a:p>
          <a:p>
            <a:r>
              <a:rPr lang="en-US" dirty="0"/>
              <a:t>The $ git checkout command navigates to the specified branch. We can run $ git branch again to confirm we've successfully entered the </a:t>
            </a:r>
            <a:r>
              <a:rPr lang="en-US" dirty="0" err="1"/>
              <a:t>blue_theme</a:t>
            </a:r>
            <a:r>
              <a:rPr lang="en-US" dirty="0"/>
              <a:t> branch:</a:t>
            </a:r>
          </a:p>
          <a:p>
            <a:r>
              <a:rPr lang="en-US" dirty="0"/>
              <a:t>$ git branch </a:t>
            </a:r>
          </a:p>
          <a:p>
            <a:r>
              <a:rPr lang="en-US" dirty="0"/>
              <a:t>* </a:t>
            </a:r>
            <a:r>
              <a:rPr lang="en-US" dirty="0" err="1"/>
              <a:t>blue_theme</a:t>
            </a:r>
            <a:r>
              <a:rPr lang="en-US" dirty="0"/>
              <a:t> </a:t>
            </a:r>
          </a:p>
          <a:p>
            <a:r>
              <a:rPr lang="en-US" dirty="0"/>
              <a:t>master </a:t>
            </a:r>
          </a:p>
        </p:txBody>
      </p:sp>
    </p:spTree>
    <p:extLst>
      <p:ext uri="{BB962C8B-B14F-4D97-AF65-F5344CB8AC3E}">
        <p14:creationId xmlns:p14="http://schemas.microsoft.com/office/powerpoint/2010/main" val="3377931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6424E-C1B6-434B-8217-EE2E4F7F3886}"/>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39BA030D-6233-3448-9744-A22FE0DEB336}"/>
              </a:ext>
            </a:extLst>
          </p:cNvPr>
          <p:cNvSpPr>
            <a:spLocks noGrp="1"/>
          </p:cNvSpPr>
          <p:nvPr>
            <p:ph idx="1"/>
          </p:nvPr>
        </p:nvSpPr>
        <p:spPr>
          <a:xfrm>
            <a:off x="1451579" y="1853754"/>
            <a:ext cx="9603275" cy="3450613"/>
          </a:xfrm>
        </p:spPr>
        <p:txBody>
          <a:bodyPr>
            <a:normAutofit/>
          </a:bodyPr>
          <a:lstStyle/>
          <a:p>
            <a:r>
              <a:rPr lang="en-US" sz="1400" dirty="0"/>
              <a:t>The asterisk is now next to </a:t>
            </a:r>
            <a:r>
              <a:rPr lang="en-US" sz="1400" dirty="0" err="1"/>
              <a:t>blue_theme</a:t>
            </a:r>
            <a:r>
              <a:rPr lang="en-US" sz="1400" dirty="0"/>
              <a:t>, so we know we've successfully navigated to that branch. Now, let's look at our project in Atom. Despite being located in our new branch, everything should look the exact same.</a:t>
            </a:r>
          </a:p>
          <a:p>
            <a:r>
              <a:rPr lang="en-US" sz="1400" dirty="0"/>
              <a:t>When you create a branch, the new branch is "branched off" from the branch you are located in when the command to create a new branch is executed. This means the new branch will contain all code and commits from the branch it was branched off from. In our case, since we were located in master when we created </a:t>
            </a:r>
            <a:r>
              <a:rPr lang="en-US" sz="1400" dirty="0" err="1"/>
              <a:t>blue_theme</a:t>
            </a:r>
            <a:r>
              <a:rPr lang="en-US" sz="1400" dirty="0"/>
              <a:t> , </a:t>
            </a:r>
            <a:r>
              <a:rPr lang="en-US" sz="1400" dirty="0" err="1"/>
              <a:t>blue_theme</a:t>
            </a:r>
            <a:r>
              <a:rPr lang="en-US" sz="1400" dirty="0"/>
              <a:t> contains all code and commits that master contained at the time of the new branch's creation.</a:t>
            </a:r>
          </a:p>
          <a:p>
            <a:r>
              <a:rPr lang="en-US" sz="1400" dirty="0"/>
              <a:t>We can confirm this by running $ git log. We should see our new branch contains the same commits we made on master:</a:t>
            </a:r>
          </a:p>
          <a:p>
            <a:endParaRPr lang="en-US" sz="1400" dirty="0"/>
          </a:p>
        </p:txBody>
      </p:sp>
      <p:pic>
        <p:nvPicPr>
          <p:cNvPr id="5" name="Picture 4" descr="Text&#10;&#10;Description automatically generated">
            <a:extLst>
              <a:ext uri="{FF2B5EF4-FFF2-40B4-BE49-F238E27FC236}">
                <a16:creationId xmlns:a16="http://schemas.microsoft.com/office/drawing/2014/main" id="{C873228D-D11E-A94E-9961-DBA6684AA4EA}"/>
              </a:ext>
            </a:extLst>
          </p:cNvPr>
          <p:cNvPicPr>
            <a:picLocks noChangeAspect="1"/>
          </p:cNvPicPr>
          <p:nvPr/>
        </p:nvPicPr>
        <p:blipFill>
          <a:blip r:embed="rId2"/>
          <a:stretch>
            <a:fillRect/>
          </a:stretch>
        </p:blipFill>
        <p:spPr>
          <a:xfrm>
            <a:off x="5686097" y="3937869"/>
            <a:ext cx="4686956" cy="2448546"/>
          </a:xfrm>
          <a:prstGeom prst="rect">
            <a:avLst/>
          </a:prstGeom>
        </p:spPr>
      </p:pic>
    </p:spTree>
    <p:extLst>
      <p:ext uri="{BB962C8B-B14F-4D97-AF65-F5344CB8AC3E}">
        <p14:creationId xmlns:p14="http://schemas.microsoft.com/office/powerpoint/2010/main" val="1703552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C923-490F-8241-85D0-7204961F4034}"/>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A50BE070-11B9-304D-BB64-EB66501B45A1}"/>
              </a:ext>
            </a:extLst>
          </p:cNvPr>
          <p:cNvSpPr>
            <a:spLocks noGrp="1"/>
          </p:cNvSpPr>
          <p:nvPr>
            <p:ph idx="1"/>
          </p:nvPr>
        </p:nvSpPr>
        <p:spPr/>
        <p:txBody>
          <a:bodyPr/>
          <a:lstStyle/>
          <a:p>
            <a:r>
              <a:rPr lang="en-US" b="1" dirty="0"/>
              <a:t>Working on a Branch</a:t>
            </a:r>
          </a:p>
          <a:p>
            <a:r>
              <a:rPr lang="en-US" dirty="0"/>
              <a:t>We now have a separate, isolated version of our project to experiment with. We can safely test code in </a:t>
            </a:r>
            <a:r>
              <a:rPr lang="en-US" dirty="0" err="1"/>
              <a:t>blue_theme</a:t>
            </a:r>
            <a:r>
              <a:rPr lang="en-US" dirty="0"/>
              <a:t> without risking the integrity of code in master. We can change, add, and commit whatever we'd like in </a:t>
            </a:r>
            <a:r>
              <a:rPr lang="en-US" dirty="0" err="1"/>
              <a:t>blue_theme</a:t>
            </a:r>
            <a:r>
              <a:rPr lang="en-US" dirty="0"/>
              <a:t> and master will remain completely unaffected. Let's add more CSS to the </a:t>
            </a:r>
            <a:r>
              <a:rPr lang="en-US" i="1" dirty="0" err="1"/>
              <a:t>styles.css</a:t>
            </a:r>
            <a:r>
              <a:rPr lang="en-US" dirty="0"/>
              <a:t> stylesheet:</a:t>
            </a:r>
          </a:p>
          <a:p>
            <a:r>
              <a:rPr lang="en-US" i="1" dirty="0" err="1"/>
              <a:t>styles.css</a:t>
            </a:r>
            <a:endParaRPr lang="en-US" dirty="0"/>
          </a:p>
          <a:p>
            <a:endParaRPr lang="en-US" dirty="0"/>
          </a:p>
        </p:txBody>
      </p:sp>
    </p:spTree>
    <p:extLst>
      <p:ext uri="{BB962C8B-B14F-4D97-AF65-F5344CB8AC3E}">
        <p14:creationId xmlns:p14="http://schemas.microsoft.com/office/powerpoint/2010/main" val="2298415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C9AA8-7D73-AD48-992F-7A437256218F}"/>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30932AE6-3217-0F40-85FF-51CA7B96C0C2}"/>
              </a:ext>
            </a:extLst>
          </p:cNvPr>
          <p:cNvSpPr>
            <a:spLocks noGrp="1"/>
          </p:cNvSpPr>
          <p:nvPr>
            <p:ph idx="1"/>
          </p:nvPr>
        </p:nvSpPr>
        <p:spPr/>
        <p:txBody>
          <a:bodyPr>
            <a:normAutofit fontScale="92500" lnSpcReduction="20000"/>
          </a:bodyPr>
          <a:lstStyle/>
          <a:p>
            <a:r>
              <a:rPr lang="en-US" dirty="0"/>
              <a:t>Before we get started, let's go over a typical project structure for any website. In previous lessons, we put our images and CSS stylesheets in </a:t>
            </a:r>
            <a:r>
              <a:rPr lang="en-US" i="1" dirty="0"/>
              <a:t>images</a:t>
            </a:r>
            <a:r>
              <a:rPr lang="en-US" dirty="0"/>
              <a:t> and </a:t>
            </a:r>
            <a:r>
              <a:rPr lang="en-US" i="1" dirty="0" err="1"/>
              <a:t>css</a:t>
            </a:r>
            <a:r>
              <a:rPr lang="en-US" dirty="0"/>
              <a:t> folders. It's common to organize files in this way.</a:t>
            </a:r>
          </a:p>
          <a:p>
            <a:r>
              <a:rPr lang="en-US" dirty="0"/>
              <a:t>So far, we have been giving our pages descriptive file names, such as </a:t>
            </a:r>
            <a:r>
              <a:rPr lang="en-US" i="1" dirty="0"/>
              <a:t>my-first-</a:t>
            </a:r>
            <a:r>
              <a:rPr lang="en-US" i="1" dirty="0" err="1"/>
              <a:t>website.html</a:t>
            </a:r>
            <a:r>
              <a:rPr lang="en-US" dirty="0"/>
              <a:t> or </a:t>
            </a:r>
            <a:r>
              <a:rPr lang="en-US" i="1" dirty="0"/>
              <a:t>my-favorite-</a:t>
            </a:r>
            <a:r>
              <a:rPr lang="en-US" i="1" dirty="0" err="1"/>
              <a:t>things.html</a:t>
            </a:r>
            <a:r>
              <a:rPr lang="en-US" dirty="0"/>
              <a:t>. Another convention is to name the HTML file for the main page for a website </a:t>
            </a:r>
            <a:r>
              <a:rPr lang="en-US" i="1" dirty="0" err="1"/>
              <a:t>index.html</a:t>
            </a:r>
            <a:r>
              <a:rPr lang="en-US" dirty="0"/>
              <a:t>. This naming convention is common practice in the industry. Additionally, many hosting services, including GitHub Pages, require this convention to display content. Let's change the name of </a:t>
            </a:r>
            <a:r>
              <a:rPr lang="en-US" i="1" dirty="0"/>
              <a:t>my-first-</a:t>
            </a:r>
            <a:r>
              <a:rPr lang="en-US" i="1" dirty="0" err="1"/>
              <a:t>website.html</a:t>
            </a:r>
            <a:r>
              <a:rPr lang="en-US" dirty="0"/>
              <a:t> to </a:t>
            </a:r>
            <a:r>
              <a:rPr lang="en-US" i="1" dirty="0" err="1"/>
              <a:t>index.html</a:t>
            </a:r>
            <a:r>
              <a:rPr lang="en-US" dirty="0"/>
              <a:t> now. GitHub won't know to display it as the main page if we don’t.</a:t>
            </a:r>
          </a:p>
          <a:p>
            <a:pPr marL="0" indent="0">
              <a:buNone/>
            </a:pPr>
            <a:r>
              <a:rPr lang="en-US" dirty="0"/>
              <a:t>$ mv my-first-</a:t>
            </a:r>
            <a:r>
              <a:rPr lang="en-US" dirty="0" err="1"/>
              <a:t>website.html</a:t>
            </a:r>
            <a:r>
              <a:rPr lang="en-US" dirty="0"/>
              <a:t> </a:t>
            </a:r>
            <a:r>
              <a:rPr lang="en-US" dirty="0" err="1"/>
              <a:t>index.html</a:t>
            </a:r>
            <a:endParaRPr lang="en-US" dirty="0"/>
          </a:p>
        </p:txBody>
      </p:sp>
    </p:spTree>
    <p:extLst>
      <p:ext uri="{BB962C8B-B14F-4D97-AF65-F5344CB8AC3E}">
        <p14:creationId xmlns:p14="http://schemas.microsoft.com/office/powerpoint/2010/main" val="735547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9376-2DCD-1A41-AF76-1925B7B2E2EE}"/>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DAE9F3DC-1C19-3346-955A-BCA0A298B0AC}"/>
              </a:ext>
            </a:extLst>
          </p:cNvPr>
          <p:cNvSpPr>
            <a:spLocks noGrp="1"/>
          </p:cNvSpPr>
          <p:nvPr>
            <p:ph idx="1"/>
          </p:nvPr>
        </p:nvSpPr>
        <p:spPr>
          <a:xfrm>
            <a:off x="1451579" y="2015732"/>
            <a:ext cx="9603275" cy="4122309"/>
          </a:xfrm>
        </p:spPr>
        <p:txBody>
          <a:bodyPr>
            <a:normAutofit fontScale="40000" lnSpcReduction="20000"/>
          </a:bodyPr>
          <a:lstStyle/>
          <a:p>
            <a:r>
              <a:rPr lang="en-US" dirty="0"/>
              <a:t>h1 { </a:t>
            </a:r>
          </a:p>
          <a:p>
            <a:r>
              <a:rPr lang="en-US" dirty="0"/>
              <a:t>color: blue; </a:t>
            </a:r>
          </a:p>
          <a:p>
            <a:r>
              <a:rPr lang="en-US" dirty="0"/>
              <a:t>text-align: center; </a:t>
            </a:r>
          </a:p>
          <a:p>
            <a:r>
              <a:rPr lang="en-US" dirty="0"/>
              <a:t>} </a:t>
            </a:r>
          </a:p>
          <a:p>
            <a:r>
              <a:rPr lang="en-US" dirty="0"/>
              <a:t>h2 { </a:t>
            </a:r>
          </a:p>
          <a:p>
            <a:r>
              <a:rPr lang="en-US" dirty="0"/>
              <a:t>font-style: italic; </a:t>
            </a:r>
          </a:p>
          <a:p>
            <a:r>
              <a:rPr lang="en-US" dirty="0"/>
              <a:t>text-align: center; </a:t>
            </a:r>
          </a:p>
          <a:p>
            <a:r>
              <a:rPr lang="en-US" dirty="0"/>
              <a:t>color: teal; </a:t>
            </a:r>
          </a:p>
          <a:p>
            <a:r>
              <a:rPr lang="en-US" dirty="0"/>
              <a:t>} </a:t>
            </a:r>
          </a:p>
          <a:p>
            <a:r>
              <a:rPr lang="en-US" dirty="0"/>
              <a:t>p { </a:t>
            </a:r>
          </a:p>
          <a:p>
            <a:r>
              <a:rPr lang="en-US" dirty="0"/>
              <a:t>color: gray; </a:t>
            </a:r>
          </a:p>
          <a:p>
            <a:r>
              <a:rPr lang="en-US" dirty="0"/>
              <a:t>} </a:t>
            </a:r>
          </a:p>
          <a:p>
            <a:r>
              <a:rPr lang="en-US" dirty="0"/>
              <a:t>body { </a:t>
            </a:r>
          </a:p>
          <a:p>
            <a:r>
              <a:rPr lang="en-US" dirty="0"/>
              <a:t>background-color: </a:t>
            </a:r>
            <a:r>
              <a:rPr lang="en-US" dirty="0" err="1"/>
              <a:t>skyblue</a:t>
            </a:r>
            <a:r>
              <a:rPr lang="en-US" dirty="0"/>
              <a:t>; </a:t>
            </a:r>
          </a:p>
          <a:p>
            <a:r>
              <a:rPr lang="en-US" dirty="0"/>
              <a:t>} </a:t>
            </a:r>
          </a:p>
        </p:txBody>
      </p:sp>
    </p:spTree>
    <p:extLst>
      <p:ext uri="{BB962C8B-B14F-4D97-AF65-F5344CB8AC3E}">
        <p14:creationId xmlns:p14="http://schemas.microsoft.com/office/powerpoint/2010/main" val="1115611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35F6-F535-1C4D-B196-30DB51E2501E}"/>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0A9E673C-A7FC-AC48-B2CF-095175B781F3}"/>
              </a:ext>
            </a:extLst>
          </p:cNvPr>
          <p:cNvSpPr>
            <a:spLocks noGrp="1"/>
          </p:cNvSpPr>
          <p:nvPr>
            <p:ph idx="1"/>
          </p:nvPr>
        </p:nvSpPr>
        <p:spPr/>
        <p:txBody>
          <a:bodyPr/>
          <a:lstStyle/>
          <a:p>
            <a:r>
              <a:rPr lang="en-US" dirty="0"/>
              <a:t>As always, we'll add these changes to our Git repository and commit them:</a:t>
            </a:r>
          </a:p>
          <a:p>
            <a:r>
              <a:rPr lang="en-US" dirty="0"/>
              <a:t>$ git add </a:t>
            </a:r>
            <a:r>
              <a:rPr lang="en-US" dirty="0" err="1"/>
              <a:t>css</a:t>
            </a:r>
            <a:r>
              <a:rPr lang="en-US" dirty="0"/>
              <a:t>/</a:t>
            </a:r>
            <a:r>
              <a:rPr lang="en-US" dirty="0" err="1"/>
              <a:t>styles.css</a:t>
            </a:r>
            <a:r>
              <a:rPr lang="en-US" dirty="0"/>
              <a:t> </a:t>
            </a:r>
          </a:p>
          <a:p>
            <a:r>
              <a:rPr lang="en-US" dirty="0"/>
              <a:t>$ git commit -m "Add styles to h1, h2, p, and body to fit blue theme." </a:t>
            </a:r>
          </a:p>
          <a:p>
            <a:r>
              <a:rPr lang="en-US" b="1" dirty="0"/>
              <a:t>Separation of Commits Between Branches</a:t>
            </a:r>
          </a:p>
          <a:p>
            <a:r>
              <a:rPr lang="en-US" dirty="0"/>
              <a:t>Let's run $ git log again to see a summary of our commits:</a:t>
            </a:r>
          </a:p>
          <a:p>
            <a:endParaRPr lang="en-US" dirty="0"/>
          </a:p>
        </p:txBody>
      </p:sp>
      <p:pic>
        <p:nvPicPr>
          <p:cNvPr id="5" name="Picture 4" descr="Text, letter&#10;&#10;Description automatically generated">
            <a:extLst>
              <a:ext uri="{FF2B5EF4-FFF2-40B4-BE49-F238E27FC236}">
                <a16:creationId xmlns:a16="http://schemas.microsoft.com/office/drawing/2014/main" id="{21163B7B-23B4-3846-A427-2AB6C088C665}"/>
              </a:ext>
            </a:extLst>
          </p:cNvPr>
          <p:cNvPicPr>
            <a:picLocks noChangeAspect="1"/>
          </p:cNvPicPr>
          <p:nvPr/>
        </p:nvPicPr>
        <p:blipFill>
          <a:blip r:embed="rId2"/>
          <a:stretch>
            <a:fillRect/>
          </a:stretch>
        </p:blipFill>
        <p:spPr>
          <a:xfrm>
            <a:off x="7894740" y="3286125"/>
            <a:ext cx="4095648" cy="2868612"/>
          </a:xfrm>
          <a:prstGeom prst="rect">
            <a:avLst/>
          </a:prstGeom>
        </p:spPr>
      </p:pic>
    </p:spTree>
    <p:extLst>
      <p:ext uri="{BB962C8B-B14F-4D97-AF65-F5344CB8AC3E}">
        <p14:creationId xmlns:p14="http://schemas.microsoft.com/office/powerpoint/2010/main" val="3016884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F0F7F-C95F-8B40-83B7-2F3298989EA2}"/>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A855BA6A-FE38-9947-8FE0-5EF251DE1DD8}"/>
              </a:ext>
            </a:extLst>
          </p:cNvPr>
          <p:cNvSpPr>
            <a:spLocks noGrp="1"/>
          </p:cNvSpPr>
          <p:nvPr>
            <p:ph idx="1"/>
          </p:nvPr>
        </p:nvSpPr>
        <p:spPr/>
        <p:txBody>
          <a:bodyPr>
            <a:normAutofit lnSpcReduction="10000"/>
          </a:bodyPr>
          <a:lstStyle/>
          <a:p>
            <a:r>
              <a:rPr lang="en-US" dirty="0"/>
              <a:t>The </a:t>
            </a:r>
            <a:r>
              <a:rPr lang="en-US" dirty="0" err="1"/>
              <a:t>blue_theme</a:t>
            </a:r>
            <a:r>
              <a:rPr lang="en-US" dirty="0"/>
              <a:t> branch now contains the commits it inherited from master, and the new commit we've just made. Before we continue, let's return to our master branch for a moment using the git </a:t>
            </a:r>
            <a:r>
              <a:rPr lang="en-US" dirty="0" err="1"/>
              <a:t>checkoutcommand</a:t>
            </a:r>
            <a:r>
              <a:rPr lang="en-US" dirty="0"/>
              <a:t>:</a:t>
            </a:r>
          </a:p>
          <a:p>
            <a:r>
              <a:rPr lang="en-US" dirty="0"/>
              <a:t>$ git checkout master As always, we can double-check we're on master by running $ git branch and confirming that master has an asterisk next to it:</a:t>
            </a:r>
          </a:p>
          <a:p>
            <a:r>
              <a:rPr lang="en-US" dirty="0"/>
              <a:t>$ git branch </a:t>
            </a:r>
          </a:p>
          <a:p>
            <a:r>
              <a:rPr lang="en-US" dirty="0" err="1"/>
              <a:t>blue_theme</a:t>
            </a:r>
            <a:r>
              <a:rPr lang="en-US" dirty="0"/>
              <a:t> </a:t>
            </a:r>
          </a:p>
          <a:p>
            <a:r>
              <a:rPr lang="en-US" dirty="0"/>
              <a:t>* master </a:t>
            </a:r>
          </a:p>
        </p:txBody>
      </p:sp>
    </p:spTree>
    <p:extLst>
      <p:ext uri="{BB962C8B-B14F-4D97-AF65-F5344CB8AC3E}">
        <p14:creationId xmlns:p14="http://schemas.microsoft.com/office/powerpoint/2010/main" val="4237237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755DF-9084-EC46-838D-09F0C8BA6CC1}"/>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E26FD2DA-BCF2-604C-A7E6-849CC13DA9EE}"/>
              </a:ext>
            </a:extLst>
          </p:cNvPr>
          <p:cNvSpPr>
            <a:spLocks noGrp="1"/>
          </p:cNvSpPr>
          <p:nvPr>
            <p:ph idx="1"/>
          </p:nvPr>
        </p:nvSpPr>
        <p:spPr>
          <a:xfrm>
            <a:off x="1451579" y="2015732"/>
            <a:ext cx="9603275" cy="4156468"/>
          </a:xfrm>
        </p:spPr>
        <p:txBody>
          <a:bodyPr>
            <a:normAutofit fontScale="85000" lnSpcReduction="10000"/>
          </a:bodyPr>
          <a:lstStyle/>
          <a:p>
            <a:r>
              <a:rPr lang="en-US" dirty="0"/>
              <a:t>Great. Now, let's look at the commits on our master branch again:</a:t>
            </a:r>
          </a:p>
          <a:p>
            <a:endParaRPr lang="en-US" dirty="0"/>
          </a:p>
          <a:p>
            <a:endParaRPr lang="en-US" dirty="0"/>
          </a:p>
          <a:p>
            <a:endParaRPr lang="en-US" dirty="0"/>
          </a:p>
          <a:p>
            <a:endParaRPr lang="en-US" dirty="0"/>
          </a:p>
          <a:p>
            <a:endParaRPr lang="en-US" dirty="0"/>
          </a:p>
          <a:p>
            <a:endParaRPr lang="en-US" dirty="0"/>
          </a:p>
          <a:p>
            <a:r>
              <a:rPr lang="en-US" dirty="0"/>
              <a:t>Notice that the new commit we just made on </a:t>
            </a:r>
            <a:r>
              <a:rPr lang="en-US" dirty="0" err="1"/>
              <a:t>blue_theme</a:t>
            </a:r>
            <a:r>
              <a:rPr lang="en-US" dirty="0"/>
              <a:t> is not present in master! Our </a:t>
            </a:r>
            <a:r>
              <a:rPr lang="en-US" dirty="0" err="1"/>
              <a:t>blue_theme</a:t>
            </a:r>
            <a:r>
              <a:rPr lang="en-US" dirty="0"/>
              <a:t> branch's most recent commit reads "Add styles to h1, h2, p, and body to fit blue theme." Whereas master's most recent commit reads "Add CSS rule to make H1 headers blue." And if we refresh our page in the browser again, we can see our blue styles are no longer present:</a:t>
            </a:r>
          </a:p>
          <a:p>
            <a:endParaRPr lang="en-US" dirty="0"/>
          </a:p>
        </p:txBody>
      </p:sp>
      <p:pic>
        <p:nvPicPr>
          <p:cNvPr id="5" name="Picture 4" descr="Text&#10;&#10;Description automatically generated">
            <a:extLst>
              <a:ext uri="{FF2B5EF4-FFF2-40B4-BE49-F238E27FC236}">
                <a16:creationId xmlns:a16="http://schemas.microsoft.com/office/drawing/2014/main" id="{7B9FD094-1BCE-7A4A-9664-163D4A8505B3}"/>
              </a:ext>
            </a:extLst>
          </p:cNvPr>
          <p:cNvPicPr>
            <a:picLocks noChangeAspect="1"/>
          </p:cNvPicPr>
          <p:nvPr/>
        </p:nvPicPr>
        <p:blipFill>
          <a:blip r:embed="rId2"/>
          <a:stretch>
            <a:fillRect/>
          </a:stretch>
        </p:blipFill>
        <p:spPr>
          <a:xfrm>
            <a:off x="5963460" y="2339094"/>
            <a:ext cx="5360998" cy="2522273"/>
          </a:xfrm>
          <a:prstGeom prst="rect">
            <a:avLst/>
          </a:prstGeom>
        </p:spPr>
      </p:pic>
    </p:spTree>
    <p:extLst>
      <p:ext uri="{BB962C8B-B14F-4D97-AF65-F5344CB8AC3E}">
        <p14:creationId xmlns:p14="http://schemas.microsoft.com/office/powerpoint/2010/main" val="1731379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DD4E-B84F-5341-9B93-4B5FFFFA5029}"/>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0E7D10BA-2A3E-7049-AADF-EDA380FBDA97}"/>
              </a:ext>
            </a:extLst>
          </p:cNvPr>
          <p:cNvSpPr>
            <a:spLocks noGrp="1"/>
          </p:cNvSpPr>
          <p:nvPr>
            <p:ph idx="1"/>
          </p:nvPr>
        </p:nvSpPr>
        <p:spPr/>
        <p:txBody>
          <a:bodyPr>
            <a:normAutofit/>
          </a:bodyPr>
          <a:lstStyle/>
          <a:p>
            <a:r>
              <a:rPr lang="en-US" sz="1400" dirty="0"/>
              <a:t>Also, if you view the </a:t>
            </a:r>
            <a:r>
              <a:rPr lang="en-US" sz="1400" i="1" dirty="0" err="1"/>
              <a:t>styles.css</a:t>
            </a:r>
            <a:r>
              <a:rPr lang="en-US" sz="1400" dirty="0"/>
              <a:t> stylesheet in Atom, you'll notice that the CSS rules we just added are gone! Don't worry; this is entirely normal. Because we switched branches, the version of the project we're seeing in Atom is different. The master branch does not have the same CSS rules as the </a:t>
            </a:r>
            <a:r>
              <a:rPr lang="en-US" sz="1400" dirty="0" err="1"/>
              <a:t>blue_theme</a:t>
            </a:r>
            <a:r>
              <a:rPr lang="en-US" sz="1400" dirty="0"/>
              <a:t> branch.</a:t>
            </a:r>
          </a:p>
          <a:p>
            <a:r>
              <a:rPr lang="en-US" sz="1400" dirty="0"/>
              <a:t>Remember, when we create a branch the new branch will inherit all commits from the branch it is branched off from. That is, the branch we are located in when we create the new branch. However, when we make new commits on our new branch, they remain on that branch. The organization of our current commits between branches look something like this:</a:t>
            </a:r>
          </a:p>
          <a:p>
            <a:endParaRPr lang="en-US" sz="1400" dirty="0"/>
          </a:p>
        </p:txBody>
      </p:sp>
      <p:pic>
        <p:nvPicPr>
          <p:cNvPr id="5" name="Picture 4" descr="Diagram&#10;&#10;Description automatically generated">
            <a:extLst>
              <a:ext uri="{FF2B5EF4-FFF2-40B4-BE49-F238E27FC236}">
                <a16:creationId xmlns:a16="http://schemas.microsoft.com/office/drawing/2014/main" id="{D88461F8-245B-2E49-9621-A046EBDCED96}"/>
              </a:ext>
            </a:extLst>
          </p:cNvPr>
          <p:cNvPicPr>
            <a:picLocks noChangeAspect="1"/>
          </p:cNvPicPr>
          <p:nvPr/>
        </p:nvPicPr>
        <p:blipFill>
          <a:blip r:embed="rId2"/>
          <a:stretch>
            <a:fillRect/>
          </a:stretch>
        </p:blipFill>
        <p:spPr>
          <a:xfrm>
            <a:off x="9652839" y="3550033"/>
            <a:ext cx="1934158" cy="2241167"/>
          </a:xfrm>
          <a:prstGeom prst="rect">
            <a:avLst/>
          </a:prstGeom>
        </p:spPr>
      </p:pic>
    </p:spTree>
    <p:extLst>
      <p:ext uri="{BB962C8B-B14F-4D97-AF65-F5344CB8AC3E}">
        <p14:creationId xmlns:p14="http://schemas.microsoft.com/office/powerpoint/2010/main" val="422770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68973-A00D-9845-B8CB-92423C2D3AEA}"/>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E9E01846-674B-564B-B789-A6956949BDBB}"/>
              </a:ext>
            </a:extLst>
          </p:cNvPr>
          <p:cNvSpPr>
            <a:spLocks noGrp="1"/>
          </p:cNvSpPr>
          <p:nvPr>
            <p:ph idx="1"/>
          </p:nvPr>
        </p:nvSpPr>
        <p:spPr/>
        <p:txBody>
          <a:bodyPr>
            <a:normAutofit fontScale="62500" lnSpcReduction="20000"/>
          </a:bodyPr>
          <a:lstStyle/>
          <a:p>
            <a:r>
              <a:rPr lang="en-US" dirty="0"/>
              <a:t>We can see our first three commits on master. When we branched off of master to create </a:t>
            </a:r>
            <a:r>
              <a:rPr lang="en-US" dirty="0" err="1"/>
              <a:t>blue_theme</a:t>
            </a:r>
            <a:r>
              <a:rPr lang="en-US" dirty="0"/>
              <a:t>, it inherited all of master's commits. However, when we made subsequent commits in </a:t>
            </a:r>
            <a:r>
              <a:rPr lang="en-US" dirty="0" err="1"/>
              <a:t>blue_theme</a:t>
            </a:r>
            <a:r>
              <a:rPr lang="en-US" dirty="0"/>
              <a:t> they remained exclusive to </a:t>
            </a:r>
            <a:r>
              <a:rPr lang="en-US" dirty="0" err="1"/>
              <a:t>blue_theme</a:t>
            </a:r>
            <a:r>
              <a:rPr lang="en-US" dirty="0"/>
              <a:t> and were not shared with master.</a:t>
            </a:r>
          </a:p>
          <a:p>
            <a:r>
              <a:rPr lang="en-US" b="1" dirty="0"/>
              <a:t>Working with Multiple Branches</a:t>
            </a:r>
          </a:p>
          <a:p>
            <a:r>
              <a:rPr lang="en-US" dirty="0"/>
              <a:t>Let's create another branch with a different set of CSS styles for our site. Remember, you may branch off from any existing branch. The new branch will contain all code and commits from whatever branch you were located within when the new branch was created.</a:t>
            </a:r>
          </a:p>
          <a:p>
            <a:r>
              <a:rPr lang="en-US" b="1" dirty="0"/>
              <a:t>Creating a New Branch</a:t>
            </a:r>
          </a:p>
          <a:p>
            <a:r>
              <a:rPr lang="en-US" dirty="0"/>
              <a:t>Let's branch from master again. We'll run $ git branch and confirm we're located in master:</a:t>
            </a:r>
          </a:p>
          <a:p>
            <a:r>
              <a:rPr lang="en-US" dirty="0"/>
              <a:t>$ git branch </a:t>
            </a:r>
          </a:p>
          <a:p>
            <a:r>
              <a:rPr lang="en-US" dirty="0" err="1"/>
              <a:t>blue_theme</a:t>
            </a:r>
            <a:r>
              <a:rPr lang="en-US" dirty="0"/>
              <a:t> </a:t>
            </a:r>
          </a:p>
          <a:p>
            <a:r>
              <a:rPr lang="en-US" dirty="0"/>
              <a:t>* master</a:t>
            </a:r>
          </a:p>
        </p:txBody>
      </p:sp>
    </p:spTree>
    <p:extLst>
      <p:ext uri="{BB962C8B-B14F-4D97-AF65-F5344CB8AC3E}">
        <p14:creationId xmlns:p14="http://schemas.microsoft.com/office/powerpoint/2010/main" val="18168233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1E6D-8EC2-4249-B57B-B737C3A49657}"/>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42F3CE9C-F98D-9A41-853A-349FF08F8ACE}"/>
              </a:ext>
            </a:extLst>
          </p:cNvPr>
          <p:cNvSpPr>
            <a:spLocks noGrp="1"/>
          </p:cNvSpPr>
          <p:nvPr>
            <p:ph idx="1"/>
          </p:nvPr>
        </p:nvSpPr>
        <p:spPr/>
        <p:txBody>
          <a:bodyPr/>
          <a:lstStyle/>
          <a:p>
            <a:r>
              <a:rPr lang="en-US" dirty="0"/>
              <a:t>Then, we'll create another new branch named </a:t>
            </a:r>
            <a:r>
              <a:rPr lang="en-US" dirty="0" err="1"/>
              <a:t>red_theme</a:t>
            </a:r>
            <a:r>
              <a:rPr lang="en-US" dirty="0"/>
              <a:t>, like this:</a:t>
            </a:r>
          </a:p>
          <a:p>
            <a:r>
              <a:rPr lang="en-US" dirty="0"/>
              <a:t>$ git branch </a:t>
            </a:r>
            <a:r>
              <a:rPr lang="en-US" dirty="0" err="1"/>
              <a:t>red_theme</a:t>
            </a:r>
            <a:r>
              <a:rPr lang="en-US" dirty="0"/>
              <a:t> </a:t>
            </a:r>
          </a:p>
          <a:p>
            <a:r>
              <a:rPr lang="en-US" dirty="0"/>
              <a:t>We'll run $ git branch again to confirm our new branch has been created:</a:t>
            </a:r>
          </a:p>
          <a:p>
            <a:r>
              <a:rPr lang="en-US" dirty="0"/>
              <a:t>$ git branch </a:t>
            </a:r>
          </a:p>
          <a:p>
            <a:r>
              <a:rPr lang="en-US" dirty="0" err="1"/>
              <a:t>blue_theme</a:t>
            </a:r>
            <a:r>
              <a:rPr lang="en-US" dirty="0"/>
              <a:t> </a:t>
            </a:r>
          </a:p>
          <a:p>
            <a:r>
              <a:rPr lang="en-US" dirty="0"/>
              <a:t>* master </a:t>
            </a:r>
          </a:p>
          <a:p>
            <a:r>
              <a:rPr lang="en-US" dirty="0" err="1"/>
              <a:t>red_theme</a:t>
            </a:r>
            <a:r>
              <a:rPr lang="en-US" dirty="0"/>
              <a:t> </a:t>
            </a:r>
          </a:p>
        </p:txBody>
      </p:sp>
    </p:spTree>
    <p:extLst>
      <p:ext uri="{BB962C8B-B14F-4D97-AF65-F5344CB8AC3E}">
        <p14:creationId xmlns:p14="http://schemas.microsoft.com/office/powerpoint/2010/main" val="3366846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D0D3F-D1D0-1E47-B518-5D5A788CD538}"/>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20EFC425-0AB2-DE40-9E8F-E8FB2E59204E}"/>
              </a:ext>
            </a:extLst>
          </p:cNvPr>
          <p:cNvSpPr>
            <a:spLocks noGrp="1"/>
          </p:cNvSpPr>
          <p:nvPr>
            <p:ph idx="1"/>
          </p:nvPr>
        </p:nvSpPr>
        <p:spPr/>
        <p:txBody>
          <a:bodyPr>
            <a:normAutofit fontScale="77500" lnSpcReduction="20000"/>
          </a:bodyPr>
          <a:lstStyle/>
          <a:p>
            <a:r>
              <a:rPr lang="en-US" b="1" dirty="0"/>
              <a:t>Benefits of Branching</a:t>
            </a:r>
          </a:p>
          <a:p>
            <a:r>
              <a:rPr lang="en-US" dirty="0"/>
              <a:t>Are you beginning to see how branching can be beneficial? It allows us to experiment with code and ensure it works correctly before saving it to our "final draft" master branch. When developers integrate new features into projects, they commonly do so in a branch. This allows them to make a copy of the entire project, experiment with new code, and confirm it does what it is supposed to before saving it into the final version.</a:t>
            </a:r>
          </a:p>
          <a:p>
            <a:r>
              <a:rPr lang="en-US" dirty="0"/>
              <a:t>This prevents bugs or issues from affecting the project. If the new code a developer adds or breaks anything, it won't cause issues on master, only on that isolated branch. This allows developers room to iron out any issues with code before integrating it into the final version of the project.</a:t>
            </a:r>
          </a:p>
          <a:p>
            <a:r>
              <a:rPr lang="en-US" dirty="0"/>
              <a:t>When code is fine-tuned and tested in the branch, and we know it works, we can add it to master. This process is called merging, and we'll explore it in detail in the next lesson as we continue to work with this example project.</a:t>
            </a:r>
          </a:p>
          <a:p>
            <a:endParaRPr lang="en-US" dirty="0"/>
          </a:p>
        </p:txBody>
      </p:sp>
    </p:spTree>
    <p:extLst>
      <p:ext uri="{BB962C8B-B14F-4D97-AF65-F5344CB8AC3E}">
        <p14:creationId xmlns:p14="http://schemas.microsoft.com/office/powerpoint/2010/main" val="888953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7785-DFE2-204F-B8B8-8123DC6AF006}"/>
              </a:ext>
            </a:extLst>
          </p:cNvPr>
          <p:cNvSpPr>
            <a:spLocks noGrp="1"/>
          </p:cNvSpPr>
          <p:nvPr>
            <p:ph type="title"/>
          </p:nvPr>
        </p:nvSpPr>
        <p:spPr/>
        <p:txBody>
          <a:bodyPr/>
          <a:lstStyle/>
          <a:p>
            <a:pPr algn="ctr"/>
            <a:r>
              <a:rPr lang="en-US" dirty="0"/>
              <a:t>Git Merging</a:t>
            </a:r>
          </a:p>
        </p:txBody>
      </p:sp>
      <p:sp>
        <p:nvSpPr>
          <p:cNvPr id="3" name="Content Placeholder 2">
            <a:extLst>
              <a:ext uri="{FF2B5EF4-FFF2-40B4-BE49-F238E27FC236}">
                <a16:creationId xmlns:a16="http://schemas.microsoft.com/office/drawing/2014/main" id="{9373669C-1774-FD4F-B872-BCCED7AC5EB2}"/>
              </a:ext>
            </a:extLst>
          </p:cNvPr>
          <p:cNvSpPr>
            <a:spLocks noGrp="1"/>
          </p:cNvSpPr>
          <p:nvPr>
            <p:ph idx="1"/>
          </p:nvPr>
        </p:nvSpPr>
        <p:spPr/>
        <p:txBody>
          <a:bodyPr>
            <a:normAutofit fontScale="85000" lnSpcReduction="10000"/>
          </a:bodyPr>
          <a:lstStyle/>
          <a:p>
            <a:r>
              <a:rPr lang="en-US" dirty="0"/>
              <a:t>In the last section we explored creating and managing multiple branches in a single Git repository. As we learned, branches allow us to create multiple copies of our code. These copies may be used to experiment with implementing new code, without putting the "final version" or master branch at risk of bugs or errors.</a:t>
            </a:r>
          </a:p>
          <a:p>
            <a:r>
              <a:rPr lang="en-US" dirty="0"/>
              <a:t>Additionally, branches can be used to simply try out different options before deciding which should end up in the final iteration of the project; like we did in the previous lesson with different sets of CSS styles.</a:t>
            </a:r>
          </a:p>
          <a:p>
            <a:r>
              <a:rPr lang="en-US" dirty="0"/>
              <a:t>However, once we confirm the code located in a feature branch works, and that we want to include it in the final version of our project, we need to integrate this code into the master branch that represents our final product. The act of incorporating code from multiple branches together is called </a:t>
            </a:r>
            <a:r>
              <a:rPr lang="en-US" b="1" dirty="0"/>
              <a:t>merging</a:t>
            </a:r>
            <a:r>
              <a:rPr lang="en-US" dirty="0"/>
              <a:t>. In this lesson, we'll walk through merging branches together in our example project.</a:t>
            </a:r>
          </a:p>
          <a:p>
            <a:endParaRPr lang="en-US" dirty="0"/>
          </a:p>
        </p:txBody>
      </p:sp>
    </p:spTree>
    <p:extLst>
      <p:ext uri="{BB962C8B-B14F-4D97-AF65-F5344CB8AC3E}">
        <p14:creationId xmlns:p14="http://schemas.microsoft.com/office/powerpoint/2010/main" val="32699235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0C5F-1297-B947-BB80-B00E4C6FB582}"/>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C1BA5B20-C0C8-A947-8139-96862F27966A}"/>
              </a:ext>
            </a:extLst>
          </p:cNvPr>
          <p:cNvSpPr>
            <a:spLocks noGrp="1"/>
          </p:cNvSpPr>
          <p:nvPr>
            <p:ph idx="1"/>
          </p:nvPr>
        </p:nvSpPr>
        <p:spPr/>
        <p:txBody>
          <a:bodyPr>
            <a:normAutofit fontScale="77500" lnSpcReduction="20000"/>
          </a:bodyPr>
          <a:lstStyle/>
          <a:p>
            <a:r>
              <a:rPr lang="en-US" b="1" dirty="0"/>
              <a:t>Merging Branches</a:t>
            </a:r>
          </a:p>
          <a:p>
            <a:r>
              <a:rPr lang="en-US" dirty="0"/>
              <a:t>Let's say we've decided to use the CSS we wrote in the </a:t>
            </a:r>
            <a:r>
              <a:rPr lang="en-US" dirty="0" err="1"/>
              <a:t>red_theme</a:t>
            </a:r>
            <a:r>
              <a:rPr lang="en-US" dirty="0"/>
              <a:t> branch in the final version of our project. Since the master branch represents the final product, we'll need to merge the </a:t>
            </a:r>
            <a:r>
              <a:rPr lang="en-US" dirty="0" err="1"/>
              <a:t>red_theme</a:t>
            </a:r>
            <a:r>
              <a:rPr lang="en-US" dirty="0"/>
              <a:t> branch with master.</a:t>
            </a:r>
          </a:p>
          <a:p>
            <a:r>
              <a:rPr lang="en-US" dirty="0"/>
              <a:t>To merge two branches, you must first navigate to the branch you'd like to introduce new code into. In our case, this is the master branch, because we'd like to integrate the CSS we created in </a:t>
            </a:r>
            <a:r>
              <a:rPr lang="en-US" dirty="0" err="1"/>
              <a:t>red_theme</a:t>
            </a:r>
            <a:r>
              <a:rPr lang="en-US" dirty="0"/>
              <a:t> into master.</a:t>
            </a:r>
          </a:p>
          <a:p>
            <a:r>
              <a:rPr lang="en-US" dirty="0"/>
              <a:t>Let's run $ git branch to see where we are currently located:</a:t>
            </a:r>
          </a:p>
          <a:p>
            <a:r>
              <a:rPr lang="en-US" dirty="0"/>
              <a:t>$ git branch </a:t>
            </a:r>
          </a:p>
          <a:p>
            <a:r>
              <a:rPr lang="en-US" dirty="0" err="1"/>
              <a:t>blue_theme</a:t>
            </a:r>
            <a:r>
              <a:rPr lang="en-US" dirty="0"/>
              <a:t> </a:t>
            </a:r>
          </a:p>
          <a:p>
            <a:r>
              <a:rPr lang="en-US" dirty="0"/>
              <a:t>master </a:t>
            </a:r>
          </a:p>
          <a:p>
            <a:r>
              <a:rPr lang="en-US" dirty="0"/>
              <a:t>* </a:t>
            </a:r>
            <a:r>
              <a:rPr lang="en-US" dirty="0" err="1"/>
              <a:t>red_theme</a:t>
            </a:r>
            <a:r>
              <a:rPr lang="en-US" dirty="0"/>
              <a:t> </a:t>
            </a:r>
          </a:p>
        </p:txBody>
      </p:sp>
    </p:spTree>
    <p:extLst>
      <p:ext uri="{BB962C8B-B14F-4D97-AF65-F5344CB8AC3E}">
        <p14:creationId xmlns:p14="http://schemas.microsoft.com/office/powerpoint/2010/main" val="4181213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A338D-CCF2-5042-A51A-809E0B8BB547}"/>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D5C2DAAF-A902-8042-8C9B-D43FB551BD20}"/>
              </a:ext>
            </a:extLst>
          </p:cNvPr>
          <p:cNvSpPr>
            <a:spLocks noGrp="1"/>
          </p:cNvSpPr>
          <p:nvPr>
            <p:ph idx="1"/>
          </p:nvPr>
        </p:nvSpPr>
        <p:spPr/>
        <p:txBody>
          <a:bodyPr/>
          <a:lstStyle/>
          <a:p>
            <a:r>
              <a:rPr lang="en-US" dirty="0"/>
              <a:t>Since we have been using Git to track our project, let’s commit the change.</a:t>
            </a:r>
          </a:p>
          <a:p>
            <a:r>
              <a:rPr lang="en-US" dirty="0"/>
              <a:t>$ git add . </a:t>
            </a:r>
          </a:p>
          <a:p>
            <a:r>
              <a:rPr lang="en-US" dirty="0"/>
              <a:t>$ git commit -m "Change name of favorite-</a:t>
            </a:r>
            <a:r>
              <a:rPr lang="en-US" dirty="0" err="1"/>
              <a:t>things.html</a:t>
            </a:r>
            <a:r>
              <a:rPr lang="en-US" dirty="0"/>
              <a:t> file to </a:t>
            </a:r>
            <a:r>
              <a:rPr lang="en-US" dirty="0" err="1"/>
              <a:t>index.html</a:t>
            </a:r>
            <a:r>
              <a:rPr lang="en-US" dirty="0"/>
              <a:t>." </a:t>
            </a:r>
          </a:p>
          <a:p>
            <a:r>
              <a:rPr lang="en-US" dirty="0"/>
              <a:t>$ git push origin master </a:t>
            </a:r>
          </a:p>
        </p:txBody>
      </p:sp>
    </p:spTree>
    <p:extLst>
      <p:ext uri="{BB962C8B-B14F-4D97-AF65-F5344CB8AC3E}">
        <p14:creationId xmlns:p14="http://schemas.microsoft.com/office/powerpoint/2010/main" val="27933660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EC60-EE33-B641-9DF6-837E1A569D13}"/>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8AF7C587-7285-0E4F-8E4A-93225D2EE6C7}"/>
              </a:ext>
            </a:extLst>
          </p:cNvPr>
          <p:cNvSpPr>
            <a:spLocks noGrp="1"/>
          </p:cNvSpPr>
          <p:nvPr>
            <p:ph idx="1"/>
          </p:nvPr>
        </p:nvSpPr>
        <p:spPr/>
        <p:txBody>
          <a:bodyPr>
            <a:normAutofit fontScale="85000" lnSpcReduction="20000"/>
          </a:bodyPr>
          <a:lstStyle/>
          <a:p>
            <a:r>
              <a:rPr lang="en-US" dirty="0"/>
              <a:t>If you followed along with the previous lesson exactly, you should still be located in </a:t>
            </a:r>
            <a:r>
              <a:rPr lang="en-US" dirty="0" err="1"/>
              <a:t>red_theme</a:t>
            </a:r>
            <a:r>
              <a:rPr lang="en-US" dirty="0"/>
              <a:t>. Let's navigate into master using $ git checkout:</a:t>
            </a:r>
          </a:p>
          <a:p>
            <a:r>
              <a:rPr lang="en-US" dirty="0"/>
              <a:t>$ git checkout master </a:t>
            </a:r>
          </a:p>
          <a:p>
            <a:r>
              <a:rPr lang="en-US" dirty="0"/>
              <a:t>Switched to branch 'master’ </a:t>
            </a:r>
          </a:p>
          <a:p>
            <a:r>
              <a:rPr lang="en-US" dirty="0"/>
              <a:t>Then, we'll run $ git branch again to confirm we've successfully navigated to master:</a:t>
            </a:r>
          </a:p>
          <a:p>
            <a:r>
              <a:rPr lang="en-US" dirty="0"/>
              <a:t>$ git branch </a:t>
            </a:r>
          </a:p>
          <a:p>
            <a:r>
              <a:rPr lang="en-US" dirty="0" err="1"/>
              <a:t>blue_theme</a:t>
            </a:r>
            <a:r>
              <a:rPr lang="en-US" dirty="0"/>
              <a:t> </a:t>
            </a:r>
          </a:p>
          <a:p>
            <a:r>
              <a:rPr lang="en-US" dirty="0"/>
              <a:t>* master </a:t>
            </a:r>
          </a:p>
          <a:p>
            <a:r>
              <a:rPr lang="en-US" dirty="0" err="1"/>
              <a:t>red_theme</a:t>
            </a:r>
            <a:r>
              <a:rPr lang="en-US" dirty="0"/>
              <a:t> </a:t>
            </a:r>
          </a:p>
        </p:txBody>
      </p:sp>
    </p:spTree>
    <p:extLst>
      <p:ext uri="{BB962C8B-B14F-4D97-AF65-F5344CB8AC3E}">
        <p14:creationId xmlns:p14="http://schemas.microsoft.com/office/powerpoint/2010/main" val="3056721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29FC7-6C6F-804A-8D32-11FB60B32440}"/>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76A285ED-9CE5-8244-AC60-E73CF14C4A5F}"/>
              </a:ext>
            </a:extLst>
          </p:cNvPr>
          <p:cNvSpPr>
            <a:spLocks noGrp="1"/>
          </p:cNvSpPr>
          <p:nvPr>
            <p:ph idx="1"/>
          </p:nvPr>
        </p:nvSpPr>
        <p:spPr/>
        <p:txBody>
          <a:bodyPr/>
          <a:lstStyle/>
          <a:p>
            <a:r>
              <a:rPr lang="en-US" dirty="0"/>
              <a:t>We can use the $ git merge command to bring the contents and commits of an outside branch into our current branch. In our case, we'll bring the commits from </a:t>
            </a:r>
            <a:r>
              <a:rPr lang="en-US" dirty="0" err="1"/>
              <a:t>red_theme</a:t>
            </a:r>
            <a:r>
              <a:rPr lang="en-US" dirty="0"/>
              <a:t> into the master branch we are currently located in. We'll run the following command:</a:t>
            </a:r>
          </a:p>
          <a:p>
            <a:r>
              <a:rPr lang="en-US" dirty="0"/>
              <a:t>$ git merge </a:t>
            </a:r>
            <a:r>
              <a:rPr lang="en-US" dirty="0" err="1"/>
              <a:t>red_theme</a:t>
            </a:r>
            <a:r>
              <a:rPr lang="en-US" dirty="0"/>
              <a:t> </a:t>
            </a:r>
          </a:p>
          <a:p>
            <a:r>
              <a:rPr lang="en-US" dirty="0"/>
              <a:t>This should result in something that looks like this:</a:t>
            </a:r>
          </a:p>
          <a:p>
            <a:endParaRPr lang="en-US" dirty="0"/>
          </a:p>
        </p:txBody>
      </p:sp>
      <p:pic>
        <p:nvPicPr>
          <p:cNvPr id="7" name="Picture 6" descr="A picture containing chart&#10;&#10;Description automatically generated">
            <a:extLst>
              <a:ext uri="{FF2B5EF4-FFF2-40B4-BE49-F238E27FC236}">
                <a16:creationId xmlns:a16="http://schemas.microsoft.com/office/drawing/2014/main" id="{8E7506CE-032B-5C4B-B633-DC9DBD405C7D}"/>
              </a:ext>
            </a:extLst>
          </p:cNvPr>
          <p:cNvPicPr>
            <a:picLocks noChangeAspect="1"/>
          </p:cNvPicPr>
          <p:nvPr/>
        </p:nvPicPr>
        <p:blipFill>
          <a:blip r:embed="rId2"/>
          <a:stretch>
            <a:fillRect/>
          </a:stretch>
        </p:blipFill>
        <p:spPr>
          <a:xfrm>
            <a:off x="7073024" y="4057650"/>
            <a:ext cx="4546600" cy="1054100"/>
          </a:xfrm>
          <a:prstGeom prst="rect">
            <a:avLst/>
          </a:prstGeom>
        </p:spPr>
      </p:pic>
    </p:spTree>
    <p:extLst>
      <p:ext uri="{BB962C8B-B14F-4D97-AF65-F5344CB8AC3E}">
        <p14:creationId xmlns:p14="http://schemas.microsoft.com/office/powerpoint/2010/main" val="26451143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779F3-83D7-4F4B-B24B-AF20FB6AB851}"/>
              </a:ext>
            </a:extLst>
          </p:cNvPr>
          <p:cNvSpPr>
            <a:spLocks noGrp="1"/>
          </p:cNvSpPr>
          <p:nvPr>
            <p:ph type="title"/>
          </p:nvPr>
        </p:nvSpPr>
        <p:spPr/>
        <p:txBody>
          <a:bodyPr/>
          <a:lstStyle/>
          <a:p>
            <a:pPr algn="ctr"/>
            <a:r>
              <a:rPr lang="en-US" dirty="0"/>
              <a:t>Continue..</a:t>
            </a:r>
          </a:p>
        </p:txBody>
      </p:sp>
      <p:pic>
        <p:nvPicPr>
          <p:cNvPr id="4" name="Content Placeholder 3" descr="A screenshot of a computer&#10;&#10;Description automatically generated with medium confidence">
            <a:extLst>
              <a:ext uri="{FF2B5EF4-FFF2-40B4-BE49-F238E27FC236}">
                <a16:creationId xmlns:a16="http://schemas.microsoft.com/office/drawing/2014/main" id="{751E48AF-CC37-B24C-A7FC-4B414A310CDE}"/>
              </a:ext>
            </a:extLst>
          </p:cNvPr>
          <p:cNvPicPr>
            <a:picLocks noGrp="1" noChangeAspect="1"/>
          </p:cNvPicPr>
          <p:nvPr>
            <p:ph idx="1"/>
          </p:nvPr>
        </p:nvPicPr>
        <p:blipFill>
          <a:blip r:embed="rId2"/>
          <a:stretch>
            <a:fillRect/>
          </a:stretch>
        </p:blipFill>
        <p:spPr>
          <a:xfrm>
            <a:off x="6465580" y="1853754"/>
            <a:ext cx="5014000" cy="4233232"/>
          </a:xfrm>
          <a:prstGeom prst="rect">
            <a:avLst/>
          </a:prstGeom>
        </p:spPr>
      </p:pic>
      <p:sp>
        <p:nvSpPr>
          <p:cNvPr id="5" name="Rectangle 4">
            <a:extLst>
              <a:ext uri="{FF2B5EF4-FFF2-40B4-BE49-F238E27FC236}">
                <a16:creationId xmlns:a16="http://schemas.microsoft.com/office/drawing/2014/main" id="{8275AD28-389C-4145-95E1-0C036CDB37D4}"/>
              </a:ext>
            </a:extLst>
          </p:cNvPr>
          <p:cNvSpPr/>
          <p:nvPr/>
        </p:nvSpPr>
        <p:spPr>
          <a:xfrm>
            <a:off x="1451579" y="2067176"/>
            <a:ext cx="5014001" cy="369332"/>
          </a:xfrm>
          <a:prstGeom prst="rect">
            <a:avLst/>
          </a:prstGeom>
        </p:spPr>
        <p:txBody>
          <a:bodyPr wrap="none">
            <a:spAutoFit/>
          </a:bodyPr>
          <a:lstStyle/>
          <a:p>
            <a:r>
              <a:rPr lang="en-US" dirty="0"/>
              <a:t>Now, let's run $ git log to view our commit history:</a:t>
            </a:r>
          </a:p>
        </p:txBody>
      </p:sp>
    </p:spTree>
    <p:extLst>
      <p:ext uri="{BB962C8B-B14F-4D97-AF65-F5344CB8AC3E}">
        <p14:creationId xmlns:p14="http://schemas.microsoft.com/office/powerpoint/2010/main" val="7230035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DFBA1-3618-9543-B66F-B0D004DC9C4B}"/>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89F32629-4758-764C-BF12-A97CC2CC3BB2}"/>
              </a:ext>
            </a:extLst>
          </p:cNvPr>
          <p:cNvSpPr>
            <a:spLocks noGrp="1"/>
          </p:cNvSpPr>
          <p:nvPr>
            <p:ph idx="1"/>
          </p:nvPr>
        </p:nvSpPr>
        <p:spPr>
          <a:xfrm>
            <a:off x="1451579" y="2015732"/>
            <a:ext cx="9603275" cy="4132820"/>
          </a:xfrm>
        </p:spPr>
        <p:txBody>
          <a:bodyPr>
            <a:normAutofit fontScale="70000" lnSpcReduction="20000"/>
          </a:bodyPr>
          <a:lstStyle/>
          <a:p>
            <a:r>
              <a:rPr lang="en-US" dirty="0"/>
              <a:t>Notice that the two most recent commits from </a:t>
            </a:r>
            <a:r>
              <a:rPr lang="en-US" dirty="0" err="1"/>
              <a:t>red_theme</a:t>
            </a:r>
            <a:r>
              <a:rPr lang="en-US" dirty="0"/>
              <a:t> are now part of the commit history here in master. This is because we merged </a:t>
            </a:r>
            <a:r>
              <a:rPr lang="en-US" dirty="0" err="1"/>
              <a:t>red_theme</a:t>
            </a:r>
            <a:r>
              <a:rPr lang="en-US" dirty="0"/>
              <a:t> into master. This means all code and commits from </a:t>
            </a:r>
            <a:r>
              <a:rPr lang="en-US" dirty="0" err="1"/>
              <a:t>red_theme</a:t>
            </a:r>
            <a:r>
              <a:rPr lang="en-US" dirty="0"/>
              <a:t> have been incorporated into master, too.</a:t>
            </a:r>
          </a:p>
          <a:p>
            <a:r>
              <a:rPr lang="en-US" b="1" dirty="0"/>
              <a:t>Deleting Branches</a:t>
            </a:r>
          </a:p>
          <a:p>
            <a:r>
              <a:rPr lang="en-US" dirty="0"/>
              <a:t>After successfully merging a branch (always confirm all of the branch's commits are present), you may delete it if you do not plan on using it further. This is safe to do because all commits </a:t>
            </a:r>
            <a:r>
              <a:rPr lang="en-US" dirty="0" err="1"/>
              <a:t>red_theme</a:t>
            </a:r>
            <a:r>
              <a:rPr lang="en-US" dirty="0"/>
              <a:t> once contained are now present in master. So, we don't risk losing any work.</a:t>
            </a:r>
          </a:p>
          <a:p>
            <a:r>
              <a:rPr lang="en-US" dirty="0"/>
              <a:t>We can delete a branch using the $ git branch -D command, like this:</a:t>
            </a:r>
          </a:p>
          <a:p>
            <a:r>
              <a:rPr lang="en-US" dirty="0"/>
              <a:t>$ git branch -D </a:t>
            </a:r>
            <a:r>
              <a:rPr lang="en-US" dirty="0" err="1"/>
              <a:t>red_theme</a:t>
            </a:r>
            <a:r>
              <a:rPr lang="en-US" dirty="0"/>
              <a:t> </a:t>
            </a:r>
          </a:p>
          <a:p>
            <a:r>
              <a:rPr lang="en-US" dirty="0"/>
              <a:t>Deleted branch </a:t>
            </a:r>
            <a:r>
              <a:rPr lang="en-US" dirty="0" err="1"/>
              <a:t>red_theme</a:t>
            </a:r>
            <a:r>
              <a:rPr lang="en-US" dirty="0"/>
              <a:t> (was d5bae64). We can run $</a:t>
            </a:r>
          </a:p>
          <a:p>
            <a:r>
              <a:rPr lang="en-US" dirty="0"/>
              <a:t> git branch and see </a:t>
            </a:r>
            <a:r>
              <a:rPr lang="en-US" dirty="0" err="1"/>
              <a:t>red_theme</a:t>
            </a:r>
            <a:r>
              <a:rPr lang="en-US" dirty="0"/>
              <a:t> has been removed from the repository entirely:</a:t>
            </a:r>
          </a:p>
          <a:p>
            <a:r>
              <a:rPr lang="en-US" dirty="0"/>
              <a:t>$ git branch </a:t>
            </a:r>
          </a:p>
          <a:p>
            <a:r>
              <a:rPr lang="en-US" dirty="0" err="1"/>
              <a:t>blue_theme</a:t>
            </a:r>
            <a:r>
              <a:rPr lang="en-US" dirty="0"/>
              <a:t> </a:t>
            </a:r>
          </a:p>
          <a:p>
            <a:r>
              <a:rPr lang="en-US" dirty="0"/>
              <a:t>* master</a:t>
            </a:r>
          </a:p>
          <a:p>
            <a:endParaRPr lang="en-US" dirty="0"/>
          </a:p>
        </p:txBody>
      </p:sp>
    </p:spTree>
    <p:extLst>
      <p:ext uri="{BB962C8B-B14F-4D97-AF65-F5344CB8AC3E}">
        <p14:creationId xmlns:p14="http://schemas.microsoft.com/office/powerpoint/2010/main" val="6627586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69A3E-EEEE-0144-92D6-8515B0215900}"/>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C080338D-B6A1-CB47-96DF-8821EEDA023D}"/>
              </a:ext>
            </a:extLst>
          </p:cNvPr>
          <p:cNvSpPr>
            <a:spLocks noGrp="1"/>
          </p:cNvSpPr>
          <p:nvPr>
            <p:ph idx="1"/>
          </p:nvPr>
        </p:nvSpPr>
        <p:spPr/>
        <p:txBody>
          <a:bodyPr>
            <a:normAutofit lnSpcReduction="10000"/>
          </a:bodyPr>
          <a:lstStyle/>
          <a:p>
            <a:r>
              <a:rPr lang="en-US" dirty="0"/>
              <a:t>Know that merging doesn't always go quite this smoothly, unfortunately. If multiple branches contain edits to the same lines of code, Git won't know which edit should supersede which, and requires the developer to manually intervene (this primarily occurs when branches are working on the same code simultaneously, and both attempt to merge with master). This is known as a merge conflict.</a:t>
            </a:r>
          </a:p>
          <a:p>
            <a:r>
              <a:rPr lang="en-US" dirty="0"/>
              <a:t>However, we shouldn't encounter any merge conflicts quite yet. For now, simply make sure you're familiar with the general concepts of branching and merging, and able to create branches for use with GitHub Pages. We'll explore merge conflicts, what they look like, and how to resolve them later on.</a:t>
            </a:r>
          </a:p>
          <a:p>
            <a:endParaRPr lang="en-US" dirty="0"/>
          </a:p>
        </p:txBody>
      </p:sp>
    </p:spTree>
    <p:extLst>
      <p:ext uri="{BB962C8B-B14F-4D97-AF65-F5344CB8AC3E}">
        <p14:creationId xmlns:p14="http://schemas.microsoft.com/office/powerpoint/2010/main" val="37384121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B8E0-FBB5-F849-9851-8A57F1482E1C}"/>
              </a:ext>
            </a:extLst>
          </p:cNvPr>
          <p:cNvSpPr>
            <a:spLocks noGrp="1"/>
          </p:cNvSpPr>
          <p:nvPr>
            <p:ph type="title"/>
          </p:nvPr>
        </p:nvSpPr>
        <p:spPr/>
        <p:txBody>
          <a:bodyPr/>
          <a:lstStyle/>
          <a:p>
            <a:pPr algn="ctr"/>
            <a:r>
              <a:rPr lang="en-US" dirty="0"/>
              <a:t>Practice: Branching and Merging</a:t>
            </a:r>
          </a:p>
        </p:txBody>
      </p:sp>
      <p:sp>
        <p:nvSpPr>
          <p:cNvPr id="3" name="Content Placeholder 2">
            <a:extLst>
              <a:ext uri="{FF2B5EF4-FFF2-40B4-BE49-F238E27FC236}">
                <a16:creationId xmlns:a16="http://schemas.microsoft.com/office/drawing/2014/main" id="{291E98BD-5675-A24A-9C80-1C69D39672D4}"/>
              </a:ext>
            </a:extLst>
          </p:cNvPr>
          <p:cNvSpPr>
            <a:spLocks noGrp="1"/>
          </p:cNvSpPr>
          <p:nvPr>
            <p:ph idx="1"/>
          </p:nvPr>
        </p:nvSpPr>
        <p:spPr/>
        <p:txBody>
          <a:bodyPr>
            <a:normAutofit lnSpcReduction="10000"/>
          </a:bodyPr>
          <a:lstStyle/>
          <a:p>
            <a:endParaRPr lang="en-US" dirty="0"/>
          </a:p>
          <a:p>
            <a:r>
              <a:rPr lang="en-US" b="1" dirty="0"/>
              <a:t>Goal</a:t>
            </a:r>
            <a:r>
              <a:rPr lang="en-US" dirty="0"/>
              <a:t>: Now that you have spent some time learning about branching and merging, let’s practice! The goal of this exercise is to work on branching and merging along with your new CSS skills.</a:t>
            </a:r>
          </a:p>
          <a:p>
            <a:r>
              <a:rPr lang="en-US" b="1" dirty="0"/>
              <a:t>Warm Up</a:t>
            </a:r>
          </a:p>
          <a:p>
            <a:r>
              <a:rPr lang="en-US" dirty="0"/>
              <a:t>What is the benefit of branching?</a:t>
            </a:r>
          </a:p>
          <a:p>
            <a:r>
              <a:rPr lang="en-US" dirty="0"/>
              <a:t>How do we create a new branch of a project?</a:t>
            </a:r>
          </a:p>
          <a:p>
            <a:r>
              <a:rPr lang="en-US" dirty="0"/>
              <a:t>Why would we want to merge back into master?</a:t>
            </a:r>
          </a:p>
          <a:p>
            <a:endParaRPr lang="en-US" dirty="0"/>
          </a:p>
        </p:txBody>
      </p:sp>
    </p:spTree>
    <p:extLst>
      <p:ext uri="{BB962C8B-B14F-4D97-AF65-F5344CB8AC3E}">
        <p14:creationId xmlns:p14="http://schemas.microsoft.com/office/powerpoint/2010/main" val="32121189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FFF6E-8727-4E44-BC44-A6289F3B986C}"/>
              </a:ext>
            </a:extLst>
          </p:cNvPr>
          <p:cNvSpPr>
            <a:spLocks noGrp="1"/>
          </p:cNvSpPr>
          <p:nvPr>
            <p:ph type="title"/>
          </p:nvPr>
        </p:nvSpPr>
        <p:spPr/>
        <p:txBody>
          <a:bodyPr/>
          <a:lstStyle/>
          <a:p>
            <a:pPr algn="ctr"/>
            <a:r>
              <a:rPr lang="en-US" dirty="0"/>
              <a:t>code</a:t>
            </a:r>
          </a:p>
        </p:txBody>
      </p:sp>
      <p:sp>
        <p:nvSpPr>
          <p:cNvPr id="3" name="Content Placeholder 2">
            <a:extLst>
              <a:ext uri="{FF2B5EF4-FFF2-40B4-BE49-F238E27FC236}">
                <a16:creationId xmlns:a16="http://schemas.microsoft.com/office/drawing/2014/main" id="{C5F851C5-E7F2-D54F-A6D6-6D5597B2FAC2}"/>
              </a:ext>
            </a:extLst>
          </p:cNvPr>
          <p:cNvSpPr>
            <a:spLocks noGrp="1"/>
          </p:cNvSpPr>
          <p:nvPr>
            <p:ph idx="1"/>
          </p:nvPr>
        </p:nvSpPr>
        <p:spPr>
          <a:xfrm>
            <a:off x="1451579" y="2015732"/>
            <a:ext cx="9603275" cy="4122309"/>
          </a:xfrm>
        </p:spPr>
        <p:txBody>
          <a:bodyPr>
            <a:normAutofit fontScale="55000" lnSpcReduction="20000"/>
          </a:bodyPr>
          <a:lstStyle/>
          <a:p>
            <a:r>
              <a:rPr lang="en-US" b="1" dirty="0"/>
              <a:t>Resort Website</a:t>
            </a:r>
          </a:p>
          <a:p>
            <a:r>
              <a:rPr lang="en-US" dirty="0"/>
              <a:t>You are hired by an investor to create a website for a private island resort that they are building.</a:t>
            </a:r>
          </a:p>
          <a:p>
            <a:r>
              <a:rPr lang="en-US" dirty="0"/>
              <a:t>Your website should have:</a:t>
            </a:r>
          </a:p>
          <a:p>
            <a:r>
              <a:rPr lang="en-US" dirty="0"/>
              <a:t>A main home page</a:t>
            </a:r>
          </a:p>
          <a:p>
            <a:r>
              <a:rPr lang="en-US" dirty="0"/>
              <a:t>Pages for: </a:t>
            </a:r>
          </a:p>
          <a:p>
            <a:pPr lvl="1"/>
            <a:r>
              <a:rPr lang="en-US" dirty="0"/>
              <a:t>accommodations</a:t>
            </a:r>
          </a:p>
          <a:p>
            <a:pPr lvl="1"/>
            <a:r>
              <a:rPr lang="en-US" dirty="0"/>
              <a:t>activities</a:t>
            </a:r>
          </a:p>
          <a:p>
            <a:pPr lvl="1"/>
            <a:r>
              <a:rPr lang="en-US" dirty="0"/>
              <a:t>travel arrangements</a:t>
            </a:r>
          </a:p>
          <a:p>
            <a:pPr lvl="1"/>
            <a:r>
              <a:rPr lang="en-US" dirty="0"/>
              <a:t>contact information</a:t>
            </a:r>
          </a:p>
          <a:p>
            <a:pPr lvl="1"/>
            <a:r>
              <a:rPr lang="en-US" dirty="0"/>
              <a:t>pictures, etc.</a:t>
            </a:r>
          </a:p>
          <a:p>
            <a:r>
              <a:rPr lang="en-US" dirty="0"/>
              <a:t>The investor doesn't know exactly what style they want for the website, so they have asked you to use your best judgement and provide them with at least two options for styling so they can make their decision later.</a:t>
            </a:r>
          </a:p>
          <a:p>
            <a:r>
              <a:rPr lang="en-US" dirty="0"/>
              <a:t>Make a branch for each style and when you are done, call a teacher over so that the "investor" can see their options and decide which style they would prefer. Once the "investor" (your TM) has made their selection, merge that branch into master.</a:t>
            </a:r>
          </a:p>
          <a:p>
            <a:r>
              <a:rPr lang="en-US" dirty="0"/>
              <a:t>Make sure you have been making commits throughout building this project and make a </a:t>
            </a:r>
            <a:r>
              <a:rPr lang="en-US" dirty="0" err="1"/>
              <a:t>gh-pagesbranch</a:t>
            </a:r>
            <a:r>
              <a:rPr lang="en-US" dirty="0"/>
              <a:t> to display it on GitHub Pages. And don't forget your README!</a:t>
            </a:r>
          </a:p>
          <a:p>
            <a:endParaRPr lang="en-US" dirty="0"/>
          </a:p>
        </p:txBody>
      </p:sp>
    </p:spTree>
    <p:extLst>
      <p:ext uri="{BB962C8B-B14F-4D97-AF65-F5344CB8AC3E}">
        <p14:creationId xmlns:p14="http://schemas.microsoft.com/office/powerpoint/2010/main" val="10990539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0FD61-36B1-944F-BF33-4D37CD563B8B}"/>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FB8BA6C3-1257-2A41-9CAD-009E79AFD4D8}"/>
              </a:ext>
            </a:extLst>
          </p:cNvPr>
          <p:cNvSpPr>
            <a:spLocks noGrp="1"/>
          </p:cNvSpPr>
          <p:nvPr>
            <p:ph idx="1"/>
          </p:nvPr>
        </p:nvSpPr>
        <p:spPr/>
        <p:txBody>
          <a:bodyPr/>
          <a:lstStyle/>
          <a:p>
            <a:r>
              <a:rPr lang="en-US" b="1" dirty="0"/>
              <a:t>Further Exploration</a:t>
            </a:r>
          </a:p>
          <a:p>
            <a:r>
              <a:rPr lang="en-US" dirty="0"/>
              <a:t>If you and your partner finish all activities for the day with time to spare, make a website for your favorite restaurant. Include a page to display the menu, a page with contact information and hours, and a homepage describing the cuisine, or restaurant's history. Add styles using CSS, and publish the site on GitHub Pages.</a:t>
            </a:r>
          </a:p>
          <a:p>
            <a:endParaRPr lang="en-US" dirty="0"/>
          </a:p>
        </p:txBody>
      </p:sp>
    </p:spTree>
    <p:extLst>
      <p:ext uri="{BB962C8B-B14F-4D97-AF65-F5344CB8AC3E}">
        <p14:creationId xmlns:p14="http://schemas.microsoft.com/office/powerpoint/2010/main" val="37024378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A51C1-3B99-D942-99FB-22086B30FF5E}"/>
              </a:ext>
            </a:extLst>
          </p:cNvPr>
          <p:cNvSpPr>
            <a:spLocks noGrp="1"/>
          </p:cNvSpPr>
          <p:nvPr>
            <p:ph type="title"/>
          </p:nvPr>
        </p:nvSpPr>
        <p:spPr/>
        <p:txBody>
          <a:bodyPr/>
          <a:lstStyle/>
          <a:p>
            <a:pPr algn="ctr"/>
            <a:r>
              <a:rPr lang="en-US" dirty="0"/>
              <a:t>Styling with Classes</a:t>
            </a:r>
          </a:p>
        </p:txBody>
      </p:sp>
      <p:sp>
        <p:nvSpPr>
          <p:cNvPr id="3" name="Content Placeholder 2">
            <a:extLst>
              <a:ext uri="{FF2B5EF4-FFF2-40B4-BE49-F238E27FC236}">
                <a16:creationId xmlns:a16="http://schemas.microsoft.com/office/drawing/2014/main" id="{12EF5D17-C0BA-0840-9D20-110F72639C63}"/>
              </a:ext>
            </a:extLst>
          </p:cNvPr>
          <p:cNvSpPr>
            <a:spLocks noGrp="1"/>
          </p:cNvSpPr>
          <p:nvPr>
            <p:ph idx="1"/>
          </p:nvPr>
        </p:nvSpPr>
        <p:spPr/>
        <p:txBody>
          <a:bodyPr/>
          <a:lstStyle/>
          <a:p>
            <a:r>
              <a:rPr lang="en-US" dirty="0"/>
              <a:t>Yesterday, we learned how to style elements of the page. Unfortunately, we had no way of targeting specific parts of the page. So if we wanted one &lt;h2&gt; to be green, all &lt;h2&gt; elements on the page would need to be green. In this lesson, we will learn some HTML code that allows us to label HTML elements so that we can style specific parts of the page any way we'd like.</a:t>
            </a:r>
          </a:p>
          <a:p>
            <a:r>
              <a:rPr lang="en-US" dirty="0"/>
              <a:t>Let's create a new page with some paragraphs about my favorite animal, the giraffe. These will be regular paragraphs with an introductory summary at the top of the page.</a:t>
            </a:r>
          </a:p>
          <a:p>
            <a:endParaRPr lang="en-US" dirty="0"/>
          </a:p>
        </p:txBody>
      </p:sp>
    </p:spTree>
    <p:extLst>
      <p:ext uri="{BB962C8B-B14F-4D97-AF65-F5344CB8AC3E}">
        <p14:creationId xmlns:p14="http://schemas.microsoft.com/office/powerpoint/2010/main" val="23107178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E35BE-8786-EA48-B174-5B541C6A35C9}"/>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39844406-169C-F749-97EC-1951F661D058}"/>
              </a:ext>
            </a:extLst>
          </p:cNvPr>
          <p:cNvSpPr>
            <a:spLocks noGrp="1"/>
          </p:cNvSpPr>
          <p:nvPr>
            <p:ph idx="1"/>
          </p:nvPr>
        </p:nvSpPr>
        <p:spPr/>
        <p:txBody>
          <a:bodyPr>
            <a:normAutofit fontScale="85000" lnSpcReduction="20000"/>
          </a:bodyPr>
          <a:lstStyle/>
          <a:p>
            <a:r>
              <a:rPr lang="en-US" dirty="0"/>
              <a:t>To label the introductory paragraph, first we add a class to the &lt;p&gt; tag:</a:t>
            </a:r>
          </a:p>
          <a:p>
            <a:r>
              <a:rPr lang="en-US" dirty="0"/>
              <a:t>&lt;p class="intro"&gt;This is an introduction. 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.&lt;/p&gt;</a:t>
            </a:r>
          </a:p>
          <a:p>
            <a:r>
              <a:rPr lang="en-US" dirty="0"/>
              <a:t>Now we can add a rule to our stylesheet that targets this paragraph by using a class selector. Here's what that looks like:</a:t>
            </a:r>
          </a:p>
          <a:p>
            <a:r>
              <a:rPr lang="en-US" i="1" dirty="0" err="1"/>
              <a:t>css</a:t>
            </a:r>
            <a:r>
              <a:rPr lang="en-US" i="1" dirty="0"/>
              <a:t>/</a:t>
            </a:r>
            <a:r>
              <a:rPr lang="en-US" i="1" dirty="0" err="1"/>
              <a:t>styles.css</a:t>
            </a:r>
            <a:endParaRPr lang="en-US" dirty="0"/>
          </a:p>
          <a:p>
            <a:r>
              <a:rPr lang="en-US" dirty="0"/>
              <a:t>.intro { font-style: italic; }</a:t>
            </a:r>
          </a:p>
          <a:p>
            <a:r>
              <a:rPr lang="en-US" dirty="0"/>
              <a:t>When we refresh the page, we see that the paragraph with the class intro is italicized. In the rule, the HTML element with a class of intro was targeted with the class selector intro. All class selectors begin with a period: ..</a:t>
            </a:r>
          </a:p>
        </p:txBody>
      </p:sp>
    </p:spTree>
    <p:extLst>
      <p:ext uri="{BB962C8B-B14F-4D97-AF65-F5344CB8AC3E}">
        <p14:creationId xmlns:p14="http://schemas.microsoft.com/office/powerpoint/2010/main" val="813834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7A2B1-72D9-114D-ABF8-9DBB71789543}"/>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76200694-D321-2343-92E6-E96AADE1FBE7}"/>
              </a:ext>
            </a:extLst>
          </p:cNvPr>
          <p:cNvSpPr>
            <a:spLocks noGrp="1"/>
          </p:cNvSpPr>
          <p:nvPr>
            <p:ph idx="1"/>
          </p:nvPr>
        </p:nvSpPr>
        <p:spPr/>
        <p:txBody>
          <a:bodyPr>
            <a:normAutofit lnSpcReduction="10000"/>
          </a:bodyPr>
          <a:lstStyle/>
          <a:p>
            <a:r>
              <a:rPr lang="en-US" dirty="0"/>
              <a:t>One of the most important features when using Git or any other version control system is the ability to create a branch. We will go more into detail about what exactly a branch is and how it works in an upcoming lesson, but for now, you can think of it like an exact copy of the code at the point when the branch is created. Each branch exists independent of each other, so once you create a branch, any changes you make to one branch won’t affect the code in another branch. GitHub Pages looks for content to display online in a branch called </a:t>
            </a:r>
            <a:r>
              <a:rPr lang="en-US" dirty="0" err="1"/>
              <a:t>gh</a:t>
            </a:r>
            <a:r>
              <a:rPr lang="en-US" dirty="0"/>
              <a:t>-pages. Let's create that branch now. Run these commands in the Terminal:</a:t>
            </a:r>
          </a:p>
          <a:p>
            <a:r>
              <a:rPr lang="en-US" dirty="0"/>
              <a:t>$ git branch </a:t>
            </a:r>
            <a:r>
              <a:rPr lang="en-US" dirty="0" err="1"/>
              <a:t>gh</a:t>
            </a:r>
            <a:r>
              <a:rPr lang="en-US" dirty="0"/>
              <a:t>-pages</a:t>
            </a:r>
          </a:p>
        </p:txBody>
      </p:sp>
    </p:spTree>
    <p:extLst>
      <p:ext uri="{BB962C8B-B14F-4D97-AF65-F5344CB8AC3E}">
        <p14:creationId xmlns:p14="http://schemas.microsoft.com/office/powerpoint/2010/main" val="36001835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2746-CE79-1947-9176-B92B1AFEC841}"/>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AF5246F4-6AD7-5B46-8C12-3724BEEE4319}"/>
              </a:ext>
            </a:extLst>
          </p:cNvPr>
          <p:cNvSpPr>
            <a:spLocks noGrp="1"/>
          </p:cNvSpPr>
          <p:nvPr>
            <p:ph idx="1"/>
          </p:nvPr>
        </p:nvSpPr>
        <p:spPr/>
        <p:txBody>
          <a:bodyPr>
            <a:normAutofit fontScale="47500" lnSpcReduction="20000"/>
          </a:bodyPr>
          <a:lstStyle/>
          <a:p>
            <a:r>
              <a:rPr lang="en-US" dirty="0"/>
              <a:t>We can also apply a class to multiple tags. Let's say we want our info about the author to be red. Let's add some classes:</a:t>
            </a:r>
          </a:p>
          <a:p>
            <a:r>
              <a:rPr lang="en-US" i="1" dirty="0" err="1"/>
              <a:t>index.html</a:t>
            </a:r>
            <a:endParaRPr lang="en-US" dirty="0"/>
          </a:p>
          <a:p>
            <a:r>
              <a:rPr lang="en-US" dirty="0"/>
              <a:t>&lt;h3 class="author"&gt;About the author&lt;/h3&gt; </a:t>
            </a:r>
          </a:p>
          <a:p>
            <a:r>
              <a:rPr lang="en-US" dirty="0"/>
              <a:t>&lt;p class="author"&gt;Here's some information about the author. Nam libero tempore, cum </a:t>
            </a:r>
            <a:r>
              <a:rPr lang="en-US" dirty="0" err="1"/>
              <a:t>soluta</a:t>
            </a:r>
            <a:r>
              <a:rPr lang="en-US" dirty="0"/>
              <a:t> nobis </a:t>
            </a:r>
            <a:r>
              <a:rPr lang="en-US" dirty="0" err="1"/>
              <a:t>est</a:t>
            </a:r>
            <a:r>
              <a:rPr lang="en-US" dirty="0"/>
              <a:t> </a:t>
            </a:r>
            <a:r>
              <a:rPr lang="en-US" dirty="0" err="1"/>
              <a:t>eligendi</a:t>
            </a:r>
            <a:r>
              <a:rPr lang="en-US" dirty="0"/>
              <a:t> </a:t>
            </a:r>
            <a:r>
              <a:rPr lang="en-US" dirty="0" err="1"/>
              <a:t>optio</a:t>
            </a:r>
            <a:r>
              <a:rPr lang="en-US" dirty="0"/>
              <a:t> </a:t>
            </a:r>
            <a:r>
              <a:rPr lang="en-US" dirty="0" err="1"/>
              <a:t>cumque</a:t>
            </a:r>
            <a:r>
              <a:rPr lang="en-US" dirty="0"/>
              <a:t> nihil </a:t>
            </a:r>
            <a:r>
              <a:rPr lang="en-US" dirty="0" err="1"/>
              <a:t>impedit</a:t>
            </a:r>
            <a:r>
              <a:rPr lang="en-US" dirty="0"/>
              <a:t> quo minus id </a:t>
            </a:r>
            <a:r>
              <a:rPr lang="en-US" dirty="0" err="1"/>
              <a:t>quod</a:t>
            </a:r>
            <a:r>
              <a:rPr lang="en-US" dirty="0"/>
              <a:t> </a:t>
            </a:r>
            <a:r>
              <a:rPr lang="en-US" dirty="0" err="1"/>
              <a:t>maxime</a:t>
            </a:r>
            <a:r>
              <a:rPr lang="en-US" dirty="0"/>
              <a:t> </a:t>
            </a:r>
            <a:r>
              <a:rPr lang="en-US" dirty="0" err="1"/>
              <a:t>placeat</a:t>
            </a:r>
            <a:r>
              <a:rPr lang="en-US" dirty="0"/>
              <a:t> </a:t>
            </a:r>
            <a:r>
              <a:rPr lang="en-US" dirty="0" err="1"/>
              <a:t>facere</a:t>
            </a:r>
            <a:r>
              <a:rPr lang="en-US" dirty="0"/>
              <a:t> </a:t>
            </a:r>
            <a:r>
              <a:rPr lang="en-US" dirty="0" err="1"/>
              <a:t>possimus</a:t>
            </a:r>
            <a:r>
              <a:rPr lang="en-US" dirty="0"/>
              <a:t>, </a:t>
            </a:r>
            <a:r>
              <a:rPr lang="en-US" dirty="0" err="1"/>
              <a:t>omnis</a:t>
            </a:r>
            <a:r>
              <a:rPr lang="en-US" dirty="0"/>
              <a:t> </a:t>
            </a:r>
            <a:r>
              <a:rPr lang="en-US" dirty="0" err="1"/>
              <a:t>voluptas</a:t>
            </a:r>
            <a:r>
              <a:rPr lang="en-US" dirty="0"/>
              <a:t> </a:t>
            </a:r>
            <a:r>
              <a:rPr lang="en-US" dirty="0" err="1"/>
              <a:t>assumenda</a:t>
            </a:r>
            <a:r>
              <a:rPr lang="en-US" dirty="0"/>
              <a:t> </a:t>
            </a:r>
            <a:r>
              <a:rPr lang="en-US" dirty="0" err="1"/>
              <a:t>est</a:t>
            </a:r>
            <a:r>
              <a:rPr lang="en-US" dirty="0"/>
              <a:t>, </a:t>
            </a:r>
            <a:r>
              <a:rPr lang="en-US" dirty="0" err="1"/>
              <a:t>omnis</a:t>
            </a:r>
            <a:r>
              <a:rPr lang="en-US" dirty="0"/>
              <a:t> dolor </a:t>
            </a:r>
            <a:r>
              <a:rPr lang="en-US" dirty="0" err="1"/>
              <a:t>repellendus</a:t>
            </a:r>
            <a:r>
              <a:rPr lang="en-US" dirty="0"/>
              <a:t>.&lt;/p&gt;</a:t>
            </a:r>
            <a:br>
              <a:rPr lang="en-US" dirty="0"/>
            </a:br>
            <a:r>
              <a:rPr lang="en-US" dirty="0"/>
              <a:t>And here's the CSS rule:</a:t>
            </a:r>
          </a:p>
          <a:p>
            <a:r>
              <a:rPr lang="en-US" i="1" dirty="0" err="1"/>
              <a:t>styles.css</a:t>
            </a:r>
            <a:endParaRPr lang="en-US" dirty="0"/>
          </a:p>
          <a:p>
            <a:r>
              <a:rPr lang="en-US" dirty="0"/>
              <a:t>.author { color: red; } </a:t>
            </a:r>
          </a:p>
          <a:p>
            <a:r>
              <a:rPr lang="en-US" dirty="0"/>
              <a:t>The class selector targets all elements of a particular class. It's possible, however, for multiple elements on a web page to share a specific styling, but for one of those elements to differ slightly.</a:t>
            </a:r>
          </a:p>
          <a:p>
            <a:r>
              <a:rPr lang="en-US" dirty="0"/>
              <a:t>For example, I want both the header and the paragraph with the class author to be red, but I want the paragraph text to be a smaller font than the rest of the paragraphs on the page. But what happens when I do this?</a:t>
            </a:r>
          </a:p>
          <a:p>
            <a:r>
              <a:rPr lang="en-US" i="1" dirty="0" err="1"/>
              <a:t>styles.css</a:t>
            </a:r>
            <a:endParaRPr lang="en-US" dirty="0"/>
          </a:p>
          <a:p>
            <a:r>
              <a:rPr lang="en-US" dirty="0"/>
              <a:t>.author { color: red; font-size: 12px; }</a:t>
            </a:r>
          </a:p>
        </p:txBody>
      </p:sp>
    </p:spTree>
    <p:extLst>
      <p:ext uri="{BB962C8B-B14F-4D97-AF65-F5344CB8AC3E}">
        <p14:creationId xmlns:p14="http://schemas.microsoft.com/office/powerpoint/2010/main" val="2857808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7B41-5563-7449-BEF3-67CD45514E9B}"/>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210A3402-2F6F-9747-91DA-2E9B56764AF0}"/>
              </a:ext>
            </a:extLst>
          </p:cNvPr>
          <p:cNvSpPr>
            <a:spLocks noGrp="1"/>
          </p:cNvSpPr>
          <p:nvPr>
            <p:ph idx="1"/>
          </p:nvPr>
        </p:nvSpPr>
        <p:spPr/>
        <p:txBody>
          <a:bodyPr>
            <a:normAutofit fontScale="85000" lnSpcReduction="20000"/>
          </a:bodyPr>
          <a:lstStyle/>
          <a:p>
            <a:r>
              <a:rPr lang="en-US" dirty="0"/>
              <a:t>The paragraph text size is smaller, but so is the header. Instead, we can target the paragraph with the author class like this:</a:t>
            </a:r>
          </a:p>
          <a:p>
            <a:r>
              <a:rPr lang="en-US" i="1" dirty="0" err="1"/>
              <a:t>styles.css</a:t>
            </a:r>
            <a:endParaRPr lang="en-US" dirty="0"/>
          </a:p>
          <a:p>
            <a:r>
              <a:rPr lang="en-US" dirty="0"/>
              <a:t>.author { color: red; } </a:t>
            </a:r>
          </a:p>
          <a:p>
            <a:r>
              <a:rPr lang="en-US" dirty="0" err="1"/>
              <a:t>p.author</a:t>
            </a:r>
            <a:r>
              <a:rPr lang="en-US" dirty="0"/>
              <a:t> { font-size: 12px; } </a:t>
            </a:r>
          </a:p>
          <a:p>
            <a:r>
              <a:rPr lang="en-US" dirty="0"/>
              <a:t>This code uses a new selector: </a:t>
            </a:r>
            <a:r>
              <a:rPr lang="en-US" dirty="0" err="1"/>
              <a:t>p.author</a:t>
            </a:r>
            <a:r>
              <a:rPr lang="en-US" dirty="0"/>
              <a:t>. What's the difference between the .author and the </a:t>
            </a:r>
            <a:r>
              <a:rPr lang="en-US" dirty="0" err="1"/>
              <a:t>p.author</a:t>
            </a:r>
            <a:r>
              <a:rPr lang="en-US" dirty="0"/>
              <a:t> selectors?</a:t>
            </a:r>
          </a:p>
          <a:p>
            <a:r>
              <a:rPr lang="en-US" dirty="0"/>
              <a:t>The .author selector targets </a:t>
            </a:r>
            <a:r>
              <a:rPr lang="en-US" i="1" dirty="0"/>
              <a:t>all elements</a:t>
            </a:r>
            <a:r>
              <a:rPr lang="en-US" dirty="0"/>
              <a:t> with the class author. The </a:t>
            </a:r>
            <a:r>
              <a:rPr lang="en-US" dirty="0" err="1"/>
              <a:t>p.author</a:t>
            </a:r>
            <a:r>
              <a:rPr lang="en-US" dirty="0"/>
              <a:t> selector targets only &lt;p&gt;elements with the class author. This type of selector allows you to be even more specific with your styling.</a:t>
            </a:r>
          </a:p>
          <a:p>
            <a:endParaRPr lang="en-US" dirty="0"/>
          </a:p>
        </p:txBody>
      </p:sp>
    </p:spTree>
    <p:extLst>
      <p:ext uri="{BB962C8B-B14F-4D97-AF65-F5344CB8AC3E}">
        <p14:creationId xmlns:p14="http://schemas.microsoft.com/office/powerpoint/2010/main" val="33045546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9F84-D487-6B4E-81F4-B313189DB960}"/>
              </a:ext>
            </a:extLst>
          </p:cNvPr>
          <p:cNvSpPr>
            <a:spLocks noGrp="1"/>
          </p:cNvSpPr>
          <p:nvPr>
            <p:ph type="title"/>
          </p:nvPr>
        </p:nvSpPr>
        <p:spPr/>
        <p:txBody>
          <a:bodyPr/>
          <a:lstStyle/>
          <a:p>
            <a:pPr algn="ctr"/>
            <a:r>
              <a:rPr lang="en-US" dirty="0"/>
              <a:t>Practice - Styling with Classes</a:t>
            </a:r>
          </a:p>
        </p:txBody>
      </p:sp>
      <p:sp>
        <p:nvSpPr>
          <p:cNvPr id="3" name="Content Placeholder 2">
            <a:extLst>
              <a:ext uri="{FF2B5EF4-FFF2-40B4-BE49-F238E27FC236}">
                <a16:creationId xmlns:a16="http://schemas.microsoft.com/office/drawing/2014/main" id="{706E3CDC-0972-CB4B-ADBE-359633EBB8A8}"/>
              </a:ext>
            </a:extLst>
          </p:cNvPr>
          <p:cNvSpPr>
            <a:spLocks noGrp="1"/>
          </p:cNvSpPr>
          <p:nvPr>
            <p:ph idx="1"/>
          </p:nvPr>
        </p:nvSpPr>
        <p:spPr/>
        <p:txBody>
          <a:bodyPr/>
          <a:lstStyle/>
          <a:p>
            <a:r>
              <a:rPr lang="en-US" b="1" dirty="0"/>
              <a:t>Goal</a:t>
            </a:r>
            <a:r>
              <a:rPr lang="en-US" dirty="0"/>
              <a:t>: Practice using classes to style large portions of our webpages and applying classes to multiple HTML tags.</a:t>
            </a:r>
          </a:p>
          <a:p>
            <a:r>
              <a:rPr lang="en-US" b="1" dirty="0"/>
              <a:t>Warm up</a:t>
            </a:r>
          </a:p>
          <a:p>
            <a:r>
              <a:rPr lang="en-US" i="1" dirty="0"/>
              <a:t>Discuss the following with your partner:</a:t>
            </a:r>
            <a:endParaRPr lang="en-US" dirty="0"/>
          </a:p>
          <a:p>
            <a:r>
              <a:rPr lang="en-US" dirty="0"/>
              <a:t>What's the difference between styling using classes and styling elements directly?</a:t>
            </a:r>
          </a:p>
          <a:p>
            <a:r>
              <a:rPr lang="en-US" dirty="0"/>
              <a:t>What does a class selector in the stylesheet look like?</a:t>
            </a:r>
          </a:p>
          <a:p>
            <a:endParaRPr lang="en-US" dirty="0"/>
          </a:p>
        </p:txBody>
      </p:sp>
    </p:spTree>
    <p:extLst>
      <p:ext uri="{BB962C8B-B14F-4D97-AF65-F5344CB8AC3E}">
        <p14:creationId xmlns:p14="http://schemas.microsoft.com/office/powerpoint/2010/main" val="7302453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CC5FF-5EA1-6F4F-B2EB-7102B80FF7EA}"/>
              </a:ext>
            </a:extLst>
          </p:cNvPr>
          <p:cNvSpPr>
            <a:spLocks noGrp="1"/>
          </p:cNvSpPr>
          <p:nvPr>
            <p:ph type="title"/>
          </p:nvPr>
        </p:nvSpPr>
        <p:spPr/>
        <p:txBody>
          <a:bodyPr/>
          <a:lstStyle/>
          <a:p>
            <a:pPr algn="ctr"/>
            <a:r>
              <a:rPr lang="en-US" b="1" dirty="0"/>
              <a:t>Code</a:t>
            </a:r>
            <a:br>
              <a:rPr lang="en-US" b="1" dirty="0"/>
            </a:br>
            <a:endParaRPr lang="en-US" dirty="0"/>
          </a:p>
        </p:txBody>
      </p:sp>
      <p:sp>
        <p:nvSpPr>
          <p:cNvPr id="3" name="Content Placeholder 2">
            <a:extLst>
              <a:ext uri="{FF2B5EF4-FFF2-40B4-BE49-F238E27FC236}">
                <a16:creationId xmlns:a16="http://schemas.microsoft.com/office/drawing/2014/main" id="{7585D130-64CE-B34D-A259-F49ABCBD0E87}"/>
              </a:ext>
            </a:extLst>
          </p:cNvPr>
          <p:cNvSpPr>
            <a:spLocks noGrp="1"/>
          </p:cNvSpPr>
          <p:nvPr>
            <p:ph idx="1"/>
          </p:nvPr>
        </p:nvSpPr>
        <p:spPr/>
        <p:txBody>
          <a:bodyPr>
            <a:normAutofit fontScale="85000" lnSpcReduction="10000"/>
          </a:bodyPr>
          <a:lstStyle/>
          <a:p>
            <a:r>
              <a:rPr lang="en-US" dirty="0"/>
              <a:t>Follow along with the lesson to create the page about giraffes that uses classes to style various sections of the page.</a:t>
            </a:r>
          </a:p>
          <a:p>
            <a:r>
              <a:rPr lang="en-US" b="1" dirty="0"/>
              <a:t>Travel Agency</a:t>
            </a:r>
          </a:p>
          <a:p>
            <a:r>
              <a:rPr lang="en-US" dirty="0"/>
              <a:t>Create a webpage for the </a:t>
            </a:r>
            <a:r>
              <a:rPr lang="en-US" i="1" dirty="0"/>
              <a:t>Happy Trails Travel Agency</a:t>
            </a:r>
            <a:r>
              <a:rPr lang="en-US" dirty="0"/>
              <a:t>. The page should have text, images, and links. Feature various travel destinations and get creative!</a:t>
            </a:r>
          </a:p>
          <a:p>
            <a:r>
              <a:rPr lang="en-US" dirty="0"/>
              <a:t>Add a class named tropical for tropical destinations. Give the headers the color #f7325e and the text the color #7dc410. Use the fantasy font family.</a:t>
            </a:r>
          </a:p>
          <a:p>
            <a:r>
              <a:rPr lang="en-US" dirty="0"/>
              <a:t>Add a class named popular for the most popular destination. Add some styling to distinguish it from the other destination listings. What happens when a popular destination is also a tropical destination? How can you make sure that the styles you want to see on the page are displayed?</a:t>
            </a:r>
          </a:p>
          <a:p>
            <a:endParaRPr lang="en-US" dirty="0"/>
          </a:p>
        </p:txBody>
      </p:sp>
    </p:spTree>
    <p:extLst>
      <p:ext uri="{BB962C8B-B14F-4D97-AF65-F5344CB8AC3E}">
        <p14:creationId xmlns:p14="http://schemas.microsoft.com/office/powerpoint/2010/main" val="11284032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DC8C0-4565-D449-BBCB-77D4E2EC0929}"/>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84ACD95E-FB3C-C549-BB76-9B04F20EAC90}"/>
              </a:ext>
            </a:extLst>
          </p:cNvPr>
          <p:cNvSpPr>
            <a:spLocks noGrp="1"/>
          </p:cNvSpPr>
          <p:nvPr>
            <p:ph idx="1"/>
          </p:nvPr>
        </p:nvSpPr>
        <p:spPr/>
        <p:txBody>
          <a:bodyPr>
            <a:normAutofit fontScale="85000" lnSpcReduction="20000"/>
          </a:bodyPr>
          <a:lstStyle/>
          <a:p>
            <a:r>
              <a:rPr lang="en-US" b="1" dirty="0"/>
              <a:t>News Article</a:t>
            </a:r>
          </a:p>
          <a:p>
            <a:r>
              <a:rPr lang="en-US" dirty="0"/>
              <a:t>Create a new project folder containing </a:t>
            </a:r>
            <a:r>
              <a:rPr lang="en-US" i="1" dirty="0"/>
              <a:t>news-</a:t>
            </a:r>
            <a:r>
              <a:rPr lang="en-US" i="1" dirty="0" err="1"/>
              <a:t>article.html</a:t>
            </a:r>
            <a:r>
              <a:rPr lang="en-US" dirty="0"/>
              <a:t> containing a fake news article. Use lorem ipsum text with &lt;p&gt; tags to give you paragraphs. Add a few images to illustrate the news, as well as headers to divide the page into sections.</a:t>
            </a:r>
          </a:p>
          <a:p>
            <a:r>
              <a:rPr lang="en-US" dirty="0"/>
              <a:t>Let the first section on the page be the introduction. Give it a </a:t>
            </a:r>
            <a:r>
              <a:rPr lang="en-US" dirty="0" err="1"/>
              <a:t>subheader</a:t>
            </a:r>
            <a:r>
              <a:rPr lang="en-US" dirty="0"/>
              <a:t> (&lt;h2&gt;), a paragraph or two, and an image. Each element in this section should have the class introduction. Create styles for all of the elements in this section to set them apart from the rest of the content on the page. Use the selectors h2.introduction, </a:t>
            </a:r>
            <a:r>
              <a:rPr lang="en-US" dirty="0" err="1"/>
              <a:t>p.introduction</a:t>
            </a:r>
            <a:r>
              <a:rPr lang="en-US" dirty="0"/>
              <a:t>, and </a:t>
            </a:r>
            <a:r>
              <a:rPr lang="en-US" dirty="0" err="1"/>
              <a:t>img.introduction</a:t>
            </a:r>
            <a:r>
              <a:rPr lang="en-US" dirty="0"/>
              <a:t> for the styles.</a:t>
            </a:r>
          </a:p>
          <a:p>
            <a:r>
              <a:rPr lang="en-US" b="1" dirty="0"/>
              <a:t>Favorite Things: More Practice</a:t>
            </a:r>
          </a:p>
          <a:p>
            <a:r>
              <a:rPr lang="en-US" dirty="0"/>
              <a:t>Get some more practice styling with classes by adding classes and class selectors for your CSS rules to your copy of </a:t>
            </a:r>
            <a:r>
              <a:rPr lang="en-US" i="1" dirty="0"/>
              <a:t>favorite-</a:t>
            </a:r>
            <a:r>
              <a:rPr lang="en-US" i="1" dirty="0" err="1"/>
              <a:t>things.html</a:t>
            </a:r>
            <a:r>
              <a:rPr lang="en-US" dirty="0"/>
              <a:t>.</a:t>
            </a:r>
          </a:p>
          <a:p>
            <a:endParaRPr lang="en-US" dirty="0"/>
          </a:p>
        </p:txBody>
      </p:sp>
    </p:spTree>
    <p:extLst>
      <p:ext uri="{BB962C8B-B14F-4D97-AF65-F5344CB8AC3E}">
        <p14:creationId xmlns:p14="http://schemas.microsoft.com/office/powerpoint/2010/main" val="2695870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4E6B-3C3A-FF43-8B80-1F33F484EDC8}"/>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832B5620-4052-1A44-81C0-A0F2C82DE16F}"/>
              </a:ext>
            </a:extLst>
          </p:cNvPr>
          <p:cNvSpPr>
            <a:spLocks noGrp="1"/>
          </p:cNvSpPr>
          <p:nvPr>
            <p:ph idx="1"/>
          </p:nvPr>
        </p:nvSpPr>
        <p:spPr/>
        <p:txBody>
          <a:bodyPr>
            <a:normAutofit fontScale="70000" lnSpcReduction="20000"/>
          </a:bodyPr>
          <a:lstStyle/>
          <a:p>
            <a:r>
              <a:rPr lang="en-US" dirty="0"/>
              <a:t>We used the git branch command to create a new branch called </a:t>
            </a:r>
            <a:r>
              <a:rPr lang="en-US" dirty="0" err="1"/>
              <a:t>gh</a:t>
            </a:r>
            <a:r>
              <a:rPr lang="en-US" dirty="0"/>
              <a:t>-pages. Again, we will go more into detail about branching in an upcoming lesson. For now, what matters is that we have a branch called </a:t>
            </a:r>
            <a:r>
              <a:rPr lang="en-US" dirty="0" err="1"/>
              <a:t>gh</a:t>
            </a:r>
            <a:r>
              <a:rPr lang="en-US" dirty="0"/>
              <a:t>-pages, and it is a copy of the code in the master branch. Next, we push the code to GitHub:</a:t>
            </a:r>
          </a:p>
          <a:p>
            <a:r>
              <a:rPr lang="en-US" dirty="0"/>
              <a:t>$ git push origin </a:t>
            </a:r>
            <a:r>
              <a:rPr lang="en-US" dirty="0" err="1"/>
              <a:t>gh</a:t>
            </a:r>
            <a:r>
              <a:rPr lang="en-US" dirty="0"/>
              <a:t>-pages</a:t>
            </a:r>
          </a:p>
          <a:p>
            <a:r>
              <a:rPr lang="en-US" dirty="0"/>
              <a:t>Notice that the last argument in this command is </a:t>
            </a:r>
            <a:r>
              <a:rPr lang="en-US" dirty="0" err="1"/>
              <a:t>gh</a:t>
            </a:r>
            <a:r>
              <a:rPr lang="en-US" dirty="0"/>
              <a:t>-pages, which means that we are pushing the </a:t>
            </a:r>
            <a:r>
              <a:rPr lang="en-US" dirty="0" err="1"/>
              <a:t>gh</a:t>
            </a:r>
            <a:r>
              <a:rPr lang="en-US" dirty="0"/>
              <a:t>-pages branch.</a:t>
            </a:r>
          </a:p>
          <a:p>
            <a:r>
              <a:rPr lang="en-US" dirty="0"/>
              <a:t>Once the project is pushed to GitHub, you will be able to view it online at </a:t>
            </a:r>
            <a:r>
              <a:rPr lang="en-US" i="1" dirty="0" err="1"/>
              <a:t>github-username.github.io</a:t>
            </a:r>
            <a:r>
              <a:rPr lang="en-US" i="1" dirty="0"/>
              <a:t>/repository-name</a:t>
            </a:r>
            <a:r>
              <a:rPr lang="en-US" dirty="0"/>
              <a:t>. For example, if our GitHub username was </a:t>
            </a:r>
            <a:r>
              <a:rPr lang="en-US" dirty="0" err="1"/>
              <a:t>goobsantech</a:t>
            </a:r>
            <a:r>
              <a:rPr lang="en-US" dirty="0"/>
              <a:t>, and our repository was named </a:t>
            </a:r>
            <a:r>
              <a:rPr lang="en-US" i="1" dirty="0"/>
              <a:t>hello-world</a:t>
            </a:r>
            <a:r>
              <a:rPr lang="en-US" dirty="0"/>
              <a:t>, we would navigate to </a:t>
            </a:r>
            <a:r>
              <a:rPr lang="en-US" i="1" dirty="0" err="1"/>
              <a:t>goobsantech.github.io</a:t>
            </a:r>
            <a:r>
              <a:rPr lang="en-US" i="1" dirty="0"/>
              <a:t>/hello-world</a:t>
            </a:r>
            <a:r>
              <a:rPr lang="en-US" dirty="0"/>
              <a:t> in the browser.</a:t>
            </a:r>
          </a:p>
          <a:p>
            <a:r>
              <a:rPr lang="en-US" dirty="0"/>
              <a:t>One last thing to note here. For now, if you want to continue making changes to a project, you should edit the code in the master branch, not </a:t>
            </a:r>
            <a:r>
              <a:rPr lang="en-US" dirty="0" err="1"/>
              <a:t>gh</a:t>
            </a:r>
            <a:r>
              <a:rPr lang="en-US" dirty="0"/>
              <a:t>-pages. Then, when you want to update the live site on </a:t>
            </a:r>
            <a:r>
              <a:rPr lang="en-US" i="1" dirty="0" err="1"/>
              <a:t>github.io</a:t>
            </a:r>
            <a:r>
              <a:rPr lang="en-US" dirty="0"/>
              <a:t>, delete the </a:t>
            </a:r>
            <a:r>
              <a:rPr lang="en-US" dirty="0" err="1"/>
              <a:t>gh</a:t>
            </a:r>
            <a:r>
              <a:rPr lang="en-US" dirty="0"/>
              <a:t>-pages branch and then create it again using the steps above.</a:t>
            </a:r>
          </a:p>
          <a:p>
            <a:endParaRPr lang="en-US" dirty="0"/>
          </a:p>
        </p:txBody>
      </p:sp>
    </p:spTree>
    <p:extLst>
      <p:ext uri="{BB962C8B-B14F-4D97-AF65-F5344CB8AC3E}">
        <p14:creationId xmlns:p14="http://schemas.microsoft.com/office/powerpoint/2010/main" val="4248649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CC61E-2322-C64B-B37C-14AB08B49447}"/>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442CD6F8-070C-1746-B11F-A128F0A5D055}"/>
              </a:ext>
            </a:extLst>
          </p:cNvPr>
          <p:cNvSpPr>
            <a:spLocks noGrp="1"/>
          </p:cNvSpPr>
          <p:nvPr>
            <p:ph idx="1"/>
          </p:nvPr>
        </p:nvSpPr>
        <p:spPr/>
        <p:txBody>
          <a:bodyPr/>
          <a:lstStyle/>
          <a:p>
            <a:r>
              <a:rPr lang="en-US" dirty="0"/>
              <a:t>To delete a branch, first click on the </a:t>
            </a:r>
            <a:r>
              <a:rPr lang="en-US" i="1" dirty="0"/>
              <a:t>Branches</a:t>
            </a:r>
            <a:r>
              <a:rPr lang="en-US" dirty="0"/>
              <a:t> tab at the top of the repository's main page:</a:t>
            </a:r>
          </a:p>
          <a:p>
            <a:endParaRPr lang="en-US" dirty="0"/>
          </a:p>
          <a:p>
            <a:endParaRPr lang="en-US" dirty="0"/>
          </a:p>
          <a:p>
            <a:r>
              <a:rPr lang="en-US" dirty="0"/>
              <a:t>This will take you to a page where all of the repository's branches are listed. Delete a branch by clicking on the red trash can symbol in the branch's row on the right side of the page:</a:t>
            </a:r>
          </a:p>
        </p:txBody>
      </p:sp>
      <p:pic>
        <p:nvPicPr>
          <p:cNvPr id="5" name="Picture 4">
            <a:extLst>
              <a:ext uri="{FF2B5EF4-FFF2-40B4-BE49-F238E27FC236}">
                <a16:creationId xmlns:a16="http://schemas.microsoft.com/office/drawing/2014/main" id="{C41CCB13-C9F3-D142-A65F-C8B2EB33AB96}"/>
              </a:ext>
            </a:extLst>
          </p:cNvPr>
          <p:cNvPicPr>
            <a:picLocks noChangeAspect="1"/>
          </p:cNvPicPr>
          <p:nvPr/>
        </p:nvPicPr>
        <p:blipFill>
          <a:blip r:embed="rId2"/>
          <a:stretch>
            <a:fillRect/>
          </a:stretch>
        </p:blipFill>
        <p:spPr>
          <a:xfrm>
            <a:off x="1828800" y="2844800"/>
            <a:ext cx="9194800" cy="1012826"/>
          </a:xfrm>
          <a:prstGeom prst="rect">
            <a:avLst/>
          </a:prstGeom>
        </p:spPr>
      </p:pic>
      <p:pic>
        <p:nvPicPr>
          <p:cNvPr id="7" name="Picture 6">
            <a:extLst>
              <a:ext uri="{FF2B5EF4-FFF2-40B4-BE49-F238E27FC236}">
                <a16:creationId xmlns:a16="http://schemas.microsoft.com/office/drawing/2014/main" id="{361E40DE-3566-FA49-BB02-E982D3B5FD19}"/>
              </a:ext>
            </a:extLst>
          </p:cNvPr>
          <p:cNvPicPr>
            <a:picLocks noChangeAspect="1"/>
          </p:cNvPicPr>
          <p:nvPr/>
        </p:nvPicPr>
        <p:blipFill>
          <a:blip r:embed="rId3"/>
          <a:stretch>
            <a:fillRect/>
          </a:stretch>
        </p:blipFill>
        <p:spPr>
          <a:xfrm>
            <a:off x="1828799" y="5004247"/>
            <a:ext cx="9226055" cy="990600"/>
          </a:xfrm>
          <a:prstGeom prst="rect">
            <a:avLst/>
          </a:prstGeom>
        </p:spPr>
      </p:pic>
    </p:spTree>
    <p:extLst>
      <p:ext uri="{BB962C8B-B14F-4D97-AF65-F5344CB8AC3E}">
        <p14:creationId xmlns:p14="http://schemas.microsoft.com/office/powerpoint/2010/main" val="2532157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9C5E-67E4-0543-BCB3-5E90E9CFFF80}"/>
              </a:ext>
            </a:extLst>
          </p:cNvPr>
          <p:cNvSpPr>
            <a:spLocks noGrp="1"/>
          </p:cNvSpPr>
          <p:nvPr>
            <p:ph type="title"/>
          </p:nvPr>
        </p:nvSpPr>
        <p:spPr/>
        <p:txBody>
          <a:bodyPr/>
          <a:lstStyle/>
          <a:p>
            <a:pPr algn="ctr"/>
            <a:r>
              <a:rPr lang="en-US" dirty="0"/>
              <a:t>Git Branching</a:t>
            </a:r>
          </a:p>
        </p:txBody>
      </p:sp>
      <p:sp>
        <p:nvSpPr>
          <p:cNvPr id="3" name="Content Placeholder 2">
            <a:extLst>
              <a:ext uri="{FF2B5EF4-FFF2-40B4-BE49-F238E27FC236}">
                <a16:creationId xmlns:a16="http://schemas.microsoft.com/office/drawing/2014/main" id="{35870DEF-8B04-7F41-9D6F-7407C6B2CF99}"/>
              </a:ext>
            </a:extLst>
          </p:cNvPr>
          <p:cNvSpPr>
            <a:spLocks noGrp="1"/>
          </p:cNvSpPr>
          <p:nvPr>
            <p:ph idx="1"/>
          </p:nvPr>
        </p:nvSpPr>
        <p:spPr/>
        <p:txBody>
          <a:bodyPr>
            <a:normAutofit fontScale="92500" lnSpcReduction="20000"/>
          </a:bodyPr>
          <a:lstStyle/>
          <a:p>
            <a:r>
              <a:rPr lang="en-US" dirty="0"/>
              <a:t>So far we've learned what Git and GitHub are, how to set up a project, track changes, push code to GitHub, clone projects back down from GitHub into a local Git repository, and even publish websites on GitHub Pages.</a:t>
            </a:r>
          </a:p>
          <a:p>
            <a:r>
              <a:rPr lang="en-US" dirty="0"/>
              <a:t>In this lesson we'll dive deeper into Git by exploring something called branching. We were introduced to branching briefly when we learned about GitHub pages. In this lesson, we'll learn more about what it is, how it works, what benefits it offers, and how to create and maintain branches in our own projects.</a:t>
            </a:r>
          </a:p>
          <a:p>
            <a:r>
              <a:rPr lang="en-US" dirty="0"/>
              <a:t>To do this, we'll walk through creating an example project in the next two lessons. Together, we'll create and merge branches in this example project. Then, in an upcoming exercise you'll have the opportunity to work with branches on your own project with a partner.</a:t>
            </a:r>
          </a:p>
          <a:p>
            <a:endParaRPr lang="en-US" dirty="0"/>
          </a:p>
        </p:txBody>
      </p:sp>
    </p:spTree>
    <p:extLst>
      <p:ext uri="{BB962C8B-B14F-4D97-AF65-F5344CB8AC3E}">
        <p14:creationId xmlns:p14="http://schemas.microsoft.com/office/powerpoint/2010/main" val="968640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2F7A-6318-7045-899D-867418D99755}"/>
              </a:ext>
            </a:extLst>
          </p:cNvPr>
          <p:cNvSpPr>
            <a:spLocks noGrp="1"/>
          </p:cNvSpPr>
          <p:nvPr>
            <p:ph type="title"/>
          </p:nvPr>
        </p:nvSpPr>
        <p:spPr/>
        <p:txBody>
          <a:bodyPr/>
          <a:lstStyle/>
          <a:p>
            <a:pPr algn="ctr"/>
            <a:r>
              <a:rPr lang="en-US" b="1" dirty="0"/>
              <a:t>Overview</a:t>
            </a:r>
            <a:br>
              <a:rPr lang="en-US" b="1" dirty="0"/>
            </a:br>
            <a:endParaRPr lang="en-US" dirty="0"/>
          </a:p>
        </p:txBody>
      </p:sp>
      <p:sp>
        <p:nvSpPr>
          <p:cNvPr id="3" name="Content Placeholder 2">
            <a:extLst>
              <a:ext uri="{FF2B5EF4-FFF2-40B4-BE49-F238E27FC236}">
                <a16:creationId xmlns:a16="http://schemas.microsoft.com/office/drawing/2014/main" id="{71D915AE-4262-8345-9BB5-1F12565A8085}"/>
              </a:ext>
            </a:extLst>
          </p:cNvPr>
          <p:cNvSpPr>
            <a:spLocks noGrp="1"/>
          </p:cNvSpPr>
          <p:nvPr>
            <p:ph idx="1"/>
          </p:nvPr>
        </p:nvSpPr>
        <p:spPr/>
        <p:txBody>
          <a:bodyPr>
            <a:normAutofit fontScale="77500" lnSpcReduction="20000"/>
          </a:bodyPr>
          <a:lstStyle/>
          <a:p>
            <a:r>
              <a:rPr lang="en-US" dirty="0"/>
              <a:t>In Git, branching is the act of creating multiple copies of similar code in the same repository. There are many reasons developers do this. Here are a few of the most common:</a:t>
            </a:r>
          </a:p>
          <a:p>
            <a:pPr>
              <a:buFont typeface="Wingdings" pitchFamily="2" charset="2"/>
              <a:buChar char="v"/>
            </a:pPr>
            <a:r>
              <a:rPr lang="en-US" dirty="0"/>
              <a:t>Multiple branches allow a team of developers to work together without "stepping on each others' feet", so to speak. If a team was all working on the same files at the same time, things could get messy very quickly. Branches allow each developer their own copy of the project to work on. When part of the project is done, the team can merge multiple branches together into a completed final product.</a:t>
            </a:r>
          </a:p>
          <a:p>
            <a:pPr>
              <a:buFont typeface="Wingdings" pitchFamily="2" charset="2"/>
              <a:buChar char="v"/>
            </a:pPr>
            <a:r>
              <a:rPr lang="en-US" dirty="0"/>
              <a:t>Branching also allows us to experiment with changes without risking our final product. We can use branching to create a copy of our code separate from our final version to experiment with new features and code. If this new code causes any bugs, we can rest assured knowing our original code is still safe!</a:t>
            </a:r>
          </a:p>
          <a:p>
            <a:pPr>
              <a:buFont typeface="Wingdings" pitchFamily="2" charset="2"/>
              <a:buChar char="v"/>
            </a:pPr>
            <a:r>
              <a:rPr lang="en-US" dirty="0"/>
              <a:t>Branching allows us to pursue multiple options at once. Not sure which approach to a problem is preferable? With branching, you can always create multiple copies of your project, try implementing different code in each, and see which result is preferable.</a:t>
            </a:r>
          </a:p>
          <a:p>
            <a:endParaRPr lang="en-US" dirty="0"/>
          </a:p>
        </p:txBody>
      </p:sp>
    </p:spTree>
    <p:extLst>
      <p:ext uri="{BB962C8B-B14F-4D97-AF65-F5344CB8AC3E}">
        <p14:creationId xmlns:p14="http://schemas.microsoft.com/office/powerpoint/2010/main" val="108762260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{575A6CCD-774D-2740-80EA-CE2C56C8D0C3}tf10001119</Template>
  <TotalTime>137</TotalTime>
  <Words>6056</Words>
  <Application>Microsoft Macintosh PowerPoint</Application>
  <PresentationFormat>Widescreen</PresentationFormat>
  <Paragraphs>366</Paragraphs>
  <Slides>54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Gill Sans MT</vt:lpstr>
      <vt:lpstr>Wingdings</vt:lpstr>
      <vt:lpstr>Gallery</vt:lpstr>
      <vt:lpstr>Week2</vt:lpstr>
      <vt:lpstr>GitHub Pages</vt:lpstr>
      <vt:lpstr>Continue..</vt:lpstr>
      <vt:lpstr>Continue..</vt:lpstr>
      <vt:lpstr>Continue..</vt:lpstr>
      <vt:lpstr>Continue..</vt:lpstr>
      <vt:lpstr>Continue..</vt:lpstr>
      <vt:lpstr>Git Branching</vt:lpstr>
      <vt:lpstr>Overview </vt:lpstr>
      <vt:lpstr>Continue..</vt:lpstr>
      <vt:lpstr>Continue..</vt:lpstr>
      <vt:lpstr>Continue..</vt:lpstr>
      <vt:lpstr>Continue..</vt:lpstr>
      <vt:lpstr>Example Project </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Git Merging</vt:lpstr>
      <vt:lpstr>Continue..</vt:lpstr>
      <vt:lpstr>Continue..</vt:lpstr>
      <vt:lpstr>Continue..</vt:lpstr>
      <vt:lpstr>Continue..</vt:lpstr>
      <vt:lpstr>continue..</vt:lpstr>
      <vt:lpstr>Continue..</vt:lpstr>
      <vt:lpstr>Practice: Branching and Merging</vt:lpstr>
      <vt:lpstr>code</vt:lpstr>
      <vt:lpstr>Continue..</vt:lpstr>
      <vt:lpstr>Styling with Classes</vt:lpstr>
      <vt:lpstr>Continue..</vt:lpstr>
      <vt:lpstr>continue..</vt:lpstr>
      <vt:lpstr>Continue..</vt:lpstr>
      <vt:lpstr>Practice - Styling with Classes</vt:lpstr>
      <vt:lpstr>Code </vt:lpstr>
      <vt:lpstr>Continue..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Week2</dc:title>
  <dc:creator>Eng-Hafsa Saed</dc:creator>
  <cp:lastModifiedBy>Eng-Hafsa Saed</cp:lastModifiedBy>
  <cp:revision>3</cp:revision>
  <dcterms:created xsi:type="dcterms:W3CDTF">2021-09-26T10:11:14Z</dcterms:created>
  <dcterms:modified xsi:type="dcterms:W3CDTF">2021-09-26T12:28:46Z</dcterms:modified>
</cp:coreProperties>
</file>