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raffitica" charset="1" panose="00000500000000000000"/>
      <p:regular r:id="rId18"/>
    </p:embeddedFont>
    <p:embeddedFont>
      <p:font typeface="Markazi Tex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53653" y="643011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600501" y="155470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184686" y="3281799"/>
            <a:ext cx="14198932" cy="2916886"/>
            <a:chOff x="0" y="0"/>
            <a:chExt cx="18931909" cy="3889182"/>
          </a:xfrm>
        </p:grpSpPr>
        <p:sp>
          <p:nvSpPr>
            <p:cNvPr name="Freeform 19" id="19"/>
            <p:cNvSpPr/>
            <p:nvPr/>
          </p:nvSpPr>
          <p:spPr>
            <a:xfrm flipH="false" flipV="false" rot="370059">
              <a:off x="5581521" y="39638"/>
              <a:ext cx="824503" cy="1608072"/>
            </a:xfrm>
            <a:custGeom>
              <a:avLst/>
              <a:gdLst/>
              <a:ahLst/>
              <a:cxnLst/>
              <a:rect r="r" b="b" t="t" l="l"/>
              <a:pathLst>
                <a:path h="1608072" w="824503">
                  <a:moveTo>
                    <a:pt x="0" y="0"/>
                  </a:moveTo>
                  <a:lnTo>
                    <a:pt x="824503" y="0"/>
                  </a:lnTo>
                  <a:lnTo>
                    <a:pt x="824503" y="1608072"/>
                  </a:lnTo>
                  <a:lnTo>
                    <a:pt x="0" y="160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true" flipV="false" rot="0">
              <a:off x="17260670" y="1647710"/>
              <a:ext cx="1671240" cy="1630165"/>
            </a:xfrm>
            <a:custGeom>
              <a:avLst/>
              <a:gdLst/>
              <a:ahLst/>
              <a:cxnLst/>
              <a:rect r="r" b="b" t="t" l="l"/>
              <a:pathLst>
                <a:path h="1630165" w="1671240">
                  <a:moveTo>
                    <a:pt x="1671239" y="0"/>
                  </a:moveTo>
                  <a:lnTo>
                    <a:pt x="0" y="0"/>
                  </a:lnTo>
                  <a:lnTo>
                    <a:pt x="0" y="1630165"/>
                  </a:lnTo>
                  <a:lnTo>
                    <a:pt x="1671239" y="1630165"/>
                  </a:lnTo>
                  <a:lnTo>
                    <a:pt x="1671239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944043"/>
              <a:ext cx="18558169" cy="2945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15586"/>
                </a:lnSpc>
              </a:pPr>
              <a:r>
                <a:rPr lang="ar-EG" sz="16581">
                  <a:solidFill>
                    <a:srgbClr val="4E5586"/>
                  </a:solidFill>
                  <a:latin typeface="Graffitica"/>
                  <a:ea typeface="Graffitica"/>
                  <a:cs typeface="Graffitica"/>
                  <a:sym typeface="Graffitica"/>
                  <a:rtl val="true"/>
                </a:rPr>
                <a:t>القوة الكهربائية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80812" y="7547011"/>
            <a:ext cx="15707326" cy="83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07"/>
              </a:lnSpc>
            </a:pPr>
            <a:r>
              <a:rPr lang="ar-EG" sz="6207" spc="-124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تقديم :    عبدالله الشهري     و عبدالرحمن المطيري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46354" y="1939339"/>
            <a:ext cx="13931362" cy="10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708"/>
              </a:lnSpc>
            </a:pP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فيزياء 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-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3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           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3383" y="1929814"/>
            <a:ext cx="5105376" cy="10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708"/>
              </a:lnSpc>
            </a:pP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الدرس 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  <a:r>
              <a:rPr lang="ar-EG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-</a:t>
            </a:r>
            <a:r>
              <a:rPr lang="en-US" sz="8201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72894" y="677468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530142" y="1779428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4196137"/>
            <a:ext cx="18288000" cy="276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0480"/>
              </a:lnSpc>
            </a:pPr>
            <a:r>
              <a:rPr lang="ar-EG" sz="21787">
                <a:solidFill>
                  <a:srgbClr val="4E5586"/>
                </a:solidFill>
                <a:latin typeface="Graffitica"/>
                <a:ea typeface="Graffitica"/>
                <a:cs typeface="Graffitica"/>
                <a:sym typeface="Graffitica"/>
                <a:rtl val="true"/>
              </a:rPr>
              <a:t>شكرًا  لكم !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942" y="229987"/>
            <a:ext cx="17426116" cy="10057013"/>
          </a:xfrm>
          <a:custGeom>
            <a:avLst/>
            <a:gdLst/>
            <a:ahLst/>
            <a:cxnLst/>
            <a:rect r="r" b="b" t="t" l="l"/>
            <a:pathLst>
              <a:path h="10057013" w="17426116">
                <a:moveTo>
                  <a:pt x="0" y="0"/>
                </a:moveTo>
                <a:lnTo>
                  <a:pt x="17426116" y="0"/>
                </a:lnTo>
                <a:lnTo>
                  <a:pt x="17426116" y="10057013"/>
                </a:lnTo>
                <a:lnTo>
                  <a:pt x="0" y="10057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942" y="0"/>
            <a:ext cx="17426116" cy="10057013"/>
          </a:xfrm>
          <a:custGeom>
            <a:avLst/>
            <a:gdLst/>
            <a:ahLst/>
            <a:cxnLst/>
            <a:rect r="r" b="b" t="t" l="l"/>
            <a:pathLst>
              <a:path h="10057013" w="17426116">
                <a:moveTo>
                  <a:pt x="0" y="0"/>
                </a:moveTo>
                <a:lnTo>
                  <a:pt x="17426116" y="0"/>
                </a:lnTo>
                <a:lnTo>
                  <a:pt x="17426116" y="10057013"/>
                </a:lnTo>
                <a:lnTo>
                  <a:pt x="0" y="10057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17138" y="8240991"/>
            <a:ext cx="10256108" cy="3086100"/>
            <a:chOff x="0" y="0"/>
            <a:chExt cx="2701197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1197" cy="812800"/>
            </a:xfrm>
            <a:custGeom>
              <a:avLst/>
              <a:gdLst/>
              <a:ahLst/>
              <a:cxnLst/>
              <a:rect r="r" b="b" t="t" l="l"/>
              <a:pathLst>
                <a:path h="812800" w="2701197">
                  <a:moveTo>
                    <a:pt x="0" y="0"/>
                  </a:moveTo>
                  <a:lnTo>
                    <a:pt x="2701197" y="0"/>
                  </a:lnTo>
                  <a:lnTo>
                    <a:pt x="27011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119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5776" y="8327702"/>
            <a:ext cx="16836449" cy="1861197"/>
            <a:chOff x="0" y="0"/>
            <a:chExt cx="4434291" cy="4901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34291" cy="490192"/>
            </a:xfrm>
            <a:custGeom>
              <a:avLst/>
              <a:gdLst/>
              <a:ahLst/>
              <a:cxnLst/>
              <a:rect r="r" b="b" t="t" l="l"/>
              <a:pathLst>
                <a:path h="490192" w="4434291">
                  <a:moveTo>
                    <a:pt x="0" y="0"/>
                  </a:moveTo>
                  <a:lnTo>
                    <a:pt x="4434291" y="0"/>
                  </a:lnTo>
                  <a:lnTo>
                    <a:pt x="4434291" y="490192"/>
                  </a:lnTo>
                  <a:lnTo>
                    <a:pt x="0" y="49019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4E558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34291" cy="528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86718" y="8384930"/>
            <a:ext cx="1457547" cy="1746740"/>
          </a:xfrm>
          <a:custGeom>
            <a:avLst/>
            <a:gdLst/>
            <a:ahLst/>
            <a:cxnLst/>
            <a:rect r="r" b="b" t="t" l="l"/>
            <a:pathLst>
              <a:path h="1746740" w="1457547">
                <a:moveTo>
                  <a:pt x="0" y="0"/>
                </a:moveTo>
                <a:lnTo>
                  <a:pt x="1457546" y="0"/>
                </a:lnTo>
                <a:lnTo>
                  <a:pt x="1457546" y="1746740"/>
                </a:lnTo>
                <a:lnTo>
                  <a:pt x="0" y="174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6749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39391" y="8393644"/>
            <a:ext cx="974839" cy="1729312"/>
          </a:xfrm>
          <a:custGeom>
            <a:avLst/>
            <a:gdLst/>
            <a:ahLst/>
            <a:cxnLst/>
            <a:rect r="r" b="b" t="t" l="l"/>
            <a:pathLst>
              <a:path h="1729312" w="974839">
                <a:moveTo>
                  <a:pt x="0" y="0"/>
                </a:moveTo>
                <a:lnTo>
                  <a:pt x="974838" y="0"/>
                </a:lnTo>
                <a:lnTo>
                  <a:pt x="974838" y="1729312"/>
                </a:lnTo>
                <a:lnTo>
                  <a:pt x="0" y="1729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54389" t="-91033" r="-242888" b="-302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10156" y="8393644"/>
            <a:ext cx="1347314" cy="1729312"/>
          </a:xfrm>
          <a:custGeom>
            <a:avLst/>
            <a:gdLst/>
            <a:ahLst/>
            <a:cxnLst/>
            <a:rect r="r" b="b" t="t" l="l"/>
            <a:pathLst>
              <a:path h="1729312" w="1347314">
                <a:moveTo>
                  <a:pt x="0" y="0"/>
                </a:moveTo>
                <a:lnTo>
                  <a:pt x="1347315" y="0"/>
                </a:lnTo>
                <a:lnTo>
                  <a:pt x="1347315" y="1729312"/>
                </a:lnTo>
                <a:lnTo>
                  <a:pt x="0" y="1729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93137" r="-336606" b="-292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5375" y="8374516"/>
            <a:ext cx="1013911" cy="1757154"/>
          </a:xfrm>
          <a:custGeom>
            <a:avLst/>
            <a:gdLst/>
            <a:ahLst/>
            <a:cxnLst/>
            <a:rect r="r" b="b" t="t" l="l"/>
            <a:pathLst>
              <a:path h="1757154" w="1013911">
                <a:moveTo>
                  <a:pt x="0" y="0"/>
                </a:moveTo>
                <a:lnTo>
                  <a:pt x="1013911" y="0"/>
                </a:lnTo>
                <a:lnTo>
                  <a:pt x="1013911" y="1757154"/>
                </a:lnTo>
                <a:lnTo>
                  <a:pt x="0" y="1757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9956" t="0" r="-382962" b="-107165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7138" y="8240991"/>
            <a:ext cx="10256108" cy="3086100"/>
            <a:chOff x="0" y="0"/>
            <a:chExt cx="270119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1197" cy="812800"/>
            </a:xfrm>
            <a:custGeom>
              <a:avLst/>
              <a:gdLst/>
              <a:ahLst/>
              <a:cxnLst/>
              <a:rect r="r" b="b" t="t" l="l"/>
              <a:pathLst>
                <a:path h="812800" w="2701197">
                  <a:moveTo>
                    <a:pt x="0" y="0"/>
                  </a:moveTo>
                  <a:lnTo>
                    <a:pt x="2701197" y="0"/>
                  </a:lnTo>
                  <a:lnTo>
                    <a:pt x="27011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119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1476" y="400118"/>
            <a:ext cx="16836449" cy="9486764"/>
            <a:chOff x="0" y="0"/>
            <a:chExt cx="4434291" cy="2498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34291" cy="2498572"/>
            </a:xfrm>
            <a:custGeom>
              <a:avLst/>
              <a:gdLst/>
              <a:ahLst/>
              <a:cxnLst/>
              <a:rect r="r" b="b" t="t" l="l"/>
              <a:pathLst>
                <a:path h="2498572" w="4434291">
                  <a:moveTo>
                    <a:pt x="0" y="0"/>
                  </a:moveTo>
                  <a:lnTo>
                    <a:pt x="4434291" y="0"/>
                  </a:lnTo>
                  <a:lnTo>
                    <a:pt x="4434291" y="2498572"/>
                  </a:lnTo>
                  <a:lnTo>
                    <a:pt x="0" y="2498572"/>
                  </a:lnTo>
                  <a:close/>
                </a:path>
              </a:pathLst>
            </a:custGeom>
            <a:solidFill>
              <a:srgbClr val="FFFFFF"/>
            </a:solidFill>
            <a:ln w="238125" cap="sq">
              <a:solidFill>
                <a:srgbClr val="4E558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34291" cy="2536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9569" y="1181100"/>
            <a:ext cx="15818281" cy="7780780"/>
            <a:chOff x="0" y="0"/>
            <a:chExt cx="21091042" cy="103743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010684" y="0"/>
              <a:ext cx="6080358" cy="7286768"/>
            </a:xfrm>
            <a:custGeom>
              <a:avLst/>
              <a:gdLst/>
              <a:ahLst/>
              <a:cxnLst/>
              <a:rect r="r" b="b" t="t" l="l"/>
              <a:pathLst>
                <a:path h="7286768" w="6080358">
                  <a:moveTo>
                    <a:pt x="0" y="0"/>
                  </a:moveTo>
                  <a:lnTo>
                    <a:pt x="6080358" y="0"/>
                  </a:lnTo>
                  <a:lnTo>
                    <a:pt x="6080358" y="7286768"/>
                  </a:lnTo>
                  <a:lnTo>
                    <a:pt x="0" y="7286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67496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809162" y="4324276"/>
              <a:ext cx="3410530" cy="6050097"/>
            </a:xfrm>
            <a:custGeom>
              <a:avLst/>
              <a:gdLst/>
              <a:ahLst/>
              <a:cxnLst/>
              <a:rect r="r" b="b" t="t" l="l"/>
              <a:pathLst>
                <a:path h="6050097" w="3410530">
                  <a:moveTo>
                    <a:pt x="0" y="0"/>
                  </a:moveTo>
                  <a:lnTo>
                    <a:pt x="3410529" y="0"/>
                  </a:lnTo>
                  <a:lnTo>
                    <a:pt x="3410529" y="6050097"/>
                  </a:lnTo>
                  <a:lnTo>
                    <a:pt x="0" y="6050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54389" t="-91033" r="-242888" b="-302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878728" y="766785"/>
              <a:ext cx="4482341" cy="5753197"/>
            </a:xfrm>
            <a:custGeom>
              <a:avLst/>
              <a:gdLst/>
              <a:ahLst/>
              <a:cxnLst/>
              <a:rect r="r" b="b" t="t" l="l"/>
              <a:pathLst>
                <a:path h="5753197" w="4482341">
                  <a:moveTo>
                    <a:pt x="0" y="0"/>
                  </a:moveTo>
                  <a:lnTo>
                    <a:pt x="4482341" y="0"/>
                  </a:lnTo>
                  <a:lnTo>
                    <a:pt x="4482341" y="5753197"/>
                  </a:lnTo>
                  <a:lnTo>
                    <a:pt x="0" y="5753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93137" r="-336606" b="-292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3003" y="4324276"/>
              <a:ext cx="3454924" cy="5987540"/>
            </a:xfrm>
            <a:custGeom>
              <a:avLst/>
              <a:gdLst/>
              <a:ahLst/>
              <a:cxnLst/>
              <a:rect r="r" b="b" t="t" l="l"/>
              <a:pathLst>
                <a:path h="5987540" w="3454924">
                  <a:moveTo>
                    <a:pt x="0" y="0"/>
                  </a:moveTo>
                  <a:lnTo>
                    <a:pt x="3454925" y="0"/>
                  </a:lnTo>
                  <a:lnTo>
                    <a:pt x="3454925" y="5987540"/>
                  </a:lnTo>
                  <a:lnTo>
                    <a:pt x="0" y="5987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39956" t="0" r="-382962" b="-107165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497442"/>
              <a:ext cx="4048531" cy="1814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انفراج الورقتين؛ لأن الكشاف الكهربائي مشحون بشحنة سالبة.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03037" y="6755372"/>
              <a:ext cx="4048531" cy="2432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زيادة انفراج الورقتين؛ لأن الساق مشحونة بشحنة سالبة فتنقل الإلكترونات من الكرة إلى الورقتين.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464761" y="1444563"/>
              <a:ext cx="4048531" cy="2432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نقصان انفراج الورقتين؛ لأن الساق مشحونة بشحنة موجبة فتجذب الإلكترونات من الورقتين إلى الكرة.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5290084" y="7466800"/>
              <a:ext cx="4048531" cy="576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697"/>
                </a:lnSpc>
                <a:spcBef>
                  <a:spcPct val="0"/>
                </a:spcBef>
              </a:pPr>
              <a:r>
                <a:rPr lang="ar-EG" b="true" sz="2640">
                  <a:solidFill>
                    <a:srgbClr val="000000"/>
                  </a:solidFill>
                  <a:latin typeface="Markazi Text Bold"/>
                  <a:ea typeface="Markazi Text Bold"/>
                  <a:cs typeface="Markazi Text Bold"/>
                  <a:sym typeface="Markazi Text Bold"/>
                  <a:rtl val="true"/>
                </a:rPr>
                <a:t>الكشاف الكهربائي.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61064" y="8963729"/>
            <a:ext cx="3486861" cy="52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245"/>
              </a:lnSpc>
              <a:spcBef>
                <a:spcPct val="0"/>
              </a:spcBef>
            </a:pPr>
            <a:r>
              <a:rPr lang="ar-EG" b="true" sz="3032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  <a:rtl val="true"/>
              </a:rPr>
              <a:t>صفحة </a:t>
            </a:r>
            <a:r>
              <a:rPr lang="en-US" b="true" sz="3032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44</a:t>
            </a:r>
            <a:r>
              <a:rPr lang="ar-EG" b="true" sz="3032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  <a:rtl val="true"/>
              </a:rPr>
              <a:t> في الكتاب.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32702"/>
            <a:ext cx="17345797" cy="10010659"/>
          </a:xfrm>
          <a:custGeom>
            <a:avLst/>
            <a:gdLst/>
            <a:ahLst/>
            <a:cxnLst/>
            <a:rect r="r" b="b" t="t" l="l"/>
            <a:pathLst>
              <a:path h="10010659" w="17345797">
                <a:moveTo>
                  <a:pt x="0" y="0"/>
                </a:moveTo>
                <a:lnTo>
                  <a:pt x="17345798" y="0"/>
                </a:lnTo>
                <a:lnTo>
                  <a:pt x="17345798" y="10010659"/>
                </a:lnTo>
                <a:lnTo>
                  <a:pt x="0" y="1001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8852" y="4149035"/>
            <a:ext cx="137817" cy="283846"/>
            <a:chOff x="0" y="0"/>
            <a:chExt cx="36297" cy="747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297" cy="74758"/>
            </a:xfrm>
            <a:custGeom>
              <a:avLst/>
              <a:gdLst/>
              <a:ahLst/>
              <a:cxnLst/>
              <a:rect r="r" b="b" t="t" l="l"/>
              <a:pathLst>
                <a:path h="74758" w="36297">
                  <a:moveTo>
                    <a:pt x="18149" y="0"/>
                  </a:moveTo>
                  <a:lnTo>
                    <a:pt x="18149" y="0"/>
                  </a:lnTo>
                  <a:cubicBezTo>
                    <a:pt x="28172" y="0"/>
                    <a:pt x="36297" y="8125"/>
                    <a:pt x="36297" y="18149"/>
                  </a:cubicBezTo>
                  <a:lnTo>
                    <a:pt x="36297" y="56609"/>
                  </a:lnTo>
                  <a:cubicBezTo>
                    <a:pt x="36297" y="66632"/>
                    <a:pt x="28172" y="74758"/>
                    <a:pt x="18149" y="74758"/>
                  </a:cubicBezTo>
                  <a:lnTo>
                    <a:pt x="18149" y="74758"/>
                  </a:lnTo>
                  <a:cubicBezTo>
                    <a:pt x="8125" y="74758"/>
                    <a:pt x="0" y="66632"/>
                    <a:pt x="0" y="56609"/>
                  </a:cubicBezTo>
                  <a:lnTo>
                    <a:pt x="0" y="18149"/>
                  </a:lnTo>
                  <a:cubicBezTo>
                    <a:pt x="0" y="8125"/>
                    <a:pt x="8125" y="0"/>
                    <a:pt x="18149" y="0"/>
                  </a:cubicBezTo>
                  <a:close/>
                </a:path>
              </a:pathLst>
            </a:custGeom>
            <a:solidFill>
              <a:srgbClr val="F3F3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297" cy="122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7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151" y="166745"/>
            <a:ext cx="17387158" cy="10034530"/>
          </a:xfrm>
          <a:custGeom>
            <a:avLst/>
            <a:gdLst/>
            <a:ahLst/>
            <a:cxnLst/>
            <a:rect r="r" b="b" t="t" l="l"/>
            <a:pathLst>
              <a:path h="10034530" w="17387158">
                <a:moveTo>
                  <a:pt x="0" y="0"/>
                </a:moveTo>
                <a:lnTo>
                  <a:pt x="17387158" y="0"/>
                </a:lnTo>
                <a:lnTo>
                  <a:pt x="17387158" y="10034530"/>
                </a:lnTo>
                <a:lnTo>
                  <a:pt x="0" y="10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DAGXnAgK5Fk</dc:identifier>
  <dcterms:modified xsi:type="dcterms:W3CDTF">2011-08-01T06:04:30Z</dcterms:modified>
  <cp:revision>1</cp:revision>
  <dc:title>الكشاف الكهربائي.</dc:title>
</cp:coreProperties>
</file>