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4" r:id="rId4"/>
    <p:sldId id="261" r:id="rId5"/>
    <p:sldId id="263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9891" y="202692"/>
            <a:ext cx="10972800" cy="1385570"/>
          </a:xfrm>
          <a:custGeom>
            <a:avLst/>
            <a:gdLst/>
            <a:ahLst/>
            <a:cxnLst/>
            <a:rect l="l" t="t" r="r" b="b"/>
            <a:pathLst>
              <a:path w="10972800" h="1385570">
                <a:moveTo>
                  <a:pt x="10741914" y="0"/>
                </a:moveTo>
                <a:lnTo>
                  <a:pt x="230886" y="0"/>
                </a:lnTo>
                <a:lnTo>
                  <a:pt x="226195" y="46529"/>
                </a:lnTo>
                <a:lnTo>
                  <a:pt x="212742" y="89868"/>
                </a:lnTo>
                <a:lnTo>
                  <a:pt x="191455" y="129087"/>
                </a:lnTo>
                <a:lnTo>
                  <a:pt x="163263" y="163258"/>
                </a:lnTo>
                <a:lnTo>
                  <a:pt x="129093" y="191452"/>
                </a:lnTo>
                <a:lnTo>
                  <a:pt x="89873" y="212740"/>
                </a:lnTo>
                <a:lnTo>
                  <a:pt x="46533" y="226194"/>
                </a:lnTo>
                <a:lnTo>
                  <a:pt x="0" y="230885"/>
                </a:lnTo>
                <a:lnTo>
                  <a:pt x="0" y="1154429"/>
                </a:lnTo>
                <a:lnTo>
                  <a:pt x="46533" y="1159121"/>
                </a:lnTo>
                <a:lnTo>
                  <a:pt x="89873" y="1172575"/>
                </a:lnTo>
                <a:lnTo>
                  <a:pt x="129093" y="1193863"/>
                </a:lnTo>
                <a:lnTo>
                  <a:pt x="163263" y="1222057"/>
                </a:lnTo>
                <a:lnTo>
                  <a:pt x="191455" y="1256228"/>
                </a:lnTo>
                <a:lnTo>
                  <a:pt x="212742" y="1295447"/>
                </a:lnTo>
                <a:lnTo>
                  <a:pt x="226195" y="1338786"/>
                </a:lnTo>
                <a:lnTo>
                  <a:pt x="230886" y="1385315"/>
                </a:lnTo>
                <a:lnTo>
                  <a:pt x="10741914" y="1385315"/>
                </a:lnTo>
                <a:lnTo>
                  <a:pt x="10746605" y="1338786"/>
                </a:lnTo>
                <a:lnTo>
                  <a:pt x="10760059" y="1295447"/>
                </a:lnTo>
                <a:lnTo>
                  <a:pt x="10781347" y="1256228"/>
                </a:lnTo>
                <a:lnTo>
                  <a:pt x="10809541" y="1222057"/>
                </a:lnTo>
                <a:lnTo>
                  <a:pt x="10843712" y="1193863"/>
                </a:lnTo>
                <a:lnTo>
                  <a:pt x="10882931" y="1172575"/>
                </a:lnTo>
                <a:lnTo>
                  <a:pt x="10926270" y="1159121"/>
                </a:lnTo>
                <a:lnTo>
                  <a:pt x="10972800" y="1154429"/>
                </a:lnTo>
                <a:lnTo>
                  <a:pt x="10972800" y="230885"/>
                </a:lnTo>
                <a:lnTo>
                  <a:pt x="10926270" y="226194"/>
                </a:lnTo>
                <a:lnTo>
                  <a:pt x="10882931" y="212740"/>
                </a:lnTo>
                <a:lnTo>
                  <a:pt x="10843712" y="191452"/>
                </a:lnTo>
                <a:lnTo>
                  <a:pt x="10809541" y="163258"/>
                </a:lnTo>
                <a:lnTo>
                  <a:pt x="10781347" y="129087"/>
                </a:lnTo>
                <a:lnTo>
                  <a:pt x="10760059" y="89868"/>
                </a:lnTo>
                <a:lnTo>
                  <a:pt x="10746605" y="46529"/>
                </a:lnTo>
                <a:lnTo>
                  <a:pt x="10741914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59891" y="202692"/>
            <a:ext cx="10972800" cy="1385570"/>
          </a:xfrm>
          <a:custGeom>
            <a:avLst/>
            <a:gdLst/>
            <a:ahLst/>
            <a:cxnLst/>
            <a:rect l="l" t="t" r="r" b="b"/>
            <a:pathLst>
              <a:path w="10972800" h="1385570">
                <a:moveTo>
                  <a:pt x="0" y="230885"/>
                </a:moveTo>
                <a:lnTo>
                  <a:pt x="46533" y="226194"/>
                </a:lnTo>
                <a:lnTo>
                  <a:pt x="89873" y="212740"/>
                </a:lnTo>
                <a:lnTo>
                  <a:pt x="129093" y="191452"/>
                </a:lnTo>
                <a:lnTo>
                  <a:pt x="163263" y="163258"/>
                </a:lnTo>
                <a:lnTo>
                  <a:pt x="191455" y="129087"/>
                </a:lnTo>
                <a:lnTo>
                  <a:pt x="212742" y="89868"/>
                </a:lnTo>
                <a:lnTo>
                  <a:pt x="226195" y="46529"/>
                </a:lnTo>
                <a:lnTo>
                  <a:pt x="230886" y="0"/>
                </a:lnTo>
                <a:lnTo>
                  <a:pt x="10741914" y="0"/>
                </a:lnTo>
                <a:lnTo>
                  <a:pt x="10746605" y="46529"/>
                </a:lnTo>
                <a:lnTo>
                  <a:pt x="10760059" y="89868"/>
                </a:lnTo>
                <a:lnTo>
                  <a:pt x="10781347" y="129087"/>
                </a:lnTo>
                <a:lnTo>
                  <a:pt x="10809541" y="163258"/>
                </a:lnTo>
                <a:lnTo>
                  <a:pt x="10843712" y="191452"/>
                </a:lnTo>
                <a:lnTo>
                  <a:pt x="10882931" y="212740"/>
                </a:lnTo>
                <a:lnTo>
                  <a:pt x="10926270" y="226194"/>
                </a:lnTo>
                <a:lnTo>
                  <a:pt x="10972800" y="230885"/>
                </a:lnTo>
                <a:lnTo>
                  <a:pt x="10972800" y="1154429"/>
                </a:lnTo>
                <a:lnTo>
                  <a:pt x="10926270" y="1159121"/>
                </a:lnTo>
                <a:lnTo>
                  <a:pt x="10882931" y="1172575"/>
                </a:lnTo>
                <a:lnTo>
                  <a:pt x="10843712" y="1193863"/>
                </a:lnTo>
                <a:lnTo>
                  <a:pt x="10809541" y="1222057"/>
                </a:lnTo>
                <a:lnTo>
                  <a:pt x="10781347" y="1256228"/>
                </a:lnTo>
                <a:lnTo>
                  <a:pt x="10760059" y="1295447"/>
                </a:lnTo>
                <a:lnTo>
                  <a:pt x="10746605" y="1338786"/>
                </a:lnTo>
                <a:lnTo>
                  <a:pt x="10741914" y="1385315"/>
                </a:lnTo>
                <a:lnTo>
                  <a:pt x="230886" y="1385315"/>
                </a:lnTo>
                <a:lnTo>
                  <a:pt x="226195" y="1338786"/>
                </a:lnTo>
                <a:lnTo>
                  <a:pt x="212742" y="1295447"/>
                </a:lnTo>
                <a:lnTo>
                  <a:pt x="191455" y="1256228"/>
                </a:lnTo>
                <a:lnTo>
                  <a:pt x="163263" y="1222057"/>
                </a:lnTo>
                <a:lnTo>
                  <a:pt x="129093" y="1193863"/>
                </a:lnTo>
                <a:lnTo>
                  <a:pt x="89873" y="1172575"/>
                </a:lnTo>
                <a:lnTo>
                  <a:pt x="46533" y="1159121"/>
                </a:lnTo>
                <a:lnTo>
                  <a:pt x="0" y="1154429"/>
                </a:lnTo>
                <a:lnTo>
                  <a:pt x="0" y="230885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16520" y="-2031"/>
            <a:ext cx="40601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434" y="1397508"/>
            <a:ext cx="11486515" cy="2376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3846" y="258999"/>
            <a:ext cx="8982115" cy="2856679"/>
          </a:xfrm>
          <a:prstGeom prst="rect">
            <a:avLst/>
          </a:prstGeom>
        </p:spPr>
        <p:txBody>
          <a:bodyPr vert="horz" wrap="square" lIns="0" tIns="4445" rIns="0" bIns="0" rtlCol="0" anchor="ctr">
            <a:spAutoFit/>
          </a:bodyPr>
          <a:lstStyle/>
          <a:p>
            <a:pPr marL="1967230" marR="2059305" algn="ctr">
              <a:lnSpc>
                <a:spcPct val="101800"/>
              </a:lnSpc>
              <a:spcBef>
                <a:spcPts val="35"/>
              </a:spcBef>
            </a:pPr>
            <a:r>
              <a:rPr lang="en-US" sz="2800" b="1" spc="80" dirty="0">
                <a:latin typeface="Times New Roman"/>
                <a:cs typeface="Times New Roman"/>
              </a:rPr>
              <a:t>ثانوية الملك فهد </a:t>
            </a:r>
            <a:r>
              <a:rPr lang="en-US" sz="2800" b="1" dirty="0">
                <a:latin typeface="Times New Roman"/>
                <a:cs typeface="Times New Roman"/>
              </a:rPr>
              <a:t>‒</a:t>
            </a:r>
            <a:r>
              <a:rPr lang="en-US" sz="2800" b="1" spc="80" dirty="0">
                <a:latin typeface="Times New Roman"/>
                <a:cs typeface="Times New Roman"/>
              </a:rPr>
              <a:t> الفيزياء٢</a:t>
            </a:r>
          </a:p>
          <a:p>
            <a:pPr marL="1967230" marR="2059305" algn="ctr">
              <a:lnSpc>
                <a:spcPct val="101800"/>
              </a:lnSpc>
              <a:spcBef>
                <a:spcPts val="35"/>
              </a:spcBef>
            </a:pPr>
            <a:r>
              <a:rPr lang="en-US" sz="2800" b="1" dirty="0">
                <a:latin typeface="Times New Roman"/>
                <a:cs typeface="Times New Roman"/>
              </a:rPr>
              <a:t>الفصل الدراسي الثالث</a:t>
            </a:r>
          </a:p>
          <a:p>
            <a:pPr marL="1967230" marR="2059305" algn="ctr" rtl="1">
              <a:lnSpc>
                <a:spcPct val="101800"/>
              </a:lnSpc>
              <a:spcBef>
                <a:spcPts val="35"/>
              </a:spcBef>
            </a:pPr>
            <a:r>
              <a:rPr lang="en-US" sz="2800" b="1" dirty="0">
                <a:latin typeface="Times New Roman"/>
                <a:cs typeface="Times New Roman"/>
              </a:rPr>
              <a:t>عبدالله الشهري ‒ ضيف الله العدواني</a:t>
            </a:r>
            <a:endParaRPr lang="ar-SA" sz="2800" b="1" dirty="0">
              <a:latin typeface="Times New Roman"/>
              <a:cs typeface="Times New Roman"/>
            </a:endParaRPr>
          </a:p>
          <a:p>
            <a:pPr algn="ctr" rtl="1">
              <a:lnSpc>
                <a:spcPct val="100000"/>
              </a:lnSpc>
              <a:spcBef>
                <a:spcPts val="1375"/>
              </a:spcBef>
            </a:pPr>
            <a:r>
              <a:rPr lang="en-US" sz="4800" b="1" dirty="0">
                <a:solidFill>
                  <a:srgbClr val="002060"/>
                </a:solidFill>
                <a:latin typeface="Times New Roman"/>
                <a:cs typeface="Times New Roman"/>
              </a:rPr>
              <a:t>الفصل الثالث </a:t>
            </a:r>
            <a:r>
              <a:rPr lang="en-US" sz="4800" b="1" dirty="0">
                <a:solidFill>
                  <a:srgbClr val="002060"/>
                </a:solidFill>
                <a:latin typeface="Calibri" panose="020F0502020204030204" pitchFamily="34" charset="0"/>
                <a:ea typeface="Arial Nova Cond" panose="02000000000000000000" pitchFamily="2" charset="0"/>
                <a:cs typeface="Arial" panose="020B0604020202020204" pitchFamily="34" charset="0"/>
              </a:rPr>
              <a:t>3</a:t>
            </a:r>
            <a:r>
              <a:rPr lang="en-US" sz="4800" b="1" dirty="0">
                <a:solidFill>
                  <a:srgbClr val="002060"/>
                </a:solidFill>
                <a:latin typeface="Times New Roman"/>
                <a:cs typeface="Times New Roman"/>
              </a:rPr>
              <a:t> : الزخم وحفظه</a:t>
            </a:r>
            <a:endParaRPr lang="ar-SA" sz="4800" b="1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2540" algn="ctr" rtl="1">
              <a:lnSpc>
                <a:spcPct val="100000"/>
              </a:lnSpc>
              <a:spcBef>
                <a:spcPts val="45"/>
              </a:spcBef>
            </a:pPr>
            <a:r>
              <a:rPr lang="en-US" sz="4000" b="1" dirty="0">
                <a:solidFill>
                  <a:srgbClr val="0070C0"/>
                </a:solidFill>
                <a:latin typeface="Times New Roman"/>
                <a:cs typeface="Times New Roman"/>
              </a:rPr>
              <a:t>الدرس الأول 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1-3</a:t>
            </a:r>
            <a:r>
              <a:rPr lang="en-US" sz="4000" b="1" dirty="0">
                <a:solidFill>
                  <a:srgbClr val="0070C0"/>
                </a:solidFill>
                <a:latin typeface="Times New Roman"/>
                <a:cs typeface="Times New Roman"/>
              </a:rPr>
              <a:t> : الدفع والزخم</a:t>
            </a:r>
            <a:endParaRPr sz="4000" b="1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8189"/>
              </p:ext>
            </p:extLst>
          </p:nvPr>
        </p:nvGraphicFramePr>
        <p:xfrm>
          <a:off x="213537" y="3452114"/>
          <a:ext cx="11722735" cy="276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9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3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R="81915" algn="r" rtl="1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❑ </a:t>
                      </a:r>
                      <a:r>
                        <a:rPr lang="en-US" sz="2800" b="1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تتعرّف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مفهوم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الزخم.</a:t>
                      </a:r>
                      <a:endParaRPr lang="en-US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81915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❑ </a:t>
                      </a:r>
                      <a:r>
                        <a:rPr lang="en-US" sz="2800" b="1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تحدّد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مقدار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الدفع </a:t>
                      </a:r>
                      <a:r>
                        <a:rPr lang="en-US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الواقع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على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8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الجسم</a:t>
                      </a:r>
                      <a:r>
                        <a:rPr lang="en-US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0" marR="0" marT="336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45"/>
                        </a:spcBef>
                      </a:pPr>
                      <a:r>
                        <a:rPr lang="en-US" sz="3600" b="1" spc="-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أهداف الدرس</a:t>
                      </a:r>
                      <a:endParaRPr sz="3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2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الدفع – الزخم – نظرية الدفع - الزخم</a:t>
                      </a:r>
                      <a:endParaRPr sz="2800" b="1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lang="en-US" sz="3600" b="1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Bahnschrift SemiLight" panose="02000000000000000000" pitchFamily="2" charset="0"/>
                          <a:cs typeface="Arial" panose="020B0604020202020204" pitchFamily="34" charset="0"/>
                        </a:rPr>
                        <a:t>المفردات</a:t>
                      </a:r>
                      <a:endParaRPr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Bahnschrift SemiLight" panose="02000000000000000000" pitchFamily="2" charset="0"/>
                        <a:cs typeface="Arial" panose="020B0604020202020204" pitchFamily="34" charset="0"/>
                      </a:endParaRPr>
                    </a:p>
                  </a:txBody>
                  <a:tcPr marL="0" marR="0" marT="206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lang="en-US" sz="3200" b="1" dirty="0" err="1">
                          <a:latin typeface="Calibri"/>
                          <a:cs typeface="Calibri"/>
                        </a:rPr>
                        <a:t>من</a:t>
                      </a:r>
                      <a:r>
                        <a:rPr lang="en-US" sz="3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3200" b="1" dirty="0" err="1">
                          <a:latin typeface="Calibri"/>
                          <a:cs typeface="Calibri"/>
                        </a:rPr>
                        <a:t>صفحة</a:t>
                      </a:r>
                      <a:r>
                        <a:rPr lang="en-US" sz="3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3200" b="1" dirty="0">
                          <a:latin typeface="Calibri" panose="020F0502020204030204" pitchFamily="34" charset="0"/>
                          <a:cs typeface="Calibri"/>
                        </a:rPr>
                        <a:t>67</a:t>
                      </a:r>
                      <a:r>
                        <a:rPr lang="en-US" sz="3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3200" b="1" dirty="0" err="1">
                          <a:latin typeface="Calibri"/>
                          <a:cs typeface="Calibri"/>
                        </a:rPr>
                        <a:t>حتى</a:t>
                      </a:r>
                      <a:r>
                        <a:rPr lang="en-US" sz="3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3200" b="1" dirty="0" err="1">
                          <a:latin typeface="Calibri"/>
                          <a:cs typeface="Calibri"/>
                        </a:rPr>
                        <a:t>صفحة</a:t>
                      </a:r>
                      <a:r>
                        <a:rPr lang="en-US" sz="3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3200" b="1" dirty="0">
                          <a:latin typeface="Calibri" panose="020F0502020204030204" pitchFamily="34" charset="0"/>
                          <a:cs typeface="Calibri"/>
                        </a:rPr>
                        <a:t>73</a:t>
                      </a:r>
                      <a:endParaRPr sz="3200" dirty="0">
                        <a:latin typeface="Calibri" panose="020F0502020204030204" pitchFamily="34" charset="0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lang="en-US" sz="2800" b="1" dirty="0">
                          <a:latin typeface="Times New Roman"/>
                          <a:cs typeface="Times New Roman"/>
                        </a:rPr>
                        <a:t>الصفحات في الكتاب</a:t>
                      </a:r>
                      <a:endParaRPr sz="2800" b="1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2721" y="101346"/>
            <a:ext cx="3685540" cy="633507"/>
          </a:xfrm>
          <a:custGeom>
            <a:avLst/>
            <a:gdLst/>
            <a:ahLst/>
            <a:cxnLst/>
            <a:rect l="l" t="t" r="r" b="b"/>
            <a:pathLst>
              <a:path w="3685540" h="692150">
                <a:moveTo>
                  <a:pt x="3685031" y="0"/>
                </a:moveTo>
                <a:lnTo>
                  <a:pt x="0" y="0"/>
                </a:lnTo>
                <a:lnTo>
                  <a:pt x="0" y="691895"/>
                </a:lnTo>
                <a:lnTo>
                  <a:pt x="3685031" y="691895"/>
                </a:lnTo>
                <a:lnTo>
                  <a:pt x="3685031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52721" y="101346"/>
            <a:ext cx="3685540" cy="633507"/>
          </a:xfrm>
          <a:prstGeom prst="rect">
            <a:avLst/>
          </a:prstGeom>
          <a:ln w="38100">
            <a:solidFill>
              <a:srgbClr val="4471C4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40"/>
              </a:spcBef>
            </a:pPr>
            <a:r>
              <a:rPr lang="ar-SA" sz="4000" dirty="0">
                <a:solidFill>
                  <a:schemeClr val="bg1"/>
                </a:solidFill>
              </a:rPr>
              <a:t>الـدفـع والـزخـم</a:t>
            </a:r>
            <a:endParaRPr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7148"/>
              </p:ext>
            </p:extLst>
          </p:nvPr>
        </p:nvGraphicFramePr>
        <p:xfrm>
          <a:off x="316534" y="1321603"/>
          <a:ext cx="11397615" cy="2837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}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هو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حاصل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ضرب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متوسط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القوة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المؤثرة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في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جسم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في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زمن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تأثير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القوة</a:t>
                      </a: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{ </a:t>
                      </a:r>
                      <a:endParaRPr lang="ar-SA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تعريفه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latin typeface="Times New Roman" panose="02020603050405020304" pitchFamily="18" charset="0"/>
                          <a:ea typeface="Book Antiqua" panose="02000000000000000000" pitchFamily="2" charset="0"/>
                          <a:cs typeface="Times New Roman" panose="02020603050405020304" pitchFamily="18" charset="0"/>
                        </a:rPr>
                        <a:t>FΔt</a:t>
                      </a:r>
                      <a:endParaRPr lang="ar-SA" sz="2800" dirty="0">
                        <a:latin typeface="Times New Roman" panose="02020603050405020304" pitchFamily="18" charset="0"/>
                        <a:ea typeface="Book Antiqua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قانونه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N.s</a:t>
                      </a:r>
                      <a:endParaRPr lang="ar-SA" sz="2800" dirty="0">
                        <a:latin typeface="Times New Roman" panose="02020603050405020304" pitchFamily="18" charset="0"/>
                        <a:ea typeface="Narkisim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وحدة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قياسه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كمية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متجهة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، </a:t>
                      </a:r>
                      <a:r>
                        <a:rPr lang="en-US" sz="2800" b="1" dirty="0" err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علل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؟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لأن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فيه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قوة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،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والقوة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كمية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متجهة</a:t>
                      </a:r>
                      <a:endParaRPr lang="ar-SA" sz="2800" b="1" dirty="0">
                        <a:solidFill>
                          <a:srgbClr val="0070C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نوعه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062577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إيجاد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الدفع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في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الحـالات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التـي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تتغير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فيها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القوى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مع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الزمـن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مــن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خلال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تحديد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المساحة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تحت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منحنى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القوة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– </a:t>
                      </a:r>
                      <a:r>
                        <a:rPr lang="en-US" sz="2400" b="1" dirty="0" err="1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الزمن</a:t>
                      </a:r>
                      <a:r>
                        <a:rPr lang="en-US" sz="2400" b="1" dirty="0">
                          <a:solidFill>
                            <a:srgbClr val="7030A0"/>
                          </a:solidFill>
                          <a:latin typeface="Aptos" panose="020B0004020202020204" pitchFamily="34" charset="0"/>
                          <a:ea typeface="Narkisim" panose="02000000000000000000" pitchFamily="2" charset="0"/>
                          <a:cs typeface="+mj-cs"/>
                        </a:rPr>
                        <a:t> </a:t>
                      </a:r>
                      <a:endParaRPr lang="ar-SA" sz="2400" b="1" dirty="0">
                        <a:solidFill>
                          <a:srgbClr val="7030A0"/>
                        </a:solidFill>
                        <a:latin typeface="Aptos" panose="020B0004020202020204" pitchFamily="34" charset="0"/>
                        <a:ea typeface="Narkisim" panose="02000000000000000000" pitchFamily="2" charset="0"/>
                        <a:cs typeface="+mj-cs"/>
                      </a:endParaRPr>
                    </a:p>
                  </a:txBody>
                  <a:tcPr marL="0" marR="0" marT="3365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ملاحظة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01387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27660"/>
              </p:ext>
            </p:extLst>
          </p:nvPr>
        </p:nvGraphicFramePr>
        <p:xfrm>
          <a:off x="316534" y="4788789"/>
          <a:ext cx="11396979" cy="1967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}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هو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حاصل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ضرب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كتلة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الجسم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في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سرعته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المتجهة</a:t>
                      </a: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{ </a:t>
                      </a:r>
                      <a:endParaRPr lang="ar-SA" sz="2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تعريفه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spc="5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p = mv</a:t>
                      </a:r>
                      <a:endParaRPr lang="ar-SA" sz="2400" dirty="0">
                        <a:latin typeface="Times New Roman" panose="02020603050405020304" pitchFamily="18" charset="0"/>
                        <a:ea typeface="Narkisim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قانونه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spc="5" dirty="0" err="1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kg.m</a:t>
                      </a:r>
                      <a:r>
                        <a:rPr lang="en-US" sz="2400" b="1" spc="5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/s</a:t>
                      </a:r>
                      <a:endParaRPr lang="ar-SA" sz="2400" dirty="0">
                        <a:latin typeface="Times New Roman" panose="02020603050405020304" pitchFamily="18" charset="0"/>
                        <a:ea typeface="Narkisim" panose="02000000000000000000" pitchFamily="2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وحدة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قياسه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كمية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متجهة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، </a:t>
                      </a:r>
                      <a:r>
                        <a:rPr lang="en-US" sz="2800" b="1" dirty="0" err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علل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؟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لأن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فيه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سرعة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،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والسرعة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كمية</a:t>
                      </a:r>
                      <a:r>
                        <a:rPr lang="en-US" sz="2800" b="1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متجهة</a:t>
                      </a:r>
                      <a:endParaRPr lang="ar-SA" sz="2800" b="1" dirty="0"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نوعه</a:t>
                      </a:r>
                      <a:endParaRPr lang="ar-SA"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154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42520A-3661-54F8-AAE3-2093E2A5B7E9}"/>
              </a:ext>
            </a:extLst>
          </p:cNvPr>
          <p:cNvSpPr txBox="1"/>
          <p:nvPr/>
        </p:nvSpPr>
        <p:spPr>
          <a:xfrm>
            <a:off x="7821549" y="688096"/>
            <a:ext cx="35403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3200" b="1" dirty="0"/>
              <a:t> ❑الدفع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3AB72-DEB5-B988-BA9F-9087BFE864B3}"/>
              </a:ext>
            </a:extLst>
          </p:cNvPr>
          <p:cNvSpPr txBox="1"/>
          <p:nvPr/>
        </p:nvSpPr>
        <p:spPr>
          <a:xfrm>
            <a:off x="7821549" y="4160755"/>
            <a:ext cx="35403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3200" b="1" dirty="0"/>
              <a:t> ❑الزخم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5AE50-F699-A1EE-0059-C93616642C3E}"/>
              </a:ext>
            </a:extLst>
          </p:cNvPr>
          <p:cNvSpPr txBox="1"/>
          <p:nvPr/>
        </p:nvSpPr>
        <p:spPr>
          <a:xfrm rot="10800000" flipV="1">
            <a:off x="477851" y="3882768"/>
            <a:ext cx="235293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1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راجع</a:t>
            </a:r>
            <a:r>
              <a:rPr lang="en-US" sz="1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الكتاب</a:t>
            </a:r>
            <a:r>
              <a:rPr lang="en-US" sz="1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الشكل</a:t>
            </a:r>
            <a:r>
              <a:rPr lang="en-US" sz="1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u="sng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3-1</a:t>
            </a:r>
            <a:r>
              <a:rPr lang="en-US" sz="1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u="sng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صفحة</a:t>
            </a:r>
            <a:r>
              <a:rPr lang="en-US" sz="1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u="sng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68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428492"/>
              </p:ext>
            </p:extLst>
          </p:nvPr>
        </p:nvGraphicFramePr>
        <p:xfrm>
          <a:off x="316534" y="887857"/>
          <a:ext cx="11397615" cy="555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تتحرك سيارة صغيرة 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725kg</a:t>
                      </a: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بسرعة 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115km/h</a:t>
                      </a: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في اتجاه الشرق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ar-SA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المسألة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احسب</a:t>
                      </a:r>
                      <a:r>
                        <a:rPr lang="en-US" sz="2800" b="1" spc="5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مقدار</a:t>
                      </a:r>
                      <a:r>
                        <a:rPr lang="en-US" sz="2800" b="1" spc="5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زخمها</a:t>
                      </a:r>
                      <a:r>
                        <a:rPr lang="en-US" sz="2800" b="1" spc="5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وحدد</a:t>
                      </a:r>
                      <a:r>
                        <a:rPr lang="en-US" sz="2800" b="1" spc="5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اتجاهه</a:t>
                      </a:r>
                      <a:r>
                        <a:rPr lang="en-US" sz="2800" b="1" spc="5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lang="ar-SA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.a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4803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+mj-lt"/>
                        <a:buNone/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الحل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7065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إذا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امتلكت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سيارة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أخرى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الزخم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نفسه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،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وكانت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كتلتها</a:t>
                      </a:r>
                      <a:endParaRPr lang="en-US" sz="2800" b="1" spc="5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2175kg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فما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سرعتها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المتجهة</a:t>
                      </a:r>
                      <a:r>
                        <a:rPr lang="en-US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+mj-lt"/>
                        <a:buNone/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.b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30943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lang="en-US" sz="2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indent="0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  <a:buFont typeface="+mj-lt"/>
                        <a:buNone/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الحل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endParaRPr lang="en-US"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421513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DB63B2DA-089E-DE02-0CE1-29883218D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560" y="315023"/>
            <a:ext cx="406019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3200" b="1" dirty="0"/>
              <a:t> ❑</a:t>
            </a:r>
            <a:r>
              <a:rPr lang="ar-SA" sz="3200" b="1" dirty="0"/>
              <a:t>مسائل تدريبية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9369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91683"/>
              </p:ext>
            </p:extLst>
          </p:nvPr>
        </p:nvGraphicFramePr>
        <p:xfrm>
          <a:off x="316534" y="887857"/>
          <a:ext cx="11397615" cy="919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}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الدفع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على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جسم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ما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يساوي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زخم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الجسم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النهائي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مطروحًا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منه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زخمه</a:t>
                      </a:r>
                      <a:r>
                        <a:rPr lang="en-US" sz="2800" b="1" spc="5" dirty="0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solidFill>
                            <a:srgbClr val="0070C0"/>
                          </a:solidFill>
                          <a:latin typeface="Times New Roman"/>
                          <a:cs typeface="Times New Roman"/>
                        </a:rPr>
                        <a:t>الابتدائي</a:t>
                      </a: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{ </a:t>
                      </a:r>
                      <a:endParaRPr sz="2800" dirty="0">
                        <a:solidFill>
                          <a:schemeClr val="tx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تعريفها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lang="en-US" sz="2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800" b="1" spc="5" dirty="0" err="1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FΔt</a:t>
                      </a:r>
                      <a:r>
                        <a:rPr lang="en-US" sz="2800" b="1" spc="5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 = p</a:t>
                      </a:r>
                      <a:r>
                        <a:rPr lang="en-US" sz="2800" b="1" spc="5" baseline="-25000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800" b="1" spc="5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ar-SA" sz="2800" b="1" spc="5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ar-SA" sz="2800" b="1" spc="5" baseline="-25000" dirty="0">
                          <a:latin typeface="Times New Roman" panose="02020603050405020304" pitchFamily="18" charset="0"/>
                          <a:ea typeface="Narkisim" panose="02000000000000000000" pitchFamily="2" charset="0"/>
                          <a:cs typeface="Times New Roman" panose="02020603050405020304" pitchFamily="18" charset="0"/>
                        </a:rPr>
                        <a:t>i</a:t>
                      </a:r>
                      <a:endParaRPr sz="2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قانونها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556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4803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562060"/>
              </p:ext>
            </p:extLst>
          </p:nvPr>
        </p:nvGraphicFramePr>
        <p:xfrm>
          <a:off x="316534" y="2932557"/>
          <a:ext cx="11397616" cy="3243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127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400" b="1" spc="5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</a:t>
                      </a:r>
                      <a:r>
                        <a:rPr lang="ar-SA" sz="2800" b="1" spc="5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b="1" spc="5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يحدث تغير كبير في الزخم عندما يكون الدفع كبيرًا.</a:t>
                      </a:r>
                    </a:p>
                    <a:p>
                      <a:pPr marL="1270" lvl="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4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</a:t>
                      </a:r>
                      <a:r>
                        <a:rPr lang="ar-SA" sz="2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ينتج الدفع الكبير إما عن قوة كبيرة تؤثر خلال فترة زمنية قصيرة، أو عن قوة</a:t>
                      </a:r>
                    </a:p>
                    <a:p>
                      <a:pPr marL="1270" lvl="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صغيرة تؤثر خلال فترة زمنية طويلة.</a:t>
                      </a:r>
                      <a:endParaRPr sz="28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ar-SA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ماذا يحدث فيها؟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127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400" b="1" spc="5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</a:t>
                      </a:r>
                      <a:r>
                        <a:rPr lang="ar-SA" sz="2800" b="1" spc="5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b="1" spc="5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تعمل الوسادة الهوائية على توفير الدفع المطلوب، لكنها تقلل القوة عن طريق</a:t>
                      </a:r>
                    </a:p>
                    <a:p>
                      <a:pPr marL="127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زيادة زمن تأثيرها.</a:t>
                      </a:r>
                    </a:p>
                    <a:p>
                      <a:pPr marL="127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4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</a:t>
                      </a:r>
                      <a:r>
                        <a:rPr lang="ar-SA" sz="2800" b="1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ar-SA" sz="28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كما أنها توزع تأثير القوة على مساحة أكبر من جسم الشخص، مما يقلل من</a:t>
                      </a:r>
                    </a:p>
                    <a:p>
                      <a:pPr marL="1270" indent="0" algn="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احتمال حدوث الإصابات.</a:t>
                      </a:r>
                      <a:endParaRPr sz="28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ar-SA" sz="2400" b="1" dirty="0">
                          <a:solidFill>
                            <a:schemeClr val="tx2"/>
                          </a:solidFill>
                          <a:latin typeface="Times New Roman"/>
                          <a:cs typeface="Times New Roman"/>
                        </a:rPr>
                        <a:t>ما عمل الوسادة الهوائية؟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25234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DB63B2DA-089E-DE02-0CE1-29883218D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5560" y="315023"/>
            <a:ext cx="406019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3200" b="1" dirty="0"/>
              <a:t> ❑</a:t>
            </a:r>
            <a:r>
              <a:rPr lang="en-US" sz="3200" b="1" dirty="0" err="1"/>
              <a:t>نظرية</a:t>
            </a:r>
            <a:r>
              <a:rPr lang="en-US" sz="3200" b="1" dirty="0"/>
              <a:t> الدفع</a:t>
            </a:r>
            <a:r>
              <a:rPr lang="ar-SA" sz="3200" b="1" dirty="0"/>
              <a:t> -</a:t>
            </a:r>
            <a:r>
              <a:rPr lang="en-US" sz="3200" b="1" dirty="0"/>
              <a:t> الزخم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326219F5-530D-3602-399C-9CD0AD941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1470" y="2322351"/>
            <a:ext cx="600096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3200" b="1" dirty="0"/>
              <a:t> ❑</a:t>
            </a:r>
            <a:r>
              <a:rPr lang="en-US" sz="3200" b="1" dirty="0" err="1"/>
              <a:t>نظرية</a:t>
            </a:r>
            <a:r>
              <a:rPr lang="en-US" sz="3200" b="1" dirty="0"/>
              <a:t> الدفع</a:t>
            </a:r>
            <a:r>
              <a:rPr lang="ar-SA" sz="3200" b="1" dirty="0"/>
              <a:t> -</a:t>
            </a:r>
            <a:r>
              <a:rPr lang="en-US" sz="3200" b="1" dirty="0"/>
              <a:t> الزخم </a:t>
            </a:r>
            <a:r>
              <a:rPr lang="en-US" sz="3200" b="1" dirty="0" err="1"/>
              <a:t>والحفاظ</a:t>
            </a:r>
            <a:r>
              <a:rPr lang="en-US" sz="3200" b="1" dirty="0"/>
              <a:t> </a:t>
            </a:r>
            <a:r>
              <a:rPr lang="en-US" sz="3200" b="1" dirty="0" err="1"/>
              <a:t>على</a:t>
            </a:r>
            <a:r>
              <a:rPr lang="en-US" sz="3200" b="1" dirty="0"/>
              <a:t> </a:t>
            </a:r>
            <a:r>
              <a:rPr lang="en-US" sz="3200" b="1" dirty="0" err="1"/>
              <a:t>الحياة</a:t>
            </a:r>
            <a:endParaRPr 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63B2DA-089E-DE02-0CE1-29883218D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0800000" flipV="1">
            <a:off x="860710" y="484719"/>
            <a:ext cx="10470578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3200" b="1" dirty="0"/>
              <a:t> ❑</a:t>
            </a:r>
            <a:r>
              <a:rPr lang="ar-SA" sz="3200" b="1" dirty="0"/>
              <a:t>أسئلة عن هذا الدرس قد تأتي في اختبار التحصيل الدراسي (التحصيلي)</a:t>
            </a:r>
            <a:endParaRPr lang="en-US" sz="3200" b="1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6293522-7FEA-F343-45BB-0F70726C9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06518"/>
              </p:ext>
            </p:extLst>
          </p:nvPr>
        </p:nvGraphicFramePr>
        <p:xfrm>
          <a:off x="397191" y="1150945"/>
          <a:ext cx="11397616" cy="5147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06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390">
                  <a:extLst>
                    <a:ext uri="{9D8B030D-6E8A-4147-A177-3AD203B41FA5}">
                      <a16:colId xmlns:a16="http://schemas.microsoft.com/office/drawing/2014/main" val="102337036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127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أ. السرعة.                          ب. التسارع.</a:t>
                      </a:r>
                    </a:p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ج. الــزخــم.                            د. الــدفــع.</a:t>
                      </a: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ar-SA" sz="2400" b="1" baseline="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١.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المساحة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التي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تحت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منحنى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القوة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 –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الزمن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en-US" sz="2400" b="1" dirty="0" err="1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تساوي</a:t>
                      </a:r>
                      <a:r>
                        <a:rPr lang="en-US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: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د. الدفع، راجع الكتاب الشكل </a:t>
                      </a: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ea typeface="Amasis MT Pro" panose="02000000000000000000" pitchFamily="2" charset="0"/>
                          <a:cs typeface="Arial" panose="020B0604020202020204" pitchFamily="34" charset="0"/>
                        </a:rPr>
                        <a:t>1-3</a:t>
                      </a: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 صفحة 68. </a:t>
                      </a: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ar-SA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الحل: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8958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127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أ. يتضاعف.                          ب. يزداد أربع مرات.</a:t>
                      </a:r>
                    </a:p>
                    <a:p>
                      <a:pPr marL="127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ج. ينقص للنصف.                      د. يـــنقـــص للـربـع.</a:t>
                      </a:r>
                      <a:endParaRPr lang="ar-SA" sz="2800" b="1" spc="5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ar-SA" sz="2400" b="1" baseline="0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٢. </a:t>
                      </a:r>
                      <a:r>
                        <a:rPr lang="ar-SA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إذا تضاعفت سرعة جسم فإن زخمه: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12523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cs typeface="Arial" panose="020B0604020202020204" pitchFamily="34" charset="0"/>
                        </a:rPr>
                        <a:t>أ. يتضاعف، بحسب القانون فإن الزخم يساوي الكتلة ضرب السرعة.</a:t>
                      </a:r>
                    </a:p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فلو افترضنا أن الكتلة = 5، وأن السرعة = 10.</a:t>
                      </a:r>
                    </a:p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فإن الزخم = 5 × 10 = 50.</a:t>
                      </a:r>
                    </a:p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أما لو تضاعفت السرعة، فسيصبح الزخم:</a:t>
                      </a:r>
                    </a:p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5 × 20 = 100.</a:t>
                      </a:r>
                    </a:p>
                    <a:p>
                      <a:pPr marL="1270" lvl="0" indent="0" algn="ctr" rtl="1">
                        <a:lnSpc>
                          <a:spcPct val="100000"/>
                        </a:lnSpc>
                        <a:spcBef>
                          <a:spcPts val="26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ar-SA" sz="2800" b="1" spc="5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lt"/>
                          <a:ea typeface="+mn-ea"/>
                          <a:cs typeface="Arial" panose="020B0604020202020204" pitchFamily="34" charset="0"/>
                        </a:rPr>
                        <a:t>أي أن الزخم يتضاعف.</a:t>
                      </a:r>
                    </a:p>
                  </a:txBody>
                  <a:tcPr marL="0" marR="0" marT="33020" marB="0" anchor="ctr">
                    <a:lnL w="127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 rtl="1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lang="ar-SA" sz="2400" b="1" dirty="0">
                          <a:solidFill>
                            <a:schemeClr val="tx2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الحل:</a:t>
                      </a:r>
                      <a:endParaRPr sz="2400" b="1" dirty="0">
                        <a:solidFill>
                          <a:schemeClr val="tx2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 marL="0" marR="0" marT="349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96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3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الـدفـع والـزخـم</vt:lpstr>
      <vt:lpstr> ❑مسائل تدريبية</vt:lpstr>
      <vt:lpstr> ❑نظرية الدفع - الزخم</vt:lpstr>
      <vt:lpstr> ❑أسئلة عن هذا الدرس قد تأتي في اختبار التحصيل الدراسي (التحصيلي)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عبدالله بن ال حنش الشهري</cp:lastModifiedBy>
  <cp:revision>11</cp:revision>
  <dcterms:created xsi:type="dcterms:W3CDTF">2024-03-10T11:57:57Z</dcterms:created>
  <dcterms:modified xsi:type="dcterms:W3CDTF">2024-04-20T21:30:28Z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2024-03-10T00:00:00Z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2024-03-10T00:00:00Z</vt:filetime>
  </property>
  <property fmtid="{D5CDD505-2E9C-101B-9397-08002B2CF9AE}" pid="5" name="Producer">
    <vt:lpwstr>Samsung Electronics</vt:lpwstr>
  </property>
</Properties>
</file>