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Graffitica" charset="1" panose="00000500000000000000"/>
      <p:regular r:id="rId19"/>
    </p:embeddedFont>
    <p:embeddedFont>
      <p:font typeface="Markazi Text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0.png" Type="http://schemas.openxmlformats.org/officeDocument/2006/relationships/image"/><Relationship Id="rId32" Target="../media/image31.svg" Type="http://schemas.openxmlformats.org/officeDocument/2006/relationships/image"/><Relationship Id="rId33" Target="../media/image32.png" Type="http://schemas.openxmlformats.org/officeDocument/2006/relationships/image"/><Relationship Id="rId34" Target="../media/image33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2.png" Type="http://schemas.openxmlformats.org/officeDocument/2006/relationships/image"/><Relationship Id="rId3" Target="../media/image6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4.png" Type="http://schemas.openxmlformats.org/officeDocument/2006/relationships/image"/><Relationship Id="rId3" Target="../media/image6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6.png" Type="http://schemas.openxmlformats.org/officeDocument/2006/relationships/image"/><Relationship Id="rId3" Target="../media/image6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68.png" Type="http://schemas.openxmlformats.org/officeDocument/2006/relationships/image"/><Relationship Id="rId32" Target="../media/image6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svg" Type="http://schemas.openxmlformats.org/officeDocument/2006/relationships/image"/><Relationship Id="rId11" Target="../media/image43.png" Type="http://schemas.openxmlformats.org/officeDocument/2006/relationships/image"/><Relationship Id="rId12" Target="../media/image44.svg" Type="http://schemas.openxmlformats.org/officeDocument/2006/relationships/image"/><Relationship Id="rId13" Target="../media/image45.png" Type="http://schemas.openxmlformats.org/officeDocument/2006/relationships/image"/><Relationship Id="rId2" Target="../media/image34.jpeg" Type="http://schemas.openxmlformats.org/officeDocument/2006/relationships/imag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Relationship Id="rId7" Target="../media/image39.png" Type="http://schemas.openxmlformats.org/officeDocument/2006/relationships/image"/><Relationship Id="rId8" Target="../media/image40.svg" Type="http://schemas.openxmlformats.org/officeDocument/2006/relationships/image"/><Relationship Id="rId9" Target="../media/image4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svg" Type="http://schemas.openxmlformats.org/officeDocument/2006/relationships/image"/><Relationship Id="rId4" Target="../media/image50.png" Type="http://schemas.openxmlformats.org/officeDocument/2006/relationships/image"/><Relationship Id="rId5" Target="../media/image51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52.png" Type="http://schemas.openxmlformats.org/officeDocument/2006/relationships/image"/><Relationship Id="rId5" Target="../media/image5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Relationship Id="rId3" Target="../media/image5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8.png" Type="http://schemas.openxmlformats.org/officeDocument/2006/relationships/image"/><Relationship Id="rId3" Target="../media/image5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0.png" Type="http://schemas.openxmlformats.org/officeDocument/2006/relationships/image"/><Relationship Id="rId3" Target="../media/image6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53653" y="643011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5600501" y="1554704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2184686" y="3281799"/>
            <a:ext cx="14198932" cy="2916886"/>
            <a:chOff x="0" y="0"/>
            <a:chExt cx="18931909" cy="3889182"/>
          </a:xfrm>
        </p:grpSpPr>
        <p:sp>
          <p:nvSpPr>
            <p:cNvPr name="Freeform 19" id="19"/>
            <p:cNvSpPr/>
            <p:nvPr/>
          </p:nvSpPr>
          <p:spPr>
            <a:xfrm flipH="false" flipV="false" rot="370059">
              <a:off x="5581521" y="39638"/>
              <a:ext cx="824503" cy="1608072"/>
            </a:xfrm>
            <a:custGeom>
              <a:avLst/>
              <a:gdLst/>
              <a:ahLst/>
              <a:cxnLst/>
              <a:rect r="r" b="b" t="t" l="l"/>
              <a:pathLst>
                <a:path h="1608072" w="824503">
                  <a:moveTo>
                    <a:pt x="0" y="0"/>
                  </a:moveTo>
                  <a:lnTo>
                    <a:pt x="824503" y="0"/>
                  </a:lnTo>
                  <a:lnTo>
                    <a:pt x="824503" y="1608072"/>
                  </a:lnTo>
                  <a:lnTo>
                    <a:pt x="0" y="16080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true" flipV="false" rot="0">
              <a:off x="17260670" y="1647710"/>
              <a:ext cx="1671240" cy="1630165"/>
            </a:xfrm>
            <a:custGeom>
              <a:avLst/>
              <a:gdLst/>
              <a:ahLst/>
              <a:cxnLst/>
              <a:rect r="r" b="b" t="t" l="l"/>
              <a:pathLst>
                <a:path h="1630165" w="1671240">
                  <a:moveTo>
                    <a:pt x="1671239" y="0"/>
                  </a:moveTo>
                  <a:lnTo>
                    <a:pt x="0" y="0"/>
                  </a:lnTo>
                  <a:lnTo>
                    <a:pt x="0" y="1630165"/>
                  </a:lnTo>
                  <a:lnTo>
                    <a:pt x="1671239" y="1630165"/>
                  </a:lnTo>
                  <a:lnTo>
                    <a:pt x="1671239" y="0"/>
                  </a:lnTo>
                  <a:close/>
                </a:path>
              </a:pathLst>
            </a:custGeom>
            <a:blipFill>
              <a:blip r:embed="rId33">
                <a:extLs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0" y="944043"/>
              <a:ext cx="18558169" cy="29451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>
                <a:lnSpc>
                  <a:spcPts val="15586"/>
                </a:lnSpc>
              </a:pPr>
              <a:r>
                <a:rPr lang="ar-EG" sz="16581">
                  <a:solidFill>
                    <a:srgbClr val="4E5586"/>
                  </a:solidFill>
                  <a:latin typeface="Graffitica"/>
                  <a:ea typeface="Graffitica"/>
                  <a:cs typeface="Graffitica"/>
                  <a:sym typeface="Graffitica"/>
                  <a:rtl val="true"/>
                </a:rPr>
                <a:t>القوة الكهربائية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280812" y="7547011"/>
            <a:ext cx="15707326" cy="830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207"/>
              </a:lnSpc>
            </a:pPr>
            <a:r>
              <a:rPr lang="ar-EG" sz="6207" spc="-124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  <a:rtl val="true"/>
              </a:rPr>
              <a:t>تقديم :    عبدالله الشهري     و عبدالرحمن المطيري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046354" y="1939339"/>
            <a:ext cx="13931362" cy="105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7708"/>
              </a:lnSpc>
            </a:pPr>
            <a:r>
              <a:rPr lang="ar-EG" sz="8201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  <a:rtl val="true"/>
              </a:rPr>
              <a:t>فيزياء </a:t>
            </a:r>
            <a:r>
              <a:rPr lang="en-US" sz="8201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</a:rPr>
              <a:t>2</a:t>
            </a:r>
            <a:r>
              <a:rPr lang="ar-EG" sz="8201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  <a:rtl val="true"/>
              </a:rPr>
              <a:t>-</a:t>
            </a:r>
            <a:r>
              <a:rPr lang="en-US" sz="8201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</a:rPr>
              <a:t>3</a:t>
            </a:r>
            <a:r>
              <a:rPr lang="ar-EG" sz="8201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  <a:rtl val="true"/>
              </a:rPr>
              <a:t>            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63383" y="1929814"/>
            <a:ext cx="5105376" cy="105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7708"/>
              </a:lnSpc>
            </a:pPr>
            <a:r>
              <a:rPr lang="ar-EG" sz="8201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  <a:rtl val="true"/>
              </a:rPr>
              <a:t>الدرس </a:t>
            </a:r>
            <a:r>
              <a:rPr lang="en-US" sz="8201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</a:rPr>
              <a:t>2</a:t>
            </a:r>
            <a:r>
              <a:rPr lang="ar-EG" sz="8201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  <a:rtl val="true"/>
              </a:rPr>
              <a:t>-</a:t>
            </a:r>
            <a:r>
              <a:rPr lang="en-US" sz="8201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4806" y="-28575"/>
            <a:ext cx="17797849" cy="10278485"/>
          </a:xfrm>
          <a:custGeom>
            <a:avLst/>
            <a:gdLst/>
            <a:ahLst/>
            <a:cxnLst/>
            <a:rect r="r" b="b" t="t" l="l"/>
            <a:pathLst>
              <a:path h="10278485" w="17797849">
                <a:moveTo>
                  <a:pt x="0" y="0"/>
                </a:moveTo>
                <a:lnTo>
                  <a:pt x="17797849" y="0"/>
                </a:lnTo>
                <a:lnTo>
                  <a:pt x="17797849" y="10278485"/>
                </a:lnTo>
                <a:lnTo>
                  <a:pt x="0" y="102784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4806" y="-28575"/>
            <a:ext cx="17797849" cy="10278485"/>
          </a:xfrm>
          <a:custGeom>
            <a:avLst/>
            <a:gdLst/>
            <a:ahLst/>
            <a:cxnLst/>
            <a:rect r="r" b="b" t="t" l="l"/>
            <a:pathLst>
              <a:path h="10278485" w="17797849">
                <a:moveTo>
                  <a:pt x="0" y="0"/>
                </a:moveTo>
                <a:lnTo>
                  <a:pt x="17797849" y="0"/>
                </a:lnTo>
                <a:lnTo>
                  <a:pt x="17797849" y="10278485"/>
                </a:lnTo>
                <a:lnTo>
                  <a:pt x="0" y="102784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1672" y="45912"/>
            <a:ext cx="17584656" cy="10155363"/>
          </a:xfrm>
          <a:custGeom>
            <a:avLst/>
            <a:gdLst/>
            <a:ahLst/>
            <a:cxnLst/>
            <a:rect r="r" b="b" t="t" l="l"/>
            <a:pathLst>
              <a:path h="10155363" w="17584656">
                <a:moveTo>
                  <a:pt x="0" y="0"/>
                </a:moveTo>
                <a:lnTo>
                  <a:pt x="17584656" y="0"/>
                </a:lnTo>
                <a:lnTo>
                  <a:pt x="17584656" y="10155363"/>
                </a:lnTo>
                <a:lnTo>
                  <a:pt x="0" y="10155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72894" y="6774682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3530142" y="1779428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0" y="4367587"/>
            <a:ext cx="18288000" cy="2762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0480"/>
              </a:lnSpc>
            </a:pPr>
            <a:r>
              <a:rPr lang="ar-EG" sz="21787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  <a:rtl val="true"/>
              </a:rPr>
              <a:t>شكرًا  لكم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-494342">
            <a:off x="3925056" y="3667565"/>
            <a:ext cx="1429234" cy="1485971"/>
          </a:xfrm>
          <a:custGeom>
            <a:avLst/>
            <a:gdLst/>
            <a:ahLst/>
            <a:cxnLst/>
            <a:rect r="r" b="b" t="t" l="l"/>
            <a:pathLst>
              <a:path h="1485971" w="1429234">
                <a:moveTo>
                  <a:pt x="0" y="0"/>
                </a:moveTo>
                <a:lnTo>
                  <a:pt x="1429234" y="0"/>
                </a:lnTo>
                <a:lnTo>
                  <a:pt x="1429234" y="1485971"/>
                </a:lnTo>
                <a:lnTo>
                  <a:pt x="0" y="1485971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703759" y="-6143893"/>
            <a:ext cx="12880482" cy="22898635"/>
            <a:chOff x="0" y="0"/>
            <a:chExt cx="13716000" cy="24384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31800" y="7372350"/>
              <a:ext cx="12852400" cy="9639300"/>
            </a:xfrm>
            <a:custGeom>
              <a:avLst/>
              <a:gdLst/>
              <a:ahLst/>
              <a:cxnLst/>
              <a:rect r="r" b="b" t="t" l="l"/>
              <a:pathLst>
                <a:path h="9639300" w="12852400">
                  <a:moveTo>
                    <a:pt x="12268200" y="9201150"/>
                  </a:moveTo>
                  <a:cubicBezTo>
                    <a:pt x="8373490" y="9639300"/>
                    <a:pt x="4478909" y="9639300"/>
                    <a:pt x="584200" y="9201150"/>
                  </a:cubicBezTo>
                  <a:cubicBezTo>
                    <a:pt x="0" y="6280150"/>
                    <a:pt x="0" y="3359150"/>
                    <a:pt x="584200" y="438150"/>
                  </a:cubicBezTo>
                  <a:cubicBezTo>
                    <a:pt x="4478909" y="0"/>
                    <a:pt x="8373491" y="0"/>
                    <a:pt x="12268200" y="438150"/>
                  </a:cubicBezTo>
                  <a:cubicBezTo>
                    <a:pt x="12852400" y="3359150"/>
                    <a:pt x="12852400" y="6280150"/>
                    <a:pt x="12268200" y="920115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716000" cy="24384000"/>
            </a:xfrm>
            <a:custGeom>
              <a:avLst/>
              <a:gdLst/>
              <a:ahLst/>
              <a:cxnLst/>
              <a:rect r="r" b="b" t="t" l="l"/>
              <a:pathLst>
                <a:path h="24384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24384000"/>
                  </a:lnTo>
                  <a:lnTo>
                    <a:pt x="0" y="24384000"/>
                  </a:lnTo>
                  <a:close/>
                </a:path>
              </a:pathLst>
            </a:custGeom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2329398" y="7844350"/>
            <a:ext cx="6522928" cy="4451898"/>
          </a:xfrm>
          <a:custGeom>
            <a:avLst/>
            <a:gdLst/>
            <a:ahLst/>
            <a:cxnLst/>
            <a:rect r="r" b="b" t="t" l="l"/>
            <a:pathLst>
              <a:path h="4451898" w="6522928">
                <a:moveTo>
                  <a:pt x="0" y="0"/>
                </a:moveTo>
                <a:lnTo>
                  <a:pt x="6522927" y="0"/>
                </a:lnTo>
                <a:lnTo>
                  <a:pt x="6522927" y="4451898"/>
                </a:lnTo>
                <a:lnTo>
                  <a:pt x="0" y="44518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59664" y="8417842"/>
            <a:ext cx="4757855" cy="3740863"/>
          </a:xfrm>
          <a:custGeom>
            <a:avLst/>
            <a:gdLst/>
            <a:ahLst/>
            <a:cxnLst/>
            <a:rect r="r" b="b" t="t" l="l"/>
            <a:pathLst>
              <a:path h="3740863" w="4757855">
                <a:moveTo>
                  <a:pt x="0" y="0"/>
                </a:moveTo>
                <a:lnTo>
                  <a:pt x="4757855" y="0"/>
                </a:lnTo>
                <a:lnTo>
                  <a:pt x="4757855" y="3740864"/>
                </a:lnTo>
                <a:lnTo>
                  <a:pt x="0" y="37408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9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4747568">
            <a:off x="-3464778" y="4261352"/>
            <a:ext cx="8646063" cy="4830988"/>
          </a:xfrm>
          <a:custGeom>
            <a:avLst/>
            <a:gdLst/>
            <a:ahLst/>
            <a:cxnLst/>
            <a:rect r="r" b="b" t="t" l="l"/>
            <a:pathLst>
              <a:path h="4830988" w="8646063">
                <a:moveTo>
                  <a:pt x="0" y="0"/>
                </a:moveTo>
                <a:lnTo>
                  <a:pt x="8646063" y="0"/>
                </a:lnTo>
                <a:lnTo>
                  <a:pt x="8646063" y="4830987"/>
                </a:lnTo>
                <a:lnTo>
                  <a:pt x="0" y="48309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9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282649">
            <a:off x="13631657" y="6490303"/>
            <a:ext cx="7558758" cy="2579426"/>
          </a:xfrm>
          <a:custGeom>
            <a:avLst/>
            <a:gdLst/>
            <a:ahLst/>
            <a:cxnLst/>
            <a:rect r="r" b="b" t="t" l="l"/>
            <a:pathLst>
              <a:path h="2579426" w="7558758">
                <a:moveTo>
                  <a:pt x="0" y="0"/>
                </a:moveTo>
                <a:lnTo>
                  <a:pt x="7558758" y="0"/>
                </a:lnTo>
                <a:lnTo>
                  <a:pt x="7558758" y="2579426"/>
                </a:lnTo>
                <a:lnTo>
                  <a:pt x="0" y="25794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9999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4832426" y="-642644"/>
            <a:ext cx="5250734" cy="5653549"/>
          </a:xfrm>
          <a:custGeom>
            <a:avLst/>
            <a:gdLst/>
            <a:ahLst/>
            <a:cxnLst/>
            <a:rect r="r" b="b" t="t" l="l"/>
            <a:pathLst>
              <a:path h="5653549" w="5250734">
                <a:moveTo>
                  <a:pt x="0" y="0"/>
                </a:moveTo>
                <a:lnTo>
                  <a:pt x="5250734" y="0"/>
                </a:lnTo>
                <a:lnTo>
                  <a:pt x="5250734" y="5653549"/>
                </a:lnTo>
                <a:lnTo>
                  <a:pt x="0" y="565354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9999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0" y="-72925"/>
            <a:ext cx="4577321" cy="10432849"/>
          </a:xfrm>
          <a:custGeom>
            <a:avLst/>
            <a:gdLst/>
            <a:ahLst/>
            <a:cxnLst/>
            <a:rect r="r" b="b" t="t" l="l"/>
            <a:pathLst>
              <a:path h="10432849" w="4577321">
                <a:moveTo>
                  <a:pt x="0" y="0"/>
                </a:moveTo>
                <a:lnTo>
                  <a:pt x="4577321" y="0"/>
                </a:lnTo>
                <a:lnTo>
                  <a:pt x="4577321" y="10432850"/>
                </a:lnTo>
                <a:lnTo>
                  <a:pt x="0" y="1043285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-127924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698174" y="-72925"/>
            <a:ext cx="4589826" cy="10432849"/>
          </a:xfrm>
          <a:custGeom>
            <a:avLst/>
            <a:gdLst/>
            <a:ahLst/>
            <a:cxnLst/>
            <a:rect r="r" b="b" t="t" l="l"/>
            <a:pathLst>
              <a:path h="10432849" w="4589826">
                <a:moveTo>
                  <a:pt x="0" y="0"/>
                </a:moveTo>
                <a:lnTo>
                  <a:pt x="4589826" y="0"/>
                </a:lnTo>
                <a:lnTo>
                  <a:pt x="4589826" y="10432850"/>
                </a:lnTo>
                <a:lnTo>
                  <a:pt x="0" y="1043285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27303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5471" y="0"/>
            <a:ext cx="17857058" cy="10312679"/>
          </a:xfrm>
          <a:custGeom>
            <a:avLst/>
            <a:gdLst/>
            <a:ahLst/>
            <a:cxnLst/>
            <a:rect r="r" b="b" t="t" l="l"/>
            <a:pathLst>
              <a:path h="10312679" w="17857058">
                <a:moveTo>
                  <a:pt x="0" y="0"/>
                </a:moveTo>
                <a:lnTo>
                  <a:pt x="17857058" y="0"/>
                </a:lnTo>
                <a:lnTo>
                  <a:pt x="17857058" y="10312679"/>
                </a:lnTo>
                <a:lnTo>
                  <a:pt x="0" y="103126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5895" y="-140472"/>
            <a:ext cx="17696211" cy="11467563"/>
            <a:chOff x="0" y="0"/>
            <a:chExt cx="23594948" cy="1529008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3761658" y="11290898"/>
              <a:ext cx="13674811" cy="3999186"/>
              <a:chOff x="0" y="0"/>
              <a:chExt cx="2701197" cy="78996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701197" cy="789963"/>
              </a:xfrm>
              <a:custGeom>
                <a:avLst/>
                <a:gdLst/>
                <a:ahLst/>
                <a:cxnLst/>
                <a:rect r="r" b="b" t="t" l="l"/>
                <a:pathLst>
                  <a:path h="789963" w="2701197">
                    <a:moveTo>
                      <a:pt x="0" y="0"/>
                    </a:moveTo>
                    <a:lnTo>
                      <a:pt x="2701197" y="0"/>
                    </a:lnTo>
                    <a:lnTo>
                      <a:pt x="2701197" y="789963"/>
                    </a:lnTo>
                    <a:lnTo>
                      <a:pt x="0" y="78996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2701197" cy="8280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594948" cy="13626384"/>
            </a:xfrm>
            <a:custGeom>
              <a:avLst/>
              <a:gdLst/>
              <a:ahLst/>
              <a:cxnLst/>
              <a:rect r="r" b="b" t="t" l="l"/>
              <a:pathLst>
                <a:path h="13626384" w="23594948">
                  <a:moveTo>
                    <a:pt x="0" y="0"/>
                  </a:moveTo>
                  <a:lnTo>
                    <a:pt x="23594948" y="0"/>
                  </a:lnTo>
                  <a:lnTo>
                    <a:pt x="23594948" y="13626384"/>
                  </a:lnTo>
                  <a:lnTo>
                    <a:pt x="0" y="13626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573175" y="11290898"/>
              <a:ext cx="22448598" cy="2481596"/>
              <a:chOff x="0" y="0"/>
              <a:chExt cx="4434291" cy="49019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434291" cy="490192"/>
              </a:xfrm>
              <a:custGeom>
                <a:avLst/>
                <a:gdLst/>
                <a:ahLst/>
                <a:cxnLst/>
                <a:rect r="r" b="b" t="t" l="l"/>
                <a:pathLst>
                  <a:path h="490192" w="4434291">
                    <a:moveTo>
                      <a:pt x="0" y="0"/>
                    </a:moveTo>
                    <a:lnTo>
                      <a:pt x="4434291" y="0"/>
                    </a:lnTo>
                    <a:lnTo>
                      <a:pt x="4434291" y="490192"/>
                    </a:lnTo>
                    <a:lnTo>
                      <a:pt x="0" y="490192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4E5586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434291" cy="5282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0654431" y="11367203"/>
              <a:ext cx="1943396" cy="2328987"/>
            </a:xfrm>
            <a:custGeom>
              <a:avLst/>
              <a:gdLst/>
              <a:ahLst/>
              <a:cxnLst/>
              <a:rect r="r" b="b" t="t" l="l"/>
              <a:pathLst>
                <a:path h="2328987" w="1943396">
                  <a:moveTo>
                    <a:pt x="0" y="0"/>
                  </a:moveTo>
                  <a:lnTo>
                    <a:pt x="1943395" y="0"/>
                  </a:lnTo>
                  <a:lnTo>
                    <a:pt x="1943395" y="2328986"/>
                  </a:lnTo>
                  <a:lnTo>
                    <a:pt x="0" y="23289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67496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457995" y="11378821"/>
              <a:ext cx="1299785" cy="2305749"/>
            </a:xfrm>
            <a:custGeom>
              <a:avLst/>
              <a:gdLst/>
              <a:ahLst/>
              <a:cxnLst/>
              <a:rect r="r" b="b" t="t" l="l"/>
              <a:pathLst>
                <a:path h="2305749" w="1299785">
                  <a:moveTo>
                    <a:pt x="0" y="0"/>
                  </a:moveTo>
                  <a:lnTo>
                    <a:pt x="1299785" y="0"/>
                  </a:lnTo>
                  <a:lnTo>
                    <a:pt x="1299785" y="2305750"/>
                  </a:lnTo>
                  <a:lnTo>
                    <a:pt x="0" y="23057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254389" t="-91033" r="-242888" b="-3025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019016" y="11378821"/>
              <a:ext cx="1796419" cy="2305749"/>
            </a:xfrm>
            <a:custGeom>
              <a:avLst/>
              <a:gdLst/>
              <a:ahLst/>
              <a:cxnLst/>
              <a:rect r="r" b="b" t="t" l="l"/>
              <a:pathLst>
                <a:path h="2305749" w="1796419">
                  <a:moveTo>
                    <a:pt x="0" y="0"/>
                  </a:moveTo>
                  <a:lnTo>
                    <a:pt x="1796419" y="0"/>
                  </a:lnTo>
                  <a:lnTo>
                    <a:pt x="1796419" y="2305750"/>
                  </a:lnTo>
                  <a:lnTo>
                    <a:pt x="0" y="23057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-93137" r="-336606" b="-292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065974" y="11353317"/>
              <a:ext cx="1351882" cy="2342873"/>
            </a:xfrm>
            <a:custGeom>
              <a:avLst/>
              <a:gdLst/>
              <a:ahLst/>
              <a:cxnLst/>
              <a:rect r="r" b="b" t="t" l="l"/>
              <a:pathLst>
                <a:path h="2342873" w="1351882">
                  <a:moveTo>
                    <a:pt x="0" y="0"/>
                  </a:moveTo>
                  <a:lnTo>
                    <a:pt x="1351882" y="0"/>
                  </a:lnTo>
                  <a:lnTo>
                    <a:pt x="1351882" y="2342872"/>
                  </a:lnTo>
                  <a:lnTo>
                    <a:pt x="0" y="2342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39956" t="0" r="-382962" b="-107165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17138" y="8240991"/>
            <a:ext cx="10256108" cy="3086100"/>
            <a:chOff x="0" y="0"/>
            <a:chExt cx="2701197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1197" cy="812800"/>
            </a:xfrm>
            <a:custGeom>
              <a:avLst/>
              <a:gdLst/>
              <a:ahLst/>
              <a:cxnLst/>
              <a:rect r="r" b="b" t="t" l="l"/>
              <a:pathLst>
                <a:path h="812800" w="2701197">
                  <a:moveTo>
                    <a:pt x="0" y="0"/>
                  </a:moveTo>
                  <a:lnTo>
                    <a:pt x="2701197" y="0"/>
                  </a:lnTo>
                  <a:lnTo>
                    <a:pt x="270119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1197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11476" y="400118"/>
            <a:ext cx="16836449" cy="9486764"/>
            <a:chOff x="0" y="0"/>
            <a:chExt cx="22448598" cy="12649019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2448598" cy="12649019"/>
              <a:chOff x="0" y="0"/>
              <a:chExt cx="4434291" cy="2498572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434291" cy="2498572"/>
              </a:xfrm>
              <a:custGeom>
                <a:avLst/>
                <a:gdLst/>
                <a:ahLst/>
                <a:cxnLst/>
                <a:rect r="r" b="b" t="t" l="l"/>
                <a:pathLst>
                  <a:path h="2498572" w="4434291">
                    <a:moveTo>
                      <a:pt x="0" y="0"/>
                    </a:moveTo>
                    <a:lnTo>
                      <a:pt x="4434291" y="0"/>
                    </a:lnTo>
                    <a:lnTo>
                      <a:pt x="4434291" y="2498572"/>
                    </a:lnTo>
                    <a:lnTo>
                      <a:pt x="0" y="2498572"/>
                    </a:lnTo>
                    <a:close/>
                  </a:path>
                </a:pathLst>
              </a:custGeom>
              <a:solidFill>
                <a:srgbClr val="FFFFFF"/>
              </a:solidFill>
              <a:ln w="238125" cap="sq">
                <a:solidFill>
                  <a:srgbClr val="4E5586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4434291" cy="2536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15888142" y="1041310"/>
              <a:ext cx="6080358" cy="7286768"/>
            </a:xfrm>
            <a:custGeom>
              <a:avLst/>
              <a:gdLst/>
              <a:ahLst/>
              <a:cxnLst/>
              <a:rect r="r" b="b" t="t" l="l"/>
              <a:pathLst>
                <a:path h="7286768" w="6080358">
                  <a:moveTo>
                    <a:pt x="0" y="0"/>
                  </a:moveTo>
                  <a:lnTo>
                    <a:pt x="6080357" y="0"/>
                  </a:lnTo>
                  <a:lnTo>
                    <a:pt x="6080357" y="7286767"/>
                  </a:lnTo>
                  <a:lnTo>
                    <a:pt x="0" y="72867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67496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0686619" y="5365586"/>
              <a:ext cx="3410530" cy="6050097"/>
            </a:xfrm>
            <a:custGeom>
              <a:avLst/>
              <a:gdLst/>
              <a:ahLst/>
              <a:cxnLst/>
              <a:rect r="r" b="b" t="t" l="l"/>
              <a:pathLst>
                <a:path h="6050097" w="3410530">
                  <a:moveTo>
                    <a:pt x="0" y="0"/>
                  </a:moveTo>
                  <a:lnTo>
                    <a:pt x="3410530" y="0"/>
                  </a:lnTo>
                  <a:lnTo>
                    <a:pt x="3410530" y="6050097"/>
                  </a:lnTo>
                  <a:lnTo>
                    <a:pt x="0" y="60500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254389" t="-91033" r="-242888" b="-3025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4756186" y="1808095"/>
              <a:ext cx="4482341" cy="5753197"/>
            </a:xfrm>
            <a:custGeom>
              <a:avLst/>
              <a:gdLst/>
              <a:ahLst/>
              <a:cxnLst/>
              <a:rect r="r" b="b" t="t" l="l"/>
              <a:pathLst>
                <a:path h="5753197" w="4482341">
                  <a:moveTo>
                    <a:pt x="0" y="0"/>
                  </a:moveTo>
                  <a:lnTo>
                    <a:pt x="4482340" y="0"/>
                  </a:lnTo>
                  <a:lnTo>
                    <a:pt x="4482340" y="5753197"/>
                  </a:lnTo>
                  <a:lnTo>
                    <a:pt x="0" y="57531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93137" r="-336606" b="-292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50461" y="5365586"/>
              <a:ext cx="3454924" cy="5987540"/>
            </a:xfrm>
            <a:custGeom>
              <a:avLst/>
              <a:gdLst/>
              <a:ahLst/>
              <a:cxnLst/>
              <a:rect r="r" b="b" t="t" l="l"/>
              <a:pathLst>
                <a:path h="5987540" w="3454924">
                  <a:moveTo>
                    <a:pt x="0" y="0"/>
                  </a:moveTo>
                  <a:lnTo>
                    <a:pt x="3454925" y="0"/>
                  </a:lnTo>
                  <a:lnTo>
                    <a:pt x="3454925" y="5987540"/>
                  </a:lnTo>
                  <a:lnTo>
                    <a:pt x="0" y="59875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139956" t="0" r="-382962" b="-107165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877458" y="3538751"/>
              <a:ext cx="4048531" cy="18141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>
                <a:lnSpc>
                  <a:spcPts val="3697"/>
                </a:lnSpc>
                <a:spcBef>
                  <a:spcPct val="0"/>
                </a:spcBef>
              </a:pPr>
              <a:r>
                <a:rPr lang="ar-EG" b="true" sz="2640">
                  <a:solidFill>
                    <a:srgbClr val="000000"/>
                  </a:solidFill>
                  <a:latin typeface="Markazi Text Bold"/>
                  <a:ea typeface="Markazi Text Bold"/>
                  <a:cs typeface="Markazi Text Bold"/>
                  <a:sym typeface="Markazi Text Bold"/>
                  <a:rtl val="true"/>
                </a:rPr>
                <a:t>انفراج الورقتين؛ لأن الكشاف الكهربائي مشحون بشحنة سالبة.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5380495" y="7796682"/>
              <a:ext cx="4048531" cy="2432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>
                <a:lnSpc>
                  <a:spcPts val="3697"/>
                </a:lnSpc>
                <a:spcBef>
                  <a:spcPct val="0"/>
                </a:spcBef>
              </a:pPr>
              <a:r>
                <a:rPr lang="ar-EG" b="true" sz="2640">
                  <a:solidFill>
                    <a:srgbClr val="000000"/>
                  </a:solidFill>
                  <a:latin typeface="Markazi Text Bold"/>
                  <a:ea typeface="Markazi Text Bold"/>
                  <a:cs typeface="Markazi Text Bold"/>
                  <a:sym typeface="Markazi Text Bold"/>
                  <a:rtl val="true"/>
                </a:rPr>
                <a:t>زيادة انفراج الورقتين؛ لأن الساق مشحونة بشحنة سالبة فتنقل الإلكترونات من الكرة إلى الورقتين.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0342218" y="2485872"/>
              <a:ext cx="4048531" cy="2432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>
                <a:lnSpc>
                  <a:spcPts val="3697"/>
                </a:lnSpc>
                <a:spcBef>
                  <a:spcPct val="0"/>
                </a:spcBef>
              </a:pPr>
              <a:r>
                <a:rPr lang="ar-EG" b="true" sz="2640">
                  <a:solidFill>
                    <a:srgbClr val="000000"/>
                  </a:solidFill>
                  <a:latin typeface="Markazi Text Bold"/>
                  <a:ea typeface="Markazi Text Bold"/>
                  <a:cs typeface="Markazi Text Bold"/>
                  <a:sym typeface="Markazi Text Bold"/>
                  <a:rtl val="true"/>
                </a:rPr>
                <a:t>نقصان انفراج الورقتين؛ لأن الساق مشحونة بشحنة موجبة فتجذب الإلكترونات من الورقتين إلى الكرة.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6167542" y="8508109"/>
              <a:ext cx="4048531" cy="576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>
                <a:lnSpc>
                  <a:spcPts val="3697"/>
                </a:lnSpc>
                <a:spcBef>
                  <a:spcPct val="0"/>
                </a:spcBef>
              </a:pPr>
              <a:r>
                <a:rPr lang="ar-EG" b="true" sz="2640">
                  <a:solidFill>
                    <a:srgbClr val="000000"/>
                  </a:solidFill>
                  <a:latin typeface="Markazi Text Bold"/>
                  <a:ea typeface="Markazi Text Bold"/>
                  <a:cs typeface="Markazi Text Bold"/>
                  <a:sym typeface="Markazi Text Bold"/>
                  <a:rtl val="true"/>
                </a:rPr>
                <a:t>الكشاف الكهربائي.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7799451" y="11440374"/>
              <a:ext cx="4649148" cy="67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>
                <a:lnSpc>
                  <a:spcPts val="4245"/>
                </a:lnSpc>
                <a:spcBef>
                  <a:spcPct val="0"/>
                </a:spcBef>
              </a:pPr>
              <a:r>
                <a:rPr lang="ar-EG" b="true" sz="3032">
                  <a:solidFill>
                    <a:srgbClr val="000000"/>
                  </a:solidFill>
                  <a:latin typeface="Markazi Text Bold"/>
                  <a:ea typeface="Markazi Text Bold"/>
                  <a:cs typeface="Markazi Text Bold"/>
                  <a:sym typeface="Markazi Text Bold"/>
                  <a:rtl val="true"/>
                </a:rPr>
                <a:t>صفحة </a:t>
              </a:r>
              <a:r>
                <a:rPr lang="en-US" b="true" sz="3032">
                  <a:solidFill>
                    <a:srgbClr val="000000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44</a:t>
              </a:r>
              <a:r>
                <a:rPr lang="ar-EG" b="true" sz="3032">
                  <a:solidFill>
                    <a:srgbClr val="000000"/>
                  </a:solidFill>
                  <a:latin typeface="Markazi Text Bold"/>
                  <a:ea typeface="Markazi Text Bold"/>
                  <a:cs typeface="Markazi Text Bold"/>
                  <a:sym typeface="Markazi Text Bold"/>
                  <a:rtl val="true"/>
                </a:rPr>
                <a:t> في الكتاب.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5076" y="-13488"/>
            <a:ext cx="17835949" cy="10300488"/>
          </a:xfrm>
          <a:custGeom>
            <a:avLst/>
            <a:gdLst/>
            <a:ahLst/>
            <a:cxnLst/>
            <a:rect r="r" b="b" t="t" l="l"/>
            <a:pathLst>
              <a:path h="10300488" w="17835949">
                <a:moveTo>
                  <a:pt x="0" y="0"/>
                </a:moveTo>
                <a:lnTo>
                  <a:pt x="17835948" y="0"/>
                </a:lnTo>
                <a:lnTo>
                  <a:pt x="17835948" y="10300488"/>
                </a:lnTo>
                <a:lnTo>
                  <a:pt x="0" y="10300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3922" y="-9525"/>
            <a:ext cx="17664155" cy="10201275"/>
          </a:xfrm>
          <a:custGeom>
            <a:avLst/>
            <a:gdLst/>
            <a:ahLst/>
            <a:cxnLst/>
            <a:rect r="r" b="b" t="t" l="l"/>
            <a:pathLst>
              <a:path h="10201275" w="17664155">
                <a:moveTo>
                  <a:pt x="0" y="0"/>
                </a:moveTo>
                <a:lnTo>
                  <a:pt x="17664154" y="0"/>
                </a:lnTo>
                <a:lnTo>
                  <a:pt x="17664154" y="10201275"/>
                </a:lnTo>
                <a:lnTo>
                  <a:pt x="0" y="10201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5076" y="-28575"/>
            <a:ext cx="17797849" cy="10278485"/>
          </a:xfrm>
          <a:custGeom>
            <a:avLst/>
            <a:gdLst/>
            <a:ahLst/>
            <a:cxnLst/>
            <a:rect r="r" b="b" t="t" l="l"/>
            <a:pathLst>
              <a:path h="10278485" w="17797849">
                <a:moveTo>
                  <a:pt x="0" y="0"/>
                </a:moveTo>
                <a:lnTo>
                  <a:pt x="17797848" y="0"/>
                </a:lnTo>
                <a:lnTo>
                  <a:pt x="17797848" y="10278485"/>
                </a:lnTo>
                <a:lnTo>
                  <a:pt x="0" y="102784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4806" y="18040"/>
            <a:ext cx="17797849" cy="10278485"/>
          </a:xfrm>
          <a:custGeom>
            <a:avLst/>
            <a:gdLst/>
            <a:ahLst/>
            <a:cxnLst/>
            <a:rect r="r" b="b" t="t" l="l"/>
            <a:pathLst>
              <a:path h="10278485" w="17797849">
                <a:moveTo>
                  <a:pt x="0" y="0"/>
                </a:moveTo>
                <a:lnTo>
                  <a:pt x="17797849" y="0"/>
                </a:lnTo>
                <a:lnTo>
                  <a:pt x="17797849" y="10278485"/>
                </a:lnTo>
                <a:lnTo>
                  <a:pt x="0" y="102784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DAGXnAgK5Fk</dc:identifier>
  <dcterms:modified xsi:type="dcterms:W3CDTF">2011-08-01T06:04:30Z</dcterms:modified>
  <cp:revision>1</cp:revision>
  <dc:title>القوة الكهربائية</dc:title>
</cp:coreProperties>
</file>