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2" r:id="rId4"/>
    <p:sldId id="257" r:id="rId5"/>
    <p:sldId id="266" r:id="rId6"/>
    <p:sldId id="279" r:id="rId7"/>
    <p:sldId id="267" r:id="rId8"/>
    <p:sldId id="268" r:id="rId9"/>
    <p:sldId id="269" r:id="rId10"/>
    <p:sldId id="271" r:id="rId11"/>
    <p:sldId id="275" r:id="rId12"/>
    <p:sldId id="278" r:id="rId13"/>
    <p:sldId id="276" r:id="rId14"/>
    <p:sldId id="273" r:id="rId15"/>
    <p:sldId id="274" r:id="rId16"/>
    <p:sldId id="260" r:id="rId17"/>
    <p:sldId id="263" r:id="rId18"/>
    <p:sldId id="261" r:id="rId19"/>
    <p:sldId id="264" r:id="rId20"/>
    <p:sldId id="262" r:id="rId21"/>
    <p:sldId id="265" r:id="rId22"/>
    <p:sldId id="270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0CA2-DC8A-4D12-9FDC-0445DD61126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BD722-9D43-4A6B-8A06-50C132FB2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722-9D43-4A6B-8A06-50C132FB20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990444" y="1213690"/>
            <a:ext cx="10141527" cy="1570607"/>
          </a:xfrm>
          <a:prstGeom prst="round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207" y="1476910"/>
            <a:ext cx="9144000" cy="1044165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207" y="3350279"/>
            <a:ext cx="9144000" cy="8980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7B3318C8-8A08-4EC6-8476-6556B53A041F}" type="datetime1">
              <a:rPr lang="en-GB" smtClean="0"/>
              <a:t>26/02/2021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4855-08A5-4CC7-B893-6188466FB4E0}" type="datetime1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CBC-1B77-4849-A87C-D5F1D3B0337E}" type="datetime1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9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56138"/>
          </a:xfrm>
          <a:prstGeom prst="rect">
            <a:avLst/>
          </a:prstGeom>
          <a:solidFill>
            <a:srgbClr val="353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24" y="1746606"/>
            <a:ext cx="10725501" cy="3904181"/>
          </a:xfr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C3BE40FE-C9B0-4E62-A310-1530A83782A0}" type="datetime1">
              <a:rPr lang="en-GB" smtClean="0"/>
              <a:t>26/02/2021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24" y="-57161"/>
            <a:ext cx="10725501" cy="1325563"/>
          </a:xfrm>
          <a:noFill/>
          <a:ln>
            <a:noFill/>
          </a:ln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254148" y="6545548"/>
            <a:ext cx="1695042" cy="4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bg1"/>
                </a:solidFill>
              </a:rPr>
              <a:t>Kantapong</a:t>
            </a:r>
            <a:r>
              <a:rPr lang="en-US" sz="1600" b="1" dirty="0" smtClean="0">
                <a:solidFill>
                  <a:schemeClr val="bg1"/>
                </a:solidFill>
              </a:rPr>
              <a:t> V.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8F7D5DA4-B0D5-4AAC-95C5-584374F68394}" type="datetime1">
              <a:rPr lang="en-GB" smtClean="0"/>
              <a:t>26/02/2021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8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00CF-704E-46A5-9214-BE4072A67A4F}" type="datetime1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842-27B7-4FB2-A3A1-9C39A5D2DE76}" type="datetime1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148-C437-4D60-B940-8F1F20B4DBAA}" type="datetime1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28C7-0BBB-46A5-B7D6-2E739D3436FF}" type="datetime1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B2B0-97C3-4513-90B1-D9988E74A938}" type="datetime1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9F1-B66E-479D-8A45-7D51CA6177C0}" type="datetime1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CC1F-CDDA-4EAF-9BDC-012566B06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98227"/>
            <a:ext cx="2421082" cy="259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2421082" y="6598226"/>
            <a:ext cx="7349836" cy="2597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770918" y="6598227"/>
            <a:ext cx="2421082" cy="259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1" y="6545549"/>
            <a:ext cx="19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 err="1" smtClean="0"/>
              <a:t>Kantapong</a:t>
            </a:r>
            <a:r>
              <a:rPr lang="en-GB" dirty="0" smtClean="0"/>
              <a:t> V.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3006" y="6545549"/>
            <a:ext cx="16871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FE0803FA-6B45-4104-9723-0FA1894CB0D3}" type="datetime1">
              <a:rPr lang="en-GB" smtClean="0"/>
              <a:t>26/02/2021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08" y="6545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dDee/EE439_Discuss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EE439 </a:t>
            </a:r>
            <a:r>
              <a:rPr lang="en-US" sz="3200" dirty="0">
                <a:solidFill>
                  <a:schemeClr val="bg1"/>
                </a:solidFill>
              </a:rPr>
              <a:t>Discussions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How </a:t>
            </a:r>
            <a:r>
              <a:rPr lang="en-US" sz="3200" dirty="0"/>
              <a:t>do Uncertainty Impact Economic Activity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Kantapong</a:t>
            </a:r>
            <a:r>
              <a:rPr lang="en-US" sz="2000" dirty="0" smtClean="0"/>
              <a:t> (ID: 6004640030)</a:t>
            </a:r>
          </a:p>
          <a:p>
            <a:r>
              <a:rPr lang="en-US" sz="2000" i="1" dirty="0" smtClean="0"/>
              <a:t>Faculty of Economics, </a:t>
            </a:r>
            <a:r>
              <a:rPr lang="en-US" sz="2000" i="1" dirty="0" err="1" smtClean="0"/>
              <a:t>Thammasat</a:t>
            </a:r>
            <a:r>
              <a:rPr lang="en-US" sz="2000" i="1" dirty="0" smtClean="0"/>
              <a:t> University, Bangkok, Thailand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4511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main question is how policy uncertainty affects economic outcomes.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Two approaches used by Baker, Bloom and Davis (2016):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1. Use firm-level data to capture government purchases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stock price uncertainty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2. Use macro-level data to capture multiple channels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Results</a:t>
            </a:r>
            <a:r>
              <a:rPr lang="en-US" sz="2400" dirty="0" smtClean="0"/>
              <a:t>: Policy uncertainty affects macro-variables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industrial production, employment growth.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Policy Uncertainty on Economy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Dependent Variable</a:t>
            </a:r>
            <a:r>
              <a:rPr lang="en-US" sz="2400" dirty="0" smtClean="0"/>
              <a:t>: option-implied stock price volatility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Main independent variables</a:t>
            </a:r>
            <a:r>
              <a:rPr lang="en-US" sz="2400" dirty="0" smtClean="0"/>
              <a:t>: EPU 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Other control variables</a:t>
            </a:r>
            <a:r>
              <a:rPr lang="en-US" sz="2400" dirty="0" smtClean="0"/>
              <a:t>: VIX, Federal purchase per GDP, Exposure to Government purchases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Panel-data method, controlling for entity-fixed effect and time-fixed effect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6724" y="1746606"/>
            <a:ext cx="11063049" cy="3904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en-US" sz="2400" dirty="0" err="1" smtClean="0"/>
              <a:t>Vol</a:t>
            </a:r>
            <a:r>
              <a:rPr lang="en-US" sz="2400" dirty="0" smtClean="0"/>
              <a:t> </a:t>
            </a:r>
            <a:r>
              <a:rPr lang="en-US" sz="2400" dirty="0"/>
              <a:t>= f(log(EPU</a:t>
            </a:r>
            <a:r>
              <a:rPr lang="en-US" sz="2400" dirty="0" smtClean="0"/>
              <a:t>); </a:t>
            </a:r>
            <a:r>
              <a:rPr lang="en-US" sz="2400" dirty="0"/>
              <a:t>Fed Purchase/GDP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</a:t>
            </a:r>
            <a:r>
              <a:rPr lang="en-US" sz="2400" dirty="0" err="1"/>
              <a:t>Vol</a:t>
            </a:r>
            <a:r>
              <a:rPr lang="en-US" sz="2400" dirty="0"/>
              <a:t> = f(log(EPU</a:t>
            </a:r>
            <a:r>
              <a:rPr lang="en-US" sz="2400" dirty="0" smtClean="0"/>
              <a:t>); </a:t>
            </a:r>
            <a:r>
              <a:rPr lang="en-US" sz="2400" dirty="0"/>
              <a:t>log(VIX</a:t>
            </a:r>
            <a:r>
              <a:rPr lang="en-US" sz="2400" dirty="0" smtClean="0"/>
              <a:t>); </a:t>
            </a:r>
            <a:r>
              <a:rPr lang="en-US" sz="2400" dirty="0"/>
              <a:t>Fed Purchase/GDP)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</a:t>
            </a:r>
            <a:r>
              <a:rPr lang="en-US" sz="2400" dirty="0" err="1"/>
              <a:t>Vol</a:t>
            </a:r>
            <a:r>
              <a:rPr lang="en-US" sz="2400" dirty="0"/>
              <a:t> = f(log(EPU)*</a:t>
            </a:r>
            <a:r>
              <a:rPr lang="en-US" sz="2400" dirty="0" smtClean="0"/>
              <a:t>intensity; </a:t>
            </a:r>
            <a:r>
              <a:rPr lang="en-US" sz="2400" dirty="0"/>
              <a:t>log(VIX)*</a:t>
            </a:r>
            <a:r>
              <a:rPr lang="en-US" sz="2400" dirty="0" smtClean="0"/>
              <a:t>intensity; </a:t>
            </a:r>
            <a:r>
              <a:rPr lang="en-US" sz="2400" dirty="0"/>
              <a:t>(Fed Purchase/GDP)*</a:t>
            </a:r>
            <a:r>
              <a:rPr lang="en-US" sz="2400" dirty="0" smtClean="0"/>
              <a:t>intensity; </a:t>
            </a:r>
            <a:r>
              <a:rPr lang="en-US" sz="2400" dirty="0" err="1"/>
              <a:t>i</a:t>
            </a:r>
            <a:r>
              <a:rPr lang="en-US" sz="2400" dirty="0"/>
              <a:t>, 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1310" y="136120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714" y="13612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10" y="224364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74" y="228664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201" y="312607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546" y="3113921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7945" y="3113921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674" y="3993685"/>
            <a:ext cx="47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+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7945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3091" y="39623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-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Approach</a:t>
            </a:r>
            <a:r>
              <a:rPr lang="en-US" sz="2400" dirty="0" smtClean="0"/>
              <a:t>: Use VAR with </a:t>
            </a:r>
            <a:r>
              <a:rPr lang="en-US" sz="2400" dirty="0" err="1" smtClean="0"/>
              <a:t>Cholesky</a:t>
            </a:r>
            <a:r>
              <a:rPr lang="en-US" sz="2400" dirty="0" smtClean="0"/>
              <a:t> decomposition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Variables</a:t>
            </a:r>
            <a:r>
              <a:rPr lang="en-US" sz="2400" dirty="0" smtClean="0"/>
              <a:t>: EPU index, log(S&amp;P500), federal funds rate, log employment, log industrial production (each for 3 lags)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Visualization</a:t>
            </a:r>
            <a:r>
              <a:rPr lang="en-US" sz="2400" dirty="0" smtClean="0"/>
              <a:t>: Impulse response function of industrial production and employment to 90-point EPU innovation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Macro-Level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72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0" y="1909329"/>
            <a:ext cx="6781994" cy="266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92" y="4717271"/>
            <a:ext cx="2360564" cy="331449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143960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</a:t>
            </a:r>
            <a:r>
              <a:rPr lang="en-US" dirty="0"/>
              <a:t>Response to 90-point EPU Shocks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15" y="1972939"/>
            <a:ext cx="6283231" cy="2833759"/>
          </a:xfrm>
          <a:prstGeom prst="rect">
            <a:avLst/>
          </a:prstGeom>
        </p:spPr>
      </p:pic>
      <p:pic>
        <p:nvPicPr>
          <p:cNvPr id="6" name="Picture 4" descr="ผลการค้นหารูปภาพสำหรับ cookie kingdom licor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" y="3067663"/>
            <a:ext cx="2242309" cy="1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2" y="5729160"/>
            <a:ext cx="1123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Baker, S.R., Bloom, N. and Davis, S.J., 2016. Measuring economic policy uncertainty. </a:t>
            </a:r>
            <a:r>
              <a:rPr lang="en-GB" i="1" dirty="0"/>
              <a:t>The quarterly journal of economics, 131</a:t>
            </a:r>
            <a:r>
              <a:rPr lang="en-GB" dirty="0"/>
              <a:t>(4), pp.1593-1636.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Data Source</a:t>
            </a:r>
            <a:r>
              <a:rPr lang="en-US" dirty="0" smtClean="0"/>
              <a:t>: Newspaper Articles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Process</a:t>
            </a:r>
            <a:r>
              <a:rPr lang="en-US" dirty="0" smtClean="0"/>
              <a:t>: Count the number of articles related to economic 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Index</a:t>
            </a:r>
            <a:r>
              <a:rPr lang="en-US" dirty="0" smtClean="0"/>
              <a:t>: Scale the raw count by the number of newspaper articles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Policy Uncertainty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26724" y="5466121"/>
            <a:ext cx="394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https://www.policyuncertainty.com/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27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buckets of </a:t>
            </a:r>
            <a:r>
              <a:rPr lang="en-US" dirty="0" smtClean="0"/>
              <a:t>words contain E-P-U buckets.</a:t>
            </a:r>
          </a:p>
          <a:p>
            <a:r>
              <a:rPr lang="en-US" dirty="0" smtClean="0"/>
              <a:t>U</a:t>
            </a:r>
            <a:r>
              <a:rPr lang="th-TH" dirty="0" smtClean="0"/>
              <a:t> </a:t>
            </a:r>
            <a:r>
              <a:rPr lang="en-US" dirty="0" smtClean="0"/>
              <a:t>buckets = </a:t>
            </a:r>
            <a:r>
              <a:rPr lang="en-US" dirty="0"/>
              <a:t>(uncertainty, </a:t>
            </a:r>
            <a:r>
              <a:rPr lang="en-US" dirty="0" smtClean="0"/>
              <a:t>uncertain),</a:t>
            </a:r>
          </a:p>
          <a:p>
            <a:r>
              <a:rPr lang="en-US" dirty="0" smtClean="0"/>
              <a:t>E buckets = </a:t>
            </a:r>
            <a:r>
              <a:rPr lang="en-US" dirty="0"/>
              <a:t>(economic, </a:t>
            </a:r>
            <a:r>
              <a:rPr lang="en-US" dirty="0" smtClean="0"/>
              <a:t>economy)</a:t>
            </a:r>
          </a:p>
          <a:p>
            <a:r>
              <a:rPr lang="en-US" dirty="0" smtClean="0"/>
              <a:t>P buckets = </a:t>
            </a:r>
            <a:r>
              <a:rPr lang="en-US" dirty="0"/>
              <a:t>(congress, deficit, Federal Reserve, legislation)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that the </a:t>
            </a:r>
            <a:r>
              <a:rPr lang="en-US" dirty="0"/>
              <a:t>P words are selected by audit </a:t>
            </a:r>
            <a:r>
              <a:rPr lang="en-US" dirty="0" smtClean="0"/>
              <a:t> and pilot study</a:t>
            </a:r>
            <a:r>
              <a:rPr lang="en-US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Index -&gt; E-P-U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63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Audit study</a:t>
            </a:r>
            <a:r>
              <a:rPr lang="en-US" dirty="0" smtClean="0"/>
              <a:t>: get labels from human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Pilot study</a:t>
            </a:r>
            <a:r>
              <a:rPr lang="en-US" dirty="0" smtClean="0"/>
              <a:t>: refine the training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Selecting P term set</a:t>
            </a:r>
            <a:r>
              <a:rPr lang="en-US" dirty="0" smtClean="0"/>
              <a:t>: obtain classification report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(false positive &amp; false negative)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6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&amp; False Negative</a:t>
            </a:r>
            <a:endParaRPr lang="en-GB" dirty="0"/>
          </a:p>
        </p:txBody>
      </p:sp>
      <p:pic>
        <p:nvPicPr>
          <p:cNvPr id="1028" name="Picture 4" descr="ผลการค้นหารูปภาพสำหรับ cookierun ovenbreak cookie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4" y="1746606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381" y="2341721"/>
            <a:ext cx="356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NOT cookie!</a:t>
            </a:r>
            <a:endParaRPr lang="en-GB" sz="3200" dirty="0"/>
          </a:p>
        </p:txBody>
      </p:sp>
      <p:pic>
        <p:nvPicPr>
          <p:cNvPr id="1032" name="Picture 8" descr="ผลการค้นหารูปภาพสำหรับ space doughnut cook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" y="3999817"/>
            <a:ext cx="3155567" cy="17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94118" y="4401500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is a cookie!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01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342" y="-61319"/>
            <a:ext cx="10725501" cy="1325563"/>
          </a:xfrm>
        </p:spPr>
        <p:txBody>
          <a:bodyPr/>
          <a:lstStyle/>
          <a:p>
            <a:r>
              <a:rPr lang="en-US" dirty="0" smtClean="0"/>
              <a:t>Reactions!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48" y="1700496"/>
            <a:ext cx="4179743" cy="39502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1" y="1965903"/>
            <a:ext cx="3992813" cy="3684884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133109" y="3772054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083" y="5699576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Writing a Paper (Last week)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8164" y="5856206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Listening to my talk! (today)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EPU </a:t>
            </a:r>
            <a:r>
              <a:rPr lang="en-US" dirty="0" err="1" smtClean="0"/>
              <a:t>vs</a:t>
            </a:r>
            <a:r>
              <a:rPr lang="en-US" dirty="0" smtClean="0"/>
              <a:t> VIX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1529196"/>
            <a:ext cx="5991225" cy="461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0058" y="2683033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EPU: Policy-focused, no explicit horizon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VIX: Stock-focused, 30-day horizon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Motivation</a:t>
            </a:r>
            <a:r>
              <a:rPr lang="en-US" sz="2400" dirty="0" smtClean="0"/>
              <a:t>: There is no EPU index for Thailand, so let’s try making one.</a:t>
            </a:r>
          </a:p>
          <a:p>
            <a:pPr marL="0" indent="0">
              <a:buNone/>
            </a:pPr>
            <a:r>
              <a:rPr lang="en-US" sz="2400" b="1" dirty="0" smtClean="0"/>
              <a:t>Data Source</a:t>
            </a:r>
            <a:r>
              <a:rPr lang="en-US" sz="2400" dirty="0" smtClean="0"/>
              <a:t>: Internet Articles</a:t>
            </a:r>
          </a:p>
          <a:p>
            <a:pPr marL="0" indent="0">
              <a:buNone/>
            </a:pPr>
            <a:r>
              <a:rPr lang="en-US" sz="2400" b="1" dirty="0" smtClean="0"/>
              <a:t>Buckets</a:t>
            </a:r>
            <a:r>
              <a:rPr lang="en-US" sz="2400" dirty="0" smtClean="0"/>
              <a:t>: Think about what words should represent Thailand, land of smile!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(USA) Three </a:t>
            </a:r>
            <a:r>
              <a:rPr lang="en-US" sz="2400" dirty="0"/>
              <a:t>buckets of words contain E-P-U buckets.</a:t>
            </a:r>
          </a:p>
          <a:p>
            <a:r>
              <a:rPr lang="en-US" sz="2400" dirty="0"/>
              <a:t>U</a:t>
            </a:r>
            <a:r>
              <a:rPr lang="th-TH" sz="2400" dirty="0"/>
              <a:t> </a:t>
            </a:r>
            <a:r>
              <a:rPr lang="en-US" sz="2400" dirty="0"/>
              <a:t>buckets = (uncertainty, uncertain),</a:t>
            </a:r>
          </a:p>
          <a:p>
            <a:r>
              <a:rPr lang="en-US" sz="2400" dirty="0"/>
              <a:t>E buckets = (economic, economy)</a:t>
            </a:r>
          </a:p>
          <a:p>
            <a:r>
              <a:rPr lang="en-US" sz="2400" dirty="0"/>
              <a:t>P buckets = (congress, deficit, Federal Reserve, legislation)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17" y="3366654"/>
            <a:ext cx="2587337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</a:t>
            </a:r>
            <a:r>
              <a:rPr lang="en-GB" sz="2000" dirty="0" err="1" smtClean="0"/>
              <a:t>Altig</a:t>
            </a:r>
            <a:r>
              <a:rPr lang="en-GB" sz="2000" dirty="0"/>
              <a:t>, D., Baker, S., </a:t>
            </a:r>
            <a:r>
              <a:rPr lang="en-GB" sz="2000" dirty="0" err="1"/>
              <a:t>Barrero</a:t>
            </a:r>
            <a:r>
              <a:rPr lang="en-GB" sz="2000" dirty="0"/>
              <a:t>, J.M., Bloom, N., Bunn, P., Chen, S., Davis, S.J., Leather, J., Meyer, B</a:t>
            </a:r>
            <a:r>
              <a:rPr lang="en-GB" sz="2000" dirty="0" smtClean="0"/>
              <a:t>., </a:t>
            </a:r>
            <a:r>
              <a:rPr lang="en-GB" sz="2000" dirty="0" err="1" smtClean="0"/>
              <a:t>Mihaylov</a:t>
            </a:r>
            <a:r>
              <a:rPr lang="en-GB" sz="2000" dirty="0"/>
              <a:t>, E. and </a:t>
            </a:r>
            <a:r>
              <a:rPr lang="en-GB" sz="2000" dirty="0" err="1"/>
              <a:t>Mizen</a:t>
            </a:r>
            <a:r>
              <a:rPr lang="en-GB" sz="2000" dirty="0"/>
              <a:t>, P., 2020. Economic uncertainty before and during the </a:t>
            </a:r>
            <a:r>
              <a:rPr lang="en-GB" sz="2000" dirty="0" smtClean="0"/>
              <a:t>COVID-19 pandemic</a:t>
            </a:r>
            <a:r>
              <a:rPr lang="en-GB" sz="2000" dirty="0"/>
              <a:t>. </a:t>
            </a:r>
            <a:r>
              <a:rPr lang="en-GB" sz="2000" i="1" dirty="0"/>
              <a:t>Journal of Public Economics, 191</a:t>
            </a:r>
            <a:r>
              <a:rPr lang="en-GB" sz="2000" dirty="0"/>
              <a:t>, p.104274.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N., Davis, S.J. and Terry, S.J., 2020. </a:t>
            </a:r>
            <a:r>
              <a:rPr lang="en-GB" sz="2000" i="1" dirty="0" err="1"/>
              <a:t>Covid</a:t>
            </a:r>
            <a:r>
              <a:rPr lang="en-GB" sz="2000" i="1" dirty="0"/>
              <a:t>-induced economic uncertainty</a:t>
            </a:r>
            <a:r>
              <a:rPr lang="en-GB" sz="2000" dirty="0"/>
              <a:t> (</a:t>
            </a:r>
            <a:r>
              <a:rPr lang="en-GB" sz="2000" dirty="0" smtClean="0"/>
              <a:t>No. w26983</a:t>
            </a:r>
            <a:r>
              <a:rPr lang="en-GB" sz="2000" dirty="0"/>
              <a:t>). National Bureau of Economic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/>
              <a:t>- Baker</a:t>
            </a:r>
            <a:r>
              <a:rPr lang="en-GB" sz="2000" dirty="0"/>
              <a:t>, S.R., Bloom, N. and Davis, S.J., 2016. Measuring economic policy uncertainty. </a:t>
            </a:r>
            <a:r>
              <a:rPr lang="en-GB" sz="2000" i="1" dirty="0" smtClean="0"/>
              <a:t>The quarterly </a:t>
            </a:r>
            <a:r>
              <a:rPr lang="en-GB" sz="2000" i="1" dirty="0"/>
              <a:t>journal of economics, 131</a:t>
            </a:r>
            <a:r>
              <a:rPr lang="en-GB" sz="2000" dirty="0"/>
              <a:t>(4), pp.1593-1636.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Discussion Materials: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github.com/GoodDee/EE439_Discussion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090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Again!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" y="1162050"/>
            <a:ext cx="10725150" cy="544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9626" y="1233697"/>
            <a:ext cx="342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CONGRATULATIONS!</a:t>
            </a:r>
            <a:endParaRPr lang="en-GB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Cookies Saw My Slides Last Night, …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03" y="2350626"/>
            <a:ext cx="2332339" cy="2090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4" y="2350626"/>
            <a:ext cx="2344680" cy="2090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4341" y="5044949"/>
            <a:ext cx="36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Writing a Paper (Last week)</a:t>
            </a:r>
            <a:endParaRPr lang="en-GB" sz="2400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52740"/>
          <a:stretch/>
        </p:blipFill>
        <p:spPr>
          <a:xfrm>
            <a:off x="8782051" y="2451456"/>
            <a:ext cx="2084580" cy="1951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469" b="53696"/>
          <a:stretch/>
        </p:blipFill>
        <p:spPr>
          <a:xfrm>
            <a:off x="6520717" y="2451456"/>
            <a:ext cx="2278740" cy="19512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4392" y="5044948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Listening to my talk! (today)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1306" y="3697816"/>
            <a:ext cx="695325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049" y="3725785"/>
            <a:ext cx="695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Uncertainty Before and After Covid-19</a:t>
            </a:r>
          </a:p>
          <a:p>
            <a:pPr marL="0" indent="0">
              <a:buNone/>
            </a:pPr>
            <a:r>
              <a:rPr lang="en-US" sz="2400" i="1" dirty="0" smtClean="0"/>
              <a:t>   Goal: Look at uncertainty measures before and after Covid-19</a:t>
            </a:r>
          </a:p>
          <a:p>
            <a:r>
              <a:rPr lang="en-US" dirty="0" smtClean="0"/>
              <a:t>Impact of Policy Uncertainty on Economy</a:t>
            </a:r>
          </a:p>
          <a:p>
            <a:pPr marL="0" indent="0">
              <a:buNone/>
            </a:pPr>
            <a:r>
              <a:rPr lang="en-US" sz="2400" i="1" dirty="0" smtClean="0"/>
              <a:t>   Goal: Survey methodology used for estimating the impact</a:t>
            </a:r>
          </a:p>
          <a:p>
            <a:r>
              <a:rPr lang="en-US" sz="2400" dirty="0"/>
              <a:t>Economic Policy Uncertainty (EPU) Index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400" i="1" dirty="0"/>
              <a:t>Goal: Construct a toy example on EPU</a:t>
            </a:r>
          </a:p>
          <a:p>
            <a:pPr marL="0" indent="0">
              <a:buNone/>
            </a:pPr>
            <a:endParaRPr lang="en-GB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Uncertainty Impact Economic Activity?</a:t>
            </a:r>
            <a:endParaRPr lang="en-GB" dirty="0"/>
          </a:p>
        </p:txBody>
      </p:sp>
      <p:pic>
        <p:nvPicPr>
          <p:cNvPr id="7170" name="Picture 2" descr="ผลการค้นหารูปภาพสำหรับ cookiemal cookierun sp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29" y="3480956"/>
            <a:ext cx="2057689" cy="20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85" y="3368814"/>
            <a:ext cx="3533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VIX</a:t>
            </a:r>
            <a:r>
              <a:rPr lang="en-US" sz="2400" dirty="0" smtClean="0"/>
              <a:t>: forward-looking volatility using options on S&amp;P500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2. </a:t>
            </a:r>
            <a:r>
              <a:rPr lang="en-US" sz="2400" b="1" dirty="0" smtClean="0"/>
              <a:t>Newspaper-Based (EPU): </a:t>
            </a:r>
            <a:r>
              <a:rPr lang="en-US" sz="2400" dirty="0" smtClean="0"/>
              <a:t>reflect uncertainty perceived by journalists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3.  </a:t>
            </a:r>
            <a:r>
              <a:rPr lang="en-US" sz="2400" b="1" dirty="0" smtClean="0"/>
              <a:t>Business-Expectation Surveys: </a:t>
            </a:r>
            <a:r>
              <a:rPr lang="en-US" sz="2400" dirty="0" smtClean="0"/>
              <a:t>subjective opinions on sales growth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4. </a:t>
            </a:r>
            <a:r>
              <a:rPr lang="en-US" sz="2400" b="1" dirty="0" smtClean="0"/>
              <a:t>Forecaster Disagreement: </a:t>
            </a:r>
            <a:r>
              <a:rPr lang="en-US" sz="2400" dirty="0" smtClean="0"/>
              <a:t>use disagreement in surveys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5. </a:t>
            </a:r>
            <a:r>
              <a:rPr lang="en-US" sz="2400" b="1" dirty="0" smtClean="0"/>
              <a:t>Time-Series Model: </a:t>
            </a:r>
            <a:r>
              <a:rPr lang="en-US" sz="2400" dirty="0" smtClean="0"/>
              <a:t>GARCH Model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Used to Characterize Uncertainty</a:t>
            </a:r>
            <a:endParaRPr lang="en-GB" dirty="0"/>
          </a:p>
        </p:txBody>
      </p:sp>
      <p:pic>
        <p:nvPicPr>
          <p:cNvPr id="308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59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5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51" y="1819342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58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04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89" y="2499987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070" y="314600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934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480" y="3166740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05" y="3831715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ผลการค้นหารูปภาพสำหรับ magic candy in cookie r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20" y="4507124"/>
            <a:ext cx="497307" cy="5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Spiked!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4" y="1508163"/>
            <a:ext cx="6325425" cy="438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9" y="5996226"/>
            <a:ext cx="11352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 err="1"/>
              <a:t>Altig</a:t>
            </a:r>
            <a:r>
              <a:rPr lang="en-GB" sz="1600" dirty="0"/>
              <a:t>, D., Baker, S., </a:t>
            </a:r>
            <a:r>
              <a:rPr lang="en-GB" sz="1600" dirty="0" err="1"/>
              <a:t>Barrero</a:t>
            </a:r>
            <a:r>
              <a:rPr lang="en-GB" sz="1600" dirty="0"/>
              <a:t>, J.M., Bloom, N., Bunn, P., Chen, S., Davis, S.J., Leather, J., Meyer, B., </a:t>
            </a:r>
            <a:r>
              <a:rPr lang="en-GB" sz="1600" dirty="0" err="1"/>
              <a:t>Mihaylov</a:t>
            </a:r>
            <a:r>
              <a:rPr lang="en-GB" sz="1600" dirty="0"/>
              <a:t>, E. and </a:t>
            </a:r>
            <a:r>
              <a:rPr lang="en-GB" sz="1600" dirty="0" err="1"/>
              <a:t>Mizen</a:t>
            </a:r>
            <a:r>
              <a:rPr lang="en-GB" sz="1600" dirty="0"/>
              <a:t>, P., 2020. Economic uncertainty before and during the COVID-19 pandemic. </a:t>
            </a:r>
            <a:r>
              <a:rPr lang="en-GB" sz="1600" i="1" dirty="0"/>
              <a:t>Journal of Public Economics, 191</a:t>
            </a:r>
            <a:r>
              <a:rPr lang="en-GB" sz="1600" dirty="0"/>
              <a:t>, p.104274.</a:t>
            </a:r>
          </a:p>
          <a:p>
            <a:endParaRPr lang="en-GB" sz="1600" dirty="0"/>
          </a:p>
        </p:txBody>
      </p:sp>
      <p:pic>
        <p:nvPicPr>
          <p:cNvPr id="2050" name="Picture 2" descr="ผลการค้นหารูปภาพสำหรับ adventurer cookie spr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607" y="3555286"/>
            <a:ext cx="2095500" cy="20955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9" y="1586432"/>
            <a:ext cx="6693045" cy="4503939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913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7" y="1280462"/>
            <a:ext cx="6922943" cy="4836467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1038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709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Survey-Based Measures Spiked in 2020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97" y="1268402"/>
            <a:ext cx="8492404" cy="4653372"/>
          </a:xfrm>
          <a:prstGeom prst="rect">
            <a:avLst/>
          </a:prstGeom>
        </p:spPr>
      </p:pic>
      <p:pic>
        <p:nvPicPr>
          <p:cNvPr id="6" name="Picture 2" descr="ผลการค้นหารูปภาพสำหรับ onion cook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6060" y="4190484"/>
            <a:ext cx="883228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474" y="6027003"/>
            <a:ext cx="113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GB" sz="1600" dirty="0"/>
              <a:t>Baker, S.R., Bloom, N., Davis, S.J. and Terry, S.J., 2020. </a:t>
            </a:r>
            <a:r>
              <a:rPr lang="en-GB" sz="1600" i="1" dirty="0" err="1"/>
              <a:t>Covid</a:t>
            </a:r>
            <a:r>
              <a:rPr lang="en-GB" sz="1600" i="1" dirty="0"/>
              <a:t>-induced economic uncertainty</a:t>
            </a:r>
            <a:r>
              <a:rPr lang="en-GB" sz="1600" dirty="0"/>
              <a:t> (No. w26983). National Bureau of Economic Research.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67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9596A13-3B48-4833-ACA8-4C52743E5061}" vid="{8D33D305-6407-4DD7-90E7-D087EB4111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302</TotalTime>
  <Words>1067</Words>
  <Application>Microsoft Office PowerPoint</Application>
  <PresentationFormat>Widescreen</PresentationFormat>
  <Paragraphs>112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Office Theme</vt:lpstr>
      <vt:lpstr>EE439 Discussions How do Uncertainty Impact Economic Activity?</vt:lpstr>
      <vt:lpstr>Reactions!</vt:lpstr>
      <vt:lpstr>When Cookies Saw My Slides Last Night, …</vt:lpstr>
      <vt:lpstr>How do Uncertainty Impact Economic Activity?</vt:lpstr>
      <vt:lpstr>Measures Used to Characterize Uncertainty</vt:lpstr>
      <vt:lpstr>Uncertainty Spiked!</vt:lpstr>
      <vt:lpstr>VIX Spiked in 2020</vt:lpstr>
      <vt:lpstr>EPU Spiked in 2020</vt:lpstr>
      <vt:lpstr>Survey-Based Measures Spiked in 2020</vt:lpstr>
      <vt:lpstr>Effects of Policy Uncertainty on Economy</vt:lpstr>
      <vt:lpstr>Firm-Level Data</vt:lpstr>
      <vt:lpstr>Models</vt:lpstr>
      <vt:lpstr>Macro-Level Data</vt:lpstr>
      <vt:lpstr>IP Response to 90-point EPU Shocks</vt:lpstr>
      <vt:lpstr>Employment Response to 90-point EPU Shocks</vt:lpstr>
      <vt:lpstr>Economic Policy Uncertainty Index</vt:lpstr>
      <vt:lpstr>EPU Index -&gt; E-P-U</vt:lpstr>
      <vt:lpstr>Training Process</vt:lpstr>
      <vt:lpstr>False Positive &amp; False Negative</vt:lpstr>
      <vt:lpstr>Evaluation: EPU vs VIX</vt:lpstr>
      <vt:lpstr>Activities</vt:lpstr>
      <vt:lpstr>References</vt:lpstr>
      <vt:lpstr>Follow me!</vt:lpstr>
      <vt:lpstr>See you Again!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EE439 Discussions</dc:title>
  <dc:creator>dee visan</dc:creator>
  <cp:lastModifiedBy>dee visan</cp:lastModifiedBy>
  <cp:revision>40</cp:revision>
  <dcterms:created xsi:type="dcterms:W3CDTF">2021-02-20T14:36:18Z</dcterms:created>
  <dcterms:modified xsi:type="dcterms:W3CDTF">2021-02-26T14:21:38Z</dcterms:modified>
</cp:coreProperties>
</file>