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57" r:id="rId4"/>
    <p:sldId id="266" r:id="rId5"/>
    <p:sldId id="279" r:id="rId6"/>
    <p:sldId id="267" r:id="rId7"/>
    <p:sldId id="268" r:id="rId8"/>
    <p:sldId id="269" r:id="rId9"/>
    <p:sldId id="271" r:id="rId10"/>
    <p:sldId id="275" r:id="rId11"/>
    <p:sldId id="278" r:id="rId12"/>
    <p:sldId id="276" r:id="rId13"/>
    <p:sldId id="273" r:id="rId14"/>
    <p:sldId id="274" r:id="rId15"/>
    <p:sldId id="260" r:id="rId16"/>
    <p:sldId id="263" r:id="rId17"/>
    <p:sldId id="261" r:id="rId18"/>
    <p:sldId id="264" r:id="rId19"/>
    <p:sldId id="262" r:id="rId20"/>
    <p:sldId id="265" r:id="rId21"/>
    <p:sldId id="270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A0CA2-DC8A-4D12-9FDC-0445DD61126F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BD722-9D43-4A6B-8A06-50C132FB20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115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BD722-9D43-4A6B-8A06-50C132FB205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760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990444" y="1213690"/>
            <a:ext cx="10141527" cy="1570607"/>
          </a:xfrm>
          <a:prstGeom prst="roundRect">
            <a:avLst/>
          </a:prstGeom>
          <a:solidFill>
            <a:srgbClr val="353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9207" y="1476910"/>
            <a:ext cx="9144000" cy="1044165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FFFF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9207" y="3350279"/>
            <a:ext cx="9144000" cy="89804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598227"/>
            <a:ext cx="2421082" cy="2597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2421082" y="6598226"/>
            <a:ext cx="7349836" cy="25977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9770918" y="6598227"/>
            <a:ext cx="2421082" cy="2597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0033006" y="6545549"/>
            <a:ext cx="16871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7B3318C8-8A08-4EC6-8476-6556B53A041F}" type="datetime1">
              <a:rPr lang="en-GB" smtClean="0"/>
              <a:t>23/02/2021</a:t>
            </a:fld>
            <a:endParaRPr lang="en-GB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808" y="65455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ubtitle 2"/>
          <p:cNvSpPr txBox="1">
            <a:spLocks/>
          </p:cNvSpPr>
          <p:nvPr userDrawn="1"/>
        </p:nvSpPr>
        <p:spPr>
          <a:xfrm>
            <a:off x="254148" y="6545548"/>
            <a:ext cx="1695042" cy="41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 smtClean="0">
                <a:solidFill>
                  <a:schemeClr val="bg1"/>
                </a:solidFill>
              </a:rPr>
              <a:t>Kantapong</a:t>
            </a:r>
            <a:r>
              <a:rPr lang="en-US" sz="1600" b="1" dirty="0" smtClean="0">
                <a:solidFill>
                  <a:schemeClr val="bg1"/>
                </a:solidFill>
              </a:rPr>
              <a:t> V.</a:t>
            </a:r>
            <a:endParaRPr lang="en-GB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08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4855-08A5-4CC7-B893-6188466FB4E0}" type="datetime1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156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3CBC-1B77-4849-A87C-D5F1D3B0337E}" type="datetime1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492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56138"/>
          </a:xfrm>
          <a:prstGeom prst="rect">
            <a:avLst/>
          </a:prstGeom>
          <a:solidFill>
            <a:srgbClr val="353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724" y="1746606"/>
            <a:ext cx="10725501" cy="3904181"/>
          </a:xfrm>
        </p:spPr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Wingdings" panose="05000000000000000000" pitchFamily="2" charset="2"/>
              <a:buChar char="v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98227"/>
            <a:ext cx="2421082" cy="2597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2421082" y="6598226"/>
            <a:ext cx="7349836" cy="25977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9770918" y="6598227"/>
            <a:ext cx="2421082" cy="2597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0033006" y="6545549"/>
            <a:ext cx="16871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C3BE40FE-C9B0-4E62-A310-1530A83782A0}" type="datetime1">
              <a:rPr lang="en-GB" smtClean="0"/>
              <a:t>23/02/2021</a:t>
            </a:fld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808" y="65455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24" y="-57161"/>
            <a:ext cx="10725501" cy="1325563"/>
          </a:xfrm>
          <a:noFill/>
          <a:ln>
            <a:noFill/>
          </a:ln>
        </p:spPr>
        <p:txBody>
          <a:bodyPr/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254148" y="6545548"/>
            <a:ext cx="1695042" cy="41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 smtClean="0">
                <a:solidFill>
                  <a:schemeClr val="bg1"/>
                </a:solidFill>
              </a:rPr>
              <a:t>Kantapong</a:t>
            </a:r>
            <a:r>
              <a:rPr lang="en-US" sz="1600" b="1" dirty="0" smtClean="0">
                <a:solidFill>
                  <a:schemeClr val="bg1"/>
                </a:solidFill>
              </a:rPr>
              <a:t> V.</a:t>
            </a:r>
            <a:endParaRPr lang="en-GB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030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6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598227"/>
            <a:ext cx="2421082" cy="2597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2421082" y="6598226"/>
            <a:ext cx="7349836" cy="25977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9770918" y="6598227"/>
            <a:ext cx="2421082" cy="2597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61" y="6545549"/>
            <a:ext cx="19880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GB" dirty="0" err="1" smtClean="0"/>
              <a:t>Kantapong</a:t>
            </a:r>
            <a:r>
              <a:rPr lang="en-GB" dirty="0" smtClean="0"/>
              <a:t> V.</a:t>
            </a:r>
            <a:endParaRPr lang="en-GB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0033006" y="6545549"/>
            <a:ext cx="16871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8F7D5DA4-B0D5-4AAC-95C5-584374F68394}" type="datetime1">
              <a:rPr lang="en-GB" smtClean="0"/>
              <a:t>23/02/2021</a:t>
            </a:fld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808" y="65455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928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00CF-704E-46A5-9214-BE4072A67A4F}" type="datetime1">
              <a:rPr lang="en-GB" smtClean="0"/>
              <a:t>23/02/2021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79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B842-27B7-4FB2-A3A1-9C39A5D2DE76}" type="datetime1">
              <a:rPr lang="en-GB" smtClean="0"/>
              <a:t>23/02/2021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08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5148-C437-4D60-B940-8F1F20B4DBAA}" type="datetime1">
              <a:rPr lang="en-GB" smtClean="0"/>
              <a:t>23/02/2021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74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28C7-0BBB-46A5-B7D6-2E739D3436FF}" type="datetime1">
              <a:rPr lang="en-GB" smtClean="0"/>
              <a:t>23/02/2021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11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B2B0-97C3-4513-90B1-D9988E74A938}" type="datetime1">
              <a:rPr lang="en-GB" smtClean="0"/>
              <a:t>23/02/2021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96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B9F1-B66E-479D-8A45-7D51CA6177C0}" type="datetime1">
              <a:rPr lang="en-GB" smtClean="0"/>
              <a:t>23/02/2021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91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98227"/>
            <a:ext cx="2421082" cy="2597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2421082" y="6598226"/>
            <a:ext cx="7349836" cy="25977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9770918" y="6598227"/>
            <a:ext cx="2421082" cy="2597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61" y="6545549"/>
            <a:ext cx="19880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GB" dirty="0" err="1" smtClean="0"/>
              <a:t>Kantapong</a:t>
            </a:r>
            <a:r>
              <a:rPr lang="en-GB" dirty="0" smtClean="0"/>
              <a:t> V.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33006" y="6545549"/>
            <a:ext cx="16871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FE0803FA-6B45-4104-9723-0FA1894CB0D3}" type="datetime1">
              <a:rPr lang="en-GB" smtClean="0"/>
              <a:t>23/02/2021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808" y="65455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38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dDee/EE439_Discussio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EE439 </a:t>
            </a:r>
            <a:r>
              <a:rPr lang="en-US" sz="3200" dirty="0">
                <a:solidFill>
                  <a:schemeClr val="bg1"/>
                </a:solidFill>
              </a:rPr>
              <a:t>Discussions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 smtClean="0"/>
              <a:t>How </a:t>
            </a:r>
            <a:r>
              <a:rPr lang="en-US" sz="3200" dirty="0"/>
              <a:t>do Uncertainty Impact Economic Activity</a:t>
            </a:r>
            <a:r>
              <a:rPr lang="en-US" sz="3200" dirty="0" smtClean="0"/>
              <a:t>?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Kantapong</a:t>
            </a:r>
            <a:r>
              <a:rPr lang="en-US" sz="2000" dirty="0" smtClean="0"/>
              <a:t> (ID: 6004640030)</a:t>
            </a:r>
          </a:p>
          <a:p>
            <a:r>
              <a:rPr lang="en-US" sz="2000" i="1" dirty="0" smtClean="0"/>
              <a:t>Faculty of Economics, </a:t>
            </a:r>
            <a:r>
              <a:rPr lang="en-US" sz="2000" i="1" dirty="0" err="1" smtClean="0"/>
              <a:t>Thammasat</a:t>
            </a:r>
            <a:r>
              <a:rPr lang="en-US" sz="2000" i="1" dirty="0" smtClean="0"/>
              <a:t> University, Bangkok, Thailand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245114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Dependent Variable</a:t>
            </a:r>
            <a:r>
              <a:rPr lang="en-US" sz="2400" dirty="0" smtClean="0"/>
              <a:t>: option-implied stock price volatility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Main independent variables</a:t>
            </a:r>
            <a:r>
              <a:rPr lang="en-US" sz="2400" dirty="0" smtClean="0"/>
              <a:t>: EPU index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Other control variables</a:t>
            </a:r>
            <a:r>
              <a:rPr lang="en-US" sz="2400" dirty="0" smtClean="0"/>
              <a:t>: VIX, Federal purchase per GDP, Exposure to Government purchases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Approach</a:t>
            </a:r>
            <a:r>
              <a:rPr lang="en-US" sz="2400" dirty="0" smtClean="0"/>
              <a:t>: Panel-data method, controlling for entity-fixed effect and time-fixed effect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Firm-Level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6724" y="1746606"/>
            <a:ext cx="11063049" cy="390418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1) </a:t>
            </a:r>
            <a:r>
              <a:rPr lang="en-US" sz="2400" dirty="0" err="1" smtClean="0"/>
              <a:t>Vol</a:t>
            </a:r>
            <a:r>
              <a:rPr lang="en-US" sz="2400" dirty="0" smtClean="0"/>
              <a:t> </a:t>
            </a:r>
            <a:r>
              <a:rPr lang="en-US" sz="2400" dirty="0"/>
              <a:t>= f(log(EPU</a:t>
            </a:r>
            <a:r>
              <a:rPr lang="en-US" sz="2400" dirty="0" smtClean="0"/>
              <a:t>); </a:t>
            </a:r>
            <a:r>
              <a:rPr lang="en-US" sz="2400" dirty="0"/>
              <a:t>Fed Purchase/GDP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2) </a:t>
            </a:r>
            <a:r>
              <a:rPr lang="en-US" sz="2400" dirty="0" err="1"/>
              <a:t>Vol</a:t>
            </a:r>
            <a:r>
              <a:rPr lang="en-US" sz="2400" dirty="0"/>
              <a:t> = f(log(EPU)*</a:t>
            </a:r>
            <a:r>
              <a:rPr lang="en-US" sz="2400" dirty="0" smtClean="0"/>
              <a:t>intensity; </a:t>
            </a:r>
            <a:r>
              <a:rPr lang="en-US" sz="2400" dirty="0"/>
              <a:t>(Fed Purchase/GDP)*</a:t>
            </a:r>
            <a:r>
              <a:rPr lang="en-US" sz="2400" dirty="0" smtClean="0"/>
              <a:t>intensity; </a:t>
            </a:r>
            <a:r>
              <a:rPr lang="en-US" sz="2400" dirty="0" err="1"/>
              <a:t>i</a:t>
            </a:r>
            <a:r>
              <a:rPr lang="en-US" sz="2400" dirty="0"/>
              <a:t>, t)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3) </a:t>
            </a:r>
            <a:r>
              <a:rPr lang="en-US" sz="2400" dirty="0" err="1"/>
              <a:t>Vol</a:t>
            </a:r>
            <a:r>
              <a:rPr lang="en-US" sz="2400" dirty="0"/>
              <a:t> = f(log(EPU</a:t>
            </a:r>
            <a:r>
              <a:rPr lang="en-US" sz="2400" dirty="0" smtClean="0"/>
              <a:t>); </a:t>
            </a:r>
            <a:r>
              <a:rPr lang="en-US" sz="2400" dirty="0"/>
              <a:t>log(VIX</a:t>
            </a:r>
            <a:r>
              <a:rPr lang="en-US" sz="2400" dirty="0" smtClean="0"/>
              <a:t>); </a:t>
            </a:r>
            <a:r>
              <a:rPr lang="en-US" sz="2400" dirty="0"/>
              <a:t>Fed Purchase/GDP)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4) </a:t>
            </a:r>
            <a:r>
              <a:rPr lang="en-US" sz="2400" dirty="0" err="1"/>
              <a:t>Vol</a:t>
            </a:r>
            <a:r>
              <a:rPr lang="en-US" sz="2400" dirty="0"/>
              <a:t> = f(log(EPU)*</a:t>
            </a:r>
            <a:r>
              <a:rPr lang="en-US" sz="2400" dirty="0" smtClean="0"/>
              <a:t>intensity; </a:t>
            </a:r>
            <a:r>
              <a:rPr lang="en-US" sz="2400" dirty="0"/>
              <a:t>log(VIX)*</a:t>
            </a:r>
            <a:r>
              <a:rPr lang="en-US" sz="2400" dirty="0" smtClean="0"/>
              <a:t>intensity; </a:t>
            </a:r>
            <a:r>
              <a:rPr lang="en-US" sz="2400" dirty="0"/>
              <a:t>(Fed Purchase/GDP)*</a:t>
            </a:r>
            <a:r>
              <a:rPr lang="en-US" sz="2400" dirty="0" smtClean="0"/>
              <a:t>intensity; </a:t>
            </a:r>
            <a:r>
              <a:rPr lang="en-US" sz="2400" dirty="0" err="1"/>
              <a:t>i</a:t>
            </a:r>
            <a:r>
              <a:rPr lang="en-US" sz="2400" dirty="0"/>
              <a:t>, t)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61310" y="1361208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+</a:t>
            </a:r>
            <a:endParaRPr lang="en-GB" sz="32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5714" y="1361207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310" y="2243641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+</a:t>
            </a:r>
            <a:endParaRPr lang="en-GB" sz="32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9474" y="2286644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0201" y="3126074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3546" y="3113921"/>
            <a:ext cx="471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+</a:t>
            </a:r>
            <a:endParaRPr lang="en-GB" sz="3200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47945" y="3113921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64674" y="3993685"/>
            <a:ext cx="471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+</a:t>
            </a:r>
            <a:endParaRPr lang="en-GB" sz="32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47945" y="3962364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63091" y="3962364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1542" y="5729160"/>
            <a:ext cx="11235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Baker, S.R., Bloom, N. and Davis, S.J., 2016. Measuring economic policy uncertainty. </a:t>
            </a:r>
            <a:r>
              <a:rPr lang="en-GB" i="1" dirty="0"/>
              <a:t>The quarterly journal of economics, 131</a:t>
            </a:r>
            <a:r>
              <a:rPr lang="en-GB" dirty="0"/>
              <a:t>(4), pp.1593-1636.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879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Approach</a:t>
            </a:r>
            <a:r>
              <a:rPr lang="en-US" sz="2400" dirty="0" smtClean="0"/>
              <a:t>: Use VAR with </a:t>
            </a:r>
            <a:r>
              <a:rPr lang="en-US" sz="2400" dirty="0" err="1" smtClean="0"/>
              <a:t>Cholesky</a:t>
            </a:r>
            <a:r>
              <a:rPr lang="en-US" sz="2400" dirty="0" smtClean="0"/>
              <a:t> decomposition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Variables</a:t>
            </a:r>
            <a:r>
              <a:rPr lang="en-US" sz="2400" dirty="0" smtClean="0"/>
              <a:t>: EPU index, log(S&amp;P500), federal funds rate, log employment, log industrial production (each for 3 lags)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Visualization</a:t>
            </a:r>
            <a:r>
              <a:rPr lang="en-US" sz="2400" dirty="0" smtClean="0"/>
              <a:t>: Impulse response function of industrial production and employment to 90-point EPU innovation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Macro-Level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1720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Response to 90-point EPU Shocks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480" y="1909329"/>
            <a:ext cx="6781994" cy="26611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192" y="4717271"/>
            <a:ext cx="2360564" cy="331449"/>
          </a:xfrm>
          <a:prstGeom prst="rect">
            <a:avLst/>
          </a:prstGeom>
        </p:spPr>
      </p:pic>
      <p:pic>
        <p:nvPicPr>
          <p:cNvPr id="1028" name="Picture 4" descr="ผลการค้นหารูปภาพสำหรับ cookie kingdom licori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23" y="3143960"/>
            <a:ext cx="2242309" cy="173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1542" y="5729160"/>
            <a:ext cx="11235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Baker, S.R., Bloom, N. and Davis, S.J., 2016. Measuring economic policy uncertainty. </a:t>
            </a:r>
            <a:r>
              <a:rPr lang="en-GB" i="1" dirty="0"/>
              <a:t>The quarterly journal of economics, 131</a:t>
            </a:r>
            <a:r>
              <a:rPr lang="en-GB" dirty="0"/>
              <a:t>(4), pp.1593-1636.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1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Employment </a:t>
            </a:r>
            <a:r>
              <a:rPr lang="en-US" dirty="0"/>
              <a:t>Response to 90-point EPU Shocks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515" y="1972939"/>
            <a:ext cx="6283231" cy="2833759"/>
          </a:xfrm>
          <a:prstGeom prst="rect">
            <a:avLst/>
          </a:prstGeom>
        </p:spPr>
      </p:pic>
      <p:pic>
        <p:nvPicPr>
          <p:cNvPr id="6" name="Picture 4" descr="ผลการค้นหารูปภาพสำหรับ cookie kingdom licor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51" y="3067663"/>
            <a:ext cx="2242309" cy="173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1542" y="5729160"/>
            <a:ext cx="11235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Baker, S.R., Bloom, N. and Davis, S.J., 2016. Measuring economic policy uncertainty. </a:t>
            </a:r>
            <a:r>
              <a:rPr lang="en-GB" i="1" dirty="0"/>
              <a:t>The quarterly journal of economics, 131</a:t>
            </a:r>
            <a:r>
              <a:rPr lang="en-GB" dirty="0"/>
              <a:t>(4), pp.1593-1636.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853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Data Source</a:t>
            </a:r>
            <a:r>
              <a:rPr lang="en-US" dirty="0" smtClean="0"/>
              <a:t>: Newspaper Articles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Process</a:t>
            </a:r>
            <a:r>
              <a:rPr lang="en-US" dirty="0" smtClean="0"/>
              <a:t>: Count the number of articles related to economic policies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Index</a:t>
            </a:r>
            <a:r>
              <a:rPr lang="en-US" dirty="0" smtClean="0"/>
              <a:t>: Scale the raw count by the number of newspaper articles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 Policy Uncertainty Index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26724" y="5466121"/>
            <a:ext cx="394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Ref: https://www.policyuncertainty.com/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7272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buckets of </a:t>
            </a:r>
            <a:r>
              <a:rPr lang="en-US" dirty="0" smtClean="0"/>
              <a:t>words contain E-P-U buckets.</a:t>
            </a:r>
          </a:p>
          <a:p>
            <a:r>
              <a:rPr lang="en-US" dirty="0" smtClean="0"/>
              <a:t>U</a:t>
            </a:r>
            <a:r>
              <a:rPr lang="th-TH" dirty="0" smtClean="0"/>
              <a:t> </a:t>
            </a:r>
            <a:r>
              <a:rPr lang="en-US" dirty="0" smtClean="0"/>
              <a:t>buckets = </a:t>
            </a:r>
            <a:r>
              <a:rPr lang="en-US" dirty="0"/>
              <a:t>(uncertainty, </a:t>
            </a:r>
            <a:r>
              <a:rPr lang="en-US" dirty="0" smtClean="0"/>
              <a:t>uncertain),</a:t>
            </a:r>
          </a:p>
          <a:p>
            <a:r>
              <a:rPr lang="en-US" dirty="0" smtClean="0"/>
              <a:t>E buckets = </a:t>
            </a:r>
            <a:r>
              <a:rPr lang="en-US" dirty="0"/>
              <a:t>(economic, </a:t>
            </a:r>
            <a:r>
              <a:rPr lang="en-US" dirty="0" smtClean="0"/>
              <a:t>economy)</a:t>
            </a:r>
          </a:p>
          <a:p>
            <a:r>
              <a:rPr lang="en-US" dirty="0" smtClean="0"/>
              <a:t>P buckets = </a:t>
            </a:r>
            <a:r>
              <a:rPr lang="en-US" dirty="0"/>
              <a:t>(congress, deficit, Federal Reserve, legislation)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 that the </a:t>
            </a:r>
            <a:r>
              <a:rPr lang="en-US" dirty="0"/>
              <a:t>P words are selected by audit </a:t>
            </a:r>
            <a:r>
              <a:rPr lang="en-US" dirty="0" smtClean="0"/>
              <a:t> and pilot study</a:t>
            </a:r>
            <a:r>
              <a:rPr lang="en-US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EPU Index -&gt; E-P-U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6637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Audit study</a:t>
            </a:r>
            <a:r>
              <a:rPr lang="en-US" dirty="0" smtClean="0"/>
              <a:t>: get labels from human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Pilot study</a:t>
            </a:r>
            <a:r>
              <a:rPr lang="en-US" dirty="0" smtClean="0"/>
              <a:t>: refine the training process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Selecting P term set</a:t>
            </a:r>
            <a:r>
              <a:rPr lang="en-US" dirty="0" smtClean="0"/>
              <a:t>: obtain classification report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(false positive &amp; false negative)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769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Positive &amp; False Negative</a:t>
            </a:r>
            <a:endParaRPr lang="en-GB" dirty="0"/>
          </a:p>
        </p:txBody>
      </p:sp>
      <p:pic>
        <p:nvPicPr>
          <p:cNvPr id="1028" name="Picture 4" descr="ผลการค้นหารูปภาพสำหรับ cookierun ovenbreak cookiem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24" y="1746606"/>
            <a:ext cx="3155567" cy="177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21381" y="2341721"/>
            <a:ext cx="3562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This is NOT cookie!</a:t>
            </a:r>
            <a:endParaRPr lang="en-GB" sz="3200" dirty="0"/>
          </a:p>
        </p:txBody>
      </p:sp>
      <p:pic>
        <p:nvPicPr>
          <p:cNvPr id="1032" name="Picture 8" descr="ผลการค้นหารูปภาพสำหรับ space doughnut cooki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23" y="3999817"/>
            <a:ext cx="3155567" cy="177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94118" y="4401500"/>
            <a:ext cx="2909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This is a cookie!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82011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EPU </a:t>
            </a:r>
            <a:r>
              <a:rPr lang="en-US" dirty="0" err="1" smtClean="0"/>
              <a:t>vs</a:t>
            </a:r>
            <a:r>
              <a:rPr lang="en-US" dirty="0" smtClean="0"/>
              <a:t> VIX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24" y="1529196"/>
            <a:ext cx="5991225" cy="4610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50058" y="2683033"/>
            <a:ext cx="44021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70C0"/>
                </a:solidFill>
              </a:rPr>
              <a:t>EPU: Policy-focused, no explicit horizon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VIX: Stock-focused, 30-day horizon</a:t>
            </a:r>
            <a:endParaRPr lang="en-GB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26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7342" y="-61319"/>
            <a:ext cx="10725501" cy="1325563"/>
          </a:xfrm>
        </p:spPr>
        <p:txBody>
          <a:bodyPr/>
          <a:lstStyle/>
          <a:p>
            <a:r>
              <a:rPr lang="en-US" dirty="0" smtClean="0"/>
              <a:t>Reactions!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448" y="1700496"/>
            <a:ext cx="4179743" cy="3950291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51" y="1965903"/>
            <a:ext cx="3992813" cy="3684884"/>
          </a:xfrm>
          <a:prstGeom prst="rect">
            <a:avLst/>
          </a:prstGeom>
          <a:effectLst>
            <a:softEdge rad="127000"/>
          </a:effectLst>
        </p:spPr>
      </p:pic>
      <p:cxnSp>
        <p:nvCxnSpPr>
          <p:cNvPr id="7" name="Straight Arrow Connector 6"/>
          <p:cNvCxnSpPr/>
          <p:nvPr/>
        </p:nvCxnSpPr>
        <p:spPr>
          <a:xfrm>
            <a:off x="5133109" y="3772054"/>
            <a:ext cx="13716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93083" y="5699576"/>
            <a:ext cx="3655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Writing a Paper (Last week)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08164" y="5856206"/>
            <a:ext cx="3735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Listening to my talk! (today)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72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Motivation</a:t>
            </a:r>
            <a:r>
              <a:rPr lang="en-US" sz="2400" dirty="0" smtClean="0"/>
              <a:t>: There is no EPU index for Thailand, so let’s try making one.</a:t>
            </a:r>
          </a:p>
          <a:p>
            <a:pPr marL="0" indent="0">
              <a:buNone/>
            </a:pPr>
            <a:r>
              <a:rPr lang="en-US" sz="2400" b="1" dirty="0" smtClean="0"/>
              <a:t>Data Source</a:t>
            </a:r>
            <a:r>
              <a:rPr lang="en-US" sz="2400" dirty="0" smtClean="0"/>
              <a:t>: Internet Articles</a:t>
            </a:r>
          </a:p>
          <a:p>
            <a:pPr marL="0" indent="0">
              <a:buNone/>
            </a:pPr>
            <a:r>
              <a:rPr lang="en-US" sz="2400" b="1" dirty="0" smtClean="0"/>
              <a:t>Buckets</a:t>
            </a:r>
            <a:r>
              <a:rPr lang="en-US" sz="2400" dirty="0" smtClean="0"/>
              <a:t>: Think about what words should represent Thailand, land of smile!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(USA) Three </a:t>
            </a:r>
            <a:r>
              <a:rPr lang="en-US" sz="2400" dirty="0"/>
              <a:t>buckets of words contain E-P-U buckets.</a:t>
            </a:r>
          </a:p>
          <a:p>
            <a:r>
              <a:rPr lang="en-US" sz="2400" dirty="0"/>
              <a:t>U</a:t>
            </a:r>
            <a:r>
              <a:rPr lang="th-TH" sz="2400" dirty="0"/>
              <a:t> </a:t>
            </a:r>
            <a:r>
              <a:rPr lang="en-US" sz="2400" dirty="0"/>
              <a:t>buckets = (uncertainty, uncertain),</a:t>
            </a:r>
          </a:p>
          <a:p>
            <a:r>
              <a:rPr lang="en-US" sz="2400" dirty="0"/>
              <a:t>E buckets = (economic, economy)</a:t>
            </a:r>
          </a:p>
          <a:p>
            <a:r>
              <a:rPr lang="en-US" sz="2400" dirty="0"/>
              <a:t>P buckets = (congress, deficit, Federal Reserve, legislation)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717" y="3366654"/>
            <a:ext cx="2587337" cy="258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1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000" dirty="0" smtClean="0"/>
              <a:t>- </a:t>
            </a:r>
            <a:r>
              <a:rPr lang="en-GB" sz="2000" dirty="0" err="1" smtClean="0"/>
              <a:t>Altig</a:t>
            </a:r>
            <a:r>
              <a:rPr lang="en-GB" sz="2000" dirty="0"/>
              <a:t>, D., Baker, S., </a:t>
            </a:r>
            <a:r>
              <a:rPr lang="en-GB" sz="2000" dirty="0" err="1"/>
              <a:t>Barrero</a:t>
            </a:r>
            <a:r>
              <a:rPr lang="en-GB" sz="2000" dirty="0"/>
              <a:t>, J.M., Bloom, N., Bunn, P., Chen, S., Davis, S.J., Leather, J., Meyer, B</a:t>
            </a:r>
            <a:r>
              <a:rPr lang="en-GB" sz="2000" dirty="0" smtClean="0"/>
              <a:t>., </a:t>
            </a:r>
            <a:r>
              <a:rPr lang="en-GB" sz="2000" dirty="0" err="1" smtClean="0"/>
              <a:t>Mihaylov</a:t>
            </a:r>
            <a:r>
              <a:rPr lang="en-GB" sz="2000" dirty="0"/>
              <a:t>, E. and </a:t>
            </a:r>
            <a:r>
              <a:rPr lang="en-GB" sz="2000" dirty="0" err="1"/>
              <a:t>Mizen</a:t>
            </a:r>
            <a:r>
              <a:rPr lang="en-GB" sz="2000" dirty="0"/>
              <a:t>, P., 2020. Economic uncertainty before and during the </a:t>
            </a:r>
            <a:r>
              <a:rPr lang="en-GB" sz="2000" dirty="0" smtClean="0"/>
              <a:t>COVID-19 pandemic</a:t>
            </a:r>
            <a:r>
              <a:rPr lang="en-GB" sz="2000" dirty="0"/>
              <a:t>. </a:t>
            </a:r>
            <a:r>
              <a:rPr lang="en-GB" sz="2000" i="1" dirty="0"/>
              <a:t>Journal of Public Economics, 191</a:t>
            </a:r>
            <a:r>
              <a:rPr lang="en-GB" sz="2000" dirty="0"/>
              <a:t>, p.104274.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000" dirty="0" smtClean="0"/>
              <a:t>- Baker</a:t>
            </a:r>
            <a:r>
              <a:rPr lang="en-GB" sz="2000" dirty="0"/>
              <a:t>, S.R., Bloom, N., Davis, S.J. and Terry, S.J., 2020. </a:t>
            </a:r>
            <a:r>
              <a:rPr lang="en-GB" sz="2000" i="1" dirty="0" err="1"/>
              <a:t>Covid</a:t>
            </a:r>
            <a:r>
              <a:rPr lang="en-GB" sz="2000" i="1" dirty="0"/>
              <a:t>-induced economic uncertainty</a:t>
            </a:r>
            <a:r>
              <a:rPr lang="en-GB" sz="2000" dirty="0"/>
              <a:t> (</a:t>
            </a:r>
            <a:r>
              <a:rPr lang="en-GB" sz="2000" dirty="0" smtClean="0"/>
              <a:t>No. w26983</a:t>
            </a:r>
            <a:r>
              <a:rPr lang="en-GB" sz="2000" dirty="0"/>
              <a:t>). National Bureau of Economic Research.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000" dirty="0" smtClean="0"/>
              <a:t>- Baker</a:t>
            </a:r>
            <a:r>
              <a:rPr lang="en-GB" sz="2000" dirty="0"/>
              <a:t>, S.R., Bloom, N. and Davis, S.J., 2016. Measuring economic policy uncertainty. </a:t>
            </a:r>
            <a:r>
              <a:rPr lang="en-GB" sz="2000" i="1" dirty="0" smtClean="0"/>
              <a:t>The quarterly </a:t>
            </a:r>
            <a:r>
              <a:rPr lang="en-GB" sz="2000" i="1" dirty="0"/>
              <a:t>journal of economics, 131</a:t>
            </a:r>
            <a:r>
              <a:rPr lang="en-GB" sz="2000" dirty="0"/>
              <a:t>(4), pp.1593-1636.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04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Discussion Materials: </a:t>
            </a: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github.com/GoodDee/EE439_Discussion</a:t>
            </a:r>
            <a:endParaRPr lang="en-US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me!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3090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you Again!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75" y="1162050"/>
            <a:ext cx="10725150" cy="5448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69626" y="1233697"/>
            <a:ext cx="342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CONGRATULATIONS!</a:t>
            </a:r>
            <a:endParaRPr lang="en-GB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24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Economic Uncertainty Before and After Covid-19</a:t>
            </a:r>
          </a:p>
          <a:p>
            <a:pPr marL="0" indent="0">
              <a:buNone/>
            </a:pPr>
            <a:r>
              <a:rPr lang="en-US" sz="2400" i="1" dirty="0" smtClean="0"/>
              <a:t>   Goal: Look at uncertainty measures before and after Covid-19</a:t>
            </a:r>
          </a:p>
          <a:p>
            <a:r>
              <a:rPr lang="en-US" dirty="0" smtClean="0"/>
              <a:t>Impact of Policy Uncertainty on Economy</a:t>
            </a:r>
          </a:p>
          <a:p>
            <a:pPr marL="0" indent="0">
              <a:buNone/>
            </a:pPr>
            <a:r>
              <a:rPr lang="en-US" sz="2400" i="1" dirty="0" smtClean="0"/>
              <a:t>   Goal: Survey methodology used for estimating the impact</a:t>
            </a:r>
          </a:p>
          <a:p>
            <a:r>
              <a:rPr lang="en-US" sz="2400" dirty="0"/>
              <a:t>Economic Policy Uncertainty (EPU) Index</a:t>
            </a:r>
          </a:p>
          <a:p>
            <a:pPr marL="0" indent="0">
              <a:buNone/>
            </a:pPr>
            <a:r>
              <a:rPr lang="en-US" sz="2000" i="1" dirty="0"/>
              <a:t>   </a:t>
            </a:r>
            <a:r>
              <a:rPr lang="en-US" sz="2400" i="1" dirty="0"/>
              <a:t>Goal: Construct a toy example on EPU</a:t>
            </a:r>
          </a:p>
          <a:p>
            <a:pPr marL="0" indent="0">
              <a:buNone/>
            </a:pPr>
            <a:endParaRPr lang="en-GB" sz="24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Uncertainty Impact Economic Activity?</a:t>
            </a:r>
            <a:endParaRPr lang="en-GB" dirty="0"/>
          </a:p>
        </p:txBody>
      </p:sp>
      <p:pic>
        <p:nvPicPr>
          <p:cNvPr id="7170" name="Picture 2" descr="ผลการค้นหารูปภาพสำหรับ cookiemal cookierun spr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929" y="3480956"/>
            <a:ext cx="2057689" cy="205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16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1. </a:t>
            </a:r>
            <a:r>
              <a:rPr lang="en-US" sz="2400" b="1" dirty="0" smtClean="0"/>
              <a:t>VIX</a:t>
            </a:r>
            <a:r>
              <a:rPr lang="en-US" sz="2400" dirty="0" smtClean="0"/>
              <a:t>: forward-looking volatility using options on S&amp;P500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2. </a:t>
            </a:r>
            <a:r>
              <a:rPr lang="en-US" sz="2400" b="1" dirty="0" smtClean="0"/>
              <a:t>Newspaper-Based (EPU): </a:t>
            </a:r>
            <a:r>
              <a:rPr lang="en-US" sz="2400" dirty="0" smtClean="0"/>
              <a:t>reflect uncertainty perceived by journalists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3.  </a:t>
            </a:r>
            <a:r>
              <a:rPr lang="en-US" sz="2400" b="1" dirty="0" smtClean="0"/>
              <a:t>Business-Expectation Surveys: </a:t>
            </a:r>
            <a:r>
              <a:rPr lang="en-US" sz="2400" dirty="0" smtClean="0"/>
              <a:t>subjective opinions on sales growth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4. </a:t>
            </a:r>
            <a:r>
              <a:rPr lang="en-US" sz="2400" b="1" dirty="0" smtClean="0"/>
              <a:t>Forecaster Disagreement: </a:t>
            </a:r>
            <a:r>
              <a:rPr lang="en-US" sz="2400" dirty="0" smtClean="0"/>
              <a:t>use disagreement in surveys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5. </a:t>
            </a:r>
            <a:r>
              <a:rPr lang="en-US" sz="2400" b="1" dirty="0" smtClean="0"/>
              <a:t>Time-Series Model: </a:t>
            </a:r>
            <a:r>
              <a:rPr lang="en-US" sz="2400" dirty="0" smtClean="0"/>
              <a:t>GARCH Model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Used to Characterize Uncertainty</a:t>
            </a:r>
            <a:endParaRPr lang="en-GB" dirty="0"/>
          </a:p>
        </p:txBody>
      </p:sp>
      <p:pic>
        <p:nvPicPr>
          <p:cNvPr id="3080" name="Picture 8" descr="ผลการค้นหารูปภาพสำหรับ magic candy in cookie ru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559" y="1819342"/>
            <a:ext cx="497307" cy="55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ผลการค้นหารูปภาพสำหรับ magic candy in cookie ru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105" y="1819342"/>
            <a:ext cx="497307" cy="55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ผลการค้นหารูปภาพสำหรับ magic candy in cookie ru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651" y="1819342"/>
            <a:ext cx="497307" cy="55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ผลการค้นหารูปภาพสำหรับ magic candy in cookie ru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958" y="2499987"/>
            <a:ext cx="497307" cy="55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ผลการค้นหารูปภาพสำหรับ magic candy in cookie ru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504" y="2499987"/>
            <a:ext cx="497307" cy="55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ผลการค้นหารูปภาพสำหรับ magic candy in cookie ru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289" y="2499987"/>
            <a:ext cx="497307" cy="55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ผลการค้นหารูปภาพสำหรับ magic candy in cookie ru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3070" y="3146000"/>
            <a:ext cx="497307" cy="55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ผลการค้นหารูปภาพสำหรับ magic candy in cookie ru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934" y="3166740"/>
            <a:ext cx="497307" cy="55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ผลการค้นหารูปภาพสำหรับ magic candy in cookie ru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480" y="3166740"/>
            <a:ext cx="497307" cy="55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ผลการค้นหารูปภาพสำหรับ magic candy in cookie ru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905" y="3831715"/>
            <a:ext cx="497307" cy="55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ผลการค้นหารูปภาพสำหรับ magic candy in cookie ru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820" y="4507124"/>
            <a:ext cx="497307" cy="55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03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Uncertainty Spiked!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064" y="1508163"/>
            <a:ext cx="6325425" cy="43810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519" y="5996226"/>
            <a:ext cx="113522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GB" sz="1600" dirty="0" err="1"/>
              <a:t>Altig</a:t>
            </a:r>
            <a:r>
              <a:rPr lang="en-GB" sz="1600" dirty="0"/>
              <a:t>, D., Baker, S., </a:t>
            </a:r>
            <a:r>
              <a:rPr lang="en-GB" sz="1600" dirty="0" err="1"/>
              <a:t>Barrero</a:t>
            </a:r>
            <a:r>
              <a:rPr lang="en-GB" sz="1600" dirty="0"/>
              <a:t>, J.M., Bloom, N., Bunn, P., Chen, S., Davis, S.J., Leather, J., Meyer, B., </a:t>
            </a:r>
            <a:r>
              <a:rPr lang="en-GB" sz="1600" dirty="0" err="1"/>
              <a:t>Mihaylov</a:t>
            </a:r>
            <a:r>
              <a:rPr lang="en-GB" sz="1600" dirty="0"/>
              <a:t>, E. and </a:t>
            </a:r>
            <a:r>
              <a:rPr lang="en-GB" sz="1600" dirty="0" err="1"/>
              <a:t>Mizen</a:t>
            </a:r>
            <a:r>
              <a:rPr lang="en-GB" sz="1600" dirty="0"/>
              <a:t>, P., 2020. Economic uncertainty before and during the COVID-19 pandemic. </a:t>
            </a:r>
            <a:r>
              <a:rPr lang="en-GB" sz="1600" i="1" dirty="0"/>
              <a:t>Journal of Public Economics, 191</a:t>
            </a:r>
            <a:r>
              <a:rPr lang="en-GB" sz="1600" dirty="0"/>
              <a:t>, p.104274.</a:t>
            </a:r>
          </a:p>
          <a:p>
            <a:endParaRPr lang="en-GB" sz="1600" dirty="0"/>
          </a:p>
        </p:txBody>
      </p:sp>
      <p:pic>
        <p:nvPicPr>
          <p:cNvPr id="2050" name="Picture 2" descr="ผลการค้นหารูปภาพสำหรับ adventurer cookie spr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607" y="3555286"/>
            <a:ext cx="2095500" cy="2095501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15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VIX Spiked in 2020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919" y="1586432"/>
            <a:ext cx="6693045" cy="4503939"/>
          </a:xfrm>
          <a:prstGeom prst="rect">
            <a:avLst/>
          </a:prstGeom>
        </p:spPr>
      </p:pic>
      <p:pic>
        <p:nvPicPr>
          <p:cNvPr id="6" name="Picture 2" descr="ผลการค้นหารูปภาพสำหรับ onion cooki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51038" y="4190484"/>
            <a:ext cx="883228" cy="94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5474" y="6027003"/>
            <a:ext cx="11352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GB" sz="1600" dirty="0"/>
              <a:t>Baker, S.R., Bloom, N., Davis, S.J. and Terry, S.J., 2020. </a:t>
            </a:r>
            <a:r>
              <a:rPr lang="en-GB" sz="1600" i="1" dirty="0" err="1"/>
              <a:t>Covid</a:t>
            </a:r>
            <a:r>
              <a:rPr lang="en-GB" sz="1600" i="1" dirty="0"/>
              <a:t>-induced economic uncertainty</a:t>
            </a:r>
            <a:r>
              <a:rPr lang="en-GB" sz="1600" dirty="0"/>
              <a:t> (No. w26983). National Bureau of Economic Research.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22913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EPU Spiked in 2020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057" y="1280462"/>
            <a:ext cx="6922943" cy="4836467"/>
          </a:xfrm>
          <a:prstGeom prst="rect">
            <a:avLst/>
          </a:prstGeom>
        </p:spPr>
      </p:pic>
      <p:pic>
        <p:nvPicPr>
          <p:cNvPr id="6" name="Picture 2" descr="ผลการค้นหารูปภาพสำหรับ onion cooki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51038" y="4190484"/>
            <a:ext cx="883228" cy="94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5474" y="6027003"/>
            <a:ext cx="11352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GB" sz="1600" dirty="0"/>
              <a:t>Baker, S.R., Bloom, N., Davis, S.J. and Terry, S.J., 2020. </a:t>
            </a:r>
            <a:r>
              <a:rPr lang="en-GB" sz="1600" i="1" dirty="0" err="1"/>
              <a:t>Covid</a:t>
            </a:r>
            <a:r>
              <a:rPr lang="en-GB" sz="1600" i="1" dirty="0"/>
              <a:t>-induced economic uncertainty</a:t>
            </a:r>
            <a:r>
              <a:rPr lang="en-GB" sz="1600" dirty="0"/>
              <a:t> (No. w26983). National Bureau of Economic Research.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89709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Survey-Based Measures Spiked in 2020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997" y="1268402"/>
            <a:ext cx="8492404" cy="4653372"/>
          </a:xfrm>
          <a:prstGeom prst="rect">
            <a:avLst/>
          </a:prstGeom>
        </p:spPr>
      </p:pic>
      <p:pic>
        <p:nvPicPr>
          <p:cNvPr id="6" name="Picture 2" descr="ผลการค้นหารูปภาพสำหรับ onion cooki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56060" y="4190484"/>
            <a:ext cx="883228" cy="94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5474" y="6027003"/>
            <a:ext cx="11352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GB" sz="1600" dirty="0"/>
              <a:t>Baker, S.R., Bloom, N., Davis, S.J. and Terry, S.J., 2020. </a:t>
            </a:r>
            <a:r>
              <a:rPr lang="en-GB" sz="1600" i="1" dirty="0" err="1"/>
              <a:t>Covid</a:t>
            </a:r>
            <a:r>
              <a:rPr lang="en-GB" sz="1600" i="1" dirty="0"/>
              <a:t>-induced economic uncertainty</a:t>
            </a:r>
            <a:r>
              <a:rPr lang="en-GB" sz="1600" dirty="0"/>
              <a:t> (No. w26983). National Bureau of Economic Research.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283676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The main question is how policy uncertainty affects economic outcomes.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Two approaches used by Baker, Bloom and Davis (2016):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1. Use firm-level data to capture government purchases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 smtClean="0"/>
              <a:t>Results</a:t>
            </a:r>
            <a:r>
              <a:rPr lang="en-US" sz="2400" dirty="0" smtClean="0"/>
              <a:t>: Policy uncertainty affects stock price uncertainty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2. Use macro-level data to capture multiple channels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 smtClean="0"/>
              <a:t>Results</a:t>
            </a:r>
            <a:r>
              <a:rPr lang="en-US" sz="2400" dirty="0" smtClean="0"/>
              <a:t>: Policy uncertainty affects macro-variables such as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industrial production, employment growth.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Policy Uncertainty on Economy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3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9596A13-3B48-4833-ACA8-4C52743E5061}" vid="{8D33D305-6407-4DD7-90E7-D087EB4111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</Template>
  <TotalTime>292</TotalTime>
  <Words>1043</Words>
  <Application>Microsoft Office PowerPoint</Application>
  <PresentationFormat>Widescreen</PresentationFormat>
  <Paragraphs>109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Times New Roman</vt:lpstr>
      <vt:lpstr>Wingdings</vt:lpstr>
      <vt:lpstr>Office Theme</vt:lpstr>
      <vt:lpstr>EE439 Discussions How do Uncertainty Impact Economic Activity?</vt:lpstr>
      <vt:lpstr>Reactions!</vt:lpstr>
      <vt:lpstr>How do Uncertainty Impact Economic Activity?</vt:lpstr>
      <vt:lpstr>Measures Used to Characterize Uncertainty</vt:lpstr>
      <vt:lpstr>Uncertainty Spiked!</vt:lpstr>
      <vt:lpstr>VIX Spiked in 2020</vt:lpstr>
      <vt:lpstr>EPU Spiked in 2020</vt:lpstr>
      <vt:lpstr>Survey-Based Measures Spiked in 2020</vt:lpstr>
      <vt:lpstr>Effects of Policy Uncertainty on Economy</vt:lpstr>
      <vt:lpstr>Firm-Level Data</vt:lpstr>
      <vt:lpstr>Models</vt:lpstr>
      <vt:lpstr>Macro-Level Data</vt:lpstr>
      <vt:lpstr>IP Response to 90-point EPU Shocks</vt:lpstr>
      <vt:lpstr>Employment Response to 90-point EPU Shocks</vt:lpstr>
      <vt:lpstr>Economic Policy Uncertainty Index</vt:lpstr>
      <vt:lpstr>EPU Index -&gt; E-P-U</vt:lpstr>
      <vt:lpstr>Training Process</vt:lpstr>
      <vt:lpstr>False Positive &amp; False Negative</vt:lpstr>
      <vt:lpstr>Evaluation: EPU vs VIX</vt:lpstr>
      <vt:lpstr>Activities</vt:lpstr>
      <vt:lpstr>References</vt:lpstr>
      <vt:lpstr>Follow me!</vt:lpstr>
      <vt:lpstr>See you Again!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EE439 Discussions</dc:title>
  <dc:creator>dee visan</dc:creator>
  <cp:lastModifiedBy>dee visan</cp:lastModifiedBy>
  <cp:revision>37</cp:revision>
  <dcterms:created xsi:type="dcterms:W3CDTF">2021-02-20T14:36:18Z</dcterms:created>
  <dcterms:modified xsi:type="dcterms:W3CDTF">2021-02-23T09:14:09Z</dcterms:modified>
</cp:coreProperties>
</file>