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8" r:id="rId5"/>
    <p:sldId id="264" r:id="rId6"/>
    <p:sldId id="279" r:id="rId7"/>
    <p:sldId id="258" r:id="rId8"/>
    <p:sldId id="259" r:id="rId9"/>
    <p:sldId id="261" r:id="rId10"/>
    <p:sldId id="262" r:id="rId11"/>
    <p:sldId id="263" r:id="rId12"/>
    <p:sldId id="265" r:id="rId13"/>
    <p:sldId id="266" r:id="rId14"/>
    <p:sldId id="267" r:id="rId15"/>
    <p:sldId id="269" r:id="rId16"/>
    <p:sldId id="268" r:id="rId17"/>
    <p:sldId id="270" r:id="rId18"/>
    <p:sldId id="271" r:id="rId19"/>
    <p:sldId id="272" r:id="rId20"/>
    <p:sldId id="277" r:id="rId21"/>
    <p:sldId id="273" r:id="rId22"/>
    <p:sldId id="274" r:id="rId23"/>
    <p:sldId id="275" r:id="rId24"/>
    <p:sldId id="276"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0" autoAdjust="0"/>
    <p:restoredTop sz="94660"/>
  </p:normalViewPr>
  <p:slideViewPr>
    <p:cSldViewPr snapToGrid="0">
      <p:cViewPr varScale="1">
        <p:scale>
          <a:sx n="92" d="100"/>
          <a:sy n="92" d="100"/>
        </p:scale>
        <p:origin x="4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ounded Rectangle 13"/>
          <p:cNvSpPr/>
          <p:nvPr userDrawn="1"/>
        </p:nvSpPr>
        <p:spPr>
          <a:xfrm>
            <a:off x="990444" y="1213690"/>
            <a:ext cx="10141527" cy="1570607"/>
          </a:xfrm>
          <a:prstGeom prst="roundRect">
            <a:avLst/>
          </a:prstGeom>
          <a:solidFill>
            <a:srgbClr val="353A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489207" y="1476910"/>
            <a:ext cx="9144000" cy="1044165"/>
          </a:xfrm>
        </p:spPr>
        <p:txBody>
          <a:bodyPr anchor="b">
            <a:normAutofit/>
          </a:bodyPr>
          <a:lstStyle>
            <a:lvl1pPr algn="ctr">
              <a:defRPr sz="4800" b="1">
                <a:solidFill>
                  <a:srgbClr val="FFFF0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489207" y="3350279"/>
            <a:ext cx="9144000" cy="89804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8" name="Rectangle 7"/>
          <p:cNvSpPr/>
          <p:nvPr userDrawn="1"/>
        </p:nvSpPr>
        <p:spPr>
          <a:xfrm>
            <a:off x="0" y="6598227"/>
            <a:ext cx="2421082" cy="2597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2421082" y="6598226"/>
            <a:ext cx="7349836" cy="25977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10" name="Rectangle 9"/>
          <p:cNvSpPr/>
          <p:nvPr userDrawn="1"/>
        </p:nvSpPr>
        <p:spPr>
          <a:xfrm>
            <a:off x="9770918" y="6598227"/>
            <a:ext cx="2421082" cy="25977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ate Placeholder 3"/>
          <p:cNvSpPr>
            <a:spLocks noGrp="1"/>
          </p:cNvSpPr>
          <p:nvPr>
            <p:ph type="dt" sz="half" idx="2"/>
          </p:nvPr>
        </p:nvSpPr>
        <p:spPr>
          <a:xfrm>
            <a:off x="10033006" y="6545549"/>
            <a:ext cx="1687102" cy="365125"/>
          </a:xfrm>
          <a:prstGeom prst="rect">
            <a:avLst/>
          </a:prstGeom>
        </p:spPr>
        <p:txBody>
          <a:bodyPr vert="horz" lIns="91440" tIns="45720" rIns="91440" bIns="45720" rtlCol="0" anchor="ctr"/>
          <a:lstStyle>
            <a:lvl1pPr algn="ctr">
              <a:defRPr sz="1600" b="1">
                <a:solidFill>
                  <a:schemeClr val="bg1"/>
                </a:solidFill>
              </a:defRPr>
            </a:lvl1pPr>
          </a:lstStyle>
          <a:p>
            <a:fld id="{6C7E6DB7-3EFB-449A-B76C-22C1763FC168}" type="datetimeFigureOut">
              <a:rPr lang="en-GB" smtClean="0"/>
              <a:pPr/>
              <a:t>19/02/2021</a:t>
            </a:fld>
            <a:endParaRPr lang="en-GB" dirty="0"/>
          </a:p>
        </p:txBody>
      </p:sp>
      <p:sp>
        <p:nvSpPr>
          <p:cNvPr id="13" name="Footer Placeholder 4"/>
          <p:cNvSpPr>
            <a:spLocks noGrp="1"/>
          </p:cNvSpPr>
          <p:nvPr>
            <p:ph type="ftr" sz="quarter" idx="3"/>
          </p:nvPr>
        </p:nvSpPr>
        <p:spPr>
          <a:xfrm>
            <a:off x="4003808" y="6545548"/>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
        <p:nvSpPr>
          <p:cNvPr id="17" name="Subtitle 2"/>
          <p:cNvSpPr txBox="1">
            <a:spLocks/>
          </p:cNvSpPr>
          <p:nvPr userDrawn="1"/>
        </p:nvSpPr>
        <p:spPr>
          <a:xfrm>
            <a:off x="254148" y="6545548"/>
            <a:ext cx="1695042" cy="4189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err="1" smtClean="0">
                <a:solidFill>
                  <a:schemeClr val="bg1"/>
                </a:solidFill>
              </a:rPr>
              <a:t>Kantapong</a:t>
            </a:r>
            <a:r>
              <a:rPr lang="en-US" sz="1600" b="1" dirty="0" smtClean="0">
                <a:solidFill>
                  <a:schemeClr val="bg1"/>
                </a:solidFill>
              </a:rPr>
              <a:t> V.</a:t>
            </a:r>
            <a:endParaRPr lang="en-GB" sz="1600" b="1" dirty="0">
              <a:solidFill>
                <a:schemeClr val="bg1"/>
              </a:solidFill>
            </a:endParaRPr>
          </a:p>
        </p:txBody>
      </p:sp>
    </p:spTree>
    <p:extLst>
      <p:ext uri="{BB962C8B-B14F-4D97-AF65-F5344CB8AC3E}">
        <p14:creationId xmlns:p14="http://schemas.microsoft.com/office/powerpoint/2010/main" val="1020084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7E6DB7-3EFB-449A-B76C-22C1763FC168}"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21141561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7E6DB7-3EFB-449A-B76C-22C1763FC168}"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31954925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156138"/>
          </a:xfrm>
          <a:prstGeom prst="rect">
            <a:avLst/>
          </a:prstGeom>
          <a:solidFill>
            <a:srgbClr val="353A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626724" y="1746606"/>
            <a:ext cx="10725501" cy="3904181"/>
          </a:xfrm>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v"/>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p:cNvSpPr/>
          <p:nvPr userDrawn="1"/>
        </p:nvSpPr>
        <p:spPr>
          <a:xfrm>
            <a:off x="0" y="6598227"/>
            <a:ext cx="2421082" cy="2597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userDrawn="1"/>
        </p:nvSpPr>
        <p:spPr>
          <a:xfrm>
            <a:off x="2421082" y="6598226"/>
            <a:ext cx="7349836" cy="25977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9" name="Rectangle 8"/>
          <p:cNvSpPr/>
          <p:nvPr userDrawn="1"/>
        </p:nvSpPr>
        <p:spPr>
          <a:xfrm>
            <a:off x="9770918" y="6598227"/>
            <a:ext cx="2421082" cy="25977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3"/>
          <p:cNvSpPr>
            <a:spLocks noGrp="1"/>
          </p:cNvSpPr>
          <p:nvPr>
            <p:ph type="dt" sz="half" idx="2"/>
          </p:nvPr>
        </p:nvSpPr>
        <p:spPr>
          <a:xfrm>
            <a:off x="10033006" y="6545549"/>
            <a:ext cx="1687102" cy="365125"/>
          </a:xfrm>
          <a:prstGeom prst="rect">
            <a:avLst/>
          </a:prstGeom>
        </p:spPr>
        <p:txBody>
          <a:bodyPr vert="horz" lIns="91440" tIns="45720" rIns="91440" bIns="45720" rtlCol="0" anchor="ctr"/>
          <a:lstStyle>
            <a:lvl1pPr algn="ctr">
              <a:defRPr sz="1600" b="1">
                <a:solidFill>
                  <a:schemeClr val="bg1"/>
                </a:solidFill>
              </a:defRPr>
            </a:lvl1pPr>
          </a:lstStyle>
          <a:p>
            <a:fld id="{6C7E6DB7-3EFB-449A-B76C-22C1763FC168}" type="datetimeFigureOut">
              <a:rPr lang="en-GB" smtClean="0"/>
              <a:pPr/>
              <a:t>19/02/2021</a:t>
            </a:fld>
            <a:endParaRPr lang="en-GB" dirty="0"/>
          </a:p>
        </p:txBody>
      </p:sp>
      <p:sp>
        <p:nvSpPr>
          <p:cNvPr id="12" name="Footer Placeholder 4"/>
          <p:cNvSpPr>
            <a:spLocks noGrp="1"/>
          </p:cNvSpPr>
          <p:nvPr>
            <p:ph type="ftr" sz="quarter" idx="3"/>
          </p:nvPr>
        </p:nvSpPr>
        <p:spPr>
          <a:xfrm>
            <a:off x="4003808" y="6545548"/>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
        <p:nvSpPr>
          <p:cNvPr id="2" name="Title 1"/>
          <p:cNvSpPr>
            <a:spLocks noGrp="1"/>
          </p:cNvSpPr>
          <p:nvPr>
            <p:ph type="title"/>
          </p:nvPr>
        </p:nvSpPr>
        <p:spPr>
          <a:xfrm>
            <a:off x="626724" y="-57161"/>
            <a:ext cx="10725501" cy="1325563"/>
          </a:xfrm>
          <a:noFill/>
          <a:ln>
            <a:noFill/>
          </a:ln>
        </p:spPr>
        <p:txBody>
          <a:bodyPr/>
          <a:lstStyle>
            <a:lvl1pPr>
              <a:defRPr sz="4000" b="1">
                <a:solidFill>
                  <a:schemeClr val="bg1"/>
                </a:solidFill>
              </a:defRPr>
            </a:lvl1pPr>
          </a:lstStyle>
          <a:p>
            <a:r>
              <a:rPr lang="en-US" smtClean="0"/>
              <a:t>Click to edit Master title style</a:t>
            </a:r>
            <a:endParaRPr lang="en-GB" dirty="0"/>
          </a:p>
        </p:txBody>
      </p:sp>
      <p:sp>
        <p:nvSpPr>
          <p:cNvPr id="13" name="Subtitle 2"/>
          <p:cNvSpPr txBox="1">
            <a:spLocks/>
          </p:cNvSpPr>
          <p:nvPr userDrawn="1"/>
        </p:nvSpPr>
        <p:spPr>
          <a:xfrm>
            <a:off x="254148" y="6545548"/>
            <a:ext cx="1695042" cy="4189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err="1" smtClean="0">
                <a:solidFill>
                  <a:schemeClr val="bg1"/>
                </a:solidFill>
              </a:rPr>
              <a:t>Kantapong</a:t>
            </a:r>
            <a:r>
              <a:rPr lang="en-US" sz="1600" b="1" dirty="0" smtClean="0">
                <a:solidFill>
                  <a:schemeClr val="bg1"/>
                </a:solidFill>
              </a:rPr>
              <a:t> V.</a:t>
            </a:r>
            <a:endParaRPr lang="en-GB" sz="1600" b="1" dirty="0">
              <a:solidFill>
                <a:schemeClr val="bg1"/>
              </a:solidFill>
            </a:endParaRPr>
          </a:p>
        </p:txBody>
      </p:sp>
    </p:spTree>
    <p:extLst>
      <p:ext uri="{BB962C8B-B14F-4D97-AF65-F5344CB8AC3E}">
        <p14:creationId xmlns:p14="http://schemas.microsoft.com/office/powerpoint/2010/main" val="1857030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rotWithShape="1">
          <a:gsLst>
            <a:gs pos="0">
              <a:schemeClr val="bg1">
                <a:tint val="93000"/>
                <a:satMod val="150000"/>
                <a:shade val="98000"/>
                <a:lumMod val="102000"/>
              </a:schemeClr>
            </a:gs>
            <a:gs pos="50000">
              <a:schemeClr val="bg1">
                <a:lumMod val="85000"/>
              </a:schemeClr>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Rectangle 6"/>
          <p:cNvSpPr/>
          <p:nvPr userDrawn="1"/>
        </p:nvSpPr>
        <p:spPr>
          <a:xfrm>
            <a:off x="0" y="6598227"/>
            <a:ext cx="2421082" cy="2597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userDrawn="1"/>
        </p:nvSpPr>
        <p:spPr>
          <a:xfrm>
            <a:off x="2421082" y="6598226"/>
            <a:ext cx="7349836" cy="25977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9" name="Rectangle 8"/>
          <p:cNvSpPr/>
          <p:nvPr userDrawn="1"/>
        </p:nvSpPr>
        <p:spPr>
          <a:xfrm>
            <a:off x="9770918" y="6598227"/>
            <a:ext cx="2421082" cy="25977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01361" y="6545549"/>
            <a:ext cx="1988049" cy="365125"/>
          </a:xfrm>
          <a:prstGeom prst="rect">
            <a:avLst/>
          </a:prstGeom>
        </p:spPr>
        <p:txBody>
          <a:bodyPr vert="horz" lIns="91440" tIns="45720" rIns="91440" bIns="45720" rtlCol="0" anchor="ctr"/>
          <a:lstStyle>
            <a:lvl1pPr algn="r">
              <a:defRPr sz="1600" b="1">
                <a:solidFill>
                  <a:schemeClr val="bg1"/>
                </a:solidFill>
              </a:defRPr>
            </a:lvl1pPr>
          </a:lstStyle>
          <a:p>
            <a:pPr algn="ctr"/>
            <a:r>
              <a:rPr lang="en-GB" dirty="0" err="1" smtClean="0"/>
              <a:t>Kantapong</a:t>
            </a:r>
            <a:r>
              <a:rPr lang="en-GB" dirty="0" smtClean="0"/>
              <a:t> V.</a:t>
            </a:r>
            <a:endParaRPr lang="en-GB" dirty="0"/>
          </a:p>
        </p:txBody>
      </p:sp>
      <p:sp>
        <p:nvSpPr>
          <p:cNvPr id="11" name="Date Placeholder 3"/>
          <p:cNvSpPr>
            <a:spLocks noGrp="1"/>
          </p:cNvSpPr>
          <p:nvPr>
            <p:ph type="dt" sz="half" idx="2"/>
          </p:nvPr>
        </p:nvSpPr>
        <p:spPr>
          <a:xfrm>
            <a:off x="10033006" y="6545549"/>
            <a:ext cx="1687102" cy="365125"/>
          </a:xfrm>
          <a:prstGeom prst="rect">
            <a:avLst/>
          </a:prstGeom>
        </p:spPr>
        <p:txBody>
          <a:bodyPr vert="horz" lIns="91440" tIns="45720" rIns="91440" bIns="45720" rtlCol="0" anchor="ctr"/>
          <a:lstStyle>
            <a:lvl1pPr algn="ctr">
              <a:defRPr sz="1600" b="1">
                <a:solidFill>
                  <a:schemeClr val="bg1"/>
                </a:solidFill>
              </a:defRPr>
            </a:lvl1pPr>
          </a:lstStyle>
          <a:p>
            <a:fld id="{6C7E6DB7-3EFB-449A-B76C-22C1763FC168}" type="datetimeFigureOut">
              <a:rPr lang="en-GB" smtClean="0"/>
              <a:pPr/>
              <a:t>19/02/2021</a:t>
            </a:fld>
            <a:endParaRPr lang="en-GB" dirty="0"/>
          </a:p>
        </p:txBody>
      </p:sp>
      <p:sp>
        <p:nvSpPr>
          <p:cNvPr id="12" name="Footer Placeholder 4"/>
          <p:cNvSpPr>
            <a:spLocks noGrp="1"/>
          </p:cNvSpPr>
          <p:nvPr>
            <p:ph type="ftr" sz="quarter" idx="3"/>
          </p:nvPr>
        </p:nvSpPr>
        <p:spPr>
          <a:xfrm>
            <a:off x="4003808" y="6545548"/>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Tree>
    <p:extLst>
      <p:ext uri="{BB962C8B-B14F-4D97-AF65-F5344CB8AC3E}">
        <p14:creationId xmlns:p14="http://schemas.microsoft.com/office/powerpoint/2010/main" val="6992891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C7E6DB7-3EFB-449A-B76C-22C1763FC168}"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74979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C7E6DB7-3EFB-449A-B76C-22C1763FC168}" type="datetimeFigureOut">
              <a:rPr lang="en-GB" smtClean="0"/>
              <a:t>19/02/2021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372808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C7E6DB7-3EFB-449A-B76C-22C1763FC168}" type="datetimeFigureOut">
              <a:rPr lang="en-GB" smtClean="0"/>
              <a:t>19/02/2021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331074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E6DB7-3EFB-449A-B76C-22C1763FC168}" type="datetimeFigureOut">
              <a:rPr lang="en-GB" smtClean="0"/>
              <a:t>19/02/2021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139411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E6DB7-3EFB-449A-B76C-22C1763FC168}"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180596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E6DB7-3EFB-449A-B76C-22C1763FC168}"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5CC1F-CDDA-4EAF-9BDC-012566B06FD8}" type="slidenum">
              <a:rPr lang="en-GB" smtClean="0"/>
              <a:t>‹#›</a:t>
            </a:fld>
            <a:endParaRPr lang="en-GB"/>
          </a:p>
        </p:txBody>
      </p:sp>
    </p:spTree>
    <p:extLst>
      <p:ext uri="{BB962C8B-B14F-4D97-AF65-F5344CB8AC3E}">
        <p14:creationId xmlns:p14="http://schemas.microsoft.com/office/powerpoint/2010/main" val="247891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p:cNvSpPr/>
          <p:nvPr userDrawn="1"/>
        </p:nvSpPr>
        <p:spPr>
          <a:xfrm>
            <a:off x="0" y="6598227"/>
            <a:ext cx="2421082" cy="2597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userDrawn="1"/>
        </p:nvSpPr>
        <p:spPr>
          <a:xfrm>
            <a:off x="2421082" y="6598226"/>
            <a:ext cx="7349836" cy="25977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9" name="Rectangle 8"/>
          <p:cNvSpPr/>
          <p:nvPr userDrawn="1"/>
        </p:nvSpPr>
        <p:spPr>
          <a:xfrm>
            <a:off x="9770918" y="6598227"/>
            <a:ext cx="2421082" cy="25977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4"/>
          </p:nvPr>
        </p:nvSpPr>
        <p:spPr>
          <a:xfrm>
            <a:off x="101361" y="6545549"/>
            <a:ext cx="1988049" cy="365125"/>
          </a:xfrm>
          <a:prstGeom prst="rect">
            <a:avLst/>
          </a:prstGeom>
        </p:spPr>
        <p:txBody>
          <a:bodyPr vert="horz" lIns="91440" tIns="45720" rIns="91440" bIns="45720" rtlCol="0" anchor="ctr"/>
          <a:lstStyle>
            <a:lvl1pPr algn="r">
              <a:defRPr sz="1600" b="1">
                <a:solidFill>
                  <a:schemeClr val="bg1"/>
                </a:solidFill>
              </a:defRPr>
            </a:lvl1pPr>
          </a:lstStyle>
          <a:p>
            <a:pPr algn="ctr"/>
            <a:r>
              <a:rPr lang="en-GB" dirty="0" err="1" smtClean="0"/>
              <a:t>Kantapong</a:t>
            </a:r>
            <a:r>
              <a:rPr lang="en-GB" dirty="0" smtClean="0"/>
              <a:t> V.</a:t>
            </a:r>
            <a:endParaRPr lang="en-GB" dirty="0"/>
          </a:p>
        </p:txBody>
      </p:sp>
      <p:sp>
        <p:nvSpPr>
          <p:cNvPr id="4" name="Date Placeholder 3"/>
          <p:cNvSpPr>
            <a:spLocks noGrp="1"/>
          </p:cNvSpPr>
          <p:nvPr>
            <p:ph type="dt" sz="half" idx="2"/>
          </p:nvPr>
        </p:nvSpPr>
        <p:spPr>
          <a:xfrm>
            <a:off x="10033006" y="6545549"/>
            <a:ext cx="1687102" cy="365125"/>
          </a:xfrm>
          <a:prstGeom prst="rect">
            <a:avLst/>
          </a:prstGeom>
        </p:spPr>
        <p:txBody>
          <a:bodyPr vert="horz" lIns="91440" tIns="45720" rIns="91440" bIns="45720" rtlCol="0" anchor="ctr"/>
          <a:lstStyle>
            <a:lvl1pPr algn="ctr">
              <a:defRPr sz="1600" b="1">
                <a:solidFill>
                  <a:schemeClr val="bg1"/>
                </a:solidFill>
              </a:defRPr>
            </a:lvl1pPr>
          </a:lstStyle>
          <a:p>
            <a:fld id="{6C7E6DB7-3EFB-449A-B76C-22C1763FC168}" type="datetimeFigureOut">
              <a:rPr lang="en-GB" smtClean="0"/>
              <a:pPr/>
              <a:t>19/02/2021</a:t>
            </a:fld>
            <a:endParaRPr lang="en-GB" dirty="0"/>
          </a:p>
        </p:txBody>
      </p:sp>
      <p:sp>
        <p:nvSpPr>
          <p:cNvPr id="5" name="Footer Placeholder 4"/>
          <p:cNvSpPr>
            <a:spLocks noGrp="1"/>
          </p:cNvSpPr>
          <p:nvPr>
            <p:ph type="ftr" sz="quarter" idx="3"/>
          </p:nvPr>
        </p:nvSpPr>
        <p:spPr>
          <a:xfrm>
            <a:off x="4003808" y="6545548"/>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dirty="0"/>
          </a:p>
        </p:txBody>
      </p:sp>
    </p:spTree>
    <p:extLst>
      <p:ext uri="{BB962C8B-B14F-4D97-AF65-F5344CB8AC3E}">
        <p14:creationId xmlns:p14="http://schemas.microsoft.com/office/powerpoint/2010/main" val="965388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“Proposal” Presentation</a:t>
            </a:r>
            <a:endParaRPr lang="en-GB" dirty="0"/>
          </a:p>
        </p:txBody>
      </p:sp>
      <p:sp>
        <p:nvSpPr>
          <p:cNvPr id="3" name="Subtitle 2"/>
          <p:cNvSpPr>
            <a:spLocks noGrp="1"/>
          </p:cNvSpPr>
          <p:nvPr>
            <p:ph type="subTitle" idx="1"/>
          </p:nvPr>
        </p:nvSpPr>
        <p:spPr>
          <a:xfrm>
            <a:off x="1489207" y="3350279"/>
            <a:ext cx="9144000" cy="1408757"/>
          </a:xfrm>
        </p:spPr>
        <p:txBody>
          <a:bodyPr/>
          <a:lstStyle/>
          <a:p>
            <a:r>
              <a:rPr lang="en-US" dirty="0" err="1" smtClean="0"/>
              <a:t>Kantapong</a:t>
            </a:r>
            <a:r>
              <a:rPr lang="en-US" dirty="0" smtClean="0"/>
              <a:t> </a:t>
            </a:r>
            <a:r>
              <a:rPr lang="en-US" dirty="0" err="1" smtClean="0"/>
              <a:t>Visantavarakul</a:t>
            </a:r>
            <a:r>
              <a:rPr lang="en-US" dirty="0" smtClean="0"/>
              <a:t> (ID: 6004640030)</a:t>
            </a:r>
          </a:p>
          <a:p>
            <a:r>
              <a:rPr lang="en-GB" sz="2000" i="1" dirty="0" smtClean="0"/>
              <a:t>Faculty </a:t>
            </a:r>
            <a:r>
              <a:rPr lang="en-GB" sz="2000" i="1" dirty="0"/>
              <a:t>of Economics, </a:t>
            </a:r>
            <a:r>
              <a:rPr lang="en-GB" sz="2000" i="1" dirty="0" err="1"/>
              <a:t>Thammasat</a:t>
            </a:r>
            <a:r>
              <a:rPr lang="en-GB" sz="2000" i="1" dirty="0"/>
              <a:t> University, Bangkok, Thailand</a:t>
            </a:r>
          </a:p>
        </p:txBody>
      </p:sp>
    </p:spTree>
    <p:extLst>
      <p:ext uri="{BB962C8B-B14F-4D97-AF65-F5344CB8AC3E}">
        <p14:creationId xmlns:p14="http://schemas.microsoft.com/office/powerpoint/2010/main" val="2451148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 Introduction</a:t>
            </a:r>
            <a:endParaRPr lang="en-GB" dirty="0"/>
          </a:p>
        </p:txBody>
      </p:sp>
      <p:sp>
        <p:nvSpPr>
          <p:cNvPr id="4" name="TextBox 3"/>
          <p:cNvSpPr txBox="1"/>
          <p:nvPr/>
        </p:nvSpPr>
        <p:spPr>
          <a:xfrm>
            <a:off x="820883" y="1828800"/>
            <a:ext cx="3917372" cy="3631763"/>
          </a:xfrm>
          <a:prstGeom prst="rect">
            <a:avLst/>
          </a:prstGeom>
          <a:noFill/>
        </p:spPr>
        <p:txBody>
          <a:bodyPr wrap="square" rtlCol="0">
            <a:spAutoFit/>
          </a:bodyPr>
          <a:lstStyle/>
          <a:p>
            <a:pPr>
              <a:lnSpc>
                <a:spcPct val="150000"/>
              </a:lnSpc>
            </a:pPr>
            <a:r>
              <a:rPr lang="en-US" sz="2800" b="1" dirty="0"/>
              <a:t>Volatility Behavior across Short-term Investment Periods in Stock Exchange of Thailand (SET)</a:t>
            </a:r>
            <a:endParaRPr lang="en-GB" sz="2800" dirty="0"/>
          </a:p>
          <a:p>
            <a:endParaRPr lang="en-GB" sz="2000" dirty="0"/>
          </a:p>
        </p:txBody>
      </p:sp>
      <p:sp>
        <p:nvSpPr>
          <p:cNvPr id="2" name="Rounded Rectangle 1"/>
          <p:cNvSpPr/>
          <p:nvPr/>
        </p:nvSpPr>
        <p:spPr>
          <a:xfrm>
            <a:off x="820882" y="3922567"/>
            <a:ext cx="3283527" cy="1189759"/>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463369" y="4022210"/>
            <a:ext cx="4089581" cy="954107"/>
          </a:xfrm>
          <a:prstGeom prst="rect">
            <a:avLst/>
          </a:prstGeom>
          <a:noFill/>
        </p:spPr>
        <p:txBody>
          <a:bodyPr wrap="none" rtlCol="0">
            <a:spAutoFit/>
          </a:bodyPr>
          <a:lstStyle/>
          <a:p>
            <a:r>
              <a:rPr lang="en-US" sz="2800" dirty="0" smtClean="0">
                <a:latin typeface="Agency FB" panose="020B0503020202020204" pitchFamily="34" charset="0"/>
              </a:rPr>
              <a:t>- What is the scope of study?</a:t>
            </a:r>
          </a:p>
          <a:p>
            <a:r>
              <a:rPr lang="en-US" sz="2800" dirty="0" smtClean="0">
                <a:latin typeface="Agency FB" panose="020B0503020202020204" pitchFamily="34" charset="0"/>
              </a:rPr>
              <a:t>- Does it include individual stocks?</a:t>
            </a:r>
            <a:endParaRPr lang="en-GB" sz="2800" dirty="0">
              <a:latin typeface="Agency FB" panose="020B0503020202020204" pitchFamily="34" charset="0"/>
            </a:endParaRPr>
          </a:p>
        </p:txBody>
      </p:sp>
      <p:cxnSp>
        <p:nvCxnSpPr>
          <p:cNvPr id="7" name="Straight Arrow Connector 6"/>
          <p:cNvCxnSpPr/>
          <p:nvPr/>
        </p:nvCxnSpPr>
        <p:spPr>
          <a:xfrm>
            <a:off x="4218709" y="4517446"/>
            <a:ext cx="10390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463369" y="4003096"/>
            <a:ext cx="4021974" cy="10287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5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US" dirty="0" smtClean="0"/>
              <a:t>Model Frameworks</a:t>
            </a:r>
            <a:endParaRPr lang="en-GB" dirty="0"/>
          </a:p>
        </p:txBody>
      </p:sp>
      <p:sp>
        <p:nvSpPr>
          <p:cNvPr id="4" name="TextBox 3"/>
          <p:cNvSpPr txBox="1"/>
          <p:nvPr/>
        </p:nvSpPr>
        <p:spPr>
          <a:xfrm>
            <a:off x="626724" y="2763982"/>
            <a:ext cx="2618024" cy="461665"/>
          </a:xfrm>
          <a:prstGeom prst="rect">
            <a:avLst/>
          </a:prstGeom>
          <a:noFill/>
          <a:ln w="28575">
            <a:solidFill>
              <a:srgbClr val="0070C0"/>
            </a:solidFill>
          </a:ln>
        </p:spPr>
        <p:txBody>
          <a:bodyPr wrap="none" rtlCol="0">
            <a:spAutoFit/>
          </a:bodyPr>
          <a:lstStyle/>
          <a:p>
            <a:r>
              <a:rPr lang="en-US" sz="2400" dirty="0" smtClean="0"/>
              <a:t>Come up with topic</a:t>
            </a:r>
            <a:endParaRPr lang="en-GB" sz="2400" dirty="0"/>
          </a:p>
        </p:txBody>
      </p:sp>
      <p:sp>
        <p:nvSpPr>
          <p:cNvPr id="5" name="TextBox 4"/>
          <p:cNvSpPr txBox="1"/>
          <p:nvPr/>
        </p:nvSpPr>
        <p:spPr>
          <a:xfrm>
            <a:off x="4097609" y="2763982"/>
            <a:ext cx="1891865" cy="461665"/>
          </a:xfrm>
          <a:prstGeom prst="rect">
            <a:avLst/>
          </a:prstGeom>
          <a:noFill/>
          <a:ln w="28575">
            <a:solidFill>
              <a:srgbClr val="0070C0"/>
            </a:solidFill>
          </a:ln>
        </p:spPr>
        <p:txBody>
          <a:bodyPr wrap="none" rtlCol="0">
            <a:spAutoFit/>
          </a:bodyPr>
          <a:lstStyle/>
          <a:p>
            <a:r>
              <a:rPr lang="en-US" sz="2400" dirty="0" smtClean="0"/>
              <a:t>Search for Lit</a:t>
            </a:r>
            <a:endParaRPr lang="en-GB" sz="2400" dirty="0"/>
          </a:p>
        </p:txBody>
      </p:sp>
      <p:sp>
        <p:nvSpPr>
          <p:cNvPr id="6" name="TextBox 5"/>
          <p:cNvSpPr txBox="1"/>
          <p:nvPr/>
        </p:nvSpPr>
        <p:spPr>
          <a:xfrm>
            <a:off x="7121895" y="2763980"/>
            <a:ext cx="1261884" cy="461665"/>
          </a:xfrm>
          <a:prstGeom prst="rect">
            <a:avLst/>
          </a:prstGeom>
          <a:noFill/>
          <a:ln w="28575">
            <a:solidFill>
              <a:srgbClr val="0070C0"/>
            </a:solidFill>
          </a:ln>
        </p:spPr>
        <p:txBody>
          <a:bodyPr wrap="none" rtlCol="0">
            <a:spAutoFit/>
          </a:bodyPr>
          <a:lstStyle/>
          <a:p>
            <a:r>
              <a:rPr lang="en-US" sz="2400" dirty="0" smtClean="0">
                <a:solidFill>
                  <a:srgbClr val="00B050"/>
                </a:solidFill>
              </a:rPr>
              <a:t>Success!</a:t>
            </a:r>
            <a:endParaRPr lang="en-GB" sz="2400" dirty="0">
              <a:solidFill>
                <a:srgbClr val="00B050"/>
              </a:solidFill>
            </a:endParaRPr>
          </a:p>
        </p:txBody>
      </p:sp>
      <p:sp>
        <p:nvSpPr>
          <p:cNvPr id="7" name="TextBox 6"/>
          <p:cNvSpPr txBox="1"/>
          <p:nvPr/>
        </p:nvSpPr>
        <p:spPr>
          <a:xfrm>
            <a:off x="7495967" y="4350327"/>
            <a:ext cx="973856" cy="461665"/>
          </a:xfrm>
          <a:prstGeom prst="rect">
            <a:avLst/>
          </a:prstGeom>
          <a:noFill/>
          <a:ln w="28575">
            <a:solidFill>
              <a:srgbClr val="0070C0"/>
            </a:solidFill>
          </a:ln>
        </p:spPr>
        <p:txBody>
          <a:bodyPr wrap="none" rtlCol="0">
            <a:spAutoFit/>
          </a:bodyPr>
          <a:lstStyle/>
          <a:p>
            <a:r>
              <a:rPr lang="en-US" sz="2400" dirty="0" smtClean="0"/>
              <a:t>Write!</a:t>
            </a:r>
            <a:endParaRPr lang="en-GB" sz="2400" dirty="0"/>
          </a:p>
        </p:txBody>
      </p:sp>
      <p:cxnSp>
        <p:nvCxnSpPr>
          <p:cNvPr id="9" name="Straight Arrow Connector 8"/>
          <p:cNvCxnSpPr>
            <a:stCxn id="4" idx="3"/>
            <a:endCxn id="5" idx="1"/>
          </p:cNvCxnSpPr>
          <p:nvPr/>
        </p:nvCxnSpPr>
        <p:spPr>
          <a:xfrm>
            <a:off x="3244748" y="2994815"/>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50824" y="2994813"/>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34596" y="3348605"/>
            <a:ext cx="20931" cy="89441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52119" y="1925185"/>
            <a:ext cx="764953" cy="461665"/>
          </a:xfrm>
          <a:prstGeom prst="rect">
            <a:avLst/>
          </a:prstGeom>
          <a:noFill/>
          <a:ln w="28575">
            <a:solidFill>
              <a:srgbClr val="0070C0"/>
            </a:solidFill>
          </a:ln>
        </p:spPr>
        <p:txBody>
          <a:bodyPr wrap="none" rtlCol="0">
            <a:spAutoFit/>
          </a:bodyPr>
          <a:lstStyle/>
          <a:p>
            <a:r>
              <a:rPr lang="en-US" sz="2400" dirty="0" smtClean="0">
                <a:solidFill>
                  <a:srgbClr val="FF0000"/>
                </a:solidFill>
              </a:rPr>
              <a:t>Fail!</a:t>
            </a:r>
            <a:endParaRPr lang="en-GB" sz="2400" dirty="0">
              <a:solidFill>
                <a:srgbClr val="FF0000"/>
              </a:solidFill>
            </a:endParaRPr>
          </a:p>
        </p:txBody>
      </p:sp>
      <p:cxnSp>
        <p:nvCxnSpPr>
          <p:cNvPr id="13" name="Straight Arrow Connector 12"/>
          <p:cNvCxnSpPr/>
          <p:nvPr/>
        </p:nvCxnSpPr>
        <p:spPr>
          <a:xfrm flipV="1">
            <a:off x="6050824" y="2156017"/>
            <a:ext cx="1401295" cy="7314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89474" y="1876366"/>
            <a:ext cx="1462645" cy="8063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39411" y="2471941"/>
            <a:ext cx="2093843" cy="830997"/>
          </a:xfrm>
          <a:prstGeom prst="rect">
            <a:avLst/>
          </a:prstGeom>
          <a:noFill/>
        </p:spPr>
        <p:txBody>
          <a:bodyPr wrap="none" rtlCol="0">
            <a:spAutoFit/>
          </a:bodyPr>
          <a:lstStyle/>
          <a:p>
            <a:r>
              <a:rPr lang="en-US" sz="2400" dirty="0" smtClean="0">
                <a:solidFill>
                  <a:srgbClr val="00B050"/>
                </a:solidFill>
              </a:rPr>
              <a:t>- GARCH</a:t>
            </a:r>
          </a:p>
          <a:p>
            <a:r>
              <a:rPr lang="en-US" sz="2400" dirty="0" smtClean="0">
                <a:solidFill>
                  <a:srgbClr val="00B050"/>
                </a:solidFill>
              </a:rPr>
              <a:t>- GJR-GARCH</a:t>
            </a:r>
            <a:endParaRPr lang="en-GB" sz="2400" dirty="0">
              <a:solidFill>
                <a:srgbClr val="00B050"/>
              </a:solidFill>
            </a:endParaRPr>
          </a:p>
        </p:txBody>
      </p:sp>
      <p:sp>
        <p:nvSpPr>
          <p:cNvPr id="16" name="Left Brace 15"/>
          <p:cNvSpPr/>
          <p:nvPr/>
        </p:nvSpPr>
        <p:spPr>
          <a:xfrm>
            <a:off x="8544588" y="2627027"/>
            <a:ext cx="372841" cy="665850"/>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7" name="Picture 16"/>
          <p:cNvPicPr>
            <a:picLocks noChangeAspect="1"/>
          </p:cNvPicPr>
          <p:nvPr/>
        </p:nvPicPr>
        <p:blipFill>
          <a:blip r:embed="rId2"/>
          <a:stretch>
            <a:fillRect/>
          </a:stretch>
        </p:blipFill>
        <p:spPr>
          <a:xfrm>
            <a:off x="8627563" y="3545762"/>
            <a:ext cx="1952625" cy="2105025"/>
          </a:xfrm>
          <a:prstGeom prst="rect">
            <a:avLst/>
          </a:prstGeom>
          <a:effectLst>
            <a:softEdge rad="317500"/>
          </a:effectLst>
        </p:spPr>
      </p:pic>
    </p:spTree>
    <p:extLst>
      <p:ext uri="{BB962C8B-B14F-4D97-AF65-F5344CB8AC3E}">
        <p14:creationId xmlns:p14="http://schemas.microsoft.com/office/powerpoint/2010/main" val="178097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0" indent="0">
                  <a:buNone/>
                </a:pPr>
                <a:r>
                  <a:rPr lang="en-US" sz="2400" dirty="0" smtClean="0">
                    <a:solidFill>
                      <a:srgbClr val="00B050"/>
                    </a:solidFill>
                  </a:rPr>
                  <a:t>GARCH</a:t>
                </a:r>
              </a:p>
              <a:p>
                <a14:m>
                  <m:oMath xmlns:m="http://schemas.openxmlformats.org/officeDocument/2006/math">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𝑟</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Sub>
                    <m:r>
                      <a:rPr lang="en-GB" sz="2400" i="1">
                        <a:solidFill>
                          <a:srgbClr val="00B050"/>
                        </a:solidFill>
                        <a:latin typeface="Cambria Math" panose="02040503050406030204" pitchFamily="18" charset="0"/>
                      </a:rPr>
                      <m:t>=</m:t>
                    </m:r>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𝜇</m:t>
                        </m:r>
                      </m:e>
                      <m:sub>
                        <m:r>
                          <a:rPr lang="en-GB" sz="2400" i="1">
                            <a:solidFill>
                              <a:srgbClr val="00B050"/>
                            </a:solidFill>
                            <a:latin typeface="Cambria Math" panose="02040503050406030204" pitchFamily="18" charset="0"/>
                          </a:rPr>
                          <m:t>𝑛</m:t>
                        </m:r>
                      </m:sub>
                    </m:sSub>
                    <m:r>
                      <a:rPr lang="en-GB" sz="2400" i="1">
                        <a:solidFill>
                          <a:srgbClr val="00B050"/>
                        </a:solidFill>
                        <a:latin typeface="Cambria Math" panose="02040503050406030204" pitchFamily="18" charset="0"/>
                      </a:rPr>
                      <m:t>+</m:t>
                    </m:r>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𝜖</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Sub>
                  </m:oMath>
                </a14:m>
                <a:r>
                  <a:rPr lang="en-GB" sz="2400" dirty="0">
                    <a:solidFill>
                      <a:srgbClr val="00B050"/>
                    </a:solidFill>
                  </a:rPr>
                  <a:t> </a:t>
                </a:r>
              </a:p>
              <a:p>
                <a14:m>
                  <m:oMath xmlns:m="http://schemas.openxmlformats.org/officeDocument/2006/math">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𝜎</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r>
                      <a:rPr lang="en-GB" sz="2400" i="1">
                        <a:solidFill>
                          <a:srgbClr val="00B050"/>
                        </a:solidFill>
                        <a:latin typeface="Cambria Math" panose="02040503050406030204" pitchFamily="18" charset="0"/>
                      </a:rPr>
                      <m:t>=</m:t>
                    </m:r>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𝜔</m:t>
                        </m:r>
                      </m:e>
                      <m:sub>
                        <m:r>
                          <a:rPr lang="en-GB" sz="2400" i="1">
                            <a:solidFill>
                              <a:srgbClr val="00B050"/>
                            </a:solidFill>
                            <a:latin typeface="Cambria Math" panose="02040503050406030204" pitchFamily="18" charset="0"/>
                          </a:rPr>
                          <m:t>𝑛</m:t>
                        </m:r>
                      </m:sub>
                    </m:sSub>
                    <m:r>
                      <a:rPr lang="en-GB" sz="2400" i="1">
                        <a:solidFill>
                          <a:srgbClr val="00B050"/>
                        </a:solidFill>
                        <a:latin typeface="Cambria Math" panose="02040503050406030204" pitchFamily="18" charset="0"/>
                      </a:rPr>
                      <m:t>+</m:t>
                    </m:r>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𝛼</m:t>
                        </m:r>
                      </m:e>
                      <m:sub>
                        <m:r>
                          <a:rPr lang="en-GB" sz="2400" i="1">
                            <a:solidFill>
                              <a:srgbClr val="00B050"/>
                            </a:solidFill>
                            <a:latin typeface="Cambria Math" panose="02040503050406030204" pitchFamily="18" charset="0"/>
                          </a:rPr>
                          <m:t>𝑛</m:t>
                        </m:r>
                      </m:sub>
                    </m:sSub>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𝜖</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−1,</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r>
                      <a:rPr lang="en-GB" sz="2400" i="1">
                        <a:solidFill>
                          <a:srgbClr val="00B050"/>
                        </a:solidFill>
                        <a:latin typeface="Cambria Math" panose="02040503050406030204" pitchFamily="18" charset="0"/>
                      </a:rPr>
                      <m:t>+</m:t>
                    </m:r>
                    <m:sSub>
                      <m:sSubPr>
                        <m:ctrlPr>
                          <a:rPr lang="en-GB" sz="2400" i="1">
                            <a:solidFill>
                              <a:srgbClr val="00B050"/>
                            </a:solidFill>
                            <a:latin typeface="Cambria Math" panose="02040503050406030204" pitchFamily="18" charset="0"/>
                          </a:rPr>
                        </m:ctrlPr>
                      </m:sSubPr>
                      <m:e>
                        <m:r>
                          <a:rPr lang="en-GB" sz="2400" i="1">
                            <a:solidFill>
                              <a:srgbClr val="00B050"/>
                            </a:solidFill>
                            <a:latin typeface="Cambria Math" panose="02040503050406030204" pitchFamily="18" charset="0"/>
                          </a:rPr>
                          <m:t>𝛽</m:t>
                        </m:r>
                      </m:e>
                      <m:sub>
                        <m:r>
                          <a:rPr lang="en-GB" sz="2400" i="1">
                            <a:solidFill>
                              <a:srgbClr val="00B050"/>
                            </a:solidFill>
                            <a:latin typeface="Cambria Math" panose="02040503050406030204" pitchFamily="18" charset="0"/>
                          </a:rPr>
                          <m:t>𝑛</m:t>
                        </m:r>
                      </m:sub>
                    </m:sSub>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𝜎</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−1,</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oMath>
                </a14:m>
                <a:r>
                  <a:rPr lang="en-GB" sz="2400" dirty="0">
                    <a:solidFill>
                      <a:srgbClr val="00B050"/>
                    </a:solidFill>
                  </a:rPr>
                  <a:t> </a:t>
                </a:r>
                <a:endParaRPr lang="en-GB" sz="2400" dirty="0" smtClean="0">
                  <a:solidFill>
                    <a:srgbClr val="00B050"/>
                  </a:solidFill>
                </a:endParaRPr>
              </a:p>
              <a:p>
                <a:endParaRPr lang="en-GB" sz="2400" dirty="0" smtClean="0">
                  <a:solidFill>
                    <a:srgbClr val="00B050"/>
                  </a:solidFill>
                </a:endParaRPr>
              </a:p>
              <a:p>
                <a:pPr marL="0" indent="0">
                  <a:buNone/>
                </a:pPr>
                <a:r>
                  <a:rPr lang="en-US" sz="2400" dirty="0" smtClean="0">
                    <a:solidFill>
                      <a:srgbClr val="002060"/>
                    </a:solidFill>
                  </a:rPr>
                  <a:t>GJR-GARCH</a:t>
                </a:r>
              </a:p>
              <a:p>
                <a14:m>
                  <m:oMath xmlns:m="http://schemas.openxmlformats.org/officeDocument/2006/math">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𝑟</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Sub>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𝜇</m:t>
                        </m:r>
                      </m:e>
                      <m:sub>
                        <m:r>
                          <a:rPr lang="en-GB" sz="2400" i="1">
                            <a:solidFill>
                              <a:srgbClr val="002060"/>
                            </a:solidFill>
                            <a:latin typeface="Cambria Math" panose="02040503050406030204" pitchFamily="18" charset="0"/>
                          </a:rPr>
                          <m:t>𝑛</m:t>
                        </m:r>
                      </m:sub>
                    </m:sSub>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Sub>
                  </m:oMath>
                </a14:m>
                <a:r>
                  <a:rPr lang="en-GB" sz="2400" dirty="0">
                    <a:solidFill>
                      <a:srgbClr val="002060"/>
                    </a:solidFill>
                  </a:rPr>
                  <a:t> </a:t>
                </a:r>
              </a:p>
              <a:p>
                <a14:m>
                  <m:oMath xmlns:m="http://schemas.openxmlformats.org/officeDocument/2006/math">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𝜎</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𝜔</m:t>
                        </m:r>
                      </m:e>
                      <m:sub>
                        <m:r>
                          <a:rPr lang="en-GB" sz="2400" i="1">
                            <a:solidFill>
                              <a:srgbClr val="002060"/>
                            </a:solidFill>
                            <a:latin typeface="Cambria Math" panose="02040503050406030204" pitchFamily="18" charset="0"/>
                          </a:rPr>
                          <m:t>𝑛</m:t>
                        </m:r>
                      </m:sub>
                    </m:sSub>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𝛼</m:t>
                        </m:r>
                      </m:e>
                      <m:sub>
                        <m:r>
                          <a:rPr lang="en-GB" sz="2400" i="1">
                            <a:solidFill>
                              <a:srgbClr val="002060"/>
                            </a:solidFill>
                            <a:latin typeface="Cambria Math" panose="02040503050406030204" pitchFamily="18" charset="0"/>
                          </a:rPr>
                          <m:t>𝑛</m:t>
                        </m:r>
                      </m:sub>
                    </m:sSub>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𝛾</m:t>
                        </m:r>
                      </m:e>
                      <m:sub>
                        <m:r>
                          <a:rPr lang="en-GB" sz="2400" i="1">
                            <a:solidFill>
                              <a:srgbClr val="002060"/>
                            </a:solidFill>
                            <a:latin typeface="Cambria Math" panose="02040503050406030204" pitchFamily="18" charset="0"/>
                          </a:rPr>
                          <m:t>𝑛</m:t>
                        </m:r>
                      </m:sub>
                    </m:sSub>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𝐼</m:t>
                        </m:r>
                      </m:e>
                      <m:sub>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Sub>
                        <m:r>
                          <a:rPr lang="en-GB" sz="2400" i="1">
                            <a:solidFill>
                              <a:srgbClr val="002060"/>
                            </a:solidFill>
                            <a:latin typeface="Cambria Math" panose="02040503050406030204" pitchFamily="18" charset="0"/>
                          </a:rPr>
                          <m:t>&lt;0]</m:t>
                        </m:r>
                      </m:sub>
                    </m:sSub>
                    <m:r>
                      <a:rPr lang="en-GB" sz="2400" i="1">
                        <a:solidFill>
                          <a:srgbClr val="002060"/>
                        </a:solidFill>
                        <a:latin typeface="Cambria Math" panose="02040503050406030204" pitchFamily="18" charset="0"/>
                      </a:rPr>
                      <m:t>+</m:t>
                    </m:r>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𝛽</m:t>
                        </m:r>
                      </m:e>
                      <m:sub>
                        <m:r>
                          <a:rPr lang="en-GB" sz="2400" i="1">
                            <a:solidFill>
                              <a:srgbClr val="002060"/>
                            </a:solidFill>
                            <a:latin typeface="Cambria Math" panose="02040503050406030204" pitchFamily="18" charset="0"/>
                          </a:rPr>
                          <m:t>𝑛</m:t>
                        </m:r>
                      </m:sub>
                    </m:sSub>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𝜎</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oMath>
                </a14:m>
                <a:r>
                  <a:rPr lang="en-GB" sz="2400" dirty="0">
                    <a:solidFill>
                      <a:srgbClr val="002060"/>
                    </a:solidFill>
                  </a:rPr>
                  <a:t> </a:t>
                </a:r>
              </a:p>
              <a:p>
                <a:pPr marL="0" indent="0">
                  <a:buNone/>
                </a:pPr>
                <a:endParaRPr lang="en-GB" dirty="0"/>
              </a:p>
              <a:p>
                <a:pPr marL="0" indent="0">
                  <a:buNone/>
                </a:pPr>
                <a:endParaRPr lang="en-US" dirty="0" smtClean="0"/>
              </a:p>
              <a:p>
                <a:pPr marL="0" indent="0">
                  <a:buNone/>
                </a:pPr>
                <a:endParaRPr lang="en-US" dirty="0"/>
              </a:p>
              <a:p>
                <a:pPr marL="0" indent="0">
                  <a:buNone/>
                </a:pPr>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10" t="-2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smtClean="0"/>
              <a:t>GARCH and GJR-GARCH</a:t>
            </a:r>
            <a:endParaRPr lang="en-GB" dirty="0"/>
          </a:p>
        </p:txBody>
      </p:sp>
      <p:sp>
        <p:nvSpPr>
          <p:cNvPr id="4" name="TextBox 3"/>
          <p:cNvSpPr txBox="1"/>
          <p:nvPr/>
        </p:nvSpPr>
        <p:spPr>
          <a:xfrm>
            <a:off x="1569026" y="5541228"/>
            <a:ext cx="8244565" cy="369332"/>
          </a:xfrm>
          <a:prstGeom prst="rect">
            <a:avLst/>
          </a:prstGeom>
          <a:noFill/>
        </p:spPr>
        <p:txBody>
          <a:bodyPr wrap="none" rtlCol="0">
            <a:spAutoFit/>
          </a:bodyPr>
          <a:lstStyle/>
          <a:p>
            <a:r>
              <a:rPr lang="en-GB" dirty="0" smtClean="0"/>
              <a:t>Ref: https</a:t>
            </a:r>
            <a:r>
              <a:rPr lang="en-GB" dirty="0"/>
              <a:t>://arch.readthedocs.io/en/latest/univariate/univariate_volatility_modeling.html</a:t>
            </a:r>
          </a:p>
        </p:txBody>
      </p:sp>
    </p:spTree>
    <p:extLst>
      <p:ext uri="{BB962C8B-B14F-4D97-AF65-F5344CB8AC3E}">
        <p14:creationId xmlns:p14="http://schemas.microsoft.com/office/powerpoint/2010/main" val="228056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smtClean="0"/>
              <a:t>Descriptive Statistics on returns</a:t>
            </a:r>
          </a:p>
          <a:p>
            <a:pPr>
              <a:lnSpc>
                <a:spcPct val="150000"/>
              </a:lnSpc>
            </a:pPr>
            <a:r>
              <a:rPr lang="en-US" sz="2400" dirty="0" err="1" smtClean="0"/>
              <a:t>Stationarity</a:t>
            </a:r>
            <a:r>
              <a:rPr lang="en-US" sz="2400" dirty="0" smtClean="0"/>
              <a:t> using Augmented </a:t>
            </a:r>
            <a:r>
              <a:rPr lang="en-US" sz="2400" dirty="0"/>
              <a:t>Dickey Fuller (ADF) test </a:t>
            </a:r>
            <a:endParaRPr lang="en-US" sz="2400" dirty="0" smtClean="0"/>
          </a:p>
          <a:p>
            <a:pPr>
              <a:lnSpc>
                <a:spcPct val="150000"/>
              </a:lnSpc>
            </a:pPr>
            <a:r>
              <a:rPr lang="en-US" sz="2400" dirty="0"/>
              <a:t>Conditional </a:t>
            </a:r>
            <a:r>
              <a:rPr lang="en-US" sz="2400" dirty="0" err="1"/>
              <a:t>Heteroskedasticity</a:t>
            </a:r>
            <a:r>
              <a:rPr lang="en-US" sz="2400" dirty="0"/>
              <a:t> </a:t>
            </a:r>
            <a:r>
              <a:rPr lang="en-US" sz="2400" dirty="0" smtClean="0"/>
              <a:t>using ARCH-LM test</a:t>
            </a:r>
            <a:endParaRPr lang="en-GB" sz="2400" dirty="0"/>
          </a:p>
        </p:txBody>
      </p:sp>
      <p:sp>
        <p:nvSpPr>
          <p:cNvPr id="3" name="Title 2"/>
          <p:cNvSpPr>
            <a:spLocks noGrp="1"/>
          </p:cNvSpPr>
          <p:nvPr>
            <p:ph type="title"/>
          </p:nvPr>
        </p:nvSpPr>
        <p:spPr/>
        <p:txBody>
          <a:bodyPr/>
          <a:lstStyle/>
          <a:p>
            <a:r>
              <a:rPr lang="en-US" dirty="0" smtClean="0"/>
              <a:t>Sanity Checks before Running GARCH</a:t>
            </a:r>
            <a:endParaRPr lang="en-GB" dirty="0"/>
          </a:p>
        </p:txBody>
      </p:sp>
      <p:sp>
        <p:nvSpPr>
          <p:cNvPr id="4" name="TextBox 3"/>
          <p:cNvSpPr txBox="1"/>
          <p:nvPr/>
        </p:nvSpPr>
        <p:spPr>
          <a:xfrm>
            <a:off x="533206" y="5486400"/>
            <a:ext cx="10075912" cy="923330"/>
          </a:xfrm>
          <a:prstGeom prst="rect">
            <a:avLst/>
          </a:prstGeom>
          <a:noFill/>
        </p:spPr>
        <p:txBody>
          <a:bodyPr wrap="square" rtlCol="0">
            <a:spAutoFit/>
          </a:bodyPr>
          <a:lstStyle/>
          <a:p>
            <a:r>
              <a:rPr lang="en-US" dirty="0" smtClean="0"/>
              <a:t>Inspiration: </a:t>
            </a:r>
            <a:r>
              <a:rPr lang="en-GB" dirty="0" err="1"/>
              <a:t>Maqsood</a:t>
            </a:r>
            <a:r>
              <a:rPr lang="en-GB" dirty="0"/>
              <a:t>, A., </a:t>
            </a:r>
            <a:r>
              <a:rPr lang="en-GB" dirty="0" err="1"/>
              <a:t>Safdar</a:t>
            </a:r>
            <a:r>
              <a:rPr lang="en-GB" dirty="0"/>
              <a:t>, S., </a:t>
            </a:r>
            <a:r>
              <a:rPr lang="en-GB" dirty="0" err="1"/>
              <a:t>Shafi</a:t>
            </a:r>
            <a:r>
              <a:rPr lang="en-GB" dirty="0"/>
              <a:t>, R., &amp; </a:t>
            </a:r>
            <a:r>
              <a:rPr lang="en-GB" dirty="0" err="1"/>
              <a:t>Lelit</a:t>
            </a:r>
            <a:r>
              <a:rPr lang="en-GB" dirty="0"/>
              <a:t>, N. J. (2017). </a:t>
            </a:r>
            <a:r>
              <a:rPr lang="en-GB" dirty="0" err="1"/>
              <a:t>Modeling</a:t>
            </a:r>
            <a:r>
              <a:rPr lang="en-GB" dirty="0"/>
              <a:t> Stock Market Volatility Using GARCH Models: A Case Study of Nairobi Securities Exchange (NSE). </a:t>
            </a:r>
            <a:r>
              <a:rPr lang="en-GB" i="1" dirty="0"/>
              <a:t>Open Journal of Statistics, </a:t>
            </a:r>
            <a:r>
              <a:rPr lang="en-GB" dirty="0"/>
              <a:t>7(2), 369-381.</a:t>
            </a:r>
          </a:p>
        </p:txBody>
      </p:sp>
    </p:spTree>
    <p:extLst>
      <p:ext uri="{BB962C8B-B14F-4D97-AF65-F5344CB8AC3E}">
        <p14:creationId xmlns:p14="http://schemas.microsoft.com/office/powerpoint/2010/main" val="231595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712" y="4682544"/>
            <a:ext cx="970106" cy="1123281"/>
          </a:xfrm>
        </p:spPr>
      </p:pic>
      <p:sp>
        <p:nvSpPr>
          <p:cNvPr id="3" name="Title 2"/>
          <p:cNvSpPr>
            <a:spLocks noGrp="1"/>
          </p:cNvSpPr>
          <p:nvPr>
            <p:ph type="title"/>
          </p:nvPr>
        </p:nvSpPr>
        <p:spPr/>
        <p:txBody>
          <a:bodyPr/>
          <a:lstStyle/>
          <a:p>
            <a:r>
              <a:rPr lang="en-US" dirty="0" smtClean="0"/>
              <a:t>Results from SET Index</a:t>
            </a:r>
            <a:endParaRPr lang="en-GB" dirty="0"/>
          </a:p>
        </p:txBody>
      </p:sp>
      <p:pic>
        <p:nvPicPr>
          <p:cNvPr id="4" name="Picture 3"/>
          <p:cNvPicPr>
            <a:picLocks noChangeAspect="1"/>
          </p:cNvPicPr>
          <p:nvPr/>
        </p:nvPicPr>
        <p:blipFill>
          <a:blip r:embed="rId3"/>
          <a:stretch>
            <a:fillRect/>
          </a:stretch>
        </p:blipFill>
        <p:spPr>
          <a:xfrm>
            <a:off x="803996" y="1565096"/>
            <a:ext cx="4314825" cy="2211718"/>
          </a:xfrm>
          <a:prstGeom prst="rect">
            <a:avLst/>
          </a:prstGeom>
        </p:spPr>
      </p:pic>
      <p:pic>
        <p:nvPicPr>
          <p:cNvPr id="5" name="Picture 4"/>
          <p:cNvPicPr>
            <a:picLocks noChangeAspect="1"/>
          </p:cNvPicPr>
          <p:nvPr/>
        </p:nvPicPr>
        <p:blipFill>
          <a:blip r:embed="rId4"/>
          <a:stretch>
            <a:fillRect/>
          </a:stretch>
        </p:blipFill>
        <p:spPr>
          <a:xfrm>
            <a:off x="803996" y="3841970"/>
            <a:ext cx="4314825" cy="2000250"/>
          </a:xfrm>
          <a:prstGeom prst="rect">
            <a:avLst/>
          </a:prstGeom>
        </p:spPr>
      </p:pic>
      <p:pic>
        <p:nvPicPr>
          <p:cNvPr id="8" name="Picture 2" descr="Cookie Run - Brave Cookie"/>
          <p:cNvPicPr>
            <a:picLocks noChangeAspect="1" noChangeArrowheads="1"/>
          </p:cNvPicPr>
          <p:nvPr/>
        </p:nvPicPr>
        <p:blipFill rotWithShape="1">
          <a:blip r:embed="rId5">
            <a:extLst>
              <a:ext uri="{28A0092B-C50C-407E-A947-70E740481C1C}">
                <a14:useLocalDpi xmlns:a14="http://schemas.microsoft.com/office/drawing/2010/main" val="0"/>
              </a:ext>
            </a:extLst>
          </a:blip>
          <a:srcRect l="474" t="51490" r="91313" b="34235"/>
          <a:stretch/>
        </p:blipFill>
        <p:spPr bwMode="auto">
          <a:xfrm>
            <a:off x="7809989" y="3487782"/>
            <a:ext cx="1541829" cy="1462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6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7330" y="3683296"/>
            <a:ext cx="1870141" cy="1780638"/>
          </a:xfrm>
        </p:spPr>
      </p:pic>
      <p:sp>
        <p:nvSpPr>
          <p:cNvPr id="3" name="Title 2"/>
          <p:cNvSpPr>
            <a:spLocks noGrp="1"/>
          </p:cNvSpPr>
          <p:nvPr>
            <p:ph type="title"/>
          </p:nvPr>
        </p:nvSpPr>
        <p:spPr/>
        <p:txBody>
          <a:bodyPr/>
          <a:lstStyle/>
          <a:p>
            <a:r>
              <a:rPr lang="en-US" dirty="0" smtClean="0"/>
              <a:t>Results from SET Index</a:t>
            </a:r>
            <a:endParaRPr lang="en-GB" dirty="0"/>
          </a:p>
        </p:txBody>
      </p:sp>
      <p:pic>
        <p:nvPicPr>
          <p:cNvPr id="4" name="Picture 3"/>
          <p:cNvPicPr>
            <a:picLocks noChangeAspect="1"/>
          </p:cNvPicPr>
          <p:nvPr/>
        </p:nvPicPr>
        <p:blipFill>
          <a:blip r:embed="rId3"/>
          <a:stretch>
            <a:fillRect/>
          </a:stretch>
        </p:blipFill>
        <p:spPr>
          <a:xfrm>
            <a:off x="803996" y="1565096"/>
            <a:ext cx="4314825" cy="2211718"/>
          </a:xfrm>
          <a:prstGeom prst="rect">
            <a:avLst/>
          </a:prstGeom>
        </p:spPr>
      </p:pic>
      <p:pic>
        <p:nvPicPr>
          <p:cNvPr id="5" name="Picture 4"/>
          <p:cNvPicPr>
            <a:picLocks noChangeAspect="1"/>
          </p:cNvPicPr>
          <p:nvPr/>
        </p:nvPicPr>
        <p:blipFill>
          <a:blip r:embed="rId4"/>
          <a:stretch>
            <a:fillRect/>
          </a:stretch>
        </p:blipFill>
        <p:spPr>
          <a:xfrm>
            <a:off x="803996" y="3841970"/>
            <a:ext cx="4314825" cy="2000250"/>
          </a:xfrm>
          <a:prstGeom prst="rect">
            <a:avLst/>
          </a:prstGeom>
        </p:spPr>
      </p:pic>
      <p:pic>
        <p:nvPicPr>
          <p:cNvPr id="12" name="Content Placeholder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712" y="4682544"/>
            <a:ext cx="970106" cy="1123281"/>
          </a:xfrm>
          <a:prstGeom prst="rect">
            <a:avLst/>
          </a:prstGeom>
        </p:spPr>
      </p:pic>
      <p:pic>
        <p:nvPicPr>
          <p:cNvPr id="13" name="Picture 2" descr="Cookie Run - Brave Cookie"/>
          <p:cNvPicPr>
            <a:picLocks noChangeAspect="1" noChangeArrowheads="1"/>
          </p:cNvPicPr>
          <p:nvPr/>
        </p:nvPicPr>
        <p:blipFill rotWithShape="1">
          <a:blip r:embed="rId6">
            <a:extLst>
              <a:ext uri="{28A0092B-C50C-407E-A947-70E740481C1C}">
                <a14:useLocalDpi xmlns:a14="http://schemas.microsoft.com/office/drawing/2010/main" val="0"/>
              </a:ext>
            </a:extLst>
          </a:blip>
          <a:srcRect l="474" t="51490" r="91313" b="34235"/>
          <a:stretch/>
        </p:blipFill>
        <p:spPr bwMode="auto">
          <a:xfrm>
            <a:off x="7809989" y="3487782"/>
            <a:ext cx="1541829" cy="1462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088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400" dirty="0" smtClean="0"/>
              <a:t>Moving from SET Index to individual stocks is not easy.</a:t>
            </a:r>
          </a:p>
          <a:p>
            <a:pPr>
              <a:lnSpc>
                <a:spcPct val="150000"/>
              </a:lnSpc>
            </a:pPr>
            <a:r>
              <a:rPr lang="en-US" sz="2400" dirty="0" smtClean="0"/>
              <a:t>What stocks should we include in the analysis?</a:t>
            </a:r>
          </a:p>
          <a:p>
            <a:pPr>
              <a:lnSpc>
                <a:spcPct val="150000"/>
              </a:lnSpc>
            </a:pPr>
            <a:r>
              <a:rPr lang="en-US" sz="2400" dirty="0" smtClean="0"/>
              <a:t>How do we display the results?</a:t>
            </a:r>
          </a:p>
          <a:p>
            <a:pPr>
              <a:lnSpc>
                <a:spcPct val="150000"/>
              </a:lnSpc>
            </a:pPr>
            <a:r>
              <a:rPr lang="en-US" sz="2400" dirty="0" smtClean="0"/>
              <a:t>Is it feasible to run on all stocks? By hand?</a:t>
            </a:r>
          </a:p>
          <a:p>
            <a:endParaRPr lang="en-GB" sz="2400" dirty="0"/>
          </a:p>
        </p:txBody>
      </p:sp>
      <p:sp>
        <p:nvSpPr>
          <p:cNvPr id="3" name="Title 2"/>
          <p:cNvSpPr>
            <a:spLocks noGrp="1"/>
          </p:cNvSpPr>
          <p:nvPr>
            <p:ph type="title"/>
          </p:nvPr>
        </p:nvSpPr>
        <p:spPr/>
        <p:txBody>
          <a:bodyPr/>
          <a:lstStyle/>
          <a:p>
            <a:r>
              <a:rPr lang="en-US" dirty="0" smtClean="0"/>
              <a:t>Possible Complications?</a:t>
            </a:r>
            <a:endParaRPr lang="en-GB" dirty="0"/>
          </a:p>
        </p:txBody>
      </p:sp>
    </p:spTree>
    <p:extLst>
      <p:ext uri="{BB962C8B-B14F-4D97-AF65-F5344CB8AC3E}">
        <p14:creationId xmlns:p14="http://schemas.microsoft.com/office/powerpoint/2010/main" val="408600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2400" dirty="0" smtClean="0">
                    <a:solidFill>
                      <a:srgbClr val="00B050"/>
                    </a:solidFill>
                  </a:rPr>
                  <a:t>Individual GARCH:</a:t>
                </a:r>
                <a:endParaRPr lang="en-GB" sz="2400" dirty="0">
                  <a:solidFill>
                    <a:srgbClr val="00B050"/>
                  </a:solidFill>
                </a:endParaRPr>
              </a:p>
              <a:p>
                <a14:m>
                  <m:oMath xmlns:m="http://schemas.openxmlformats.org/officeDocument/2006/math">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𝑟</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r>
                      <a:rPr lang="en-GB" sz="2400" i="1">
                        <a:solidFill>
                          <a:srgbClr val="00B050"/>
                        </a:solidFill>
                        <a:latin typeface="Cambria Math" panose="02040503050406030204" pitchFamily="18" charset="0"/>
                      </a:rPr>
                      <m:t>=</m:t>
                    </m:r>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𝜇</m:t>
                        </m:r>
                      </m:e>
                      <m:sub>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r>
                      <a:rPr lang="en-GB" sz="2400" i="1">
                        <a:solidFill>
                          <a:srgbClr val="00B050"/>
                        </a:solidFill>
                        <a:latin typeface="Cambria Math" panose="02040503050406030204" pitchFamily="18" charset="0"/>
                      </a:rPr>
                      <m:t>+</m:t>
                    </m:r>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𝜖</m:t>
                        </m:r>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oMath>
                </a14:m>
                <a:r>
                  <a:rPr lang="en-GB" sz="2400" dirty="0">
                    <a:solidFill>
                      <a:srgbClr val="00B050"/>
                    </a:solidFill>
                  </a:rPr>
                  <a:t> </a:t>
                </a:r>
              </a:p>
              <a:p>
                <a14:m>
                  <m:oMath xmlns:m="http://schemas.openxmlformats.org/officeDocument/2006/math">
                    <m:sSubSup>
                      <m:sSubSupPr>
                        <m:ctrlPr>
                          <a:rPr lang="en-GB" sz="2400" i="1">
                            <a:solidFill>
                              <a:srgbClr val="00B050"/>
                            </a:solidFill>
                            <a:latin typeface="Cambria Math" panose="02040503050406030204" pitchFamily="18" charset="0"/>
                          </a:rPr>
                        </m:ctrlPr>
                      </m:sSubSupPr>
                      <m:e>
                        <m:sSup>
                          <m:sSupPr>
                            <m:ctrlPr>
                              <a:rPr lang="en-GB" sz="2400" i="1">
                                <a:solidFill>
                                  <a:srgbClr val="00B050"/>
                                </a:solidFill>
                                <a:latin typeface="Cambria Math" panose="02040503050406030204" pitchFamily="18" charset="0"/>
                              </a:rPr>
                            </m:ctrlPr>
                          </m:sSupPr>
                          <m:e>
                            <m:r>
                              <a:rPr lang="en-GB" sz="2400" i="1">
                                <a:solidFill>
                                  <a:srgbClr val="00B050"/>
                                </a:solidFill>
                                <a:latin typeface="Cambria Math" panose="02040503050406030204" pitchFamily="18" charset="0"/>
                              </a:rPr>
                              <m:t>𝜎</m:t>
                            </m:r>
                          </m:e>
                          <m:sup>
                            <m:r>
                              <a:rPr lang="en-GB" sz="2400" i="1">
                                <a:solidFill>
                                  <a:srgbClr val="00B050"/>
                                </a:solidFill>
                                <a:latin typeface="Cambria Math" panose="02040503050406030204" pitchFamily="18" charset="0"/>
                              </a:rPr>
                              <m:t>𝑖</m:t>
                            </m:r>
                          </m:sup>
                        </m:sSup>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r>
                      <a:rPr lang="en-GB" sz="2400" i="1">
                        <a:solidFill>
                          <a:srgbClr val="00B050"/>
                        </a:solidFill>
                        <a:latin typeface="Cambria Math" panose="02040503050406030204" pitchFamily="18" charset="0"/>
                      </a:rPr>
                      <m:t>=</m:t>
                    </m:r>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𝜔</m:t>
                        </m:r>
                      </m:e>
                      <m:sub>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r>
                      <a:rPr lang="en-GB" sz="2400" i="1">
                        <a:solidFill>
                          <a:srgbClr val="00B050"/>
                        </a:solidFill>
                        <a:latin typeface="Cambria Math" panose="02040503050406030204" pitchFamily="18" charset="0"/>
                      </a:rPr>
                      <m:t>+</m:t>
                    </m:r>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𝛼</m:t>
                        </m:r>
                      </m:e>
                      <m:sub>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sSubSup>
                      <m:sSubSupPr>
                        <m:ctrlPr>
                          <a:rPr lang="en-GB" sz="2400" i="1">
                            <a:solidFill>
                              <a:srgbClr val="00B050"/>
                            </a:solidFill>
                            <a:latin typeface="Cambria Math" panose="02040503050406030204" pitchFamily="18" charset="0"/>
                          </a:rPr>
                        </m:ctrlPr>
                      </m:sSubSupPr>
                      <m:e>
                        <m:sSup>
                          <m:sSupPr>
                            <m:ctrlPr>
                              <a:rPr lang="en-GB" sz="2400" i="1">
                                <a:solidFill>
                                  <a:srgbClr val="00B050"/>
                                </a:solidFill>
                                <a:latin typeface="Cambria Math" panose="02040503050406030204" pitchFamily="18" charset="0"/>
                              </a:rPr>
                            </m:ctrlPr>
                          </m:sSupPr>
                          <m:e>
                            <m:r>
                              <a:rPr lang="en-GB" sz="2400" i="1">
                                <a:solidFill>
                                  <a:srgbClr val="00B050"/>
                                </a:solidFill>
                                <a:latin typeface="Cambria Math" panose="02040503050406030204" pitchFamily="18" charset="0"/>
                              </a:rPr>
                              <m:t>𝜖</m:t>
                            </m:r>
                          </m:e>
                          <m:sup>
                            <m:r>
                              <a:rPr lang="en-GB" sz="2400" i="1">
                                <a:solidFill>
                                  <a:srgbClr val="00B050"/>
                                </a:solidFill>
                                <a:latin typeface="Cambria Math" panose="02040503050406030204" pitchFamily="18" charset="0"/>
                              </a:rPr>
                              <m:t>𝑖</m:t>
                            </m:r>
                          </m:sup>
                        </m:sSup>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−1,</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r>
                      <a:rPr lang="en-GB" sz="2400" i="1">
                        <a:solidFill>
                          <a:srgbClr val="00B050"/>
                        </a:solidFill>
                        <a:latin typeface="Cambria Math" panose="02040503050406030204" pitchFamily="18" charset="0"/>
                      </a:rPr>
                      <m:t>+</m:t>
                    </m:r>
                    <m:sSubSup>
                      <m:sSubSupPr>
                        <m:ctrlPr>
                          <a:rPr lang="en-GB" sz="2400" i="1">
                            <a:solidFill>
                              <a:srgbClr val="00B050"/>
                            </a:solidFill>
                            <a:latin typeface="Cambria Math" panose="02040503050406030204" pitchFamily="18" charset="0"/>
                          </a:rPr>
                        </m:ctrlPr>
                      </m:sSubSupPr>
                      <m:e>
                        <m:r>
                          <a:rPr lang="en-GB" sz="2400" i="1">
                            <a:solidFill>
                              <a:srgbClr val="00B050"/>
                            </a:solidFill>
                            <a:latin typeface="Cambria Math" panose="02040503050406030204" pitchFamily="18" charset="0"/>
                          </a:rPr>
                          <m:t>𝛽</m:t>
                        </m:r>
                      </m:e>
                      <m:sub>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𝑖</m:t>
                        </m:r>
                      </m:sup>
                    </m:sSubSup>
                    <m:sSubSup>
                      <m:sSubSupPr>
                        <m:ctrlPr>
                          <a:rPr lang="en-GB" sz="2400" i="1">
                            <a:solidFill>
                              <a:srgbClr val="00B050"/>
                            </a:solidFill>
                            <a:latin typeface="Cambria Math" panose="02040503050406030204" pitchFamily="18" charset="0"/>
                          </a:rPr>
                        </m:ctrlPr>
                      </m:sSubSupPr>
                      <m:e>
                        <m:sSup>
                          <m:sSupPr>
                            <m:ctrlPr>
                              <a:rPr lang="en-GB" sz="2400" i="1">
                                <a:solidFill>
                                  <a:srgbClr val="00B050"/>
                                </a:solidFill>
                                <a:latin typeface="Cambria Math" panose="02040503050406030204" pitchFamily="18" charset="0"/>
                              </a:rPr>
                            </m:ctrlPr>
                          </m:sSupPr>
                          <m:e>
                            <m:r>
                              <a:rPr lang="en-GB" sz="2400" i="1">
                                <a:solidFill>
                                  <a:srgbClr val="00B050"/>
                                </a:solidFill>
                                <a:latin typeface="Cambria Math" panose="02040503050406030204" pitchFamily="18" charset="0"/>
                              </a:rPr>
                              <m:t>𝜎</m:t>
                            </m:r>
                          </m:e>
                          <m:sup>
                            <m:r>
                              <a:rPr lang="en-GB" sz="2400" i="1">
                                <a:solidFill>
                                  <a:srgbClr val="00B050"/>
                                </a:solidFill>
                                <a:latin typeface="Cambria Math" panose="02040503050406030204" pitchFamily="18" charset="0"/>
                              </a:rPr>
                              <m:t>𝑖</m:t>
                            </m:r>
                          </m:sup>
                        </m:sSup>
                      </m:e>
                      <m:sub>
                        <m:r>
                          <a:rPr lang="en-GB" sz="2400" i="1">
                            <a:solidFill>
                              <a:srgbClr val="00B050"/>
                            </a:solidFill>
                            <a:latin typeface="Cambria Math" panose="02040503050406030204" pitchFamily="18" charset="0"/>
                          </a:rPr>
                          <m:t>𝑡</m:t>
                        </m:r>
                        <m:r>
                          <a:rPr lang="en-GB" sz="2400" i="1">
                            <a:solidFill>
                              <a:srgbClr val="00B050"/>
                            </a:solidFill>
                            <a:latin typeface="Cambria Math" panose="02040503050406030204" pitchFamily="18" charset="0"/>
                          </a:rPr>
                          <m:t>−1,</m:t>
                        </m:r>
                        <m:r>
                          <a:rPr lang="en-GB" sz="2400" i="1">
                            <a:solidFill>
                              <a:srgbClr val="00B050"/>
                            </a:solidFill>
                            <a:latin typeface="Cambria Math" panose="02040503050406030204" pitchFamily="18" charset="0"/>
                          </a:rPr>
                          <m:t>𝑛</m:t>
                        </m:r>
                      </m:sub>
                      <m:sup>
                        <m:r>
                          <a:rPr lang="en-GB" sz="2400" i="1">
                            <a:solidFill>
                              <a:srgbClr val="00B050"/>
                            </a:solidFill>
                            <a:latin typeface="Cambria Math" panose="02040503050406030204" pitchFamily="18" charset="0"/>
                          </a:rPr>
                          <m:t>2</m:t>
                        </m:r>
                      </m:sup>
                    </m:sSubSup>
                  </m:oMath>
                </a14:m>
                <a:r>
                  <a:rPr lang="en-GB" sz="2400" dirty="0">
                    <a:solidFill>
                      <a:srgbClr val="00B050"/>
                    </a:solidFill>
                  </a:rPr>
                  <a:t> </a:t>
                </a:r>
                <a:endParaRPr lang="en-GB" sz="2400" dirty="0" smtClean="0">
                  <a:solidFill>
                    <a:srgbClr val="00B050"/>
                  </a:solidFill>
                </a:endParaRPr>
              </a:p>
              <a:p>
                <a:endParaRPr lang="en-GB" sz="2400" dirty="0"/>
              </a:p>
              <a:p>
                <a:pPr marL="0" indent="0">
                  <a:buNone/>
                </a:pPr>
                <a:r>
                  <a:rPr lang="en-GB" sz="2400" dirty="0" smtClean="0">
                    <a:solidFill>
                      <a:srgbClr val="002060"/>
                    </a:solidFill>
                  </a:rPr>
                  <a:t>Individual GJR-GARCH:</a:t>
                </a:r>
              </a:p>
              <a:p>
                <a14:m>
                  <m:oMath xmlns:m="http://schemas.openxmlformats.org/officeDocument/2006/math">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𝑟</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𝜇</m:t>
                        </m:r>
                      </m:e>
                      <m:sub>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oMath>
                </a14:m>
                <a:r>
                  <a:rPr lang="en-GB" sz="2400" dirty="0">
                    <a:solidFill>
                      <a:srgbClr val="002060"/>
                    </a:solidFill>
                  </a:rPr>
                  <a:t> </a:t>
                </a:r>
              </a:p>
              <a:p>
                <a14:m>
                  <m:oMath xmlns:m="http://schemas.openxmlformats.org/officeDocument/2006/math">
                    <m:sSubSup>
                      <m:sSubSupPr>
                        <m:ctrlPr>
                          <a:rPr lang="en-GB" sz="2400" i="1">
                            <a:solidFill>
                              <a:srgbClr val="002060"/>
                            </a:solidFill>
                            <a:latin typeface="Cambria Math" panose="02040503050406030204" pitchFamily="18" charset="0"/>
                          </a:rPr>
                        </m:ctrlPr>
                      </m:sSubSupPr>
                      <m:e>
                        <m:sSup>
                          <m:sSupPr>
                            <m:ctrlPr>
                              <a:rPr lang="en-GB" sz="2400" i="1">
                                <a:solidFill>
                                  <a:srgbClr val="002060"/>
                                </a:solidFill>
                                <a:latin typeface="Cambria Math" panose="02040503050406030204" pitchFamily="18" charset="0"/>
                              </a:rPr>
                            </m:ctrlPr>
                          </m:sSupPr>
                          <m:e>
                            <m:r>
                              <a:rPr lang="en-GB" sz="2400" i="1">
                                <a:solidFill>
                                  <a:srgbClr val="002060"/>
                                </a:solidFill>
                                <a:latin typeface="Cambria Math" panose="02040503050406030204" pitchFamily="18" charset="0"/>
                              </a:rPr>
                              <m:t>𝜎</m:t>
                            </m:r>
                          </m:e>
                          <m:sup>
                            <m:r>
                              <a:rPr lang="en-GB" sz="2400" i="1">
                                <a:solidFill>
                                  <a:srgbClr val="002060"/>
                                </a:solidFill>
                                <a:latin typeface="Cambria Math" panose="02040503050406030204" pitchFamily="18" charset="0"/>
                              </a:rPr>
                              <m:t>𝑖</m:t>
                            </m:r>
                          </m:sup>
                        </m:sSup>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𝜔</m:t>
                        </m:r>
                      </m:e>
                      <m:sub>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𝛼</m:t>
                        </m:r>
                      </m:e>
                      <m:sub>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sSubSup>
                      <m:sSubSupPr>
                        <m:ctrlPr>
                          <a:rPr lang="en-GB" sz="2400" i="1">
                            <a:solidFill>
                              <a:srgbClr val="002060"/>
                            </a:solidFill>
                            <a:latin typeface="Cambria Math" panose="02040503050406030204" pitchFamily="18" charset="0"/>
                          </a:rPr>
                        </m:ctrlPr>
                      </m:sSubSupPr>
                      <m:e>
                        <m:sSup>
                          <m:sSupPr>
                            <m:ctrlPr>
                              <a:rPr lang="en-GB" sz="2400" i="1">
                                <a:solidFill>
                                  <a:srgbClr val="002060"/>
                                </a:solidFill>
                                <a:latin typeface="Cambria Math" panose="02040503050406030204" pitchFamily="18" charset="0"/>
                              </a:rPr>
                            </m:ctrlPr>
                          </m:sSupPr>
                          <m:e>
                            <m:r>
                              <a:rPr lang="en-GB" sz="2400" i="1">
                                <a:solidFill>
                                  <a:srgbClr val="002060"/>
                                </a:solidFill>
                                <a:latin typeface="Cambria Math" panose="02040503050406030204" pitchFamily="18" charset="0"/>
                              </a:rPr>
                              <m:t>𝜖</m:t>
                            </m:r>
                          </m:e>
                          <m:sup>
                            <m:r>
                              <a:rPr lang="en-GB" sz="2400" i="1">
                                <a:solidFill>
                                  <a:srgbClr val="002060"/>
                                </a:solidFill>
                                <a:latin typeface="Cambria Math" panose="02040503050406030204" pitchFamily="18" charset="0"/>
                              </a:rPr>
                              <m:t>𝑖</m:t>
                            </m:r>
                          </m:sup>
                        </m:sSup>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𝛾</m:t>
                        </m:r>
                      </m:e>
                      <m:sub>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sSubSup>
                      <m:sSubSupPr>
                        <m:ctrlPr>
                          <a:rPr lang="en-GB" sz="2400" i="1">
                            <a:solidFill>
                              <a:srgbClr val="002060"/>
                            </a:solidFill>
                            <a:latin typeface="Cambria Math" panose="02040503050406030204" pitchFamily="18" charset="0"/>
                          </a:rPr>
                        </m:ctrlPr>
                      </m:sSubSupPr>
                      <m:e>
                        <m:sSup>
                          <m:sSupPr>
                            <m:ctrlPr>
                              <a:rPr lang="en-GB" sz="2400" i="1">
                                <a:solidFill>
                                  <a:srgbClr val="002060"/>
                                </a:solidFill>
                                <a:latin typeface="Cambria Math" panose="02040503050406030204" pitchFamily="18" charset="0"/>
                              </a:rPr>
                            </m:ctrlPr>
                          </m:sSupPr>
                          <m:e>
                            <m:r>
                              <a:rPr lang="en-GB" sz="2400" i="1">
                                <a:solidFill>
                                  <a:srgbClr val="002060"/>
                                </a:solidFill>
                                <a:latin typeface="Cambria Math" panose="02040503050406030204" pitchFamily="18" charset="0"/>
                              </a:rPr>
                              <m:t>𝜖</m:t>
                            </m:r>
                          </m:e>
                          <m:sup>
                            <m:r>
                              <a:rPr lang="en-GB" sz="2400" i="1">
                                <a:solidFill>
                                  <a:srgbClr val="002060"/>
                                </a:solidFill>
                                <a:latin typeface="Cambria Math" panose="02040503050406030204" pitchFamily="18" charset="0"/>
                              </a:rPr>
                              <m:t>𝑖</m:t>
                            </m:r>
                          </m:sup>
                        </m:sSup>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sSub>
                      <m:sSubPr>
                        <m:ctrlPr>
                          <a:rPr lang="en-GB" sz="2400" i="1">
                            <a:solidFill>
                              <a:srgbClr val="002060"/>
                            </a:solidFill>
                            <a:latin typeface="Cambria Math" panose="02040503050406030204" pitchFamily="18" charset="0"/>
                          </a:rPr>
                        </m:ctrlPr>
                      </m:sSubPr>
                      <m:e>
                        <m:r>
                          <a:rPr lang="en-GB" sz="2400" i="1">
                            <a:solidFill>
                              <a:srgbClr val="002060"/>
                            </a:solidFill>
                            <a:latin typeface="Cambria Math" panose="02040503050406030204" pitchFamily="18" charset="0"/>
                          </a:rPr>
                          <m:t>𝐼</m:t>
                        </m:r>
                      </m:e>
                      <m:sub>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𝜖</m:t>
                            </m:r>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r>
                          <a:rPr lang="en-GB" sz="2400" i="1">
                            <a:solidFill>
                              <a:srgbClr val="002060"/>
                            </a:solidFill>
                            <a:latin typeface="Cambria Math" panose="02040503050406030204" pitchFamily="18" charset="0"/>
                          </a:rPr>
                          <m:t>&lt;0]</m:t>
                        </m:r>
                      </m:sub>
                    </m:sSub>
                    <m:r>
                      <a:rPr lang="en-GB" sz="2400" i="1">
                        <a:solidFill>
                          <a:srgbClr val="002060"/>
                        </a:solidFill>
                        <a:latin typeface="Cambria Math" panose="02040503050406030204" pitchFamily="18" charset="0"/>
                      </a:rPr>
                      <m:t>+</m:t>
                    </m:r>
                    <m:sSubSup>
                      <m:sSubSupPr>
                        <m:ctrlPr>
                          <a:rPr lang="en-GB" sz="2400" i="1">
                            <a:solidFill>
                              <a:srgbClr val="002060"/>
                            </a:solidFill>
                            <a:latin typeface="Cambria Math" panose="02040503050406030204" pitchFamily="18" charset="0"/>
                          </a:rPr>
                        </m:ctrlPr>
                      </m:sSubSupPr>
                      <m:e>
                        <m:r>
                          <a:rPr lang="en-GB" sz="2400" i="1">
                            <a:solidFill>
                              <a:srgbClr val="002060"/>
                            </a:solidFill>
                            <a:latin typeface="Cambria Math" panose="02040503050406030204" pitchFamily="18" charset="0"/>
                          </a:rPr>
                          <m:t>𝛽</m:t>
                        </m:r>
                      </m:e>
                      <m:sub>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𝑖</m:t>
                        </m:r>
                      </m:sup>
                    </m:sSubSup>
                    <m:sSubSup>
                      <m:sSubSupPr>
                        <m:ctrlPr>
                          <a:rPr lang="en-GB" sz="2400" i="1">
                            <a:solidFill>
                              <a:srgbClr val="002060"/>
                            </a:solidFill>
                            <a:latin typeface="Cambria Math" panose="02040503050406030204" pitchFamily="18" charset="0"/>
                          </a:rPr>
                        </m:ctrlPr>
                      </m:sSubSupPr>
                      <m:e>
                        <m:sSup>
                          <m:sSupPr>
                            <m:ctrlPr>
                              <a:rPr lang="en-GB" sz="2400" i="1">
                                <a:solidFill>
                                  <a:srgbClr val="002060"/>
                                </a:solidFill>
                                <a:latin typeface="Cambria Math" panose="02040503050406030204" pitchFamily="18" charset="0"/>
                              </a:rPr>
                            </m:ctrlPr>
                          </m:sSupPr>
                          <m:e>
                            <m:r>
                              <a:rPr lang="en-GB" sz="2400" i="1">
                                <a:solidFill>
                                  <a:srgbClr val="002060"/>
                                </a:solidFill>
                                <a:latin typeface="Cambria Math" panose="02040503050406030204" pitchFamily="18" charset="0"/>
                              </a:rPr>
                              <m:t>𝜎</m:t>
                            </m:r>
                          </m:e>
                          <m:sup>
                            <m:r>
                              <a:rPr lang="en-GB" sz="2400" i="1">
                                <a:solidFill>
                                  <a:srgbClr val="002060"/>
                                </a:solidFill>
                                <a:latin typeface="Cambria Math" panose="02040503050406030204" pitchFamily="18" charset="0"/>
                              </a:rPr>
                              <m:t>𝑖</m:t>
                            </m:r>
                          </m:sup>
                        </m:sSup>
                      </m:e>
                      <m:sub>
                        <m:r>
                          <a:rPr lang="en-GB" sz="2400" i="1">
                            <a:solidFill>
                              <a:srgbClr val="002060"/>
                            </a:solidFill>
                            <a:latin typeface="Cambria Math" panose="02040503050406030204" pitchFamily="18" charset="0"/>
                          </a:rPr>
                          <m:t>𝑡</m:t>
                        </m:r>
                        <m:r>
                          <a:rPr lang="en-GB" sz="2400" i="1">
                            <a:solidFill>
                              <a:srgbClr val="002060"/>
                            </a:solidFill>
                            <a:latin typeface="Cambria Math" panose="02040503050406030204" pitchFamily="18" charset="0"/>
                          </a:rPr>
                          <m:t>−1,</m:t>
                        </m:r>
                        <m:r>
                          <a:rPr lang="en-GB" sz="2400" i="1">
                            <a:solidFill>
                              <a:srgbClr val="002060"/>
                            </a:solidFill>
                            <a:latin typeface="Cambria Math" panose="02040503050406030204" pitchFamily="18" charset="0"/>
                          </a:rPr>
                          <m:t>𝑛</m:t>
                        </m:r>
                      </m:sub>
                      <m:sup>
                        <m:r>
                          <a:rPr lang="en-GB" sz="2400" i="1">
                            <a:solidFill>
                              <a:srgbClr val="002060"/>
                            </a:solidFill>
                            <a:latin typeface="Cambria Math" panose="02040503050406030204" pitchFamily="18" charset="0"/>
                          </a:rPr>
                          <m:t>2</m:t>
                        </m:r>
                      </m:sup>
                    </m:sSubSup>
                  </m:oMath>
                </a14:m>
                <a:r>
                  <a:rPr lang="en-GB" sz="2400" dirty="0">
                    <a:solidFill>
                      <a:srgbClr val="002060"/>
                    </a:solidFill>
                  </a:rPr>
                  <a:t> </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10" t="-2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smtClean="0"/>
              <a:t>Data Preparation (GOALS)</a:t>
            </a:r>
            <a:endParaRPr lang="en-GB" dirty="0"/>
          </a:p>
        </p:txBody>
      </p:sp>
    </p:spTree>
    <p:extLst>
      <p:ext uri="{BB962C8B-B14F-4D97-AF65-F5344CB8AC3E}">
        <p14:creationId xmlns:p14="http://schemas.microsoft.com/office/powerpoint/2010/main" val="166843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nSpc>
                    <a:spcPct val="150000"/>
                  </a:lnSpc>
                </a:pPr>
                <a:r>
                  <a:rPr lang="en-US" sz="2400" dirty="0" smtClean="0"/>
                  <a:t>One aspect of heterogeneity on individual stock is volume traded.</a:t>
                </a:r>
              </a:p>
              <a:p>
                <a:pPr>
                  <a:lnSpc>
                    <a:spcPct val="150000"/>
                  </a:lnSpc>
                </a:pPr>
                <a:r>
                  <a:rPr lang="en-US" sz="2400" dirty="0" smtClean="0"/>
                  <a:t>For example, thin volume in some stocks </a:t>
                </a:r>
                <a14:m>
                  <m:oMath xmlns:m="http://schemas.openxmlformats.org/officeDocument/2006/math">
                    <m:r>
                      <a:rPr lang="en-US" sz="2400" b="0" i="1" smtClean="0">
                        <a:latin typeface="Cambria Math" panose="02040503050406030204" pitchFamily="18" charset="0"/>
                      </a:rPr>
                      <m:t>→</m:t>
                    </m:r>
                  </m:oMath>
                </a14:m>
                <a:r>
                  <a:rPr lang="en-US" sz="2400" dirty="0" smtClean="0"/>
                  <a:t> censoring problem!</a:t>
                </a:r>
              </a:p>
              <a:p>
                <a:pPr>
                  <a:lnSpc>
                    <a:spcPct val="150000"/>
                  </a:lnSpc>
                </a:pPr>
                <a:r>
                  <a:rPr lang="en-US" sz="2400" dirty="0" smtClean="0"/>
                  <a:t>Approach: run GARCH + GJR-GARCH on each stock and partition the results based on the volume</a:t>
                </a:r>
                <a:endParaRPr lang="en-GB"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796"/>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smtClean="0"/>
              <a:t>Aggregating the Result</a:t>
            </a:r>
            <a:endParaRPr lang="en-GB" dirty="0"/>
          </a:p>
        </p:txBody>
      </p:sp>
      <p:sp>
        <p:nvSpPr>
          <p:cNvPr id="4" name="TextBox 3"/>
          <p:cNvSpPr txBox="1"/>
          <p:nvPr/>
        </p:nvSpPr>
        <p:spPr>
          <a:xfrm>
            <a:off x="626724" y="5650787"/>
            <a:ext cx="11271109" cy="923330"/>
          </a:xfrm>
          <a:prstGeom prst="rect">
            <a:avLst/>
          </a:prstGeom>
          <a:noFill/>
        </p:spPr>
        <p:txBody>
          <a:bodyPr wrap="square" rtlCol="0">
            <a:spAutoFit/>
          </a:bodyPr>
          <a:lstStyle/>
          <a:p>
            <a:r>
              <a:rPr lang="en-US" dirty="0" smtClean="0"/>
              <a:t>Inspiration: </a:t>
            </a:r>
            <a:r>
              <a:rPr lang="en-GB" dirty="0"/>
              <a:t>Brooks, R. D., Faff, R. W., &amp; Fry, T. R. (2001). GARCH </a:t>
            </a:r>
            <a:r>
              <a:rPr lang="en-GB" dirty="0" err="1"/>
              <a:t>Modeling</a:t>
            </a:r>
            <a:r>
              <a:rPr lang="en-GB" dirty="0"/>
              <a:t> of Individual Stock Data: The Impact of Censoring, Firm Size and Trading Volume</a:t>
            </a:r>
            <a:r>
              <a:rPr lang="en-GB" i="1" dirty="0"/>
              <a:t>. Journal of International Financial Markets, Institutions and Money, 11</a:t>
            </a:r>
            <a:r>
              <a:rPr lang="en-GB" dirty="0"/>
              <a:t>(2), 215-222.</a:t>
            </a:r>
          </a:p>
        </p:txBody>
      </p:sp>
    </p:spTree>
    <p:extLst>
      <p:ext uri="{BB962C8B-B14F-4D97-AF65-F5344CB8AC3E}">
        <p14:creationId xmlns:p14="http://schemas.microsoft.com/office/powerpoint/2010/main" val="330848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endParaRPr lang="en-GB" dirty="0"/>
          </a:p>
        </p:txBody>
      </p:sp>
      <p:sp>
        <p:nvSpPr>
          <p:cNvPr id="4" name="TextBox 3"/>
          <p:cNvSpPr txBox="1"/>
          <p:nvPr/>
        </p:nvSpPr>
        <p:spPr>
          <a:xfrm>
            <a:off x="3709554" y="3148445"/>
            <a:ext cx="3954929" cy="646331"/>
          </a:xfrm>
          <a:prstGeom prst="rect">
            <a:avLst/>
          </a:prstGeom>
          <a:noFill/>
        </p:spPr>
        <p:txBody>
          <a:bodyPr wrap="none" rtlCol="0">
            <a:spAutoFit/>
          </a:bodyPr>
          <a:lstStyle/>
          <a:p>
            <a:r>
              <a:rPr lang="en-US" sz="3600" dirty="0" smtClean="0">
                <a:latin typeface="Agency FB" panose="020B0503020202020204" pitchFamily="34" charset="0"/>
              </a:rPr>
              <a:t>SWITCH TO THE NOTEBOOK</a:t>
            </a:r>
            <a:endParaRPr lang="en-GB" sz="3600" dirty="0">
              <a:latin typeface="Agency FB" panose="020B0503020202020204" pitchFamily="34" charset="0"/>
            </a:endParaRPr>
          </a:p>
        </p:txBody>
      </p:sp>
    </p:spTree>
    <p:extLst>
      <p:ext uri="{BB962C8B-B14F-4D97-AF65-F5344CB8AC3E}">
        <p14:creationId xmlns:p14="http://schemas.microsoft.com/office/powerpoint/2010/main" val="175086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Topic Introduction</a:t>
            </a:r>
          </a:p>
          <a:p>
            <a:r>
              <a:rPr lang="en-US" dirty="0" smtClean="0"/>
              <a:t>Model Frameworks</a:t>
            </a:r>
          </a:p>
          <a:p>
            <a:r>
              <a:rPr lang="en-US" dirty="0" smtClean="0"/>
              <a:t>Data Preparation</a:t>
            </a:r>
          </a:p>
          <a:p>
            <a:r>
              <a:rPr lang="en-US" dirty="0" smtClean="0"/>
              <a:t>Result Discussions</a:t>
            </a:r>
          </a:p>
          <a:p>
            <a:pPr marL="0" indent="0">
              <a:buNone/>
            </a:pPr>
            <a:endParaRPr lang="en-GB" dirty="0"/>
          </a:p>
        </p:txBody>
      </p:sp>
      <p:sp>
        <p:nvSpPr>
          <p:cNvPr id="3" name="Title 2"/>
          <p:cNvSpPr>
            <a:spLocks noGrp="1"/>
          </p:cNvSpPr>
          <p:nvPr>
            <p:ph type="title"/>
          </p:nvPr>
        </p:nvSpPr>
        <p:spPr/>
        <p:txBody>
          <a:bodyPr/>
          <a:lstStyle/>
          <a:p>
            <a:r>
              <a:rPr lang="en-US" dirty="0" smtClean="0"/>
              <a:t>Outlines</a:t>
            </a:r>
            <a:endParaRPr lang="en-GB" dirty="0"/>
          </a:p>
        </p:txBody>
      </p:sp>
      <p:sp>
        <p:nvSpPr>
          <p:cNvPr id="4" name="TextBox 3"/>
          <p:cNvSpPr txBox="1"/>
          <p:nvPr/>
        </p:nvSpPr>
        <p:spPr>
          <a:xfrm>
            <a:off x="1327300" y="4522780"/>
            <a:ext cx="8512891" cy="830997"/>
          </a:xfrm>
          <a:prstGeom prst="rect">
            <a:avLst/>
          </a:prstGeom>
          <a:noFill/>
        </p:spPr>
        <p:txBody>
          <a:bodyPr wrap="square" rtlCol="0">
            <a:spAutoFit/>
          </a:bodyPr>
          <a:lstStyle/>
          <a:p>
            <a:r>
              <a:rPr lang="en-US" sz="2400" dirty="0" smtClean="0">
                <a:latin typeface="Agency FB" panose="020B0503020202020204" pitchFamily="34" charset="0"/>
              </a:rPr>
              <a:t>Everything should be made as simple as possible, but not simpler.</a:t>
            </a:r>
          </a:p>
          <a:p>
            <a:pPr algn="r"/>
            <a:r>
              <a:rPr lang="en-US" sz="2400" dirty="0" smtClean="0">
                <a:latin typeface="Agency FB" panose="020B0503020202020204" pitchFamily="34" charset="0"/>
              </a:rPr>
              <a:t>Albert Einstein</a:t>
            </a:r>
            <a:endParaRPr lang="en-GB" sz="2400" dirty="0">
              <a:latin typeface="Agency FB" panose="020B0503020202020204" pitchFamily="34" charset="0"/>
            </a:endParaRPr>
          </a:p>
        </p:txBody>
      </p:sp>
    </p:spTree>
    <p:extLst>
      <p:ext uri="{BB962C8B-B14F-4D97-AF65-F5344CB8AC3E}">
        <p14:creationId xmlns:p14="http://schemas.microsoft.com/office/powerpoint/2010/main" val="364325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Abstract</a:t>
            </a:r>
          </a:p>
          <a:p>
            <a:pPr>
              <a:lnSpc>
                <a:spcPct val="150000"/>
              </a:lnSpc>
            </a:pPr>
            <a:r>
              <a:rPr lang="en-US" dirty="0" smtClean="0"/>
              <a:t>Introduction</a:t>
            </a:r>
          </a:p>
          <a:p>
            <a:pPr>
              <a:lnSpc>
                <a:spcPct val="150000"/>
              </a:lnSpc>
            </a:pPr>
            <a:r>
              <a:rPr lang="en-US" dirty="0" smtClean="0"/>
              <a:t>Conclusion</a:t>
            </a:r>
            <a:endParaRPr lang="en-GB" dirty="0"/>
          </a:p>
        </p:txBody>
      </p:sp>
      <p:sp>
        <p:nvSpPr>
          <p:cNvPr id="3" name="Title 2"/>
          <p:cNvSpPr>
            <a:spLocks noGrp="1"/>
          </p:cNvSpPr>
          <p:nvPr>
            <p:ph type="title"/>
          </p:nvPr>
        </p:nvSpPr>
        <p:spPr/>
        <p:txBody>
          <a:bodyPr/>
          <a:lstStyle/>
          <a:p>
            <a:r>
              <a:rPr lang="en-US" dirty="0" smtClean="0"/>
              <a:t>Results Discussion (Bird-eye view)</a:t>
            </a:r>
            <a:endParaRPr lang="en-GB" dirty="0"/>
          </a:p>
        </p:txBody>
      </p:sp>
      <p:pic>
        <p:nvPicPr>
          <p:cNvPr id="6146" name="Picture 2" descr="ผลการค้นหารูปภาพสำหรับ cotton bird pet cookier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7038" y="-57161"/>
            <a:ext cx="993217" cy="12415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361075" y="1991988"/>
            <a:ext cx="3538989" cy="3083767"/>
          </a:xfrm>
          <a:prstGeom prst="rect">
            <a:avLst/>
          </a:prstGeom>
          <a:effectLst>
            <a:softEdge rad="317500"/>
          </a:effectLst>
        </p:spPr>
      </p:pic>
      <p:sp>
        <p:nvSpPr>
          <p:cNvPr id="5" name="TextBox 4"/>
          <p:cNvSpPr txBox="1"/>
          <p:nvPr/>
        </p:nvSpPr>
        <p:spPr>
          <a:xfrm>
            <a:off x="1205346" y="5759659"/>
            <a:ext cx="8527719" cy="369332"/>
          </a:xfrm>
          <a:prstGeom prst="rect">
            <a:avLst/>
          </a:prstGeom>
          <a:noFill/>
        </p:spPr>
        <p:txBody>
          <a:bodyPr wrap="none" rtlCol="0">
            <a:spAutoFit/>
          </a:bodyPr>
          <a:lstStyle/>
          <a:p>
            <a:r>
              <a:rPr lang="en-US" dirty="0"/>
              <a:t>Inspiration: https://www.youtube.com/watch?v=x8B_BQ2cxIc&amp;ab_channel=MoleManiac</a:t>
            </a:r>
            <a:endParaRPr lang="en-GB" dirty="0"/>
          </a:p>
        </p:txBody>
      </p:sp>
    </p:spTree>
    <p:extLst>
      <p:ext uri="{BB962C8B-B14F-4D97-AF65-F5344CB8AC3E}">
        <p14:creationId xmlns:p14="http://schemas.microsoft.com/office/powerpoint/2010/main" val="345172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sz="2400" dirty="0"/>
              <a:t>The study has found that the volatility </a:t>
            </a:r>
            <a:r>
              <a:rPr lang="en-GB" sz="2400" dirty="0" err="1" smtClean="0"/>
              <a:t>behavior</a:t>
            </a:r>
            <a:r>
              <a:rPr lang="en-GB" sz="2400" dirty="0" smtClean="0"/>
              <a:t> (in SET index) </a:t>
            </a:r>
            <a:r>
              <a:rPr lang="en-GB" sz="2400" dirty="0"/>
              <a:t>is different across investment periods. </a:t>
            </a:r>
            <a:endParaRPr lang="en-GB" sz="2400" dirty="0" smtClean="0"/>
          </a:p>
          <a:p>
            <a:pPr>
              <a:lnSpc>
                <a:spcPct val="150000"/>
              </a:lnSpc>
            </a:pPr>
            <a:r>
              <a:rPr lang="en-GB" sz="2400" dirty="0"/>
              <a:t>ARCH effects are statistically significant for most individual stocks. </a:t>
            </a:r>
            <a:endParaRPr lang="en-GB" sz="2400" dirty="0" smtClean="0"/>
          </a:p>
          <a:p>
            <a:pPr>
              <a:lnSpc>
                <a:spcPct val="150000"/>
              </a:lnSpc>
            </a:pPr>
            <a:r>
              <a:rPr lang="en-GB" sz="2400" dirty="0" smtClean="0"/>
              <a:t>The </a:t>
            </a:r>
            <a:r>
              <a:rPr lang="en-GB" sz="2400" dirty="0"/>
              <a:t>volatility </a:t>
            </a:r>
            <a:r>
              <a:rPr lang="en-GB" sz="2400" dirty="0" err="1"/>
              <a:t>behavior</a:t>
            </a:r>
            <a:r>
              <a:rPr lang="en-GB" sz="2400" dirty="0"/>
              <a:t> is similar across stocks with traded volume, and the </a:t>
            </a:r>
            <a:r>
              <a:rPr lang="en-GB" sz="2400" dirty="0" err="1"/>
              <a:t>behavior</a:t>
            </a:r>
            <a:r>
              <a:rPr lang="en-GB" sz="2400" dirty="0"/>
              <a:t> is different across investment periods, similar to the results in SET index.</a:t>
            </a:r>
          </a:p>
        </p:txBody>
      </p:sp>
      <p:sp>
        <p:nvSpPr>
          <p:cNvPr id="3" name="Title 2"/>
          <p:cNvSpPr>
            <a:spLocks noGrp="1"/>
          </p:cNvSpPr>
          <p:nvPr>
            <p:ph type="title"/>
          </p:nvPr>
        </p:nvSpPr>
        <p:spPr/>
        <p:txBody>
          <a:bodyPr/>
          <a:lstStyle/>
          <a:p>
            <a:r>
              <a:rPr lang="en-US" dirty="0" smtClean="0"/>
              <a:t>Results - Abstract</a:t>
            </a:r>
            <a:endParaRPr lang="en-GB" dirty="0"/>
          </a:p>
        </p:txBody>
      </p:sp>
    </p:spTree>
    <p:extLst>
      <p:ext uri="{BB962C8B-B14F-4D97-AF65-F5344CB8AC3E}">
        <p14:creationId xmlns:p14="http://schemas.microsoft.com/office/powerpoint/2010/main" val="78762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400" dirty="0"/>
              <a:t>By running these two models on SET index, the study found different volatility behavior across investment periods. </a:t>
            </a:r>
            <a:endParaRPr lang="en-US" sz="2400" dirty="0" smtClean="0"/>
          </a:p>
          <a:p>
            <a:pPr>
              <a:lnSpc>
                <a:spcPct val="150000"/>
              </a:lnSpc>
            </a:pPr>
            <a:r>
              <a:rPr lang="en-US" sz="2400" dirty="0" smtClean="0"/>
              <a:t>For </a:t>
            </a:r>
            <a:r>
              <a:rPr lang="en-US" sz="2400" dirty="0"/>
              <a:t>short investment periods (1-day, 3-day), the coefficients on lagged variance, past shocks and asymmetry are statistically significant. </a:t>
            </a:r>
            <a:endParaRPr lang="en-US" sz="2400" dirty="0" smtClean="0"/>
          </a:p>
          <a:p>
            <a:pPr>
              <a:lnSpc>
                <a:spcPct val="150000"/>
              </a:lnSpc>
            </a:pPr>
            <a:r>
              <a:rPr lang="en-US" sz="2400" dirty="0" smtClean="0"/>
              <a:t>For </a:t>
            </a:r>
            <a:r>
              <a:rPr lang="en-US" sz="2400" dirty="0"/>
              <a:t>longer periods (5-day, 10-day, 14-day, 20-day), only the coefficient on past shocks is statistically significant.</a:t>
            </a:r>
            <a:endParaRPr lang="en-GB" sz="2400" dirty="0"/>
          </a:p>
          <a:p>
            <a:endParaRPr lang="en-GB" dirty="0"/>
          </a:p>
        </p:txBody>
      </p:sp>
      <p:sp>
        <p:nvSpPr>
          <p:cNvPr id="3" name="Title 2"/>
          <p:cNvSpPr>
            <a:spLocks noGrp="1"/>
          </p:cNvSpPr>
          <p:nvPr>
            <p:ph type="title"/>
          </p:nvPr>
        </p:nvSpPr>
        <p:spPr/>
        <p:txBody>
          <a:bodyPr/>
          <a:lstStyle/>
          <a:p>
            <a:r>
              <a:rPr lang="en-US" dirty="0" smtClean="0"/>
              <a:t>Results – Intro</a:t>
            </a:r>
            <a:endParaRPr lang="en-GB" dirty="0"/>
          </a:p>
        </p:txBody>
      </p:sp>
    </p:spTree>
    <p:extLst>
      <p:ext uri="{BB962C8B-B14F-4D97-AF65-F5344CB8AC3E}">
        <p14:creationId xmlns:p14="http://schemas.microsoft.com/office/powerpoint/2010/main" val="436137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6724" y="1746606"/>
            <a:ext cx="10725501" cy="4207385"/>
          </a:xfrm>
        </p:spPr>
        <p:txBody>
          <a:bodyPr>
            <a:normAutofit fontScale="92500" lnSpcReduction="20000"/>
          </a:bodyPr>
          <a:lstStyle/>
          <a:p>
            <a:pPr>
              <a:lnSpc>
                <a:spcPct val="150000"/>
              </a:lnSpc>
            </a:pPr>
            <a:r>
              <a:rPr lang="en-US" sz="2400" dirty="0"/>
              <a:t>By comparing the magnitude of coefficients, volatility behavior is different across investment periods. </a:t>
            </a:r>
            <a:endParaRPr lang="en-US" sz="2400" dirty="0" smtClean="0"/>
          </a:p>
          <a:p>
            <a:pPr>
              <a:lnSpc>
                <a:spcPct val="150000"/>
              </a:lnSpc>
            </a:pPr>
            <a:r>
              <a:rPr lang="en-US" sz="2400" dirty="0" smtClean="0"/>
              <a:t>For </a:t>
            </a:r>
            <a:r>
              <a:rPr lang="en-US" sz="2400" dirty="0"/>
              <a:t>short investment periods (1-day, 3-day), the coefficient on past shock is smaller, and the coefficient on lagged variance is larger than the coefficients found in longer periods (5-day, 10-day, 14-day, 20-day). </a:t>
            </a:r>
            <a:endParaRPr lang="en-US" sz="2400" dirty="0" smtClean="0"/>
          </a:p>
          <a:p>
            <a:pPr>
              <a:lnSpc>
                <a:spcPct val="150000"/>
              </a:lnSpc>
            </a:pPr>
            <a:r>
              <a:rPr lang="en-US" sz="2400" dirty="0" smtClean="0"/>
              <a:t>The </a:t>
            </a:r>
            <a:r>
              <a:rPr lang="en-US" sz="2400" dirty="0"/>
              <a:t>differences in volatility behavior from shorter period to longer period are similar to what the study has found in SET index. </a:t>
            </a:r>
            <a:endParaRPr lang="en-US" sz="2400" dirty="0" smtClean="0"/>
          </a:p>
          <a:p>
            <a:pPr>
              <a:lnSpc>
                <a:spcPct val="150000"/>
              </a:lnSpc>
            </a:pPr>
            <a:r>
              <a:rPr lang="en-US" sz="2400" dirty="0" smtClean="0"/>
              <a:t>Furthermore</a:t>
            </a:r>
            <a:r>
              <a:rPr lang="en-US" sz="2400" dirty="0"/>
              <a:t>, the result is similar across stocks with different traded volume. </a:t>
            </a:r>
            <a:endParaRPr lang="en-GB" sz="2400" dirty="0"/>
          </a:p>
          <a:p>
            <a:endParaRPr lang="en-GB" dirty="0"/>
          </a:p>
        </p:txBody>
      </p:sp>
      <p:sp>
        <p:nvSpPr>
          <p:cNvPr id="3" name="Title 2"/>
          <p:cNvSpPr>
            <a:spLocks noGrp="1"/>
          </p:cNvSpPr>
          <p:nvPr>
            <p:ph type="title"/>
          </p:nvPr>
        </p:nvSpPr>
        <p:spPr/>
        <p:txBody>
          <a:bodyPr/>
          <a:lstStyle/>
          <a:p>
            <a:r>
              <a:rPr lang="en-US" dirty="0" smtClean="0"/>
              <a:t>Results - Intro</a:t>
            </a:r>
            <a:endParaRPr lang="en-GB" dirty="0"/>
          </a:p>
        </p:txBody>
      </p:sp>
    </p:spTree>
    <p:extLst>
      <p:ext uri="{BB962C8B-B14F-4D97-AF65-F5344CB8AC3E}">
        <p14:creationId xmlns:p14="http://schemas.microsoft.com/office/powerpoint/2010/main" val="142970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6724" y="1746606"/>
            <a:ext cx="10725501" cy="4363249"/>
          </a:xfrm>
        </p:spPr>
        <p:txBody>
          <a:bodyPr>
            <a:normAutofit/>
          </a:bodyPr>
          <a:lstStyle/>
          <a:p>
            <a:r>
              <a:rPr lang="en-US" sz="2400" dirty="0" smtClean="0"/>
              <a:t>(SET IDX) The </a:t>
            </a:r>
            <a:r>
              <a:rPr lang="en-US" sz="2400" dirty="0"/>
              <a:t>implication is that traders need to take their investment periods into account when analyzing volatility as volatility behavior is different along different investment periods. </a:t>
            </a:r>
            <a:endParaRPr lang="en-US" sz="2400" dirty="0" smtClean="0"/>
          </a:p>
          <a:p>
            <a:r>
              <a:rPr lang="en-US" sz="2400" dirty="0" smtClean="0"/>
              <a:t>(SET IDX) For </a:t>
            </a:r>
            <a:r>
              <a:rPr lang="en-US" sz="2400" dirty="0"/>
              <a:t>policymakers, in order to forecast market volatility, lagged volatility is a good guess in a very short trading period, but the effect of past shocks dominates in a longer period.</a:t>
            </a:r>
            <a:endParaRPr lang="en-GB" sz="2400" dirty="0"/>
          </a:p>
          <a:p>
            <a:r>
              <a:rPr lang="en-US" sz="2400" dirty="0" smtClean="0"/>
              <a:t>(Individual) The </a:t>
            </a:r>
            <a:r>
              <a:rPr lang="en-US" sz="2400" dirty="0"/>
              <a:t>implication is that in order to forecast volatility in individual stocks, traders and policymakers can employ these volatility models, and expect that the behaviors would be different across trading horizons, in a way that is similar to the behavior found in SET index. </a:t>
            </a:r>
            <a:endParaRPr lang="en-GB" sz="2400" dirty="0"/>
          </a:p>
          <a:p>
            <a:endParaRPr lang="en-GB" dirty="0"/>
          </a:p>
        </p:txBody>
      </p:sp>
      <p:sp>
        <p:nvSpPr>
          <p:cNvPr id="3" name="Title 2"/>
          <p:cNvSpPr>
            <a:spLocks noGrp="1"/>
          </p:cNvSpPr>
          <p:nvPr>
            <p:ph type="title"/>
          </p:nvPr>
        </p:nvSpPr>
        <p:spPr/>
        <p:txBody>
          <a:bodyPr/>
          <a:lstStyle/>
          <a:p>
            <a:r>
              <a:rPr lang="en-US" dirty="0" smtClean="0"/>
              <a:t>Results – Conclusion</a:t>
            </a:r>
            <a:endParaRPr lang="en-GB" dirty="0"/>
          </a:p>
        </p:txBody>
      </p:sp>
    </p:spTree>
    <p:extLst>
      <p:ext uri="{BB962C8B-B14F-4D97-AF65-F5344CB8AC3E}">
        <p14:creationId xmlns:p14="http://schemas.microsoft.com/office/powerpoint/2010/main" val="1238354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dirty="0"/>
          </a:p>
        </p:txBody>
      </p:sp>
      <p:pic>
        <p:nvPicPr>
          <p:cNvPr id="4" name="Picture 3"/>
          <p:cNvPicPr>
            <a:picLocks noChangeAspect="1"/>
          </p:cNvPicPr>
          <p:nvPr/>
        </p:nvPicPr>
        <p:blipFill>
          <a:blip r:embed="rId2"/>
          <a:stretch>
            <a:fillRect/>
          </a:stretch>
        </p:blipFill>
        <p:spPr>
          <a:xfrm>
            <a:off x="1496291" y="1580649"/>
            <a:ext cx="9408364" cy="4477253"/>
          </a:xfrm>
          <a:prstGeom prst="rect">
            <a:avLst/>
          </a:prstGeom>
        </p:spPr>
      </p:pic>
      <p:sp>
        <p:nvSpPr>
          <p:cNvPr id="5" name="TextBox 4"/>
          <p:cNvSpPr txBox="1"/>
          <p:nvPr/>
        </p:nvSpPr>
        <p:spPr>
          <a:xfrm>
            <a:off x="4291446" y="4509654"/>
            <a:ext cx="2773516" cy="584775"/>
          </a:xfrm>
          <a:prstGeom prst="rect">
            <a:avLst/>
          </a:prstGeom>
          <a:noFill/>
        </p:spPr>
        <p:txBody>
          <a:bodyPr wrap="none" rtlCol="0">
            <a:spAutoFit/>
          </a:bodyPr>
          <a:lstStyle/>
          <a:p>
            <a:r>
              <a:rPr lang="en-US" sz="3200" b="1" i="1" dirty="0" smtClean="0">
                <a:solidFill>
                  <a:schemeClr val="bg1">
                    <a:lumMod val="95000"/>
                  </a:schemeClr>
                </a:solidFill>
              </a:rPr>
              <a:t>Any questions?</a:t>
            </a:r>
            <a:endParaRPr lang="en-GB" sz="3200" b="1" i="1" dirty="0">
              <a:solidFill>
                <a:schemeClr val="bg1">
                  <a:lumMod val="95000"/>
                </a:schemeClr>
              </a:solidFill>
            </a:endParaRPr>
          </a:p>
        </p:txBody>
      </p:sp>
    </p:spTree>
    <p:extLst>
      <p:ext uri="{BB962C8B-B14F-4D97-AF65-F5344CB8AC3E}">
        <p14:creationId xmlns:p14="http://schemas.microsoft.com/office/powerpoint/2010/main" val="3919777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US" dirty="0" smtClean="0"/>
              <a:t>My Process (v. Imagination)</a:t>
            </a:r>
            <a:endParaRPr lang="en-GB" dirty="0"/>
          </a:p>
        </p:txBody>
      </p:sp>
      <p:sp>
        <p:nvSpPr>
          <p:cNvPr id="4" name="TextBox 3"/>
          <p:cNvSpPr txBox="1"/>
          <p:nvPr/>
        </p:nvSpPr>
        <p:spPr>
          <a:xfrm>
            <a:off x="626724" y="2763982"/>
            <a:ext cx="2618024" cy="461665"/>
          </a:xfrm>
          <a:prstGeom prst="rect">
            <a:avLst/>
          </a:prstGeom>
          <a:noFill/>
          <a:ln w="28575">
            <a:solidFill>
              <a:srgbClr val="0070C0"/>
            </a:solidFill>
          </a:ln>
        </p:spPr>
        <p:txBody>
          <a:bodyPr wrap="none" rtlCol="0">
            <a:spAutoFit/>
          </a:bodyPr>
          <a:lstStyle/>
          <a:p>
            <a:r>
              <a:rPr lang="en-US" sz="2400" dirty="0" smtClean="0"/>
              <a:t>Come up with topic</a:t>
            </a:r>
            <a:endParaRPr lang="en-GB" sz="2400" dirty="0"/>
          </a:p>
        </p:txBody>
      </p:sp>
      <p:sp>
        <p:nvSpPr>
          <p:cNvPr id="5" name="TextBox 4"/>
          <p:cNvSpPr txBox="1"/>
          <p:nvPr/>
        </p:nvSpPr>
        <p:spPr>
          <a:xfrm>
            <a:off x="4097609" y="2763982"/>
            <a:ext cx="1891865" cy="461665"/>
          </a:xfrm>
          <a:prstGeom prst="rect">
            <a:avLst/>
          </a:prstGeom>
          <a:noFill/>
          <a:ln w="28575">
            <a:solidFill>
              <a:srgbClr val="0070C0"/>
            </a:solidFill>
          </a:ln>
        </p:spPr>
        <p:txBody>
          <a:bodyPr wrap="none" rtlCol="0">
            <a:spAutoFit/>
          </a:bodyPr>
          <a:lstStyle/>
          <a:p>
            <a:r>
              <a:rPr lang="en-US" sz="2400" dirty="0" smtClean="0"/>
              <a:t>Search for Lit</a:t>
            </a:r>
            <a:endParaRPr lang="en-GB" sz="2400" dirty="0"/>
          </a:p>
        </p:txBody>
      </p:sp>
      <p:sp>
        <p:nvSpPr>
          <p:cNvPr id="6" name="TextBox 5"/>
          <p:cNvSpPr txBox="1"/>
          <p:nvPr/>
        </p:nvSpPr>
        <p:spPr>
          <a:xfrm>
            <a:off x="6903685" y="2763981"/>
            <a:ext cx="2380780" cy="461665"/>
          </a:xfrm>
          <a:prstGeom prst="rect">
            <a:avLst/>
          </a:prstGeom>
          <a:noFill/>
          <a:ln w="28575">
            <a:solidFill>
              <a:srgbClr val="0070C0"/>
            </a:solidFill>
          </a:ln>
        </p:spPr>
        <p:txBody>
          <a:bodyPr wrap="none" rtlCol="0">
            <a:spAutoFit/>
          </a:bodyPr>
          <a:lstStyle/>
          <a:p>
            <a:r>
              <a:rPr lang="en-US" sz="2400" dirty="0" smtClean="0"/>
              <a:t>Construct Models</a:t>
            </a:r>
            <a:endParaRPr lang="en-GB" sz="2400" dirty="0"/>
          </a:p>
        </p:txBody>
      </p:sp>
      <p:sp>
        <p:nvSpPr>
          <p:cNvPr id="7" name="TextBox 6"/>
          <p:cNvSpPr txBox="1"/>
          <p:nvPr/>
        </p:nvSpPr>
        <p:spPr>
          <a:xfrm>
            <a:off x="7495967" y="4350327"/>
            <a:ext cx="973856" cy="461665"/>
          </a:xfrm>
          <a:prstGeom prst="rect">
            <a:avLst/>
          </a:prstGeom>
          <a:noFill/>
          <a:ln w="28575">
            <a:solidFill>
              <a:srgbClr val="0070C0"/>
            </a:solidFill>
          </a:ln>
        </p:spPr>
        <p:txBody>
          <a:bodyPr wrap="none" rtlCol="0">
            <a:spAutoFit/>
          </a:bodyPr>
          <a:lstStyle/>
          <a:p>
            <a:r>
              <a:rPr lang="en-US" sz="2400" dirty="0" smtClean="0"/>
              <a:t>Write!</a:t>
            </a:r>
            <a:endParaRPr lang="en-GB" sz="2400" dirty="0"/>
          </a:p>
        </p:txBody>
      </p:sp>
      <p:cxnSp>
        <p:nvCxnSpPr>
          <p:cNvPr id="9" name="Straight Arrow Connector 8"/>
          <p:cNvCxnSpPr>
            <a:stCxn id="4" idx="3"/>
            <a:endCxn id="5" idx="1"/>
          </p:cNvCxnSpPr>
          <p:nvPr/>
        </p:nvCxnSpPr>
        <p:spPr>
          <a:xfrm>
            <a:off x="3244748" y="2994815"/>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50824" y="2994813"/>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834596" y="3348605"/>
            <a:ext cx="20931" cy="89441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8627563" y="3545762"/>
            <a:ext cx="1952625" cy="2105025"/>
          </a:xfrm>
          <a:prstGeom prst="rect">
            <a:avLst/>
          </a:prstGeom>
          <a:effectLst>
            <a:softEdge rad="317500"/>
          </a:effectLst>
        </p:spPr>
      </p:pic>
    </p:spTree>
    <p:extLst>
      <p:ext uri="{BB962C8B-B14F-4D97-AF65-F5344CB8AC3E}">
        <p14:creationId xmlns:p14="http://schemas.microsoft.com/office/powerpoint/2010/main" val="223755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US" dirty="0" smtClean="0"/>
              <a:t>Running Model (v. Imagination)</a:t>
            </a:r>
            <a:endParaRPr lang="en-GB" dirty="0"/>
          </a:p>
        </p:txBody>
      </p:sp>
      <p:pic>
        <p:nvPicPr>
          <p:cNvPr id="4" name="Picture 3"/>
          <p:cNvPicPr>
            <a:picLocks noChangeAspect="1"/>
          </p:cNvPicPr>
          <p:nvPr/>
        </p:nvPicPr>
        <p:blipFill rotWithShape="1">
          <a:blip r:embed="rId2"/>
          <a:srcRect l="3605" t="9840" r="927" b="9866"/>
          <a:stretch/>
        </p:blipFill>
        <p:spPr>
          <a:xfrm>
            <a:off x="1163782" y="1402774"/>
            <a:ext cx="9268692" cy="4384964"/>
          </a:xfrm>
          <a:prstGeom prst="rect">
            <a:avLst/>
          </a:prstGeom>
        </p:spPr>
      </p:pic>
    </p:spTree>
    <p:extLst>
      <p:ext uri="{BB962C8B-B14F-4D97-AF65-F5344CB8AC3E}">
        <p14:creationId xmlns:p14="http://schemas.microsoft.com/office/powerpoint/2010/main" val="171506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US" dirty="0" smtClean="0"/>
              <a:t>My Process (v. Reality)</a:t>
            </a:r>
            <a:endParaRPr lang="en-GB" dirty="0"/>
          </a:p>
        </p:txBody>
      </p:sp>
      <p:sp>
        <p:nvSpPr>
          <p:cNvPr id="4" name="TextBox 3"/>
          <p:cNvSpPr txBox="1"/>
          <p:nvPr/>
        </p:nvSpPr>
        <p:spPr>
          <a:xfrm>
            <a:off x="626724" y="2763982"/>
            <a:ext cx="2618024" cy="461665"/>
          </a:xfrm>
          <a:prstGeom prst="rect">
            <a:avLst/>
          </a:prstGeom>
          <a:noFill/>
          <a:ln w="28575">
            <a:solidFill>
              <a:srgbClr val="0070C0"/>
            </a:solidFill>
          </a:ln>
        </p:spPr>
        <p:txBody>
          <a:bodyPr wrap="none" rtlCol="0">
            <a:spAutoFit/>
          </a:bodyPr>
          <a:lstStyle/>
          <a:p>
            <a:r>
              <a:rPr lang="en-US" sz="2400" dirty="0" smtClean="0"/>
              <a:t>Come up with topic</a:t>
            </a:r>
            <a:endParaRPr lang="en-GB" sz="2400" dirty="0"/>
          </a:p>
        </p:txBody>
      </p:sp>
      <p:sp>
        <p:nvSpPr>
          <p:cNvPr id="5" name="TextBox 4"/>
          <p:cNvSpPr txBox="1"/>
          <p:nvPr/>
        </p:nvSpPr>
        <p:spPr>
          <a:xfrm>
            <a:off x="4097609" y="2763982"/>
            <a:ext cx="1891865" cy="461665"/>
          </a:xfrm>
          <a:prstGeom prst="rect">
            <a:avLst/>
          </a:prstGeom>
          <a:noFill/>
          <a:ln w="28575">
            <a:solidFill>
              <a:srgbClr val="0070C0"/>
            </a:solidFill>
          </a:ln>
        </p:spPr>
        <p:txBody>
          <a:bodyPr wrap="none" rtlCol="0">
            <a:spAutoFit/>
          </a:bodyPr>
          <a:lstStyle/>
          <a:p>
            <a:r>
              <a:rPr lang="en-US" sz="2400" dirty="0" smtClean="0"/>
              <a:t>Search for Lit</a:t>
            </a:r>
            <a:endParaRPr lang="en-GB" sz="2400" dirty="0"/>
          </a:p>
        </p:txBody>
      </p:sp>
      <p:sp>
        <p:nvSpPr>
          <p:cNvPr id="6" name="TextBox 5"/>
          <p:cNvSpPr txBox="1"/>
          <p:nvPr/>
        </p:nvSpPr>
        <p:spPr>
          <a:xfrm>
            <a:off x="7121895" y="2763980"/>
            <a:ext cx="1261884" cy="461665"/>
          </a:xfrm>
          <a:prstGeom prst="rect">
            <a:avLst/>
          </a:prstGeom>
          <a:noFill/>
          <a:ln w="28575">
            <a:solidFill>
              <a:srgbClr val="0070C0"/>
            </a:solidFill>
          </a:ln>
        </p:spPr>
        <p:txBody>
          <a:bodyPr wrap="none" rtlCol="0">
            <a:spAutoFit/>
          </a:bodyPr>
          <a:lstStyle/>
          <a:p>
            <a:r>
              <a:rPr lang="en-US" sz="2400" dirty="0" smtClean="0">
                <a:solidFill>
                  <a:srgbClr val="00B050"/>
                </a:solidFill>
              </a:rPr>
              <a:t>Success!</a:t>
            </a:r>
            <a:endParaRPr lang="en-GB" sz="2400" dirty="0">
              <a:solidFill>
                <a:srgbClr val="00B050"/>
              </a:solidFill>
            </a:endParaRPr>
          </a:p>
        </p:txBody>
      </p:sp>
      <p:sp>
        <p:nvSpPr>
          <p:cNvPr id="7" name="TextBox 6"/>
          <p:cNvSpPr txBox="1"/>
          <p:nvPr/>
        </p:nvSpPr>
        <p:spPr>
          <a:xfrm>
            <a:off x="7495967" y="4350327"/>
            <a:ext cx="973856" cy="461665"/>
          </a:xfrm>
          <a:prstGeom prst="rect">
            <a:avLst/>
          </a:prstGeom>
          <a:noFill/>
          <a:ln w="28575">
            <a:solidFill>
              <a:srgbClr val="0070C0"/>
            </a:solidFill>
          </a:ln>
        </p:spPr>
        <p:txBody>
          <a:bodyPr wrap="none" rtlCol="0">
            <a:spAutoFit/>
          </a:bodyPr>
          <a:lstStyle/>
          <a:p>
            <a:r>
              <a:rPr lang="en-US" sz="2400" dirty="0" smtClean="0"/>
              <a:t>Write!</a:t>
            </a:r>
            <a:endParaRPr lang="en-GB" sz="2400" dirty="0"/>
          </a:p>
        </p:txBody>
      </p:sp>
      <p:cxnSp>
        <p:nvCxnSpPr>
          <p:cNvPr id="9" name="Straight Arrow Connector 8"/>
          <p:cNvCxnSpPr>
            <a:stCxn id="4" idx="3"/>
            <a:endCxn id="5" idx="1"/>
          </p:cNvCxnSpPr>
          <p:nvPr/>
        </p:nvCxnSpPr>
        <p:spPr>
          <a:xfrm>
            <a:off x="3244748" y="2994815"/>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50824" y="2994813"/>
            <a:ext cx="852861"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834596" y="3348605"/>
            <a:ext cx="20931" cy="89441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2119" y="1925185"/>
            <a:ext cx="764953" cy="461665"/>
          </a:xfrm>
          <a:prstGeom prst="rect">
            <a:avLst/>
          </a:prstGeom>
          <a:noFill/>
          <a:ln w="28575">
            <a:solidFill>
              <a:srgbClr val="0070C0"/>
            </a:solidFill>
          </a:ln>
        </p:spPr>
        <p:txBody>
          <a:bodyPr wrap="none" rtlCol="0">
            <a:spAutoFit/>
          </a:bodyPr>
          <a:lstStyle/>
          <a:p>
            <a:r>
              <a:rPr lang="en-US" sz="2400" dirty="0" smtClean="0">
                <a:solidFill>
                  <a:srgbClr val="FF0000"/>
                </a:solidFill>
              </a:rPr>
              <a:t>Fail!</a:t>
            </a:r>
            <a:endParaRPr lang="en-GB" sz="2400" dirty="0">
              <a:solidFill>
                <a:srgbClr val="FF0000"/>
              </a:solidFill>
            </a:endParaRPr>
          </a:p>
        </p:txBody>
      </p:sp>
      <p:cxnSp>
        <p:nvCxnSpPr>
          <p:cNvPr id="15" name="Straight Arrow Connector 14"/>
          <p:cNvCxnSpPr/>
          <p:nvPr/>
        </p:nvCxnSpPr>
        <p:spPr>
          <a:xfrm flipV="1">
            <a:off x="6050824" y="2156017"/>
            <a:ext cx="1401295" cy="7314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989474" y="1876366"/>
            <a:ext cx="1462645" cy="8063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8795550" y="1831180"/>
            <a:ext cx="1908483" cy="1908483"/>
          </a:xfrm>
          <a:prstGeom prst="rect">
            <a:avLst/>
          </a:prstGeom>
        </p:spPr>
      </p:pic>
      <p:pic>
        <p:nvPicPr>
          <p:cNvPr id="19" name="Picture 18"/>
          <p:cNvPicPr>
            <a:picLocks noChangeAspect="1"/>
          </p:cNvPicPr>
          <p:nvPr/>
        </p:nvPicPr>
        <p:blipFill>
          <a:blip r:embed="rId3"/>
          <a:stretch>
            <a:fillRect/>
          </a:stretch>
        </p:blipFill>
        <p:spPr>
          <a:xfrm>
            <a:off x="8751408" y="3795813"/>
            <a:ext cx="1952625" cy="2105025"/>
          </a:xfrm>
          <a:prstGeom prst="rect">
            <a:avLst/>
          </a:prstGeom>
          <a:effectLst>
            <a:softEdge rad="317500"/>
          </a:effectLst>
        </p:spPr>
      </p:pic>
    </p:spTree>
    <p:extLst>
      <p:ext uri="{BB962C8B-B14F-4D97-AF65-F5344CB8AC3E}">
        <p14:creationId xmlns:p14="http://schemas.microsoft.com/office/powerpoint/2010/main" val="269612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US" dirty="0"/>
              <a:t>Running Model (v. </a:t>
            </a:r>
            <a:r>
              <a:rPr lang="en-US" dirty="0" smtClean="0"/>
              <a:t>Reality)</a:t>
            </a:r>
            <a:endParaRPr lang="en-GB" dirty="0"/>
          </a:p>
        </p:txBody>
      </p:sp>
      <p:pic>
        <p:nvPicPr>
          <p:cNvPr id="4" name="Picture 3"/>
          <p:cNvPicPr>
            <a:picLocks noChangeAspect="1"/>
          </p:cNvPicPr>
          <p:nvPr/>
        </p:nvPicPr>
        <p:blipFill>
          <a:blip r:embed="rId2"/>
          <a:stretch>
            <a:fillRect/>
          </a:stretch>
        </p:blipFill>
        <p:spPr>
          <a:xfrm>
            <a:off x="1496291" y="1580649"/>
            <a:ext cx="9408364" cy="4477253"/>
          </a:xfrm>
          <a:prstGeom prst="rect">
            <a:avLst/>
          </a:prstGeom>
        </p:spPr>
      </p:pic>
    </p:spTree>
    <p:extLst>
      <p:ext uri="{BB962C8B-B14F-4D97-AF65-F5344CB8AC3E}">
        <p14:creationId xmlns:p14="http://schemas.microsoft.com/office/powerpoint/2010/main" val="209728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 Introduction</a:t>
            </a:r>
            <a:endParaRPr lang="en-GB" dirty="0"/>
          </a:p>
        </p:txBody>
      </p:sp>
      <p:sp>
        <p:nvSpPr>
          <p:cNvPr id="4" name="TextBox 3"/>
          <p:cNvSpPr txBox="1"/>
          <p:nvPr/>
        </p:nvSpPr>
        <p:spPr>
          <a:xfrm>
            <a:off x="820883" y="1828800"/>
            <a:ext cx="3917372" cy="3631763"/>
          </a:xfrm>
          <a:prstGeom prst="rect">
            <a:avLst/>
          </a:prstGeom>
          <a:noFill/>
        </p:spPr>
        <p:txBody>
          <a:bodyPr wrap="square" rtlCol="0">
            <a:spAutoFit/>
          </a:bodyPr>
          <a:lstStyle/>
          <a:p>
            <a:pPr>
              <a:lnSpc>
                <a:spcPct val="150000"/>
              </a:lnSpc>
            </a:pPr>
            <a:r>
              <a:rPr lang="en-US" sz="2800" b="1" dirty="0"/>
              <a:t>Volatility Behavior across Short-term Investment Periods in Stock Exchange of Thailand (SET)</a:t>
            </a:r>
            <a:endParaRPr lang="en-GB" sz="2800" dirty="0"/>
          </a:p>
          <a:p>
            <a:endParaRPr lang="en-GB" sz="2000" dirty="0"/>
          </a:p>
        </p:txBody>
      </p:sp>
    </p:spTree>
    <p:extLst>
      <p:ext uri="{BB962C8B-B14F-4D97-AF65-F5344CB8AC3E}">
        <p14:creationId xmlns:p14="http://schemas.microsoft.com/office/powerpoint/2010/main" val="241521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 Introduction</a:t>
            </a:r>
            <a:endParaRPr lang="en-GB" dirty="0"/>
          </a:p>
        </p:txBody>
      </p:sp>
      <p:sp>
        <p:nvSpPr>
          <p:cNvPr id="4" name="TextBox 3"/>
          <p:cNvSpPr txBox="1"/>
          <p:nvPr/>
        </p:nvSpPr>
        <p:spPr>
          <a:xfrm>
            <a:off x="820883" y="1828800"/>
            <a:ext cx="3917372" cy="3631763"/>
          </a:xfrm>
          <a:prstGeom prst="rect">
            <a:avLst/>
          </a:prstGeom>
          <a:noFill/>
        </p:spPr>
        <p:txBody>
          <a:bodyPr wrap="square" rtlCol="0">
            <a:spAutoFit/>
          </a:bodyPr>
          <a:lstStyle/>
          <a:p>
            <a:pPr>
              <a:lnSpc>
                <a:spcPct val="150000"/>
              </a:lnSpc>
            </a:pPr>
            <a:r>
              <a:rPr lang="en-US" sz="2800" b="1" dirty="0"/>
              <a:t>Volatility Behavior across Short-term Investment Periods in Stock Exchange of Thailand (SET)</a:t>
            </a:r>
            <a:endParaRPr lang="en-GB" sz="2800" dirty="0"/>
          </a:p>
          <a:p>
            <a:endParaRPr lang="en-GB" sz="2000" dirty="0"/>
          </a:p>
        </p:txBody>
      </p:sp>
      <p:sp>
        <p:nvSpPr>
          <p:cNvPr id="2" name="Rounded Rectangle 1"/>
          <p:cNvSpPr/>
          <p:nvPr/>
        </p:nvSpPr>
        <p:spPr>
          <a:xfrm>
            <a:off x="727364" y="1943100"/>
            <a:ext cx="3345872" cy="5715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340927" y="1828800"/>
            <a:ext cx="2810385" cy="954107"/>
          </a:xfrm>
          <a:prstGeom prst="rect">
            <a:avLst/>
          </a:prstGeom>
          <a:noFill/>
        </p:spPr>
        <p:txBody>
          <a:bodyPr wrap="none" rtlCol="0">
            <a:spAutoFit/>
          </a:bodyPr>
          <a:lstStyle/>
          <a:p>
            <a:r>
              <a:rPr lang="en-US" sz="2800" dirty="0" smtClean="0">
                <a:latin typeface="Agency FB" panose="020B0503020202020204" pitchFamily="34" charset="0"/>
              </a:rPr>
              <a:t>- Volatility of what?</a:t>
            </a:r>
          </a:p>
          <a:p>
            <a:r>
              <a:rPr lang="en-US" sz="2800" dirty="0" smtClean="0">
                <a:latin typeface="Agency FB" panose="020B0503020202020204" pitchFamily="34" charset="0"/>
              </a:rPr>
              <a:t>- What is the behavior?</a:t>
            </a:r>
            <a:endParaRPr lang="en-GB" sz="2800" dirty="0">
              <a:latin typeface="Agency FB" panose="020B0503020202020204" pitchFamily="34" charset="0"/>
            </a:endParaRPr>
          </a:p>
        </p:txBody>
      </p:sp>
      <p:cxnSp>
        <p:nvCxnSpPr>
          <p:cNvPr id="7" name="Straight Arrow Connector 6"/>
          <p:cNvCxnSpPr>
            <a:stCxn id="2" idx="3"/>
          </p:cNvCxnSpPr>
          <p:nvPr/>
        </p:nvCxnSpPr>
        <p:spPr>
          <a:xfrm>
            <a:off x="4073236" y="2228850"/>
            <a:ext cx="10390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264728" y="1828800"/>
            <a:ext cx="3099952" cy="10287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735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 Introduction</a:t>
            </a:r>
            <a:endParaRPr lang="en-GB" dirty="0"/>
          </a:p>
        </p:txBody>
      </p:sp>
      <p:sp>
        <p:nvSpPr>
          <p:cNvPr id="4" name="TextBox 3"/>
          <p:cNvSpPr txBox="1"/>
          <p:nvPr/>
        </p:nvSpPr>
        <p:spPr>
          <a:xfrm>
            <a:off x="820883" y="1828800"/>
            <a:ext cx="3917372" cy="3631763"/>
          </a:xfrm>
          <a:prstGeom prst="rect">
            <a:avLst/>
          </a:prstGeom>
          <a:noFill/>
        </p:spPr>
        <p:txBody>
          <a:bodyPr wrap="square" rtlCol="0">
            <a:spAutoFit/>
          </a:bodyPr>
          <a:lstStyle/>
          <a:p>
            <a:pPr>
              <a:lnSpc>
                <a:spcPct val="150000"/>
              </a:lnSpc>
            </a:pPr>
            <a:r>
              <a:rPr lang="en-US" sz="2800" b="1" dirty="0"/>
              <a:t>Volatility Behavior across Short-term Investment Periods in Stock Exchange of Thailand (SET)</a:t>
            </a:r>
            <a:endParaRPr lang="en-GB" sz="2800" dirty="0"/>
          </a:p>
          <a:p>
            <a:endParaRPr lang="en-GB" sz="2000" dirty="0"/>
          </a:p>
        </p:txBody>
      </p:sp>
      <p:sp>
        <p:nvSpPr>
          <p:cNvPr id="2" name="Rounded Rectangle 1"/>
          <p:cNvSpPr/>
          <p:nvPr/>
        </p:nvSpPr>
        <p:spPr>
          <a:xfrm>
            <a:off x="820882" y="2571749"/>
            <a:ext cx="3501735" cy="1189759"/>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506491" y="2561358"/>
            <a:ext cx="3849131" cy="954107"/>
          </a:xfrm>
          <a:prstGeom prst="rect">
            <a:avLst/>
          </a:prstGeom>
          <a:noFill/>
        </p:spPr>
        <p:txBody>
          <a:bodyPr wrap="none" rtlCol="0">
            <a:spAutoFit/>
          </a:bodyPr>
          <a:lstStyle/>
          <a:p>
            <a:r>
              <a:rPr lang="en-US" sz="2800" dirty="0" smtClean="0">
                <a:latin typeface="Agency FB" panose="020B0503020202020204" pitchFamily="34" charset="0"/>
              </a:rPr>
              <a:t>- Short-term should be &lt;1 month</a:t>
            </a:r>
          </a:p>
          <a:p>
            <a:r>
              <a:rPr lang="en-US" sz="2800" dirty="0" smtClean="0">
                <a:latin typeface="Agency FB" panose="020B0503020202020204" pitchFamily="34" charset="0"/>
              </a:rPr>
              <a:t>- What variables do we need?</a:t>
            </a:r>
            <a:endParaRPr lang="en-GB" sz="2800" dirty="0">
              <a:latin typeface="Agency FB" panose="020B0503020202020204" pitchFamily="34" charset="0"/>
            </a:endParaRPr>
          </a:p>
        </p:txBody>
      </p:sp>
      <p:cxnSp>
        <p:nvCxnSpPr>
          <p:cNvPr id="7" name="Straight Arrow Connector 6"/>
          <p:cNvCxnSpPr/>
          <p:nvPr/>
        </p:nvCxnSpPr>
        <p:spPr>
          <a:xfrm>
            <a:off x="4322617" y="3054927"/>
            <a:ext cx="103909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464926" y="2524061"/>
            <a:ext cx="4021974" cy="10287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6165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9596A13-3B48-4833-ACA8-4C52743E5061}" vid="{8D33D305-6407-4DD7-90E7-D087EB411107}"/>
    </a:ext>
  </a:extLst>
</a:theme>
</file>

<file path=docProps/app.xml><?xml version="1.0" encoding="utf-8"?>
<Properties xmlns="http://schemas.openxmlformats.org/officeDocument/2006/extended-properties" xmlns:vt="http://schemas.openxmlformats.org/officeDocument/2006/docPropsVTypes">
  <Template>Beamer</Template>
  <TotalTime>188</TotalTime>
  <Words>826</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Agency FB</vt:lpstr>
      <vt:lpstr>Arial</vt:lpstr>
      <vt:lpstr>Cambria Math</vt:lpstr>
      <vt:lpstr>Courier New</vt:lpstr>
      <vt:lpstr>Times New Roman</vt:lpstr>
      <vt:lpstr>Wingdings</vt:lpstr>
      <vt:lpstr>Office Theme</vt:lpstr>
      <vt:lpstr>“Proposal” Presentation</vt:lpstr>
      <vt:lpstr>Outlines</vt:lpstr>
      <vt:lpstr>My Process (v. Imagination)</vt:lpstr>
      <vt:lpstr>Running Model (v. Imagination)</vt:lpstr>
      <vt:lpstr>My Process (v. Reality)</vt:lpstr>
      <vt:lpstr>Running Model (v. Reality)</vt:lpstr>
      <vt:lpstr>Topic Introduction</vt:lpstr>
      <vt:lpstr>Topic Introduction</vt:lpstr>
      <vt:lpstr>Topic Introduction</vt:lpstr>
      <vt:lpstr>Topic Introduction</vt:lpstr>
      <vt:lpstr>Model Frameworks</vt:lpstr>
      <vt:lpstr>GARCH and GJR-GARCH</vt:lpstr>
      <vt:lpstr>Sanity Checks before Running GARCH</vt:lpstr>
      <vt:lpstr>Results from SET Index</vt:lpstr>
      <vt:lpstr>Results from SET Index</vt:lpstr>
      <vt:lpstr>Possible Complications?</vt:lpstr>
      <vt:lpstr>Data Preparation (GOALS)</vt:lpstr>
      <vt:lpstr>Aggregating the Result</vt:lpstr>
      <vt:lpstr>PowerPoint Presentation</vt:lpstr>
      <vt:lpstr>Results Discussion (Bird-eye view)</vt:lpstr>
      <vt:lpstr>Results - Abstract</vt:lpstr>
      <vt:lpstr>Results – Intro</vt:lpstr>
      <vt:lpstr>Results - Intro</vt:lpstr>
      <vt:lpstr>Results –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Presentation</dc:title>
  <dc:creator>dee visan</dc:creator>
  <cp:lastModifiedBy>dee visan</cp:lastModifiedBy>
  <cp:revision>13</cp:revision>
  <dcterms:created xsi:type="dcterms:W3CDTF">2021-02-18T13:03:33Z</dcterms:created>
  <dcterms:modified xsi:type="dcterms:W3CDTF">2021-02-19T13:35:52Z</dcterms:modified>
</cp:coreProperties>
</file>