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57" r:id="rId5"/>
    <p:sldId id="258" r:id="rId6"/>
    <p:sldId id="259" r:id="rId7"/>
    <p:sldId id="264" r:id="rId8"/>
    <p:sldId id="272" r:id="rId9"/>
    <p:sldId id="273" r:id="rId10"/>
    <p:sldId id="261" r:id="rId11"/>
    <p:sldId id="262" r:id="rId12"/>
    <p:sldId id="263" r:id="rId13"/>
    <p:sldId id="276" r:id="rId14"/>
    <p:sldId id="260" r:id="rId15"/>
    <p:sldId id="268" r:id="rId16"/>
    <p:sldId id="265" r:id="rId17"/>
    <p:sldId id="266" r:id="rId18"/>
    <p:sldId id="267" r:id="rId19"/>
    <p:sldId id="269" r:id="rId20"/>
    <p:sldId id="270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 userDrawn="1"/>
        </p:nvSpPr>
        <p:spPr>
          <a:xfrm>
            <a:off x="990444" y="1213690"/>
            <a:ext cx="10141527" cy="1570607"/>
          </a:xfrm>
          <a:prstGeom prst="roundRect">
            <a:avLst/>
          </a:prstGeom>
          <a:solidFill>
            <a:srgbClr val="353A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9207" y="1476910"/>
            <a:ext cx="9144000" cy="1044165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rgbClr val="FFFF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9207" y="3350279"/>
            <a:ext cx="9144000" cy="89804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598227"/>
            <a:ext cx="2421082" cy="2597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2421082" y="6598226"/>
            <a:ext cx="7349836" cy="25977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9770918" y="6598227"/>
            <a:ext cx="2421082" cy="2597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0033006" y="6545549"/>
            <a:ext cx="16871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6C7E6DB7-3EFB-449A-B76C-22C1763FC168}" type="datetimeFigureOut">
              <a:rPr lang="en-GB" smtClean="0"/>
              <a:pPr/>
              <a:t>11/02/2021</a:t>
            </a:fld>
            <a:endParaRPr lang="en-GB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808" y="65455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ubtitle 2"/>
          <p:cNvSpPr txBox="1">
            <a:spLocks/>
          </p:cNvSpPr>
          <p:nvPr userDrawn="1"/>
        </p:nvSpPr>
        <p:spPr>
          <a:xfrm>
            <a:off x="254148" y="6545548"/>
            <a:ext cx="1695042" cy="418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 smtClean="0">
                <a:solidFill>
                  <a:schemeClr val="bg1"/>
                </a:solidFill>
              </a:rPr>
              <a:t>Kantapong</a:t>
            </a:r>
            <a:r>
              <a:rPr lang="en-US" sz="1600" b="1" dirty="0" smtClean="0">
                <a:solidFill>
                  <a:schemeClr val="bg1"/>
                </a:solidFill>
              </a:rPr>
              <a:t> V.</a:t>
            </a:r>
            <a:endParaRPr lang="en-GB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08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6DB7-3EFB-449A-B76C-22C1763FC168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CC1F-CDDA-4EAF-9BDC-012566B06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156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6DB7-3EFB-449A-B76C-22C1763FC168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CC1F-CDDA-4EAF-9BDC-012566B06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492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156138"/>
          </a:xfrm>
          <a:prstGeom prst="rect">
            <a:avLst/>
          </a:prstGeom>
          <a:solidFill>
            <a:srgbClr val="353A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724" y="1746606"/>
            <a:ext cx="10725501" cy="3904181"/>
          </a:xfrm>
        </p:spPr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Wingdings" panose="05000000000000000000" pitchFamily="2" charset="2"/>
              <a:buChar char="v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598227"/>
            <a:ext cx="2421082" cy="2597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2421082" y="6598226"/>
            <a:ext cx="7349836" cy="25977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9770918" y="6598227"/>
            <a:ext cx="2421082" cy="2597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0033006" y="6545549"/>
            <a:ext cx="16871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6C7E6DB7-3EFB-449A-B76C-22C1763FC168}" type="datetimeFigureOut">
              <a:rPr lang="en-GB" smtClean="0"/>
              <a:pPr/>
              <a:t>11/02/2021</a:t>
            </a:fld>
            <a:endParaRPr lang="en-GB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808" y="65455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724" y="-57161"/>
            <a:ext cx="10725501" cy="1325563"/>
          </a:xfrm>
          <a:noFill/>
          <a:ln>
            <a:noFill/>
          </a:ln>
        </p:spPr>
        <p:txBody>
          <a:bodyPr/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254148" y="6545548"/>
            <a:ext cx="1695042" cy="418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 smtClean="0">
                <a:solidFill>
                  <a:schemeClr val="bg1"/>
                </a:solidFill>
              </a:rPr>
              <a:t>Kantapong</a:t>
            </a:r>
            <a:r>
              <a:rPr lang="en-US" sz="1600" b="1" dirty="0" smtClean="0">
                <a:solidFill>
                  <a:schemeClr val="bg1"/>
                </a:solidFill>
              </a:rPr>
              <a:t> V.</a:t>
            </a:r>
            <a:endParaRPr lang="en-GB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030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6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598227"/>
            <a:ext cx="2421082" cy="2597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2421082" y="6598226"/>
            <a:ext cx="7349836" cy="25977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9770918" y="6598227"/>
            <a:ext cx="2421082" cy="2597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61" y="6545549"/>
            <a:ext cx="19880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en-GB" dirty="0" err="1" smtClean="0"/>
              <a:t>Kantapong</a:t>
            </a:r>
            <a:r>
              <a:rPr lang="en-GB" dirty="0" smtClean="0"/>
              <a:t> V.</a:t>
            </a:r>
            <a:endParaRPr lang="en-GB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0033006" y="6545549"/>
            <a:ext cx="16871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6C7E6DB7-3EFB-449A-B76C-22C1763FC168}" type="datetimeFigureOut">
              <a:rPr lang="en-GB" smtClean="0"/>
              <a:pPr/>
              <a:t>11/02/2021</a:t>
            </a:fld>
            <a:endParaRPr lang="en-GB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808" y="65455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9289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6DB7-3EFB-449A-B76C-22C1763FC168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CC1F-CDDA-4EAF-9BDC-012566B06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798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6DB7-3EFB-449A-B76C-22C1763FC168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CC1F-CDDA-4EAF-9BDC-012566B06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08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6DB7-3EFB-449A-B76C-22C1763FC168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CC1F-CDDA-4EAF-9BDC-012566B06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74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6DB7-3EFB-449A-B76C-22C1763FC168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CC1F-CDDA-4EAF-9BDC-012566B06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11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6DB7-3EFB-449A-B76C-22C1763FC168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CC1F-CDDA-4EAF-9BDC-012566B06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967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6DB7-3EFB-449A-B76C-22C1763FC168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CC1F-CDDA-4EAF-9BDC-012566B06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91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598227"/>
            <a:ext cx="2421082" cy="2597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2421082" y="6598226"/>
            <a:ext cx="7349836" cy="25977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9770918" y="6598227"/>
            <a:ext cx="2421082" cy="2597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61" y="6545549"/>
            <a:ext cx="19880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en-GB" dirty="0" err="1" smtClean="0"/>
              <a:t>Kantapong</a:t>
            </a:r>
            <a:r>
              <a:rPr lang="en-GB" dirty="0" smtClean="0"/>
              <a:t> V.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33006" y="6545549"/>
            <a:ext cx="16871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6C7E6DB7-3EFB-449A-B76C-22C1763FC168}" type="datetimeFigureOut">
              <a:rPr lang="en-GB" smtClean="0"/>
              <a:pPr/>
              <a:t>11/02/2021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808" y="65455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5388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Storyboard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114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Volatility Clustering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1973838"/>
            <a:ext cx="4210050" cy="2790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891" y="2030988"/>
            <a:ext cx="42672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49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to Negative Shocks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92" y="2118446"/>
            <a:ext cx="4352925" cy="2828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136" y="2127971"/>
            <a:ext cx="42672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102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the Response is Positive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24" y="2106323"/>
            <a:ext cx="4457700" cy="2790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474" y="2030123"/>
            <a:ext cx="47529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330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6433" y="1715433"/>
            <a:ext cx="9348549" cy="3904181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3600" dirty="0"/>
              <a:t>Exploratory Analysis on New Normal Behavior from Predictive Model on SET Index to Feature Changes among Individual Stocks</a:t>
            </a:r>
            <a:endParaRPr lang="en-GB" sz="3600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0203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Testing Periods =&gt; Different Results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73" y="2338888"/>
            <a:ext cx="4657725" cy="2505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448" y="2338888"/>
            <a:ext cx="4540063" cy="243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84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Individual Stocks?</a:t>
            </a:r>
            <a:endParaRPr lang="en-GB" dirty="0"/>
          </a:p>
        </p:txBody>
      </p:sp>
      <p:pic>
        <p:nvPicPr>
          <p:cNvPr id="5122" name="Picture 2" descr="ผลการค้นหารูปภาพสำหรับ cube pi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24" y="1908275"/>
            <a:ext cx="2936606" cy="293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6724" y="4440444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    Year</a:t>
            </a:r>
          </a:p>
          <a:p>
            <a:r>
              <a:rPr lang="en-US" dirty="0" smtClean="0"/>
              <a:t>(2015-2020)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483233" y="4521715"/>
            <a:ext cx="3093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</a:t>
            </a:r>
            <a:r>
              <a:rPr lang="en-US" b="1" dirty="0" smtClean="0"/>
              <a:t>Historical Trading Volume</a:t>
            </a:r>
          </a:p>
          <a:p>
            <a:r>
              <a:rPr lang="en-US" dirty="0"/>
              <a:t> </a:t>
            </a:r>
            <a:r>
              <a:rPr lang="en-US" dirty="0" smtClean="0"/>
              <a:t> (</a:t>
            </a:r>
            <a:r>
              <a:rPr lang="en-US" dirty="0" err="1" smtClean="0"/>
              <a:t>Decile</a:t>
            </a:r>
            <a:r>
              <a:rPr lang="en-US" dirty="0" smtClean="0"/>
              <a:t> 1 – </a:t>
            </a:r>
            <a:r>
              <a:rPr lang="en-US" dirty="0" err="1" smtClean="0"/>
              <a:t>Decile</a:t>
            </a:r>
            <a:r>
              <a:rPr lang="en-US" dirty="0" smtClean="0"/>
              <a:t> 10)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563330" y="2499415"/>
            <a:ext cx="21855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Variables of Interest</a:t>
            </a:r>
          </a:p>
          <a:p>
            <a:r>
              <a:rPr lang="en-US" dirty="0" smtClean="0"/>
              <a:t>- Distribution of Y</a:t>
            </a:r>
          </a:p>
          <a:p>
            <a:r>
              <a:rPr lang="en-US" dirty="0" smtClean="0"/>
              <a:t>- MACD</a:t>
            </a:r>
          </a:p>
          <a:p>
            <a:r>
              <a:rPr lang="en-US" dirty="0" smtClean="0"/>
              <a:t>- MOM</a:t>
            </a:r>
          </a:p>
          <a:p>
            <a:r>
              <a:rPr lang="en-US" dirty="0" smtClean="0"/>
              <a:t>- STD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Vol</a:t>
            </a:r>
            <a:r>
              <a:rPr lang="en-US" dirty="0" smtClean="0"/>
              <a:t> Signal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7335981" y="1765987"/>
            <a:ext cx="1776846" cy="16105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7554990" y="3376578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    Year</a:t>
            </a:r>
          </a:p>
          <a:p>
            <a:r>
              <a:rPr lang="en-US" dirty="0" smtClean="0"/>
              <a:t>(2015-2020)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9243694" y="1694119"/>
            <a:ext cx="21855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Variables of Interest</a:t>
            </a:r>
          </a:p>
          <a:p>
            <a:r>
              <a:rPr lang="en-US" dirty="0" smtClean="0"/>
              <a:t>- Distribution of Y</a:t>
            </a:r>
          </a:p>
          <a:p>
            <a:r>
              <a:rPr lang="en-US" dirty="0" smtClean="0"/>
              <a:t>- MACD</a:t>
            </a:r>
          </a:p>
          <a:p>
            <a:r>
              <a:rPr lang="en-US" dirty="0" smtClean="0"/>
              <a:t>- MOM</a:t>
            </a:r>
          </a:p>
          <a:p>
            <a:r>
              <a:rPr lang="en-US" dirty="0" smtClean="0"/>
              <a:t>- STD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Vol</a:t>
            </a:r>
            <a:r>
              <a:rPr lang="en-US" dirty="0" smtClean="0"/>
              <a:t> Signal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7335981" y="4181873"/>
            <a:ext cx="1776846" cy="16105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9243694" y="4110005"/>
            <a:ext cx="21855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Variables of Interest</a:t>
            </a:r>
          </a:p>
          <a:p>
            <a:r>
              <a:rPr lang="en-US" dirty="0" smtClean="0"/>
              <a:t>- Distribution of Y</a:t>
            </a:r>
          </a:p>
          <a:p>
            <a:r>
              <a:rPr lang="en-US" dirty="0" smtClean="0"/>
              <a:t>- MACD</a:t>
            </a:r>
          </a:p>
          <a:p>
            <a:r>
              <a:rPr lang="en-US" dirty="0" smtClean="0"/>
              <a:t>- MOM</a:t>
            </a:r>
          </a:p>
          <a:p>
            <a:r>
              <a:rPr lang="en-US" dirty="0" smtClean="0"/>
              <a:t>- STD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Vol</a:t>
            </a:r>
            <a:r>
              <a:rPr lang="en-US" dirty="0" smtClean="0"/>
              <a:t> Signal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6833560" y="5854516"/>
            <a:ext cx="3093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</a:t>
            </a:r>
            <a:r>
              <a:rPr lang="en-US" b="1" dirty="0" smtClean="0"/>
              <a:t>Historical Trading Volume</a:t>
            </a:r>
          </a:p>
          <a:p>
            <a:r>
              <a:rPr lang="en-US" dirty="0"/>
              <a:t> </a:t>
            </a:r>
            <a:r>
              <a:rPr lang="en-US" dirty="0" smtClean="0"/>
              <a:t> (</a:t>
            </a:r>
            <a:r>
              <a:rPr lang="en-US" dirty="0" err="1" smtClean="0"/>
              <a:t>Decile</a:t>
            </a:r>
            <a:r>
              <a:rPr lang="en-US" dirty="0" smtClean="0"/>
              <a:t> 1 – </a:t>
            </a:r>
            <a:r>
              <a:rPr lang="en-US" dirty="0" err="1" smtClean="0"/>
              <a:t>Decile</a:t>
            </a:r>
            <a:r>
              <a:rPr lang="en-US" dirty="0" smtClean="0"/>
              <a:t> 10)</a:t>
            </a:r>
            <a:endParaRPr lang="en-GB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977245" y="2571282"/>
            <a:ext cx="2213264" cy="11284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994538" y="3694788"/>
            <a:ext cx="2122434" cy="13919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86817" y="3551337"/>
            <a:ext cx="1137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FLATTEN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883417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Variance among Individuals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98" y="2247034"/>
            <a:ext cx="3965294" cy="25535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042" y="2247034"/>
            <a:ext cx="44672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08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Variance among Individuals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343" y="1943532"/>
            <a:ext cx="4921532" cy="2649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482" y="2053719"/>
            <a:ext cx="42672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805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Variance among Individuals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411" y="2159144"/>
            <a:ext cx="4095466" cy="26206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13164" y="5008418"/>
            <a:ext cx="921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MACD                                                                                        </a:t>
            </a:r>
            <a:r>
              <a:rPr lang="en-US" dirty="0" err="1" smtClean="0"/>
              <a:t>Vol</a:t>
            </a:r>
            <a:r>
              <a:rPr lang="en-US" dirty="0" smtClean="0"/>
              <a:t> Signal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786" y="2159144"/>
            <a:ext cx="37719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36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Across Years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24" y="2353541"/>
            <a:ext cx="4711824" cy="25925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293" y="2468707"/>
            <a:ext cx="45910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5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Evaluating the Role of Volatility in Predictive Model </a:t>
            </a:r>
            <a:r>
              <a:rPr lang="en-GB" dirty="0" smtClean="0"/>
              <a:t>and </a:t>
            </a:r>
            <a:r>
              <a:rPr lang="en-GB" dirty="0"/>
              <a:t>Exploring Volatility Behavior From SET Index to Individual </a:t>
            </a:r>
            <a:r>
              <a:rPr lang="en-GB" dirty="0" smtClean="0"/>
              <a:t>Stocks</a:t>
            </a:r>
          </a:p>
          <a:p>
            <a:endParaRPr lang="en-US" dirty="0"/>
          </a:p>
          <a:p>
            <a:endParaRPr lang="en-GB" dirty="0"/>
          </a:p>
          <a:p>
            <a:r>
              <a:rPr lang="en-US" dirty="0" smtClean="0"/>
              <a:t>Exploratory Analysis on New Normal Behavior from Predictive Model on SET Index to Feature Changes among Individual Stocks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Headlines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349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Across Years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28" y="2111518"/>
            <a:ext cx="5015865" cy="27722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880" y="2111518"/>
            <a:ext cx="4838277" cy="263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267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Across Years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413164" y="5008418"/>
            <a:ext cx="921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MACD                                                                                        </a:t>
            </a:r>
            <a:r>
              <a:rPr lang="en-US" dirty="0" err="1" smtClean="0"/>
              <a:t>Vol</a:t>
            </a:r>
            <a:r>
              <a:rPr lang="en-US" dirty="0" smtClean="0"/>
              <a:t> Signal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27" y="2172568"/>
            <a:ext cx="3810000" cy="2409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462" y="2041041"/>
            <a:ext cx="37909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10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6433" y="1715433"/>
            <a:ext cx="9348549" cy="3904181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3200" dirty="0"/>
              <a:t>Evaluating the Role of Volatility in Predictive Model </a:t>
            </a:r>
            <a:r>
              <a:rPr lang="en-GB" sz="3200" dirty="0"/>
              <a:t>and Exploring Volatility Behavior From SET Index to Individual Stocks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165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-&gt; Feature </a:t>
            </a:r>
            <a:r>
              <a:rPr lang="en-US" dirty="0" err="1" smtClean="0"/>
              <a:t>Importances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554" y="1865167"/>
            <a:ext cx="6494026" cy="366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3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=−1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r>
                  <a:rPr lang="en-GB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r>
                  <a:rPr lang="en-GB" dirty="0"/>
                  <a:t> </a:t>
                </a:r>
                <a:r>
                  <a:rPr lang="en-GB" dirty="0" smtClean="0"/>
                  <a:t>   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r>
                  <a:rPr lang="en-GB" dirty="0"/>
                  <a:t>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-&gt; Interpret </a:t>
            </a:r>
            <a:r>
              <a:rPr lang="en-US" dirty="0" err="1" smtClean="0"/>
              <a:t>Coeff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8536" y="5746173"/>
            <a:ext cx="8618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Ref: https</a:t>
            </a:r>
            <a:r>
              <a:rPr lang="en-GB" dirty="0"/>
              <a:t>://en.wikipedia.org/wiki/Multinomial_logistic_regression#As_a_log-linear_model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161809" y="2358737"/>
                <a:ext cx="4520084" cy="778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GB" sz="2800" dirty="0" smtClean="0"/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GB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809" y="2358737"/>
                <a:ext cx="4520084" cy="778675"/>
              </a:xfrm>
              <a:prstGeom prst="rect">
                <a:avLst/>
              </a:prstGeom>
              <a:blipFill rotWithShape="0">
                <a:blip r:embed="rId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4468091" y="2057400"/>
            <a:ext cx="1693718" cy="6906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221030" y="2843461"/>
            <a:ext cx="1940779" cy="6652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161809" y="2254827"/>
            <a:ext cx="1330036" cy="9663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6161809" y="3331540"/>
            <a:ext cx="1329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“odd” ratio</a:t>
            </a:r>
            <a:endParaRPr lang="en-GB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8631381" y="3041267"/>
            <a:ext cx="1856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Coeff</a:t>
            </a:r>
            <a:r>
              <a:rPr lang="en-US" sz="2000" dirty="0" smtClean="0"/>
              <a:t> of interest</a:t>
            </a:r>
            <a:endParaRPr lang="en-GB" sz="2000" dirty="0"/>
          </a:p>
        </p:txBody>
      </p:sp>
      <p:sp>
        <p:nvSpPr>
          <p:cNvPr id="13" name="Rectangle 12"/>
          <p:cNvSpPr/>
          <p:nvPr/>
        </p:nvSpPr>
        <p:spPr>
          <a:xfrm>
            <a:off x="8936182" y="2402737"/>
            <a:ext cx="1288473" cy="6385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71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-&gt; Interpret </a:t>
            </a:r>
            <a:r>
              <a:rPr lang="en-US" dirty="0" err="1"/>
              <a:t>Coeff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188" y="1360274"/>
            <a:ext cx="3280258" cy="21816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474" y="1330145"/>
            <a:ext cx="3241886" cy="22419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8872" y="3716606"/>
            <a:ext cx="3835092" cy="254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62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IDX STD and VAR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02" y="2011506"/>
            <a:ext cx="4161680" cy="27890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34045" y="5091545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14-day STD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213764" y="2369127"/>
            <a:ext cx="31518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Possible Explanations: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- Volatility Clustering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- Responses to Shocks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15333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Volatility clustering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614" y="2096799"/>
            <a:ext cx="4118422" cy="27626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565" y="2096799"/>
            <a:ext cx="4341236" cy="276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977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Responses to Shocks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055" y="2137638"/>
            <a:ext cx="3792682" cy="2470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915" y="2137638"/>
            <a:ext cx="3855400" cy="247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824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9596A13-3B48-4833-ACA8-4C52743E5061}" vid="{8D33D305-6407-4DD7-90E7-D087EB41110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Beamer</Template>
  <TotalTime>77</TotalTime>
  <Words>255</Words>
  <Application>Microsoft Office PowerPoint</Application>
  <PresentationFormat>Widescreen</PresentationFormat>
  <Paragraphs>65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Cambria Math</vt:lpstr>
      <vt:lpstr>Courier New</vt:lpstr>
      <vt:lpstr>Times New Roman</vt:lpstr>
      <vt:lpstr>Wingdings</vt:lpstr>
      <vt:lpstr>Office Theme</vt:lpstr>
      <vt:lpstr>Storyboard</vt:lpstr>
      <vt:lpstr>Headlines</vt:lpstr>
      <vt:lpstr>PowerPoint Presentation</vt:lpstr>
      <vt:lpstr>Decision Tree -&gt; Feature Importances</vt:lpstr>
      <vt:lpstr>Logistic Regression -&gt; Interpret Coeff</vt:lpstr>
      <vt:lpstr>Logistic Regression -&gt; Interpret Coeff</vt:lpstr>
      <vt:lpstr>SET IDX STD and VAR</vt:lpstr>
      <vt:lpstr>Volatility clustering</vt:lpstr>
      <vt:lpstr>Responses to Shocks</vt:lpstr>
      <vt:lpstr>Volatility Clustering</vt:lpstr>
      <vt:lpstr>Response to Negative Shocks</vt:lpstr>
      <vt:lpstr>When the Response is Positive</vt:lpstr>
      <vt:lpstr>PowerPoint Presentation</vt:lpstr>
      <vt:lpstr>Different Testing Periods =&gt; Different Results</vt:lpstr>
      <vt:lpstr>How about Individual Stocks?</vt:lpstr>
      <vt:lpstr>Distribution Variance among Individuals</vt:lpstr>
      <vt:lpstr>Distribution Variance among Individuals</vt:lpstr>
      <vt:lpstr>Distribution Variance among Individuals</vt:lpstr>
      <vt:lpstr>Changes Across Years</vt:lpstr>
      <vt:lpstr>Changes Across Years</vt:lpstr>
      <vt:lpstr>Changes Across Years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 visan</dc:creator>
  <cp:lastModifiedBy>dee visan</cp:lastModifiedBy>
  <cp:revision>9</cp:revision>
  <dcterms:created xsi:type="dcterms:W3CDTF">2021-02-11T02:22:40Z</dcterms:created>
  <dcterms:modified xsi:type="dcterms:W3CDTF">2021-02-11T03:39:48Z</dcterms:modified>
</cp:coreProperties>
</file>