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2"/>
  </p:notesMasterIdLst>
  <p:sldIdLst>
    <p:sldId id="256" r:id="rId2"/>
    <p:sldId id="262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315" r:id="rId14"/>
    <p:sldId id="337" r:id="rId15"/>
    <p:sldId id="316" r:id="rId16"/>
    <p:sldId id="317" r:id="rId17"/>
    <p:sldId id="329" r:id="rId18"/>
    <p:sldId id="328" r:id="rId19"/>
    <p:sldId id="331" r:id="rId20"/>
    <p:sldId id="327" r:id="rId21"/>
    <p:sldId id="275" r:id="rId22"/>
    <p:sldId id="323" r:id="rId23"/>
    <p:sldId id="276" r:id="rId24"/>
    <p:sldId id="277" r:id="rId25"/>
    <p:sldId id="309" r:id="rId26"/>
    <p:sldId id="311" r:id="rId27"/>
    <p:sldId id="312" r:id="rId28"/>
    <p:sldId id="313" r:id="rId29"/>
    <p:sldId id="333" r:id="rId30"/>
    <p:sldId id="334" r:id="rId31"/>
    <p:sldId id="332" r:id="rId32"/>
    <p:sldId id="348" r:id="rId33"/>
    <p:sldId id="349" r:id="rId34"/>
    <p:sldId id="350" r:id="rId35"/>
    <p:sldId id="351" r:id="rId36"/>
    <p:sldId id="371" r:id="rId37"/>
    <p:sldId id="352" r:id="rId38"/>
    <p:sldId id="353" r:id="rId39"/>
    <p:sldId id="354" r:id="rId40"/>
    <p:sldId id="355" r:id="rId41"/>
    <p:sldId id="363" r:id="rId42"/>
    <p:sldId id="362" r:id="rId43"/>
    <p:sldId id="366" r:id="rId44"/>
    <p:sldId id="365" r:id="rId45"/>
    <p:sldId id="368" r:id="rId46"/>
    <p:sldId id="364" r:id="rId47"/>
    <p:sldId id="356" r:id="rId48"/>
    <p:sldId id="370" r:id="rId49"/>
    <p:sldId id="359" r:id="rId50"/>
    <p:sldId id="373" r:id="rId51"/>
    <p:sldId id="374" r:id="rId52"/>
    <p:sldId id="375" r:id="rId53"/>
    <p:sldId id="377" r:id="rId54"/>
    <p:sldId id="376" r:id="rId55"/>
    <p:sldId id="360" r:id="rId56"/>
    <p:sldId id="380" r:id="rId57"/>
    <p:sldId id="384" r:id="rId58"/>
    <p:sldId id="383" r:id="rId59"/>
    <p:sldId id="385" r:id="rId60"/>
    <p:sldId id="372" r:id="rId61"/>
    <p:sldId id="382" r:id="rId62"/>
    <p:sldId id="338" r:id="rId63"/>
    <p:sldId id="339" r:id="rId64"/>
    <p:sldId id="340" r:id="rId65"/>
    <p:sldId id="341" r:id="rId66"/>
    <p:sldId id="342" r:id="rId67"/>
    <p:sldId id="343" r:id="rId68"/>
    <p:sldId id="344" r:id="rId69"/>
    <p:sldId id="345" r:id="rId70"/>
    <p:sldId id="346" r:id="rId71"/>
    <p:sldId id="347" r:id="rId72"/>
    <p:sldId id="278" r:id="rId73"/>
    <p:sldId id="279" r:id="rId74"/>
    <p:sldId id="280" r:id="rId75"/>
    <p:sldId id="281" r:id="rId76"/>
    <p:sldId id="282" r:id="rId77"/>
    <p:sldId id="283" r:id="rId78"/>
    <p:sldId id="285" r:id="rId79"/>
    <p:sldId id="287" r:id="rId80"/>
    <p:sldId id="288" r:id="rId81"/>
    <p:sldId id="289" r:id="rId82"/>
    <p:sldId id="290" r:id="rId83"/>
    <p:sldId id="291" r:id="rId84"/>
    <p:sldId id="292" r:id="rId85"/>
    <p:sldId id="293" r:id="rId86"/>
    <p:sldId id="294" r:id="rId87"/>
    <p:sldId id="297" r:id="rId88"/>
    <p:sldId id="335" r:id="rId89"/>
    <p:sldId id="295" r:id="rId90"/>
    <p:sldId id="296" r:id="rId91"/>
    <p:sldId id="286" r:id="rId92"/>
    <p:sldId id="299" r:id="rId93"/>
    <p:sldId id="322" r:id="rId94"/>
    <p:sldId id="303" r:id="rId95"/>
    <p:sldId id="304" r:id="rId96"/>
    <p:sldId id="336" r:id="rId97"/>
    <p:sldId id="302" r:id="rId98"/>
    <p:sldId id="318" r:id="rId99"/>
    <p:sldId id="319" r:id="rId100"/>
    <p:sldId id="307" r:id="rId101"/>
    <p:sldId id="308" r:id="rId102"/>
    <p:sldId id="321" r:id="rId103"/>
    <p:sldId id="320" r:id="rId104"/>
    <p:sldId id="306" r:id="rId105"/>
    <p:sldId id="301" r:id="rId106"/>
    <p:sldId id="305" r:id="rId107"/>
    <p:sldId id="300" r:id="rId108"/>
    <p:sldId id="325" r:id="rId109"/>
    <p:sldId id="326" r:id="rId110"/>
    <p:sldId id="298" r:id="rId1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526" autoAdjust="0"/>
  </p:normalViewPr>
  <p:slideViewPr>
    <p:cSldViewPr snapToGrid="0">
      <p:cViewPr varScale="1">
        <p:scale>
          <a:sx n="55" d="100"/>
          <a:sy n="55" d="100"/>
        </p:scale>
        <p:origin x="1714" y="53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1AC6B-2634-4E2F-8F5A-BC95DA460766}" type="datetimeFigureOut">
              <a:rPr lang="zh-CN" altLang="en-US" smtClean="0"/>
              <a:t>2023/9/6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B0A52-928A-44CE-9E53-D35098B3E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446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purple5252/p/11125119.html" TargetMode="External"/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221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https://learn.microsoft.com/zh-cn/sql/relational-databases/xml/use-explicit-mode-with-for-xml?view=sql-server-ver16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581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https://learn.microsoft.com/zh-cn/sql/relational-databases/xml/use-explicit-mode-with-for-xml?view=sql-server-ver16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118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https://blog.csdn.net/qingxukang/article/details/51201933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290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JSON 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语法规则</a:t>
            </a:r>
          </a:p>
          <a:p>
            <a:pPr algn="l"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JSON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语法是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JavaScript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对象表示语法的子集。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数据在名称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/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值对中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JSON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值可以是：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数字（整数或浮点数）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字符串（在双引号中）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逻辑值（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true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或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false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数组（在中括号中）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对象（在大括号中）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null</a:t>
            </a:r>
          </a:p>
          <a:p>
            <a:pPr algn="l" latinLnBrk="1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数据由逗号分隔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大括号 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SFMono-Regular"/>
              </a:rPr>
              <a:t>{}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 保存对象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中括号 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SFMono-Regular"/>
              </a:rPr>
              <a:t>[]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 保存数组，数组可以包含多个对象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JSON 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数组</a:t>
            </a:r>
          </a:p>
          <a:p>
            <a:pPr algn="l"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JSON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数组在中括号 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SFMono-Regular"/>
              </a:rPr>
              <a:t>[]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 中书写：</a:t>
            </a:r>
          </a:p>
          <a:p>
            <a:pPr algn="l" latinLnBrk="1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数组可包含多个对象，例如：</a:t>
            </a:r>
          </a:p>
          <a:p>
            <a:pPr algn="l" latinLnBrk="1"/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{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Menlo"/>
              </a:rPr>
              <a:t>sites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: </a:t>
            </a:r>
          </a:p>
          <a:p>
            <a:pPr algn="l" latinLnBrk="1"/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 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[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{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Menlo"/>
              </a:rPr>
              <a:t>name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: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zh-CN" altLang="en-US" b="0" i="0" dirty="0">
                <a:solidFill>
                  <a:srgbClr val="AA1111"/>
                </a:solidFill>
                <a:effectLst/>
                <a:latin typeface="Menlo"/>
              </a:rPr>
              <a:t>菜鸟教程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zh-CN" altLang="en-US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, 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b="0" i="0" dirty="0" err="1">
                <a:solidFill>
                  <a:srgbClr val="AA1111"/>
                </a:solidFill>
                <a:effectLst/>
                <a:latin typeface="Menlo"/>
              </a:rPr>
              <a:t>url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: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Menlo"/>
              </a:rPr>
              <a:t>www.runoob.com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}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, </a:t>
            </a:r>
          </a:p>
          <a:p>
            <a:pPr algn="l" latinLnBrk="1"/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   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{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b="0" i="0" dirty="0" err="1">
                <a:solidFill>
                  <a:srgbClr val="AA1111"/>
                </a:solidFill>
                <a:effectLst/>
                <a:latin typeface="Menlo"/>
              </a:rPr>
              <a:t>name</a:t>
            </a:r>
            <a:r>
              <a:rPr lang="en-US" altLang="zh-CN" b="0" i="0" dirty="0" err="1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b="0" i="0" dirty="0" err="1">
                <a:solidFill>
                  <a:srgbClr val="808080"/>
                </a:solidFill>
                <a:effectLst/>
                <a:latin typeface="Menlo"/>
              </a:rPr>
              <a:t>:</a:t>
            </a:r>
            <a:r>
              <a:rPr lang="en-US" altLang="zh-CN" b="0" i="0" dirty="0" err="1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b="0" i="0" dirty="0" err="1">
                <a:solidFill>
                  <a:srgbClr val="AA1111"/>
                </a:solidFill>
                <a:effectLst/>
                <a:latin typeface="Menlo"/>
              </a:rPr>
              <a:t>google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, 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b="0" i="0" dirty="0" err="1">
                <a:solidFill>
                  <a:srgbClr val="AA1111"/>
                </a:solidFill>
                <a:effectLst/>
                <a:latin typeface="Menlo"/>
              </a:rPr>
              <a:t>url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: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Menlo"/>
              </a:rPr>
              <a:t>www.google.com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}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,</a:t>
            </a:r>
          </a:p>
          <a:p>
            <a:pPr algn="l" latinLnBrk="1"/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   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{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Menlo"/>
              </a:rPr>
              <a:t>name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: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zh-CN" altLang="en-US" b="0" i="0" dirty="0">
                <a:solidFill>
                  <a:srgbClr val="AA1111"/>
                </a:solidFill>
                <a:effectLst/>
                <a:latin typeface="Menlo"/>
              </a:rPr>
              <a:t>微博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zh-CN" altLang="en-US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, 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b="0" i="0" dirty="0" err="1">
                <a:solidFill>
                  <a:srgbClr val="AA1111"/>
                </a:solidFill>
                <a:effectLst/>
                <a:latin typeface="Menlo"/>
              </a:rPr>
              <a:t>url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: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Menlo"/>
              </a:rPr>
              <a:t>www.weibo.com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}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</a:p>
          <a:p>
            <a:pPr algn="l" latinLnBrk="1"/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 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]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</a:p>
          <a:p>
            <a:pPr algn="l" latinLnBrk="1"/>
            <a:r>
              <a:rPr lang="en-US" altLang="zh-CN" b="0" i="0" dirty="0">
                <a:solidFill>
                  <a:srgbClr val="808000"/>
                </a:solidFill>
                <a:effectLst/>
                <a:latin typeface="Menlo"/>
              </a:rPr>
              <a:t>}</a:t>
            </a:r>
            <a:endParaRPr lang="en-US" altLang="zh-CN" b="0" i="0" dirty="0">
              <a:solidFill>
                <a:srgbClr val="000000"/>
              </a:solidFill>
              <a:effectLst/>
              <a:latin typeface="Menlo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0322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314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https://www.cnblogs.com/whalesea/p/14298855.html</a:t>
            </a: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加上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代表存入数据库时以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格式存储。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N'string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表示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字符串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字符串的格式与普通字符串相似，但它前面有一个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标识符（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SQL-92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标准中的国际语言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(National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前缀必须是大写字母。例如，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Michél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是字符串常量而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N'Michél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则是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常量。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常量被解释为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数据，并且不使用代码页进行计算。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常量确实有排序规则，主要用于控制比较和区分大小写。为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常量指派当前数据库的默认排序规则，除非使用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COLLATE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子句为其指定了排序规则。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数据中的每个字符都使用两个字节进行存储，而字符数据中的每个字符则都使用一个字节进行存储。有关更多信息，请参见使用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数据。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字符串常量支持增强的排序规则。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897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https://www.cnblogs.com/whalesea/p/14298855.html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484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SQL Server 2000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中有个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 join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是用于交叉联接的。实际上增加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cross apply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outer apply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是用于交叉联接表值函数（返回表结果集的函数）的， 更重要的是这个函数的参数是另一个表中的字段。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/>
          </a:p>
          <a:p>
            <a:r>
              <a:rPr lang="en-US" altLang="zh-CN" dirty="0"/>
              <a:t>https://blog.csdn.net/weixin_39934264/article/details/96543820?ops_request_misc=%257B%2522request%255Fid%2522%253A%2522162040525716780265462566%2522%252C%2522scm%2522%253A%252220140713.130102334.pc%255Fall.%2522%257D&amp;request_id=162040525716780265462566&amp;biz_id=0&amp;utm_medium=distribute.pc_search_result.none-task-blog-2~all~first_rank_v2~rank_v29-2-96543820.first_rank_v2_pc_rank_v29&amp;utm_term=SQLSERVER2016+CROSS+APPLY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-- 4. cross apply</a:t>
            </a:r>
            <a:endParaRPr lang="en-US" altLang="zh-CN" dirty="0"/>
          </a:p>
          <a:p>
            <a:r>
              <a:rPr lang="en-US" altLang="zh-CN" dirty="0"/>
              <a:t>select *  from TABLE_1 T1cross apply </a:t>
            </a:r>
            <a:r>
              <a:rPr lang="en-US" altLang="zh-CN" dirty="0" err="1"/>
              <a:t>FN_TableValue</a:t>
            </a:r>
            <a:r>
              <a:rPr lang="en-US" altLang="zh-CN" dirty="0"/>
              <a:t>(T1.column_a)</a:t>
            </a:r>
          </a:p>
          <a:p>
            <a:r>
              <a:rPr lang="en-US" altLang="zh-CN" dirty="0"/>
              <a:t>5. outer apply</a:t>
            </a:r>
          </a:p>
          <a:p>
            <a:r>
              <a:rPr lang="en-US" altLang="zh-CN" dirty="0"/>
              <a:t>select *  from TABLE_1 T1outer apply </a:t>
            </a:r>
            <a:r>
              <a:rPr lang="en-US" altLang="zh-CN" dirty="0" err="1"/>
              <a:t>FN_TableValue</a:t>
            </a:r>
            <a:r>
              <a:rPr lang="en-US" altLang="zh-CN" dirty="0"/>
              <a:t>(T1.column_a)</a:t>
            </a:r>
          </a:p>
          <a:p>
            <a:r>
              <a:rPr lang="en-US" altLang="zh-CN" dirty="0"/>
              <a:t>cross apply </a:t>
            </a:r>
            <a:r>
              <a:rPr lang="zh-CN" altLang="en-US" dirty="0"/>
              <a:t>和 </a:t>
            </a:r>
            <a:r>
              <a:rPr lang="en-US" altLang="zh-CN" dirty="0"/>
              <a:t>outer apply </a:t>
            </a:r>
            <a:r>
              <a:rPr lang="zh-CN" altLang="en-US" dirty="0"/>
              <a:t>对于 </a:t>
            </a:r>
            <a:r>
              <a:rPr lang="en-US" altLang="zh-CN" dirty="0"/>
              <a:t>T1 </a:t>
            </a:r>
            <a:r>
              <a:rPr lang="zh-CN" altLang="en-US" dirty="0"/>
              <a:t>中的每一行都和派生表（表值函数根据</a:t>
            </a:r>
            <a:r>
              <a:rPr lang="en-US" altLang="zh-CN" dirty="0"/>
              <a:t>T1</a:t>
            </a:r>
            <a:r>
              <a:rPr lang="zh-CN" altLang="en-US" dirty="0"/>
              <a:t>当前行数据生成的动态结果集） 做了一个交叉联接。</a:t>
            </a:r>
            <a:r>
              <a:rPr lang="en-US" altLang="zh-CN" dirty="0"/>
              <a:t>cross apply </a:t>
            </a:r>
            <a:r>
              <a:rPr lang="zh-CN" altLang="en-US" dirty="0"/>
              <a:t>和 </a:t>
            </a:r>
            <a:r>
              <a:rPr lang="en-US" altLang="zh-CN" dirty="0"/>
              <a:t>outer apply </a:t>
            </a:r>
            <a:r>
              <a:rPr lang="zh-CN" altLang="en-US" dirty="0"/>
              <a:t>的区别在于： 如果根据 </a:t>
            </a:r>
            <a:r>
              <a:rPr lang="en-US" altLang="zh-CN" dirty="0"/>
              <a:t>T1 </a:t>
            </a:r>
            <a:r>
              <a:rPr lang="zh-CN" altLang="en-US" dirty="0"/>
              <a:t>的某行数据生成的派生表为空，</a:t>
            </a:r>
            <a:r>
              <a:rPr lang="en-US" altLang="zh-CN" dirty="0"/>
              <a:t>cross apply </a:t>
            </a:r>
            <a:r>
              <a:rPr lang="zh-CN" altLang="en-US" dirty="0"/>
              <a:t>后的结果集 就不包含 </a:t>
            </a:r>
            <a:r>
              <a:rPr lang="en-US" altLang="zh-CN" dirty="0"/>
              <a:t>T1 </a:t>
            </a:r>
            <a:r>
              <a:rPr lang="zh-CN" altLang="en-US" dirty="0"/>
              <a:t>中的这行数据，而 </a:t>
            </a:r>
            <a:r>
              <a:rPr lang="en-US" altLang="zh-CN" dirty="0"/>
              <a:t>outer apply </a:t>
            </a:r>
            <a:r>
              <a:rPr lang="zh-CN" altLang="en-US" dirty="0"/>
              <a:t>仍会包含这行数据，并且派生表的所有字段值都为 </a:t>
            </a:r>
            <a:r>
              <a:rPr lang="en-US" altLang="zh-CN" dirty="0"/>
              <a:t>NULL</a:t>
            </a:r>
            <a:r>
              <a:rPr lang="zh-CN" altLang="en-US" dirty="0"/>
              <a:t>。 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————————————————</a:t>
            </a:r>
          </a:p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</a:t>
            </a:r>
            <a:r>
              <a:rPr lang="en-US" altLang="zh-CN" dirty="0" err="1"/>
              <a:t>JinweiChang</a:t>
            </a:r>
            <a:r>
              <a:rPr lang="zh-CN" altLang="en-US" dirty="0"/>
              <a:t>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https://blog.csdn.net/weixin_39934264/article/details/96543820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Cross Apply </a:t>
            </a:r>
            <a:r>
              <a:rPr lang="zh-CN" altLang="en-US" dirty="0"/>
              <a:t>可以在关联表子查询中用前一个关联表的字段的值，而</a:t>
            </a:r>
            <a:r>
              <a:rPr lang="en-US" altLang="zh-CN" dirty="0"/>
              <a:t>Cross Join </a:t>
            </a:r>
            <a:r>
              <a:rPr lang="zh-CN" altLang="en-US" dirty="0"/>
              <a:t>却不行，比如这样写：</a:t>
            </a:r>
            <a:r>
              <a:rPr lang="en-US" altLang="zh-CN" dirty="0"/>
              <a:t>SELECT * FROM </a:t>
            </a:r>
            <a:r>
              <a:rPr lang="en-US" altLang="zh-CN" dirty="0" err="1"/>
              <a:t>tableA</a:t>
            </a:r>
            <a:r>
              <a:rPr lang="en-US" altLang="zh-CN" dirty="0"/>
              <a:t> a CROSS JOIN (select * from </a:t>
            </a:r>
            <a:r>
              <a:rPr lang="en-US" altLang="zh-CN" dirty="0" err="1"/>
              <a:t>tableB</a:t>
            </a:r>
            <a:r>
              <a:rPr lang="en-US" altLang="zh-CN" dirty="0"/>
              <a:t> where id=a.id) b,</a:t>
            </a:r>
            <a:r>
              <a:rPr lang="zh-CN" altLang="en-US" dirty="0"/>
              <a:t>语法上就不能通过！因此</a:t>
            </a:r>
            <a:r>
              <a:rPr lang="en-US" altLang="zh-CN" dirty="0"/>
              <a:t>Cross Join </a:t>
            </a:r>
            <a:r>
              <a:rPr lang="zh-CN" altLang="en-US" dirty="0"/>
              <a:t>很鸡肋，既然有</a:t>
            </a:r>
            <a:r>
              <a:rPr lang="en-US" altLang="zh-CN" dirty="0"/>
              <a:t>Cross Apply</a:t>
            </a:r>
            <a:r>
              <a:rPr lang="zh-CN" altLang="en-US" dirty="0"/>
              <a:t>了，那么</a:t>
            </a:r>
            <a:r>
              <a:rPr lang="en-US" altLang="zh-CN" dirty="0"/>
              <a:t>Cross Join</a:t>
            </a:r>
            <a:r>
              <a:rPr lang="zh-CN" altLang="en-US" dirty="0"/>
              <a:t>几乎毫无存在的价值</a:t>
            </a:r>
            <a:r>
              <a:rPr lang="en-US" altLang="zh-CN" dirty="0"/>
              <a:t>~</a:t>
            </a:r>
            <a:r>
              <a:rPr lang="zh-CN" altLang="en-US" dirty="0"/>
              <a:t>针对这一点，下面列举一些</a:t>
            </a:r>
            <a:r>
              <a:rPr lang="en-US" altLang="zh-CN" dirty="0"/>
              <a:t>Cross Apply</a:t>
            </a:r>
            <a:r>
              <a:rPr lang="zh-CN" altLang="en-US" dirty="0"/>
              <a:t>特有的用法：</a:t>
            </a:r>
            <a:r>
              <a:rPr lang="en-US" altLang="zh-CN" dirty="0"/>
              <a:t>1.</a:t>
            </a:r>
            <a:r>
              <a:rPr lang="zh-CN" altLang="en-US" dirty="0"/>
              <a:t>结合表值函数使用：</a:t>
            </a:r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2.top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子查询的用法：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我要看语文第一名，数学前两名，英语前三名的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，学科，分数，用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 apply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实现方法如下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CN" dirty="0"/>
              <a:t>SELECT b.* FROM (</a:t>
            </a:r>
          </a:p>
          <a:p>
            <a:r>
              <a:rPr lang="en-US" altLang="zh-CN" dirty="0"/>
              <a:t>select Subject='</a:t>
            </a:r>
            <a:r>
              <a:rPr lang="en-US" altLang="zh-CN" dirty="0" err="1"/>
              <a:t>Chiness</a:t>
            </a:r>
            <a:r>
              <a:rPr lang="en-US" altLang="zh-CN" dirty="0"/>
              <a:t>',</a:t>
            </a:r>
            <a:r>
              <a:rPr lang="en-US" altLang="zh-CN" dirty="0" err="1"/>
              <a:t>num</a:t>
            </a:r>
            <a:r>
              <a:rPr lang="en-US" altLang="zh-CN" dirty="0"/>
              <a:t>=1 union </a:t>
            </a:r>
            <a:r>
              <a:rPr lang="en-US" altLang="zh-CN" dirty="0" err="1"/>
              <a:t>allselect</a:t>
            </a:r>
            <a:r>
              <a:rPr lang="en-US" altLang="zh-CN" dirty="0"/>
              <a:t> 'Math',2 union </a:t>
            </a:r>
            <a:r>
              <a:rPr lang="en-US" altLang="zh-CN" dirty="0" err="1"/>
              <a:t>allselect</a:t>
            </a:r>
            <a:r>
              <a:rPr lang="en-US" altLang="zh-CN" dirty="0"/>
              <a:t> 'English',3</a:t>
            </a:r>
          </a:p>
          <a:p>
            <a:r>
              <a:rPr lang="en-US" altLang="zh-CN" dirty="0"/>
              <a:t>)a cross apply (select top(</a:t>
            </a:r>
            <a:r>
              <a:rPr lang="en-US" altLang="zh-CN" dirty="0" err="1"/>
              <a:t>a.num</a:t>
            </a:r>
            <a:r>
              <a:rPr lang="en-US" altLang="zh-CN" dirty="0"/>
              <a:t>) * from Students where Subject=</a:t>
            </a:r>
            <a:r>
              <a:rPr lang="en-US" altLang="zh-CN" dirty="0" err="1"/>
              <a:t>a.Subject</a:t>
            </a:r>
            <a:r>
              <a:rPr lang="en-US" altLang="zh-CN" dirty="0"/>
              <a:t> )b</a:t>
            </a:r>
          </a:p>
          <a:p>
            <a:r>
              <a:rPr lang="en-US" altLang="zh-CN" dirty="0"/>
              <a:t>————————————————</a:t>
            </a:r>
          </a:p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</a:t>
            </a:r>
            <a:r>
              <a:rPr lang="en-US" altLang="zh-CN" dirty="0" err="1"/>
              <a:t>Wikey_Zhang</a:t>
            </a:r>
            <a:r>
              <a:rPr lang="zh-CN" altLang="en-US" dirty="0"/>
              <a:t>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https://blog.csdn.net/Wikey_Zhang/article/details/77480118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3193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200" b="0" i="0" dirty="0">
                <a:solidFill>
                  <a:srgbClr val="4D4D4D"/>
                </a:solidFill>
                <a:effectLst/>
                <a:latin typeface="-apple-system"/>
              </a:rPr>
              <a:t>有两种类型的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latin typeface="-apple-system"/>
              </a:rPr>
              <a:t>for json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-apple-system"/>
              </a:rPr>
              <a:t>子句：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FOR JSON Path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，通过列名或者列别名来定义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JSON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对象的层次结构，列别名中可以包含“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.”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，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JSON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的成员层次结构将会与别名中的层次结构保持一致。</a:t>
            </a:r>
            <a:b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这个特性非常类似于早期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SQL Server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版本中的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For Xml Path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子句，可以使用斜线来定义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xml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的层次结构。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FOR JSON Auto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，自动按照查询语句中使用的表结构来创建嵌套的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JSON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子数组，类似于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For Xml Auto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特性。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261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800" dirty="0"/>
          </a:p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575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7467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800" b="0" i="0" dirty="0">
                <a:solidFill>
                  <a:srgbClr val="4D4D4D"/>
                </a:solidFill>
                <a:effectLst/>
                <a:latin typeface="-apple-system"/>
              </a:rPr>
              <a:t>FOR JSON</a:t>
            </a:r>
            <a:r>
              <a:rPr lang="zh-CN" altLang="en-US" sz="1800" b="0" i="0" dirty="0">
                <a:solidFill>
                  <a:srgbClr val="4D4D4D"/>
                </a:solidFill>
                <a:effectLst/>
                <a:latin typeface="-apple-system"/>
              </a:rPr>
              <a:t>子句主要应用场景：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把需要返回给客户端的一组对象序列化为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JSON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。假设，在创建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JSON Web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服务时，需要提供供应商信息及其产品信息（比如在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OData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服务中使用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$extend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选项）。可能会查询供应商列表，把每个供应商信息格式化为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JSON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对象并通过额外查询来获得这个供应商的产品列表，将其转化为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JSON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对象数组附加到供应商对象。</a:t>
            </a:r>
            <a:endParaRPr lang="en-US" altLang="zh-CN" sz="18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其他方案可能会通过链接查询来获得供应商和产品信息列表，使用客户端代码来格式化为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JSON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对象（若使用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Entity Framework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将可能产生额外查询）。使用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for </a:t>
            </a:r>
            <a:r>
              <a:rPr lang="en-US" altLang="zh-CN" sz="1800" b="0" i="0" dirty="0" err="1">
                <a:solidFill>
                  <a:srgbClr val="333333"/>
                </a:solidFill>
                <a:effectLst/>
                <a:latin typeface="-apple-system"/>
              </a:rPr>
              <a:t>json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子句，可以连接这两个表进行查询，添加想要的前缀（定义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JSON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层次结构），在数据库层完成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JSON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格式化工作。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在一对多的父子表关系场景，若不想创建子表，而是想把子表的记录以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JSON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数组的格式存储作为父表的一列。比如不想把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SalesOrderHeader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和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SalesOrderDetails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数据分成两个表来保存，可以把每个订单的多个商品详情格式化为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JSON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数组保存到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SalesOrderHeader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表中的一列。</a:t>
            </a:r>
          </a:p>
          <a:p>
            <a:endParaRPr lang="zh-CN" altLang="en-US" sz="1800" dirty="0"/>
          </a:p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1913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dirty="0">
                <a:solidFill>
                  <a:srgbClr val="4D4D4D"/>
                </a:solidFill>
                <a:effectLst/>
                <a:latin typeface="-apple-system"/>
              </a:rPr>
              <a:t>有两种类型的</a:t>
            </a:r>
            <a:r>
              <a:rPr lang="en-US" altLang="zh-CN" sz="1800" b="0" i="0" dirty="0">
                <a:solidFill>
                  <a:srgbClr val="4D4D4D"/>
                </a:solidFill>
                <a:effectLst/>
                <a:latin typeface="-apple-system"/>
              </a:rPr>
              <a:t>for </a:t>
            </a:r>
            <a:r>
              <a:rPr lang="en-US" altLang="zh-CN" sz="1800" b="0" i="0" dirty="0" err="1">
                <a:solidFill>
                  <a:srgbClr val="4D4D4D"/>
                </a:solidFill>
                <a:effectLst/>
                <a:latin typeface="-apple-system"/>
              </a:rPr>
              <a:t>json</a:t>
            </a:r>
            <a:r>
              <a:rPr lang="zh-CN" altLang="en-US" sz="1800" b="0" i="0" dirty="0">
                <a:solidFill>
                  <a:srgbClr val="4D4D4D"/>
                </a:solidFill>
                <a:effectLst/>
                <a:latin typeface="-apple-system"/>
              </a:rPr>
              <a:t>子句：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FOR JSON Path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，通过列名或者列别名来定义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JSON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对象的层次结构，列别名中可以包含“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.”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，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JSON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的成员层次结构将会与别名中的层次结构保持一致。</a:t>
            </a:r>
            <a:b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这个特性非常类似于早期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SQL Server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版本中的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For Xml Path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子句，可以使用斜线来定义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xml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的层次结构。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FOR JSON Auto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，自动按照查询语句中使用的表结构来创建嵌套的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JSON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子数组，类似于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For Xml Auto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特性。</a:t>
            </a:r>
          </a:p>
          <a:p>
            <a:endParaRPr lang="en-US" altLang="zh-CN" sz="1800" dirty="0"/>
          </a:p>
          <a:p>
            <a:pPr algn="l"/>
            <a:r>
              <a:rPr lang="en-US" altLang="zh-CN" sz="1800" b="0" i="0" dirty="0">
                <a:solidFill>
                  <a:srgbClr val="4D4D4D"/>
                </a:solidFill>
                <a:effectLst/>
                <a:latin typeface="-apple-system"/>
              </a:rPr>
              <a:t>FOR JSON</a:t>
            </a:r>
            <a:r>
              <a:rPr lang="zh-CN" altLang="en-US" sz="1800" b="0" i="0" dirty="0">
                <a:solidFill>
                  <a:srgbClr val="4D4D4D"/>
                </a:solidFill>
                <a:effectLst/>
                <a:latin typeface="-apple-system"/>
              </a:rPr>
              <a:t>子句主要应用场景：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把需要返回给客户端的一组对象序列化为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JSON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。假设，在创建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JSON Web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服务时，需要提供供应商信息及其产品信息（比如在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OData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服务中使用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$extend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选项）。可能会查询供应商列表，把每个供应商信息格式化为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JSON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对象并通过额外查询来获得这个供应商的产品列表，将其转化为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JSON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对象数组附加到供应商对象。</a:t>
            </a:r>
            <a:endParaRPr lang="en-US" altLang="zh-CN" sz="18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其他方案可能会通过链接查询来获得供应商和产品信息列表，使用客户端代码来格式化为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JSON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对象（若使用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Entity Framework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将可能产生额外查询）。使用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for </a:t>
            </a:r>
            <a:r>
              <a:rPr lang="en-US" altLang="zh-CN" sz="1800" b="0" i="0" dirty="0" err="1">
                <a:solidFill>
                  <a:srgbClr val="333333"/>
                </a:solidFill>
                <a:effectLst/>
                <a:latin typeface="-apple-system"/>
              </a:rPr>
              <a:t>json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子句，可以连接这两个表进行查询，添加想要的前缀（定义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JSON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层次结构），在数据库层完成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JSON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格式化工作。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在一对多的父子表关系场景，若不想创建子表，而是想把子表的记录以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JSON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数组的格式存储作为父表的一列。比如不想把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SalesOrderHeader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和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SalesOrderDetails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数据分成两个表来保存，可以把每个订单的多个商品详情格式化为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JSON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数组保存到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"/>
              </a:rPr>
              <a:t>SalesOrderHeader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表中的一列。</a:t>
            </a:r>
          </a:p>
          <a:p>
            <a:endParaRPr lang="zh-CN" altLang="en-US" sz="1800" dirty="0"/>
          </a:p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2188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博主「手把手入门」的原创文章，遵循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https://blog.csdn.net/qq_16946803/article/details/127620851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4168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博主「手把手入门」的原创文章，遵循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https://blog.csdn.net/qq_16946803/article/details/127620851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字符串参考链接：</a:t>
            </a:r>
            <a:r>
              <a:rPr lang="en-US" altLang="zh-CN" dirty="0"/>
              <a:t>https://deepinout.com/mysql/mysql-questions/t_how-to-add-a-string-containing-double-quote-to-records-in-mysql.html</a:t>
            </a:r>
          </a:p>
          <a:p>
            <a:endParaRPr lang="en-US" altLang="zh-CN" dirty="0"/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方法二：使用转义符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另一种解决方法是在双引号字符前添加一个转义符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中，可以使用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来转义特殊字符，从而告诉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如何处理这些字符。例如：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"This is a \"double-quoted\" string";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3920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博主「手把手入门」的原创文章，遵循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https://blog.csdn.net/qq_16946803/article/details/127620851</a:t>
            </a:r>
            <a:endParaRPr lang="zh-CN" altLang="en-US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注意：单引号、双引号字符可能由于</a:t>
            </a:r>
            <a:r>
              <a:rPr lang="en-US" altLang="zh-CN" dirty="0"/>
              <a:t>PPT</a:t>
            </a:r>
            <a:r>
              <a:rPr lang="zh-CN" altLang="en-US" dirty="0"/>
              <a:t>软件自动变更而变为不可执行的</a:t>
            </a:r>
            <a:r>
              <a:rPr lang="en-US" altLang="zh-CN" dirty="0"/>
              <a:t>office</a:t>
            </a:r>
            <a:r>
              <a:rPr lang="zh-CN" altLang="en-US" dirty="0"/>
              <a:t>引号符号，因此</a:t>
            </a:r>
            <a:r>
              <a:rPr lang="en-US" altLang="zh-CN" dirty="0" err="1"/>
              <a:t>sql</a:t>
            </a:r>
            <a:r>
              <a:rPr lang="zh-CN" altLang="en-US" dirty="0"/>
              <a:t>语句拷贝到</a:t>
            </a:r>
            <a:r>
              <a:rPr lang="en-US" altLang="zh-CN" dirty="0" err="1"/>
              <a:t>mySQL</a:t>
            </a:r>
            <a:r>
              <a:rPr lang="zh-CN" altLang="en-US" dirty="0"/>
              <a:t>的</a:t>
            </a:r>
            <a:r>
              <a:rPr lang="en-US" altLang="zh-CN" dirty="0"/>
              <a:t>workbench</a:t>
            </a:r>
            <a:r>
              <a:rPr lang="zh-CN" altLang="en-US" dirty="0"/>
              <a:t>代码界面时如遇语法报错可能要逐一校对引号是否正确的字符，一般自动匹配变成的斜着的引号都是不能执行的，要改为竖着的引号。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7126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博主「手把手入门」的原创文章，遵循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https://blog.csdn.net/qq_16946803/article/details/127620851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6567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博主「手把手入门」的原创文章，遵循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https://blog.csdn.net/qq_16946803/article/details/127620851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7390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博主「手把手入门」的原创文章，遵循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https://blog.csdn.net/qq_16946803/article/details/127620851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1098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博主「手把手入门」的原创文章，遵循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https://blog.csdn.net/qq_16946803/article/details/127620851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0458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博主「手把手入门」的原创文章，遵循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https://blog.csdn.net/qq_16946803/article/details/127620851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519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7918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博主「手把手入门」的原创文章，遵循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https://blog.csdn.net/qq_16946803/article/details/127620851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3501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博主「手把手入门」的原创文章，遵循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https://blog.csdn.net/qq_16946803/article/details/127620851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0307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博主「手把手入门」的原创文章，遵循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https://blog.csdn.net/qq_16946803/article/details/127620851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0102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博主「手把手入门」的原创文章，遵循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https://blog.csdn.net/qq_16946803/article/details/127620851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10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博主「手把手入门」的原创文章，遵循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https://blog.csdn.net/qq_16946803/article/details/127620851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991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博主「手把手入门」的原创文章，遵循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https://blog.csdn.net/qq_16946803/article/details/127620851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4945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博主「手把手入门」的原创文章，遵循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https://blog.csdn.net/qq_16946803/article/details/127620851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1297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博主「手把手入门」的原创文章，遵循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https://blog.csdn.net/qq_16946803/article/details/127620851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5824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博主「手把手入门」的原创文章，遵循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https://blog.csdn.net/qq_16946803/article/details/127620851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163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博主「手把手入门」的原创文章，遵循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https://blog.csdn.net/qq_16946803/article/details/127620851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551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https://blog.csdn.net/qingxukang/article/details/51201933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4774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博主「手把手入门」的原创文章，遵循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https://blog.csdn.net/qq_16946803/article/details/127620851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0974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博主「手把手入门」的原创文章，遵循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https://blog.csdn.net/qq_16946803/article/details/127620851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8251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博主「手把手入门」的原创文章，遵循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https://blog.csdn.net/qq_16946803/article/details/127620851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976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博主「手把手入门」的原创文章，遵循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https://blog.csdn.net/qq_16946803/article/details/127620851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0034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博主「手把手入门」的原创文章，遵循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https://blog.csdn.net/qq_16946803/article/details/127620851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5791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博主「手把手入门」的原创文章，遵循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https://blog.csdn.net/qq_16946803/article/details/127620851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8301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博主「手把手入门」的原创文章，遵循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https://blog.csdn.net/qq_16946803/article/details/127620851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注：（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sz="1200" dirty="0"/>
              <a:t>JSON_EXTRACT(c3, ‘$.*‘) </a:t>
            </a:r>
            <a:r>
              <a:rPr lang="zh-CN" altLang="en-US" sz="1200" dirty="0"/>
              <a:t>将多个属性转换</a:t>
            </a:r>
            <a:r>
              <a:rPr lang="zh-CN" altLang="en-US" sz="1200"/>
              <a:t>为数组；</a:t>
            </a:r>
            <a:endParaRPr lang="en-US" altLang="zh-CN" sz="1200" dirty="0"/>
          </a:p>
          <a:p>
            <a:r>
              <a:rPr lang="zh-CN" altLang="en-US" sz="1200" dirty="0"/>
              <a:t>（</a:t>
            </a:r>
            <a:r>
              <a:rPr lang="en-US" altLang="zh-CN" sz="1200" dirty="0"/>
              <a:t>2</a:t>
            </a:r>
            <a:r>
              <a:rPr lang="zh-CN" altLang="en-US" sz="1200" dirty="0"/>
              <a:t>）</a:t>
            </a:r>
            <a:r>
              <a:rPr lang="en-US" altLang="zh-CN" sz="1200" dirty="0"/>
              <a:t>JSON_TABLE</a:t>
            </a:r>
            <a:r>
              <a:rPr lang="zh-CN" altLang="en-US" sz="1200" dirty="0"/>
              <a:t>将数组转换为表；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6544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博主「手把手入门」的原创文章，遵循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https://blog.csdn.net/qq_16946803/article/details/127620851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注：（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sz="1200" dirty="0"/>
              <a:t>JSON_EXTRACT(c3, ‘$.*‘) </a:t>
            </a:r>
            <a:r>
              <a:rPr lang="zh-CN" altLang="en-US" sz="1200" dirty="0"/>
              <a:t>将多个属性转换</a:t>
            </a:r>
            <a:r>
              <a:rPr lang="zh-CN" altLang="en-US" sz="1200"/>
              <a:t>为数组；</a:t>
            </a:r>
            <a:endParaRPr lang="en-US" altLang="zh-CN" sz="1200" dirty="0"/>
          </a:p>
          <a:p>
            <a:r>
              <a:rPr lang="zh-CN" altLang="en-US" sz="1200" dirty="0"/>
              <a:t>（</a:t>
            </a:r>
            <a:r>
              <a:rPr lang="en-US" altLang="zh-CN" sz="1200" dirty="0"/>
              <a:t>2</a:t>
            </a:r>
            <a:r>
              <a:rPr lang="zh-CN" altLang="en-US" sz="1200" dirty="0"/>
              <a:t>）</a:t>
            </a:r>
            <a:r>
              <a:rPr lang="en-US" altLang="zh-CN" sz="1200" dirty="0"/>
              <a:t>JSON_TABLE</a:t>
            </a:r>
            <a:r>
              <a:rPr lang="zh-CN" altLang="en-US" sz="1200" dirty="0"/>
              <a:t>将数组转换为表；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9136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博主「手把手入门」的原创文章，遵循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https://blog.csdn.net/qq_16946803/article/details/127620851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注：（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sz="1200" dirty="0"/>
              <a:t>JSON_EXTRACT(c3, ‘$.*‘) </a:t>
            </a:r>
            <a:r>
              <a:rPr lang="zh-CN" altLang="en-US" sz="1200" dirty="0"/>
              <a:t>将多个属性转换</a:t>
            </a:r>
            <a:r>
              <a:rPr lang="zh-CN" altLang="en-US" sz="1200"/>
              <a:t>为数组；</a:t>
            </a:r>
            <a:endParaRPr lang="en-US" altLang="zh-CN" sz="1200" dirty="0"/>
          </a:p>
          <a:p>
            <a:r>
              <a:rPr lang="zh-CN" altLang="en-US" sz="1200" dirty="0"/>
              <a:t>（</a:t>
            </a:r>
            <a:r>
              <a:rPr lang="en-US" altLang="zh-CN" sz="1200" dirty="0"/>
              <a:t>2</a:t>
            </a:r>
            <a:r>
              <a:rPr lang="zh-CN" altLang="en-US" sz="1200" dirty="0"/>
              <a:t>）</a:t>
            </a:r>
            <a:r>
              <a:rPr lang="en-US" altLang="zh-CN" sz="1200" dirty="0"/>
              <a:t>JSON_TABLE</a:t>
            </a:r>
            <a:r>
              <a:rPr lang="zh-CN" altLang="en-US" sz="1200" dirty="0"/>
              <a:t>将数组转换为表；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0779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博主「手把手入门」的原创文章，遵循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https://blog.csdn.net/qq_16946803/article/details/127620851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491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https://blog.csdn.net/qingxukang/article/details/51201933</a:t>
            </a:r>
          </a:p>
          <a:p>
            <a:endParaRPr lang="en-US" altLang="zh-CN" dirty="0"/>
          </a:p>
          <a:p>
            <a:r>
              <a:rPr lang="en-US" altLang="zh-CN" dirty="0"/>
              <a:t>Raw</a:t>
            </a:r>
            <a:r>
              <a:rPr lang="zh-CN" altLang="en-US" dirty="0"/>
              <a:t>和</a:t>
            </a:r>
            <a:r>
              <a:rPr lang="en-US" altLang="zh-CN" dirty="0"/>
              <a:t>auto</a:t>
            </a:r>
            <a:r>
              <a:rPr lang="zh-CN" altLang="en-US" dirty="0"/>
              <a:t>的区别，</a:t>
            </a:r>
            <a:r>
              <a:rPr lang="en-US" altLang="zh-CN" dirty="0"/>
              <a:t>auto</a:t>
            </a:r>
            <a:r>
              <a:rPr lang="zh-CN" altLang="en-US" dirty="0"/>
              <a:t>可以形成简单的层次关系，表名作为节点，多表连接时从左至右的表依次形成父子关系的嵌套结构。</a:t>
            </a:r>
            <a:endParaRPr lang="en-US" altLang="zh-CN" dirty="0"/>
          </a:p>
          <a:p>
            <a:r>
              <a:rPr lang="en-US" altLang="zh-CN" dirty="0"/>
              <a:t>https://www.bbsmax.com/A/x9J2xZbjd6/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2726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博主「手把手入门」的原创文章，遵循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https://blog.csdn.net/qq_16946803/article/details/127620851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1400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博主「手把手入门」的原创文章，遵循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https://blog.csdn.net/qq_16946803/article/details/127620851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6666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作为一种统计分析软件，是集统计分析与图形显示于一体的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6671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与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RODBC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的区别在于，前面是直接调用数据库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SQL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中的数据；而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sqldf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包是在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R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语言环境中，执行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SQL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搜索语言。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组合使用：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RODBC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从数据库读入环境，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sqldf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进行搜索（适合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SQL 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爱好者）。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其他函数的类似功能可以看：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R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语言数据集合并、数据增减</a:t>
            </a:r>
            <a:endParaRPr lang="en-US" altLang="zh-CN" b="0" i="0" dirty="0">
              <a:solidFill>
                <a:srgbClr val="4B4B4B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4B4B4B"/>
              </a:solidFill>
              <a:effectLst/>
              <a:latin typeface="PingFang SC"/>
            </a:endParaRPr>
          </a:p>
          <a:p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2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、数据筛选与排序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数据筛选可以有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subset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函数，排序有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order/sort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函数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    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#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选择表中指定列*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/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    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sqldf("select </a:t>
            </a:r>
            <a:r>
              <a:rPr lang="en-US" altLang="zh-CN" b="0" i="0" dirty="0" err="1">
                <a:solidFill>
                  <a:srgbClr val="4B4B4B"/>
                </a:solidFill>
                <a:effectLst/>
                <a:latin typeface="PingFang SC"/>
              </a:rPr>
              <a:t>year,market,sale,profit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 from sale")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     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    #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选择满足条件的行*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/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    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sqldf("select * from sale where year=2012 and market='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东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'")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       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#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语句特点，先抽取全局数据，然后再执行局部选择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       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#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字符单引号，切记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     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    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#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对行进行排序*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/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    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sqldf("select </a:t>
            </a:r>
            <a:r>
              <a:rPr lang="en-US" altLang="zh-CN" b="0" i="0" dirty="0" err="1">
                <a:solidFill>
                  <a:srgbClr val="4B4B4B"/>
                </a:solidFill>
                <a:effectLst/>
                <a:latin typeface="PingFang SC"/>
              </a:rPr>
              <a:t>year,market,sale,profit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          from sale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          order by year")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数据筛选：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sqldf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可以执行选择表中指定指标、满足条件的行（注意：抽取满足条件的行的字符时，字符型需要用单引号），语法结构是：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select  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指标名称 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from 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数据集 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where 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某指标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=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条件  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排序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order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：按照某变量排序，语法结构：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select 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指标名称（或全部）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from 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数据集 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order by 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指标名称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3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、数据合并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——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纵向连接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数据合并的方法很多，基本函数包中有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merge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、</a:t>
            </a:r>
            <a:r>
              <a:rPr lang="en-US" altLang="zh-CN" b="0" i="0" dirty="0" err="1">
                <a:solidFill>
                  <a:srgbClr val="4B4B4B"/>
                </a:solidFill>
                <a:effectLst/>
                <a:latin typeface="PingFang SC"/>
              </a:rPr>
              <a:t>cbind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/</a:t>
            </a:r>
            <a:r>
              <a:rPr lang="en-US" altLang="zh-CN" b="0" i="0" dirty="0" err="1">
                <a:solidFill>
                  <a:srgbClr val="4B4B4B"/>
                </a:solidFill>
                <a:effectLst/>
                <a:latin typeface="PingFang SC"/>
              </a:rPr>
              <a:t>rbind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，以及一些专业的包</a:t>
            </a:r>
            <a:r>
              <a:rPr lang="en-US" altLang="zh-CN" b="0" i="0" dirty="0" err="1">
                <a:solidFill>
                  <a:srgbClr val="4B4B4B"/>
                </a:solidFill>
                <a:effectLst/>
                <a:latin typeface="PingFang SC"/>
              </a:rPr>
              <a:t>plyr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、</a:t>
            </a:r>
            <a:r>
              <a:rPr lang="en-US" altLang="zh-CN" b="0" i="0" dirty="0" err="1">
                <a:solidFill>
                  <a:srgbClr val="4B4B4B"/>
                </a:solidFill>
                <a:effectLst/>
                <a:latin typeface="PingFang SC"/>
              </a:rPr>
              <a:t>dplyr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、</a:t>
            </a:r>
            <a:r>
              <a:rPr lang="en-US" altLang="zh-CN" b="0" i="0" dirty="0" err="1">
                <a:solidFill>
                  <a:srgbClr val="4B4B4B"/>
                </a:solidFill>
                <a:effectLst/>
                <a:latin typeface="PingFang SC"/>
              </a:rPr>
              <a:t>data.table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等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b="0" i="0" dirty="0" err="1">
                <a:solidFill>
                  <a:srgbClr val="4B4B4B"/>
                </a:solidFill>
                <a:effectLst/>
                <a:latin typeface="PingFang SC"/>
              </a:rPr>
              <a:t>rbind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/</a:t>
            </a:r>
            <a:r>
              <a:rPr lang="en-US" altLang="zh-CN" b="0" i="0" dirty="0" err="1">
                <a:solidFill>
                  <a:srgbClr val="4B4B4B"/>
                </a:solidFill>
                <a:effectLst/>
                <a:latin typeface="PingFang SC"/>
              </a:rPr>
              <a:t>cbind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对数据合并的要求比较严格：合并的变量名必须一致；数据等长；指标顺序必须一致。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sqldf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就不会这么苛刻，并参照了一些集合查询的方法（关于基础包的集合查询可参考：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R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语言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︱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集合运算）。</a:t>
            </a:r>
            <a:endParaRPr lang="en-US" altLang="zh-CN" b="0" i="0" dirty="0">
              <a:solidFill>
                <a:srgbClr val="4B4B4B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4B4B4B"/>
              </a:solidFill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（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1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）并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——union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    UNION3&lt;-sqldf("select * from one union select * from two")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       #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合并后去重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,</a:t>
            </a:r>
            <a:r>
              <a:rPr lang="en-US" altLang="zh-CN" b="0" i="0" dirty="0" err="1">
                <a:solidFill>
                  <a:srgbClr val="4B4B4B"/>
                </a:solidFill>
                <a:effectLst/>
                <a:latin typeface="PingFang SC"/>
              </a:rPr>
              <a:t>rbind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是合并后不去重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    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UNION_all&lt;-sqldf("select * from one union all select * from two")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       #all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可以支持，合并后不去重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r>
              <a:rPr lang="en-US" altLang="zh-CN" b="0" i="0" dirty="0" err="1">
                <a:solidFill>
                  <a:srgbClr val="4B4B4B"/>
                </a:solidFill>
                <a:effectLst/>
                <a:latin typeface="PingFang SC"/>
              </a:rPr>
              <a:t>rbind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/</a:t>
            </a:r>
            <a:r>
              <a:rPr lang="en-US" altLang="zh-CN" b="0" i="0" dirty="0" err="1">
                <a:solidFill>
                  <a:srgbClr val="4B4B4B"/>
                </a:solidFill>
                <a:effectLst/>
                <a:latin typeface="PingFang SC"/>
              </a:rPr>
              <a:t>cbind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是将数据一股脑子全部帖在一起，只合并不去重；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sqldf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则可以自行选择，语法结构：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select * from 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数据集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1 union (all) select * from 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数据集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2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其中的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all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代表不去重，一起加进来。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（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2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）差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(except)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、交（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Intersect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）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    #EXCEPT_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差集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       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#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不存在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all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    EXCEPT&lt;-sqldf("select * from one EXCEPT select * from two")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    #INTERSECT——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交集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    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INTERSECT&lt;-sqldf("select * from one INTERSECT select * from two")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差集就是找两个数据集的不同的数据，而且是数据集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1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中，去掉重复的数值；并集则是两个数据集的重合（去重可以用）之处。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4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、数据合并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——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横向连接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横向连接有三种类型：交叉连接（笛卡尔乘积，所有数据重新排列组合合并起来，一般在实验设计涉及全排列的时候可以很好地使用）、内连接（筛选匹配到的数据）、外连接。</a:t>
            </a:r>
            <a:endParaRPr lang="en-US" altLang="zh-CN" b="0" i="0" dirty="0">
              <a:solidFill>
                <a:srgbClr val="4B4B4B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4B4B4B"/>
              </a:solidFill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其中，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sqldf 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中的右连接、全连接已经失效，一般情况下会大多选择左联结。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（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1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）内连接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——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匹配到完全一致的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    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&gt; inner1&lt;- merge(table1, table2, by = "id", all = F);inner1  #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筛选相同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id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，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F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为只连接匹配到的，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T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为没有匹配到的赋值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NA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      id a b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    1  3 c e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    &gt; inner2&lt;-</a:t>
            </a:r>
            <a:r>
              <a:rPr lang="en-US" altLang="zh-CN" b="0" i="0" dirty="0" err="1">
                <a:solidFill>
                  <a:srgbClr val="4B4B4B"/>
                </a:solidFill>
                <a:effectLst/>
                <a:latin typeface="PingFang SC"/>
              </a:rPr>
              <a:t>inner_join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(table1, table2, by = "id");inner2   #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与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merge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完全一致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      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id a b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    1  3 c e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    &gt; inner3&lt;-sqldf("select * from table1 as a inner join table2 as b on a.id=b.id");inner3 #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内连接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      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id a id b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    1  3 c  3 e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    &gt; inner4&lt;-sqldf("select * from table1 as a,table2 as b where a.id=b.id");inner4  #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笛卡尔积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      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id a id b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    1  3 c  3 e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匹配到完全一致、相同的，基础包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merge=</a:t>
            </a:r>
            <a:r>
              <a:rPr lang="en-US" altLang="zh-CN" b="0" i="0" dirty="0" err="1">
                <a:solidFill>
                  <a:srgbClr val="4B4B4B"/>
                </a:solidFill>
                <a:effectLst/>
                <a:latin typeface="PingFang SC"/>
              </a:rPr>
              <a:t>dplyr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的</a:t>
            </a:r>
            <a:r>
              <a:rPr lang="en-US" altLang="zh-CN" b="0" i="0" dirty="0" err="1">
                <a:solidFill>
                  <a:srgbClr val="4B4B4B"/>
                </a:solidFill>
                <a:effectLst/>
                <a:latin typeface="PingFang SC"/>
              </a:rPr>
              <a:t>inner_join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=sqldf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包中的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inner join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。当然输出结果中，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sqldf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中会蹦出来两个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id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，可以进行删除。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其中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sql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包中的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Inner join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语法结构为：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select * from 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数据集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1 as a      inner join   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数据集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2  as b on a.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指标名称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=b.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指标名称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（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2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）左连接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——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最有效，以数据集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1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为准，匹配到的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+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为匹配到的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    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&gt; left1&lt;- merge(table1, table2, by = "id", </a:t>
            </a:r>
            <a:r>
              <a:rPr lang="en-US" altLang="zh-CN" b="0" i="0" dirty="0" err="1">
                <a:solidFill>
                  <a:srgbClr val="4B4B4B"/>
                </a:solidFill>
                <a:effectLst/>
                <a:latin typeface="PingFang SC"/>
              </a:rPr>
              <a:t>all.x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 = TRUE);left1  #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按照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id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连接所有信息包括进去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      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id a    b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    1  1 a &lt;NA&gt;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    2  2 b &lt;NA&gt;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    3  3 c    e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    &gt; left2&lt;-</a:t>
            </a:r>
            <a:r>
              <a:rPr lang="en-US" altLang="zh-CN" b="0" i="0" dirty="0" err="1">
                <a:solidFill>
                  <a:srgbClr val="4B4B4B"/>
                </a:solidFill>
                <a:effectLst/>
                <a:latin typeface="PingFang SC"/>
              </a:rPr>
              <a:t>left_join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(table1, table2, by = "id");left2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      id a    b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    1  1 a &lt;NA&gt;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    2  2 b &lt;NA&gt;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    3  3 c    e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    &gt; left3&lt;-sqldf("select * from table1 as a left join table2 as b on a.id=b.id");left3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      id a id    b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    1  1 a NA &lt;NA&gt;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    2  2 b NA &lt;NA&gt;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    3  3 c  3    e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基础包中的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merge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，当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all=F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就是内连接，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all=T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就是全连接，</a:t>
            </a:r>
            <a:r>
              <a:rPr lang="en-US" altLang="zh-CN" b="0" i="0" dirty="0" err="1">
                <a:solidFill>
                  <a:srgbClr val="4B4B4B"/>
                </a:solidFill>
                <a:effectLst/>
                <a:latin typeface="PingFang SC"/>
              </a:rPr>
              <a:t>all.x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=T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就是左联结，</a:t>
            </a:r>
            <a:r>
              <a:rPr lang="en-US" altLang="zh-CN" b="0" i="0" dirty="0" err="1">
                <a:solidFill>
                  <a:srgbClr val="4B4B4B"/>
                </a:solidFill>
                <a:effectLst/>
                <a:latin typeface="PingFang SC"/>
              </a:rPr>
              <a:t>all.y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=T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就是右连接（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merge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函数首选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all=T,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全连接）；</a:t>
            </a:r>
            <a:r>
              <a:rPr lang="en-US" altLang="zh-CN" b="0" i="0" dirty="0" err="1">
                <a:solidFill>
                  <a:srgbClr val="4B4B4B"/>
                </a:solidFill>
                <a:effectLst/>
                <a:latin typeface="PingFang SC"/>
              </a:rPr>
              <a:t>dplyr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中的</a:t>
            </a:r>
            <a:r>
              <a:rPr lang="en-US" altLang="zh-CN" b="0" i="0" dirty="0" err="1">
                <a:solidFill>
                  <a:srgbClr val="4B4B4B"/>
                </a:solidFill>
                <a:effectLst/>
                <a:latin typeface="PingFang SC"/>
              </a:rPr>
              <a:t>left_join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也可以实现</a:t>
            </a:r>
            <a:r>
              <a:rPr lang="en-US" altLang="zh-CN" b="0" i="0" dirty="0" err="1">
                <a:solidFill>
                  <a:srgbClr val="4B4B4B"/>
                </a:solidFill>
                <a:effectLst/>
                <a:latin typeface="PingFang SC"/>
              </a:rPr>
              <a:t>merge,all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=T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效果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sqldf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中的语法结构：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select * from 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数据集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1 as a left join 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数据集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2as b on a.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指标名称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=b.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指标名称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4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、数据去重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    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#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删除重复的行*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/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    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sqldf("select DISTINCT  year from sale")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解读：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distinct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跟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unique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去重功能差不多，语法特点：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select DISTINCT 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指标名称 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PingFang SC"/>
              </a:rPr>
              <a:t>from 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PingFang SC"/>
              </a:rPr>
              <a:t>数据集</a:t>
            </a:r>
            <a:br>
              <a:rPr lang="zh-CN" altLang="en-US" dirty="0"/>
            </a:b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https://www.cnblogs.com/purple5252/p/11125119.html</a:t>
            </a:r>
          </a:p>
          <a:p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语言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︱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数据库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SQL-R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连接与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SQL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语句执行（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RODBC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、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sqldf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包）</a:t>
            </a:r>
            <a:endParaRPr lang="zh-CN" alt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数据库是极其重要的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语言数据导入源数据之地，读入包有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sqldf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RODBC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等。跟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server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相连有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RODBC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，跟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链接的有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RMySQL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。但是在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里面，回传文本会出现截断的情况，这一情况可把我弄得有点手足无措。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一、数据库读入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——RODBC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CRAN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里面的包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RODBC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ODBC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的访问接口：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odbcConnect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odbcDriverConnect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图形化界面下，可以通过对话框选择数据库） 可以打开一个连接，返回一个用于随后数据库访问的控制（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 打印一个连接会给出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ODBC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连接的一些细节，而调用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odbcGetInfo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会给出客户端和服务器的一些细节信息。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在一个连接中的表的细节信息可以通过函数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sqlTables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获得。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函数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sqlSave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会把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数据框复制到一个数据库的表中， 而函数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sqlFetch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会把一个数据库中的表拷贝到 一个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的数据框中。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sqlQuery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进行查询，返回的结果是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的数据框。（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sqlCopy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把一个 查询传给数据库，返回结果在数据库中以表的方式保存。） 一种比较好的控制方式是首先调用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odbcQuery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然后 用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sqlGetResults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取得结果。后者可用于一个循环中 每次获得有限行，就如函数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sqlFetchMore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的功能。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连接可以通过调用函数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odbcClose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来关闭。 没有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对象对应或不在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会话后面的连接也可以调用这两个函数来关闭， 但会有警告信息。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[plain] view plain copy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上查看代码片派生到我的代码片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安装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RODBC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  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install.packages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("RODBC")   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library(RODBC)  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mycon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&lt;-odbcConnect("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mydsn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="user",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pwd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rply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  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通过一个数据源名称（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mydsn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）和用户名（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）以及密码（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rply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，如果没有设置，可以直接忽略）打开了一个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ODBC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数据库连接  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  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USArrests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 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自带的“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USArrests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表写进数据库里  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sqlSave(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mycon,USArrests,rownames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="state",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addPK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=TRUE)  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将数据流保存，这时打开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Server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就可以看到新建的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USArrests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表了  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USArrests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 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清除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USArrests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变量  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  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sqlFetch(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mycon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"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USArrests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,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rownames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="state")  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USArrests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表中的内容  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sqlQuery(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mycon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,"select * from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USArrests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  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USArrests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表执行了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，并将结果输出  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  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sqlDrop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(channel,"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USArrests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  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删除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USArrests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  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close(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mycon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 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关闭连接  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本段来自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︱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文件读入、读出一些方法罗列（批量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xlsx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文件、数据库、文本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、文件夹）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sqlSave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sqlSave(channel,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tablename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NULL, append = FALSE,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rownames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TRUE,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colnames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FALSE, verbose = FALSE,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 safer = TRUE,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addPK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FALSE,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typeInfo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varTypes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 fast = TRUE, test = FALSE,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nastring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NULL)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其中这个函数的使用还是很讲究的，参数的认识很重要。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append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代表是否追加，默认不追加，如果一张已经有数据的表，就可以用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append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追加新的数据，需要同样的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，一般开个这个就行。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rownames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，可以是逻辑值，也可以是字符型。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colnames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，列名；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verbose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，默认为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，是否发送语句到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界面，如果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，那么每条上传数据就会出现在命令栏目致之中。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addPK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是否将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rownames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指定为主键。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sqlUpdate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sqlUpdate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(channel,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tablename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NULL, index = NULL,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 verbose = FALSE, test = FALSE,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nastring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NULL,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 fast = TRUE)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更新已经存在的表格，需要包括已经存在的列。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——————————————————————————————————————————————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二、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sqldf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本包的学习来自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CDA DSC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课程，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L2-R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语言第四讲内容，由常老师主讲。与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RODBC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的区别在于，前面是直接调用数据库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中的数据；而该包是在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语言环境中，执行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搜索语言。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组合使用：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RODBC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从数据库读入环境，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sqldf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进行搜索（适合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大神）。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其他函数的类似功能可以看：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语言数据集合并、数据增减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基本特点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语句语句特点：先全局选择，再局部选择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sale where year=2010 and ...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后面可以接很多，有比较运算符，算数运算符，逻辑运算符。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比较运算符号：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等于，不是双引号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!=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（不等于）；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&gt;=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&lt;=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算数运算符：*，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逻辑运算符：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&amp;&amp;(and,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||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，或） 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,not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非）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、数据筛选与排序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数据筛选可以有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函数，排序有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order/sort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选择表中指定列*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sqldf("select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year,market,sale,profit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sale")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 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选择满足条件的行*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sqldf("select * from sale where year=2012 and market='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'")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 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语句特点，先抽取全局数据，然后再执行局部选择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字符单引号，切记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 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对行进行排序*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sqldf("select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year,market,sale,profit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 from sale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 order by year")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数据筛选：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sqldf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可以执行选择表中指定指标、满足条件的行（注意：抽取满足条件的行的字符时，字符型需要用单引号），语法结构是：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 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指标名称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数据集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某指标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条件  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排序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：按照某变量排序，语法结构：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指标名称（或全部）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数据集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 by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指标名称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、数据合并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纵向连接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数据合并的方法很多，基本函数包中有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cbind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rbind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，以及一些专业的包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plyr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dplyr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data.table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rbind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cbind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对数据合并的要求比较严格：合并的变量名必须一致；数据等长；指标顺序必须一致。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sqldf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就不会这么苛刻，并参照了一些集合查询的方法（关于基础包的集合查询可参考：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︱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集合运算）。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——union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UNION3&lt;-sqldf("select * from one union select * from two")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 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合并后去重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rbind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是合并后不去重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UNION_all&lt;-sqldf("select * from one union all select * from two")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 #all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可以支持，合并后不去重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rbind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cbind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是将数据一股脑子全部帖在一起，只合并不去重；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sqldf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则可以自行选择，语法结构：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union (all) select * from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代表不去重，一起加进来。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、交（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Intersect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#EXCEPT_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差集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不存在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EXCEPT&lt;-sqldf("select * from one EXCEPT select * from two")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#INTERSECT——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交集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INTERSECT&lt;-sqldf("select * from one INTERSECT select * from two")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差集就是找两个数据集的不同的数据，而且是数据集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中，去掉重复的数值；并集则是两个数据集的重合（去重可以用）之处。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、数据合并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横向连接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横向连接有三种类型：交叉连接（笛卡尔乘积，大乱炖所有数据重新排列组合合并起来，一般在实验设计涉及全排列的时候可以很好地使用）、内连接（筛选匹配到的数据）、外连接。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sqldf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中的右连接、全连接已经失效，一般情况下会大多选择左联结。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）内连接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匹配到完全一致的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inner1&lt;- merge(table1, table2, by = "id", all = F);inner1  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筛选相同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为只连接匹配到的，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为没有匹配到的赋值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id a b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1  3 c e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&gt; inner2&lt;-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inner_join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(table1, table2, by = "id");inner2   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完全一致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 a b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1  3 c e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&gt; inner3&lt;-sqldf("select * from table1 as a inner join table2 as b on a.id=b.id");inner3 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内连接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 a id b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1  3 c  3 e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&gt; inner4&lt;-sqldf("select * from table1 as a,table2 as b where a.id=b.id");inner4  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笛卡尔积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 a id b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1  3 c  3 e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匹配到完全一致、相同的，基础包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merge=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dplyr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inner_join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=sqldf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包中的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 join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。当然输出结果中，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sqldf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中会蹦出来两个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，可以进行删除。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包中的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 join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语法结构为：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as a      inner join  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  as b on a.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指标名称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=b.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指标名称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）左连接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最有效，以数据集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为准，匹配到的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为匹配到的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left1&lt;- merge(table1, table2, by = "id",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all.x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TRUE);left1  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按照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连接所有信息包括进去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 a    b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1  1 a &lt;NA&gt;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2  2 b &lt;NA&gt;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3  3 c    e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&gt; left2&lt;-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left_join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(table1, table2, by = "id");left2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id a    b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1  1 a &lt;NA&gt;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2  2 b &lt;NA&gt;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3  3 c    e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&gt; left3&lt;-sqldf("select * from table1 as a left join table2 as b on a.id=b.id");left3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id a id    b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1  1 a NA &lt;NA&gt;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2  2 b NA &lt;NA&gt;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3  3 c  3    e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基础包中的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，当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all=F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就是内连接，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all=T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就是全连接，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all.x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就是左联结，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all.y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就是右连接（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函数首选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all=T,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全连接）；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dplyr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left_join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也可以实现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merge,all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效果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sqldf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中的语法结构：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as a left join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2as b on a.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指标名称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=b.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指标名称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、数据去重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删除重复的行*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 sqldf("select DISTINCT  year from sale")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解读：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distinct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跟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去重功能差不多，语法特点：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DISTINCT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指标名称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数据集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——————————————————————————————————————————————————————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应用一：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语言中文本回传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出现截断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(truncated 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现象，怎么办？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语言中用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sqlSave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函数，把文本回传的时候回出现这样的问题，文本超过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个字符的会出现截断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truncated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现象，因为回传到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之后，规定的字符数即为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varchar(255)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，所以会出现截断现象。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如果出现这样的截断现象该如何解决呢？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解决办法一：修改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Server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的字符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先创建一个表，然后把那个字符型格式修改为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varchar(4000)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，或者其他格式，不能修改成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，会报错，造成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Rstudio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崩溃。当然，也可以先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sqlSave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一个版本过去（就几条内容），然后修改一下格式之后，继续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append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追加内容进行。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Server 2008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中在修改数据类型的时候，会报错，一直保存不了，需要按照以下的内容设置一下：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选择菜单 工具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表设计器（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Designers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表设计器和数据库设计器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and database designers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。然后去掉“ 阻止保存要求重新创建表的更改”（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prevent saving changes that require table re-creation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）前面的勾。重新启动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MSSQL SERVER 2008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可以解决该问题。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来源博客：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http://franciswmf.iteye.com/blog/1962550)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但是笔者在尝试该办法的时候，总是修改之后就卡死，所以无奈选择第二条路。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解决办法二：从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中导出然后导入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Server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笔者尝试过，导出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csv/txt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但是直接用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Server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内嵌工具，“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Server Import and export Wizard”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csv/txt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导入都十分麻烦，导入出现很多问题。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所以最后是用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csv-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用上述工具导入。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问题一：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语言中，用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write.csv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时候，用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office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打开，多出了很多行？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如果文本字符长度很大，那么就会出现内容串到下面一行的情况，譬如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行的内容，可能变成了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行。好像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office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默认单个单元格的字符一般不超过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字符，超过就会给到下一行。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所以笔者在导入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条数据时候，多出了很多行，于是只能手动删除。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如果用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格式导出，用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Notepad++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打开是好的，但是用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打开又多出来不少行，所以用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打开是用代价的。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但是由于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是最好的导入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的格式，于是不得不手工删除，同时牺牲一部分的内容。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问题二：如何使用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Server Import and export Wizard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？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choose a Data Source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界面（注意勾选，在第一个数据行中显示列名称）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Source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Flat File Source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栏目，就是用来做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格式的；还有一个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选项是专门针对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、导入数据界面，你需要输入服务器名称，已经相应的数据库名称；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、选择源表和源视图，你可以通过”目标“栏目新建，也可以导入已经有的表格，当然第一次导入，笔者推荐直接导入新表，注意看检查一下下面的一个栏目”编辑映射“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、运行语句。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其中，如果你是第二次导入已经有的表，那么在第四步，”编辑映射“时，就需要看清楚是否与已有的数据列表一一对应。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同时，如果第二次导入的表有表头名称，只要第一步勾选列名称，也是没有关系的，导入后不算入数据之中。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主要教程来源于：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http://www.xlgps.com/article/61446.html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问题三：通过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代码导入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相关内容可参考博客：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http://www.it165.net/database/html/201310/4632.html</a:t>
            </a: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http://www.cnblogs.com/wangshenhe/archive/2013/04/27/3047092.html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27264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59747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https://blog.csdn.net/weixin_45086773/article/details/103774591</a:t>
            </a: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hive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分组排序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groupby,order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by,Sort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By,DISTRIBUTE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BY, CLUSTER BY</a:t>
            </a:r>
          </a:p>
          <a:p>
            <a:r>
              <a:rPr lang="en-US" altLang="zh-CN" dirty="0"/>
              <a:t>Group by GROUP BY</a:t>
            </a:r>
            <a:r>
              <a:rPr lang="zh-CN" altLang="en-US" dirty="0"/>
              <a:t>语句通常会和聚合函数一起使用，按照一个或者多个列队结果进行分组，然后对每个组执行聚合操作案例实操：计算每个学生的平均分数</a:t>
            </a:r>
            <a:r>
              <a:rPr lang="en-US" altLang="zh-CN" dirty="0"/>
              <a:t>select </a:t>
            </a:r>
            <a:r>
              <a:rPr lang="en-US" altLang="zh-CN" dirty="0" err="1"/>
              <a:t>s_id</a:t>
            </a:r>
            <a:r>
              <a:rPr lang="en-US" altLang="zh-CN" dirty="0"/>
              <a:t> ,</a:t>
            </a:r>
            <a:r>
              <a:rPr lang="en-US" altLang="zh-CN" dirty="0" err="1"/>
              <a:t>avg</a:t>
            </a:r>
            <a:r>
              <a:rPr lang="en-US" altLang="zh-CN" dirty="0"/>
              <a:t>(</a:t>
            </a:r>
            <a:r>
              <a:rPr lang="en-US" altLang="zh-CN" dirty="0" err="1"/>
              <a:t>s_score</a:t>
            </a:r>
            <a:r>
              <a:rPr lang="en-US" altLang="zh-CN" dirty="0"/>
              <a:t>) from score group by </a:t>
            </a:r>
            <a:r>
              <a:rPr lang="en-US" altLang="zh-CN" dirty="0" err="1"/>
              <a:t>s_id</a:t>
            </a:r>
            <a:r>
              <a:rPr lang="en-US" altLang="zh-CN" dirty="0"/>
              <a:t>;</a:t>
            </a:r>
            <a:r>
              <a:rPr lang="zh-CN" altLang="en-US" dirty="0"/>
              <a:t>计算每个学生最高成绩</a:t>
            </a:r>
            <a:r>
              <a:rPr lang="en-US" altLang="zh-CN" dirty="0"/>
              <a:t>select </a:t>
            </a:r>
            <a:r>
              <a:rPr lang="en-US" altLang="zh-CN" dirty="0" err="1"/>
              <a:t>s_id</a:t>
            </a:r>
            <a:r>
              <a:rPr lang="en-US" altLang="zh-CN" dirty="0"/>
              <a:t> ,max(</a:t>
            </a:r>
            <a:r>
              <a:rPr lang="en-US" altLang="zh-CN" dirty="0" err="1"/>
              <a:t>s_score</a:t>
            </a:r>
            <a:r>
              <a:rPr lang="en-US" altLang="zh-CN" dirty="0"/>
              <a:t>) from score group by </a:t>
            </a:r>
            <a:r>
              <a:rPr lang="en-US" altLang="zh-CN" dirty="0" err="1"/>
              <a:t>s_id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order by</a:t>
            </a:r>
            <a:r>
              <a:rPr lang="zh-CN" altLang="en-US" dirty="0"/>
              <a:t>：全局排序，一个</a:t>
            </a:r>
            <a:r>
              <a:rPr lang="en-US" altLang="zh-CN" dirty="0"/>
              <a:t>reduce</a:t>
            </a:r>
          </a:p>
          <a:p>
            <a:r>
              <a:rPr lang="en-US" altLang="zh-CN" dirty="0"/>
              <a:t>Sort By</a:t>
            </a:r>
            <a:r>
              <a:rPr lang="zh-CN" altLang="en-US" dirty="0"/>
              <a:t>：每个</a:t>
            </a:r>
            <a:r>
              <a:rPr lang="en-US" altLang="zh-CN" dirty="0" err="1"/>
              <a:t>MapReduce</a:t>
            </a:r>
            <a:r>
              <a:rPr lang="zh-CN" altLang="en-US" dirty="0"/>
              <a:t>内部进行排序，对全局结果集来说不是排序。</a:t>
            </a:r>
            <a:endParaRPr lang="en-US" altLang="zh-CN" dirty="0"/>
          </a:p>
          <a:p>
            <a:r>
              <a:rPr lang="en-US" altLang="zh-CN" dirty="0"/>
              <a:t>DISTRIBUTE BY:</a:t>
            </a:r>
            <a:r>
              <a:rPr lang="zh-CN" altLang="en-US" dirty="0"/>
              <a:t>分区排序</a:t>
            </a:r>
            <a:r>
              <a:rPr lang="en-US" altLang="zh-CN" dirty="0"/>
              <a:t>Distribute By</a:t>
            </a:r>
            <a:r>
              <a:rPr lang="zh-CN" altLang="en-US" dirty="0"/>
              <a:t>：类似</a:t>
            </a:r>
            <a:r>
              <a:rPr lang="en-US" altLang="zh-CN" dirty="0"/>
              <a:t>MR</a:t>
            </a:r>
            <a:r>
              <a:rPr lang="zh-CN" altLang="en-US" dirty="0"/>
              <a:t>中</a:t>
            </a:r>
            <a:r>
              <a:rPr lang="en-US" altLang="zh-CN" dirty="0"/>
              <a:t>partition</a:t>
            </a:r>
            <a:r>
              <a:rPr lang="zh-CN" altLang="en-US" dirty="0"/>
              <a:t>，进行分区，结合</a:t>
            </a:r>
            <a:r>
              <a:rPr lang="en-US" altLang="zh-CN" dirty="0"/>
              <a:t>sort by</a:t>
            </a:r>
            <a:r>
              <a:rPr lang="zh-CN" altLang="en-US" dirty="0"/>
              <a:t>使用。注意，</a:t>
            </a:r>
            <a:r>
              <a:rPr lang="en-US" altLang="zh-CN" dirty="0"/>
              <a:t>Hive</a:t>
            </a:r>
            <a:r>
              <a:rPr lang="zh-CN" altLang="en-US" dirty="0"/>
              <a:t>要求</a:t>
            </a:r>
            <a:r>
              <a:rPr lang="en-US" altLang="zh-CN" dirty="0"/>
              <a:t>DISTRIBUTE BY</a:t>
            </a:r>
            <a:r>
              <a:rPr lang="zh-CN" altLang="en-US" dirty="0"/>
              <a:t>语句要写在</a:t>
            </a:r>
            <a:r>
              <a:rPr lang="en-US" altLang="zh-CN" dirty="0"/>
              <a:t>SORT BY</a:t>
            </a:r>
            <a:r>
              <a:rPr lang="zh-CN" altLang="en-US" dirty="0"/>
              <a:t>语句之前。对于</a:t>
            </a:r>
            <a:r>
              <a:rPr lang="en-US" altLang="zh-CN" dirty="0"/>
              <a:t>distribute by</a:t>
            </a:r>
            <a:r>
              <a:rPr lang="zh-CN" altLang="en-US" dirty="0"/>
              <a:t>进行测试，一定要分配多</a:t>
            </a:r>
            <a:r>
              <a:rPr lang="en-US" altLang="zh-CN" dirty="0"/>
              <a:t>reduce</a:t>
            </a:r>
            <a:r>
              <a:rPr lang="zh-CN" altLang="en-US" dirty="0"/>
              <a:t>进行处理，否则无法看到</a:t>
            </a:r>
            <a:r>
              <a:rPr lang="en-US" altLang="zh-CN" dirty="0"/>
              <a:t>distribute by</a:t>
            </a:r>
            <a:r>
              <a:rPr lang="zh-CN" altLang="en-US" dirty="0"/>
              <a:t>的效果。</a:t>
            </a:r>
            <a:endParaRPr lang="en-US" altLang="zh-CN" dirty="0"/>
          </a:p>
          <a:p>
            <a:r>
              <a:rPr lang="en-US" altLang="zh-CN" dirty="0"/>
              <a:t>CLUSTER BY</a:t>
            </a:r>
            <a:r>
              <a:rPr lang="zh-CN" altLang="en-US" dirty="0"/>
              <a:t>当</a:t>
            </a:r>
            <a:r>
              <a:rPr lang="en-US" altLang="zh-CN" dirty="0"/>
              <a:t>distribute by</a:t>
            </a:r>
            <a:r>
              <a:rPr lang="zh-CN" altLang="en-US" dirty="0"/>
              <a:t>和</a:t>
            </a:r>
            <a:r>
              <a:rPr lang="en-US" altLang="zh-CN" dirty="0"/>
              <a:t>sort by</a:t>
            </a:r>
            <a:r>
              <a:rPr lang="zh-CN" altLang="en-US" dirty="0"/>
              <a:t>字段相同时，可以使用</a:t>
            </a:r>
            <a:r>
              <a:rPr lang="en-US" altLang="zh-CN" dirty="0"/>
              <a:t>cluster by</a:t>
            </a:r>
            <a:r>
              <a:rPr lang="zh-CN" altLang="en-US" dirty="0"/>
              <a:t>方式。</a:t>
            </a:r>
            <a:r>
              <a:rPr lang="en-US" altLang="zh-CN" dirty="0"/>
              <a:t>cluster by</a:t>
            </a:r>
            <a:r>
              <a:rPr lang="zh-CN" altLang="en-US" dirty="0"/>
              <a:t>除了具有</a:t>
            </a:r>
            <a:r>
              <a:rPr lang="en-US" altLang="zh-CN" dirty="0"/>
              <a:t>distribute by</a:t>
            </a:r>
            <a:r>
              <a:rPr lang="zh-CN" altLang="en-US" dirty="0"/>
              <a:t>的功能外还兼具</a:t>
            </a:r>
            <a:r>
              <a:rPr lang="en-US" altLang="zh-CN" dirty="0"/>
              <a:t>sort by</a:t>
            </a:r>
            <a:r>
              <a:rPr lang="zh-CN" altLang="en-US" dirty="0"/>
              <a:t>的功能。但是排序只能是倒序排序，不能指定排序规则为</a:t>
            </a:r>
            <a:r>
              <a:rPr lang="en-US" altLang="zh-CN" dirty="0"/>
              <a:t>ASC</a:t>
            </a:r>
            <a:r>
              <a:rPr lang="zh-CN" altLang="en-US" dirty="0"/>
              <a:t>或者</a:t>
            </a:r>
            <a:r>
              <a:rPr lang="en-US" altLang="zh-CN" dirty="0"/>
              <a:t>DESC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————————————————</a:t>
            </a:r>
          </a:p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</a:t>
            </a:r>
            <a:r>
              <a:rPr lang="en-US" altLang="zh-CN" dirty="0"/>
              <a:t>weixin_45086773</a:t>
            </a:r>
            <a:r>
              <a:rPr lang="zh-CN" altLang="en-US" dirty="0"/>
              <a:t>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https://blog.csdn.net/weixin_45086773/article/details/103774591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9073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1162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55355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85438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复杂性：部署、管理、配置很复杂 </a:t>
            </a:r>
          </a:p>
          <a:p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•</a:t>
            </a:r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数据库复制：</a:t>
            </a:r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MySQL</a:t>
            </a:r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主备之间采用复制方式，只能是异步复制，当主库压力较大时可能产生较大延迟，主备切换可能会丢失最后一部分更新事务，这时往往需要人工介入，备份和恢复不方便 </a:t>
            </a:r>
          </a:p>
          <a:p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•</a:t>
            </a:r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扩容问题：如果系统压力过大需要增加新的机器，这个过程涉及数据重新划分，整个过程比较复杂，且容易出错 </a:t>
            </a:r>
          </a:p>
          <a:p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•</a:t>
            </a:r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动态数据迁移问题：如果某个数据库组压力过大，需要将其中部分数据迁移出去，迁移过程需要总控节点整体协调，以及数据库节点的配合。这个过程很难做到自动化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340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https://blog.csdn.net/qingxukang/article/details/51201933</a:t>
            </a:r>
          </a:p>
          <a:p>
            <a:endParaRPr lang="en-US" altLang="zh-CN" dirty="0"/>
          </a:p>
          <a:p>
            <a:r>
              <a:rPr lang="en-US" altLang="zh-CN" dirty="0"/>
              <a:t>Raw</a:t>
            </a:r>
            <a:r>
              <a:rPr lang="zh-CN" altLang="en-US" dirty="0"/>
              <a:t>和</a:t>
            </a:r>
            <a:r>
              <a:rPr lang="en-US" altLang="zh-CN" dirty="0"/>
              <a:t>auto</a:t>
            </a:r>
            <a:r>
              <a:rPr lang="zh-CN" altLang="en-US" dirty="0"/>
              <a:t>的区别，</a:t>
            </a:r>
            <a:r>
              <a:rPr lang="en-US" altLang="zh-CN" dirty="0"/>
              <a:t>auto</a:t>
            </a:r>
            <a:r>
              <a:rPr lang="zh-CN" altLang="en-US" dirty="0"/>
              <a:t>可以形成简单的层次关系，表名作为节点，多表连接时从左至右的表依次形成父子关系的嵌套结构。</a:t>
            </a:r>
            <a:endParaRPr lang="en-US" altLang="zh-CN" dirty="0"/>
          </a:p>
          <a:p>
            <a:r>
              <a:rPr lang="en-US" altLang="zh-CN" dirty="0"/>
              <a:t>https://www.bbsmax.com/A/x9J2xZbjd6/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64745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77206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78051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模型的实现之一是：在分布式系统中，如果一个请求处理失败，因为可能在处理的过程中有些数据修改事务已经被提交， 此时可能创建一个异步的任务，该任务执行会根据设计回滚数据或者重新执行，来保证数据库中的数据最终一致性。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924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模型的实现之一是：在分布式系统中，如果一个请求处理失败，因为可能在处理的过程中有些数据修改事务已经被提交， 此时可能创建一个异步的任务，该任务执行会根据设计回滚数据或者重新执行，来保证数据库中的数据最终一致性。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80433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85061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 （</a:t>
            </a:r>
            <a:r>
              <a:rPr lang="en-US" altLang="zh-CN" sz="12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）关系数据库 优势：以完善的关系代数理论作为基础，有严格的标准，支持事务</a:t>
            </a:r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ACID</a:t>
            </a:r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四性，借助索引机制可以实现高效的查询，技术成熟，有专业公司的技术支持 劣势：可扩展性较差，无法较好支持海量数据存储，数据模型过于死板、无法较好支持</a:t>
            </a:r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Web2.0</a:t>
            </a:r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应用，事务机制影响了系统的整体性能等 （</a:t>
            </a:r>
            <a:r>
              <a:rPr lang="en-US" altLang="zh-CN" sz="12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12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NoSQL</a:t>
            </a:r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 优势：可以支持超大规模数据存储，灵活的数据模型可以很好地支持</a:t>
            </a:r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Web2.0</a:t>
            </a:r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应用，具有强大的横向扩展能力等 劣势：缺乏数学理论基础，复杂查询性能不高，大都不能实现事务强一致性，很难实现数据完整性，技术尚不成熟，缺乏专业团队的技术支持，维护较困难等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45658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Timesten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能比普通数据库快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10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倍主要是两个原因。（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）所有数据全部在内存，不需要从硬盘上取数据，当然速度大大加快。（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）应用和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Timesten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之间可以在同一台机器上直接访问，不需要通过网络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TCP/IP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同时，由于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Timesten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全部数据在内存中，一定要和常规数据库配合，最终把数据变化写回常规数据库，把数据永久保留在磁盘上。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Oracle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是用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Trigger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方式来保持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Oracle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数据和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Timesten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数据一致的，由于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Trigger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是很消耗资源的，必须合理使用。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Timesten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的主要场景或使用方法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: Timesten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最好和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Application server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如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Weblogic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装在同一台服务器上，让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APP server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本机直接访问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Timesten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，以获得最佳性能。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Timesten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启动后，将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Oracle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数据中的常用表同步到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Timesten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中，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APP Server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要访问这些数据时，直接从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Timesten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中获得。比如电子商务中的产品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SKU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、价格、其他特性等。每一台中间件服务器上都装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APP Server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Timesten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由于只读，各机器中的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Timesten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互相独立，互不影响。利用这种架构，可以大规模地扩展架构，提升交易的并发性。 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Sybase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ASE Server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11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版时，就可以在数据库内存中专门配置特定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cache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来绑定某些热点数据表，而不会由于内存不足而又要从硬盘访问大量数据时，将这些热点数据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swap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回硬盘，原理和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Timesten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的这种使用方式是一致的。不过当时的硬件技术不像现在，服务器可以轻易达到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512G~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几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TB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内存，所以能绑定的数据表容量是有限的，限制了应用的使用。不过即使到现在，这种用法和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Timesten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比起来还是要慢一些的，因为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APP Server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还是要访问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DB Server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内存的数据，还是要通过网络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TCP/IP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84296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也被称为一个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vproc( virtual processor)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，该组件主要完成四项工作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会话控制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(Session Control)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(Parser)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(Optimizer )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任务分发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(Dispatcher)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上图只有一个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但实际情况是由多个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组成的。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BYNET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也被成为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MPL(message-passing layer)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之间的桥梁，通过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网络互联将所有的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连在一起。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之间所有的消息传递都是通过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完成的 </a:t>
            </a: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一个典型的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teradata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数据库一般由两个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BYNET </a:t>
            </a:r>
            <a:br>
              <a:rPr lang="en-US" altLang="zh-CN" dirty="0"/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的特点： </a:t>
            </a:r>
            <a:br>
              <a:rPr lang="zh-CN" altLang="en-US" dirty="0"/>
            </a:b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performance: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一般典型的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teradata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有两个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同时工作 </a:t>
            </a:r>
            <a:br>
              <a:rPr lang="zh-CN" altLang="en-US" dirty="0"/>
            </a:b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Fault tolerant: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都都有多条连接路径，当其中一个不用时，会自动切换到另外一个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上，并重新配置网络，避免将客户端请求发送到不可用的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 </a:t>
            </a:r>
            <a:br>
              <a:rPr lang="zh-CN" altLang="en-US" dirty="0"/>
            </a:b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balanced: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自动均衡，避免某一个负载太多 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/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也可视为一个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vproc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，它管理着我们的数据，图中一个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连接着一个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，实际中一个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可以管理多个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是架在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上的桥梁 。每个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管理着各自的数据，数据的存和取都是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的工作。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当新建一张表时每个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上都会创建表的结构信息，例如表名、列名、索引信息等。 </a:t>
            </a: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理想状态下我们总希望我们的表平均的分布在所有的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上，以更好的利用所有节点并行处理。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总结：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teradata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真正的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 nothing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架构，每个节点拥有自己的资源，如磁盘、内存、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等。每个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管理着自已的数据，协同工作，通过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BYNET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告诉网络互联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https://blog.csdn.net/vaychen/article/details/81216929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15530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也被称为一个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vproc( virtual processor)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，该组件主要完成四项工作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会话控制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(Session Control)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(Parser)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(Optimizer )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任务分发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(Dispatcher)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上图只有一个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但实际情况是由多个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组成的。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BYNET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也被成为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MPL(message-passing layer)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之间的桥梁，通过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网络互联将所有的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连在一起。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之间所有的消息传递都是通过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完成的 </a:t>
            </a: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一个典型的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teradata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数据库一般由两个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BYNET </a:t>
            </a:r>
            <a:br>
              <a:rPr lang="en-US" altLang="zh-CN" dirty="0"/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的特点： </a:t>
            </a:r>
            <a:br>
              <a:rPr lang="zh-CN" altLang="en-US" dirty="0"/>
            </a:b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performance: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一般典型的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teradata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有两个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同时工作 </a:t>
            </a:r>
            <a:br>
              <a:rPr lang="zh-CN" altLang="en-US" dirty="0"/>
            </a:b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Fault tolerant: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都有多条连接路径，当其中一个不用时，会自动切换到另外一个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上，并重新配置网络，避免将客户端请求发送到不可用的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 </a:t>
            </a:r>
            <a:br>
              <a:rPr lang="zh-CN" altLang="en-US" dirty="0"/>
            </a:b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balanced: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自动均衡，避免某一个负载太多 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/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也可视为一个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vproc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，它管理着我们的数据，图中一个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连接着一个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，实际中一个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可以管理多个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是架在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上的桥梁 。每个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管理着各自的数据，数据的存和取都是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的工作。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当新建一张表时每个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上都会创建表的结构信息，例如表名、列名、索引信息等。 </a:t>
            </a: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理想状态下我们总希望我们的表平均的分布在所有的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上，以更好的利用所有节点并行处理。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总结：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teradata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真正的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 nothing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架构，每个节点拥有自己的资源，如磁盘、内存、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等。每个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管理着自已的数据，协同工作，通过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BYNET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告诉网络互联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https://blog.csdn.net/vaychen/article/details/81216929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99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58773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也被称为一个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vproc( virtual processor)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，该组件主要完成四项工作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会话控制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(Session Control)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(Parser)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(Optimizer )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任务分发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(Dispatcher)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上图只有一个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但实际情况是由多个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组成的。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BYNET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也被成为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MPL(message-passing layer)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之间的桥梁，通过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网络互联将所有的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连在一起。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之间所有的消息传递都是通过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完成的 </a:t>
            </a: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一个典型的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teradata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数据库一般由两个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BYNET </a:t>
            </a:r>
            <a:br>
              <a:rPr lang="en-US" altLang="zh-CN" dirty="0"/>
            </a:b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的特点： </a:t>
            </a:r>
            <a:br>
              <a:rPr lang="zh-CN" altLang="en-US" dirty="0"/>
            </a:b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performance: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一般典型的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teradata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有两个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同时工作 </a:t>
            </a:r>
            <a:br>
              <a:rPr lang="zh-CN" altLang="en-US" dirty="0"/>
            </a:b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Fault tolerant: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都都有多条连接路径，当其中一个不用时，会自动切换到另外一个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上，并重新配置网络，避免将客户端请求发送到不可用的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 </a:t>
            </a:r>
            <a:br>
              <a:rPr lang="zh-CN" altLang="en-US" dirty="0"/>
            </a:b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balanced: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自动均衡，避免某一个负载太多 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/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也可视为一个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vproc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，它管理着我们的数据，下图中一个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连接着一个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，实际中一个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可以管理多个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是架在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上的桥梁 。每个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管理着各自的数据，数据的存和取都是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的工作。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当新建一张表时每个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上都会创建表的结构信息，例如表名、列名、索引信息等。 </a:t>
            </a: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理想状态下我们总希望我们的表平均的分布在所有的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上，以更好的利用所有节点并行处理。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总结：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teradata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真正的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 nothing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架构，每个节点拥有自己的资源，如磁盘、内存、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等。每个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AMP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管理着自已的数据，协同工作，通过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BYNET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告诉网络互联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https://blog.csdn.net/vaychen/article/details/81216929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100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912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https://blog.csdn.net/qingxukang/article/details/51201933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45364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https://blog.csdn.net/weixin_43823423/article/details/87688961</a:t>
            </a:r>
          </a:p>
          <a:p>
            <a:r>
              <a:rPr lang="en-US" altLang="zh-CN" dirty="0"/>
              <a:t>https://blog.csdn.net/qq_35260875/article/details/107090268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101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1176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https://blog.csdn.net/weixin_43823423/article/details/87688961</a:t>
            </a:r>
          </a:p>
          <a:p>
            <a:r>
              <a:rPr lang="en-US" altLang="zh-CN" dirty="0"/>
              <a:t>https://blog.csdn.net/qq_35260875/article/details/107090268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102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52616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https://blog.csdn.net/weixin_43823423/article/details/87688961</a:t>
            </a:r>
          </a:p>
          <a:p>
            <a:r>
              <a:rPr lang="en-US" altLang="zh-CN" dirty="0"/>
              <a:t>https://blog.csdn.net/qq_35260875/article/details/107090268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103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97106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以单机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为例，执行写操作会导致日志落盘，同时后台线程也会异步将脏页刷盘，另外为了避免页断裂，进行刷脏页的过程还需要将数据页写入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double-write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区域。如果考虑生产环境中的主备复制，如图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所示，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分别部署一个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实例做同步镜像复制，底层存储采用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 Block Store(EBS)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，并且每个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还有自己的一份镜像，另外部署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Storage Service(S3)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日志和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binlog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日志归档，以支持基于时间点的恢复。从流程上来看，每个步骤都需要传递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种类型的数据，包括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binlog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data-page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double-write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元数据。由于是基于镜像的同步复制，这里我理解是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Distributed Replicated Block Device(DRBD)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，因此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图中的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步骤是顺序的，这种模型响应时间非常糟糕，因为要进行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次网络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，且其中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次是同步串行的。从存储角度来看，数据在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EBS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上存了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份，需要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份都写成功才能返回。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所以在这种架构下，无论是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量还是串行化模型都会导致性能非常糟糕。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Aurora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中，所有的写类型只有一种，那就是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日志，任何时候都不会写数据页。存储节点接收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日志，基于旧版本数据页回放日志，可以得到新版本的数据页。为了避免每次都从头开始回放数据页变更产生的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日志，存储节点会定期物化数据页版本。如图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所示， 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Aurora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由跨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的一个主实例和多个副本实例组成，主实例与副本实例或者存储节点间只传递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redo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日志和元信息。主实例并发向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个存储节点和副本实例发送日志，当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4/6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的存储节点应答后，则认为日志已经持久化，对于副本实例，则不依赖其应答时间点。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https://www.cnblogs.com/cchust/p/7476876.html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104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41965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Spanner</a:t>
            </a:r>
            <a:r>
              <a:rPr lang="zh-CN" altLang="en-US" dirty="0"/>
              <a:t>是谷歌设计、构建和部署的、可横向扩展的、全球分布式数据库。从一个最高的抽象层级来看，</a:t>
            </a:r>
            <a:r>
              <a:rPr lang="en-US" altLang="zh-CN" dirty="0"/>
              <a:t>Spanner</a:t>
            </a:r>
            <a:r>
              <a:rPr lang="zh-CN" altLang="en-US" dirty="0"/>
              <a:t>将数据散布在很多</a:t>
            </a:r>
            <a:r>
              <a:rPr lang="en-US" altLang="zh-CN" dirty="0"/>
              <a:t>Paxos </a:t>
            </a:r>
            <a:r>
              <a:rPr lang="zh-CN" altLang="en-US" dirty="0"/>
              <a:t>的状态机中，这些 </a:t>
            </a:r>
            <a:r>
              <a:rPr lang="en-US" altLang="zh-CN" dirty="0"/>
              <a:t>Paxos </a:t>
            </a:r>
            <a:r>
              <a:rPr lang="zh-CN" altLang="en-US" dirty="0"/>
              <a:t>状态机位于遍布在全球的数据中心里。 通过</a:t>
            </a:r>
            <a:r>
              <a:rPr lang="en-US" altLang="zh-CN" dirty="0"/>
              <a:t>Replication</a:t>
            </a:r>
            <a:r>
              <a:rPr lang="zh-CN" altLang="en-US" dirty="0"/>
              <a:t>保证全球可用性和数据的就近访问（数据本地性）；</a:t>
            </a:r>
            <a:r>
              <a:rPr lang="en-US" altLang="zh-CN" dirty="0"/>
              <a:t>Spanner</a:t>
            </a:r>
            <a:r>
              <a:rPr lang="zh-CN" altLang="en-US" dirty="0"/>
              <a:t>的</a:t>
            </a:r>
            <a:r>
              <a:rPr lang="en-US" altLang="zh-CN" dirty="0"/>
              <a:t>Client</a:t>
            </a:r>
            <a:r>
              <a:rPr lang="zh-CN" altLang="en-US" dirty="0"/>
              <a:t>端可以在多个副本之间自动完成故障切换，并自动从故障的副本重新定向到正常的副本上进行数据访问。当数据量或者服务器的数据发生变化的时候</a:t>
            </a:r>
            <a:r>
              <a:rPr lang="en-US" altLang="zh-CN" dirty="0"/>
              <a:t>Spanner</a:t>
            </a:r>
            <a:r>
              <a:rPr lang="zh-CN" altLang="en-US" dirty="0"/>
              <a:t>可以自动完成数据在状态机之间的重分布，并且</a:t>
            </a:r>
            <a:r>
              <a:rPr lang="en-US" altLang="zh-CN" dirty="0"/>
              <a:t>Spanner</a:t>
            </a:r>
            <a:r>
              <a:rPr lang="zh-CN" altLang="en-US" dirty="0"/>
              <a:t>还自动在多个状态机之间（甚至可以在多个数据中心之间）进行数据迁移从而进行负载均衡和故障处理。 </a:t>
            </a:r>
            <a:r>
              <a:rPr lang="en-US" altLang="zh-CN" dirty="0"/>
              <a:t>Spanner</a:t>
            </a:r>
            <a:r>
              <a:rPr lang="zh-CN" altLang="en-US" dirty="0"/>
              <a:t>被设计为：可扩展到跨数百个数据中心的上百个服务器，并且可以处理和管理数万亿数据行数据。</a:t>
            </a:r>
          </a:p>
          <a:p>
            <a:endParaRPr lang="en-US" altLang="zh-CN" b="1" dirty="0"/>
          </a:p>
          <a:p>
            <a:r>
              <a:rPr lang="zh-CN" altLang="en-US" b="1" dirty="0"/>
              <a:t>支持</a:t>
            </a:r>
            <a:r>
              <a:rPr lang="en-US" altLang="zh-CN" b="1" dirty="0"/>
              <a:t>ACID</a:t>
            </a:r>
            <a:r>
              <a:rPr lang="zh-CN" altLang="en-US" b="1" dirty="0"/>
              <a:t>的大规模分布式数据库，适用场景：不适用于小应用（单个数据库服务）和企业私有数据库系统，与云共生。</a:t>
            </a:r>
            <a:endParaRPr lang="en-US" altLang="zh-CN" b="1" dirty="0"/>
          </a:p>
          <a:p>
            <a:r>
              <a:rPr lang="zh-CN" altLang="en-US" b="1" dirty="0"/>
              <a:t>企业级分布式数据库，对分布式数据库技术的发展是非常有意义的，但技术不公开。</a:t>
            </a: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106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90010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107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4503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108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855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https://learn.microsoft.com/zh-cn/sql/relational-databases/xml/use-explicit-mode-with-for-xml?view=sql-server-ver16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879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https://learn.microsoft.com/zh-cn/sql/relational-databases/xml/use-explicit-mode-with-for-xml?view=sql-server-ver16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0A52-928A-44CE-9E53-D35098B3E26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843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298711" y="1106488"/>
            <a:ext cx="9594574" cy="1381125"/>
          </a:xfrm>
        </p:spPr>
        <p:txBody>
          <a:bodyPr anchor="b">
            <a:normAutofit/>
          </a:bodyPr>
          <a:lstStyle>
            <a:lvl1pPr algn="ctr">
              <a:defRPr sz="6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主标题微软雅黑</a:t>
            </a:r>
            <a:r>
              <a:rPr lang="en-US" altLang="zh-CN" dirty="0"/>
              <a:t>60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02498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副标题微软雅黑</a:t>
            </a:r>
            <a:r>
              <a:rPr lang="en-US" altLang="zh-CN" dirty="0"/>
              <a:t>40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569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92033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1 </a:t>
            </a:r>
            <a:r>
              <a:rPr lang="zh-CN" altLang="en-US" dirty="0"/>
              <a:t>页面标题微软雅黑</a:t>
            </a:r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85462"/>
            <a:ext cx="10515600" cy="435133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0">
              <a:lnSpc>
                <a:spcPct val="120000"/>
              </a:lnSpc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0" indent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1.1 </a:t>
            </a:r>
            <a:r>
              <a:rPr lang="zh-CN" altLang="en-US" dirty="0"/>
              <a:t>正文一级标题微软雅黑</a:t>
            </a:r>
            <a:r>
              <a:rPr lang="en-US" altLang="zh-CN" dirty="0"/>
              <a:t>28</a:t>
            </a:r>
            <a:r>
              <a:rPr lang="zh-CN" altLang="en-US" dirty="0"/>
              <a:t>行距</a:t>
            </a:r>
            <a:r>
              <a:rPr lang="en-US" altLang="zh-CN" dirty="0"/>
              <a:t>1.2</a:t>
            </a:r>
            <a:endParaRPr lang="zh-CN" altLang="en-US" dirty="0"/>
          </a:p>
          <a:p>
            <a:pPr lvl="1"/>
            <a:r>
              <a:rPr lang="en-US" altLang="zh-CN" dirty="0"/>
              <a:t>1.1.1 </a:t>
            </a:r>
            <a:r>
              <a:rPr lang="zh-CN" altLang="en-US" dirty="0"/>
              <a:t>正文二级标题微软雅黑</a:t>
            </a:r>
            <a:r>
              <a:rPr lang="en-US" altLang="zh-CN" dirty="0"/>
              <a:t>24</a:t>
            </a:r>
            <a:r>
              <a:rPr lang="zh-CN" altLang="en-US" dirty="0"/>
              <a:t>行距</a:t>
            </a:r>
            <a:r>
              <a:rPr lang="en-US" altLang="zh-CN" dirty="0"/>
              <a:t>1.2</a:t>
            </a:r>
            <a:endParaRPr lang="zh-CN" altLang="en-US" dirty="0"/>
          </a:p>
          <a:p>
            <a:pPr marL="0" marR="0" lvl="2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1.1.1.1</a:t>
            </a:r>
            <a:r>
              <a:rPr lang="zh-CN" altLang="en-US" dirty="0"/>
              <a:t>第三级微软雅黑</a:t>
            </a:r>
            <a:r>
              <a:rPr lang="en-US" altLang="zh-CN" dirty="0"/>
              <a:t>24</a:t>
            </a:r>
            <a:r>
              <a:rPr lang="zh-CN" altLang="en-US" dirty="0"/>
              <a:t>行距</a:t>
            </a:r>
            <a:r>
              <a:rPr lang="en-US" altLang="zh-CN" dirty="0"/>
              <a:t>1.2</a:t>
            </a:r>
            <a:endParaRPr lang="zh-CN" altLang="en-US" dirty="0"/>
          </a:p>
          <a:p>
            <a:pPr marL="0" marR="0" lvl="3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1.1.1.1.1 </a:t>
            </a:r>
            <a:r>
              <a:rPr lang="zh-CN" altLang="en-US" dirty="0"/>
              <a:t>第四级微软雅黑</a:t>
            </a:r>
            <a:r>
              <a:rPr lang="en-US" altLang="zh-CN" dirty="0"/>
              <a:t>24</a:t>
            </a:r>
            <a:r>
              <a:rPr lang="zh-CN" altLang="en-US" dirty="0"/>
              <a:t>行距</a:t>
            </a:r>
            <a:r>
              <a:rPr lang="en-US" altLang="zh-CN" dirty="0"/>
              <a:t>1.2</a:t>
            </a:r>
            <a:endParaRPr lang="zh-CN" altLang="en-US" dirty="0"/>
          </a:p>
          <a:p>
            <a:pPr marL="0" marR="0" lvl="3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正文微软雅黑</a:t>
            </a:r>
            <a:r>
              <a:rPr lang="en-US" altLang="zh-CN" dirty="0"/>
              <a:t>24</a:t>
            </a:r>
            <a:r>
              <a:rPr lang="zh-CN" altLang="en-US" dirty="0"/>
              <a:t>行距</a:t>
            </a:r>
            <a:r>
              <a:rPr lang="en-US" altLang="zh-CN" dirty="0"/>
              <a:t>1.2</a:t>
            </a:r>
            <a:endParaRPr lang="zh-CN" altLang="en-US" dirty="0"/>
          </a:p>
          <a:p>
            <a:pPr lvl="3"/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C464E751-8DDD-48F4-87DB-3D6A7AC74B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824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>
            <a:spLocks noGrp="1"/>
          </p:cNvSpPr>
          <p:nvPr>
            <p:ph idx="1" hasCustomPrompt="1"/>
          </p:nvPr>
        </p:nvSpPr>
        <p:spPr>
          <a:xfrm>
            <a:off x="838199" y="1275764"/>
            <a:ext cx="5125278" cy="435133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0">
              <a:lnSpc>
                <a:spcPct val="120000"/>
              </a:lnSpc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0" indent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1.1 </a:t>
            </a:r>
            <a:r>
              <a:rPr lang="zh-CN" altLang="en-US" dirty="0"/>
              <a:t>双栏正文一级标题微软雅黑</a:t>
            </a:r>
            <a:r>
              <a:rPr lang="en-US" altLang="zh-CN" dirty="0"/>
              <a:t>28</a:t>
            </a:r>
            <a:r>
              <a:rPr lang="zh-CN" altLang="en-US" dirty="0"/>
              <a:t>行距</a:t>
            </a:r>
            <a:r>
              <a:rPr lang="en-US" altLang="zh-CN" dirty="0"/>
              <a:t>1.2</a:t>
            </a:r>
            <a:endParaRPr lang="zh-CN" altLang="en-US" dirty="0"/>
          </a:p>
          <a:p>
            <a:pPr lvl="1"/>
            <a:r>
              <a:rPr lang="en-US" altLang="zh-CN" dirty="0"/>
              <a:t>1.1.1 </a:t>
            </a:r>
            <a:r>
              <a:rPr lang="zh-CN" altLang="en-US" dirty="0"/>
              <a:t>双栏正文二级标题微软雅黑</a:t>
            </a:r>
            <a:r>
              <a:rPr lang="en-US" altLang="zh-CN" dirty="0"/>
              <a:t>24</a:t>
            </a:r>
            <a:r>
              <a:rPr lang="zh-CN" altLang="en-US" dirty="0"/>
              <a:t>行距</a:t>
            </a:r>
            <a:r>
              <a:rPr lang="en-US" altLang="zh-CN" dirty="0"/>
              <a:t>1.2</a:t>
            </a:r>
            <a:endParaRPr lang="zh-CN" altLang="en-US" dirty="0"/>
          </a:p>
          <a:p>
            <a:pPr marL="0" marR="0" lvl="2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1.1.1.1</a:t>
            </a:r>
            <a:r>
              <a:rPr lang="zh-CN" altLang="en-US" dirty="0"/>
              <a:t>双栏第三级微软雅黑</a:t>
            </a:r>
            <a:r>
              <a:rPr lang="en-US" altLang="zh-CN" dirty="0"/>
              <a:t>24</a:t>
            </a:r>
            <a:r>
              <a:rPr lang="zh-CN" altLang="en-US" dirty="0"/>
              <a:t>行距</a:t>
            </a:r>
            <a:r>
              <a:rPr lang="en-US" altLang="zh-CN" dirty="0"/>
              <a:t>1.2</a:t>
            </a:r>
            <a:endParaRPr lang="zh-CN" altLang="en-US" dirty="0"/>
          </a:p>
          <a:p>
            <a:pPr marL="0" marR="0" lvl="3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1.1.1.1.1</a:t>
            </a:r>
            <a:r>
              <a:rPr lang="zh-CN" altLang="en-US" dirty="0"/>
              <a:t>双栏第四级微软雅黑</a:t>
            </a:r>
            <a:r>
              <a:rPr lang="en-US" altLang="zh-CN" dirty="0"/>
              <a:t>24</a:t>
            </a:r>
            <a:r>
              <a:rPr lang="zh-CN" altLang="en-US" dirty="0"/>
              <a:t>行距</a:t>
            </a:r>
            <a:r>
              <a:rPr lang="en-US" altLang="zh-CN" dirty="0"/>
              <a:t>1.2</a:t>
            </a:r>
            <a:endParaRPr lang="zh-CN" altLang="en-US" dirty="0"/>
          </a:p>
          <a:p>
            <a:pPr marL="0" marR="0" lvl="3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双栏正文微软雅黑</a:t>
            </a:r>
            <a:r>
              <a:rPr lang="en-US" altLang="zh-CN" dirty="0"/>
              <a:t>24</a:t>
            </a:r>
            <a:r>
              <a:rPr lang="zh-CN" altLang="en-US" dirty="0"/>
              <a:t>行距</a:t>
            </a:r>
            <a:r>
              <a:rPr lang="en-US" altLang="zh-CN" dirty="0"/>
              <a:t>1.2</a:t>
            </a:r>
            <a:endParaRPr lang="zh-CN" altLang="en-US" dirty="0"/>
          </a:p>
          <a:p>
            <a:pPr lvl="3"/>
            <a:endParaRPr lang="zh-CN" altLang="en-US" dirty="0"/>
          </a:p>
        </p:txBody>
      </p:sp>
      <p:sp>
        <p:nvSpPr>
          <p:cNvPr id="11" name="内容占位符 2"/>
          <p:cNvSpPr>
            <a:spLocks noGrp="1"/>
          </p:cNvSpPr>
          <p:nvPr>
            <p:ph idx="13" hasCustomPrompt="1"/>
          </p:nvPr>
        </p:nvSpPr>
        <p:spPr>
          <a:xfrm>
            <a:off x="6228521" y="1275764"/>
            <a:ext cx="5125278" cy="435133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0">
              <a:lnSpc>
                <a:spcPct val="120000"/>
              </a:lnSpc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0" indent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1.1 </a:t>
            </a:r>
            <a:r>
              <a:rPr lang="zh-CN" altLang="en-US" dirty="0"/>
              <a:t>双栏正文一级标题微软雅黑</a:t>
            </a:r>
            <a:r>
              <a:rPr lang="en-US" altLang="zh-CN" dirty="0"/>
              <a:t>28</a:t>
            </a:r>
            <a:r>
              <a:rPr lang="zh-CN" altLang="en-US" dirty="0"/>
              <a:t>行距</a:t>
            </a:r>
            <a:r>
              <a:rPr lang="en-US" altLang="zh-CN" dirty="0"/>
              <a:t>1.2</a:t>
            </a:r>
            <a:endParaRPr lang="zh-CN" altLang="en-US" dirty="0"/>
          </a:p>
          <a:p>
            <a:pPr lvl="1"/>
            <a:r>
              <a:rPr lang="en-US" altLang="zh-CN" dirty="0"/>
              <a:t>1.1.1 </a:t>
            </a:r>
            <a:r>
              <a:rPr lang="zh-CN" altLang="en-US" dirty="0"/>
              <a:t>双栏正文二级标题微软雅黑</a:t>
            </a:r>
            <a:r>
              <a:rPr lang="en-US" altLang="zh-CN" dirty="0"/>
              <a:t>24</a:t>
            </a:r>
            <a:r>
              <a:rPr lang="zh-CN" altLang="en-US" dirty="0"/>
              <a:t>行距</a:t>
            </a:r>
            <a:r>
              <a:rPr lang="en-US" altLang="zh-CN" dirty="0"/>
              <a:t>1.2</a:t>
            </a:r>
            <a:endParaRPr lang="zh-CN" altLang="en-US" dirty="0"/>
          </a:p>
          <a:p>
            <a:pPr marL="0" marR="0" lvl="2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1.1.1.1</a:t>
            </a:r>
            <a:r>
              <a:rPr lang="zh-CN" altLang="en-US" dirty="0"/>
              <a:t>双栏第三级微软雅黑</a:t>
            </a:r>
            <a:r>
              <a:rPr lang="en-US" altLang="zh-CN" dirty="0"/>
              <a:t>24</a:t>
            </a:r>
            <a:r>
              <a:rPr lang="zh-CN" altLang="en-US" dirty="0"/>
              <a:t>行距</a:t>
            </a:r>
            <a:r>
              <a:rPr lang="en-US" altLang="zh-CN" dirty="0"/>
              <a:t>1.2</a:t>
            </a:r>
            <a:endParaRPr lang="zh-CN" altLang="en-US" dirty="0"/>
          </a:p>
          <a:p>
            <a:pPr marL="0" marR="0" lvl="3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1.1.1.1.1</a:t>
            </a:r>
            <a:r>
              <a:rPr lang="zh-CN" altLang="en-US" dirty="0"/>
              <a:t>双栏第四级微软雅黑</a:t>
            </a:r>
            <a:r>
              <a:rPr lang="en-US" altLang="zh-CN" dirty="0"/>
              <a:t>24</a:t>
            </a:r>
            <a:r>
              <a:rPr lang="zh-CN" altLang="en-US" dirty="0"/>
              <a:t>行距</a:t>
            </a:r>
            <a:r>
              <a:rPr lang="en-US" altLang="zh-CN" dirty="0"/>
              <a:t>1.2</a:t>
            </a:r>
            <a:endParaRPr lang="zh-CN" altLang="en-US" dirty="0"/>
          </a:p>
          <a:p>
            <a:pPr marL="0" marR="0" lvl="3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双栏正文微软雅黑</a:t>
            </a:r>
            <a:r>
              <a:rPr lang="en-US" altLang="zh-CN" dirty="0"/>
              <a:t>24</a:t>
            </a:r>
            <a:r>
              <a:rPr lang="zh-CN" altLang="en-US" dirty="0"/>
              <a:t>行距</a:t>
            </a:r>
            <a:r>
              <a:rPr lang="en-US" altLang="zh-CN" dirty="0"/>
              <a:t>1.2</a:t>
            </a:r>
            <a:endParaRPr lang="zh-CN" altLang="en-US" dirty="0"/>
          </a:p>
          <a:p>
            <a:pPr lvl="3"/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C464E751-8DDD-48F4-87DB-3D6A7AC74B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9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92033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1 </a:t>
            </a:r>
            <a:r>
              <a:rPr lang="zh-CN" altLang="en-US" dirty="0"/>
              <a:t>页面标题微软雅黑</a:t>
            </a:r>
            <a:r>
              <a:rPr lang="en-US" altLang="zh-CN" dirty="0"/>
              <a:t>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22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文右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109252" y="1275764"/>
            <a:ext cx="5246136" cy="458528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A2C382-6F2D-4894-AEA1-7BA493E8E517}" type="datetime1">
              <a:rPr lang="zh-CN" altLang="en-US" smtClean="0"/>
              <a:t>2023/9/6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C464E751-8DDD-48F4-87DB-3D6A7AC74B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3" hasCustomPrompt="1"/>
          </p:nvPr>
        </p:nvSpPr>
        <p:spPr>
          <a:xfrm>
            <a:off x="838199" y="1275764"/>
            <a:ext cx="5125278" cy="4585286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0">
              <a:lnSpc>
                <a:spcPct val="120000"/>
              </a:lnSpc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0" indent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1.1 </a:t>
            </a:r>
            <a:r>
              <a:rPr lang="zh-CN" altLang="en-US" dirty="0"/>
              <a:t>左文右图正文一级标题微软雅黑</a:t>
            </a:r>
            <a:r>
              <a:rPr lang="en-US" altLang="zh-CN" dirty="0"/>
              <a:t>28</a:t>
            </a:r>
            <a:r>
              <a:rPr lang="zh-CN" altLang="en-US" dirty="0"/>
              <a:t>行距</a:t>
            </a:r>
            <a:r>
              <a:rPr lang="en-US" altLang="zh-CN" dirty="0"/>
              <a:t>1.2</a:t>
            </a:r>
            <a:endParaRPr lang="zh-CN" altLang="en-US" dirty="0"/>
          </a:p>
          <a:p>
            <a:pPr lvl="1"/>
            <a:r>
              <a:rPr lang="en-US" altLang="zh-CN" dirty="0"/>
              <a:t>1.1.1 </a:t>
            </a:r>
            <a:r>
              <a:rPr lang="zh-CN" altLang="en-US" dirty="0"/>
              <a:t>左文右图正文二级标题微软雅黑</a:t>
            </a:r>
            <a:r>
              <a:rPr lang="en-US" altLang="zh-CN" dirty="0"/>
              <a:t>24</a:t>
            </a:r>
            <a:r>
              <a:rPr lang="zh-CN" altLang="en-US" dirty="0"/>
              <a:t>行距</a:t>
            </a:r>
            <a:r>
              <a:rPr lang="en-US" altLang="zh-CN" dirty="0"/>
              <a:t>1.2</a:t>
            </a:r>
            <a:endParaRPr lang="zh-CN" altLang="en-US" dirty="0"/>
          </a:p>
          <a:p>
            <a:pPr marL="0" marR="0" lvl="3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左文右图正文微软雅黑</a:t>
            </a:r>
            <a:r>
              <a:rPr lang="en-US" altLang="zh-CN" dirty="0"/>
              <a:t>24</a:t>
            </a:r>
            <a:r>
              <a:rPr lang="zh-CN" altLang="en-US" dirty="0"/>
              <a:t>行距</a:t>
            </a:r>
            <a:r>
              <a:rPr lang="en-US" altLang="zh-CN" dirty="0"/>
              <a:t>1.2</a:t>
            </a:r>
          </a:p>
          <a:p>
            <a:pPr marL="0" marR="0" lvl="3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dirty="0"/>
          </a:p>
          <a:p>
            <a:pPr marL="0" marR="0" lvl="3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图文版面比例可调整</a:t>
            </a:r>
          </a:p>
          <a:p>
            <a:pPr lvl="3"/>
            <a:endParaRPr lang="zh-CN" altLang="en-US" dirty="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92033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1 </a:t>
            </a:r>
            <a:r>
              <a:rPr lang="zh-CN" altLang="en-US" dirty="0"/>
              <a:t>页面标题微软雅黑</a:t>
            </a:r>
            <a:r>
              <a:rPr lang="en-US" altLang="zh-CN" dirty="0"/>
              <a:t>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7627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图右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7457" y="1275764"/>
            <a:ext cx="5246136" cy="458528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A2C382-6F2D-4894-AEA1-7BA493E8E517}" type="datetime1">
              <a:rPr lang="zh-CN" altLang="en-US" smtClean="0"/>
              <a:t>2023/9/6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C464E751-8DDD-48F4-87DB-3D6A7AC74B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3" hasCustomPrompt="1"/>
          </p:nvPr>
        </p:nvSpPr>
        <p:spPr>
          <a:xfrm>
            <a:off x="6221961" y="1275764"/>
            <a:ext cx="5125278" cy="4585286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0">
              <a:lnSpc>
                <a:spcPct val="120000"/>
              </a:lnSpc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0" indent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1.1 </a:t>
            </a:r>
            <a:r>
              <a:rPr lang="zh-CN" altLang="en-US" dirty="0"/>
              <a:t>左图右文正文一级标题微软雅黑</a:t>
            </a:r>
            <a:r>
              <a:rPr lang="en-US" altLang="zh-CN" dirty="0"/>
              <a:t>28</a:t>
            </a:r>
            <a:r>
              <a:rPr lang="zh-CN" altLang="en-US" dirty="0"/>
              <a:t>行距</a:t>
            </a:r>
            <a:r>
              <a:rPr lang="en-US" altLang="zh-CN" dirty="0"/>
              <a:t>1.2</a:t>
            </a:r>
            <a:endParaRPr lang="zh-CN" altLang="en-US" dirty="0"/>
          </a:p>
          <a:p>
            <a:pPr lvl="1"/>
            <a:r>
              <a:rPr lang="en-US" altLang="zh-CN" dirty="0"/>
              <a:t>1.1.1 </a:t>
            </a:r>
            <a:r>
              <a:rPr lang="zh-CN" altLang="en-US" dirty="0"/>
              <a:t>左图右文正文二级标题微软雅黑</a:t>
            </a:r>
            <a:r>
              <a:rPr lang="en-US" altLang="zh-CN" dirty="0"/>
              <a:t>24</a:t>
            </a:r>
            <a:r>
              <a:rPr lang="zh-CN" altLang="en-US" dirty="0"/>
              <a:t>行距</a:t>
            </a:r>
            <a:r>
              <a:rPr lang="en-US" altLang="zh-CN" dirty="0"/>
              <a:t>1.2</a:t>
            </a:r>
            <a:endParaRPr lang="zh-CN" altLang="en-US" dirty="0"/>
          </a:p>
          <a:p>
            <a:pPr marL="0" marR="0" lvl="3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左图右文正文微软雅黑</a:t>
            </a:r>
            <a:r>
              <a:rPr lang="en-US" altLang="zh-CN" dirty="0"/>
              <a:t>24</a:t>
            </a:r>
            <a:r>
              <a:rPr lang="zh-CN" altLang="en-US" dirty="0"/>
              <a:t>行距</a:t>
            </a:r>
            <a:r>
              <a:rPr lang="en-US" altLang="zh-CN" dirty="0"/>
              <a:t>1.2</a:t>
            </a:r>
          </a:p>
          <a:p>
            <a:pPr marL="0" marR="0" lvl="3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dirty="0"/>
          </a:p>
          <a:p>
            <a:pPr marL="0" marR="0" lvl="3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图文版面比例可调整</a:t>
            </a:r>
          </a:p>
          <a:p>
            <a:pPr lvl="3"/>
            <a:endParaRPr lang="zh-CN" altLang="en-US" dirty="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92033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1 </a:t>
            </a:r>
            <a:r>
              <a:rPr lang="zh-CN" altLang="en-US" dirty="0"/>
              <a:t>页面标题微软雅黑</a:t>
            </a:r>
            <a:r>
              <a:rPr lang="en-US" altLang="zh-CN" dirty="0"/>
              <a:t>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329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581400" y="3004102"/>
            <a:ext cx="5233021" cy="325037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E48503-6BD9-45C7-9E21-53BDC3E1E783}" type="datetime1">
              <a:rPr lang="zh-CN" altLang="en-US" smtClean="0"/>
              <a:t>2023/9/6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C464E751-8DDD-48F4-87DB-3D6A7AC74B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1" name="内容占位符 2"/>
          <p:cNvSpPr>
            <a:spLocks noGrp="1"/>
          </p:cNvSpPr>
          <p:nvPr>
            <p:ph idx="13" hasCustomPrompt="1"/>
          </p:nvPr>
        </p:nvSpPr>
        <p:spPr>
          <a:xfrm>
            <a:off x="838199" y="1275764"/>
            <a:ext cx="10638184" cy="1626462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0">
              <a:lnSpc>
                <a:spcPct val="120000"/>
              </a:lnSpc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0" indent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1.1 </a:t>
            </a:r>
            <a:r>
              <a:rPr lang="zh-CN" altLang="en-US" dirty="0"/>
              <a:t>上文下图正文一级标题微软雅黑</a:t>
            </a:r>
            <a:r>
              <a:rPr lang="en-US" altLang="zh-CN" dirty="0"/>
              <a:t>28</a:t>
            </a:r>
            <a:r>
              <a:rPr lang="zh-CN" altLang="en-US" dirty="0"/>
              <a:t>行距</a:t>
            </a:r>
            <a:r>
              <a:rPr lang="en-US" altLang="zh-CN" dirty="0"/>
              <a:t>1.2</a:t>
            </a:r>
            <a:endParaRPr lang="zh-CN" altLang="en-US" dirty="0"/>
          </a:p>
          <a:p>
            <a:pPr lvl="1"/>
            <a:r>
              <a:rPr lang="en-US" altLang="zh-CN" dirty="0"/>
              <a:t>1.1.1 </a:t>
            </a:r>
            <a:r>
              <a:rPr lang="zh-CN" altLang="en-US" dirty="0"/>
              <a:t>上文下图正文二级标题微软雅黑</a:t>
            </a:r>
            <a:r>
              <a:rPr lang="en-US" altLang="zh-CN" dirty="0"/>
              <a:t>24</a:t>
            </a:r>
            <a:r>
              <a:rPr lang="zh-CN" altLang="en-US" dirty="0"/>
              <a:t>行距</a:t>
            </a:r>
            <a:r>
              <a:rPr lang="en-US" altLang="zh-CN" dirty="0"/>
              <a:t>1.2</a:t>
            </a:r>
            <a:endParaRPr lang="zh-CN" altLang="en-US" dirty="0"/>
          </a:p>
          <a:p>
            <a:pPr marL="0" marR="0" lvl="3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上文下图正文微软雅黑</a:t>
            </a:r>
            <a:r>
              <a:rPr lang="en-US" altLang="zh-CN" dirty="0"/>
              <a:t>24</a:t>
            </a:r>
            <a:r>
              <a:rPr lang="zh-CN" altLang="en-US" dirty="0"/>
              <a:t>行距</a:t>
            </a:r>
            <a:r>
              <a:rPr lang="en-US" altLang="zh-CN" dirty="0"/>
              <a:t>1.2</a:t>
            </a:r>
            <a:r>
              <a:rPr lang="zh-CN" altLang="en-US" dirty="0"/>
              <a:t>， 图文版面占比可调整</a:t>
            </a:r>
          </a:p>
          <a:p>
            <a:pPr lvl="3"/>
            <a:endParaRPr lang="zh-CN" altLang="en-US" dirty="0"/>
          </a:p>
        </p:txBody>
      </p: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92033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1 </a:t>
            </a:r>
            <a:r>
              <a:rPr lang="zh-CN" altLang="en-US" dirty="0"/>
              <a:t>页面标题微软雅黑</a:t>
            </a:r>
            <a:r>
              <a:rPr lang="en-US" altLang="zh-CN" dirty="0"/>
              <a:t>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04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4E751-8DDD-48F4-87DB-3D6A7AC74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274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61" r:id="rId5"/>
    <p:sldLayoutId id="2147483660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1/en/json-search-functions.html#function_json-extract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大数据管理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章 关系数据模型与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SQL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278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2.2 </a:t>
            </a:r>
            <a:r>
              <a:rPr lang="zh-CN" altLang="en-US" dirty="0"/>
              <a:t>关系数据库标准语言</a:t>
            </a:r>
            <a:r>
              <a:rPr lang="en-US" altLang="zh-CN" dirty="0"/>
              <a:t>SQL</a:t>
            </a:r>
            <a:br>
              <a:rPr lang="en-US" altLang="zh-CN" dirty="0"/>
            </a:br>
            <a:r>
              <a:rPr lang="en-US" altLang="zh-CN" dirty="0"/>
              <a:t>2.2.1 </a:t>
            </a:r>
            <a:r>
              <a:rPr lang="zh-CN" altLang="en-US" dirty="0"/>
              <a:t>基本</a:t>
            </a:r>
            <a:r>
              <a:rPr lang="en-US" altLang="zh-CN" dirty="0"/>
              <a:t>SQL</a:t>
            </a:r>
            <a:r>
              <a:rPr lang="zh-CN" altLang="en-US" dirty="0"/>
              <a:t>标准（续）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4833984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数据的更新</a:t>
            </a:r>
            <a:endParaRPr lang="en-US" altLang="zh-CN" sz="2400" b="1" dirty="0"/>
          </a:p>
          <a:p>
            <a:r>
              <a:rPr lang="zh-CN" altLang="en-US" sz="2400" dirty="0"/>
              <a:t>       更新的操作包含对表中记录的增、删、改操作，对应的</a:t>
            </a:r>
            <a:r>
              <a:rPr lang="en-US" altLang="zh-CN" sz="2400" dirty="0"/>
              <a:t>SQL</a:t>
            </a:r>
            <a:r>
              <a:rPr lang="zh-CN" altLang="en-US" sz="2400" dirty="0"/>
              <a:t>命令分别为</a:t>
            </a:r>
            <a:r>
              <a:rPr lang="en-US" altLang="zh-CN" sz="2400" dirty="0"/>
              <a:t>INSERT</a:t>
            </a:r>
            <a:r>
              <a:rPr lang="zh-CN" altLang="en-US" sz="2400" dirty="0"/>
              <a:t>、</a:t>
            </a:r>
            <a:r>
              <a:rPr lang="en-US" altLang="zh-CN" sz="2400" dirty="0"/>
              <a:t>DELETE</a:t>
            </a:r>
            <a:r>
              <a:rPr lang="zh-CN" altLang="en-US" sz="2400" dirty="0"/>
              <a:t>和</a:t>
            </a:r>
            <a:r>
              <a:rPr lang="en-US" altLang="zh-CN" sz="2400" dirty="0"/>
              <a:t>UPDATE</a:t>
            </a:r>
          </a:p>
          <a:p>
            <a:pPr lvl="1"/>
            <a:r>
              <a:rPr lang="zh-CN" altLang="en-US" b="1" dirty="0"/>
              <a:t>更新的约束</a:t>
            </a:r>
            <a:endParaRPr lang="en-US" altLang="zh-CN" b="1" dirty="0"/>
          </a:p>
          <a:p>
            <a:pPr lvl="1"/>
            <a:r>
              <a:rPr lang="zh-CN" altLang="en-US" dirty="0"/>
              <a:t>       完整性约束条件</a:t>
            </a:r>
            <a:endParaRPr lang="en-US" altLang="zh-CN" dirty="0"/>
          </a:p>
          <a:p>
            <a:r>
              <a:rPr lang="zh-CN" altLang="en-US" sz="2400" dirty="0"/>
              <a:t>       事务的</a:t>
            </a:r>
            <a:r>
              <a:rPr lang="en-US" altLang="zh-CN" sz="2400" dirty="0"/>
              <a:t>ACID</a:t>
            </a:r>
            <a:r>
              <a:rPr lang="zh-CN" altLang="en-US" sz="2400" dirty="0"/>
              <a:t>特性</a:t>
            </a:r>
            <a:endParaRPr lang="en-US" altLang="zh-CN" sz="2400" dirty="0"/>
          </a:p>
          <a:p>
            <a:r>
              <a:rPr lang="zh-CN" altLang="en-US" sz="2400" dirty="0"/>
              <a:t>       </a:t>
            </a:r>
            <a:r>
              <a:rPr lang="zh-CN" altLang="en-US" sz="2400" dirty="0">
                <a:solidFill>
                  <a:srgbClr val="FF0000"/>
                </a:solidFill>
              </a:rPr>
              <a:t>在分布式环境下完整性约束检查的复杂度和代价较高。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en-US" altLang="zh-CN" b="1" dirty="0"/>
              <a:t>NoSQL</a:t>
            </a:r>
            <a:r>
              <a:rPr lang="zh-CN" altLang="en-US" b="1" dirty="0"/>
              <a:t>数据库</a:t>
            </a:r>
            <a:r>
              <a:rPr lang="zh-CN" altLang="en-US" dirty="0"/>
              <a:t>：支持高可扩展性，不支持完整的</a:t>
            </a:r>
            <a:r>
              <a:rPr lang="en-US" altLang="zh-CN" dirty="0"/>
              <a:t>ACID</a:t>
            </a:r>
            <a:r>
              <a:rPr lang="zh-CN" altLang="en-US" dirty="0"/>
              <a:t>特性</a:t>
            </a:r>
            <a:endParaRPr lang="en-US" altLang="zh-CN" dirty="0"/>
          </a:p>
          <a:p>
            <a:pPr lvl="1"/>
            <a:r>
              <a:rPr lang="en-US" altLang="zh-CN" b="1" dirty="0"/>
              <a:t>NewSQL</a:t>
            </a:r>
            <a:r>
              <a:rPr lang="zh-CN" altLang="en-US" b="1" dirty="0"/>
              <a:t>数据库</a:t>
            </a:r>
            <a:r>
              <a:rPr lang="zh-CN" altLang="en-US" dirty="0"/>
              <a:t>：支持</a:t>
            </a:r>
            <a:r>
              <a:rPr lang="en-US" altLang="zh-CN" dirty="0"/>
              <a:t>ACID</a:t>
            </a:r>
            <a:r>
              <a:rPr lang="zh-CN" altLang="en-US" dirty="0"/>
              <a:t>与高可扩展性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4722725" y="2743201"/>
            <a:ext cx="1527350" cy="1064824"/>
          </a:xfrm>
          <a:prstGeom prst="wedgeRoundRectCallout">
            <a:avLst>
              <a:gd name="adj1" fmla="val -106359"/>
              <a:gd name="adj2" fmla="val 218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实体</a:t>
            </a:r>
            <a:endParaRPr lang="en-US" altLang="zh-CN" dirty="0"/>
          </a:p>
          <a:p>
            <a:r>
              <a:rPr lang="zh-CN" altLang="en-US" dirty="0"/>
              <a:t>参照</a:t>
            </a:r>
            <a:endParaRPr lang="en-US" altLang="zh-CN" dirty="0"/>
          </a:p>
          <a:p>
            <a:r>
              <a:rPr lang="zh-CN" altLang="en-US" dirty="0"/>
              <a:t>用户定义</a:t>
            </a:r>
          </a:p>
        </p:txBody>
      </p:sp>
    </p:spTree>
    <p:extLst>
      <p:ext uri="{BB962C8B-B14F-4D97-AF65-F5344CB8AC3E}">
        <p14:creationId xmlns:p14="http://schemas.microsoft.com/office/powerpoint/2010/main" val="313243398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3211" y="64664"/>
            <a:ext cx="10515600" cy="920336"/>
          </a:xfrm>
        </p:spPr>
        <p:txBody>
          <a:bodyPr/>
          <a:lstStyle/>
          <a:p>
            <a:r>
              <a:rPr lang="en-US" altLang="zh-CN" dirty="0"/>
              <a:t>Teradata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100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71783" y="1066025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Teradata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share nothing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）架构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，每个节点拥有自己的资源，如磁盘、内存、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AMP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管理着自已的数据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，协同工作，通过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BYNET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高速网络互联。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当新建一张表时，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AMP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上都会创建表的结构信息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，例表名、列名、索引等信息。 </a:t>
            </a:r>
            <a:endParaRPr lang="en-US" altLang="zh-CN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理想状态下，数据库表平均的分布在所有的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AMP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上，以更好的利用所有节点并行处理。</a:t>
            </a:r>
            <a:endParaRPr lang="en-US" altLang="zh-CN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853011" y="1066025"/>
            <a:ext cx="5113929" cy="5290325"/>
            <a:chOff x="6853011" y="1066025"/>
            <a:chExt cx="5113929" cy="5290325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3011" y="1066025"/>
              <a:ext cx="5113929" cy="5290325"/>
            </a:xfrm>
            <a:prstGeom prst="rect">
              <a:avLst/>
            </a:prstGeom>
          </p:spPr>
        </p:pic>
        <p:cxnSp>
          <p:nvCxnSpPr>
            <p:cNvPr id="10" name="直接连接符 9"/>
            <p:cNvCxnSpPr/>
            <p:nvPr/>
          </p:nvCxnSpPr>
          <p:spPr>
            <a:xfrm flipH="1">
              <a:off x="8072438" y="2200275"/>
              <a:ext cx="428625" cy="142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 flipV="1">
              <a:off x="10201275" y="2200275"/>
              <a:ext cx="485775" cy="142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/>
        </p:nvSpPr>
        <p:spPr>
          <a:xfrm>
            <a:off x="833211" y="6488668"/>
            <a:ext cx="6292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参考：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https://blog.csdn.net/vaychen/article/details/81216929</a:t>
            </a:r>
          </a:p>
        </p:txBody>
      </p:sp>
    </p:spTree>
    <p:extLst>
      <p:ext uri="{BB962C8B-B14F-4D97-AF65-F5344CB8AC3E}">
        <p14:creationId xmlns:p14="http://schemas.microsoft.com/office/powerpoint/2010/main" val="415902078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Vertica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101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6215747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参考：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https://blog.csdn.net/weixin_43823423/article/details/87688961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          https://blog.csdn.net/qq_35260875/article/details/107090268</a:t>
            </a:r>
          </a:p>
        </p:txBody>
      </p:sp>
      <p:sp>
        <p:nvSpPr>
          <p:cNvPr id="6" name="矩形 5"/>
          <p:cNvSpPr/>
          <p:nvPr/>
        </p:nvSpPr>
        <p:spPr>
          <a:xfrm>
            <a:off x="838199" y="1246621"/>
            <a:ext cx="31822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一款基于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列存储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MPP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数据库，可以支持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Petabyte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）级别的结构化数据。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Projection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列集投影存储方式：由一个或多个表中的列集组成。原始表划分为多个投影，投影之间可以有冗余，投影采用列存储。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966" y="807819"/>
            <a:ext cx="783907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361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Vertica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102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6215747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参考：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https://blog.csdn.net/weixin_43823423/article/details/87688961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          https://blog.csdn.net/qq_35260875/article/details/107090268</a:t>
            </a:r>
          </a:p>
        </p:txBody>
      </p:sp>
      <p:sp>
        <p:nvSpPr>
          <p:cNvPr id="6" name="矩形 5"/>
          <p:cNvSpPr/>
          <p:nvPr/>
        </p:nvSpPr>
        <p:spPr>
          <a:xfrm>
            <a:off x="838199" y="1246621"/>
            <a:ext cx="318225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节点内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采用水平分区的方式将数据划分为多个存储区域，以提高查询处理的并行性。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大表连接时可利用预连接投影技术。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966" y="807819"/>
            <a:ext cx="783907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2900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Vertica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103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6215747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参考：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https://blog.csdn.net/weixin_43823423/article/details/87688961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          https://blog.csdn.net/qq_35260875/article/details/107090268</a:t>
            </a:r>
          </a:p>
        </p:txBody>
      </p:sp>
      <p:sp>
        <p:nvSpPr>
          <p:cNvPr id="6" name="矩形 5"/>
          <p:cNvSpPr/>
          <p:nvPr/>
        </p:nvSpPr>
        <p:spPr>
          <a:xfrm>
            <a:off x="838200" y="1246621"/>
            <a:ext cx="566300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OLTP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OLAP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混合负载。其存储包含两种方式：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一是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读优存储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Read-Optimized Store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），采用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列存储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数据压缩方式，提高分析性能；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另一个是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写优存储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Write-Optimized Store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），采用非压缩写缓存结构（行存储或列存储）。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每次更新和插入的数据临时放在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WOS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部分，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WOS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达到最大容量后，将数据加载到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ROS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979" y="1426065"/>
            <a:ext cx="4955622" cy="332984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8200" y="5085719"/>
            <a:ext cx="108674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查询会访问经过压缩和排序的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数据，这样就做到了读写并发两不误。通过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tuple mover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进程定期将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的数据压缩排序后拷贝到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区域。</a:t>
            </a:r>
          </a:p>
        </p:txBody>
      </p:sp>
    </p:spTree>
    <p:extLst>
      <p:ext uri="{BB962C8B-B14F-4D97-AF65-F5344CB8AC3E}">
        <p14:creationId xmlns:p14="http://schemas.microsoft.com/office/powerpoint/2010/main" val="108507744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418"/>
            <a:ext cx="10515600" cy="920336"/>
          </a:xfrm>
        </p:spPr>
        <p:txBody>
          <a:bodyPr/>
          <a:lstStyle/>
          <a:p>
            <a:r>
              <a:rPr lang="zh-CN" altLang="en-US" dirty="0"/>
              <a:t>共享存储型分布式数据库</a:t>
            </a:r>
            <a:r>
              <a:rPr lang="en-US" altLang="zh-CN" dirty="0"/>
              <a:t>Aurora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104</a:t>
            </a:fld>
            <a:endParaRPr lang="zh-CN" altLang="en-US" dirty="0"/>
          </a:p>
        </p:txBody>
      </p:sp>
      <p:pic>
        <p:nvPicPr>
          <p:cNvPr id="5" name="Picture 4" descr="屏幕快照 2017-11-20 下午1.44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70" y="767734"/>
            <a:ext cx="4004065" cy="3810000"/>
          </a:xfrm>
          <a:prstGeom prst="rect">
            <a:avLst/>
          </a:prstGeom>
        </p:spPr>
      </p:pic>
      <p:pic>
        <p:nvPicPr>
          <p:cNvPr id="6" name="Picture 5" descr="屏幕快照 2017-11-20 下午1.45.1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0" y="818831"/>
            <a:ext cx="4708337" cy="4131399"/>
          </a:xfrm>
          <a:prstGeom prst="rect">
            <a:avLst/>
          </a:prstGeom>
        </p:spPr>
      </p:pic>
      <p:cxnSp>
        <p:nvCxnSpPr>
          <p:cNvPr id="8" name="Straight Connector 8"/>
          <p:cNvCxnSpPr/>
          <p:nvPr/>
        </p:nvCxnSpPr>
        <p:spPr>
          <a:xfrm>
            <a:off x="5321775" y="1298162"/>
            <a:ext cx="0" cy="3797300"/>
          </a:xfrm>
          <a:prstGeom prst="line">
            <a:avLst/>
          </a:prstGeom>
          <a:ln>
            <a:solidFill>
              <a:srgbClr val="008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920853" y="6356350"/>
            <a:ext cx="48288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B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/>
              </a:rPr>
              <a:t>Aurora</a:t>
            </a:r>
            <a:r>
              <a:rPr lang="zh-CN" altLang="en-US" sz="2000" dirty="0">
                <a:solidFill>
                  <a:srgbClr val="B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/>
              </a:rPr>
              <a:t>技术要点：减少</a:t>
            </a:r>
            <a:r>
              <a:rPr lang="en-US" altLang="zh-CN" sz="2000" dirty="0">
                <a:solidFill>
                  <a:srgbClr val="B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/>
              </a:rPr>
              <a:t>I/O</a:t>
            </a:r>
            <a:r>
              <a:rPr lang="zh-CN" altLang="en-US" sz="2000" dirty="0">
                <a:solidFill>
                  <a:srgbClr val="B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"/>
              </a:rPr>
              <a:t>，提高效率。</a:t>
            </a:r>
            <a:endParaRPr lang="en-US" altLang="zh-CN" sz="2000" dirty="0">
              <a:solidFill>
                <a:srgbClr val="B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39A437E-0099-44FA-8842-BA257E7762D5}"/>
              </a:ext>
            </a:extLst>
          </p:cNvPr>
          <p:cNvSpPr/>
          <p:nvPr/>
        </p:nvSpPr>
        <p:spPr>
          <a:xfrm>
            <a:off x="1072245" y="4516334"/>
            <a:ext cx="45055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节点间传递</a:t>
            </a:r>
            <a:r>
              <a:rPr lang="en-US" altLang="zh-CN" sz="2400" dirty="0"/>
              <a:t>5</a:t>
            </a:r>
            <a:r>
              <a:rPr lang="zh-CN" altLang="en-US" sz="2400" dirty="0"/>
              <a:t>种类型的数据，</a:t>
            </a:r>
            <a:endParaRPr lang="en-US" altLang="zh-CN" sz="2400" dirty="0"/>
          </a:p>
          <a:p>
            <a:r>
              <a:rPr lang="zh-CN" altLang="en-US" sz="2400" dirty="0"/>
              <a:t>串行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BFF9DE2-F88B-4683-A4EA-DFF88A23EC6B}"/>
              </a:ext>
            </a:extLst>
          </p:cNvPr>
          <p:cNvSpPr/>
          <p:nvPr/>
        </p:nvSpPr>
        <p:spPr>
          <a:xfrm>
            <a:off x="5833904" y="4722187"/>
            <a:ext cx="57446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基于</a:t>
            </a:r>
            <a:r>
              <a:rPr lang="en-US" altLang="zh-CN" sz="2400" dirty="0"/>
              <a:t>redo</a:t>
            </a:r>
            <a:r>
              <a:rPr lang="zh-CN" altLang="en-US" sz="2400" dirty="0"/>
              <a:t>日志同步，多副本同步，并行，当</a:t>
            </a:r>
            <a:r>
              <a:rPr lang="en-US" altLang="zh-CN" sz="2400" dirty="0"/>
              <a:t>4/6</a:t>
            </a:r>
            <a:r>
              <a:rPr lang="zh-CN" altLang="en-US" sz="2400" dirty="0"/>
              <a:t>的存储节点应答后，则认为日志已经持久化，对于副本实例不依赖其应答时间点。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A5076C0-7716-41AF-B45D-F230E536CB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107" y="5274746"/>
            <a:ext cx="44005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351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3211" y="64664"/>
            <a:ext cx="10515600" cy="920336"/>
          </a:xfrm>
        </p:spPr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代表性数据库演化与发展趋势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105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33211" y="942556"/>
            <a:ext cx="10515600" cy="5413793"/>
          </a:xfrm>
        </p:spPr>
        <p:txBody>
          <a:bodyPr>
            <a:noAutofit/>
          </a:bodyPr>
          <a:lstStyle/>
          <a:p>
            <a:pPr lvl="0">
              <a:lnSpc>
                <a:spcPct val="90000"/>
              </a:lnSpc>
            </a:pPr>
            <a:r>
              <a:rPr kumimoji="1" lang="en-US" altLang="zh-CN" sz="3200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NewSQL</a:t>
            </a:r>
            <a:r>
              <a:rPr kumimoji="1" lang="zh-CN" altLang="en-US" sz="3200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数据库</a:t>
            </a:r>
            <a:endParaRPr kumimoji="1" lang="en-US" altLang="zh-CN" sz="3200" dirty="0">
              <a:solidFill>
                <a:prstClr val="black"/>
              </a:solidFill>
              <a:latin typeface="DengXian"/>
              <a:ea typeface="DengXian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buFont typeface="Arial"/>
              <a:buChar char="•"/>
            </a:pPr>
            <a:r>
              <a:rPr lang="en-US" altLang="zh-CN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SAP HANA</a:t>
            </a: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：内存列存储数据库、集成</a:t>
            </a:r>
            <a:r>
              <a:rPr lang="en-US" altLang="zh-CN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OLTP</a:t>
            </a: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事务处理与</a:t>
            </a:r>
            <a:r>
              <a:rPr lang="en-US" altLang="zh-CN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OLAP</a:t>
            </a: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分析处理负载的高性能内存数据库系统</a:t>
            </a:r>
            <a:endParaRPr lang="en-US" altLang="zh-CN" dirty="0">
              <a:solidFill>
                <a:prstClr val="black"/>
              </a:solidFill>
              <a:latin typeface="DengXian"/>
              <a:ea typeface="DengXian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buFont typeface="Arial"/>
              <a:buChar char="•"/>
            </a:pPr>
            <a:r>
              <a:rPr lang="en-US" altLang="zh-CN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MemSQL</a:t>
            </a: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：分布式的、内存优化的、实时事务处理与分析处理数据库</a:t>
            </a:r>
            <a:endParaRPr lang="en-US" altLang="zh-CN" dirty="0">
              <a:solidFill>
                <a:prstClr val="black"/>
              </a:solidFill>
              <a:latin typeface="DengXian"/>
              <a:ea typeface="DengXian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buFont typeface="Arial"/>
              <a:buChar char="•"/>
            </a:pPr>
            <a:r>
              <a:rPr lang="en-US" altLang="zh-CN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VoltDB</a:t>
            </a: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：基于</a:t>
            </a:r>
            <a:r>
              <a:rPr lang="en-US" altLang="zh-CN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SN</a:t>
            </a: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架构的、支持完全</a:t>
            </a:r>
            <a:r>
              <a:rPr lang="en-US" altLang="zh-CN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ACID</a:t>
            </a: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特性的内存数据库、采用快照技术实现持久性、将事务处理作为编译的存储过程调用</a:t>
            </a:r>
            <a:endParaRPr lang="en-US" altLang="zh-CN" dirty="0">
              <a:solidFill>
                <a:prstClr val="black"/>
              </a:solidFill>
              <a:latin typeface="DengXian"/>
              <a:ea typeface="DengXian" panose="02010600030101010101" pitchFamily="2" charset="-122"/>
            </a:endParaRPr>
          </a:p>
          <a:p>
            <a:pPr lvl="0">
              <a:lnSpc>
                <a:spcPct val="90000"/>
              </a:lnSpc>
            </a:pPr>
            <a:r>
              <a:rPr kumimoji="1" lang="zh-CN" altLang="en-US" sz="3200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基于新硬件的数据库</a:t>
            </a:r>
            <a:endParaRPr kumimoji="1" lang="en-US" altLang="zh-CN" sz="3200" dirty="0">
              <a:solidFill>
                <a:prstClr val="black"/>
              </a:solidFill>
              <a:latin typeface="DengXian"/>
              <a:ea typeface="DengXian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buFont typeface="Arial"/>
              <a:buChar char="•"/>
            </a:pPr>
            <a:r>
              <a:rPr lang="en-US" altLang="zh-CN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MapD</a:t>
            </a:r>
          </a:p>
          <a:p>
            <a:pPr marL="1143000" lvl="2" indent="-228600">
              <a:buFont typeface="Arial"/>
              <a:buChar char="•"/>
            </a:pP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基于</a:t>
            </a:r>
            <a:r>
              <a:rPr lang="en-US" altLang="zh-CN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GPU</a:t>
            </a: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和</a:t>
            </a:r>
            <a:r>
              <a:rPr lang="en-US" altLang="zh-CN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CPU</a:t>
            </a: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混合架构的内存数据库</a:t>
            </a:r>
            <a:endParaRPr lang="en-US" altLang="zh-CN" dirty="0">
              <a:solidFill>
                <a:prstClr val="black"/>
              </a:solidFill>
              <a:latin typeface="DengXian"/>
              <a:ea typeface="DengXian" panose="02010600030101010101" pitchFamily="2" charset="-122"/>
            </a:endParaRPr>
          </a:p>
          <a:p>
            <a:pPr marL="1143000" lvl="2" indent="-228600">
              <a:buFont typeface="Arial"/>
              <a:buChar char="•"/>
            </a:pP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将用户查询编译为</a:t>
            </a:r>
            <a:r>
              <a:rPr lang="en-US" altLang="zh-CN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CPU</a:t>
            </a: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和</a:t>
            </a:r>
            <a:r>
              <a:rPr lang="en-US" altLang="zh-CN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GPU</a:t>
            </a: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上执行的机器码提高查询性能</a:t>
            </a:r>
            <a:r>
              <a:rPr lang="zh-CN" altLang="en-US" dirty="0">
                <a:solidFill>
                  <a:srgbClr val="FF0000"/>
                </a:solidFill>
                <a:latin typeface="DengXian"/>
                <a:ea typeface="DengXian" panose="02010600030101010101" pitchFamily="2" charset="-122"/>
              </a:rPr>
              <a:t>（数据向量化、查询并行计算技术）</a:t>
            </a:r>
            <a:endParaRPr lang="en-US" altLang="zh-CN" dirty="0">
              <a:solidFill>
                <a:srgbClr val="FF0000"/>
              </a:solidFill>
              <a:latin typeface="DengXian"/>
              <a:ea typeface="DengXian" panose="02010600030101010101" pitchFamily="2" charset="-122"/>
            </a:endParaRPr>
          </a:p>
          <a:p>
            <a:pPr marL="1143000" lvl="2" indent="-228600">
              <a:buFont typeface="Arial"/>
              <a:buChar char="•"/>
            </a:pP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通过多级存储和数据压缩技术支持</a:t>
            </a:r>
            <a:r>
              <a:rPr lang="en-US" altLang="zh-CN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TB</a:t>
            </a: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级数据处理</a:t>
            </a:r>
            <a:endParaRPr lang="en-US" altLang="zh-CN" dirty="0">
              <a:solidFill>
                <a:prstClr val="black"/>
              </a:solidFill>
              <a:latin typeface="DengXian"/>
              <a:ea typeface="DengXian" panose="02010600030101010101" pitchFamily="2" charset="-122"/>
            </a:endParaRPr>
          </a:p>
          <a:p>
            <a:pPr marL="1143000" lvl="2" indent="-228600">
              <a:buFont typeface="Arial"/>
              <a:buChar char="•"/>
            </a:pP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热数据存储于</a:t>
            </a:r>
            <a:r>
              <a:rPr lang="en-US" altLang="zh-CN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GPU</a:t>
            </a: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内存，通过</a:t>
            </a:r>
            <a:r>
              <a:rPr lang="en-US" altLang="zh-CN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GPU</a:t>
            </a: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强大的并行计算能力提供高性能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225505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全球级分布式数据库</a:t>
            </a:r>
            <a:r>
              <a:rPr lang="en-US" altLang="zh-CN" dirty="0"/>
              <a:t>Google Spanner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106</a:t>
            </a:fld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4711113"/>
          </a:xfrm>
        </p:spPr>
        <p:txBody>
          <a:bodyPr/>
          <a:lstStyle/>
          <a:p>
            <a:r>
              <a:rPr lang="en-US" altLang="zh-CN" sz="2400" dirty="0"/>
              <a:t>Spanner </a:t>
            </a:r>
            <a:r>
              <a:rPr lang="zh-CN" altLang="en-US" sz="2400" dirty="0"/>
              <a:t>是 </a:t>
            </a:r>
            <a:r>
              <a:rPr lang="en-US" altLang="zh-CN" sz="2400" dirty="0"/>
              <a:t>Google </a:t>
            </a:r>
            <a:r>
              <a:rPr lang="zh-CN" altLang="en-US" sz="2400" dirty="0"/>
              <a:t>研发的可横向扩展的、支持多版本的、可在全球范围进行分布式部署的、同步进行数据复制的分布式数据库。</a:t>
            </a:r>
          </a:p>
        </p:txBody>
      </p:sp>
      <p:pic>
        <p:nvPicPr>
          <p:cNvPr id="6" name="内容占位符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5368" y="2466686"/>
            <a:ext cx="6009182" cy="3554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7616794" y="2466652"/>
            <a:ext cx="415429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全球级分布式数据库系统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计算与存储分离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数据散布在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很多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Paxos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存储层：数据分片、多备份（分片复制采用主从模式）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全球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强一致性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TrueTime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支持读写、只读、快照读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跨数据中心的数据复制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高可用性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906079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6523"/>
            <a:ext cx="10515600" cy="920336"/>
          </a:xfrm>
        </p:spPr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代表性数据库演化与发展趋势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107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33211" y="942557"/>
            <a:ext cx="10520590" cy="4996068"/>
          </a:xfrm>
        </p:spPr>
        <p:txBody>
          <a:bodyPr>
            <a:noAutofit/>
          </a:bodyPr>
          <a:lstStyle/>
          <a:p>
            <a:r>
              <a:rPr lang="zh-CN" altLang="en-US" sz="2400" b="1" dirty="0"/>
              <a:t>趋势一</a:t>
            </a:r>
            <a:endParaRPr lang="en-US" altLang="zh-CN" sz="2400" b="1" dirty="0"/>
          </a:p>
          <a:p>
            <a:pPr lvl="1"/>
            <a:r>
              <a:rPr lang="zh-CN" altLang="en-US" dirty="0"/>
              <a:t>      关系数据库从传统的</a:t>
            </a:r>
            <a:r>
              <a:rPr lang="zh-CN" altLang="en-US" dirty="0">
                <a:solidFill>
                  <a:srgbClr val="C00000"/>
                </a:solidFill>
              </a:rPr>
              <a:t>以磁盘存储为中心</a:t>
            </a:r>
            <a:r>
              <a:rPr lang="zh-CN" altLang="en-US" dirty="0"/>
              <a:t>的优化技术逐渐转移到</a:t>
            </a:r>
            <a:r>
              <a:rPr lang="zh-CN" altLang="en-US" dirty="0">
                <a:solidFill>
                  <a:srgbClr val="C00000"/>
                </a:solidFill>
              </a:rPr>
              <a:t>以内存为主存储</a:t>
            </a:r>
            <a:r>
              <a:rPr lang="zh-CN" altLang="en-US" dirty="0"/>
              <a:t>的优化设计；</a:t>
            </a:r>
            <a:endParaRPr lang="en-US" altLang="zh-CN" dirty="0"/>
          </a:p>
          <a:p>
            <a:r>
              <a:rPr lang="zh-CN" altLang="en-US" sz="2400" b="1" dirty="0"/>
              <a:t>趋势二</a:t>
            </a:r>
            <a:endParaRPr lang="en-US" altLang="zh-CN" sz="2400" b="1" dirty="0"/>
          </a:p>
          <a:p>
            <a:pPr lvl="1"/>
            <a:r>
              <a:rPr lang="zh-CN" altLang="en-US" dirty="0"/>
              <a:t>      高性能内存计算推动了传统相分离的</a:t>
            </a:r>
            <a:r>
              <a:rPr lang="en-US" altLang="zh-CN" dirty="0">
                <a:solidFill>
                  <a:srgbClr val="C00000"/>
                </a:solidFill>
              </a:rPr>
              <a:t>OLTP</a:t>
            </a:r>
            <a:r>
              <a:rPr lang="zh-CN" altLang="en-US" dirty="0">
                <a:solidFill>
                  <a:srgbClr val="C00000"/>
                </a:solidFill>
              </a:rPr>
              <a:t>事务处理与</a:t>
            </a:r>
            <a:r>
              <a:rPr lang="en-US" altLang="zh-CN" dirty="0">
                <a:solidFill>
                  <a:srgbClr val="C00000"/>
                </a:solidFill>
              </a:rPr>
              <a:t>OLAP</a:t>
            </a:r>
            <a:r>
              <a:rPr lang="zh-CN" altLang="en-US" dirty="0">
                <a:solidFill>
                  <a:srgbClr val="C00000"/>
                </a:solidFill>
              </a:rPr>
              <a:t>分析处理融合</a:t>
            </a:r>
            <a:r>
              <a:rPr lang="zh-CN" altLang="en-US" dirty="0"/>
              <a:t>到同一个数据库中，推动实时分析处理技术的发展</a:t>
            </a:r>
            <a:endParaRPr lang="en-US" altLang="zh-CN" dirty="0"/>
          </a:p>
          <a:p>
            <a:r>
              <a:rPr lang="zh-CN" altLang="en-US" sz="2400" b="1" dirty="0"/>
              <a:t>趋势三</a:t>
            </a:r>
            <a:endParaRPr lang="en-US" altLang="zh-CN" sz="2400" b="1" dirty="0"/>
          </a:p>
          <a:p>
            <a:pPr lvl="1"/>
            <a:r>
              <a:rPr lang="zh-CN" altLang="en-US" dirty="0"/>
              <a:t>      数据库从集中式设计转向</a:t>
            </a:r>
            <a:r>
              <a:rPr lang="en-US" altLang="zh-CN" dirty="0">
                <a:solidFill>
                  <a:srgbClr val="C00000"/>
                </a:solidFill>
              </a:rPr>
              <a:t>Scale-out</a:t>
            </a:r>
            <a:r>
              <a:rPr lang="zh-CN" altLang="en-US" dirty="0"/>
              <a:t>扩展架构，通过分布式数据存储、分布式查询处理、分布式事务处理等技术支持高可扩展的数据库架构</a:t>
            </a:r>
            <a:endParaRPr lang="en-US" altLang="zh-CN" dirty="0"/>
          </a:p>
          <a:p>
            <a:r>
              <a:rPr lang="zh-CN" altLang="en-US" sz="2400" b="1" dirty="0"/>
              <a:t>趋势四</a:t>
            </a:r>
            <a:endParaRPr lang="en-US" altLang="zh-CN" sz="2400" b="1" dirty="0"/>
          </a:p>
          <a:p>
            <a:pPr lvl="1"/>
            <a:r>
              <a:rPr lang="zh-CN" altLang="en-US" dirty="0"/>
              <a:t>      非易失性内存</a:t>
            </a:r>
            <a:r>
              <a:rPr lang="en-US" altLang="zh-CN" dirty="0"/>
              <a:t>NVRAM</a:t>
            </a:r>
            <a:r>
              <a:rPr lang="zh-CN" altLang="en-US" dirty="0"/>
              <a:t>、硬件加速器、高速网络等</a:t>
            </a:r>
            <a:r>
              <a:rPr lang="zh-CN" altLang="en-US" dirty="0">
                <a:solidFill>
                  <a:srgbClr val="C00000"/>
                </a:solidFill>
              </a:rPr>
              <a:t>新硬件技术</a:t>
            </a:r>
            <a:r>
              <a:rPr lang="zh-CN" altLang="en-US" dirty="0"/>
              <a:t>推动新的查询优化和系统实现技术，支持数据库从传统硬件平台向新硬件平台的迁移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9F8B99-7BF0-445B-B0D5-6C8A375122C5}"/>
              </a:ext>
            </a:extLst>
          </p:cNvPr>
          <p:cNvSpPr txBox="1"/>
          <p:nvPr/>
        </p:nvSpPr>
        <p:spPr>
          <a:xfrm>
            <a:off x="7108247" y="999318"/>
            <a:ext cx="444832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dirty="0">
                <a:latin typeface="Arial Narrow" panose="020B0606020202030204" pitchFamily="34" charset="0"/>
                <a:ea typeface="微软雅黑" panose="020B0503020204020204" pitchFamily="34" charset="-122"/>
                <a:sym typeface="Wingdings 3" panose="05040102010807070707" pitchFamily="18" charset="2"/>
              </a:rPr>
              <a:t>Oracle</a:t>
            </a:r>
            <a:r>
              <a:rPr lang="zh-CN" altLang="en-US" sz="1800" b="1" dirty="0">
                <a:latin typeface="Arial Narrow" panose="020B0606020202030204" pitchFamily="34" charset="0"/>
                <a:ea typeface="微软雅黑" panose="020B0503020204020204" pitchFamily="34" charset="-122"/>
                <a:sym typeface="Wingdings 3" panose="05040102010807070707" pitchFamily="18" charset="2"/>
              </a:rPr>
              <a:t> </a:t>
            </a:r>
            <a:r>
              <a:rPr lang="en-US" altLang="zh-CN" sz="1800" b="1" dirty="0">
                <a:latin typeface="Arial Narrow" panose="020B0606020202030204" pitchFamily="34" charset="0"/>
                <a:ea typeface="微软雅黑" panose="020B0503020204020204" pitchFamily="34" charset="-122"/>
                <a:sym typeface="Wingdings 3" panose="05040102010807070707" pitchFamily="18" charset="2"/>
              </a:rPr>
              <a:t>Oracle Database in memory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CB8084-D424-4A41-841D-A989188A79BB}"/>
              </a:ext>
            </a:extLst>
          </p:cNvPr>
          <p:cNvSpPr txBox="1"/>
          <p:nvPr/>
        </p:nvSpPr>
        <p:spPr>
          <a:xfrm rot="8446">
            <a:off x="6313630" y="2388871"/>
            <a:ext cx="524249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dirty="0" err="1">
                <a:latin typeface="Arial Narrow" panose="020B0606020202030204" pitchFamily="34" charset="0"/>
                <a:ea typeface="微软雅黑" panose="020B0503020204020204" pitchFamily="34" charset="-122"/>
                <a:sym typeface="Wingdings 3" panose="05040102010807070707" pitchFamily="18" charset="2"/>
              </a:rPr>
              <a:t>Oracle+Timesten</a:t>
            </a:r>
            <a:r>
              <a:rPr lang="en-US" altLang="zh-CN" sz="1800" b="1" dirty="0">
                <a:latin typeface="Arial Narrow" panose="020B0606020202030204" pitchFamily="34" charset="0"/>
                <a:ea typeface="微软雅黑" panose="020B0503020204020204" pitchFamily="34" charset="-122"/>
                <a:sym typeface="Wingdings 3" panose="05040102010807070707" pitchFamily="18" charset="2"/>
              </a:rPr>
              <a:t>, DB2+SolidDB</a:t>
            </a:r>
            <a:r>
              <a:rPr lang="zh-CN" altLang="en-US" sz="1800" b="1" dirty="0">
                <a:latin typeface="Arial Narrow" panose="020B0606020202030204" pitchFamily="34" charset="0"/>
                <a:ea typeface="微软雅黑" panose="020B0503020204020204" pitchFamily="34" charset="-122"/>
                <a:sym typeface="Wingdings 3" panose="05040102010807070707" pitchFamily="18" charset="2"/>
              </a:rPr>
              <a:t> </a:t>
            </a:r>
            <a:r>
              <a:rPr lang="en-US" altLang="zh-CN" sz="1800" b="1" dirty="0">
                <a:latin typeface="Arial Narrow" panose="020B0606020202030204" pitchFamily="34" charset="0"/>
                <a:ea typeface="微软雅黑" panose="020B0503020204020204" pitchFamily="34" charset="-122"/>
                <a:sym typeface="Wingdings 3" panose="05040102010807070707" pitchFamily="18" charset="2"/>
              </a:rPr>
              <a:t>HTAP</a:t>
            </a:r>
            <a:r>
              <a:rPr lang="zh-CN" altLang="en-US" sz="1800" b="1" dirty="0">
                <a:latin typeface="Arial Narrow" panose="020B0606020202030204" pitchFamily="34" charset="0"/>
                <a:ea typeface="微软雅黑" panose="020B0503020204020204" pitchFamily="34" charset="-122"/>
                <a:sym typeface="Wingdings 3" panose="05040102010807070707" pitchFamily="18" charset="2"/>
              </a:rPr>
              <a:t>混合引擎</a:t>
            </a:r>
            <a:endParaRPr lang="en-US" altLang="zh-CN" sz="1800" b="1" dirty="0">
              <a:latin typeface="Arial Narrow" panose="020B0606020202030204" pitchFamily="34" charset="0"/>
              <a:ea typeface="微软雅黑" panose="020B0503020204020204" pitchFamily="34" charset="-122"/>
              <a:sym typeface="Wingdings 3" panose="05040102010807070707" pitchFamily="18" charset="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91E80FF-1DE0-4706-876C-33A4984BB4EB}"/>
              </a:ext>
            </a:extLst>
          </p:cNvPr>
          <p:cNvSpPr txBox="1"/>
          <p:nvPr/>
        </p:nvSpPr>
        <p:spPr>
          <a:xfrm>
            <a:off x="7594547" y="3963090"/>
            <a:ext cx="396202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dirty="0">
                <a:latin typeface="Arial Narrow" panose="020B0606020202030204" pitchFamily="34" charset="0"/>
                <a:ea typeface="微软雅黑" panose="020B0503020204020204" pitchFamily="34" charset="-122"/>
                <a:sym typeface="Wingdings 3" panose="05040102010807070707" pitchFamily="18" charset="2"/>
              </a:rPr>
              <a:t>Google Spanner</a:t>
            </a:r>
            <a:r>
              <a:rPr lang="zh-CN" altLang="en-US" sz="1800" b="1" dirty="0">
                <a:latin typeface="Arial Narrow" panose="020B0606020202030204" pitchFamily="34" charset="0"/>
                <a:ea typeface="微软雅黑" panose="020B0503020204020204" pitchFamily="34" charset="-122"/>
                <a:sym typeface="Wingdings 3" panose="05040102010807070707" pitchFamily="18" charset="2"/>
              </a:rPr>
              <a:t>，</a:t>
            </a:r>
            <a:r>
              <a:rPr lang="en-US" altLang="zh-CN" sz="1800" b="1" dirty="0">
                <a:latin typeface="Arial Narrow" panose="020B0606020202030204" pitchFamily="34" charset="0"/>
                <a:ea typeface="微软雅黑" panose="020B0503020204020204" pitchFamily="34" charset="-122"/>
                <a:sym typeface="Wingdings 3" panose="05040102010807070707" pitchFamily="18" charset="2"/>
              </a:rPr>
              <a:t>Amazon Aurora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642A532-DCD3-4795-A114-09DBF9D3C5CF}"/>
              </a:ext>
            </a:extLst>
          </p:cNvPr>
          <p:cNvSpPr txBox="1"/>
          <p:nvPr/>
        </p:nvSpPr>
        <p:spPr>
          <a:xfrm>
            <a:off x="6685791" y="5569293"/>
            <a:ext cx="487077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Arial Narrow" panose="020B0606020202030204" pitchFamily="34" charset="0"/>
                <a:ea typeface="微软雅黑" panose="020B0503020204020204" pitchFamily="34" charset="-122"/>
              </a:rPr>
              <a:t>MapD</a:t>
            </a:r>
            <a:r>
              <a:rPr lang="zh-CN" altLang="en-US" b="1" dirty="0">
                <a:latin typeface="Arial Narrow" panose="020B0606020202030204" pitchFamily="34" charset="0"/>
                <a:ea typeface="微软雅黑" panose="020B0503020204020204" pitchFamily="34" charset="-122"/>
              </a:rPr>
              <a:t>，</a:t>
            </a:r>
            <a:r>
              <a:rPr lang="zh-CN" altLang="zh-CN" b="1" dirty="0">
                <a:latin typeface="Arial Narrow" panose="020B0606020202030204" pitchFamily="34" charset="0"/>
                <a:ea typeface="微软雅黑" panose="020B0503020204020204" pitchFamily="34" charset="-122"/>
              </a:rPr>
              <a:t>阿里云</a:t>
            </a:r>
            <a:r>
              <a:rPr lang="en-US" altLang="zh-CN" b="1" dirty="0">
                <a:latin typeface="Arial Narrow" panose="020B0606020202030204" pitchFamily="34" charset="0"/>
                <a:ea typeface="微软雅黑" panose="020B0503020204020204" pitchFamily="34" charset="-122"/>
              </a:rPr>
              <a:t>Polar DB</a:t>
            </a:r>
            <a:r>
              <a:rPr lang="zh-CN" altLang="en-US" b="1" dirty="0">
                <a:latin typeface="Arial Narrow" panose="020B0606020202030204" pitchFamily="34" charset="0"/>
                <a:ea typeface="微软雅黑" panose="020B0503020204020204" pitchFamily="34" charset="-122"/>
              </a:rPr>
              <a:t>，</a:t>
            </a:r>
            <a:r>
              <a:rPr lang="zh-CN" altLang="zh-CN" b="1" dirty="0">
                <a:latin typeface="Arial Narrow" panose="020B0606020202030204" pitchFamily="34" charset="0"/>
                <a:ea typeface="微软雅黑" panose="020B0503020204020204" pitchFamily="34" charset="-122"/>
              </a:rPr>
              <a:t>华为云</a:t>
            </a:r>
            <a:r>
              <a:rPr lang="en-US" altLang="zh-CN" b="1" dirty="0" err="1">
                <a:latin typeface="Arial Narrow" panose="020B0606020202030204" pitchFamily="34" charset="0"/>
                <a:ea typeface="微软雅黑" panose="020B0503020204020204" pitchFamily="34" charset="-122"/>
              </a:rPr>
              <a:t>TaurusDB</a:t>
            </a:r>
            <a:endParaRPr lang="en-US" altLang="zh-CN" b="1" dirty="0"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635579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F1EA5-E4BA-49C5-BAA4-A48A3A5F4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理论联系社会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354B55-31C3-4B99-9B85-3F47AC98D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520741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       关系数据模型是现代数据管理系统的重要理论和技术基础，其良好的理论基础奠定了它在数据管理领域的重要地位，也为我国社会的信息化建设提供了数十年的有力支撑。然而，时代是在不断前进发展的，科研工作也要</a:t>
            </a:r>
            <a:r>
              <a:rPr lang="zh-CN" altLang="en-US" dirty="0">
                <a:solidFill>
                  <a:srgbClr val="FF0000"/>
                </a:solidFill>
              </a:rPr>
              <a:t>善于寻找新常态，同时也要全面把握新形势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       互联网、电商、个人智能通讯设备的发展带来了大数据的处理需求，数据管理领域也从传统的</a:t>
            </a:r>
            <a:r>
              <a:rPr lang="en-US" altLang="zh-CN" dirty="0"/>
              <a:t>SQL</a:t>
            </a:r>
            <a:r>
              <a:rPr lang="zh-CN" altLang="en-US" dirty="0"/>
              <a:t>技术，发展到了</a:t>
            </a:r>
            <a:r>
              <a:rPr lang="en-US" altLang="zh-CN" dirty="0"/>
              <a:t>NoSQL</a:t>
            </a:r>
            <a:r>
              <a:rPr lang="zh-CN" altLang="en-US" dirty="0"/>
              <a:t>数据库，但</a:t>
            </a:r>
            <a:r>
              <a:rPr lang="zh-CN" altLang="en-US">
                <a:solidFill>
                  <a:srgbClr val="FF0000"/>
                </a:solidFill>
              </a:rPr>
              <a:t>并不意味着就应该</a:t>
            </a:r>
            <a:r>
              <a:rPr lang="zh-CN" altLang="en-US" dirty="0">
                <a:solidFill>
                  <a:srgbClr val="FF0000"/>
                </a:solidFill>
              </a:rPr>
              <a:t>放弃以前好的成果</a:t>
            </a:r>
            <a:r>
              <a:rPr lang="zh-CN" altLang="en-US" dirty="0"/>
              <a:t>。不能</a:t>
            </a:r>
            <a:r>
              <a:rPr lang="zh-CN" altLang="en-US" dirty="0">
                <a:solidFill>
                  <a:srgbClr val="FF0000"/>
                </a:solidFill>
              </a:rPr>
              <a:t>用新的阶段背景否定以往的历史功绩，新旧阶段是相辅相成的</a:t>
            </a:r>
            <a:r>
              <a:rPr lang="zh-CN" altLang="en-US" dirty="0"/>
              <a:t>。现有的</a:t>
            </a:r>
            <a:r>
              <a:rPr lang="en-US" altLang="zh-CN" dirty="0" err="1"/>
              <a:t>BigTable</a:t>
            </a:r>
            <a:r>
              <a:rPr lang="zh-CN" altLang="en-US" dirty="0"/>
              <a:t>等</a:t>
            </a:r>
            <a:r>
              <a:rPr lang="en-US" altLang="zh-CN" dirty="0">
                <a:solidFill>
                  <a:srgbClr val="FF0000"/>
                </a:solidFill>
              </a:rPr>
              <a:t>NoSQL</a:t>
            </a:r>
            <a:r>
              <a:rPr lang="zh-CN" altLang="en-US" dirty="0"/>
              <a:t>数据库很多就是在设计中充分借鉴了关系数据库的设计思想，并且随着网络技术和软件理论的发展，更多的关系数据库的设计理念又进入了大数据管理系统的范畴，并由此产生了</a:t>
            </a:r>
            <a:r>
              <a:rPr lang="en-US" altLang="zh-CN" dirty="0">
                <a:solidFill>
                  <a:srgbClr val="FF0000"/>
                </a:solidFill>
              </a:rPr>
              <a:t>NewSQL</a:t>
            </a:r>
            <a:r>
              <a:rPr lang="zh-CN" altLang="en-US" dirty="0"/>
              <a:t>的设计革新。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420A2B-19B5-4E93-B0CD-4576E726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108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08533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F1EA5-E4BA-49C5-BAA4-A48A3A5F4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理论联系社会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354B55-31C3-4B99-9B85-3F47AC98D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5207412"/>
          </a:xfrm>
        </p:spPr>
        <p:txBody>
          <a:bodyPr>
            <a:normAutofit/>
          </a:bodyPr>
          <a:lstStyle/>
          <a:p>
            <a:r>
              <a:rPr lang="zh-CN" altLang="en-US" dirty="0"/>
              <a:t>       通过学习数据库管理中关系结构的应用现状，以及</a:t>
            </a:r>
            <a:r>
              <a:rPr lang="en-US" altLang="zh-CN" dirty="0"/>
              <a:t>SQL</a:t>
            </a:r>
            <a:r>
              <a:rPr lang="zh-CN" altLang="en-US" dirty="0"/>
              <a:t>、</a:t>
            </a:r>
            <a:r>
              <a:rPr lang="en-US" altLang="zh-CN" dirty="0"/>
              <a:t>NoSQL</a:t>
            </a:r>
            <a:r>
              <a:rPr lang="zh-CN" altLang="en-US" dirty="0"/>
              <a:t>和</a:t>
            </a:r>
            <a:r>
              <a:rPr lang="en-US" altLang="zh-CN" dirty="0"/>
              <a:t>NewSQL</a:t>
            </a:r>
            <a:r>
              <a:rPr lang="zh-CN" altLang="en-US" dirty="0"/>
              <a:t>的代表性系统及其技术特征，要学会</a:t>
            </a:r>
            <a:r>
              <a:rPr lang="zh-CN" altLang="en-US" dirty="0">
                <a:solidFill>
                  <a:srgbClr val="FF0000"/>
                </a:solidFill>
              </a:rPr>
              <a:t>客观认识社会需求</a:t>
            </a:r>
            <a:r>
              <a:rPr lang="zh-CN" altLang="en-US" dirty="0"/>
              <a:t>，用</a:t>
            </a:r>
            <a:r>
              <a:rPr lang="zh-CN" altLang="en-US" dirty="0">
                <a:solidFill>
                  <a:srgbClr val="FF0000"/>
                </a:solidFill>
              </a:rPr>
              <a:t>实事求是</a:t>
            </a:r>
            <a:r>
              <a:rPr lang="zh-CN" altLang="en-US" dirty="0"/>
              <a:t>的观点</a:t>
            </a:r>
            <a:r>
              <a:rPr lang="zh-CN" altLang="en-US" dirty="0">
                <a:solidFill>
                  <a:srgbClr val="FF0000"/>
                </a:solidFill>
              </a:rPr>
              <a:t>解决生产中的问题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在当前大数据浪潮下，我国的有识之士和知名企业及时</a:t>
            </a:r>
            <a:r>
              <a:rPr lang="zh-CN" altLang="en-US" dirty="0">
                <a:solidFill>
                  <a:srgbClr val="FF0000"/>
                </a:solidFill>
              </a:rPr>
              <a:t>敏锐跟进新技术</a:t>
            </a:r>
            <a:r>
              <a:rPr lang="zh-CN" altLang="en-US" dirty="0"/>
              <a:t>，紧密结合互联网在我国发展过程中的</a:t>
            </a:r>
            <a:r>
              <a:rPr lang="zh-CN" altLang="en-US" dirty="0">
                <a:solidFill>
                  <a:srgbClr val="FF0000"/>
                </a:solidFill>
              </a:rPr>
              <a:t>切实需求</a:t>
            </a:r>
            <a:r>
              <a:rPr lang="zh-CN" altLang="en-US" dirty="0"/>
              <a:t>，取得了不菲的成绩，体现了科研工作者的</a:t>
            </a:r>
            <a:r>
              <a:rPr lang="zh-CN" altLang="en-US" dirty="0">
                <a:solidFill>
                  <a:srgbClr val="FF0000"/>
                </a:solidFill>
              </a:rPr>
              <a:t>奋斗精神和创新精神</a:t>
            </a:r>
            <a:r>
              <a:rPr lang="zh-CN" altLang="en-US" dirty="0"/>
              <a:t>，也体现了面向国家服务社会的爱国</a:t>
            </a:r>
            <a:r>
              <a:rPr lang="zh-CN" altLang="en-US" dirty="0">
                <a:solidFill>
                  <a:srgbClr val="FF0000"/>
                </a:solidFill>
              </a:rPr>
              <a:t>情怀</a:t>
            </a:r>
            <a:r>
              <a:rPr lang="zh-CN" altLang="en-US" dirty="0"/>
              <a:t>和责任</a:t>
            </a:r>
            <a:r>
              <a:rPr lang="zh-CN" altLang="en-US" dirty="0">
                <a:solidFill>
                  <a:srgbClr val="FF0000"/>
                </a:solidFill>
              </a:rPr>
              <a:t>担当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420A2B-19B5-4E93-B0CD-4576E726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109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6202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2.2 </a:t>
            </a:r>
            <a:r>
              <a:rPr lang="zh-CN" altLang="en-US" dirty="0"/>
              <a:t>关系数据库标准语言</a:t>
            </a:r>
            <a:r>
              <a:rPr lang="en-US" altLang="zh-CN" dirty="0"/>
              <a:t>SQL</a:t>
            </a:r>
            <a:br>
              <a:rPr lang="en-US" altLang="zh-CN" dirty="0"/>
            </a:br>
            <a:r>
              <a:rPr lang="en-US" altLang="zh-CN" dirty="0"/>
              <a:t>2.2.2 </a:t>
            </a:r>
            <a:r>
              <a:rPr lang="zh-CN" altLang="en-US" dirty="0"/>
              <a:t>面向大数据管理的</a:t>
            </a:r>
            <a:r>
              <a:rPr lang="en-US" altLang="zh-CN" dirty="0"/>
              <a:t>SQL</a:t>
            </a:r>
            <a:r>
              <a:rPr lang="zh-CN" altLang="en-US" dirty="0"/>
              <a:t>扩展语法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1859672"/>
          </a:xfrm>
        </p:spPr>
        <p:txBody>
          <a:bodyPr/>
          <a:lstStyle/>
          <a:p>
            <a:r>
              <a:rPr lang="en-US" altLang="zh-CN" b="1" dirty="0">
                <a:latin typeface="Arial Narrow" panose="020B0606020202030204" pitchFamily="34" charset="0"/>
              </a:rPr>
              <a:t>SQL for XML</a:t>
            </a:r>
          </a:p>
          <a:p>
            <a:r>
              <a:rPr lang="en-US" altLang="zh-CN" dirty="0">
                <a:solidFill>
                  <a:srgbClr val="333333"/>
                </a:solidFill>
                <a:latin typeface="Arial Narrow" panose="020B0606020202030204" pitchFamily="34" charset="0"/>
              </a:rPr>
              <a:t>Select </a:t>
            </a:r>
            <a:r>
              <a:rPr lang="zh-CN" altLang="en-US" dirty="0">
                <a:solidFill>
                  <a:srgbClr val="333333"/>
                </a:solidFill>
                <a:latin typeface="Arial Narrow" panose="020B0606020202030204" pitchFamily="34" charset="0"/>
              </a:rPr>
              <a:t>的查询结果会作为行集返回，可以在</a:t>
            </a:r>
            <a:r>
              <a:rPr lang="en-US" altLang="zh-CN" dirty="0">
                <a:solidFill>
                  <a:srgbClr val="333333"/>
                </a:solidFill>
                <a:latin typeface="Arial Narrow" panose="020B0606020202030204" pitchFamily="34" charset="0"/>
              </a:rPr>
              <a:t>sql</a:t>
            </a:r>
            <a:r>
              <a:rPr lang="zh-CN" altLang="en-US" dirty="0">
                <a:solidFill>
                  <a:srgbClr val="333333"/>
                </a:solidFill>
                <a:latin typeface="Arial Narrow" panose="020B0606020202030204" pitchFamily="34" charset="0"/>
              </a:rPr>
              <a:t>中指定</a:t>
            </a:r>
            <a:r>
              <a:rPr lang="en-US" altLang="zh-CN" dirty="0">
                <a:solidFill>
                  <a:srgbClr val="333333"/>
                </a:solidFill>
                <a:latin typeface="Arial Narrow" panose="020B0606020202030204" pitchFamily="34" charset="0"/>
              </a:rPr>
              <a:t>for xml</a:t>
            </a:r>
            <a:r>
              <a:rPr lang="zh-CN" altLang="en-US" dirty="0">
                <a:solidFill>
                  <a:srgbClr val="333333"/>
                </a:solidFill>
                <a:latin typeface="Arial Narrow" panose="020B0606020202030204" pitchFamily="34" charset="0"/>
              </a:rPr>
              <a:t>子句使得查询结果转换为</a:t>
            </a:r>
            <a:r>
              <a:rPr lang="en-US" altLang="zh-CN" dirty="0">
                <a:solidFill>
                  <a:srgbClr val="333333"/>
                </a:solidFill>
                <a:latin typeface="Arial Narrow" panose="020B0606020202030204" pitchFamily="34" charset="0"/>
              </a:rPr>
              <a:t>xml</a:t>
            </a:r>
            <a:r>
              <a:rPr lang="zh-CN" altLang="en-US" dirty="0">
                <a:solidFill>
                  <a:srgbClr val="333333"/>
                </a:solidFill>
                <a:latin typeface="Arial Narrow" panose="020B0606020202030204" pitchFamily="34" charset="0"/>
              </a:rPr>
              <a:t>。有</a:t>
            </a:r>
            <a:r>
              <a:rPr lang="en-US" altLang="zh-CN" dirty="0">
                <a:solidFill>
                  <a:srgbClr val="333333"/>
                </a:solidFill>
                <a:latin typeface="Arial Narrow" panose="020B0606020202030204" pitchFamily="34" charset="0"/>
              </a:rPr>
              <a:t>4</a:t>
            </a:r>
            <a:r>
              <a:rPr lang="zh-CN" altLang="en-US" dirty="0">
                <a:solidFill>
                  <a:srgbClr val="333333"/>
                </a:solidFill>
                <a:latin typeface="Arial Narrow" panose="020B0606020202030204" pitchFamily="34" charset="0"/>
              </a:rPr>
              <a:t>种模式：</a:t>
            </a:r>
            <a:endParaRPr lang="en-US" altLang="zh-CN" dirty="0">
              <a:solidFill>
                <a:srgbClr val="333333"/>
              </a:solidFill>
              <a:latin typeface="Arial Narrow" panose="020B060602020203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1F6DD69-7206-4E1D-A59C-16F4FC77C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561783"/>
              </p:ext>
            </p:extLst>
          </p:nvPr>
        </p:nvGraphicFramePr>
        <p:xfrm>
          <a:off x="963485" y="3145134"/>
          <a:ext cx="913114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801">
                  <a:extLst>
                    <a:ext uri="{9D8B030D-6E8A-4147-A177-3AD203B41FA5}">
                      <a16:colId xmlns:a16="http://schemas.microsoft.com/office/drawing/2014/main" val="1824252102"/>
                    </a:ext>
                  </a:extLst>
                </a:gridCol>
                <a:gridCol w="7416348">
                  <a:extLst>
                    <a:ext uri="{9D8B030D-6E8A-4147-A177-3AD203B41FA5}">
                      <a16:colId xmlns:a16="http://schemas.microsoft.com/office/drawing/2014/main" val="2931003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Arial Narrow" panose="020B0606020202030204" pitchFamily="34" charset="0"/>
                          <a:ea typeface="微软雅黑" panose="020B0503020204020204" pitchFamily="34" charset="-122"/>
                        </a:rPr>
                        <a:t>模式名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Arial Narrow" panose="020B0606020202030204" pitchFamily="34" charset="0"/>
                          <a:ea typeface="微软雅黑" panose="020B0503020204020204" pitchFamily="34" charset="-122"/>
                        </a:rPr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09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 Narrow" panose="020B0606020202030204" pitchFamily="34" charset="0"/>
                          <a:ea typeface="微软雅黑" panose="020B0503020204020204" pitchFamily="34" charset="-122"/>
                        </a:rPr>
                        <a:t>RAW</a:t>
                      </a:r>
                      <a:endParaRPr lang="zh-CN" altLang="en-US" sz="2400" dirty="0">
                        <a:latin typeface="Arial Narrow" panose="020B0606020202030204" pitchFamily="34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Arial Narrow" panose="020B0606020202030204" pitchFamily="34" charset="0"/>
                          <a:ea typeface="微软雅黑" panose="020B0503020204020204" pitchFamily="34" charset="-122"/>
                        </a:rPr>
                        <a:t>返回的行作为元素，列值作为元素的属性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89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 Narrow" panose="020B0606020202030204" pitchFamily="34" charset="0"/>
                          <a:ea typeface="微软雅黑" panose="020B0503020204020204" pitchFamily="34" charset="-122"/>
                        </a:rPr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Arial Narrow" panose="020B0606020202030204" pitchFamily="34" charset="0"/>
                          <a:ea typeface="微软雅黑" panose="020B0503020204020204" pitchFamily="34" charset="-122"/>
                        </a:rPr>
                        <a:t>返回表名对应节点名称的元素，每列的属性作为元素的属性输出，可形成简单嵌套结构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048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 Narrow" panose="020B0606020202030204" pitchFamily="34" charset="0"/>
                          <a:ea typeface="微软雅黑" panose="020B0503020204020204" pitchFamily="34" charset="-122"/>
                        </a:rPr>
                        <a:t>EXPLICIT</a:t>
                      </a:r>
                      <a:endParaRPr lang="zh-CN" altLang="en-US" sz="2400" dirty="0">
                        <a:latin typeface="Arial Narrow" panose="020B0606020202030204" pitchFamily="34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+mn-cs"/>
                        </a:rPr>
                        <a:t>通过</a:t>
                      </a:r>
                      <a:r>
                        <a:rPr lang="en-US" altLang="zh-CN" sz="2400" b="0" i="0" kern="1200" dirty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+mn-cs"/>
                        </a:rPr>
                        <a:t>SELECT</a:t>
                      </a:r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+mn-cs"/>
                        </a:rPr>
                        <a:t>语法定义输出</a:t>
                      </a:r>
                      <a:r>
                        <a:rPr lang="en-US" altLang="zh-CN" sz="2400" b="0" i="0" kern="1200" dirty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+mn-cs"/>
                        </a:rPr>
                        <a:t>XML</a:t>
                      </a:r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+mn-cs"/>
                        </a:rPr>
                        <a:t>结构</a:t>
                      </a:r>
                      <a:endParaRPr lang="zh-CN" altLang="en-US" sz="2400" dirty="0">
                        <a:latin typeface="Arial Narrow" panose="020B0606020202030204" pitchFamily="34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84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 Narrow" panose="020B0606020202030204" pitchFamily="34" charset="0"/>
                          <a:ea typeface="微软雅黑" panose="020B0503020204020204" pitchFamily="34" charset="-122"/>
                        </a:rPr>
                        <a:t>PATH</a:t>
                      </a:r>
                      <a:endParaRPr lang="zh-CN" altLang="en-US" sz="2400" dirty="0">
                        <a:latin typeface="Arial Narrow" panose="020B0606020202030204" pitchFamily="34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+mn-cs"/>
                        </a:rPr>
                        <a:t>列名或列别名作为</a:t>
                      </a:r>
                      <a:r>
                        <a:rPr lang="en-US" altLang="zh-CN" sz="2400" b="0" i="0" kern="1200" dirty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+mn-cs"/>
                        </a:rPr>
                        <a:t>XPATH</a:t>
                      </a:r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+mn-cs"/>
                        </a:rPr>
                        <a:t>表达式来处理</a:t>
                      </a:r>
                      <a:endParaRPr lang="zh-CN" altLang="en-US" sz="2400" dirty="0">
                        <a:latin typeface="Arial Narrow" panose="020B0606020202030204" pitchFamily="34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283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50685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5503"/>
            <a:ext cx="10515600" cy="920336"/>
          </a:xfrm>
        </p:spPr>
        <p:txBody>
          <a:bodyPr/>
          <a:lstStyle/>
          <a:p>
            <a:r>
              <a:rPr lang="zh-CN" altLang="en-US" dirty="0"/>
              <a:t>本章小结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14388"/>
            <a:ext cx="10515600" cy="6043612"/>
          </a:xfrm>
        </p:spPr>
        <p:txBody>
          <a:bodyPr>
            <a:normAutofit/>
          </a:bodyPr>
          <a:lstStyle/>
          <a:p>
            <a:r>
              <a:rPr lang="zh-CN" altLang="en-US" dirty="0"/>
              <a:t>关系模型仍是数据管理最重要的数据模型。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回顾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关系数据库的基本概念     关系数据结构    关系代数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强化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SQL</a:t>
            </a:r>
            <a:r>
              <a:rPr lang="zh-CN" altLang="en-US" dirty="0"/>
              <a:t>语言的基本语法   关系的完整性约束   强化对复杂</a:t>
            </a:r>
            <a:r>
              <a:rPr lang="en-US" altLang="zh-CN" dirty="0"/>
              <a:t>SQL</a:t>
            </a:r>
            <a:r>
              <a:rPr lang="zh-CN" altLang="en-US" dirty="0"/>
              <a:t>操作的理解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升华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面向大数据管理的</a:t>
            </a:r>
            <a:r>
              <a:rPr lang="en-US" altLang="zh-CN" dirty="0"/>
              <a:t>SQL</a:t>
            </a:r>
            <a:r>
              <a:rPr lang="zh-CN" altLang="en-US" dirty="0"/>
              <a:t>扩展语言知识</a:t>
            </a:r>
            <a:endParaRPr lang="en-US" altLang="zh-CN" dirty="0"/>
          </a:p>
          <a:p>
            <a:pPr lvl="1"/>
            <a:r>
              <a:rPr lang="zh-CN" altLang="en-US" dirty="0"/>
              <a:t>关系数据库前沿技术</a:t>
            </a:r>
            <a:endParaRPr lang="en-US" altLang="zh-CN" dirty="0"/>
          </a:p>
          <a:p>
            <a:pPr lvl="1"/>
            <a:r>
              <a:rPr lang="zh-CN" altLang="en-US" dirty="0"/>
              <a:t>掌握数据库新技术发展动向</a:t>
            </a:r>
            <a:endParaRPr lang="en-US" altLang="zh-CN" dirty="0"/>
          </a:p>
          <a:p>
            <a:pPr lvl="2"/>
            <a:r>
              <a:rPr lang="zh-CN" altLang="en-US" dirty="0"/>
              <a:t>内存数据库、数据库一体机、列存储数据库、</a:t>
            </a:r>
            <a:r>
              <a:rPr lang="en-US" altLang="zh-CN" dirty="0" err="1"/>
              <a:t>NewSQL</a:t>
            </a:r>
            <a:r>
              <a:rPr lang="zh-CN" altLang="en-US" dirty="0"/>
              <a:t>数据库、</a:t>
            </a:r>
            <a:r>
              <a:rPr lang="en-US" altLang="zh-CN" dirty="0"/>
              <a:t>GPU</a:t>
            </a:r>
            <a:r>
              <a:rPr lang="zh-CN" altLang="en-US" dirty="0"/>
              <a:t>数据库</a:t>
            </a:r>
            <a:endParaRPr lang="en-US" altLang="zh-CN" dirty="0"/>
          </a:p>
          <a:p>
            <a:pPr lvl="1"/>
            <a:r>
              <a:rPr lang="zh-CN" altLang="en-US" dirty="0"/>
              <a:t>了解大数据与新硬件时代数据库技术的发展趋势。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110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3477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2567" y="201983"/>
            <a:ext cx="10515600" cy="92033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Arial Narrow" panose="020B0606020202030204" pitchFamily="34" charset="0"/>
              </a:rPr>
              <a:t>SQL for XML</a:t>
            </a:r>
            <a:r>
              <a:rPr lang="zh-CN" altLang="en-US" b="1" dirty="0">
                <a:latin typeface="Arial Narrow" panose="020B0606020202030204" pitchFamily="34" charset="0"/>
              </a:rPr>
              <a:t>， </a:t>
            </a:r>
            <a:r>
              <a:rPr lang="en-US" altLang="zh-CN" b="1" dirty="0">
                <a:latin typeface="Arial Narrow" panose="020B0606020202030204" pitchFamily="34" charset="0"/>
              </a:rPr>
              <a:t>RAW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6352143"/>
            <a:ext cx="7103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原文链接：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https://blog.csdn.net/qingxukang/article/details/51201933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775" y="1279947"/>
            <a:ext cx="4255658" cy="416744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92567" y="838671"/>
            <a:ext cx="6096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200" dirty="0">
                <a:solidFill>
                  <a:srgbClr val="362E2B"/>
                </a:solidFill>
                <a:latin typeface="Arial" panose="020B0604020202020204" pitchFamily="34" charset="0"/>
              </a:rPr>
              <a:t>SELECT </a:t>
            </a:r>
            <a:r>
              <a:rPr lang="en-US" altLang="zh-CN" sz="2200" dirty="0" err="1">
                <a:solidFill>
                  <a:srgbClr val="362E2B"/>
                </a:solidFill>
                <a:latin typeface="Arial" panose="020B0604020202020204" pitchFamily="34" charset="0"/>
              </a:rPr>
              <a:t>UserID</a:t>
            </a:r>
            <a:r>
              <a:rPr lang="en-US" altLang="zh-CN" sz="2200" dirty="0">
                <a:solidFill>
                  <a:srgbClr val="362E2B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200" dirty="0" err="1">
                <a:solidFill>
                  <a:srgbClr val="362E2B"/>
                </a:solidFill>
                <a:latin typeface="Arial" panose="020B0604020202020204" pitchFamily="34" charset="0"/>
              </a:rPr>
              <a:t>FirstName,LastName</a:t>
            </a:r>
            <a:r>
              <a:rPr lang="en-US" altLang="zh-CN" sz="2200" dirty="0">
                <a:solidFill>
                  <a:srgbClr val="362E2B"/>
                </a:solidFill>
                <a:latin typeface="Arial" panose="020B0604020202020204" pitchFamily="34" charset="0"/>
              </a:rPr>
              <a:t> FROM users 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</a:rPr>
              <a:t>FOR XML RAW </a:t>
            </a:r>
            <a:r>
              <a:rPr lang="en-US" altLang="zh-CN" sz="2200" dirty="0">
                <a:solidFill>
                  <a:srgbClr val="362E2B"/>
                </a:solidFill>
                <a:latin typeface="Arial" panose="020B0604020202020204" pitchFamily="34" charset="0"/>
              </a:rPr>
              <a:t>('</a:t>
            </a:r>
            <a:r>
              <a:rPr lang="en-US" altLang="zh-CN" sz="2200" dirty="0" err="1">
                <a:solidFill>
                  <a:srgbClr val="362E2B"/>
                </a:solidFill>
                <a:latin typeface="Arial" panose="020B0604020202020204" pitchFamily="34" charset="0"/>
              </a:rPr>
              <a:t>MyUsers</a:t>
            </a:r>
            <a:r>
              <a:rPr lang="en-US" altLang="zh-CN" sz="2200" dirty="0">
                <a:solidFill>
                  <a:srgbClr val="362E2B"/>
                </a:solidFill>
                <a:latin typeface="Arial" panose="020B0604020202020204" pitchFamily="34" charset="0"/>
              </a:rPr>
              <a:t>')</a:t>
            </a:r>
          </a:p>
          <a:p>
            <a:r>
              <a:rPr lang="zh-CN" altLang="en-US" sz="2000" dirty="0">
                <a:solidFill>
                  <a:srgbClr val="362E2B"/>
                </a:solidFill>
                <a:latin typeface="Arial" panose="020B0604020202020204" pitchFamily="34" charset="0"/>
              </a:rPr>
              <a:t>说明：</a:t>
            </a:r>
            <a:r>
              <a:rPr lang="zh-CN" altLang="en-US" sz="2200" dirty="0">
                <a:solidFill>
                  <a:srgbClr val="362E2B"/>
                </a:solidFill>
                <a:latin typeface="Arial" panose="020B0604020202020204" pitchFamily="34" charset="0"/>
              </a:rPr>
              <a:t>返回的每行均是一个元素，列值作为元素的属性；</a:t>
            </a:r>
          </a:p>
          <a:p>
            <a:r>
              <a:rPr lang="zh-CN" altLang="en-US" sz="2200" dirty="0">
                <a:solidFill>
                  <a:srgbClr val="362E2B"/>
                </a:solidFill>
                <a:latin typeface="Arial" panose="020B0604020202020204" pitchFamily="34" charset="0"/>
              </a:rPr>
              <a:t>将元素命名为自定义的名称</a:t>
            </a:r>
            <a:endParaRPr lang="zh-CN" altLang="en-US" sz="2200" b="0" i="0" dirty="0">
              <a:solidFill>
                <a:srgbClr val="362E2B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39" y="2807994"/>
            <a:ext cx="6234056" cy="2766081"/>
          </a:xfrm>
          <a:prstGeom prst="rect">
            <a:avLst/>
          </a:prstGeom>
        </p:spPr>
      </p:pic>
      <p:sp>
        <p:nvSpPr>
          <p:cNvPr id="5" name="箭头: 左 4">
            <a:extLst>
              <a:ext uri="{FF2B5EF4-FFF2-40B4-BE49-F238E27FC236}">
                <a16:creationId xmlns:a16="http://schemas.microsoft.com/office/drawing/2014/main" id="{75BD1B4C-4BC0-4E67-B4D9-09E223E4F42B}"/>
              </a:ext>
            </a:extLst>
          </p:cNvPr>
          <p:cNvSpPr/>
          <p:nvPr/>
        </p:nvSpPr>
        <p:spPr>
          <a:xfrm>
            <a:off x="6719859" y="3429000"/>
            <a:ext cx="538191" cy="2643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3699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2567" y="201983"/>
            <a:ext cx="10515600" cy="92033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Arial Narrow" panose="020B0606020202030204" pitchFamily="34" charset="0"/>
              </a:rPr>
              <a:t>SQL for XML, AUTO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6352143"/>
            <a:ext cx="7103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原文链接：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https://blog.csdn.net/qingxukang/article/details/51201933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075" y="1122319"/>
            <a:ext cx="4086590" cy="416744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92567" y="838671"/>
            <a:ext cx="6096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200" dirty="0">
                <a:solidFill>
                  <a:srgbClr val="362E2B"/>
                </a:solidFill>
                <a:latin typeface="Arial" panose="020B0604020202020204" pitchFamily="34" charset="0"/>
              </a:rPr>
              <a:t>SELECT </a:t>
            </a:r>
            <a:r>
              <a:rPr lang="en-US" altLang="zh-CN" sz="2200" dirty="0" err="1">
                <a:solidFill>
                  <a:srgbClr val="362E2B"/>
                </a:solidFill>
                <a:latin typeface="Arial" panose="020B0604020202020204" pitchFamily="34" charset="0"/>
              </a:rPr>
              <a:t>UserID</a:t>
            </a:r>
            <a:r>
              <a:rPr lang="en-US" altLang="zh-CN" sz="2200" dirty="0">
                <a:solidFill>
                  <a:srgbClr val="362E2B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200" dirty="0" err="1">
                <a:solidFill>
                  <a:srgbClr val="362E2B"/>
                </a:solidFill>
                <a:latin typeface="Arial" panose="020B0604020202020204" pitchFamily="34" charset="0"/>
              </a:rPr>
              <a:t>FirstName,LastName</a:t>
            </a:r>
            <a:r>
              <a:rPr lang="en-US" altLang="zh-CN" sz="2200" dirty="0">
                <a:solidFill>
                  <a:srgbClr val="362E2B"/>
                </a:solidFill>
                <a:latin typeface="Arial" panose="020B0604020202020204" pitchFamily="34" charset="0"/>
              </a:rPr>
              <a:t> FROM users 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</a:rPr>
              <a:t>FOR XML AUTO, XMLSCHEMA</a:t>
            </a:r>
            <a:endParaRPr lang="en-US" altLang="zh-CN" sz="2200" dirty="0">
              <a:solidFill>
                <a:srgbClr val="362E2B"/>
              </a:solidFill>
              <a:latin typeface="Arial" panose="020B0604020202020204" pitchFamily="34" charset="0"/>
            </a:endParaRPr>
          </a:p>
          <a:p>
            <a:r>
              <a:rPr lang="zh-CN" altLang="en-US" sz="2200" dirty="0">
                <a:solidFill>
                  <a:srgbClr val="362E2B"/>
                </a:solidFill>
                <a:latin typeface="Arial" panose="020B0604020202020204" pitchFamily="34" charset="0"/>
              </a:rPr>
              <a:t>说明：以表名为名称的元素，每列的属性作为属性输出；加上</a:t>
            </a:r>
            <a:r>
              <a:rPr lang="en-US" altLang="zh-CN" sz="2200" dirty="0">
                <a:solidFill>
                  <a:srgbClr val="362E2B"/>
                </a:solidFill>
                <a:latin typeface="Arial" panose="020B0604020202020204" pitchFamily="34" charset="0"/>
              </a:rPr>
              <a:t>XMLSCHEMA</a:t>
            </a:r>
            <a:r>
              <a:rPr lang="zh-CN" altLang="en-US" sz="2200" dirty="0">
                <a:solidFill>
                  <a:srgbClr val="362E2B"/>
                </a:solidFill>
                <a:latin typeface="Arial" panose="020B0604020202020204" pitchFamily="34" charset="0"/>
              </a:rPr>
              <a:t>则输出</a:t>
            </a:r>
            <a:r>
              <a:rPr lang="en-US" altLang="zh-CN" sz="2200" dirty="0">
                <a:solidFill>
                  <a:srgbClr val="362E2B"/>
                </a:solidFill>
                <a:latin typeface="Arial" panose="020B0604020202020204" pitchFamily="34" charset="0"/>
              </a:rPr>
              <a:t>xml</a:t>
            </a:r>
            <a:r>
              <a:rPr lang="zh-CN" altLang="en-US" sz="2200" dirty="0">
                <a:solidFill>
                  <a:srgbClr val="362E2B"/>
                </a:solidFill>
                <a:latin typeface="Arial" panose="020B0604020202020204" pitchFamily="34" charset="0"/>
              </a:rPr>
              <a:t>架构，不加则只输出数据。</a:t>
            </a:r>
            <a:endParaRPr lang="zh-CN" altLang="en-US" sz="2200" b="0" i="0" dirty="0">
              <a:solidFill>
                <a:srgbClr val="362E2B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67" y="2732417"/>
            <a:ext cx="6096000" cy="2813237"/>
          </a:xfrm>
          <a:prstGeom prst="rect">
            <a:avLst/>
          </a:prstGeom>
        </p:spPr>
      </p:pic>
      <p:sp>
        <p:nvSpPr>
          <p:cNvPr id="10" name="箭头: 左 9">
            <a:extLst>
              <a:ext uri="{FF2B5EF4-FFF2-40B4-BE49-F238E27FC236}">
                <a16:creationId xmlns:a16="http://schemas.microsoft.com/office/drawing/2014/main" id="{18F145FE-5E76-40D5-9A38-731BE47B647E}"/>
              </a:ext>
            </a:extLst>
          </p:cNvPr>
          <p:cNvSpPr/>
          <p:nvPr/>
        </p:nvSpPr>
        <p:spPr>
          <a:xfrm>
            <a:off x="6719859" y="3429000"/>
            <a:ext cx="538191" cy="2643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821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2567" y="201983"/>
            <a:ext cx="10515600" cy="92033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Arial Narrow" panose="020B0606020202030204" pitchFamily="34" charset="0"/>
              </a:rPr>
              <a:t>SQL for XML, AUTO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6352143"/>
            <a:ext cx="5357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原文链接：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https://www.bbsmax.com/A/x9J2xZbjd6/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A629489-D341-4777-BE9E-7542292C2734}"/>
              </a:ext>
            </a:extLst>
          </p:cNvPr>
          <p:cNvSpPr/>
          <p:nvPr/>
        </p:nvSpPr>
        <p:spPr>
          <a:xfrm>
            <a:off x="592567" y="1122319"/>
            <a:ext cx="10761233" cy="114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      Raw</a:t>
            </a:r>
            <a:r>
              <a:rPr lang="zh-CN" altLang="en-US" sz="2400" dirty="0"/>
              <a:t>和</a:t>
            </a:r>
            <a:r>
              <a:rPr lang="en-US" altLang="zh-CN" sz="2400" dirty="0"/>
              <a:t>auto</a:t>
            </a:r>
            <a:r>
              <a:rPr lang="zh-CN" altLang="en-US" sz="2400" dirty="0"/>
              <a:t>的区别，</a:t>
            </a:r>
            <a:r>
              <a:rPr lang="en-US" altLang="zh-CN" sz="2400" dirty="0">
                <a:solidFill>
                  <a:srgbClr val="FF0000"/>
                </a:solidFill>
              </a:rPr>
              <a:t>auto</a:t>
            </a:r>
            <a:r>
              <a:rPr lang="zh-CN" altLang="en-US" sz="2400" dirty="0">
                <a:solidFill>
                  <a:srgbClr val="FF0000"/>
                </a:solidFill>
              </a:rPr>
              <a:t>可以形成简单的层次关系</a:t>
            </a:r>
            <a:r>
              <a:rPr lang="zh-CN" altLang="en-US" sz="2400" dirty="0"/>
              <a:t>，表名作为节点，</a:t>
            </a:r>
            <a:r>
              <a:rPr lang="zh-CN" altLang="en-US" sz="2400" dirty="0">
                <a:solidFill>
                  <a:srgbClr val="FF0000"/>
                </a:solidFill>
              </a:rPr>
              <a:t>多表连接时从左至右的表依次形成父子关系的嵌套结构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74EBE95-833F-4764-8E20-BAA4A48C2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41" y="2357049"/>
            <a:ext cx="11070149" cy="399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26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2567" y="201983"/>
            <a:ext cx="10515600" cy="92033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Arial Narrow" panose="020B0606020202030204" pitchFamily="34" charset="0"/>
              </a:rPr>
              <a:t>SQL for XML, PATH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6352143"/>
            <a:ext cx="7103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原文链接：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https://blog.csdn.net/qingxukang/article/details/51201933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61" y="2554028"/>
            <a:ext cx="4508978" cy="379811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17161" y="838671"/>
            <a:ext cx="602604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/>
              <a:t>SELECT </a:t>
            </a:r>
            <a:r>
              <a:rPr lang="en-US" altLang="zh-CN" sz="2200" dirty="0" err="1"/>
              <a:t>UserID</a:t>
            </a:r>
            <a:r>
              <a:rPr lang="en-US" altLang="zh-CN" sz="2200" dirty="0"/>
              <a:t> "@ID", FirstName "Name/FirstName",</a:t>
            </a:r>
            <a:r>
              <a:rPr lang="en-US" altLang="zh-CN" sz="2200" dirty="0" err="1"/>
              <a:t>LastName</a:t>
            </a:r>
            <a:r>
              <a:rPr lang="en-US" altLang="zh-CN" sz="2200" dirty="0"/>
              <a:t> "Name/</a:t>
            </a:r>
            <a:r>
              <a:rPr lang="en-US" altLang="zh-CN" sz="2200" dirty="0" err="1"/>
              <a:t>LastName</a:t>
            </a:r>
            <a:r>
              <a:rPr lang="en-US" altLang="zh-CN" sz="2200" dirty="0"/>
              <a:t>" FROM users </a:t>
            </a:r>
            <a:r>
              <a:rPr lang="en-US" altLang="zh-CN" sz="2200" dirty="0">
                <a:solidFill>
                  <a:srgbClr val="FF0000"/>
                </a:solidFill>
              </a:rPr>
              <a:t>FOR XML PATH </a:t>
            </a:r>
            <a:r>
              <a:rPr lang="en-US" altLang="zh-CN" sz="2200" dirty="0"/>
              <a:t>('</a:t>
            </a:r>
            <a:r>
              <a:rPr lang="en-US" altLang="zh-CN" sz="2200" dirty="0" err="1"/>
              <a:t>MyUsers</a:t>
            </a:r>
            <a:r>
              <a:rPr lang="en-US" altLang="zh-CN" sz="2200" dirty="0"/>
              <a:t>')</a:t>
            </a:r>
          </a:p>
          <a:p>
            <a:r>
              <a:rPr lang="zh-CN" altLang="en-US" sz="2200" dirty="0"/>
              <a:t>说明：列名或列别名作为</a:t>
            </a:r>
            <a:r>
              <a:rPr lang="en-US" altLang="zh-CN" sz="2200" dirty="0"/>
              <a:t>XPATH</a:t>
            </a:r>
            <a:r>
              <a:rPr lang="zh-CN" altLang="en-US" sz="2200" dirty="0"/>
              <a:t>表达式来处理；可以指定</a:t>
            </a:r>
            <a:r>
              <a:rPr lang="en-US" altLang="zh-CN" sz="2200" dirty="0"/>
              <a:t>xml</a:t>
            </a:r>
            <a:r>
              <a:rPr lang="zh-CN" altLang="en-US" sz="2200" dirty="0"/>
              <a:t>结构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350" y="838670"/>
            <a:ext cx="3695476" cy="5344869"/>
          </a:xfrm>
          <a:prstGeom prst="rect">
            <a:avLst/>
          </a:prstGeom>
        </p:spPr>
      </p:pic>
      <p:sp>
        <p:nvSpPr>
          <p:cNvPr id="9" name="箭头: 左 8">
            <a:extLst>
              <a:ext uri="{FF2B5EF4-FFF2-40B4-BE49-F238E27FC236}">
                <a16:creationId xmlns:a16="http://schemas.microsoft.com/office/drawing/2014/main" id="{9FDEFC67-4B18-4E79-B13C-83D80B5EA5A1}"/>
              </a:ext>
            </a:extLst>
          </p:cNvPr>
          <p:cNvSpPr/>
          <p:nvPr/>
        </p:nvSpPr>
        <p:spPr>
          <a:xfrm rot="10800000">
            <a:off x="5769492" y="3729037"/>
            <a:ext cx="538191" cy="2643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1315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2567" y="201983"/>
            <a:ext cx="10515600" cy="92033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Arial Narrow" panose="020B0606020202030204" pitchFamily="34" charset="0"/>
              </a:rPr>
              <a:t>SQL for XML, EXPLICIT     </a:t>
            </a:r>
            <a:r>
              <a:rPr lang="zh-CN" altLang="en-US" sz="2700" dirty="0">
                <a:latin typeface="+mn-ea"/>
                <a:ea typeface="+mn-ea"/>
              </a:rPr>
              <a:t>通过</a:t>
            </a:r>
            <a:r>
              <a:rPr lang="en-US" altLang="zh-CN" sz="2700" dirty="0">
                <a:latin typeface="+mn-ea"/>
                <a:ea typeface="+mn-ea"/>
              </a:rPr>
              <a:t>SELECT</a:t>
            </a:r>
            <a:r>
              <a:rPr lang="zh-CN" altLang="en-US" sz="2700" dirty="0">
                <a:latin typeface="+mn-ea"/>
                <a:ea typeface="+mn-ea"/>
              </a:rPr>
              <a:t>语法定义输出</a:t>
            </a:r>
            <a:r>
              <a:rPr lang="en-US" altLang="zh-CN" sz="2700" dirty="0">
                <a:latin typeface="+mn-ea"/>
                <a:ea typeface="+mn-ea"/>
              </a:rPr>
              <a:t>XML</a:t>
            </a:r>
            <a:r>
              <a:rPr lang="zh-CN" altLang="en-US" sz="2700" dirty="0">
                <a:latin typeface="+mn-ea"/>
                <a:ea typeface="+mn-ea"/>
              </a:rPr>
              <a:t>结构</a:t>
            </a:r>
            <a:br>
              <a:rPr lang="zh-CN" altLang="en-US" b="1" dirty="0">
                <a:latin typeface="Arial Narrow" panose="020B0606020202030204" pitchFamily="34" charset="0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3921" y="6370813"/>
            <a:ext cx="103525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</a:rPr>
              <a:t>参考链接：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https://learn.microsoft.com/zh-cn/sql/relational-databases/xml/use-explicit-mode-with-for-xml?view=sql-server-ver16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688259" y="919927"/>
            <a:ext cx="9500839" cy="5653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latin typeface="+mn-ea"/>
              </a:rPr>
              <a:t>      编写</a:t>
            </a:r>
            <a:r>
              <a:rPr lang="en-US" altLang="zh-CN" sz="2200" dirty="0">
                <a:latin typeface="+mn-ea"/>
              </a:rPr>
              <a:t>SELECT</a:t>
            </a:r>
            <a:r>
              <a:rPr lang="zh-CN" altLang="en-US" sz="2200" dirty="0">
                <a:latin typeface="+mn-ea"/>
              </a:rPr>
              <a:t>查询以生成具有特定格式的行集（通用表 ），并对应生成所需的 </a:t>
            </a:r>
            <a:r>
              <a:rPr lang="en-US" altLang="zh-CN" sz="2200" dirty="0">
                <a:latin typeface="+mn-ea"/>
              </a:rPr>
              <a:t>XML</a:t>
            </a:r>
            <a:r>
              <a:rPr lang="zh-CN" altLang="en-US" sz="2200" dirty="0">
                <a:latin typeface="+mn-ea"/>
              </a:rPr>
              <a:t>结构。</a:t>
            </a:r>
            <a:endParaRPr lang="en-US" altLang="zh-CN" sz="2200" b="1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200" b="1" dirty="0">
                <a:latin typeface="+mn-ea"/>
              </a:rPr>
              <a:t>语法规则</a:t>
            </a:r>
            <a:r>
              <a:rPr lang="en-US" altLang="zh-CN" sz="2200" b="1" dirty="0">
                <a:latin typeface="+mn-ea"/>
              </a:rPr>
              <a:t>-</a:t>
            </a:r>
            <a:r>
              <a:rPr lang="zh-CN" altLang="en-US" sz="2200" b="1" dirty="0">
                <a:latin typeface="+mn-ea"/>
              </a:rPr>
              <a:t>元数据列</a:t>
            </a:r>
            <a:endParaRPr lang="en-US" altLang="zh-CN" sz="2200" b="1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200" dirty="0">
                <a:latin typeface="+mn-ea"/>
              </a:rPr>
              <a:t>      </a:t>
            </a:r>
            <a:r>
              <a:rPr lang="en-US" altLang="zh-CN" sz="2200" dirty="0">
                <a:latin typeface="+mn-ea"/>
              </a:rPr>
              <a:t>SELECT</a:t>
            </a:r>
            <a:r>
              <a:rPr lang="zh-CN" altLang="en-US" sz="2200" dirty="0">
                <a:latin typeface="+mn-ea"/>
              </a:rPr>
              <a:t>查询必须先生成满足</a:t>
            </a:r>
            <a:r>
              <a:rPr lang="zh-CN" altLang="en-US" sz="2200" dirty="0">
                <a:solidFill>
                  <a:srgbClr val="FF0000"/>
                </a:solidFill>
                <a:latin typeface="+mn-ea"/>
              </a:rPr>
              <a:t>规定要求的前两列，即</a:t>
            </a:r>
            <a:r>
              <a:rPr lang="en-US" altLang="zh-CN" sz="2200" dirty="0">
                <a:solidFill>
                  <a:srgbClr val="FF0000"/>
                </a:solidFill>
                <a:latin typeface="+mn-ea"/>
              </a:rPr>
              <a:t>Tag</a:t>
            </a:r>
            <a:r>
              <a:rPr lang="zh-CN" altLang="en-US" sz="2200" dirty="0">
                <a:solidFill>
                  <a:srgbClr val="FF0000"/>
                </a:solidFill>
                <a:latin typeface="+mn-ea"/>
              </a:rPr>
              <a:t>列和</a:t>
            </a:r>
            <a:r>
              <a:rPr lang="en-US" altLang="zh-CN" sz="2200" dirty="0">
                <a:solidFill>
                  <a:srgbClr val="FF0000"/>
                </a:solidFill>
                <a:latin typeface="+mn-ea"/>
              </a:rPr>
              <a:t>Parent</a:t>
            </a:r>
            <a:r>
              <a:rPr lang="zh-CN" altLang="en-US" sz="2200" dirty="0">
                <a:solidFill>
                  <a:srgbClr val="FF0000"/>
                </a:solidFill>
                <a:latin typeface="+mn-ea"/>
              </a:rPr>
              <a:t>列</a:t>
            </a:r>
            <a:r>
              <a:rPr lang="zh-CN" altLang="en-US" sz="2200" dirty="0">
                <a:latin typeface="+mn-ea"/>
              </a:rPr>
              <a:t>，称为</a:t>
            </a:r>
            <a:r>
              <a:rPr lang="zh-CN" altLang="en-US" sz="2200" dirty="0">
                <a:solidFill>
                  <a:srgbClr val="FF0000"/>
                </a:solidFill>
                <a:latin typeface="+mn-ea"/>
              </a:rPr>
              <a:t>元数据列</a:t>
            </a:r>
            <a:r>
              <a:rPr lang="zh-CN" altLang="en-US" sz="2200" dirty="0">
                <a:latin typeface="+mn-ea"/>
              </a:rPr>
              <a:t>，作用是为结果提供</a:t>
            </a:r>
            <a:r>
              <a:rPr lang="zh-CN" altLang="en-US" sz="2200" dirty="0">
                <a:solidFill>
                  <a:srgbClr val="FF0000"/>
                </a:solidFill>
                <a:latin typeface="+mn-ea"/>
              </a:rPr>
              <a:t>层次信息</a:t>
            </a:r>
            <a:r>
              <a:rPr lang="zh-CN" altLang="en-US" sz="2200" dirty="0">
                <a:latin typeface="+mn-ea"/>
              </a:rPr>
              <a:t>：</a:t>
            </a:r>
          </a:p>
          <a:p>
            <a:pPr>
              <a:lnSpc>
                <a:spcPct val="120000"/>
              </a:lnSpc>
            </a:pPr>
            <a:r>
              <a:rPr lang="zh-CN" altLang="en-US" sz="2200" b="1" dirty="0">
                <a:latin typeface="+mn-ea"/>
              </a:rPr>
              <a:t>第</a:t>
            </a:r>
            <a:r>
              <a:rPr lang="en-US" altLang="zh-CN" sz="2200" b="1" dirty="0">
                <a:latin typeface="+mn-ea"/>
              </a:rPr>
              <a:t>1</a:t>
            </a:r>
            <a:r>
              <a:rPr lang="zh-CN" altLang="en-US" sz="2200" b="1" dirty="0">
                <a:latin typeface="+mn-ea"/>
              </a:rPr>
              <a:t>列，</a:t>
            </a:r>
            <a:r>
              <a:rPr lang="zh-CN" altLang="en-US" sz="2200" dirty="0">
                <a:latin typeface="+mn-ea"/>
              </a:rPr>
              <a:t>列名固定为</a:t>
            </a:r>
            <a:r>
              <a:rPr lang="en-US" altLang="zh-CN" sz="2200" dirty="0">
                <a:latin typeface="+mn-ea"/>
              </a:rPr>
              <a:t>Tag</a:t>
            </a:r>
            <a:r>
              <a:rPr lang="zh-CN" altLang="en-US" sz="2200" dirty="0">
                <a:latin typeface="+mn-ea"/>
              </a:rPr>
              <a:t>，值是一个对应当前元素的标记号（整数类型）。 查询必须为从行集构造的每个元素提供标记号。</a:t>
            </a:r>
          </a:p>
          <a:p>
            <a:pPr>
              <a:lnSpc>
                <a:spcPct val="120000"/>
              </a:lnSpc>
            </a:pPr>
            <a:r>
              <a:rPr lang="zh-CN" altLang="en-US" sz="2200" b="1" dirty="0">
                <a:latin typeface="+mn-ea"/>
              </a:rPr>
              <a:t>第</a:t>
            </a:r>
            <a:r>
              <a:rPr lang="en-US" altLang="zh-CN" sz="2200" b="1" dirty="0">
                <a:latin typeface="+mn-ea"/>
              </a:rPr>
              <a:t>2</a:t>
            </a:r>
            <a:r>
              <a:rPr lang="zh-CN" altLang="en-US" sz="2200" b="1" dirty="0">
                <a:latin typeface="+mn-ea"/>
              </a:rPr>
              <a:t>列，</a:t>
            </a:r>
            <a:r>
              <a:rPr lang="zh-CN" altLang="en-US" sz="2200" dirty="0">
                <a:latin typeface="+mn-ea"/>
              </a:rPr>
              <a:t>列名固定为</a:t>
            </a:r>
            <a:r>
              <a:rPr lang="en-US" altLang="zh-CN" sz="2200" dirty="0">
                <a:latin typeface="+mn-ea"/>
              </a:rPr>
              <a:t>Parent</a:t>
            </a:r>
            <a:r>
              <a:rPr lang="zh-CN" altLang="en-US" sz="2200" dirty="0">
                <a:latin typeface="+mn-ea"/>
              </a:rPr>
              <a:t>，值则是父元素的标记号，并且此列的列名必须是 </a:t>
            </a:r>
            <a:r>
              <a:rPr lang="en-US" altLang="zh-CN" sz="2200" b="1" dirty="0">
                <a:latin typeface="+mn-ea"/>
              </a:rPr>
              <a:t>Parent</a:t>
            </a:r>
            <a:r>
              <a:rPr lang="zh-CN" altLang="en-US" sz="2200" dirty="0">
                <a:latin typeface="+mn-ea"/>
              </a:rPr>
              <a:t>。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latin typeface="+mn-ea"/>
              </a:rPr>
              <a:t>      Parent</a:t>
            </a:r>
            <a:r>
              <a:rPr lang="zh-CN" altLang="en-US" sz="2200" dirty="0">
                <a:latin typeface="+mn-ea"/>
              </a:rPr>
              <a:t> 列值为</a:t>
            </a:r>
            <a:r>
              <a:rPr lang="en-US" altLang="zh-CN" sz="2200" dirty="0">
                <a:latin typeface="+mn-ea"/>
              </a:rPr>
              <a:t>0</a:t>
            </a:r>
            <a:r>
              <a:rPr lang="zh-CN" altLang="en-US" sz="2200" dirty="0">
                <a:latin typeface="+mn-ea"/>
              </a:rPr>
              <a:t>或</a:t>
            </a:r>
            <a:r>
              <a:rPr lang="en-US" altLang="zh-CN" sz="2200" dirty="0">
                <a:latin typeface="+mn-ea"/>
              </a:rPr>
              <a:t>NULL</a:t>
            </a:r>
            <a:r>
              <a:rPr lang="zh-CN" altLang="en-US" sz="2200" dirty="0">
                <a:latin typeface="+mn-ea"/>
              </a:rPr>
              <a:t>表明相应的元素没有父级，该元素将作为顶级元素添加到 </a:t>
            </a:r>
            <a:r>
              <a:rPr lang="en-US" altLang="zh-CN" sz="2200" dirty="0">
                <a:latin typeface="+mn-ea"/>
              </a:rPr>
              <a:t>XML</a:t>
            </a:r>
            <a:r>
              <a:rPr lang="zh-CN" altLang="en-US" sz="2200" dirty="0">
                <a:latin typeface="+mn-ea"/>
              </a:rPr>
              <a:t>。</a:t>
            </a:r>
            <a:endParaRPr lang="zh-CN" altLang="zh-CN" sz="2200" dirty="0">
              <a:latin typeface="+mn-ea"/>
            </a:endParaRPr>
          </a:p>
          <a:p>
            <a:pPr>
              <a:lnSpc>
                <a:spcPct val="120000"/>
              </a:lnSpc>
            </a:pPr>
            <a:endParaRPr lang="zh-CN" altLang="en-US" sz="22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200" dirty="0">
                <a:latin typeface="+mn-ea"/>
              </a:rPr>
              <a:t>      元数据列值与列名中的信息一起用于生成所需的 </a:t>
            </a:r>
            <a:r>
              <a:rPr lang="en-US" altLang="zh-CN" sz="2200" dirty="0">
                <a:latin typeface="+mn-ea"/>
              </a:rPr>
              <a:t>XML</a:t>
            </a:r>
            <a:r>
              <a:rPr lang="zh-CN" altLang="en-US" sz="2200" dirty="0">
                <a:latin typeface="+mn-ea"/>
              </a:rPr>
              <a:t>。 查询必须以特定方式提供列名。</a:t>
            </a:r>
            <a:endParaRPr kumimoji="0" lang="zh-CN" altLang="zh-CN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352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2567" y="201983"/>
            <a:ext cx="10515600" cy="92033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Arial Narrow" panose="020B0606020202030204" pitchFamily="34" charset="0"/>
              </a:rPr>
              <a:t>SQL for XML, EXPLICIT     </a:t>
            </a:r>
            <a:r>
              <a:rPr lang="zh-CN" altLang="en-US" sz="2700" dirty="0">
                <a:latin typeface="+mn-ea"/>
                <a:ea typeface="+mn-ea"/>
              </a:rPr>
              <a:t>通过</a:t>
            </a:r>
            <a:r>
              <a:rPr lang="en-US" altLang="zh-CN" sz="2700" dirty="0">
                <a:latin typeface="+mn-ea"/>
                <a:ea typeface="+mn-ea"/>
              </a:rPr>
              <a:t>SELECT</a:t>
            </a:r>
            <a:r>
              <a:rPr lang="zh-CN" altLang="en-US" sz="2700" dirty="0">
                <a:latin typeface="+mn-ea"/>
                <a:ea typeface="+mn-ea"/>
              </a:rPr>
              <a:t>语法定义输出</a:t>
            </a:r>
            <a:r>
              <a:rPr lang="en-US" altLang="zh-CN" sz="2700" dirty="0">
                <a:latin typeface="+mn-ea"/>
                <a:ea typeface="+mn-ea"/>
              </a:rPr>
              <a:t>XML</a:t>
            </a:r>
            <a:r>
              <a:rPr lang="zh-CN" altLang="en-US" sz="2700" dirty="0">
                <a:latin typeface="+mn-ea"/>
                <a:ea typeface="+mn-ea"/>
              </a:rPr>
              <a:t>结构</a:t>
            </a:r>
            <a:br>
              <a:rPr lang="zh-CN" altLang="en-US" b="1" dirty="0">
                <a:latin typeface="Arial Narrow" panose="020B0606020202030204" pitchFamily="34" charset="0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3921" y="6370813"/>
            <a:ext cx="103525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</a:rPr>
              <a:t>参考链接：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https://learn.microsoft.com/zh-cn/sql/relational-databases/xml/use-explicit-mode-with-for-xml?view=sql-server-ver16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730789" y="1122319"/>
            <a:ext cx="9500839" cy="4764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b="1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语法规则</a:t>
            </a:r>
            <a:r>
              <a:rPr lang="en-US" altLang="zh-CN" sz="2400" b="1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-</a:t>
            </a:r>
            <a:r>
              <a:rPr lang="zh-CN" altLang="en-US" sz="2400" b="1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其他数据列</a:t>
            </a:r>
            <a:r>
              <a:rPr lang="zh-CN" altLang="zh-CN" sz="2400" b="1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名</a:t>
            </a:r>
            <a:r>
              <a:rPr lang="zh-CN" altLang="en-US" sz="2400" b="1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的指定方式   </a:t>
            </a:r>
            <a:endParaRPr lang="en-US" altLang="zh-CN" sz="2400" b="1" dirty="0">
              <a:solidFill>
                <a:srgbClr val="161616"/>
              </a:solidFill>
              <a:latin typeface="+mn-ea"/>
              <a:cs typeface="Segoe UI" panose="020B0502040204020203" pitchFamily="34" charset="0"/>
            </a:endParaRPr>
          </a:p>
          <a:p>
            <a:r>
              <a:rPr lang="en-US" altLang="zh-CN" sz="2400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      </a:t>
            </a:r>
            <a:r>
              <a:rPr lang="en-US" altLang="zh-CN" sz="2400" dirty="0">
                <a:latin typeface="+mn-ea"/>
              </a:rPr>
              <a:t>ElementName!TagNumber!AttributeName!Directive</a:t>
            </a:r>
            <a:r>
              <a:rPr lang="zh-CN" altLang="en-US" sz="2400" dirty="0">
                <a:latin typeface="+mn-ea"/>
              </a:rPr>
              <a:t>，其中</a:t>
            </a:r>
            <a:r>
              <a:rPr lang="en-US" altLang="zh-CN" sz="2400" i="1" dirty="0">
                <a:latin typeface="+mn-ea"/>
              </a:rPr>
              <a:t>Directive</a:t>
            </a:r>
            <a:r>
              <a:rPr lang="en-US" altLang="zh-CN" sz="2400" dirty="0">
                <a:latin typeface="+mn-ea"/>
              </a:rPr>
              <a:t> </a:t>
            </a:r>
            <a:r>
              <a:rPr lang="zh-CN" altLang="en-US" sz="2400" dirty="0">
                <a:latin typeface="+mn-ea"/>
              </a:rPr>
              <a:t>是可选的，提供有关 </a:t>
            </a:r>
            <a:r>
              <a:rPr lang="en-US" altLang="zh-CN" sz="2400" dirty="0">
                <a:latin typeface="+mn-ea"/>
              </a:rPr>
              <a:t>XML </a:t>
            </a:r>
            <a:r>
              <a:rPr lang="zh-CN" altLang="en-US" sz="2400" dirty="0">
                <a:latin typeface="+mn-ea"/>
              </a:rPr>
              <a:t>构造的其他信息，有两种用途：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i="1" dirty="0">
                <a:solidFill>
                  <a:srgbClr val="00B0F0"/>
                </a:solidFill>
                <a:latin typeface="+mn-ea"/>
              </a:rPr>
              <a:t>（</a:t>
            </a:r>
            <a:r>
              <a:rPr lang="en-US" altLang="zh-CN" sz="2400" i="1" dirty="0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400" i="1" dirty="0">
                <a:solidFill>
                  <a:srgbClr val="00B0F0"/>
                </a:solidFill>
                <a:latin typeface="+mn-ea"/>
              </a:rPr>
              <a:t>）将值编码为</a:t>
            </a:r>
            <a:r>
              <a:rPr lang="en-US" altLang="zh-CN" sz="2400" i="1" dirty="0">
                <a:solidFill>
                  <a:srgbClr val="00B0F0"/>
                </a:solidFill>
                <a:latin typeface="+mn-ea"/>
              </a:rPr>
              <a:t>ID</a:t>
            </a:r>
            <a:r>
              <a:rPr lang="zh-CN" altLang="en-US" sz="2400" i="1" dirty="0">
                <a:solidFill>
                  <a:srgbClr val="00B0F0"/>
                </a:solidFill>
                <a:latin typeface="+mn-ea"/>
              </a:rPr>
              <a:t>、</a:t>
            </a:r>
            <a:r>
              <a:rPr lang="en-US" altLang="zh-CN" sz="2400" i="1" dirty="0">
                <a:solidFill>
                  <a:srgbClr val="00B0F0"/>
                </a:solidFill>
                <a:latin typeface="+mn-ea"/>
              </a:rPr>
              <a:t>IDREF </a:t>
            </a:r>
            <a:r>
              <a:rPr lang="zh-CN" altLang="en-US" sz="2400" i="1" dirty="0">
                <a:solidFill>
                  <a:srgbClr val="00B0F0"/>
                </a:solidFill>
                <a:latin typeface="+mn-ea"/>
              </a:rPr>
              <a:t>和</a:t>
            </a:r>
            <a:r>
              <a:rPr lang="en-US" altLang="zh-CN" sz="2400" i="1" dirty="0">
                <a:solidFill>
                  <a:srgbClr val="00B0F0"/>
                </a:solidFill>
                <a:latin typeface="+mn-ea"/>
              </a:rPr>
              <a:t>IDREFS</a:t>
            </a:r>
            <a:r>
              <a:rPr lang="zh-CN" altLang="en-US" sz="2400" i="1" dirty="0">
                <a:solidFill>
                  <a:srgbClr val="00B0F0"/>
                </a:solidFill>
                <a:latin typeface="+mn-ea"/>
              </a:rPr>
              <a:t>关键字，从而支持创建文档内链接。</a:t>
            </a:r>
            <a:endParaRPr lang="en-US" altLang="zh-CN" sz="2400" i="1" dirty="0">
              <a:solidFill>
                <a:srgbClr val="00B0F0"/>
              </a:solidFill>
              <a:latin typeface="+mn-ea"/>
            </a:endParaRPr>
          </a:p>
          <a:p>
            <a:r>
              <a:rPr lang="zh-CN" altLang="en-US" sz="2400" i="1" dirty="0">
                <a:solidFill>
                  <a:srgbClr val="00B0F0"/>
                </a:solidFill>
                <a:latin typeface="+mn-ea"/>
              </a:rPr>
              <a:t>（</a:t>
            </a:r>
            <a:r>
              <a:rPr lang="en-US" altLang="zh-CN" sz="2400" i="1" dirty="0">
                <a:solidFill>
                  <a:srgbClr val="00B0F0"/>
                </a:solidFill>
                <a:latin typeface="+mn-ea"/>
              </a:rPr>
              <a:t>2</a:t>
            </a:r>
            <a:r>
              <a:rPr lang="zh-CN" altLang="en-US" sz="2400" i="1" dirty="0">
                <a:solidFill>
                  <a:srgbClr val="00B0F0"/>
                </a:solidFill>
                <a:latin typeface="+mn-ea"/>
              </a:rPr>
              <a:t>）用来指示如何将字符串数据映射到 </a:t>
            </a:r>
            <a:r>
              <a:rPr lang="en-US" altLang="zh-CN" sz="2400" i="1" dirty="0">
                <a:solidFill>
                  <a:srgbClr val="00B0F0"/>
                </a:solidFill>
                <a:latin typeface="+mn-ea"/>
              </a:rPr>
              <a:t>XML</a:t>
            </a:r>
            <a:r>
              <a:rPr lang="zh-CN" altLang="en-US" sz="2400" i="1" dirty="0">
                <a:solidFill>
                  <a:srgbClr val="00B0F0"/>
                </a:solidFill>
                <a:latin typeface="+mn-ea"/>
              </a:rPr>
              <a:t>，可以将</a:t>
            </a:r>
            <a:r>
              <a:rPr lang="en-US" altLang="zh-CN" sz="2400" b="1" i="1" dirty="0">
                <a:solidFill>
                  <a:srgbClr val="00B0F0"/>
                </a:solidFill>
                <a:latin typeface="+mn-ea"/>
              </a:rPr>
              <a:t>hide</a:t>
            </a:r>
            <a:r>
              <a:rPr lang="zh-CN" altLang="en-US" sz="2400" i="1" dirty="0">
                <a:solidFill>
                  <a:srgbClr val="00B0F0"/>
                </a:solidFill>
                <a:latin typeface="+mn-ea"/>
              </a:rPr>
              <a:t>、</a:t>
            </a:r>
            <a:r>
              <a:rPr lang="en-US" altLang="zh-CN" sz="2400" b="1" i="1" dirty="0">
                <a:solidFill>
                  <a:srgbClr val="00B0F0"/>
                </a:solidFill>
                <a:latin typeface="+mn-ea"/>
              </a:rPr>
              <a:t>element</a:t>
            </a:r>
            <a:r>
              <a:rPr lang="zh-CN" altLang="en-US" sz="2400" b="1" i="1" dirty="0">
                <a:solidFill>
                  <a:srgbClr val="00B0F0"/>
                </a:solidFill>
                <a:latin typeface="+mn-ea"/>
              </a:rPr>
              <a:t>、</a:t>
            </a:r>
            <a:r>
              <a:rPr lang="en-US" altLang="zh-CN" sz="2400" b="1" i="1" dirty="0" err="1">
                <a:solidFill>
                  <a:srgbClr val="00B0F0"/>
                </a:solidFill>
                <a:latin typeface="+mn-ea"/>
              </a:rPr>
              <a:t>elementxsinil</a:t>
            </a:r>
            <a:r>
              <a:rPr lang="zh-CN" altLang="en-US" sz="2400" i="1" dirty="0">
                <a:solidFill>
                  <a:srgbClr val="00B0F0"/>
                </a:solidFill>
                <a:latin typeface="+mn-ea"/>
              </a:rPr>
              <a:t>、</a:t>
            </a:r>
            <a:r>
              <a:rPr lang="en-US" altLang="zh-CN" sz="2400" b="1" i="1" dirty="0">
                <a:solidFill>
                  <a:srgbClr val="00B0F0"/>
                </a:solidFill>
                <a:latin typeface="+mn-ea"/>
              </a:rPr>
              <a:t>xml</a:t>
            </a:r>
            <a:r>
              <a:rPr lang="zh-CN" altLang="en-US" sz="2400" i="1" dirty="0">
                <a:solidFill>
                  <a:srgbClr val="00B0F0"/>
                </a:solidFill>
                <a:latin typeface="+mn-ea"/>
              </a:rPr>
              <a:t>、</a:t>
            </a:r>
            <a:r>
              <a:rPr lang="en-US" altLang="zh-CN" sz="2400" b="1" i="1" dirty="0">
                <a:solidFill>
                  <a:srgbClr val="00B0F0"/>
                </a:solidFill>
                <a:latin typeface="+mn-ea"/>
              </a:rPr>
              <a:t>xmltext</a:t>
            </a:r>
            <a:r>
              <a:rPr lang="zh-CN" altLang="en-US" sz="2400" i="1" dirty="0">
                <a:solidFill>
                  <a:srgbClr val="00B0F0"/>
                </a:solidFill>
                <a:latin typeface="+mn-ea"/>
              </a:rPr>
              <a:t>和</a:t>
            </a:r>
            <a:r>
              <a:rPr lang="en-US" altLang="zh-CN" sz="2400" b="1" i="1" dirty="0" err="1">
                <a:solidFill>
                  <a:srgbClr val="00B0F0"/>
                </a:solidFill>
                <a:latin typeface="+mn-ea"/>
              </a:rPr>
              <a:t>cdata</a:t>
            </a:r>
            <a:r>
              <a:rPr lang="zh-CN" altLang="en-US" sz="2400" i="1" dirty="0">
                <a:solidFill>
                  <a:srgbClr val="00B0F0"/>
                </a:solidFill>
                <a:latin typeface="+mn-ea"/>
              </a:rPr>
              <a:t>关键字用作</a:t>
            </a:r>
            <a:r>
              <a:rPr lang="en-US" altLang="zh-CN" sz="2400" i="1" dirty="0">
                <a:solidFill>
                  <a:srgbClr val="00B0F0"/>
                </a:solidFill>
                <a:latin typeface="+mn-ea"/>
              </a:rPr>
              <a:t>Directive</a:t>
            </a:r>
            <a:r>
              <a:rPr lang="zh-CN" altLang="en-US" sz="2400" i="1" dirty="0">
                <a:solidFill>
                  <a:srgbClr val="00B0F0"/>
                </a:solidFill>
                <a:latin typeface="+mn-ea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 </a:t>
            </a:r>
            <a:endParaRPr lang="en-US" altLang="zh-CN" sz="2400" dirty="0">
              <a:solidFill>
                <a:srgbClr val="161616"/>
              </a:solidFill>
              <a:latin typeface="+mn-ea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     在</a:t>
            </a:r>
            <a:r>
              <a:rPr lang="zh-CN" altLang="zh-CN" sz="2400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从通用表生成 XML 的过程中，表中的数据被垂直分区到</a:t>
            </a:r>
            <a:r>
              <a:rPr lang="zh-CN" altLang="zh-CN" sz="2400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列组</a:t>
            </a:r>
            <a:r>
              <a:rPr lang="zh-CN" altLang="zh-CN" sz="2400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中。分组是根据 </a:t>
            </a:r>
            <a:r>
              <a:rPr lang="zh-CN" altLang="zh-CN" sz="2400" b="1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Tag</a:t>
            </a:r>
            <a:r>
              <a:rPr lang="zh-CN" altLang="zh-CN" sz="2400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 值和列名确定的</a:t>
            </a:r>
            <a:r>
              <a:rPr lang="zh-CN" altLang="en-US" sz="2400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每行中相同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Tag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值和包含该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Tag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值的列名为</a:t>
            </a:r>
            <a:r>
              <a:rPr lang="zh-CN" altLang="zh-CN" sz="2400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一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列</a:t>
            </a:r>
            <a:r>
              <a:rPr lang="zh-CN" altLang="zh-CN" sz="2400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组，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相应</a:t>
            </a:r>
            <a:r>
              <a:rPr lang="zh-CN" altLang="zh-CN" sz="2400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构造一个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XML</a:t>
            </a:r>
            <a:r>
              <a:rPr lang="zh-CN" altLang="zh-CN" sz="2400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元素</a:t>
            </a:r>
            <a:r>
              <a:rPr lang="zh-CN" altLang="zh-CN" sz="2400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。 </a:t>
            </a:r>
            <a:endParaRPr lang="en-US" altLang="zh-CN" sz="2400" dirty="0">
              <a:solidFill>
                <a:srgbClr val="161616"/>
              </a:solidFill>
              <a:latin typeface="+mn-ea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kumimoji="0" lang="zh-CN" altLang="zh-CN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8774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2567" y="201983"/>
            <a:ext cx="10515600" cy="92033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Arial Narrow" panose="020B0606020202030204" pitchFamily="34" charset="0"/>
              </a:rPr>
              <a:t>SQL for XML, EXPLICIT     </a:t>
            </a:r>
            <a:r>
              <a:rPr lang="zh-CN" altLang="en-US" sz="2700" dirty="0">
                <a:latin typeface="+mn-ea"/>
                <a:ea typeface="+mn-ea"/>
              </a:rPr>
              <a:t>通过</a:t>
            </a:r>
            <a:r>
              <a:rPr lang="en-US" altLang="zh-CN" sz="2700" dirty="0">
                <a:latin typeface="+mn-ea"/>
                <a:ea typeface="+mn-ea"/>
              </a:rPr>
              <a:t>SELECT</a:t>
            </a:r>
            <a:r>
              <a:rPr lang="zh-CN" altLang="en-US" sz="2700" dirty="0">
                <a:latin typeface="+mn-ea"/>
                <a:ea typeface="+mn-ea"/>
              </a:rPr>
              <a:t>语法定义输出</a:t>
            </a:r>
            <a:r>
              <a:rPr lang="en-US" altLang="zh-CN" sz="2700" dirty="0">
                <a:latin typeface="+mn-ea"/>
                <a:ea typeface="+mn-ea"/>
              </a:rPr>
              <a:t>XML</a:t>
            </a:r>
            <a:r>
              <a:rPr lang="zh-CN" altLang="en-US" sz="2700" dirty="0">
                <a:latin typeface="+mn-ea"/>
                <a:ea typeface="+mn-ea"/>
              </a:rPr>
              <a:t>结构</a:t>
            </a:r>
            <a:br>
              <a:rPr lang="zh-CN" altLang="en-US" b="1" dirty="0">
                <a:latin typeface="Arial Narrow" panose="020B0606020202030204" pitchFamily="34" charset="0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3921" y="6370813"/>
            <a:ext cx="103525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</a:rPr>
              <a:t>参考链接：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https://learn.microsoft.com/zh-cn/sql/relational-databases/xml/use-explicit-mode-with-for-xml?view=sql-server-ver16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709524" y="730516"/>
            <a:ext cx="9500839" cy="81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latin typeface="+mn-ea"/>
              </a:rPr>
              <a:t>      </a:t>
            </a:r>
          </a:p>
          <a:p>
            <a:pPr>
              <a:lnSpc>
                <a:spcPct val="120000"/>
              </a:lnSpc>
            </a:pPr>
            <a:r>
              <a:rPr lang="zh-CN" altLang="en-US" sz="2200" dirty="0">
                <a:latin typeface="+mn-ea"/>
              </a:rPr>
              <a:t>例</a:t>
            </a:r>
            <a:r>
              <a:rPr lang="en-US" altLang="zh-CN" sz="2200" dirty="0">
                <a:latin typeface="+mn-ea"/>
              </a:rPr>
              <a:t>1</a:t>
            </a:r>
            <a:r>
              <a:rPr lang="zh-CN" altLang="en-US" sz="2200" dirty="0">
                <a:latin typeface="+mn-ea"/>
              </a:rPr>
              <a:t>：假定生成的通用表如下</a:t>
            </a:r>
            <a:endParaRPr kumimoji="0" lang="zh-CN" altLang="zh-CN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67" y="1557509"/>
            <a:ext cx="10452750" cy="2276836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92567" y="4057238"/>
            <a:ext cx="10188847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+mn-ea"/>
                <a:cs typeface="Segoe UI" panose="020B0502040204020203" pitchFamily="34" charset="0"/>
              </a:rPr>
              <a:t>应用列组的生成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+mn-ea"/>
                <a:cs typeface="Segoe UI" panose="020B0502040204020203" pitchFamily="34" charset="0"/>
              </a:rPr>
              <a:t>规则：</a:t>
            </a:r>
          </a:p>
          <a:p>
            <a:pPr marL="3429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对于</a:t>
            </a:r>
            <a:r>
              <a:rPr lang="zh-CN" altLang="en-US" sz="2000" b="1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第一行中的 </a:t>
            </a:r>
            <a:r>
              <a:rPr lang="en-US" altLang="zh-CN" sz="2000" b="1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Tag </a:t>
            </a:r>
            <a:r>
              <a:rPr lang="zh-CN" altLang="en-US" sz="2000" b="1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列值 </a:t>
            </a:r>
            <a:r>
              <a:rPr lang="en-US" altLang="zh-CN" sz="2000" b="1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zh-CN" altLang="en-US" sz="2000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，</a:t>
            </a:r>
            <a:r>
              <a:rPr lang="zh-CN" altLang="en-US" sz="2000" b="1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名称中包括此相同标记号的列</a:t>
            </a:r>
            <a:r>
              <a:rPr lang="zh-CN" altLang="en-US" sz="2000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（ </a:t>
            </a:r>
            <a:r>
              <a:rPr lang="en-US" altLang="zh-CN" sz="2000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Customer!1!cid </a:t>
            </a:r>
            <a:r>
              <a:rPr lang="zh-CN" altLang="en-US" sz="2000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和 </a:t>
            </a:r>
            <a:r>
              <a:rPr lang="en-US" altLang="zh-CN" sz="2000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Customer!1!name</a:t>
            </a:r>
            <a:r>
              <a:rPr lang="zh-CN" altLang="en-US" sz="2000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）形成一组。</a:t>
            </a:r>
            <a:endParaRPr lang="en-US" altLang="zh-CN" sz="2000" dirty="0">
              <a:solidFill>
                <a:srgbClr val="161616"/>
              </a:solidFill>
              <a:latin typeface="+mn-ea"/>
              <a:cs typeface="Segoe UI" panose="020B0502040204020203" pitchFamily="34" charset="0"/>
            </a:endParaRPr>
          </a:p>
          <a:p>
            <a:pPr marL="3429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zh-CN" sz="2000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对于 </a:t>
            </a:r>
            <a:r>
              <a:rPr lang="zh-CN" altLang="zh-CN" sz="2000" b="1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Tag 列值为 2 的行</a:t>
            </a:r>
            <a:r>
              <a:rPr lang="zh-CN" altLang="zh-CN" sz="2000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， </a:t>
            </a:r>
            <a:r>
              <a:rPr lang="zh-CN" altLang="zh-CN" sz="2000" b="1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列 Order！2！id</a:t>
            </a:r>
            <a:r>
              <a:rPr lang="zh-CN" altLang="zh-CN" sz="2000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 和 </a:t>
            </a:r>
            <a:r>
              <a:rPr lang="zh-CN" altLang="zh-CN" sz="2000" b="1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Order！2！date</a:t>
            </a:r>
            <a:r>
              <a:rPr lang="zh-CN" altLang="zh-CN" sz="2000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 构成一个组， &lt;Order id=... date=... /&gt;</a:t>
            </a:r>
            <a:r>
              <a:rPr lang="zh-CN" altLang="en-US" sz="2000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，</a:t>
            </a:r>
            <a:r>
              <a:rPr lang="zh-CN" altLang="zh-CN" sz="2000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用于构造元素 </a:t>
            </a:r>
            <a:r>
              <a:rPr lang="en-US" altLang="zh-CN" sz="2000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&lt;Order id=</a:t>
            </a:r>
            <a:r>
              <a:rPr lang="zh-CN" altLang="zh-CN" sz="2000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... </a:t>
            </a:r>
            <a:r>
              <a:rPr lang="en-US" altLang="zh-CN" sz="2000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date=</a:t>
            </a:r>
            <a:r>
              <a:rPr lang="zh-CN" altLang="zh-CN" sz="2000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... </a:t>
            </a:r>
            <a:r>
              <a:rPr lang="en-US" altLang="zh-CN" sz="2000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&gt;</a:t>
            </a:r>
            <a:r>
              <a:rPr lang="zh-CN" altLang="zh-CN" sz="2000" dirty="0">
                <a:solidFill>
                  <a:srgbClr val="161616"/>
                </a:solidFill>
                <a:latin typeface="+mn-ea"/>
                <a:cs typeface="Segoe UI" panose="020B0502040204020203" pitchFamily="34" charset="0"/>
              </a:rPr>
              <a:t>。</a:t>
            </a: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+mn-ea"/>
                <a:cs typeface="Segoe UI" panose="020B0502040204020203" pitchFamily="34" charset="0"/>
              </a:rPr>
              <a:t>对于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+mn-ea"/>
                <a:cs typeface="Segoe UI" panose="020B0502040204020203" pitchFamily="34" charset="0"/>
              </a:rPr>
              <a:t>Tag 列值为 3 的行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+mn-ea"/>
                <a:cs typeface="Segoe UI" panose="020B0502040204020203" pitchFamily="34" charset="0"/>
              </a:rPr>
              <a:t>，列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+mn-ea"/>
                <a:cs typeface="Segoe UI" panose="020B0502040204020203" pitchFamily="34" charset="0"/>
              </a:rPr>
              <a:t>OrderDetail!3!id!id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+mn-ea"/>
                <a:cs typeface="Segoe UI" panose="020B0502040204020203" pitchFamily="34" charset="0"/>
              </a:rPr>
              <a:t> 和 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+mn-ea"/>
                <a:cs typeface="Segoe UI" panose="020B0502040204020203" pitchFamily="34" charset="0"/>
              </a:rPr>
              <a:t>OrderDetail!3!pid!idref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+mn-ea"/>
                <a:cs typeface="Segoe UI" panose="020B0502040204020203" pitchFamily="34" charset="0"/>
              </a:rPr>
              <a:t> 形成一组。 这些行中的每一行都从这些列生成一个元素 &lt;OrderDetail id=... pid=...&gt;。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4671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2567" y="201983"/>
            <a:ext cx="10515600" cy="92033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Arial Narrow" panose="020B0606020202030204" pitchFamily="34" charset="0"/>
              </a:rPr>
              <a:t>SQL for XML, EXPLICIT     </a:t>
            </a:r>
            <a:r>
              <a:rPr lang="zh-CN" altLang="en-US" sz="2700" dirty="0">
                <a:latin typeface="+mn-ea"/>
                <a:ea typeface="+mn-ea"/>
              </a:rPr>
              <a:t>通过</a:t>
            </a:r>
            <a:r>
              <a:rPr lang="en-US" altLang="zh-CN" sz="2700" dirty="0">
                <a:latin typeface="+mn-ea"/>
                <a:ea typeface="+mn-ea"/>
              </a:rPr>
              <a:t>SELECT</a:t>
            </a:r>
            <a:r>
              <a:rPr lang="zh-CN" altLang="en-US" sz="2700" dirty="0">
                <a:latin typeface="+mn-ea"/>
                <a:ea typeface="+mn-ea"/>
              </a:rPr>
              <a:t>语法定义输出</a:t>
            </a:r>
            <a:r>
              <a:rPr lang="en-US" altLang="zh-CN" sz="2700" dirty="0">
                <a:latin typeface="+mn-ea"/>
                <a:ea typeface="+mn-ea"/>
              </a:rPr>
              <a:t>XML</a:t>
            </a:r>
            <a:r>
              <a:rPr lang="zh-CN" altLang="en-US" sz="2700" dirty="0">
                <a:latin typeface="+mn-ea"/>
                <a:ea typeface="+mn-ea"/>
              </a:rPr>
              <a:t>结构</a:t>
            </a:r>
            <a:br>
              <a:rPr lang="zh-CN" altLang="en-US" b="1" dirty="0">
                <a:latin typeface="Arial Narrow" panose="020B0606020202030204" pitchFamily="34" charset="0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3921" y="6370813"/>
            <a:ext cx="103525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</a:rPr>
              <a:t>参考链接：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https://learn.microsoft.com/zh-cn/sql/relational-databases/xml/use-explicit-mode-with-for-xml?view=sql-server-ver16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709524" y="933649"/>
            <a:ext cx="9500839" cy="406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latin typeface="+mn-ea"/>
              </a:rPr>
              <a:t>通用表对应的</a:t>
            </a:r>
            <a:r>
              <a:rPr lang="en-US" altLang="zh-CN" sz="2200" dirty="0">
                <a:latin typeface="+mn-ea"/>
              </a:rPr>
              <a:t>XML</a:t>
            </a:r>
            <a:endParaRPr kumimoji="0" lang="zh-CN" altLang="zh-CN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67" y="1557509"/>
            <a:ext cx="10452750" cy="2276836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92567" y="3877608"/>
            <a:ext cx="10188847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/>
              <a:t>&lt;Customer </a:t>
            </a:r>
            <a:r>
              <a:rPr lang="en-US" altLang="zh-CN" sz="2400" dirty="0" err="1"/>
              <a:t>cid</a:t>
            </a:r>
            <a:r>
              <a:rPr lang="en-US" altLang="zh-CN" sz="2400" dirty="0"/>
              <a:t>="C1" name="Janine"&gt;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/>
              <a:t>      &lt;Order id=“01" date="1/20/1996"&gt;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/>
              <a:t>             &lt;OrderDetail id="OD1" pid="P1"/&gt;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/>
              <a:t>             &lt;OrderDetail id="OD2" pid="P2"/&gt;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/>
              <a:t>      &lt;/Order&gt;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/>
              <a:t>      &lt;Order id=“02" date="3/29/1997"&gt; &lt;/Customer&gt;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8955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关系数据模型与</a:t>
            </a:r>
            <a:r>
              <a:rPr lang="en-US" altLang="zh-CN" dirty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教学内容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       本章讲述关系数据模型与</a:t>
            </a:r>
            <a:r>
              <a:rPr lang="en-US" altLang="zh-CN" dirty="0"/>
              <a:t>SQL</a:t>
            </a:r>
            <a:r>
              <a:rPr lang="zh-CN" altLang="en-US" dirty="0"/>
              <a:t>语言的基础知识与概念，面向大数据管理需求的数据库实现技术及</a:t>
            </a:r>
            <a:r>
              <a:rPr lang="en-US" altLang="zh-CN" dirty="0"/>
              <a:t>SQL</a:t>
            </a:r>
            <a:r>
              <a:rPr lang="zh-CN" altLang="en-US" dirty="0"/>
              <a:t>扩展技术，通过代表性数据库分析介绍关系数据库的主要实现技术。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教学目标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- </a:t>
            </a:r>
            <a:r>
              <a:rPr lang="zh-CN" altLang="en-US" dirty="0"/>
              <a:t>分析</a:t>
            </a:r>
            <a:r>
              <a:rPr lang="zh-CN" altLang="en-US" dirty="0">
                <a:solidFill>
                  <a:srgbClr val="FF0000"/>
                </a:solidFill>
              </a:rPr>
              <a:t>传统关系数据模型及其</a:t>
            </a:r>
            <a:r>
              <a:rPr lang="en-US" altLang="zh-CN" dirty="0">
                <a:solidFill>
                  <a:srgbClr val="FF0000"/>
                </a:solidFill>
              </a:rPr>
              <a:t>SQL</a:t>
            </a:r>
            <a:r>
              <a:rPr lang="zh-CN" altLang="en-US" dirty="0">
                <a:solidFill>
                  <a:srgbClr val="FF0000"/>
                </a:solidFill>
              </a:rPr>
              <a:t>语言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- </a:t>
            </a:r>
            <a:r>
              <a:rPr lang="zh-CN" altLang="en-US" dirty="0"/>
              <a:t>了解大数据时代的</a:t>
            </a:r>
            <a:r>
              <a:rPr lang="zh-CN" altLang="en-US" dirty="0">
                <a:solidFill>
                  <a:srgbClr val="FF0000"/>
                </a:solidFill>
              </a:rPr>
              <a:t>关系数据库及扩展技术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- </a:t>
            </a:r>
            <a:r>
              <a:rPr lang="zh-CN" altLang="en-US" dirty="0"/>
              <a:t>了解大数据时代的关系数据库的</a:t>
            </a:r>
            <a:r>
              <a:rPr lang="zh-CN" altLang="en-US" dirty="0">
                <a:solidFill>
                  <a:srgbClr val="FF0000"/>
                </a:solidFill>
              </a:rPr>
              <a:t>主要特征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- </a:t>
            </a:r>
            <a:r>
              <a:rPr lang="zh-CN" altLang="en-US" dirty="0"/>
              <a:t>了解大数据时代的关系数据库的</a:t>
            </a:r>
            <a:r>
              <a:rPr lang="zh-CN" altLang="en-US" dirty="0">
                <a:solidFill>
                  <a:srgbClr val="FF0000"/>
                </a:solidFill>
              </a:rPr>
              <a:t>发展趋势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01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2567" y="201983"/>
            <a:ext cx="10515600" cy="92033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Arial Narrow" panose="020B0606020202030204" pitchFamily="34" charset="0"/>
              </a:rPr>
              <a:t>SQL for XML, EXPLICIT     </a:t>
            </a:r>
            <a:r>
              <a:rPr lang="zh-CN" altLang="en-US" sz="2700" dirty="0">
                <a:latin typeface="+mn-ea"/>
                <a:ea typeface="+mn-ea"/>
              </a:rPr>
              <a:t>通过</a:t>
            </a:r>
            <a:r>
              <a:rPr lang="en-US" altLang="zh-CN" sz="2700" dirty="0">
                <a:latin typeface="+mn-ea"/>
                <a:ea typeface="+mn-ea"/>
              </a:rPr>
              <a:t>SELECT</a:t>
            </a:r>
            <a:r>
              <a:rPr lang="zh-CN" altLang="en-US" sz="2700" dirty="0">
                <a:latin typeface="+mn-ea"/>
                <a:ea typeface="+mn-ea"/>
              </a:rPr>
              <a:t>语法定义输出</a:t>
            </a:r>
            <a:r>
              <a:rPr lang="en-US" altLang="zh-CN" sz="2700" dirty="0">
                <a:latin typeface="+mn-ea"/>
                <a:ea typeface="+mn-ea"/>
              </a:rPr>
              <a:t>XML</a:t>
            </a:r>
            <a:r>
              <a:rPr lang="zh-CN" altLang="en-US" sz="2700" dirty="0">
                <a:latin typeface="+mn-ea"/>
                <a:ea typeface="+mn-ea"/>
              </a:rPr>
              <a:t>结构</a:t>
            </a:r>
            <a:br>
              <a:rPr lang="zh-CN" altLang="en-US" b="1" dirty="0">
                <a:latin typeface="Arial Narrow" panose="020B0606020202030204" pitchFamily="34" charset="0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6352143"/>
            <a:ext cx="7103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原文链接：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https://blog.csdn.net/qingxukang/article/details/51201933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2567" y="4711206"/>
            <a:ext cx="10896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查询结果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&lt;Order ID="10248" Date="1996-07-04T00:00:00" Customer="VINET"&gt;</a:t>
            </a:r>
          </a:p>
          <a:p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&lt;OrderDetail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ProductID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="11"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UnitPrice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="14.0000" Quantity="12" /&gt;</a:t>
            </a:r>
          </a:p>
          <a:p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&lt;OrderDetail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ProductID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="42"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UnitPrice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="9.8000" Quantity="10" /&gt;</a:t>
            </a:r>
          </a:p>
          <a:p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&lt;OrderDetail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ProductID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="72"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UnitPrice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="34.8000" Quantity="5" /&gt;</a:t>
            </a:r>
          </a:p>
          <a:p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&lt;/Order&gt;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681798" y="711725"/>
            <a:ext cx="9500839" cy="365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例</a:t>
            </a:r>
            <a:r>
              <a:rPr lang="en-US" altLang="zh-CN" sz="2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2</a:t>
            </a:r>
            <a:r>
              <a:rPr lang="zh-CN" altLang="en-US" sz="2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：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SELECT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TOP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zh-CN" altLang="zh-CN" sz="22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5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zh-CN" altLang="zh-CN" sz="22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1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AS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Tag,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</a:t>
            </a:r>
            <a:r>
              <a:rPr kumimoji="0" lang="zh-CN" altLang="zh-CN" sz="22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0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AS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Parent, 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OrderID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AS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[Order!1!ID]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,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OrderDate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AS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[Order!1!Date]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,CustomerID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AS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[Order!1!Customer]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,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NULL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AS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[OrderDetail!2!ProductID]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,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NULL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AS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[OrderDetail!2!UnitPrice]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,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NULL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AS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[OrderDetail!2!Quantity]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FROM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dbo.Orders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WHERE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dbo.Orders.OrderID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=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'10248'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UNION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ALL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SELECT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TOP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zh-CN" altLang="zh-CN" sz="22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5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zh-CN" altLang="zh-CN" sz="22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2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AS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Tag,</a:t>
            </a:r>
            <a:r>
              <a:rPr kumimoji="0" lang="zh-CN" altLang="zh-CN" sz="22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1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AS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Parent,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NULL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,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NULL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,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NULL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,ProductID,UnitPrice,Quantity 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FROM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dbo.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[Order Details]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WHERE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OrderID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=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'10248'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FOR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XML EXPLICIT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89735DD-3B33-4661-BB6E-E735E987333B}"/>
              </a:ext>
            </a:extLst>
          </p:cNvPr>
          <p:cNvSpPr/>
          <p:nvPr/>
        </p:nvSpPr>
        <p:spPr>
          <a:xfrm>
            <a:off x="8235845" y="3846562"/>
            <a:ext cx="2114547" cy="578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252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2.2 </a:t>
            </a:r>
            <a:r>
              <a:rPr lang="zh-CN" altLang="en-US" dirty="0"/>
              <a:t>关系数据库标准语言</a:t>
            </a:r>
            <a:r>
              <a:rPr lang="en-US" altLang="zh-CN" dirty="0"/>
              <a:t>SQL</a:t>
            </a:r>
            <a:br>
              <a:rPr lang="en-US" altLang="zh-CN" dirty="0"/>
            </a:br>
            <a:r>
              <a:rPr lang="en-US" altLang="zh-CN" dirty="0"/>
              <a:t>2.2.2 </a:t>
            </a:r>
            <a:r>
              <a:rPr lang="zh-CN" altLang="en-US" dirty="0"/>
              <a:t>面向大数据管理的</a:t>
            </a:r>
            <a:r>
              <a:rPr lang="en-US" altLang="zh-CN" dirty="0"/>
              <a:t>SQL</a:t>
            </a:r>
            <a:r>
              <a:rPr lang="zh-CN" altLang="en-US" dirty="0"/>
              <a:t>扩展语法（续）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8486E9C-AF17-4DE2-8D69-207E65C44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4711113"/>
          </a:xfrm>
        </p:spPr>
        <p:txBody>
          <a:bodyPr/>
          <a:lstStyle/>
          <a:p>
            <a:r>
              <a:rPr lang="en-US" altLang="zh-CN" b="1" dirty="0">
                <a:latin typeface="Arial Narrow" panose="020B0606020202030204" pitchFamily="34" charset="0"/>
              </a:rPr>
              <a:t>SQL for JSON</a:t>
            </a:r>
            <a:r>
              <a:rPr lang="zh-CN" altLang="en-US" b="1" dirty="0">
                <a:latin typeface="Arial Narrow" panose="020B0606020202030204" pitchFamily="34" charset="0"/>
              </a:rPr>
              <a:t>数据管理</a:t>
            </a:r>
            <a:endParaRPr lang="en-US" altLang="zh-CN" b="1" dirty="0">
              <a:latin typeface="Arial Narrow" panose="020B0606020202030204" pitchFamily="3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 Narrow" panose="020B0606020202030204" pitchFamily="34" charset="0"/>
              </a:rPr>
              <a:t>JSON</a:t>
            </a:r>
            <a:r>
              <a:rPr lang="zh-CN" altLang="en-US" dirty="0">
                <a:latin typeface="Arial Narrow" panose="020B0606020202030204" pitchFamily="34" charset="0"/>
              </a:rPr>
              <a:t>是一种轻量级的</a:t>
            </a:r>
            <a:r>
              <a:rPr lang="zh-CN" alt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数据交换</a:t>
            </a:r>
            <a:r>
              <a:rPr lang="zh-CN" altLang="en-US" dirty="0">
                <a:latin typeface="Arial Narrow" panose="020B0606020202030204" pitchFamily="34" charset="0"/>
              </a:rPr>
              <a:t>格式，采用完全</a:t>
            </a:r>
            <a:r>
              <a:rPr lang="zh-CN" alt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独立于编程语言</a:t>
            </a:r>
            <a:r>
              <a:rPr lang="zh-CN" altLang="en-US" dirty="0">
                <a:latin typeface="Arial Narrow" panose="020B0606020202030204" pitchFamily="34" charset="0"/>
              </a:rPr>
              <a:t>的文本格式来存储和表示数据。</a:t>
            </a:r>
            <a:endParaRPr lang="en-US" altLang="zh-CN" dirty="0">
              <a:latin typeface="Arial Narrow" panose="020B0606020202030204" pitchFamily="3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 Narrow" panose="020B0606020202030204" pitchFamily="34" charset="0"/>
              </a:rPr>
              <a:t>SQL:2016</a:t>
            </a:r>
            <a:r>
              <a:rPr lang="zh-CN" altLang="en-US" dirty="0">
                <a:latin typeface="Arial Narrow" panose="020B0606020202030204" pitchFamily="34" charset="0"/>
              </a:rPr>
              <a:t>标准中增加了对</a:t>
            </a:r>
            <a:r>
              <a:rPr lang="en-US" altLang="zh-CN" dirty="0">
                <a:latin typeface="Arial Narrow" panose="020B0606020202030204" pitchFamily="34" charset="0"/>
              </a:rPr>
              <a:t>JSON</a:t>
            </a:r>
            <a:r>
              <a:rPr lang="zh-CN" altLang="en-US" dirty="0">
                <a:latin typeface="Arial Narrow" panose="020B0606020202030204" pitchFamily="34" charset="0"/>
              </a:rPr>
              <a:t>数据结构的支持。</a:t>
            </a:r>
            <a:endParaRPr lang="en-US" altLang="zh-CN" dirty="0">
              <a:latin typeface="Arial Narrow" panose="020B0606020202030204" pitchFamily="3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 Narrow" panose="020B0606020202030204" pitchFamily="34" charset="0"/>
              </a:rPr>
              <a:t>Oracle 12c</a:t>
            </a:r>
            <a:r>
              <a:rPr lang="zh-CN" altLang="en-US" dirty="0">
                <a:latin typeface="Arial Narrow" panose="020B0606020202030204" pitchFamily="34" charset="0"/>
              </a:rPr>
              <a:t>、</a:t>
            </a:r>
            <a:r>
              <a:rPr lang="en-US" altLang="zh-CN" dirty="0">
                <a:latin typeface="Arial Narrow" panose="020B0606020202030204" pitchFamily="34" charset="0"/>
              </a:rPr>
              <a:t>MySQL 5.7</a:t>
            </a:r>
            <a:r>
              <a:rPr lang="zh-CN" altLang="en-US" dirty="0">
                <a:latin typeface="Arial Narrow" panose="020B0606020202030204" pitchFamily="34" charset="0"/>
              </a:rPr>
              <a:t>、</a:t>
            </a:r>
            <a:r>
              <a:rPr lang="en-US" altLang="zh-CN" dirty="0">
                <a:latin typeface="Arial Narrow" panose="020B0606020202030204" pitchFamily="34" charset="0"/>
              </a:rPr>
              <a:t>SQL Server 2016</a:t>
            </a:r>
            <a:r>
              <a:rPr lang="zh-CN" altLang="en-US" dirty="0">
                <a:latin typeface="Arial Narrow" panose="020B0606020202030204" pitchFamily="34" charset="0"/>
              </a:rPr>
              <a:t>等数据库增加了对</a:t>
            </a:r>
            <a:r>
              <a:rPr lang="en-US" altLang="zh-CN" dirty="0">
                <a:latin typeface="Arial Narrow" panose="020B0606020202030204" pitchFamily="34" charset="0"/>
              </a:rPr>
              <a:t>JSON</a:t>
            </a:r>
            <a:r>
              <a:rPr lang="zh-CN" altLang="en-US" dirty="0">
                <a:latin typeface="Arial Narrow" panose="020B0606020202030204" pitchFamily="34" charset="0"/>
              </a:rPr>
              <a:t>的数据管理功能，通过内置接口支持对</a:t>
            </a:r>
            <a:r>
              <a:rPr lang="en-US" altLang="zh-CN" dirty="0">
                <a:latin typeface="Arial Narrow" panose="020B0606020202030204" pitchFamily="34" charset="0"/>
              </a:rPr>
              <a:t>JSON</a:t>
            </a:r>
            <a:r>
              <a:rPr lang="zh-CN" altLang="en-US" dirty="0">
                <a:latin typeface="Arial Narrow" panose="020B0606020202030204" pitchFamily="34" charset="0"/>
              </a:rPr>
              <a:t>的存储、解析、查询、索引等功能。</a:t>
            </a:r>
          </a:p>
          <a:p>
            <a:endParaRPr lang="zh-CN" alt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299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F1184-1B61-4CCF-9F5F-7E34693E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JSON 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语法规则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28B249-0A2D-485E-ABB0-95DFE1164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4696326" cy="5436013"/>
          </a:xfrm>
        </p:spPr>
        <p:txBody>
          <a:bodyPr>
            <a:normAutofit fontScale="92500" lnSpcReduction="20000"/>
          </a:bodyPr>
          <a:lstStyle/>
          <a:p>
            <a:pPr latinLnBrk="1">
              <a:spcBef>
                <a:spcPts val="0"/>
              </a:spcBef>
            </a:pP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JSON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语法是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JavaScript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对象表示语法的子集。</a:t>
            </a:r>
          </a:p>
          <a:p>
            <a:pPr latinLnBrk="1">
              <a:spcBef>
                <a:spcPts val="0"/>
              </a:spcBef>
            </a:pP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latinLnBrk="1">
              <a:spcBef>
                <a:spcPts val="0"/>
              </a:spcBef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数据在名称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/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值对中，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latinLnBrk="1">
              <a:spcBef>
                <a:spcPts val="0"/>
              </a:spcBef>
            </a:pP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JSON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值可以是：</a:t>
            </a:r>
          </a:p>
          <a:p>
            <a:pPr marL="457200" indent="-457200" latinLnBrk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数字（整数或浮点数）</a:t>
            </a:r>
          </a:p>
          <a:p>
            <a:pPr marL="457200" indent="-457200" latinLnBrk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字符串（在双引号中）</a:t>
            </a:r>
          </a:p>
          <a:p>
            <a:pPr marL="457200" indent="-457200" latinLnBrk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逻辑值（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true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或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false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）</a:t>
            </a:r>
          </a:p>
          <a:p>
            <a:pPr marL="457200" indent="-457200" latinLnBrk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数组（在</a:t>
            </a:r>
            <a:r>
              <a:rPr lang="zh-CN" altLang="en-US" dirty="0">
                <a:solidFill>
                  <a:srgbClr val="FF0000"/>
                </a:solidFill>
                <a:latin typeface="Helvetica Neue"/>
              </a:rPr>
              <a:t>中括号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中）</a:t>
            </a:r>
          </a:p>
          <a:p>
            <a:pPr marL="457200" indent="-457200" latinLnBrk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对象（在</a:t>
            </a:r>
            <a:r>
              <a:rPr lang="zh-CN" altLang="en-US" dirty="0">
                <a:solidFill>
                  <a:srgbClr val="FF0000"/>
                </a:solidFill>
                <a:latin typeface="Helvetica Neue"/>
              </a:rPr>
              <a:t>大括号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中）</a:t>
            </a:r>
          </a:p>
          <a:p>
            <a:pPr marL="457200" indent="-457200" latinLnBrk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null</a:t>
            </a:r>
          </a:p>
          <a:p>
            <a:pPr latinLnBrk="1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333333"/>
              </a:solidFill>
              <a:latin typeface="Helvetica Neue"/>
            </a:endParaRPr>
          </a:p>
          <a:p>
            <a:pPr latinLnBrk="1">
              <a:spcBef>
                <a:spcPts val="0"/>
              </a:spcBef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数据由逗号分隔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A8B5B8-5061-4777-B66C-6C8F24C1F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9787285-FD95-416B-84E8-17D698A73E7E}"/>
              </a:ext>
            </a:extLst>
          </p:cNvPr>
          <p:cNvSpPr txBox="1">
            <a:spLocks/>
          </p:cNvSpPr>
          <p:nvPr/>
        </p:nvSpPr>
        <p:spPr>
          <a:xfrm>
            <a:off x="5671686" y="1214438"/>
            <a:ext cx="5544953" cy="5436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CN" sz="2200" b="1" dirty="0">
                <a:solidFill>
                  <a:srgbClr val="333333"/>
                </a:solidFill>
                <a:latin typeface="Helvetica Neue"/>
              </a:rPr>
              <a:t>JSON </a:t>
            </a:r>
            <a:r>
              <a:rPr lang="zh-CN" altLang="en-US" sz="2200" b="1" dirty="0">
                <a:solidFill>
                  <a:srgbClr val="333333"/>
                </a:solidFill>
                <a:latin typeface="Helvetica Neue"/>
              </a:rPr>
              <a:t>数组</a:t>
            </a:r>
          </a:p>
          <a:p>
            <a:pPr latinLnBrk="1">
              <a:spcBef>
                <a:spcPts val="0"/>
              </a:spcBef>
            </a:pPr>
            <a:r>
              <a:rPr lang="en-US" altLang="zh-CN" sz="2200" dirty="0">
                <a:solidFill>
                  <a:srgbClr val="333333"/>
                </a:solidFill>
                <a:latin typeface="Helvetica Neue"/>
              </a:rPr>
              <a:t>JSON </a:t>
            </a:r>
            <a:r>
              <a:rPr lang="zh-CN" altLang="en-US" sz="2200" dirty="0">
                <a:solidFill>
                  <a:srgbClr val="333333"/>
                </a:solidFill>
                <a:latin typeface="Helvetica Neue"/>
              </a:rPr>
              <a:t>数组在中括号 </a:t>
            </a:r>
            <a:r>
              <a:rPr lang="en-US" altLang="zh-CN" sz="2200" b="1" dirty="0">
                <a:solidFill>
                  <a:srgbClr val="333333"/>
                </a:solidFill>
                <a:latin typeface="SFMono-Regular"/>
              </a:rPr>
              <a:t>[]</a:t>
            </a:r>
            <a:r>
              <a:rPr lang="zh-CN" altLang="en-US" sz="2200" dirty="0">
                <a:solidFill>
                  <a:srgbClr val="333333"/>
                </a:solidFill>
                <a:latin typeface="Helvetica Neue"/>
              </a:rPr>
              <a:t> 中书写：</a:t>
            </a:r>
          </a:p>
          <a:p>
            <a:pPr latinLnBrk="1">
              <a:spcBef>
                <a:spcPts val="0"/>
              </a:spcBef>
            </a:pPr>
            <a:r>
              <a:rPr lang="zh-CN" altLang="en-US" sz="2200" dirty="0">
                <a:solidFill>
                  <a:srgbClr val="FF0000"/>
                </a:solidFill>
                <a:latin typeface="Helvetica Neue"/>
              </a:rPr>
              <a:t>数组可包含多个对象（每个对象在大括号</a:t>
            </a:r>
            <a:r>
              <a:rPr lang="en-US" altLang="zh-CN" sz="2200" dirty="0">
                <a:solidFill>
                  <a:srgbClr val="FF0000"/>
                </a:solidFill>
                <a:latin typeface="Helvetica Neue"/>
              </a:rPr>
              <a:t>{ }</a:t>
            </a:r>
            <a:r>
              <a:rPr lang="zh-CN" altLang="en-US" sz="2200" dirty="0">
                <a:solidFill>
                  <a:srgbClr val="FF0000"/>
                </a:solidFill>
                <a:latin typeface="Helvetica Neue"/>
              </a:rPr>
              <a:t>中书写）</a:t>
            </a:r>
            <a:r>
              <a:rPr lang="zh-CN" altLang="en-US" sz="2200" dirty="0">
                <a:solidFill>
                  <a:srgbClr val="333333"/>
                </a:solidFill>
                <a:latin typeface="Helvetica Neue"/>
              </a:rPr>
              <a:t>，例如：</a:t>
            </a:r>
          </a:p>
          <a:p>
            <a:pPr latinLnBrk="1">
              <a:spcBef>
                <a:spcPts val="0"/>
              </a:spcBef>
            </a:pPr>
            <a:r>
              <a:rPr lang="en-US" altLang="zh-CN" sz="2200" dirty="0">
                <a:solidFill>
                  <a:srgbClr val="808000"/>
                </a:solidFill>
                <a:latin typeface="Menlo"/>
              </a:rPr>
              <a:t>{</a:t>
            </a:r>
            <a:r>
              <a:rPr lang="en-US" altLang="zh-CN" sz="2200" dirty="0">
                <a:solidFill>
                  <a:srgbClr val="808080"/>
                </a:solidFill>
                <a:latin typeface="Menlo"/>
              </a:rPr>
              <a:t> </a:t>
            </a:r>
            <a:r>
              <a:rPr lang="en-US" altLang="zh-CN" sz="2200" dirty="0">
                <a:solidFill>
                  <a:srgbClr val="8B0000"/>
                </a:solidFill>
                <a:latin typeface="Menlo"/>
              </a:rPr>
              <a:t>"</a:t>
            </a:r>
            <a:r>
              <a:rPr lang="en-US" altLang="zh-CN" sz="2200" dirty="0">
                <a:solidFill>
                  <a:srgbClr val="AA1111"/>
                </a:solidFill>
                <a:latin typeface="Menlo"/>
              </a:rPr>
              <a:t>sites</a:t>
            </a:r>
            <a:r>
              <a:rPr lang="en-US" altLang="zh-CN" sz="2200" dirty="0">
                <a:solidFill>
                  <a:srgbClr val="8B0000"/>
                </a:solidFill>
                <a:latin typeface="Menlo"/>
              </a:rPr>
              <a:t>"</a:t>
            </a:r>
            <a:r>
              <a:rPr lang="en-US" altLang="zh-CN" sz="2200" dirty="0">
                <a:solidFill>
                  <a:srgbClr val="808080"/>
                </a:solidFill>
                <a:latin typeface="Menlo"/>
              </a:rPr>
              <a:t>: </a:t>
            </a:r>
          </a:p>
          <a:p>
            <a:pPr latinLnBrk="1">
              <a:spcBef>
                <a:spcPts val="0"/>
              </a:spcBef>
            </a:pPr>
            <a:r>
              <a:rPr lang="en-US" altLang="zh-CN" sz="2200" dirty="0">
                <a:solidFill>
                  <a:srgbClr val="808080"/>
                </a:solidFill>
                <a:latin typeface="Menlo"/>
              </a:rPr>
              <a:t>   </a:t>
            </a:r>
            <a:r>
              <a:rPr lang="en-US" altLang="zh-CN" sz="2200" dirty="0">
                <a:solidFill>
                  <a:srgbClr val="808000"/>
                </a:solidFill>
                <a:latin typeface="Menlo"/>
              </a:rPr>
              <a:t>[</a:t>
            </a:r>
            <a:r>
              <a:rPr lang="en-US" altLang="zh-CN" sz="2200" dirty="0">
                <a:solidFill>
                  <a:srgbClr val="808080"/>
                </a:solidFill>
                <a:latin typeface="Menlo"/>
              </a:rPr>
              <a:t> </a:t>
            </a:r>
            <a:r>
              <a:rPr lang="en-US" altLang="zh-CN" sz="2200" dirty="0">
                <a:solidFill>
                  <a:srgbClr val="808000"/>
                </a:solidFill>
                <a:latin typeface="Menlo"/>
              </a:rPr>
              <a:t>{</a:t>
            </a:r>
            <a:r>
              <a:rPr lang="en-US" altLang="zh-CN" sz="2200" dirty="0">
                <a:solidFill>
                  <a:srgbClr val="808080"/>
                </a:solidFill>
                <a:latin typeface="Menlo"/>
              </a:rPr>
              <a:t> </a:t>
            </a:r>
            <a:r>
              <a:rPr lang="en-US" altLang="zh-CN" sz="2200" dirty="0">
                <a:solidFill>
                  <a:srgbClr val="8B0000"/>
                </a:solidFill>
                <a:latin typeface="Menlo"/>
              </a:rPr>
              <a:t>"</a:t>
            </a:r>
            <a:r>
              <a:rPr lang="en-US" altLang="zh-CN" sz="2200" dirty="0">
                <a:solidFill>
                  <a:srgbClr val="AA1111"/>
                </a:solidFill>
                <a:latin typeface="Menlo"/>
              </a:rPr>
              <a:t>name</a:t>
            </a:r>
            <a:r>
              <a:rPr lang="en-US" altLang="zh-CN" sz="2200" dirty="0">
                <a:solidFill>
                  <a:srgbClr val="8B0000"/>
                </a:solidFill>
                <a:latin typeface="Menlo"/>
              </a:rPr>
              <a:t>"</a:t>
            </a:r>
            <a:r>
              <a:rPr lang="en-US" altLang="zh-CN" sz="2200" dirty="0">
                <a:solidFill>
                  <a:srgbClr val="808080"/>
                </a:solidFill>
                <a:latin typeface="Menlo"/>
              </a:rPr>
              <a:t>:</a:t>
            </a:r>
            <a:r>
              <a:rPr lang="en-US" altLang="zh-CN" sz="2200" dirty="0">
                <a:solidFill>
                  <a:srgbClr val="8B0000"/>
                </a:solidFill>
                <a:latin typeface="Menlo"/>
              </a:rPr>
              <a:t>"</a:t>
            </a:r>
            <a:r>
              <a:rPr lang="zh-CN" altLang="en-US" sz="2200" dirty="0">
                <a:solidFill>
                  <a:srgbClr val="AA1111"/>
                </a:solidFill>
                <a:latin typeface="Menlo"/>
              </a:rPr>
              <a:t>菜鸟教程</a:t>
            </a:r>
            <a:r>
              <a:rPr lang="en-US" altLang="zh-CN" sz="2200" dirty="0">
                <a:solidFill>
                  <a:srgbClr val="8B0000"/>
                </a:solidFill>
                <a:latin typeface="Menlo"/>
              </a:rPr>
              <a:t>"</a:t>
            </a:r>
            <a:r>
              <a:rPr lang="zh-CN" altLang="en-US" sz="2200" dirty="0">
                <a:solidFill>
                  <a:srgbClr val="808080"/>
                </a:solidFill>
                <a:latin typeface="Menlo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Menlo"/>
              </a:rPr>
              <a:t>, </a:t>
            </a:r>
            <a:r>
              <a:rPr lang="en-US" altLang="zh-CN" sz="2200" dirty="0">
                <a:solidFill>
                  <a:srgbClr val="8B0000"/>
                </a:solidFill>
                <a:latin typeface="Menlo"/>
              </a:rPr>
              <a:t>"</a:t>
            </a:r>
            <a:r>
              <a:rPr lang="en-US" altLang="zh-CN" sz="2200" dirty="0" err="1">
                <a:solidFill>
                  <a:srgbClr val="AA1111"/>
                </a:solidFill>
                <a:latin typeface="Menlo"/>
              </a:rPr>
              <a:t>url</a:t>
            </a:r>
            <a:r>
              <a:rPr lang="en-US" altLang="zh-CN" sz="2200" dirty="0">
                <a:solidFill>
                  <a:srgbClr val="8B0000"/>
                </a:solidFill>
                <a:latin typeface="Menlo"/>
              </a:rPr>
              <a:t>"</a:t>
            </a:r>
            <a:r>
              <a:rPr lang="en-US" altLang="zh-CN" sz="2200" dirty="0">
                <a:solidFill>
                  <a:srgbClr val="808080"/>
                </a:solidFill>
                <a:latin typeface="Menlo"/>
              </a:rPr>
              <a:t>:</a:t>
            </a:r>
            <a:r>
              <a:rPr lang="en-US" altLang="zh-CN" sz="2200" dirty="0">
                <a:solidFill>
                  <a:srgbClr val="8B0000"/>
                </a:solidFill>
                <a:latin typeface="Menlo"/>
              </a:rPr>
              <a:t>"</a:t>
            </a:r>
            <a:r>
              <a:rPr lang="en-US" altLang="zh-CN" sz="2200" dirty="0">
                <a:solidFill>
                  <a:srgbClr val="AA1111"/>
                </a:solidFill>
                <a:latin typeface="Menlo"/>
              </a:rPr>
              <a:t>www.runoob.com</a:t>
            </a:r>
            <a:r>
              <a:rPr lang="en-US" altLang="zh-CN" sz="2200" dirty="0">
                <a:solidFill>
                  <a:srgbClr val="8B0000"/>
                </a:solidFill>
                <a:latin typeface="Menlo"/>
              </a:rPr>
              <a:t>"</a:t>
            </a:r>
            <a:r>
              <a:rPr lang="en-US" altLang="zh-CN" sz="2200" dirty="0">
                <a:solidFill>
                  <a:srgbClr val="808080"/>
                </a:solidFill>
                <a:latin typeface="Menlo"/>
              </a:rPr>
              <a:t> </a:t>
            </a:r>
            <a:r>
              <a:rPr lang="en-US" altLang="zh-CN" sz="2200" dirty="0">
                <a:solidFill>
                  <a:srgbClr val="808000"/>
                </a:solidFill>
                <a:latin typeface="Menlo"/>
              </a:rPr>
              <a:t>}</a:t>
            </a:r>
            <a:r>
              <a:rPr lang="en-US" altLang="zh-CN" sz="2200" dirty="0">
                <a:solidFill>
                  <a:srgbClr val="808080"/>
                </a:solidFill>
                <a:latin typeface="Menlo"/>
              </a:rPr>
              <a:t>, </a:t>
            </a:r>
          </a:p>
          <a:p>
            <a:pPr latinLnBrk="1">
              <a:spcBef>
                <a:spcPts val="0"/>
              </a:spcBef>
            </a:pPr>
            <a:r>
              <a:rPr lang="en-US" altLang="zh-CN" sz="2200" dirty="0">
                <a:solidFill>
                  <a:srgbClr val="808080"/>
                </a:solidFill>
                <a:latin typeface="Menlo"/>
              </a:rPr>
              <a:t>     </a:t>
            </a:r>
            <a:r>
              <a:rPr lang="en-US" altLang="zh-CN" sz="2200" dirty="0">
                <a:solidFill>
                  <a:srgbClr val="808000"/>
                </a:solidFill>
                <a:latin typeface="Menlo"/>
              </a:rPr>
              <a:t>{</a:t>
            </a:r>
            <a:r>
              <a:rPr lang="en-US" altLang="zh-CN" sz="2200" dirty="0">
                <a:solidFill>
                  <a:srgbClr val="808080"/>
                </a:solidFill>
                <a:latin typeface="Menlo"/>
              </a:rPr>
              <a:t> </a:t>
            </a:r>
            <a:r>
              <a:rPr lang="en-US" altLang="zh-CN" sz="2200" dirty="0">
                <a:solidFill>
                  <a:srgbClr val="8B0000"/>
                </a:solidFill>
                <a:latin typeface="Menlo"/>
              </a:rPr>
              <a:t>"</a:t>
            </a:r>
            <a:r>
              <a:rPr lang="en-US" altLang="zh-CN" sz="2200" dirty="0" err="1">
                <a:solidFill>
                  <a:srgbClr val="AA1111"/>
                </a:solidFill>
                <a:latin typeface="Menlo"/>
              </a:rPr>
              <a:t>name</a:t>
            </a:r>
            <a:r>
              <a:rPr lang="en-US" altLang="zh-CN" sz="2200" dirty="0" err="1">
                <a:solidFill>
                  <a:srgbClr val="8B0000"/>
                </a:solidFill>
                <a:latin typeface="Menlo"/>
              </a:rPr>
              <a:t>"</a:t>
            </a:r>
            <a:r>
              <a:rPr lang="en-US" altLang="zh-CN" sz="2200" dirty="0" err="1">
                <a:solidFill>
                  <a:srgbClr val="808080"/>
                </a:solidFill>
                <a:latin typeface="Menlo"/>
              </a:rPr>
              <a:t>:</a:t>
            </a:r>
            <a:r>
              <a:rPr lang="en-US" altLang="zh-CN" sz="2200" dirty="0" err="1">
                <a:solidFill>
                  <a:srgbClr val="8B0000"/>
                </a:solidFill>
                <a:latin typeface="Menlo"/>
              </a:rPr>
              <a:t>"</a:t>
            </a:r>
            <a:r>
              <a:rPr lang="en-US" altLang="zh-CN" sz="2200" dirty="0" err="1">
                <a:solidFill>
                  <a:srgbClr val="AA1111"/>
                </a:solidFill>
                <a:latin typeface="Menlo"/>
              </a:rPr>
              <a:t>google</a:t>
            </a:r>
            <a:r>
              <a:rPr lang="en-US" altLang="zh-CN" sz="2200" dirty="0">
                <a:solidFill>
                  <a:srgbClr val="8B0000"/>
                </a:solidFill>
                <a:latin typeface="Menlo"/>
              </a:rPr>
              <a:t>"</a:t>
            </a:r>
            <a:r>
              <a:rPr lang="en-US" altLang="zh-CN" sz="2200" dirty="0">
                <a:solidFill>
                  <a:srgbClr val="808080"/>
                </a:solidFill>
                <a:latin typeface="Menlo"/>
              </a:rPr>
              <a:t> , </a:t>
            </a:r>
            <a:r>
              <a:rPr lang="en-US" altLang="zh-CN" sz="2200" dirty="0">
                <a:solidFill>
                  <a:srgbClr val="8B0000"/>
                </a:solidFill>
                <a:latin typeface="Menlo"/>
              </a:rPr>
              <a:t>"</a:t>
            </a:r>
            <a:r>
              <a:rPr lang="en-US" altLang="zh-CN" sz="2200" dirty="0" err="1">
                <a:solidFill>
                  <a:srgbClr val="AA1111"/>
                </a:solidFill>
                <a:latin typeface="Menlo"/>
              </a:rPr>
              <a:t>url</a:t>
            </a:r>
            <a:r>
              <a:rPr lang="en-US" altLang="zh-CN" sz="2200" dirty="0">
                <a:solidFill>
                  <a:srgbClr val="8B0000"/>
                </a:solidFill>
                <a:latin typeface="Menlo"/>
              </a:rPr>
              <a:t>"</a:t>
            </a:r>
            <a:r>
              <a:rPr lang="en-US" altLang="zh-CN" sz="2200" dirty="0">
                <a:solidFill>
                  <a:srgbClr val="808080"/>
                </a:solidFill>
                <a:latin typeface="Menlo"/>
              </a:rPr>
              <a:t>:</a:t>
            </a:r>
            <a:r>
              <a:rPr lang="en-US" altLang="zh-CN" sz="2200" dirty="0">
                <a:solidFill>
                  <a:srgbClr val="8B0000"/>
                </a:solidFill>
                <a:latin typeface="Menlo"/>
              </a:rPr>
              <a:t>"</a:t>
            </a:r>
            <a:r>
              <a:rPr lang="en-US" altLang="zh-CN" sz="2200" dirty="0">
                <a:solidFill>
                  <a:srgbClr val="AA1111"/>
                </a:solidFill>
                <a:latin typeface="Menlo"/>
              </a:rPr>
              <a:t>www.google.com</a:t>
            </a:r>
            <a:r>
              <a:rPr lang="en-US" altLang="zh-CN" sz="2200" dirty="0">
                <a:solidFill>
                  <a:srgbClr val="8B0000"/>
                </a:solidFill>
                <a:latin typeface="Menlo"/>
              </a:rPr>
              <a:t>"</a:t>
            </a:r>
            <a:r>
              <a:rPr lang="en-US" altLang="zh-CN" sz="2200" dirty="0">
                <a:solidFill>
                  <a:srgbClr val="808080"/>
                </a:solidFill>
                <a:latin typeface="Menlo"/>
              </a:rPr>
              <a:t> </a:t>
            </a:r>
            <a:r>
              <a:rPr lang="en-US" altLang="zh-CN" sz="2200" dirty="0">
                <a:solidFill>
                  <a:srgbClr val="808000"/>
                </a:solidFill>
                <a:latin typeface="Menlo"/>
              </a:rPr>
              <a:t>}</a:t>
            </a:r>
            <a:r>
              <a:rPr lang="en-US" altLang="zh-CN" sz="2200" dirty="0">
                <a:solidFill>
                  <a:srgbClr val="808080"/>
                </a:solidFill>
                <a:latin typeface="Menlo"/>
              </a:rPr>
              <a:t>,</a:t>
            </a:r>
          </a:p>
          <a:p>
            <a:pPr latinLnBrk="1">
              <a:spcBef>
                <a:spcPts val="0"/>
              </a:spcBef>
            </a:pPr>
            <a:r>
              <a:rPr lang="en-US" altLang="zh-CN" sz="2200" dirty="0">
                <a:solidFill>
                  <a:srgbClr val="808080"/>
                </a:solidFill>
                <a:latin typeface="Menlo"/>
              </a:rPr>
              <a:t>     </a:t>
            </a:r>
            <a:r>
              <a:rPr lang="en-US" altLang="zh-CN" sz="2200" dirty="0">
                <a:solidFill>
                  <a:srgbClr val="808000"/>
                </a:solidFill>
                <a:latin typeface="Menlo"/>
              </a:rPr>
              <a:t>{</a:t>
            </a:r>
            <a:r>
              <a:rPr lang="en-US" altLang="zh-CN" sz="2200" dirty="0">
                <a:solidFill>
                  <a:srgbClr val="808080"/>
                </a:solidFill>
                <a:latin typeface="Menlo"/>
              </a:rPr>
              <a:t> </a:t>
            </a:r>
            <a:r>
              <a:rPr lang="en-US" altLang="zh-CN" sz="2200" dirty="0">
                <a:solidFill>
                  <a:srgbClr val="8B0000"/>
                </a:solidFill>
                <a:latin typeface="Menlo"/>
              </a:rPr>
              <a:t>"</a:t>
            </a:r>
            <a:r>
              <a:rPr lang="en-US" altLang="zh-CN" sz="2200" dirty="0">
                <a:solidFill>
                  <a:srgbClr val="AA1111"/>
                </a:solidFill>
                <a:latin typeface="Menlo"/>
              </a:rPr>
              <a:t>name</a:t>
            </a:r>
            <a:r>
              <a:rPr lang="en-US" altLang="zh-CN" sz="2200" dirty="0">
                <a:solidFill>
                  <a:srgbClr val="8B0000"/>
                </a:solidFill>
                <a:latin typeface="Menlo"/>
              </a:rPr>
              <a:t>"</a:t>
            </a:r>
            <a:r>
              <a:rPr lang="en-US" altLang="zh-CN" sz="2200" dirty="0">
                <a:solidFill>
                  <a:srgbClr val="808080"/>
                </a:solidFill>
                <a:latin typeface="Menlo"/>
              </a:rPr>
              <a:t>:</a:t>
            </a:r>
            <a:r>
              <a:rPr lang="en-US" altLang="zh-CN" sz="2200" dirty="0">
                <a:solidFill>
                  <a:srgbClr val="8B0000"/>
                </a:solidFill>
                <a:latin typeface="Menlo"/>
              </a:rPr>
              <a:t>"</a:t>
            </a:r>
            <a:r>
              <a:rPr lang="zh-CN" altLang="en-US" sz="2200" dirty="0">
                <a:solidFill>
                  <a:srgbClr val="AA1111"/>
                </a:solidFill>
                <a:latin typeface="Menlo"/>
              </a:rPr>
              <a:t>微博</a:t>
            </a:r>
            <a:r>
              <a:rPr lang="en-US" altLang="zh-CN" sz="2200" dirty="0">
                <a:solidFill>
                  <a:srgbClr val="8B0000"/>
                </a:solidFill>
                <a:latin typeface="Menlo"/>
              </a:rPr>
              <a:t>"</a:t>
            </a:r>
            <a:r>
              <a:rPr lang="zh-CN" altLang="en-US" sz="2200" dirty="0">
                <a:solidFill>
                  <a:srgbClr val="808080"/>
                </a:solidFill>
                <a:latin typeface="Menlo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Menlo"/>
              </a:rPr>
              <a:t>, </a:t>
            </a:r>
            <a:r>
              <a:rPr lang="en-US" altLang="zh-CN" sz="2200" dirty="0">
                <a:solidFill>
                  <a:srgbClr val="8B0000"/>
                </a:solidFill>
                <a:latin typeface="Menlo"/>
              </a:rPr>
              <a:t>"</a:t>
            </a:r>
            <a:r>
              <a:rPr lang="en-US" altLang="zh-CN" sz="2200" dirty="0" err="1">
                <a:solidFill>
                  <a:srgbClr val="AA1111"/>
                </a:solidFill>
                <a:latin typeface="Menlo"/>
              </a:rPr>
              <a:t>url</a:t>
            </a:r>
            <a:r>
              <a:rPr lang="en-US" altLang="zh-CN" sz="2200" dirty="0">
                <a:solidFill>
                  <a:srgbClr val="8B0000"/>
                </a:solidFill>
                <a:latin typeface="Menlo"/>
              </a:rPr>
              <a:t>"</a:t>
            </a:r>
            <a:r>
              <a:rPr lang="en-US" altLang="zh-CN" sz="2200" dirty="0">
                <a:solidFill>
                  <a:srgbClr val="808080"/>
                </a:solidFill>
                <a:latin typeface="Menlo"/>
              </a:rPr>
              <a:t>:</a:t>
            </a:r>
            <a:r>
              <a:rPr lang="en-US" altLang="zh-CN" sz="2200" dirty="0">
                <a:solidFill>
                  <a:srgbClr val="8B0000"/>
                </a:solidFill>
                <a:latin typeface="Menlo"/>
              </a:rPr>
              <a:t>"</a:t>
            </a:r>
            <a:r>
              <a:rPr lang="en-US" altLang="zh-CN" sz="2200" dirty="0">
                <a:solidFill>
                  <a:srgbClr val="AA1111"/>
                </a:solidFill>
                <a:latin typeface="Menlo"/>
              </a:rPr>
              <a:t>www.weibo.com</a:t>
            </a:r>
            <a:r>
              <a:rPr lang="en-US" altLang="zh-CN" sz="2200" dirty="0">
                <a:solidFill>
                  <a:srgbClr val="8B0000"/>
                </a:solidFill>
                <a:latin typeface="Menlo"/>
              </a:rPr>
              <a:t>"</a:t>
            </a:r>
            <a:r>
              <a:rPr lang="en-US" altLang="zh-CN" sz="2200" dirty="0">
                <a:solidFill>
                  <a:srgbClr val="808080"/>
                </a:solidFill>
                <a:latin typeface="Menlo"/>
              </a:rPr>
              <a:t> </a:t>
            </a:r>
            <a:r>
              <a:rPr lang="en-US" altLang="zh-CN" sz="2200" dirty="0">
                <a:solidFill>
                  <a:srgbClr val="808000"/>
                </a:solidFill>
                <a:latin typeface="Menlo"/>
              </a:rPr>
              <a:t>}</a:t>
            </a:r>
            <a:r>
              <a:rPr lang="en-US" altLang="zh-CN" sz="2200" dirty="0">
                <a:solidFill>
                  <a:srgbClr val="808080"/>
                </a:solidFill>
                <a:latin typeface="Menlo"/>
              </a:rPr>
              <a:t> </a:t>
            </a:r>
          </a:p>
          <a:p>
            <a:pPr latinLnBrk="1">
              <a:spcBef>
                <a:spcPts val="0"/>
              </a:spcBef>
            </a:pPr>
            <a:r>
              <a:rPr lang="en-US" altLang="zh-CN" sz="2200" dirty="0">
                <a:solidFill>
                  <a:srgbClr val="808080"/>
                </a:solidFill>
                <a:latin typeface="Menlo"/>
              </a:rPr>
              <a:t>   </a:t>
            </a:r>
            <a:r>
              <a:rPr lang="en-US" altLang="zh-CN" sz="2200" dirty="0">
                <a:solidFill>
                  <a:srgbClr val="808000"/>
                </a:solidFill>
                <a:latin typeface="Menlo"/>
              </a:rPr>
              <a:t>]</a:t>
            </a:r>
            <a:r>
              <a:rPr lang="en-US" altLang="zh-CN" sz="2200" dirty="0">
                <a:solidFill>
                  <a:srgbClr val="808080"/>
                </a:solidFill>
                <a:latin typeface="Menlo"/>
              </a:rPr>
              <a:t> </a:t>
            </a:r>
          </a:p>
          <a:p>
            <a:pPr latinLnBrk="1">
              <a:spcBef>
                <a:spcPts val="0"/>
              </a:spcBef>
            </a:pPr>
            <a:r>
              <a:rPr lang="en-US" altLang="zh-CN" sz="2200" dirty="0">
                <a:solidFill>
                  <a:srgbClr val="808000"/>
                </a:solidFill>
                <a:latin typeface="Menlo"/>
              </a:rPr>
              <a:t>}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571079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5482"/>
            <a:ext cx="10515600" cy="92033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Arial Narrow" panose="020B0606020202030204" pitchFamily="34" charset="0"/>
              </a:rPr>
              <a:t>SQL for JSON</a:t>
            </a:r>
            <a:r>
              <a:rPr lang="zh-CN" altLang="en-US" b="1" dirty="0">
                <a:latin typeface="Arial Narrow" panose="020B0606020202030204" pitchFamily="34" charset="0"/>
              </a:rPr>
              <a:t>数据管理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E05C8B-7F0A-49EE-9422-71AA53504933}"/>
              </a:ext>
            </a:extLst>
          </p:cNvPr>
          <p:cNvSpPr/>
          <p:nvPr/>
        </p:nvSpPr>
        <p:spPr>
          <a:xfrm rot="20353258">
            <a:off x="7225849" y="4395142"/>
            <a:ext cx="345839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Narrow" panose="020B0606020202030204" pitchFamily="34" charset="0"/>
              </a:rPr>
              <a:t>SQL Server2016</a:t>
            </a:r>
          </a:p>
          <a:p>
            <a:pPr algn="ctr"/>
            <a:r>
              <a:rPr lang="en-US" altLang="zh-CN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Narrow" panose="020B0606020202030204" pitchFamily="34" charset="0"/>
              </a:rPr>
              <a:t>For Json</a:t>
            </a:r>
            <a:endParaRPr lang="zh-CN" alt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Narrow" panose="020B0606020202030204" pitchFamily="34" charset="0"/>
            </a:endParaRPr>
          </a:p>
        </p:txBody>
      </p:sp>
      <p:graphicFrame>
        <p:nvGraphicFramePr>
          <p:cNvPr id="8" name="表格 9">
            <a:extLst>
              <a:ext uri="{FF2B5EF4-FFF2-40B4-BE49-F238E27FC236}">
                <a16:creationId xmlns:a16="http://schemas.microsoft.com/office/drawing/2014/main" id="{553EB9E8-916E-4474-9486-E5F4B1966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298044"/>
              </p:ext>
            </p:extLst>
          </p:nvPr>
        </p:nvGraphicFramePr>
        <p:xfrm>
          <a:off x="970556" y="1527867"/>
          <a:ext cx="7800582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601">
                  <a:extLst>
                    <a:ext uri="{9D8B030D-6E8A-4147-A177-3AD203B41FA5}">
                      <a16:colId xmlns:a16="http://schemas.microsoft.com/office/drawing/2014/main" val="1000949100"/>
                    </a:ext>
                  </a:extLst>
                </a:gridCol>
                <a:gridCol w="5361981">
                  <a:extLst>
                    <a:ext uri="{9D8B030D-6E8A-4147-A177-3AD203B41FA5}">
                      <a16:colId xmlns:a16="http://schemas.microsoft.com/office/drawing/2014/main" val="8149954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1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C00000"/>
                          </a:solidFill>
                        </a:rPr>
                        <a:t>OPENJSON</a:t>
                      </a:r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解析</a:t>
                      </a:r>
                      <a:r>
                        <a:rPr lang="en-US" altLang="zh-CN" sz="2400" dirty="0"/>
                        <a:t>JSON</a:t>
                      </a:r>
                      <a:r>
                        <a:rPr lang="zh-CN" altLang="en-US" sz="2400" dirty="0"/>
                        <a:t>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522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C00000"/>
                          </a:solidFill>
                        </a:rPr>
                        <a:t>ISJSON</a:t>
                      </a:r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测试字符串是否包含有效的</a:t>
                      </a:r>
                      <a:r>
                        <a:rPr lang="en-US" altLang="zh-CN" sz="2400" dirty="0"/>
                        <a:t>JSON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011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C00000"/>
                          </a:solidFill>
                        </a:rPr>
                        <a:t>JSON_VALUE</a:t>
                      </a:r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从</a:t>
                      </a:r>
                      <a:r>
                        <a:rPr lang="en-US" altLang="zh-CN" sz="2400" dirty="0"/>
                        <a:t>JSON</a:t>
                      </a:r>
                      <a:r>
                        <a:rPr lang="zh-CN" altLang="en-US" sz="2400" dirty="0"/>
                        <a:t>字符串中提取标量值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06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C00000"/>
                          </a:solidFill>
                        </a:rPr>
                        <a:t>JSON_QUERY</a:t>
                      </a:r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从</a:t>
                      </a:r>
                      <a:r>
                        <a:rPr lang="en-US" altLang="zh-CN" sz="2400" dirty="0"/>
                        <a:t>JSON</a:t>
                      </a:r>
                      <a:r>
                        <a:rPr lang="zh-CN" altLang="en-US" sz="2400" dirty="0"/>
                        <a:t>字符串中提取对象或数组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67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C00000"/>
                          </a:solidFill>
                        </a:rPr>
                        <a:t>JSON_MODIFY</a:t>
                      </a:r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更新</a:t>
                      </a:r>
                      <a:r>
                        <a:rPr lang="en-US" altLang="zh-CN" sz="2400" dirty="0"/>
                        <a:t>JSON</a:t>
                      </a:r>
                      <a:r>
                        <a:rPr lang="zh-CN" altLang="en-US" sz="2400" dirty="0"/>
                        <a:t>字符串中的属性值，并返回更新的</a:t>
                      </a:r>
                      <a:r>
                        <a:rPr lang="en-US" altLang="zh-CN" sz="2400" dirty="0"/>
                        <a:t>JSON</a:t>
                      </a:r>
                      <a:r>
                        <a:rPr lang="zh-CN" altLang="en-US" sz="2400" dirty="0"/>
                        <a:t>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538693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DD15A863-3871-485B-A6BB-9FBBC2774658}"/>
              </a:ext>
            </a:extLst>
          </p:cNvPr>
          <p:cNvSpPr/>
          <p:nvPr/>
        </p:nvSpPr>
        <p:spPr>
          <a:xfrm>
            <a:off x="838200" y="774325"/>
            <a:ext cx="8493040" cy="497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</a:pPr>
            <a:r>
              <a:rPr lang="en-US" altLang="zh-CN" sz="2400" dirty="0">
                <a:solidFill>
                  <a:prstClr val="black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  <a:t>SQL Server DBMS</a:t>
            </a:r>
            <a:r>
              <a:rPr lang="zh-CN" altLang="en-US" sz="2400" dirty="0">
                <a:solidFill>
                  <a:prstClr val="black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  <a:t>中典型的</a:t>
            </a:r>
            <a:r>
              <a:rPr lang="en-US" altLang="zh-CN" sz="2400" dirty="0">
                <a:solidFill>
                  <a:prstClr val="black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  <a:t>JSON</a:t>
            </a:r>
            <a:r>
              <a:rPr lang="zh-CN" altLang="en-US" sz="2400" dirty="0">
                <a:solidFill>
                  <a:prstClr val="black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  <a:t>数据管理功能接口。</a:t>
            </a:r>
          </a:p>
        </p:txBody>
      </p:sp>
    </p:spTree>
    <p:extLst>
      <p:ext uri="{BB962C8B-B14F-4D97-AF65-F5344CB8AC3E}">
        <p14:creationId xmlns:p14="http://schemas.microsoft.com/office/powerpoint/2010/main" val="416603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rial Narrow" panose="020B0606020202030204" pitchFamily="34" charset="0"/>
              </a:rPr>
              <a:t>SQL for JSON</a:t>
            </a:r>
            <a:r>
              <a:rPr lang="zh-CN" altLang="en-US" b="1" dirty="0">
                <a:latin typeface="Arial Narrow" panose="020B0606020202030204" pitchFamily="34" charset="0"/>
              </a:rPr>
              <a:t>数据管理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4719098"/>
          </a:xfrm>
        </p:spPr>
        <p:txBody>
          <a:bodyPr>
            <a:normAutofit/>
          </a:bodyPr>
          <a:lstStyle/>
          <a:p>
            <a:r>
              <a:rPr lang="zh-CN" altLang="en-US" i="1" dirty="0">
                <a:solidFill>
                  <a:srgbClr val="0070C0"/>
                </a:solidFill>
              </a:rPr>
              <a:t>阅读教材</a:t>
            </a:r>
            <a:r>
              <a:rPr lang="en-US" altLang="zh-CN" i="1" dirty="0">
                <a:solidFill>
                  <a:srgbClr val="0070C0"/>
                </a:solidFill>
              </a:rPr>
              <a:t>P26-29</a:t>
            </a:r>
            <a:r>
              <a:rPr lang="zh-CN" altLang="en-US" i="1" dirty="0">
                <a:solidFill>
                  <a:srgbClr val="0070C0"/>
                </a:solidFill>
              </a:rPr>
              <a:t>例题</a:t>
            </a:r>
            <a:endParaRPr lang="en-US" altLang="zh-CN" i="1" dirty="0">
              <a:solidFill>
                <a:srgbClr val="0070C0"/>
              </a:solidFill>
            </a:endParaRPr>
          </a:p>
          <a:p>
            <a:r>
              <a:rPr lang="en-US" altLang="zh-CN" dirty="0"/>
              <a:t>1. </a:t>
            </a:r>
            <a:r>
              <a:rPr lang="zh-CN" altLang="en-US" dirty="0"/>
              <a:t>解析</a:t>
            </a:r>
            <a:r>
              <a:rPr lang="en-US" altLang="zh-CN" dirty="0"/>
              <a:t>JSON</a:t>
            </a:r>
            <a:r>
              <a:rPr lang="zh-CN" altLang="en-US" dirty="0"/>
              <a:t>数据</a:t>
            </a:r>
            <a:endParaRPr lang="en-US" altLang="zh-CN" dirty="0"/>
          </a:p>
          <a:p>
            <a:r>
              <a:rPr lang="en-US" altLang="zh-CN" dirty="0"/>
              <a:t>2. JSON</a:t>
            </a:r>
            <a:r>
              <a:rPr lang="zh-CN" altLang="en-US" dirty="0"/>
              <a:t>数据转换为关系数据</a:t>
            </a:r>
            <a:endParaRPr lang="en-US" altLang="zh-CN" dirty="0"/>
          </a:p>
          <a:p>
            <a:r>
              <a:rPr lang="en-US" altLang="zh-CN" dirty="0"/>
              <a:t>3. JSON</a:t>
            </a:r>
            <a:r>
              <a:rPr lang="zh-CN" altLang="en-US" dirty="0"/>
              <a:t>数据更新为关系数据列</a:t>
            </a:r>
            <a:endParaRPr lang="en-US" altLang="zh-CN" dirty="0"/>
          </a:p>
          <a:p>
            <a:r>
              <a:rPr lang="en-US" altLang="zh-CN" dirty="0"/>
              <a:t>4. SQL</a:t>
            </a:r>
            <a:r>
              <a:rPr lang="zh-CN" altLang="en-US" dirty="0"/>
              <a:t>查询中使用关系和</a:t>
            </a:r>
            <a:r>
              <a:rPr lang="en-US" altLang="zh-CN" dirty="0"/>
              <a:t>JSON</a:t>
            </a:r>
            <a:r>
              <a:rPr lang="zh-CN" altLang="en-US" dirty="0"/>
              <a:t>数据</a:t>
            </a:r>
            <a:endParaRPr lang="en-US" altLang="zh-CN" dirty="0"/>
          </a:p>
          <a:p>
            <a:r>
              <a:rPr lang="en-US" altLang="zh-CN" dirty="0"/>
              <a:t>5. JSON</a:t>
            </a:r>
            <a:r>
              <a:rPr lang="zh-CN" altLang="en-US" dirty="0"/>
              <a:t>索引</a:t>
            </a:r>
            <a:endParaRPr lang="en-US" altLang="zh-CN" dirty="0"/>
          </a:p>
          <a:p>
            <a:r>
              <a:rPr lang="en-US" altLang="zh-CN" dirty="0"/>
              <a:t>6. </a:t>
            </a:r>
            <a:r>
              <a:rPr lang="zh-CN" altLang="en-US" dirty="0"/>
              <a:t>关系数据输出为</a:t>
            </a:r>
            <a:r>
              <a:rPr lang="en-US" altLang="zh-CN" dirty="0"/>
              <a:t>JSON</a:t>
            </a:r>
            <a:r>
              <a:rPr lang="zh-CN" altLang="en-US" dirty="0"/>
              <a:t>数据格式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9411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rial Narrow" panose="020B0606020202030204" pitchFamily="34" charset="0"/>
              </a:rPr>
              <a:t>SQL for JSON</a:t>
            </a:r>
            <a:r>
              <a:rPr lang="zh-CN" altLang="en-US" b="1" dirty="0">
                <a:latin typeface="Arial Narrow" panose="020B0606020202030204" pitchFamily="34" charset="0"/>
              </a:rPr>
              <a:t>数据管理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5461"/>
            <a:ext cx="11353800" cy="5436013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解析</a:t>
            </a:r>
            <a:r>
              <a:rPr lang="en-US" altLang="zh-CN" dirty="0"/>
              <a:t>JSON</a:t>
            </a:r>
            <a:r>
              <a:rPr lang="zh-CN" altLang="en-US" dirty="0"/>
              <a:t>数据</a:t>
            </a:r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DECLARE @json Variable NVARCHAR(MAX)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SET @json Variable=N’[…]’--</a:t>
            </a:r>
            <a:r>
              <a:rPr lang="zh-CN" altLang="en-US" dirty="0">
                <a:solidFill>
                  <a:srgbClr val="0070C0"/>
                </a:solidFill>
              </a:rPr>
              <a:t>加上</a:t>
            </a:r>
            <a:r>
              <a:rPr lang="en-US" altLang="zh-CN" dirty="0">
                <a:solidFill>
                  <a:srgbClr val="0070C0"/>
                </a:solidFill>
              </a:rPr>
              <a:t>N</a:t>
            </a:r>
            <a:r>
              <a:rPr lang="zh-CN" altLang="en-US" dirty="0">
                <a:solidFill>
                  <a:srgbClr val="0070C0"/>
                </a:solidFill>
              </a:rPr>
              <a:t>代表存入数据库时以</a:t>
            </a:r>
            <a:r>
              <a:rPr lang="en-US" altLang="zh-CN" dirty="0">
                <a:solidFill>
                  <a:srgbClr val="0070C0"/>
                </a:solidFill>
              </a:rPr>
              <a:t>Unicode</a:t>
            </a:r>
            <a:r>
              <a:rPr lang="zh-CN" altLang="en-US" dirty="0">
                <a:solidFill>
                  <a:srgbClr val="0070C0"/>
                </a:solidFill>
              </a:rPr>
              <a:t>格式存储。 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…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SELECT * FROM </a:t>
            </a:r>
            <a:r>
              <a:rPr lang="en-US" altLang="zh-CN" dirty="0">
                <a:solidFill>
                  <a:srgbClr val="FF0000"/>
                </a:solidFill>
              </a:rPr>
              <a:t>OPENJSON</a:t>
            </a:r>
            <a:r>
              <a:rPr lang="en-US" altLang="zh-CN" dirty="0">
                <a:solidFill>
                  <a:srgbClr val="0070C0"/>
                </a:solidFill>
              </a:rPr>
              <a:t>(@json Variable)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WITH </a:t>
            </a:r>
            <a:r>
              <a:rPr lang="en-US" altLang="zh-CN" dirty="0">
                <a:solidFill>
                  <a:srgbClr val="0070C0"/>
                </a:solidFill>
              </a:rPr>
              <a:t>(id int  ‘strict $.id’,…);----strict</a:t>
            </a:r>
            <a:r>
              <a:rPr lang="zh-CN" altLang="en-US" dirty="0">
                <a:solidFill>
                  <a:srgbClr val="0070C0"/>
                </a:solidFill>
              </a:rPr>
              <a:t>表示</a:t>
            </a:r>
            <a:r>
              <a:rPr lang="en-US" altLang="zh-CN" dirty="0">
                <a:solidFill>
                  <a:srgbClr val="0070C0"/>
                </a:solidFill>
              </a:rPr>
              <a:t>json</a:t>
            </a:r>
            <a:r>
              <a:rPr lang="zh-CN" altLang="en-US" dirty="0">
                <a:solidFill>
                  <a:srgbClr val="0070C0"/>
                </a:solidFill>
              </a:rPr>
              <a:t>中必须包含该字段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/>
              <a:t>2. JSON</a:t>
            </a:r>
            <a:r>
              <a:rPr lang="zh-CN" altLang="en-US" dirty="0"/>
              <a:t>数据转换为关系数据</a:t>
            </a:r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SELECT * into region_json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FROM OPENJSON(@json Variable)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WITH (id int  ‘strict $.id’,…);--</a:t>
            </a:r>
            <a:r>
              <a:rPr lang="zh-CN" altLang="en-US" dirty="0">
                <a:solidFill>
                  <a:srgbClr val="0070C0"/>
                </a:solidFill>
              </a:rPr>
              <a:t>名称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zh-CN" altLang="en-US" dirty="0">
                <a:solidFill>
                  <a:srgbClr val="0070C0"/>
                </a:solidFill>
              </a:rPr>
              <a:t>值转化为属性的值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6151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49224"/>
            <a:ext cx="10515600" cy="920336"/>
          </a:xfrm>
        </p:spPr>
        <p:txBody>
          <a:bodyPr/>
          <a:lstStyle/>
          <a:p>
            <a:r>
              <a:rPr lang="en-US" altLang="zh-CN" b="1" dirty="0">
                <a:latin typeface="Arial Narrow" panose="020B0606020202030204" pitchFamily="34" charset="0"/>
              </a:rPr>
              <a:t>SQL for JSON</a:t>
            </a:r>
            <a:r>
              <a:rPr lang="zh-CN" altLang="en-US" b="1" dirty="0">
                <a:latin typeface="Arial Narrow" panose="020B0606020202030204" pitchFamily="34" charset="0"/>
              </a:rPr>
              <a:t>数据管理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09599"/>
            <a:ext cx="10515600" cy="6545581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3400" dirty="0"/>
              <a:t>3. JSON</a:t>
            </a:r>
            <a:r>
              <a:rPr lang="zh-CN" altLang="en-US" sz="3400" dirty="0"/>
              <a:t>数据更新到关系数据列</a:t>
            </a:r>
            <a:endParaRPr lang="en-US" altLang="zh-CN" sz="3400" dirty="0"/>
          </a:p>
          <a:p>
            <a:r>
              <a:rPr lang="en-US" altLang="zh-CN" dirty="0">
                <a:solidFill>
                  <a:srgbClr val="0070C0"/>
                </a:solidFill>
              </a:rPr>
              <a:t>DECLARE @json Variable0 NVARCHAR(MAX);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SET @json </a:t>
            </a:r>
            <a:r>
              <a:rPr lang="en-US" altLang="zh-CN" dirty="0">
                <a:solidFill>
                  <a:srgbClr val="FF0000"/>
                </a:solidFill>
              </a:rPr>
              <a:t>Variable0</a:t>
            </a:r>
            <a:r>
              <a:rPr lang="en-US" altLang="zh-CN" dirty="0">
                <a:solidFill>
                  <a:srgbClr val="0070C0"/>
                </a:solidFill>
              </a:rPr>
              <a:t>=‘{“id”:0, “Location”:{“Horizontal_region”:”</a:t>
            </a:r>
            <a:r>
              <a:rPr lang="en-US" altLang="zh-CN" dirty="0" err="1">
                <a:solidFill>
                  <a:srgbClr val="0070C0"/>
                </a:solidFill>
              </a:rPr>
              <a:t>Eas</a:t>
            </a:r>
            <a:r>
              <a:rPr lang="en-US" altLang="zh-CN" dirty="0">
                <a:solidFill>
                  <a:srgbClr val="0070C0"/>
                </a:solidFill>
              </a:rPr>
              <a:t>”,”</a:t>
            </a:r>
            <a:r>
              <a:rPr lang="en-US" altLang="zh-CN" dirty="0" err="1">
                <a:solidFill>
                  <a:srgbClr val="0070C0"/>
                </a:solidFill>
              </a:rPr>
              <a:t>Vertical_region”:”South</a:t>
            </a:r>
            <a:r>
              <a:rPr lang="en-US" altLang="zh-CN" dirty="0">
                <a:solidFill>
                  <a:srgbClr val="0070C0"/>
                </a:solidFill>
              </a:rPr>
              <a:t>”},…}’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DECLARE @json Variable1 NVARCHAR(MAX);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SET @json </a:t>
            </a:r>
            <a:r>
              <a:rPr lang="en-US" altLang="zh-CN" dirty="0">
                <a:solidFill>
                  <a:srgbClr val="FF0000"/>
                </a:solidFill>
              </a:rPr>
              <a:t>Variable1</a:t>
            </a:r>
            <a:r>
              <a:rPr lang="en-US" altLang="zh-CN" dirty="0">
                <a:solidFill>
                  <a:srgbClr val="0070C0"/>
                </a:solidFill>
              </a:rPr>
              <a:t>=‘{“id”:1, “Location”:{…}…}’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…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Update</a:t>
            </a:r>
            <a:r>
              <a:rPr lang="en-US" altLang="zh-CN" dirty="0">
                <a:solidFill>
                  <a:srgbClr val="0070C0"/>
                </a:solidFill>
              </a:rPr>
              <a:t> REGION set </a:t>
            </a:r>
            <a:r>
              <a:rPr lang="en-US" altLang="zh-CN" dirty="0">
                <a:solidFill>
                  <a:srgbClr val="FF0000"/>
                </a:solidFill>
              </a:rPr>
              <a:t>json_col=@json Variable0 </a:t>
            </a:r>
            <a:r>
              <a:rPr lang="en-US" altLang="zh-CN" dirty="0">
                <a:solidFill>
                  <a:srgbClr val="0070C0"/>
                </a:solidFill>
              </a:rPr>
              <a:t>where r_key=0;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Update</a:t>
            </a:r>
            <a:r>
              <a:rPr lang="en-US" altLang="zh-CN" dirty="0">
                <a:solidFill>
                  <a:srgbClr val="0070C0"/>
                </a:solidFill>
              </a:rPr>
              <a:t> REGION set </a:t>
            </a:r>
            <a:r>
              <a:rPr lang="en-US" altLang="zh-CN" dirty="0">
                <a:solidFill>
                  <a:srgbClr val="FF0000"/>
                </a:solidFill>
              </a:rPr>
              <a:t>json_col=@json Variable1 </a:t>
            </a:r>
            <a:r>
              <a:rPr lang="en-US" altLang="zh-CN" dirty="0">
                <a:solidFill>
                  <a:srgbClr val="0070C0"/>
                </a:solidFill>
              </a:rPr>
              <a:t>where r_key=1;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…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SELECT </a:t>
            </a:r>
            <a:r>
              <a:rPr lang="en-US" altLang="zh-CN" dirty="0" err="1">
                <a:solidFill>
                  <a:srgbClr val="0070C0"/>
                </a:solidFill>
              </a:rPr>
              <a:t>r_name</a:t>
            </a:r>
            <a:r>
              <a:rPr lang="en-US" altLang="zh-CN" dirty="0">
                <a:solidFill>
                  <a:srgbClr val="0070C0"/>
                </a:solidFill>
              </a:rPr>
              <a:t>,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JSON_VALUE</a:t>
            </a:r>
            <a:r>
              <a:rPr lang="en-US" altLang="zh-CN" dirty="0">
                <a:solidFill>
                  <a:srgbClr val="0070C0"/>
                </a:solidFill>
              </a:rPr>
              <a:t>(json_col,’$.</a:t>
            </a:r>
            <a:r>
              <a:rPr lang="en-US" altLang="zh-CN" dirty="0" err="1">
                <a:solidFill>
                  <a:srgbClr val="0070C0"/>
                </a:solidFill>
              </a:rPr>
              <a:t>Location.Horizontal_region</a:t>
            </a:r>
            <a:r>
              <a:rPr lang="en-US" altLang="zh-CN" dirty="0">
                <a:solidFill>
                  <a:srgbClr val="0070C0"/>
                </a:solidFill>
              </a:rPr>
              <a:t>’) AS Loca_H, </a:t>
            </a:r>
            <a:r>
              <a:rPr lang="en-US" altLang="zh-CN" dirty="0">
                <a:solidFill>
                  <a:srgbClr val="FF0000"/>
                </a:solidFill>
              </a:rPr>
              <a:t>JSON_VALUE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json_col,’$.Location</a:t>
            </a:r>
            <a:r>
              <a:rPr lang="en-US" altLang="zh-CN" dirty="0">
                <a:solidFill>
                  <a:srgbClr val="0070C0"/>
                </a:solidFill>
              </a:rPr>
              <a:t>. </a:t>
            </a:r>
            <a:r>
              <a:rPr lang="en-US" altLang="zh-CN" dirty="0" err="1">
                <a:solidFill>
                  <a:srgbClr val="0070C0"/>
                </a:solidFill>
              </a:rPr>
              <a:t>Vertical_region</a:t>
            </a:r>
            <a:r>
              <a:rPr lang="en-US" altLang="zh-CN" dirty="0">
                <a:solidFill>
                  <a:srgbClr val="0070C0"/>
                </a:solidFill>
              </a:rPr>
              <a:t>’) AS Loca_V 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FROM REGION;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4438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Arial Narrow" panose="020B0606020202030204" pitchFamily="34" charset="0"/>
              </a:rPr>
              <a:t>SQL for JSON</a:t>
            </a:r>
            <a:r>
              <a:rPr lang="zh-CN" altLang="en-US" b="1" dirty="0">
                <a:latin typeface="Arial Narrow" panose="020B0606020202030204" pitchFamily="34" charset="0"/>
              </a:rPr>
              <a:t>数据管理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471909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4. SQL</a:t>
            </a:r>
            <a:r>
              <a:rPr lang="zh-CN" altLang="en-US" dirty="0"/>
              <a:t>查询中使用关系和</a:t>
            </a:r>
            <a:r>
              <a:rPr lang="en-US" altLang="zh-CN" dirty="0"/>
              <a:t>JSON</a:t>
            </a:r>
            <a:r>
              <a:rPr lang="zh-CN" altLang="en-US" dirty="0"/>
              <a:t>数据</a:t>
            </a:r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SELECT 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FROM REGION AS R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        </a:t>
            </a:r>
            <a:r>
              <a:rPr lang="en-US" altLang="zh-CN" dirty="0">
                <a:solidFill>
                  <a:srgbClr val="FF0000"/>
                </a:solidFill>
              </a:rPr>
              <a:t>CROSS APPLY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        </a:t>
            </a:r>
            <a:r>
              <a:rPr lang="en-US" altLang="zh-CN" dirty="0">
                <a:solidFill>
                  <a:srgbClr val="FF0000"/>
                </a:solidFill>
              </a:rPr>
              <a:t>OPENSJON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R.json_col</a:t>
            </a:r>
            <a:r>
              <a:rPr lang="en-US" altLang="zh-CN" dirty="0">
                <a:solidFill>
                  <a:srgbClr val="0070C0"/>
                </a:solidFill>
              </a:rPr>
              <a:t>) </a:t>
            </a:r>
            <a:r>
              <a:rPr lang="en-US" altLang="zh-CN" dirty="0">
                <a:solidFill>
                  <a:srgbClr val="FF0000"/>
                </a:solidFill>
              </a:rPr>
              <a:t>WITH</a:t>
            </a:r>
            <a:r>
              <a:rPr lang="en-US" altLang="zh-CN" dirty="0">
                <a:solidFill>
                  <a:srgbClr val="0070C0"/>
                </a:solidFill>
              </a:rPr>
              <a:t>(…) AS Detail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WHERE </a:t>
            </a:r>
            <a:r>
              <a:rPr lang="en-US" altLang="zh-CN" dirty="0">
                <a:solidFill>
                  <a:srgbClr val="FF0000"/>
                </a:solidFill>
              </a:rPr>
              <a:t>ISJSON(</a:t>
            </a:r>
            <a:r>
              <a:rPr lang="en-US" altLang="zh-CN" dirty="0" err="1">
                <a:solidFill>
                  <a:srgbClr val="FF0000"/>
                </a:solidFill>
              </a:rPr>
              <a:t>json_col</a:t>
            </a:r>
            <a:r>
              <a:rPr lang="en-US" altLang="zh-CN" dirty="0">
                <a:solidFill>
                  <a:srgbClr val="FF0000"/>
                </a:solidFill>
              </a:rPr>
              <a:t>)&gt;0 </a:t>
            </a:r>
            <a:r>
              <a:rPr lang="en-US" altLang="zh-CN" dirty="0">
                <a:solidFill>
                  <a:srgbClr val="0070C0"/>
                </a:solidFill>
              </a:rPr>
              <a:t>AND </a:t>
            </a:r>
            <a:r>
              <a:rPr lang="en-US" altLang="zh-CN" dirty="0" err="1">
                <a:solidFill>
                  <a:srgbClr val="0070C0"/>
                </a:solidFill>
              </a:rPr>
              <a:t>Detail.People</a:t>
            </a:r>
            <a:r>
              <a:rPr lang="en-US" altLang="zh-CN" dirty="0">
                <a:solidFill>
                  <a:srgbClr val="0070C0"/>
                </a:solidFill>
              </a:rPr>
              <a:t>&gt;0.8</a:t>
            </a:r>
          </a:p>
          <a:p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参见：教材</a:t>
            </a:r>
            <a:r>
              <a:rPr lang="en-US" altLang="zh-CN" dirty="0">
                <a:solidFill>
                  <a:srgbClr val="0070C0"/>
                </a:solidFill>
              </a:rPr>
              <a:t>28</a:t>
            </a:r>
            <a:r>
              <a:rPr lang="zh-CN" altLang="en-US" dirty="0">
                <a:solidFill>
                  <a:srgbClr val="0070C0"/>
                </a:solidFill>
              </a:rPr>
              <a:t>页例</a:t>
            </a:r>
            <a:r>
              <a:rPr lang="en-US" altLang="zh-CN" dirty="0">
                <a:solidFill>
                  <a:srgbClr val="0070C0"/>
                </a:solidFill>
              </a:rPr>
              <a:t>2-6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6802163" y="1713186"/>
            <a:ext cx="4724400" cy="1771650"/>
          </a:xfrm>
          <a:prstGeom prst="wedgeRoundRectCallout">
            <a:avLst>
              <a:gd name="adj1" fmla="val -66894"/>
              <a:gd name="adj2" fmla="val 4364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cross apply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左部关系的每一行都和派生表（表值函数根据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当前行数据生成的动态结果集） 做一个交叉联接（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cross join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3163009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3250"/>
            <a:ext cx="10515600" cy="645527"/>
          </a:xfrm>
        </p:spPr>
        <p:txBody>
          <a:bodyPr/>
          <a:lstStyle/>
          <a:p>
            <a:r>
              <a:rPr lang="en-US" altLang="zh-CN" b="1" dirty="0">
                <a:latin typeface="Arial Narrow" panose="020B0606020202030204" pitchFamily="34" charset="0"/>
              </a:rPr>
              <a:t>SQL for JSON</a:t>
            </a:r>
            <a:r>
              <a:rPr lang="zh-CN" altLang="en-US" b="1" dirty="0">
                <a:latin typeface="Arial Narrow" panose="020B0606020202030204" pitchFamily="34" charset="0"/>
              </a:rPr>
              <a:t>数据管理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7450" y="981777"/>
            <a:ext cx="10515600" cy="5406742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5. JSON</a:t>
            </a:r>
            <a:r>
              <a:rPr lang="zh-CN" altLang="en-US" sz="2400" dirty="0"/>
              <a:t>索引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0070C0"/>
                </a:solidFill>
              </a:rPr>
              <a:t>ALTER TABLE R1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ADD</a:t>
            </a:r>
            <a:r>
              <a:rPr lang="en-US" altLang="zh-CN" sz="2400" dirty="0">
                <a:solidFill>
                  <a:srgbClr val="0070C0"/>
                </a:solidFill>
              </a:rPr>
              <a:t> vHorizontal_region </a:t>
            </a:r>
            <a:r>
              <a:rPr lang="en-US" altLang="zh-CN" sz="2400" dirty="0">
                <a:solidFill>
                  <a:srgbClr val="FF0000"/>
                </a:solidFill>
              </a:rPr>
              <a:t>AS JSON_VALUE</a:t>
            </a:r>
            <a:r>
              <a:rPr lang="en-US" altLang="zh-CN" sz="2400" dirty="0">
                <a:solidFill>
                  <a:srgbClr val="0070C0"/>
                </a:solidFill>
              </a:rPr>
              <a:t>(json_col, ‘$.Location.Horizontal_region’);   </a:t>
            </a:r>
            <a:r>
              <a:rPr lang="zh-CN" altLang="en-US" sz="2400" dirty="0">
                <a:solidFill>
                  <a:srgbClr val="FF0000"/>
                </a:solidFill>
              </a:rPr>
              <a:t>创建一个</a:t>
            </a:r>
            <a:r>
              <a:rPr lang="en-US" altLang="zh-CN" sz="2400" dirty="0">
                <a:solidFill>
                  <a:srgbClr val="FF0000"/>
                </a:solidFill>
              </a:rPr>
              <a:t>json</a:t>
            </a:r>
            <a:r>
              <a:rPr lang="zh-CN" altLang="en-US" sz="2400" dirty="0">
                <a:solidFill>
                  <a:srgbClr val="FF0000"/>
                </a:solidFill>
              </a:rPr>
              <a:t>属性虚拟列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0070C0"/>
                </a:solidFill>
              </a:rPr>
              <a:t>CREATE INDEX idx_json_Horizontal_region ON R1(vHorizontal_region);     </a:t>
            </a:r>
            <a:r>
              <a:rPr lang="zh-CN" altLang="en-US" sz="2400" dirty="0">
                <a:solidFill>
                  <a:srgbClr val="FF0000"/>
                </a:solidFill>
              </a:rPr>
              <a:t>在虚拟列上创建索引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/>
          </a:p>
          <a:p>
            <a:r>
              <a:rPr lang="en-US" altLang="zh-CN" sz="2400" dirty="0"/>
              <a:t>6. </a:t>
            </a:r>
            <a:r>
              <a:rPr lang="zh-CN" altLang="en-US" sz="2400" dirty="0"/>
              <a:t>关系数据输出为</a:t>
            </a:r>
            <a:r>
              <a:rPr lang="en-US" altLang="zh-CN" sz="2400" dirty="0"/>
              <a:t>JSON</a:t>
            </a:r>
            <a:r>
              <a:rPr lang="zh-CN" altLang="en-US" sz="2400" dirty="0"/>
              <a:t>数据格式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0070C0"/>
                </a:solidFill>
              </a:rPr>
              <a:t>Select * from NATION FOR JSON AUTO;</a:t>
            </a:r>
          </a:p>
          <a:p>
            <a:r>
              <a:rPr lang="en-US" altLang="zh-CN" sz="2400" dirty="0">
                <a:solidFill>
                  <a:srgbClr val="0070C0"/>
                </a:solidFill>
              </a:rPr>
              <a:t>Select * from NATION FOR JSON PATH, ROOT(‘Nations’);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76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5482"/>
            <a:ext cx="10515600" cy="92033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Arial Narrow" panose="020B0606020202030204" pitchFamily="34" charset="0"/>
              </a:rPr>
              <a:t>SQL for JSON</a:t>
            </a:r>
            <a:r>
              <a:rPr lang="zh-CN" altLang="en-US" b="1" dirty="0">
                <a:latin typeface="Arial Narrow" panose="020B0606020202030204" pitchFamily="34" charset="0"/>
              </a:rPr>
              <a:t>数据管理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999A2D-ADFD-44B1-BF89-08BF38C0E0DD}"/>
              </a:ext>
            </a:extLst>
          </p:cNvPr>
          <p:cNvSpPr txBox="1"/>
          <p:nvPr/>
        </p:nvSpPr>
        <p:spPr>
          <a:xfrm>
            <a:off x="838200" y="1041737"/>
            <a:ext cx="1083063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使用</a:t>
            </a:r>
            <a:r>
              <a:rPr lang="en-US" altLang="zh-CN" sz="2400" b="1" dirty="0">
                <a:solidFill>
                  <a:srgbClr val="000000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for json</a:t>
            </a:r>
            <a:r>
              <a:rPr lang="zh-CN" altLang="en-US" sz="2400" b="1" dirty="0">
                <a:solidFill>
                  <a:srgbClr val="000000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子句</a:t>
            </a:r>
            <a:endParaRPr lang="en-US" altLang="zh-CN" sz="2400" b="1" dirty="0">
              <a:solidFill>
                <a:srgbClr val="000000"/>
              </a:solidFill>
              <a:latin typeface="Arial Narrow" panose="020B060602020203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000000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将查询结果作为</a:t>
            </a:r>
            <a:r>
              <a:rPr lang="en-US" altLang="zh-CN" sz="2400" dirty="0">
                <a:solidFill>
                  <a:srgbClr val="000000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json</a:t>
            </a:r>
            <a:r>
              <a:rPr lang="zh-CN" altLang="en-US" sz="2400" dirty="0">
                <a:solidFill>
                  <a:srgbClr val="000000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字符串导出</a:t>
            </a:r>
            <a:endParaRPr lang="en-US" altLang="zh-CN" sz="2400" dirty="0">
              <a:solidFill>
                <a:srgbClr val="000000"/>
              </a:solidFill>
              <a:latin typeface="Arial Narrow" panose="020B060602020203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select ccolumn, expression, column as alias from table1, table2, table3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Narrow" panose="020B060602020203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for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 json [auto | path]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A24A68F-5D79-482B-A0EA-EE445B47C81E}"/>
              </a:ext>
            </a:extLst>
          </p:cNvPr>
          <p:cNvSpPr/>
          <p:nvPr/>
        </p:nvSpPr>
        <p:spPr>
          <a:xfrm>
            <a:off x="838200" y="2661404"/>
            <a:ext cx="10830636" cy="3165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-apple-system"/>
              </a:rPr>
              <a:t>有两种类型的</a:t>
            </a:r>
            <a:r>
              <a:rPr lang="en-US" altLang="zh-CN" sz="2400" b="1" dirty="0">
                <a:latin typeface="-apple-system"/>
              </a:rPr>
              <a:t>for json</a:t>
            </a:r>
            <a:r>
              <a:rPr lang="zh-CN" altLang="en-US" sz="2400" b="1" dirty="0">
                <a:latin typeface="-apple-system"/>
              </a:rPr>
              <a:t>子句：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-apple-system"/>
              </a:rPr>
              <a:t>（</a:t>
            </a:r>
            <a:r>
              <a:rPr lang="en-US" altLang="zh-CN" sz="2400" dirty="0">
                <a:latin typeface="-apple-system"/>
              </a:rPr>
              <a:t>1</a:t>
            </a:r>
            <a:r>
              <a:rPr lang="zh-CN" altLang="en-US" sz="2400" dirty="0">
                <a:latin typeface="-apple-system"/>
              </a:rPr>
              <a:t>）</a:t>
            </a:r>
            <a:r>
              <a:rPr lang="en-US" altLang="zh-CN" sz="2400" b="1" dirty="0">
                <a:latin typeface="-apple-system"/>
              </a:rPr>
              <a:t>FOR JSON Path</a:t>
            </a:r>
            <a:r>
              <a:rPr lang="zh-CN" altLang="en-US" sz="2400" dirty="0">
                <a:latin typeface="-apple-system"/>
              </a:rPr>
              <a:t>，通过列名或者列别名来定义</a:t>
            </a:r>
            <a:r>
              <a:rPr lang="en-US" altLang="zh-CN" sz="2400" dirty="0">
                <a:latin typeface="-apple-system"/>
              </a:rPr>
              <a:t>JSON</a:t>
            </a:r>
            <a:r>
              <a:rPr lang="zh-CN" altLang="en-US" sz="2400" dirty="0">
                <a:latin typeface="-apple-system"/>
              </a:rPr>
              <a:t>对象的层次结构，列别名中可以包含“</a:t>
            </a:r>
            <a:r>
              <a:rPr lang="en-US" altLang="zh-CN" sz="2400" dirty="0">
                <a:latin typeface="-apple-system"/>
              </a:rPr>
              <a:t>.”</a:t>
            </a:r>
            <a:r>
              <a:rPr lang="zh-CN" altLang="en-US" sz="2400" dirty="0">
                <a:latin typeface="-apple-system"/>
              </a:rPr>
              <a:t>，</a:t>
            </a:r>
            <a:r>
              <a:rPr lang="en-US" altLang="zh-CN" sz="2400" dirty="0">
                <a:latin typeface="-apple-system"/>
              </a:rPr>
              <a:t>JSON</a:t>
            </a:r>
            <a:r>
              <a:rPr lang="zh-CN" altLang="en-US" sz="2400" dirty="0">
                <a:latin typeface="-apple-system"/>
              </a:rPr>
              <a:t>的成员层次结构将会与别名中的层次结构保持一致。</a:t>
            </a:r>
            <a:br>
              <a:rPr lang="zh-CN" altLang="en-US" sz="2400" dirty="0">
                <a:solidFill>
                  <a:srgbClr val="333333"/>
                </a:solidFill>
                <a:latin typeface="-apple-system"/>
              </a:rPr>
            </a:br>
            <a:r>
              <a:rPr lang="zh-CN" altLang="en-US" sz="2400" i="1" dirty="0">
                <a:solidFill>
                  <a:srgbClr val="00B0F0"/>
                </a:solidFill>
                <a:latin typeface="-apple-system"/>
              </a:rPr>
              <a:t>该特性非常类似于早期</a:t>
            </a:r>
            <a:r>
              <a:rPr lang="en-US" altLang="zh-CN" sz="2400" i="1" dirty="0">
                <a:solidFill>
                  <a:srgbClr val="00B0F0"/>
                </a:solidFill>
                <a:latin typeface="-apple-system"/>
              </a:rPr>
              <a:t>SQL Server</a:t>
            </a:r>
            <a:r>
              <a:rPr lang="zh-CN" altLang="en-US" sz="2400" i="1" dirty="0">
                <a:solidFill>
                  <a:srgbClr val="00B0F0"/>
                </a:solidFill>
                <a:latin typeface="-apple-system"/>
              </a:rPr>
              <a:t>版本中的</a:t>
            </a:r>
            <a:r>
              <a:rPr lang="en-US" altLang="zh-CN" sz="2400" i="1" dirty="0">
                <a:solidFill>
                  <a:srgbClr val="00B0F0"/>
                </a:solidFill>
                <a:latin typeface="-apple-system"/>
              </a:rPr>
              <a:t>For Xml Path</a:t>
            </a:r>
            <a:r>
              <a:rPr lang="zh-CN" altLang="en-US" sz="2400" i="1" dirty="0">
                <a:solidFill>
                  <a:srgbClr val="00B0F0"/>
                </a:solidFill>
                <a:latin typeface="-apple-system"/>
              </a:rPr>
              <a:t>子句，可以使用斜线来定义</a:t>
            </a:r>
            <a:r>
              <a:rPr lang="en-US" altLang="zh-CN" sz="2400" i="1" dirty="0">
                <a:solidFill>
                  <a:srgbClr val="00B0F0"/>
                </a:solidFill>
                <a:latin typeface="-apple-system"/>
              </a:rPr>
              <a:t>xml</a:t>
            </a:r>
            <a:r>
              <a:rPr lang="zh-CN" altLang="en-US" sz="2400" i="1" dirty="0">
                <a:solidFill>
                  <a:srgbClr val="00B0F0"/>
                </a:solidFill>
                <a:latin typeface="-apple-system"/>
              </a:rPr>
              <a:t>的层次结构。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-apple-system"/>
              </a:rPr>
              <a:t>（</a:t>
            </a:r>
            <a:r>
              <a:rPr lang="en-US" altLang="zh-CN" sz="2400" dirty="0">
                <a:latin typeface="-apple-system"/>
              </a:rPr>
              <a:t>2</a:t>
            </a:r>
            <a:r>
              <a:rPr lang="zh-CN" altLang="en-US" sz="2400" dirty="0">
                <a:latin typeface="-apple-system"/>
              </a:rPr>
              <a:t>）</a:t>
            </a:r>
            <a:r>
              <a:rPr lang="en-US" altLang="zh-CN" sz="2400" b="1" dirty="0">
                <a:latin typeface="-apple-system"/>
              </a:rPr>
              <a:t>FOR JSON Auto</a:t>
            </a:r>
            <a:r>
              <a:rPr lang="zh-CN" altLang="en-US" sz="2400" dirty="0">
                <a:latin typeface="-apple-system"/>
              </a:rPr>
              <a:t>，自动按照查询语句中使用的表结构来创建嵌套的</a:t>
            </a:r>
            <a:r>
              <a:rPr lang="en-US" altLang="zh-CN" sz="2400" dirty="0">
                <a:latin typeface="-apple-system"/>
              </a:rPr>
              <a:t>JSON</a:t>
            </a:r>
            <a:r>
              <a:rPr lang="zh-CN" altLang="en-US" sz="2400" dirty="0">
                <a:latin typeface="-apple-system"/>
              </a:rPr>
              <a:t>子数组，类似于</a:t>
            </a:r>
            <a:r>
              <a:rPr lang="en-US" altLang="zh-CN" sz="2400" dirty="0">
                <a:latin typeface="-apple-system"/>
              </a:rPr>
              <a:t>For Xml Auto</a:t>
            </a:r>
            <a:r>
              <a:rPr lang="zh-CN" altLang="en-US" sz="2400" dirty="0">
                <a:latin typeface="-apple-system"/>
              </a:rPr>
              <a:t>特性。</a:t>
            </a:r>
          </a:p>
        </p:txBody>
      </p:sp>
    </p:spTree>
    <p:extLst>
      <p:ext uri="{BB962C8B-B14F-4D97-AF65-F5344CB8AC3E}">
        <p14:creationId xmlns:p14="http://schemas.microsoft.com/office/powerpoint/2010/main" val="35062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关系数据模型与</a:t>
            </a:r>
            <a:r>
              <a:rPr lang="en-US" altLang="zh-CN" dirty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2.1 </a:t>
            </a:r>
            <a:r>
              <a:rPr lang="zh-CN" altLang="en-US" dirty="0"/>
              <a:t>关系数据库概述</a:t>
            </a:r>
            <a:endParaRPr lang="en-US" altLang="zh-CN" dirty="0"/>
          </a:p>
          <a:p>
            <a:r>
              <a:rPr lang="en-US" altLang="zh-CN" dirty="0"/>
              <a:t>2.2</a:t>
            </a:r>
            <a:r>
              <a:rPr lang="zh-CN" altLang="en-US" dirty="0"/>
              <a:t> 关系数据库标准语言</a:t>
            </a:r>
            <a:r>
              <a:rPr lang="en-US" altLang="zh-CN" dirty="0"/>
              <a:t>SQL</a:t>
            </a:r>
          </a:p>
          <a:p>
            <a:r>
              <a:rPr lang="en-US" altLang="zh-CN" dirty="0"/>
              <a:t>2.3 SQL on Hadoop</a:t>
            </a:r>
          </a:p>
          <a:p>
            <a:r>
              <a:rPr lang="en-US" altLang="zh-CN" dirty="0"/>
              <a:t>2.4 NoSQL</a:t>
            </a:r>
            <a:r>
              <a:rPr lang="zh-CN" altLang="en-US" dirty="0"/>
              <a:t>数据库</a:t>
            </a:r>
            <a:endParaRPr lang="en-US" altLang="zh-CN" dirty="0"/>
          </a:p>
          <a:p>
            <a:r>
              <a:rPr lang="en-US" altLang="zh-CN" dirty="0"/>
              <a:t>2.5 </a:t>
            </a:r>
            <a:r>
              <a:rPr lang="zh-CN" altLang="en-US" dirty="0"/>
              <a:t>代表性数据库演化与发展趋势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7307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5482"/>
            <a:ext cx="10515600" cy="92033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Arial Narrow" panose="020B0606020202030204" pitchFamily="34" charset="0"/>
              </a:rPr>
              <a:t>SQL for JSON</a:t>
            </a:r>
            <a:r>
              <a:rPr lang="zh-CN" altLang="en-US" b="1" dirty="0">
                <a:latin typeface="Arial Narrow" panose="020B0606020202030204" pitchFamily="34" charset="0"/>
              </a:rPr>
              <a:t>数据管理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999A2D-ADFD-44B1-BF89-08BF38C0E0DD}"/>
              </a:ext>
            </a:extLst>
          </p:cNvPr>
          <p:cNvSpPr txBox="1"/>
          <p:nvPr/>
        </p:nvSpPr>
        <p:spPr>
          <a:xfrm>
            <a:off x="838200" y="1041737"/>
            <a:ext cx="10830636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使用</a:t>
            </a:r>
            <a:r>
              <a:rPr lang="en-US" altLang="zh-CN" sz="2400" b="1" dirty="0">
                <a:solidFill>
                  <a:srgbClr val="000000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for json</a:t>
            </a:r>
            <a:r>
              <a:rPr lang="zh-CN" altLang="en-US" sz="2400" b="1" dirty="0">
                <a:solidFill>
                  <a:srgbClr val="000000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子句</a:t>
            </a:r>
            <a:endParaRPr lang="en-US" altLang="zh-CN" sz="2400" b="1" dirty="0">
              <a:solidFill>
                <a:srgbClr val="000000"/>
              </a:solidFill>
              <a:latin typeface="Arial Narrow" panose="020B060602020203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A24A68F-5D79-482B-A0EA-EE445B47C81E}"/>
              </a:ext>
            </a:extLst>
          </p:cNvPr>
          <p:cNvSpPr/>
          <p:nvPr/>
        </p:nvSpPr>
        <p:spPr>
          <a:xfrm>
            <a:off x="838200" y="1845938"/>
            <a:ext cx="10830636" cy="4052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333333"/>
                </a:solidFill>
                <a:latin typeface="-apple-system"/>
              </a:rPr>
              <a:t>应用场景：</a:t>
            </a:r>
            <a:endParaRPr lang="en-US" altLang="zh-CN" sz="2400" dirty="0">
              <a:solidFill>
                <a:srgbClr val="333333"/>
              </a:solidFill>
              <a:latin typeface="-apple-system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333333"/>
                </a:solidFill>
                <a:latin typeface="-apple-system"/>
              </a:rPr>
              <a:t>把需要返回给客户端的</a:t>
            </a:r>
            <a:r>
              <a:rPr lang="zh-CN" altLang="en-US" sz="2400" dirty="0">
                <a:solidFill>
                  <a:srgbClr val="FF0000"/>
                </a:solidFill>
                <a:latin typeface="-apple-system"/>
              </a:rPr>
              <a:t>一组对象序列化为</a:t>
            </a:r>
            <a:r>
              <a:rPr lang="en-US" altLang="zh-CN" sz="2400" dirty="0">
                <a:solidFill>
                  <a:srgbClr val="FF0000"/>
                </a:solidFill>
                <a:latin typeface="-apple-system"/>
              </a:rPr>
              <a:t>JSON</a:t>
            </a:r>
            <a:r>
              <a:rPr lang="zh-CN" altLang="en-US" sz="2400" dirty="0">
                <a:solidFill>
                  <a:srgbClr val="333333"/>
                </a:solidFill>
                <a:latin typeface="-apple-system"/>
              </a:rPr>
              <a:t>。</a:t>
            </a:r>
            <a:endParaRPr lang="en-US" altLang="zh-CN" sz="2400" dirty="0">
              <a:solidFill>
                <a:srgbClr val="333333"/>
              </a:solidFill>
              <a:latin typeface="-apple-system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solidFill>
                <a:srgbClr val="333333"/>
              </a:solidFill>
              <a:latin typeface="-apple-system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333333"/>
                </a:solidFill>
                <a:latin typeface="-apple-system"/>
              </a:rPr>
              <a:t>在一对多的父子表关系场景，若不想创建子表，而是想</a:t>
            </a:r>
            <a:r>
              <a:rPr lang="zh-CN" altLang="en-US" sz="2400" dirty="0">
                <a:solidFill>
                  <a:srgbClr val="FF0000"/>
                </a:solidFill>
                <a:latin typeface="-apple-system"/>
              </a:rPr>
              <a:t>把子表的记录以</a:t>
            </a:r>
            <a:r>
              <a:rPr lang="en-US" altLang="zh-CN" sz="2400" dirty="0">
                <a:solidFill>
                  <a:srgbClr val="FF0000"/>
                </a:solidFill>
                <a:latin typeface="-apple-system"/>
              </a:rPr>
              <a:t>JSON</a:t>
            </a:r>
            <a:r>
              <a:rPr lang="zh-CN" altLang="en-US" sz="2400" dirty="0">
                <a:solidFill>
                  <a:srgbClr val="FF0000"/>
                </a:solidFill>
                <a:latin typeface="-apple-system"/>
              </a:rPr>
              <a:t>数组的格式作为父表的一列</a:t>
            </a:r>
            <a:r>
              <a:rPr lang="zh-CN" altLang="en-US" sz="2400" dirty="0">
                <a:solidFill>
                  <a:srgbClr val="333333"/>
                </a:solidFill>
                <a:latin typeface="-apple-system"/>
              </a:rPr>
              <a:t>。</a:t>
            </a:r>
            <a:endParaRPr lang="en-US" altLang="zh-CN" sz="2400" dirty="0">
              <a:solidFill>
                <a:srgbClr val="333333"/>
              </a:solidFill>
              <a:latin typeface="-apple-system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333333"/>
                </a:solidFill>
                <a:latin typeface="-apple-system"/>
              </a:rPr>
              <a:t>例：父表</a:t>
            </a:r>
            <a:r>
              <a:rPr lang="en-US" altLang="zh-CN" sz="2400" dirty="0">
                <a:solidFill>
                  <a:srgbClr val="333333"/>
                </a:solidFill>
                <a:latin typeface="-apple-system"/>
              </a:rPr>
              <a:t>SalesOrderHeader</a:t>
            </a:r>
            <a:r>
              <a:rPr lang="zh-CN" altLang="en-US" sz="2400" dirty="0">
                <a:solidFill>
                  <a:srgbClr val="333333"/>
                </a:solidFill>
                <a:latin typeface="-apple-system"/>
              </a:rPr>
              <a:t>和子表</a:t>
            </a:r>
            <a:r>
              <a:rPr lang="en-US" altLang="zh-CN" sz="2400" dirty="0">
                <a:solidFill>
                  <a:srgbClr val="333333"/>
                </a:solidFill>
                <a:latin typeface="-apple-system"/>
              </a:rPr>
              <a:t>SalesOrderDetails</a:t>
            </a:r>
            <a:r>
              <a:rPr lang="zh-CN" altLang="en-US" sz="2400" dirty="0">
                <a:solidFill>
                  <a:srgbClr val="333333"/>
                </a:solidFill>
                <a:latin typeface="-apple-system"/>
              </a:rPr>
              <a:t>中，一个订单记录对应多个订单明细记录，可以把每个订单的多个商品详情格式化为</a:t>
            </a:r>
            <a:r>
              <a:rPr lang="en-US" altLang="zh-CN" sz="2400" dirty="0">
                <a:solidFill>
                  <a:srgbClr val="333333"/>
                </a:solidFill>
                <a:latin typeface="-apple-system"/>
              </a:rPr>
              <a:t>JSON</a:t>
            </a:r>
            <a:r>
              <a:rPr lang="zh-CN" altLang="en-US" sz="2400" dirty="0">
                <a:solidFill>
                  <a:srgbClr val="333333"/>
                </a:solidFill>
                <a:latin typeface="-apple-system"/>
              </a:rPr>
              <a:t>数组保存到</a:t>
            </a:r>
            <a:r>
              <a:rPr lang="en-US" altLang="zh-CN" sz="2400" dirty="0">
                <a:solidFill>
                  <a:srgbClr val="333333"/>
                </a:solidFill>
                <a:latin typeface="-apple-system"/>
              </a:rPr>
              <a:t>SalesOrderHeader</a:t>
            </a:r>
            <a:r>
              <a:rPr lang="zh-CN" altLang="en-US" sz="2400" dirty="0">
                <a:solidFill>
                  <a:srgbClr val="333333"/>
                </a:solidFill>
                <a:latin typeface="-apple-system"/>
              </a:rPr>
              <a:t>表中的一列。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3561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5482"/>
            <a:ext cx="10515600" cy="92033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Arial Narrow" panose="020B0606020202030204" pitchFamily="34" charset="0"/>
              </a:rPr>
              <a:t>SQL for JSON</a:t>
            </a:r>
            <a:r>
              <a:rPr lang="zh-CN" altLang="en-US" b="1" dirty="0">
                <a:latin typeface="Arial Narrow" panose="020B0606020202030204" pitchFamily="34" charset="0"/>
              </a:rPr>
              <a:t>数据管理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4306FF-F83B-47D0-AD10-A411C09A9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1374130"/>
            <a:ext cx="10107744" cy="574456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4999A2D-ADFD-44B1-BF89-08BF38C0E0DD}"/>
              </a:ext>
            </a:extLst>
          </p:cNvPr>
          <p:cNvSpPr txBox="1"/>
          <p:nvPr/>
        </p:nvSpPr>
        <p:spPr>
          <a:xfrm>
            <a:off x="838199" y="786596"/>
            <a:ext cx="1083063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000000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例：使用</a:t>
            </a:r>
            <a:r>
              <a:rPr lang="en-US" altLang="zh-CN" sz="2400" dirty="0">
                <a:solidFill>
                  <a:srgbClr val="000000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for json</a:t>
            </a:r>
            <a:r>
              <a:rPr lang="zh-CN" altLang="en-US" sz="2400" dirty="0">
                <a:solidFill>
                  <a:srgbClr val="000000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子句将查询结果作为</a:t>
            </a:r>
            <a:r>
              <a:rPr lang="en-US" altLang="zh-CN" sz="2400" dirty="0">
                <a:solidFill>
                  <a:srgbClr val="000000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json</a:t>
            </a:r>
            <a:r>
              <a:rPr lang="zh-CN" altLang="en-US" sz="2400" dirty="0">
                <a:solidFill>
                  <a:srgbClr val="000000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字符串导出</a:t>
            </a:r>
            <a:endParaRPr lang="en-US" altLang="zh-CN" sz="2400" dirty="0">
              <a:solidFill>
                <a:srgbClr val="000000"/>
              </a:solidFill>
              <a:latin typeface="Arial Narrow" panose="020B0606020202030204" pitchFamily="34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select ccolumn, expression, column as alias from table1, table2, table3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Narrow" panose="020B060602020203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for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微软雅黑" panose="020B0503020204020204" pitchFamily="34" charset="-122"/>
                <a:cs typeface="Courier New" panose="02070309020205020404" pitchFamily="49" charset="0"/>
              </a:rPr>
              <a:t> json [auto | path]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E05C8B-7F0A-49EE-9422-71AA53504933}"/>
              </a:ext>
            </a:extLst>
          </p:cNvPr>
          <p:cNvSpPr/>
          <p:nvPr/>
        </p:nvSpPr>
        <p:spPr>
          <a:xfrm rot="20746453">
            <a:off x="8997943" y="2115354"/>
            <a:ext cx="345839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Narrow" panose="020B0606020202030204" pitchFamily="34" charset="0"/>
              </a:rPr>
              <a:t>SQL Server2016</a:t>
            </a:r>
          </a:p>
          <a:p>
            <a:pPr algn="ctr"/>
            <a:r>
              <a:rPr lang="en-US" altLang="zh-CN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Narrow" panose="020B0606020202030204" pitchFamily="34" charset="0"/>
              </a:rPr>
              <a:t>For Json</a:t>
            </a:r>
            <a:endParaRPr lang="zh-CN" alt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0998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74B01-CDF5-488C-9B82-CADFEE33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653FF-6D1A-4AD9-AB11-408FBED0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4951436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      </a:t>
            </a:r>
            <a:r>
              <a:rPr lang="en-US" altLang="zh-CN" sz="2400" dirty="0"/>
              <a:t>MySQL 5.7.8</a:t>
            </a:r>
            <a:r>
              <a:rPr lang="zh-CN" altLang="en-US" sz="2400" dirty="0"/>
              <a:t>版本之前不能直接操作</a:t>
            </a:r>
            <a:r>
              <a:rPr lang="en-US" altLang="zh-CN" sz="2400" dirty="0"/>
              <a:t>JSON</a:t>
            </a:r>
            <a:r>
              <a:rPr lang="zh-CN" altLang="en-US" sz="2400" dirty="0"/>
              <a:t>类型数据，可以将一个字段设定成</a:t>
            </a:r>
            <a:r>
              <a:rPr lang="en-US" altLang="zh-CN" sz="2400" dirty="0"/>
              <a:t>varchar</a:t>
            </a:r>
            <a:r>
              <a:rPr lang="zh-CN" altLang="en-US" sz="2400" dirty="0"/>
              <a:t>类型，里面存放</a:t>
            </a:r>
            <a:r>
              <a:rPr lang="en-US" altLang="zh-CN" sz="2400" dirty="0"/>
              <a:t>JSON</a:t>
            </a:r>
            <a:r>
              <a:rPr lang="zh-CN" altLang="en-US" sz="2400" dirty="0"/>
              <a:t>格式数据；自</a:t>
            </a:r>
            <a:r>
              <a:rPr lang="en-US" altLang="zh-CN" sz="2400" dirty="0"/>
              <a:t>5.7.8</a:t>
            </a:r>
            <a:r>
              <a:rPr lang="zh-CN" altLang="en-US" sz="2400" dirty="0"/>
              <a:t>版本开始支持</a:t>
            </a:r>
            <a:r>
              <a:rPr lang="en-US" altLang="zh-CN" sz="2400" dirty="0"/>
              <a:t>json</a:t>
            </a:r>
            <a:r>
              <a:rPr lang="zh-CN" altLang="en-US" sz="2400" dirty="0"/>
              <a:t>结构的数据存储和查询。</a:t>
            </a:r>
            <a:endParaRPr lang="en-US" altLang="zh-CN" sz="2400" dirty="0"/>
          </a:p>
          <a:p>
            <a:r>
              <a:rPr lang="en-US" altLang="zh-CN" sz="2400" b="1" dirty="0"/>
              <a:t>1</a:t>
            </a:r>
            <a:r>
              <a:rPr lang="zh-CN" altLang="en-US" sz="2400" b="1" dirty="0"/>
              <a:t>、创建表</a:t>
            </a:r>
            <a:endParaRPr lang="en-US" altLang="zh-CN" sz="2400" b="1" dirty="0"/>
          </a:p>
          <a:p>
            <a:r>
              <a:rPr lang="en-US" altLang="zh-CN" sz="2400" b="1" dirty="0"/>
              <a:t>CREATE</a:t>
            </a:r>
            <a:r>
              <a:rPr lang="en-US" altLang="zh-CN" sz="2400" dirty="0"/>
              <a:t> </a:t>
            </a:r>
            <a:r>
              <a:rPr lang="en-US" altLang="zh-CN" sz="2400" b="1" dirty="0"/>
              <a:t>TABLE</a:t>
            </a:r>
            <a:r>
              <a:rPr lang="en-US" altLang="zh-CN" sz="2400" dirty="0"/>
              <a:t> muscleape (</a:t>
            </a:r>
          </a:p>
          <a:p>
            <a:r>
              <a:rPr lang="en-US" altLang="zh-CN" sz="2400" dirty="0"/>
              <a:t>id TINYINT UNSIGNED </a:t>
            </a:r>
            <a:r>
              <a:rPr lang="en-US" altLang="zh-CN" sz="2400" b="1" dirty="0"/>
              <a:t>NOT</a:t>
            </a:r>
            <a:r>
              <a:rPr lang="en-US" altLang="zh-CN" sz="2400" dirty="0"/>
              <a:t> </a:t>
            </a:r>
            <a:r>
              <a:rPr lang="en-US" altLang="zh-CN" sz="2400" b="1" dirty="0"/>
              <a:t>NULL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AUTO_INCREMENT</a:t>
            </a:r>
            <a:r>
              <a:rPr lang="en-US" altLang="zh-CN" sz="2400" dirty="0"/>
              <a:t>,</a:t>
            </a:r>
          </a:p>
          <a:p>
            <a:r>
              <a:rPr lang="en-US" altLang="zh-CN" sz="2400" dirty="0"/>
              <a:t>category </a:t>
            </a:r>
            <a:r>
              <a:rPr lang="en-US" altLang="zh-CN" sz="2400" dirty="0">
                <a:solidFill>
                  <a:srgbClr val="FF0000"/>
                </a:solidFill>
              </a:rPr>
              <a:t>JSON</a:t>
            </a:r>
            <a:r>
              <a:rPr lang="en-US" altLang="zh-CN" sz="2400" dirty="0"/>
              <a:t>,</a:t>
            </a:r>
          </a:p>
          <a:p>
            <a:r>
              <a:rPr lang="en-US" altLang="zh-CN" sz="2400" dirty="0"/>
              <a:t>tags </a:t>
            </a:r>
            <a:r>
              <a:rPr lang="en-US" altLang="zh-CN" sz="2400" dirty="0">
                <a:solidFill>
                  <a:srgbClr val="FF0000"/>
                </a:solidFill>
              </a:rPr>
              <a:t>JSON</a:t>
            </a:r>
            <a:r>
              <a:rPr lang="en-US" altLang="zh-CN" sz="2400" dirty="0"/>
              <a:t>,</a:t>
            </a:r>
          </a:p>
          <a:p>
            <a:r>
              <a:rPr lang="en-US" altLang="zh-CN" sz="2400" b="1" dirty="0"/>
              <a:t>PRIMARY</a:t>
            </a:r>
            <a:r>
              <a:rPr lang="en-US" altLang="zh-CN" sz="2400" dirty="0"/>
              <a:t> KEY ( id ))</a:t>
            </a:r>
            <a:r>
              <a:rPr lang="zh-CN" altLang="en-US" sz="2400" dirty="0"/>
              <a:t>；</a:t>
            </a:r>
            <a:endParaRPr lang="en-US" altLang="zh-CN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BC0E9-2BF2-4718-AE8A-8DDA3C2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1897E-CBC6-425D-A90C-3C0B38C80551}"/>
              </a:ext>
            </a:extLst>
          </p:cNvPr>
          <p:cNvSpPr/>
          <p:nvPr/>
        </p:nvSpPr>
        <p:spPr>
          <a:xfrm>
            <a:off x="838200" y="6488668"/>
            <a:ext cx="8281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参考链接：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https://blog.csdn.net/qq_16946803/article/details/127620851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7497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74B01-CDF5-488C-9B82-CADFEE33E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380"/>
            <a:ext cx="10515600" cy="920336"/>
          </a:xfrm>
        </p:spPr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653FF-6D1A-4AD9-AB11-408FBED0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9347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400" b="1" dirty="0"/>
              <a:t>2</a:t>
            </a:r>
            <a:r>
              <a:rPr lang="zh-CN" altLang="en-US" sz="2400" b="1" dirty="0"/>
              <a:t>、插入</a:t>
            </a:r>
            <a:r>
              <a:rPr lang="en-US" altLang="zh-CN" sz="2400" b="1" dirty="0"/>
              <a:t>JSON</a:t>
            </a:r>
            <a:r>
              <a:rPr lang="zh-CN" altLang="en-US" sz="2400" b="1" dirty="0"/>
              <a:t>数据</a:t>
            </a:r>
            <a:endParaRPr lang="en-US" altLang="zh-CN" sz="2400" b="1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）插入 </a:t>
            </a:r>
            <a:r>
              <a:rPr lang="en-US" altLang="zh-CN" sz="2400" dirty="0"/>
              <a:t>json </a:t>
            </a:r>
            <a:r>
              <a:rPr lang="zh-CN" altLang="en-US" sz="2400" dirty="0"/>
              <a:t>格式的</a:t>
            </a:r>
            <a:r>
              <a:rPr lang="zh-CN" altLang="en-US" sz="2400" b="1" dirty="0"/>
              <a:t>字符串</a:t>
            </a:r>
            <a:r>
              <a:rPr lang="zh-CN" altLang="en-US" sz="2400" dirty="0"/>
              <a:t>，可以是对象的形式，也可以是数组的形式</a:t>
            </a:r>
            <a:r>
              <a:rPr lang="en-US" altLang="zh-CN" sz="2400" dirty="0"/>
              <a:t>;</a:t>
            </a:r>
            <a:br>
              <a:rPr lang="zh-CN" altLang="en-US" sz="2400" dirty="0"/>
            </a:br>
            <a:r>
              <a:rPr lang="zh-CN" altLang="en-US" sz="2400" dirty="0"/>
              <a:t>例：</a:t>
            </a:r>
            <a:r>
              <a:rPr lang="en-US" altLang="zh-CN" sz="2400" i="1" dirty="0">
                <a:solidFill>
                  <a:srgbClr val="00B0F0"/>
                </a:solidFill>
              </a:rPr>
              <a:t>INSERT INTO muscleape (category, tags) VALUES ('{"id": 1,"name": "muscleape"}','[1,2,3]’);</a:t>
            </a:r>
          </a:p>
          <a:p>
            <a:r>
              <a:rPr lang="en-US" altLang="zh-CN" sz="2400" b="1" dirty="0"/>
              <a:t>Workbench</a:t>
            </a:r>
            <a:r>
              <a:rPr lang="zh-CN" altLang="en-US" sz="2400" b="1" dirty="0"/>
              <a:t>：</a:t>
            </a:r>
            <a:r>
              <a:rPr lang="en-US" altLang="zh-CN" sz="2400" dirty="0"/>
              <a:t>INSERT INTO muscleape (category, tags) VALUES ("{\"id\": 1,\"name\": \"muscleape\"}", "[1,2,3]");</a:t>
            </a:r>
          </a:p>
          <a:p>
            <a:endParaRPr lang="en-US" altLang="zh-CN" sz="10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）可以使用</a:t>
            </a:r>
            <a:r>
              <a:rPr lang="en-US" altLang="zh-CN" sz="2400" dirty="0"/>
              <a:t>JSON_OBJECT</a:t>
            </a:r>
            <a:r>
              <a:rPr lang="zh-CN" altLang="en-US" sz="2400" dirty="0"/>
              <a:t>、</a:t>
            </a:r>
            <a:r>
              <a:rPr lang="en-US" altLang="zh-CN" sz="2400" dirty="0"/>
              <a:t>JSON_ARRAY</a:t>
            </a:r>
            <a:r>
              <a:rPr lang="zh-CN" altLang="en-US" sz="2400" dirty="0"/>
              <a:t>函数生成；</a:t>
            </a:r>
            <a:endParaRPr lang="en-US" altLang="zh-CN" sz="2400" dirty="0"/>
          </a:p>
          <a:p>
            <a:r>
              <a:rPr lang="zh-CN" altLang="en-US" sz="2400" dirty="0"/>
              <a:t>例：</a:t>
            </a:r>
            <a:r>
              <a:rPr lang="en-US" altLang="zh-CN" sz="2400" dirty="0"/>
              <a:t>INSERT INTO muscleape (category, tags) VALUES (JSON_OBJECT("id",2,"name","muscleape_q"),JSON_ARRAY(1,3,5));</a:t>
            </a:r>
          </a:p>
          <a:p>
            <a:r>
              <a:rPr lang="zh-CN" altLang="en-US" sz="2400" dirty="0"/>
              <a:t>结果：</a:t>
            </a:r>
            <a:r>
              <a:rPr lang="en-US" altLang="zh-CN" sz="2400" dirty="0"/>
              <a:t>Select * from muscleape</a:t>
            </a:r>
            <a:r>
              <a:rPr lang="zh-CN" altLang="en-US" sz="2400" dirty="0"/>
              <a:t>；</a:t>
            </a:r>
            <a:endParaRPr lang="en-US" altLang="zh-CN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BC0E9-2BF2-4718-AE8A-8DDA3C2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1897E-CBC6-425D-A90C-3C0B38C80551}"/>
              </a:ext>
            </a:extLst>
          </p:cNvPr>
          <p:cNvSpPr/>
          <p:nvPr/>
        </p:nvSpPr>
        <p:spPr>
          <a:xfrm>
            <a:off x="838200" y="6488668"/>
            <a:ext cx="8281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参考链接：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https://blog.csdn.net/qq_16946803/article/details/127620851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22A1959-19D0-4A8D-B5AB-F6112F0EA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415168"/>
              </p:ext>
            </p:extLst>
          </p:nvPr>
        </p:nvGraphicFramePr>
        <p:xfrm>
          <a:off x="905668" y="5277198"/>
          <a:ext cx="5988051" cy="1219200"/>
        </p:xfrm>
        <a:graphic>
          <a:graphicData uri="http://schemas.openxmlformats.org/drawingml/2006/table">
            <a:tbl>
              <a:tblPr/>
              <a:tblGrid>
                <a:gridCol w="694532">
                  <a:extLst>
                    <a:ext uri="{9D8B030D-6E8A-4147-A177-3AD203B41FA5}">
                      <a16:colId xmlns:a16="http://schemas.microsoft.com/office/drawing/2014/main" val="3055236650"/>
                    </a:ext>
                  </a:extLst>
                </a:gridCol>
                <a:gridCol w="3750469">
                  <a:extLst>
                    <a:ext uri="{9D8B030D-6E8A-4147-A177-3AD203B41FA5}">
                      <a16:colId xmlns:a16="http://schemas.microsoft.com/office/drawing/2014/main" val="2247816188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18604784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4F4F4F"/>
                          </a:solidFill>
                          <a:effectLst/>
                        </a:rPr>
                        <a:t>id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4F4F4F"/>
                          </a:solidFill>
                          <a:effectLst/>
                        </a:rPr>
                        <a:t>category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4F4F4F"/>
                          </a:solidFill>
                          <a:effectLst/>
                        </a:rPr>
                        <a:t>tags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838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rgbClr val="4F4F4F"/>
                          </a:solidFill>
                          <a:effectLst/>
                        </a:rPr>
                        <a:t>{"id": 1, "name": "muscleape"}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>
                          <a:solidFill>
                            <a:srgbClr val="4F4F4F"/>
                          </a:solidFill>
                          <a:effectLst/>
                        </a:rPr>
                        <a:t>[1, 2, 3]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091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rgbClr val="4F4F4F"/>
                          </a:solidFill>
                          <a:effectLst/>
                        </a:rPr>
                        <a:t>{"id": 2, "name": "</a:t>
                      </a:r>
                      <a:r>
                        <a:rPr lang="en-US" sz="2000" b="0" dirty="0" err="1">
                          <a:solidFill>
                            <a:srgbClr val="4F4F4F"/>
                          </a:solidFill>
                          <a:effectLst/>
                        </a:rPr>
                        <a:t>muscleape_q</a:t>
                      </a:r>
                      <a:r>
                        <a:rPr lang="en-US" sz="2000" b="0" dirty="0">
                          <a:solidFill>
                            <a:srgbClr val="4F4F4F"/>
                          </a:solidFill>
                          <a:effectLst/>
                        </a:rPr>
                        <a:t>"}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>
                          <a:solidFill>
                            <a:srgbClr val="4F4F4F"/>
                          </a:solidFill>
                          <a:effectLst/>
                        </a:rPr>
                        <a:t>[1, 3, 5]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53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51036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74B01-CDF5-488C-9B82-CADFEE33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653FF-6D1A-4AD9-AB11-408FBED0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2722182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3</a:t>
            </a:r>
            <a:r>
              <a:rPr lang="zh-CN" altLang="en-US" sz="2400" b="1" dirty="0"/>
              <a:t>、查询</a:t>
            </a:r>
            <a:r>
              <a:rPr lang="en-US" altLang="zh-CN" sz="2400" b="1" dirty="0"/>
              <a:t>JSON</a:t>
            </a:r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）用 </a:t>
            </a:r>
            <a:r>
              <a:rPr lang="en-US" altLang="zh-CN" sz="2400" dirty="0"/>
              <a:t>column-&gt;path</a:t>
            </a:r>
            <a:r>
              <a:rPr lang="zh-CN" altLang="en-US" sz="2400" dirty="0"/>
              <a:t>的形式，其中对象类型</a:t>
            </a:r>
            <a:r>
              <a:rPr lang="en-US" altLang="zh-CN" sz="2400" dirty="0"/>
              <a:t>path</a:t>
            </a:r>
            <a:r>
              <a:rPr lang="zh-CN" altLang="en-US" sz="2400" dirty="0"/>
              <a:t>的表示方式 </a:t>
            </a:r>
            <a:r>
              <a:rPr lang="en-US" altLang="zh-CN" sz="2400" dirty="0"/>
              <a:t>$.path</a:t>
            </a:r>
            <a:r>
              <a:rPr lang="zh-CN" altLang="en-US" sz="2400" dirty="0"/>
              <a:t>，数组类型的表示方式 </a:t>
            </a:r>
            <a:r>
              <a:rPr lang="en-US" altLang="zh-CN" sz="2400" dirty="0"/>
              <a:t>$[index];</a:t>
            </a:r>
          </a:p>
          <a:p>
            <a:r>
              <a:rPr lang="zh-CN" altLang="en-US" sz="2400" dirty="0"/>
              <a:t>例： </a:t>
            </a:r>
            <a:r>
              <a:rPr lang="en-US" altLang="zh-CN" sz="2400" b="1" dirty="0"/>
              <a:t>SELECT</a:t>
            </a:r>
            <a:r>
              <a:rPr lang="en-US" altLang="zh-CN" sz="2400" dirty="0"/>
              <a:t> id, category-&gt;'$.id', category-&gt;'$.name', </a:t>
            </a:r>
          </a:p>
          <a:p>
            <a:r>
              <a:rPr lang="en-US" altLang="zh-CN" sz="2400" dirty="0"/>
              <a:t>        tags-&gt;'$[0]',tags-&gt;'$[2]' </a:t>
            </a:r>
            <a:r>
              <a:rPr lang="en-US" altLang="zh-CN" sz="2400" b="1" dirty="0"/>
              <a:t>FROM </a:t>
            </a:r>
            <a:r>
              <a:rPr lang="en-US" altLang="zh-CN" sz="2400" dirty="0"/>
              <a:t>muscleape;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BC0E9-2BF2-4718-AE8A-8DDA3C2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1897E-CBC6-425D-A90C-3C0B38C80551}"/>
              </a:ext>
            </a:extLst>
          </p:cNvPr>
          <p:cNvSpPr/>
          <p:nvPr/>
        </p:nvSpPr>
        <p:spPr>
          <a:xfrm>
            <a:off x="838200" y="6488668"/>
            <a:ext cx="8281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参考链接：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https://blog.csdn.net/qq_16946803/article/details/127620851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7746480-0EEA-4864-9010-9E002354E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485042"/>
              </p:ext>
            </p:extLst>
          </p:nvPr>
        </p:nvGraphicFramePr>
        <p:xfrm>
          <a:off x="955675" y="4272796"/>
          <a:ext cx="9538495" cy="1219200"/>
        </p:xfrm>
        <a:graphic>
          <a:graphicData uri="http://schemas.openxmlformats.org/drawingml/2006/table">
            <a:tbl>
              <a:tblPr/>
              <a:tblGrid>
                <a:gridCol w="594519">
                  <a:extLst>
                    <a:ext uri="{9D8B030D-6E8A-4147-A177-3AD203B41FA5}">
                      <a16:colId xmlns:a16="http://schemas.microsoft.com/office/drawing/2014/main" val="1242841851"/>
                    </a:ext>
                  </a:extLst>
                </a:gridCol>
                <a:gridCol w="2050256">
                  <a:extLst>
                    <a:ext uri="{9D8B030D-6E8A-4147-A177-3AD203B41FA5}">
                      <a16:colId xmlns:a16="http://schemas.microsoft.com/office/drawing/2014/main" val="2868812458"/>
                    </a:ext>
                  </a:extLst>
                </a:gridCol>
                <a:gridCol w="3078322">
                  <a:extLst>
                    <a:ext uri="{9D8B030D-6E8A-4147-A177-3AD203B41FA5}">
                      <a16:colId xmlns:a16="http://schemas.microsoft.com/office/drawing/2014/main" val="3808637109"/>
                    </a:ext>
                  </a:extLst>
                </a:gridCol>
                <a:gridCol w="1907699">
                  <a:extLst>
                    <a:ext uri="{9D8B030D-6E8A-4147-A177-3AD203B41FA5}">
                      <a16:colId xmlns:a16="http://schemas.microsoft.com/office/drawing/2014/main" val="2863220974"/>
                    </a:ext>
                  </a:extLst>
                </a:gridCol>
                <a:gridCol w="1907699">
                  <a:extLst>
                    <a:ext uri="{9D8B030D-6E8A-4147-A177-3AD203B41FA5}">
                      <a16:colId xmlns:a16="http://schemas.microsoft.com/office/drawing/2014/main" val="21835025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</a:rPr>
                        <a:t>id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</a:rPr>
                        <a:t>category-&gt;'$.id'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</a:rPr>
                        <a:t>category-&gt;'$.name'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</a:rPr>
                        <a:t>tags-&gt;'$[0]'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</a:rPr>
                        <a:t>tags-&gt;'$[2]'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546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rgbClr val="4F4F4F"/>
                          </a:solidFill>
                          <a:effectLst/>
                        </a:rPr>
                        <a:t>"muscleape"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>
                          <a:solidFill>
                            <a:srgbClr val="4F4F4F"/>
                          </a:solidFill>
                          <a:effectLst/>
                        </a:rPr>
                        <a:t>3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993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rgbClr val="4F4F4F"/>
                          </a:solidFill>
                          <a:effectLst/>
                        </a:rPr>
                        <a:t>"</a:t>
                      </a:r>
                      <a:r>
                        <a:rPr lang="en-US" sz="2000" b="0" dirty="0" err="1">
                          <a:solidFill>
                            <a:srgbClr val="4F4F4F"/>
                          </a:solidFill>
                          <a:effectLst/>
                        </a:rPr>
                        <a:t>muscleape_q</a:t>
                      </a:r>
                      <a:r>
                        <a:rPr lang="en-US" sz="2000" b="0" dirty="0">
                          <a:solidFill>
                            <a:srgbClr val="4F4F4F"/>
                          </a:solidFill>
                          <a:effectLst/>
                        </a:rPr>
                        <a:t>"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>
                          <a:solidFill>
                            <a:srgbClr val="4F4F4F"/>
                          </a:solidFill>
                          <a:effectLst/>
                        </a:rPr>
                        <a:t>5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542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004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74B01-CDF5-488C-9B82-CADFEE33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653FF-6D1A-4AD9-AB11-408FBED0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272218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600" b="1" dirty="0"/>
              <a:t>3</a:t>
            </a:r>
            <a:r>
              <a:rPr lang="zh-CN" altLang="en-US" sz="2600" b="1" dirty="0"/>
              <a:t>、查询</a:t>
            </a:r>
            <a:r>
              <a:rPr lang="en-US" altLang="zh-CN" sz="2600" b="1" dirty="0"/>
              <a:t>JSON</a:t>
            </a:r>
          </a:p>
          <a:p>
            <a:r>
              <a:rPr lang="en-US" altLang="zh-CN" sz="2600" dirty="0"/>
              <a:t>2</a:t>
            </a:r>
            <a:r>
              <a:rPr lang="zh-CN" altLang="en-US" sz="2600" dirty="0"/>
              <a:t>）查询结果中字符串类型还包含有双引号，可以使用</a:t>
            </a:r>
            <a:r>
              <a:rPr lang="en-US" altLang="zh-CN" sz="2600" dirty="0"/>
              <a:t>JSON_UNQUOTE</a:t>
            </a:r>
            <a:r>
              <a:rPr lang="zh-CN" altLang="en-US" sz="2600" dirty="0"/>
              <a:t>函数将双引号去掉，从</a:t>
            </a:r>
            <a:r>
              <a:rPr lang="en-US" altLang="zh-CN" sz="2600" dirty="0"/>
              <a:t>MySQL 5.7.13</a:t>
            </a:r>
            <a:r>
              <a:rPr lang="zh-CN" altLang="en-US" sz="2600" dirty="0"/>
              <a:t>开始也可以使用操作符 </a:t>
            </a:r>
            <a:r>
              <a:rPr lang="en-US" altLang="zh-CN" sz="2600" dirty="0"/>
              <a:t>-&gt;&gt;</a:t>
            </a:r>
          </a:p>
          <a:p>
            <a:r>
              <a:rPr lang="zh-CN" altLang="en-US" sz="2600" dirty="0"/>
              <a:t>例：</a:t>
            </a:r>
            <a:r>
              <a:rPr lang="en-US" altLang="zh-CN" sz="2600" dirty="0"/>
              <a:t> SELECT id, category-&gt;'$.name', </a:t>
            </a:r>
          </a:p>
          <a:p>
            <a:r>
              <a:rPr lang="en-US" altLang="zh-CN" sz="2600" dirty="0"/>
              <a:t>       </a:t>
            </a:r>
            <a:r>
              <a:rPr lang="en-US" altLang="zh-CN" sz="2600" dirty="0">
                <a:solidFill>
                  <a:srgbClr val="FF0000"/>
                </a:solidFill>
              </a:rPr>
              <a:t>JSON_UNQUOTE</a:t>
            </a:r>
            <a:r>
              <a:rPr lang="en-US" altLang="zh-CN" sz="2600" dirty="0"/>
              <a:t>(category-&gt;'$.name'), </a:t>
            </a:r>
          </a:p>
          <a:p>
            <a:r>
              <a:rPr lang="en-US" altLang="zh-CN" sz="2600" dirty="0"/>
              <a:t>       tags-&gt;'$[0]',tags-&gt;'$[2]' FROM muscleape;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BC0E9-2BF2-4718-AE8A-8DDA3C2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1897E-CBC6-425D-A90C-3C0B38C80551}"/>
              </a:ext>
            </a:extLst>
          </p:cNvPr>
          <p:cNvSpPr/>
          <p:nvPr/>
        </p:nvSpPr>
        <p:spPr>
          <a:xfrm>
            <a:off x="838200" y="6488668"/>
            <a:ext cx="8281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参考链接：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https://blog.csdn.net/qq_16946803/article/details/127620851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7746480-0EEA-4864-9010-9E002354E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769"/>
              </p:ext>
            </p:extLst>
          </p:nvPr>
        </p:nvGraphicFramePr>
        <p:xfrm>
          <a:off x="955675" y="4007644"/>
          <a:ext cx="9538495" cy="1524000"/>
        </p:xfrm>
        <a:graphic>
          <a:graphicData uri="http://schemas.openxmlformats.org/drawingml/2006/table">
            <a:tbl>
              <a:tblPr/>
              <a:tblGrid>
                <a:gridCol w="594519">
                  <a:extLst>
                    <a:ext uri="{9D8B030D-6E8A-4147-A177-3AD203B41FA5}">
                      <a16:colId xmlns:a16="http://schemas.microsoft.com/office/drawing/2014/main" val="1242841851"/>
                    </a:ext>
                  </a:extLst>
                </a:gridCol>
                <a:gridCol w="2050256">
                  <a:extLst>
                    <a:ext uri="{9D8B030D-6E8A-4147-A177-3AD203B41FA5}">
                      <a16:colId xmlns:a16="http://schemas.microsoft.com/office/drawing/2014/main" val="2868812458"/>
                    </a:ext>
                  </a:extLst>
                </a:gridCol>
                <a:gridCol w="3278981">
                  <a:extLst>
                    <a:ext uri="{9D8B030D-6E8A-4147-A177-3AD203B41FA5}">
                      <a16:colId xmlns:a16="http://schemas.microsoft.com/office/drawing/2014/main" val="3808637109"/>
                    </a:ext>
                  </a:extLst>
                </a:gridCol>
                <a:gridCol w="1707040">
                  <a:extLst>
                    <a:ext uri="{9D8B030D-6E8A-4147-A177-3AD203B41FA5}">
                      <a16:colId xmlns:a16="http://schemas.microsoft.com/office/drawing/2014/main" val="2863220974"/>
                    </a:ext>
                  </a:extLst>
                </a:gridCol>
                <a:gridCol w="1907699">
                  <a:extLst>
                    <a:ext uri="{9D8B030D-6E8A-4147-A177-3AD203B41FA5}">
                      <a16:colId xmlns:a16="http://schemas.microsoft.com/office/drawing/2014/main" val="21835025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</a:rPr>
                        <a:t>id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4F4F4F"/>
                          </a:solidFill>
                          <a:effectLst/>
                        </a:rPr>
                        <a:t>category-&gt;'$.name'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4F4F4F"/>
                          </a:solidFill>
                          <a:effectLst/>
                        </a:rPr>
                        <a:t>JSON_UNQUOTE(category-&gt;'$.name')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</a:rPr>
                        <a:t>category-&gt;&gt;'$.name'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</a:rPr>
                        <a:t>id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546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rgbClr val="4F4F4F"/>
                          </a:solidFill>
                          <a:effectLst/>
                        </a:rPr>
                        <a:t>"muscleape"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rgbClr val="FF0000"/>
                          </a:solidFill>
                          <a:effectLst/>
                        </a:rPr>
                        <a:t>muscleape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rgbClr val="4F4F4F"/>
                          </a:solidFill>
                          <a:effectLst/>
                        </a:rPr>
                        <a:t>muscleape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993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rgbClr val="4F4F4F"/>
                          </a:solidFill>
                          <a:effectLst/>
                        </a:rPr>
                        <a:t>"</a:t>
                      </a:r>
                      <a:r>
                        <a:rPr lang="en-US" sz="2000" b="0" dirty="0" err="1">
                          <a:solidFill>
                            <a:srgbClr val="4F4F4F"/>
                          </a:solidFill>
                          <a:effectLst/>
                        </a:rPr>
                        <a:t>muscleape_q</a:t>
                      </a:r>
                      <a:r>
                        <a:rPr lang="en-US" sz="2000" b="0" dirty="0">
                          <a:solidFill>
                            <a:srgbClr val="4F4F4F"/>
                          </a:solidFill>
                          <a:effectLst/>
                        </a:rPr>
                        <a:t>"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err="1">
                          <a:solidFill>
                            <a:srgbClr val="FF0000"/>
                          </a:solidFill>
                          <a:effectLst/>
                        </a:rPr>
                        <a:t>muscleape_q</a:t>
                      </a:r>
                      <a:endParaRPr lang="en-US" sz="20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err="1">
                          <a:solidFill>
                            <a:srgbClr val="4F4F4F"/>
                          </a:solidFill>
                          <a:effectLst/>
                        </a:rPr>
                        <a:t>muscleape_q</a:t>
                      </a:r>
                      <a:endParaRPr lang="en-US" sz="20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542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480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74B01-CDF5-488C-9B82-CADFEE33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653FF-6D1A-4AD9-AB11-408FBED0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515600" cy="4972463"/>
          </a:xfrm>
        </p:spPr>
        <p:txBody>
          <a:bodyPr>
            <a:normAutofit lnSpcReduction="10000"/>
          </a:bodyPr>
          <a:lstStyle/>
          <a:p>
            <a:r>
              <a:rPr lang="en-US" altLang="zh-CN" sz="2400" b="1" dirty="0"/>
              <a:t>3</a:t>
            </a:r>
            <a:r>
              <a:rPr lang="zh-CN" altLang="en-US" sz="2400" b="1" dirty="0"/>
              <a:t>、查询</a:t>
            </a:r>
            <a:r>
              <a:rPr lang="en-US" altLang="zh-CN" sz="2400" b="1" dirty="0"/>
              <a:t>JSON</a:t>
            </a:r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）使用</a:t>
            </a:r>
            <a:r>
              <a:rPr lang="en-US" altLang="zh-CN" sz="2400" dirty="0"/>
              <a:t>JSON_EXTRACT( )</a:t>
            </a:r>
            <a:r>
              <a:rPr lang="zh-CN" altLang="en-US" sz="2400" dirty="0"/>
              <a:t>函数，查找指定的数据</a:t>
            </a:r>
          </a:p>
          <a:p>
            <a:r>
              <a:rPr lang="zh-CN" altLang="zh-CN" sz="2400" i="1" dirty="0">
                <a:solidFill>
                  <a:srgbClr val="0000FF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JSON_EXTRACT(</a:t>
            </a:r>
            <a:r>
              <a:rPr lang="zh-CN" altLang="zh-CN" sz="2400" b="1" i="1" dirty="0">
                <a:solidFill>
                  <a:srgbClr val="0000FF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json_doc</a:t>
            </a:r>
            <a:r>
              <a:rPr lang="zh-CN" altLang="zh-CN" sz="2400" i="1" dirty="0">
                <a:solidFill>
                  <a:srgbClr val="0000FF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, </a:t>
            </a:r>
            <a:r>
              <a:rPr lang="zh-CN" altLang="zh-CN" sz="2400" b="1" i="1" dirty="0">
                <a:solidFill>
                  <a:srgbClr val="0000FF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path</a:t>
            </a:r>
            <a:r>
              <a:rPr lang="zh-CN" altLang="zh-CN" sz="2400" i="1" dirty="0">
                <a:solidFill>
                  <a:srgbClr val="0000FF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[, </a:t>
            </a:r>
            <a:r>
              <a:rPr lang="zh-CN" altLang="zh-CN" sz="2400" b="1" i="1" dirty="0">
                <a:solidFill>
                  <a:srgbClr val="0000FF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path</a:t>
            </a:r>
            <a:r>
              <a:rPr lang="zh-CN" altLang="zh-CN" sz="2400" i="1" dirty="0">
                <a:solidFill>
                  <a:srgbClr val="0000FF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] ...)</a:t>
            </a:r>
            <a:r>
              <a:rPr lang="zh-CN" altLang="zh-CN" sz="2400" i="1" dirty="0">
                <a:solidFill>
                  <a:srgbClr val="0000FF"/>
                </a:solidFill>
              </a:rPr>
              <a:t> </a:t>
            </a:r>
            <a:endParaRPr lang="en-US" altLang="zh-CN" sz="2400" i="1" dirty="0">
              <a:solidFill>
                <a:srgbClr val="0000FF"/>
              </a:solidFill>
            </a:endParaRPr>
          </a:p>
          <a:p>
            <a:r>
              <a:rPr lang="zh-CN" altLang="en-US" sz="2400" dirty="0"/>
              <a:t>例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/>
              <a:t>mysql&gt; SELECT JSON_EXTRACT('[10, 20, [30, 40]]', '$[1]');</a:t>
            </a:r>
          </a:p>
          <a:p>
            <a:r>
              <a:rPr lang="zh-CN" altLang="en-US" sz="2400" dirty="0"/>
              <a:t>结果：</a:t>
            </a:r>
            <a:r>
              <a:rPr lang="en-US" altLang="zh-CN" sz="2400" dirty="0"/>
              <a:t> 20 </a:t>
            </a:r>
          </a:p>
          <a:p>
            <a:r>
              <a:rPr lang="zh-CN" altLang="en-US" sz="2400" dirty="0"/>
              <a:t>例</a:t>
            </a:r>
            <a:r>
              <a:rPr lang="en-US" altLang="zh-CN" sz="2400" dirty="0"/>
              <a:t>2</a:t>
            </a:r>
            <a:r>
              <a:rPr lang="zh-CN" altLang="en-US" sz="2400" dirty="0"/>
              <a:t>：</a:t>
            </a:r>
            <a:r>
              <a:rPr lang="en-US" altLang="zh-CN" sz="2400" dirty="0"/>
              <a:t>mysql&gt; SELECT JSON_EXTRACT('[10, 20, [30, 40]]', '$[1]', '$[0]'); </a:t>
            </a:r>
          </a:p>
          <a:p>
            <a:r>
              <a:rPr lang="zh-CN" altLang="en-US" sz="2400" dirty="0"/>
              <a:t>结果：</a:t>
            </a:r>
            <a:r>
              <a:rPr lang="en-US" altLang="zh-CN" sz="2400" dirty="0"/>
              <a:t> [20, 10] </a:t>
            </a:r>
            <a:r>
              <a:rPr lang="en-US" altLang="zh-CN" sz="2400" dirty="0">
                <a:solidFill>
                  <a:srgbClr val="FF0000"/>
                </a:solidFill>
              </a:rPr>
              <a:t>--</a:t>
            </a:r>
            <a:r>
              <a:rPr lang="zh-CN" altLang="en-US" sz="2400" dirty="0">
                <a:solidFill>
                  <a:srgbClr val="FF0000"/>
                </a:solidFill>
              </a:rPr>
              <a:t>多个值拼接为数组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例</a:t>
            </a:r>
            <a:r>
              <a:rPr lang="en-US" altLang="zh-CN" sz="2400" dirty="0"/>
              <a:t>3</a:t>
            </a:r>
            <a:r>
              <a:rPr lang="zh-CN" altLang="en-US" sz="2400" dirty="0"/>
              <a:t>：</a:t>
            </a:r>
            <a:r>
              <a:rPr lang="en-US" altLang="zh-CN" sz="2400" dirty="0"/>
              <a:t>mysql&gt; SELECT JSON_EXTRACT('[10, 20, [30, 40]]', '$[2][*]'); </a:t>
            </a:r>
          </a:p>
          <a:p>
            <a:r>
              <a:rPr lang="zh-CN" altLang="en-US" sz="2400" dirty="0"/>
              <a:t>结果： </a:t>
            </a:r>
            <a:r>
              <a:rPr lang="en-US" altLang="zh-CN" sz="2400" dirty="0"/>
              <a:t>[30, 40]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BC0E9-2BF2-4718-AE8A-8DDA3C2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1897E-CBC6-425D-A90C-3C0B38C80551}"/>
              </a:ext>
            </a:extLst>
          </p:cNvPr>
          <p:cNvSpPr/>
          <p:nvPr/>
        </p:nvSpPr>
        <p:spPr>
          <a:xfrm>
            <a:off x="838200" y="6488668"/>
            <a:ext cx="8281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参考链接：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https://blog.csdn.net/qq_16946803/article/details/127620851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；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https://dev.mysql.com/doc/refman/8.1/en/json-search-functions.html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C494BBF-4DAF-4090-8626-533F5F496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  <a:hlinkClick r:id="rId3"/>
              </a:rPr>
              <a:t>JSON_EXTRACT(</a:t>
            </a:r>
            <a:r>
              <a:rPr kumimoji="0" lang="zh-CN" altLang="zh-CN" sz="900" b="1" i="1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  <a:hlinkClick r:id="rId3"/>
              </a:rPr>
              <a:t>json_doc</a:t>
            </a:r>
            <a:r>
              <a:rPr kumimoji="0" lang="zh-CN" altLang="zh-CN" sz="9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  <a:hlinkClick r:id="rId3"/>
              </a:rPr>
              <a:t>, </a:t>
            </a:r>
            <a:r>
              <a:rPr kumimoji="0" lang="zh-CN" altLang="zh-CN" sz="900" b="1" i="1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  <a:hlinkClick r:id="rId3"/>
              </a:rPr>
              <a:t>path</a:t>
            </a:r>
            <a:r>
              <a:rPr kumimoji="0" lang="zh-CN" altLang="zh-CN" sz="9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  <a:hlinkClick r:id="rId3"/>
              </a:rPr>
              <a:t>[, </a:t>
            </a:r>
            <a:r>
              <a:rPr kumimoji="0" lang="zh-CN" altLang="zh-CN" sz="900" b="1" i="1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  <a:hlinkClick r:id="rId3"/>
              </a:rPr>
              <a:t>path</a:t>
            </a:r>
            <a:r>
              <a:rPr kumimoji="0" lang="zh-CN" altLang="zh-CN" sz="9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Open Sans"/>
                <a:cs typeface="Courier New" panose="02070309020205020404" pitchFamily="49" charset="0"/>
                <a:hlinkClick r:id="rId3"/>
              </a:rPr>
              <a:t>] ...)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5476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74B01-CDF5-488C-9B82-CADFEE33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653FF-6D1A-4AD9-AB11-408FBED0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3665157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4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JSON </a:t>
            </a:r>
            <a:r>
              <a:rPr lang="zh-CN" altLang="en-US" sz="2400" b="1" dirty="0"/>
              <a:t>作为条件搜索</a:t>
            </a:r>
            <a:endParaRPr lang="en-US" altLang="zh-CN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     JSON</a:t>
            </a:r>
            <a:r>
              <a:rPr lang="zh-CN" altLang="en-US" sz="2400" dirty="0"/>
              <a:t>不同于字符串，如果直接和</a:t>
            </a:r>
            <a:r>
              <a:rPr lang="en-US" altLang="zh-CN" sz="2400" dirty="0"/>
              <a:t>JSON</a:t>
            </a:r>
            <a:r>
              <a:rPr lang="zh-CN" altLang="en-US" sz="2400" dirty="0"/>
              <a:t>字段比较，不会查询到结果。</a:t>
            </a:r>
            <a:endParaRPr lang="en-US" altLang="zh-CN" sz="2400" dirty="0"/>
          </a:p>
          <a:p>
            <a:r>
              <a:rPr lang="zh-CN" altLang="en-US" sz="2400" dirty="0"/>
              <a:t>例：</a:t>
            </a:r>
            <a:r>
              <a:rPr lang="en-US" altLang="zh-CN" sz="2400" b="1" dirty="0"/>
              <a:t>SELECT</a:t>
            </a:r>
            <a:r>
              <a:rPr lang="en-US" altLang="zh-CN" sz="2400" dirty="0"/>
              <a:t> * </a:t>
            </a:r>
            <a:r>
              <a:rPr lang="en-US" altLang="zh-CN" sz="2400" b="1" dirty="0"/>
              <a:t>FROM</a:t>
            </a:r>
            <a:r>
              <a:rPr lang="en-US" altLang="zh-CN" sz="2400" dirty="0"/>
              <a:t> muscleape </a:t>
            </a:r>
            <a:r>
              <a:rPr lang="en-US" altLang="zh-CN" sz="2400" b="1" dirty="0"/>
              <a:t>WHERE</a:t>
            </a:r>
            <a:r>
              <a:rPr lang="en-US" altLang="zh-CN" sz="2400" dirty="0"/>
              <a:t> category = '{"id": 1,"name": "muscleape"}';----</a:t>
            </a:r>
            <a:r>
              <a:rPr lang="zh-CN" altLang="en-US" sz="2400" dirty="0"/>
              <a:t>结果查询不到数据。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     </a:t>
            </a:r>
            <a:r>
              <a:rPr lang="zh-CN" altLang="en-US" sz="2400" dirty="0">
                <a:solidFill>
                  <a:srgbClr val="FF0000"/>
                </a:solidFill>
              </a:rPr>
              <a:t>需要使用</a:t>
            </a:r>
            <a:r>
              <a:rPr lang="en-US" altLang="zh-CN" sz="2400" dirty="0">
                <a:solidFill>
                  <a:srgbClr val="FF0000"/>
                </a:solidFill>
              </a:rPr>
              <a:t>CAST</a:t>
            </a:r>
            <a:r>
              <a:rPr lang="zh-CN" altLang="en-US" sz="2400" dirty="0">
                <a:solidFill>
                  <a:srgbClr val="FF0000"/>
                </a:solidFill>
              </a:rPr>
              <a:t>将字符串转成</a:t>
            </a:r>
            <a:r>
              <a:rPr lang="en-US" altLang="zh-CN" sz="2400" dirty="0">
                <a:solidFill>
                  <a:srgbClr val="FF0000"/>
                </a:solidFill>
              </a:rPr>
              <a:t>JSON</a:t>
            </a:r>
            <a:r>
              <a:rPr lang="zh-CN" altLang="en-US" sz="2400" dirty="0">
                <a:solidFill>
                  <a:srgbClr val="FF0000"/>
                </a:solidFill>
              </a:rPr>
              <a:t>的形式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zh-CN" altLang="en-US" sz="2400" dirty="0"/>
              <a:t>例：</a:t>
            </a:r>
            <a:r>
              <a:rPr lang="en-US" altLang="zh-CN" sz="2400" b="1" dirty="0"/>
              <a:t>SELECT</a:t>
            </a:r>
            <a:r>
              <a:rPr lang="en-US" altLang="zh-CN" sz="2400" dirty="0"/>
              <a:t> * </a:t>
            </a:r>
            <a:r>
              <a:rPr lang="en-US" altLang="zh-CN" sz="2400" b="1" dirty="0"/>
              <a:t>FROM</a:t>
            </a:r>
            <a:r>
              <a:rPr lang="en-US" altLang="zh-CN" sz="2400" dirty="0"/>
              <a:t> muscleape </a:t>
            </a:r>
            <a:r>
              <a:rPr lang="en-US" altLang="zh-CN" sz="2400" b="1" dirty="0"/>
              <a:t>WHERE</a:t>
            </a:r>
            <a:r>
              <a:rPr lang="en-US" altLang="zh-CN" sz="2400" dirty="0"/>
              <a:t> category </a:t>
            </a:r>
            <a:r>
              <a:rPr lang="en-US" altLang="zh-CN" sz="2400" dirty="0">
                <a:solidFill>
                  <a:srgbClr val="FF0000"/>
                </a:solidFill>
              </a:rPr>
              <a:t>= CAST</a:t>
            </a:r>
            <a:r>
              <a:rPr lang="en-US" altLang="zh-CN" sz="2400" dirty="0"/>
              <a:t>('{"id": 1,"name": "muscleape"}' </a:t>
            </a:r>
            <a:r>
              <a:rPr lang="en-US" altLang="zh-CN" sz="2400" b="1" dirty="0">
                <a:solidFill>
                  <a:srgbClr val="FF0000"/>
                </a:solidFill>
              </a:rPr>
              <a:t>AS</a:t>
            </a:r>
            <a:r>
              <a:rPr lang="en-US" altLang="zh-CN" sz="2400" dirty="0">
                <a:solidFill>
                  <a:srgbClr val="FF0000"/>
                </a:solidFill>
              </a:rPr>
              <a:t> JSON</a:t>
            </a:r>
            <a:r>
              <a:rPr lang="en-US" altLang="zh-CN" sz="2400" dirty="0"/>
              <a:t>);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BC0E9-2BF2-4718-AE8A-8DDA3C2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1897E-CBC6-425D-A90C-3C0B38C80551}"/>
              </a:ext>
            </a:extLst>
          </p:cNvPr>
          <p:cNvSpPr/>
          <p:nvPr/>
        </p:nvSpPr>
        <p:spPr>
          <a:xfrm>
            <a:off x="838200" y="6488668"/>
            <a:ext cx="8281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参考链接：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https://blog.csdn.net/qq_16946803/article/details/127620851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E0B6C54-9C1C-457A-B838-97B2C797F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706347"/>
              </p:ext>
            </p:extLst>
          </p:nvPr>
        </p:nvGraphicFramePr>
        <p:xfrm>
          <a:off x="969962" y="5082937"/>
          <a:ext cx="6688138" cy="812800"/>
        </p:xfrm>
        <a:graphic>
          <a:graphicData uri="http://schemas.openxmlformats.org/drawingml/2006/table">
            <a:tbl>
              <a:tblPr/>
              <a:tblGrid>
                <a:gridCol w="787401">
                  <a:extLst>
                    <a:ext uri="{9D8B030D-6E8A-4147-A177-3AD203B41FA5}">
                      <a16:colId xmlns:a16="http://schemas.microsoft.com/office/drawing/2014/main" val="1412178364"/>
                    </a:ext>
                  </a:extLst>
                </a:gridCol>
                <a:gridCol w="4464843">
                  <a:extLst>
                    <a:ext uri="{9D8B030D-6E8A-4147-A177-3AD203B41FA5}">
                      <a16:colId xmlns:a16="http://schemas.microsoft.com/office/drawing/2014/main" val="1922578864"/>
                    </a:ext>
                  </a:extLst>
                </a:gridCol>
                <a:gridCol w="1435894">
                  <a:extLst>
                    <a:ext uri="{9D8B030D-6E8A-4147-A177-3AD203B41FA5}">
                      <a16:colId xmlns:a16="http://schemas.microsoft.com/office/drawing/2014/main" val="23175824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4F4F4F"/>
                          </a:solidFill>
                          <a:effectLst/>
                        </a:rPr>
                        <a:t>id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</a:rPr>
                        <a:t>category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4F4F4F"/>
                          </a:solidFill>
                          <a:effectLst/>
                        </a:rPr>
                        <a:t>tags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360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rgbClr val="4F4F4F"/>
                          </a:solidFill>
                          <a:effectLst/>
                        </a:rPr>
                        <a:t>{"id": 1, "name": "muscleape"}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>
                          <a:solidFill>
                            <a:srgbClr val="4F4F4F"/>
                          </a:solidFill>
                          <a:effectLst/>
                        </a:rPr>
                        <a:t>[1, 2, 3]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821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9634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74B01-CDF5-488C-9B82-CADFEE33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653FF-6D1A-4AD9-AB11-408FBED0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3665157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4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JSON </a:t>
            </a:r>
            <a:r>
              <a:rPr lang="zh-CN" altLang="en-US" sz="2400" b="1" dirty="0"/>
              <a:t>作为条件搜索</a:t>
            </a:r>
            <a:endParaRPr lang="en-US" altLang="zh-CN" sz="2400" b="1" dirty="0"/>
          </a:p>
          <a:p>
            <a:r>
              <a:rPr lang="en-US" altLang="zh-CN" sz="2400" dirty="0"/>
              <a:t>column-&gt;path</a:t>
            </a:r>
            <a:r>
              <a:rPr lang="zh-CN" altLang="en-US" sz="2400" dirty="0"/>
              <a:t>形式：之前提到过</a:t>
            </a:r>
            <a:r>
              <a:rPr lang="en-US" altLang="zh-CN" sz="2400" dirty="0"/>
              <a:t>column-&gt;path</a:t>
            </a:r>
            <a:r>
              <a:rPr lang="zh-CN" altLang="en-US" sz="2400" dirty="0"/>
              <a:t>形式从</a:t>
            </a:r>
            <a:r>
              <a:rPr lang="en-US" altLang="zh-CN" sz="2400" dirty="0"/>
              <a:t>select</a:t>
            </a:r>
            <a:r>
              <a:rPr lang="zh-CN" altLang="en-US" sz="2400" dirty="0"/>
              <a:t>中查询出的字符串包含</a:t>
            </a:r>
            <a:r>
              <a:rPr lang="zh-CN" altLang="en-US" sz="2400" dirty="0">
                <a:solidFill>
                  <a:srgbClr val="FF0000"/>
                </a:solidFill>
              </a:rPr>
              <a:t>双引号</a:t>
            </a:r>
            <a:r>
              <a:rPr lang="zh-CN" altLang="en-US" sz="2400" dirty="0"/>
              <a:t>，但这里</a:t>
            </a:r>
            <a:r>
              <a:rPr lang="zh-CN" altLang="en-US" sz="2400" dirty="0">
                <a:solidFill>
                  <a:srgbClr val="FF0000"/>
                </a:solidFill>
              </a:rPr>
              <a:t>作为查询条件是没有影响的</a:t>
            </a:r>
            <a:r>
              <a:rPr lang="zh-CN" altLang="en-US" sz="2400" dirty="0"/>
              <a:t>，</a:t>
            </a:r>
            <a:r>
              <a:rPr lang="en-US" altLang="zh-CN" sz="2400" dirty="0"/>
              <a:t>-&gt;</a:t>
            </a:r>
            <a:r>
              <a:rPr lang="zh-CN" altLang="en-US" sz="2400" dirty="0"/>
              <a:t>和</a:t>
            </a:r>
            <a:r>
              <a:rPr lang="en-US" altLang="zh-CN" sz="2400" dirty="0"/>
              <a:t>-&gt;&gt;</a:t>
            </a:r>
            <a:r>
              <a:rPr lang="zh-CN" altLang="en-US" sz="2400" dirty="0"/>
              <a:t>的结果是一样的，</a:t>
            </a:r>
            <a:r>
              <a:rPr lang="zh-CN" altLang="zh-CN" sz="2400" dirty="0">
                <a:solidFill>
                  <a:srgbClr val="333333"/>
                </a:solidFill>
                <a:latin typeface="Arial Unicode MS" panose="020B0604020202020204" pitchFamily="34" charset="-122"/>
                <a:ea typeface="-apple-system"/>
              </a:rPr>
              <a:t>以下的查询结果相同</a:t>
            </a:r>
            <a:r>
              <a:rPr lang="zh-CN" altLang="en-US" sz="2400" dirty="0">
                <a:solidFill>
                  <a:srgbClr val="333333"/>
                </a:solidFill>
                <a:latin typeface="Arial Unicode MS" panose="020B0604020202020204" pitchFamily="34" charset="-122"/>
                <a:ea typeface="-apple-system"/>
              </a:rPr>
              <a:t>：</a:t>
            </a:r>
            <a:endParaRPr lang="zh-CN" altLang="zh-CN" sz="3600" dirty="0">
              <a:solidFill>
                <a:srgbClr val="333333"/>
              </a:solidFill>
              <a:ea typeface="-apple-system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33333"/>
                </a:solidFill>
                <a:latin typeface="Arial Unicode MS" panose="020B0604020202020204" pitchFamily="34" charset="-122"/>
                <a:ea typeface="-apple-system"/>
              </a:rPr>
              <a:t>（</a:t>
            </a:r>
            <a:r>
              <a:rPr lang="en-US" altLang="zh-CN" sz="2400" dirty="0">
                <a:solidFill>
                  <a:srgbClr val="333333"/>
                </a:solidFill>
                <a:latin typeface="Arial Unicode MS" panose="020B0604020202020204" pitchFamily="34" charset="-122"/>
                <a:ea typeface="-apple-system"/>
              </a:rPr>
              <a:t>1</a:t>
            </a:r>
            <a:r>
              <a:rPr lang="zh-CN" altLang="en-US" sz="2400" dirty="0">
                <a:solidFill>
                  <a:srgbClr val="333333"/>
                </a:solidFill>
                <a:latin typeface="Arial Unicode MS" panose="020B0604020202020204" pitchFamily="34" charset="-122"/>
                <a:ea typeface="-apple-system"/>
              </a:rPr>
              <a:t>）</a:t>
            </a:r>
            <a:r>
              <a:rPr lang="zh-CN" altLang="zh-CN" sz="2400" dirty="0">
                <a:solidFill>
                  <a:srgbClr val="333333"/>
                </a:solidFill>
                <a:latin typeface="Arial Unicode MS" panose="020B0604020202020204" pitchFamily="34" charset="-122"/>
                <a:ea typeface="-apple-system"/>
              </a:rPr>
              <a:t>SELECT * FROM muscleape WHERE category-&gt;'$.name' = 'muscleape';</a:t>
            </a:r>
            <a:endParaRPr lang="zh-CN" altLang="zh-CN" sz="3600" dirty="0">
              <a:solidFill>
                <a:srgbClr val="333333"/>
              </a:solidFill>
              <a:ea typeface="-apple-system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33333"/>
                </a:solidFill>
                <a:latin typeface="Arial Unicode MS" panose="020B0604020202020204" pitchFamily="34" charset="-122"/>
                <a:ea typeface="-apple-system"/>
              </a:rPr>
              <a:t>（</a:t>
            </a:r>
            <a:r>
              <a:rPr lang="en-US" altLang="zh-CN" sz="2400" dirty="0">
                <a:solidFill>
                  <a:srgbClr val="333333"/>
                </a:solidFill>
                <a:latin typeface="Arial Unicode MS" panose="020B0604020202020204" pitchFamily="34" charset="-122"/>
                <a:ea typeface="-apple-system"/>
              </a:rPr>
              <a:t>2</a:t>
            </a:r>
            <a:r>
              <a:rPr lang="zh-CN" altLang="en-US" sz="2400" dirty="0">
                <a:solidFill>
                  <a:srgbClr val="333333"/>
                </a:solidFill>
                <a:latin typeface="Arial Unicode MS" panose="020B0604020202020204" pitchFamily="34" charset="-122"/>
                <a:ea typeface="-apple-system"/>
              </a:rPr>
              <a:t>）</a:t>
            </a:r>
            <a:r>
              <a:rPr lang="zh-CN" altLang="zh-CN" sz="2400" dirty="0">
                <a:solidFill>
                  <a:srgbClr val="333333"/>
                </a:solidFill>
                <a:latin typeface="Arial Unicode MS" panose="020B0604020202020204" pitchFamily="34" charset="-122"/>
                <a:ea typeface="-apple-system"/>
              </a:rPr>
              <a:t>SELECT * FROM muscleape WHERE</a:t>
            </a:r>
            <a:r>
              <a:rPr lang="en-US" altLang="zh-CN" sz="2400" dirty="0">
                <a:solidFill>
                  <a:srgbClr val="333333"/>
                </a:solidFill>
                <a:latin typeface="Arial Unicode MS" panose="020B0604020202020204" pitchFamily="34" charset="-122"/>
                <a:ea typeface="-apple-system"/>
              </a:rPr>
              <a:t> </a:t>
            </a:r>
            <a:r>
              <a:rPr lang="zh-CN" altLang="zh-CN" sz="2400" dirty="0">
                <a:solidFill>
                  <a:srgbClr val="333333"/>
                </a:solidFill>
                <a:latin typeface="Arial Unicode MS" panose="020B0604020202020204" pitchFamily="34" charset="-122"/>
                <a:ea typeface="-apple-system"/>
              </a:rPr>
              <a:t>category -&gt;&gt;'$.name' = 'muscleape';</a:t>
            </a:r>
            <a:endParaRPr lang="zh-CN" altLang="zh-CN" sz="3600" dirty="0">
              <a:solidFill>
                <a:srgbClr val="333333"/>
              </a:solidFill>
              <a:ea typeface="-apple-system"/>
            </a:endParaRPr>
          </a:p>
          <a:p>
            <a:endParaRPr lang="en-US" altLang="zh-CN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BC0E9-2BF2-4718-AE8A-8DDA3C2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1897E-CBC6-425D-A90C-3C0B38C80551}"/>
              </a:ext>
            </a:extLst>
          </p:cNvPr>
          <p:cNvSpPr/>
          <p:nvPr/>
        </p:nvSpPr>
        <p:spPr>
          <a:xfrm>
            <a:off x="838200" y="6488668"/>
            <a:ext cx="8281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参考链接：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https://blog.csdn.net/qq_16946803/article/details/127620851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7199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74B01-CDF5-488C-9B82-CADFEE33E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4937"/>
            <a:ext cx="10515600" cy="920336"/>
          </a:xfrm>
        </p:spPr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653FF-6D1A-4AD9-AB11-408FBED0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5399"/>
            <a:ext cx="11041856" cy="5429670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4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JSON </a:t>
            </a:r>
            <a:r>
              <a:rPr lang="zh-CN" altLang="en-US" sz="2400" b="1" dirty="0"/>
              <a:t>作为条件搜索</a:t>
            </a:r>
            <a:endParaRPr lang="en-US" altLang="zh-CN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      </a:t>
            </a:r>
            <a:r>
              <a:rPr lang="zh-CN" altLang="en-US" sz="2400" dirty="0">
                <a:solidFill>
                  <a:srgbClr val="FF0000"/>
                </a:solidFill>
              </a:rPr>
              <a:t>可以使用</a:t>
            </a:r>
            <a:r>
              <a:rPr lang="en-US" altLang="zh-CN" sz="2400" dirty="0">
                <a:solidFill>
                  <a:srgbClr val="FF0000"/>
                </a:solidFill>
              </a:rPr>
              <a:t>JSON_CONTAINS</a:t>
            </a:r>
            <a:r>
              <a:rPr lang="zh-CN" altLang="en-US" sz="2400" dirty="0">
                <a:solidFill>
                  <a:srgbClr val="FF0000"/>
                </a:solidFill>
              </a:rPr>
              <a:t>函数</a:t>
            </a:r>
            <a:r>
              <a:rPr lang="zh-CN" altLang="en-US" sz="2400" dirty="0"/>
              <a:t>，但是该函数的第二个参数不接受整型，无论</a:t>
            </a:r>
            <a:r>
              <a:rPr lang="en-US" altLang="zh-CN" sz="2400" dirty="0"/>
              <a:t>JSON</a:t>
            </a:r>
            <a:r>
              <a:rPr lang="zh-CN" altLang="en-US" sz="2400" dirty="0"/>
              <a:t>元素是整型还是字符串</a:t>
            </a:r>
            <a:r>
              <a:rPr lang="en-US" altLang="zh-CN" sz="2400" dirty="0"/>
              <a:t>(</a:t>
            </a:r>
            <a:r>
              <a:rPr lang="zh-CN" altLang="en-US" sz="2400" dirty="0"/>
              <a:t>第二个参数只能是字符，不能用数字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例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/>
              <a:t>SELECT * FROM muscleape </a:t>
            </a:r>
          </a:p>
          <a:p>
            <a:r>
              <a:rPr lang="en-US" altLang="zh-CN" sz="2400" dirty="0"/>
              <a:t>         WHERE JSON_CONTAINS(category,1,'$.id');</a:t>
            </a:r>
          </a:p>
          <a:p>
            <a:r>
              <a:rPr lang="en-US" altLang="zh-CN" sz="2400" dirty="0"/>
              <a:t>         --</a:t>
            </a:r>
            <a:r>
              <a:rPr lang="zh-CN" altLang="en-US" sz="2400" dirty="0"/>
              <a:t>执行结果报错：</a:t>
            </a:r>
            <a:r>
              <a:rPr lang="en-US" altLang="zh-CN" sz="2400" dirty="0"/>
              <a:t>ERROR 3146 (22001): Invalid data type for JSON data in argument 2 to function </a:t>
            </a:r>
            <a:r>
              <a:rPr lang="en-US" altLang="zh-CN" sz="2400" dirty="0" err="1"/>
              <a:t>json_contains</a:t>
            </a:r>
            <a:r>
              <a:rPr lang="en-US" altLang="zh-CN" sz="2400" dirty="0"/>
              <a:t>; a JSON string or JSON type is required.</a:t>
            </a:r>
          </a:p>
          <a:p>
            <a:r>
              <a:rPr lang="zh-CN" altLang="en-US" sz="2400" dirty="0"/>
              <a:t>例</a:t>
            </a:r>
            <a:r>
              <a:rPr lang="en-US" altLang="zh-CN" sz="2400" dirty="0"/>
              <a:t>2</a:t>
            </a:r>
            <a:r>
              <a:rPr lang="zh-CN" altLang="en-US" sz="2400" dirty="0"/>
              <a:t>：</a:t>
            </a:r>
            <a:r>
              <a:rPr lang="en-US" altLang="zh-CN" sz="2400" dirty="0"/>
              <a:t>SELECT * FROM muscleape </a:t>
            </a:r>
          </a:p>
          <a:p>
            <a:r>
              <a:rPr lang="en-US" altLang="zh-CN" sz="2400" dirty="0"/>
              <a:t>WHERE JSON_CONTAINS(category,'1','$.id');-- </a:t>
            </a:r>
            <a:r>
              <a:rPr lang="zh-CN" altLang="en-US" sz="2400" dirty="0"/>
              <a:t>可以查询到数据</a:t>
            </a:r>
            <a:endParaRPr lang="en-US" altLang="zh-CN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BC0E9-2BF2-4718-AE8A-8DDA3C2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1897E-CBC6-425D-A90C-3C0B38C80551}"/>
              </a:ext>
            </a:extLst>
          </p:cNvPr>
          <p:cNvSpPr/>
          <p:nvPr/>
        </p:nvSpPr>
        <p:spPr>
          <a:xfrm>
            <a:off x="838200" y="6488668"/>
            <a:ext cx="8281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参考链接：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https://blog.csdn.net/qq_16946803/article/details/127620851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61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1254"/>
          </a:xfrm>
        </p:spPr>
        <p:txBody>
          <a:bodyPr>
            <a:normAutofit/>
          </a:bodyPr>
          <a:lstStyle/>
          <a:p>
            <a:r>
              <a:rPr lang="en-US" altLang="zh-CN" dirty="0"/>
              <a:t>2.1</a:t>
            </a:r>
            <a:r>
              <a:rPr lang="zh-CN" altLang="en-US" dirty="0"/>
              <a:t>关系数据库概述</a:t>
            </a:r>
            <a:br>
              <a:rPr lang="en-US" altLang="zh-CN" dirty="0"/>
            </a:br>
            <a:r>
              <a:rPr lang="en-US" altLang="zh-CN" dirty="0"/>
              <a:t>2.1.1</a:t>
            </a:r>
            <a:r>
              <a:rPr lang="zh-CN" altLang="en-US" dirty="0"/>
              <a:t>关系数据结构及其形式化定义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6380"/>
            <a:ext cx="10956636" cy="5016494"/>
          </a:xfrm>
        </p:spPr>
        <p:txBody>
          <a:bodyPr>
            <a:normAutofit fontScale="92500"/>
          </a:bodyPr>
          <a:lstStyle/>
          <a:p>
            <a:r>
              <a:rPr lang="zh-CN" altLang="en-US" sz="2400" b="1" dirty="0"/>
              <a:t>单一的数据结构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关系</a:t>
            </a:r>
            <a:endParaRPr lang="en-US" altLang="zh-CN" sz="2400" b="1" dirty="0"/>
          </a:p>
          <a:p>
            <a:pPr lvl="1"/>
            <a:r>
              <a:rPr lang="zh-CN" altLang="en-US" dirty="0"/>
              <a:t>       现实世界的实体以及实体间的各种联系均用关系来表示。</a:t>
            </a:r>
            <a:endParaRPr lang="en-US" altLang="zh-CN" dirty="0"/>
          </a:p>
          <a:p>
            <a:r>
              <a:rPr lang="zh-CN" altLang="en-US" sz="2400" b="1" dirty="0"/>
              <a:t>关系的基本概念</a:t>
            </a:r>
            <a:endParaRPr lang="en-US" altLang="zh-CN" sz="2400" b="1" dirty="0"/>
          </a:p>
          <a:p>
            <a:pPr lvl="1"/>
            <a:r>
              <a:rPr lang="zh-CN" altLang="en-US" dirty="0"/>
              <a:t>       关系、元组、属性、主属性、非主属性、域、主码、外码、</a:t>
            </a:r>
            <a:r>
              <a:rPr lang="mr-IN" altLang="zh-CN" dirty="0"/>
              <a:t>…</a:t>
            </a:r>
            <a:endParaRPr lang="en-US" altLang="zh-CN" dirty="0"/>
          </a:p>
          <a:p>
            <a:r>
              <a:rPr lang="zh-CN" altLang="en-US" sz="2400" b="1" dirty="0"/>
              <a:t>形式化描述：</a:t>
            </a:r>
            <a:r>
              <a:rPr lang="en-US" altLang="zh-CN" sz="2400" b="1" dirty="0"/>
              <a:t>R(U,D,DOM,F)</a:t>
            </a:r>
          </a:p>
          <a:p>
            <a:pPr lvl="1"/>
            <a:r>
              <a:rPr lang="en-US" altLang="zh-CN" dirty="0"/>
              <a:t>- </a:t>
            </a:r>
            <a:r>
              <a:rPr lang="zh-CN" altLang="en-US" dirty="0"/>
              <a:t>函数依赖：关系范式</a:t>
            </a:r>
            <a:r>
              <a:rPr lang="en-US" altLang="zh-CN" dirty="0"/>
              <a:t>2NF</a:t>
            </a:r>
            <a:r>
              <a:rPr lang="zh-CN" altLang="en-US" dirty="0"/>
              <a:t>、</a:t>
            </a:r>
            <a:r>
              <a:rPr lang="en-US" altLang="zh-CN" dirty="0"/>
              <a:t>3NF</a:t>
            </a:r>
            <a:r>
              <a:rPr lang="zh-CN" altLang="en-US" dirty="0"/>
              <a:t>、</a:t>
            </a:r>
            <a:r>
              <a:rPr lang="en-US" altLang="zh-CN" dirty="0"/>
              <a:t>BCNF</a:t>
            </a:r>
          </a:p>
          <a:p>
            <a:pPr lvl="1"/>
            <a:r>
              <a:rPr lang="en-US" altLang="zh-CN" dirty="0"/>
              <a:t>- </a:t>
            </a:r>
            <a:r>
              <a:rPr lang="zh-CN" altLang="en-US" dirty="0"/>
              <a:t>数据依赖：关系范式</a:t>
            </a:r>
            <a:r>
              <a:rPr lang="en-US" altLang="zh-CN" dirty="0"/>
              <a:t>4NF</a:t>
            </a:r>
          </a:p>
          <a:p>
            <a:r>
              <a:rPr lang="zh-CN" altLang="en-US" sz="2400" b="1" dirty="0"/>
              <a:t>关系的特征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/>
            <a:r>
              <a:rPr lang="zh-CN" altLang="en-US" dirty="0"/>
              <a:t>       二维表：行、列，满足</a:t>
            </a:r>
            <a:r>
              <a:rPr lang="en-US" altLang="zh-CN" dirty="0"/>
              <a:t>1NF</a:t>
            </a:r>
            <a:r>
              <a:rPr lang="zh-CN" altLang="en-US" dirty="0"/>
              <a:t>（关系中的每个分量必须是不可分的数据项）</a:t>
            </a:r>
            <a:endParaRPr lang="en-US" altLang="zh-CN" dirty="0"/>
          </a:p>
          <a:p>
            <a:pPr lvl="1"/>
            <a:r>
              <a:rPr lang="zh-CN" altLang="en-US" dirty="0"/>
              <a:t>       关系模式：预先定义，按关系模式组织数据，</a:t>
            </a:r>
            <a:r>
              <a:rPr lang="zh-CN" altLang="en-US" dirty="0">
                <a:solidFill>
                  <a:srgbClr val="FF0000"/>
                </a:solidFill>
              </a:rPr>
              <a:t>不适合稀疏存储与无模式数据</a:t>
            </a:r>
            <a:r>
              <a:rPr lang="zh-CN" altLang="en-US" dirty="0"/>
              <a:t>存储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20001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74B01-CDF5-488C-9B82-CADFEE33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653FF-6D1A-4AD9-AB11-408FBED0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5057474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5</a:t>
            </a:r>
            <a:r>
              <a:rPr lang="zh-CN" altLang="en-US" sz="2400" b="1" dirty="0"/>
              <a:t>、更新</a:t>
            </a:r>
            <a:r>
              <a:rPr lang="en-US" altLang="zh-CN" sz="2400" b="1" dirty="0"/>
              <a:t>JSON</a:t>
            </a:r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）新整个</a:t>
            </a:r>
            <a:r>
              <a:rPr lang="en-US" altLang="zh-CN" sz="2400" dirty="0"/>
              <a:t>JSON</a:t>
            </a:r>
            <a:r>
              <a:rPr lang="zh-CN" altLang="en-US" sz="2400" dirty="0"/>
              <a:t>，与插入时类似</a:t>
            </a:r>
            <a:endParaRPr lang="en-US" altLang="zh-CN" sz="2400" dirty="0"/>
          </a:p>
          <a:p>
            <a:r>
              <a:rPr lang="zh-CN" altLang="en-US" sz="2400" dirty="0"/>
              <a:t>例：</a:t>
            </a:r>
            <a:r>
              <a:rPr lang="zh-CN" altLang="zh-CN" sz="2400" dirty="0">
                <a:solidFill>
                  <a:srgbClr val="333333"/>
                </a:solidFill>
                <a:latin typeface="Arial Unicode MS" panose="020B0604020202020204" pitchFamily="34" charset="-122"/>
                <a:ea typeface="-apple-system"/>
              </a:rPr>
              <a:t>UPDATE muscleape SET tags = '[1, 3, 4]' </a:t>
            </a:r>
            <a:r>
              <a:rPr lang="en-US" altLang="zh-CN" sz="2400" dirty="0">
                <a:solidFill>
                  <a:srgbClr val="333333"/>
                </a:solidFill>
                <a:latin typeface="Arial Unicode MS" panose="020B0604020202020204" pitchFamily="34" charset="-122"/>
                <a:ea typeface="-apple-system"/>
              </a:rPr>
              <a:t> </a:t>
            </a:r>
            <a:r>
              <a:rPr lang="zh-CN" altLang="zh-CN" sz="2400" dirty="0">
                <a:solidFill>
                  <a:srgbClr val="333333"/>
                </a:solidFill>
                <a:latin typeface="Arial Unicode MS" panose="020B0604020202020204" pitchFamily="34" charset="-122"/>
                <a:ea typeface="-apple-system"/>
              </a:rPr>
              <a:t>WHERE id = 1;</a:t>
            </a:r>
            <a:endParaRPr lang="zh-CN" altLang="zh-CN" sz="2400" dirty="0">
              <a:solidFill>
                <a:srgbClr val="333333"/>
              </a:solidFill>
              <a:ea typeface="-apple-system"/>
            </a:endParaRPr>
          </a:p>
          <a:p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JSON_INSERT( )</a:t>
            </a:r>
            <a:r>
              <a:rPr lang="zh-CN" altLang="en-US" sz="2400" dirty="0"/>
              <a:t>函数，插入新值，但</a:t>
            </a:r>
            <a:r>
              <a:rPr lang="zh-CN" altLang="en-US" sz="2400" dirty="0">
                <a:solidFill>
                  <a:srgbClr val="FF0000"/>
                </a:solidFill>
              </a:rPr>
              <a:t>不会覆盖已存在的值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例：</a:t>
            </a:r>
            <a:r>
              <a:rPr lang="en-US" altLang="zh-CN" sz="2400" dirty="0"/>
              <a:t>UPDATE muscleape SET category = JSON_INSERT(category,</a:t>
            </a:r>
          </a:p>
          <a:p>
            <a:r>
              <a:rPr lang="en-US" altLang="zh-CN" sz="2400" dirty="0"/>
              <a:t>    '$.name','muscleape_new','$.</a:t>
            </a:r>
            <a:r>
              <a:rPr lang="en-US" altLang="zh-CN" sz="2400" dirty="0" err="1"/>
              <a:t>url</a:t>
            </a:r>
            <a:r>
              <a:rPr lang="en-US" altLang="zh-CN" sz="2400" dirty="0"/>
              <a:t>','muscleape.com')  WHERE id = 1;</a:t>
            </a:r>
          </a:p>
          <a:p>
            <a:r>
              <a:rPr lang="en-US" altLang="zh-CN" sz="2400" dirty="0"/>
              <a:t>-----</a:t>
            </a:r>
            <a:r>
              <a:rPr lang="zh-CN" altLang="en-US" sz="2400" dirty="0"/>
              <a:t>当</a:t>
            </a:r>
            <a:r>
              <a:rPr lang="en-US" altLang="zh-CN" sz="2400" dirty="0"/>
              <a:t>JSON</a:t>
            </a:r>
            <a:r>
              <a:rPr lang="zh-CN" altLang="en-US" sz="2400" dirty="0"/>
              <a:t>数据中已经存在</a:t>
            </a:r>
            <a:r>
              <a:rPr lang="en-US" altLang="zh-CN" sz="2400" dirty="0"/>
              <a:t>name</a:t>
            </a:r>
            <a:r>
              <a:rPr lang="zh-CN" altLang="en-US" sz="2400" dirty="0"/>
              <a:t>属性而没有</a:t>
            </a:r>
            <a:r>
              <a:rPr lang="en-US" altLang="zh-CN" sz="2400" dirty="0" err="1"/>
              <a:t>url</a:t>
            </a:r>
            <a:r>
              <a:rPr lang="zh-CN" altLang="en-US" sz="2400" dirty="0"/>
              <a:t>属性时，</a:t>
            </a:r>
            <a:r>
              <a:rPr lang="en-US" altLang="zh-CN" sz="2400" dirty="0"/>
              <a:t>name</a:t>
            </a:r>
            <a:r>
              <a:rPr lang="zh-CN" altLang="en-US" sz="2400" dirty="0"/>
              <a:t>值不会被修改，而</a:t>
            </a:r>
            <a:r>
              <a:rPr lang="en-US" altLang="zh-CN" sz="2400" dirty="0" err="1"/>
              <a:t>url</a:t>
            </a:r>
            <a:r>
              <a:rPr lang="zh-CN" altLang="en-US" sz="2400" dirty="0"/>
              <a:t>的值被添加进去。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BC0E9-2BF2-4718-AE8A-8DDA3C2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1897E-CBC6-425D-A90C-3C0B38C80551}"/>
              </a:ext>
            </a:extLst>
          </p:cNvPr>
          <p:cNvSpPr/>
          <p:nvPr/>
        </p:nvSpPr>
        <p:spPr>
          <a:xfrm>
            <a:off x="838200" y="6488668"/>
            <a:ext cx="8281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参考链接：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https://blog.csdn.net/qq_16946803/article/details/127620851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5124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74B01-CDF5-488C-9B82-CADFEE33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653FF-6D1A-4AD9-AB11-408FBED0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5057474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5</a:t>
            </a:r>
            <a:r>
              <a:rPr lang="zh-CN" altLang="en-US" sz="2400" b="1" dirty="0"/>
              <a:t>、更新</a:t>
            </a:r>
            <a:r>
              <a:rPr lang="en-US" altLang="zh-CN" sz="2400" b="1" dirty="0"/>
              <a:t>JSON</a:t>
            </a:r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en-US" altLang="zh-CN" sz="2400" dirty="0"/>
              <a:t>JSON_SET( )</a:t>
            </a:r>
            <a:r>
              <a:rPr lang="zh-CN" altLang="en-US" sz="2400" dirty="0"/>
              <a:t>函数，插入新值，并</a:t>
            </a:r>
            <a:r>
              <a:rPr lang="zh-CN" altLang="en-US" sz="2400" dirty="0">
                <a:solidFill>
                  <a:srgbClr val="FF0000"/>
                </a:solidFill>
              </a:rPr>
              <a:t>覆盖已存在的值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例：</a:t>
            </a:r>
            <a:r>
              <a:rPr lang="zh-CN" altLang="zh-CN" sz="2400" dirty="0">
                <a:latin typeface="Arial Unicode MS" panose="020B0604020202020204" pitchFamily="34" charset="-122"/>
                <a:ea typeface="-apple-system"/>
              </a:rPr>
              <a:t>UPDATE muscleape SET category = JSON_SET(category,</a:t>
            </a:r>
            <a:endParaRPr lang="en-US" altLang="zh-CN" sz="2400" dirty="0">
              <a:latin typeface="Arial Unicode MS" panose="020B0604020202020204" pitchFamily="34" charset="-122"/>
              <a:ea typeface="-apple-system"/>
            </a:endParaRPr>
          </a:p>
          <a:p>
            <a:r>
              <a:rPr lang="en-US" altLang="zh-CN" sz="2400" dirty="0">
                <a:latin typeface="Arial Unicode MS" panose="020B0604020202020204" pitchFamily="34" charset="-122"/>
                <a:ea typeface="-apple-system"/>
              </a:rPr>
              <a:t>       </a:t>
            </a:r>
            <a:r>
              <a:rPr lang="zh-CN" altLang="zh-CN" sz="2400" dirty="0">
                <a:latin typeface="Arial Unicode MS" panose="020B0604020202020204" pitchFamily="34" charset="-122"/>
                <a:ea typeface="-apple-system"/>
              </a:rPr>
              <a:t>'$.host',</a:t>
            </a:r>
            <a:r>
              <a:rPr lang="en-US" altLang="zh-CN" sz="2400" dirty="0">
                <a:latin typeface="Arial Unicode MS" panose="020B0604020202020204" pitchFamily="34" charset="-122"/>
                <a:ea typeface="-apple-system"/>
              </a:rPr>
              <a:t> </a:t>
            </a:r>
            <a:r>
              <a:rPr lang="zh-CN" altLang="zh-CN" sz="2400" dirty="0">
                <a:latin typeface="Arial Unicode MS" panose="020B0604020202020204" pitchFamily="34" charset="-122"/>
                <a:ea typeface="-apple-system"/>
              </a:rPr>
              <a:t>'localhost',</a:t>
            </a:r>
            <a:r>
              <a:rPr lang="en-US" altLang="zh-CN" sz="2400" dirty="0">
                <a:latin typeface="Arial Unicode MS" panose="020B0604020202020204" pitchFamily="34" charset="-122"/>
                <a:ea typeface="-apple-system"/>
              </a:rPr>
              <a:t> </a:t>
            </a:r>
            <a:r>
              <a:rPr lang="zh-CN" altLang="zh-CN" sz="2400" dirty="0">
                <a:latin typeface="Arial Unicode MS" panose="020B0604020202020204" pitchFamily="34" charset="-122"/>
                <a:ea typeface="-apple-system"/>
              </a:rPr>
              <a:t>'$.url',</a:t>
            </a:r>
            <a:r>
              <a:rPr lang="en-US" altLang="zh-CN" sz="2400" dirty="0">
                <a:latin typeface="Arial Unicode MS" panose="020B0604020202020204" pitchFamily="34" charset="-122"/>
                <a:ea typeface="-apple-system"/>
              </a:rPr>
              <a:t> </a:t>
            </a:r>
            <a:r>
              <a:rPr lang="zh-CN" altLang="zh-CN" sz="2400" dirty="0">
                <a:latin typeface="Arial Unicode MS" panose="020B0604020202020204" pitchFamily="34" charset="-122"/>
                <a:ea typeface="-apple-system"/>
              </a:rPr>
              <a:t>'www.muscleape.com') WHERE id = 1;</a:t>
            </a:r>
            <a:endParaRPr lang="en-US" altLang="zh-CN" sz="2400" dirty="0">
              <a:latin typeface="Arial Unicode MS" panose="020B0604020202020204" pitchFamily="34" charset="-122"/>
              <a:ea typeface="-apple-system"/>
            </a:endParaRPr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）</a:t>
            </a:r>
            <a:r>
              <a:rPr lang="en-US" altLang="zh-CN" sz="2400" dirty="0"/>
              <a:t>JSON_REPLACE( )</a:t>
            </a:r>
            <a:r>
              <a:rPr lang="zh-CN" altLang="en-US" sz="2400" dirty="0"/>
              <a:t>函数，只替换已存在的值</a:t>
            </a:r>
            <a:endParaRPr lang="en-US" altLang="zh-CN" sz="2400" dirty="0"/>
          </a:p>
          <a:p>
            <a:r>
              <a:rPr lang="zh-CN" altLang="en-US" sz="2400" dirty="0"/>
              <a:t>例：</a:t>
            </a:r>
            <a:r>
              <a:rPr lang="zh-CN" altLang="zh-CN" sz="2400" dirty="0">
                <a:latin typeface="Arial Unicode MS" panose="020B0604020202020204" pitchFamily="34" charset="-122"/>
                <a:ea typeface="-apple-system"/>
              </a:rPr>
              <a:t>UPDATE muscleape SET category = JSON_REPLACE(category,</a:t>
            </a:r>
            <a:endParaRPr lang="en-US" altLang="zh-CN" sz="2400" dirty="0">
              <a:latin typeface="Arial Unicode MS" panose="020B0604020202020204" pitchFamily="34" charset="-122"/>
              <a:ea typeface="-apple-system"/>
            </a:endParaRPr>
          </a:p>
          <a:p>
            <a:r>
              <a:rPr lang="en-US" altLang="zh-CN" sz="2400" dirty="0">
                <a:latin typeface="Arial Unicode MS" panose="020B0604020202020204" pitchFamily="34" charset="-122"/>
                <a:ea typeface="-apple-system"/>
              </a:rPr>
              <a:t>       </a:t>
            </a:r>
            <a:r>
              <a:rPr lang="zh-CN" altLang="zh-CN" sz="2400" dirty="0">
                <a:latin typeface="Arial Unicode MS" panose="020B0604020202020204" pitchFamily="34" charset="-122"/>
                <a:ea typeface="-apple-system"/>
              </a:rPr>
              <a:t>'$.host',</a:t>
            </a:r>
            <a:r>
              <a:rPr lang="en-US" altLang="zh-CN" sz="2400" dirty="0">
                <a:latin typeface="Arial Unicode MS" panose="020B0604020202020204" pitchFamily="34" charset="-122"/>
                <a:ea typeface="-apple-system"/>
              </a:rPr>
              <a:t> </a:t>
            </a:r>
            <a:r>
              <a:rPr lang="zh-CN" altLang="zh-CN" sz="2400" dirty="0">
                <a:latin typeface="Arial Unicode MS" panose="020B0604020202020204" pitchFamily="34" charset="-122"/>
                <a:ea typeface="-apple-system"/>
              </a:rPr>
              <a:t>'127.0.0.1',</a:t>
            </a:r>
            <a:r>
              <a:rPr lang="en-US" altLang="zh-CN" sz="2400" dirty="0">
                <a:latin typeface="Arial Unicode MS" panose="020B0604020202020204" pitchFamily="34" charset="-122"/>
                <a:ea typeface="-apple-system"/>
              </a:rPr>
              <a:t> </a:t>
            </a:r>
            <a:r>
              <a:rPr lang="zh-CN" altLang="zh-CN" sz="2400" dirty="0">
                <a:latin typeface="Arial Unicode MS" panose="020B0604020202020204" pitchFamily="34" charset="-122"/>
                <a:ea typeface="-apple-system"/>
              </a:rPr>
              <a:t>'$.address',</a:t>
            </a:r>
            <a:r>
              <a:rPr lang="en-US" altLang="zh-CN" sz="2400" dirty="0">
                <a:latin typeface="Arial Unicode MS" panose="020B0604020202020204" pitchFamily="34" charset="-122"/>
                <a:ea typeface="-apple-system"/>
              </a:rPr>
              <a:t> </a:t>
            </a:r>
            <a:r>
              <a:rPr lang="zh-CN" altLang="zh-CN" sz="2400" dirty="0">
                <a:latin typeface="Arial Unicode MS" panose="020B0604020202020204" pitchFamily="34" charset="-122"/>
                <a:ea typeface="-apple-system"/>
              </a:rPr>
              <a:t>'shandong') WHERE id = 1;</a:t>
            </a:r>
            <a:endParaRPr lang="zh-CN" altLang="zh-CN" sz="3600" dirty="0">
              <a:ea typeface="-apple-system"/>
            </a:endParaRPr>
          </a:p>
          <a:p>
            <a:endParaRPr lang="zh-CN" altLang="zh-CN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BC0E9-2BF2-4718-AE8A-8DDA3C2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1897E-CBC6-425D-A90C-3C0B38C80551}"/>
              </a:ext>
            </a:extLst>
          </p:cNvPr>
          <p:cNvSpPr/>
          <p:nvPr/>
        </p:nvSpPr>
        <p:spPr>
          <a:xfrm>
            <a:off x="838200" y="6488668"/>
            <a:ext cx="8281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参考链接：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https://blog.csdn.net/qq_16946803/article/details/127620851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9886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74B01-CDF5-488C-9B82-CADFEE33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653FF-6D1A-4AD9-AB11-408FBED0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02519"/>
            <a:ext cx="11149014" cy="2672176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5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JSON </a:t>
            </a:r>
            <a:r>
              <a:rPr lang="zh-CN" altLang="en-US" sz="2400" b="1" dirty="0"/>
              <a:t>更新</a:t>
            </a:r>
            <a:endParaRPr lang="en-US" altLang="zh-CN" sz="2400" b="1" dirty="0"/>
          </a:p>
          <a:p>
            <a:r>
              <a:rPr lang="en-US" altLang="zh-CN" sz="2400" dirty="0"/>
              <a:t>5</a:t>
            </a:r>
            <a:r>
              <a:rPr lang="zh-CN" altLang="en-US" sz="2400" dirty="0"/>
              <a:t>）</a:t>
            </a:r>
            <a:r>
              <a:rPr lang="en-US" altLang="zh-CN" sz="2400" dirty="0"/>
              <a:t>JSON_ARRAY_APPEND( )</a:t>
            </a:r>
            <a:r>
              <a:rPr lang="zh-CN" altLang="en-US" sz="2400" dirty="0"/>
              <a:t>函数，在</a:t>
            </a:r>
            <a:r>
              <a:rPr lang="en-US" altLang="zh-CN" sz="2400" dirty="0"/>
              <a:t>path</a:t>
            </a:r>
            <a:r>
              <a:rPr lang="zh-CN" altLang="en-US" sz="2400" dirty="0">
                <a:solidFill>
                  <a:srgbClr val="FF0000"/>
                </a:solidFill>
              </a:rPr>
              <a:t>指定位置处的数组</a:t>
            </a:r>
            <a:r>
              <a:rPr lang="zh-CN" altLang="en-US" sz="2400" dirty="0"/>
              <a:t>的尾部增加元素</a:t>
            </a:r>
            <a:r>
              <a:rPr lang="zh-CN" altLang="zh-CN" sz="2400" i="1" dirty="0">
                <a:solidFill>
                  <a:srgbClr val="0000FF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JSON_ARRAY_APPEND(</a:t>
            </a:r>
            <a:r>
              <a:rPr lang="zh-CN" altLang="zh-CN" sz="2400" b="1" i="1" dirty="0">
                <a:solidFill>
                  <a:srgbClr val="0000FF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json_doc</a:t>
            </a:r>
            <a:r>
              <a:rPr lang="zh-CN" altLang="zh-CN" sz="2400" i="1" dirty="0">
                <a:solidFill>
                  <a:srgbClr val="0000FF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, </a:t>
            </a:r>
            <a:r>
              <a:rPr lang="zh-CN" altLang="zh-CN" sz="2400" b="1" i="1" dirty="0">
                <a:solidFill>
                  <a:srgbClr val="0000FF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path</a:t>
            </a:r>
            <a:r>
              <a:rPr lang="zh-CN" altLang="zh-CN" sz="2400" i="1" dirty="0">
                <a:solidFill>
                  <a:srgbClr val="0000FF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, </a:t>
            </a:r>
            <a:r>
              <a:rPr lang="zh-CN" altLang="zh-CN" sz="2400" b="1" i="1" dirty="0">
                <a:solidFill>
                  <a:srgbClr val="0000FF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val</a:t>
            </a:r>
            <a:r>
              <a:rPr lang="zh-CN" altLang="zh-CN" sz="2400" i="1" dirty="0">
                <a:solidFill>
                  <a:srgbClr val="0000FF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[, </a:t>
            </a:r>
            <a:r>
              <a:rPr lang="zh-CN" altLang="zh-CN" sz="2400" b="1" i="1" dirty="0">
                <a:solidFill>
                  <a:srgbClr val="0000FF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path</a:t>
            </a:r>
            <a:r>
              <a:rPr lang="zh-CN" altLang="zh-CN" sz="2400" i="1" dirty="0">
                <a:solidFill>
                  <a:srgbClr val="0000FF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, </a:t>
            </a:r>
            <a:r>
              <a:rPr lang="zh-CN" altLang="zh-CN" sz="2400" b="1" i="1" dirty="0">
                <a:solidFill>
                  <a:srgbClr val="0000FF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val</a:t>
            </a:r>
            <a:r>
              <a:rPr lang="zh-CN" altLang="zh-CN" sz="2400" i="1" dirty="0">
                <a:solidFill>
                  <a:srgbClr val="0000FF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] ...)</a:t>
            </a:r>
            <a:r>
              <a:rPr lang="zh-CN" altLang="zh-CN" sz="2400" i="1" dirty="0">
                <a:solidFill>
                  <a:srgbClr val="0000FF"/>
                </a:solidFill>
              </a:rPr>
              <a:t> </a:t>
            </a:r>
            <a:r>
              <a:rPr lang="zh-CN" altLang="en-US" sz="2400" i="1" dirty="0">
                <a:solidFill>
                  <a:srgbClr val="0000FF"/>
                </a:solidFill>
              </a:rPr>
              <a:t>）</a:t>
            </a:r>
            <a:endParaRPr lang="en-US" altLang="zh-CN" sz="2400" i="1" dirty="0">
              <a:solidFill>
                <a:srgbClr val="0000FF"/>
              </a:solidFill>
            </a:endParaRPr>
          </a:p>
          <a:p>
            <a:r>
              <a:rPr lang="zh-CN" altLang="en-US" sz="2400" dirty="0"/>
              <a:t>例</a:t>
            </a:r>
            <a:r>
              <a:rPr lang="en-US" altLang="zh-CN" sz="2400" dirty="0">
                <a:latin typeface="Arial Unicode MS" panose="020B0604020202020204" pitchFamily="34" charset="-122"/>
                <a:ea typeface="-apple-system"/>
              </a:rPr>
              <a:t>1</a:t>
            </a:r>
            <a:r>
              <a:rPr lang="zh-CN" altLang="en-US" sz="2400" dirty="0">
                <a:latin typeface="Arial Unicode MS" panose="020B0604020202020204" pitchFamily="34" charset="-122"/>
                <a:ea typeface="-apple-system"/>
              </a:rPr>
              <a:t>：</a:t>
            </a:r>
            <a:r>
              <a:rPr lang="zh-CN" altLang="zh-CN" sz="2400" dirty="0">
                <a:latin typeface="Arial Unicode MS" panose="020B0604020202020204" pitchFamily="34" charset="-122"/>
                <a:ea typeface="-apple-system"/>
              </a:rPr>
              <a:t>UPDATE muscleape SET tags = JSON_ARRAY_APPEND(tags,'$[0]',4) WHERE id = 1;</a:t>
            </a:r>
            <a:endParaRPr lang="zh-CN" altLang="zh-CN" sz="2400" dirty="0">
              <a:ea typeface="-apple-system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BC0E9-2BF2-4718-AE8A-8DDA3C2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1897E-CBC6-425D-A90C-3C0B38C80551}"/>
              </a:ext>
            </a:extLst>
          </p:cNvPr>
          <p:cNvSpPr/>
          <p:nvPr/>
        </p:nvSpPr>
        <p:spPr>
          <a:xfrm>
            <a:off x="838200" y="6488668"/>
            <a:ext cx="96845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参考链接：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https://blog.csdn.net/qq_16946803/article/details/127620851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；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https://dev.mysql.com/doc/refman/8.1/en/json-modification-functions.html</a:t>
            </a:r>
          </a:p>
          <a:p>
            <a:endParaRPr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1157037-71C0-4F25-9280-B880FBEE9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712034"/>
              </p:ext>
            </p:extLst>
          </p:nvPr>
        </p:nvGraphicFramePr>
        <p:xfrm>
          <a:off x="941387" y="3774695"/>
          <a:ext cx="6108699" cy="812800"/>
        </p:xfrm>
        <a:graphic>
          <a:graphicData uri="http://schemas.openxmlformats.org/drawingml/2006/table">
            <a:tbl>
              <a:tblPr/>
              <a:tblGrid>
                <a:gridCol w="730250">
                  <a:extLst>
                    <a:ext uri="{9D8B030D-6E8A-4147-A177-3AD203B41FA5}">
                      <a16:colId xmlns:a16="http://schemas.microsoft.com/office/drawing/2014/main" val="1497978453"/>
                    </a:ext>
                  </a:extLst>
                </a:gridCol>
                <a:gridCol w="3342216">
                  <a:extLst>
                    <a:ext uri="{9D8B030D-6E8A-4147-A177-3AD203B41FA5}">
                      <a16:colId xmlns:a16="http://schemas.microsoft.com/office/drawing/2014/main" val="1308353158"/>
                    </a:ext>
                  </a:extLst>
                </a:gridCol>
                <a:gridCol w="2036233">
                  <a:extLst>
                    <a:ext uri="{9D8B030D-6E8A-4147-A177-3AD203B41FA5}">
                      <a16:colId xmlns:a16="http://schemas.microsoft.com/office/drawing/2014/main" val="35515168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category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</a:rPr>
                        <a:t>tags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588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{"id": 1, "name": "muscleape"}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effectLst/>
                        </a:rPr>
                        <a:t>[[1, </a:t>
                      </a:r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effectLst/>
                        </a:rPr>
                        <a:t>], 2, 3]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563462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594F5231-9FF4-4A84-89E4-CE8386E6DC88}"/>
              </a:ext>
            </a:extLst>
          </p:cNvPr>
          <p:cNvSpPr/>
          <p:nvPr/>
        </p:nvSpPr>
        <p:spPr>
          <a:xfrm>
            <a:off x="941386" y="4706372"/>
            <a:ext cx="109958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例</a:t>
            </a:r>
            <a:r>
              <a:rPr lang="en-US" altLang="zh-CN" sz="2400" dirty="0">
                <a:latin typeface="Arial Unicode MS" panose="020B0604020202020204" pitchFamily="34" charset="-122"/>
              </a:rPr>
              <a:t>2</a:t>
            </a:r>
            <a:r>
              <a:rPr lang="zh-CN" altLang="en-US" sz="2400" dirty="0">
                <a:latin typeface="Arial Unicode MS" panose="020B0604020202020204" pitchFamily="34" charset="-122"/>
              </a:rPr>
              <a:t>：</a:t>
            </a:r>
            <a:r>
              <a:rPr lang="en-US" altLang="zh-CN" sz="2400" dirty="0">
                <a:latin typeface="Arial Unicode MS" panose="020B0604020202020204" pitchFamily="34" charset="-122"/>
              </a:rPr>
              <a:t>mysql&gt; SET @j = '["a", ["b", "c"], "d"]';</a:t>
            </a:r>
          </a:p>
          <a:p>
            <a:r>
              <a:rPr lang="en-US" altLang="zh-CN" sz="2400" dirty="0">
                <a:latin typeface="Arial Unicode MS" panose="020B0604020202020204" pitchFamily="34" charset="-122"/>
              </a:rPr>
              <a:t>mysql&gt; SELECT JSON_ARRAY_APPEND(@j, '$[1][0]', 3);</a:t>
            </a:r>
            <a:r>
              <a:rPr lang="zh-CN" altLang="en-US" sz="2400" dirty="0">
                <a:solidFill>
                  <a:srgbClr val="FF0000"/>
                </a:solidFill>
                <a:latin typeface="Arial Unicode MS" panose="020B0604020202020204" pitchFamily="34" charset="-122"/>
              </a:rPr>
              <a:t>指定位置并非数组，则扩充为数组，</a:t>
            </a:r>
            <a:r>
              <a:rPr lang="zh-CN" altLang="en-US" sz="2400" dirty="0">
                <a:latin typeface="Arial Unicode MS" panose="020B0604020202020204" pitchFamily="34" charset="-122"/>
              </a:rPr>
              <a:t>结果：</a:t>
            </a:r>
            <a:endParaRPr lang="en-US" altLang="zh-CN" sz="2400" dirty="0">
              <a:latin typeface="Arial Unicode MS" panose="020B0604020202020204" pitchFamily="34" charset="-122"/>
            </a:endParaRPr>
          </a:p>
          <a:p>
            <a:r>
              <a:rPr lang="en-US" altLang="zh-CN" sz="2400" dirty="0">
                <a:latin typeface="Arial Unicode MS" panose="020B0604020202020204" pitchFamily="34" charset="-122"/>
              </a:rPr>
              <a:t> ["a", [["b", </a:t>
            </a:r>
            <a:r>
              <a:rPr lang="en-US" altLang="zh-CN" sz="2400" dirty="0">
                <a:solidFill>
                  <a:srgbClr val="FF0000"/>
                </a:solidFill>
                <a:latin typeface="Arial Unicode MS" panose="020B0604020202020204" pitchFamily="34" charset="-122"/>
              </a:rPr>
              <a:t>3</a:t>
            </a:r>
            <a:r>
              <a:rPr lang="en-US" altLang="zh-CN" sz="2400" dirty="0">
                <a:latin typeface="Arial Unicode MS" panose="020B0604020202020204" pitchFamily="34" charset="-122"/>
              </a:rPr>
              <a:t>], "c"], "d"]</a:t>
            </a:r>
          </a:p>
        </p:txBody>
      </p:sp>
    </p:spTree>
    <p:extLst>
      <p:ext uri="{BB962C8B-B14F-4D97-AF65-F5344CB8AC3E}">
        <p14:creationId xmlns:p14="http://schemas.microsoft.com/office/powerpoint/2010/main" val="28217196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74B01-CDF5-488C-9B82-CADFEE33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653FF-6D1A-4AD9-AB11-408FBED0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02519"/>
            <a:ext cx="10748963" cy="5334000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5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JSON </a:t>
            </a:r>
            <a:r>
              <a:rPr lang="zh-CN" altLang="en-US" sz="2400" b="1" dirty="0"/>
              <a:t>更新</a:t>
            </a:r>
            <a:endParaRPr lang="en-US" altLang="zh-CN" sz="2400" b="1" dirty="0"/>
          </a:p>
          <a:p>
            <a:r>
              <a:rPr lang="en-US" altLang="zh-CN" sz="2400" dirty="0"/>
              <a:t>5</a:t>
            </a:r>
            <a:r>
              <a:rPr lang="zh-CN" altLang="en-US" sz="2400" dirty="0"/>
              <a:t>）</a:t>
            </a:r>
            <a:r>
              <a:rPr lang="en-US" altLang="zh-CN" sz="2400" dirty="0"/>
              <a:t>JSON_ARRAY_APPEND( )</a:t>
            </a:r>
            <a:r>
              <a:rPr lang="zh-CN" altLang="en-US" sz="2400" dirty="0"/>
              <a:t>函数，在</a:t>
            </a:r>
            <a:r>
              <a:rPr lang="en-US" altLang="zh-CN" sz="2400" dirty="0"/>
              <a:t>path</a:t>
            </a:r>
            <a:r>
              <a:rPr lang="zh-CN" altLang="en-US" sz="2400" dirty="0">
                <a:solidFill>
                  <a:srgbClr val="FF0000"/>
                </a:solidFill>
              </a:rPr>
              <a:t>指定位置处的数组</a:t>
            </a:r>
            <a:r>
              <a:rPr lang="zh-CN" altLang="en-US" sz="2400" dirty="0"/>
              <a:t>的尾部增加元素</a:t>
            </a:r>
            <a:endParaRPr lang="en-US" altLang="zh-CN" sz="2400" dirty="0"/>
          </a:p>
          <a:p>
            <a:r>
              <a:rPr lang="zh-CN" altLang="en-US" sz="2400" dirty="0"/>
              <a:t>例</a:t>
            </a:r>
            <a:r>
              <a:rPr lang="en-US" altLang="zh-CN" sz="2400" dirty="0">
                <a:latin typeface="Arial Unicode MS" panose="020B0604020202020204" pitchFamily="34" charset="-122"/>
                <a:ea typeface="-apple-system"/>
              </a:rPr>
              <a:t>3</a:t>
            </a:r>
            <a:r>
              <a:rPr lang="zh-CN" altLang="en-US" sz="2400" dirty="0">
                <a:latin typeface="Arial Unicode MS" panose="020B0604020202020204" pitchFamily="34" charset="-122"/>
                <a:ea typeface="-apple-system"/>
              </a:rPr>
              <a:t>：</a:t>
            </a:r>
            <a:r>
              <a:rPr lang="en-US" altLang="zh-CN" sz="2400" dirty="0">
                <a:latin typeface="Arial Unicode MS" panose="020B0604020202020204" pitchFamily="34" charset="-122"/>
              </a:rPr>
              <a:t> mysql&gt; </a:t>
            </a:r>
            <a:r>
              <a:rPr lang="en-US" altLang="zh-CN" sz="2400" dirty="0">
                <a:latin typeface="Arial Unicode MS" panose="020B0604020202020204" pitchFamily="34" charset="-122"/>
                <a:ea typeface="-apple-system"/>
              </a:rPr>
              <a:t>SET @j = '{"a": 1, "b": [2, 3], "c": 4}';</a:t>
            </a:r>
          </a:p>
          <a:p>
            <a:r>
              <a:rPr lang="en-US" altLang="zh-CN" sz="2400" dirty="0">
                <a:latin typeface="Arial Unicode MS" panose="020B0604020202020204" pitchFamily="34" charset="-122"/>
              </a:rPr>
              <a:t>mysql&gt; </a:t>
            </a:r>
            <a:r>
              <a:rPr lang="en-US" altLang="zh-CN" sz="2400" dirty="0">
                <a:latin typeface="Arial Unicode MS" panose="020B0604020202020204" pitchFamily="34" charset="-122"/>
                <a:ea typeface="-apple-system"/>
              </a:rPr>
              <a:t>SELECT JSON_ARRAY_APPEND(@j, '$.b', 'x');</a:t>
            </a:r>
          </a:p>
          <a:p>
            <a:r>
              <a:rPr lang="zh-CN" altLang="en-US" sz="2400" dirty="0"/>
              <a:t>结果</a:t>
            </a:r>
            <a:r>
              <a:rPr lang="zh-CN" altLang="en-US" sz="2400" dirty="0">
                <a:latin typeface="Arial Unicode MS" panose="020B0604020202020204" pitchFamily="34" charset="-122"/>
                <a:ea typeface="-apple-system"/>
              </a:rPr>
              <a:t>：</a:t>
            </a:r>
            <a:r>
              <a:rPr lang="en-US" altLang="zh-CN" sz="2400" dirty="0">
                <a:latin typeface="Arial Unicode MS" panose="020B0604020202020204" pitchFamily="34" charset="-122"/>
                <a:ea typeface="-apple-system"/>
              </a:rPr>
              <a:t> {"a": 1, "b": [2, 3, </a:t>
            </a:r>
            <a:r>
              <a:rPr lang="en-US" altLang="zh-CN" sz="2400" dirty="0">
                <a:solidFill>
                  <a:srgbClr val="FF0000"/>
                </a:solidFill>
                <a:latin typeface="Arial Unicode MS" panose="020B0604020202020204" pitchFamily="34" charset="-122"/>
                <a:ea typeface="-apple-system"/>
              </a:rPr>
              <a:t>"x"</a:t>
            </a:r>
            <a:r>
              <a:rPr lang="en-US" altLang="zh-CN" sz="2400" dirty="0">
                <a:solidFill>
                  <a:srgbClr val="333333"/>
                </a:solidFill>
                <a:latin typeface="Arial Unicode MS" panose="020B0604020202020204" pitchFamily="34" charset="-122"/>
                <a:ea typeface="-apple-system"/>
              </a:rPr>
              <a:t>], "c": 4}</a:t>
            </a:r>
          </a:p>
          <a:p>
            <a:r>
              <a:rPr lang="zh-CN" altLang="en-US" sz="2400" dirty="0"/>
              <a:t>例</a:t>
            </a:r>
            <a:r>
              <a:rPr lang="en-US" altLang="zh-CN" sz="2400" dirty="0">
                <a:ea typeface="-apple-system"/>
              </a:rPr>
              <a:t>4</a:t>
            </a:r>
            <a:r>
              <a:rPr lang="zh-CN" altLang="en-US" sz="2400" dirty="0">
                <a:ea typeface="-apple-system"/>
              </a:rPr>
              <a:t>：</a:t>
            </a:r>
            <a:r>
              <a:rPr lang="en-US" altLang="zh-CN" sz="2400" dirty="0">
                <a:ea typeface="-apple-system"/>
              </a:rPr>
              <a:t>mysql&gt; SET @j = '{"a": 1}';</a:t>
            </a:r>
          </a:p>
          <a:p>
            <a:r>
              <a:rPr lang="en-US" altLang="zh-CN" sz="2400" dirty="0">
                <a:ea typeface="-apple-system"/>
              </a:rPr>
              <a:t>mysql&gt; SELECT JSON_ARRAY_APPEND(@j, '$', 'z');</a:t>
            </a:r>
          </a:p>
          <a:p>
            <a:r>
              <a:rPr lang="zh-CN" altLang="en-US" sz="2400" dirty="0"/>
              <a:t>结果</a:t>
            </a:r>
            <a:r>
              <a:rPr lang="zh-CN" altLang="en-US" sz="2400" dirty="0">
                <a:ea typeface="-apple-system"/>
              </a:rPr>
              <a:t>：</a:t>
            </a:r>
            <a:r>
              <a:rPr lang="en-US" altLang="zh-CN" sz="2400" dirty="0">
                <a:ea typeface="-apple-system"/>
              </a:rPr>
              <a:t>[{"a": 1}, </a:t>
            </a:r>
            <a:r>
              <a:rPr lang="en-US" altLang="zh-CN" sz="2400" dirty="0">
                <a:solidFill>
                  <a:srgbClr val="FF0000"/>
                </a:solidFill>
                <a:ea typeface="-apple-system"/>
              </a:rPr>
              <a:t>"z"</a:t>
            </a:r>
            <a:r>
              <a:rPr lang="en-US" altLang="zh-CN" sz="2400" dirty="0">
                <a:solidFill>
                  <a:srgbClr val="333333"/>
                </a:solidFill>
                <a:ea typeface="-apple-system"/>
              </a:rPr>
              <a:t>]</a:t>
            </a:r>
            <a:endParaRPr lang="zh-CN" altLang="zh-CN" sz="2400" dirty="0">
              <a:solidFill>
                <a:srgbClr val="333333"/>
              </a:solidFill>
              <a:ea typeface="-apple-system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BC0E9-2BF2-4718-AE8A-8DDA3C2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1897E-CBC6-425D-A90C-3C0B38C80551}"/>
              </a:ext>
            </a:extLst>
          </p:cNvPr>
          <p:cNvSpPr/>
          <p:nvPr/>
        </p:nvSpPr>
        <p:spPr>
          <a:xfrm>
            <a:off x="838200" y="6488668"/>
            <a:ext cx="96845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参考链接：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https://blog.csdn.net/qq_16946803/article/details/127620851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；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https://dev.mysql.com/doc/refman/8.1/en/json-modification-functions.html</a:t>
            </a:r>
          </a:p>
          <a:p>
            <a:endParaRPr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4568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74B01-CDF5-488C-9B82-CADFEE33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653FF-6D1A-4AD9-AB11-408FBED0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2679319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5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JSON </a:t>
            </a:r>
            <a:r>
              <a:rPr lang="zh-CN" altLang="en-US" sz="2400" b="1" dirty="0"/>
              <a:t>更新</a:t>
            </a:r>
            <a:endParaRPr lang="en-US" altLang="zh-CN" sz="2400" b="1" dirty="0"/>
          </a:p>
          <a:p>
            <a:r>
              <a:rPr lang="en-US" altLang="zh-CN" sz="2400" dirty="0"/>
              <a:t>6</a:t>
            </a:r>
            <a:r>
              <a:rPr lang="zh-CN" altLang="en-US" sz="2400" dirty="0"/>
              <a:t>）</a:t>
            </a:r>
            <a:r>
              <a:rPr lang="en-US" altLang="zh-CN" sz="2400" dirty="0"/>
              <a:t>JSON_ARRAY_INSERT( )</a:t>
            </a:r>
            <a:r>
              <a:rPr lang="zh-CN" altLang="en-US" sz="2400" dirty="0"/>
              <a:t>，在</a:t>
            </a:r>
            <a:r>
              <a:rPr lang="en-US" altLang="zh-CN" sz="2400" dirty="0"/>
              <a:t>path</a:t>
            </a:r>
            <a:r>
              <a:rPr lang="zh-CN" altLang="en-US" sz="2400" dirty="0">
                <a:solidFill>
                  <a:srgbClr val="FF0000"/>
                </a:solidFill>
              </a:rPr>
              <a:t>指定的数组下标位置处</a:t>
            </a:r>
            <a:r>
              <a:rPr lang="zh-CN" altLang="en-US" sz="2400" dirty="0"/>
              <a:t>插入元素</a:t>
            </a:r>
            <a:endParaRPr lang="en-US" altLang="zh-CN" sz="2400" dirty="0"/>
          </a:p>
          <a:p>
            <a:r>
              <a:rPr lang="zh-CN" altLang="zh-CN" sz="2400" i="1" dirty="0">
                <a:solidFill>
                  <a:srgbClr val="0000FF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JSON_ARRAY_INSERT(</a:t>
            </a:r>
            <a:r>
              <a:rPr lang="zh-CN" altLang="zh-CN" sz="2400" b="1" i="1" dirty="0">
                <a:solidFill>
                  <a:srgbClr val="0000FF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json_doc</a:t>
            </a:r>
            <a:r>
              <a:rPr lang="zh-CN" altLang="zh-CN" sz="2400" i="1" dirty="0">
                <a:solidFill>
                  <a:srgbClr val="0000FF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, </a:t>
            </a:r>
            <a:r>
              <a:rPr lang="zh-CN" altLang="zh-CN" sz="2400" b="1" i="1" dirty="0">
                <a:solidFill>
                  <a:srgbClr val="0000FF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path</a:t>
            </a:r>
            <a:r>
              <a:rPr lang="zh-CN" altLang="zh-CN" sz="2400" i="1" dirty="0">
                <a:solidFill>
                  <a:srgbClr val="0000FF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, </a:t>
            </a:r>
            <a:r>
              <a:rPr lang="zh-CN" altLang="zh-CN" sz="2400" b="1" i="1" dirty="0">
                <a:solidFill>
                  <a:srgbClr val="0000FF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val</a:t>
            </a:r>
            <a:r>
              <a:rPr lang="zh-CN" altLang="zh-CN" sz="2400" i="1" dirty="0">
                <a:solidFill>
                  <a:srgbClr val="0000FF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[, </a:t>
            </a:r>
            <a:r>
              <a:rPr lang="zh-CN" altLang="zh-CN" sz="2400" b="1" i="1" dirty="0">
                <a:solidFill>
                  <a:srgbClr val="0000FF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path</a:t>
            </a:r>
            <a:r>
              <a:rPr lang="zh-CN" altLang="zh-CN" sz="2400" i="1" dirty="0">
                <a:solidFill>
                  <a:srgbClr val="0000FF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, </a:t>
            </a:r>
            <a:r>
              <a:rPr lang="zh-CN" altLang="zh-CN" sz="2400" b="1" i="1" dirty="0">
                <a:solidFill>
                  <a:srgbClr val="0000FF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val</a:t>
            </a:r>
            <a:r>
              <a:rPr lang="zh-CN" altLang="zh-CN" sz="2400" i="1" dirty="0">
                <a:solidFill>
                  <a:srgbClr val="0000FF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] ...)</a:t>
            </a:r>
            <a:r>
              <a:rPr lang="zh-CN" altLang="zh-CN" sz="800" i="1" dirty="0">
                <a:solidFill>
                  <a:srgbClr val="0000FF"/>
                </a:solidFill>
              </a:rPr>
              <a:t> </a:t>
            </a:r>
            <a:endParaRPr lang="en-US" altLang="zh-CN" sz="2400" i="1" dirty="0">
              <a:solidFill>
                <a:srgbClr val="0000FF"/>
              </a:solidFill>
            </a:endParaRPr>
          </a:p>
          <a:p>
            <a:r>
              <a:rPr lang="zh-CN" altLang="en-US" sz="2400" dirty="0"/>
              <a:t>例</a:t>
            </a:r>
            <a:r>
              <a:rPr lang="en-US" altLang="zh-CN" sz="2400" dirty="0">
                <a:latin typeface="Arial Unicode MS" panose="020B0604020202020204" pitchFamily="34" charset="-122"/>
                <a:ea typeface="-apple-system"/>
              </a:rPr>
              <a:t>1</a:t>
            </a:r>
            <a:r>
              <a:rPr lang="zh-CN" altLang="en-US" sz="2400" dirty="0">
                <a:latin typeface="Arial Unicode MS" panose="020B0604020202020204" pitchFamily="34" charset="-122"/>
                <a:ea typeface="-apple-system"/>
              </a:rPr>
              <a:t>：</a:t>
            </a:r>
            <a:r>
              <a:rPr lang="zh-CN" altLang="zh-CN" sz="2400" dirty="0">
                <a:latin typeface="Arial Unicode MS" panose="020B0604020202020204" pitchFamily="34" charset="-122"/>
                <a:ea typeface="-apple-system"/>
              </a:rPr>
              <a:t>UPDATE muscleape SET tags = JSON_ARRAY_INSERT(tags,'$[0]',5) WHERE id = 1;</a:t>
            </a:r>
            <a:endParaRPr lang="zh-CN" altLang="zh-CN" sz="3600" dirty="0">
              <a:ea typeface="-apple-system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BC0E9-2BF2-4718-AE8A-8DDA3C2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1897E-CBC6-425D-A90C-3C0B38C80551}"/>
              </a:ext>
            </a:extLst>
          </p:cNvPr>
          <p:cNvSpPr/>
          <p:nvPr/>
        </p:nvSpPr>
        <p:spPr>
          <a:xfrm>
            <a:off x="838200" y="6488668"/>
            <a:ext cx="96845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参考链接：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https://blog.csdn.net/qq_16946803/article/details/127620851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；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https://dev.mysql.com/doc/refman/8.1/en/json-modification-functions.html</a:t>
            </a:r>
          </a:p>
          <a:p>
            <a:endParaRPr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AB4E971-9CB6-4731-9513-595A6D9A0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023834"/>
              </p:ext>
            </p:extLst>
          </p:nvPr>
        </p:nvGraphicFramePr>
        <p:xfrm>
          <a:off x="1012825" y="3964781"/>
          <a:ext cx="6573838" cy="812800"/>
        </p:xfrm>
        <a:graphic>
          <a:graphicData uri="http://schemas.openxmlformats.org/drawingml/2006/table">
            <a:tbl>
              <a:tblPr/>
              <a:tblGrid>
                <a:gridCol w="815647">
                  <a:extLst>
                    <a:ext uri="{9D8B030D-6E8A-4147-A177-3AD203B41FA5}">
                      <a16:colId xmlns:a16="http://schemas.microsoft.com/office/drawing/2014/main" val="944173845"/>
                    </a:ext>
                  </a:extLst>
                </a:gridCol>
                <a:gridCol w="3968531">
                  <a:extLst>
                    <a:ext uri="{9D8B030D-6E8A-4147-A177-3AD203B41FA5}">
                      <a16:colId xmlns:a16="http://schemas.microsoft.com/office/drawing/2014/main" val="799525497"/>
                    </a:ext>
                  </a:extLst>
                </a:gridCol>
                <a:gridCol w="1789660">
                  <a:extLst>
                    <a:ext uri="{9D8B030D-6E8A-4147-A177-3AD203B41FA5}">
                      <a16:colId xmlns:a16="http://schemas.microsoft.com/office/drawing/2014/main" val="32517849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</a:rPr>
                        <a:t>category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tags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315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{"id": 1, "name": "muscleape"}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effectLst/>
                        </a:rPr>
                        <a:t>[5, [1, 4], 2, 3]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208752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55EEC938-3E24-4A53-99E6-6971CC615C98}"/>
              </a:ext>
            </a:extLst>
          </p:cNvPr>
          <p:cNvSpPr/>
          <p:nvPr/>
        </p:nvSpPr>
        <p:spPr>
          <a:xfrm>
            <a:off x="850900" y="4909899"/>
            <a:ext cx="9131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Arial Unicode MS" panose="020B0604020202020204" pitchFamily="34" charset="-122"/>
              </a:rPr>
              <a:t>例</a:t>
            </a:r>
            <a:r>
              <a:rPr lang="en-US" altLang="zh-CN" sz="2400" dirty="0">
                <a:latin typeface="Arial Unicode MS" panose="020B0604020202020204" pitchFamily="34" charset="-122"/>
              </a:rPr>
              <a:t>2</a:t>
            </a:r>
            <a:r>
              <a:rPr lang="zh-CN" altLang="en-US" sz="2400" dirty="0">
                <a:latin typeface="Arial Unicode MS" panose="020B0604020202020204" pitchFamily="34" charset="-122"/>
              </a:rPr>
              <a:t>：</a:t>
            </a:r>
            <a:r>
              <a:rPr lang="en-US" altLang="zh-CN" sz="2400" dirty="0">
                <a:latin typeface="Arial Unicode MS" panose="020B0604020202020204" pitchFamily="34" charset="-122"/>
              </a:rPr>
              <a:t>mysql&gt; SET @j = '["a", {"b": [1, 2]}, [3, 4]]'; </a:t>
            </a:r>
          </a:p>
          <a:p>
            <a:r>
              <a:rPr lang="en-US" altLang="zh-CN" sz="2400" dirty="0">
                <a:latin typeface="Arial Unicode MS" panose="020B0604020202020204" pitchFamily="34" charset="-122"/>
              </a:rPr>
              <a:t>mysql&gt; SELECT JSON_ARRAY_INSERT(@j, '$[2][1]', 'y');</a:t>
            </a:r>
          </a:p>
          <a:p>
            <a:r>
              <a:rPr lang="zh-CN" altLang="en-US" sz="2400" dirty="0">
                <a:latin typeface="Arial Unicode MS" panose="020B0604020202020204" pitchFamily="34" charset="-122"/>
              </a:rPr>
              <a:t>结果：</a:t>
            </a:r>
            <a:r>
              <a:rPr lang="en-US" altLang="zh-CN" sz="2400" dirty="0">
                <a:latin typeface="Arial Unicode MS" panose="020B0604020202020204" pitchFamily="34" charset="-122"/>
              </a:rPr>
              <a:t>["a", {"b": [1, 2]}, [3, </a:t>
            </a:r>
            <a:r>
              <a:rPr lang="en-US" altLang="zh-CN" sz="2400" dirty="0">
                <a:solidFill>
                  <a:srgbClr val="FF0000"/>
                </a:solidFill>
                <a:latin typeface="Arial Unicode MS" panose="020B0604020202020204" pitchFamily="34" charset="-122"/>
              </a:rPr>
              <a:t>"y"</a:t>
            </a:r>
            <a:r>
              <a:rPr lang="en-US" altLang="zh-CN" sz="2400" dirty="0">
                <a:latin typeface="Arial Unicode MS" panose="020B0604020202020204" pitchFamily="34" charset="-122"/>
              </a:rPr>
              <a:t>, 4]]</a:t>
            </a:r>
            <a:endParaRPr lang="zh-CN" altLang="en-US" sz="2400" dirty="0">
              <a:latin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34364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74B01-CDF5-488C-9B82-CADFEE33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653FF-6D1A-4AD9-AB11-408FBED0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5070888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5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JSON </a:t>
            </a:r>
            <a:r>
              <a:rPr lang="zh-CN" altLang="en-US" sz="2400" b="1" dirty="0"/>
              <a:t>更新</a:t>
            </a:r>
            <a:endParaRPr lang="en-US" altLang="zh-CN" sz="2400" b="1" dirty="0"/>
          </a:p>
          <a:p>
            <a:r>
              <a:rPr lang="en-US" altLang="zh-CN" sz="2400" dirty="0"/>
              <a:t>6</a:t>
            </a:r>
            <a:r>
              <a:rPr lang="zh-CN" altLang="en-US" sz="2400" dirty="0"/>
              <a:t>）</a:t>
            </a:r>
            <a:r>
              <a:rPr lang="en-US" altLang="zh-CN" sz="2400" dirty="0"/>
              <a:t>JSON_ARRAY_INSERT( )</a:t>
            </a:r>
            <a:r>
              <a:rPr lang="zh-CN" altLang="en-US" sz="2400" dirty="0"/>
              <a:t>，在</a:t>
            </a:r>
            <a:r>
              <a:rPr lang="en-US" altLang="zh-CN" sz="2400" dirty="0"/>
              <a:t>path</a:t>
            </a:r>
            <a:r>
              <a:rPr lang="zh-CN" altLang="en-US" sz="2400" dirty="0"/>
              <a:t>指定的</a:t>
            </a:r>
            <a:r>
              <a:rPr lang="zh-CN" altLang="en-US" sz="2400" dirty="0">
                <a:solidFill>
                  <a:srgbClr val="FF0000"/>
                </a:solidFill>
              </a:rPr>
              <a:t>数组下标位置处</a:t>
            </a:r>
            <a:r>
              <a:rPr lang="zh-CN" altLang="en-US" sz="2400" dirty="0"/>
              <a:t>插入元素</a:t>
            </a:r>
            <a:endParaRPr lang="en-US" altLang="zh-CN" sz="2400" dirty="0"/>
          </a:p>
          <a:p>
            <a:r>
              <a:rPr lang="zh-CN" altLang="en-US" sz="2400" dirty="0"/>
              <a:t>例</a:t>
            </a:r>
            <a:r>
              <a:rPr lang="en-US" altLang="zh-CN" sz="2400" dirty="0">
                <a:solidFill>
                  <a:srgbClr val="333333"/>
                </a:solidFill>
                <a:latin typeface="Arial Unicode MS" panose="020B0604020202020204" pitchFamily="34" charset="-122"/>
                <a:ea typeface="-apple-system"/>
              </a:rPr>
              <a:t>3</a:t>
            </a:r>
            <a:r>
              <a:rPr lang="zh-CN" altLang="en-US" sz="2400" dirty="0">
                <a:solidFill>
                  <a:srgbClr val="333333"/>
                </a:solidFill>
                <a:latin typeface="Arial Unicode MS" panose="020B0604020202020204" pitchFamily="34" charset="-122"/>
                <a:ea typeface="-apple-system"/>
              </a:rPr>
              <a:t>：</a:t>
            </a:r>
            <a:r>
              <a:rPr lang="en-US" altLang="zh-CN" sz="2400" dirty="0">
                <a:latin typeface="Liberation Mono"/>
              </a:rPr>
              <a:t>mysql&gt; SET </a:t>
            </a:r>
            <a:r>
              <a:rPr lang="en-US" altLang="zh-CN" sz="2400" b="1" i="1" dirty="0">
                <a:latin typeface="Courier New" panose="02070309020205020404" pitchFamily="49" charset="0"/>
              </a:rPr>
              <a:t>@j</a:t>
            </a:r>
            <a:r>
              <a:rPr lang="en-US" altLang="zh-CN" sz="2400" dirty="0">
                <a:latin typeface="Liberation Mono"/>
              </a:rPr>
              <a:t> = '["a", {"b": [1, 2]}, [3, 4]]'; </a:t>
            </a:r>
          </a:p>
          <a:p>
            <a:r>
              <a:rPr lang="en-US" altLang="zh-CN" sz="2400" dirty="0">
                <a:solidFill>
                  <a:srgbClr val="333333"/>
                </a:solidFill>
                <a:ea typeface="-apple-system"/>
              </a:rPr>
              <a:t>mysql&gt; SELECT JSON_ARRAY_INSERT(@j, '$[1].b[0]', 'x');</a:t>
            </a:r>
          </a:p>
          <a:p>
            <a:r>
              <a:rPr lang="zh-CN" altLang="en-US" sz="2400" dirty="0"/>
              <a:t>结果：</a:t>
            </a:r>
            <a:r>
              <a:rPr lang="en-US" altLang="zh-CN" sz="2400" dirty="0">
                <a:solidFill>
                  <a:srgbClr val="333333"/>
                </a:solidFill>
                <a:ea typeface="-apple-system"/>
              </a:rPr>
              <a:t>["a", {"b": [</a:t>
            </a:r>
            <a:r>
              <a:rPr lang="en-US" altLang="zh-CN" sz="2400" dirty="0">
                <a:solidFill>
                  <a:srgbClr val="FF0000"/>
                </a:solidFill>
                <a:ea typeface="-apple-system"/>
              </a:rPr>
              <a:t>"x"</a:t>
            </a:r>
            <a:r>
              <a:rPr lang="en-US" altLang="zh-CN" sz="2400" dirty="0">
                <a:solidFill>
                  <a:srgbClr val="333333"/>
                </a:solidFill>
                <a:ea typeface="-apple-system"/>
              </a:rPr>
              <a:t>, 1, 2]}, [3, 4]]</a:t>
            </a:r>
            <a:endParaRPr lang="zh-CN" altLang="zh-CN" sz="2400" dirty="0">
              <a:solidFill>
                <a:srgbClr val="333333"/>
              </a:solidFill>
              <a:ea typeface="-apple-system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BC0E9-2BF2-4718-AE8A-8DDA3C2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1897E-CBC6-425D-A90C-3C0B38C80551}"/>
              </a:ext>
            </a:extLst>
          </p:cNvPr>
          <p:cNvSpPr/>
          <p:nvPr/>
        </p:nvSpPr>
        <p:spPr>
          <a:xfrm>
            <a:off x="838200" y="6488668"/>
            <a:ext cx="96845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参考链接：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https://blog.csdn.net/qq_16946803/article/details/127620851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；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https://dev.mysql.com/doc/refman/8.1/en/json-modification-functions.html</a:t>
            </a:r>
          </a:p>
          <a:p>
            <a:endParaRPr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5950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74B01-CDF5-488C-9B82-CADFEE33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653FF-6D1A-4AD9-AB11-408FBED0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3665157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6</a:t>
            </a:r>
            <a:r>
              <a:rPr lang="zh-CN" altLang="en-US" sz="2400" b="1" dirty="0"/>
              <a:t>、删除</a:t>
            </a:r>
            <a:r>
              <a:rPr lang="en-US" altLang="zh-CN" sz="2400" b="1" dirty="0"/>
              <a:t>JSON</a:t>
            </a:r>
            <a:r>
              <a:rPr lang="zh-CN" altLang="en-US" sz="2400" b="1" dirty="0"/>
              <a:t>元素</a:t>
            </a:r>
            <a:endParaRPr lang="en-US" altLang="zh-CN" sz="2400" b="1" dirty="0"/>
          </a:p>
          <a:p>
            <a:r>
              <a:rPr lang="en-US" altLang="zh-CN" sz="2400" dirty="0"/>
              <a:t>JSON_REMOVE( )</a:t>
            </a:r>
            <a:r>
              <a:rPr lang="zh-CN" altLang="en-US" sz="2400" dirty="0"/>
              <a:t>函数</a:t>
            </a:r>
            <a:endParaRPr lang="en-US" altLang="zh-CN" sz="2400" dirty="0"/>
          </a:p>
          <a:p>
            <a:r>
              <a:rPr lang="zh-CN" altLang="en-US" sz="2400" dirty="0"/>
              <a:t>例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/>
              <a:t>UPDATE muscleape SET category = JSON_REMOVE(category,</a:t>
            </a:r>
          </a:p>
          <a:p>
            <a:r>
              <a:rPr lang="en-US" altLang="zh-CN" sz="2400" dirty="0"/>
              <a:t>      </a:t>
            </a:r>
            <a:r>
              <a:rPr lang="en-US" altLang="zh-CN" sz="2400" dirty="0">
                <a:solidFill>
                  <a:srgbClr val="333333"/>
                </a:solidFill>
                <a:ea typeface="-apple-system"/>
              </a:rPr>
              <a:t>'</a:t>
            </a:r>
            <a:r>
              <a:rPr lang="en-US" altLang="zh-CN" sz="2400" dirty="0"/>
              <a:t>$.host</a:t>
            </a:r>
            <a:r>
              <a:rPr lang="en-US" altLang="zh-CN" sz="2400" dirty="0">
                <a:solidFill>
                  <a:srgbClr val="333333"/>
                </a:solidFill>
                <a:ea typeface="-apple-system"/>
              </a:rPr>
              <a:t>'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333333"/>
                </a:solidFill>
                <a:ea typeface="-apple-system"/>
              </a:rPr>
              <a:t>'</a:t>
            </a:r>
            <a:r>
              <a:rPr lang="en-US" altLang="zh-CN" sz="2400" dirty="0"/>
              <a:t>$.</a:t>
            </a:r>
            <a:r>
              <a:rPr lang="en-US" altLang="zh-CN" sz="2400" dirty="0" err="1"/>
              <a:t>url</a:t>
            </a:r>
            <a:r>
              <a:rPr lang="en-US" altLang="zh-CN" sz="2400" dirty="0">
                <a:solidFill>
                  <a:srgbClr val="333333"/>
                </a:solidFill>
                <a:ea typeface="-apple-system"/>
              </a:rPr>
              <a:t>'</a:t>
            </a:r>
            <a:r>
              <a:rPr lang="en-US" altLang="zh-CN" sz="2400" dirty="0"/>
              <a:t>)  WHERE id = 1;--</a:t>
            </a:r>
            <a:r>
              <a:rPr lang="zh-CN" altLang="en-US" sz="2400" dirty="0"/>
              <a:t>删除属性</a:t>
            </a:r>
            <a:endParaRPr lang="en-US" altLang="zh-CN" sz="2400" dirty="0"/>
          </a:p>
          <a:p>
            <a:r>
              <a:rPr lang="zh-CN" altLang="en-US" sz="2400" dirty="0"/>
              <a:t>例</a:t>
            </a:r>
            <a:r>
              <a:rPr lang="en-US" altLang="zh-CN" sz="2400" dirty="0"/>
              <a:t>2</a:t>
            </a:r>
            <a:r>
              <a:rPr lang="zh-CN" altLang="en-US" sz="2400" dirty="0"/>
              <a:t>：</a:t>
            </a:r>
            <a:r>
              <a:rPr lang="en-US" altLang="zh-CN" sz="2400" dirty="0"/>
              <a:t>UPDATE muscleape SET tags = JSON_REMOVE(tags, '$[0]</a:t>
            </a:r>
            <a:r>
              <a:rPr lang="en-US" altLang="zh-CN" sz="2400" dirty="0">
                <a:solidFill>
                  <a:srgbClr val="333333"/>
                </a:solidFill>
                <a:ea typeface="-apple-system"/>
              </a:rPr>
              <a:t>'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       WHERE id = 1;  --</a:t>
            </a:r>
            <a:r>
              <a:rPr lang="zh-CN" altLang="en-US" sz="2400" dirty="0"/>
              <a:t>删除</a:t>
            </a:r>
            <a:r>
              <a:rPr lang="en-US" altLang="zh-CN" sz="2400" dirty="0"/>
              <a:t>json</a:t>
            </a:r>
            <a:r>
              <a:rPr lang="zh-CN" altLang="en-US" sz="2400" dirty="0"/>
              <a:t>属性</a:t>
            </a:r>
            <a:r>
              <a:rPr lang="en-US" altLang="zh-CN" sz="2400" dirty="0"/>
              <a:t>tags</a:t>
            </a:r>
            <a:r>
              <a:rPr lang="zh-CN" altLang="en-US" sz="2400" dirty="0"/>
              <a:t>的第一个数组元素。</a:t>
            </a:r>
            <a:endParaRPr lang="en-US" altLang="zh-CN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BC0E9-2BF2-4718-AE8A-8DDA3C2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1897E-CBC6-425D-A90C-3C0B38C80551}"/>
              </a:ext>
            </a:extLst>
          </p:cNvPr>
          <p:cNvSpPr/>
          <p:nvPr/>
        </p:nvSpPr>
        <p:spPr>
          <a:xfrm>
            <a:off x="838200" y="6488668"/>
            <a:ext cx="8281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参考链接：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https://blog.csdn.net/qq_16946803/article/details/127620851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7098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74B01-CDF5-488C-9B82-CADFEE33E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85"/>
            <a:ext cx="10515600" cy="920336"/>
          </a:xfrm>
        </p:spPr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653FF-6D1A-4AD9-AB11-408FBED0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421"/>
            <a:ext cx="10515600" cy="3665157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7</a:t>
            </a:r>
            <a:r>
              <a:rPr lang="zh-CN" altLang="en-US" sz="2400" b="1" dirty="0"/>
              <a:t>、创建索引</a:t>
            </a:r>
            <a:endParaRPr lang="en-US" altLang="zh-CN" sz="2400" b="1" dirty="0"/>
          </a:p>
          <a:p>
            <a:r>
              <a:rPr lang="en-US" altLang="zh-CN" sz="2400" dirty="0"/>
              <a:t>       MySQL</a:t>
            </a:r>
            <a:r>
              <a:rPr lang="zh-CN" altLang="en-US" sz="2400" dirty="0"/>
              <a:t>的</a:t>
            </a:r>
            <a:r>
              <a:rPr lang="en-US" altLang="zh-CN" sz="2400" dirty="0"/>
              <a:t>JSON</a:t>
            </a:r>
            <a:r>
              <a:rPr lang="zh-CN" altLang="en-US" sz="2400" dirty="0"/>
              <a:t>格式数据不能直接创建索引，但是可以用虚拟列的方式变通，把要搜索的数据单独构建一个虚拟数据列，然后在这个虚拟数据列上创建一个索引</a:t>
            </a:r>
            <a:endParaRPr lang="en-US" altLang="zh-CN" sz="24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/>
              <a:t>例：</a:t>
            </a:r>
            <a:r>
              <a:rPr lang="zh-CN" altLang="zh-CN" sz="2400" dirty="0">
                <a:solidFill>
                  <a:srgbClr val="333333"/>
                </a:solidFill>
                <a:latin typeface="Arial Unicode MS" panose="020B0604020202020204" pitchFamily="34" charset="-122"/>
                <a:ea typeface="-apple-system"/>
              </a:rPr>
              <a:t>CREATE TABLE muscleape_office(</a:t>
            </a:r>
            <a:r>
              <a:rPr lang="en-US" altLang="zh-CN" sz="2400" dirty="0">
                <a:solidFill>
                  <a:srgbClr val="333333"/>
                </a:solidFill>
                <a:latin typeface="Arial Unicode MS" panose="020B0604020202020204" pitchFamily="34" charset="-122"/>
                <a:ea typeface="-apple-system"/>
              </a:rPr>
              <a:t> </a:t>
            </a:r>
            <a:r>
              <a:rPr lang="zh-CN" altLang="zh-CN" sz="2400" dirty="0">
                <a:solidFill>
                  <a:srgbClr val="333333"/>
                </a:solidFill>
                <a:latin typeface="Arial Unicode MS" panose="020B0604020202020204" pitchFamily="34" charset="-122"/>
                <a:ea typeface="-apple-system"/>
              </a:rPr>
              <a:t>c </a:t>
            </a:r>
            <a:r>
              <a:rPr lang="zh-CN" altLang="zh-CN" sz="2400" dirty="0">
                <a:solidFill>
                  <a:srgbClr val="FF0000"/>
                </a:solidFill>
                <a:latin typeface="Arial Unicode MS" panose="020B0604020202020204" pitchFamily="34" charset="-122"/>
                <a:ea typeface="-apple-system"/>
              </a:rPr>
              <a:t>JSON</a:t>
            </a:r>
            <a:r>
              <a:rPr lang="zh-CN" altLang="zh-CN" sz="2400" dirty="0">
                <a:solidFill>
                  <a:srgbClr val="333333"/>
                </a:solidFill>
                <a:latin typeface="Arial Unicode MS" panose="020B0604020202020204" pitchFamily="34" charset="-122"/>
                <a:ea typeface="-apple-system"/>
              </a:rPr>
              <a:t>,</a:t>
            </a:r>
            <a:endParaRPr lang="zh-CN" altLang="zh-CN" sz="3600" dirty="0">
              <a:solidFill>
                <a:srgbClr val="333333"/>
              </a:solidFill>
              <a:ea typeface="-apple-system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3333"/>
                </a:solidFill>
                <a:latin typeface="Arial Unicode MS" panose="020B0604020202020204" pitchFamily="34" charset="-122"/>
                <a:ea typeface="-apple-system"/>
              </a:rPr>
              <a:t>       </a:t>
            </a:r>
            <a:r>
              <a:rPr lang="zh-CN" altLang="zh-CN" sz="2400" dirty="0">
                <a:solidFill>
                  <a:srgbClr val="333333"/>
                </a:solidFill>
                <a:latin typeface="Arial Unicode MS" panose="020B0604020202020204" pitchFamily="34" charset="-122"/>
                <a:ea typeface="-apple-system"/>
              </a:rPr>
              <a:t>g INT </a:t>
            </a:r>
            <a:r>
              <a:rPr lang="zh-CN" altLang="zh-CN" sz="2400" dirty="0">
                <a:solidFill>
                  <a:srgbClr val="FF0000"/>
                </a:solidFill>
                <a:latin typeface="Arial Unicode MS" panose="020B0604020202020204" pitchFamily="34" charset="-122"/>
                <a:ea typeface="-apple-system"/>
              </a:rPr>
              <a:t>GENERATED ALWAYS AS </a:t>
            </a:r>
            <a:r>
              <a:rPr lang="zh-CN" altLang="zh-CN" sz="2400" dirty="0">
                <a:solidFill>
                  <a:srgbClr val="333333"/>
                </a:solidFill>
                <a:latin typeface="Arial Unicode MS" panose="020B0604020202020204" pitchFamily="34" charset="-122"/>
                <a:ea typeface="-apple-system"/>
              </a:rPr>
              <a:t>(c-&gt;"$.id"),</a:t>
            </a:r>
            <a:endParaRPr lang="zh-CN" altLang="zh-CN" sz="3600" dirty="0">
              <a:solidFill>
                <a:srgbClr val="333333"/>
              </a:solidFill>
              <a:ea typeface="-apple-system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3333"/>
                </a:solidFill>
                <a:latin typeface="Arial Unicode MS" panose="020B0604020202020204" pitchFamily="34" charset="-122"/>
                <a:ea typeface="-apple-system"/>
              </a:rPr>
              <a:t>       </a:t>
            </a:r>
            <a:r>
              <a:rPr lang="zh-CN" altLang="zh-CN" sz="2400" dirty="0">
                <a:solidFill>
                  <a:srgbClr val="333333"/>
                </a:solidFill>
                <a:latin typeface="Arial Unicode MS" panose="020B0604020202020204" pitchFamily="34" charset="-122"/>
                <a:ea typeface="-apple-system"/>
              </a:rPr>
              <a:t>INDEX i (g)</a:t>
            </a:r>
            <a:r>
              <a:rPr lang="en-US" altLang="zh-CN" sz="2400" dirty="0">
                <a:solidFill>
                  <a:srgbClr val="333333"/>
                </a:solidFill>
                <a:latin typeface="Arial Unicode MS" panose="020B0604020202020204" pitchFamily="34" charset="-122"/>
                <a:ea typeface="-apple-system"/>
              </a:rPr>
              <a:t> </a:t>
            </a:r>
            <a:r>
              <a:rPr lang="zh-CN" altLang="zh-CN" sz="2400" dirty="0">
                <a:solidFill>
                  <a:srgbClr val="333333"/>
                </a:solidFill>
                <a:latin typeface="Arial Unicode MS" panose="020B0604020202020204" pitchFamily="34" charset="-122"/>
                <a:ea typeface="-apple-system"/>
              </a:rPr>
              <a:t>);</a:t>
            </a:r>
            <a:endParaRPr lang="en-US" altLang="zh-CN" sz="2400" dirty="0">
              <a:solidFill>
                <a:srgbClr val="333333"/>
              </a:solidFill>
              <a:latin typeface="Arial Unicode MS" panose="020B0604020202020204" pitchFamily="34" charset="-122"/>
              <a:ea typeface="-apple-system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Arial Unicode MS" panose="020B0604020202020204" pitchFamily="34" charset="-122"/>
              <a:ea typeface="-apple-system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3333"/>
                </a:solidFill>
                <a:ea typeface="-apple-system"/>
              </a:rPr>
              <a:t>      DESC </a:t>
            </a:r>
            <a:r>
              <a:rPr lang="en-US" altLang="zh-CN" sz="2400" dirty="0" err="1">
                <a:solidFill>
                  <a:srgbClr val="333333"/>
                </a:solidFill>
                <a:ea typeface="-apple-system"/>
              </a:rPr>
              <a:t>muscleape_office</a:t>
            </a:r>
            <a:r>
              <a:rPr lang="en-US" altLang="zh-CN" sz="2400" dirty="0">
                <a:solidFill>
                  <a:srgbClr val="333333"/>
                </a:solidFill>
                <a:ea typeface="-apple-system"/>
              </a:rPr>
              <a:t>; --</a:t>
            </a:r>
            <a:r>
              <a:rPr lang="zh-CN" altLang="en-US" sz="2400" dirty="0">
                <a:solidFill>
                  <a:srgbClr val="333333"/>
                </a:solidFill>
                <a:ea typeface="-apple-system"/>
              </a:rPr>
              <a:t>查看表结构</a:t>
            </a:r>
            <a:endParaRPr lang="en-US" altLang="zh-CN" sz="2400" dirty="0">
              <a:solidFill>
                <a:srgbClr val="333333"/>
              </a:solidFill>
              <a:ea typeface="-apple-system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zh-CN" altLang="zh-CN" sz="3600" dirty="0">
              <a:solidFill>
                <a:srgbClr val="333333"/>
              </a:solidFill>
              <a:ea typeface="-apple-system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BC0E9-2BF2-4718-AE8A-8DDA3C2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1897E-CBC6-425D-A90C-3C0B38C80551}"/>
              </a:ext>
            </a:extLst>
          </p:cNvPr>
          <p:cNvSpPr/>
          <p:nvPr/>
        </p:nvSpPr>
        <p:spPr>
          <a:xfrm>
            <a:off x="838200" y="6488668"/>
            <a:ext cx="8281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参考链接：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https://blog.csdn.net/qq_16946803/article/details/127620851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9944723-12D7-4BBF-B6DB-988FDBB89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360671"/>
              </p:ext>
            </p:extLst>
          </p:nvPr>
        </p:nvGraphicFramePr>
        <p:xfrm>
          <a:off x="1499392" y="4782896"/>
          <a:ext cx="6959601" cy="1524000"/>
        </p:xfrm>
        <a:graphic>
          <a:graphicData uri="http://schemas.openxmlformats.org/drawingml/2006/table">
            <a:tbl>
              <a:tblPr/>
              <a:tblGrid>
                <a:gridCol w="1018117">
                  <a:extLst>
                    <a:ext uri="{9D8B030D-6E8A-4147-A177-3AD203B41FA5}">
                      <a16:colId xmlns:a16="http://schemas.microsoft.com/office/drawing/2014/main" val="515085386"/>
                    </a:ext>
                  </a:extLst>
                </a:gridCol>
                <a:gridCol w="1018117">
                  <a:extLst>
                    <a:ext uri="{9D8B030D-6E8A-4147-A177-3AD203B41FA5}">
                      <a16:colId xmlns:a16="http://schemas.microsoft.com/office/drawing/2014/main" val="2482757696"/>
                    </a:ext>
                  </a:extLst>
                </a:gridCol>
                <a:gridCol w="1018117">
                  <a:extLst>
                    <a:ext uri="{9D8B030D-6E8A-4147-A177-3AD203B41FA5}">
                      <a16:colId xmlns:a16="http://schemas.microsoft.com/office/drawing/2014/main" val="4073487085"/>
                    </a:ext>
                  </a:extLst>
                </a:gridCol>
                <a:gridCol w="1018117">
                  <a:extLst>
                    <a:ext uri="{9D8B030D-6E8A-4147-A177-3AD203B41FA5}">
                      <a16:colId xmlns:a16="http://schemas.microsoft.com/office/drawing/2014/main" val="3824723326"/>
                    </a:ext>
                  </a:extLst>
                </a:gridCol>
                <a:gridCol w="1018117">
                  <a:extLst>
                    <a:ext uri="{9D8B030D-6E8A-4147-A177-3AD203B41FA5}">
                      <a16:colId xmlns:a16="http://schemas.microsoft.com/office/drawing/2014/main" val="3189751418"/>
                    </a:ext>
                  </a:extLst>
                </a:gridCol>
                <a:gridCol w="1869016">
                  <a:extLst>
                    <a:ext uri="{9D8B030D-6E8A-4147-A177-3AD203B41FA5}">
                      <a16:colId xmlns:a16="http://schemas.microsoft.com/office/drawing/2014/main" val="969478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4F4F4F"/>
                          </a:solidFill>
                          <a:effectLst/>
                        </a:rPr>
                        <a:t>Field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</a:rPr>
                        <a:t>type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</a:rPr>
                        <a:t>Null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</a:rPr>
                        <a:t>Key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solidFill>
                            <a:srgbClr val="4F4F4F"/>
                          </a:solidFill>
                          <a:effectLst/>
                        </a:rPr>
                        <a:t>Default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4F4F4F"/>
                          </a:solidFill>
                          <a:effectLst/>
                        </a:rPr>
                        <a:t>Extra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806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solidFill>
                            <a:srgbClr val="4F4F4F"/>
                          </a:solidFill>
                          <a:effectLst/>
                        </a:rPr>
                        <a:t>c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solidFill>
                            <a:srgbClr val="4F4F4F"/>
                          </a:solidFill>
                          <a:effectLst/>
                        </a:rPr>
                        <a:t>json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solidFill>
                            <a:srgbClr val="4F4F4F"/>
                          </a:solidFill>
                          <a:effectLst/>
                        </a:rPr>
                        <a:t>YES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>
                          <a:solidFill>
                            <a:srgbClr val="4F4F4F"/>
                          </a:solidFill>
                          <a:effectLst/>
                        </a:rPr>
                        <a:t>""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>
                          <a:solidFill>
                            <a:srgbClr val="4F4F4F"/>
                          </a:solidFill>
                          <a:effectLst/>
                        </a:rPr>
                        <a:t>""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0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88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solidFill>
                            <a:srgbClr val="4F4F4F"/>
                          </a:solidFill>
                          <a:effectLst/>
                        </a:rPr>
                        <a:t>g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solidFill>
                            <a:srgbClr val="4F4F4F"/>
                          </a:solidFill>
                          <a:effectLst/>
                        </a:rPr>
                        <a:t>int(11)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solidFill>
                            <a:srgbClr val="4F4F4F"/>
                          </a:solidFill>
                          <a:effectLst/>
                        </a:rPr>
                        <a:t>YES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solidFill>
                            <a:srgbClr val="4F4F4F"/>
                          </a:solidFill>
                          <a:effectLst/>
                        </a:rPr>
                        <a:t>MUL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0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rgbClr val="4F4F4F"/>
                          </a:solidFill>
                          <a:effectLst/>
                        </a:rPr>
                        <a:t>VIRTUAL GENERATED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03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1567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74B01-CDF5-488C-9B82-CADFEE33E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85"/>
            <a:ext cx="10515600" cy="920336"/>
          </a:xfrm>
        </p:spPr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653FF-6D1A-4AD9-AB11-408FBED0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421"/>
            <a:ext cx="10515600" cy="4072354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7</a:t>
            </a:r>
            <a:r>
              <a:rPr lang="zh-CN" altLang="en-US" sz="2400" b="1" dirty="0"/>
              <a:t>、创建索引</a:t>
            </a:r>
            <a:endParaRPr lang="en-US" altLang="zh-CN" sz="2400" b="1" dirty="0"/>
          </a:p>
          <a:p>
            <a:r>
              <a:rPr lang="en-US" altLang="zh-CN" sz="2400" dirty="0"/>
              <a:t>INSERT INTO </a:t>
            </a:r>
            <a:r>
              <a:rPr lang="en-US" altLang="zh-CN" sz="2400" dirty="0" err="1"/>
              <a:t>muscleape_office</a:t>
            </a:r>
            <a:r>
              <a:rPr lang="en-US" altLang="zh-CN" sz="2400" dirty="0"/>
              <a:t> (c)VALUES</a:t>
            </a:r>
          </a:p>
          <a:p>
            <a:r>
              <a:rPr lang="en-US" altLang="zh-CN" sz="2400" dirty="0"/>
              <a:t>   ('{"id": "1", "name": "Fred"}'),</a:t>
            </a:r>
          </a:p>
          <a:p>
            <a:r>
              <a:rPr lang="en-US" altLang="zh-CN" sz="2400" dirty="0"/>
              <a:t>   ('{"id": "2", "name": "Wilma"}'),</a:t>
            </a:r>
          </a:p>
          <a:p>
            <a:r>
              <a:rPr lang="en-US" altLang="zh-CN" sz="2400" dirty="0"/>
              <a:t>   ('{"id": "3", "name": "Barney"}'),</a:t>
            </a:r>
          </a:p>
          <a:p>
            <a:r>
              <a:rPr lang="en-US" altLang="zh-CN" sz="2400" dirty="0"/>
              <a:t>   ('{"id": "4", "name": "Betty"}');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ea typeface="-apple-system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3333"/>
                </a:solidFill>
                <a:ea typeface="-apple-system"/>
              </a:rPr>
              <a:t>SELECT c-&gt;&gt;'$.name' AS name FROM </a:t>
            </a:r>
            <a:r>
              <a:rPr lang="en-US" altLang="zh-CN" sz="2400" dirty="0" err="1">
                <a:solidFill>
                  <a:srgbClr val="333333"/>
                </a:solidFill>
                <a:ea typeface="-apple-system"/>
              </a:rPr>
              <a:t>muscleape_office</a:t>
            </a:r>
            <a:r>
              <a:rPr lang="en-US" altLang="zh-CN" sz="2400" dirty="0">
                <a:solidFill>
                  <a:srgbClr val="333333"/>
                </a:solidFill>
                <a:ea typeface="-apple-system"/>
              </a:rPr>
              <a:t> WHERE g &gt; 2;</a:t>
            </a:r>
            <a:endParaRPr lang="zh-CN" altLang="zh-CN" sz="2400" dirty="0">
              <a:solidFill>
                <a:srgbClr val="333333"/>
              </a:solidFill>
              <a:ea typeface="-apple-system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BC0E9-2BF2-4718-AE8A-8DDA3C2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1897E-CBC6-425D-A90C-3C0B38C80551}"/>
              </a:ext>
            </a:extLst>
          </p:cNvPr>
          <p:cNvSpPr/>
          <p:nvPr/>
        </p:nvSpPr>
        <p:spPr>
          <a:xfrm>
            <a:off x="838200" y="6488668"/>
            <a:ext cx="8281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参考链接：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https://blog.csdn.net/qq_16946803/article/details/127620851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8E7491F-2829-4A1F-8048-A71ACF092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517716"/>
              </p:ext>
            </p:extLst>
          </p:nvPr>
        </p:nvGraphicFramePr>
        <p:xfrm>
          <a:off x="919957" y="5136038"/>
          <a:ext cx="6108700" cy="1219200"/>
        </p:xfrm>
        <a:graphic>
          <a:graphicData uri="http://schemas.openxmlformats.org/drawingml/2006/table">
            <a:tbl>
              <a:tblPr/>
              <a:tblGrid>
                <a:gridCol w="6108700">
                  <a:extLst>
                    <a:ext uri="{9D8B030D-6E8A-4147-A177-3AD203B41FA5}">
                      <a16:colId xmlns:a16="http://schemas.microsoft.com/office/drawing/2014/main" val="24514162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258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Barney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460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Betty</a:t>
                      </a:r>
                    </a:p>
                  </a:txBody>
                  <a:tcPr marL="50800" marR="50800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151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48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74B01-CDF5-488C-9B82-CADFEE33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653FF-6D1A-4AD9-AB11-408FBED0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3665157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8</a:t>
            </a:r>
            <a:r>
              <a:rPr lang="zh-CN" altLang="en-US" sz="2400" dirty="0"/>
              <a:t>、从</a:t>
            </a:r>
            <a:r>
              <a:rPr lang="en-US" altLang="zh-CN" sz="2400" dirty="0"/>
              <a:t>JSON</a:t>
            </a:r>
            <a:r>
              <a:rPr lang="zh-CN" altLang="en-US" sz="2400" dirty="0"/>
              <a:t>中提取关系表</a:t>
            </a:r>
            <a:endParaRPr lang="en-US" altLang="zh-CN" sz="2400" dirty="0"/>
          </a:p>
          <a:p>
            <a:r>
              <a:rPr lang="en-US" altLang="zh-CN" sz="2400" i="1" dirty="0">
                <a:solidFill>
                  <a:srgbClr val="0000FF"/>
                </a:solidFill>
              </a:rPr>
              <a:t>       JSON_TABLE(expr, path COLUMNS (</a:t>
            </a:r>
            <a:r>
              <a:rPr lang="en-US" altLang="zh-CN" sz="2400" i="1" dirty="0" err="1">
                <a:solidFill>
                  <a:srgbClr val="0000FF"/>
                </a:solidFill>
              </a:rPr>
              <a:t>column_list</a:t>
            </a:r>
            <a:r>
              <a:rPr lang="en-US" altLang="zh-CN" sz="2400" i="1" dirty="0">
                <a:solidFill>
                  <a:srgbClr val="0000FF"/>
                </a:solidFill>
              </a:rPr>
              <a:t>) [AS] alias)</a:t>
            </a:r>
          </a:p>
          <a:p>
            <a:r>
              <a:rPr lang="en-US" altLang="zh-CN" sz="2400" dirty="0"/>
              <a:t>       JSON_TABLE( )</a:t>
            </a:r>
            <a:r>
              <a:rPr lang="zh-CN" altLang="en-US" sz="2400" dirty="0"/>
              <a:t>函数，从一个指定的</a:t>
            </a:r>
            <a:r>
              <a:rPr lang="en-US" altLang="zh-CN" sz="2400" dirty="0"/>
              <a:t>JSON</a:t>
            </a:r>
            <a:r>
              <a:rPr lang="zh-CN" altLang="en-US" sz="2400" dirty="0"/>
              <a:t>文档中提取数据并返回一个具有指定列的关系表。</a:t>
            </a:r>
            <a:endParaRPr lang="en-US" altLang="zh-CN" sz="2400" dirty="0"/>
          </a:p>
          <a:p>
            <a:r>
              <a:rPr lang="en-US" altLang="zh-CN" sz="2400" i="1" dirty="0">
                <a:solidFill>
                  <a:srgbClr val="0000FF"/>
                </a:solidFill>
              </a:rPr>
              <a:t>Expr </a:t>
            </a:r>
            <a:r>
              <a:rPr lang="zh-CN" altLang="en-US" sz="2400" i="1" dirty="0">
                <a:solidFill>
                  <a:srgbClr val="0000FF"/>
                </a:solidFill>
              </a:rPr>
              <a:t>表示</a:t>
            </a:r>
            <a:r>
              <a:rPr lang="en-US" altLang="zh-CN" sz="2400" i="1" dirty="0">
                <a:solidFill>
                  <a:srgbClr val="0000FF"/>
                </a:solidFill>
              </a:rPr>
              <a:t>JSON</a:t>
            </a:r>
            <a:r>
              <a:rPr lang="zh-CN" altLang="en-US" sz="2400" i="1" dirty="0">
                <a:solidFill>
                  <a:srgbClr val="0000FF"/>
                </a:solidFill>
              </a:rPr>
              <a:t>数据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en-US" altLang="zh-CN" sz="2400" i="1" dirty="0" err="1"/>
              <a:t>column_list</a:t>
            </a:r>
            <a:r>
              <a:rPr lang="en-US" altLang="zh-CN" sz="2400" i="1" dirty="0"/>
              <a:t>:      column[, column][, ...]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000" i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i="1" dirty="0"/>
              <a:t>column: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i="1" dirty="0"/>
              <a:t>    name FOR ORDINALITY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i="1" dirty="0"/>
              <a:t>    |  name type PATH string path [</a:t>
            </a:r>
            <a:r>
              <a:rPr lang="en-US" altLang="zh-CN" sz="2400" i="1" dirty="0" err="1"/>
              <a:t>on_empty</a:t>
            </a:r>
            <a:r>
              <a:rPr lang="en-US" altLang="zh-CN" sz="2400" i="1" dirty="0"/>
              <a:t>] [</a:t>
            </a:r>
            <a:r>
              <a:rPr lang="en-US" altLang="zh-CN" sz="2400" i="1" dirty="0" err="1"/>
              <a:t>on_error</a:t>
            </a:r>
            <a:r>
              <a:rPr lang="en-US" altLang="zh-CN" sz="2400" i="1" dirty="0"/>
              <a:t>]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i="1" dirty="0"/>
              <a:t>    |  name type EXISTS PATH string path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i="1" dirty="0"/>
              <a:t>    |  NESTED [PATH] path COLUMNS (</a:t>
            </a:r>
            <a:r>
              <a:rPr lang="en-US" altLang="zh-CN" sz="2400" i="1" dirty="0" err="1"/>
              <a:t>column_list</a:t>
            </a:r>
            <a:r>
              <a:rPr lang="en-US" altLang="zh-CN" sz="2400" i="1" dirty="0"/>
              <a:t>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BC0E9-2BF2-4718-AE8A-8DDA3C2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1897E-CBC6-425D-A90C-3C0B38C80551}"/>
              </a:ext>
            </a:extLst>
          </p:cNvPr>
          <p:cNvSpPr/>
          <p:nvPr/>
        </p:nvSpPr>
        <p:spPr>
          <a:xfrm>
            <a:off x="838200" y="6488668"/>
            <a:ext cx="88859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参考链接：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https://blog.csdn.net/qq_16946803/article/details/127620851;  https://dev.mysql.com/doc/refman/8.1/en/json-table-functions.html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42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2.1.1 </a:t>
            </a:r>
            <a:r>
              <a:rPr lang="zh-CN" altLang="en-US" dirty="0"/>
              <a:t>关系数据结构及其形式化定义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5245967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关系数据库主要优点：</a:t>
            </a:r>
            <a:endParaRPr lang="en-US" altLang="zh-CN" sz="2400" b="1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完整的模式定义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较高的存储效率</a:t>
            </a:r>
            <a:endParaRPr lang="en-US" altLang="zh-CN" sz="2400" dirty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完善的</a:t>
            </a:r>
            <a:r>
              <a:rPr lang="en-US" altLang="zh-CN" sz="2400" dirty="0"/>
              <a:t>ACID</a:t>
            </a:r>
            <a:r>
              <a:rPr lang="zh-CN" altLang="en-US" sz="2400" dirty="0"/>
              <a:t>特性</a:t>
            </a:r>
            <a:endParaRPr lang="en-US" altLang="zh-CN" sz="2400" dirty="0"/>
          </a:p>
          <a:p>
            <a:r>
              <a:rPr lang="en-US" altLang="zh-CN" sz="2400" dirty="0"/>
              <a:t>4.</a:t>
            </a:r>
            <a:r>
              <a:rPr lang="zh-CN" altLang="en-US" sz="2400" dirty="0"/>
              <a:t>支持复杂查询</a:t>
            </a:r>
            <a:r>
              <a:rPr lang="en-US" altLang="zh-CN" sz="2400" dirty="0"/>
              <a:t>——</a:t>
            </a:r>
            <a:r>
              <a:rPr lang="zh-CN" altLang="en-US" sz="2400" dirty="0"/>
              <a:t>连接、嵌套</a:t>
            </a:r>
            <a:endParaRPr lang="en-US" altLang="zh-CN" sz="2400" dirty="0"/>
          </a:p>
          <a:p>
            <a:r>
              <a:rPr lang="en-US" altLang="zh-CN" sz="2400" dirty="0"/>
              <a:t>5.</a:t>
            </a:r>
            <a:r>
              <a:rPr lang="zh-CN" altLang="en-US" sz="2400" dirty="0"/>
              <a:t>较高的查询处理性能</a:t>
            </a:r>
            <a:r>
              <a:rPr lang="en-US" altLang="zh-CN" sz="2400" dirty="0"/>
              <a:t>——</a:t>
            </a:r>
            <a:r>
              <a:rPr lang="zh-CN" altLang="en-US" sz="2400" dirty="0"/>
              <a:t>索引、查询优化</a:t>
            </a:r>
            <a:endParaRPr lang="en-US" altLang="zh-CN" sz="2400" dirty="0"/>
          </a:p>
          <a:p>
            <a:r>
              <a:rPr lang="en-US" altLang="zh-CN" sz="2400" dirty="0"/>
              <a:t>6.</a:t>
            </a:r>
            <a:r>
              <a:rPr lang="zh-CN" altLang="en-US" sz="2400" dirty="0"/>
              <a:t>扩展性</a:t>
            </a:r>
            <a:r>
              <a:rPr lang="en-US" altLang="zh-CN" sz="2400" dirty="0"/>
              <a:t>——</a:t>
            </a:r>
            <a:r>
              <a:rPr lang="zh-CN" altLang="en-US" sz="2400" dirty="0"/>
              <a:t>纵向提升机器性能，</a:t>
            </a:r>
            <a:r>
              <a:rPr lang="zh-CN" altLang="en-US" sz="2400" dirty="0">
                <a:solidFill>
                  <a:srgbClr val="FF0000"/>
                </a:solidFill>
              </a:rPr>
              <a:t>横向</a:t>
            </a:r>
            <a:r>
              <a:rPr lang="en-US" altLang="zh-CN" sz="2400" dirty="0">
                <a:solidFill>
                  <a:srgbClr val="FF0000"/>
                </a:solidFill>
              </a:rPr>
              <a:t>MPP</a:t>
            </a:r>
            <a:r>
              <a:rPr lang="zh-CN" altLang="en-US" sz="2400" dirty="0">
                <a:solidFill>
                  <a:srgbClr val="FF0000"/>
                </a:solidFill>
              </a:rPr>
              <a:t>受到一致性束缚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7.</a:t>
            </a:r>
            <a:r>
              <a:rPr lang="zh-CN" altLang="en-US" sz="2400" dirty="0"/>
              <a:t>易用性</a:t>
            </a:r>
            <a:endParaRPr lang="en-US" altLang="zh-CN" sz="2400" dirty="0"/>
          </a:p>
          <a:p>
            <a:r>
              <a:rPr lang="en-US" altLang="zh-CN" sz="2400" dirty="0"/>
              <a:t>8.</a:t>
            </a:r>
            <a:r>
              <a:rPr lang="zh-CN" altLang="en-US" sz="2400" dirty="0"/>
              <a:t>丰富的开发工具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70611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74B01-CDF5-488C-9B82-CADFEE33E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152"/>
            <a:ext cx="10515600" cy="920336"/>
          </a:xfrm>
        </p:spPr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653FF-6D1A-4AD9-AB11-408FBED0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49488"/>
            <a:ext cx="10872019" cy="3665157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8</a:t>
            </a:r>
            <a:r>
              <a:rPr lang="zh-CN" altLang="en-US" sz="2400" dirty="0"/>
              <a:t>、从</a:t>
            </a:r>
            <a:r>
              <a:rPr lang="en-US" altLang="zh-CN" sz="2400" dirty="0"/>
              <a:t>JSON</a:t>
            </a:r>
            <a:r>
              <a:rPr lang="zh-CN" altLang="en-US" sz="2400" dirty="0"/>
              <a:t>中提取关系表</a:t>
            </a:r>
            <a:endParaRPr lang="en-US" altLang="zh-CN" sz="2400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name FOR ORDINALITY</a:t>
            </a:r>
            <a:r>
              <a:rPr lang="zh-CN" altLang="en-US" sz="2400" dirty="0"/>
              <a:t>，</a:t>
            </a:r>
            <a:r>
              <a:rPr lang="en-US" altLang="zh-CN" sz="2400" dirty="0"/>
              <a:t> </a:t>
            </a:r>
            <a:r>
              <a:rPr lang="zh-CN" altLang="en-US" sz="2400" dirty="0"/>
              <a:t>生成一个从 </a:t>
            </a:r>
            <a:r>
              <a:rPr lang="en-US" altLang="zh-CN" sz="2400" dirty="0"/>
              <a:t>1 </a:t>
            </a:r>
            <a:r>
              <a:rPr lang="zh-CN" altLang="en-US" sz="2400" dirty="0"/>
              <a:t>开始的计数器列，名字为 </a:t>
            </a:r>
            <a:r>
              <a:rPr lang="en-US" altLang="zh-CN" sz="2400" dirty="0"/>
              <a:t>name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例</a:t>
            </a:r>
            <a:r>
              <a:rPr lang="en-US" altLang="zh-CN" sz="2400" dirty="0"/>
              <a:t>1</a:t>
            </a:r>
            <a:r>
              <a:rPr lang="zh-CN" altLang="en-US" sz="2400" dirty="0"/>
              <a:t>：将数组中的每个对象元素转为一个关系表中的一行，表中的列对应了每个对象中的成员，其中</a:t>
            </a:r>
            <a:r>
              <a:rPr lang="en-US" altLang="zh-CN" sz="2400" dirty="0"/>
              <a:t>for ordinality</a:t>
            </a:r>
            <a:r>
              <a:rPr lang="zh-CN" altLang="en-US" sz="2400" dirty="0"/>
              <a:t>定义了自增长计数器列。</a:t>
            </a:r>
            <a:endParaRPr lang="en-US" altLang="zh-CN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/>
              <a:t>SELECT  * FROM  JSON_TABLE(  '[{"x": 10, "y": 11}, {"x": 20, "y": 21}]',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/>
              <a:t>        '$[*]'   </a:t>
            </a:r>
            <a:r>
              <a:rPr lang="en-US" altLang="zh-CN" sz="2400" dirty="0">
                <a:solidFill>
                  <a:srgbClr val="0000FF"/>
                </a:solidFill>
              </a:rPr>
              <a:t>//</a:t>
            </a:r>
            <a:r>
              <a:rPr lang="zh-CN" altLang="en-US" sz="2400" dirty="0">
                <a:solidFill>
                  <a:srgbClr val="0000FF"/>
                </a:solidFill>
              </a:rPr>
              <a:t>表示数组中的所有元素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/>
              <a:t>            COLUMNS (  id </a:t>
            </a:r>
            <a:r>
              <a:rPr lang="en-US" altLang="zh-CN" sz="2400" dirty="0">
                <a:solidFill>
                  <a:srgbClr val="FF0000"/>
                </a:solidFill>
              </a:rPr>
              <a:t>FOR ORDINALITY</a:t>
            </a:r>
            <a:r>
              <a:rPr lang="en-US" altLang="zh-CN" sz="2400" dirty="0"/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/>
              <a:t>            x INT PATH '$.x',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/>
              <a:t>            y INT PATH '$.y'  )    ) AS t;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BC0E9-2BF2-4718-AE8A-8DDA3C2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1897E-CBC6-425D-A90C-3C0B38C80551}"/>
              </a:ext>
            </a:extLst>
          </p:cNvPr>
          <p:cNvSpPr/>
          <p:nvPr/>
        </p:nvSpPr>
        <p:spPr>
          <a:xfrm>
            <a:off x="838200" y="6488668"/>
            <a:ext cx="88859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参考链接：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https://www.aimzhi.cn/doc/mysql/999688f954d4c656.html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； 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https://dev.mysql.com/doc/refman/8.1/en/json-table-functions.html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389221"/>
              </p:ext>
            </p:extLst>
          </p:nvPr>
        </p:nvGraphicFramePr>
        <p:xfrm>
          <a:off x="838199" y="5007296"/>
          <a:ext cx="812799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579965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486352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1526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id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x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205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11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989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21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392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6573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74B01-CDF5-488C-9B82-CADFEE33E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152"/>
            <a:ext cx="10515600" cy="920336"/>
          </a:xfrm>
        </p:spPr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653FF-6D1A-4AD9-AB11-408FBED0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49488"/>
            <a:ext cx="10872019" cy="3665157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8</a:t>
            </a:r>
            <a:r>
              <a:rPr lang="zh-CN" altLang="en-US" sz="2400" dirty="0"/>
              <a:t>、从</a:t>
            </a:r>
            <a:r>
              <a:rPr lang="en-US" altLang="zh-CN" sz="2400" dirty="0"/>
              <a:t>JSON</a:t>
            </a:r>
            <a:r>
              <a:rPr lang="zh-CN" altLang="en-US" sz="2400" dirty="0"/>
              <a:t>中提取关系表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）提取数组中指定行</a:t>
            </a:r>
            <a:endParaRPr lang="en-US" altLang="zh-CN" sz="2400" dirty="0"/>
          </a:p>
          <a:p>
            <a:r>
              <a:rPr lang="zh-CN" altLang="en-US" sz="2400" dirty="0"/>
              <a:t>例</a:t>
            </a:r>
            <a:r>
              <a:rPr lang="en-US" altLang="zh-CN" sz="2400" dirty="0"/>
              <a:t>2</a:t>
            </a:r>
            <a:r>
              <a:rPr lang="zh-CN" altLang="en-US" sz="2400" dirty="0"/>
              <a:t>：提取数组中第</a:t>
            </a:r>
            <a:r>
              <a:rPr lang="en-US" altLang="zh-CN" sz="2400" dirty="0"/>
              <a:t>2</a:t>
            </a:r>
            <a:r>
              <a:rPr lang="zh-CN" altLang="en-US" sz="2400" dirty="0"/>
              <a:t>行，设置值为空时的缺省值。</a:t>
            </a:r>
            <a:endParaRPr lang="en-US" altLang="zh-CN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/>
              <a:t>SELECT  * FROM  JSON_TABLE(  '[{"x": 10, "y": 11}, {"x": 20}]',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/>
              <a:t>        '$[1]'   </a:t>
            </a:r>
            <a:r>
              <a:rPr lang="en-US" altLang="zh-CN" sz="2400" dirty="0">
                <a:solidFill>
                  <a:srgbClr val="0000FF"/>
                </a:solidFill>
              </a:rPr>
              <a:t>//</a:t>
            </a:r>
            <a:r>
              <a:rPr lang="zh-CN" altLang="en-US" sz="2400" dirty="0">
                <a:solidFill>
                  <a:srgbClr val="0000FF"/>
                </a:solidFill>
              </a:rPr>
              <a:t>取数组中的第</a:t>
            </a:r>
            <a:r>
              <a:rPr lang="en-US" altLang="zh-CN" sz="2400" dirty="0">
                <a:solidFill>
                  <a:srgbClr val="0000FF"/>
                </a:solidFill>
              </a:rPr>
              <a:t>2</a:t>
            </a:r>
            <a:r>
              <a:rPr lang="zh-CN" altLang="en-US" sz="2400" dirty="0">
                <a:solidFill>
                  <a:srgbClr val="0000FF"/>
                </a:solidFill>
              </a:rPr>
              <a:t>个元素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/>
              <a:t>            COLUMNS (  id FOR ORDINALITY,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/>
              <a:t>            x INT PATH '$.x',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/>
              <a:t>            y INT PATH '$.y'  </a:t>
            </a:r>
            <a:r>
              <a:rPr lang="en-US" altLang="zh-CN" sz="2400" dirty="0">
                <a:solidFill>
                  <a:srgbClr val="FF0000"/>
                </a:solidFill>
              </a:rPr>
              <a:t>DEFAULT '100' ON EMPTY </a:t>
            </a:r>
            <a:r>
              <a:rPr lang="en-US" altLang="zh-CN" sz="2400" dirty="0"/>
              <a:t>)    ) AS t;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BC0E9-2BF2-4718-AE8A-8DDA3C2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1897E-CBC6-425D-A90C-3C0B38C80551}"/>
              </a:ext>
            </a:extLst>
          </p:cNvPr>
          <p:cNvSpPr/>
          <p:nvPr/>
        </p:nvSpPr>
        <p:spPr>
          <a:xfrm>
            <a:off x="838200" y="6488668"/>
            <a:ext cx="88859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参考链接：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https://www.aimzhi.cn/doc/mysql/999688f954d4c656.html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； 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https://dev.mysql.com/doc/refman/8.1/en/json-table-functions.html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901461"/>
              </p:ext>
            </p:extLst>
          </p:nvPr>
        </p:nvGraphicFramePr>
        <p:xfrm>
          <a:off x="838199" y="4714645"/>
          <a:ext cx="812799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579965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486352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1526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id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x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205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392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3205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74B01-CDF5-488C-9B82-CADFEE33E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152"/>
            <a:ext cx="10515600" cy="920336"/>
          </a:xfrm>
        </p:spPr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653FF-6D1A-4AD9-AB11-408FBED0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49488"/>
            <a:ext cx="10872019" cy="3665157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8</a:t>
            </a:r>
            <a:r>
              <a:rPr lang="zh-CN" altLang="en-US" sz="2400" dirty="0"/>
              <a:t>、从</a:t>
            </a:r>
            <a:r>
              <a:rPr lang="en-US" altLang="zh-CN" sz="2400" dirty="0"/>
              <a:t>JSON</a:t>
            </a:r>
            <a:r>
              <a:rPr lang="zh-CN" altLang="en-US" sz="2400" dirty="0"/>
              <a:t>中提取关系表</a:t>
            </a:r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）拉平内嵌的数组</a:t>
            </a:r>
            <a:endParaRPr lang="en-US" altLang="zh-CN" sz="2400" dirty="0"/>
          </a:p>
          <a:p>
            <a:r>
              <a:rPr lang="zh-CN" altLang="en-US" sz="2400" dirty="0"/>
              <a:t>例</a:t>
            </a:r>
            <a:r>
              <a:rPr lang="en-US" altLang="zh-CN" sz="2400" dirty="0"/>
              <a:t>3</a:t>
            </a:r>
            <a:r>
              <a:rPr lang="zh-CN" altLang="en-US" sz="2400" dirty="0"/>
              <a:t>：</a:t>
            </a:r>
            <a:r>
              <a:rPr lang="en-US" altLang="zh-CN" sz="2400" dirty="0"/>
              <a:t>SELECT *  FROM  JSON_TABLE(   '[{"x":10,"y":[11, 12]}, {"x":20,"y":[21, 22]}]',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/>
              <a:t>        '$[*]'  COLUMNS (  x INT PATH '$.x',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/>
              <a:t>            NESTED PATH '$</a:t>
            </a:r>
            <a:r>
              <a:rPr lang="en-US" altLang="zh-CN" sz="2400" dirty="0">
                <a:solidFill>
                  <a:srgbClr val="FF0000"/>
                </a:solidFill>
              </a:rPr>
              <a:t>.y[*]</a:t>
            </a:r>
            <a:r>
              <a:rPr lang="en-US" altLang="zh-CN" sz="2400" dirty="0"/>
              <a:t>' COLUMNS (y INT PATH '$')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/>
              <a:t>         </a:t>
            </a:r>
            <a:r>
              <a:rPr lang="en-US" altLang="zh-CN" sz="2400" dirty="0">
                <a:solidFill>
                  <a:srgbClr val="0000FF"/>
                </a:solidFill>
              </a:rPr>
              <a:t>//</a:t>
            </a:r>
            <a:r>
              <a:rPr lang="zh-CN" altLang="en-US" sz="2400" dirty="0">
                <a:solidFill>
                  <a:srgbClr val="0000FF"/>
                </a:solidFill>
              </a:rPr>
              <a:t>展开 </a:t>
            </a:r>
            <a:r>
              <a:rPr lang="en-US" altLang="zh-CN" sz="2400" dirty="0">
                <a:solidFill>
                  <a:srgbClr val="0000FF"/>
                </a:solidFill>
              </a:rPr>
              <a:t>y </a:t>
            </a:r>
            <a:r>
              <a:rPr lang="zh-CN" altLang="en-US" sz="2400" dirty="0">
                <a:solidFill>
                  <a:srgbClr val="0000FF"/>
                </a:solidFill>
              </a:rPr>
              <a:t>对应的数组，并将 </a:t>
            </a:r>
            <a:r>
              <a:rPr lang="en-US" altLang="zh-CN" sz="2400" dirty="0">
                <a:solidFill>
                  <a:srgbClr val="0000FF"/>
                </a:solidFill>
              </a:rPr>
              <a:t>y </a:t>
            </a:r>
            <a:r>
              <a:rPr lang="zh-CN" altLang="en-US" sz="2400" dirty="0">
                <a:solidFill>
                  <a:srgbClr val="0000FF"/>
                </a:solidFill>
              </a:rPr>
              <a:t>数组中的每个元素放入名称为 </a:t>
            </a:r>
            <a:r>
              <a:rPr lang="en-US" altLang="zh-CN" sz="2400" dirty="0">
                <a:solidFill>
                  <a:srgbClr val="0000FF"/>
                </a:solidFill>
              </a:rPr>
              <a:t>y </a:t>
            </a:r>
            <a:r>
              <a:rPr lang="zh-CN" altLang="en-US" sz="2400" dirty="0">
                <a:solidFill>
                  <a:srgbClr val="0000FF"/>
                </a:solidFill>
              </a:rPr>
              <a:t>的列中  </a:t>
            </a:r>
            <a:r>
              <a:rPr lang="en-US" altLang="zh-CN" sz="2400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/>
              <a:t>) AS t;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BC0E9-2BF2-4718-AE8A-8DDA3C2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52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1897E-CBC6-425D-A90C-3C0B38C80551}"/>
              </a:ext>
            </a:extLst>
          </p:cNvPr>
          <p:cNvSpPr/>
          <p:nvPr/>
        </p:nvSpPr>
        <p:spPr>
          <a:xfrm>
            <a:off x="838200" y="6488668"/>
            <a:ext cx="88859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参考链接：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https://www.aimzhi.cn/doc/mysql/999688f954d4c656.html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； 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https://dev.mysql.com/doc/refman/8.1/en/json-table-functions.html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407833"/>
              </p:ext>
            </p:extLst>
          </p:nvPr>
        </p:nvGraphicFramePr>
        <p:xfrm>
          <a:off x="838198" y="4674557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034130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69857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85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446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30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438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683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186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74B01-CDF5-488C-9B82-CADFEE33E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152"/>
            <a:ext cx="10515600" cy="920336"/>
          </a:xfrm>
        </p:spPr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653FF-6D1A-4AD9-AB11-408FBED0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49488"/>
            <a:ext cx="11068666" cy="5293448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</a:t>
            </a:r>
            <a:r>
              <a:rPr lang="zh-CN" altLang="en-US" sz="2400" dirty="0"/>
              <a:t>）拉平内嵌的数组</a:t>
            </a:r>
            <a:endParaRPr lang="en-US" altLang="zh-CN" sz="2400" dirty="0"/>
          </a:p>
          <a:p>
            <a:r>
              <a:rPr lang="zh-CN" altLang="en-US" sz="2400" dirty="0"/>
              <a:t>例</a:t>
            </a:r>
            <a:r>
              <a:rPr lang="en-US" altLang="zh-CN" sz="2400" dirty="0"/>
              <a:t>4</a:t>
            </a:r>
            <a:r>
              <a:rPr lang="zh-CN" altLang="en-US" sz="2400" dirty="0"/>
              <a:t>：</a:t>
            </a:r>
            <a:r>
              <a:rPr lang="en-US" altLang="zh-CN" sz="2400" dirty="0"/>
              <a:t>Sibling nested paths</a:t>
            </a:r>
            <a:r>
              <a:rPr lang="zh-CN" altLang="en-US" sz="2400" dirty="0"/>
              <a:t>，在</a:t>
            </a:r>
            <a:r>
              <a:rPr lang="en-US" altLang="zh-CN" sz="2400" dirty="0"/>
              <a:t>COLUMNS</a:t>
            </a:r>
            <a:r>
              <a:rPr lang="zh-CN" altLang="en-US" sz="2400" dirty="0"/>
              <a:t>子句中有多个</a:t>
            </a:r>
            <a:r>
              <a:rPr lang="en-US" altLang="zh-CN" sz="2400" dirty="0"/>
              <a:t>NESTED PATH</a:t>
            </a:r>
            <a:r>
              <a:rPr lang="zh-CN" altLang="en-US" sz="2400" dirty="0"/>
              <a:t>实例</a:t>
            </a:r>
            <a:r>
              <a:rPr lang="en-US" altLang="zh-CN" sz="2400" dirty="0"/>
              <a:t> </a:t>
            </a:r>
            <a:r>
              <a:rPr lang="zh-CN" altLang="en-US" sz="2400" dirty="0"/>
              <a:t>，转换为数组时分别逐个处理每个</a:t>
            </a:r>
            <a:r>
              <a:rPr lang="en-US" altLang="zh-CN" sz="2400" dirty="0"/>
              <a:t>NESTED PATH</a:t>
            </a:r>
            <a:r>
              <a:rPr lang="zh-CN" altLang="en-US" sz="2400" dirty="0"/>
              <a:t>，每次处理时其他兄弟</a:t>
            </a:r>
            <a:r>
              <a:rPr lang="en-US" altLang="zh-CN" sz="2400" dirty="0"/>
              <a:t>NESTED PATH</a:t>
            </a:r>
            <a:r>
              <a:rPr lang="zh-CN" altLang="en-US" sz="2400" dirty="0"/>
              <a:t>对应列被赋为空值。</a:t>
            </a:r>
            <a:endParaRPr lang="en-US" altLang="zh-CN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/>
              <a:t>SELECT *  FROM  JSON_TABLE(  '[{"a": 1, "b": [11,111]},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/>
              <a:t>            {"a": 2, "b": [22,222]}]',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/>
              <a:t>    '$[*]' COLUMNS(   a INT PATH '$.a',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/>
              <a:t>         NESTED PATH '$.b[*]' COLUMNS (b1 INT PATH '$'),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/>
              <a:t>         NESTED PATH '$.b[*]' COLUMNS (b2 INT PATH '$') 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/>
              <a:t>) AS jt;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BC0E9-2BF2-4718-AE8A-8DDA3C2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53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1897E-CBC6-425D-A90C-3C0B38C80551}"/>
              </a:ext>
            </a:extLst>
          </p:cNvPr>
          <p:cNvSpPr/>
          <p:nvPr/>
        </p:nvSpPr>
        <p:spPr>
          <a:xfrm>
            <a:off x="838200" y="6488668"/>
            <a:ext cx="88859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参考链接：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https://www.aimzhi.cn/doc/mysql/999688f954d4c656.html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； 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https://dev.mysql.com/doc/refman/8.1/en/json-table-functions.html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306604"/>
              </p:ext>
            </p:extLst>
          </p:nvPr>
        </p:nvGraphicFramePr>
        <p:xfrm>
          <a:off x="9341119" y="2619326"/>
          <a:ext cx="238268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690">
                  <a:extLst>
                    <a:ext uri="{9D8B030D-6E8A-4147-A177-3AD203B41FA5}">
                      <a16:colId xmlns:a16="http://schemas.microsoft.com/office/drawing/2014/main" val="3128838975"/>
                    </a:ext>
                  </a:extLst>
                </a:gridCol>
                <a:gridCol w="744068">
                  <a:extLst>
                    <a:ext uri="{9D8B030D-6E8A-4147-A177-3AD203B41FA5}">
                      <a16:colId xmlns:a16="http://schemas.microsoft.com/office/drawing/2014/main" val="1674384482"/>
                    </a:ext>
                  </a:extLst>
                </a:gridCol>
                <a:gridCol w="838926">
                  <a:extLst>
                    <a:ext uri="{9D8B030D-6E8A-4147-A177-3AD203B41FA5}">
                      <a16:colId xmlns:a16="http://schemas.microsoft.com/office/drawing/2014/main" val="2338415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524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407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291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4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331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964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45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494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395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3534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74B01-CDF5-488C-9B82-CADFEE33E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152"/>
            <a:ext cx="10515600" cy="920336"/>
          </a:xfrm>
        </p:spPr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653FF-6D1A-4AD9-AB11-408FBED0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49488"/>
            <a:ext cx="11353801" cy="3665157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8</a:t>
            </a:r>
            <a:r>
              <a:rPr lang="zh-CN" altLang="en-US" sz="2400" dirty="0"/>
              <a:t>、从</a:t>
            </a:r>
            <a:r>
              <a:rPr lang="en-US" altLang="zh-CN" sz="2400" dirty="0"/>
              <a:t>JSON</a:t>
            </a:r>
            <a:r>
              <a:rPr lang="zh-CN" altLang="en-US" sz="2400" dirty="0"/>
              <a:t>中提取关系表</a:t>
            </a:r>
            <a:endParaRPr lang="en-US" altLang="zh-CN" sz="2400" dirty="0"/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）拉平内嵌的对象</a:t>
            </a:r>
            <a:endParaRPr lang="en-US" altLang="zh-CN" sz="2400" dirty="0"/>
          </a:p>
          <a:p>
            <a:r>
              <a:rPr lang="zh-CN" altLang="en-US" sz="2400" dirty="0"/>
              <a:t>例</a:t>
            </a:r>
            <a:r>
              <a:rPr lang="en-US" altLang="zh-CN" sz="2400" dirty="0"/>
              <a:t>3</a:t>
            </a:r>
            <a:r>
              <a:rPr lang="zh-CN" altLang="en-US" sz="2400" dirty="0"/>
              <a:t>：</a:t>
            </a:r>
            <a:r>
              <a:rPr lang="en-US" altLang="zh-CN" sz="2400" dirty="0"/>
              <a:t>SELECT  *   FROM   JSON_TABLE(    '[{"x":10,"y":{"a":11,"b":12}},</a:t>
            </a:r>
          </a:p>
          <a:p>
            <a:r>
              <a:rPr lang="en-US" altLang="zh-CN" sz="2400" dirty="0"/>
              <a:t>      {"x":20,"y":{"a":21,"b":22}}]',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/>
              <a:t>        '$[*]'  COLUMNS (   x INT PATH '$.x',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/>
              <a:t>            NESTED PATH '$.</a:t>
            </a:r>
            <a:r>
              <a:rPr lang="en-US" altLang="zh-CN" sz="2400" dirty="0">
                <a:solidFill>
                  <a:srgbClr val="FF0000"/>
                </a:solidFill>
              </a:rPr>
              <a:t>y</a:t>
            </a:r>
            <a:r>
              <a:rPr lang="en-US" altLang="zh-CN" sz="2400" dirty="0"/>
              <a:t>' COLUMNS (   </a:t>
            </a:r>
            <a:r>
              <a:rPr lang="en-US" altLang="zh-CN" sz="2400" dirty="0" err="1">
                <a:solidFill>
                  <a:srgbClr val="FF0000"/>
                </a:solidFill>
              </a:rPr>
              <a:t>ya</a:t>
            </a:r>
            <a:r>
              <a:rPr lang="en-US" altLang="zh-CN" sz="2400" dirty="0"/>
              <a:t> INT PATH '$.a',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/>
              <a:t>                 </a:t>
            </a:r>
            <a:r>
              <a:rPr lang="en-US" altLang="zh-CN" sz="2400" dirty="0" err="1">
                <a:solidFill>
                  <a:srgbClr val="FF0000"/>
                </a:solidFill>
              </a:rPr>
              <a:t>yb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INT PATH '$.b'  )          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/>
              <a:t>      ) AS t;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BC0E9-2BF2-4718-AE8A-8DDA3C2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54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1897E-CBC6-425D-A90C-3C0B38C80551}"/>
              </a:ext>
            </a:extLst>
          </p:cNvPr>
          <p:cNvSpPr/>
          <p:nvPr/>
        </p:nvSpPr>
        <p:spPr>
          <a:xfrm>
            <a:off x="838200" y="6488668"/>
            <a:ext cx="88859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参考链接：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https://www.aimzhi.cn/doc/mysql/999688f954d4c656.html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； 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https://dev.mysql.com/doc/refman/8.1/en/json-table-functions.html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990648"/>
              </p:ext>
            </p:extLst>
          </p:nvPr>
        </p:nvGraphicFramePr>
        <p:xfrm>
          <a:off x="996460" y="4846963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03413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698570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80107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ya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yb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85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446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30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126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74B01-CDF5-488C-9B82-CADFEE33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653FF-6D1A-4AD9-AB11-408FBED0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5203206"/>
          </a:xfrm>
        </p:spPr>
        <p:txBody>
          <a:bodyPr>
            <a:no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JSON_TABLE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延迟导出表</a:t>
            </a:r>
            <a:r>
              <a:rPr lang="en-US" altLang="zh-CN" dirty="0"/>
              <a:t>( lateral derived table</a:t>
            </a:r>
            <a:r>
              <a:rPr lang="zh-CN" altLang="en-US" dirty="0"/>
              <a:t>）连接</a:t>
            </a:r>
            <a:endParaRPr lang="en-US" altLang="zh-CN" dirty="0"/>
          </a:p>
          <a:p>
            <a:r>
              <a:rPr lang="en-US" altLang="zh-CN" sz="2400" dirty="0"/>
              <a:t>       MySQL</a:t>
            </a:r>
            <a:r>
              <a:rPr lang="zh-CN" altLang="en-US" sz="2400" dirty="0"/>
              <a:t>不支持在</a:t>
            </a:r>
            <a:r>
              <a:rPr lang="en-US" altLang="zh-CN" sz="2400" dirty="0"/>
              <a:t>FROM</a:t>
            </a:r>
            <a:r>
              <a:rPr lang="zh-CN" altLang="en-US" sz="2400" dirty="0"/>
              <a:t>子句中对</a:t>
            </a:r>
            <a:r>
              <a:rPr lang="zh-CN" altLang="en-US" sz="2400" dirty="0">
                <a:solidFill>
                  <a:srgbClr val="FF0000"/>
                </a:solidFill>
              </a:rPr>
              <a:t>依赖于前面的关系的导出表</a:t>
            </a:r>
            <a:r>
              <a:rPr lang="zh-CN" altLang="en-US" sz="2400" dirty="0"/>
              <a:t>和这些前面的关系进行</a:t>
            </a:r>
            <a:r>
              <a:rPr lang="en-US" altLang="zh-CN" sz="2400" dirty="0"/>
              <a:t>join</a:t>
            </a:r>
            <a:r>
              <a:rPr lang="zh-CN" altLang="en-US" sz="2400" dirty="0"/>
              <a:t>操作，但对于</a:t>
            </a:r>
            <a:r>
              <a:rPr lang="en-US" altLang="zh-CN" sz="2400" dirty="0"/>
              <a:t>table</a:t>
            </a:r>
            <a:r>
              <a:rPr lang="zh-CN" altLang="en-US" sz="2400" dirty="0"/>
              <a:t>函数是例外的，这些</a:t>
            </a:r>
            <a:r>
              <a:rPr lang="en-US" altLang="zh-CN" sz="2400" dirty="0"/>
              <a:t>table</a:t>
            </a:r>
            <a:r>
              <a:rPr lang="zh-CN" altLang="en-US" sz="2400" dirty="0"/>
              <a:t>函数生成的表被视作延迟导出表</a:t>
            </a:r>
            <a:r>
              <a:rPr lang="en-US" altLang="zh-CN" sz="2400" dirty="0"/>
              <a:t>(</a:t>
            </a:r>
            <a:r>
              <a:rPr lang="zh-CN" altLang="zh-CN" sz="2400" dirty="0"/>
              <a:t>lateral derived table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400" dirty="0"/>
              <a:t>例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/>
              <a:t>CREATE TABLE t1 (c1 INT, c2 CHAR(1), c3 JSON);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/>
              <a:t>INSERT INTO t1 ( ) VALUES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/>
              <a:t>	ROW(1, 'z', JSON_OBJECT('a', 23, 'b', 27, 'c', 1)),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/>
              <a:t>	ROW(1, 'y', JSON_OBJECT('a', 44, 'b', 22, 'c', 11)),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/>
              <a:t>	ROW(2, 'x', JSON_OBJECT('b', 1, 'c', 15)),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/>
              <a:t>	ROW(3, 'w', JSON_OBJECT('a', 5, 'b', 6, 'c', 7)),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/>
              <a:t>	ROW(5, 'v', JSON_OBJECT('a', 123, 'c', 1111)) ;</a:t>
            </a:r>
            <a:endParaRPr lang="en-US" altLang="zh-CN" sz="20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BC0E9-2BF2-4718-AE8A-8DDA3C2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55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1897E-CBC6-425D-A90C-3C0B38C80551}"/>
              </a:ext>
            </a:extLst>
          </p:cNvPr>
          <p:cNvSpPr/>
          <p:nvPr/>
        </p:nvSpPr>
        <p:spPr>
          <a:xfrm>
            <a:off x="838200" y="6488668"/>
            <a:ext cx="8281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参考链接：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https://dev.mysql.com/doc/refman/8.1/en/json-table-functions.html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1551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74B01-CDF5-488C-9B82-CADFEE33E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7662"/>
            <a:ext cx="10515600" cy="920336"/>
          </a:xfrm>
        </p:spPr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653FF-6D1A-4AD9-AB11-408FBED0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2674"/>
            <a:ext cx="10515600" cy="520320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2400" dirty="0">
                <a:solidFill>
                  <a:srgbClr val="0000FF"/>
                </a:solidFill>
              </a:rPr>
              <a:t>//CREATE TABLE t1 (c1 INT, c2 CHAR(1), c3 JSON);</a:t>
            </a:r>
          </a:p>
          <a:p>
            <a:pPr>
              <a:spcBef>
                <a:spcPts val="0"/>
              </a:spcBef>
            </a:pPr>
            <a:r>
              <a:rPr lang="en-US" altLang="zh-CN" sz="2400" dirty="0"/>
              <a:t>SELECT c1, c2, t.at, tt.bt, tt.ct, JSON_EXTRACT(c3, '$.*') </a:t>
            </a:r>
          </a:p>
          <a:p>
            <a:pPr>
              <a:spcBef>
                <a:spcPts val="0"/>
              </a:spcBef>
            </a:pPr>
            <a:r>
              <a:rPr lang="en-US" altLang="zh-CN" sz="2400" dirty="0"/>
              <a:t>FROM t1 AS m </a:t>
            </a:r>
          </a:p>
          <a:p>
            <a:pPr>
              <a:spcBef>
                <a:spcPts val="0"/>
              </a:spcBef>
            </a:pPr>
            <a:r>
              <a:rPr lang="en-US" altLang="zh-CN" sz="2400" dirty="0"/>
              <a:t>JOIN </a:t>
            </a:r>
          </a:p>
          <a:p>
            <a:pPr>
              <a:spcBef>
                <a:spcPts val="0"/>
              </a:spcBef>
            </a:pPr>
            <a:r>
              <a:rPr lang="en-US" altLang="zh-CN" sz="2400" dirty="0"/>
              <a:t>JSON_TABLE(   m.c3, </a:t>
            </a:r>
          </a:p>
          <a:p>
            <a:pPr>
              <a:spcBef>
                <a:spcPts val="0"/>
              </a:spcBef>
            </a:pPr>
            <a:r>
              <a:rPr lang="en-US" altLang="zh-CN" sz="2400" dirty="0"/>
              <a:t>  '$.*'  COLUMNS(</a:t>
            </a:r>
          </a:p>
          <a:p>
            <a:pPr>
              <a:spcBef>
                <a:spcPts val="0"/>
              </a:spcBef>
            </a:pPr>
            <a:r>
              <a:rPr lang="en-US" altLang="zh-CN" sz="2400" dirty="0"/>
              <a:t>    at VARCHAR(10) PATH '$.a' DEFAULT '1' ON EMPTY, </a:t>
            </a:r>
          </a:p>
          <a:p>
            <a:pPr>
              <a:spcBef>
                <a:spcPts val="0"/>
              </a:spcBef>
            </a:pPr>
            <a:r>
              <a:rPr lang="en-US" altLang="zh-CN" sz="2400" dirty="0"/>
              <a:t>    bt VARCHAR(10) PATH '$.b' DEFAULT '2' ON EMPTY, </a:t>
            </a:r>
          </a:p>
          <a:p>
            <a:pPr>
              <a:spcBef>
                <a:spcPts val="0"/>
              </a:spcBef>
            </a:pPr>
            <a:r>
              <a:rPr lang="en-US" altLang="zh-CN" sz="2400" dirty="0"/>
              <a:t>    ct VARCHAR(10) PATH '$.c' DEFAULT '3' ON EMPTY</a:t>
            </a:r>
          </a:p>
          <a:p>
            <a:pPr>
              <a:spcBef>
                <a:spcPts val="0"/>
              </a:spcBef>
            </a:pPr>
            <a:r>
              <a:rPr lang="en-US" altLang="zh-CN" sz="2400" dirty="0"/>
              <a:t>  )</a:t>
            </a:r>
          </a:p>
          <a:p>
            <a:pPr>
              <a:spcBef>
                <a:spcPts val="0"/>
              </a:spcBef>
            </a:pPr>
            <a:r>
              <a:rPr lang="en-US" altLang="zh-CN" sz="2400" dirty="0"/>
              <a:t>) AS tt</a:t>
            </a:r>
          </a:p>
          <a:p>
            <a:pPr>
              <a:spcBef>
                <a:spcPts val="0"/>
              </a:spcBef>
            </a:pPr>
            <a:r>
              <a:rPr lang="en-US" altLang="zh-CN" sz="2400" dirty="0"/>
              <a:t>ON m.c1 &gt; tt.at;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BC0E9-2BF2-4718-AE8A-8DDA3C2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56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1897E-CBC6-425D-A90C-3C0B38C80551}"/>
              </a:ext>
            </a:extLst>
          </p:cNvPr>
          <p:cNvSpPr/>
          <p:nvPr/>
        </p:nvSpPr>
        <p:spPr>
          <a:xfrm>
            <a:off x="838200" y="6488668"/>
            <a:ext cx="8281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参考链接：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https://dev.mysql.com/doc/refman/8.1/en/json-table-functions.html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7352119" y="2014566"/>
            <a:ext cx="3805082" cy="956293"/>
          </a:xfrm>
          <a:prstGeom prst="wedgeRoundRectCallout">
            <a:avLst>
              <a:gd name="adj1" fmla="val -60970"/>
              <a:gd name="adj2" fmla="val -46477"/>
              <a:gd name="adj3" fmla="val 16667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对比</a:t>
            </a:r>
            <a:r>
              <a:rPr lang="en-US" altLang="zh-CN" sz="2400" dirty="0"/>
              <a:t>SQLSERVER</a:t>
            </a:r>
            <a:r>
              <a:rPr lang="zh-CN" altLang="en-US" sz="2400" dirty="0"/>
              <a:t> </a:t>
            </a:r>
            <a:r>
              <a:rPr lang="en-US" altLang="zh-CN" sz="2400" dirty="0"/>
              <a:t>for JSON</a:t>
            </a:r>
            <a:r>
              <a:rPr lang="zh-CN" altLang="en-US" sz="2400" dirty="0"/>
              <a:t>的</a:t>
            </a:r>
            <a:r>
              <a:rPr lang="en-US" altLang="zh-CN" sz="2400" dirty="0"/>
              <a:t>CROSSAPPLY</a:t>
            </a:r>
            <a:r>
              <a:rPr lang="zh-CN" altLang="en-US" sz="2400" dirty="0"/>
              <a:t>功能？</a:t>
            </a:r>
          </a:p>
        </p:txBody>
      </p:sp>
    </p:spTree>
    <p:extLst>
      <p:ext uri="{BB962C8B-B14F-4D97-AF65-F5344CB8AC3E}">
        <p14:creationId xmlns:p14="http://schemas.microsoft.com/office/powerpoint/2010/main" val="36344895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74B01-CDF5-488C-9B82-CADFEE33E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7662"/>
            <a:ext cx="10515600" cy="920336"/>
          </a:xfrm>
        </p:spPr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653FF-6D1A-4AD9-AB11-408FBED0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2674"/>
            <a:ext cx="10515600" cy="270866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2400" dirty="0"/>
              <a:t>SELECT c1, c2, t.at, tt.bt, tt.ct, JSON_EXTRACT(c3, '$.*') </a:t>
            </a:r>
          </a:p>
          <a:p>
            <a:pPr>
              <a:spcBef>
                <a:spcPts val="0"/>
              </a:spcBef>
            </a:pPr>
            <a:r>
              <a:rPr lang="en-US" altLang="zh-CN" sz="2400" dirty="0"/>
              <a:t>FROM t1 AS m  JOIN  JSON_TABLE(   m.c3, </a:t>
            </a:r>
          </a:p>
          <a:p>
            <a:pPr>
              <a:spcBef>
                <a:spcPts val="0"/>
              </a:spcBef>
            </a:pPr>
            <a:r>
              <a:rPr lang="en-US" altLang="zh-CN" sz="2400" dirty="0"/>
              <a:t>  '$.*'  COLUMNS( at VARCHAR(10) PATH '$.a' DEFAULT '1' ON EMPTY, </a:t>
            </a:r>
          </a:p>
          <a:p>
            <a:pPr>
              <a:spcBef>
                <a:spcPts val="0"/>
              </a:spcBef>
            </a:pPr>
            <a:r>
              <a:rPr lang="en-US" altLang="zh-CN" sz="2400" dirty="0"/>
              <a:t>    bt VARCHAR(10) PATH '$.b' DEFAULT '2' ON EMPTY, </a:t>
            </a:r>
          </a:p>
          <a:p>
            <a:pPr>
              <a:spcBef>
                <a:spcPts val="0"/>
              </a:spcBef>
            </a:pPr>
            <a:r>
              <a:rPr lang="en-US" altLang="zh-CN" sz="2400" dirty="0"/>
              <a:t>    ct VARCHAR(10) PATH '$.c' DEFAULT '3' ON EMPTY   )  ) AS tt</a:t>
            </a:r>
          </a:p>
          <a:p>
            <a:pPr>
              <a:spcBef>
                <a:spcPts val="0"/>
              </a:spcBef>
            </a:pPr>
            <a:r>
              <a:rPr lang="en-US" altLang="zh-CN" sz="2400" dirty="0"/>
              <a:t>ON m.c1 &gt; tt.at;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BC0E9-2BF2-4718-AE8A-8DDA3C2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57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1897E-CBC6-425D-A90C-3C0B38C80551}"/>
              </a:ext>
            </a:extLst>
          </p:cNvPr>
          <p:cNvSpPr/>
          <p:nvPr/>
        </p:nvSpPr>
        <p:spPr>
          <a:xfrm>
            <a:off x="838200" y="6488668"/>
            <a:ext cx="8281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参考链接：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https://dev.mysql.com/doc/refman/8.1/en/json-table-functions.html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8E53A49-68CD-45C0-A74C-73A4BC74F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575490"/>
              </p:ext>
            </p:extLst>
          </p:nvPr>
        </p:nvGraphicFramePr>
        <p:xfrm>
          <a:off x="915192" y="3571336"/>
          <a:ext cx="6296491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92">
                  <a:extLst>
                    <a:ext uri="{9D8B030D-6E8A-4147-A177-3AD203B41FA5}">
                      <a16:colId xmlns:a16="http://schemas.microsoft.com/office/drawing/2014/main" val="1767830774"/>
                    </a:ext>
                  </a:extLst>
                </a:gridCol>
                <a:gridCol w="672861">
                  <a:extLst>
                    <a:ext uri="{9D8B030D-6E8A-4147-A177-3AD203B41FA5}">
                      <a16:colId xmlns:a16="http://schemas.microsoft.com/office/drawing/2014/main" val="86263383"/>
                    </a:ext>
                  </a:extLst>
                </a:gridCol>
                <a:gridCol w="560717">
                  <a:extLst>
                    <a:ext uri="{9D8B030D-6E8A-4147-A177-3AD203B41FA5}">
                      <a16:colId xmlns:a16="http://schemas.microsoft.com/office/drawing/2014/main" val="2163615406"/>
                    </a:ext>
                  </a:extLst>
                </a:gridCol>
                <a:gridCol w="569343">
                  <a:extLst>
                    <a:ext uri="{9D8B030D-6E8A-4147-A177-3AD203B41FA5}">
                      <a16:colId xmlns:a16="http://schemas.microsoft.com/office/drawing/2014/main" val="1656934630"/>
                    </a:ext>
                  </a:extLst>
                </a:gridCol>
                <a:gridCol w="595223">
                  <a:extLst>
                    <a:ext uri="{9D8B030D-6E8A-4147-A177-3AD203B41FA5}">
                      <a16:colId xmlns:a16="http://schemas.microsoft.com/office/drawing/2014/main" val="94392217"/>
                    </a:ext>
                  </a:extLst>
                </a:gridCol>
                <a:gridCol w="3199755">
                  <a:extLst>
                    <a:ext uri="{9D8B030D-6E8A-4147-A177-3AD203B41FA5}">
                      <a16:colId xmlns:a16="http://schemas.microsoft.com/office/drawing/2014/main" val="2463808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bt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JSON_EXTRACT(c3, '$.*') 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681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[1, 15]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8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[1, 15]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310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[5, 6, 7]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9005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[5, 6, 7]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5448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[5, 6, 7]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5142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[123, 1111]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85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[123, 1111]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993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7248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74B01-CDF5-488C-9B82-CADFEE33E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7662"/>
            <a:ext cx="10515600" cy="920336"/>
          </a:xfrm>
        </p:spPr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653FF-6D1A-4AD9-AB11-408FBED0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2674"/>
            <a:ext cx="10515600" cy="520320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zh-CN" altLang="en-US" sz="2400" dirty="0"/>
              <a:t>例</a:t>
            </a:r>
            <a:r>
              <a:rPr lang="en-US" altLang="zh-CN" sz="2400" dirty="0"/>
              <a:t>2</a:t>
            </a:r>
            <a:r>
              <a:rPr lang="zh-CN" altLang="en-US" sz="2400" dirty="0"/>
              <a:t>：</a:t>
            </a:r>
            <a:r>
              <a:rPr lang="en-US" altLang="zh-CN" sz="2400" dirty="0">
                <a:solidFill>
                  <a:srgbClr val="0000FF"/>
                </a:solidFill>
              </a:rPr>
              <a:t>//CREATE TABLE t1 (c1 INT, c2 CHAR(1), c3 JSON);</a:t>
            </a:r>
          </a:p>
          <a:p>
            <a:pPr>
              <a:spcBef>
                <a:spcPts val="0"/>
              </a:spcBef>
            </a:pPr>
            <a:r>
              <a:rPr lang="en-US" altLang="zh-CN" sz="2400" dirty="0"/>
              <a:t>SELECT c1, c2 , t.at, tt.bt, tt.ct, JSON_EXTRACT(c3, '$.*') </a:t>
            </a:r>
          </a:p>
          <a:p>
            <a:pPr>
              <a:spcBef>
                <a:spcPts val="0"/>
              </a:spcBef>
            </a:pPr>
            <a:r>
              <a:rPr lang="en-US" altLang="zh-CN" sz="2400" dirty="0"/>
              <a:t>FROM t1 AS m,  JSON_TABLE(  m.c3,   '$[0]'  COLUMNS(    </a:t>
            </a:r>
          </a:p>
          <a:p>
            <a:pPr>
              <a:spcBef>
                <a:spcPts val="0"/>
              </a:spcBef>
            </a:pPr>
            <a:r>
              <a:rPr lang="en-US" altLang="zh-CN" sz="2400" dirty="0"/>
              <a:t>   at VARCHAR(10) PATH '$.a' DEFAULT '1' ON EMPTY,</a:t>
            </a:r>
          </a:p>
          <a:p>
            <a:pPr>
              <a:spcBef>
                <a:spcPts val="0"/>
              </a:spcBef>
            </a:pPr>
            <a:r>
              <a:rPr lang="en-US" altLang="zh-CN" sz="2400" dirty="0"/>
              <a:t>   bt VARCHAR(10) PATH '$.b' DEFAULT '2' ON EMPTY,</a:t>
            </a:r>
          </a:p>
          <a:p>
            <a:pPr>
              <a:spcBef>
                <a:spcPts val="0"/>
              </a:spcBef>
            </a:pPr>
            <a:r>
              <a:rPr lang="en-US" altLang="zh-CN" sz="2400" dirty="0"/>
              <a:t>   ct VARCHAR(10) PATH '$.c' DEFAULT '3' ON EMPTY  )) AS tt </a:t>
            </a:r>
          </a:p>
          <a:p>
            <a:pPr>
              <a:spcBef>
                <a:spcPts val="0"/>
              </a:spcBef>
            </a:pPr>
            <a:r>
              <a:rPr lang="en-US" altLang="zh-CN" sz="2400" dirty="0"/>
              <a:t>WHERE m.c1 &gt; tt.at;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BC0E9-2BF2-4718-AE8A-8DDA3C2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58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1897E-CBC6-425D-A90C-3C0B38C80551}"/>
              </a:ext>
            </a:extLst>
          </p:cNvPr>
          <p:cNvSpPr/>
          <p:nvPr/>
        </p:nvSpPr>
        <p:spPr>
          <a:xfrm>
            <a:off x="838200" y="6488668"/>
            <a:ext cx="8281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参考链接：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https://dev.mysql.com/doc/refman/8.1/en/json-table-functions.html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292213" y="5607867"/>
            <a:ext cx="6636773" cy="1206496"/>
          </a:xfrm>
          <a:prstGeom prst="wedgeRoundRectCallout">
            <a:avLst>
              <a:gd name="adj1" fmla="val -56240"/>
              <a:gd name="adj2" fmla="val -36919"/>
              <a:gd name="adj3" fmla="val 16667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/>
              <a:t>如果要分析</a:t>
            </a:r>
            <a:r>
              <a:rPr lang="zh-CN" altLang="en-US" sz="2400" dirty="0">
                <a:solidFill>
                  <a:srgbClr val="FF0000"/>
                </a:solidFill>
              </a:rPr>
              <a:t>大规模的</a:t>
            </a:r>
            <a:r>
              <a:rPr lang="en-US" altLang="zh-CN" sz="2400" dirty="0">
                <a:solidFill>
                  <a:srgbClr val="FF0000"/>
                </a:solidFill>
              </a:rPr>
              <a:t>JSON</a:t>
            </a:r>
            <a:r>
              <a:rPr lang="zh-CN" altLang="en-US" sz="2400" dirty="0">
                <a:solidFill>
                  <a:srgbClr val="FF0000"/>
                </a:solidFill>
              </a:rPr>
              <a:t>数据</a:t>
            </a:r>
            <a:r>
              <a:rPr lang="zh-CN" altLang="en-US" sz="2400" dirty="0"/>
              <a:t>，</a:t>
            </a:r>
            <a:r>
              <a:rPr lang="en-US" altLang="zh-CN" sz="2400" dirty="0"/>
              <a:t>JSON_TABLE</a:t>
            </a:r>
            <a:r>
              <a:rPr lang="zh-CN" altLang="en-US" sz="2400" dirty="0"/>
              <a:t>比单个的</a:t>
            </a:r>
            <a:r>
              <a:rPr lang="en-US" altLang="zh-CN" sz="2400" dirty="0"/>
              <a:t>JSON</a:t>
            </a:r>
            <a:r>
              <a:rPr lang="zh-CN" altLang="en-US" sz="2400" dirty="0"/>
              <a:t>属性值函数更适合，它将这些数据转换成对应的</a:t>
            </a:r>
            <a:r>
              <a:rPr lang="en-US" altLang="zh-CN" sz="2400" dirty="0"/>
              <a:t>MySQL</a:t>
            </a:r>
            <a:r>
              <a:rPr lang="zh-CN" altLang="en-US" sz="2400" dirty="0"/>
              <a:t>表。</a:t>
            </a:r>
            <a:endParaRPr lang="en-US" altLang="zh-CN" sz="2400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960C904-320F-48BA-814E-3BA7E96B7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562091"/>
              </p:ext>
            </p:extLst>
          </p:nvPr>
        </p:nvGraphicFramePr>
        <p:xfrm>
          <a:off x="838200" y="4595666"/>
          <a:ext cx="624408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147">
                  <a:extLst>
                    <a:ext uri="{9D8B030D-6E8A-4147-A177-3AD203B41FA5}">
                      <a16:colId xmlns:a16="http://schemas.microsoft.com/office/drawing/2014/main" val="3663854599"/>
                    </a:ext>
                  </a:extLst>
                </a:gridCol>
                <a:gridCol w="517585">
                  <a:extLst>
                    <a:ext uri="{9D8B030D-6E8A-4147-A177-3AD203B41FA5}">
                      <a16:colId xmlns:a16="http://schemas.microsoft.com/office/drawing/2014/main" val="3270788840"/>
                    </a:ext>
                  </a:extLst>
                </a:gridCol>
                <a:gridCol w="517585">
                  <a:extLst>
                    <a:ext uri="{9D8B030D-6E8A-4147-A177-3AD203B41FA5}">
                      <a16:colId xmlns:a16="http://schemas.microsoft.com/office/drawing/2014/main" val="3729592300"/>
                    </a:ext>
                  </a:extLst>
                </a:gridCol>
                <a:gridCol w="560717">
                  <a:extLst>
                    <a:ext uri="{9D8B030D-6E8A-4147-A177-3AD203B41FA5}">
                      <a16:colId xmlns:a16="http://schemas.microsoft.com/office/drawing/2014/main" val="1391655178"/>
                    </a:ext>
                  </a:extLst>
                </a:gridCol>
                <a:gridCol w="526211">
                  <a:extLst>
                    <a:ext uri="{9D8B030D-6E8A-4147-A177-3AD203B41FA5}">
                      <a16:colId xmlns:a16="http://schemas.microsoft.com/office/drawing/2014/main" val="2696552299"/>
                    </a:ext>
                  </a:extLst>
                </a:gridCol>
                <a:gridCol w="3605842">
                  <a:extLst>
                    <a:ext uri="{9D8B030D-6E8A-4147-A177-3AD203B41FA5}">
                      <a16:colId xmlns:a16="http://schemas.microsoft.com/office/drawing/2014/main" val="743011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c1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c2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bt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ct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JSON_EXTRACT(c3, '$.*') 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[1, 15]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0173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8816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74B01-CDF5-488C-9B82-CADFEE33E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586"/>
            <a:ext cx="10515600" cy="583780"/>
          </a:xfrm>
        </p:spPr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653FF-6D1A-4AD9-AB11-408FBED0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7366"/>
            <a:ext cx="10515600" cy="5203206"/>
          </a:xfrm>
        </p:spPr>
        <p:txBody>
          <a:bodyPr>
            <a:no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JSON_TABLE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延迟导出表</a:t>
            </a:r>
            <a:r>
              <a:rPr lang="en-US" altLang="zh-CN" dirty="0"/>
              <a:t>( lateral derived table</a:t>
            </a:r>
            <a:r>
              <a:rPr lang="zh-CN" altLang="en-US" dirty="0"/>
              <a:t>）连接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sz="2400" dirty="0"/>
              <a:t>例</a:t>
            </a:r>
            <a:r>
              <a:rPr lang="en-US" altLang="zh-CN" sz="2400" dirty="0"/>
              <a:t>3</a:t>
            </a:r>
            <a:r>
              <a:rPr lang="zh-CN" altLang="en-US" sz="2400" dirty="0"/>
              <a:t>：</a:t>
            </a:r>
            <a:r>
              <a:rPr lang="en-US" altLang="zh-CN" sz="2400" dirty="0"/>
              <a:t>CREATE TABLE t4 (c1 INT, c2 CHAR(1), c3 JSON);</a:t>
            </a:r>
          </a:p>
          <a:p>
            <a:pPr>
              <a:spcBef>
                <a:spcPts val="0"/>
              </a:spcBef>
            </a:pPr>
            <a:r>
              <a:rPr lang="en-US" altLang="zh-CN" sz="2400" dirty="0"/>
              <a:t>INSERT INTO t4 ( ) VALUES (1, 2, '{"name":</a:t>
            </a:r>
          </a:p>
          <a:p>
            <a:pPr>
              <a:spcBef>
                <a:spcPts val="0"/>
              </a:spcBef>
            </a:pPr>
            <a:r>
              <a:rPr lang="en-US" altLang="zh-CN" sz="2400" dirty="0"/>
              <a:t>    [{"a":1,"b":"action"}, {"a":1,"b":"shard"},{"a":2,"b":"oracle"}]}')	; </a:t>
            </a:r>
          </a:p>
          <a:p>
            <a:pPr>
              <a:spcBef>
                <a:spcPts val="0"/>
              </a:spcBef>
            </a:pP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en-US" altLang="zh-CN" sz="2400" dirty="0"/>
              <a:t>SELECT c1, c2 , tt.at, tt.bt, tt.ct, JSON_EXTRACT(c3, '$.*') </a:t>
            </a:r>
          </a:p>
          <a:p>
            <a:pPr>
              <a:spcBef>
                <a:spcPts val="0"/>
              </a:spcBef>
            </a:pPr>
            <a:r>
              <a:rPr lang="en-US" altLang="zh-CN" sz="2400" dirty="0"/>
              <a:t>FROM t4 AS m, JSON_TABLE(   m.c3,   '$.name[*]' COLUMNS(   </a:t>
            </a:r>
          </a:p>
          <a:p>
            <a:pPr>
              <a:spcBef>
                <a:spcPts val="0"/>
              </a:spcBef>
            </a:pPr>
            <a:r>
              <a:rPr lang="en-US" altLang="zh-CN" sz="2400" dirty="0"/>
              <a:t>       at VARCHAR(10) PATH '$.a' DEFAULT '1' ON EMPTY,</a:t>
            </a:r>
          </a:p>
          <a:p>
            <a:pPr>
              <a:spcBef>
                <a:spcPts val="0"/>
              </a:spcBef>
            </a:pPr>
            <a:r>
              <a:rPr lang="en-US" altLang="zh-CN" sz="2400" dirty="0"/>
              <a:t>       bt VARCHAR(10) PATH '$.b' DEFAULT '2' ON EMPTY,</a:t>
            </a:r>
          </a:p>
          <a:p>
            <a:pPr>
              <a:spcBef>
                <a:spcPts val="0"/>
              </a:spcBef>
            </a:pPr>
            <a:r>
              <a:rPr lang="en-US" altLang="zh-CN" sz="2400" dirty="0"/>
              <a:t>       ct VARCHAR(10) PATH '$.c' DEFAULT '3' ON EMPTY  )) AS tt WHERE m.c1 = tt.at;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20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BC0E9-2BF2-4718-AE8A-8DDA3C2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59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1897E-CBC6-425D-A90C-3C0B38C80551}"/>
              </a:ext>
            </a:extLst>
          </p:cNvPr>
          <p:cNvSpPr/>
          <p:nvPr/>
        </p:nvSpPr>
        <p:spPr>
          <a:xfrm>
            <a:off x="838200" y="6488668"/>
            <a:ext cx="8281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参考链接：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https://dev.mysql.com/doc/refman/8.1/en/json-table-functions.html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9E3E8D2-7FAF-4B0E-8A5F-622B46434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893140"/>
              </p:ext>
            </p:extLst>
          </p:nvPr>
        </p:nvGraphicFramePr>
        <p:xfrm>
          <a:off x="428924" y="5669280"/>
          <a:ext cx="1133415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936">
                  <a:extLst>
                    <a:ext uri="{9D8B030D-6E8A-4147-A177-3AD203B41FA5}">
                      <a16:colId xmlns:a16="http://schemas.microsoft.com/office/drawing/2014/main" val="2954980478"/>
                    </a:ext>
                  </a:extLst>
                </a:gridCol>
                <a:gridCol w="655607">
                  <a:extLst>
                    <a:ext uri="{9D8B030D-6E8A-4147-A177-3AD203B41FA5}">
                      <a16:colId xmlns:a16="http://schemas.microsoft.com/office/drawing/2014/main" val="2417745807"/>
                    </a:ext>
                  </a:extLst>
                </a:gridCol>
                <a:gridCol w="621102">
                  <a:extLst>
                    <a:ext uri="{9D8B030D-6E8A-4147-A177-3AD203B41FA5}">
                      <a16:colId xmlns:a16="http://schemas.microsoft.com/office/drawing/2014/main" val="3697379353"/>
                    </a:ext>
                  </a:extLst>
                </a:gridCol>
                <a:gridCol w="940280">
                  <a:extLst>
                    <a:ext uri="{9D8B030D-6E8A-4147-A177-3AD203B41FA5}">
                      <a16:colId xmlns:a16="http://schemas.microsoft.com/office/drawing/2014/main" val="4045389251"/>
                    </a:ext>
                  </a:extLst>
                </a:gridCol>
                <a:gridCol w="612475">
                  <a:extLst>
                    <a:ext uri="{9D8B030D-6E8A-4147-A177-3AD203B41FA5}">
                      <a16:colId xmlns:a16="http://schemas.microsoft.com/office/drawing/2014/main" val="4194813143"/>
                    </a:ext>
                  </a:extLst>
                </a:gridCol>
                <a:gridCol w="7879752">
                  <a:extLst>
                    <a:ext uri="{9D8B030D-6E8A-4147-A177-3AD203B41FA5}">
                      <a16:colId xmlns:a16="http://schemas.microsoft.com/office/drawing/2014/main" val="3131230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bt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JSON_EXTRACT(c3, '$.*') 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1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[[{"a": 1, "b": "action"}, {"a": 1, "b": "shard"}, {"a": 2, "b": "oracle"}]]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8438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shard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[[{"a": 1, "b": "action"}, {"a": 1, "b": "shard"}, {"a": 2, "b": "oracle"}]]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3200528"/>
                  </a:ext>
                </a:extLst>
              </a:tr>
            </a:tbl>
          </a:graphicData>
        </a:graphic>
      </p:graphicFrame>
      <p:sp>
        <p:nvSpPr>
          <p:cNvPr id="7" name="圆角矩形标注 5">
            <a:extLst>
              <a:ext uri="{FF2B5EF4-FFF2-40B4-BE49-F238E27FC236}">
                <a16:creationId xmlns:a16="http://schemas.microsoft.com/office/drawing/2014/main" id="{FBF17187-7B40-4CAD-9057-FD73BB54F7A4}"/>
              </a:ext>
            </a:extLst>
          </p:cNvPr>
          <p:cNvSpPr/>
          <p:nvPr/>
        </p:nvSpPr>
        <p:spPr>
          <a:xfrm>
            <a:off x="8739997" y="1285462"/>
            <a:ext cx="3638910" cy="784878"/>
          </a:xfrm>
          <a:prstGeom prst="wedgeRoundRectCallout">
            <a:avLst>
              <a:gd name="adj1" fmla="val -56554"/>
              <a:gd name="adj2" fmla="val 35611"/>
              <a:gd name="adj3" fmla="val 16667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对比</a:t>
            </a:r>
            <a:r>
              <a:rPr lang="en-US" altLang="zh-CN" sz="2400" dirty="0"/>
              <a:t>SQLSERVER</a:t>
            </a:r>
            <a:r>
              <a:rPr lang="zh-CN" altLang="en-US" sz="2400" dirty="0"/>
              <a:t> </a:t>
            </a:r>
            <a:r>
              <a:rPr lang="en-US" altLang="zh-CN" sz="2400" dirty="0"/>
              <a:t>for JSON</a:t>
            </a:r>
            <a:r>
              <a:rPr lang="zh-CN" altLang="en-US" sz="2400" dirty="0"/>
              <a:t>的</a:t>
            </a:r>
            <a:r>
              <a:rPr lang="en-US" altLang="zh-CN" sz="2400" dirty="0"/>
              <a:t>CROSSAPPLY</a:t>
            </a:r>
            <a:r>
              <a:rPr lang="zh-CN" altLang="en-US" sz="2400" dirty="0"/>
              <a:t>功能？</a:t>
            </a:r>
          </a:p>
        </p:txBody>
      </p:sp>
    </p:spTree>
    <p:extLst>
      <p:ext uri="{BB962C8B-B14F-4D97-AF65-F5344CB8AC3E}">
        <p14:creationId xmlns:p14="http://schemas.microsoft.com/office/powerpoint/2010/main" val="82502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2.1.1 </a:t>
            </a:r>
            <a:r>
              <a:rPr lang="zh-CN" altLang="en-US" dirty="0"/>
              <a:t>关系数据结构及其形式化定义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5245967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关系数据库主要缺点：</a:t>
            </a:r>
            <a:endParaRPr lang="en-US" altLang="zh-CN" sz="2400" b="1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不适合</a:t>
            </a:r>
            <a:r>
              <a:rPr lang="zh-CN" altLang="en-US" sz="2400" dirty="0">
                <a:solidFill>
                  <a:srgbClr val="FF0000"/>
                </a:solidFill>
              </a:rPr>
              <a:t>无模式</a:t>
            </a:r>
            <a:r>
              <a:rPr lang="zh-CN" altLang="en-US" sz="2400" dirty="0"/>
              <a:t>及</a:t>
            </a:r>
            <a:r>
              <a:rPr lang="zh-CN" altLang="en-US" sz="2400" dirty="0">
                <a:solidFill>
                  <a:srgbClr val="FF0000"/>
                </a:solidFill>
              </a:rPr>
              <a:t>模式动态变化</a:t>
            </a:r>
            <a:r>
              <a:rPr lang="zh-CN" altLang="en-US" sz="2400" dirty="0"/>
              <a:t>的应用场景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写入性能问题</a:t>
            </a:r>
            <a:r>
              <a:rPr lang="en-US" altLang="zh-CN" sz="2400" dirty="0"/>
              <a:t>——</a:t>
            </a:r>
            <a:r>
              <a:rPr lang="zh-CN" altLang="en-US" sz="2400" dirty="0">
                <a:solidFill>
                  <a:srgbClr val="FF0000"/>
                </a:solidFill>
              </a:rPr>
              <a:t>事务延迟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F0000"/>
                </a:solidFill>
              </a:rPr>
              <a:t>分布式</a:t>
            </a:r>
            <a:r>
              <a:rPr lang="zh-CN" altLang="en-US" sz="2400" dirty="0"/>
              <a:t>数据库</a:t>
            </a:r>
            <a:endParaRPr lang="en-US" altLang="zh-CN" sz="2400" dirty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扩展性较低</a:t>
            </a:r>
            <a:r>
              <a:rPr lang="en-US" altLang="zh-CN" sz="2400" dirty="0"/>
              <a:t>——</a:t>
            </a:r>
            <a:r>
              <a:rPr lang="zh-CN" altLang="en-US" sz="2400" dirty="0">
                <a:solidFill>
                  <a:srgbClr val="FF0000"/>
                </a:solidFill>
              </a:rPr>
              <a:t>大规模机群</a:t>
            </a:r>
            <a:r>
              <a:rPr lang="zh-CN" altLang="en-US" sz="2400" dirty="0"/>
              <a:t>受</a:t>
            </a:r>
            <a:r>
              <a:rPr lang="en-US" altLang="zh-CN" sz="2400" dirty="0"/>
              <a:t>ACID</a:t>
            </a:r>
            <a:r>
              <a:rPr lang="zh-CN" altLang="en-US" sz="2400" dirty="0"/>
              <a:t>束缚</a:t>
            </a:r>
            <a:endParaRPr lang="en-US" altLang="zh-CN" sz="2400" dirty="0"/>
          </a:p>
          <a:p>
            <a:r>
              <a:rPr lang="en-US" altLang="zh-CN" sz="2400" dirty="0"/>
              <a:t>4.</a:t>
            </a:r>
            <a:r>
              <a:rPr lang="zh-CN" altLang="en-US" sz="2400" dirty="0"/>
              <a:t>简单查询未必快速返回结果</a:t>
            </a:r>
            <a:r>
              <a:rPr lang="en-US" altLang="zh-CN" sz="2400" dirty="0"/>
              <a:t>——</a:t>
            </a:r>
            <a:r>
              <a:rPr lang="zh-CN" altLang="en-US" sz="2400" dirty="0"/>
              <a:t>解析、</a:t>
            </a:r>
            <a:r>
              <a:rPr lang="zh-CN" altLang="en-US" sz="2400" dirty="0">
                <a:solidFill>
                  <a:srgbClr val="FF0000"/>
                </a:solidFill>
              </a:rPr>
              <a:t>并发控制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5.</a:t>
            </a:r>
            <a:r>
              <a:rPr lang="zh-CN" altLang="en-US" sz="2400" dirty="0">
                <a:solidFill>
                  <a:srgbClr val="FF0000"/>
                </a:solidFill>
              </a:rPr>
              <a:t>非结构化数据管理</a:t>
            </a:r>
            <a:r>
              <a:rPr lang="zh-CN" altLang="en-US" sz="2400" dirty="0"/>
              <a:t>能力不足</a:t>
            </a:r>
            <a:r>
              <a:rPr lang="en-US" altLang="zh-CN" sz="2400" dirty="0"/>
              <a:t>——</a:t>
            </a:r>
            <a:r>
              <a:rPr lang="zh-CN" altLang="en-US" sz="2400" dirty="0"/>
              <a:t>文档、</a:t>
            </a:r>
            <a:r>
              <a:rPr lang="en-US" altLang="zh-CN" sz="2400" dirty="0"/>
              <a:t>XML</a:t>
            </a:r>
            <a:r>
              <a:rPr lang="zh-CN" altLang="en-US" sz="2400" dirty="0"/>
              <a:t>文件、</a:t>
            </a:r>
            <a:r>
              <a:rPr lang="en-US" altLang="zh-CN" sz="2400" dirty="0"/>
              <a:t>JSON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14148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74B01-CDF5-488C-9B82-CADFEE33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653FF-6D1A-4AD9-AB11-408FBED0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2940174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Json</a:t>
            </a:r>
            <a:r>
              <a:rPr lang="zh-CN" altLang="en-US" sz="2400" b="1" dirty="0"/>
              <a:t>聚合</a:t>
            </a:r>
            <a:endParaRPr lang="en-US" altLang="zh-CN" sz="2400" b="1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JSON_ARRAYAGG(</a:t>
            </a:r>
            <a:r>
              <a:rPr lang="en-US" altLang="zh-CN" sz="2400" dirty="0" err="1"/>
              <a:t>col_or_expr</a:t>
            </a:r>
            <a:r>
              <a:rPr lang="en-US" altLang="zh-CN" sz="2400" dirty="0"/>
              <a:t>) [</a:t>
            </a:r>
            <a:r>
              <a:rPr lang="en-US" altLang="zh-CN" sz="2400" dirty="0" err="1"/>
              <a:t>over_clause</a:t>
            </a:r>
            <a:r>
              <a:rPr lang="en-US" altLang="zh-CN" sz="2400" dirty="0"/>
              <a:t>]</a:t>
            </a:r>
            <a:r>
              <a:rPr lang="zh-CN" altLang="en-US" sz="2400" dirty="0"/>
              <a:t>，将某列或者表达式值汇总为</a:t>
            </a:r>
            <a:r>
              <a:rPr lang="en-US" altLang="zh-CN" sz="2400" dirty="0"/>
              <a:t>JSON</a:t>
            </a:r>
            <a:r>
              <a:rPr lang="zh-CN" altLang="en-US" sz="2400" dirty="0"/>
              <a:t>数组</a:t>
            </a:r>
            <a:endParaRPr lang="en-US" altLang="zh-CN" sz="2400" dirty="0"/>
          </a:p>
          <a:p>
            <a:r>
              <a:rPr lang="zh-CN" altLang="en-US" sz="2400" dirty="0"/>
              <a:t>例：</a:t>
            </a:r>
            <a:r>
              <a:rPr lang="en-US" altLang="zh-CN" sz="2400" dirty="0"/>
              <a:t> SELECT o_id, </a:t>
            </a:r>
            <a:r>
              <a:rPr lang="en-US" altLang="zh-CN" sz="2400" dirty="0">
                <a:solidFill>
                  <a:srgbClr val="FF0000"/>
                </a:solidFill>
              </a:rPr>
              <a:t>JSON_ARRAYAGG</a:t>
            </a:r>
            <a:r>
              <a:rPr lang="en-US" altLang="zh-CN" sz="2400" dirty="0"/>
              <a:t>(attribute) AS attributes</a:t>
            </a:r>
          </a:p>
          <a:p>
            <a:r>
              <a:rPr lang="en-US" altLang="zh-CN" sz="2400" dirty="0"/>
              <a:t>        FROM t3 </a:t>
            </a:r>
            <a:r>
              <a:rPr lang="en-US" altLang="zh-CN" sz="2400" dirty="0">
                <a:solidFill>
                  <a:srgbClr val="FF0000"/>
                </a:solidFill>
              </a:rPr>
              <a:t>GROUP BY o_id</a:t>
            </a:r>
            <a:r>
              <a:rPr lang="en-US" altLang="zh-CN" sz="2400" dirty="0"/>
              <a:t>;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BC0E9-2BF2-4718-AE8A-8DDA3C2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60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1897E-CBC6-425D-A90C-3C0B38C80551}"/>
              </a:ext>
            </a:extLst>
          </p:cNvPr>
          <p:cNvSpPr/>
          <p:nvPr/>
        </p:nvSpPr>
        <p:spPr>
          <a:xfrm>
            <a:off x="838200" y="6488668"/>
            <a:ext cx="97059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参考链接：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https://blog.csdn.net/qq_16946803/article/details/127620851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；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https://dev.mysql.com/doc/refman/8.1/en/aggregate-functions.html#function_json-arrayagg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F6E3EED-0CB7-44E5-9B46-ED26BE680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818788"/>
              </p:ext>
            </p:extLst>
          </p:nvPr>
        </p:nvGraphicFramePr>
        <p:xfrm>
          <a:off x="1424709" y="4036854"/>
          <a:ext cx="367607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018">
                  <a:extLst>
                    <a:ext uri="{9D8B030D-6E8A-4147-A177-3AD203B41FA5}">
                      <a16:colId xmlns:a16="http://schemas.microsoft.com/office/drawing/2014/main" val="3394503977"/>
                    </a:ext>
                  </a:extLst>
                </a:gridCol>
                <a:gridCol w="1399309">
                  <a:extLst>
                    <a:ext uri="{9D8B030D-6E8A-4147-A177-3AD203B41FA5}">
                      <a16:colId xmlns:a16="http://schemas.microsoft.com/office/drawing/2014/main" val="449465871"/>
                    </a:ext>
                  </a:extLst>
                </a:gridCol>
                <a:gridCol w="1357745">
                  <a:extLst>
                    <a:ext uri="{9D8B030D-6E8A-4147-A177-3AD203B41FA5}">
                      <a16:colId xmlns:a16="http://schemas.microsoft.com/office/drawing/2014/main" val="3089301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o_id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attribute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val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71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color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red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89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fabric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silk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806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color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green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83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shape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square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05832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1619C7E-B577-4CCC-B34B-90D5390D0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504911"/>
              </p:ext>
            </p:extLst>
          </p:nvPr>
        </p:nvGraphicFramePr>
        <p:xfrm>
          <a:off x="6678756" y="4036854"/>
          <a:ext cx="426257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543">
                  <a:extLst>
                    <a:ext uri="{9D8B030D-6E8A-4147-A177-3AD203B41FA5}">
                      <a16:colId xmlns:a16="http://schemas.microsoft.com/office/drawing/2014/main" val="3394503977"/>
                    </a:ext>
                  </a:extLst>
                </a:gridCol>
                <a:gridCol w="3235036">
                  <a:extLst>
                    <a:ext uri="{9D8B030D-6E8A-4147-A177-3AD203B41FA5}">
                      <a16:colId xmlns:a16="http://schemas.microsoft.com/office/drawing/2014/main" val="449465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o_id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attributes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71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["color", "fabric"]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89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["color", "shape"] 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835454"/>
                  </a:ext>
                </a:extLst>
              </a:tr>
            </a:tbl>
          </a:graphicData>
        </a:graphic>
      </p:graphicFrame>
      <p:sp>
        <p:nvSpPr>
          <p:cNvPr id="8" name="箭头: 右 7">
            <a:extLst>
              <a:ext uri="{FF2B5EF4-FFF2-40B4-BE49-F238E27FC236}">
                <a16:creationId xmlns:a16="http://schemas.microsoft.com/office/drawing/2014/main" id="{D38C6C4A-A49A-45D4-BBC9-6505F90833EB}"/>
              </a:ext>
            </a:extLst>
          </p:cNvPr>
          <p:cNvSpPr/>
          <p:nvPr/>
        </p:nvSpPr>
        <p:spPr>
          <a:xfrm>
            <a:off x="5375564" y="4631214"/>
            <a:ext cx="890727" cy="356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B6CD1652-710A-45E9-8E1B-8D6CFBEF0CB7}"/>
              </a:ext>
            </a:extLst>
          </p:cNvPr>
          <p:cNvSpPr/>
          <p:nvPr/>
        </p:nvSpPr>
        <p:spPr>
          <a:xfrm>
            <a:off x="6480602" y="1121568"/>
            <a:ext cx="4385042" cy="510857"/>
          </a:xfrm>
          <a:prstGeom prst="wedgeRoundRectCallout">
            <a:avLst>
              <a:gd name="adj1" fmla="val -47446"/>
              <a:gd name="adj2" fmla="val 1085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Over clause</a:t>
            </a:r>
            <a:r>
              <a:rPr lang="zh-CN" altLang="en-US" sz="2400" dirty="0"/>
              <a:t>与</a:t>
            </a:r>
            <a:r>
              <a:rPr lang="en-US" altLang="zh-CN" sz="2400" dirty="0" err="1"/>
              <a:t>patition</a:t>
            </a:r>
            <a:r>
              <a:rPr lang="zh-CN" altLang="en-US" sz="2400" dirty="0"/>
              <a:t>动作关联</a:t>
            </a:r>
          </a:p>
        </p:txBody>
      </p:sp>
    </p:spTree>
    <p:extLst>
      <p:ext uri="{BB962C8B-B14F-4D97-AF65-F5344CB8AC3E}">
        <p14:creationId xmlns:p14="http://schemas.microsoft.com/office/powerpoint/2010/main" val="28088256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74B01-CDF5-488C-9B82-CADFEE33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653FF-6D1A-4AD9-AB11-408FBED0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2940174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Json</a:t>
            </a:r>
            <a:r>
              <a:rPr lang="zh-CN" altLang="en-US" sz="2400" b="1" dirty="0"/>
              <a:t>聚合</a:t>
            </a:r>
            <a:endParaRPr lang="en-US" altLang="zh-CN" sz="2400" b="1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JSON_OBJECTAGG(key, value) [over_clause]</a:t>
            </a:r>
            <a:r>
              <a:rPr lang="zh-CN" altLang="en-US" sz="2400" dirty="0"/>
              <a:t>，将某列或者表达式值汇总为</a:t>
            </a:r>
            <a:r>
              <a:rPr lang="en-US" altLang="zh-CN" sz="2400" dirty="0"/>
              <a:t>JSON</a:t>
            </a:r>
            <a:r>
              <a:rPr lang="zh-CN" altLang="en-US" sz="2400" dirty="0"/>
              <a:t>对象</a:t>
            </a:r>
            <a:endParaRPr lang="en-US" altLang="zh-CN" sz="2400" dirty="0"/>
          </a:p>
          <a:p>
            <a:r>
              <a:rPr lang="zh-CN" altLang="en-US" sz="2400" dirty="0"/>
              <a:t>例：</a:t>
            </a:r>
            <a:r>
              <a:rPr lang="en-US" altLang="zh-CN" sz="2400" dirty="0"/>
              <a:t> SELECT o_id, </a:t>
            </a:r>
            <a:r>
              <a:rPr lang="en-US" altLang="zh-CN" sz="2400" dirty="0">
                <a:solidFill>
                  <a:srgbClr val="FF0000"/>
                </a:solidFill>
              </a:rPr>
              <a:t>JSON_OBJECTAGG</a:t>
            </a:r>
            <a:r>
              <a:rPr lang="en-US" altLang="zh-CN" sz="2400" dirty="0"/>
              <a:t>(attribute, </a:t>
            </a:r>
            <a:r>
              <a:rPr lang="en-US" altLang="zh-CN" sz="2400" dirty="0" err="1"/>
              <a:t>val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        FROM t3 </a:t>
            </a:r>
            <a:r>
              <a:rPr lang="en-US" altLang="zh-CN" sz="2400" dirty="0">
                <a:solidFill>
                  <a:srgbClr val="FF0000"/>
                </a:solidFill>
              </a:rPr>
              <a:t>GROUP BY o_id</a:t>
            </a:r>
            <a:r>
              <a:rPr lang="en-US" altLang="zh-CN" sz="2400" dirty="0"/>
              <a:t>;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BC0E9-2BF2-4718-AE8A-8DDA3C2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61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1897E-CBC6-425D-A90C-3C0B38C80551}"/>
              </a:ext>
            </a:extLst>
          </p:cNvPr>
          <p:cNvSpPr/>
          <p:nvPr/>
        </p:nvSpPr>
        <p:spPr>
          <a:xfrm>
            <a:off x="838200" y="6488668"/>
            <a:ext cx="97059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参考链接：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https://blog.csdn.net/qq_16946803/article/details/127620851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；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https://dev.mysql.com/doc/refman/8.1/en/aggregate-functions.html#function_json-arrayagg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F6E3EED-0CB7-44E5-9B46-ED26BE680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789041"/>
              </p:ext>
            </p:extLst>
          </p:nvPr>
        </p:nvGraphicFramePr>
        <p:xfrm>
          <a:off x="1424709" y="4036854"/>
          <a:ext cx="367607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018">
                  <a:extLst>
                    <a:ext uri="{9D8B030D-6E8A-4147-A177-3AD203B41FA5}">
                      <a16:colId xmlns:a16="http://schemas.microsoft.com/office/drawing/2014/main" val="3394503977"/>
                    </a:ext>
                  </a:extLst>
                </a:gridCol>
                <a:gridCol w="1399309">
                  <a:extLst>
                    <a:ext uri="{9D8B030D-6E8A-4147-A177-3AD203B41FA5}">
                      <a16:colId xmlns:a16="http://schemas.microsoft.com/office/drawing/2014/main" val="449465871"/>
                    </a:ext>
                  </a:extLst>
                </a:gridCol>
                <a:gridCol w="1357745">
                  <a:extLst>
                    <a:ext uri="{9D8B030D-6E8A-4147-A177-3AD203B41FA5}">
                      <a16:colId xmlns:a16="http://schemas.microsoft.com/office/drawing/2014/main" val="3089301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o_id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attribute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val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71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color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red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89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fabric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silk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806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color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green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83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shape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square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05832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1619C7E-B577-4CCC-B34B-90D5390D0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184611"/>
              </p:ext>
            </p:extLst>
          </p:nvPr>
        </p:nvGraphicFramePr>
        <p:xfrm>
          <a:off x="6218474" y="4036854"/>
          <a:ext cx="4653613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307">
                  <a:extLst>
                    <a:ext uri="{9D8B030D-6E8A-4147-A177-3AD203B41FA5}">
                      <a16:colId xmlns:a16="http://schemas.microsoft.com/office/drawing/2014/main" val="3394503977"/>
                    </a:ext>
                  </a:extLst>
                </a:gridCol>
                <a:gridCol w="3974306">
                  <a:extLst>
                    <a:ext uri="{9D8B030D-6E8A-4147-A177-3AD203B41FA5}">
                      <a16:colId xmlns:a16="http://schemas.microsoft.com/office/drawing/2014/main" val="449465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o_id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attributes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71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{"color": "red", "fabric": "silk"} 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89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{"color": "green", "shape": "square"}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835454"/>
                  </a:ext>
                </a:extLst>
              </a:tr>
            </a:tbl>
          </a:graphicData>
        </a:graphic>
      </p:graphicFrame>
      <p:sp>
        <p:nvSpPr>
          <p:cNvPr id="8" name="箭头: 右 7">
            <a:extLst>
              <a:ext uri="{FF2B5EF4-FFF2-40B4-BE49-F238E27FC236}">
                <a16:creationId xmlns:a16="http://schemas.microsoft.com/office/drawing/2014/main" id="{D38C6C4A-A49A-45D4-BBC9-6505F90833EB}"/>
              </a:ext>
            </a:extLst>
          </p:cNvPr>
          <p:cNvSpPr/>
          <p:nvPr/>
        </p:nvSpPr>
        <p:spPr>
          <a:xfrm>
            <a:off x="5401052" y="4587212"/>
            <a:ext cx="572476" cy="356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8061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（拓展</a:t>
            </a:r>
            <a:r>
              <a:rPr lang="en-US" altLang="zh-CN" dirty="0">
                <a:solidFill>
                  <a:srgbClr val="0000FF"/>
                </a:solidFill>
              </a:rPr>
              <a:t>*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r>
              <a:rPr lang="zh-CN" altLang="en-US" dirty="0"/>
              <a:t>国产数据库之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  <a:r>
              <a:rPr lang="en-US" altLang="zh-CN" dirty="0"/>
              <a:t>-openGauss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       openGauss</a:t>
            </a:r>
            <a:r>
              <a:rPr lang="zh-CN" altLang="en-US" sz="2400" dirty="0"/>
              <a:t>是华为数据库的开源生态下的研发成果，基于此，衍生出了企业级分布式关系型数据库</a:t>
            </a:r>
            <a:r>
              <a:rPr lang="en-US" altLang="zh-CN" sz="2400" dirty="0"/>
              <a:t>GaussDB</a:t>
            </a:r>
            <a:r>
              <a:rPr lang="zh-CN" altLang="en-US" sz="2400" dirty="0"/>
              <a:t>系列数据库产品，主要面对云数据库领域。</a:t>
            </a:r>
            <a:endParaRPr lang="en-US" altLang="zh-CN" sz="2400" dirty="0"/>
          </a:p>
          <a:p>
            <a:r>
              <a:rPr lang="en-US" altLang="zh-CN" sz="2400" dirty="0"/>
              <a:t>       </a:t>
            </a:r>
            <a:r>
              <a:rPr lang="zh-CN" altLang="en-US" sz="2400" dirty="0"/>
              <a:t>这样的技术交流和产品研发方式，体现出了国内</a:t>
            </a:r>
            <a:r>
              <a:rPr lang="en-US" altLang="zh-CN" sz="2400" dirty="0"/>
              <a:t>IT</a:t>
            </a:r>
            <a:r>
              <a:rPr lang="zh-CN" altLang="en-US" sz="2400" dirty="0"/>
              <a:t>产品研发领域的一种开放式氛围和良性互动。通过开源社区分项核心技术，孕育技术人才，通过社区技术交流推动技术创新衍生新型产品。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62</a:t>
            </a:fld>
            <a:endParaRPr lang="zh-CN" altLang="en-US" dirty="0"/>
          </a:p>
        </p:txBody>
      </p:sp>
      <p:sp>
        <p:nvSpPr>
          <p:cNvPr id="5" name="棱台 4"/>
          <p:cNvSpPr/>
          <p:nvPr/>
        </p:nvSpPr>
        <p:spPr>
          <a:xfrm>
            <a:off x="524933" y="4809067"/>
            <a:ext cx="2075350" cy="1042416"/>
          </a:xfrm>
          <a:prstGeom prst="beve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openGauss</a:t>
            </a:r>
            <a:endParaRPr lang="zh-CN" altLang="en-US" sz="2400" dirty="0"/>
          </a:p>
        </p:txBody>
      </p:sp>
      <p:sp>
        <p:nvSpPr>
          <p:cNvPr id="6" name="棱台 5"/>
          <p:cNvSpPr/>
          <p:nvPr/>
        </p:nvSpPr>
        <p:spPr>
          <a:xfrm>
            <a:off x="7941732" y="4809067"/>
            <a:ext cx="2218267" cy="1042416"/>
          </a:xfrm>
          <a:prstGeom prst="beve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GaussDB</a:t>
            </a:r>
            <a:endParaRPr lang="zh-CN" altLang="en-US" sz="2400" dirty="0"/>
          </a:p>
        </p:txBody>
      </p:sp>
      <p:sp>
        <p:nvSpPr>
          <p:cNvPr id="7" name="上弧形箭头 6"/>
          <p:cNvSpPr/>
          <p:nvPr/>
        </p:nvSpPr>
        <p:spPr>
          <a:xfrm>
            <a:off x="2015067" y="4304200"/>
            <a:ext cx="6197600" cy="290184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右弧形箭头 7"/>
          <p:cNvSpPr/>
          <p:nvPr/>
        </p:nvSpPr>
        <p:spPr>
          <a:xfrm rot="5400000">
            <a:off x="4775249" y="3119719"/>
            <a:ext cx="490967" cy="6383867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上凸带形 8"/>
          <p:cNvSpPr/>
          <p:nvPr/>
        </p:nvSpPr>
        <p:spPr>
          <a:xfrm>
            <a:off x="3064934" y="4809067"/>
            <a:ext cx="4131734" cy="1257102"/>
          </a:xfrm>
          <a:prstGeom prst="ribbon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开源社区互动</a:t>
            </a:r>
            <a:endParaRPr lang="en-US" altLang="zh-CN" sz="2400" dirty="0"/>
          </a:p>
          <a:p>
            <a:pPr algn="ctr"/>
            <a:r>
              <a:rPr lang="zh-CN" altLang="en-US" sz="2400" dirty="0"/>
              <a:t>核心技术交流</a:t>
            </a:r>
          </a:p>
        </p:txBody>
      </p:sp>
    </p:spTree>
    <p:extLst>
      <p:ext uri="{BB962C8B-B14F-4D97-AF65-F5344CB8AC3E}">
        <p14:creationId xmlns:p14="http://schemas.microsoft.com/office/powerpoint/2010/main" val="24289054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（拓展</a:t>
            </a:r>
            <a:r>
              <a:rPr lang="en-US" altLang="zh-CN" dirty="0">
                <a:solidFill>
                  <a:srgbClr val="0000FF"/>
                </a:solidFill>
              </a:rPr>
              <a:t>*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r>
              <a:rPr lang="zh-CN" altLang="en-US" dirty="0"/>
              <a:t>国产数据库之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  <a:r>
              <a:rPr lang="en-US" altLang="zh-CN" dirty="0"/>
              <a:t>-OpenGauss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对于</a:t>
            </a:r>
            <a:r>
              <a:rPr lang="en-US" altLang="zh-CN" sz="2400" dirty="0"/>
              <a:t>JSON</a:t>
            </a:r>
            <a:r>
              <a:rPr lang="zh-CN" altLang="en-US" sz="2400" dirty="0"/>
              <a:t>数据的三种基本形态：标量、数组和键值对象，</a:t>
            </a:r>
            <a:r>
              <a:rPr lang="en-US" altLang="zh-CN" sz="2400" dirty="0"/>
              <a:t>OpenGauss</a:t>
            </a:r>
            <a:r>
              <a:rPr lang="zh-CN" altLang="en-US" sz="2400" dirty="0"/>
              <a:t>将其中的数组和对象统称容器（</a:t>
            </a:r>
            <a:r>
              <a:rPr lang="en-US" altLang="zh-CN" sz="2400" dirty="0"/>
              <a:t>container</a:t>
            </a:r>
            <a:r>
              <a:rPr lang="zh-CN" altLang="en-US" sz="2400" dirty="0"/>
              <a:t>），并在系统内提供两种数据类型</a:t>
            </a:r>
            <a:r>
              <a:rPr lang="en-US" altLang="zh-CN" sz="2400" dirty="0"/>
              <a:t>JSON</a:t>
            </a:r>
            <a:r>
              <a:rPr lang="zh-CN" altLang="en-US" sz="2400" dirty="0"/>
              <a:t>和</a:t>
            </a:r>
            <a:r>
              <a:rPr lang="en-US" altLang="zh-CN" sz="2400" dirty="0"/>
              <a:t>JSONB</a:t>
            </a:r>
            <a:r>
              <a:rPr lang="zh-CN" altLang="en-US" sz="2400" dirty="0"/>
              <a:t>支持</a:t>
            </a:r>
            <a:r>
              <a:rPr lang="en-US" altLang="zh-CN" sz="2400" dirty="0"/>
              <a:t>JSON</a:t>
            </a:r>
            <a:r>
              <a:rPr lang="zh-CN" altLang="en-US" sz="2400" dirty="0"/>
              <a:t>数据存储。</a:t>
            </a:r>
            <a:endParaRPr lang="en-US" altLang="zh-CN" sz="2400" dirty="0"/>
          </a:p>
          <a:p>
            <a:pPr marL="342900" indent="-3429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altLang="zh-CN" sz="2400" dirty="0"/>
              <a:t>JSON</a:t>
            </a:r>
            <a:r>
              <a:rPr lang="zh-CN" altLang="en-US" sz="2400" dirty="0"/>
              <a:t>，是对输入的字符串的完整拷贝，使用时再去解析，会保留输入的空格，重复键以及顺序等；</a:t>
            </a:r>
            <a:endParaRPr lang="en-US" altLang="zh-CN" sz="2400" dirty="0"/>
          </a:p>
          <a:p>
            <a:pPr marL="342900" indent="-3429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altLang="zh-CN" sz="2400" dirty="0"/>
              <a:t>JSONB</a:t>
            </a:r>
            <a:r>
              <a:rPr lang="zh-CN" altLang="en-US" sz="2400" dirty="0"/>
              <a:t>，是解析输入后保存的二进制数据，它在解析时会删除语义无关的细节和重复的键，对键值也会进行排序，使用时无需再次解析。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63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82334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（拓展</a:t>
            </a:r>
            <a:r>
              <a:rPr lang="en-US" altLang="zh-CN" dirty="0">
                <a:solidFill>
                  <a:srgbClr val="0000FF"/>
                </a:solidFill>
              </a:rPr>
              <a:t>*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r>
              <a:rPr lang="zh-CN" altLang="en-US" dirty="0"/>
              <a:t>国产数据库之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  <a:r>
              <a:rPr lang="en-US" altLang="zh-CN" dirty="0"/>
              <a:t>-OpenGauss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z="2400" dirty="0"/>
              <a:t>JSON</a:t>
            </a:r>
            <a:r>
              <a:rPr lang="zh-CN" altLang="en-US" sz="2400" dirty="0"/>
              <a:t>和</a:t>
            </a:r>
            <a:r>
              <a:rPr lang="en-US" altLang="zh-CN" sz="2400" dirty="0"/>
              <a:t>JSONB</a:t>
            </a:r>
            <a:r>
              <a:rPr lang="zh-CN" altLang="en-US" sz="2400" dirty="0"/>
              <a:t>二者都是</a:t>
            </a:r>
            <a:r>
              <a:rPr lang="en-US" altLang="zh-CN" sz="2400" dirty="0"/>
              <a:t>JSON</a:t>
            </a:r>
            <a:r>
              <a:rPr lang="zh-CN" altLang="en-US" sz="2400" dirty="0"/>
              <a:t>，接受相同的字符串作为输入，主要差别是效率。</a:t>
            </a:r>
            <a:endParaRPr lang="en-US" altLang="zh-CN" sz="2400" dirty="0"/>
          </a:p>
          <a:p>
            <a:pPr marL="342900" indent="-3429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altLang="zh-CN" sz="2400" dirty="0"/>
              <a:t>JSON</a:t>
            </a:r>
            <a:r>
              <a:rPr lang="zh-CN" altLang="en-US" sz="2400" dirty="0"/>
              <a:t>数据类型存储输入文本的精确拷贝，处理函数必须在每个执行上重新解析。</a:t>
            </a:r>
            <a:endParaRPr lang="en-US" altLang="zh-CN" sz="2400" dirty="0"/>
          </a:p>
          <a:p>
            <a:pPr marL="342900" indent="-3429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altLang="zh-CN" sz="2400" dirty="0"/>
              <a:t>JSONB</a:t>
            </a:r>
            <a:r>
              <a:rPr lang="zh-CN" altLang="en-US" sz="2400" dirty="0"/>
              <a:t>数据为了以分解的二进制格式存储而添加了转换机制，从而在输入上稍微慢些，但是在处理上明显更快，因为不需要重新解析。</a:t>
            </a:r>
            <a:endParaRPr lang="en-US" altLang="zh-CN" sz="2400" dirty="0"/>
          </a:p>
          <a:p>
            <a:r>
              <a:rPr lang="zh-CN" altLang="en-US" sz="2400" dirty="0"/>
              <a:t>    此外，</a:t>
            </a:r>
            <a:r>
              <a:rPr lang="en-US" altLang="zh-CN" sz="2400" dirty="0"/>
              <a:t>JSONB</a:t>
            </a:r>
            <a:r>
              <a:rPr lang="zh-CN" altLang="en-US" sz="2400" dirty="0"/>
              <a:t>类型还存在其他优势：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JSONB</a:t>
            </a:r>
            <a:r>
              <a:rPr lang="zh-CN" altLang="en-US" sz="2400" dirty="0"/>
              <a:t>类型存在解析后的格式归一化等操作，同等的语义下只会有一种格式，因此可以更好的支持很多其他额外的操作，例如按照一定的规则进行大小比较等。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JSONB</a:t>
            </a:r>
            <a:r>
              <a:rPr lang="zh-CN" altLang="en-US" sz="2400" dirty="0"/>
              <a:t>支持索引。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64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8321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872019" cy="920336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（拓展</a:t>
            </a:r>
            <a:r>
              <a:rPr lang="en-US" altLang="zh-CN" dirty="0">
                <a:solidFill>
                  <a:srgbClr val="0000FF"/>
                </a:solidFill>
              </a:rPr>
              <a:t>*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r>
              <a:rPr lang="zh-CN" altLang="en-US" dirty="0"/>
              <a:t>国产数据库之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  <a:r>
              <a:rPr lang="en-US" altLang="zh-CN" dirty="0"/>
              <a:t>-OpenGauss</a:t>
            </a:r>
            <a:r>
              <a:rPr lang="zh-CN" altLang="en-US" dirty="0"/>
              <a:t>的</a:t>
            </a:r>
            <a:r>
              <a:rPr lang="en-US" altLang="zh-CN" dirty="0"/>
              <a:t>JSON</a:t>
            </a:r>
            <a:r>
              <a:rPr lang="zh-CN" altLang="en-US" dirty="0"/>
              <a:t>输入格式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/>
              <a:t>输入格式：必须是一个符合</a:t>
            </a:r>
            <a:r>
              <a:rPr lang="en-US" altLang="zh-CN" sz="2400" dirty="0"/>
              <a:t>JSON</a:t>
            </a:r>
            <a:r>
              <a:rPr lang="zh-CN" altLang="en-US" sz="2400" dirty="0"/>
              <a:t>数据格式的字符串，用单引号’’声明。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）输入空值</a:t>
            </a:r>
            <a:r>
              <a:rPr lang="en-US" altLang="zh-CN" sz="2400" dirty="0"/>
              <a:t>null</a:t>
            </a:r>
            <a:r>
              <a:rPr lang="zh-CN" altLang="en-US" sz="2400" dirty="0"/>
              <a:t>：仅</a:t>
            </a:r>
            <a:r>
              <a:rPr lang="en-US" altLang="zh-CN" sz="2400" dirty="0"/>
              <a:t>null</a:t>
            </a:r>
            <a:r>
              <a:rPr lang="zh-CN" altLang="en-US" sz="2400" dirty="0"/>
              <a:t>，全小写。</a:t>
            </a:r>
            <a:endParaRPr lang="en-US" altLang="zh-CN" sz="2400" dirty="0"/>
          </a:p>
          <a:p>
            <a:r>
              <a:rPr lang="zh-CN" altLang="en-US" sz="2400" dirty="0"/>
              <a:t>例：</a:t>
            </a:r>
            <a:r>
              <a:rPr lang="en-US" altLang="zh-CN" sz="2400" dirty="0"/>
              <a:t>select 'null'::</a:t>
            </a:r>
            <a:r>
              <a:rPr lang="en-US" altLang="zh-CN" sz="2400" dirty="0" err="1"/>
              <a:t>json</a:t>
            </a:r>
            <a:r>
              <a:rPr lang="en-US" altLang="zh-CN" sz="2400" dirty="0"/>
              <a:t>;   </a:t>
            </a:r>
          </a:p>
          <a:p>
            <a:r>
              <a:rPr lang="zh-CN" altLang="en-US" sz="2400" dirty="0"/>
              <a:t>错误：</a:t>
            </a:r>
            <a:r>
              <a:rPr lang="en-US" altLang="zh-CN" sz="2400" dirty="0"/>
              <a:t>select 'NULL'::</a:t>
            </a:r>
            <a:r>
              <a:rPr lang="en-US" altLang="zh-CN" sz="2400" dirty="0" err="1"/>
              <a:t>jsonb</a:t>
            </a:r>
            <a:r>
              <a:rPr lang="en-US" altLang="zh-CN" sz="2400" dirty="0"/>
              <a:t>;  </a:t>
            </a: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）输入数字：正负整数、小数、</a:t>
            </a:r>
            <a:r>
              <a:rPr lang="en-US" altLang="zh-CN" sz="2400" dirty="0"/>
              <a:t>0</a:t>
            </a:r>
            <a:r>
              <a:rPr lang="zh-CN" altLang="en-US" sz="2400" dirty="0"/>
              <a:t>，支持科学计数法。</a:t>
            </a:r>
            <a:endParaRPr lang="en-US" altLang="zh-CN" sz="2400" dirty="0"/>
          </a:p>
          <a:p>
            <a:r>
              <a:rPr lang="zh-CN" altLang="en-US" sz="2400" dirty="0"/>
              <a:t>例：</a:t>
            </a:r>
            <a:r>
              <a:rPr lang="en-US" altLang="zh-CN" sz="2400" dirty="0"/>
              <a:t>select '1'::</a:t>
            </a:r>
            <a:r>
              <a:rPr lang="en-US" altLang="zh-CN" sz="2400" dirty="0" err="1"/>
              <a:t>json</a:t>
            </a:r>
            <a:r>
              <a:rPr lang="en-US" altLang="zh-CN" sz="2400" dirty="0"/>
              <a:t>;  select '-1.5'::</a:t>
            </a:r>
            <a:r>
              <a:rPr lang="en-US" altLang="zh-CN" sz="2400" dirty="0" err="1"/>
              <a:t>json</a:t>
            </a:r>
            <a:r>
              <a:rPr lang="en-US" altLang="zh-CN" sz="2400" dirty="0"/>
              <a:t>;   </a:t>
            </a:r>
          </a:p>
          <a:p>
            <a:r>
              <a:rPr lang="en-US" altLang="zh-CN" sz="2400" dirty="0"/>
              <a:t>select '-1.5e-5'::</a:t>
            </a:r>
            <a:r>
              <a:rPr lang="en-US" altLang="zh-CN" sz="2400" dirty="0" err="1"/>
              <a:t>jsonb</a:t>
            </a:r>
            <a:r>
              <a:rPr lang="en-US" altLang="zh-CN" sz="2400" dirty="0"/>
              <a:t>, '-1.5e+2'::</a:t>
            </a:r>
            <a:r>
              <a:rPr lang="en-US" altLang="zh-CN" sz="2400" dirty="0" err="1"/>
              <a:t>jsonb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select '001'::</a:t>
            </a:r>
            <a:r>
              <a:rPr lang="en-US" altLang="zh-CN" sz="2400" dirty="0" err="1"/>
              <a:t>json</a:t>
            </a:r>
            <a:r>
              <a:rPr lang="en-US" altLang="zh-CN" sz="2400" dirty="0"/>
              <a:t>, '+15'::</a:t>
            </a:r>
            <a:r>
              <a:rPr lang="en-US" altLang="zh-CN" sz="2400" dirty="0" err="1"/>
              <a:t>json</a:t>
            </a:r>
            <a:r>
              <a:rPr lang="en-US" altLang="zh-CN" sz="2400" dirty="0"/>
              <a:t>, '</a:t>
            </a:r>
            <a:r>
              <a:rPr lang="en-US" altLang="zh-CN" sz="2400" dirty="0" err="1"/>
              <a:t>NaN</a:t>
            </a:r>
            <a:r>
              <a:rPr lang="en-US" altLang="zh-CN" sz="2400" dirty="0"/>
              <a:t>'::</a:t>
            </a:r>
            <a:r>
              <a:rPr lang="en-US" altLang="zh-CN" sz="2400" dirty="0" err="1"/>
              <a:t>json</a:t>
            </a:r>
            <a:r>
              <a:rPr lang="en-US" altLang="zh-CN" sz="2400" dirty="0"/>
              <a:t>;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65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21976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724535" cy="920336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（拓展</a:t>
            </a:r>
            <a:r>
              <a:rPr lang="en-US" altLang="zh-CN" dirty="0">
                <a:solidFill>
                  <a:srgbClr val="0000FF"/>
                </a:solidFill>
              </a:rPr>
              <a:t>*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r>
              <a:rPr lang="zh-CN" altLang="en-US" dirty="0"/>
              <a:t>国产数据库之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  <a:r>
              <a:rPr lang="en-US" altLang="zh-CN" dirty="0"/>
              <a:t>-OpenGauss</a:t>
            </a:r>
            <a:r>
              <a:rPr lang="zh-CN" altLang="en-US" dirty="0"/>
              <a:t>的</a:t>
            </a:r>
            <a:r>
              <a:rPr lang="en-US" altLang="zh-CN" dirty="0"/>
              <a:t>JSON</a:t>
            </a:r>
            <a:r>
              <a:rPr lang="zh-CN" altLang="en-US" dirty="0"/>
              <a:t>输入格式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）布尔（</a:t>
            </a:r>
            <a:r>
              <a:rPr lang="en-US" altLang="zh-CN" sz="2400" dirty="0"/>
              <a:t>bool-</a:t>
            </a:r>
            <a:r>
              <a:rPr lang="en-US" altLang="zh-CN" sz="2400" dirty="0" err="1"/>
              <a:t>json</a:t>
            </a:r>
            <a:r>
              <a:rPr lang="zh-CN" altLang="en-US" sz="2400" dirty="0"/>
              <a:t>）：</a:t>
            </a:r>
            <a:r>
              <a:rPr lang="en-US" altLang="zh-CN" sz="2400" dirty="0"/>
              <a:t>true</a:t>
            </a:r>
            <a:r>
              <a:rPr lang="zh-CN" altLang="en-US" sz="2400" dirty="0"/>
              <a:t>、</a:t>
            </a:r>
            <a:r>
              <a:rPr lang="en-US" altLang="zh-CN" sz="2400" dirty="0"/>
              <a:t>false</a:t>
            </a:r>
            <a:r>
              <a:rPr lang="zh-CN" altLang="en-US" sz="2400" dirty="0"/>
              <a:t>，全小写。</a:t>
            </a:r>
            <a:endParaRPr lang="en-US" altLang="zh-CN" sz="2400" dirty="0"/>
          </a:p>
          <a:p>
            <a:r>
              <a:rPr lang="zh-CN" altLang="en-US" sz="2400" dirty="0"/>
              <a:t>例：</a:t>
            </a:r>
            <a:r>
              <a:rPr lang="en-US" altLang="zh-CN" sz="2400" dirty="0"/>
              <a:t>select 'true'::</a:t>
            </a:r>
            <a:r>
              <a:rPr lang="en-US" altLang="zh-CN" sz="2400" dirty="0" err="1"/>
              <a:t>json</a:t>
            </a:r>
            <a:r>
              <a:rPr lang="en-US" altLang="zh-CN" sz="2400" dirty="0"/>
              <a:t>;      select 'false'::</a:t>
            </a:r>
            <a:r>
              <a:rPr lang="en-US" altLang="zh-CN" sz="2400" dirty="0" err="1"/>
              <a:t>jsonb</a:t>
            </a:r>
            <a:r>
              <a:rPr lang="en-US" altLang="zh-CN" sz="2400" dirty="0"/>
              <a:t>;</a:t>
            </a: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）字符串（</a:t>
            </a:r>
            <a:r>
              <a:rPr lang="en-US" altLang="zh-CN" sz="2400" dirty="0" err="1"/>
              <a:t>str-json</a:t>
            </a:r>
            <a:r>
              <a:rPr lang="zh-CN" altLang="en-US" sz="2400" dirty="0"/>
              <a:t>）：必须是加双引号的字符串。。</a:t>
            </a:r>
            <a:endParaRPr lang="en-US" altLang="zh-CN" sz="2400" dirty="0"/>
          </a:p>
          <a:p>
            <a:r>
              <a:rPr lang="zh-CN" altLang="en-US" sz="2400" dirty="0"/>
              <a:t>例：</a:t>
            </a:r>
            <a:r>
              <a:rPr lang="en-US" altLang="zh-CN" sz="2400" dirty="0"/>
              <a:t>select '"a"'::</a:t>
            </a:r>
            <a:r>
              <a:rPr lang="en-US" altLang="zh-CN" sz="2400" dirty="0" err="1"/>
              <a:t>json</a:t>
            </a:r>
            <a:r>
              <a:rPr lang="en-US" altLang="zh-CN" sz="2400" dirty="0"/>
              <a:t>;       select '"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"'::</a:t>
            </a:r>
            <a:r>
              <a:rPr lang="en-US" altLang="zh-CN" sz="2400" dirty="0" err="1"/>
              <a:t>jsonb</a:t>
            </a:r>
            <a:r>
              <a:rPr lang="en-US" altLang="zh-CN" sz="2400" dirty="0"/>
              <a:t>;</a:t>
            </a: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5</a:t>
            </a:r>
            <a:r>
              <a:rPr lang="zh-CN" altLang="en-US" sz="2400" dirty="0"/>
              <a:t>）数组（</a:t>
            </a:r>
            <a:r>
              <a:rPr lang="en-US" altLang="zh-CN" sz="2400" dirty="0"/>
              <a:t>array-</a:t>
            </a:r>
            <a:r>
              <a:rPr lang="en-US" altLang="zh-CN" sz="2400" dirty="0" err="1"/>
              <a:t>json</a:t>
            </a:r>
            <a:r>
              <a:rPr lang="zh-CN" altLang="en-US" sz="2400" dirty="0"/>
              <a:t>）：使用中括号</a:t>
            </a:r>
            <a:r>
              <a:rPr lang="en-US" altLang="zh-CN" sz="2400" dirty="0"/>
              <a:t>[]</a:t>
            </a:r>
            <a:r>
              <a:rPr lang="zh-CN" altLang="en-US" sz="2400" dirty="0"/>
              <a:t>包裹，满足数组书写条件。数组内元素类型可以是任意合法的</a:t>
            </a:r>
            <a:r>
              <a:rPr lang="en-US" altLang="zh-CN" sz="2400" dirty="0"/>
              <a:t>JSON</a:t>
            </a:r>
            <a:r>
              <a:rPr lang="zh-CN" altLang="en-US" sz="2400" dirty="0"/>
              <a:t>，且不要求类型一致。</a:t>
            </a:r>
            <a:endParaRPr lang="en-US" altLang="zh-CN" sz="2400" dirty="0"/>
          </a:p>
          <a:p>
            <a:r>
              <a:rPr lang="zh-CN" altLang="en-US" sz="2400" dirty="0"/>
              <a:t>例：</a:t>
            </a:r>
            <a:r>
              <a:rPr lang="en-US" altLang="zh-CN" sz="2400" dirty="0"/>
              <a:t>select '[1, 2, "foo", null]'::</a:t>
            </a:r>
            <a:r>
              <a:rPr lang="en-US" altLang="zh-CN" sz="2400" dirty="0" err="1"/>
              <a:t>json</a:t>
            </a:r>
            <a:r>
              <a:rPr lang="en-US" altLang="zh-CN" sz="2400" dirty="0"/>
              <a:t>;     select '[ ]'::</a:t>
            </a:r>
            <a:r>
              <a:rPr lang="en-US" altLang="zh-CN" sz="2400" dirty="0" err="1"/>
              <a:t>json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     select '[1, 2, "foo", null, [[]], {}]'::</a:t>
            </a:r>
            <a:r>
              <a:rPr lang="en-US" altLang="zh-CN" sz="2400" dirty="0" err="1"/>
              <a:t>jsonb</a:t>
            </a:r>
            <a:r>
              <a:rPr lang="en-US" altLang="zh-CN" sz="2400" dirty="0"/>
              <a:t>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66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83189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754032" cy="920336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（拓展</a:t>
            </a:r>
            <a:r>
              <a:rPr lang="en-US" altLang="zh-CN" dirty="0">
                <a:solidFill>
                  <a:srgbClr val="0000FF"/>
                </a:solidFill>
              </a:rPr>
              <a:t>*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r>
              <a:rPr lang="zh-CN" altLang="en-US" dirty="0"/>
              <a:t>国产数据库之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  <a:r>
              <a:rPr lang="en-US" altLang="zh-CN" dirty="0"/>
              <a:t>-OpenGauss</a:t>
            </a:r>
            <a:r>
              <a:rPr lang="zh-CN" altLang="en-US" dirty="0"/>
              <a:t>的</a:t>
            </a:r>
            <a:r>
              <a:rPr lang="en-US" altLang="zh-CN" dirty="0"/>
              <a:t>JSON</a:t>
            </a:r>
            <a:r>
              <a:rPr lang="zh-CN" altLang="en-US" dirty="0"/>
              <a:t>输入格式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6</a:t>
            </a:r>
            <a:r>
              <a:rPr lang="zh-CN" altLang="en-US" sz="2400" dirty="0"/>
              <a:t>）对象（</a:t>
            </a:r>
            <a:r>
              <a:rPr lang="en-US" altLang="zh-CN" sz="2400" dirty="0"/>
              <a:t>object-</a:t>
            </a:r>
            <a:r>
              <a:rPr lang="en-US" altLang="zh-CN" sz="2400" dirty="0" err="1"/>
              <a:t>json</a:t>
            </a:r>
            <a:r>
              <a:rPr lang="zh-CN" altLang="en-US" sz="2400" dirty="0"/>
              <a:t>）：使用大括号</a:t>
            </a:r>
            <a:r>
              <a:rPr lang="en-US" altLang="zh-CN" sz="2400" dirty="0"/>
              <a:t>{}</a:t>
            </a:r>
            <a:r>
              <a:rPr lang="zh-CN" altLang="en-US" sz="2400" dirty="0"/>
              <a:t>包裹，键必须是满足</a:t>
            </a:r>
            <a:r>
              <a:rPr lang="en-US" altLang="zh-CN" sz="2400" dirty="0"/>
              <a:t>JSON</a:t>
            </a:r>
            <a:r>
              <a:rPr lang="zh-CN" altLang="en-US" sz="2400" dirty="0"/>
              <a:t>字符串规则的字符串，值可以是任意合法的</a:t>
            </a:r>
            <a:r>
              <a:rPr lang="en-US" altLang="zh-CN" sz="2400" dirty="0"/>
              <a:t>JSON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例：</a:t>
            </a:r>
            <a:r>
              <a:rPr lang="en-US" altLang="zh-CN" sz="2400" dirty="0"/>
              <a:t>select '{}'::</a:t>
            </a:r>
            <a:r>
              <a:rPr lang="en-US" altLang="zh-CN" sz="2400" dirty="0" err="1"/>
              <a:t>json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     select '{"a": 1, "b": {"a": 2,  "b": null}}'::</a:t>
            </a:r>
            <a:r>
              <a:rPr lang="en-US" altLang="zh-CN" sz="2400" dirty="0" err="1"/>
              <a:t>json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     select '{"foo": [true, "bar"], "tags": {"a": 1, "b": null}}'::</a:t>
            </a:r>
            <a:r>
              <a:rPr lang="en-US" altLang="zh-CN" sz="2400" dirty="0" err="1"/>
              <a:t>jsonb</a:t>
            </a:r>
            <a:r>
              <a:rPr lang="en-US" altLang="zh-CN" sz="2400" dirty="0"/>
              <a:t>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67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21635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999839" cy="920336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（拓展</a:t>
            </a:r>
            <a:r>
              <a:rPr lang="en-US" altLang="zh-CN" dirty="0">
                <a:solidFill>
                  <a:srgbClr val="0000FF"/>
                </a:solidFill>
              </a:rPr>
              <a:t>*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r>
              <a:rPr lang="zh-CN" altLang="en-US" dirty="0"/>
              <a:t>国产数据库之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  <a:r>
              <a:rPr lang="en-US" altLang="zh-CN" dirty="0"/>
              <a:t>-OpenGauss</a:t>
            </a:r>
            <a:r>
              <a:rPr lang="zh-CN" altLang="en-US" dirty="0"/>
              <a:t>的</a:t>
            </a:r>
            <a:r>
              <a:rPr lang="en-US" altLang="zh-CN" dirty="0"/>
              <a:t>JSONB</a:t>
            </a:r>
            <a:r>
              <a:rPr lang="zh-CN" altLang="en-US" dirty="0"/>
              <a:t>优化机制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5070888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JSONB</a:t>
            </a:r>
            <a:r>
              <a:rPr lang="zh-CN" altLang="en-US" sz="2400" dirty="0"/>
              <a:t>的优化机制</a:t>
            </a:r>
            <a:endParaRPr lang="en-US" altLang="zh-CN" sz="2400" dirty="0"/>
          </a:p>
          <a:p>
            <a:r>
              <a:rPr lang="en-US" altLang="zh-CN" sz="2400" dirty="0"/>
              <a:t>       JSONB</a:t>
            </a:r>
            <a:r>
              <a:rPr lang="zh-CN" altLang="en-US" sz="2400" dirty="0"/>
              <a:t>存储的是解析后的二进制，能够体现</a:t>
            </a:r>
            <a:r>
              <a:rPr lang="en-US" altLang="zh-CN" sz="2400" dirty="0"/>
              <a:t>JSON</a:t>
            </a:r>
            <a:r>
              <a:rPr lang="zh-CN" altLang="en-US" sz="2400" dirty="0"/>
              <a:t>的层次结构，更方便直接访问等，因此</a:t>
            </a:r>
            <a:r>
              <a:rPr lang="en-US" altLang="zh-CN" sz="2400" dirty="0"/>
              <a:t>JSONB</a:t>
            </a:r>
            <a:r>
              <a:rPr lang="zh-CN" altLang="en-US" sz="2400" dirty="0"/>
              <a:t>有优于</a:t>
            </a:r>
            <a:r>
              <a:rPr lang="en-US" altLang="zh-CN" sz="2400" dirty="0"/>
              <a:t>JSON</a:t>
            </a:r>
            <a:r>
              <a:rPr lang="zh-CN" altLang="en-US" sz="2400" dirty="0"/>
              <a:t>的特性。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zh-CN" altLang="en-US" sz="2400" dirty="0">
                <a:solidFill>
                  <a:srgbClr val="FF0000"/>
                </a:solidFill>
              </a:rPr>
              <a:t>格式归一化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1.1</a:t>
            </a:r>
            <a:r>
              <a:rPr lang="zh-CN" altLang="en-US" sz="2400" dirty="0"/>
              <a:t>）输入的</a:t>
            </a:r>
            <a:r>
              <a:rPr lang="en-US" altLang="zh-CN" sz="2400" dirty="0" err="1"/>
              <a:t>json</a:t>
            </a:r>
            <a:r>
              <a:rPr lang="zh-CN" altLang="en-US" sz="2400" dirty="0"/>
              <a:t>字符串解析成</a:t>
            </a:r>
            <a:r>
              <a:rPr lang="en-US" altLang="zh-CN" sz="2400" dirty="0" err="1"/>
              <a:t>jsonb</a:t>
            </a:r>
            <a:r>
              <a:rPr lang="zh-CN" altLang="en-US" sz="2400" dirty="0"/>
              <a:t>二进制后，会</a:t>
            </a:r>
            <a:r>
              <a:rPr lang="zh-CN" altLang="en-US" sz="2400" dirty="0">
                <a:solidFill>
                  <a:srgbClr val="FF0000"/>
                </a:solidFill>
              </a:rPr>
              <a:t>丢弃语义上无关的细节</a:t>
            </a:r>
            <a:r>
              <a:rPr lang="zh-CN" altLang="en-US" sz="2400" dirty="0"/>
              <a:t>，例如空格。</a:t>
            </a:r>
            <a:endParaRPr lang="en-US" altLang="zh-CN" sz="2400" dirty="0"/>
          </a:p>
          <a:p>
            <a:r>
              <a:rPr lang="zh-CN" altLang="en-US" sz="2400" dirty="0"/>
              <a:t>例：</a:t>
            </a:r>
            <a:r>
              <a:rPr lang="en-US" altLang="zh-CN" sz="2400" dirty="0" err="1"/>
              <a:t>postgres</a:t>
            </a:r>
            <a:r>
              <a:rPr lang="en-US" altLang="zh-CN" sz="2400" dirty="0"/>
              <a:t>=# select '   [1, " a ", {"a"   :1    }]  '::</a:t>
            </a:r>
            <a:r>
              <a:rPr lang="en-US" altLang="zh-CN" sz="2400" dirty="0" err="1"/>
              <a:t>jsonb</a:t>
            </a:r>
            <a:r>
              <a:rPr lang="en-US" altLang="zh-CN" sz="2400" dirty="0"/>
              <a:t>;        </a:t>
            </a:r>
          </a:p>
          <a:p>
            <a:r>
              <a:rPr lang="en-US" altLang="zh-CN" sz="2400" dirty="0"/>
              <a:t>----------------------</a:t>
            </a:r>
          </a:p>
          <a:p>
            <a:r>
              <a:rPr lang="en-US" altLang="zh-CN" sz="2400" dirty="0"/>
              <a:t> [1, " a ", {"a": 1}](1 row)</a:t>
            </a:r>
          </a:p>
          <a:p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68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99526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058832" cy="920336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（拓展</a:t>
            </a:r>
            <a:r>
              <a:rPr lang="en-US" altLang="zh-CN" dirty="0">
                <a:solidFill>
                  <a:srgbClr val="0000FF"/>
                </a:solidFill>
              </a:rPr>
              <a:t>*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r>
              <a:rPr lang="zh-CN" altLang="en-US" dirty="0"/>
              <a:t>国产数据库之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  <a:r>
              <a:rPr lang="en-US" altLang="zh-CN" dirty="0"/>
              <a:t>-OpenGauss</a:t>
            </a:r>
            <a:r>
              <a:rPr lang="zh-CN" altLang="en-US" dirty="0"/>
              <a:t>的</a:t>
            </a:r>
            <a:r>
              <a:rPr lang="en-US" altLang="zh-CN" dirty="0"/>
              <a:t>JSONB</a:t>
            </a:r>
            <a:r>
              <a:rPr lang="zh-CN" altLang="en-US" dirty="0"/>
              <a:t>优化机制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5070888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1.2</a:t>
            </a:r>
            <a:r>
              <a:rPr lang="zh-CN" altLang="en-US" sz="2400" dirty="0"/>
              <a:t>）</a:t>
            </a:r>
            <a:r>
              <a:rPr lang="zh-CN" altLang="en-US" dirty="0">
                <a:solidFill>
                  <a:srgbClr val="FF0000"/>
                </a:solidFill>
              </a:rPr>
              <a:t>删除重复的键值</a:t>
            </a:r>
            <a:r>
              <a:rPr lang="zh-CN" altLang="en-US" dirty="0"/>
              <a:t>，只保留最后一个出现的。</a:t>
            </a:r>
            <a:endParaRPr lang="en-US" altLang="zh-CN" dirty="0"/>
          </a:p>
          <a:p>
            <a:r>
              <a:rPr lang="zh-CN" altLang="en-US" sz="2400" dirty="0"/>
              <a:t>例：</a:t>
            </a:r>
            <a:r>
              <a:rPr lang="en-US" altLang="zh-CN" sz="2400" dirty="0" err="1"/>
              <a:t>postgres</a:t>
            </a:r>
            <a:r>
              <a:rPr lang="en-US" altLang="zh-CN" sz="2400" dirty="0"/>
              <a:t>=# select '{"a" : 1, "a" : 2}'::</a:t>
            </a:r>
            <a:r>
              <a:rPr lang="en-US" altLang="zh-CN" sz="2400" dirty="0" err="1"/>
              <a:t>jsonb</a:t>
            </a:r>
            <a:r>
              <a:rPr lang="en-US" altLang="zh-CN" sz="2400" dirty="0"/>
              <a:t>;  </a:t>
            </a:r>
          </a:p>
          <a:p>
            <a:r>
              <a:rPr lang="en-US" altLang="zh-CN" sz="2400" dirty="0"/>
              <a:t>       ---------- </a:t>
            </a:r>
          </a:p>
          <a:p>
            <a:r>
              <a:rPr lang="en-US" altLang="zh-CN" sz="2400" dirty="0"/>
              <a:t>       {"a": 2}(1 row)</a:t>
            </a: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1.3</a:t>
            </a:r>
            <a:r>
              <a:rPr lang="zh-CN" altLang="en-US" sz="2400" dirty="0"/>
              <a:t>）</a:t>
            </a:r>
            <a:r>
              <a:rPr lang="zh-CN" altLang="en-US" dirty="0">
                <a:solidFill>
                  <a:srgbClr val="FF0000"/>
                </a:solidFill>
              </a:rPr>
              <a:t>键值会重新进行排序</a:t>
            </a:r>
            <a:r>
              <a:rPr lang="zh-CN" altLang="en-US" dirty="0"/>
              <a:t>，排序规则：长度长的在后、长度相等则</a:t>
            </a:r>
            <a:r>
              <a:rPr lang="en-US" altLang="zh-CN" dirty="0" err="1"/>
              <a:t>ascii</a:t>
            </a:r>
            <a:r>
              <a:rPr lang="zh-CN" altLang="en-US" dirty="0"/>
              <a:t>码大的在后。</a:t>
            </a:r>
            <a:endParaRPr lang="en-US" altLang="zh-CN" dirty="0"/>
          </a:p>
          <a:p>
            <a:r>
              <a:rPr lang="zh-CN" altLang="en-US" sz="2400" dirty="0"/>
              <a:t>例：</a:t>
            </a:r>
            <a:r>
              <a:rPr lang="en-US" altLang="zh-CN" sz="2400" dirty="0" err="1"/>
              <a:t>postgres</a:t>
            </a:r>
            <a:r>
              <a:rPr lang="en-US" altLang="zh-CN" sz="2400" dirty="0"/>
              <a:t>=# select ‘{“aa” : 1, “b” : 2, “a” : 3}’::</a:t>
            </a:r>
            <a:r>
              <a:rPr lang="en-US" altLang="zh-CN" sz="2400" dirty="0" err="1"/>
              <a:t>jsonb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r>
              <a:rPr lang="en-US" altLang="zh-CN" sz="2400" dirty="0"/>
              <a:t>       --------------------------- </a:t>
            </a:r>
          </a:p>
          <a:p>
            <a:r>
              <a:rPr lang="en-US" altLang="zh-CN" sz="2400" dirty="0"/>
              <a:t>      {"a": 3, "b": 2, "aa": 1}(1 row)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69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7868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2.1.2 </a:t>
            </a:r>
            <a:r>
              <a:rPr lang="zh-CN" altLang="en-US" dirty="0"/>
              <a:t>关系操作与关系代数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45237"/>
            <a:ext cx="5562600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关系代数：</a:t>
            </a:r>
            <a:endParaRPr lang="en-US" altLang="zh-CN" dirty="0"/>
          </a:p>
          <a:p>
            <a:pPr marL="342900" lvl="1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通过</a:t>
            </a:r>
            <a:r>
              <a:rPr lang="zh-CN" altLang="en-US" dirty="0">
                <a:solidFill>
                  <a:srgbClr val="FF0000"/>
                </a:solidFill>
              </a:rPr>
              <a:t>代数方式</a:t>
            </a:r>
            <a:r>
              <a:rPr lang="zh-CN" altLang="en-US" dirty="0"/>
              <a:t>执行关系操作的方法</a:t>
            </a:r>
            <a:endParaRPr lang="en-US" altLang="zh-CN" dirty="0"/>
          </a:p>
          <a:p>
            <a:pPr marL="342900" lvl="1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以关系为运算对象，运算</a:t>
            </a:r>
            <a:r>
              <a:rPr lang="zh-CN" altLang="en-US" dirty="0">
                <a:solidFill>
                  <a:srgbClr val="FF0000"/>
                </a:solidFill>
              </a:rPr>
              <a:t>结果也是关系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lvl="1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关系代数的运算主要分为传统的集合运算和专门的关系运算两大类</a:t>
            </a:r>
            <a:endParaRPr lang="en-US" altLang="zh-CN" dirty="0"/>
          </a:p>
          <a:p>
            <a:pPr marL="803275" lvl="2" indent="-803275">
              <a:buSzPct val="50000"/>
              <a:buFont typeface="Wingdings" panose="05000000000000000000" pitchFamily="2" charset="2"/>
              <a:buChar char="Ø"/>
            </a:pPr>
            <a:r>
              <a:rPr lang="zh-CN" altLang="en-US" dirty="0"/>
              <a:t>集合运算执行关系元组上的传统的并、交、差等集合运算</a:t>
            </a:r>
            <a:endParaRPr lang="en-US" altLang="zh-CN" dirty="0"/>
          </a:p>
          <a:p>
            <a:pPr marL="803275" lvl="2" indent="-803275">
              <a:buSzPct val="50000"/>
              <a:buFont typeface="Wingdings" panose="05000000000000000000" pitchFamily="2" charset="2"/>
              <a:buChar char="Ø"/>
            </a:pPr>
            <a:r>
              <a:rPr lang="zh-CN" altLang="en-US" dirty="0"/>
              <a:t>专门的运算面向选择、投影、连接、除等专门的关系操作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719" y="1645237"/>
            <a:ext cx="5323190" cy="387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2128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412955"/>
            <a:ext cx="11029335" cy="535044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（拓展</a:t>
            </a:r>
            <a:r>
              <a:rPr lang="en-US" altLang="zh-CN" dirty="0">
                <a:solidFill>
                  <a:srgbClr val="0000FF"/>
                </a:solidFill>
              </a:rPr>
              <a:t>*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r>
              <a:rPr lang="zh-CN" altLang="en-US" dirty="0"/>
              <a:t>国产数据库之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  <a:r>
              <a:rPr lang="en-US" altLang="zh-CN" dirty="0"/>
              <a:t>-OpenGauss</a:t>
            </a:r>
            <a:r>
              <a:rPr lang="zh-CN" altLang="en-US" dirty="0"/>
              <a:t>的</a:t>
            </a:r>
            <a:r>
              <a:rPr lang="en-US" altLang="zh-CN" dirty="0"/>
              <a:t>JSONB</a:t>
            </a:r>
            <a:r>
              <a:rPr lang="zh-CN" altLang="en-US" dirty="0"/>
              <a:t>优化机制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47999"/>
            <a:ext cx="10515600" cy="5070888"/>
          </a:xfrm>
        </p:spPr>
        <p:txBody>
          <a:bodyPr>
            <a:noAutofit/>
          </a:bodyPr>
          <a:lstStyle/>
          <a:p>
            <a:r>
              <a:rPr lang="zh-CN" altLang="en-US" sz="2200" dirty="0"/>
              <a:t>（</a:t>
            </a:r>
            <a:r>
              <a:rPr lang="en-US" altLang="zh-CN" sz="2200" dirty="0"/>
              <a:t>2</a:t>
            </a:r>
            <a:r>
              <a:rPr lang="zh-CN" altLang="en-US" sz="2200" dirty="0"/>
              <a:t>）大小比较</a:t>
            </a:r>
            <a:endParaRPr lang="en-US" altLang="zh-CN" sz="2200" dirty="0"/>
          </a:p>
          <a:p>
            <a:r>
              <a:rPr lang="zh-CN" altLang="en-US" sz="2200" dirty="0"/>
              <a:t>（</a:t>
            </a:r>
            <a:r>
              <a:rPr lang="en-US" altLang="zh-CN" sz="2200" dirty="0"/>
              <a:t>2.1</a:t>
            </a:r>
            <a:r>
              <a:rPr lang="zh-CN" altLang="en-US" sz="2200" dirty="0"/>
              <a:t>）首先比较类型</a:t>
            </a:r>
            <a:endParaRPr lang="en-US" altLang="zh-CN" sz="2200" dirty="0"/>
          </a:p>
          <a:p>
            <a:r>
              <a:rPr lang="en-US" altLang="zh-CN" sz="2200" dirty="0"/>
              <a:t>object-</a:t>
            </a:r>
            <a:r>
              <a:rPr lang="en-US" altLang="zh-CN" sz="2200" dirty="0" err="1"/>
              <a:t>jsonb</a:t>
            </a:r>
            <a:r>
              <a:rPr lang="en-US" altLang="zh-CN" sz="2200" dirty="0"/>
              <a:t> &gt; array-</a:t>
            </a:r>
            <a:r>
              <a:rPr lang="en-US" altLang="zh-CN" sz="2200" dirty="0" err="1"/>
              <a:t>jsonb</a:t>
            </a:r>
            <a:r>
              <a:rPr lang="en-US" altLang="zh-CN" sz="2200" dirty="0"/>
              <a:t> &gt; bool-</a:t>
            </a:r>
            <a:r>
              <a:rPr lang="en-US" altLang="zh-CN" sz="2200" dirty="0" err="1"/>
              <a:t>jsonb</a:t>
            </a:r>
            <a:r>
              <a:rPr lang="en-US" altLang="zh-CN" sz="2200" dirty="0"/>
              <a:t> &gt; </a:t>
            </a:r>
            <a:r>
              <a:rPr lang="en-US" altLang="zh-CN" sz="2200" dirty="0" err="1"/>
              <a:t>num-jsonb</a:t>
            </a:r>
            <a:r>
              <a:rPr lang="en-US" altLang="zh-CN" sz="2200" dirty="0"/>
              <a:t> &gt; </a:t>
            </a:r>
            <a:r>
              <a:rPr lang="en-US" altLang="zh-CN" sz="2200" dirty="0" err="1"/>
              <a:t>str-jsonb</a:t>
            </a:r>
            <a:r>
              <a:rPr lang="en-US" altLang="zh-CN" sz="2200" dirty="0"/>
              <a:t> &gt; null-</a:t>
            </a:r>
            <a:r>
              <a:rPr lang="en-US" altLang="zh-CN" sz="2200" dirty="0" err="1"/>
              <a:t>jsonb</a:t>
            </a:r>
            <a:endParaRPr lang="en-US" altLang="zh-CN" sz="2200" dirty="0"/>
          </a:p>
          <a:p>
            <a:r>
              <a:rPr lang="zh-CN" altLang="en-US" sz="2200" dirty="0"/>
              <a:t>（</a:t>
            </a:r>
            <a:r>
              <a:rPr lang="en-US" altLang="zh-CN" sz="2200" dirty="0"/>
              <a:t>2.2</a:t>
            </a:r>
            <a:r>
              <a:rPr lang="zh-CN" altLang="en-US" sz="2200" dirty="0"/>
              <a:t>）同类型则比较内容</a:t>
            </a:r>
          </a:p>
          <a:p>
            <a:pPr marL="342900" lvl="1" indent="-3429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altLang="zh-CN" sz="2200" dirty="0" err="1"/>
              <a:t>str-json</a:t>
            </a:r>
            <a:r>
              <a:rPr lang="zh-CN" altLang="en-US" sz="2200" dirty="0"/>
              <a:t>类型：依据</a:t>
            </a:r>
            <a:r>
              <a:rPr lang="en-US" altLang="zh-CN" sz="2200" dirty="0"/>
              <a:t>text</a:t>
            </a:r>
            <a:r>
              <a:rPr lang="zh-CN" altLang="en-US" sz="2200" dirty="0"/>
              <a:t>比较的方法，使用数据库默认排序规则进行比较，返回值正数代表大于，负数代表小于，</a:t>
            </a:r>
            <a:r>
              <a:rPr lang="en-US" altLang="zh-CN" sz="2200" dirty="0"/>
              <a:t>0</a:t>
            </a:r>
            <a:r>
              <a:rPr lang="zh-CN" altLang="en-US" sz="2200" dirty="0"/>
              <a:t>表示相等。</a:t>
            </a:r>
          </a:p>
          <a:p>
            <a:pPr marL="342900" lvl="1" indent="-3429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altLang="zh-CN" sz="2200" dirty="0" err="1"/>
              <a:t>num-json</a:t>
            </a:r>
            <a:r>
              <a:rPr lang="zh-CN" altLang="en-US" sz="2200" dirty="0"/>
              <a:t>类型：数值比较</a:t>
            </a:r>
          </a:p>
          <a:p>
            <a:pPr marL="342900" lvl="1" indent="-3429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altLang="zh-CN" sz="2200" dirty="0"/>
              <a:t>bool-</a:t>
            </a:r>
            <a:r>
              <a:rPr lang="en-US" altLang="zh-CN" sz="2200" dirty="0" err="1"/>
              <a:t>json</a:t>
            </a:r>
            <a:r>
              <a:rPr lang="zh-CN" altLang="en-US" sz="2200" dirty="0"/>
              <a:t>类型：</a:t>
            </a:r>
            <a:r>
              <a:rPr lang="en-US" altLang="zh-CN" sz="2200" dirty="0"/>
              <a:t>true &gt; false</a:t>
            </a:r>
          </a:p>
          <a:p>
            <a:pPr marL="342900" lvl="1" indent="-3429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altLang="zh-CN" sz="2200" dirty="0"/>
              <a:t>array-</a:t>
            </a:r>
            <a:r>
              <a:rPr lang="en-US" altLang="zh-CN" sz="2200" dirty="0" err="1"/>
              <a:t>jsonb</a:t>
            </a:r>
            <a:r>
              <a:rPr lang="zh-CN" altLang="en-US" sz="2200" dirty="0"/>
              <a:t>类型：长度长的 </a:t>
            </a:r>
            <a:r>
              <a:rPr lang="en-US" altLang="zh-CN" sz="2200" dirty="0"/>
              <a:t>&gt; </a:t>
            </a:r>
            <a:r>
              <a:rPr lang="zh-CN" altLang="en-US" sz="2200" dirty="0"/>
              <a:t>长度短的，长度相等则依次比较每个元素。</a:t>
            </a:r>
          </a:p>
          <a:p>
            <a:pPr marL="342900" lvl="1" indent="-3429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altLang="zh-CN" sz="2200" dirty="0"/>
              <a:t>object-</a:t>
            </a:r>
            <a:r>
              <a:rPr lang="en-US" altLang="zh-CN" sz="2200" dirty="0" err="1"/>
              <a:t>jsonb</a:t>
            </a:r>
            <a:r>
              <a:rPr lang="zh-CN" altLang="en-US" sz="2200" dirty="0"/>
              <a:t>类型：长度长的 </a:t>
            </a:r>
            <a:r>
              <a:rPr lang="en-US" altLang="zh-CN" sz="2200" dirty="0"/>
              <a:t>&gt; </a:t>
            </a:r>
            <a:r>
              <a:rPr lang="zh-CN" altLang="en-US" sz="2200" dirty="0"/>
              <a:t>长度短的，长度相等则依次比较每个键值对，先比较键，在比较值。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70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19943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39293"/>
            <a:ext cx="11353800" cy="920336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（拓展</a:t>
            </a:r>
            <a:r>
              <a:rPr lang="en-US" altLang="zh-CN" dirty="0">
                <a:solidFill>
                  <a:srgbClr val="0000FF"/>
                </a:solidFill>
              </a:rPr>
              <a:t>*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r>
              <a:rPr lang="zh-CN" altLang="en-US" dirty="0"/>
              <a:t>国产数据库之</a:t>
            </a:r>
            <a:r>
              <a:rPr lang="en-US" altLang="zh-CN" dirty="0"/>
              <a:t>JSON</a:t>
            </a:r>
            <a:r>
              <a:rPr lang="zh-CN" altLang="en-US" dirty="0"/>
              <a:t>扩展</a:t>
            </a:r>
            <a:r>
              <a:rPr lang="en-US" altLang="zh-CN" dirty="0"/>
              <a:t>-OpenGauss</a:t>
            </a:r>
            <a:r>
              <a:rPr lang="zh-CN" altLang="en-US" dirty="0"/>
              <a:t>的</a:t>
            </a:r>
            <a:r>
              <a:rPr lang="en-US" altLang="zh-CN" dirty="0"/>
              <a:t>JSONB</a:t>
            </a:r>
            <a:r>
              <a:rPr lang="zh-CN" altLang="en-US" dirty="0"/>
              <a:t>优化机制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9629"/>
            <a:ext cx="10515600" cy="5070888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zh-CN" altLang="en-US" sz="2400" dirty="0">
                <a:solidFill>
                  <a:srgbClr val="FF0000"/>
                </a:solidFill>
              </a:rPr>
              <a:t>创建索引、主外键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3.1</a:t>
            </a:r>
            <a:r>
              <a:rPr lang="zh-CN" altLang="en-US" sz="2400" dirty="0"/>
              <a:t>）</a:t>
            </a:r>
            <a:r>
              <a:rPr lang="en-US" altLang="zh-CN" sz="2400" dirty="0">
                <a:solidFill>
                  <a:srgbClr val="FF0000"/>
                </a:solidFill>
              </a:rPr>
              <a:t>BTREE</a:t>
            </a:r>
            <a:r>
              <a:rPr lang="zh-CN" altLang="en-US" sz="2400" dirty="0">
                <a:solidFill>
                  <a:srgbClr val="FF0000"/>
                </a:solidFill>
              </a:rPr>
              <a:t>索引</a:t>
            </a:r>
          </a:p>
          <a:p>
            <a:r>
              <a:rPr lang="en-US" altLang="zh-CN" sz="2400" dirty="0"/>
              <a:t>       JSONB</a:t>
            </a:r>
            <a:r>
              <a:rPr lang="zh-CN" altLang="en-US" sz="2400" dirty="0"/>
              <a:t>类型支持创建</a:t>
            </a:r>
            <a:r>
              <a:rPr lang="en-US" altLang="zh-CN" sz="2400" dirty="0" err="1"/>
              <a:t>btree</a:t>
            </a:r>
            <a:r>
              <a:rPr lang="zh-CN" altLang="en-US" sz="2400" dirty="0"/>
              <a:t>索引，支持创建主键、外键。</a:t>
            </a: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3.2</a:t>
            </a:r>
            <a:r>
              <a:rPr lang="zh-CN" altLang="en-US" sz="2400" dirty="0"/>
              <a:t>）</a:t>
            </a:r>
            <a:r>
              <a:rPr lang="en-US" altLang="zh-CN" sz="2400" dirty="0">
                <a:solidFill>
                  <a:srgbClr val="FF0000"/>
                </a:solidFill>
              </a:rPr>
              <a:t>GIN</a:t>
            </a:r>
            <a:r>
              <a:rPr lang="zh-CN" altLang="en-US" sz="2400" dirty="0">
                <a:solidFill>
                  <a:srgbClr val="FF0000"/>
                </a:solidFill>
              </a:rPr>
              <a:t>索引</a:t>
            </a:r>
          </a:p>
          <a:p>
            <a:r>
              <a:rPr lang="en-US" altLang="zh-CN" sz="2400" dirty="0"/>
              <a:t>       GIN</a:t>
            </a:r>
            <a:r>
              <a:rPr lang="zh-CN" altLang="en-US" sz="2400" dirty="0"/>
              <a:t>索引（通用倒排索引）可以用来有效的搜索出现在大量</a:t>
            </a:r>
            <a:r>
              <a:rPr lang="en-US" altLang="zh-CN" sz="2400" dirty="0"/>
              <a:t>JSONB</a:t>
            </a:r>
            <a:r>
              <a:rPr lang="zh-CN" altLang="en-US" sz="2400" dirty="0"/>
              <a:t>文档（</a:t>
            </a:r>
            <a:r>
              <a:rPr lang="en-US" altLang="zh-CN" sz="2400" dirty="0" err="1"/>
              <a:t>datums</a:t>
            </a:r>
            <a:r>
              <a:rPr lang="zh-CN" altLang="en-US" sz="2400" dirty="0"/>
              <a:t>）中的键或者键</a:t>
            </a:r>
            <a:r>
              <a:rPr lang="en-US" altLang="zh-CN" sz="2400" dirty="0"/>
              <a:t>/</a:t>
            </a:r>
            <a:r>
              <a:rPr lang="zh-CN" altLang="en-US" sz="2400" dirty="0"/>
              <a:t>值对。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3.3</a:t>
            </a:r>
            <a:r>
              <a:rPr lang="zh-CN" altLang="en-US" sz="2400" dirty="0"/>
              <a:t>）包含存在</a:t>
            </a:r>
          </a:p>
          <a:p>
            <a:r>
              <a:rPr lang="zh-CN" altLang="en-US" sz="2400" dirty="0"/>
              <a:t>       查询一个</a:t>
            </a:r>
            <a:r>
              <a:rPr lang="en-US" altLang="zh-CN" sz="2400" dirty="0"/>
              <a:t>JSON</a:t>
            </a:r>
            <a:r>
              <a:rPr lang="zh-CN" altLang="en-US" sz="2400" dirty="0"/>
              <a:t>之中是否包含某些元素，或者某些元素是否存在于某个</a:t>
            </a:r>
            <a:r>
              <a:rPr lang="en-US" altLang="zh-CN" sz="2400" dirty="0"/>
              <a:t>JSON</a:t>
            </a:r>
            <a:r>
              <a:rPr lang="zh-CN" altLang="en-US" sz="2400" dirty="0"/>
              <a:t>中是</a:t>
            </a:r>
            <a:r>
              <a:rPr lang="en-US" altLang="zh-CN" sz="2400" dirty="0"/>
              <a:t>JSONB</a:t>
            </a:r>
            <a:r>
              <a:rPr lang="zh-CN" altLang="en-US" sz="2400" dirty="0"/>
              <a:t>的一个重要能力。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71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53065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2.2 </a:t>
            </a:r>
            <a:r>
              <a:rPr lang="zh-CN" altLang="en-US" dirty="0"/>
              <a:t>关系数据库标准语言</a:t>
            </a:r>
            <a:r>
              <a:rPr lang="en-US" altLang="zh-CN" dirty="0"/>
              <a:t>SQL</a:t>
            </a:r>
            <a:br>
              <a:rPr lang="en-US" altLang="zh-CN" dirty="0"/>
            </a:br>
            <a:r>
              <a:rPr lang="en-US" altLang="zh-CN" dirty="0"/>
              <a:t>2.2.2 </a:t>
            </a:r>
            <a:r>
              <a:rPr lang="zh-CN" altLang="en-US" dirty="0"/>
              <a:t>面向大数据管理的</a:t>
            </a:r>
            <a:r>
              <a:rPr lang="en-US" altLang="zh-CN" dirty="0"/>
              <a:t>SQL</a:t>
            </a:r>
            <a:r>
              <a:rPr lang="zh-CN" altLang="en-US" dirty="0"/>
              <a:t>扩展语法（续）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241455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1" dirty="0">
                <a:latin typeface="Arial Narrow" panose="020B0606020202030204" pitchFamily="34" charset="0"/>
              </a:rPr>
              <a:t>SQL</a:t>
            </a:r>
            <a:r>
              <a:rPr lang="zh-CN" altLang="en-US" b="1" dirty="0">
                <a:latin typeface="Arial Narrow" panose="020B0606020202030204" pitchFamily="34" charset="0"/>
              </a:rPr>
              <a:t>与</a:t>
            </a:r>
            <a:r>
              <a:rPr lang="en-US" altLang="zh-CN" b="1" dirty="0">
                <a:latin typeface="Arial Narrow" panose="020B0606020202030204" pitchFamily="34" charset="0"/>
              </a:rPr>
              <a:t>R</a:t>
            </a:r>
            <a:r>
              <a:rPr lang="zh-CN" altLang="en-US" b="1" dirty="0">
                <a:latin typeface="Arial Narrow" panose="020B0606020202030204" pitchFamily="34" charset="0"/>
              </a:rPr>
              <a:t>语言集成</a:t>
            </a:r>
            <a:endParaRPr lang="en-US" altLang="zh-CN" b="1" dirty="0">
              <a:latin typeface="Arial Narrow" panose="020B0606020202030204" pitchFamily="34" charset="0"/>
            </a:endParaRPr>
          </a:p>
          <a:p>
            <a:r>
              <a:rPr lang="en-US" altLang="zh-CN" sz="2400" i="1" dirty="0">
                <a:solidFill>
                  <a:srgbClr val="00B0F0"/>
                </a:solidFill>
                <a:latin typeface="arial" panose="020B0604020202020204" pitchFamily="34" charset="0"/>
              </a:rPr>
              <a:t>R</a:t>
            </a:r>
            <a:r>
              <a:rPr lang="zh-CN" altLang="en-US" sz="2400" i="1" dirty="0">
                <a:solidFill>
                  <a:srgbClr val="00B0F0"/>
                </a:solidFill>
                <a:latin typeface="arial" panose="020B0604020202020204" pitchFamily="34" charset="0"/>
              </a:rPr>
              <a:t>作为一种统计分析软件，集统计分析与图形显示于一体</a:t>
            </a:r>
            <a:endParaRPr lang="en-US" altLang="zh-CN" sz="2400" b="1" i="1" dirty="0">
              <a:solidFill>
                <a:srgbClr val="00B0F0"/>
              </a:solidFill>
              <a:latin typeface="Arial Narrow" panose="020B0606020202030204" pitchFamily="34" charset="0"/>
            </a:endParaRPr>
          </a:p>
          <a:p>
            <a:r>
              <a:rPr lang="en-US" altLang="zh-CN" sz="2400" b="1" dirty="0">
                <a:latin typeface="Arial Narrow" panose="020B0606020202030204" pitchFamily="34" charset="0"/>
              </a:rPr>
              <a:t>SQL-R</a:t>
            </a:r>
            <a:r>
              <a:rPr lang="zh-CN" altLang="en-US" sz="2400" b="1" dirty="0">
                <a:latin typeface="Arial Narrow" panose="020B0606020202030204" pitchFamily="34" charset="0"/>
              </a:rPr>
              <a:t>连接与</a:t>
            </a:r>
            <a:r>
              <a:rPr lang="en-US" altLang="zh-CN" sz="2400" b="1" dirty="0">
                <a:latin typeface="Arial Narrow" panose="020B0606020202030204" pitchFamily="34" charset="0"/>
              </a:rPr>
              <a:t>SQL</a:t>
            </a:r>
            <a:r>
              <a:rPr lang="zh-CN" altLang="en-US" sz="2400" b="1" dirty="0">
                <a:latin typeface="Arial Narrow" panose="020B0606020202030204" pitchFamily="34" charset="0"/>
              </a:rPr>
              <a:t>语句执行</a:t>
            </a:r>
          </a:p>
          <a:p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数据库读入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——RODBC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</a:t>
            </a:r>
            <a:endParaRPr lang="zh-CN" altLang="en-US" sz="2400" b="1" dirty="0">
              <a:latin typeface="PingFang SC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RODBC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包提供了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ODBC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的访问接口，调用数据库中的数据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72</a:t>
            </a:fld>
            <a:endParaRPr lang="zh-CN" altLang="en-US" dirty="0"/>
          </a:p>
        </p:txBody>
      </p:sp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2F6A6E4B-FF9C-451A-B8E2-B1682295A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787067"/>
              </p:ext>
            </p:extLst>
          </p:nvPr>
        </p:nvGraphicFramePr>
        <p:xfrm>
          <a:off x="838200" y="3700014"/>
          <a:ext cx="9803442" cy="2838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770">
                  <a:extLst>
                    <a:ext uri="{9D8B030D-6E8A-4147-A177-3AD203B41FA5}">
                      <a16:colId xmlns:a16="http://schemas.microsoft.com/office/drawing/2014/main" val="919860062"/>
                    </a:ext>
                  </a:extLst>
                </a:gridCol>
                <a:gridCol w="7142672">
                  <a:extLst>
                    <a:ext uri="{9D8B030D-6E8A-4147-A177-3AD203B41FA5}">
                      <a16:colId xmlns:a16="http://schemas.microsoft.com/office/drawing/2014/main" val="549741527"/>
                    </a:ext>
                  </a:extLst>
                </a:gridCol>
              </a:tblGrid>
              <a:tr h="495559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83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odbcConnect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打开一个连接，返回一个数据库访问句柄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91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sqlSave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把</a:t>
                      </a:r>
                      <a:r>
                        <a:rPr lang="en-US" altLang="zh-CN" sz="2400" dirty="0"/>
                        <a:t>R</a:t>
                      </a:r>
                      <a:r>
                        <a:rPr lang="zh-CN" altLang="en-US" sz="2400" dirty="0"/>
                        <a:t>数据框复制到一个数据库的表中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065903"/>
                  </a:ext>
                </a:extLst>
              </a:tr>
              <a:tr h="514539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sqlFetch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把一个数据库中的表拷贝到一个</a:t>
                      </a:r>
                      <a:r>
                        <a:rPr lang="en-US" altLang="zh-CN" sz="2400" dirty="0"/>
                        <a:t>R</a:t>
                      </a:r>
                      <a:r>
                        <a:rPr lang="zh-CN" altLang="en-US" sz="2400" dirty="0"/>
                        <a:t>数据框中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566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sqlQuery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查询，返回的结果是</a:t>
                      </a:r>
                      <a:r>
                        <a:rPr lang="en-US" altLang="zh-CN" sz="2400" dirty="0"/>
                        <a:t>R</a:t>
                      </a:r>
                      <a:r>
                        <a:rPr lang="zh-CN" altLang="en-US" sz="2400" dirty="0"/>
                        <a:t>的数据框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999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odbcClose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关闭连接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08713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8A887B8-2FAE-4177-9D22-275A24748DB0}"/>
              </a:ext>
            </a:extLst>
          </p:cNvPr>
          <p:cNvSpPr txBox="1"/>
          <p:nvPr/>
        </p:nvSpPr>
        <p:spPr>
          <a:xfrm rot="20820167">
            <a:off x="9539189" y="1467722"/>
            <a:ext cx="17294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Narrow" panose="020B0606020202030204" pitchFamily="34" charset="0"/>
              </a:rPr>
              <a:t>SQL Server</a:t>
            </a:r>
          </a:p>
        </p:txBody>
      </p:sp>
    </p:spTree>
    <p:extLst>
      <p:ext uri="{BB962C8B-B14F-4D97-AF65-F5344CB8AC3E}">
        <p14:creationId xmlns:p14="http://schemas.microsoft.com/office/powerpoint/2010/main" val="27961717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latin typeface="Arial Narrow" panose="020B0606020202030204" pitchFamily="34" charset="0"/>
              </a:rPr>
              <a:t>R</a:t>
            </a:r>
            <a:r>
              <a:rPr lang="zh-CN" altLang="en-US" sz="2400" b="1" dirty="0">
                <a:latin typeface="Arial Narrow" panose="020B0606020202030204" pitchFamily="34" charset="0"/>
              </a:rPr>
              <a:t>语言环境中使用</a:t>
            </a:r>
            <a:r>
              <a:rPr lang="en-US" altLang="zh-CN" sz="2400" b="1" dirty="0">
                <a:latin typeface="Arial Narrow" panose="020B0606020202030204" pitchFamily="34" charset="0"/>
              </a:rPr>
              <a:t>SQL</a:t>
            </a:r>
            <a:r>
              <a:rPr lang="zh-CN" altLang="en-US" sz="2400" b="1" dirty="0">
                <a:latin typeface="Arial Narrow" panose="020B0606020202030204" pitchFamily="34" charset="0"/>
              </a:rPr>
              <a:t>搜索</a:t>
            </a:r>
            <a:r>
              <a:rPr lang="en-US" altLang="zh-CN" sz="2400" b="1" dirty="0">
                <a:latin typeface="Arial Narrow" panose="020B0606020202030204" pitchFamily="34" charset="0"/>
              </a:rPr>
              <a:t>sqldf</a:t>
            </a:r>
            <a:r>
              <a:rPr lang="zh-CN" altLang="en-US" sz="2400" b="1" dirty="0">
                <a:latin typeface="Arial Narrow" panose="020B0606020202030204" pitchFamily="34" charset="0"/>
              </a:rPr>
              <a:t>包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5461"/>
            <a:ext cx="10972800" cy="5436013"/>
          </a:xfrm>
        </p:spPr>
        <p:txBody>
          <a:bodyPr>
            <a:normAutofit fontScale="92500"/>
          </a:bodyPr>
          <a:lstStyle/>
          <a:p>
            <a:r>
              <a:rPr lang="en-US" altLang="zh-CN" dirty="0">
                <a:latin typeface="Arial Narrow" panose="020B0606020202030204" pitchFamily="34" charset="0"/>
              </a:rPr>
              <a:t>1. </a:t>
            </a:r>
            <a:r>
              <a:rPr lang="zh-CN" altLang="en-US" dirty="0">
                <a:latin typeface="Arial Narrow" panose="020B0606020202030204" pitchFamily="34" charset="0"/>
              </a:rPr>
              <a:t>数据筛选与排序</a:t>
            </a:r>
            <a:endParaRPr lang="en-US" altLang="zh-CN" dirty="0">
              <a:latin typeface="Arial Narrow" panose="020B0606020202030204" pitchFamily="34" charset="0"/>
            </a:endParaRPr>
          </a:p>
          <a:p>
            <a:r>
              <a:rPr lang="en-US" altLang="zh-CN" dirty="0">
                <a:latin typeface="Arial Narrow" panose="020B0606020202030204" pitchFamily="34" charset="0"/>
              </a:rPr>
              <a:t>   </a:t>
            </a:r>
            <a:r>
              <a:rPr lang="en-US" altLang="zh-CN" dirty="0">
                <a:solidFill>
                  <a:srgbClr val="4B4B4B"/>
                </a:solidFill>
                <a:latin typeface="Arial Narrow" panose="020B0606020202030204" pitchFamily="34" charset="0"/>
              </a:rPr>
              <a:t>sqldf("select * from sale </a:t>
            </a:r>
            <a:r>
              <a:rPr lang="en-US" altLang="zh-CN" dirty="0">
                <a:solidFill>
                  <a:srgbClr val="FF0000"/>
                </a:solidFill>
                <a:latin typeface="Arial Narrow" panose="020B0606020202030204" pitchFamily="34" charset="0"/>
              </a:rPr>
              <a:t>where</a:t>
            </a:r>
            <a:r>
              <a:rPr lang="en-US" altLang="zh-CN" dirty="0">
                <a:solidFill>
                  <a:srgbClr val="4B4B4B"/>
                </a:solidFill>
                <a:latin typeface="Arial Narrow" panose="020B0606020202030204" pitchFamily="34" charset="0"/>
              </a:rPr>
              <a:t> market='</a:t>
            </a:r>
            <a:r>
              <a:rPr lang="zh-CN" altLang="en-US" dirty="0">
                <a:solidFill>
                  <a:srgbClr val="4B4B4B"/>
                </a:solidFill>
                <a:latin typeface="Arial Narrow" panose="020B0606020202030204" pitchFamily="34" charset="0"/>
              </a:rPr>
              <a:t>东</a:t>
            </a:r>
            <a:r>
              <a:rPr lang="en-US" altLang="zh-CN" dirty="0">
                <a:solidFill>
                  <a:srgbClr val="4B4B4B"/>
                </a:solidFill>
                <a:latin typeface="Arial Narrow" panose="020B0606020202030204" pitchFamily="34" charset="0"/>
              </a:rPr>
              <a:t>’ </a:t>
            </a:r>
            <a:r>
              <a:rPr lang="en-US" altLang="zh-CN" dirty="0">
                <a:solidFill>
                  <a:srgbClr val="FF0000"/>
                </a:solidFill>
                <a:latin typeface="Arial Narrow" panose="020B0606020202030204" pitchFamily="34" charset="0"/>
              </a:rPr>
              <a:t>order by</a:t>
            </a:r>
            <a:r>
              <a:rPr lang="en-US" altLang="zh-CN" dirty="0">
                <a:solidFill>
                  <a:srgbClr val="4B4B4B"/>
                </a:solidFill>
                <a:latin typeface="Arial Narrow" panose="020B0606020202030204" pitchFamily="34" charset="0"/>
              </a:rPr>
              <a:t> year”) </a:t>
            </a:r>
          </a:p>
          <a:p>
            <a:r>
              <a:rPr lang="en-US" altLang="zh-CN" dirty="0">
                <a:latin typeface="Arial Narrow" panose="020B0606020202030204" pitchFamily="34" charset="0"/>
              </a:rPr>
              <a:t>2. </a:t>
            </a:r>
            <a:r>
              <a:rPr lang="zh-CN" altLang="en-US" dirty="0">
                <a:latin typeface="Arial Narrow" panose="020B0606020202030204" pitchFamily="34" charset="0"/>
              </a:rPr>
              <a:t>数据合并</a:t>
            </a:r>
            <a:r>
              <a:rPr lang="en-US" altLang="zh-CN" dirty="0">
                <a:latin typeface="Arial Narrow" panose="020B0606020202030204" pitchFamily="34" charset="0"/>
              </a:rPr>
              <a:t>——</a:t>
            </a:r>
            <a:r>
              <a:rPr lang="zh-CN" altLang="en-US" dirty="0">
                <a:latin typeface="Arial Narrow" panose="020B0606020202030204" pitchFamily="34" charset="0"/>
              </a:rPr>
              <a:t>纵向连接 </a:t>
            </a:r>
            <a:r>
              <a:rPr lang="en-US" altLang="zh-CN" dirty="0">
                <a:latin typeface="Arial Narrow" panose="020B0606020202030204" pitchFamily="34" charset="0"/>
              </a:rPr>
              <a:t>union</a:t>
            </a:r>
            <a:r>
              <a:rPr lang="zh-CN" altLang="en-US" dirty="0">
                <a:latin typeface="Arial Narrow" panose="020B0606020202030204" pitchFamily="34" charset="0"/>
              </a:rPr>
              <a:t>，</a:t>
            </a:r>
            <a:r>
              <a:rPr lang="en-US" altLang="zh-CN" dirty="0">
                <a:latin typeface="Arial Narrow" panose="020B0606020202030204" pitchFamily="34" charset="0"/>
              </a:rPr>
              <a:t>except</a:t>
            </a:r>
            <a:r>
              <a:rPr lang="zh-CN" altLang="en-US" dirty="0">
                <a:latin typeface="Arial Narrow" panose="020B0606020202030204" pitchFamily="34" charset="0"/>
              </a:rPr>
              <a:t>，</a:t>
            </a:r>
            <a:r>
              <a:rPr lang="en-US" altLang="zh-CN" dirty="0">
                <a:latin typeface="Arial Narrow" panose="020B0606020202030204" pitchFamily="34" charset="0"/>
              </a:rPr>
              <a:t>intersect</a:t>
            </a:r>
          </a:p>
          <a:p>
            <a:r>
              <a:rPr lang="en-US" altLang="zh-CN" dirty="0">
                <a:solidFill>
                  <a:srgbClr val="4B4B4B"/>
                </a:solidFill>
                <a:latin typeface="Arial Narrow" panose="020B0606020202030204" pitchFamily="34" charset="0"/>
              </a:rPr>
              <a:t>    UNION_all&lt;-sqldf("select * from one </a:t>
            </a:r>
            <a:r>
              <a:rPr lang="en-US" altLang="zh-CN" dirty="0">
                <a:solidFill>
                  <a:srgbClr val="FF0000"/>
                </a:solidFill>
                <a:latin typeface="Arial Narrow" panose="020B0606020202030204" pitchFamily="34" charset="0"/>
              </a:rPr>
              <a:t>union all </a:t>
            </a:r>
            <a:r>
              <a:rPr lang="en-US" altLang="zh-CN" dirty="0">
                <a:solidFill>
                  <a:srgbClr val="4B4B4B"/>
                </a:solidFill>
                <a:latin typeface="Arial Narrow" panose="020B0606020202030204" pitchFamily="34" charset="0"/>
              </a:rPr>
              <a:t>select * from two")</a:t>
            </a:r>
          </a:p>
          <a:p>
            <a:r>
              <a:rPr lang="en-US" altLang="zh-CN" dirty="0">
                <a:latin typeface="Arial Narrow" panose="020B0606020202030204" pitchFamily="34" charset="0"/>
              </a:rPr>
              <a:t>3. </a:t>
            </a:r>
            <a:r>
              <a:rPr lang="zh-CN" altLang="en-US" dirty="0">
                <a:latin typeface="Arial Narrow" panose="020B0606020202030204" pitchFamily="34" charset="0"/>
              </a:rPr>
              <a:t>数据合并</a:t>
            </a:r>
            <a:r>
              <a:rPr lang="en-US" altLang="zh-CN" dirty="0">
                <a:latin typeface="Arial Narrow" panose="020B0606020202030204" pitchFamily="34" charset="0"/>
              </a:rPr>
              <a:t>——</a:t>
            </a:r>
            <a:r>
              <a:rPr lang="zh-CN" altLang="en-US" dirty="0">
                <a:latin typeface="Arial Narrow" panose="020B0606020202030204" pitchFamily="34" charset="0"/>
              </a:rPr>
              <a:t>横向连接 内连接，左连接</a:t>
            </a:r>
            <a:endParaRPr lang="en-US" altLang="zh-CN" dirty="0">
              <a:latin typeface="Arial Narrow" panose="020B0606020202030204" pitchFamily="34" charset="0"/>
            </a:endParaRPr>
          </a:p>
          <a:p>
            <a:r>
              <a:rPr lang="en-US" altLang="zh-CN" dirty="0">
                <a:solidFill>
                  <a:srgbClr val="4B4B4B"/>
                </a:solidFill>
                <a:latin typeface="Arial Narrow" panose="020B0606020202030204" pitchFamily="34" charset="0"/>
              </a:rPr>
              <a:t>    inner1&lt;-sqldf("select * from table1 as a</a:t>
            </a:r>
            <a:r>
              <a:rPr lang="en-US" altLang="zh-CN" dirty="0">
                <a:solidFill>
                  <a:srgbClr val="FF0000"/>
                </a:solidFill>
                <a:latin typeface="Arial Narrow" panose="020B0606020202030204" pitchFamily="34" charset="0"/>
              </a:rPr>
              <a:t> inner join </a:t>
            </a:r>
            <a:r>
              <a:rPr lang="en-US" altLang="zh-CN" dirty="0">
                <a:solidFill>
                  <a:srgbClr val="4B4B4B"/>
                </a:solidFill>
                <a:latin typeface="Arial Narrow" panose="020B0606020202030204" pitchFamily="34" charset="0"/>
              </a:rPr>
              <a:t>table2 as b on a.id=b.id"); #</a:t>
            </a:r>
            <a:r>
              <a:rPr lang="zh-CN" altLang="en-US" dirty="0">
                <a:solidFill>
                  <a:srgbClr val="4B4B4B"/>
                </a:solidFill>
                <a:latin typeface="Arial Narrow" panose="020B0606020202030204" pitchFamily="34" charset="0"/>
              </a:rPr>
              <a:t>内连接</a:t>
            </a:r>
            <a:endParaRPr lang="en-US" altLang="zh-CN" dirty="0">
              <a:solidFill>
                <a:srgbClr val="4B4B4B"/>
              </a:solidFill>
              <a:latin typeface="Arial Narrow" panose="020B0606020202030204" pitchFamily="34" charset="0"/>
            </a:endParaRPr>
          </a:p>
          <a:p>
            <a:r>
              <a:rPr lang="en-US" altLang="zh-CN" dirty="0">
                <a:solidFill>
                  <a:srgbClr val="4B4B4B"/>
                </a:solidFill>
                <a:latin typeface="Arial Narrow" panose="020B0606020202030204" pitchFamily="34" charset="0"/>
              </a:rPr>
              <a:t>    inner2&lt;-sqldf("select * from table1 as a, table2 as b where a.id=b.id"); #</a:t>
            </a:r>
            <a:r>
              <a:rPr lang="zh-CN" altLang="en-US" i="1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笛卡尔积</a:t>
            </a:r>
            <a:endParaRPr lang="en-US" altLang="zh-CN" i="1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altLang="zh-CN" dirty="0">
                <a:solidFill>
                  <a:srgbClr val="4B4B4B"/>
                </a:solidFill>
                <a:latin typeface="Arial Narrow" panose="020B0606020202030204" pitchFamily="34" charset="0"/>
              </a:rPr>
              <a:t>    left3&lt;-sqldf(“select * from table1 as a </a:t>
            </a:r>
            <a:r>
              <a:rPr lang="en-US" altLang="zh-CN" dirty="0">
                <a:solidFill>
                  <a:srgbClr val="FF0000"/>
                </a:solidFill>
                <a:latin typeface="Arial Narrow" panose="020B0606020202030204" pitchFamily="34" charset="0"/>
              </a:rPr>
              <a:t>left join </a:t>
            </a:r>
            <a:r>
              <a:rPr lang="en-US" altLang="zh-CN" dirty="0">
                <a:solidFill>
                  <a:srgbClr val="4B4B4B"/>
                </a:solidFill>
                <a:latin typeface="Arial Narrow" panose="020B0606020202030204" pitchFamily="34" charset="0"/>
              </a:rPr>
              <a:t>table2 as b on a.id=b.id”); #</a:t>
            </a:r>
            <a:r>
              <a:rPr lang="zh-CN" altLang="en-US" dirty="0">
                <a:solidFill>
                  <a:srgbClr val="4B4B4B"/>
                </a:solidFill>
                <a:latin typeface="Arial Narrow" panose="020B0606020202030204" pitchFamily="34" charset="0"/>
              </a:rPr>
              <a:t>左连接</a:t>
            </a:r>
            <a:endParaRPr lang="en-US" altLang="zh-CN" dirty="0">
              <a:solidFill>
                <a:srgbClr val="4B4B4B"/>
              </a:solidFill>
              <a:latin typeface="Arial Narrow" panose="020B0606020202030204" pitchFamily="34" charset="0"/>
            </a:endParaRPr>
          </a:p>
          <a:p>
            <a:r>
              <a:rPr lang="en-US" altLang="zh-CN" sz="3000" dirty="0">
                <a:solidFill>
                  <a:srgbClr val="4B4B4B"/>
                </a:solidFill>
              </a:rPr>
              <a:t>    </a:t>
            </a:r>
            <a:r>
              <a:rPr lang="zh-CN" altLang="en-US" sz="3000" i="1" dirty="0">
                <a:solidFill>
                  <a:srgbClr val="00B0F0"/>
                </a:solidFill>
              </a:rPr>
              <a:t>阅读教材</a:t>
            </a:r>
            <a:r>
              <a:rPr lang="en-US" altLang="zh-CN" sz="3000" i="1" dirty="0">
                <a:solidFill>
                  <a:srgbClr val="00B0F0"/>
                </a:solidFill>
              </a:rPr>
              <a:t>P30-33</a:t>
            </a:r>
            <a:r>
              <a:rPr lang="zh-CN" altLang="en-US" sz="3000" i="1" dirty="0">
                <a:solidFill>
                  <a:srgbClr val="00B0F0"/>
                </a:solidFill>
              </a:rPr>
              <a:t>决策树的例子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73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25234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2664"/>
            <a:ext cx="10515600" cy="920336"/>
          </a:xfrm>
        </p:spPr>
        <p:txBody>
          <a:bodyPr/>
          <a:lstStyle/>
          <a:p>
            <a:r>
              <a:rPr lang="en-US" altLang="zh-CN" dirty="0"/>
              <a:t>2.3 SQL on Hadoop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578475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通过</a:t>
            </a:r>
            <a:r>
              <a:rPr lang="en-US" altLang="zh-CN" dirty="0"/>
              <a:t>Hadoop</a:t>
            </a:r>
            <a:r>
              <a:rPr lang="zh-CN" altLang="en-US" dirty="0"/>
              <a:t>大数据平台扩展</a:t>
            </a:r>
            <a:r>
              <a:rPr lang="en-US" altLang="zh-CN" dirty="0"/>
              <a:t>SQL</a:t>
            </a:r>
            <a:r>
              <a:rPr lang="zh-CN" altLang="en-US" dirty="0"/>
              <a:t>的分布式查询处理能力，可分为四种类型：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outside Hadoop</a:t>
            </a:r>
          </a:p>
          <a:p>
            <a:r>
              <a:rPr lang="zh-CN" altLang="en-US" dirty="0"/>
              <a:t>通过连接器，实现</a:t>
            </a:r>
            <a:r>
              <a:rPr lang="en-US" altLang="zh-CN" dirty="0"/>
              <a:t>SQL</a:t>
            </a:r>
            <a:r>
              <a:rPr lang="zh-CN" altLang="en-US" dirty="0"/>
              <a:t>语言</a:t>
            </a:r>
            <a:r>
              <a:rPr lang="zh-CN" altLang="en-US" dirty="0">
                <a:solidFill>
                  <a:srgbClr val="FF0000"/>
                </a:solidFill>
              </a:rPr>
              <a:t>直接访问</a:t>
            </a:r>
            <a:r>
              <a:rPr lang="en-US" altLang="zh-CN" dirty="0">
                <a:solidFill>
                  <a:srgbClr val="FF0000"/>
                </a:solidFill>
              </a:rPr>
              <a:t>Hadoop</a:t>
            </a:r>
            <a:r>
              <a:rPr lang="zh-CN" altLang="en-US" dirty="0"/>
              <a:t>数据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alongside Hadoop</a:t>
            </a:r>
          </a:p>
          <a:p>
            <a:r>
              <a:rPr lang="en-US" altLang="zh-CN" dirty="0"/>
              <a:t>Hadoop</a:t>
            </a:r>
            <a:r>
              <a:rPr lang="zh-CN" altLang="en-US" dirty="0"/>
              <a:t>与数据库的</a:t>
            </a:r>
            <a:r>
              <a:rPr lang="zh-CN" altLang="en-US" dirty="0">
                <a:solidFill>
                  <a:srgbClr val="FF0000"/>
                </a:solidFill>
              </a:rPr>
              <a:t>混合架构</a:t>
            </a:r>
            <a:r>
              <a:rPr lang="zh-CN" altLang="en-US" dirty="0"/>
              <a:t>，通过</a:t>
            </a:r>
            <a:r>
              <a:rPr lang="zh-CN" altLang="en-US" dirty="0">
                <a:solidFill>
                  <a:srgbClr val="FF0000"/>
                </a:solidFill>
              </a:rPr>
              <a:t>修改的</a:t>
            </a:r>
            <a:r>
              <a:rPr lang="en-US" altLang="zh-CN" dirty="0">
                <a:solidFill>
                  <a:srgbClr val="FF0000"/>
                </a:solidFill>
              </a:rPr>
              <a:t>SQL</a:t>
            </a:r>
            <a:r>
              <a:rPr lang="zh-CN" altLang="en-US" dirty="0">
                <a:solidFill>
                  <a:srgbClr val="FF0000"/>
                </a:solidFill>
              </a:rPr>
              <a:t>引擎将负载分布在</a:t>
            </a:r>
            <a:r>
              <a:rPr lang="en-US" altLang="zh-CN" dirty="0">
                <a:solidFill>
                  <a:srgbClr val="FF0000"/>
                </a:solidFill>
              </a:rPr>
              <a:t>SQL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MapReduce</a:t>
            </a:r>
            <a:r>
              <a:rPr lang="zh-CN" altLang="en-US" dirty="0">
                <a:solidFill>
                  <a:srgbClr val="FF0000"/>
                </a:solidFill>
              </a:rPr>
              <a:t>引擎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>
                <a:highlight>
                  <a:srgbClr val="FFFF00"/>
                </a:highlight>
              </a:rPr>
              <a:t>on Hadoop</a:t>
            </a:r>
          </a:p>
          <a:p>
            <a:r>
              <a:rPr lang="zh-CN" altLang="en-US" dirty="0"/>
              <a:t>在</a:t>
            </a:r>
            <a:r>
              <a:rPr lang="en-US" altLang="zh-CN" dirty="0">
                <a:solidFill>
                  <a:srgbClr val="FF0000"/>
                </a:solidFill>
              </a:rPr>
              <a:t>Hadoop</a:t>
            </a:r>
            <a:r>
              <a:rPr lang="zh-CN" altLang="en-US" dirty="0">
                <a:solidFill>
                  <a:srgbClr val="FF0000"/>
                </a:solidFill>
              </a:rPr>
              <a:t>系统中集成</a:t>
            </a:r>
            <a:r>
              <a:rPr lang="en-US" altLang="zh-CN" dirty="0">
                <a:solidFill>
                  <a:srgbClr val="FF0000"/>
                </a:solidFill>
              </a:rPr>
              <a:t>SQL</a:t>
            </a:r>
            <a:r>
              <a:rPr lang="zh-CN" altLang="en-US" dirty="0"/>
              <a:t>功能，一种是</a:t>
            </a:r>
            <a:r>
              <a:rPr lang="zh-CN" altLang="en-US" dirty="0">
                <a:solidFill>
                  <a:srgbClr val="FF0000"/>
                </a:solidFill>
              </a:rPr>
              <a:t>提供类</a:t>
            </a:r>
            <a:r>
              <a:rPr lang="en-US" altLang="zh-CN" dirty="0">
                <a:solidFill>
                  <a:srgbClr val="FF0000"/>
                </a:solidFill>
              </a:rPr>
              <a:t>SQL</a:t>
            </a:r>
            <a:r>
              <a:rPr lang="zh-CN" altLang="en-US" dirty="0">
                <a:solidFill>
                  <a:srgbClr val="FF0000"/>
                </a:solidFill>
              </a:rPr>
              <a:t>功能</a:t>
            </a:r>
            <a:r>
              <a:rPr lang="zh-CN" altLang="en-US" dirty="0"/>
              <a:t>，实则转换为</a:t>
            </a:r>
            <a:r>
              <a:rPr lang="en-US" altLang="zh-CN" dirty="0"/>
              <a:t>MapReduce</a:t>
            </a:r>
            <a:r>
              <a:rPr lang="zh-CN" altLang="en-US" dirty="0"/>
              <a:t>动作执行，另一种是参照关系数据库的</a:t>
            </a:r>
            <a:r>
              <a:rPr lang="en-US" altLang="zh-CN" dirty="0"/>
              <a:t>MPP</a:t>
            </a:r>
            <a:r>
              <a:rPr lang="zh-CN" altLang="en-US" dirty="0"/>
              <a:t>架构</a:t>
            </a:r>
            <a:r>
              <a:rPr lang="zh-CN" altLang="en-US" dirty="0">
                <a:solidFill>
                  <a:srgbClr val="FF0000"/>
                </a:solidFill>
              </a:rPr>
              <a:t>不使用</a:t>
            </a:r>
            <a:r>
              <a:rPr lang="en-US" altLang="zh-CN" dirty="0">
                <a:solidFill>
                  <a:srgbClr val="FF0000"/>
                </a:solidFill>
              </a:rPr>
              <a:t>MapReduce</a:t>
            </a:r>
            <a:r>
              <a:rPr lang="zh-CN" altLang="en-US" dirty="0"/>
              <a:t>，而是</a:t>
            </a:r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>
                <a:solidFill>
                  <a:srgbClr val="FF0000"/>
                </a:solidFill>
              </a:rPr>
              <a:t>HDFS</a:t>
            </a:r>
            <a:r>
              <a:rPr lang="zh-CN" altLang="en-US" dirty="0">
                <a:solidFill>
                  <a:srgbClr val="FF0000"/>
                </a:solidFill>
              </a:rPr>
              <a:t>上实现执行计划树</a:t>
            </a:r>
            <a:r>
              <a:rPr lang="zh-CN" altLang="en-US" dirty="0"/>
              <a:t>并分派到各个节点执行。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in Hadoop</a:t>
            </a:r>
          </a:p>
          <a:p>
            <a:r>
              <a:rPr lang="zh-CN" altLang="en-US" dirty="0"/>
              <a:t>将关系数据库成熟技术</a:t>
            </a:r>
            <a:r>
              <a:rPr lang="zh-CN" altLang="en-US" dirty="0">
                <a:solidFill>
                  <a:srgbClr val="FF0000"/>
                </a:solidFill>
              </a:rPr>
              <a:t>与</a:t>
            </a:r>
            <a:r>
              <a:rPr lang="en-US" altLang="zh-CN" dirty="0">
                <a:solidFill>
                  <a:srgbClr val="FF0000"/>
                </a:solidFill>
              </a:rPr>
              <a:t>Hadoop</a:t>
            </a:r>
            <a:r>
              <a:rPr lang="zh-CN" altLang="en-US" dirty="0">
                <a:solidFill>
                  <a:srgbClr val="FF0000"/>
                </a:solidFill>
              </a:rPr>
              <a:t>紧密结合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实现</a:t>
            </a:r>
            <a:r>
              <a:rPr lang="en-US" altLang="zh-CN" dirty="0">
                <a:solidFill>
                  <a:srgbClr val="FF0000"/>
                </a:solidFill>
              </a:rPr>
              <a:t>Hadoop</a:t>
            </a:r>
            <a:r>
              <a:rPr lang="zh-CN" altLang="en-US" dirty="0">
                <a:solidFill>
                  <a:srgbClr val="FF0000"/>
                </a:solidFill>
              </a:rPr>
              <a:t>中的数据库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74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42049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4493"/>
            <a:ext cx="10515600" cy="920336"/>
          </a:xfrm>
        </p:spPr>
        <p:txBody>
          <a:bodyPr/>
          <a:lstStyle/>
          <a:p>
            <a:r>
              <a:rPr lang="en-US" altLang="zh-CN" dirty="0"/>
              <a:t>2.3 SQL on Hadoop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64830"/>
            <a:ext cx="10515600" cy="155775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/>
              <a:t>SQL on Hadoop</a:t>
            </a:r>
            <a:r>
              <a:rPr lang="zh-CN" altLang="en-US" b="1" dirty="0"/>
              <a:t>：</a:t>
            </a:r>
            <a:r>
              <a:rPr lang="en-US" altLang="zh-CN" b="1" dirty="0"/>
              <a:t>HiveQL</a:t>
            </a:r>
          </a:p>
          <a:p>
            <a:r>
              <a:rPr lang="en-US" altLang="zh-CN" dirty="0"/>
              <a:t>       Apache Hive</a:t>
            </a:r>
            <a:r>
              <a:rPr lang="zh-CN" altLang="en-US" dirty="0"/>
              <a:t>上的一种类</a:t>
            </a:r>
            <a:r>
              <a:rPr lang="en-US" altLang="zh-CN" dirty="0"/>
              <a:t>SQL</a:t>
            </a:r>
            <a:r>
              <a:rPr lang="zh-CN" altLang="en-US" dirty="0"/>
              <a:t>语言，通过类似</a:t>
            </a:r>
            <a:r>
              <a:rPr lang="en-US" altLang="zh-CN" dirty="0"/>
              <a:t>SQL</a:t>
            </a:r>
            <a:r>
              <a:rPr lang="zh-CN" altLang="en-US" dirty="0"/>
              <a:t>的语法为用户提供</a:t>
            </a:r>
            <a:r>
              <a:rPr lang="en-US" altLang="zh-CN" dirty="0"/>
              <a:t>Hadoop</a:t>
            </a:r>
            <a:r>
              <a:rPr lang="zh-CN" altLang="en-US" dirty="0"/>
              <a:t>上数据管理与查询处理能力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75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22580"/>
            <a:ext cx="10317391" cy="239115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964DCFE-5F34-4133-8BE0-579FD9724E0C}"/>
              </a:ext>
            </a:extLst>
          </p:cNvPr>
          <p:cNvSpPr/>
          <p:nvPr/>
        </p:nvSpPr>
        <p:spPr>
          <a:xfrm>
            <a:off x="838200" y="4909800"/>
            <a:ext cx="110966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FF0000"/>
                </a:solidFill>
              </a:rPr>
              <a:t>Distribute By: </a:t>
            </a:r>
            <a:r>
              <a:rPr lang="zh-CN" altLang="en-US" sz="2200" dirty="0">
                <a:solidFill>
                  <a:srgbClr val="FF0000"/>
                </a:solidFill>
              </a:rPr>
              <a:t>分区排序，类似</a:t>
            </a:r>
            <a:r>
              <a:rPr lang="en-US" altLang="zh-CN" sz="2200" dirty="0">
                <a:solidFill>
                  <a:srgbClr val="FF0000"/>
                </a:solidFill>
              </a:rPr>
              <a:t>MapReduce</a:t>
            </a:r>
            <a:r>
              <a:rPr lang="zh-CN" altLang="en-US" sz="2200" dirty="0">
                <a:solidFill>
                  <a:srgbClr val="FF0000"/>
                </a:solidFill>
              </a:rPr>
              <a:t>中</a:t>
            </a:r>
            <a:r>
              <a:rPr lang="en-US" altLang="zh-CN" sz="2200" dirty="0">
                <a:solidFill>
                  <a:srgbClr val="FF0000"/>
                </a:solidFill>
              </a:rPr>
              <a:t>partition</a:t>
            </a:r>
            <a:r>
              <a:rPr lang="zh-CN" altLang="en-US" sz="2200" dirty="0">
                <a:solidFill>
                  <a:srgbClr val="FF0000"/>
                </a:solidFill>
              </a:rPr>
              <a:t>，进行分区，</a:t>
            </a:r>
            <a:r>
              <a:rPr lang="zh-CN" altLang="en-US" sz="2200" dirty="0"/>
              <a:t>结合</a:t>
            </a:r>
            <a:r>
              <a:rPr lang="en-US" altLang="zh-CN" sz="2200" dirty="0"/>
              <a:t>sort by</a:t>
            </a:r>
            <a:r>
              <a:rPr lang="zh-CN" altLang="en-US" sz="2200" dirty="0"/>
              <a:t>使用。</a:t>
            </a:r>
            <a:endParaRPr lang="en-US" altLang="zh-CN" sz="2200" dirty="0"/>
          </a:p>
          <a:p>
            <a:r>
              <a:rPr lang="en-US" altLang="zh-CN" sz="2200" b="1" dirty="0"/>
              <a:t>Sort By</a:t>
            </a:r>
            <a:r>
              <a:rPr lang="zh-CN" altLang="en-US" sz="2200" b="1" dirty="0"/>
              <a:t>：</a:t>
            </a:r>
            <a:r>
              <a:rPr lang="zh-CN" altLang="en-US" sz="2200" dirty="0"/>
              <a:t>每个</a:t>
            </a:r>
            <a:r>
              <a:rPr lang="en-US" altLang="zh-CN" sz="2200" dirty="0"/>
              <a:t>MapReduce</a:t>
            </a:r>
            <a:r>
              <a:rPr lang="zh-CN" altLang="en-US" sz="2200" dirty="0"/>
              <a:t>内部进行排序，不是对全局结果集排序。</a:t>
            </a:r>
            <a:endParaRPr lang="en-US" altLang="zh-CN" sz="2200" dirty="0"/>
          </a:p>
          <a:p>
            <a:r>
              <a:rPr lang="en-US" altLang="zh-CN" sz="2400" b="1" dirty="0"/>
              <a:t>order by</a:t>
            </a:r>
            <a:r>
              <a:rPr lang="zh-CN" altLang="en-US" sz="2400" b="1" dirty="0"/>
              <a:t>：</a:t>
            </a:r>
            <a:r>
              <a:rPr lang="zh-CN" altLang="en-US" sz="2400" dirty="0"/>
              <a:t>全局排序，一个</a:t>
            </a:r>
            <a:r>
              <a:rPr lang="en-US" altLang="zh-CN" sz="2400" dirty="0"/>
              <a:t>reduce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200" b="1" dirty="0"/>
              <a:t>CLUSTER BY</a:t>
            </a:r>
            <a:r>
              <a:rPr lang="zh-CN" altLang="en-US" sz="2200" b="1" dirty="0"/>
              <a:t>：</a:t>
            </a:r>
            <a:r>
              <a:rPr lang="zh-CN" altLang="en-US" sz="2200" dirty="0">
                <a:solidFill>
                  <a:srgbClr val="FF0000"/>
                </a:solidFill>
              </a:rPr>
              <a:t>当</a:t>
            </a:r>
            <a:r>
              <a:rPr lang="en-US" altLang="zh-CN" sz="2200" dirty="0">
                <a:solidFill>
                  <a:srgbClr val="FF0000"/>
                </a:solidFill>
              </a:rPr>
              <a:t>distribute by</a:t>
            </a:r>
            <a:r>
              <a:rPr lang="zh-CN" altLang="en-US" sz="2200" dirty="0">
                <a:solidFill>
                  <a:srgbClr val="FF0000"/>
                </a:solidFill>
              </a:rPr>
              <a:t>和</a:t>
            </a:r>
            <a:r>
              <a:rPr lang="en-US" altLang="zh-CN" sz="2200" dirty="0">
                <a:solidFill>
                  <a:srgbClr val="FF0000"/>
                </a:solidFill>
              </a:rPr>
              <a:t>sort by</a:t>
            </a:r>
            <a:r>
              <a:rPr lang="zh-CN" altLang="en-US" sz="2200" dirty="0">
                <a:solidFill>
                  <a:srgbClr val="FF0000"/>
                </a:solidFill>
              </a:rPr>
              <a:t>字段相同时</a:t>
            </a:r>
            <a:r>
              <a:rPr lang="zh-CN" altLang="en-US" sz="2200" dirty="0"/>
              <a:t>，可以换成使用</a:t>
            </a:r>
            <a:r>
              <a:rPr lang="en-US" altLang="zh-CN" sz="2200" dirty="0"/>
              <a:t>cluster by</a:t>
            </a:r>
            <a:r>
              <a:rPr lang="zh-CN" altLang="en-US" sz="2200" dirty="0"/>
              <a:t>方式。</a:t>
            </a:r>
            <a:r>
              <a:rPr lang="en-US" altLang="zh-CN" sz="2200" dirty="0"/>
              <a:t>cluster by</a:t>
            </a:r>
            <a:r>
              <a:rPr lang="zh-CN" altLang="en-US" sz="2200" dirty="0"/>
              <a:t>除了具有</a:t>
            </a:r>
            <a:r>
              <a:rPr lang="en-US" altLang="zh-CN" sz="2200" dirty="0"/>
              <a:t>distribute by</a:t>
            </a:r>
            <a:r>
              <a:rPr lang="zh-CN" altLang="en-US" sz="2200" dirty="0"/>
              <a:t>的功能外还兼具</a:t>
            </a:r>
            <a:r>
              <a:rPr lang="en-US" altLang="zh-CN" sz="2200" dirty="0"/>
              <a:t>sort by</a:t>
            </a:r>
            <a:r>
              <a:rPr lang="zh-CN" altLang="en-US" sz="2200" dirty="0"/>
              <a:t>的功能。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C9A3EC-EC29-4C0C-8BA4-1FE77D9D828C}"/>
              </a:ext>
            </a:extLst>
          </p:cNvPr>
          <p:cNvSpPr/>
          <p:nvPr/>
        </p:nvSpPr>
        <p:spPr>
          <a:xfrm>
            <a:off x="838199" y="6467551"/>
            <a:ext cx="9053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原文链接：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https://blog.csdn.net/weixin_45086773/article/details/103774591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AB35B1C9-3CB3-4AEE-A025-8FE95A231828}"/>
              </a:ext>
            </a:extLst>
          </p:cNvPr>
          <p:cNvSpPr/>
          <p:nvPr/>
        </p:nvSpPr>
        <p:spPr>
          <a:xfrm>
            <a:off x="860612" y="4533581"/>
            <a:ext cx="10550178" cy="122944"/>
          </a:xfrm>
          <a:custGeom>
            <a:avLst/>
            <a:gdLst>
              <a:gd name="connsiteX0" fmla="*/ 0 w 10550178"/>
              <a:gd name="connsiteY0" fmla="*/ 0 h 261257"/>
              <a:gd name="connsiteX1" fmla="*/ 145996 w 10550178"/>
              <a:gd name="connsiteY1" fmla="*/ 15368 h 261257"/>
              <a:gd name="connsiteX2" fmla="*/ 207469 w 10550178"/>
              <a:gd name="connsiteY2" fmla="*/ 23052 h 261257"/>
              <a:gd name="connsiteX3" fmla="*/ 284309 w 10550178"/>
              <a:gd name="connsiteY3" fmla="*/ 38420 h 261257"/>
              <a:gd name="connsiteX4" fmla="*/ 376517 w 10550178"/>
              <a:gd name="connsiteY4" fmla="*/ 53788 h 261257"/>
              <a:gd name="connsiteX5" fmla="*/ 499462 w 10550178"/>
              <a:gd name="connsiteY5" fmla="*/ 46104 h 261257"/>
              <a:gd name="connsiteX6" fmla="*/ 545566 w 10550178"/>
              <a:gd name="connsiteY6" fmla="*/ 38420 h 261257"/>
              <a:gd name="connsiteX7" fmla="*/ 607038 w 10550178"/>
              <a:gd name="connsiteY7" fmla="*/ 23052 h 261257"/>
              <a:gd name="connsiteX8" fmla="*/ 1867220 w 10550178"/>
              <a:gd name="connsiteY8" fmla="*/ 30736 h 261257"/>
              <a:gd name="connsiteX9" fmla="*/ 1974796 w 10550178"/>
              <a:gd name="connsiteY9" fmla="*/ 38420 h 261257"/>
              <a:gd name="connsiteX10" fmla="*/ 2020901 w 10550178"/>
              <a:gd name="connsiteY10" fmla="*/ 53788 h 261257"/>
              <a:gd name="connsiteX11" fmla="*/ 2136161 w 10550178"/>
              <a:gd name="connsiteY11" fmla="*/ 69156 h 261257"/>
              <a:gd name="connsiteX12" fmla="*/ 2335946 w 10550178"/>
              <a:gd name="connsiteY12" fmla="*/ 61472 h 261257"/>
              <a:gd name="connsiteX13" fmla="*/ 2435838 w 10550178"/>
              <a:gd name="connsiteY13" fmla="*/ 53788 h 261257"/>
              <a:gd name="connsiteX14" fmla="*/ 2658675 w 10550178"/>
              <a:gd name="connsiteY14" fmla="*/ 46104 h 261257"/>
              <a:gd name="connsiteX15" fmla="*/ 2989089 w 10550178"/>
              <a:gd name="connsiteY15" fmla="*/ 53788 h 261257"/>
              <a:gd name="connsiteX16" fmla="*/ 3058245 w 10550178"/>
              <a:gd name="connsiteY16" fmla="*/ 76840 h 261257"/>
              <a:gd name="connsiteX17" fmla="*/ 3127401 w 10550178"/>
              <a:gd name="connsiteY17" fmla="*/ 92208 h 261257"/>
              <a:gd name="connsiteX18" fmla="*/ 3219610 w 10550178"/>
              <a:gd name="connsiteY18" fmla="*/ 115260 h 261257"/>
              <a:gd name="connsiteX19" fmla="*/ 3250346 w 10550178"/>
              <a:gd name="connsiteY19" fmla="*/ 122944 h 261257"/>
              <a:gd name="connsiteX20" fmla="*/ 3311818 w 10550178"/>
              <a:gd name="connsiteY20" fmla="*/ 145996 h 261257"/>
              <a:gd name="connsiteX21" fmla="*/ 3388659 w 10550178"/>
              <a:gd name="connsiteY21" fmla="*/ 176733 h 261257"/>
              <a:gd name="connsiteX22" fmla="*/ 4157062 w 10550178"/>
              <a:gd name="connsiteY22" fmla="*/ 184417 h 261257"/>
              <a:gd name="connsiteX23" fmla="*/ 4264638 w 10550178"/>
              <a:gd name="connsiteY23" fmla="*/ 199785 h 261257"/>
              <a:gd name="connsiteX24" fmla="*/ 4310743 w 10550178"/>
              <a:gd name="connsiteY24" fmla="*/ 207469 h 261257"/>
              <a:gd name="connsiteX25" fmla="*/ 4341479 w 10550178"/>
              <a:gd name="connsiteY25" fmla="*/ 215153 h 261257"/>
              <a:gd name="connsiteX26" fmla="*/ 4426003 w 10550178"/>
              <a:gd name="connsiteY26" fmla="*/ 222837 h 261257"/>
              <a:gd name="connsiteX27" fmla="*/ 4510527 w 10550178"/>
              <a:gd name="connsiteY27" fmla="*/ 238205 h 261257"/>
              <a:gd name="connsiteX28" fmla="*/ 4541264 w 10550178"/>
              <a:gd name="connsiteY28" fmla="*/ 245889 h 261257"/>
              <a:gd name="connsiteX29" fmla="*/ 4671892 w 10550178"/>
              <a:gd name="connsiteY29" fmla="*/ 261257 h 261257"/>
              <a:gd name="connsiteX30" fmla="*/ 5132934 w 10550178"/>
              <a:gd name="connsiteY30" fmla="*/ 253573 h 261257"/>
              <a:gd name="connsiteX31" fmla="*/ 5179038 w 10550178"/>
              <a:gd name="connsiteY31" fmla="*/ 245889 h 261257"/>
              <a:gd name="connsiteX32" fmla="*/ 5255879 w 10550178"/>
              <a:gd name="connsiteY32" fmla="*/ 238205 h 261257"/>
              <a:gd name="connsiteX33" fmla="*/ 5301983 w 10550178"/>
              <a:gd name="connsiteY33" fmla="*/ 222837 h 261257"/>
              <a:gd name="connsiteX34" fmla="*/ 5363455 w 10550178"/>
              <a:gd name="connsiteY34" fmla="*/ 215153 h 261257"/>
              <a:gd name="connsiteX35" fmla="*/ 5424927 w 10550178"/>
              <a:gd name="connsiteY35" fmla="*/ 199785 h 261257"/>
              <a:gd name="connsiteX36" fmla="*/ 5463348 w 10550178"/>
              <a:gd name="connsiteY36" fmla="*/ 192101 h 261257"/>
              <a:gd name="connsiteX37" fmla="*/ 5509452 w 10550178"/>
              <a:gd name="connsiteY37" fmla="*/ 176733 h 261257"/>
              <a:gd name="connsiteX38" fmla="*/ 5570924 w 10550178"/>
              <a:gd name="connsiteY38" fmla="*/ 161365 h 261257"/>
              <a:gd name="connsiteX39" fmla="*/ 5609344 w 10550178"/>
              <a:gd name="connsiteY39" fmla="*/ 153681 h 261257"/>
              <a:gd name="connsiteX40" fmla="*/ 5701553 w 10550178"/>
              <a:gd name="connsiteY40" fmla="*/ 122944 h 261257"/>
              <a:gd name="connsiteX41" fmla="*/ 5801445 w 10550178"/>
              <a:gd name="connsiteY41" fmla="*/ 107576 h 261257"/>
              <a:gd name="connsiteX42" fmla="*/ 6224067 w 10550178"/>
              <a:gd name="connsiteY42" fmla="*/ 115260 h 261257"/>
              <a:gd name="connsiteX43" fmla="*/ 6377748 w 10550178"/>
              <a:gd name="connsiteY43" fmla="*/ 122944 h 261257"/>
              <a:gd name="connsiteX44" fmla="*/ 6823422 w 10550178"/>
              <a:gd name="connsiteY44" fmla="*/ 115260 h 261257"/>
              <a:gd name="connsiteX45" fmla="*/ 7684033 w 10550178"/>
              <a:gd name="connsiteY45" fmla="*/ 115260 h 261257"/>
              <a:gd name="connsiteX46" fmla="*/ 7830030 w 10550178"/>
              <a:gd name="connsiteY46" fmla="*/ 130628 h 261257"/>
              <a:gd name="connsiteX47" fmla="*/ 7983711 w 10550178"/>
              <a:gd name="connsiteY47" fmla="*/ 138312 h 261257"/>
              <a:gd name="connsiteX48" fmla="*/ 8029815 w 10550178"/>
              <a:gd name="connsiteY48" fmla="*/ 153681 h 261257"/>
              <a:gd name="connsiteX49" fmla="*/ 8229600 w 10550178"/>
              <a:gd name="connsiteY49" fmla="*/ 169049 h 261257"/>
              <a:gd name="connsiteX50" fmla="*/ 9059475 w 10550178"/>
              <a:gd name="connsiteY50" fmla="*/ 161365 h 261257"/>
              <a:gd name="connsiteX51" fmla="*/ 9144000 w 10550178"/>
              <a:gd name="connsiteY51" fmla="*/ 145996 h 261257"/>
              <a:gd name="connsiteX52" fmla="*/ 9535885 w 10550178"/>
              <a:gd name="connsiteY52" fmla="*/ 138312 h 261257"/>
              <a:gd name="connsiteX53" fmla="*/ 9605042 w 10550178"/>
              <a:gd name="connsiteY53" fmla="*/ 130628 h 261257"/>
              <a:gd name="connsiteX54" fmla="*/ 9635778 w 10550178"/>
              <a:gd name="connsiteY54" fmla="*/ 122944 h 261257"/>
              <a:gd name="connsiteX55" fmla="*/ 10050716 w 10550178"/>
              <a:gd name="connsiteY55" fmla="*/ 115260 h 261257"/>
              <a:gd name="connsiteX56" fmla="*/ 10181344 w 10550178"/>
              <a:gd name="connsiteY56" fmla="*/ 99892 h 261257"/>
              <a:gd name="connsiteX57" fmla="*/ 10235133 w 10550178"/>
              <a:gd name="connsiteY57" fmla="*/ 92208 h 261257"/>
              <a:gd name="connsiteX58" fmla="*/ 10550178 w 10550178"/>
              <a:gd name="connsiteY58" fmla="*/ 84524 h 26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0550178" h="261257">
                <a:moveTo>
                  <a:pt x="0" y="0"/>
                </a:moveTo>
                <a:cubicBezTo>
                  <a:pt x="81496" y="16299"/>
                  <a:pt x="3857" y="2446"/>
                  <a:pt x="145996" y="15368"/>
                </a:cubicBezTo>
                <a:cubicBezTo>
                  <a:pt x="166562" y="17238"/>
                  <a:pt x="186978" y="20491"/>
                  <a:pt x="207469" y="23052"/>
                </a:cubicBezTo>
                <a:cubicBezTo>
                  <a:pt x="250072" y="37253"/>
                  <a:pt x="217205" y="27825"/>
                  <a:pt x="284309" y="38420"/>
                </a:cubicBezTo>
                <a:lnTo>
                  <a:pt x="376517" y="53788"/>
                </a:lnTo>
                <a:cubicBezTo>
                  <a:pt x="417499" y="51227"/>
                  <a:pt x="458569" y="49822"/>
                  <a:pt x="499462" y="46104"/>
                </a:cubicBezTo>
                <a:cubicBezTo>
                  <a:pt x="514978" y="44693"/>
                  <a:pt x="530237" y="41207"/>
                  <a:pt x="545566" y="38420"/>
                </a:cubicBezTo>
                <a:cubicBezTo>
                  <a:pt x="586365" y="31002"/>
                  <a:pt x="575046" y="33716"/>
                  <a:pt x="607038" y="23052"/>
                </a:cubicBezTo>
                <a:lnTo>
                  <a:pt x="1867220" y="30736"/>
                </a:lnTo>
                <a:cubicBezTo>
                  <a:pt x="1903168" y="31140"/>
                  <a:pt x="1939244" y="33087"/>
                  <a:pt x="1974796" y="38420"/>
                </a:cubicBezTo>
                <a:cubicBezTo>
                  <a:pt x="1990816" y="40823"/>
                  <a:pt x="2005016" y="50611"/>
                  <a:pt x="2020901" y="53788"/>
                </a:cubicBezTo>
                <a:cubicBezTo>
                  <a:pt x="2084562" y="66520"/>
                  <a:pt x="2046326" y="60172"/>
                  <a:pt x="2136161" y="69156"/>
                </a:cubicBezTo>
                <a:lnTo>
                  <a:pt x="2335946" y="61472"/>
                </a:lnTo>
                <a:cubicBezTo>
                  <a:pt x="2369298" y="59762"/>
                  <a:pt x="2402480" y="55376"/>
                  <a:pt x="2435838" y="53788"/>
                </a:cubicBezTo>
                <a:cubicBezTo>
                  <a:pt x="2510077" y="50253"/>
                  <a:pt x="2584396" y="48665"/>
                  <a:pt x="2658675" y="46104"/>
                </a:cubicBezTo>
                <a:lnTo>
                  <a:pt x="2989089" y="53788"/>
                </a:lnTo>
                <a:cubicBezTo>
                  <a:pt x="3013862" y="54842"/>
                  <a:pt x="3035286" y="70578"/>
                  <a:pt x="3058245" y="76840"/>
                </a:cubicBezTo>
                <a:cubicBezTo>
                  <a:pt x="3207002" y="117410"/>
                  <a:pt x="3040355" y="63193"/>
                  <a:pt x="3127401" y="92208"/>
                </a:cubicBezTo>
                <a:cubicBezTo>
                  <a:pt x="3162155" y="126960"/>
                  <a:pt x="3131358" y="102653"/>
                  <a:pt x="3219610" y="115260"/>
                </a:cubicBezTo>
                <a:cubicBezTo>
                  <a:pt x="3230065" y="116754"/>
                  <a:pt x="3240192" y="120043"/>
                  <a:pt x="3250346" y="122944"/>
                </a:cubicBezTo>
                <a:cubicBezTo>
                  <a:pt x="3271426" y="128967"/>
                  <a:pt x="3291519" y="137876"/>
                  <a:pt x="3311818" y="145996"/>
                </a:cubicBezTo>
                <a:cubicBezTo>
                  <a:pt x="3336425" y="170605"/>
                  <a:pt x="3336763" y="176214"/>
                  <a:pt x="3388659" y="176733"/>
                </a:cubicBezTo>
                <a:lnTo>
                  <a:pt x="4157062" y="184417"/>
                </a:lnTo>
                <a:cubicBezTo>
                  <a:pt x="4267062" y="202750"/>
                  <a:pt x="4130015" y="180553"/>
                  <a:pt x="4264638" y="199785"/>
                </a:cubicBezTo>
                <a:cubicBezTo>
                  <a:pt x="4280062" y="201988"/>
                  <a:pt x="4295465" y="204413"/>
                  <a:pt x="4310743" y="207469"/>
                </a:cubicBezTo>
                <a:cubicBezTo>
                  <a:pt x="4321099" y="209540"/>
                  <a:pt x="4331011" y="213757"/>
                  <a:pt x="4341479" y="215153"/>
                </a:cubicBezTo>
                <a:cubicBezTo>
                  <a:pt x="4369522" y="218892"/>
                  <a:pt x="4397972" y="219015"/>
                  <a:pt x="4426003" y="222837"/>
                </a:cubicBezTo>
                <a:cubicBezTo>
                  <a:pt x="4454377" y="226706"/>
                  <a:pt x="4482447" y="232589"/>
                  <a:pt x="4510527" y="238205"/>
                </a:cubicBezTo>
                <a:cubicBezTo>
                  <a:pt x="4520883" y="240276"/>
                  <a:pt x="4530847" y="244153"/>
                  <a:pt x="4541264" y="245889"/>
                </a:cubicBezTo>
                <a:cubicBezTo>
                  <a:pt x="4562386" y="249409"/>
                  <a:pt x="4653382" y="259200"/>
                  <a:pt x="4671892" y="261257"/>
                </a:cubicBezTo>
                <a:lnTo>
                  <a:pt x="5132934" y="253573"/>
                </a:lnTo>
                <a:cubicBezTo>
                  <a:pt x="5148507" y="253101"/>
                  <a:pt x="5163578" y="247821"/>
                  <a:pt x="5179038" y="245889"/>
                </a:cubicBezTo>
                <a:cubicBezTo>
                  <a:pt x="5204581" y="242696"/>
                  <a:pt x="5230265" y="240766"/>
                  <a:pt x="5255879" y="238205"/>
                </a:cubicBezTo>
                <a:cubicBezTo>
                  <a:pt x="5271247" y="233082"/>
                  <a:pt x="5286143" y="226231"/>
                  <a:pt x="5301983" y="222837"/>
                </a:cubicBezTo>
                <a:cubicBezTo>
                  <a:pt x="5322175" y="218510"/>
                  <a:pt x="5343159" y="218959"/>
                  <a:pt x="5363455" y="215153"/>
                </a:cubicBezTo>
                <a:cubicBezTo>
                  <a:pt x="5384215" y="211261"/>
                  <a:pt x="5404216" y="203927"/>
                  <a:pt x="5424927" y="199785"/>
                </a:cubicBezTo>
                <a:cubicBezTo>
                  <a:pt x="5437734" y="197224"/>
                  <a:pt x="5450748" y="195537"/>
                  <a:pt x="5463348" y="192101"/>
                </a:cubicBezTo>
                <a:cubicBezTo>
                  <a:pt x="5478977" y="187839"/>
                  <a:pt x="5493876" y="181183"/>
                  <a:pt x="5509452" y="176733"/>
                </a:cubicBezTo>
                <a:cubicBezTo>
                  <a:pt x="5529761" y="170931"/>
                  <a:pt x="5550213" y="165507"/>
                  <a:pt x="5570924" y="161365"/>
                </a:cubicBezTo>
                <a:cubicBezTo>
                  <a:pt x="5583731" y="158804"/>
                  <a:pt x="5596814" y="157366"/>
                  <a:pt x="5609344" y="153681"/>
                </a:cubicBezTo>
                <a:cubicBezTo>
                  <a:pt x="5640426" y="144539"/>
                  <a:pt x="5669404" y="126963"/>
                  <a:pt x="5701553" y="122944"/>
                </a:cubicBezTo>
                <a:cubicBezTo>
                  <a:pt x="5775984" y="113640"/>
                  <a:pt x="5742776" y="119310"/>
                  <a:pt x="5801445" y="107576"/>
                </a:cubicBezTo>
                <a:lnTo>
                  <a:pt x="6224067" y="115260"/>
                </a:lnTo>
                <a:cubicBezTo>
                  <a:pt x="6275340" y="116627"/>
                  <a:pt x="6326457" y="122944"/>
                  <a:pt x="6377748" y="122944"/>
                </a:cubicBezTo>
                <a:cubicBezTo>
                  <a:pt x="6526328" y="122944"/>
                  <a:pt x="6674864" y="117821"/>
                  <a:pt x="6823422" y="115260"/>
                </a:cubicBezTo>
                <a:cubicBezTo>
                  <a:pt x="7159276" y="84728"/>
                  <a:pt x="6937411" y="102046"/>
                  <a:pt x="7684033" y="115260"/>
                </a:cubicBezTo>
                <a:cubicBezTo>
                  <a:pt x="7841127" y="118040"/>
                  <a:pt x="7718207" y="122345"/>
                  <a:pt x="7830030" y="130628"/>
                </a:cubicBezTo>
                <a:cubicBezTo>
                  <a:pt x="7881181" y="134417"/>
                  <a:pt x="7932484" y="135751"/>
                  <a:pt x="7983711" y="138312"/>
                </a:cubicBezTo>
                <a:cubicBezTo>
                  <a:pt x="7999079" y="143435"/>
                  <a:pt x="8013715" y="151892"/>
                  <a:pt x="8029815" y="153681"/>
                </a:cubicBezTo>
                <a:cubicBezTo>
                  <a:pt x="8328819" y="186905"/>
                  <a:pt x="8108158" y="144761"/>
                  <a:pt x="8229600" y="169049"/>
                </a:cubicBezTo>
                <a:lnTo>
                  <a:pt x="9059475" y="161365"/>
                </a:lnTo>
                <a:cubicBezTo>
                  <a:pt x="9088103" y="160643"/>
                  <a:pt x="9115397" y="147380"/>
                  <a:pt x="9144000" y="145996"/>
                </a:cubicBezTo>
                <a:cubicBezTo>
                  <a:pt x="9274501" y="139681"/>
                  <a:pt x="9405257" y="140873"/>
                  <a:pt x="9535885" y="138312"/>
                </a:cubicBezTo>
                <a:cubicBezTo>
                  <a:pt x="9558937" y="135751"/>
                  <a:pt x="9582118" y="134155"/>
                  <a:pt x="9605042" y="130628"/>
                </a:cubicBezTo>
                <a:cubicBezTo>
                  <a:pt x="9615480" y="129022"/>
                  <a:pt x="9625224" y="123308"/>
                  <a:pt x="9635778" y="122944"/>
                </a:cubicBezTo>
                <a:cubicBezTo>
                  <a:pt x="9774032" y="118177"/>
                  <a:pt x="9912403" y="117821"/>
                  <a:pt x="10050716" y="115260"/>
                </a:cubicBezTo>
                <a:cubicBezTo>
                  <a:pt x="10176703" y="97262"/>
                  <a:pt x="10020085" y="118863"/>
                  <a:pt x="10181344" y="99892"/>
                </a:cubicBezTo>
                <a:cubicBezTo>
                  <a:pt x="10199332" y="97776"/>
                  <a:pt x="10217038" y="92995"/>
                  <a:pt x="10235133" y="92208"/>
                </a:cubicBezTo>
                <a:cubicBezTo>
                  <a:pt x="10414886" y="84393"/>
                  <a:pt x="10441295" y="84524"/>
                  <a:pt x="10550178" y="8452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35840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SQL on Hadoop</a:t>
            </a:r>
            <a:r>
              <a:rPr lang="zh-CN" altLang="en-US" b="1" dirty="0"/>
              <a:t>：</a:t>
            </a:r>
            <a:r>
              <a:rPr lang="en-US" altLang="zh-CN" b="1" dirty="0" err="1"/>
              <a:t>HiveQL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5463"/>
            <a:ext cx="11006138" cy="5315362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HiveQL</a:t>
            </a:r>
            <a:r>
              <a:rPr lang="zh-CN" altLang="en-US" dirty="0"/>
              <a:t>连接示例（不直接支持等值连接条件）：</a:t>
            </a:r>
            <a:endParaRPr lang="en-US" altLang="zh-CN" dirty="0"/>
          </a:p>
          <a:p>
            <a:r>
              <a:rPr lang="en-US" altLang="zh-CN" sz="2400" dirty="0"/>
              <a:t>select </a:t>
            </a:r>
            <a:r>
              <a:rPr lang="en-US" altLang="zh-CN" sz="2400" dirty="0" err="1"/>
              <a:t>l_orderkey</a:t>
            </a:r>
            <a:r>
              <a:rPr lang="en-US" altLang="zh-CN" sz="2400" dirty="0"/>
              <a:t>, sum(</a:t>
            </a:r>
            <a:r>
              <a:rPr lang="en-US" altLang="zh-CN" sz="2400" dirty="0" err="1"/>
              <a:t>l_extendedprice</a:t>
            </a:r>
            <a:r>
              <a:rPr lang="en-US" altLang="zh-CN" sz="2400" dirty="0"/>
              <a:t>*(1-l_discount)) as revenue, </a:t>
            </a:r>
            <a:r>
              <a:rPr lang="en-US" altLang="zh-CN" sz="2400" dirty="0" err="1"/>
              <a:t>o_orderdate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o_shippriority</a:t>
            </a:r>
            <a:endParaRPr lang="en-US" altLang="zh-CN" sz="2400" dirty="0"/>
          </a:p>
          <a:p>
            <a:r>
              <a:rPr lang="en-US" altLang="zh-CN" sz="2400" dirty="0"/>
              <a:t>from </a:t>
            </a:r>
            <a:r>
              <a:rPr lang="en-US" altLang="zh-CN" sz="2400" b="1" dirty="0">
                <a:solidFill>
                  <a:srgbClr val="FF0000"/>
                </a:solidFill>
              </a:rPr>
              <a:t>customer</a:t>
            </a:r>
            <a:r>
              <a:rPr lang="en-US" altLang="zh-CN" sz="2400" dirty="0">
                <a:solidFill>
                  <a:srgbClr val="FF0000"/>
                </a:solidFill>
              </a:rPr>
              <a:t> c join </a:t>
            </a:r>
            <a:r>
              <a:rPr lang="en-US" altLang="zh-CN" sz="2400" b="1" dirty="0">
                <a:solidFill>
                  <a:srgbClr val="FF0000"/>
                </a:solidFill>
              </a:rPr>
              <a:t>orders</a:t>
            </a:r>
            <a:r>
              <a:rPr lang="en-US" altLang="zh-CN" sz="2400" dirty="0">
                <a:solidFill>
                  <a:srgbClr val="FF0000"/>
                </a:solidFill>
              </a:rPr>
              <a:t> o on </a:t>
            </a:r>
            <a:r>
              <a:rPr lang="en-US" altLang="zh-CN" sz="2400" dirty="0" err="1"/>
              <a:t>c.c_mktsegment</a:t>
            </a:r>
            <a:r>
              <a:rPr lang="en-US" altLang="zh-CN" sz="2400" dirty="0"/>
              <a:t>=‘building’</a:t>
            </a:r>
          </a:p>
          <a:p>
            <a:r>
              <a:rPr lang="en-US" altLang="zh-CN" sz="2400" dirty="0"/>
              <a:t>and </a:t>
            </a:r>
            <a:r>
              <a:rPr lang="en-US" altLang="zh-CN" sz="2400" dirty="0" err="1"/>
              <a:t>c.c_custkey</a:t>
            </a:r>
            <a:r>
              <a:rPr lang="en-US" altLang="zh-CN" sz="2400" dirty="0"/>
              <a:t>=</a:t>
            </a:r>
            <a:r>
              <a:rPr lang="en-US" altLang="zh-CN" sz="2400" dirty="0" err="1"/>
              <a:t>o.o_orderkey</a:t>
            </a:r>
            <a:endParaRPr lang="en-US" altLang="zh-CN" sz="2400" dirty="0"/>
          </a:p>
          <a:p>
            <a:r>
              <a:rPr lang="en-US" altLang="zh-CN" sz="2400" dirty="0"/>
              <a:t>where </a:t>
            </a:r>
            <a:r>
              <a:rPr lang="en-US" altLang="zh-CN" sz="2400" dirty="0" err="1"/>
              <a:t>o_orderdate</a:t>
            </a:r>
            <a:r>
              <a:rPr lang="en-US" altLang="zh-CN" sz="2400" dirty="0"/>
              <a:t>&lt;‘1995-03-15’and </a:t>
            </a:r>
            <a:r>
              <a:rPr lang="en-US" altLang="zh-CN" sz="2400" dirty="0" err="1"/>
              <a:t>l_shipdate</a:t>
            </a:r>
            <a:r>
              <a:rPr lang="en-US" altLang="zh-CN" sz="2400" dirty="0"/>
              <a:t>&gt;’1995-03-15’</a:t>
            </a:r>
          </a:p>
          <a:p>
            <a:r>
              <a:rPr lang="en-US" altLang="zh-CN" sz="2400" dirty="0"/>
              <a:t>group by </a:t>
            </a:r>
            <a:r>
              <a:rPr lang="en-US" altLang="zh-CN" sz="2400" dirty="0" err="1"/>
              <a:t>l_orderkey,o_orderdate,o_shippriority</a:t>
            </a:r>
            <a:endParaRPr lang="en-US" altLang="zh-CN" sz="2400" dirty="0"/>
          </a:p>
          <a:p>
            <a:r>
              <a:rPr lang="en-US" altLang="zh-CN" sz="2400" dirty="0"/>
              <a:t>order by revenue </a:t>
            </a:r>
            <a:r>
              <a:rPr lang="en-US" altLang="zh-CN" sz="2400" dirty="0" err="1"/>
              <a:t>desc,o_orderdate</a:t>
            </a:r>
            <a:r>
              <a:rPr lang="en-US" altLang="zh-CN" sz="2400" dirty="0"/>
              <a:t>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76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441737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SQL on Hadoop</a:t>
            </a:r>
            <a:r>
              <a:rPr lang="zh-CN" altLang="en-US" b="1" dirty="0"/>
              <a:t>：</a:t>
            </a:r>
            <a:r>
              <a:rPr lang="en-US" altLang="zh-CN" b="1" dirty="0" err="1"/>
              <a:t>HiveQL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5463"/>
            <a:ext cx="11006138" cy="5315362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HiveQL</a:t>
            </a:r>
            <a:r>
              <a:rPr lang="zh-CN" altLang="en-US" dirty="0"/>
              <a:t>除了支持常见的</a:t>
            </a:r>
            <a:r>
              <a:rPr lang="en-US" altLang="zh-CN" dirty="0"/>
              <a:t>SQL</a:t>
            </a:r>
            <a:r>
              <a:rPr lang="zh-CN" altLang="en-US" dirty="0"/>
              <a:t>数据结构，还支持数组、结构体、映射数据类型，在查询功能上，还支持嵌入</a:t>
            </a:r>
            <a:r>
              <a:rPr lang="en-US" altLang="zh-CN" dirty="0" err="1"/>
              <a:t>MapReduce</a:t>
            </a:r>
            <a:r>
              <a:rPr lang="zh-CN" altLang="en-US" dirty="0"/>
              <a:t>程序。</a:t>
            </a:r>
            <a:endParaRPr lang="en-US" altLang="zh-CN" dirty="0"/>
          </a:p>
          <a:p>
            <a:r>
              <a:rPr lang="zh-CN" altLang="en-US" dirty="0"/>
              <a:t>例：</a:t>
            </a:r>
            <a:r>
              <a:rPr lang="en-US" altLang="zh-CN" dirty="0" err="1"/>
              <a:t>HiveQL</a:t>
            </a:r>
            <a:r>
              <a:rPr lang="zh-CN" altLang="en-US" dirty="0"/>
              <a:t>调用</a:t>
            </a:r>
            <a:r>
              <a:rPr lang="en-US" altLang="zh-CN" dirty="0" err="1"/>
              <a:t>MapReduce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en-US" altLang="zh-CN" sz="2400" dirty="0">
                <a:solidFill>
                  <a:srgbClr val="00B0F0"/>
                </a:solidFill>
              </a:rPr>
              <a:t>FROM</a:t>
            </a:r>
            <a:r>
              <a:rPr lang="en-US" altLang="zh-CN" sz="2400" dirty="0"/>
              <a:t> (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FROM docs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MAP </a:t>
            </a:r>
            <a:r>
              <a:rPr lang="en-US" altLang="zh-CN" sz="2400" dirty="0" err="1">
                <a:solidFill>
                  <a:srgbClr val="FF0000"/>
                </a:solidFill>
              </a:rPr>
              <a:t>doctext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USING ‘python </a:t>
            </a:r>
            <a:r>
              <a:rPr lang="en-US" altLang="zh-CN" sz="2400" dirty="0" err="1">
                <a:solidFill>
                  <a:srgbClr val="FF0000"/>
                </a:solidFill>
              </a:rPr>
              <a:t>wordcount_mapper.py’as</a:t>
            </a:r>
            <a:r>
              <a:rPr lang="en-US" altLang="zh-CN" sz="2400" dirty="0">
                <a:solidFill>
                  <a:srgbClr val="FF0000"/>
                </a:solidFill>
              </a:rPr>
              <a:t> (word, cnt)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CLUSTER BY word</a:t>
            </a:r>
            <a:r>
              <a:rPr lang="en-US" altLang="zh-CN" sz="2400" dirty="0"/>
              <a:t>) it</a:t>
            </a:r>
          </a:p>
          <a:p>
            <a:r>
              <a:rPr lang="en-US" altLang="zh-CN" sz="2400" dirty="0">
                <a:solidFill>
                  <a:srgbClr val="00B0F0"/>
                </a:solidFill>
              </a:rPr>
              <a:t>REDUCE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it.word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it.cnt</a:t>
            </a:r>
            <a:r>
              <a:rPr lang="en-US" altLang="zh-CN" sz="2400" dirty="0"/>
              <a:t> USING ‘python wordcount_reduce.py’;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77</a:t>
            </a:fld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6672264" y="2771776"/>
            <a:ext cx="4214812" cy="1814512"/>
          </a:xfrm>
          <a:prstGeom prst="wedgeRoundRectCallout">
            <a:avLst>
              <a:gd name="adj1" fmla="val -65522"/>
              <a:gd name="adj2" fmla="val 215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Doctext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是输入，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cluster by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哈希分区后作为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的输入</a:t>
            </a:r>
          </a:p>
        </p:txBody>
      </p:sp>
    </p:spTree>
    <p:extLst>
      <p:ext uri="{BB962C8B-B14F-4D97-AF65-F5344CB8AC3E}">
        <p14:creationId xmlns:p14="http://schemas.microsoft.com/office/powerpoint/2010/main" val="4719507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NoSQL</a:t>
            </a:r>
            <a:r>
              <a:rPr lang="zh-CN" altLang="en-US" dirty="0"/>
              <a:t>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NoSQL</a:t>
            </a:r>
            <a:r>
              <a:rPr lang="zh-CN" altLang="en-US" b="1" dirty="0">
                <a:solidFill>
                  <a:srgbClr val="C00000"/>
                </a:solidFill>
              </a:rPr>
              <a:t>数据库</a:t>
            </a:r>
            <a:r>
              <a:rPr lang="zh-CN" altLang="en-US" dirty="0"/>
              <a:t>：常指分布式存储的非关系型数据库，主要应用于不适合关系存储的</a:t>
            </a:r>
            <a:r>
              <a:rPr lang="en-US" altLang="zh-CN" dirty="0"/>
              <a:t>KV</a:t>
            </a:r>
            <a:r>
              <a:rPr lang="zh-CN" altLang="en-US" dirty="0"/>
              <a:t>数据库、列存储数据库、文档数据库、图数据库等应用领域。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主要特点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b="1" dirty="0"/>
              <a:t>   无模式设计</a:t>
            </a:r>
            <a:r>
              <a:rPr lang="en-US" altLang="zh-CN" dirty="0"/>
              <a:t>——</a:t>
            </a:r>
            <a:r>
              <a:rPr lang="zh-CN" altLang="en-US" dirty="0"/>
              <a:t>用户可随时自定义数据存储格式并在运行中修改数据格式。</a:t>
            </a:r>
            <a:endParaRPr lang="en-US" altLang="zh-CN" dirty="0"/>
          </a:p>
          <a:p>
            <a:r>
              <a:rPr lang="zh-CN" altLang="en-US" dirty="0"/>
              <a:t>   </a:t>
            </a:r>
            <a:r>
              <a:rPr lang="zh-CN" altLang="en-US" b="1" dirty="0"/>
              <a:t>弱一致性</a:t>
            </a:r>
            <a:r>
              <a:rPr lang="en-US" altLang="zh-CN" dirty="0"/>
              <a:t>——</a:t>
            </a:r>
            <a:r>
              <a:rPr lang="zh-CN" altLang="en-US" dirty="0"/>
              <a:t>通常采用最终一致性（</a:t>
            </a:r>
            <a:r>
              <a:rPr lang="en-US" altLang="zh-CN" dirty="0"/>
              <a:t>eventual consistency</a:t>
            </a:r>
            <a:r>
              <a:rPr lang="zh-CN" altLang="en-US" dirty="0"/>
              <a:t>），配合多副本机制。</a:t>
            </a:r>
            <a:endParaRPr lang="en-US" altLang="zh-CN" dirty="0"/>
          </a:p>
          <a:p>
            <a:r>
              <a:rPr lang="zh-CN" altLang="en-US" dirty="0"/>
              <a:t>   </a:t>
            </a:r>
            <a:r>
              <a:rPr lang="zh-CN" altLang="en-US" b="1" dirty="0"/>
              <a:t>易扩展性</a:t>
            </a:r>
            <a:r>
              <a:rPr lang="en-US" altLang="zh-CN" dirty="0"/>
              <a:t>——</a:t>
            </a:r>
            <a:r>
              <a:rPr lang="zh-CN" altLang="en-US" dirty="0"/>
              <a:t>常采用</a:t>
            </a:r>
            <a:r>
              <a:rPr lang="en-US" altLang="zh-CN" dirty="0"/>
              <a:t>SN(shared-nothing)</a:t>
            </a:r>
            <a:r>
              <a:rPr lang="zh-CN" altLang="en-US" dirty="0"/>
              <a:t>结构的分布式存储，可使用大规模廉价服务器集群，</a:t>
            </a:r>
            <a:r>
              <a:rPr lang="zh-CN" altLang="en-US" b="1" dirty="0"/>
              <a:t>通常不支持连接操作</a:t>
            </a:r>
            <a:r>
              <a:rPr lang="zh-CN" altLang="en-US" dirty="0"/>
              <a:t>，数据水平分布，嵌套方式存储。</a:t>
            </a:r>
            <a:endParaRPr lang="en-US" altLang="zh-CN" dirty="0"/>
          </a:p>
          <a:p>
            <a:r>
              <a:rPr lang="zh-CN" altLang="en-US" dirty="0"/>
              <a:t>   </a:t>
            </a:r>
            <a:r>
              <a:rPr lang="zh-CN" altLang="en-US" b="1" dirty="0"/>
              <a:t>高并发读写性能</a:t>
            </a:r>
            <a:r>
              <a:rPr lang="en-US" altLang="zh-CN" dirty="0"/>
              <a:t>——</a:t>
            </a:r>
            <a:r>
              <a:rPr lang="zh-CN" altLang="en-US" dirty="0"/>
              <a:t>结构简单，</a:t>
            </a:r>
            <a:r>
              <a:rPr lang="zh-CN" altLang="en-US" b="1" dirty="0"/>
              <a:t>弱化</a:t>
            </a:r>
            <a:r>
              <a:rPr lang="en-US" altLang="zh-CN" b="1" dirty="0"/>
              <a:t>ACID</a:t>
            </a:r>
            <a:r>
              <a:rPr lang="zh-CN" altLang="en-US" b="1" dirty="0"/>
              <a:t>，强化高并发读写</a:t>
            </a:r>
            <a:r>
              <a:rPr lang="zh-CN" altLang="en-US" dirty="0"/>
              <a:t>性能。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78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88809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NoSQL</a:t>
            </a:r>
            <a:r>
              <a:rPr lang="zh-CN" altLang="en-US" dirty="0"/>
              <a:t>产生的原因</a:t>
            </a:r>
            <a:r>
              <a:rPr lang="en-US" altLang="zh-CN" dirty="0"/>
              <a:t>——</a:t>
            </a:r>
            <a:r>
              <a:rPr lang="zh-CN" altLang="en-US" dirty="0"/>
              <a:t>应用需求的变迁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79</a:t>
            </a:fld>
            <a:endParaRPr lang="zh-CN" altLang="en-US" dirty="0"/>
          </a:p>
        </p:txBody>
      </p:sp>
      <p:pic>
        <p:nvPicPr>
          <p:cNvPr id="5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70" y="1285462"/>
            <a:ext cx="7950820" cy="512042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8A7E10C-E21C-4A21-8326-B80201D68F3D}"/>
              </a:ext>
            </a:extLst>
          </p:cNvPr>
          <p:cNvSpPr txBox="1"/>
          <p:nvPr/>
        </p:nvSpPr>
        <p:spPr>
          <a:xfrm>
            <a:off x="9074561" y="1906859"/>
            <a:ext cx="214762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应用需求：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FF0000"/>
                </a:solidFill>
              </a:rPr>
              <a:t>海量</a:t>
            </a:r>
            <a:r>
              <a:rPr lang="zh-CN" altLang="en-US" sz="2000" b="1" dirty="0"/>
              <a:t>数据管理；</a:t>
            </a:r>
            <a:endParaRPr lang="en-US" altLang="zh-C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/>
              <a:t>高</a:t>
            </a:r>
            <a:r>
              <a:rPr lang="zh-CN" altLang="en-US" sz="2000" b="1" dirty="0">
                <a:solidFill>
                  <a:srgbClr val="FF0000"/>
                </a:solidFill>
              </a:rPr>
              <a:t>并发</a:t>
            </a:r>
            <a:r>
              <a:rPr lang="zh-CN" altLang="en-US" sz="2000" b="1" dirty="0"/>
              <a:t>；</a:t>
            </a:r>
            <a:endParaRPr lang="en-US" altLang="zh-C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/>
              <a:t>高</a:t>
            </a:r>
            <a:r>
              <a:rPr lang="zh-CN" altLang="en-US" sz="2000" b="1" dirty="0">
                <a:solidFill>
                  <a:srgbClr val="FF0000"/>
                </a:solidFill>
              </a:rPr>
              <a:t>可扩展</a:t>
            </a:r>
            <a:r>
              <a:rPr lang="zh-CN" altLang="en-US" sz="2000" b="1" dirty="0"/>
              <a:t>和高</a:t>
            </a:r>
            <a:r>
              <a:rPr lang="zh-CN" altLang="en-US" sz="2000" b="1" dirty="0">
                <a:solidFill>
                  <a:srgbClr val="FF0000"/>
                </a:solidFill>
              </a:rPr>
              <a:t>可用性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r>
              <a:rPr lang="zh-CN" altLang="en-US" sz="2000" b="1" dirty="0">
                <a:solidFill>
                  <a:srgbClr val="C00000"/>
                </a:solidFill>
              </a:rPr>
              <a:t>不要求：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/>
              <a:t>不要求严格的数据库</a:t>
            </a:r>
            <a:r>
              <a:rPr lang="zh-CN" altLang="en-US" sz="2000" b="1" dirty="0">
                <a:solidFill>
                  <a:srgbClr val="FF0000"/>
                </a:solidFill>
              </a:rPr>
              <a:t>事务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/>
              <a:t>不要求严格的</a:t>
            </a:r>
            <a:r>
              <a:rPr lang="zh-CN" altLang="en-US" sz="2000" b="1" dirty="0">
                <a:solidFill>
                  <a:srgbClr val="FF0000"/>
                </a:solidFill>
              </a:rPr>
              <a:t>读写实时性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/>
              <a:t>不需要大量的</a:t>
            </a:r>
            <a:r>
              <a:rPr lang="zh-CN" altLang="en-US" sz="2000" b="1" dirty="0">
                <a:solidFill>
                  <a:srgbClr val="FF0000"/>
                </a:solidFill>
              </a:rPr>
              <a:t>复杂查询</a:t>
            </a:r>
          </a:p>
        </p:txBody>
      </p:sp>
    </p:spTree>
    <p:extLst>
      <p:ext uri="{BB962C8B-B14F-4D97-AF65-F5344CB8AC3E}">
        <p14:creationId xmlns:p14="http://schemas.microsoft.com/office/powerpoint/2010/main" val="3971165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2.2 </a:t>
            </a:r>
            <a:r>
              <a:rPr lang="zh-CN" altLang="en-US" dirty="0"/>
              <a:t>关系数据库标准语言</a:t>
            </a:r>
            <a:r>
              <a:rPr lang="en-US" altLang="zh-CN" dirty="0"/>
              <a:t>SQL</a:t>
            </a:r>
            <a:br>
              <a:rPr lang="en-US" altLang="zh-CN" dirty="0"/>
            </a:br>
            <a:r>
              <a:rPr lang="en-US" altLang="zh-CN" dirty="0"/>
              <a:t>2.2.1 </a:t>
            </a:r>
            <a:r>
              <a:rPr lang="zh-CN" altLang="en-US" dirty="0"/>
              <a:t>基本</a:t>
            </a:r>
            <a:r>
              <a:rPr lang="en-US" altLang="zh-CN" dirty="0"/>
              <a:t>SQL</a:t>
            </a:r>
            <a:r>
              <a:rPr lang="zh-CN" altLang="en-US" dirty="0"/>
              <a:t>标准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SQL</a:t>
            </a:r>
            <a:r>
              <a:rPr lang="zh-CN" altLang="en-US" sz="2400" dirty="0"/>
              <a:t>语言：高度非过程化，面向集合操作的数据库查询语言</a:t>
            </a:r>
            <a:endParaRPr lang="en-US" altLang="zh-CN" sz="2400" dirty="0"/>
          </a:p>
          <a:p>
            <a:r>
              <a:rPr lang="en-US" altLang="zh-CN" sz="2400" dirty="0"/>
              <a:t>SQL</a:t>
            </a:r>
            <a:r>
              <a:rPr lang="zh-CN" altLang="en-US" sz="2400" dirty="0"/>
              <a:t>标准演变：扩展对新数据类型及功能的支持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9C1D7C-43CA-41E0-9389-F3C2E111C218}"/>
              </a:ext>
            </a:extLst>
          </p:cNvPr>
          <p:cNvSpPr/>
          <p:nvPr/>
        </p:nvSpPr>
        <p:spPr>
          <a:xfrm>
            <a:off x="-56181" y="4726365"/>
            <a:ext cx="12195704" cy="871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124" tIns="61563" rIns="123124" bIns="61563" rtlCol="0" anchor="ctr"/>
          <a:lstStyle/>
          <a:p>
            <a:pPr algn="ctr"/>
            <a:endParaRPr lang="zh-CN" altLang="en-US" sz="240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13F6F89-FD88-482B-97CF-5880CA635E56}"/>
              </a:ext>
            </a:extLst>
          </p:cNvPr>
          <p:cNvGrpSpPr/>
          <p:nvPr/>
        </p:nvGrpSpPr>
        <p:grpSpPr>
          <a:xfrm>
            <a:off x="392797" y="4277396"/>
            <a:ext cx="1176068" cy="877758"/>
            <a:chOff x="2986090" y="3959191"/>
            <a:chExt cx="1319302" cy="985306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6545B517-1E9F-41F4-B74B-96CAC233EA6D}"/>
                </a:ext>
              </a:extLst>
            </p:cNvPr>
            <p:cNvGrpSpPr/>
            <p:nvPr/>
          </p:nvGrpSpPr>
          <p:grpSpPr>
            <a:xfrm>
              <a:off x="3117025" y="3959191"/>
              <a:ext cx="984950" cy="985306"/>
              <a:chOff x="4345444" y="2542859"/>
              <a:chExt cx="1810550" cy="1811205"/>
            </a:xfrm>
          </p:grpSpPr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8CDFFC79-DF18-4F55-81E6-46173D361243}"/>
                  </a:ext>
                </a:extLst>
              </p:cNvPr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11" name="同心圆 117">
                  <a:extLst>
                    <a:ext uri="{FF2B5EF4-FFF2-40B4-BE49-F238E27FC236}">
                      <a16:creationId xmlns:a16="http://schemas.microsoft.com/office/drawing/2014/main" id="{10822A7F-1078-4BB8-B910-52218287C9D9}"/>
                    </a:ext>
                  </a:extLst>
                </p:cNvPr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7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0FAB3142-4109-4A09-878D-8BA002EBF772}"/>
                    </a:ext>
                  </a:extLst>
                </p:cNvPr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7"/>
                </a:p>
              </p:txBody>
            </p:sp>
          </p:grp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E5960152-EA06-4D35-805A-6FE084DF8516}"/>
                  </a:ext>
                </a:extLst>
              </p:cNvPr>
              <p:cNvSpPr/>
              <p:nvPr/>
            </p:nvSpPr>
            <p:spPr>
              <a:xfrm>
                <a:off x="4483177" y="2680639"/>
                <a:ext cx="1535084" cy="153563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7"/>
              </a:p>
            </p:txBody>
          </p:sp>
        </p:grpSp>
        <p:sp>
          <p:nvSpPr>
            <p:cNvPr id="8" name="TextBox 104">
              <a:extLst>
                <a:ext uri="{FF2B5EF4-FFF2-40B4-BE49-F238E27FC236}">
                  <a16:creationId xmlns:a16="http://schemas.microsoft.com/office/drawing/2014/main" id="{281847F0-D071-41A5-AE2C-ADE6520F8EB6}"/>
                </a:ext>
              </a:extLst>
            </p:cNvPr>
            <p:cNvSpPr txBox="1"/>
            <p:nvPr/>
          </p:nvSpPr>
          <p:spPr>
            <a:xfrm>
              <a:off x="2986090" y="4151379"/>
              <a:ext cx="1319302" cy="600996"/>
            </a:xfrm>
            <a:prstGeom prst="rect">
              <a:avLst/>
            </a:prstGeom>
            <a:noFill/>
          </p:spPr>
          <p:txBody>
            <a:bodyPr wrap="square" lIns="245675" tIns="122837" rIns="245675" bIns="122837" rtlCol="0">
              <a:spAutoFit/>
            </a:bodyPr>
            <a:lstStyle/>
            <a:p>
              <a:r>
                <a:rPr lang="en-US" altLang="zh-CN" sz="186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1986</a:t>
              </a:r>
              <a:endParaRPr lang="zh-CN" altLang="en-US" sz="18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5255421-C4F8-4051-8176-103AD07D0074}"/>
              </a:ext>
            </a:extLst>
          </p:cNvPr>
          <p:cNvGrpSpPr/>
          <p:nvPr/>
        </p:nvGrpSpPr>
        <p:grpSpPr>
          <a:xfrm>
            <a:off x="5675573" y="4314958"/>
            <a:ext cx="1069007" cy="907708"/>
            <a:chOff x="7377637" y="3942381"/>
            <a:chExt cx="1199205" cy="1018926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B39E2D4B-8B23-4CEB-BA92-45E0F55E7A21}"/>
                </a:ext>
              </a:extLst>
            </p:cNvPr>
            <p:cNvGrpSpPr/>
            <p:nvPr/>
          </p:nvGrpSpPr>
          <p:grpSpPr>
            <a:xfrm>
              <a:off x="7486713" y="3942381"/>
              <a:ext cx="1018558" cy="1018926"/>
              <a:chOff x="4345444" y="2542859"/>
              <a:chExt cx="1810550" cy="1811205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4F0A6D98-DDA7-4A5D-B581-F27099E2F55F}"/>
                  </a:ext>
                </a:extLst>
              </p:cNvPr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18" name="同心圆 138">
                  <a:extLst>
                    <a:ext uri="{FF2B5EF4-FFF2-40B4-BE49-F238E27FC236}">
                      <a16:creationId xmlns:a16="http://schemas.microsoft.com/office/drawing/2014/main" id="{1672E972-648B-4159-A4BE-A59AA979758C}"/>
                    </a:ext>
                  </a:extLst>
                </p:cNvPr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7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椭圆 18">
                  <a:extLst>
                    <a:ext uri="{FF2B5EF4-FFF2-40B4-BE49-F238E27FC236}">
                      <a16:creationId xmlns:a16="http://schemas.microsoft.com/office/drawing/2014/main" id="{53350C03-2AE6-4D21-A665-806092530C0F}"/>
                    </a:ext>
                  </a:extLst>
                </p:cNvPr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7"/>
                </a:p>
              </p:txBody>
            </p:sp>
          </p:grp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3F54A3C8-267A-4E3D-B1EC-C0C9AB46887C}"/>
                  </a:ext>
                </a:extLst>
              </p:cNvPr>
              <p:cNvSpPr/>
              <p:nvPr/>
            </p:nvSpPr>
            <p:spPr>
              <a:xfrm>
                <a:off x="4466990" y="2664444"/>
                <a:ext cx="1567461" cy="156802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7"/>
              </a:p>
            </p:txBody>
          </p:sp>
        </p:grpSp>
        <p:sp>
          <p:nvSpPr>
            <p:cNvPr id="15" name="TextBox 125">
              <a:extLst>
                <a:ext uri="{FF2B5EF4-FFF2-40B4-BE49-F238E27FC236}">
                  <a16:creationId xmlns:a16="http://schemas.microsoft.com/office/drawing/2014/main" id="{42CCC8A5-2D13-4A02-882D-0AFB23E97CD1}"/>
                </a:ext>
              </a:extLst>
            </p:cNvPr>
            <p:cNvSpPr txBox="1"/>
            <p:nvPr/>
          </p:nvSpPr>
          <p:spPr>
            <a:xfrm>
              <a:off x="7377637" y="4140516"/>
              <a:ext cx="1199205" cy="600996"/>
            </a:xfrm>
            <a:prstGeom prst="rect">
              <a:avLst/>
            </a:prstGeom>
            <a:noFill/>
          </p:spPr>
          <p:txBody>
            <a:bodyPr wrap="square" lIns="245675" tIns="122837" rIns="245675" bIns="122837" rtlCol="0">
              <a:spAutoFit/>
            </a:bodyPr>
            <a:lstStyle/>
            <a:p>
              <a:r>
                <a:rPr lang="en-US" altLang="zh-CN" sz="186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2003</a:t>
              </a:r>
              <a:endParaRPr lang="zh-CN" altLang="en-US" sz="18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0E89CEC-521E-4FF6-8A17-3ECC7BA3DA47}"/>
              </a:ext>
            </a:extLst>
          </p:cNvPr>
          <p:cNvGrpSpPr/>
          <p:nvPr/>
        </p:nvGrpSpPr>
        <p:grpSpPr>
          <a:xfrm>
            <a:off x="-379289" y="3156163"/>
            <a:ext cx="2589135" cy="1041347"/>
            <a:chOff x="648217" y="1632380"/>
            <a:chExt cx="1631535" cy="741430"/>
          </a:xfrm>
        </p:grpSpPr>
        <p:sp>
          <p:nvSpPr>
            <p:cNvPr id="21" name="TextBox 145">
              <a:extLst>
                <a:ext uri="{FF2B5EF4-FFF2-40B4-BE49-F238E27FC236}">
                  <a16:creationId xmlns:a16="http://schemas.microsoft.com/office/drawing/2014/main" id="{106FAA10-F280-4067-8F06-E68D975E424A}"/>
                </a:ext>
              </a:extLst>
            </p:cNvPr>
            <p:cNvSpPr txBox="1"/>
            <p:nvPr/>
          </p:nvSpPr>
          <p:spPr>
            <a:xfrm>
              <a:off x="691521" y="1896457"/>
              <a:ext cx="1516141" cy="325813"/>
            </a:xfrm>
            <a:prstGeom prst="rect">
              <a:avLst/>
            </a:prstGeom>
            <a:noFill/>
          </p:spPr>
          <p:txBody>
            <a:bodyPr wrap="square" lIns="162544" tIns="81271" rIns="162544" bIns="81271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4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ANSI</a:t>
              </a:r>
              <a:r>
                <a:rPr lang="zh-CN" altLang="en-US" sz="14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标准</a:t>
              </a: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D1F05F46-E922-4D8C-9F39-FE575F3041A4}"/>
                </a:ext>
              </a:extLst>
            </p:cNvPr>
            <p:cNvGrpSpPr/>
            <p:nvPr/>
          </p:nvGrpSpPr>
          <p:grpSpPr>
            <a:xfrm>
              <a:off x="648217" y="1632380"/>
              <a:ext cx="1631535" cy="741430"/>
              <a:chOff x="648217" y="1632380"/>
              <a:chExt cx="1631535" cy="741430"/>
            </a:xfrm>
          </p:grpSpPr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E9F52176-8854-4A20-B7D6-8DD4F7B0483B}"/>
                  </a:ext>
                </a:extLst>
              </p:cNvPr>
              <p:cNvCxnSpPr/>
              <p:nvPr/>
            </p:nvCxnSpPr>
            <p:spPr>
              <a:xfrm flipV="1">
                <a:off x="1449591" y="2157786"/>
                <a:ext cx="0" cy="21602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148">
                <a:extLst>
                  <a:ext uri="{FF2B5EF4-FFF2-40B4-BE49-F238E27FC236}">
                    <a16:creationId xmlns:a16="http://schemas.microsoft.com/office/drawing/2014/main" id="{1F49CFAD-6FBB-4C84-825A-1C99C54E91A4}"/>
                  </a:ext>
                </a:extLst>
              </p:cNvPr>
              <p:cNvSpPr txBox="1"/>
              <p:nvPr/>
            </p:nvSpPr>
            <p:spPr>
              <a:xfrm>
                <a:off x="648217" y="1632380"/>
                <a:ext cx="1631535" cy="350570"/>
              </a:xfrm>
              <a:prstGeom prst="rect">
                <a:avLst/>
              </a:prstGeom>
              <a:noFill/>
            </p:spPr>
            <p:txBody>
              <a:bodyPr wrap="square" lIns="162544" tIns="0" rIns="162544" bIns="0" rtlCol="0" anchor="t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2133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华文黑体" pitchFamily="2" charset="-122"/>
                  </a:rPr>
                  <a:t>SQL-86</a:t>
                </a:r>
                <a:endParaRPr lang="zh-CN" altLang="en-US" sz="21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华文黑体" pitchFamily="2" charset="-122"/>
                </a:endParaRPr>
              </a:p>
            </p:txBody>
          </p:sp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17A0F77-6E1B-48FC-8B27-C209D6D35A38}"/>
              </a:ext>
            </a:extLst>
          </p:cNvPr>
          <p:cNvGrpSpPr/>
          <p:nvPr/>
        </p:nvGrpSpPr>
        <p:grpSpPr>
          <a:xfrm>
            <a:off x="902605" y="5435361"/>
            <a:ext cx="2463619" cy="1062275"/>
            <a:chOff x="814864" y="1340833"/>
            <a:chExt cx="1326235" cy="734494"/>
          </a:xfrm>
        </p:grpSpPr>
        <p:sp>
          <p:nvSpPr>
            <p:cNvPr id="26" name="TextBox 165">
              <a:extLst>
                <a:ext uri="{FF2B5EF4-FFF2-40B4-BE49-F238E27FC236}">
                  <a16:creationId xmlns:a16="http://schemas.microsoft.com/office/drawing/2014/main" id="{1A09C981-D5A3-4FE8-B49E-9E735D18D162}"/>
                </a:ext>
              </a:extLst>
            </p:cNvPr>
            <p:cNvSpPr txBox="1"/>
            <p:nvPr/>
          </p:nvSpPr>
          <p:spPr>
            <a:xfrm>
              <a:off x="814864" y="1758921"/>
              <a:ext cx="1326235" cy="316406"/>
            </a:xfrm>
            <a:prstGeom prst="rect">
              <a:avLst/>
            </a:prstGeom>
            <a:noFill/>
          </p:spPr>
          <p:txBody>
            <a:bodyPr wrap="square" lIns="162544" tIns="81271" rIns="162544" bIns="81271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4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增加完整性约束</a:t>
              </a: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E242B23B-494C-4176-BB4F-363E7DB018E2}"/>
                </a:ext>
              </a:extLst>
            </p:cNvPr>
            <p:cNvGrpSpPr/>
            <p:nvPr/>
          </p:nvGrpSpPr>
          <p:grpSpPr>
            <a:xfrm>
              <a:off x="952945" y="1340833"/>
              <a:ext cx="1008112" cy="477714"/>
              <a:chOff x="952945" y="1340833"/>
              <a:chExt cx="1008112" cy="477714"/>
            </a:xfrm>
          </p:grpSpPr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17A47489-377C-4B5C-A2E2-101E222B258D}"/>
                  </a:ext>
                </a:extLst>
              </p:cNvPr>
              <p:cNvCxnSpPr/>
              <p:nvPr/>
            </p:nvCxnSpPr>
            <p:spPr>
              <a:xfrm>
                <a:off x="1481601" y="1340833"/>
                <a:ext cx="0" cy="20049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168">
                <a:extLst>
                  <a:ext uri="{FF2B5EF4-FFF2-40B4-BE49-F238E27FC236}">
                    <a16:creationId xmlns:a16="http://schemas.microsoft.com/office/drawing/2014/main" id="{4DE6ED88-CBE3-4F5B-A66B-A6456AF3D55D}"/>
                  </a:ext>
                </a:extLst>
              </p:cNvPr>
              <p:cNvSpPr txBox="1"/>
              <p:nvPr/>
            </p:nvSpPr>
            <p:spPr>
              <a:xfrm>
                <a:off x="952945" y="1478099"/>
                <a:ext cx="1008112" cy="340448"/>
              </a:xfrm>
              <a:prstGeom prst="rect">
                <a:avLst/>
              </a:prstGeom>
              <a:noFill/>
            </p:spPr>
            <p:txBody>
              <a:bodyPr wrap="square" lIns="162544" tIns="0" rIns="162544" bIns="0" rtlCol="0" anchor="t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2133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华文黑体" pitchFamily="2" charset="-122"/>
                  </a:rPr>
                  <a:t>SQL-89</a:t>
                </a:r>
                <a:endParaRPr lang="zh-CN" altLang="en-US" sz="21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华文黑体" pitchFamily="2" charset="-122"/>
                </a:endParaRPr>
              </a:p>
            </p:txBody>
          </p:sp>
        </p:grp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690C2D0-9E7F-47CB-8D0D-C086FF312129}"/>
              </a:ext>
            </a:extLst>
          </p:cNvPr>
          <p:cNvGrpSpPr/>
          <p:nvPr/>
        </p:nvGrpSpPr>
        <p:grpSpPr>
          <a:xfrm>
            <a:off x="1638422" y="4314958"/>
            <a:ext cx="1176068" cy="877758"/>
            <a:chOff x="2986090" y="3959191"/>
            <a:chExt cx="1319302" cy="985306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D933B665-862E-49C2-8D20-E91A9BEFE1BC}"/>
                </a:ext>
              </a:extLst>
            </p:cNvPr>
            <p:cNvGrpSpPr/>
            <p:nvPr/>
          </p:nvGrpSpPr>
          <p:grpSpPr>
            <a:xfrm>
              <a:off x="3117025" y="3959191"/>
              <a:ext cx="984950" cy="985306"/>
              <a:chOff x="4345444" y="2542859"/>
              <a:chExt cx="1810550" cy="1811205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7F889CF7-1257-483B-BDEF-DC5A6F99CAB3}"/>
                  </a:ext>
                </a:extLst>
              </p:cNvPr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35" name="同心圆 117">
                  <a:extLst>
                    <a:ext uri="{FF2B5EF4-FFF2-40B4-BE49-F238E27FC236}">
                      <a16:creationId xmlns:a16="http://schemas.microsoft.com/office/drawing/2014/main" id="{655C450D-C81C-4243-BE64-6991DC70E36F}"/>
                    </a:ext>
                  </a:extLst>
                </p:cNvPr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7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6F769275-F3DB-412D-BAC3-9842B708D61D}"/>
                    </a:ext>
                  </a:extLst>
                </p:cNvPr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7"/>
                </a:p>
              </p:txBody>
            </p:sp>
          </p:grp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A43FAC19-FFC6-4CE8-B09E-2C0148DBE28D}"/>
                  </a:ext>
                </a:extLst>
              </p:cNvPr>
              <p:cNvSpPr/>
              <p:nvPr/>
            </p:nvSpPr>
            <p:spPr>
              <a:xfrm>
                <a:off x="4483177" y="2680639"/>
                <a:ext cx="1535084" cy="153563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7"/>
              </a:p>
            </p:txBody>
          </p:sp>
        </p:grpSp>
        <p:sp>
          <p:nvSpPr>
            <p:cNvPr id="32" name="TextBox 104">
              <a:extLst>
                <a:ext uri="{FF2B5EF4-FFF2-40B4-BE49-F238E27FC236}">
                  <a16:creationId xmlns:a16="http://schemas.microsoft.com/office/drawing/2014/main" id="{3F30BCF2-E544-43AD-ACDF-FECDF245AC92}"/>
                </a:ext>
              </a:extLst>
            </p:cNvPr>
            <p:cNvSpPr txBox="1"/>
            <p:nvPr/>
          </p:nvSpPr>
          <p:spPr>
            <a:xfrm>
              <a:off x="2986090" y="4151379"/>
              <a:ext cx="1319302" cy="600996"/>
            </a:xfrm>
            <a:prstGeom prst="rect">
              <a:avLst/>
            </a:prstGeom>
            <a:noFill/>
          </p:spPr>
          <p:txBody>
            <a:bodyPr wrap="square" lIns="245675" tIns="122837" rIns="245675" bIns="122837" rtlCol="0">
              <a:spAutoFit/>
            </a:bodyPr>
            <a:lstStyle/>
            <a:p>
              <a:r>
                <a:rPr lang="en-US" altLang="zh-CN" sz="186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1989</a:t>
              </a:r>
              <a:endParaRPr lang="zh-CN" altLang="en-US" sz="18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8E7343C-A2EC-4F84-9CCC-750F23411802}"/>
              </a:ext>
            </a:extLst>
          </p:cNvPr>
          <p:cNvGrpSpPr/>
          <p:nvPr/>
        </p:nvGrpSpPr>
        <p:grpSpPr>
          <a:xfrm>
            <a:off x="2930714" y="4303097"/>
            <a:ext cx="1176068" cy="877758"/>
            <a:chOff x="2986090" y="3959191"/>
            <a:chExt cx="1319302" cy="985306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244989CD-6F2E-402F-A34F-5D4D55C86ECF}"/>
                </a:ext>
              </a:extLst>
            </p:cNvPr>
            <p:cNvGrpSpPr/>
            <p:nvPr/>
          </p:nvGrpSpPr>
          <p:grpSpPr>
            <a:xfrm>
              <a:off x="3117025" y="3959191"/>
              <a:ext cx="984950" cy="985306"/>
              <a:chOff x="4345444" y="2542859"/>
              <a:chExt cx="1810550" cy="1811205"/>
            </a:xfrm>
          </p:grpSpPr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A27C24C8-6AEF-408C-A2BA-0E0622AA113D}"/>
                  </a:ext>
                </a:extLst>
              </p:cNvPr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42" name="同心圆 117">
                  <a:extLst>
                    <a:ext uri="{FF2B5EF4-FFF2-40B4-BE49-F238E27FC236}">
                      <a16:creationId xmlns:a16="http://schemas.microsoft.com/office/drawing/2014/main" id="{79AE1BD5-71C9-4D02-8E79-7ED01C91BDBE}"/>
                    </a:ext>
                  </a:extLst>
                </p:cNvPr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7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31953BDF-2316-4DAA-A434-98F046CCD9C1}"/>
                    </a:ext>
                  </a:extLst>
                </p:cNvPr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7"/>
                </a:p>
              </p:txBody>
            </p:sp>
          </p:grp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BCFA3CE0-0B81-40CF-B29D-3CFE5DB3CF59}"/>
                  </a:ext>
                </a:extLst>
              </p:cNvPr>
              <p:cNvSpPr/>
              <p:nvPr/>
            </p:nvSpPr>
            <p:spPr>
              <a:xfrm>
                <a:off x="4483177" y="2680639"/>
                <a:ext cx="1535084" cy="153563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7"/>
              </a:p>
            </p:txBody>
          </p:sp>
        </p:grpSp>
        <p:sp>
          <p:nvSpPr>
            <p:cNvPr id="39" name="TextBox 104">
              <a:extLst>
                <a:ext uri="{FF2B5EF4-FFF2-40B4-BE49-F238E27FC236}">
                  <a16:creationId xmlns:a16="http://schemas.microsoft.com/office/drawing/2014/main" id="{82B085E7-7B66-4312-B43F-368BBF0920C8}"/>
                </a:ext>
              </a:extLst>
            </p:cNvPr>
            <p:cNvSpPr txBox="1"/>
            <p:nvPr/>
          </p:nvSpPr>
          <p:spPr>
            <a:xfrm>
              <a:off x="2986090" y="4151379"/>
              <a:ext cx="1319302" cy="600996"/>
            </a:xfrm>
            <a:prstGeom prst="rect">
              <a:avLst/>
            </a:prstGeom>
            <a:noFill/>
          </p:spPr>
          <p:txBody>
            <a:bodyPr wrap="square" lIns="245675" tIns="122837" rIns="245675" bIns="122837" rtlCol="0">
              <a:spAutoFit/>
            </a:bodyPr>
            <a:lstStyle/>
            <a:p>
              <a:r>
                <a:rPr lang="en-US" altLang="zh-CN" sz="186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1992</a:t>
              </a:r>
              <a:endParaRPr lang="zh-CN" altLang="en-US" sz="18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5DD88C28-117D-44F9-973D-2E17F8F4F3C4}"/>
              </a:ext>
            </a:extLst>
          </p:cNvPr>
          <p:cNvGrpSpPr/>
          <p:nvPr/>
        </p:nvGrpSpPr>
        <p:grpSpPr>
          <a:xfrm>
            <a:off x="4317330" y="4303097"/>
            <a:ext cx="1176068" cy="877758"/>
            <a:chOff x="2986090" y="3959191"/>
            <a:chExt cx="1319302" cy="985306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B0C9752D-8DB4-403A-994A-74C0026845F6}"/>
                </a:ext>
              </a:extLst>
            </p:cNvPr>
            <p:cNvGrpSpPr/>
            <p:nvPr/>
          </p:nvGrpSpPr>
          <p:grpSpPr>
            <a:xfrm>
              <a:off x="3117025" y="3959191"/>
              <a:ext cx="984950" cy="985306"/>
              <a:chOff x="4345444" y="2542859"/>
              <a:chExt cx="1810550" cy="1811205"/>
            </a:xfrm>
          </p:grpSpPr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35360995-F2D0-4131-9D9F-E9FEF9B556A9}"/>
                  </a:ext>
                </a:extLst>
              </p:cNvPr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49" name="同心圆 117">
                  <a:extLst>
                    <a:ext uri="{FF2B5EF4-FFF2-40B4-BE49-F238E27FC236}">
                      <a16:creationId xmlns:a16="http://schemas.microsoft.com/office/drawing/2014/main" id="{C61E2E17-D963-4140-9826-94DB94325481}"/>
                    </a:ext>
                  </a:extLst>
                </p:cNvPr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7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34467BDA-E56C-4713-9D17-49DCE1C88FDF}"/>
                    </a:ext>
                  </a:extLst>
                </p:cNvPr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7"/>
                </a:p>
              </p:txBody>
            </p:sp>
          </p:grp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C242DFF9-01B7-4D10-8EBE-B36B20843068}"/>
                  </a:ext>
                </a:extLst>
              </p:cNvPr>
              <p:cNvSpPr/>
              <p:nvPr/>
            </p:nvSpPr>
            <p:spPr>
              <a:xfrm>
                <a:off x="4483177" y="2680639"/>
                <a:ext cx="1535084" cy="153563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7"/>
              </a:p>
            </p:txBody>
          </p:sp>
        </p:grpSp>
        <p:sp>
          <p:nvSpPr>
            <p:cNvPr id="46" name="TextBox 104">
              <a:extLst>
                <a:ext uri="{FF2B5EF4-FFF2-40B4-BE49-F238E27FC236}">
                  <a16:creationId xmlns:a16="http://schemas.microsoft.com/office/drawing/2014/main" id="{4BC0196A-9A2A-4D47-ADD9-A1856765005C}"/>
                </a:ext>
              </a:extLst>
            </p:cNvPr>
            <p:cNvSpPr txBox="1"/>
            <p:nvPr/>
          </p:nvSpPr>
          <p:spPr>
            <a:xfrm>
              <a:off x="2986090" y="4151379"/>
              <a:ext cx="1319302" cy="600996"/>
            </a:xfrm>
            <a:prstGeom prst="rect">
              <a:avLst/>
            </a:prstGeom>
            <a:noFill/>
          </p:spPr>
          <p:txBody>
            <a:bodyPr wrap="square" lIns="245675" tIns="122837" rIns="245675" bIns="122837" rtlCol="0">
              <a:spAutoFit/>
            </a:bodyPr>
            <a:lstStyle/>
            <a:p>
              <a:r>
                <a:rPr lang="en-US" altLang="zh-CN" sz="186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1999</a:t>
              </a:r>
              <a:endParaRPr lang="zh-CN" altLang="en-US" sz="18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1F5C7B41-D0CD-4745-A1B4-FE6217E6C265}"/>
              </a:ext>
            </a:extLst>
          </p:cNvPr>
          <p:cNvGrpSpPr/>
          <p:nvPr/>
        </p:nvGrpSpPr>
        <p:grpSpPr>
          <a:xfrm>
            <a:off x="8230519" y="4314958"/>
            <a:ext cx="1176068" cy="877758"/>
            <a:chOff x="2986090" y="3959191"/>
            <a:chExt cx="1319302" cy="985306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F7EEFA64-BB56-49D1-AD8C-E3EB9EF4419D}"/>
                </a:ext>
              </a:extLst>
            </p:cNvPr>
            <p:cNvGrpSpPr/>
            <p:nvPr/>
          </p:nvGrpSpPr>
          <p:grpSpPr>
            <a:xfrm>
              <a:off x="3117025" y="3959191"/>
              <a:ext cx="984950" cy="985306"/>
              <a:chOff x="4345444" y="2542859"/>
              <a:chExt cx="1810550" cy="1811205"/>
            </a:xfrm>
          </p:grpSpPr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BD94206B-F55D-4AE4-8FD2-FD21959D8224}"/>
                  </a:ext>
                </a:extLst>
              </p:cNvPr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56" name="同心圆 117">
                  <a:extLst>
                    <a:ext uri="{FF2B5EF4-FFF2-40B4-BE49-F238E27FC236}">
                      <a16:creationId xmlns:a16="http://schemas.microsoft.com/office/drawing/2014/main" id="{69995FAE-40C4-4EA2-B92E-791E9344C41F}"/>
                    </a:ext>
                  </a:extLst>
                </p:cNvPr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7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5FAEAC84-BB54-4118-8B06-AC74CC7A9B5C}"/>
                    </a:ext>
                  </a:extLst>
                </p:cNvPr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7"/>
                </a:p>
              </p:txBody>
            </p:sp>
          </p:grp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B29B2C6E-D4D5-4FF2-A332-9EC5A015BDD4}"/>
                  </a:ext>
                </a:extLst>
              </p:cNvPr>
              <p:cNvSpPr/>
              <p:nvPr/>
            </p:nvSpPr>
            <p:spPr>
              <a:xfrm>
                <a:off x="4483177" y="2680639"/>
                <a:ext cx="1535084" cy="153563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7"/>
              </a:p>
            </p:txBody>
          </p:sp>
        </p:grpSp>
        <p:sp>
          <p:nvSpPr>
            <p:cNvPr id="53" name="TextBox 104">
              <a:extLst>
                <a:ext uri="{FF2B5EF4-FFF2-40B4-BE49-F238E27FC236}">
                  <a16:creationId xmlns:a16="http://schemas.microsoft.com/office/drawing/2014/main" id="{3A1127D2-62F1-4EAE-A507-2E5B4D17CEC3}"/>
                </a:ext>
              </a:extLst>
            </p:cNvPr>
            <p:cNvSpPr txBox="1"/>
            <p:nvPr/>
          </p:nvSpPr>
          <p:spPr>
            <a:xfrm>
              <a:off x="2986090" y="4151379"/>
              <a:ext cx="1319302" cy="600996"/>
            </a:xfrm>
            <a:prstGeom prst="rect">
              <a:avLst/>
            </a:prstGeom>
            <a:noFill/>
          </p:spPr>
          <p:txBody>
            <a:bodyPr wrap="square" lIns="245675" tIns="122837" rIns="245675" bIns="122837" rtlCol="0">
              <a:spAutoFit/>
            </a:bodyPr>
            <a:lstStyle/>
            <a:p>
              <a:r>
                <a:rPr lang="en-US" altLang="zh-CN" sz="186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2008</a:t>
              </a:r>
              <a:endParaRPr lang="zh-CN" altLang="en-US" sz="18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1A9DEAC1-5DD8-4A0E-808C-AE208C029A03}"/>
              </a:ext>
            </a:extLst>
          </p:cNvPr>
          <p:cNvGrpSpPr/>
          <p:nvPr/>
        </p:nvGrpSpPr>
        <p:grpSpPr>
          <a:xfrm>
            <a:off x="6976966" y="4321210"/>
            <a:ext cx="1069007" cy="907708"/>
            <a:chOff x="7377637" y="3942381"/>
            <a:chExt cx="1199205" cy="1018926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C01E77C2-6398-40A9-A9EB-681C9D2BDAB5}"/>
                </a:ext>
              </a:extLst>
            </p:cNvPr>
            <p:cNvGrpSpPr/>
            <p:nvPr/>
          </p:nvGrpSpPr>
          <p:grpSpPr>
            <a:xfrm>
              <a:off x="7486713" y="3942381"/>
              <a:ext cx="1018558" cy="1018926"/>
              <a:chOff x="4345444" y="2542859"/>
              <a:chExt cx="1810550" cy="1811205"/>
            </a:xfrm>
          </p:grpSpPr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07D7D619-221D-4350-A6DA-7E8DEE380906}"/>
                  </a:ext>
                </a:extLst>
              </p:cNvPr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63" name="同心圆 138">
                  <a:extLst>
                    <a:ext uri="{FF2B5EF4-FFF2-40B4-BE49-F238E27FC236}">
                      <a16:creationId xmlns:a16="http://schemas.microsoft.com/office/drawing/2014/main" id="{DB301073-FDDB-48A4-803F-E5DDC7904307}"/>
                    </a:ext>
                  </a:extLst>
                </p:cNvPr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7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椭圆 63">
                  <a:extLst>
                    <a:ext uri="{FF2B5EF4-FFF2-40B4-BE49-F238E27FC236}">
                      <a16:creationId xmlns:a16="http://schemas.microsoft.com/office/drawing/2014/main" id="{26E92897-A830-473B-B966-E0DA38182036}"/>
                    </a:ext>
                  </a:extLst>
                </p:cNvPr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7"/>
                </a:p>
              </p:txBody>
            </p:sp>
          </p:grp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5ACFA95B-3152-4E76-A080-B56ADFE7D260}"/>
                  </a:ext>
                </a:extLst>
              </p:cNvPr>
              <p:cNvSpPr/>
              <p:nvPr/>
            </p:nvSpPr>
            <p:spPr>
              <a:xfrm>
                <a:off x="4466990" y="2664444"/>
                <a:ext cx="1567461" cy="156802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7"/>
              </a:p>
            </p:txBody>
          </p:sp>
        </p:grpSp>
        <p:sp>
          <p:nvSpPr>
            <p:cNvPr id="60" name="TextBox 125">
              <a:extLst>
                <a:ext uri="{FF2B5EF4-FFF2-40B4-BE49-F238E27FC236}">
                  <a16:creationId xmlns:a16="http://schemas.microsoft.com/office/drawing/2014/main" id="{613111A6-1456-4518-8C31-7E9962E95E74}"/>
                </a:ext>
              </a:extLst>
            </p:cNvPr>
            <p:cNvSpPr txBox="1"/>
            <p:nvPr/>
          </p:nvSpPr>
          <p:spPr>
            <a:xfrm>
              <a:off x="7377637" y="4140516"/>
              <a:ext cx="1199205" cy="600996"/>
            </a:xfrm>
            <a:prstGeom prst="rect">
              <a:avLst/>
            </a:prstGeom>
            <a:noFill/>
          </p:spPr>
          <p:txBody>
            <a:bodyPr wrap="square" lIns="245675" tIns="122837" rIns="245675" bIns="122837" rtlCol="0">
              <a:spAutoFit/>
            </a:bodyPr>
            <a:lstStyle/>
            <a:p>
              <a:r>
                <a:rPr lang="en-US" altLang="zh-CN" sz="186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2006</a:t>
              </a:r>
              <a:endParaRPr lang="zh-CN" altLang="en-US" sz="18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F1CE3A4E-D902-42B8-BDCE-2316BCFF8CA1}"/>
              </a:ext>
            </a:extLst>
          </p:cNvPr>
          <p:cNvGrpSpPr/>
          <p:nvPr/>
        </p:nvGrpSpPr>
        <p:grpSpPr>
          <a:xfrm>
            <a:off x="10730578" y="4279825"/>
            <a:ext cx="1069007" cy="907708"/>
            <a:chOff x="7377637" y="3942381"/>
            <a:chExt cx="1199205" cy="1018926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90329415-A733-4BD6-A707-5C4C79C225F9}"/>
                </a:ext>
              </a:extLst>
            </p:cNvPr>
            <p:cNvGrpSpPr/>
            <p:nvPr/>
          </p:nvGrpSpPr>
          <p:grpSpPr>
            <a:xfrm>
              <a:off x="7486713" y="3942381"/>
              <a:ext cx="1018558" cy="1018926"/>
              <a:chOff x="4345444" y="2542859"/>
              <a:chExt cx="1810550" cy="1811205"/>
            </a:xfrm>
          </p:grpSpPr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D0AB8A2D-5CD1-42AF-9AEE-A28E956D7E35}"/>
                  </a:ext>
                </a:extLst>
              </p:cNvPr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70" name="同心圆 138">
                  <a:extLst>
                    <a:ext uri="{FF2B5EF4-FFF2-40B4-BE49-F238E27FC236}">
                      <a16:creationId xmlns:a16="http://schemas.microsoft.com/office/drawing/2014/main" id="{EB05B18D-C47F-4EDE-B2A7-784741FF21C5}"/>
                    </a:ext>
                  </a:extLst>
                </p:cNvPr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7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椭圆 70">
                  <a:extLst>
                    <a:ext uri="{FF2B5EF4-FFF2-40B4-BE49-F238E27FC236}">
                      <a16:creationId xmlns:a16="http://schemas.microsoft.com/office/drawing/2014/main" id="{F6E9AF4C-A1B4-4B94-B93F-BBB115D53037}"/>
                    </a:ext>
                  </a:extLst>
                </p:cNvPr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7"/>
                </a:p>
              </p:txBody>
            </p:sp>
          </p:grp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03004C75-C353-4BDB-803E-13CC91AD1723}"/>
                  </a:ext>
                </a:extLst>
              </p:cNvPr>
              <p:cNvSpPr/>
              <p:nvPr/>
            </p:nvSpPr>
            <p:spPr>
              <a:xfrm>
                <a:off x="4466990" y="2664444"/>
                <a:ext cx="1567461" cy="156802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7"/>
              </a:p>
            </p:txBody>
          </p:sp>
        </p:grpSp>
        <p:sp>
          <p:nvSpPr>
            <p:cNvPr id="67" name="TextBox 125">
              <a:extLst>
                <a:ext uri="{FF2B5EF4-FFF2-40B4-BE49-F238E27FC236}">
                  <a16:creationId xmlns:a16="http://schemas.microsoft.com/office/drawing/2014/main" id="{E19DA76C-1DC3-480D-A52D-6CAB44A06B76}"/>
                </a:ext>
              </a:extLst>
            </p:cNvPr>
            <p:cNvSpPr txBox="1"/>
            <p:nvPr/>
          </p:nvSpPr>
          <p:spPr>
            <a:xfrm>
              <a:off x="7377637" y="4140516"/>
              <a:ext cx="1199205" cy="600996"/>
            </a:xfrm>
            <a:prstGeom prst="rect">
              <a:avLst/>
            </a:prstGeom>
            <a:noFill/>
          </p:spPr>
          <p:txBody>
            <a:bodyPr wrap="square" lIns="245675" tIns="122837" rIns="245675" bIns="122837" rtlCol="0">
              <a:spAutoFit/>
            </a:bodyPr>
            <a:lstStyle/>
            <a:p>
              <a:r>
                <a:rPr lang="en-US" altLang="zh-CN" sz="186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2016</a:t>
              </a:r>
              <a:endParaRPr lang="zh-CN" altLang="en-US" sz="18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0596C155-2F2E-4228-A555-2F65ABF53525}"/>
              </a:ext>
            </a:extLst>
          </p:cNvPr>
          <p:cNvGrpSpPr/>
          <p:nvPr/>
        </p:nvGrpSpPr>
        <p:grpSpPr>
          <a:xfrm>
            <a:off x="2226455" y="3156163"/>
            <a:ext cx="2589135" cy="1041347"/>
            <a:chOff x="648217" y="1632380"/>
            <a:chExt cx="1631535" cy="741430"/>
          </a:xfrm>
        </p:grpSpPr>
        <p:sp>
          <p:nvSpPr>
            <p:cNvPr id="73" name="TextBox 145">
              <a:extLst>
                <a:ext uri="{FF2B5EF4-FFF2-40B4-BE49-F238E27FC236}">
                  <a16:creationId xmlns:a16="http://schemas.microsoft.com/office/drawing/2014/main" id="{92891466-3B0F-471C-B641-845B9EA2EB05}"/>
                </a:ext>
              </a:extLst>
            </p:cNvPr>
            <p:cNvSpPr txBox="1"/>
            <p:nvPr/>
          </p:nvSpPr>
          <p:spPr>
            <a:xfrm>
              <a:off x="691521" y="1896457"/>
              <a:ext cx="1516141" cy="325813"/>
            </a:xfrm>
            <a:prstGeom prst="rect">
              <a:avLst/>
            </a:prstGeom>
            <a:noFill/>
          </p:spPr>
          <p:txBody>
            <a:bodyPr wrap="square" lIns="162544" tIns="81271" rIns="162544" bIns="81271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4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ISO 9075</a:t>
              </a:r>
              <a:endParaRPr lang="zh-CN" altLang="en-US" sz="1467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600D18D9-93D9-44F6-A2CB-4C40B365974A}"/>
                </a:ext>
              </a:extLst>
            </p:cNvPr>
            <p:cNvGrpSpPr/>
            <p:nvPr/>
          </p:nvGrpSpPr>
          <p:grpSpPr>
            <a:xfrm>
              <a:off x="648217" y="1632380"/>
              <a:ext cx="1631535" cy="741430"/>
              <a:chOff x="648217" y="1632380"/>
              <a:chExt cx="1631535" cy="741430"/>
            </a:xfrm>
          </p:grpSpPr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8CA3BA3A-FB4B-4775-BC04-A3BE24CA0BE5}"/>
                  </a:ext>
                </a:extLst>
              </p:cNvPr>
              <p:cNvCxnSpPr/>
              <p:nvPr/>
            </p:nvCxnSpPr>
            <p:spPr>
              <a:xfrm flipV="1">
                <a:off x="1449591" y="2157786"/>
                <a:ext cx="0" cy="21602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148">
                <a:extLst>
                  <a:ext uri="{FF2B5EF4-FFF2-40B4-BE49-F238E27FC236}">
                    <a16:creationId xmlns:a16="http://schemas.microsoft.com/office/drawing/2014/main" id="{4FBBFE9D-B929-43A8-990E-599417E9BF39}"/>
                  </a:ext>
                </a:extLst>
              </p:cNvPr>
              <p:cNvSpPr txBox="1"/>
              <p:nvPr/>
            </p:nvSpPr>
            <p:spPr>
              <a:xfrm>
                <a:off x="648217" y="1632380"/>
                <a:ext cx="1631535" cy="350570"/>
              </a:xfrm>
              <a:prstGeom prst="rect">
                <a:avLst/>
              </a:prstGeom>
              <a:noFill/>
            </p:spPr>
            <p:txBody>
              <a:bodyPr wrap="square" lIns="162544" tIns="0" rIns="162544" bIns="0" rtlCol="0" anchor="t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2133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华文黑体" pitchFamily="2" charset="-122"/>
                  </a:rPr>
                  <a:t>SQL-92</a:t>
                </a:r>
                <a:endParaRPr lang="zh-CN" altLang="en-US" sz="21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华文黑体" pitchFamily="2" charset="-122"/>
                </a:endParaRPr>
              </a:p>
            </p:txBody>
          </p:sp>
        </p:grp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92ECA19C-8EAE-4DE3-9430-B3C5D054F1F1}"/>
              </a:ext>
            </a:extLst>
          </p:cNvPr>
          <p:cNvGrpSpPr/>
          <p:nvPr/>
        </p:nvGrpSpPr>
        <p:grpSpPr>
          <a:xfrm>
            <a:off x="3591848" y="5384114"/>
            <a:ext cx="2463619" cy="1355753"/>
            <a:chOff x="814864" y="1340833"/>
            <a:chExt cx="1326235" cy="937414"/>
          </a:xfrm>
        </p:grpSpPr>
        <p:sp>
          <p:nvSpPr>
            <p:cNvPr id="78" name="TextBox 165">
              <a:extLst>
                <a:ext uri="{FF2B5EF4-FFF2-40B4-BE49-F238E27FC236}">
                  <a16:creationId xmlns:a16="http://schemas.microsoft.com/office/drawing/2014/main" id="{2C1469A7-0497-4D4F-8716-72E38A3231A1}"/>
                </a:ext>
              </a:extLst>
            </p:cNvPr>
            <p:cNvSpPr txBox="1"/>
            <p:nvPr/>
          </p:nvSpPr>
          <p:spPr>
            <a:xfrm>
              <a:off x="814864" y="1758921"/>
              <a:ext cx="1326235" cy="519326"/>
            </a:xfrm>
            <a:prstGeom prst="rect">
              <a:avLst/>
            </a:prstGeom>
            <a:noFill/>
          </p:spPr>
          <p:txBody>
            <a:bodyPr wrap="square" lIns="162544" tIns="81271" rIns="162544" bIns="81271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4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增加对触发器、</a:t>
              </a:r>
              <a:r>
                <a:rPr lang="zh-CN" altLang="en-US" sz="1467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对象</a:t>
              </a:r>
              <a:r>
                <a:rPr lang="zh-CN" altLang="en-US" sz="14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14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Java</a:t>
              </a:r>
              <a:r>
                <a:rPr lang="zh-CN" altLang="en-US" sz="14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等支持</a:t>
              </a:r>
            </a:p>
          </p:txBody>
        </p: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C53F6B06-F117-41C7-9C9D-F92D6752B15E}"/>
                </a:ext>
              </a:extLst>
            </p:cNvPr>
            <p:cNvGrpSpPr/>
            <p:nvPr/>
          </p:nvGrpSpPr>
          <p:grpSpPr>
            <a:xfrm>
              <a:off x="952945" y="1340833"/>
              <a:ext cx="1008112" cy="477714"/>
              <a:chOff x="952945" y="1340833"/>
              <a:chExt cx="1008112" cy="477714"/>
            </a:xfrm>
          </p:grpSpPr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693C8D0E-6C93-45C3-9FB6-0765C555A5F0}"/>
                  </a:ext>
                </a:extLst>
              </p:cNvPr>
              <p:cNvCxnSpPr/>
              <p:nvPr/>
            </p:nvCxnSpPr>
            <p:spPr>
              <a:xfrm>
                <a:off x="1481601" y="1340833"/>
                <a:ext cx="0" cy="20049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168">
                <a:extLst>
                  <a:ext uri="{FF2B5EF4-FFF2-40B4-BE49-F238E27FC236}">
                    <a16:creationId xmlns:a16="http://schemas.microsoft.com/office/drawing/2014/main" id="{1DB3BD6B-EE2D-4678-9EE7-AE4F12A89FAE}"/>
                  </a:ext>
                </a:extLst>
              </p:cNvPr>
              <p:cNvSpPr txBox="1"/>
              <p:nvPr/>
            </p:nvSpPr>
            <p:spPr>
              <a:xfrm>
                <a:off x="952945" y="1478099"/>
                <a:ext cx="1008112" cy="340448"/>
              </a:xfrm>
              <a:prstGeom prst="rect">
                <a:avLst/>
              </a:prstGeom>
              <a:noFill/>
            </p:spPr>
            <p:txBody>
              <a:bodyPr wrap="square" lIns="162544" tIns="0" rIns="162544" bIns="0" rtlCol="0" anchor="t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2133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华文黑体" pitchFamily="2" charset="-122"/>
                  </a:rPr>
                  <a:t>SQL:1999</a:t>
                </a:r>
                <a:endParaRPr lang="zh-CN" altLang="en-US" sz="21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华文黑体" pitchFamily="2" charset="-122"/>
                </a:endParaRPr>
              </a:p>
            </p:txBody>
          </p:sp>
        </p:grp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D6639609-FA99-4362-A6CB-552855861D7E}"/>
              </a:ext>
            </a:extLst>
          </p:cNvPr>
          <p:cNvGrpSpPr/>
          <p:nvPr/>
        </p:nvGrpSpPr>
        <p:grpSpPr>
          <a:xfrm>
            <a:off x="4931574" y="2897377"/>
            <a:ext cx="2589135" cy="1313141"/>
            <a:chOff x="643506" y="1438865"/>
            <a:chExt cx="1631535" cy="934945"/>
          </a:xfrm>
        </p:grpSpPr>
        <p:sp>
          <p:nvSpPr>
            <p:cNvPr id="83" name="TextBox 145">
              <a:extLst>
                <a:ext uri="{FF2B5EF4-FFF2-40B4-BE49-F238E27FC236}">
                  <a16:creationId xmlns:a16="http://schemas.microsoft.com/office/drawing/2014/main" id="{5FCC6B57-B231-4EE5-864B-3F31968C36ED}"/>
                </a:ext>
              </a:extLst>
            </p:cNvPr>
            <p:cNvSpPr txBox="1"/>
            <p:nvPr/>
          </p:nvSpPr>
          <p:spPr>
            <a:xfrm>
              <a:off x="717028" y="1702738"/>
              <a:ext cx="1516141" cy="534766"/>
            </a:xfrm>
            <a:prstGeom prst="rect">
              <a:avLst/>
            </a:prstGeom>
            <a:noFill/>
          </p:spPr>
          <p:txBody>
            <a:bodyPr wrap="square" lIns="162544" tIns="81271" rIns="162544" bIns="81271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467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支持</a:t>
              </a:r>
              <a:r>
                <a:rPr lang="en-US" altLang="zh-CN" sz="1467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XML</a:t>
              </a:r>
              <a:r>
                <a:rPr lang="zh-CN" altLang="en-US" sz="1467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特性</a:t>
              </a:r>
              <a:r>
                <a:rPr lang="en-US" altLang="zh-CN" sz="14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(SQL/XML)</a:t>
              </a:r>
              <a:r>
                <a:rPr lang="zh-CN" altLang="en-US" sz="14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等功能</a:t>
              </a:r>
            </a:p>
          </p:txBody>
        </p: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CC3F58C3-1ABA-4E6F-9E73-F71D765A3627}"/>
                </a:ext>
              </a:extLst>
            </p:cNvPr>
            <p:cNvGrpSpPr/>
            <p:nvPr/>
          </p:nvGrpSpPr>
          <p:grpSpPr>
            <a:xfrm>
              <a:off x="643506" y="1438865"/>
              <a:ext cx="1631535" cy="934945"/>
              <a:chOff x="643506" y="1438865"/>
              <a:chExt cx="1631535" cy="934945"/>
            </a:xfrm>
          </p:grpSpPr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8EF0B79E-B84B-4512-AA90-C2FAEA2F9686}"/>
                  </a:ext>
                </a:extLst>
              </p:cNvPr>
              <p:cNvCxnSpPr/>
              <p:nvPr/>
            </p:nvCxnSpPr>
            <p:spPr>
              <a:xfrm flipV="1">
                <a:off x="1449591" y="2157786"/>
                <a:ext cx="0" cy="21602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148">
                <a:extLst>
                  <a:ext uri="{FF2B5EF4-FFF2-40B4-BE49-F238E27FC236}">
                    <a16:creationId xmlns:a16="http://schemas.microsoft.com/office/drawing/2014/main" id="{A3B9F012-7574-4071-B1A2-8B20BD00B345}"/>
                  </a:ext>
                </a:extLst>
              </p:cNvPr>
              <p:cNvSpPr txBox="1"/>
              <p:nvPr/>
            </p:nvSpPr>
            <p:spPr>
              <a:xfrm>
                <a:off x="643506" y="1438865"/>
                <a:ext cx="1631535" cy="350570"/>
              </a:xfrm>
              <a:prstGeom prst="rect">
                <a:avLst/>
              </a:prstGeom>
              <a:noFill/>
            </p:spPr>
            <p:txBody>
              <a:bodyPr wrap="square" lIns="162544" tIns="0" rIns="162544" bIns="0" rtlCol="0" anchor="t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2133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华文黑体" pitchFamily="2" charset="-122"/>
                  </a:rPr>
                  <a:t>SQL:2003</a:t>
                </a:r>
                <a:endParaRPr lang="zh-CN" altLang="en-US" sz="21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华文黑体" pitchFamily="2" charset="-122"/>
                </a:endParaRPr>
              </a:p>
            </p:txBody>
          </p:sp>
        </p:grp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E39A838E-E2B1-475C-B960-F36123900C68}"/>
              </a:ext>
            </a:extLst>
          </p:cNvPr>
          <p:cNvGrpSpPr/>
          <p:nvPr/>
        </p:nvGrpSpPr>
        <p:grpSpPr>
          <a:xfrm>
            <a:off x="6236351" y="5462457"/>
            <a:ext cx="2463619" cy="1033677"/>
            <a:chOff x="814864" y="1340833"/>
            <a:chExt cx="1326235" cy="714720"/>
          </a:xfrm>
        </p:grpSpPr>
        <p:sp>
          <p:nvSpPr>
            <p:cNvPr id="88" name="TextBox 165">
              <a:extLst>
                <a:ext uri="{FF2B5EF4-FFF2-40B4-BE49-F238E27FC236}">
                  <a16:creationId xmlns:a16="http://schemas.microsoft.com/office/drawing/2014/main" id="{31054235-5E7E-4062-B056-1AD62F8D6F16}"/>
                </a:ext>
              </a:extLst>
            </p:cNvPr>
            <p:cNvSpPr txBox="1"/>
            <p:nvPr/>
          </p:nvSpPr>
          <p:spPr>
            <a:xfrm>
              <a:off x="814864" y="1758921"/>
              <a:ext cx="1326235" cy="296632"/>
            </a:xfrm>
            <a:prstGeom prst="rect">
              <a:avLst/>
            </a:prstGeom>
            <a:noFill/>
          </p:spPr>
          <p:txBody>
            <a:bodyPr wrap="square" lIns="162544" tIns="81271" rIns="162544" bIns="81271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4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支持</a:t>
              </a:r>
              <a:r>
                <a:rPr lang="en-US" altLang="zh-CN" sz="1467" dirty="0" err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Xquery</a:t>
              </a:r>
              <a:r>
                <a:rPr lang="zh-CN" altLang="en-US" sz="1467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语言</a:t>
              </a:r>
              <a:r>
                <a:rPr lang="zh-CN" altLang="en-US" sz="14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等功能</a:t>
              </a: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24A163F0-69D9-47E8-A063-10F7462D8947}"/>
                </a:ext>
              </a:extLst>
            </p:cNvPr>
            <p:cNvGrpSpPr/>
            <p:nvPr/>
          </p:nvGrpSpPr>
          <p:grpSpPr>
            <a:xfrm>
              <a:off x="952945" y="1340833"/>
              <a:ext cx="1008112" cy="477714"/>
              <a:chOff x="952945" y="1340833"/>
              <a:chExt cx="1008112" cy="477714"/>
            </a:xfrm>
          </p:grpSpPr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79FAAD54-B786-4CE2-9D97-7D7CC3EB3260}"/>
                  </a:ext>
                </a:extLst>
              </p:cNvPr>
              <p:cNvCxnSpPr/>
              <p:nvPr/>
            </p:nvCxnSpPr>
            <p:spPr>
              <a:xfrm>
                <a:off x="1481601" y="1340833"/>
                <a:ext cx="0" cy="20049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168">
                <a:extLst>
                  <a:ext uri="{FF2B5EF4-FFF2-40B4-BE49-F238E27FC236}">
                    <a16:creationId xmlns:a16="http://schemas.microsoft.com/office/drawing/2014/main" id="{FB433434-A97A-4DA5-B312-3B79D43DE51D}"/>
                  </a:ext>
                </a:extLst>
              </p:cNvPr>
              <p:cNvSpPr txBox="1"/>
              <p:nvPr/>
            </p:nvSpPr>
            <p:spPr>
              <a:xfrm>
                <a:off x="952945" y="1478099"/>
                <a:ext cx="1008112" cy="340448"/>
              </a:xfrm>
              <a:prstGeom prst="rect">
                <a:avLst/>
              </a:prstGeom>
              <a:noFill/>
            </p:spPr>
            <p:txBody>
              <a:bodyPr wrap="square" lIns="162544" tIns="0" rIns="162544" bIns="0" rtlCol="0" anchor="t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2133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华文黑体" pitchFamily="2" charset="-122"/>
                  </a:rPr>
                  <a:t>SQL:2006</a:t>
                </a:r>
                <a:endParaRPr lang="zh-CN" altLang="en-US" sz="21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华文黑体" pitchFamily="2" charset="-122"/>
                </a:endParaRPr>
              </a:p>
            </p:txBody>
          </p:sp>
        </p:grp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D13FE1CF-58D1-4CB7-955F-7F5F242A76EE}"/>
              </a:ext>
            </a:extLst>
          </p:cNvPr>
          <p:cNvGrpSpPr/>
          <p:nvPr/>
        </p:nvGrpSpPr>
        <p:grpSpPr>
          <a:xfrm>
            <a:off x="7490974" y="2948726"/>
            <a:ext cx="2589135" cy="1248783"/>
            <a:chOff x="640136" y="1484687"/>
            <a:chExt cx="1631535" cy="889123"/>
          </a:xfrm>
        </p:grpSpPr>
        <p:sp>
          <p:nvSpPr>
            <p:cNvPr id="93" name="TextBox 145">
              <a:extLst>
                <a:ext uri="{FF2B5EF4-FFF2-40B4-BE49-F238E27FC236}">
                  <a16:creationId xmlns:a16="http://schemas.microsoft.com/office/drawing/2014/main" id="{95FB3E2A-A777-46CC-A451-8F53F35B903D}"/>
                </a:ext>
              </a:extLst>
            </p:cNvPr>
            <p:cNvSpPr txBox="1"/>
            <p:nvPr/>
          </p:nvSpPr>
          <p:spPr>
            <a:xfrm>
              <a:off x="707201" y="1691544"/>
              <a:ext cx="1516141" cy="534766"/>
            </a:xfrm>
            <a:prstGeom prst="rect">
              <a:avLst/>
            </a:prstGeom>
            <a:noFill/>
          </p:spPr>
          <p:txBody>
            <a:bodyPr wrap="square" lIns="162544" tIns="81271" rIns="162544" bIns="81271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4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支持</a:t>
              </a:r>
              <a:r>
                <a:rPr lang="en-US" altLang="zh-CN" sz="14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INSTEAD OF triggers</a:t>
              </a:r>
              <a:r>
                <a:rPr lang="zh-CN" altLang="en-US" sz="14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等语句</a:t>
              </a:r>
            </a:p>
          </p:txBody>
        </p: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57E5F0E2-69D0-47E3-A016-58083F1D015E}"/>
                </a:ext>
              </a:extLst>
            </p:cNvPr>
            <p:cNvGrpSpPr/>
            <p:nvPr/>
          </p:nvGrpSpPr>
          <p:grpSpPr>
            <a:xfrm>
              <a:off x="640136" y="1484687"/>
              <a:ext cx="1631535" cy="889123"/>
              <a:chOff x="640136" y="1484687"/>
              <a:chExt cx="1631535" cy="889123"/>
            </a:xfrm>
          </p:grpSpPr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EBC3723A-E16B-4EA6-89FD-B56EA5AC6A87}"/>
                  </a:ext>
                </a:extLst>
              </p:cNvPr>
              <p:cNvCxnSpPr/>
              <p:nvPr/>
            </p:nvCxnSpPr>
            <p:spPr>
              <a:xfrm flipV="1">
                <a:off x="1449591" y="2157786"/>
                <a:ext cx="0" cy="21602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148">
                <a:extLst>
                  <a:ext uri="{FF2B5EF4-FFF2-40B4-BE49-F238E27FC236}">
                    <a16:creationId xmlns:a16="http://schemas.microsoft.com/office/drawing/2014/main" id="{03A8C60B-6B41-4D9C-9138-1ED0FD0E5603}"/>
                  </a:ext>
                </a:extLst>
              </p:cNvPr>
              <p:cNvSpPr txBox="1"/>
              <p:nvPr/>
            </p:nvSpPr>
            <p:spPr>
              <a:xfrm>
                <a:off x="640136" y="1484687"/>
                <a:ext cx="1631535" cy="350570"/>
              </a:xfrm>
              <a:prstGeom prst="rect">
                <a:avLst/>
              </a:prstGeom>
              <a:noFill/>
            </p:spPr>
            <p:txBody>
              <a:bodyPr wrap="square" lIns="162544" tIns="0" rIns="162544" bIns="0" rtlCol="0" anchor="t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2133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华文黑体" pitchFamily="2" charset="-122"/>
                  </a:rPr>
                  <a:t>SQL:2008</a:t>
                </a:r>
                <a:endParaRPr lang="zh-CN" altLang="en-US" sz="21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华文黑体" pitchFamily="2" charset="-122"/>
                </a:endParaRPr>
              </a:p>
            </p:txBody>
          </p:sp>
        </p:grp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F2CF6A1E-73D1-43A2-822A-DA48CB1A9B76}"/>
              </a:ext>
            </a:extLst>
          </p:cNvPr>
          <p:cNvGrpSpPr/>
          <p:nvPr/>
        </p:nvGrpSpPr>
        <p:grpSpPr>
          <a:xfrm>
            <a:off x="8779905" y="5397270"/>
            <a:ext cx="2463619" cy="1033677"/>
            <a:chOff x="814864" y="1340833"/>
            <a:chExt cx="1326235" cy="714720"/>
          </a:xfrm>
        </p:grpSpPr>
        <p:sp>
          <p:nvSpPr>
            <p:cNvPr id="98" name="TextBox 165">
              <a:extLst>
                <a:ext uri="{FF2B5EF4-FFF2-40B4-BE49-F238E27FC236}">
                  <a16:creationId xmlns:a16="http://schemas.microsoft.com/office/drawing/2014/main" id="{E9EB7FCE-3C2C-4411-A970-CB01C8EAAC81}"/>
                </a:ext>
              </a:extLst>
            </p:cNvPr>
            <p:cNvSpPr txBox="1"/>
            <p:nvPr/>
          </p:nvSpPr>
          <p:spPr>
            <a:xfrm>
              <a:off x="814864" y="1758921"/>
              <a:ext cx="1326235" cy="296632"/>
            </a:xfrm>
            <a:prstGeom prst="rect">
              <a:avLst/>
            </a:prstGeom>
            <a:noFill/>
          </p:spPr>
          <p:txBody>
            <a:bodyPr wrap="square" lIns="162544" tIns="81271" rIns="162544" bIns="81271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4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支持</a:t>
              </a:r>
              <a:r>
                <a:rPr lang="en-US" altLang="zh-CN" sz="1467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temporal data</a:t>
              </a:r>
              <a:r>
                <a:rPr lang="zh-CN" altLang="en-US" sz="1467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数据</a:t>
              </a:r>
            </a:p>
          </p:txBody>
        </p: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CB710EA1-4875-4723-9760-C88E38BA59B7}"/>
                </a:ext>
              </a:extLst>
            </p:cNvPr>
            <p:cNvGrpSpPr/>
            <p:nvPr/>
          </p:nvGrpSpPr>
          <p:grpSpPr>
            <a:xfrm>
              <a:off x="952945" y="1340833"/>
              <a:ext cx="1008112" cy="477714"/>
              <a:chOff x="952945" y="1340833"/>
              <a:chExt cx="1008112" cy="477714"/>
            </a:xfrm>
          </p:grpSpPr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9F2B352A-D5AF-46D3-A88C-AA0B81BD2734}"/>
                  </a:ext>
                </a:extLst>
              </p:cNvPr>
              <p:cNvCxnSpPr/>
              <p:nvPr/>
            </p:nvCxnSpPr>
            <p:spPr>
              <a:xfrm>
                <a:off x="1481601" y="1340833"/>
                <a:ext cx="0" cy="20049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68">
                <a:extLst>
                  <a:ext uri="{FF2B5EF4-FFF2-40B4-BE49-F238E27FC236}">
                    <a16:creationId xmlns:a16="http://schemas.microsoft.com/office/drawing/2014/main" id="{59AD6B71-80C1-4876-A893-A24469E24E6A}"/>
                  </a:ext>
                </a:extLst>
              </p:cNvPr>
              <p:cNvSpPr txBox="1"/>
              <p:nvPr/>
            </p:nvSpPr>
            <p:spPr>
              <a:xfrm>
                <a:off x="952945" y="1478099"/>
                <a:ext cx="1008112" cy="340448"/>
              </a:xfrm>
              <a:prstGeom prst="rect">
                <a:avLst/>
              </a:prstGeom>
              <a:noFill/>
            </p:spPr>
            <p:txBody>
              <a:bodyPr wrap="square" lIns="162544" tIns="0" rIns="162544" bIns="0" rtlCol="0" anchor="t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2133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华文黑体" pitchFamily="2" charset="-122"/>
                  </a:rPr>
                  <a:t>SQL:2011</a:t>
                </a:r>
                <a:endParaRPr lang="zh-CN" altLang="en-US" sz="21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华文黑体" pitchFamily="2" charset="-122"/>
                </a:endParaRPr>
              </a:p>
            </p:txBody>
          </p:sp>
        </p:grp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586F578F-699D-484C-B368-49D0CDE4269F}"/>
              </a:ext>
            </a:extLst>
          </p:cNvPr>
          <p:cNvGrpSpPr/>
          <p:nvPr/>
        </p:nvGrpSpPr>
        <p:grpSpPr>
          <a:xfrm>
            <a:off x="9626627" y="2394153"/>
            <a:ext cx="2646455" cy="1768224"/>
            <a:chOff x="437021" y="1114849"/>
            <a:chExt cx="1667655" cy="1258961"/>
          </a:xfrm>
        </p:grpSpPr>
        <p:sp>
          <p:nvSpPr>
            <p:cNvPr id="103" name="TextBox 145">
              <a:extLst>
                <a:ext uri="{FF2B5EF4-FFF2-40B4-BE49-F238E27FC236}">
                  <a16:creationId xmlns:a16="http://schemas.microsoft.com/office/drawing/2014/main" id="{73E982F3-8A35-435F-8DEA-9E523369DD10}"/>
                </a:ext>
              </a:extLst>
            </p:cNvPr>
            <p:cNvSpPr txBox="1"/>
            <p:nvPr/>
          </p:nvSpPr>
          <p:spPr>
            <a:xfrm>
              <a:off x="505978" y="1414100"/>
              <a:ext cx="1598698" cy="743720"/>
            </a:xfrm>
            <a:prstGeom prst="rect">
              <a:avLst/>
            </a:prstGeom>
            <a:noFill/>
          </p:spPr>
          <p:txBody>
            <a:bodyPr wrap="square" lIns="162544" tIns="81271" rIns="162544" bIns="81271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4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支持</a:t>
              </a:r>
              <a:r>
                <a:rPr lang="en-US" altLang="zh-CN" sz="1467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JSON</a:t>
              </a:r>
              <a:r>
                <a:rPr lang="zh-CN" altLang="en-US" sz="1467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数据类型</a:t>
              </a:r>
              <a:r>
                <a:rPr lang="zh-CN" altLang="en-US" sz="14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CN" sz="14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row pattern matching, polymorphic table</a:t>
              </a:r>
              <a:r>
                <a:rPr lang="zh-CN" altLang="en-US" sz="14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等功能</a:t>
              </a:r>
            </a:p>
          </p:txBody>
        </p: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06977E6C-1E88-4E83-B301-767EBE6DDDBD}"/>
                </a:ext>
              </a:extLst>
            </p:cNvPr>
            <p:cNvGrpSpPr/>
            <p:nvPr/>
          </p:nvGrpSpPr>
          <p:grpSpPr>
            <a:xfrm>
              <a:off x="437021" y="1114849"/>
              <a:ext cx="1631535" cy="1258961"/>
              <a:chOff x="437021" y="1114849"/>
              <a:chExt cx="1631535" cy="1258961"/>
            </a:xfrm>
          </p:grpSpPr>
          <p:cxnSp>
            <p:nvCxnSpPr>
              <p:cNvPr id="105" name="直接连接符 104">
                <a:extLst>
                  <a:ext uri="{FF2B5EF4-FFF2-40B4-BE49-F238E27FC236}">
                    <a16:creationId xmlns:a16="http://schemas.microsoft.com/office/drawing/2014/main" id="{CC4995A3-7EEB-4E38-8F0F-B5C8639A4373}"/>
                  </a:ext>
                </a:extLst>
              </p:cNvPr>
              <p:cNvCxnSpPr/>
              <p:nvPr/>
            </p:nvCxnSpPr>
            <p:spPr>
              <a:xfrm flipV="1">
                <a:off x="1449591" y="2157786"/>
                <a:ext cx="0" cy="21602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48">
                <a:extLst>
                  <a:ext uri="{FF2B5EF4-FFF2-40B4-BE49-F238E27FC236}">
                    <a16:creationId xmlns:a16="http://schemas.microsoft.com/office/drawing/2014/main" id="{17A41ED1-1C18-461A-9D2B-DAF5AA5277E4}"/>
                  </a:ext>
                </a:extLst>
              </p:cNvPr>
              <p:cNvSpPr txBox="1"/>
              <p:nvPr/>
            </p:nvSpPr>
            <p:spPr>
              <a:xfrm>
                <a:off x="437021" y="1114849"/>
                <a:ext cx="1631535" cy="350570"/>
              </a:xfrm>
              <a:prstGeom prst="rect">
                <a:avLst/>
              </a:prstGeom>
              <a:noFill/>
            </p:spPr>
            <p:txBody>
              <a:bodyPr wrap="square" lIns="162544" tIns="0" rIns="162544" bIns="0" rtlCol="0" anchor="t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2133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华文黑体" pitchFamily="2" charset="-122"/>
                  </a:rPr>
                  <a:t>SQL:2016</a:t>
                </a:r>
                <a:endParaRPr lang="zh-CN" altLang="en-US" sz="21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华文黑体" pitchFamily="2" charset="-122"/>
                </a:endParaRPr>
              </a:p>
            </p:txBody>
          </p:sp>
        </p:grp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5B2FF8A4-DD1B-4749-92D1-26177499E6AF}"/>
              </a:ext>
            </a:extLst>
          </p:cNvPr>
          <p:cNvGrpSpPr/>
          <p:nvPr/>
        </p:nvGrpSpPr>
        <p:grpSpPr>
          <a:xfrm>
            <a:off x="9429331" y="4296970"/>
            <a:ext cx="1069007" cy="907708"/>
            <a:chOff x="7377637" y="3942381"/>
            <a:chExt cx="1199205" cy="1018926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632D2EAE-5A4C-4248-BCF1-26941986CCA4}"/>
                </a:ext>
              </a:extLst>
            </p:cNvPr>
            <p:cNvGrpSpPr/>
            <p:nvPr/>
          </p:nvGrpSpPr>
          <p:grpSpPr>
            <a:xfrm>
              <a:off x="7486713" y="3942381"/>
              <a:ext cx="1018558" cy="1018926"/>
              <a:chOff x="4345444" y="2542859"/>
              <a:chExt cx="1810550" cy="1811205"/>
            </a:xfrm>
          </p:grpSpPr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6CAA3677-B27D-4301-A19D-48E0F256F106}"/>
                  </a:ext>
                </a:extLst>
              </p:cNvPr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112" name="同心圆 138">
                  <a:extLst>
                    <a:ext uri="{FF2B5EF4-FFF2-40B4-BE49-F238E27FC236}">
                      <a16:creationId xmlns:a16="http://schemas.microsoft.com/office/drawing/2014/main" id="{544B3034-8C28-4D82-8E76-39212F4DB1BA}"/>
                    </a:ext>
                  </a:extLst>
                </p:cNvPr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7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椭圆 112">
                  <a:extLst>
                    <a:ext uri="{FF2B5EF4-FFF2-40B4-BE49-F238E27FC236}">
                      <a16:creationId xmlns:a16="http://schemas.microsoft.com/office/drawing/2014/main" id="{0D7A5009-0909-432E-8521-DF1FCA518E4F}"/>
                    </a:ext>
                  </a:extLst>
                </p:cNvPr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67"/>
                </a:p>
              </p:txBody>
            </p:sp>
          </p:grpSp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B504574E-AB26-49E7-BAF5-A52262B6D665}"/>
                  </a:ext>
                </a:extLst>
              </p:cNvPr>
              <p:cNvSpPr/>
              <p:nvPr/>
            </p:nvSpPr>
            <p:spPr>
              <a:xfrm>
                <a:off x="4466990" y="2664444"/>
                <a:ext cx="1567461" cy="156802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67"/>
              </a:p>
            </p:txBody>
          </p:sp>
        </p:grpSp>
        <p:sp>
          <p:nvSpPr>
            <p:cNvPr id="109" name="TextBox 125">
              <a:extLst>
                <a:ext uri="{FF2B5EF4-FFF2-40B4-BE49-F238E27FC236}">
                  <a16:creationId xmlns:a16="http://schemas.microsoft.com/office/drawing/2014/main" id="{E0BFD105-35DB-4ED8-B1FA-DCD13E9344AF}"/>
                </a:ext>
              </a:extLst>
            </p:cNvPr>
            <p:cNvSpPr txBox="1"/>
            <p:nvPr/>
          </p:nvSpPr>
          <p:spPr>
            <a:xfrm>
              <a:off x="7377637" y="4140516"/>
              <a:ext cx="1199205" cy="600996"/>
            </a:xfrm>
            <a:prstGeom prst="rect">
              <a:avLst/>
            </a:prstGeom>
            <a:noFill/>
          </p:spPr>
          <p:txBody>
            <a:bodyPr wrap="square" lIns="245675" tIns="122837" rIns="245675" bIns="122837" rtlCol="0">
              <a:spAutoFit/>
            </a:bodyPr>
            <a:lstStyle/>
            <a:p>
              <a:r>
                <a:rPr lang="en-US" altLang="zh-CN" sz="186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2011</a:t>
              </a:r>
              <a:endParaRPr lang="zh-CN" altLang="en-US" sz="186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609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accel="58000" fill="hold" nodeType="withEffect" p14:presetBounceEnd="55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0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1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accel="58000" fill="hold" nodeType="withEffect" p14:presetBounceEnd="55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4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5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47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accel="58000" fill="hold" nodeType="withEffect" p14:presetBounceEnd="55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28" dur="1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9" dur="1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accel="58000" fill="hold" nodeType="withEffect" p14:presetBounceEnd="55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2" dur="1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33" dur="1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accel="58000" fill="hold" nodeType="withEffect" p14:presetBounceEnd="55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6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37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accel="58000" fill="hold" nodeType="withEffect" p14:presetBounceEnd="55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40" dur="1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41" dur="1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2" accel="58000" fill="hold" nodeType="withEffect" p14:presetBounceEnd="55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44" dur="1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45" dur="1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2" accel="58000" fill="hold" nodeType="withEffect" p14:presetBounceEnd="55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48" dur="1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49" dur="1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47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47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47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47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2" accel="58000" fill="hold" nodeType="withEffect" p14:presetBounceEnd="55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87" dur="1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88" dur="1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accel="58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accel="58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47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accel="58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accel="58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accel="58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accel="58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1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1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2" accel="58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1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1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2" accel="58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1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1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47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47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47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47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2" accel="58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1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1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</p:bldLst>
      </p:timing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传统数据库开源架构下的使用瓶颈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80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382" y="1979608"/>
            <a:ext cx="5473418" cy="2641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28" y="1979608"/>
            <a:ext cx="4368800" cy="252548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12800" y="1428601"/>
            <a:ext cx="398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主备数据库：主从同步技术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007382" y="1428601"/>
            <a:ext cx="2691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数据库分片技术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91556" y="4688114"/>
            <a:ext cx="4368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方案：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半同步极端场景可能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丢数据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高可用或高可靠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，目标二选一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从库太多，导致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复制延迟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集群性能受损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007382" y="4688113"/>
            <a:ext cx="4368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增加业务复杂性（部署、管理、配置），无法从根本上解决问题。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扩容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 和 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动态数据迁移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</a:p>
        </p:txBody>
      </p:sp>
    </p:spTree>
    <p:extLst>
      <p:ext uri="{BB962C8B-B14F-4D97-AF65-F5344CB8AC3E}">
        <p14:creationId xmlns:p14="http://schemas.microsoft.com/office/powerpoint/2010/main" val="14512522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RDBMS</a:t>
            </a:r>
            <a:r>
              <a:rPr lang="zh-CN" altLang="en-US" dirty="0"/>
              <a:t>业界主备集群方案对比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81</a:t>
            </a:fld>
            <a:endParaRPr lang="zh-CN" alt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915868"/>
              </p:ext>
            </p:extLst>
          </p:nvPr>
        </p:nvGraphicFramePr>
        <p:xfrm>
          <a:off x="762300" y="1205230"/>
          <a:ext cx="10667399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1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5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rgbClr val="B9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数据库集群</a:t>
                      </a:r>
                      <a:endParaRPr lang="en-US" sz="2000" b="0" dirty="0">
                        <a:solidFill>
                          <a:srgbClr val="B90000"/>
                        </a:solidFill>
                        <a:latin typeface="Arial Narrow" panose="020B0606020202030204" pitchFamily="34" charset="0"/>
                        <a:ea typeface="微软雅黑" panose="020B0503020204020204" pitchFamily="34" charset="-122"/>
                        <a:cs typeface="华文楷体"/>
                      </a:endParaRPr>
                    </a:p>
                  </a:txBody>
                  <a:tcPr marL="114684" marR="1146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B9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 </a:t>
                      </a:r>
                      <a:r>
                        <a:rPr lang="zh-CN" altLang="en-US" sz="2000" b="0" dirty="0">
                          <a:solidFill>
                            <a:srgbClr val="B9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同步技术</a:t>
                      </a:r>
                      <a:endParaRPr lang="en-US" sz="2000" b="0" dirty="0">
                        <a:solidFill>
                          <a:srgbClr val="B90000"/>
                        </a:solidFill>
                        <a:latin typeface="Arial Narrow" panose="020B0606020202030204" pitchFamily="34" charset="0"/>
                        <a:ea typeface="微软雅黑" panose="020B0503020204020204" pitchFamily="34" charset="-122"/>
                        <a:cs typeface="华文楷体"/>
                      </a:endParaRPr>
                    </a:p>
                  </a:txBody>
                  <a:tcPr marL="114684" marR="1146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rgbClr val="B9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功能、性能</a:t>
                      </a:r>
                      <a:endParaRPr lang="en-US" sz="2000" b="0" dirty="0">
                        <a:solidFill>
                          <a:srgbClr val="B90000"/>
                        </a:solidFill>
                        <a:latin typeface="Arial Narrow" panose="020B0606020202030204" pitchFamily="34" charset="0"/>
                        <a:ea typeface="微软雅黑" panose="020B0503020204020204" pitchFamily="34" charset="-122"/>
                        <a:cs typeface="华文楷体"/>
                      </a:endParaRPr>
                    </a:p>
                  </a:txBody>
                  <a:tcPr marL="114684" marR="11468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Oracle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主主集群</a:t>
                      </a:r>
                      <a:r>
                        <a:rPr lang="zh-CN" altLang="zh-CN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（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共享存储架构）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微软雅黑" panose="020B0503020204020204" pitchFamily="34" charset="-122"/>
                        <a:cs typeface="华文楷体"/>
                      </a:endParaRPr>
                    </a:p>
                  </a:txBody>
                  <a:tcPr marL="114684" marR="114684"/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Logical Standby、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Stream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、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微软雅黑" panose="020B0503020204020204" pitchFamily="34" charset="-122"/>
                        <a:cs typeface="华文楷体"/>
                      </a:endParaRP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11g Physical Standby(Active Data Guard) </a:t>
                      </a:r>
                    </a:p>
                  </a:txBody>
                  <a:tcPr marL="114684" marR="114684"/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微软雅黑" panose="020B0503020204020204" pitchFamily="34" charset="-122"/>
                        <a:cs typeface="华文楷体"/>
                      </a:endParaRPr>
                    </a:p>
                  </a:txBody>
                  <a:tcPr marL="114684" marR="1146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MySQL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主从／读写集群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微软雅黑" panose="020B0503020204020204" pitchFamily="34" charset="-122"/>
                        <a:cs typeface="华文楷体"/>
                      </a:endParaRPr>
                    </a:p>
                    <a:p>
                      <a:r>
                        <a:rPr lang="zh-CN" altLang="zh-CN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（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无共享）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微软雅黑" panose="020B0503020204020204" pitchFamily="34" charset="-122"/>
                        <a:cs typeface="华文楷体"/>
                      </a:endParaRPr>
                    </a:p>
                  </a:txBody>
                  <a:tcPr marL="114684" marR="114684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基于行的复制、基于语句的复制、混合型复制</a:t>
                      </a:r>
                      <a:endParaRPr lang="en-US" altLang="zh-CN" sz="1800" b="0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微软雅黑" panose="020B0503020204020204" pitchFamily="34" charset="-122"/>
                        <a:cs typeface="华文楷体"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半同步复制</a:t>
                      </a:r>
                      <a:endParaRPr lang="en-US" altLang="zh-CN" sz="1800" b="0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微软雅黑" panose="020B0503020204020204" pitchFamily="34" charset="-122"/>
                        <a:cs typeface="华文楷体"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基于组的复制</a:t>
                      </a:r>
                      <a:endParaRPr lang="en-US" altLang="zh-CN" sz="1800" b="0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微软雅黑" panose="020B0503020204020204" pitchFamily="34" charset="-122"/>
                        <a:cs typeface="华文楷体"/>
                      </a:endParaRPr>
                    </a:p>
                  </a:txBody>
                  <a:tcPr marL="114684" marR="114684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zh-CN" altLang="en-US" sz="1800" b="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最多</a:t>
                      </a:r>
                      <a:r>
                        <a:rPr lang="en-US" altLang="zh-CN" sz="1800" b="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5</a:t>
                      </a:r>
                      <a:r>
                        <a:rPr lang="zh-CN" altLang="en-US" sz="1800" b="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台备机</a:t>
                      </a:r>
                      <a:endParaRPr lang="en-US" altLang="zh-CN" sz="1800" b="0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  <a:ea typeface="微软雅黑" panose="020B0503020204020204" pitchFamily="34" charset="-122"/>
                        <a:cs typeface="华文楷体"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数据复制：异步、</a:t>
                      </a:r>
                      <a:r>
                        <a:rPr lang="zh-CN" altLang="en-US" sz="1800" b="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秒级</a:t>
                      </a:r>
                      <a:endParaRPr lang="en-US" altLang="zh-CN" sz="1800" b="0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  <a:ea typeface="微软雅黑" panose="020B0503020204020204" pitchFamily="34" charset="-122"/>
                        <a:cs typeface="华文楷体"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不支持自动故障转移</a:t>
                      </a:r>
                      <a:endParaRPr lang="en-US" altLang="zh-CN" sz="1800" b="0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微软雅黑" panose="020B0503020204020204" pitchFamily="34" charset="-122"/>
                        <a:cs typeface="华文楷体"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可能有几分钟的数据损失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微软雅黑" panose="020B0503020204020204" pitchFamily="34" charset="-122"/>
                        <a:cs typeface="华文楷体"/>
                      </a:endParaRPr>
                    </a:p>
                  </a:txBody>
                  <a:tcPr marL="114684" marR="11468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SQL Server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读写集群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微软雅黑" panose="020B0503020204020204" pitchFamily="34" charset="-122"/>
                        <a:cs typeface="华文楷体"/>
                      </a:endParaRPr>
                    </a:p>
                    <a:p>
                      <a:r>
                        <a:rPr lang="zh-CN" altLang="zh-CN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（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无共享）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微软雅黑" panose="020B0503020204020204" pitchFamily="34" charset="-122"/>
                        <a:cs typeface="华文楷体"/>
                      </a:endParaRPr>
                    </a:p>
                  </a:txBody>
                  <a:tcPr marL="114684" marR="114684"/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发布订阅（表级）</a:t>
                      </a:r>
                      <a:endParaRPr lang="en-US" altLang="zh-TW" sz="1800" b="0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微软雅黑" panose="020B0503020204020204" pitchFamily="34" charset="-122"/>
                        <a:cs typeface="华文楷体"/>
                      </a:endParaRP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zh-TW" altLang="en-US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日志传送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（数据库级别）</a:t>
                      </a:r>
                      <a:r>
                        <a:rPr lang="zh-TW" altLang="en-US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、</a:t>
                      </a:r>
                      <a:endParaRPr lang="en-US" altLang="zh-TW" sz="1800" b="0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微软雅黑" panose="020B0503020204020204" pitchFamily="34" charset="-122"/>
                        <a:cs typeface="华文楷体"/>
                      </a:endParaRP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zh-TW" altLang="en-US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事务复制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（表级）、</a:t>
                      </a:r>
                      <a:endParaRPr lang="en-US" altLang="zh-CN" sz="1800" b="0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微软雅黑" panose="020B0503020204020204" pitchFamily="34" charset="-122"/>
                        <a:cs typeface="华文楷体"/>
                      </a:endParaRP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Always On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（数据库级别）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微软雅黑" panose="020B0503020204020204" pitchFamily="34" charset="-122"/>
                        <a:cs typeface="华文楷体"/>
                      </a:endParaRPr>
                    </a:p>
                  </a:txBody>
                  <a:tcPr marL="114684" marR="114684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数据同步：</a:t>
                      </a:r>
                      <a:r>
                        <a:rPr lang="zh-CN" altLang="en-US" sz="1800" b="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几秒</a:t>
                      </a:r>
                      <a:endParaRPr lang="en-US" altLang="zh-CN" sz="1800" b="0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  <a:ea typeface="微软雅黑" panose="020B0503020204020204" pitchFamily="34" charset="-122"/>
                        <a:cs typeface="华文楷体"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zh-CN" altLang="en-US" sz="1800" b="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基本都无法实现实时数据同步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。</a:t>
                      </a:r>
                      <a:endParaRPr lang="en-US" sz="1800" b="0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微软雅黑" panose="020B0503020204020204" pitchFamily="34" charset="-122"/>
                        <a:cs typeface="华文楷体"/>
                      </a:endParaRPr>
                    </a:p>
                  </a:txBody>
                  <a:tcPr marL="114684" marR="11468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DM7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读写分离集群</a:t>
                      </a:r>
                      <a:r>
                        <a:rPr lang="zh-CN" altLang="zh-CN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（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无共享）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微软雅黑" panose="020B0503020204020204" pitchFamily="34" charset="-122"/>
                        <a:cs typeface="华文楷体"/>
                      </a:endParaRPr>
                    </a:p>
                  </a:txBody>
                  <a:tcPr marL="114684" marR="114684"/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本地归档、实时归档、同步归档、异步归档</a:t>
                      </a:r>
                      <a:r>
                        <a:rPr lang="zh-CN" altLang="zh-CN" sz="1800" b="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、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即时归档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微软雅黑" panose="020B0503020204020204" pitchFamily="34" charset="-122"/>
                        <a:cs typeface="华文楷体"/>
                      </a:endParaRPr>
                    </a:p>
                  </a:txBody>
                  <a:tcPr marL="114684" marR="114684"/>
                </a:tc>
                <a:tc>
                  <a:txBody>
                    <a:bodyPr/>
                    <a:lstStyle/>
                    <a:p>
                      <a:pPr marL="2857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zh-CN" altLang="zh-CN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支持一主多备，</a:t>
                      </a:r>
                      <a:r>
                        <a:rPr lang="zh-CN" altLang="zh-CN" sz="1800" b="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最多</a:t>
                      </a:r>
                      <a:r>
                        <a:rPr lang="en-US" altLang="zh-CN" sz="1800" b="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8</a:t>
                      </a:r>
                      <a:r>
                        <a:rPr lang="zh-CN" altLang="zh-CN" sz="1800" b="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台备机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；</a:t>
                      </a:r>
                      <a:endParaRPr lang="en-US" altLang="zh-CN" sz="1800" b="0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微软雅黑" panose="020B0503020204020204" pitchFamily="34" charset="-122"/>
                        <a:cs typeface="华文楷体"/>
                      </a:endParaRPr>
                    </a:p>
                    <a:p>
                      <a:pPr marL="2857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zh-CN" altLang="zh-CN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性能提升：一主</a:t>
                      </a: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2</a:t>
                      </a:r>
                      <a:r>
                        <a:rPr lang="zh-CN" altLang="zh-CN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备，性能最高可接近单机性能的</a:t>
                      </a: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3</a:t>
                      </a:r>
                      <a:r>
                        <a:rPr lang="zh-CN" altLang="zh-CN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倍；一主</a:t>
                      </a: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8</a:t>
                      </a:r>
                      <a:r>
                        <a:rPr lang="zh-CN" altLang="zh-CN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备，最高可达单机的</a:t>
                      </a: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7</a:t>
                      </a:r>
                      <a:r>
                        <a:rPr lang="zh-CN" altLang="zh-CN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倍</a:t>
                      </a:r>
                      <a:r>
                        <a:rPr lang="zh-CN" altLang="en-US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；</a:t>
                      </a:r>
                      <a:endParaRPr lang="en-US" altLang="zh-CN" sz="1800" b="0" dirty="0">
                        <a:solidFill>
                          <a:srgbClr val="000000"/>
                        </a:solidFill>
                        <a:latin typeface="Arial Narrow" panose="020B0606020202030204" pitchFamily="34" charset="0"/>
                        <a:ea typeface="微软雅黑" panose="020B0503020204020204" pitchFamily="34" charset="-122"/>
                        <a:cs typeface="华文楷体"/>
                      </a:endParaRPr>
                    </a:p>
                    <a:p>
                      <a:pPr marL="2857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zh-CN" altLang="zh-CN" sz="1800" b="0" dirty="0">
                          <a:solidFill>
                            <a:srgbClr val="00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支持</a:t>
                      </a:r>
                      <a:r>
                        <a:rPr lang="zh-CN" altLang="zh-CN" sz="1800" b="0" dirty="0">
                          <a:solidFill>
                            <a:srgbClr val="FF0000"/>
                          </a:solidFill>
                          <a:latin typeface="Arial Narrow" panose="020B0606020202030204" pitchFamily="34" charset="0"/>
                          <a:ea typeface="微软雅黑" panose="020B0503020204020204" pitchFamily="34" charset="-122"/>
                          <a:cs typeface="华文楷体"/>
                        </a:rPr>
                        <a:t>秒级的故障快速切换</a:t>
                      </a:r>
                    </a:p>
                  </a:txBody>
                  <a:tcPr marL="114684" marR="11468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66988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RDBMS</a:t>
            </a:r>
            <a:r>
              <a:rPr lang="zh-CN" altLang="en-US" dirty="0"/>
              <a:t>业界主备集群方案对比小结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82</a:t>
            </a:fld>
            <a:endParaRPr lang="zh-CN" altLang="en-US" dirty="0"/>
          </a:p>
        </p:txBody>
      </p:sp>
      <p:sp>
        <p:nvSpPr>
          <p:cNvPr id="5" name="矩形 8"/>
          <p:cNvSpPr/>
          <p:nvPr/>
        </p:nvSpPr>
        <p:spPr>
          <a:xfrm>
            <a:off x="800100" y="1507958"/>
            <a:ext cx="7313089" cy="2296013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lvl="1" indent="-285750" eaLnBrk="0" hangingPunct="0">
              <a:lnSpc>
                <a:spcPct val="120000"/>
              </a:lnSpc>
              <a:buClr>
                <a:srgbClr val="595959"/>
              </a:buClr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CC0000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华文楷体"/>
              </a:rPr>
              <a:t>至多可扩展至</a:t>
            </a:r>
            <a:r>
              <a:rPr lang="en-US" altLang="zh-CN" sz="2400" b="1" dirty="0">
                <a:solidFill>
                  <a:srgbClr val="CC0000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华文楷体"/>
              </a:rPr>
              <a:t>8</a:t>
            </a:r>
            <a:r>
              <a:rPr lang="zh-CN" altLang="en-US" sz="2400" b="1" dirty="0">
                <a:solidFill>
                  <a:srgbClr val="CC0000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华文楷体"/>
              </a:rPr>
              <a:t>－</a:t>
            </a:r>
            <a:r>
              <a:rPr lang="en-US" altLang="zh-CN" sz="2400" b="1" dirty="0">
                <a:solidFill>
                  <a:srgbClr val="CC0000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华文楷体"/>
              </a:rPr>
              <a:t>10</a:t>
            </a:r>
            <a:r>
              <a:rPr lang="zh-CN" altLang="en-US" sz="2400" b="1" dirty="0">
                <a:solidFill>
                  <a:srgbClr val="CC0000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华文楷体"/>
              </a:rPr>
              <a:t>台备机（一般采用无共享架构），系统吞吐量接近成倍提升</a:t>
            </a:r>
            <a:endParaRPr lang="en-US" altLang="zh-CN" sz="2400" b="1" dirty="0">
              <a:solidFill>
                <a:srgbClr val="CC0000"/>
              </a:solidFill>
              <a:latin typeface="Arial Narrow" panose="020B0606020202030204" pitchFamily="34" charset="0"/>
              <a:ea typeface="微软雅黑" panose="020B0503020204020204" pitchFamily="34" charset="-122"/>
              <a:cs typeface="华文楷体"/>
            </a:endParaRPr>
          </a:p>
          <a:p>
            <a:pPr marL="285750" lvl="1" indent="-285750" eaLnBrk="0" hangingPunct="0">
              <a:lnSpc>
                <a:spcPct val="120000"/>
              </a:lnSpc>
              <a:buClr>
                <a:srgbClr val="595959"/>
              </a:buClr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CC0000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华文楷体"/>
              </a:rPr>
              <a:t>秒／分钟级完成故障切换，秒／亚秒级主备同步</a:t>
            </a:r>
            <a:endParaRPr lang="en-US" altLang="zh-CN" sz="2400" b="1" dirty="0">
              <a:solidFill>
                <a:srgbClr val="CC0000"/>
              </a:solidFill>
              <a:latin typeface="Arial Narrow" panose="020B0606020202030204" pitchFamily="34" charset="0"/>
              <a:ea typeface="微软雅黑" panose="020B0503020204020204" pitchFamily="34" charset="-122"/>
              <a:cs typeface="华文楷体"/>
            </a:endParaRPr>
          </a:p>
          <a:p>
            <a:pPr marL="285750" lvl="1" indent="-285750" eaLnBrk="0" hangingPunct="0">
              <a:lnSpc>
                <a:spcPct val="120000"/>
              </a:lnSpc>
              <a:buClr>
                <a:srgbClr val="595959"/>
              </a:buClr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CC0000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华文楷体"/>
              </a:rPr>
              <a:t>完全保证事务</a:t>
            </a:r>
            <a:r>
              <a:rPr lang="en-US" altLang="zh-CN" sz="2400" b="1" dirty="0">
                <a:solidFill>
                  <a:srgbClr val="CC0000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华文楷体"/>
              </a:rPr>
              <a:t>ACID</a:t>
            </a:r>
            <a:r>
              <a:rPr lang="zh-CN" altLang="en-US" sz="2400" b="1" dirty="0">
                <a:solidFill>
                  <a:srgbClr val="CC0000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华文楷体"/>
              </a:rPr>
              <a:t>特性，对应用完全透明</a:t>
            </a:r>
            <a:endParaRPr lang="en-US" altLang="zh-CN" sz="2400" b="1" dirty="0">
              <a:solidFill>
                <a:srgbClr val="CC0000"/>
              </a:solidFill>
              <a:latin typeface="Arial Narrow" panose="020B0606020202030204" pitchFamily="34" charset="0"/>
              <a:ea typeface="微软雅黑" panose="020B0503020204020204" pitchFamily="34" charset="-122"/>
              <a:cs typeface="华文楷体"/>
            </a:endParaRPr>
          </a:p>
          <a:p>
            <a:pPr marL="285750" lvl="1" indent="-285750" eaLnBrk="0" hangingPunct="0">
              <a:lnSpc>
                <a:spcPct val="120000"/>
              </a:lnSpc>
              <a:buClr>
                <a:srgbClr val="595959"/>
              </a:buClr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CC0000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华文楷体"/>
              </a:rPr>
              <a:t>数据多份冗余备份</a:t>
            </a:r>
            <a:endParaRPr lang="en-US" altLang="zh-CN" sz="2400" b="1" dirty="0">
              <a:solidFill>
                <a:srgbClr val="CC0000"/>
              </a:solidFill>
              <a:latin typeface="Arial Narrow" panose="020B0606020202030204" pitchFamily="34" charset="0"/>
              <a:ea typeface="微软雅黑" panose="020B0503020204020204" pitchFamily="34" charset="-122"/>
              <a:cs typeface="华文楷体"/>
            </a:endParaRPr>
          </a:p>
        </p:txBody>
      </p:sp>
      <p:sp>
        <p:nvSpPr>
          <p:cNvPr id="6" name="矩形 9"/>
          <p:cNvSpPr/>
          <p:nvPr/>
        </p:nvSpPr>
        <p:spPr>
          <a:xfrm>
            <a:off x="4188002" y="4046663"/>
            <a:ext cx="7118626" cy="1865126"/>
          </a:xfrm>
          <a:prstGeom prst="rect">
            <a:avLst/>
          </a:prstGeom>
          <a:noFill/>
          <a:ln>
            <a:solidFill>
              <a:srgbClr val="0000FF"/>
            </a:solidFill>
            <a:prstDash val="dashDot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lvl="1" indent="-285750" eaLnBrk="0" hangingPunct="0">
              <a:lnSpc>
                <a:spcPct val="120000"/>
              </a:lnSpc>
              <a:buClr>
                <a:srgbClr val="595959"/>
              </a:buClr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70C0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华文楷体"/>
              </a:rPr>
              <a:t>每增加一台备机，数据所需存储容量翻一倍</a:t>
            </a:r>
            <a:endParaRPr lang="en-US" altLang="zh-CN" sz="2400" b="1" dirty="0">
              <a:solidFill>
                <a:srgbClr val="0070C0"/>
              </a:solidFill>
              <a:latin typeface="Arial Narrow" panose="020B0606020202030204" pitchFamily="34" charset="0"/>
              <a:ea typeface="微软雅黑" panose="020B0503020204020204" pitchFamily="34" charset="-122"/>
              <a:cs typeface="华文楷体"/>
            </a:endParaRPr>
          </a:p>
          <a:p>
            <a:pPr marL="285750" lvl="1" indent="-285750" eaLnBrk="0" hangingPunct="0">
              <a:lnSpc>
                <a:spcPct val="120000"/>
              </a:lnSpc>
              <a:buClr>
                <a:srgbClr val="595959"/>
              </a:buClr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70C0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华文楷体"/>
              </a:rPr>
              <a:t>备机越多，对写事务延迟影响越大</a:t>
            </a:r>
            <a:endParaRPr lang="en-US" altLang="zh-CN" sz="2400" b="1" dirty="0">
              <a:solidFill>
                <a:srgbClr val="0070C0"/>
              </a:solidFill>
              <a:latin typeface="Arial Narrow" panose="020B0606020202030204" pitchFamily="34" charset="0"/>
              <a:ea typeface="微软雅黑" panose="020B0503020204020204" pitchFamily="34" charset="-122"/>
              <a:cs typeface="华文楷体"/>
            </a:endParaRPr>
          </a:p>
          <a:p>
            <a:pPr marL="285750" lvl="1" indent="-285750" eaLnBrk="0" hangingPunct="0">
              <a:lnSpc>
                <a:spcPct val="120000"/>
              </a:lnSpc>
              <a:buClr>
                <a:srgbClr val="595959"/>
              </a:buClr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70C0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华文楷体"/>
              </a:rPr>
              <a:t>集群中数据切片、负载均衡、主机的自动切换方案等，可能需要其他方案／应用作为补充</a:t>
            </a:r>
            <a:endParaRPr lang="en-US" altLang="zh-CN" sz="2400" b="1" dirty="0">
              <a:solidFill>
                <a:srgbClr val="0070C0"/>
              </a:solidFill>
              <a:latin typeface="Arial Narrow" panose="020B0606020202030204" pitchFamily="34" charset="0"/>
              <a:ea typeface="微软雅黑" panose="020B0503020204020204" pitchFamily="34" charset="-122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43400265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NoSQL</a:t>
            </a:r>
            <a:r>
              <a:rPr lang="zh-CN" altLang="en-US" dirty="0"/>
              <a:t>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1338992"/>
          </a:xfrm>
        </p:spPr>
        <p:txBody>
          <a:bodyPr>
            <a:normAutofit/>
          </a:bodyPr>
          <a:lstStyle/>
          <a:p>
            <a:r>
              <a:rPr lang="zh-CN" altLang="en-US" b="1" dirty="0"/>
              <a:t>四大</a:t>
            </a:r>
            <a:r>
              <a:rPr lang="en-US" altLang="zh-CN" b="1" dirty="0"/>
              <a:t>NoSQL</a:t>
            </a:r>
            <a:r>
              <a:rPr lang="zh-CN" altLang="en-US" b="1" dirty="0"/>
              <a:t>数据库</a:t>
            </a:r>
            <a:r>
              <a:rPr lang="en-US" altLang="zh-CN" b="1" dirty="0"/>
              <a:t>——</a:t>
            </a:r>
            <a:r>
              <a:rPr lang="zh-CN" altLang="en-US" b="1" dirty="0"/>
              <a:t>键值</a:t>
            </a:r>
            <a:r>
              <a:rPr lang="zh-CN" altLang="en-US" dirty="0"/>
              <a:t>（</a:t>
            </a:r>
            <a:r>
              <a:rPr lang="en-US" altLang="zh-CN" dirty="0">
                <a:highlight>
                  <a:srgbClr val="FFFF00"/>
                </a:highlight>
              </a:rPr>
              <a:t>key-value</a:t>
            </a:r>
            <a:r>
              <a:rPr lang="zh-CN" altLang="en-US" dirty="0"/>
              <a:t>）</a:t>
            </a:r>
            <a:r>
              <a:rPr lang="zh-CN" altLang="en-US" b="1" dirty="0"/>
              <a:t>数据库</a:t>
            </a:r>
            <a:endParaRPr lang="en-US" altLang="zh-CN" b="1" dirty="0"/>
          </a:p>
          <a:p>
            <a:r>
              <a:rPr lang="en-US" altLang="zh-CN" dirty="0"/>
              <a:t>    Dynamo, MemcachedDB, Redis…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83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FC6991-BC78-4331-91DF-BCCD01786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2763202"/>
            <a:ext cx="2381250" cy="3819525"/>
          </a:xfrm>
          <a:prstGeom prst="rect">
            <a:avLst/>
          </a:prstGeom>
        </p:spPr>
      </p:pic>
      <p:graphicFrame>
        <p:nvGraphicFramePr>
          <p:cNvPr id="6" name="表格 9">
            <a:extLst>
              <a:ext uri="{FF2B5EF4-FFF2-40B4-BE49-F238E27FC236}">
                <a16:creationId xmlns:a16="http://schemas.microsoft.com/office/drawing/2014/main" id="{2D378CA8-EFDD-4D63-82E6-60641A921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28109"/>
              </p:ext>
            </p:extLst>
          </p:nvPr>
        </p:nvGraphicFramePr>
        <p:xfrm>
          <a:off x="838200" y="2763202"/>
          <a:ext cx="7575826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426">
                  <a:extLst>
                    <a:ext uri="{9D8B030D-6E8A-4147-A177-3AD203B41FA5}">
                      <a16:colId xmlns:a16="http://schemas.microsoft.com/office/drawing/2014/main" val="1155406748"/>
                    </a:ext>
                  </a:extLst>
                </a:gridCol>
                <a:gridCol w="6121400">
                  <a:extLst>
                    <a:ext uri="{9D8B030D-6E8A-4147-A177-3AD203B41FA5}">
                      <a16:colId xmlns:a16="http://schemas.microsoft.com/office/drawing/2014/main" val="3564041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数据模型 </a:t>
                      </a:r>
                      <a:endParaRPr lang="en-US" altLang="zh-CN" sz="2000" b="1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键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值对 </a:t>
                      </a:r>
                    </a:p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键是一个字符串对象 </a:t>
                      </a:r>
                    </a:p>
                    <a:p>
                      <a:r>
                        <a:rPr lang="zh-CN" altLang="en-US" sz="20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值可以是任意类型的数据，比如整型、字符型、数组、列表、集合等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024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典型应用 	</a:t>
                      </a:r>
                    </a:p>
                    <a:p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涉及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频繁读写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、拥有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简单数据模型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的应用 </a:t>
                      </a:r>
                    </a:p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内容缓存，比如会话、配置文件、参数、购物车等； </a:t>
                      </a:r>
                    </a:p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存储配置和用户数据信息的移动应用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09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优点 	</a:t>
                      </a:r>
                    </a:p>
                    <a:p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扩展性好，灵活性好，大量写操作时性能高 </a:t>
                      </a:r>
                    </a:p>
                    <a:p>
                      <a:endParaRPr lang="zh-CN" alt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587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缺点 	</a:t>
                      </a:r>
                    </a:p>
                    <a:p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无法存储结构化信息，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条件查询效率较低 </a:t>
                      </a:r>
                    </a:p>
                    <a:p>
                      <a:endParaRPr lang="zh-CN" alt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85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48220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NoSQL</a:t>
            </a:r>
            <a:r>
              <a:rPr lang="zh-CN" altLang="en-US" dirty="0"/>
              <a:t>数据库（续）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1338992"/>
          </a:xfrm>
        </p:spPr>
        <p:txBody>
          <a:bodyPr>
            <a:normAutofit/>
          </a:bodyPr>
          <a:lstStyle/>
          <a:p>
            <a:r>
              <a:rPr lang="zh-CN" altLang="en-US" b="1" dirty="0"/>
              <a:t>四大</a:t>
            </a:r>
            <a:r>
              <a:rPr lang="en-US" altLang="zh-CN" b="1" dirty="0"/>
              <a:t>NoSQL</a:t>
            </a:r>
            <a:r>
              <a:rPr lang="zh-CN" altLang="en-US" b="1" dirty="0"/>
              <a:t>数据库</a:t>
            </a:r>
            <a:r>
              <a:rPr lang="en-US" altLang="zh-CN" b="1" dirty="0"/>
              <a:t>——</a:t>
            </a:r>
            <a:r>
              <a:rPr lang="zh-CN" altLang="en-US" b="1" dirty="0"/>
              <a:t>列族（</a:t>
            </a:r>
            <a:r>
              <a:rPr lang="en-US" altLang="zh-CN" b="1" dirty="0"/>
              <a:t>column family</a:t>
            </a:r>
            <a:r>
              <a:rPr lang="zh-CN" altLang="en-US" b="1" dirty="0"/>
              <a:t>）数据库</a:t>
            </a:r>
            <a:endParaRPr lang="en-US" altLang="zh-CN" b="1" dirty="0"/>
          </a:p>
          <a:p>
            <a:r>
              <a:rPr lang="en-US" altLang="zh-CN" dirty="0"/>
              <a:t>    Bigtable, HBase…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84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0A9E58-46B9-468E-8C96-7F49FDFF5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139" y="2746488"/>
            <a:ext cx="4409661" cy="3781425"/>
          </a:xfrm>
          <a:prstGeom prst="rect">
            <a:avLst/>
          </a:prstGeom>
        </p:spPr>
      </p:pic>
      <p:graphicFrame>
        <p:nvGraphicFramePr>
          <p:cNvPr id="8" name="表格 9">
            <a:extLst>
              <a:ext uri="{FF2B5EF4-FFF2-40B4-BE49-F238E27FC236}">
                <a16:creationId xmlns:a16="http://schemas.microsoft.com/office/drawing/2014/main" id="{A8651ECC-5794-41E4-A17F-A9AF54471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830318"/>
              </p:ext>
            </p:extLst>
          </p:nvPr>
        </p:nvGraphicFramePr>
        <p:xfrm>
          <a:off x="838200" y="2746488"/>
          <a:ext cx="5933661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432">
                  <a:extLst>
                    <a:ext uri="{9D8B030D-6E8A-4147-A177-3AD203B41FA5}">
                      <a16:colId xmlns:a16="http://schemas.microsoft.com/office/drawing/2014/main" val="1155406748"/>
                    </a:ext>
                  </a:extLst>
                </a:gridCol>
                <a:gridCol w="4572229">
                  <a:extLst>
                    <a:ext uri="{9D8B030D-6E8A-4147-A177-3AD203B41FA5}">
                      <a16:colId xmlns:a16="http://schemas.microsoft.com/office/drawing/2014/main" val="3564041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数据模型 </a:t>
                      </a:r>
                      <a:endParaRPr lang="en-US" altLang="zh-CN" sz="2000" b="1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列族 	</a:t>
                      </a:r>
                    </a:p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024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典型应用 	</a:t>
                      </a:r>
                    </a:p>
                    <a:p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分布式数据存储与管理；</a:t>
                      </a:r>
                    </a:p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数据在地理上分布于多个数据中心；</a:t>
                      </a:r>
                    </a:p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可以容忍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副本中存在短期不一致情况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；</a:t>
                      </a:r>
                    </a:p>
                    <a:p>
                      <a:r>
                        <a:rPr lang="zh-CN" altLang="en-US" sz="20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拥有动态字段；</a:t>
                      </a:r>
                      <a:endParaRPr lang="en-US" altLang="zh-CN" sz="2000" b="0" i="0" u="none" strike="noStrike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拥有潜在大量数据，大到几百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TB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数据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09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优点 	</a:t>
                      </a:r>
                    </a:p>
                    <a:p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查找速度快，可扩展性强，容易进行分布式扩展，复杂性低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587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缺点 	</a:t>
                      </a:r>
                    </a:p>
                    <a:p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功能较少，大都不支持强事务一致性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85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97276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798"/>
            <a:ext cx="10515600" cy="920336"/>
          </a:xfrm>
        </p:spPr>
        <p:txBody>
          <a:bodyPr/>
          <a:lstStyle/>
          <a:p>
            <a:r>
              <a:rPr lang="en-US" altLang="zh-CN" dirty="0"/>
              <a:t>2.4 NoSQL</a:t>
            </a:r>
            <a:r>
              <a:rPr lang="zh-CN" altLang="en-US" dirty="0"/>
              <a:t>数据库（续）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13967"/>
            <a:ext cx="10515600" cy="1338992"/>
          </a:xfrm>
        </p:spPr>
        <p:txBody>
          <a:bodyPr>
            <a:normAutofit/>
          </a:bodyPr>
          <a:lstStyle/>
          <a:p>
            <a:r>
              <a:rPr lang="zh-CN" altLang="en-US" b="1" dirty="0"/>
              <a:t>四大</a:t>
            </a:r>
            <a:r>
              <a:rPr lang="en-US" altLang="zh-CN" b="1" dirty="0"/>
              <a:t>NoSQL</a:t>
            </a:r>
            <a:r>
              <a:rPr lang="zh-CN" altLang="en-US" b="1" dirty="0"/>
              <a:t>数据库</a:t>
            </a:r>
            <a:r>
              <a:rPr lang="en-US" altLang="zh-CN" b="1" dirty="0"/>
              <a:t>——</a:t>
            </a:r>
            <a:r>
              <a:rPr lang="zh-CN" altLang="en-US" b="1" dirty="0"/>
              <a:t>文档（</a:t>
            </a:r>
            <a:r>
              <a:rPr lang="en-US" altLang="zh-CN" b="1" dirty="0"/>
              <a:t>document</a:t>
            </a:r>
            <a:r>
              <a:rPr lang="zh-CN" altLang="en-US" b="1" dirty="0"/>
              <a:t>）数据库</a:t>
            </a:r>
            <a:endParaRPr lang="en-US" altLang="zh-CN" b="1" dirty="0"/>
          </a:p>
          <a:p>
            <a:r>
              <a:rPr lang="en-US" altLang="zh-CN" dirty="0"/>
              <a:t>    MongoDB…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85</a:t>
            </a:fld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1CDF97C-C0E3-4E6A-B685-9070B1295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499" y="2033584"/>
            <a:ext cx="4303643" cy="3724275"/>
          </a:xfrm>
          <a:prstGeom prst="rect">
            <a:avLst/>
          </a:prstGeom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4244519-A4A5-432E-8078-D84A4A699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818666"/>
              </p:ext>
            </p:extLst>
          </p:nvPr>
        </p:nvGraphicFramePr>
        <p:xfrm>
          <a:off x="681038" y="2096451"/>
          <a:ext cx="6105939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960">
                  <a:extLst>
                    <a:ext uri="{9D8B030D-6E8A-4147-A177-3AD203B41FA5}">
                      <a16:colId xmlns:a16="http://schemas.microsoft.com/office/drawing/2014/main" val="1155406748"/>
                    </a:ext>
                  </a:extLst>
                </a:gridCol>
                <a:gridCol w="4704979">
                  <a:extLst>
                    <a:ext uri="{9D8B030D-6E8A-4147-A177-3AD203B41FA5}">
                      <a16:colId xmlns:a16="http://schemas.microsoft.com/office/drawing/2014/main" val="3564041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数据模型 </a:t>
                      </a:r>
                      <a:endParaRPr lang="en-US" altLang="zh-CN" sz="2000" b="1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键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值 </a:t>
                      </a:r>
                    </a:p>
                    <a:p>
                      <a:r>
                        <a:rPr lang="zh-CN" alt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值是版本化的文档 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024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典型应用 	</a:t>
                      </a:r>
                    </a:p>
                    <a:p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存储、索引并管理面向文档的数据或者类似的半结构化数据； </a:t>
                      </a:r>
                    </a:p>
                    <a:p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如：用于后台具有大量读写操作的网站、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使用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数据结构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的应用、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使用嵌套结构等非规范化数据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的应用程序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09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优点 	</a:t>
                      </a:r>
                    </a:p>
                    <a:p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性能好（高并发），灵活性高，复杂性低，数据结构灵活； </a:t>
                      </a:r>
                    </a:p>
                    <a:p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提供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嵌入式文档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功能，将经常查询的数据存储在同一个文档中； </a:t>
                      </a:r>
                    </a:p>
                    <a:p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既可以根据键来构建索引，也可以根据内容构建索引 	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587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缺点 	</a:t>
                      </a:r>
                    </a:p>
                    <a:p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缺乏统一的查询语法 </a:t>
                      </a:r>
                      <a:endParaRPr lang="en-US" altLang="zh-CN" sz="1800" b="0" i="0" u="none" strike="noStrike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不支持文档间事务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85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86051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798"/>
            <a:ext cx="10515600" cy="920336"/>
          </a:xfrm>
        </p:spPr>
        <p:txBody>
          <a:bodyPr/>
          <a:lstStyle/>
          <a:p>
            <a:r>
              <a:rPr lang="en-US" altLang="zh-CN" dirty="0"/>
              <a:t>2.4 NoSQL</a:t>
            </a:r>
            <a:r>
              <a:rPr lang="zh-CN" altLang="en-US" dirty="0"/>
              <a:t>数据库（续）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13967"/>
            <a:ext cx="10515600" cy="1338992"/>
          </a:xfrm>
        </p:spPr>
        <p:txBody>
          <a:bodyPr>
            <a:normAutofit/>
          </a:bodyPr>
          <a:lstStyle/>
          <a:p>
            <a:r>
              <a:rPr lang="zh-CN" altLang="en-US" b="1" dirty="0"/>
              <a:t>四大</a:t>
            </a:r>
            <a:r>
              <a:rPr lang="en-US" altLang="zh-CN" b="1" dirty="0"/>
              <a:t>NoSQL</a:t>
            </a:r>
            <a:r>
              <a:rPr lang="zh-CN" altLang="en-US" b="1" dirty="0"/>
              <a:t>数据库</a:t>
            </a:r>
            <a:r>
              <a:rPr lang="en-US" altLang="zh-CN" b="1" dirty="0"/>
              <a:t>——</a:t>
            </a:r>
            <a:r>
              <a:rPr lang="zh-CN" altLang="en-US" b="1" dirty="0"/>
              <a:t>图（</a:t>
            </a:r>
            <a:r>
              <a:rPr lang="en-US" altLang="zh-CN" b="1" dirty="0"/>
              <a:t>graph</a:t>
            </a:r>
            <a:r>
              <a:rPr lang="zh-CN" altLang="en-US" b="1" dirty="0"/>
              <a:t>）数据库</a:t>
            </a:r>
            <a:endParaRPr lang="en-US" altLang="zh-CN" b="1" dirty="0"/>
          </a:p>
          <a:p>
            <a:r>
              <a:rPr lang="en-US" altLang="zh-CN" dirty="0"/>
              <a:t>    Neo4j…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86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B2E0442-16F7-4F07-9EA3-1644FBBFB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280" y="2060688"/>
            <a:ext cx="4229100" cy="3552825"/>
          </a:xfrm>
          <a:prstGeom prst="rect">
            <a:avLst/>
          </a:prstGeom>
        </p:spPr>
      </p:pic>
      <p:graphicFrame>
        <p:nvGraphicFramePr>
          <p:cNvPr id="8" name="表格 9">
            <a:extLst>
              <a:ext uri="{FF2B5EF4-FFF2-40B4-BE49-F238E27FC236}">
                <a16:creationId xmlns:a16="http://schemas.microsoft.com/office/drawing/2014/main" id="{32F48C6D-FDAC-4A98-8A02-A032F6A82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839935"/>
              </p:ext>
            </p:extLst>
          </p:nvPr>
        </p:nvGraphicFramePr>
        <p:xfrm>
          <a:off x="838200" y="2060688"/>
          <a:ext cx="5933661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432">
                  <a:extLst>
                    <a:ext uri="{9D8B030D-6E8A-4147-A177-3AD203B41FA5}">
                      <a16:colId xmlns:a16="http://schemas.microsoft.com/office/drawing/2014/main" val="1155406748"/>
                    </a:ext>
                  </a:extLst>
                </a:gridCol>
                <a:gridCol w="4572229">
                  <a:extLst>
                    <a:ext uri="{9D8B030D-6E8A-4147-A177-3AD203B41FA5}">
                      <a16:colId xmlns:a16="http://schemas.microsoft.com/office/drawing/2014/main" val="3564041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数据模型 </a:t>
                      </a:r>
                      <a:endParaRPr lang="en-US" altLang="zh-CN" sz="2000" b="1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图结构 		</a:t>
                      </a:r>
                    </a:p>
                    <a:p>
                      <a:r>
                        <a:rPr lang="zh-CN" altLang="en-US" sz="20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024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典型应用 	</a:t>
                      </a:r>
                    </a:p>
                    <a:p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专门用于处理具有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高度相互关联关系的数据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，比较适合于社交网络、模式识别、依赖分析、推荐系统以及路径寻找等问题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09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优点 	</a:t>
                      </a:r>
                    </a:p>
                    <a:p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灵活性高，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支持复杂的图算法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，可用于构建复杂的关系图谱 	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587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缺点 	</a:t>
                      </a:r>
                    </a:p>
                    <a:p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复杂性高，只能支持一定的数据规模 	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85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71365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20336"/>
          </a:xfrm>
        </p:spPr>
        <p:txBody>
          <a:bodyPr/>
          <a:lstStyle/>
          <a:p>
            <a:r>
              <a:rPr lang="en-US" altLang="zh-CN" dirty="0"/>
              <a:t>2.4 NoSQL</a:t>
            </a:r>
            <a:r>
              <a:rPr lang="zh-CN" altLang="en-US" dirty="0"/>
              <a:t>数据库（续）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42963"/>
            <a:ext cx="10515600" cy="5743575"/>
          </a:xfrm>
        </p:spPr>
        <p:txBody>
          <a:bodyPr>
            <a:normAutofit/>
          </a:bodyPr>
          <a:lstStyle/>
          <a:p>
            <a:r>
              <a:rPr lang="zh-CN" altLang="en-US" b="1" dirty="0"/>
              <a:t>传统数据库</a:t>
            </a:r>
            <a:r>
              <a:rPr lang="en-US" altLang="zh-CN" b="1" dirty="0"/>
              <a:t>ACID</a:t>
            </a:r>
            <a:r>
              <a:rPr lang="zh-CN" altLang="en-US" b="1" dirty="0"/>
              <a:t>模型，</a:t>
            </a:r>
            <a:r>
              <a:rPr lang="en-US" altLang="zh-CN" dirty="0"/>
              <a:t>ACID</a:t>
            </a:r>
            <a:r>
              <a:rPr lang="zh-CN" altLang="en-US" dirty="0"/>
              <a:t>事务提供以下几种保证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   Atomicity</a:t>
            </a:r>
            <a:r>
              <a:rPr lang="zh-CN" altLang="en-US" dirty="0"/>
              <a:t>（原子性）</a:t>
            </a:r>
            <a:r>
              <a:rPr lang="en-US" altLang="zh-CN" dirty="0"/>
              <a:t>-</a:t>
            </a:r>
            <a:r>
              <a:rPr lang="zh-CN" altLang="en-US" dirty="0"/>
              <a:t>事务中的所有操作</a:t>
            </a:r>
            <a:r>
              <a:rPr lang="en-US" altLang="zh-CN" dirty="0"/>
              <a:t>,</a:t>
            </a:r>
            <a:r>
              <a:rPr lang="zh-CN" altLang="en-US" dirty="0"/>
              <a:t>要么全部成功</a:t>
            </a:r>
            <a:r>
              <a:rPr lang="en-US" altLang="zh-CN" dirty="0"/>
              <a:t>,</a:t>
            </a:r>
            <a:r>
              <a:rPr lang="zh-CN" altLang="en-US" dirty="0"/>
              <a:t>要么全部不做</a:t>
            </a:r>
            <a:r>
              <a:rPr lang="en-US" altLang="zh-CN" dirty="0"/>
              <a:t>.</a:t>
            </a:r>
            <a:br>
              <a:rPr lang="en-US" altLang="zh-CN" dirty="0"/>
            </a:br>
            <a:r>
              <a:rPr lang="en-US" altLang="zh-CN" dirty="0"/>
              <a:t>   Consistency</a:t>
            </a:r>
            <a:r>
              <a:rPr lang="zh-CN" altLang="en-US" dirty="0"/>
              <a:t>（一致性）</a:t>
            </a:r>
            <a:r>
              <a:rPr lang="en-US" altLang="zh-CN" dirty="0"/>
              <a:t>-</a:t>
            </a:r>
            <a:r>
              <a:rPr lang="zh-CN" altLang="en-US" dirty="0"/>
              <a:t>在事务开始与结束时</a:t>
            </a:r>
            <a:r>
              <a:rPr lang="en-US" altLang="zh-CN" dirty="0"/>
              <a:t>,</a:t>
            </a:r>
            <a:r>
              <a:rPr lang="zh-CN" altLang="en-US" dirty="0"/>
              <a:t>数据库处于一致状态</a:t>
            </a:r>
            <a:r>
              <a:rPr lang="en-US" altLang="zh-CN" dirty="0"/>
              <a:t>.</a:t>
            </a:r>
            <a:br>
              <a:rPr lang="en-US" altLang="zh-CN" dirty="0"/>
            </a:br>
            <a:r>
              <a:rPr lang="en-US" altLang="zh-CN" dirty="0"/>
              <a:t>   Isolation</a:t>
            </a:r>
            <a:r>
              <a:rPr lang="zh-CN" altLang="en-US" dirty="0"/>
              <a:t>（隔离性）</a:t>
            </a:r>
            <a:r>
              <a:rPr lang="en-US" altLang="zh-CN" dirty="0"/>
              <a:t>-</a:t>
            </a:r>
            <a:r>
              <a:rPr lang="zh-CN" altLang="en-US" dirty="0"/>
              <a:t>事务如同只有这一个操作在被数据库所执行一样</a:t>
            </a:r>
            <a:r>
              <a:rPr lang="en-US" altLang="zh-CN" dirty="0"/>
              <a:t>.</a:t>
            </a:r>
            <a:br>
              <a:rPr lang="en-US" altLang="zh-CN" dirty="0"/>
            </a:br>
            <a:r>
              <a:rPr lang="en-US" altLang="zh-CN" dirty="0"/>
              <a:t>   Durability</a:t>
            </a:r>
            <a:r>
              <a:rPr lang="zh-CN" altLang="en-US" dirty="0"/>
              <a:t>（持久性）</a:t>
            </a:r>
            <a:r>
              <a:rPr lang="en-US" altLang="zh-CN" dirty="0"/>
              <a:t>-</a:t>
            </a:r>
            <a:r>
              <a:rPr lang="zh-CN" altLang="en-US" dirty="0"/>
              <a:t>只要事务提交</a:t>
            </a:r>
            <a:r>
              <a:rPr lang="en-US" altLang="zh-CN" dirty="0"/>
              <a:t>,</a:t>
            </a:r>
            <a:r>
              <a:rPr lang="zh-CN" altLang="en-US" dirty="0"/>
              <a:t>系统将保证数据不会丢失，即使运行中的服务器故障。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   </a:t>
            </a:r>
            <a:r>
              <a:rPr lang="zh-CN" altLang="en-US" dirty="0">
                <a:solidFill>
                  <a:srgbClr val="FF0000"/>
                </a:solidFill>
              </a:rPr>
              <a:t>数据库厂商对于分布式数据库，通过</a:t>
            </a:r>
            <a:r>
              <a:rPr lang="en-US" altLang="zh-CN" dirty="0">
                <a:solidFill>
                  <a:srgbClr val="FF0000"/>
                </a:solidFill>
              </a:rPr>
              <a:t>2PC(</a:t>
            </a:r>
            <a:r>
              <a:rPr lang="zh-CN" altLang="en-US" dirty="0">
                <a:solidFill>
                  <a:srgbClr val="FF0000"/>
                </a:solidFill>
              </a:rPr>
              <a:t>两阶段提交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技术来提供跨越多个数据库节点的事务</a:t>
            </a:r>
            <a:r>
              <a:rPr lang="en-US" altLang="zh-CN" dirty="0">
                <a:solidFill>
                  <a:srgbClr val="FF0000"/>
                </a:solidFill>
              </a:rPr>
              <a:t>ACID</a:t>
            </a:r>
            <a:r>
              <a:rPr lang="zh-CN" altLang="en-US" dirty="0">
                <a:solidFill>
                  <a:srgbClr val="FF0000"/>
                </a:solidFill>
              </a:rPr>
              <a:t>特性。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87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1709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20336"/>
          </a:xfrm>
        </p:spPr>
        <p:txBody>
          <a:bodyPr/>
          <a:lstStyle/>
          <a:p>
            <a:r>
              <a:rPr lang="en-US" altLang="zh-CN" dirty="0"/>
              <a:t>2.4 NoSQL</a:t>
            </a:r>
            <a:r>
              <a:rPr lang="zh-CN" altLang="en-US" dirty="0"/>
              <a:t>数据库（续）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42963"/>
            <a:ext cx="10515600" cy="5743575"/>
          </a:xfrm>
        </p:spPr>
        <p:txBody>
          <a:bodyPr>
            <a:normAutofit/>
          </a:bodyPr>
          <a:lstStyle/>
          <a:p>
            <a:r>
              <a:rPr lang="en-US" altLang="zh-CN" b="1" dirty="0"/>
              <a:t>BASE</a:t>
            </a:r>
            <a:r>
              <a:rPr lang="zh-CN" altLang="en-US" b="1" dirty="0"/>
              <a:t>模型</a:t>
            </a:r>
            <a:br>
              <a:rPr lang="zh-CN" altLang="en-US" dirty="0"/>
            </a:br>
            <a:r>
              <a:rPr lang="zh-CN" altLang="en-US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en-US" altLang="zh-CN" dirty="0"/>
              <a:t>asically 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vailable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基本可用</a:t>
            </a:r>
            <a:r>
              <a:rPr lang="zh-CN" altLang="en-US" dirty="0"/>
              <a:t>）</a:t>
            </a:r>
            <a:br>
              <a:rPr lang="zh-CN" altLang="en-US" dirty="0"/>
            </a:br>
            <a:r>
              <a:rPr lang="zh-CN" altLang="en-US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en-US" altLang="zh-CN" dirty="0"/>
              <a:t>oft-state</a:t>
            </a:r>
            <a:r>
              <a:rPr lang="zh-CN" altLang="en-US" dirty="0"/>
              <a:t>（ </a:t>
            </a:r>
            <a:r>
              <a:rPr lang="zh-CN" altLang="en-US" dirty="0">
                <a:solidFill>
                  <a:srgbClr val="FF0000"/>
                </a:solidFill>
              </a:rPr>
              <a:t>软状态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柔性事务</a:t>
            </a:r>
            <a:r>
              <a:rPr lang="zh-CN" altLang="en-US" dirty="0"/>
              <a:t>）</a:t>
            </a:r>
            <a:br>
              <a:rPr lang="zh-CN" altLang="en-US" dirty="0"/>
            </a:br>
            <a:r>
              <a:rPr lang="zh-CN" altLang="en-US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E</a:t>
            </a:r>
            <a:r>
              <a:rPr lang="en-US" altLang="zh-CN" dirty="0"/>
              <a:t>ventual Consistency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最终一致性</a:t>
            </a:r>
            <a:r>
              <a:rPr lang="zh-CN" altLang="en-US" dirty="0"/>
              <a:t>）</a:t>
            </a:r>
            <a:br>
              <a:rPr lang="zh-CN" altLang="en-US" dirty="0"/>
            </a:br>
            <a:r>
              <a:rPr lang="zh-CN" altLang="en-US" dirty="0"/>
              <a:t>    </a:t>
            </a:r>
            <a:r>
              <a:rPr lang="en-US" altLang="zh-CN" dirty="0"/>
              <a:t>BASE</a:t>
            </a:r>
            <a:r>
              <a:rPr lang="zh-CN" altLang="en-US" dirty="0"/>
              <a:t>模型不同于传统</a:t>
            </a:r>
            <a:r>
              <a:rPr lang="en-US" altLang="zh-CN" dirty="0"/>
              <a:t>ACID</a:t>
            </a:r>
            <a:r>
              <a:rPr lang="zh-CN" altLang="en-US" dirty="0"/>
              <a:t>模型，牺牲高一致性，强调可用性，数据允许在一段时间内的不一致，只要保证最终一致就可以了。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88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412570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798"/>
            <a:ext cx="10515600" cy="920336"/>
          </a:xfrm>
        </p:spPr>
        <p:txBody>
          <a:bodyPr/>
          <a:lstStyle/>
          <a:p>
            <a:r>
              <a:rPr lang="en-US" altLang="zh-CN" dirty="0"/>
              <a:t>2.4 NoSQL</a:t>
            </a:r>
            <a:r>
              <a:rPr lang="zh-CN" altLang="en-US" dirty="0"/>
              <a:t>数据库（续）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13967"/>
            <a:ext cx="10515600" cy="586208"/>
          </a:xfrm>
        </p:spPr>
        <p:txBody>
          <a:bodyPr>
            <a:normAutofit/>
          </a:bodyPr>
          <a:lstStyle/>
          <a:p>
            <a:r>
              <a:rPr lang="en-US" altLang="zh-CN" dirty="0"/>
              <a:t>NoSQL</a:t>
            </a:r>
            <a:r>
              <a:rPr lang="zh-CN" altLang="en-US" dirty="0"/>
              <a:t>数据库与关系数据库的比较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89</a:t>
            </a:fld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C663FB1-290F-4095-A847-AC2EC6F95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24" y="1397635"/>
            <a:ext cx="11264552" cy="498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44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2.2.1 </a:t>
            </a:r>
            <a:r>
              <a:rPr lang="zh-CN" altLang="en-US" dirty="0"/>
              <a:t>关系数据库标准语言</a:t>
            </a:r>
            <a:r>
              <a:rPr lang="en-US" altLang="zh-CN" dirty="0"/>
              <a:t>SQL</a:t>
            </a:r>
            <a:r>
              <a:rPr lang="zh-CN" altLang="en-US" dirty="0"/>
              <a:t>（续）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115" name="内容占位符 2">
            <a:extLst>
              <a:ext uri="{FF2B5EF4-FFF2-40B4-BE49-F238E27FC236}">
                <a16:creationId xmlns:a16="http://schemas.microsoft.com/office/drawing/2014/main" id="{2C7C9712-F905-445D-ABB8-41701E402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19" y="1347900"/>
            <a:ext cx="5831584" cy="5359380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2900" b="1" dirty="0"/>
              <a:t>数据定义：</a:t>
            </a:r>
            <a:r>
              <a:rPr lang="zh-CN" altLang="en-US" sz="2400" dirty="0"/>
              <a:t>定义关系数据库逻辑操作对象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dirty="0"/>
          </a:p>
          <a:p>
            <a:r>
              <a:rPr lang="zh-CN" altLang="en-US" b="1" dirty="0"/>
              <a:t>数据查询：</a:t>
            </a:r>
            <a:endParaRPr lang="en-US" altLang="zh-CN" b="1" dirty="0"/>
          </a:p>
          <a:p>
            <a:pPr lvl="1"/>
            <a:r>
              <a:rPr lang="zh-CN" altLang="en-US" b="1" dirty="0"/>
              <a:t>基本查询</a:t>
            </a:r>
            <a:endParaRPr lang="en-US" altLang="zh-CN" b="1" dirty="0"/>
          </a:p>
          <a:p>
            <a:pPr lvl="2"/>
            <a:r>
              <a:rPr lang="zh-CN" altLang="en-US" dirty="0"/>
              <a:t>主要包括选择、投影、连接、分组、聚集、排序等关系操作</a:t>
            </a:r>
            <a:endParaRPr lang="en-US" altLang="zh-CN" dirty="0"/>
          </a:p>
          <a:p>
            <a:pPr lvl="1"/>
            <a:r>
              <a:rPr lang="zh-CN" altLang="en-US" b="1" dirty="0"/>
              <a:t>扩展查询</a:t>
            </a:r>
            <a:endParaRPr lang="en-US" altLang="zh-CN" b="1" dirty="0"/>
          </a:p>
          <a:p>
            <a:pPr lvl="2"/>
            <a:r>
              <a:rPr lang="zh-CN" altLang="en-US" dirty="0"/>
              <a:t>面向</a:t>
            </a:r>
            <a:r>
              <a:rPr lang="en-US" altLang="zh-CN" dirty="0"/>
              <a:t>OLAP</a:t>
            </a:r>
            <a:r>
              <a:rPr lang="zh-CN" altLang="en-US" dirty="0"/>
              <a:t>分析的聚合计算</a:t>
            </a:r>
            <a:endParaRPr lang="en-US" altLang="zh-CN" dirty="0"/>
          </a:p>
          <a:p>
            <a:r>
              <a:rPr lang="zh-CN" altLang="en-US" b="1" dirty="0"/>
              <a:t>连接操作的实现机理</a:t>
            </a:r>
            <a:endParaRPr lang="en-US" altLang="zh-CN" b="1" dirty="0"/>
          </a:p>
          <a:p>
            <a:pPr lvl="1"/>
            <a:r>
              <a:rPr lang="zh-CN" altLang="en-US" sz="2000" dirty="0"/>
              <a:t>嵌套循环连接（</a:t>
            </a:r>
            <a:r>
              <a:rPr lang="en-US" altLang="zh-CN" sz="2000" dirty="0"/>
              <a:t>nested-loop join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zh-CN" altLang="en-US" sz="2000" dirty="0"/>
              <a:t>排序归并连接（</a:t>
            </a:r>
            <a:r>
              <a:rPr lang="en-US" altLang="zh-CN" sz="2000" dirty="0"/>
              <a:t>sort-merge join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zh-CN" altLang="en-US" sz="2000" dirty="0"/>
              <a:t>哈希连接（</a:t>
            </a:r>
            <a:r>
              <a:rPr lang="en-US" altLang="zh-CN" sz="2000" dirty="0"/>
              <a:t>hash join</a:t>
            </a:r>
            <a:r>
              <a:rPr lang="zh-CN" altLang="en-US" sz="2000" dirty="0"/>
              <a:t>）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116" name="表格 115">
            <a:extLst>
              <a:ext uri="{FF2B5EF4-FFF2-40B4-BE49-F238E27FC236}">
                <a16:creationId xmlns:a16="http://schemas.microsoft.com/office/drawing/2014/main" id="{CF4B44A9-F5A1-453F-8E5C-12ABB7F7E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923298"/>
              </p:ext>
            </p:extLst>
          </p:nvPr>
        </p:nvGraphicFramePr>
        <p:xfrm>
          <a:off x="602901" y="1749682"/>
          <a:ext cx="5741300" cy="1706235"/>
        </p:xfrm>
        <a:graphic>
          <a:graphicData uri="http://schemas.openxmlformats.org/drawingml/2006/table">
            <a:tbl>
              <a:tblPr firstRow="1" firstCol="1" lastCol="1" bandRow="1" bandCol="1">
                <a:tableStyleId>{5C22544A-7EE6-4342-B048-85BDC9FD1C3A}</a:tableStyleId>
              </a:tblPr>
              <a:tblGrid>
                <a:gridCol w="1498539">
                  <a:extLst>
                    <a:ext uri="{9D8B030D-6E8A-4147-A177-3AD203B41FA5}">
                      <a16:colId xmlns:a16="http://schemas.microsoft.com/office/drawing/2014/main" val="2972989373"/>
                    </a:ext>
                  </a:extLst>
                </a:gridCol>
                <a:gridCol w="1498539">
                  <a:extLst>
                    <a:ext uri="{9D8B030D-6E8A-4147-A177-3AD203B41FA5}">
                      <a16:colId xmlns:a16="http://schemas.microsoft.com/office/drawing/2014/main" val="3933995916"/>
                    </a:ext>
                  </a:extLst>
                </a:gridCol>
                <a:gridCol w="1372111">
                  <a:extLst>
                    <a:ext uri="{9D8B030D-6E8A-4147-A177-3AD203B41FA5}">
                      <a16:colId xmlns:a16="http://schemas.microsoft.com/office/drawing/2014/main" val="1300988262"/>
                    </a:ext>
                  </a:extLst>
                </a:gridCol>
                <a:gridCol w="1372111">
                  <a:extLst>
                    <a:ext uri="{9D8B030D-6E8A-4147-A177-3AD203B41FA5}">
                      <a16:colId xmlns:a16="http://schemas.microsoft.com/office/drawing/2014/main" val="3528001040"/>
                    </a:ext>
                  </a:extLst>
                </a:gridCol>
              </a:tblGrid>
              <a:tr h="25590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400" kern="100" dirty="0">
                          <a:effectLst/>
                        </a:rPr>
                        <a:t>操作对象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400" kern="100" dirty="0">
                          <a:effectLst/>
                        </a:rPr>
                        <a:t>操作方式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266768"/>
                  </a:ext>
                </a:extLst>
              </a:tr>
              <a:tr h="2559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400" kern="100">
                          <a:effectLst/>
                        </a:rPr>
                        <a:t>创建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400" kern="100" dirty="0">
                          <a:effectLst/>
                        </a:rPr>
                        <a:t>删除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400" kern="100">
                          <a:effectLst/>
                        </a:rPr>
                        <a:t>修改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423684540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400" kern="100" dirty="0">
                          <a:effectLst/>
                        </a:rPr>
                        <a:t>模式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1400" kern="100" dirty="0">
                          <a:effectLst/>
                        </a:rPr>
                        <a:t>CREATE SCHEMA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fr-FR" sz="1400" kern="100">
                          <a:effectLst/>
                        </a:rPr>
                        <a:t>DROP SCHEMA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altLang="zh-CN" sz="1400" kern="100" dirty="0">
                          <a:effectLst/>
                        </a:rPr>
                        <a:t>ALTER</a:t>
                      </a:r>
                      <a:r>
                        <a:rPr lang="en-US" altLang="zh-CN" sz="1400" kern="100" baseline="0" dirty="0">
                          <a:effectLst/>
                        </a:rPr>
                        <a:t> SCHEMA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132500697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400" kern="100">
                          <a:effectLst/>
                        </a:rPr>
                        <a:t>表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fr-FR" sz="1400" kern="100" dirty="0">
                          <a:effectLst/>
                        </a:rPr>
                        <a:t>CREATE TABLE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fr-FR" sz="1400" kern="100" dirty="0">
                          <a:effectLst/>
                        </a:rPr>
                        <a:t>DROP TABLE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fr-FR" sz="1400" kern="100" dirty="0">
                          <a:effectLst/>
                        </a:rPr>
                        <a:t>ALTER TABLE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492101871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400" kern="100">
                          <a:effectLst/>
                        </a:rPr>
                        <a:t>索引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1400" kern="100">
                          <a:effectLst/>
                        </a:rPr>
                        <a:t>CREATE INDEX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fr-FR" sz="1400" kern="100" dirty="0">
                          <a:effectLst/>
                        </a:rPr>
                        <a:t>DROP INDEX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fr-FR" sz="1400" kern="100" dirty="0">
                          <a:effectLst/>
                        </a:rPr>
                        <a:t>ALTER</a:t>
                      </a:r>
                      <a:r>
                        <a:rPr lang="fr-FR" sz="1400" kern="100" baseline="0" dirty="0">
                          <a:effectLst/>
                        </a:rPr>
                        <a:t> INDEX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477964044"/>
                  </a:ext>
                </a:extLst>
              </a:tr>
              <a:tr h="2559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zh-CN" sz="1400" kern="100" dirty="0">
                          <a:effectLst/>
                        </a:rPr>
                        <a:t>视图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1400" kern="100" dirty="0">
                          <a:effectLst/>
                        </a:rPr>
                        <a:t>CREATE VIEW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fr-FR" sz="1400" kern="100" dirty="0">
                          <a:effectLst/>
                        </a:rPr>
                        <a:t>DROP VIEW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fr-FR" sz="1400" kern="100" dirty="0">
                          <a:effectLst/>
                        </a:rPr>
                        <a:t> ALTER VIEW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924164560"/>
                  </a:ext>
                </a:extLst>
              </a:tr>
            </a:tbl>
          </a:graphicData>
        </a:graphic>
      </p:graphicFrame>
      <p:pic>
        <p:nvPicPr>
          <p:cNvPr id="117" name="图片 116">
            <a:extLst>
              <a:ext uri="{FF2B5EF4-FFF2-40B4-BE49-F238E27FC236}">
                <a16:creationId xmlns:a16="http://schemas.microsoft.com/office/drawing/2014/main" id="{F86016EB-54AD-4685-9FE4-2AA2094FD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784" y="1308209"/>
            <a:ext cx="5306291" cy="543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4020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798"/>
            <a:ext cx="10515600" cy="920336"/>
          </a:xfrm>
        </p:spPr>
        <p:txBody>
          <a:bodyPr/>
          <a:lstStyle/>
          <a:p>
            <a:r>
              <a:rPr lang="en-US" altLang="zh-CN" dirty="0"/>
              <a:t>2.4 NoSQL</a:t>
            </a:r>
            <a:r>
              <a:rPr lang="zh-CN" altLang="en-US" dirty="0"/>
              <a:t>数据库（续）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13967"/>
            <a:ext cx="10515600" cy="586208"/>
          </a:xfrm>
        </p:spPr>
        <p:txBody>
          <a:bodyPr>
            <a:normAutofit/>
          </a:bodyPr>
          <a:lstStyle/>
          <a:p>
            <a:r>
              <a:rPr lang="en-US" altLang="zh-CN" dirty="0"/>
              <a:t>NoSQL</a:t>
            </a:r>
            <a:r>
              <a:rPr lang="zh-CN" altLang="en-US" dirty="0"/>
              <a:t>数据库与关系数据库的比较（续表）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90</a:t>
            </a:fld>
            <a:endParaRPr lang="zh-CN" altLang="en-US" dirty="0"/>
          </a:p>
        </p:txBody>
      </p:sp>
      <p:pic>
        <p:nvPicPr>
          <p:cNvPr id="7" name="内容占位符 5">
            <a:extLst>
              <a:ext uri="{FF2B5EF4-FFF2-40B4-BE49-F238E27FC236}">
                <a16:creationId xmlns:a16="http://schemas.microsoft.com/office/drawing/2014/main" id="{AC61A7B6-FBC6-4831-97A0-EDA0D8D61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" y="1486093"/>
            <a:ext cx="10515600" cy="444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7803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NoSQL</a:t>
            </a:r>
            <a:r>
              <a:rPr lang="zh-CN" altLang="en-US" dirty="0"/>
              <a:t>数据库（续）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5462"/>
            <a:ext cx="11177588" cy="488673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总结： 关系数据库和</a:t>
            </a:r>
            <a:r>
              <a:rPr lang="en-US" altLang="zh-CN" b="1" dirty="0">
                <a:solidFill>
                  <a:srgbClr val="C00000"/>
                </a:solidFill>
              </a:rPr>
              <a:t>NoSQL</a:t>
            </a:r>
            <a:r>
              <a:rPr lang="zh-CN" altLang="en-US" b="1" dirty="0">
                <a:solidFill>
                  <a:srgbClr val="C00000"/>
                </a:solidFill>
              </a:rPr>
              <a:t>数据库各有优缺点，彼此无法取代！ 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dirty="0"/>
              <a:t>关系数据库应用场景：电信、银行等领域的关键业务系统，需要保证强事务一致性 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dirty="0"/>
              <a:t>NoSQL</a:t>
            </a:r>
            <a:r>
              <a:rPr lang="zh-CN" altLang="en-US" dirty="0"/>
              <a:t>数据库应用场景：互联网企业、传统企业的非关键业务（比如数据分析） 采用混合架构 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p"/>
            </a:pPr>
            <a:endParaRPr lang="zh-CN" altLang="en-US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dirty="0"/>
              <a:t>案例：亚马逊公司使用</a:t>
            </a:r>
            <a:r>
              <a:rPr lang="zh-CN" altLang="en-US" dirty="0">
                <a:solidFill>
                  <a:srgbClr val="FF0000"/>
                </a:solidFill>
              </a:rPr>
              <a:t>不同类型的数据库</a:t>
            </a:r>
            <a:r>
              <a:rPr lang="zh-CN" altLang="en-US" dirty="0"/>
              <a:t>来支撑其电子商务应用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对于“</a:t>
            </a:r>
            <a:r>
              <a:rPr lang="zh-CN" altLang="en-US" dirty="0">
                <a:solidFill>
                  <a:srgbClr val="FF0000"/>
                </a:solidFill>
              </a:rPr>
              <a:t>购物篮</a:t>
            </a:r>
            <a:r>
              <a:rPr lang="zh-CN" altLang="en-US" dirty="0"/>
              <a:t>”这种临时性数据，采用</a:t>
            </a:r>
            <a:r>
              <a:rPr lang="zh-CN" altLang="en-US" dirty="0">
                <a:solidFill>
                  <a:srgbClr val="FF0000"/>
                </a:solidFill>
              </a:rPr>
              <a:t>键值</a:t>
            </a:r>
            <a:r>
              <a:rPr lang="zh-CN" altLang="en-US" dirty="0"/>
              <a:t>存储会更加高效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当前的</a:t>
            </a:r>
            <a:r>
              <a:rPr lang="zh-CN" altLang="en-US" dirty="0">
                <a:solidFill>
                  <a:srgbClr val="FF0000"/>
                </a:solidFill>
              </a:rPr>
              <a:t>产品和订单</a:t>
            </a:r>
            <a:r>
              <a:rPr lang="zh-CN" altLang="en-US" dirty="0"/>
              <a:t>信息则适合存放在</a:t>
            </a:r>
            <a:r>
              <a:rPr lang="zh-CN" altLang="en-US" dirty="0">
                <a:solidFill>
                  <a:srgbClr val="FF0000"/>
                </a:solidFill>
              </a:rPr>
              <a:t>关系</a:t>
            </a:r>
            <a:r>
              <a:rPr lang="zh-CN" altLang="en-US" dirty="0"/>
              <a:t>数据库中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大量的</a:t>
            </a:r>
            <a:r>
              <a:rPr lang="zh-CN" altLang="en-US" dirty="0">
                <a:solidFill>
                  <a:srgbClr val="FF0000"/>
                </a:solidFill>
              </a:rPr>
              <a:t>历史订单</a:t>
            </a:r>
            <a:r>
              <a:rPr lang="zh-CN" altLang="en-US" dirty="0"/>
              <a:t>信息则适合保存在类似</a:t>
            </a:r>
            <a:r>
              <a:rPr lang="en-US" altLang="zh-CN" dirty="0"/>
              <a:t>MongoDB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文档</a:t>
            </a:r>
            <a:r>
              <a:rPr lang="zh-CN" altLang="en-US" dirty="0"/>
              <a:t>数据库中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91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808410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3211" y="64664"/>
            <a:ext cx="10515600" cy="920336"/>
          </a:xfrm>
        </p:spPr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代表性数据库演化与发展趋势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92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33211" y="942557"/>
            <a:ext cx="11025414" cy="4996068"/>
          </a:xfrm>
        </p:spPr>
        <p:txBody>
          <a:bodyPr>
            <a:noAutofit/>
          </a:bodyPr>
          <a:lstStyle/>
          <a:p>
            <a:pPr marL="457200" lvl="0" indent="-4572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内存数据库</a:t>
            </a:r>
            <a:endParaRPr lang="en-US" altLang="zh-CN" sz="2800" dirty="0">
              <a:solidFill>
                <a:prstClr val="black"/>
              </a:solidFill>
              <a:latin typeface="DengXian"/>
              <a:ea typeface="DengXian" panose="02010600030101010101" pitchFamily="2" charset="-122"/>
            </a:endParaRPr>
          </a:p>
          <a:p>
            <a:pPr lvl="0">
              <a:lnSpc>
                <a:spcPct val="90000"/>
              </a:lnSpc>
            </a:pPr>
            <a:r>
              <a:rPr lang="en-US" altLang="zh-CN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            </a:t>
            </a: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提升访问性能</a:t>
            </a:r>
            <a:endParaRPr lang="en-US" altLang="zh-CN" sz="2800" dirty="0">
              <a:solidFill>
                <a:prstClr val="black"/>
              </a:solidFill>
              <a:latin typeface="DengXian"/>
              <a:ea typeface="DengXian" panose="02010600030101010101" pitchFamily="2" charset="-122"/>
            </a:endParaRPr>
          </a:p>
          <a:p>
            <a:pPr marL="457200" lvl="0" indent="-4572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混合引擎</a:t>
            </a:r>
            <a:endParaRPr lang="en-US" altLang="zh-CN" dirty="0">
              <a:solidFill>
                <a:prstClr val="black"/>
              </a:solidFill>
              <a:latin typeface="DengXian"/>
              <a:ea typeface="DengXian" panose="02010600030101010101" pitchFamily="2" charset="-122"/>
            </a:endParaRPr>
          </a:p>
          <a:p>
            <a:pPr lvl="0">
              <a:lnSpc>
                <a:spcPct val="90000"/>
              </a:lnSpc>
            </a:pPr>
            <a:r>
              <a:rPr lang="en-US" altLang="zh-CN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           </a:t>
            </a: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混合负载、读写双重优化</a:t>
            </a:r>
            <a:endParaRPr lang="en-US" altLang="zh-CN" dirty="0">
              <a:solidFill>
                <a:prstClr val="black"/>
              </a:solidFill>
              <a:latin typeface="DengXian"/>
              <a:ea typeface="DengXian" panose="02010600030101010101" pitchFamily="2" charset="-122"/>
            </a:endParaRPr>
          </a:p>
          <a:p>
            <a:pPr marL="457200" lvl="0" indent="-4572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MPP</a:t>
            </a:r>
            <a:r>
              <a:rPr lang="zh-CN" altLang="en-US" sz="2800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数据库</a:t>
            </a:r>
            <a:endParaRPr lang="en-US" altLang="zh-CN" sz="2800" dirty="0">
              <a:solidFill>
                <a:prstClr val="black"/>
              </a:solidFill>
              <a:latin typeface="DengXian"/>
              <a:ea typeface="DengXian" panose="02010600030101010101" pitchFamily="2" charset="-122"/>
            </a:endParaRPr>
          </a:p>
          <a:p>
            <a:pPr lvl="0">
              <a:lnSpc>
                <a:spcPct val="90000"/>
              </a:lnSpc>
            </a:pPr>
            <a:r>
              <a:rPr lang="en-US" altLang="zh-CN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            SN</a:t>
            </a: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架构，分布式、并行</a:t>
            </a:r>
            <a:endParaRPr lang="en-US" altLang="zh-CN" sz="2800" dirty="0">
              <a:solidFill>
                <a:prstClr val="black"/>
              </a:solidFill>
              <a:latin typeface="DengXian"/>
              <a:ea typeface="DengXian" panose="02010600030101010101" pitchFamily="2" charset="-122"/>
            </a:endParaRPr>
          </a:p>
          <a:p>
            <a:pPr marL="457200" lvl="0" indent="-4572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NewSQL</a:t>
            </a: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数据库</a:t>
            </a:r>
            <a:endParaRPr lang="en-US" altLang="zh-CN" dirty="0">
              <a:solidFill>
                <a:prstClr val="black"/>
              </a:solidFill>
              <a:latin typeface="DengXian"/>
              <a:ea typeface="DengXian" panose="02010600030101010101" pitchFamily="2" charset="-122"/>
            </a:endParaRPr>
          </a:p>
          <a:p>
            <a:pPr lvl="0">
              <a:lnSpc>
                <a:spcPct val="90000"/>
              </a:lnSpc>
            </a:pPr>
            <a:r>
              <a:rPr lang="en-US" altLang="zh-CN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            </a:t>
            </a: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突破传统数据库技术框架，接近</a:t>
            </a:r>
            <a:r>
              <a:rPr lang="en-US" altLang="zh-CN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NoSQL</a:t>
            </a: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数据库技术，保持</a:t>
            </a:r>
            <a:r>
              <a:rPr lang="en-US" altLang="zh-CN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SQL</a:t>
            </a: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数据库的</a:t>
            </a:r>
            <a:r>
              <a:rPr lang="en-US" altLang="zh-CN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ACID</a:t>
            </a: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特性</a:t>
            </a:r>
            <a:endParaRPr lang="en-US" altLang="zh-CN" dirty="0">
              <a:solidFill>
                <a:prstClr val="black"/>
              </a:solidFill>
              <a:latin typeface="DengXian"/>
              <a:ea typeface="DengXian" panose="02010600030101010101" pitchFamily="2" charset="-122"/>
            </a:endParaRPr>
          </a:p>
          <a:p>
            <a:pPr marL="457200" lvl="0" indent="-4572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新硬件技术（</a:t>
            </a:r>
            <a:r>
              <a:rPr lang="en-US" altLang="zh-CN" sz="2800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GPU</a:t>
            </a:r>
            <a:r>
              <a:rPr lang="zh-CN" altLang="en-US" sz="2800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6576067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3211" y="64664"/>
            <a:ext cx="10515600" cy="920336"/>
          </a:xfrm>
        </p:spPr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代表性数据库演化与发展趋势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93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33211" y="942557"/>
            <a:ext cx="11025414" cy="4996068"/>
          </a:xfrm>
        </p:spPr>
        <p:txBody>
          <a:bodyPr>
            <a:noAutofit/>
          </a:bodyPr>
          <a:lstStyle/>
          <a:p>
            <a:pPr lvl="0">
              <a:lnSpc>
                <a:spcPct val="90000"/>
              </a:lnSpc>
            </a:pPr>
            <a:r>
              <a:rPr kumimoji="1" lang="zh-CN" altLang="en-US" sz="4000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传统数据库的演化</a:t>
            </a:r>
            <a:endParaRPr kumimoji="1" lang="en-US" altLang="zh-CN" sz="4000" dirty="0">
              <a:solidFill>
                <a:prstClr val="black"/>
              </a:solidFill>
              <a:latin typeface="DengXian"/>
              <a:ea typeface="DengXian" panose="02010600030101010101" pitchFamily="2" charset="-122"/>
            </a:endParaRPr>
          </a:p>
          <a:p>
            <a:pPr marL="685800" lvl="1" indent="-228600">
              <a:lnSpc>
                <a:spcPct val="90000"/>
              </a:lnSpc>
              <a:buFont typeface="Arial"/>
              <a:buChar char="•"/>
            </a:pPr>
            <a:r>
              <a:rPr lang="zh-CN" altLang="en-US" sz="3200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磁盘数据库</a:t>
            </a:r>
            <a:r>
              <a:rPr lang="zh-CN" altLang="en-US" sz="3200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  <a:sym typeface="Wingdings 3" panose="05040102010807070707" pitchFamily="18" charset="2"/>
              </a:rPr>
              <a:t></a:t>
            </a:r>
            <a:r>
              <a:rPr lang="zh-CN" altLang="en-US" sz="3200" dirty="0">
                <a:solidFill>
                  <a:srgbClr val="FF0000"/>
                </a:solidFill>
                <a:latin typeface="DengXian"/>
                <a:ea typeface="DengXian" panose="02010600030101010101" pitchFamily="2" charset="-122"/>
                <a:sym typeface="Wingdings 3" panose="05040102010807070707" pitchFamily="18" charset="2"/>
              </a:rPr>
              <a:t>内存数据库</a:t>
            </a:r>
            <a:endParaRPr lang="en-US" altLang="zh-CN" sz="3200" dirty="0">
              <a:solidFill>
                <a:srgbClr val="FF0000"/>
              </a:solidFill>
              <a:latin typeface="DengXian"/>
              <a:ea typeface="DengXian" panose="02010600030101010101" pitchFamily="2" charset="-122"/>
              <a:sym typeface="Wingdings 3" panose="05040102010807070707" pitchFamily="18" charset="2"/>
            </a:endParaRPr>
          </a:p>
          <a:p>
            <a:pPr marL="1143000" lvl="2" indent="-228600">
              <a:buFont typeface="Arial"/>
              <a:buChar char="•"/>
            </a:pPr>
            <a:r>
              <a:rPr lang="en-US" altLang="zh-CN" sz="2800" dirty="0" err="1">
                <a:solidFill>
                  <a:prstClr val="black"/>
                </a:solidFill>
                <a:latin typeface="DengXian"/>
                <a:ea typeface="DengXian" panose="02010600030101010101" pitchFamily="2" charset="-122"/>
                <a:sym typeface="Wingdings 3" panose="05040102010807070707" pitchFamily="18" charset="2"/>
              </a:rPr>
              <a:t>Oracle+Timesten</a:t>
            </a:r>
            <a:r>
              <a:rPr lang="zh-CN" altLang="en-US" sz="2800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  <a:sym typeface="Wingdings 3" panose="05040102010807070707" pitchFamily="18" charset="2"/>
              </a:rPr>
              <a:t>，</a:t>
            </a:r>
            <a:r>
              <a:rPr lang="en-US" altLang="zh-CN" sz="2800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  <a:sym typeface="Wingdings 3" panose="05040102010807070707" pitchFamily="18" charset="2"/>
              </a:rPr>
              <a:t>IBM </a:t>
            </a:r>
            <a:r>
              <a:rPr lang="en-US" altLang="zh-CN" sz="2800" dirty="0" err="1">
                <a:solidFill>
                  <a:prstClr val="black"/>
                </a:solidFill>
                <a:latin typeface="DengXian"/>
                <a:ea typeface="DengXian" panose="02010600030101010101" pitchFamily="2" charset="-122"/>
                <a:sym typeface="Wingdings 3" panose="05040102010807070707" pitchFamily="18" charset="2"/>
              </a:rPr>
              <a:t>solidDB</a:t>
            </a:r>
            <a:r>
              <a:rPr lang="en-US" altLang="zh-CN" sz="2800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  <a:sym typeface="Wingdings 3" panose="05040102010807070707" pitchFamily="18" charset="2"/>
              </a:rPr>
              <a:t> </a:t>
            </a:r>
          </a:p>
          <a:p>
            <a:pPr marL="685800" lvl="1" indent="-228600">
              <a:lnSpc>
                <a:spcPct val="90000"/>
              </a:lnSpc>
              <a:buFont typeface="Arial"/>
              <a:buChar char="•"/>
            </a:pPr>
            <a:r>
              <a:rPr lang="zh-CN" altLang="en-US" sz="3200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  <a:sym typeface="Wingdings 3" panose="05040102010807070707" pitchFamily="18" charset="2"/>
              </a:rPr>
              <a:t>磁盘数据库</a:t>
            </a:r>
            <a:r>
              <a:rPr lang="en-US" altLang="zh-CN" sz="3200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  <a:sym typeface="Wingdings 3" panose="05040102010807070707" pitchFamily="18" charset="2"/>
              </a:rPr>
              <a:t>+</a:t>
            </a:r>
            <a:r>
              <a:rPr lang="zh-CN" altLang="en-US" sz="3200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  <a:sym typeface="Wingdings 3" panose="05040102010807070707" pitchFamily="18" charset="2"/>
              </a:rPr>
              <a:t>内存数据库</a:t>
            </a:r>
            <a:r>
              <a:rPr lang="zh-CN" altLang="en-US" sz="3200" dirty="0">
                <a:solidFill>
                  <a:srgbClr val="FF0000"/>
                </a:solidFill>
                <a:latin typeface="DengXian"/>
                <a:ea typeface="DengXian" panose="02010600030101010101" pitchFamily="2" charset="-122"/>
                <a:sym typeface="Wingdings 3" panose="05040102010807070707" pitchFamily="18" charset="2"/>
              </a:rPr>
              <a:t>混合多引擎数据库</a:t>
            </a:r>
            <a:endParaRPr lang="en-US" altLang="zh-CN" sz="3200" dirty="0">
              <a:solidFill>
                <a:srgbClr val="FF0000"/>
              </a:solidFill>
              <a:latin typeface="DengXian"/>
              <a:ea typeface="DengXian" panose="02010600030101010101" pitchFamily="2" charset="-122"/>
              <a:sym typeface="Wingdings 3" panose="05040102010807070707" pitchFamily="18" charset="2"/>
            </a:endParaRPr>
          </a:p>
          <a:p>
            <a:pPr marL="1143000" lvl="2" indent="-228600">
              <a:buFont typeface="Arial"/>
              <a:buChar char="•"/>
            </a:pPr>
            <a:r>
              <a:rPr lang="en-US" altLang="zh-CN" sz="2800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  <a:sym typeface="Wingdings 3" panose="05040102010807070707" pitchFamily="18" charset="2"/>
              </a:rPr>
              <a:t>Oracle</a:t>
            </a:r>
            <a:r>
              <a:rPr lang="zh-CN" altLang="en-US" sz="2800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  <a:sym typeface="Wingdings 3" panose="05040102010807070707" pitchFamily="18" charset="2"/>
              </a:rPr>
              <a:t> </a:t>
            </a:r>
            <a:r>
              <a:rPr lang="en-US" altLang="zh-CN" sz="2800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  <a:sym typeface="Wingdings 3" panose="05040102010807070707" pitchFamily="18" charset="2"/>
              </a:rPr>
              <a:t>Oracle Database in memory, DB2+SolidDB</a:t>
            </a:r>
            <a:r>
              <a:rPr lang="zh-CN" altLang="en-US" sz="2800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  <a:sym typeface="Wingdings 3" panose="05040102010807070707" pitchFamily="18" charset="2"/>
              </a:rPr>
              <a:t> </a:t>
            </a:r>
            <a:endParaRPr lang="en-US" altLang="zh-CN" sz="2800" dirty="0">
              <a:solidFill>
                <a:prstClr val="black"/>
              </a:solidFill>
              <a:latin typeface="DengXian"/>
              <a:ea typeface="DengXian" panose="02010600030101010101" pitchFamily="2" charset="-122"/>
              <a:sym typeface="Wingdings 3" panose="05040102010807070707" pitchFamily="18" charset="2"/>
            </a:endParaRPr>
          </a:p>
          <a:p>
            <a:pPr marL="914400" lvl="2"/>
            <a:r>
              <a:rPr lang="en-US" altLang="zh-CN" sz="2800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  <a:sym typeface="Wingdings 3" panose="05040102010807070707" pitchFamily="18" charset="2"/>
              </a:rPr>
              <a:t>              </a:t>
            </a:r>
            <a:r>
              <a:rPr lang="zh-CN" altLang="en-US" sz="2800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  <a:sym typeface="Wingdings 3" panose="05040102010807070707" pitchFamily="18" charset="2"/>
              </a:rPr>
              <a:t></a:t>
            </a:r>
            <a:r>
              <a:rPr lang="en-US" altLang="zh-CN" sz="2800" dirty="0">
                <a:solidFill>
                  <a:srgbClr val="FF0000"/>
                </a:solidFill>
                <a:latin typeface="DengXian"/>
                <a:ea typeface="DengXian" panose="02010600030101010101" pitchFamily="2" charset="-122"/>
                <a:sym typeface="Wingdings 3" panose="05040102010807070707" pitchFamily="18" charset="2"/>
              </a:rPr>
              <a:t>HTAP</a:t>
            </a:r>
            <a:r>
              <a:rPr lang="zh-CN" altLang="en-US" sz="2800" dirty="0">
                <a:solidFill>
                  <a:srgbClr val="FF0000"/>
                </a:solidFill>
                <a:latin typeface="DengXian"/>
                <a:ea typeface="DengXian" panose="02010600030101010101" pitchFamily="2" charset="-122"/>
                <a:sym typeface="Wingdings 3" panose="05040102010807070707" pitchFamily="18" charset="2"/>
              </a:rPr>
              <a:t>混合引擎</a:t>
            </a:r>
            <a:endParaRPr lang="zh-CN" altLang="en-US" sz="2800" dirty="0">
              <a:solidFill>
                <a:srgbClr val="FF0000"/>
              </a:solidFill>
              <a:latin typeface="DengXian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911166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Oracle </a:t>
            </a:r>
            <a:r>
              <a:rPr lang="en-US" altLang="zh-CN" dirty="0" err="1"/>
              <a:t>TimesTen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0057"/>
            <a:ext cx="10515600" cy="1399681"/>
          </a:xfrm>
        </p:spPr>
        <p:txBody>
          <a:bodyPr>
            <a:normAutofit/>
          </a:bodyPr>
          <a:lstStyle/>
          <a:p>
            <a:r>
              <a:rPr lang="en-US" altLang="zh-CN" sz="2200" dirty="0" err="1">
                <a:solidFill>
                  <a:srgbClr val="C00000"/>
                </a:solidFill>
              </a:rPr>
              <a:t>TimesTen</a:t>
            </a:r>
            <a:r>
              <a:rPr lang="en-US" altLang="zh-CN" sz="2200" dirty="0">
                <a:solidFill>
                  <a:srgbClr val="C00000"/>
                </a:solidFill>
              </a:rPr>
              <a:t>: </a:t>
            </a:r>
            <a:r>
              <a:rPr lang="zh-CN" altLang="en-US" sz="2200" dirty="0">
                <a:solidFill>
                  <a:srgbClr val="C00000"/>
                </a:solidFill>
              </a:rPr>
              <a:t>号称最快的</a:t>
            </a:r>
            <a:r>
              <a:rPr lang="en-US" altLang="zh-CN" sz="2200" dirty="0">
                <a:solidFill>
                  <a:srgbClr val="C00000"/>
                </a:solidFill>
              </a:rPr>
              <a:t>OLTP</a:t>
            </a:r>
            <a:r>
              <a:rPr lang="zh-CN" altLang="en-US" sz="2200" dirty="0">
                <a:solidFill>
                  <a:srgbClr val="C00000"/>
                </a:solidFill>
              </a:rPr>
              <a:t>数据库，具有超强可用性（</a:t>
            </a:r>
            <a:r>
              <a:rPr lang="en-US" altLang="zh-CN" sz="2200" dirty="0">
                <a:solidFill>
                  <a:srgbClr val="C00000"/>
                </a:solidFill>
              </a:rPr>
              <a:t> Ultra High Availability</a:t>
            </a:r>
            <a:r>
              <a:rPr lang="zh-CN" altLang="en-US" sz="2200" dirty="0">
                <a:solidFill>
                  <a:srgbClr val="C00000"/>
                </a:solidFill>
              </a:rPr>
              <a:t>）</a:t>
            </a:r>
            <a:r>
              <a:rPr lang="en-US" altLang="zh-CN" sz="2200" dirty="0">
                <a:solidFill>
                  <a:srgbClr val="C00000"/>
                </a:solidFill>
              </a:rPr>
              <a:t>, </a:t>
            </a:r>
            <a:r>
              <a:rPr lang="zh-CN" altLang="en-US" sz="2200" dirty="0">
                <a:solidFill>
                  <a:srgbClr val="C00000"/>
                </a:solidFill>
              </a:rPr>
              <a:t>弹性扩展能力（</a:t>
            </a:r>
            <a:r>
              <a:rPr lang="en-US" altLang="zh-CN" sz="2200" dirty="0">
                <a:solidFill>
                  <a:srgbClr val="C00000"/>
                </a:solidFill>
              </a:rPr>
              <a:t>Elastic Scalability</a:t>
            </a:r>
            <a:r>
              <a:rPr lang="zh-CN" altLang="en-US" sz="2200" dirty="0">
                <a:solidFill>
                  <a:srgbClr val="C00000"/>
                </a:solidFill>
              </a:rPr>
              <a:t>），</a:t>
            </a:r>
            <a:r>
              <a:rPr lang="zh-CN" altLang="en-US" sz="2200" dirty="0">
                <a:solidFill>
                  <a:srgbClr val="333333"/>
                </a:solidFill>
              </a:rPr>
              <a:t>是一种实时动态数据的高速缓存系统，包括内存数据库的连接和数据交换技术。</a:t>
            </a: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94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2313D9-D49C-45C7-98E1-5492F4E5C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07771"/>
            <a:ext cx="5878286" cy="375466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38199" y="2307771"/>
            <a:ext cx="509814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Timesten</a:t>
            </a:r>
            <a:r>
              <a:rPr lang="zh-CN" altLang="en-US" sz="2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能比普通数据库快</a:t>
            </a:r>
            <a:r>
              <a:rPr lang="en-US" altLang="zh-CN" sz="2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倍，主要是两个原因：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）数据全部在内存，不需要从硬盘上取数据；（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）应用和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Timesten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可以在同一台机器上直接访问，无需经过网络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2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Timesten</a:t>
            </a:r>
            <a:r>
              <a:rPr lang="zh-CN" altLang="en-US" sz="2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全部数据在内存中，因此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需要和常规数据库配合，最终通过把数据变化写回常规数据库实现永久保存。</a:t>
            </a:r>
            <a:r>
              <a:rPr lang="en-US" altLang="zh-CN" sz="2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r>
              <a:rPr lang="zh-CN" altLang="en-US" sz="2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Trigger</a:t>
            </a:r>
            <a:r>
              <a:rPr lang="zh-CN" altLang="en-US" sz="2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方式来保持</a:t>
            </a:r>
            <a:r>
              <a:rPr lang="en-US" altLang="zh-CN" sz="2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r>
              <a:rPr lang="zh-CN" altLang="en-US" sz="2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数据和</a:t>
            </a:r>
            <a:r>
              <a:rPr lang="en-US" altLang="zh-CN" sz="2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Timesten</a:t>
            </a:r>
            <a:r>
              <a:rPr lang="zh-CN" altLang="en-US" sz="2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数据一致，由于</a:t>
            </a:r>
            <a:r>
              <a:rPr lang="en-US" altLang="zh-CN" sz="2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Trigger</a:t>
            </a:r>
            <a:r>
              <a:rPr lang="zh-CN" altLang="en-US" sz="2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很消耗资源的，必须合理使用。</a:t>
            </a:r>
            <a:endParaRPr lang="en-US" altLang="zh-CN" sz="2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540431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Oracle Database in Memory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95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8CD2952-8F7A-4E05-A33D-C937E24B7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471111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Arial Narrow" panose="020B0606020202030204" pitchFamily="34" charset="0"/>
              </a:rPr>
              <a:t>        Oracle </a:t>
            </a:r>
            <a:r>
              <a:rPr lang="zh-CN" altLang="en-US" sz="2400" dirty="0">
                <a:latin typeface="Arial Narrow" panose="020B0606020202030204" pitchFamily="34" charset="0"/>
              </a:rPr>
              <a:t>数据库增添了 </a:t>
            </a:r>
            <a:r>
              <a:rPr lang="en-US" altLang="zh-CN" sz="2400" dirty="0">
                <a:latin typeface="Arial Narrow" panose="020B0606020202030204" pitchFamily="34" charset="0"/>
              </a:rPr>
              <a:t>In-Memory </a:t>
            </a:r>
            <a:r>
              <a:rPr lang="zh-CN" altLang="en-US" sz="2400" dirty="0">
                <a:latin typeface="Arial Narrow" panose="020B0606020202030204" pitchFamily="34" charset="0"/>
              </a:rPr>
              <a:t>功能，能以透明的方式将分析查询速度提高若干数量级。</a:t>
            </a:r>
            <a:endParaRPr lang="en-US" altLang="zh-CN" sz="2400" dirty="0">
              <a:latin typeface="Arial Narrow" panose="020B0606020202030204" pitchFamily="34" charset="0"/>
            </a:endParaRPr>
          </a:p>
          <a:p>
            <a:r>
              <a:rPr lang="en-US" altLang="zh-CN" sz="2400" dirty="0">
                <a:latin typeface="Arial Narrow" panose="020B0606020202030204" pitchFamily="34" charset="0"/>
              </a:rPr>
              <a:t>        </a:t>
            </a:r>
            <a:r>
              <a:rPr lang="zh-CN" altLang="en-US" sz="2400" dirty="0">
                <a:latin typeface="Arial Narrow" panose="020B0606020202030204" pitchFamily="34" charset="0"/>
              </a:rPr>
              <a:t>单个数据库可以高效地</a:t>
            </a:r>
            <a:r>
              <a:rPr lang="zh-CN" altLang="en-US" sz="2400" dirty="0">
                <a:solidFill>
                  <a:srgbClr val="C00000"/>
                </a:solidFill>
                <a:latin typeface="Arial Narrow" panose="020B0606020202030204" pitchFamily="34" charset="0"/>
              </a:rPr>
              <a:t>支持混合负载</a:t>
            </a:r>
            <a:r>
              <a:rPr lang="zh-CN" altLang="en-US" sz="2400" dirty="0">
                <a:latin typeface="Arial Narrow" panose="020B0606020202030204" pitchFamily="34" charset="0"/>
              </a:rPr>
              <a:t>（既能以出色的性能处理</a:t>
            </a:r>
            <a:r>
              <a:rPr lang="en-US" altLang="zh-CN" sz="2400" dirty="0">
                <a:latin typeface="Arial Narrow" panose="020B0606020202030204" pitchFamily="34" charset="0"/>
              </a:rPr>
              <a:t>OLTP</a:t>
            </a:r>
            <a:r>
              <a:rPr lang="zh-CN" altLang="en-US" sz="2400" dirty="0">
                <a:latin typeface="Arial Narrow" panose="020B0606020202030204" pitchFamily="34" charset="0"/>
              </a:rPr>
              <a:t>事务，又能支持</a:t>
            </a:r>
            <a:r>
              <a:rPr lang="en-US" altLang="zh-CN" sz="2400" dirty="0">
                <a:latin typeface="Arial Narrow" panose="020B0606020202030204" pitchFamily="34" charset="0"/>
              </a:rPr>
              <a:t>OLAP</a:t>
            </a:r>
            <a:r>
              <a:rPr lang="zh-CN" altLang="en-US" sz="2400" dirty="0">
                <a:latin typeface="Arial Narrow" panose="020B0606020202030204" pitchFamily="34" charset="0"/>
              </a:rPr>
              <a:t>实时分析和报告）。</a:t>
            </a:r>
            <a:r>
              <a:rPr lang="en-US" altLang="zh-CN" sz="2400" dirty="0">
                <a:latin typeface="Arial Narrow" panose="020B0606020202030204" pitchFamily="34" charset="0"/>
              </a:rPr>
              <a:t>——</a:t>
            </a:r>
            <a:r>
              <a:rPr lang="zh-CN" altLang="en-US" sz="2400" dirty="0">
                <a:latin typeface="Arial Narrow" panose="020B0606020202030204" pitchFamily="34" charset="0"/>
              </a:rPr>
              <a:t>双举负载能力</a:t>
            </a:r>
            <a:endParaRPr lang="en-US" altLang="zh-CN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51509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Oracle Database in Memory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96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8CD2952-8F7A-4E05-A33D-C937E24B7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471111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Arial Narrow" panose="020B0606020202030204" pitchFamily="34" charset="0"/>
              </a:rPr>
              <a:t>Oracle Database in Memory</a:t>
            </a:r>
            <a:r>
              <a:rPr lang="zh-CN" altLang="en-US" sz="2400" dirty="0">
                <a:latin typeface="Arial Narrow" panose="020B0606020202030204" pitchFamily="34" charset="0"/>
              </a:rPr>
              <a:t>这种双举负载能力得益于</a:t>
            </a:r>
            <a:r>
              <a:rPr lang="zh-CN" altLang="en-US" sz="2400" dirty="0">
                <a:solidFill>
                  <a:srgbClr val="C00000"/>
                </a:solidFill>
                <a:latin typeface="Arial Narrow" panose="020B0606020202030204" pitchFamily="34" charset="0"/>
              </a:rPr>
              <a:t>“双格式”架构：</a:t>
            </a:r>
            <a:endParaRPr lang="en-US" altLang="zh-CN" sz="2400" dirty="0">
              <a:solidFill>
                <a:srgbClr val="C00000"/>
              </a:solidFill>
              <a:latin typeface="Arial Narrow" panose="020B0606020202030204" pitchFamily="34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latin typeface="Arial Narrow" panose="020B0606020202030204" pitchFamily="34" charset="0"/>
              </a:rPr>
              <a:t>       </a:t>
            </a:r>
            <a:r>
              <a:rPr lang="zh-CN" altLang="en-US" sz="2400" dirty="0">
                <a:latin typeface="Arial Narrow" panose="020B0606020202030204" pitchFamily="34" charset="0"/>
              </a:rPr>
              <a:t>它支持同时以现有的 </a:t>
            </a:r>
            <a:r>
              <a:rPr lang="en-US" altLang="zh-CN" sz="2400" dirty="0">
                <a:latin typeface="Arial Narrow" panose="020B0606020202030204" pitchFamily="34" charset="0"/>
              </a:rPr>
              <a:t>Oracle </a:t>
            </a:r>
            <a:r>
              <a:rPr lang="zh-CN" altLang="en-US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行格式</a:t>
            </a:r>
            <a:r>
              <a:rPr lang="zh-CN" altLang="en-US" sz="2400" dirty="0">
                <a:latin typeface="Arial Narrow" panose="020B0606020202030204" pitchFamily="34" charset="0"/>
              </a:rPr>
              <a:t>缓存（适用于 </a:t>
            </a:r>
            <a:r>
              <a:rPr lang="en-US" altLang="zh-CN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OLTP</a:t>
            </a:r>
            <a:r>
              <a:rPr lang="en-US" altLang="zh-CN" sz="2400" dirty="0">
                <a:latin typeface="Arial Narrow" panose="020B0606020202030204" pitchFamily="34" charset="0"/>
              </a:rPr>
              <a:t> </a:t>
            </a:r>
            <a:r>
              <a:rPr lang="zh-CN" altLang="en-US" sz="2400" dirty="0">
                <a:latin typeface="Arial Narrow" panose="020B0606020202030204" pitchFamily="34" charset="0"/>
              </a:rPr>
              <a:t>操作）和新的纯 </a:t>
            </a:r>
            <a:r>
              <a:rPr lang="en-US" altLang="zh-CN" sz="2400" dirty="0">
                <a:latin typeface="Arial Narrow" panose="020B0606020202030204" pitchFamily="34" charset="0"/>
              </a:rPr>
              <a:t>In-Memory </a:t>
            </a:r>
            <a:r>
              <a:rPr lang="zh-CN" altLang="en-US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列格式</a:t>
            </a:r>
            <a:r>
              <a:rPr lang="zh-CN" altLang="en-US" sz="2400" dirty="0">
                <a:latin typeface="Arial Narrow" panose="020B0606020202030204" pitchFamily="34" charset="0"/>
              </a:rPr>
              <a:t>（为</a:t>
            </a:r>
            <a:r>
              <a:rPr lang="zh-CN" altLang="en-US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分析处理</a:t>
            </a:r>
            <a:r>
              <a:rPr lang="en-US" altLang="zh-CN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OLAP</a:t>
            </a:r>
            <a:r>
              <a:rPr lang="zh-CN" altLang="en-US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而优化</a:t>
            </a:r>
            <a:r>
              <a:rPr lang="zh-CN" altLang="en-US" sz="2400" dirty="0">
                <a:latin typeface="Arial Narrow" panose="020B0606020202030204" pitchFamily="34" charset="0"/>
              </a:rPr>
              <a:t>）维护数据。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5037E7B-D345-421D-B129-72BF283A9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293" y="3497469"/>
            <a:ext cx="6610350" cy="267899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F5463BF-F6BB-48A9-A43E-917DA7E886CD}"/>
              </a:ext>
            </a:extLst>
          </p:cNvPr>
          <p:cNvSpPr txBox="1"/>
          <p:nvPr/>
        </p:nvSpPr>
        <p:spPr>
          <a:xfrm>
            <a:off x="8237781" y="3411252"/>
            <a:ext cx="1607260" cy="25545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  <a:t>In-Memory</a:t>
            </a:r>
            <a:r>
              <a:rPr lang="zh-CN" altLang="en-US" sz="2000" dirty="0">
                <a:solidFill>
                  <a:srgbClr val="FF0000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  <a:t>支持双格式缓存，但存储上仍保留表的单个副本，避免额外的存储成本或同步问题。</a:t>
            </a:r>
          </a:p>
        </p:txBody>
      </p:sp>
    </p:spTree>
    <p:extLst>
      <p:ext uri="{BB962C8B-B14F-4D97-AF65-F5344CB8AC3E}">
        <p14:creationId xmlns:p14="http://schemas.microsoft.com/office/powerpoint/2010/main" val="181476061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3211" y="64664"/>
            <a:ext cx="10515600" cy="920336"/>
          </a:xfrm>
        </p:spPr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代表性数据库演化与发展趋势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97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33211" y="847964"/>
            <a:ext cx="9981934" cy="4996068"/>
          </a:xfrm>
        </p:spPr>
        <p:txBody>
          <a:bodyPr>
            <a:noAutofit/>
          </a:bodyPr>
          <a:lstStyle/>
          <a:p>
            <a:pPr lvl="0">
              <a:lnSpc>
                <a:spcPct val="90000"/>
              </a:lnSpc>
            </a:pPr>
            <a:r>
              <a:rPr kumimoji="1" lang="en-US" altLang="zh-CN" sz="3200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MPP</a:t>
            </a:r>
            <a:r>
              <a:rPr lang="zh-CN" altLang="en-US" sz="3200" dirty="0"/>
              <a:t>（</a:t>
            </a:r>
            <a:r>
              <a:rPr lang="en-US" altLang="zh-CN" sz="3200" dirty="0"/>
              <a:t>Massively Parallel Processing</a:t>
            </a:r>
            <a:r>
              <a:rPr lang="zh-CN" altLang="en-US" sz="3200" dirty="0"/>
              <a:t>）</a:t>
            </a:r>
            <a:r>
              <a:rPr kumimoji="1" lang="zh-CN" altLang="en-US" sz="3200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数据库</a:t>
            </a:r>
            <a:endParaRPr kumimoji="1" lang="en-US" altLang="zh-CN" sz="3200" dirty="0">
              <a:solidFill>
                <a:prstClr val="black"/>
              </a:solidFill>
              <a:latin typeface="DengXian"/>
              <a:ea typeface="DengXian" panose="02010600030101010101" pitchFamily="2" charset="-122"/>
            </a:endParaRPr>
          </a:p>
          <a:p>
            <a:pPr marL="685800" lvl="1" indent="-228600">
              <a:lnSpc>
                <a:spcPct val="150000"/>
              </a:lnSpc>
              <a:buFont typeface="Arial"/>
              <a:buChar char="•"/>
            </a:pPr>
            <a:r>
              <a:rPr lang="en-US" altLang="zh-CN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Teradata:</a:t>
            </a: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SN</a:t>
            </a: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架构、</a:t>
            </a:r>
            <a:r>
              <a:rPr lang="zh-CN" altLang="en-US" dirty="0">
                <a:solidFill>
                  <a:srgbClr val="FF0000"/>
                </a:solidFill>
                <a:latin typeface="DengXian"/>
                <a:ea typeface="DengXian" panose="02010600030101010101" pitchFamily="2" charset="-122"/>
              </a:rPr>
              <a:t>混合行列分区</a:t>
            </a: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，将关系表水平划分为</a:t>
            </a:r>
            <a:r>
              <a:rPr lang="zh-CN" altLang="en-US" dirty="0">
                <a:solidFill>
                  <a:srgbClr val="FF0000"/>
                </a:solidFill>
                <a:latin typeface="DengXian"/>
                <a:ea typeface="DengXian" panose="02010600030101010101" pitchFamily="2" charset="-122"/>
              </a:rPr>
              <a:t>行分区</a:t>
            </a: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，用于在</a:t>
            </a:r>
            <a:r>
              <a:rPr lang="en-US" altLang="zh-CN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SN</a:t>
            </a: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集群内分布式存储，行分区内部</a:t>
            </a:r>
            <a:r>
              <a:rPr lang="zh-CN" altLang="en-US" dirty="0">
                <a:solidFill>
                  <a:srgbClr val="FF0000"/>
                </a:solidFill>
                <a:latin typeface="DengXian"/>
                <a:ea typeface="DengXian" panose="02010600030101010101" pitchFamily="2" charset="-122"/>
              </a:rPr>
              <a:t>再按列或列组划分为列分区</a:t>
            </a: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，加速分析型查询的数据访问性能。依据数据分区方式和查询优化技术</a:t>
            </a:r>
            <a:r>
              <a:rPr lang="zh-CN" altLang="en-US" dirty="0">
                <a:solidFill>
                  <a:srgbClr val="FF0000"/>
                </a:solidFill>
                <a:latin typeface="DengXian"/>
                <a:ea typeface="DengXian" panose="02010600030101010101" pitchFamily="2" charset="-122"/>
              </a:rPr>
              <a:t>在</a:t>
            </a:r>
            <a:r>
              <a:rPr lang="en-US" altLang="zh-CN" dirty="0">
                <a:solidFill>
                  <a:srgbClr val="FF0000"/>
                </a:solidFill>
                <a:latin typeface="DengXian"/>
                <a:ea typeface="DengXian" panose="02010600030101010101" pitchFamily="2" charset="-122"/>
              </a:rPr>
              <a:t>AMP</a:t>
            </a:r>
            <a:r>
              <a:rPr lang="zh-CN" altLang="en-US" dirty="0">
                <a:solidFill>
                  <a:srgbClr val="FF0000"/>
                </a:solidFill>
                <a:latin typeface="DengXian"/>
                <a:ea typeface="DengXian" panose="02010600030101010101" pitchFamily="2" charset="-122"/>
              </a:rPr>
              <a:t>间复制或哈希分区策略执行查询优化</a:t>
            </a:r>
            <a:endParaRPr lang="en-US" altLang="zh-CN" dirty="0">
              <a:solidFill>
                <a:srgbClr val="FF0000"/>
              </a:solidFill>
              <a:latin typeface="DengXian"/>
              <a:ea typeface="DengXian" panose="02010600030101010101" pitchFamily="2" charset="-122"/>
            </a:endParaRPr>
          </a:p>
          <a:p>
            <a:pPr marL="685800" lvl="1" indent="-228600">
              <a:lnSpc>
                <a:spcPct val="150000"/>
              </a:lnSpc>
              <a:buFont typeface="Arial"/>
              <a:buChar char="•"/>
            </a:pPr>
            <a:r>
              <a:rPr lang="en-US" altLang="zh-CN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Vertica:</a:t>
            </a: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 投影</a:t>
            </a:r>
            <a:r>
              <a:rPr lang="zh-CN" altLang="en-US" dirty="0">
                <a:solidFill>
                  <a:srgbClr val="FF0000"/>
                </a:solidFill>
                <a:latin typeface="DengXian"/>
                <a:ea typeface="DengXian" panose="02010600030101010101" pitchFamily="2" charset="-122"/>
              </a:rPr>
              <a:t>列存储</a:t>
            </a: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（列之间可以有冗余）、</a:t>
            </a:r>
            <a:r>
              <a:rPr lang="zh-CN" altLang="en-US" dirty="0">
                <a:solidFill>
                  <a:srgbClr val="FF0000"/>
                </a:solidFill>
                <a:latin typeface="DengXian"/>
                <a:ea typeface="DengXian" panose="02010600030101010101" pitchFamily="2" charset="-122"/>
              </a:rPr>
              <a:t>节点内水平分区</a:t>
            </a: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并行处理、</a:t>
            </a:r>
            <a:r>
              <a:rPr lang="en-US" altLang="zh-CN" dirty="0">
                <a:solidFill>
                  <a:srgbClr val="FF0000"/>
                </a:solidFill>
                <a:latin typeface="DengXian"/>
                <a:ea typeface="DengXian" panose="02010600030101010101" pitchFamily="2" charset="-122"/>
              </a:rPr>
              <a:t>WOS+ROS</a:t>
            </a:r>
            <a:r>
              <a:rPr lang="zh-CN" altLang="en-US" dirty="0">
                <a:solidFill>
                  <a:srgbClr val="FF0000"/>
                </a:solidFill>
                <a:latin typeface="DengXian"/>
                <a:ea typeface="DengXian" panose="02010600030101010101" pitchFamily="2" charset="-122"/>
              </a:rPr>
              <a:t>混合负载</a:t>
            </a:r>
            <a:r>
              <a:rPr lang="zh-CN" altLang="en-US" dirty="0">
                <a:solidFill>
                  <a:prstClr val="black"/>
                </a:solidFill>
                <a:latin typeface="DengXian"/>
                <a:ea typeface="DengXian" panose="02010600030101010101" pitchFamily="2" charset="-122"/>
              </a:rPr>
              <a:t>处理</a:t>
            </a:r>
            <a:endParaRPr lang="en-US" altLang="zh-CN" dirty="0">
              <a:solidFill>
                <a:prstClr val="black"/>
              </a:solidFill>
              <a:latin typeface="DengXian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011318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3211" y="64664"/>
            <a:ext cx="10515600" cy="920336"/>
          </a:xfrm>
        </p:spPr>
        <p:txBody>
          <a:bodyPr/>
          <a:lstStyle/>
          <a:p>
            <a:r>
              <a:rPr lang="en-US" altLang="zh-CN" dirty="0"/>
              <a:t>Teradata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98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3211" y="985000"/>
            <a:ext cx="6096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Parsing Engine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该组件也被称为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vproc( virtual processor)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，主要完成四项工作：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会话控制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(Session Control)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(Parser)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(Optimizer 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任务分发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(Dispatcher)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图中只有一个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，实际情况集群可以包含多个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BYNET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也被称为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MPL(Message-Passing Layer)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AMP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之间的桥梁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BYNET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网络互联，所有的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连在一起。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之间所有的消息传递都是通过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BYNET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完成的 。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一个典型的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teradata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数据库一般有两个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BYNET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853011" y="1066025"/>
            <a:ext cx="5113929" cy="5290325"/>
            <a:chOff x="6853011" y="1066025"/>
            <a:chExt cx="5113929" cy="529032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3011" y="1066025"/>
              <a:ext cx="5113929" cy="5290325"/>
            </a:xfrm>
            <a:prstGeom prst="rect">
              <a:avLst/>
            </a:prstGeom>
          </p:spPr>
        </p:pic>
        <p:cxnSp>
          <p:nvCxnSpPr>
            <p:cNvPr id="6" name="直接连接符 5"/>
            <p:cNvCxnSpPr/>
            <p:nvPr/>
          </p:nvCxnSpPr>
          <p:spPr>
            <a:xfrm flipH="1">
              <a:off x="8072438" y="2200275"/>
              <a:ext cx="428625" cy="142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 flipV="1">
              <a:off x="10201275" y="2200275"/>
              <a:ext cx="485775" cy="142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833211" y="6488668"/>
            <a:ext cx="6292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参考：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https://blog.csdn.net/vaychen/article/details/81216929</a:t>
            </a:r>
          </a:p>
        </p:txBody>
      </p:sp>
    </p:spTree>
    <p:extLst>
      <p:ext uri="{BB962C8B-B14F-4D97-AF65-F5344CB8AC3E}">
        <p14:creationId xmlns:p14="http://schemas.microsoft.com/office/powerpoint/2010/main" val="8068016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3211" y="64664"/>
            <a:ext cx="10515600" cy="920336"/>
          </a:xfrm>
        </p:spPr>
        <p:txBody>
          <a:bodyPr/>
          <a:lstStyle/>
          <a:p>
            <a:r>
              <a:rPr lang="en-US" altLang="zh-CN" dirty="0"/>
              <a:t>Teradata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E751-8DDD-48F4-87DB-3D6A7AC74B40}" type="slidenum">
              <a:rPr lang="zh-CN" altLang="en-US" smtClean="0"/>
              <a:pPr/>
              <a:t>99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011" y="1066025"/>
            <a:ext cx="5113929" cy="52903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33211" y="1016488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BYNET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的特点： </a:t>
            </a:r>
            <a:b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高性能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：一般两个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BYNET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同时工作； 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高容错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：每个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BYNET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都有多条连接路径，当其中一个不用时，会自动切换到另外一个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BYNET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上，并重新配置网络，避免将客户端请求发送到不可用的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BYNET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 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负载均衡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BYNET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自动均衡，避免其中某一个负载太多 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也可视为一个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vproc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，管理具体数据，负责具体的磁盘的存取操作，图中一个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连接着一个磁盘，实际中一个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可以管理多个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DISK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上的桥梁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。     </a:t>
            </a:r>
            <a:endParaRPr lang="en-US" altLang="zh-CN" sz="2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8072438" y="2200275"/>
            <a:ext cx="42862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10201275" y="2200275"/>
            <a:ext cx="485775" cy="14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33211" y="6488668"/>
            <a:ext cx="6292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参考：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https://blog.csdn.net/vaychen/article/details/81216929</a:t>
            </a:r>
          </a:p>
        </p:txBody>
      </p:sp>
    </p:spTree>
    <p:extLst>
      <p:ext uri="{BB962C8B-B14F-4D97-AF65-F5344CB8AC3E}">
        <p14:creationId xmlns:p14="http://schemas.microsoft.com/office/powerpoint/2010/main" val="3175108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2823</TotalTime>
  <Words>24760</Words>
  <Application>Microsoft Office PowerPoint</Application>
  <PresentationFormat>宽屏</PresentationFormat>
  <Paragraphs>1728</Paragraphs>
  <Slides>110</Slides>
  <Notes>76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110</vt:i4>
      </vt:variant>
    </vt:vector>
  </HeadingPairs>
  <TitlesOfParts>
    <vt:vector size="130" baseType="lpstr">
      <vt:lpstr>-apple-system</vt:lpstr>
      <vt:lpstr>Arial Unicode MS</vt:lpstr>
      <vt:lpstr>Helvetica Neue</vt:lpstr>
      <vt:lpstr>Liberation Mono</vt:lpstr>
      <vt:lpstr>Menlo</vt:lpstr>
      <vt:lpstr>PingFang SC</vt:lpstr>
      <vt:lpstr>SFMono-Regular</vt:lpstr>
      <vt:lpstr>等线</vt:lpstr>
      <vt:lpstr>等线</vt:lpstr>
      <vt:lpstr>等线 Light</vt:lpstr>
      <vt:lpstr>宋体</vt:lpstr>
      <vt:lpstr>微软雅黑</vt:lpstr>
      <vt:lpstr>微软雅黑</vt:lpstr>
      <vt:lpstr>微软雅黑</vt:lpstr>
      <vt:lpstr>Arial</vt:lpstr>
      <vt:lpstr>Arial</vt:lpstr>
      <vt:lpstr>Arial Narrow</vt:lpstr>
      <vt:lpstr>Courier New</vt:lpstr>
      <vt:lpstr>Wingdings</vt:lpstr>
      <vt:lpstr>Office 主题​​</vt:lpstr>
      <vt:lpstr>大数据管理</vt:lpstr>
      <vt:lpstr>第2章 关系数据模型与SQL</vt:lpstr>
      <vt:lpstr>第2章 关系数据模型与SQL</vt:lpstr>
      <vt:lpstr>2.1关系数据库概述 2.1.1关系数据结构及其形式化定义</vt:lpstr>
      <vt:lpstr>2.1.1 关系数据结构及其形式化定义</vt:lpstr>
      <vt:lpstr>2.1.1 关系数据结构及其形式化定义</vt:lpstr>
      <vt:lpstr>2.1.2 关系操作与关系代数</vt:lpstr>
      <vt:lpstr>2.2 关系数据库标准语言SQL 2.2.1 基本SQL标准</vt:lpstr>
      <vt:lpstr>2.2.1 关系数据库标准语言SQL（续）</vt:lpstr>
      <vt:lpstr>2.2 关系数据库标准语言SQL 2.2.1 基本SQL标准（续）</vt:lpstr>
      <vt:lpstr>2.2 关系数据库标准语言SQL 2.2.2 面向大数据管理的SQL扩展语法</vt:lpstr>
      <vt:lpstr>SQL for XML， RAW</vt:lpstr>
      <vt:lpstr>SQL for XML, AUTO</vt:lpstr>
      <vt:lpstr>SQL for XML, AUTO</vt:lpstr>
      <vt:lpstr>SQL for XML, PATH</vt:lpstr>
      <vt:lpstr>SQL for XML, EXPLICIT     通过SELECT语法定义输出XML结构 </vt:lpstr>
      <vt:lpstr>SQL for XML, EXPLICIT     通过SELECT语法定义输出XML结构 </vt:lpstr>
      <vt:lpstr>SQL for XML, EXPLICIT     通过SELECT语法定义输出XML结构 </vt:lpstr>
      <vt:lpstr>SQL for XML, EXPLICIT     通过SELECT语法定义输出XML结构 </vt:lpstr>
      <vt:lpstr>SQL for XML, EXPLICIT     通过SELECT语法定义输出XML结构 </vt:lpstr>
      <vt:lpstr>2.2 关系数据库标准语言SQL 2.2.2 面向大数据管理的SQL扩展语法（续）</vt:lpstr>
      <vt:lpstr>JSON 语法规则</vt:lpstr>
      <vt:lpstr>SQL for JSON数据管理</vt:lpstr>
      <vt:lpstr>SQL for JSON数据管理</vt:lpstr>
      <vt:lpstr>SQL for JSON数据管理</vt:lpstr>
      <vt:lpstr>SQL for JSON数据管理</vt:lpstr>
      <vt:lpstr>SQL for JSON数据管理</vt:lpstr>
      <vt:lpstr>SQL for JSON数据管理</vt:lpstr>
      <vt:lpstr>SQL for JSON数据管理</vt:lpstr>
      <vt:lpstr>SQL for JSON数据管理</vt:lpstr>
      <vt:lpstr>SQL for JSON数据管理</vt:lpstr>
      <vt:lpstr>MySQL之JSON扩展</vt:lpstr>
      <vt:lpstr>MySQL之JSON扩展</vt:lpstr>
      <vt:lpstr>MySQL之JSON扩展</vt:lpstr>
      <vt:lpstr>MySQL之JSON扩展</vt:lpstr>
      <vt:lpstr>MySQL之JSON扩展</vt:lpstr>
      <vt:lpstr>MySQL之JSON扩展</vt:lpstr>
      <vt:lpstr>MySQL之JSON扩展</vt:lpstr>
      <vt:lpstr>MySQL之JSON扩展</vt:lpstr>
      <vt:lpstr>MySQL之JSON扩展</vt:lpstr>
      <vt:lpstr>MySQL之JSON扩展</vt:lpstr>
      <vt:lpstr>MySQL之JSON扩展</vt:lpstr>
      <vt:lpstr>MySQL之JSON扩展</vt:lpstr>
      <vt:lpstr>MySQL之JSON扩展</vt:lpstr>
      <vt:lpstr>MySQL之JSON扩展</vt:lpstr>
      <vt:lpstr>MySQL之JSON扩展</vt:lpstr>
      <vt:lpstr>MySQL之JSON扩展</vt:lpstr>
      <vt:lpstr>MySQL之JSON扩展</vt:lpstr>
      <vt:lpstr>MySQL之JSON扩展</vt:lpstr>
      <vt:lpstr>MySQL之JSON扩展</vt:lpstr>
      <vt:lpstr>MySQL之JSON扩展</vt:lpstr>
      <vt:lpstr>MySQL之JSON扩展</vt:lpstr>
      <vt:lpstr>MySQL之JSON扩展</vt:lpstr>
      <vt:lpstr>MySQL之JSON扩展</vt:lpstr>
      <vt:lpstr>MySQL之JSON扩展</vt:lpstr>
      <vt:lpstr>MySQL之JSON扩展</vt:lpstr>
      <vt:lpstr>MySQL之JSON扩展</vt:lpstr>
      <vt:lpstr>MySQL之JSON扩展</vt:lpstr>
      <vt:lpstr>MySQL之JSON扩展</vt:lpstr>
      <vt:lpstr>MySQL之JSON扩展</vt:lpstr>
      <vt:lpstr>MySQL之JSON扩展</vt:lpstr>
      <vt:lpstr>（拓展*）国产数据库之JSON扩展-openGauss</vt:lpstr>
      <vt:lpstr>（拓展*）国产数据库之JSON扩展-OpenGauss</vt:lpstr>
      <vt:lpstr>（拓展*）国产数据库之JSON扩展-OpenGauss</vt:lpstr>
      <vt:lpstr>（拓展*）国产数据库之JSON扩展-OpenGauss的JSON输入格式</vt:lpstr>
      <vt:lpstr>（拓展*）国产数据库之JSON扩展-OpenGauss的JSON输入格式</vt:lpstr>
      <vt:lpstr>（拓展*）国产数据库之JSON扩展-OpenGauss的JSON输入格式</vt:lpstr>
      <vt:lpstr>（拓展*）国产数据库之JSON扩展-OpenGauss的JSONB优化机制</vt:lpstr>
      <vt:lpstr>（拓展*）国产数据库之JSON扩展-OpenGauss的JSONB优化机制</vt:lpstr>
      <vt:lpstr>（拓展*）国产数据库之JSON扩展-OpenGauss的JSONB优化机制</vt:lpstr>
      <vt:lpstr>（拓展*）国产数据库之JSON扩展-OpenGauss的JSONB优化机制</vt:lpstr>
      <vt:lpstr>2.2 关系数据库标准语言SQL 2.2.2 面向大数据管理的SQL扩展语法（续）</vt:lpstr>
      <vt:lpstr>R语言环境中使用SQL搜索sqldf包</vt:lpstr>
      <vt:lpstr>2.3 SQL on Hadoop</vt:lpstr>
      <vt:lpstr>2.3 SQL on Hadoop</vt:lpstr>
      <vt:lpstr>SQL on Hadoop：HiveQL</vt:lpstr>
      <vt:lpstr>SQL on Hadoop：HiveQL</vt:lpstr>
      <vt:lpstr>2.4 NoSQL数据库</vt:lpstr>
      <vt:lpstr>NoSQL产生的原因——应用需求的变迁</vt:lpstr>
      <vt:lpstr>传统数据库开源架构下的使用瓶颈</vt:lpstr>
      <vt:lpstr>RDBMS业界主备集群方案对比</vt:lpstr>
      <vt:lpstr>RDBMS业界主备集群方案对比小结</vt:lpstr>
      <vt:lpstr>2.4 NoSQL数据库</vt:lpstr>
      <vt:lpstr>2.4 NoSQL数据库（续）</vt:lpstr>
      <vt:lpstr>2.4 NoSQL数据库（续）</vt:lpstr>
      <vt:lpstr>2.4 NoSQL数据库（续）</vt:lpstr>
      <vt:lpstr>2.4 NoSQL数据库（续）</vt:lpstr>
      <vt:lpstr>2.4 NoSQL数据库（续）</vt:lpstr>
      <vt:lpstr>2.4 NoSQL数据库（续）</vt:lpstr>
      <vt:lpstr>2.4 NoSQL数据库（续）</vt:lpstr>
      <vt:lpstr>2.4 NoSQL数据库（续）</vt:lpstr>
      <vt:lpstr>2.5 代表性数据库演化与发展趋势</vt:lpstr>
      <vt:lpstr>2.5 代表性数据库演化与发展趋势</vt:lpstr>
      <vt:lpstr>Oracle TimesTen</vt:lpstr>
      <vt:lpstr>Oracle Database in Memory</vt:lpstr>
      <vt:lpstr>Oracle Database in Memory</vt:lpstr>
      <vt:lpstr>2.5 代表性数据库演化与发展趋势</vt:lpstr>
      <vt:lpstr>Teradata</vt:lpstr>
      <vt:lpstr>Teradata</vt:lpstr>
      <vt:lpstr>Teradata</vt:lpstr>
      <vt:lpstr>Vertica</vt:lpstr>
      <vt:lpstr>Vertica</vt:lpstr>
      <vt:lpstr>Vertica</vt:lpstr>
      <vt:lpstr>共享存储型分布式数据库Aurora</vt:lpstr>
      <vt:lpstr>2.5 代表性数据库演化与发展趋势</vt:lpstr>
      <vt:lpstr>全球级分布式数据库Google Spanner</vt:lpstr>
      <vt:lpstr>2.5 代表性数据库演化与发展趋势</vt:lpstr>
      <vt:lpstr>理论联系社会</vt:lpstr>
      <vt:lpstr>理论联系社会</vt:lpstr>
      <vt:lpstr>本章小结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meng meng</cp:lastModifiedBy>
  <cp:revision>576</cp:revision>
  <dcterms:created xsi:type="dcterms:W3CDTF">2020-06-18T17:33:31Z</dcterms:created>
  <dcterms:modified xsi:type="dcterms:W3CDTF">2023-09-06T03:30:18Z</dcterms:modified>
</cp:coreProperties>
</file>