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 id="2147483792" r:id="rId14"/>
    <p:sldMasterId id="2147483804" r:id="rId15"/>
    <p:sldMasterId id="2147483816" r:id="rId16"/>
    <p:sldMasterId id="2147483828" r:id="rId17"/>
    <p:sldMasterId id="2147483840" r:id="rId18"/>
  </p:sldMasterIdLst>
  <p:notesMasterIdLst>
    <p:notesMasterId r:id="rId37"/>
  </p:notesMasterIdLst>
  <p:sldIdLst>
    <p:sldId id="256" r:id="rId19"/>
    <p:sldId id="512" r:id="rId20"/>
    <p:sldId id="431" r:id="rId21"/>
    <p:sldId id="464" r:id="rId22"/>
    <p:sldId id="465" r:id="rId23"/>
    <p:sldId id="466" r:id="rId24"/>
    <p:sldId id="467" r:id="rId25"/>
    <p:sldId id="469" r:id="rId26"/>
    <p:sldId id="468" r:id="rId27"/>
    <p:sldId id="470" r:id="rId28"/>
    <p:sldId id="471" r:id="rId29"/>
    <p:sldId id="473" r:id="rId30"/>
    <p:sldId id="474" r:id="rId31"/>
    <p:sldId id="508" r:id="rId32"/>
    <p:sldId id="260" r:id="rId33"/>
    <p:sldId id="509" r:id="rId34"/>
    <p:sldId id="510" r:id="rId35"/>
    <p:sldId id="513" r:id="rId36"/>
    <p:sldId id="529" r:id="rId38"/>
    <p:sldId id="530" r:id="rId39"/>
    <p:sldId id="531" r:id="rId40"/>
    <p:sldId id="532" r:id="rId41"/>
  </p:sldIdLst>
  <p:sldSz cx="9144000" cy="6858000" type="screen4x3"/>
  <p:notesSz cx="6858000" cy="9144000"/>
  <p:custDataLst>
    <p:tags r:id="rId45"/>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17"/>
        <p:guide pos="2811"/>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5" Type="http://schemas.openxmlformats.org/officeDocument/2006/relationships/tags" Target="tags/tag10.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22.xml"/><Relationship Id="rId40" Type="http://schemas.openxmlformats.org/officeDocument/2006/relationships/slide" Target="slides/slide21.xml"/><Relationship Id="rId4" Type="http://schemas.openxmlformats.org/officeDocument/2006/relationships/slideMaster" Target="slideMasters/slideMaster3.xml"/><Relationship Id="rId39" Type="http://schemas.openxmlformats.org/officeDocument/2006/relationships/slide" Target="slides/slide20.xml"/><Relationship Id="rId38" Type="http://schemas.openxmlformats.org/officeDocument/2006/relationships/slide" Target="slides/slide19.xml"/><Relationship Id="rId37" Type="http://schemas.openxmlformats.org/officeDocument/2006/relationships/notesMaster" Target="notesMasters/notesMaster1.xml"/><Relationship Id="rId36" Type="http://schemas.openxmlformats.org/officeDocument/2006/relationships/slide" Target="slides/slide18.xml"/><Relationship Id="rId35" Type="http://schemas.openxmlformats.org/officeDocument/2006/relationships/slide" Target="slides/slide17.xml"/><Relationship Id="rId34" Type="http://schemas.openxmlformats.org/officeDocument/2006/relationships/slide" Target="slides/slide16.xml"/><Relationship Id="rId33" Type="http://schemas.openxmlformats.org/officeDocument/2006/relationships/slide" Target="slides/slide15.xml"/><Relationship Id="rId32" Type="http://schemas.openxmlformats.org/officeDocument/2006/relationships/slide" Target="slides/slide14.xml"/><Relationship Id="rId31" Type="http://schemas.openxmlformats.org/officeDocument/2006/relationships/slide" Target="slides/slide13.xml"/><Relationship Id="rId30" Type="http://schemas.openxmlformats.org/officeDocument/2006/relationships/slide" Target="slides/slide12.xml"/><Relationship Id="rId3" Type="http://schemas.openxmlformats.org/officeDocument/2006/relationships/slideMaster" Target="slideMasters/slideMaster2.xml"/><Relationship Id="rId29" Type="http://schemas.openxmlformats.org/officeDocument/2006/relationships/slide" Target="slides/slide11.xml"/><Relationship Id="rId28" Type="http://schemas.openxmlformats.org/officeDocument/2006/relationships/slide" Target="slides/slide10.xml"/><Relationship Id="rId27" Type="http://schemas.openxmlformats.org/officeDocument/2006/relationships/slide" Target="slides/slide9.xml"/><Relationship Id="rId26" Type="http://schemas.openxmlformats.org/officeDocument/2006/relationships/slide" Target="slides/slide8.xml"/><Relationship Id="rId25" Type="http://schemas.openxmlformats.org/officeDocument/2006/relationships/slide" Target="slides/slide7.xml"/><Relationship Id="rId24" Type="http://schemas.openxmlformats.org/officeDocument/2006/relationships/slide" Target="slides/slide6.xml"/><Relationship Id="rId23" Type="http://schemas.openxmlformats.org/officeDocument/2006/relationships/slide" Target="slides/slide5.xml"/><Relationship Id="rId22" Type="http://schemas.openxmlformats.org/officeDocument/2006/relationships/slide" Target="slides/slide4.xml"/><Relationship Id="rId21" Type="http://schemas.openxmlformats.org/officeDocument/2006/relationships/slide" Target="slides/slide3.xml"/><Relationship Id="rId20" Type="http://schemas.openxmlformats.org/officeDocument/2006/relationships/slide" Target="slides/slide2.xml"/><Relationship Id="rId2" Type="http://schemas.openxmlformats.org/officeDocument/2006/relationships/theme" Target="theme/theme1.xml"/><Relationship Id="rId19" Type="http://schemas.openxmlformats.org/officeDocument/2006/relationships/slide" Target="slides/slide1.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4" Type="http://schemas.openxmlformats.org/officeDocument/2006/relationships/hyperlink" Target="https://www.coursera.org/course/hwswinterface" TargetMode="External"/><Relationship Id="rId3" Type="http://schemas.openxmlformats.org/officeDocument/2006/relationships/hyperlink" Target="../../&#31995;&#32479;&#33021;&#21147;&#22521;&#20859;&#20307;&#31995;&#23459;&#20256;&#20250;/The%20Hardware-Software%20Interface%20%20Coursera.mht" TargetMode="External"/><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dirty="0">
                <a:latin typeface="微软雅黑" panose="020B0503020204020204" charset="-122"/>
                <a:ea typeface="微软雅黑" panose="020B0503020204020204" charset="-122"/>
              </a:rPr>
              <a:t>与以下</a:t>
            </a:r>
            <a:r>
              <a:rPr lang="en-US" altLang="zh-CN" sz="1200" dirty="0">
                <a:latin typeface="微软雅黑" panose="020B0503020204020204" charset="-122"/>
                <a:ea typeface="微软雅黑" panose="020B0503020204020204" charset="-122"/>
                <a:hlinkClick r:id="rId3" action="ppaction://hlinkfile"/>
              </a:rPr>
              <a:t>MOOC</a:t>
            </a:r>
            <a:r>
              <a:rPr lang="zh-CN" altLang="en-US" sz="1200" dirty="0">
                <a:latin typeface="微软雅黑" panose="020B0503020204020204" charset="-122"/>
                <a:ea typeface="微软雅黑" panose="020B0503020204020204" charset="-122"/>
                <a:hlinkClick r:id="rId3" action="ppaction://hlinkfile"/>
              </a:rPr>
              <a:t>课程</a:t>
            </a:r>
            <a:r>
              <a:rPr lang="zh-CN" altLang="en-US" sz="1200" dirty="0">
                <a:latin typeface="微软雅黑" panose="020B0503020204020204" charset="-122"/>
                <a:ea typeface="微软雅黑" panose="020B0503020204020204" charset="-122"/>
              </a:rPr>
              <a:t>的想法类似</a:t>
            </a:r>
            <a:r>
              <a:rPr lang="en-US" altLang="zh-CN" sz="1200" dirty="0">
                <a:hlinkClick r:id="rId4"/>
              </a:rPr>
              <a:t>https://www.coursera.org/course/hwswinterface</a:t>
            </a:r>
            <a:endParaRPr lang="en-US" altLang="zh-CN" sz="1200" dirty="0"/>
          </a:p>
          <a:p>
            <a:pPr>
              <a:spcBef>
                <a:spcPct val="30000"/>
              </a:spcBef>
            </a:pPr>
            <a:r>
              <a:rPr lang="zh-CN" altLang="en-US" sz="1200" dirty="0">
                <a:latin typeface="微软雅黑" panose="020B0503020204020204" charset="-122"/>
                <a:ea typeface="微软雅黑" panose="020B0503020204020204" charset="-122"/>
              </a:rPr>
              <a:t>培养目标：</a:t>
            </a:r>
            <a:endParaRPr lang="zh-CN" altLang="en-US" sz="1200" dirty="0">
              <a:latin typeface="微软雅黑" panose="020B0503020204020204" charset="-122"/>
              <a:ea typeface="微软雅黑" panose="020B0503020204020204" charset="-122"/>
            </a:endParaRPr>
          </a:p>
          <a:p>
            <a:pPr>
              <a:spcBef>
                <a:spcPct val="30000"/>
              </a:spcBef>
              <a:buFontTx/>
              <a:buNone/>
            </a:pPr>
            <a:r>
              <a:rPr lang="zh-CN" altLang="en-US" sz="1200" dirty="0">
                <a:solidFill>
                  <a:srgbClr val="996600"/>
                </a:solidFill>
                <a:latin typeface="微软雅黑" panose="020B0503020204020204" charset="-122"/>
                <a:ea typeface="微软雅黑" panose="020B0503020204020204" charset="-122"/>
              </a:rPr>
              <a:t>    培养学生的</a:t>
            </a:r>
            <a:r>
              <a:rPr lang="zh-CN" altLang="en-US" sz="1200" dirty="0">
                <a:solidFill>
                  <a:srgbClr val="FF0000"/>
                </a:solidFill>
                <a:latin typeface="微软雅黑" panose="020B0503020204020204" charset="-122"/>
                <a:ea typeface="微软雅黑" panose="020B0503020204020204" charset="-122"/>
              </a:rPr>
              <a:t>系统能力</a:t>
            </a:r>
            <a:r>
              <a:rPr lang="zh-CN" altLang="en-US" sz="1200" dirty="0">
                <a:solidFill>
                  <a:srgbClr val="996600"/>
                </a:solidFill>
                <a:latin typeface="微软雅黑" panose="020B0503020204020204" charset="-122"/>
                <a:ea typeface="微软雅黑" panose="020B0503020204020204" charset="-122"/>
              </a:rPr>
              <a:t>，使其成为一个</a:t>
            </a:r>
            <a:r>
              <a:rPr lang="zh-CN" altLang="en-US" sz="1200" dirty="0">
                <a:solidFill>
                  <a:srgbClr val="FF0000"/>
                </a:solidFill>
                <a:latin typeface="微软雅黑" panose="020B0503020204020204" charset="-122"/>
                <a:ea typeface="微软雅黑" panose="020B0503020204020204" charset="-122"/>
              </a:rPr>
              <a:t>“高效”程序员</a:t>
            </a:r>
            <a:r>
              <a:rPr lang="zh-CN" altLang="en-US" sz="1200" dirty="0">
                <a:solidFill>
                  <a:srgbClr val="996600"/>
                </a:solidFill>
                <a:latin typeface="微软雅黑" panose="020B0503020204020204" charset="-122"/>
                <a:ea typeface="微软雅黑" panose="020B0503020204020204" charset="-122"/>
              </a:rPr>
              <a:t>，在程序调试、性能提升、程序移植和健壮性等方面成为高手；建立扎实的计算机系统概念，为后续的</a:t>
            </a:r>
            <a:r>
              <a:rPr lang="en-US" altLang="zh-CN" sz="1200" dirty="0">
                <a:solidFill>
                  <a:srgbClr val="996600"/>
                </a:solidFill>
                <a:latin typeface="微软雅黑" panose="020B0503020204020204" charset="-122"/>
                <a:ea typeface="微软雅黑" panose="020B0503020204020204" charset="-122"/>
              </a:rPr>
              <a:t>OS</a:t>
            </a:r>
            <a:r>
              <a:rPr lang="zh-CN" altLang="en-US" sz="1200" dirty="0">
                <a:solidFill>
                  <a:srgbClr val="996600"/>
                </a:solidFill>
                <a:latin typeface="微软雅黑" panose="020B0503020204020204" charset="-122"/>
                <a:ea typeface="微软雅黑" panose="020B0503020204020204" charset="-122"/>
              </a:rPr>
              <a:t>、编译、体系结构等课程打下坚实基础</a:t>
            </a:r>
            <a:endParaRPr lang="zh-CN" altLang="en-US" sz="1200" dirty="0">
              <a:latin typeface="微软雅黑" panose="020B0503020204020204" charset="-122"/>
              <a:ea typeface="微软雅黑" panose="020B0503020204020204" charset="-122"/>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quarter" idx="10"/>
          </p:nvPr>
        </p:nvSpPr>
        <p:spPr/>
        <p:txBody>
          <a:bodyPr/>
          <a:p>
            <a:pPr lvl="0" fontAlgn="base">
              <a:buClr>
                <a:srgbClr val="000000"/>
              </a:buClr>
            </a:pPr>
            <a:endParaRPr lang="zh-CN" altLang="en-US" strike="noStrike" noProof="1" dirty="0"/>
          </a:p>
        </p:txBody>
      </p:sp>
      <p:sp>
        <p:nvSpPr>
          <p:cNvPr id="8" name="页脚占位符 7"/>
          <p:cNvSpPr>
            <a:spLocks noGrp="1"/>
          </p:cNvSpPr>
          <p:nvPr>
            <p:ph type="ftr" sz="quarter" idx="11"/>
          </p:nvPr>
        </p:nvSpPr>
        <p:spPr/>
        <p:txBody>
          <a:bodyPr/>
          <a:p>
            <a:pPr lvl="0" fontAlgn="base">
              <a:buClr>
                <a:srgbClr val="000000"/>
              </a:buClr>
            </a:pPr>
            <a:endParaRPr lang="zh-CN" altLang="en-US" strike="noStrike" noProof="1" dirty="0"/>
          </a:p>
        </p:txBody>
      </p:sp>
      <p:sp>
        <p:nvSpPr>
          <p:cNvPr id="9" name="灯片编号占位符 8"/>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quarter" idx="10"/>
          </p:nvPr>
        </p:nvSpPr>
        <p:spPr/>
        <p:txBody>
          <a:bodyPr/>
          <a:p>
            <a:pPr lvl="0" fontAlgn="base">
              <a:buClr>
                <a:srgbClr val="000000"/>
              </a:buClr>
            </a:pPr>
            <a:endParaRPr lang="zh-CN" altLang="en-US" strike="noStrike" noProof="1" dirty="0"/>
          </a:p>
        </p:txBody>
      </p:sp>
      <p:sp>
        <p:nvSpPr>
          <p:cNvPr id="4" name="页脚占位符 3"/>
          <p:cNvSpPr>
            <a:spLocks noGrp="1"/>
          </p:cNvSpPr>
          <p:nvPr>
            <p:ph type="ftr" sz="quarter" idx="11"/>
          </p:nvPr>
        </p:nvSpPr>
        <p:spPr/>
        <p:txBody>
          <a:bodyPr/>
          <a:p>
            <a:pPr lvl="0" fontAlgn="base">
              <a:buClr>
                <a:srgbClr val="000000"/>
              </a:buClr>
            </a:pPr>
            <a:endParaRPr lang="zh-CN" altLang="en-US" strike="noStrike" noProof="1" dirty="0"/>
          </a:p>
        </p:txBody>
      </p:sp>
      <p:sp>
        <p:nvSpPr>
          <p:cNvPr id="5" name="灯片编号占位符 4"/>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p>
            <a:pPr lvl="0" fontAlgn="base">
              <a:buClr>
                <a:srgbClr val="000000"/>
              </a:buClr>
            </a:pPr>
            <a:endParaRPr lang="zh-CN" altLang="en-US" strike="noStrike" noProof="1" dirty="0"/>
          </a:p>
        </p:txBody>
      </p:sp>
      <p:sp>
        <p:nvSpPr>
          <p:cNvPr id="3" name="页脚占位符 2"/>
          <p:cNvSpPr>
            <a:spLocks noGrp="1"/>
          </p:cNvSpPr>
          <p:nvPr>
            <p:ph type="ftr" sz="quarter" idx="11"/>
          </p:nvPr>
        </p:nvSpPr>
        <p:spPr/>
        <p:txBody>
          <a:bodyPr/>
          <a:p>
            <a:pPr lvl="0" fontAlgn="base">
              <a:buClr>
                <a:srgbClr val="000000"/>
              </a:buClr>
            </a:pPr>
            <a:endParaRPr lang="zh-CN" altLang="en-US" strike="noStrike" noProof="1" dirty="0"/>
          </a:p>
        </p:txBody>
      </p:sp>
      <p:sp>
        <p:nvSpPr>
          <p:cNvPr id="4" name="灯片编号占位符 3"/>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6" Type="http://schemas.openxmlformats.org/officeDocument/2006/relationships/theme" Target="../theme/theme10.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6" Type="http://schemas.openxmlformats.org/officeDocument/2006/relationships/theme" Target="../theme/theme11.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6" Type="http://schemas.openxmlformats.org/officeDocument/2006/relationships/theme" Target="../theme/theme12.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6" Type="http://schemas.openxmlformats.org/officeDocument/2006/relationships/theme" Target="../theme/theme13.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6" Type="http://schemas.openxmlformats.org/officeDocument/2006/relationships/theme" Target="../theme/theme14.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63.xml"/><Relationship Id="rId8" Type="http://schemas.openxmlformats.org/officeDocument/2006/relationships/slideLayout" Target="../slideLayouts/slideLayout162.xml"/><Relationship Id="rId7" Type="http://schemas.openxmlformats.org/officeDocument/2006/relationships/slideLayout" Target="../slideLayouts/slideLayout161.xml"/><Relationship Id="rId6" Type="http://schemas.openxmlformats.org/officeDocument/2006/relationships/slideLayout" Target="../slideLayouts/slideLayout160.xml"/><Relationship Id="rId5" Type="http://schemas.openxmlformats.org/officeDocument/2006/relationships/slideLayout" Target="../slideLayouts/slideLayout159.xml"/><Relationship Id="rId4" Type="http://schemas.openxmlformats.org/officeDocument/2006/relationships/slideLayout" Target="../slideLayouts/slideLayout158.xml"/><Relationship Id="rId3" Type="http://schemas.openxmlformats.org/officeDocument/2006/relationships/slideLayout" Target="../slideLayouts/slideLayout157.xml"/><Relationship Id="rId2" Type="http://schemas.openxmlformats.org/officeDocument/2006/relationships/slideLayout" Target="../slideLayouts/slideLayout156.xml"/><Relationship Id="rId16" Type="http://schemas.openxmlformats.org/officeDocument/2006/relationships/theme" Target="../theme/theme15.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65.xml"/><Relationship Id="rId10" Type="http://schemas.openxmlformats.org/officeDocument/2006/relationships/slideLayout" Target="../slideLayouts/slideLayout164.xml"/><Relationship Id="rId1" Type="http://schemas.openxmlformats.org/officeDocument/2006/relationships/slideLayout" Target="../slideLayouts/slideLayout155.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74.xml"/><Relationship Id="rId8" Type="http://schemas.openxmlformats.org/officeDocument/2006/relationships/slideLayout" Target="../slideLayouts/slideLayout173.xml"/><Relationship Id="rId7" Type="http://schemas.openxmlformats.org/officeDocument/2006/relationships/slideLayout" Target="../slideLayouts/slideLayout172.xml"/><Relationship Id="rId6" Type="http://schemas.openxmlformats.org/officeDocument/2006/relationships/slideLayout" Target="../slideLayouts/slideLayout171.xml"/><Relationship Id="rId5" Type="http://schemas.openxmlformats.org/officeDocument/2006/relationships/slideLayout" Target="../slideLayouts/slideLayout170.xml"/><Relationship Id="rId4" Type="http://schemas.openxmlformats.org/officeDocument/2006/relationships/slideLayout" Target="../slideLayouts/slideLayout169.xml"/><Relationship Id="rId3" Type="http://schemas.openxmlformats.org/officeDocument/2006/relationships/slideLayout" Target="../slideLayouts/slideLayout168.xml"/><Relationship Id="rId2" Type="http://schemas.openxmlformats.org/officeDocument/2006/relationships/slideLayout" Target="../slideLayouts/slideLayout167.xml"/><Relationship Id="rId16" Type="http://schemas.openxmlformats.org/officeDocument/2006/relationships/theme" Target="../theme/theme16.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76.xml"/><Relationship Id="rId10" Type="http://schemas.openxmlformats.org/officeDocument/2006/relationships/slideLayout" Target="../slideLayouts/slideLayout175.xml"/><Relationship Id="rId1" Type="http://schemas.openxmlformats.org/officeDocument/2006/relationships/slideLayout" Target="../slideLayouts/slideLayout166.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185.xml"/><Relationship Id="rId8" Type="http://schemas.openxmlformats.org/officeDocument/2006/relationships/slideLayout" Target="../slideLayouts/slideLayout184.xml"/><Relationship Id="rId7" Type="http://schemas.openxmlformats.org/officeDocument/2006/relationships/slideLayout" Target="../slideLayouts/slideLayout183.xml"/><Relationship Id="rId6" Type="http://schemas.openxmlformats.org/officeDocument/2006/relationships/slideLayout" Target="../slideLayouts/slideLayout182.xml"/><Relationship Id="rId5" Type="http://schemas.openxmlformats.org/officeDocument/2006/relationships/slideLayout" Target="../slideLayouts/slideLayout181.xml"/><Relationship Id="rId4" Type="http://schemas.openxmlformats.org/officeDocument/2006/relationships/slideLayout" Target="../slideLayouts/slideLayout180.xml"/><Relationship Id="rId3" Type="http://schemas.openxmlformats.org/officeDocument/2006/relationships/slideLayout" Target="../slideLayouts/slideLayout179.xml"/><Relationship Id="rId2" Type="http://schemas.openxmlformats.org/officeDocument/2006/relationships/slideLayout" Target="../slideLayouts/slideLayout178.xml"/><Relationship Id="rId16" Type="http://schemas.openxmlformats.org/officeDocument/2006/relationships/theme" Target="../theme/theme17.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87.xml"/><Relationship Id="rId10" Type="http://schemas.openxmlformats.org/officeDocument/2006/relationships/slideLayout" Target="../slideLayouts/slideLayout186.xml"/><Relationship Id="rId1" Type="http://schemas.openxmlformats.org/officeDocument/2006/relationships/slideLayout" Target="../slideLayouts/slideLayout177.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4.png"/><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image" Target="../media/image3.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6" Type="http://schemas.openxmlformats.org/officeDocument/2006/relationships/theme" Target="../theme/theme3.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6" Type="http://schemas.openxmlformats.org/officeDocument/2006/relationships/theme" Target="../theme/theme4.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6" Type="http://schemas.openxmlformats.org/officeDocument/2006/relationships/theme" Target="../theme/theme5.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6" Type="http://schemas.openxmlformats.org/officeDocument/2006/relationships/theme" Target="../theme/theme6.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6" Type="http://schemas.openxmlformats.org/officeDocument/2006/relationships/theme" Target="../theme/theme7.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6" Type="http://schemas.openxmlformats.org/officeDocument/2006/relationships/theme" Target="../theme/theme8.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6" Type="http://schemas.openxmlformats.org/officeDocument/2006/relationships/theme" Target="../theme/theme9.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矩形 2049"/>
          <p:cNvSpPr/>
          <p:nvPr/>
        </p:nvSpPr>
        <p:spPr>
          <a:xfrm>
            <a:off x="0" y="5486400"/>
            <a:ext cx="9144000" cy="1371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1" name="矩形 2050"/>
          <p:cNvSpPr/>
          <p:nvPr/>
        </p:nvSpPr>
        <p:spPr>
          <a:xfrm>
            <a:off x="1219200" y="1752600"/>
            <a:ext cx="7391400" cy="10668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nvGrpSpPr>
          <p:cNvPr id="2052" name="组合 2051"/>
          <p:cNvGrpSpPr/>
          <p:nvPr/>
        </p:nvGrpSpPr>
        <p:grpSpPr>
          <a:xfrm>
            <a:off x="0" y="0"/>
            <a:ext cx="9144000" cy="6858000"/>
            <a:chOff x="0" y="0"/>
            <a:chExt cx="5760" cy="4320"/>
          </a:xfrm>
        </p:grpSpPr>
        <p:sp>
          <p:nvSpPr>
            <p:cNvPr id="2053" name="矩形 2052"/>
            <p:cNvSpPr/>
            <p:nvPr/>
          </p:nvSpPr>
          <p:spPr>
            <a:xfrm>
              <a:off x="2112" y="0"/>
              <a:ext cx="3648" cy="96"/>
            </a:xfrm>
            <a:prstGeom prst="rect">
              <a:avLst/>
            </a:prstGeom>
            <a:solidFill>
              <a:schemeClr val="folHlink"/>
            </a:soli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nvGrpSpPr>
            <p:cNvPr id="2054" name="组合 2053"/>
            <p:cNvGrpSpPr/>
            <p:nvPr userDrawn="1"/>
          </p:nvGrpSpPr>
          <p:grpSpPr>
            <a:xfrm>
              <a:off x="0" y="0"/>
              <a:ext cx="5760" cy="4320"/>
              <a:chOff x="0" y="0"/>
              <a:chExt cx="5760" cy="4320"/>
            </a:xfrm>
          </p:grpSpPr>
          <p:sp>
            <p:nvSpPr>
              <p:cNvPr id="2055" name="直接连接符 2054"/>
              <p:cNvSpPr/>
              <p:nvPr/>
            </p:nvSpPr>
            <p:spPr>
              <a:xfrm>
                <a:off x="0" y="19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6" name="直接连接符 2055"/>
              <p:cNvSpPr/>
              <p:nvPr/>
            </p:nvSpPr>
            <p:spPr>
              <a:xfrm>
                <a:off x="0" y="38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7" name="直接连接符 2056"/>
              <p:cNvSpPr/>
              <p:nvPr/>
            </p:nvSpPr>
            <p:spPr>
              <a:xfrm>
                <a:off x="0" y="57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8" name="直接连接符 2057"/>
              <p:cNvSpPr/>
              <p:nvPr/>
            </p:nvSpPr>
            <p:spPr>
              <a:xfrm>
                <a:off x="0" y="76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9" name="直接连接符 2058"/>
              <p:cNvSpPr/>
              <p:nvPr/>
            </p:nvSpPr>
            <p:spPr>
              <a:xfrm>
                <a:off x="0" y="96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0" name="直接连接符 2059"/>
              <p:cNvSpPr/>
              <p:nvPr/>
            </p:nvSpPr>
            <p:spPr>
              <a:xfrm>
                <a:off x="0" y="115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1" name="直接连接符 2060"/>
              <p:cNvSpPr/>
              <p:nvPr/>
            </p:nvSpPr>
            <p:spPr>
              <a:xfrm>
                <a:off x="0" y="134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2" name="直接连接符 2061"/>
              <p:cNvSpPr/>
              <p:nvPr/>
            </p:nvSpPr>
            <p:spPr>
              <a:xfrm>
                <a:off x="0" y="153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3" name="直接连接符 2062"/>
              <p:cNvSpPr/>
              <p:nvPr/>
            </p:nvSpPr>
            <p:spPr>
              <a:xfrm>
                <a:off x="0" y="172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4" name="直接连接符 2063"/>
              <p:cNvSpPr/>
              <p:nvPr/>
            </p:nvSpPr>
            <p:spPr>
              <a:xfrm>
                <a:off x="0" y="192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5" name="直接连接符 2064"/>
              <p:cNvSpPr/>
              <p:nvPr/>
            </p:nvSpPr>
            <p:spPr>
              <a:xfrm>
                <a:off x="0" y="211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6" name="直接连接符 2065"/>
              <p:cNvSpPr/>
              <p:nvPr/>
            </p:nvSpPr>
            <p:spPr>
              <a:xfrm>
                <a:off x="0" y="230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7" name="直接连接符 2066"/>
              <p:cNvSpPr/>
              <p:nvPr/>
            </p:nvSpPr>
            <p:spPr>
              <a:xfrm>
                <a:off x="0" y="249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8" name="直接连接符 2067"/>
              <p:cNvSpPr/>
              <p:nvPr/>
            </p:nvSpPr>
            <p:spPr>
              <a:xfrm>
                <a:off x="0" y="268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9" name="直接连接符 2068"/>
              <p:cNvSpPr/>
              <p:nvPr/>
            </p:nvSpPr>
            <p:spPr>
              <a:xfrm>
                <a:off x="0" y="288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0" name="直接连接符 2069"/>
              <p:cNvSpPr/>
              <p:nvPr/>
            </p:nvSpPr>
            <p:spPr>
              <a:xfrm>
                <a:off x="0" y="307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1" name="直接连接符 2070"/>
              <p:cNvSpPr/>
              <p:nvPr/>
            </p:nvSpPr>
            <p:spPr>
              <a:xfrm>
                <a:off x="0" y="326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2" name="直接连接符 2071"/>
              <p:cNvSpPr/>
              <p:nvPr/>
            </p:nvSpPr>
            <p:spPr>
              <a:xfrm>
                <a:off x="0" y="345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3" name="直接连接符 2072"/>
              <p:cNvSpPr/>
              <p:nvPr/>
            </p:nvSpPr>
            <p:spPr>
              <a:xfrm>
                <a:off x="0" y="364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4" name="直接连接符 2073"/>
              <p:cNvSpPr/>
              <p:nvPr/>
            </p:nvSpPr>
            <p:spPr>
              <a:xfrm>
                <a:off x="0" y="384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5" name="直接连接符 2074"/>
              <p:cNvSpPr/>
              <p:nvPr/>
            </p:nvSpPr>
            <p:spPr>
              <a:xfrm>
                <a:off x="0" y="403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6" name="直接连接符 2075"/>
              <p:cNvSpPr/>
              <p:nvPr/>
            </p:nvSpPr>
            <p:spPr>
              <a:xfrm>
                <a:off x="0" y="422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7" name="直接连接符 2076"/>
              <p:cNvSpPr/>
              <p:nvPr/>
            </p:nvSpPr>
            <p:spPr>
              <a:xfrm>
                <a:off x="1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8" name="直接连接符 2077"/>
              <p:cNvSpPr/>
              <p:nvPr/>
            </p:nvSpPr>
            <p:spPr>
              <a:xfrm>
                <a:off x="3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9" name="直接连接符 2078"/>
              <p:cNvSpPr/>
              <p:nvPr/>
            </p:nvSpPr>
            <p:spPr>
              <a:xfrm>
                <a:off x="5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0" name="直接连接符 2079"/>
              <p:cNvSpPr/>
              <p:nvPr/>
            </p:nvSpPr>
            <p:spPr>
              <a:xfrm>
                <a:off x="7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1" name="直接连接符 2080"/>
              <p:cNvSpPr/>
              <p:nvPr/>
            </p:nvSpPr>
            <p:spPr>
              <a:xfrm>
                <a:off x="96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2" name="直接连接符 2081"/>
              <p:cNvSpPr/>
              <p:nvPr/>
            </p:nvSpPr>
            <p:spPr>
              <a:xfrm>
                <a:off x="115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3" name="直接连接符 2082"/>
              <p:cNvSpPr/>
              <p:nvPr/>
            </p:nvSpPr>
            <p:spPr>
              <a:xfrm>
                <a:off x="134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4" name="直接连接符 2083"/>
              <p:cNvSpPr/>
              <p:nvPr/>
            </p:nvSpPr>
            <p:spPr>
              <a:xfrm>
                <a:off x="153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5" name="直接连接符 2084"/>
              <p:cNvSpPr/>
              <p:nvPr/>
            </p:nvSpPr>
            <p:spPr>
              <a:xfrm>
                <a:off x="172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6" name="直接连接符 2085"/>
              <p:cNvSpPr/>
              <p:nvPr/>
            </p:nvSpPr>
            <p:spPr>
              <a:xfrm>
                <a:off x="192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7" name="直接连接符 2086"/>
              <p:cNvSpPr/>
              <p:nvPr/>
            </p:nvSpPr>
            <p:spPr>
              <a:xfrm>
                <a:off x="211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8" name="直接连接符 2087"/>
              <p:cNvSpPr/>
              <p:nvPr/>
            </p:nvSpPr>
            <p:spPr>
              <a:xfrm>
                <a:off x="230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9" name="直接连接符 2088"/>
              <p:cNvSpPr/>
              <p:nvPr/>
            </p:nvSpPr>
            <p:spPr>
              <a:xfrm>
                <a:off x="249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0" name="直接连接符 2089"/>
              <p:cNvSpPr/>
              <p:nvPr/>
            </p:nvSpPr>
            <p:spPr>
              <a:xfrm>
                <a:off x="268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1" name="直接连接符 2090"/>
              <p:cNvSpPr/>
              <p:nvPr/>
            </p:nvSpPr>
            <p:spPr>
              <a:xfrm>
                <a:off x="288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2" name="直接连接符 2091"/>
              <p:cNvSpPr/>
              <p:nvPr/>
            </p:nvSpPr>
            <p:spPr>
              <a:xfrm>
                <a:off x="307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3" name="直接连接符 2092"/>
              <p:cNvSpPr/>
              <p:nvPr/>
            </p:nvSpPr>
            <p:spPr>
              <a:xfrm>
                <a:off x="326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4" name="直接连接符 2093"/>
              <p:cNvSpPr/>
              <p:nvPr/>
            </p:nvSpPr>
            <p:spPr>
              <a:xfrm>
                <a:off x="345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5" name="直接连接符 2094"/>
              <p:cNvSpPr/>
              <p:nvPr/>
            </p:nvSpPr>
            <p:spPr>
              <a:xfrm>
                <a:off x="364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6" name="直接连接符 2095"/>
              <p:cNvSpPr/>
              <p:nvPr/>
            </p:nvSpPr>
            <p:spPr>
              <a:xfrm>
                <a:off x="384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7" name="直接连接符 2096"/>
              <p:cNvSpPr/>
              <p:nvPr/>
            </p:nvSpPr>
            <p:spPr>
              <a:xfrm>
                <a:off x="403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8" name="直接连接符 2097"/>
              <p:cNvSpPr/>
              <p:nvPr/>
            </p:nvSpPr>
            <p:spPr>
              <a:xfrm>
                <a:off x="422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9" name="直接连接符 2098"/>
              <p:cNvSpPr/>
              <p:nvPr/>
            </p:nvSpPr>
            <p:spPr>
              <a:xfrm>
                <a:off x="441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0" name="直接连接符 2099"/>
              <p:cNvSpPr/>
              <p:nvPr/>
            </p:nvSpPr>
            <p:spPr>
              <a:xfrm>
                <a:off x="460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1" name="直接连接符 2100"/>
              <p:cNvSpPr/>
              <p:nvPr/>
            </p:nvSpPr>
            <p:spPr>
              <a:xfrm>
                <a:off x="480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2" name="直接连接符 2101"/>
              <p:cNvSpPr/>
              <p:nvPr/>
            </p:nvSpPr>
            <p:spPr>
              <a:xfrm>
                <a:off x="49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3" name="直接连接符 2102"/>
              <p:cNvSpPr/>
              <p:nvPr/>
            </p:nvSpPr>
            <p:spPr>
              <a:xfrm>
                <a:off x="51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4" name="直接连接符 2103"/>
              <p:cNvSpPr/>
              <p:nvPr/>
            </p:nvSpPr>
            <p:spPr>
              <a:xfrm>
                <a:off x="53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5" name="直接连接符 2104"/>
              <p:cNvSpPr/>
              <p:nvPr/>
            </p:nvSpPr>
            <p:spPr>
              <a:xfrm>
                <a:off x="55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sp>
          <p:nvSpPr>
            <p:cNvPr id="2106" name="直接连接符 2105"/>
            <p:cNvSpPr/>
            <p:nvPr/>
          </p:nvSpPr>
          <p:spPr>
            <a:xfrm>
              <a:off x="5568" y="0"/>
              <a:ext cx="0" cy="1488"/>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sp>
        <p:nvSpPr>
          <p:cNvPr id="2107" name="直接连接符 2106"/>
          <p:cNvSpPr/>
          <p:nvPr/>
        </p:nvSpPr>
        <p:spPr>
          <a:xfrm>
            <a:off x="803275" y="887413"/>
            <a:ext cx="0" cy="2851150"/>
          </a:xfrm>
          <a:prstGeom prst="line">
            <a:avLst/>
          </a:prstGeom>
          <a:ln w="57150" cap="flat" cmpd="thinThick">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8" name="直接连接符 2107"/>
          <p:cNvSpPr/>
          <p:nvPr/>
        </p:nvSpPr>
        <p:spPr>
          <a:xfrm flipH="1" flipV="1">
            <a:off x="457200" y="1489075"/>
            <a:ext cx="6049963" cy="1588"/>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9" name="任意多边形 2108"/>
          <p:cNvSpPr/>
          <p:nvPr/>
        </p:nvSpPr>
        <p:spPr>
          <a:xfrm rot="-5400000" flipH="1">
            <a:off x="674688" y="1365250"/>
            <a:ext cx="247650" cy="249238"/>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bg1"/>
              </a:gs>
              <a:gs pos="100000">
                <a:schemeClr val="folHlink"/>
              </a:gs>
            </a:gsLst>
            <a:path path="rect">
              <a:fillToRect l="50000" t="50000" r="50000" b="50000"/>
            </a:path>
            <a:tileRect/>
          </a:gradFill>
          <a:ln w="9525" cap="flat" cmpd="sng">
            <a:solidFill>
              <a:schemeClr val="hlink"/>
            </a:solidFill>
            <a:prstDash val="solid"/>
            <a:miter/>
            <a:headEnd type="none" w="med" len="med"/>
            <a:tailEnd type="none" w="med" len="med"/>
          </a:ln>
        </p:spPr>
        <p:txBody>
          <a:bodyPr/>
          <a:p>
            <a:endParaRPr lang="zh-CN" altLang="en-US"/>
          </a:p>
        </p:txBody>
      </p:sp>
      <p:sp>
        <p:nvSpPr>
          <p:cNvPr id="2110" name="直接连接符 2109"/>
          <p:cNvSpPr/>
          <p:nvPr/>
        </p:nvSpPr>
        <p:spPr>
          <a:xfrm flipV="1">
            <a:off x="2565400" y="5737225"/>
            <a:ext cx="6045200" cy="0"/>
          </a:xfrm>
          <a:prstGeom prst="line">
            <a:avLst/>
          </a:prstGeom>
          <a:ln w="19050"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11" name="直接连接符 2110"/>
          <p:cNvSpPr/>
          <p:nvPr/>
        </p:nvSpPr>
        <p:spPr>
          <a:xfrm flipH="1">
            <a:off x="8286750" y="3371850"/>
            <a:ext cx="0" cy="2876550"/>
          </a:xfrm>
          <a:prstGeom prst="line">
            <a:avLst/>
          </a:prstGeom>
          <a:ln w="57150" cap="flat" cmpd="thickThin">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12" name="任意多边形 2111"/>
          <p:cNvSpPr/>
          <p:nvPr/>
        </p:nvSpPr>
        <p:spPr>
          <a:xfrm rot="5400000">
            <a:off x="8166100" y="5584825"/>
            <a:ext cx="247650" cy="25082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57150" cap="flat" cmpd="thickThin">
            <a:solidFill>
              <a:schemeClr val="hlink"/>
            </a:solidFill>
            <a:prstDash val="solid"/>
            <a:miter/>
            <a:headEnd type="none" w="med" len="med"/>
            <a:tailEnd type="none" w="med" len="med"/>
          </a:ln>
        </p:spPr>
        <p:txBody>
          <a:bodyPr/>
          <a:p>
            <a:endParaRPr lang="zh-CN" altLang="en-US"/>
          </a:p>
        </p:txBody>
      </p:sp>
      <p:sp>
        <p:nvSpPr>
          <p:cNvPr id="2113" name="矩形 2117"/>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2114" name="图片 2118" descr="logo3"/>
          <p:cNvPicPr>
            <a:picLocks noChangeAspect="1"/>
          </p:cNvPicPr>
          <p:nvPr/>
        </p:nvPicPr>
        <p:blipFill>
          <a:blip r:embed="rId12">
            <a:clrChange>
              <a:clrFrom>
                <a:srgbClr val="FFFFFF"/>
              </a:clrFrom>
              <a:clrTo>
                <a:srgbClr val="FFFFFF">
                  <a:alpha val="0"/>
                </a:srgbClr>
              </a:clrTo>
            </a:clrChange>
          </a:blip>
          <a:stretch>
            <a:fillRect/>
          </a:stretch>
        </p:blipFill>
        <p:spPr>
          <a:xfrm>
            <a:off x="7924800" y="6196013"/>
            <a:ext cx="838200" cy="466725"/>
          </a:xfrm>
          <a:prstGeom prst="rect">
            <a:avLst/>
          </a:prstGeom>
          <a:noFill/>
          <a:ln w="9525">
            <a:noFill/>
          </a:ln>
        </p:spPr>
      </p:pic>
      <p:pic>
        <p:nvPicPr>
          <p:cNvPr id="2115" name="图片 2119"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2116" name="图片 2120"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2117"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2118"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119" name="日期占位符 2114"/>
          <p:cNvSpPr>
            <a:spLocks noGrp="1"/>
          </p:cNvSpPr>
          <p:nvPr>
            <p:ph type="dt" sz="quarter"/>
          </p:nvPr>
        </p:nvSpPr>
        <p:spPr>
          <a:xfrm>
            <a:off x="685800" y="6248400"/>
            <a:ext cx="1905000" cy="457200"/>
          </a:xfrm>
          <a:prstGeom prst="rect">
            <a:avLst/>
          </a:prstGeom>
          <a:noFill/>
          <a:ln w="9525">
            <a:noFill/>
            <a:miter/>
          </a:ln>
        </p:spPr>
        <p:txBody>
          <a:bodyPr anchor="b"/>
          <a:lstStyle>
            <a:lvl1pPr>
              <a:defRPr sz="1400" b="0">
                <a:latin typeface="Tahoma" panose="020B0604030504040204" pitchFamily="2" charset="0"/>
              </a:defRPr>
            </a:lvl1pPr>
          </a:lstStyle>
          <a:p>
            <a:pPr lvl="0" fontAlgn="base">
              <a:buClr>
                <a:srgbClr val="000000"/>
              </a:buClr>
            </a:pPr>
            <a:endParaRPr lang="zh-CN" altLang="en-US" strike="noStrike" noProof="1" dirty="0"/>
          </a:p>
        </p:txBody>
      </p:sp>
      <p:sp>
        <p:nvSpPr>
          <p:cNvPr id="2120" name="页脚占位符 2115"/>
          <p:cNvSpPr>
            <a:spLocks noGrp="1"/>
          </p:cNvSpPr>
          <p:nvPr>
            <p:ph type="ftr" sz="quarter"/>
          </p:nvPr>
        </p:nvSpPr>
        <p:spPr>
          <a:xfrm>
            <a:off x="3124200" y="6248400"/>
            <a:ext cx="2895600" cy="457200"/>
          </a:xfrm>
          <a:prstGeom prst="rect">
            <a:avLst/>
          </a:prstGeom>
          <a:noFill/>
          <a:ln w="9525">
            <a:noFill/>
            <a:miter/>
          </a:ln>
        </p:spPr>
        <p:txBody>
          <a:bodyPr anchor="b"/>
          <a:lstStyle>
            <a:lvl1pPr algn="ctr">
              <a:defRPr sz="1400" b="0">
                <a:latin typeface="Tahoma" panose="020B0604030504040204" pitchFamily="2" charset="0"/>
              </a:defRPr>
            </a:lvl1pPr>
          </a:lstStyle>
          <a:p>
            <a:pPr lvl="0" fontAlgn="base">
              <a:buClr>
                <a:srgbClr val="000000"/>
              </a:buClr>
            </a:pPr>
            <a:endParaRPr lang="zh-CN" altLang="en-US" strike="noStrike" noProof="1" dirty="0"/>
          </a:p>
        </p:txBody>
      </p:sp>
      <p:sp>
        <p:nvSpPr>
          <p:cNvPr id="2121" name="灯片编号占位符 2116"/>
          <p:cNvSpPr>
            <a:spLocks noGrp="1"/>
          </p:cNvSpPr>
          <p:nvPr>
            <p:ph type="sldNum" sz="quarter"/>
          </p:nvPr>
        </p:nvSpPr>
        <p:spPr>
          <a:xfrm>
            <a:off x="6553200" y="6248400"/>
            <a:ext cx="1905000" cy="457200"/>
          </a:xfrm>
          <a:prstGeom prst="rect">
            <a:avLst/>
          </a:prstGeom>
          <a:noFill/>
          <a:ln w="9525">
            <a:noFill/>
            <a:miter/>
          </a:ln>
        </p:spPr>
        <p:txBody>
          <a:bodyPr anchor="b"/>
          <a:lstStyle>
            <a:lvl1pPr algn="r">
              <a:defRPr sz="1400" b="0">
                <a:latin typeface="Tahoma" panose="020B0604030504040204" pitchFamily="2" charset="0"/>
              </a:defRPr>
            </a:lvl1p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107"/>
                                        </p:tgtEl>
                                        <p:attrNameLst>
                                          <p:attrName>style.visibility</p:attrName>
                                        </p:attrNameLst>
                                      </p:cBhvr>
                                      <p:to>
                                        <p:strVal val="visible"/>
                                      </p:to>
                                    </p:set>
                                    <p:animEffect transition="in" filter="wipe(up)">
                                      <p:cBhvr>
                                        <p:cTn id="7" dur="500"/>
                                        <p:tgtEl>
                                          <p:spTgt spid="2107"/>
                                        </p:tgtEl>
                                      </p:cBhvr>
                                    </p:animEffect>
                                  </p:childTnLst>
                                </p:cTn>
                              </p:par>
                            </p:childTnLst>
                          </p:cTn>
                        </p:par>
                        <p:par>
                          <p:cTn id="8" fill="hold">
                            <p:stCondLst>
                              <p:cond delay="500"/>
                            </p:stCondLst>
                            <p:childTnLst>
                              <p:par>
                                <p:cTn id="9" presetID="17" presetClass="entr" presetSubtype="10" fill="hold" nodeType="afterEffect">
                                  <p:stCondLst>
                                    <p:cond delay="0"/>
                                  </p:stCondLst>
                                  <p:childTnLst>
                                    <p:set>
                                      <p:cBhvr>
                                        <p:cTn id="10" dur="1" fill="hold">
                                          <p:stCondLst>
                                            <p:cond delay="0"/>
                                          </p:stCondLst>
                                        </p:cTn>
                                        <p:tgtEl>
                                          <p:spTgt spid="2115"/>
                                        </p:tgtEl>
                                        <p:attrNameLst>
                                          <p:attrName>style.visibility</p:attrName>
                                        </p:attrNameLst>
                                      </p:cBhvr>
                                      <p:to>
                                        <p:strVal val="visible"/>
                                      </p:to>
                                    </p:set>
                                    <p:anim calcmode="lin" valueType="num">
                                      <p:cBhvr>
                                        <p:cTn id="11" dur="500" fill="hold"/>
                                        <p:tgtEl>
                                          <p:spTgt spid="2115"/>
                                        </p:tgtEl>
                                        <p:attrNameLst>
                                          <p:attrName>ppt_w</p:attrName>
                                        </p:attrNameLst>
                                      </p:cBhvr>
                                      <p:tavLst>
                                        <p:tav tm="0">
                                          <p:val>
                                            <p:fltVal val="0.000000"/>
                                          </p:val>
                                        </p:tav>
                                        <p:tav tm="100000">
                                          <p:val>
                                            <p:strVal val="#ppt_w"/>
                                          </p:val>
                                        </p:tav>
                                      </p:tavLst>
                                    </p:anim>
                                    <p:anim calcmode="lin" valueType="num">
                                      <p:cBhvr>
                                        <p:cTn id="12" dur="500" fill="hold"/>
                                        <p:tgtEl>
                                          <p:spTgt spid="21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5.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06.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17.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8.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9.xml"/><Relationship Id="rId1" Type="http://schemas.openxmlformats.org/officeDocument/2006/relationships/tags" Target="../tags/tag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1.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61.xml"/><Relationship Id="rId3" Type="http://schemas.openxmlformats.org/officeDocument/2006/relationships/image" Target="../media/image6.png"/><Relationship Id="rId2" Type="http://schemas.openxmlformats.org/officeDocument/2006/relationships/tags" Target="../tags/tag9.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83.xml"/><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8.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183.xml"/><Relationship Id="rId4" Type="http://schemas.openxmlformats.org/officeDocument/2006/relationships/hyperlink" Target="http://www.icourse163.org/course/NJU-1449521162" TargetMode="External"/><Relationship Id="rId3" Type="http://schemas.openxmlformats.org/officeDocument/2006/relationships/hyperlink" Target="https://www.icourse163.org/course/NJU-1002532004" TargetMode="External"/><Relationship Id="rId2" Type="http://schemas.openxmlformats.org/officeDocument/2006/relationships/hyperlink" Target="https://www.icourse163.org/course/NJU-1001964032" TargetMode="External"/><Relationship Id="rId1" Type="http://schemas.openxmlformats.org/officeDocument/2006/relationships/hyperlink" Target="https://www.icourse163.org/course/NJU-1001625001"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4.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3.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4097"/>
          <p:cNvSpPr>
            <a:spLocks noGrp="1"/>
          </p:cNvSpPr>
          <p:nvPr>
            <p:ph type="ctrTitle" idx="4294967295"/>
          </p:nvPr>
        </p:nvSpPr>
        <p:spPr>
          <a:xfrm>
            <a:off x="1331595" y="1772920"/>
            <a:ext cx="6783070" cy="3385185"/>
          </a:xfrm>
        </p:spPr>
        <p:txBody>
          <a:bodyPr anchor="b" anchorCtr="0"/>
          <a:lstStyle>
            <a:lvl1pPr lvl="0">
              <a:buClrTx/>
              <a:buSzTx/>
              <a:buFontTx/>
              <a:defRPr/>
            </a:lvl1pPr>
          </a:lstStyle>
          <a:p>
            <a:pPr lvl="0" indent="0" algn="ctr" defTabSz="914400">
              <a:lnSpc>
                <a:spcPct val="150000"/>
              </a:lnSpc>
            </a:pPr>
            <a:r>
              <a:rPr lang="zh-CN" altLang="en-US">
                <a:latin typeface="Tahoma" panose="020B0604030504040204" pitchFamily="2" charset="0"/>
                <a:ea typeface="黑体" panose="02010609060101010101" pitchFamily="2" charset="-122"/>
              </a:rPr>
              <a:t>《计算机系统基础》</a:t>
            </a:r>
            <a:br>
              <a:rPr lang="zh-CN" altLang="en-US">
                <a:latin typeface="Tahoma" panose="020B0604030504040204" pitchFamily="2" charset="0"/>
                <a:ea typeface="黑体" panose="02010609060101010101" pitchFamily="2" charset="-122"/>
              </a:rPr>
            </a:br>
            <a:br>
              <a:rPr lang="zh-CN" altLang="en-US" sz="2800">
                <a:latin typeface="Tahoma" panose="020B0604030504040204" pitchFamily="2" charset="0"/>
                <a:ea typeface="黑体" panose="02010609060101010101" pitchFamily="2" charset="-122"/>
              </a:rPr>
            </a:br>
            <a:r>
              <a:rPr sz="2800" dirty="0">
                <a:latin typeface="Tahoma" panose="020B0604030504040204" pitchFamily="2" charset="0"/>
                <a:ea typeface="楷体_GB2312" pitchFamily="1" charset="-122"/>
                <a:sym typeface="+mn-ea"/>
              </a:rPr>
              <a:t>李 海 波</a:t>
            </a:r>
            <a:br>
              <a:rPr sz="2800" dirty="0">
                <a:latin typeface="Tahoma" panose="020B0604030504040204" pitchFamily="2" charset="0"/>
                <a:ea typeface="楷体_GB2312" pitchFamily="1" charset="-122"/>
                <a:sym typeface="+mn-ea"/>
              </a:rPr>
            </a:br>
            <a:r>
              <a:rPr sz="2800" dirty="0">
                <a:latin typeface="Tahoma" panose="020B0604030504040204" pitchFamily="2" charset="0"/>
                <a:ea typeface="楷体_GB2312" pitchFamily="1" charset="-122"/>
                <a:sym typeface="+mn-ea"/>
              </a:rPr>
              <a:t>lihaibo@hust.edu.cn</a:t>
            </a:r>
            <a:br>
              <a:rPr sz="2800" dirty="0">
                <a:latin typeface="Tahoma" panose="020B0604030504040204" pitchFamily="2" charset="0"/>
                <a:ea typeface="楷体_GB2312" pitchFamily="1" charset="-122"/>
                <a:sym typeface="+mn-ea"/>
              </a:rPr>
            </a:br>
            <a:r>
              <a:rPr sz="2800" dirty="0">
                <a:latin typeface="Tahoma" panose="020B0604030504040204" pitchFamily="2" charset="0"/>
                <a:ea typeface="楷体_GB2312" pitchFamily="1" charset="-122"/>
                <a:sym typeface="+mn-ea"/>
              </a:rPr>
              <a:t>华中科技大学 计算机科学与技术学院</a:t>
            </a:r>
            <a:endParaRPr lang="zh-CN" altLang="en-US" sz="2800">
              <a:latin typeface="Tahoma" panose="020B0604030504040204" pitchFamily="2" charset="0"/>
              <a:ea typeface="黑体" panose="0201060906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5121"/>
          <p:cNvSpPr txBox="1"/>
          <p:nvPr/>
        </p:nvSpPr>
        <p:spPr>
          <a:xfrm>
            <a:off x="683895" y="1341120"/>
            <a:ext cx="7540625" cy="1291590"/>
          </a:xfrm>
          <a:prstGeom prst="rect">
            <a:avLst/>
          </a:prstGeom>
          <a:noFill/>
          <a:ln w="9525">
            <a:noFill/>
          </a:ln>
        </p:spPr>
        <p:txBody>
          <a:bodyPr wrap="square" anchor="t" anchorCtr="0">
            <a:spAutoFit/>
          </a:bodyPr>
          <a:p>
            <a:pPr>
              <a:lnSpc>
                <a:spcPct val="150000"/>
              </a:lnSpc>
            </a:pPr>
            <a:r>
              <a:rPr lang="en-US" altLang="zh-CN" sz="3200" dirty="0">
                <a:solidFill>
                  <a:srgbClr val="002060"/>
                </a:solidFill>
                <a:latin typeface="楷体_GB2312" pitchFamily="1" charset="-122"/>
                <a:ea typeface="楷体_GB2312" pitchFamily="1" charset="-122"/>
              </a:rPr>
              <a:t>4.4 </a:t>
            </a:r>
            <a:r>
              <a:rPr lang="zh-CN" altLang="en-US" sz="3200" dirty="0">
                <a:solidFill>
                  <a:srgbClr val="002060"/>
                </a:solidFill>
                <a:latin typeface="楷体_GB2312" pitchFamily="1" charset="-122"/>
                <a:ea typeface="楷体_GB2312" pitchFamily="1" charset="-122"/>
              </a:rPr>
              <a:t>第四</a:t>
            </a:r>
            <a:r>
              <a:rPr lang="zh-CN" altLang="en-US" sz="3200" dirty="0">
                <a:solidFill>
                  <a:srgbClr val="002060"/>
                </a:solidFill>
                <a:latin typeface="楷体_GB2312" pitchFamily="1" charset="-122"/>
                <a:ea typeface="楷体_GB2312" pitchFamily="1" charset="-122"/>
              </a:rPr>
              <a:t>章</a:t>
            </a:r>
            <a:endParaRPr lang="zh-CN" altLang="en-US" sz="3200" dirty="0">
              <a:solidFill>
                <a:srgbClr val="002060"/>
              </a:solidFill>
              <a:latin typeface="楷体_GB2312" pitchFamily="1" charset="-122"/>
              <a:ea typeface="楷体_GB2312" pitchFamily="1" charset="-122"/>
            </a:endParaRPr>
          </a:p>
          <a:p>
            <a:pPr lvl="1" indent="457200" algn="l">
              <a:lnSpc>
                <a:spcPct val="150000"/>
              </a:lnSpc>
              <a:spcBef>
                <a:spcPts val="0"/>
              </a:spcBef>
            </a:pPr>
            <a:endParaRPr sz="2000" dirty="0">
              <a:solidFill>
                <a:srgbClr val="000066"/>
              </a:solidFill>
              <a:latin typeface="Tahoma" panose="020B0604030504040204" pitchFamily="2" charset="0"/>
              <a:ea typeface="楷体_GB2312" pitchFamily="1" charset="-122"/>
            </a:endParaRPr>
          </a:p>
        </p:txBody>
      </p:sp>
      <p:sp>
        <p:nvSpPr>
          <p:cNvPr id="4098" name="文本框 5122"/>
          <p:cNvSpPr txBox="1"/>
          <p:nvPr/>
        </p:nvSpPr>
        <p:spPr>
          <a:xfrm>
            <a:off x="827088" y="188913"/>
            <a:ext cx="7272337" cy="706755"/>
          </a:xfrm>
          <a:prstGeom prst="rect">
            <a:avLst/>
          </a:prstGeom>
          <a:noFill/>
          <a:ln w="9525">
            <a:noFill/>
          </a:ln>
        </p:spPr>
        <p:txBody>
          <a:bodyPr anchor="t" anchorCtr="0">
            <a:spAutoFit/>
          </a:bodyPr>
          <a:p>
            <a:pPr algn="ctr"/>
            <a:r>
              <a:rPr lang="zh-CN" altLang="en-US" sz="4000" dirty="0">
                <a:solidFill>
                  <a:schemeClr val="bg1"/>
                </a:solidFill>
                <a:latin typeface="华文新魏" panose="02010800040101010101" pitchFamily="2" charset="-122"/>
                <a:ea typeface="华文新魏" panose="02010800040101010101" pitchFamily="2" charset="-122"/>
              </a:rPr>
              <a:t>课程</a:t>
            </a:r>
            <a:r>
              <a:rPr lang="zh-CN" altLang="en-US" sz="4000" dirty="0">
                <a:solidFill>
                  <a:schemeClr val="bg1"/>
                </a:solidFill>
                <a:latin typeface="华文新魏" panose="02010800040101010101" pitchFamily="2" charset="-122"/>
                <a:ea typeface="华文新魏" panose="02010800040101010101" pitchFamily="2" charset="-122"/>
              </a:rPr>
              <a:t>简介</a:t>
            </a:r>
            <a:endParaRPr lang="zh-CN" altLang="en-US" sz="4000" dirty="0">
              <a:solidFill>
                <a:schemeClr val="bg1"/>
              </a:solidFill>
              <a:latin typeface="华文新魏" panose="02010800040101010101" pitchFamily="2" charset="-122"/>
              <a:ea typeface="华文新魏" panose="02010800040101010101" pitchFamily="2" charset="-122"/>
            </a:endParaRPr>
          </a:p>
        </p:txBody>
      </p:sp>
      <p:graphicFrame>
        <p:nvGraphicFramePr>
          <p:cNvPr id="2" name="表格 1"/>
          <p:cNvGraphicFramePr/>
          <p:nvPr>
            <p:custDataLst>
              <p:tags r:id="rId1"/>
            </p:custDataLst>
          </p:nvPr>
        </p:nvGraphicFramePr>
        <p:xfrm>
          <a:off x="1120140" y="2349500"/>
          <a:ext cx="6903720" cy="3385820"/>
        </p:xfrm>
        <a:graphic>
          <a:graphicData uri="http://schemas.openxmlformats.org/drawingml/2006/table">
            <a:tbl>
              <a:tblPr firstRow="1" bandRow="1">
                <a:tableStyleId>{5C22544A-7EE6-4342-B048-85BDC9FD1C3A}</a:tableStyleId>
              </a:tblPr>
              <a:tblGrid>
                <a:gridCol w="4517390"/>
                <a:gridCol w="2386330"/>
              </a:tblGrid>
              <a:tr h="499745">
                <a:tc>
                  <a:txBody>
                    <a:bodyPr/>
                    <a:p>
                      <a:pPr>
                        <a:lnSpc>
                          <a:spcPct val="150000"/>
                        </a:lnSpc>
                        <a:buNone/>
                      </a:pPr>
                      <a:r>
                        <a:rPr lang="zh-CN" altLang="en-US" sz="2000"/>
                        <a:t>教学内容</a:t>
                      </a:r>
                      <a:endParaRPr lang="zh-CN" altLang="en-US" sz="2000"/>
                    </a:p>
                  </a:txBody>
                  <a:tcPr/>
                </a:tc>
                <a:tc>
                  <a:txBody>
                    <a:bodyPr/>
                    <a:p>
                      <a:pPr>
                        <a:lnSpc>
                          <a:spcPct val="150000"/>
                        </a:lnSpc>
                        <a:buNone/>
                      </a:pPr>
                      <a:endParaRPr lang="zh-CN" altLang="en-US" sz="2000"/>
                    </a:p>
                  </a:txBody>
                  <a:tcPr/>
                </a:tc>
              </a:tr>
              <a:tr h="2886075">
                <a:tc>
                  <a:txBody>
                    <a:bodyPr/>
                    <a:p>
                      <a:pPr>
                        <a:lnSpc>
                          <a:spcPct val="150000"/>
                        </a:lnSpc>
                        <a:buNone/>
                      </a:pPr>
                      <a:r>
                        <a:rPr lang="zh-CN" altLang="en-US" sz="1800"/>
                        <a:t>程序的链接</a:t>
                      </a:r>
                      <a:endParaRPr lang="zh-CN" altLang="en-US" sz="1800"/>
                    </a:p>
                    <a:p>
                      <a:pPr>
                        <a:lnSpc>
                          <a:spcPct val="150000"/>
                        </a:lnSpc>
                        <a:buNone/>
                      </a:pPr>
                      <a:r>
                        <a:rPr lang="zh-CN" altLang="en-US" sz="1800"/>
                        <a:t>1.编译、汇编和静态链接</a:t>
                      </a:r>
                      <a:endParaRPr lang="zh-CN" altLang="en-US" sz="1800"/>
                    </a:p>
                    <a:p>
                      <a:pPr>
                        <a:lnSpc>
                          <a:spcPct val="150000"/>
                        </a:lnSpc>
                        <a:buNone/>
                      </a:pPr>
                      <a:r>
                        <a:rPr lang="zh-CN" altLang="en-US" sz="1800"/>
                        <a:t>2.目标文件格式</a:t>
                      </a:r>
                      <a:endParaRPr lang="zh-CN" altLang="en-US" sz="1800"/>
                    </a:p>
                    <a:p>
                      <a:pPr>
                        <a:lnSpc>
                          <a:spcPct val="150000"/>
                        </a:lnSpc>
                        <a:buNone/>
                      </a:pPr>
                      <a:r>
                        <a:rPr lang="zh-CN" altLang="en-US" sz="1800"/>
                        <a:t>3.符号表和符号解析</a:t>
                      </a:r>
                      <a:endParaRPr lang="zh-CN" altLang="en-US" sz="1800"/>
                    </a:p>
                    <a:p>
                      <a:pPr>
                        <a:lnSpc>
                          <a:spcPct val="150000"/>
                        </a:lnSpc>
                        <a:buNone/>
                      </a:pPr>
                      <a:r>
                        <a:rPr lang="zh-CN" altLang="en-US" sz="1800"/>
                        <a:t>4.重定位</a:t>
                      </a:r>
                      <a:endParaRPr lang="zh-CN" altLang="en-US" sz="1800"/>
                    </a:p>
                    <a:p>
                      <a:pPr>
                        <a:lnSpc>
                          <a:spcPct val="150000"/>
                        </a:lnSpc>
                        <a:buNone/>
                      </a:pPr>
                      <a:r>
                        <a:rPr lang="zh-CN" altLang="en-US" sz="1800"/>
                        <a:t>5.可执行文件的加载</a:t>
                      </a:r>
                      <a:endParaRPr lang="zh-CN" altLang="en-US" sz="1800"/>
                    </a:p>
                    <a:p>
                      <a:pPr>
                        <a:lnSpc>
                          <a:spcPct val="150000"/>
                        </a:lnSpc>
                        <a:buNone/>
                      </a:pPr>
                      <a:r>
                        <a:rPr lang="zh-CN" altLang="en-US" sz="1800"/>
                        <a:t>6.动态链接*</a:t>
                      </a:r>
                      <a:endParaRPr lang="zh-CN" altLang="en-US" sz="1800"/>
                    </a:p>
                    <a:p>
                      <a:pPr>
                        <a:lnSpc>
                          <a:spcPct val="150000"/>
                        </a:lnSpc>
                        <a:buNone/>
                      </a:pPr>
                      <a:r>
                        <a:rPr lang="en-US" altLang="zh-CN" sz="1800"/>
                        <a:t>7.linux</a:t>
                      </a:r>
                      <a:r>
                        <a:rPr lang="zh-CN" altLang="en-US" sz="1800"/>
                        <a:t>下</a:t>
                      </a:r>
                      <a:r>
                        <a:rPr lang="en-US" altLang="zh-CN" sz="1800"/>
                        <a:t>gcc</a:t>
                      </a:r>
                      <a:r>
                        <a:rPr lang="zh-CN" altLang="en-US" sz="1800"/>
                        <a:t>和</a:t>
                      </a:r>
                      <a:r>
                        <a:rPr lang="en-US" altLang="zh-CN" sz="1800"/>
                        <a:t>gdb</a:t>
                      </a:r>
                      <a:r>
                        <a:rPr lang="zh-CN" altLang="en-US" sz="1800"/>
                        <a:t>的</a:t>
                      </a:r>
                      <a:r>
                        <a:rPr lang="zh-CN" altLang="en-US" sz="1800"/>
                        <a:t>使用</a:t>
                      </a:r>
                      <a:endParaRPr lang="zh-CN" altLang="en-US" sz="1800"/>
                    </a:p>
                  </a:txBody>
                  <a:tcPr/>
                </a:tc>
                <a:tc>
                  <a:txBody>
                    <a:bodyPr/>
                    <a:p>
                      <a:pPr>
                        <a:lnSpc>
                          <a:spcPct val="150000"/>
                        </a:lnSpc>
                        <a:buNone/>
                      </a:pPr>
                      <a:r>
                        <a:rPr lang="zh-CN" altLang="en-US" sz="1800"/>
                        <a:t>第</a:t>
                      </a:r>
                      <a:r>
                        <a:rPr lang="en-US" altLang="zh-CN" sz="1800"/>
                        <a:t>15</a:t>
                      </a:r>
                      <a:r>
                        <a:rPr lang="zh-CN" altLang="en-US" sz="1800"/>
                        <a:t>讲</a:t>
                      </a:r>
                      <a:endParaRPr lang="zh-CN" altLang="en-US" sz="180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5121"/>
          <p:cNvSpPr txBox="1"/>
          <p:nvPr/>
        </p:nvSpPr>
        <p:spPr>
          <a:xfrm>
            <a:off x="683260" y="1485265"/>
            <a:ext cx="7540625" cy="1291590"/>
          </a:xfrm>
          <a:prstGeom prst="rect">
            <a:avLst/>
          </a:prstGeom>
          <a:noFill/>
          <a:ln w="9525">
            <a:noFill/>
          </a:ln>
        </p:spPr>
        <p:txBody>
          <a:bodyPr wrap="square" anchor="t" anchorCtr="0">
            <a:spAutoFit/>
          </a:bodyPr>
          <a:p>
            <a:pPr>
              <a:lnSpc>
                <a:spcPct val="150000"/>
              </a:lnSpc>
            </a:pPr>
            <a:r>
              <a:rPr lang="en-US" altLang="zh-CN" sz="3200" dirty="0">
                <a:solidFill>
                  <a:srgbClr val="002060"/>
                </a:solidFill>
                <a:latin typeface="楷体_GB2312" pitchFamily="1" charset="-122"/>
                <a:ea typeface="楷体_GB2312" pitchFamily="1" charset="-122"/>
              </a:rPr>
              <a:t>4.5 </a:t>
            </a:r>
            <a:r>
              <a:rPr lang="zh-CN" altLang="en-US" sz="3200" dirty="0">
                <a:solidFill>
                  <a:srgbClr val="002060"/>
                </a:solidFill>
                <a:latin typeface="楷体_GB2312" pitchFamily="1" charset="-122"/>
                <a:ea typeface="楷体_GB2312" pitchFamily="1" charset="-122"/>
              </a:rPr>
              <a:t>第</a:t>
            </a:r>
            <a:r>
              <a:rPr lang="zh-CN" altLang="en-US" sz="3200" dirty="0">
                <a:solidFill>
                  <a:srgbClr val="002060"/>
                </a:solidFill>
                <a:latin typeface="楷体_GB2312" pitchFamily="1" charset="-122"/>
                <a:ea typeface="楷体_GB2312" pitchFamily="1" charset="-122"/>
              </a:rPr>
              <a:t>五章</a:t>
            </a:r>
            <a:endParaRPr lang="zh-CN" altLang="en-US" sz="3200" dirty="0">
              <a:solidFill>
                <a:srgbClr val="002060"/>
              </a:solidFill>
              <a:latin typeface="楷体_GB2312" pitchFamily="1" charset="-122"/>
              <a:ea typeface="楷体_GB2312" pitchFamily="1" charset="-122"/>
            </a:endParaRPr>
          </a:p>
          <a:p>
            <a:pPr lvl="1" indent="457200" algn="l">
              <a:lnSpc>
                <a:spcPct val="150000"/>
              </a:lnSpc>
              <a:spcBef>
                <a:spcPts val="0"/>
              </a:spcBef>
            </a:pPr>
            <a:endParaRPr sz="2000" dirty="0">
              <a:solidFill>
                <a:srgbClr val="000066"/>
              </a:solidFill>
              <a:latin typeface="Tahoma" panose="020B0604030504040204" pitchFamily="2" charset="0"/>
              <a:ea typeface="楷体_GB2312" pitchFamily="1" charset="-122"/>
            </a:endParaRPr>
          </a:p>
        </p:txBody>
      </p:sp>
      <p:sp>
        <p:nvSpPr>
          <p:cNvPr id="4098" name="文本框 5122"/>
          <p:cNvSpPr txBox="1"/>
          <p:nvPr/>
        </p:nvSpPr>
        <p:spPr>
          <a:xfrm>
            <a:off x="827088" y="188913"/>
            <a:ext cx="7272337" cy="706755"/>
          </a:xfrm>
          <a:prstGeom prst="rect">
            <a:avLst/>
          </a:prstGeom>
          <a:noFill/>
          <a:ln w="9525">
            <a:noFill/>
          </a:ln>
        </p:spPr>
        <p:txBody>
          <a:bodyPr anchor="t" anchorCtr="0">
            <a:spAutoFit/>
          </a:bodyPr>
          <a:p>
            <a:pPr algn="ctr"/>
            <a:r>
              <a:rPr lang="zh-CN" altLang="en-US" sz="4000" dirty="0">
                <a:solidFill>
                  <a:schemeClr val="bg1"/>
                </a:solidFill>
                <a:latin typeface="华文新魏" panose="02010800040101010101" pitchFamily="2" charset="-122"/>
                <a:ea typeface="华文新魏" panose="02010800040101010101" pitchFamily="2" charset="-122"/>
              </a:rPr>
              <a:t>课程</a:t>
            </a:r>
            <a:r>
              <a:rPr lang="zh-CN" altLang="en-US" sz="4000" dirty="0">
                <a:solidFill>
                  <a:schemeClr val="bg1"/>
                </a:solidFill>
                <a:latin typeface="华文新魏" panose="02010800040101010101" pitchFamily="2" charset="-122"/>
                <a:ea typeface="华文新魏" panose="02010800040101010101" pitchFamily="2" charset="-122"/>
              </a:rPr>
              <a:t>简介</a:t>
            </a:r>
            <a:endParaRPr lang="zh-CN" altLang="en-US" sz="4000" dirty="0">
              <a:solidFill>
                <a:schemeClr val="bg1"/>
              </a:solidFill>
              <a:latin typeface="华文新魏" panose="02010800040101010101" pitchFamily="2" charset="-122"/>
              <a:ea typeface="华文新魏" panose="02010800040101010101" pitchFamily="2" charset="-122"/>
            </a:endParaRPr>
          </a:p>
        </p:txBody>
      </p:sp>
      <p:graphicFrame>
        <p:nvGraphicFramePr>
          <p:cNvPr id="2" name="表格 1"/>
          <p:cNvGraphicFramePr/>
          <p:nvPr>
            <p:custDataLst>
              <p:tags r:id="rId1"/>
            </p:custDataLst>
          </p:nvPr>
        </p:nvGraphicFramePr>
        <p:xfrm>
          <a:off x="1115695" y="2493010"/>
          <a:ext cx="6523990" cy="3470910"/>
        </p:xfrm>
        <a:graphic>
          <a:graphicData uri="http://schemas.openxmlformats.org/drawingml/2006/table">
            <a:tbl>
              <a:tblPr firstRow="1" bandRow="1">
                <a:tableStyleId>{5C22544A-7EE6-4342-B048-85BDC9FD1C3A}</a:tableStyleId>
              </a:tblPr>
              <a:tblGrid>
                <a:gridCol w="4099560"/>
                <a:gridCol w="2424430"/>
              </a:tblGrid>
              <a:tr h="628015">
                <a:tc>
                  <a:txBody>
                    <a:bodyPr/>
                    <a:p>
                      <a:pPr>
                        <a:lnSpc>
                          <a:spcPct val="150000"/>
                        </a:lnSpc>
                        <a:buNone/>
                      </a:pPr>
                      <a:r>
                        <a:rPr lang="zh-CN" altLang="en-US" sz="2000"/>
                        <a:t>教学内容</a:t>
                      </a:r>
                      <a:endParaRPr lang="zh-CN" altLang="en-US" sz="2000"/>
                    </a:p>
                  </a:txBody>
                  <a:tcPr/>
                </a:tc>
                <a:tc>
                  <a:txBody>
                    <a:bodyPr/>
                    <a:p>
                      <a:pPr>
                        <a:lnSpc>
                          <a:spcPct val="150000"/>
                        </a:lnSpc>
                        <a:buNone/>
                      </a:pPr>
                      <a:r>
                        <a:rPr lang="zh-CN" altLang="en-US" sz="2000"/>
                        <a:t>授课</a:t>
                      </a:r>
                      <a:r>
                        <a:rPr lang="zh-CN" altLang="en-US" sz="2000"/>
                        <a:t>顺序</a:t>
                      </a:r>
                      <a:endParaRPr lang="zh-CN" altLang="en-US" sz="2000"/>
                    </a:p>
                  </a:txBody>
                  <a:tcPr/>
                </a:tc>
              </a:tr>
              <a:tr h="2842895">
                <a:tc>
                  <a:txBody>
                    <a:bodyPr/>
                    <a:p>
                      <a:pPr>
                        <a:lnSpc>
                          <a:spcPct val="150000"/>
                        </a:lnSpc>
                        <a:buNone/>
                      </a:pPr>
                      <a:r>
                        <a:rPr lang="zh-CN" altLang="en-US" sz="1800"/>
                        <a:t>第5章 程序的执行</a:t>
                      </a:r>
                      <a:endParaRPr lang="zh-CN" altLang="en-US" sz="1800"/>
                    </a:p>
                    <a:p>
                      <a:pPr>
                        <a:lnSpc>
                          <a:spcPct val="150000"/>
                        </a:lnSpc>
                        <a:buNone/>
                      </a:pPr>
                      <a:r>
                        <a:rPr lang="zh-CN" altLang="en-US" sz="1800"/>
                        <a:t>1.</a:t>
                      </a:r>
                      <a:r>
                        <a:rPr lang="en-US" altLang="zh-CN" sz="1800"/>
                        <a:t> </a:t>
                      </a:r>
                      <a:r>
                        <a:rPr lang="zh-CN" altLang="en-US" sz="1800"/>
                        <a:t>数据通路基本结构和工作原理</a:t>
                      </a:r>
                      <a:endParaRPr lang="zh-CN" altLang="en-US" sz="1800"/>
                    </a:p>
                    <a:p>
                      <a:pPr>
                        <a:lnSpc>
                          <a:spcPct val="150000"/>
                        </a:lnSpc>
                        <a:buNone/>
                      </a:pPr>
                      <a:r>
                        <a:rPr lang="zh-CN" altLang="en-US" sz="1800"/>
                        <a:t>2.</a:t>
                      </a:r>
                      <a:r>
                        <a:rPr lang="en-US" altLang="zh-CN" sz="1800"/>
                        <a:t> </a:t>
                      </a:r>
                      <a:r>
                        <a:rPr lang="zh-CN" altLang="en-US" sz="1800"/>
                        <a:t>流水线方式下指令的执行</a:t>
                      </a:r>
                      <a:endParaRPr lang="zh-CN" altLang="en-US" sz="1800"/>
                    </a:p>
                    <a:p>
                      <a:pPr>
                        <a:lnSpc>
                          <a:spcPct val="150000"/>
                        </a:lnSpc>
                        <a:buNone/>
                      </a:pPr>
                      <a:r>
                        <a:rPr lang="en-US" altLang="zh-CN" sz="1800"/>
                        <a:t>3. </a:t>
                      </a:r>
                      <a:r>
                        <a:rPr lang="zh-CN" altLang="en-US" sz="1800"/>
                        <a:t>指令集的</a:t>
                      </a:r>
                      <a:r>
                        <a:rPr lang="zh-CN" altLang="en-US" sz="1800"/>
                        <a:t>扩展</a:t>
                      </a:r>
                      <a:endParaRPr lang="zh-CN" altLang="en-US" sz="1800"/>
                    </a:p>
                  </a:txBody>
                  <a:tcPr/>
                </a:tc>
                <a:tc>
                  <a:txBody>
                    <a:bodyPr/>
                    <a:p>
                      <a:pPr>
                        <a:lnSpc>
                          <a:spcPct val="150000"/>
                        </a:lnSpc>
                        <a:buNone/>
                      </a:pPr>
                      <a:r>
                        <a:rPr lang="zh-CN" altLang="en-US" sz="1800"/>
                        <a:t>第</a:t>
                      </a:r>
                      <a:r>
                        <a:rPr lang="en-US" altLang="zh-CN" sz="1800"/>
                        <a:t>16</a:t>
                      </a:r>
                      <a:r>
                        <a:rPr lang="zh-CN" altLang="en-US" sz="1800"/>
                        <a:t>、</a:t>
                      </a:r>
                      <a:r>
                        <a:rPr lang="en-US" altLang="zh-CN" sz="1800"/>
                        <a:t>17</a:t>
                      </a:r>
                      <a:r>
                        <a:rPr lang="zh-CN" altLang="en-US" sz="1800"/>
                        <a:t>讲</a:t>
                      </a:r>
                      <a:endParaRPr lang="zh-CN" altLang="en-US" sz="180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5121"/>
          <p:cNvSpPr txBox="1"/>
          <p:nvPr/>
        </p:nvSpPr>
        <p:spPr>
          <a:xfrm>
            <a:off x="683260" y="1628775"/>
            <a:ext cx="7540625" cy="1291590"/>
          </a:xfrm>
          <a:prstGeom prst="rect">
            <a:avLst/>
          </a:prstGeom>
          <a:noFill/>
          <a:ln w="9525">
            <a:noFill/>
          </a:ln>
        </p:spPr>
        <p:txBody>
          <a:bodyPr wrap="square" anchor="t" anchorCtr="0">
            <a:spAutoFit/>
          </a:bodyPr>
          <a:p>
            <a:pPr>
              <a:lnSpc>
                <a:spcPct val="150000"/>
              </a:lnSpc>
            </a:pPr>
            <a:r>
              <a:rPr lang="en-US" altLang="zh-CN" sz="3200" dirty="0">
                <a:solidFill>
                  <a:srgbClr val="002060"/>
                </a:solidFill>
                <a:latin typeface="楷体_GB2312" pitchFamily="1" charset="-122"/>
                <a:ea typeface="楷体_GB2312" pitchFamily="1" charset="-122"/>
              </a:rPr>
              <a:t>4.6 </a:t>
            </a:r>
            <a:r>
              <a:rPr lang="zh-CN" altLang="en-US" sz="3200" dirty="0">
                <a:solidFill>
                  <a:srgbClr val="002060"/>
                </a:solidFill>
                <a:latin typeface="楷体_GB2312" pitchFamily="1" charset="-122"/>
                <a:ea typeface="楷体_GB2312" pitchFamily="1" charset="-122"/>
              </a:rPr>
              <a:t>第</a:t>
            </a:r>
            <a:r>
              <a:rPr lang="zh-CN" altLang="en-US" sz="3200" dirty="0">
                <a:solidFill>
                  <a:srgbClr val="002060"/>
                </a:solidFill>
                <a:latin typeface="楷体_GB2312" pitchFamily="1" charset="-122"/>
                <a:ea typeface="楷体_GB2312" pitchFamily="1" charset="-122"/>
              </a:rPr>
              <a:t>六章</a:t>
            </a:r>
            <a:endParaRPr lang="zh-CN" altLang="en-US" sz="3200" dirty="0">
              <a:solidFill>
                <a:srgbClr val="002060"/>
              </a:solidFill>
              <a:latin typeface="楷体_GB2312" pitchFamily="1" charset="-122"/>
              <a:ea typeface="楷体_GB2312" pitchFamily="1" charset="-122"/>
            </a:endParaRPr>
          </a:p>
          <a:p>
            <a:pPr lvl="1" indent="457200" algn="l">
              <a:lnSpc>
                <a:spcPct val="150000"/>
              </a:lnSpc>
              <a:spcBef>
                <a:spcPts val="0"/>
              </a:spcBef>
            </a:pPr>
            <a:endParaRPr sz="2000" dirty="0">
              <a:solidFill>
                <a:srgbClr val="000066"/>
              </a:solidFill>
              <a:latin typeface="Tahoma" panose="020B0604030504040204" pitchFamily="2" charset="0"/>
              <a:ea typeface="楷体_GB2312" pitchFamily="1" charset="-122"/>
            </a:endParaRPr>
          </a:p>
        </p:txBody>
      </p:sp>
      <p:sp>
        <p:nvSpPr>
          <p:cNvPr id="4098" name="文本框 5122"/>
          <p:cNvSpPr txBox="1"/>
          <p:nvPr/>
        </p:nvSpPr>
        <p:spPr>
          <a:xfrm>
            <a:off x="827088" y="188913"/>
            <a:ext cx="7272337" cy="706755"/>
          </a:xfrm>
          <a:prstGeom prst="rect">
            <a:avLst/>
          </a:prstGeom>
          <a:noFill/>
          <a:ln w="9525">
            <a:noFill/>
          </a:ln>
        </p:spPr>
        <p:txBody>
          <a:bodyPr anchor="t" anchorCtr="0">
            <a:spAutoFit/>
          </a:bodyPr>
          <a:p>
            <a:pPr algn="ctr"/>
            <a:r>
              <a:rPr lang="zh-CN" altLang="en-US" sz="4000" dirty="0">
                <a:solidFill>
                  <a:schemeClr val="bg1"/>
                </a:solidFill>
                <a:latin typeface="华文新魏" panose="02010800040101010101" pitchFamily="2" charset="-122"/>
                <a:ea typeface="华文新魏" panose="02010800040101010101" pitchFamily="2" charset="-122"/>
              </a:rPr>
              <a:t>课程</a:t>
            </a:r>
            <a:r>
              <a:rPr lang="zh-CN" altLang="en-US" sz="4000" dirty="0">
                <a:solidFill>
                  <a:schemeClr val="bg1"/>
                </a:solidFill>
                <a:latin typeface="华文新魏" panose="02010800040101010101" pitchFamily="2" charset="-122"/>
                <a:ea typeface="华文新魏" panose="02010800040101010101" pitchFamily="2" charset="-122"/>
              </a:rPr>
              <a:t>简介</a:t>
            </a:r>
            <a:endParaRPr lang="zh-CN" altLang="en-US" sz="4000" dirty="0">
              <a:solidFill>
                <a:schemeClr val="bg1"/>
              </a:solidFill>
              <a:latin typeface="华文新魏" panose="02010800040101010101" pitchFamily="2" charset="-122"/>
              <a:ea typeface="华文新魏" panose="02010800040101010101" pitchFamily="2" charset="-122"/>
            </a:endParaRPr>
          </a:p>
        </p:txBody>
      </p:sp>
      <p:graphicFrame>
        <p:nvGraphicFramePr>
          <p:cNvPr id="2" name="表格 1"/>
          <p:cNvGraphicFramePr/>
          <p:nvPr>
            <p:custDataLst>
              <p:tags r:id="rId1"/>
            </p:custDataLst>
          </p:nvPr>
        </p:nvGraphicFramePr>
        <p:xfrm>
          <a:off x="1153795" y="2708910"/>
          <a:ext cx="6619240" cy="3018155"/>
        </p:xfrm>
        <a:graphic>
          <a:graphicData uri="http://schemas.openxmlformats.org/drawingml/2006/table">
            <a:tbl>
              <a:tblPr firstRow="1" bandRow="1">
                <a:tableStyleId>{5C22544A-7EE6-4342-B048-85BDC9FD1C3A}</a:tableStyleId>
              </a:tblPr>
              <a:tblGrid>
                <a:gridCol w="4047490"/>
                <a:gridCol w="2571750"/>
              </a:tblGrid>
              <a:tr h="546100">
                <a:tc>
                  <a:txBody>
                    <a:bodyPr/>
                    <a:p>
                      <a:pPr>
                        <a:lnSpc>
                          <a:spcPct val="150000"/>
                        </a:lnSpc>
                        <a:buNone/>
                      </a:pPr>
                      <a:r>
                        <a:rPr lang="zh-CN" altLang="en-US" sz="2000"/>
                        <a:t>教学内容</a:t>
                      </a:r>
                      <a:endParaRPr lang="zh-CN" altLang="en-US" sz="2000"/>
                    </a:p>
                  </a:txBody>
                  <a:tcPr/>
                </a:tc>
                <a:tc>
                  <a:txBody>
                    <a:bodyPr/>
                    <a:p>
                      <a:pPr>
                        <a:lnSpc>
                          <a:spcPct val="150000"/>
                        </a:lnSpc>
                        <a:buNone/>
                      </a:pPr>
                      <a:r>
                        <a:rPr lang="zh-CN" altLang="en-US" sz="2000"/>
                        <a:t>授课</a:t>
                      </a:r>
                      <a:r>
                        <a:rPr lang="zh-CN" altLang="en-US" sz="2000"/>
                        <a:t>顺序</a:t>
                      </a:r>
                      <a:endParaRPr lang="zh-CN" altLang="en-US" sz="2000"/>
                    </a:p>
                  </a:txBody>
                  <a:tcPr/>
                </a:tc>
              </a:tr>
              <a:tr h="2472055">
                <a:tc>
                  <a:txBody>
                    <a:bodyPr/>
                    <a:p>
                      <a:pPr>
                        <a:lnSpc>
                          <a:spcPct val="150000"/>
                        </a:lnSpc>
                        <a:buNone/>
                      </a:pPr>
                      <a:r>
                        <a:rPr lang="zh-CN" altLang="en-US" sz="1800"/>
                        <a:t>第</a:t>
                      </a:r>
                      <a:r>
                        <a:rPr lang="en-US" altLang="zh-CN" sz="1800"/>
                        <a:t>6</a:t>
                      </a:r>
                      <a:r>
                        <a:rPr lang="zh-CN" altLang="en-US" sz="1800"/>
                        <a:t>章 异常控制流*</a:t>
                      </a:r>
                      <a:endParaRPr lang="zh-CN" altLang="en-US" sz="1800"/>
                    </a:p>
                    <a:p>
                      <a:pPr>
                        <a:lnSpc>
                          <a:spcPct val="150000"/>
                        </a:lnSpc>
                        <a:buNone/>
                      </a:pPr>
                      <a:r>
                        <a:rPr lang="zh-CN" altLang="en-US" sz="1800"/>
                        <a:t>1.进程与进程的上下文切换</a:t>
                      </a:r>
                      <a:endParaRPr lang="zh-CN" altLang="en-US" sz="1800"/>
                    </a:p>
                    <a:p>
                      <a:pPr>
                        <a:lnSpc>
                          <a:spcPct val="150000"/>
                        </a:lnSpc>
                        <a:buNone/>
                      </a:pPr>
                      <a:r>
                        <a:rPr lang="zh-CN" altLang="en-US" sz="1800"/>
                        <a:t>2.异常和中断</a:t>
                      </a:r>
                      <a:endParaRPr lang="zh-CN" altLang="en-US" sz="1800"/>
                    </a:p>
                  </a:txBody>
                  <a:tcPr/>
                </a:tc>
                <a:tc>
                  <a:txBody>
                    <a:bodyPr/>
                    <a:p>
                      <a:pPr>
                        <a:lnSpc>
                          <a:spcPct val="150000"/>
                        </a:lnSpc>
                        <a:buNone/>
                      </a:pPr>
                      <a:r>
                        <a:rPr lang="zh-CN" altLang="en-US" sz="1800"/>
                        <a:t>第</a:t>
                      </a:r>
                      <a:r>
                        <a:rPr lang="en-US" altLang="zh-CN" sz="1800"/>
                        <a:t>18</a:t>
                      </a:r>
                      <a:r>
                        <a:rPr lang="zh-CN" altLang="en-US" sz="1800"/>
                        <a:t>讲</a:t>
                      </a:r>
                      <a:endParaRPr lang="zh-CN" altLang="en-US" sz="180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5121"/>
          <p:cNvSpPr txBox="1"/>
          <p:nvPr/>
        </p:nvSpPr>
        <p:spPr>
          <a:xfrm>
            <a:off x="693420" y="1417320"/>
            <a:ext cx="7540625" cy="1291590"/>
          </a:xfrm>
          <a:prstGeom prst="rect">
            <a:avLst/>
          </a:prstGeom>
          <a:noFill/>
          <a:ln w="9525">
            <a:noFill/>
          </a:ln>
        </p:spPr>
        <p:txBody>
          <a:bodyPr wrap="square" anchor="t" anchorCtr="0">
            <a:spAutoFit/>
          </a:bodyPr>
          <a:p>
            <a:pPr>
              <a:lnSpc>
                <a:spcPct val="150000"/>
              </a:lnSpc>
            </a:pPr>
            <a:r>
              <a:rPr lang="en-US" altLang="zh-CN" sz="3200" dirty="0">
                <a:solidFill>
                  <a:srgbClr val="002060"/>
                </a:solidFill>
                <a:latin typeface="楷体_GB2312" pitchFamily="1" charset="-122"/>
                <a:ea typeface="楷体_GB2312" pitchFamily="1" charset="-122"/>
              </a:rPr>
              <a:t>4.7 </a:t>
            </a:r>
            <a:r>
              <a:rPr lang="zh-CN" altLang="en-US" sz="3200" dirty="0">
                <a:solidFill>
                  <a:srgbClr val="002060"/>
                </a:solidFill>
                <a:latin typeface="楷体_GB2312" pitchFamily="1" charset="-122"/>
                <a:ea typeface="楷体_GB2312" pitchFamily="1" charset="-122"/>
              </a:rPr>
              <a:t>第</a:t>
            </a:r>
            <a:r>
              <a:rPr lang="zh-CN" altLang="en-US" sz="3200" dirty="0">
                <a:solidFill>
                  <a:srgbClr val="002060"/>
                </a:solidFill>
                <a:latin typeface="楷体_GB2312" pitchFamily="1" charset="-122"/>
                <a:ea typeface="楷体_GB2312" pitchFamily="1" charset="-122"/>
              </a:rPr>
              <a:t>七章</a:t>
            </a:r>
            <a:endParaRPr lang="zh-CN" altLang="en-US" sz="3200" dirty="0">
              <a:solidFill>
                <a:srgbClr val="002060"/>
              </a:solidFill>
              <a:latin typeface="楷体_GB2312" pitchFamily="1" charset="-122"/>
              <a:ea typeface="楷体_GB2312" pitchFamily="1" charset="-122"/>
            </a:endParaRPr>
          </a:p>
          <a:p>
            <a:pPr lvl="1" indent="457200" algn="l">
              <a:lnSpc>
                <a:spcPct val="150000"/>
              </a:lnSpc>
              <a:spcBef>
                <a:spcPts val="0"/>
              </a:spcBef>
            </a:pPr>
            <a:endParaRPr sz="2000" dirty="0">
              <a:solidFill>
                <a:srgbClr val="000066"/>
              </a:solidFill>
              <a:latin typeface="Tahoma" panose="020B0604030504040204" pitchFamily="2" charset="0"/>
              <a:ea typeface="楷体_GB2312" pitchFamily="1" charset="-122"/>
            </a:endParaRPr>
          </a:p>
        </p:txBody>
      </p:sp>
      <p:sp>
        <p:nvSpPr>
          <p:cNvPr id="4098" name="文本框 5122"/>
          <p:cNvSpPr txBox="1"/>
          <p:nvPr/>
        </p:nvSpPr>
        <p:spPr>
          <a:xfrm>
            <a:off x="827088" y="188913"/>
            <a:ext cx="7272337" cy="706755"/>
          </a:xfrm>
          <a:prstGeom prst="rect">
            <a:avLst/>
          </a:prstGeom>
          <a:noFill/>
          <a:ln w="9525">
            <a:noFill/>
          </a:ln>
        </p:spPr>
        <p:txBody>
          <a:bodyPr anchor="t" anchorCtr="0">
            <a:spAutoFit/>
          </a:bodyPr>
          <a:p>
            <a:pPr algn="ctr"/>
            <a:r>
              <a:rPr lang="zh-CN" altLang="en-US" sz="4000" dirty="0">
                <a:solidFill>
                  <a:schemeClr val="bg1"/>
                </a:solidFill>
                <a:latin typeface="华文新魏" panose="02010800040101010101" pitchFamily="2" charset="-122"/>
                <a:ea typeface="华文新魏" panose="02010800040101010101" pitchFamily="2" charset="-122"/>
              </a:rPr>
              <a:t>课程</a:t>
            </a:r>
            <a:r>
              <a:rPr lang="zh-CN" altLang="en-US" sz="4000" dirty="0">
                <a:solidFill>
                  <a:schemeClr val="bg1"/>
                </a:solidFill>
                <a:latin typeface="华文新魏" panose="02010800040101010101" pitchFamily="2" charset="-122"/>
                <a:ea typeface="华文新魏" panose="02010800040101010101" pitchFamily="2" charset="-122"/>
              </a:rPr>
              <a:t>简介</a:t>
            </a:r>
            <a:endParaRPr lang="zh-CN" altLang="en-US" sz="4000" dirty="0">
              <a:solidFill>
                <a:schemeClr val="bg1"/>
              </a:solidFill>
              <a:latin typeface="华文新魏" panose="02010800040101010101" pitchFamily="2" charset="-122"/>
              <a:ea typeface="华文新魏" panose="02010800040101010101" pitchFamily="2" charset="-122"/>
            </a:endParaRPr>
          </a:p>
        </p:txBody>
      </p:sp>
      <p:graphicFrame>
        <p:nvGraphicFramePr>
          <p:cNvPr id="2" name="表格 1"/>
          <p:cNvGraphicFramePr/>
          <p:nvPr>
            <p:custDataLst>
              <p:tags r:id="rId1"/>
            </p:custDataLst>
          </p:nvPr>
        </p:nvGraphicFramePr>
        <p:xfrm>
          <a:off x="1118235" y="2708910"/>
          <a:ext cx="6824980" cy="3119120"/>
        </p:xfrm>
        <a:graphic>
          <a:graphicData uri="http://schemas.openxmlformats.org/drawingml/2006/table">
            <a:tbl>
              <a:tblPr firstRow="1" bandRow="1">
                <a:tableStyleId>{5C22544A-7EE6-4342-B048-85BDC9FD1C3A}</a:tableStyleId>
              </a:tblPr>
              <a:tblGrid>
                <a:gridCol w="4697095"/>
                <a:gridCol w="2127885"/>
              </a:tblGrid>
              <a:tr h="563880">
                <a:tc>
                  <a:txBody>
                    <a:bodyPr/>
                    <a:p>
                      <a:pPr>
                        <a:lnSpc>
                          <a:spcPct val="150000"/>
                        </a:lnSpc>
                        <a:buNone/>
                      </a:pPr>
                      <a:r>
                        <a:rPr lang="zh-CN" altLang="en-US" sz="2000"/>
                        <a:t>教学内容</a:t>
                      </a:r>
                      <a:endParaRPr lang="zh-CN" altLang="en-US" sz="2000"/>
                    </a:p>
                  </a:txBody>
                  <a:tcPr/>
                </a:tc>
                <a:tc>
                  <a:txBody>
                    <a:bodyPr/>
                    <a:p>
                      <a:pPr>
                        <a:lnSpc>
                          <a:spcPct val="150000"/>
                        </a:lnSpc>
                        <a:buNone/>
                      </a:pPr>
                      <a:r>
                        <a:rPr lang="zh-CN" altLang="en-US" sz="2000"/>
                        <a:t>授课</a:t>
                      </a:r>
                      <a:r>
                        <a:rPr lang="zh-CN" altLang="en-US" sz="2000"/>
                        <a:t>顺序</a:t>
                      </a:r>
                      <a:endParaRPr lang="zh-CN" altLang="en-US" sz="2000"/>
                    </a:p>
                  </a:txBody>
                  <a:tcPr/>
                </a:tc>
              </a:tr>
              <a:tr h="2555240">
                <a:tc>
                  <a:txBody>
                    <a:bodyPr/>
                    <a:p>
                      <a:pPr>
                        <a:lnSpc>
                          <a:spcPct val="150000"/>
                        </a:lnSpc>
                        <a:buNone/>
                      </a:pPr>
                      <a:r>
                        <a:rPr lang="zh-CN" altLang="en-US" sz="1800"/>
                        <a:t>第8章I/O操作的实现</a:t>
                      </a:r>
                      <a:endParaRPr lang="zh-CN" altLang="en-US" sz="1800"/>
                    </a:p>
                    <a:p>
                      <a:pPr>
                        <a:lnSpc>
                          <a:spcPct val="150000"/>
                        </a:lnSpc>
                        <a:buNone/>
                      </a:pPr>
                      <a:r>
                        <a:rPr lang="zh-CN" altLang="en-US" sz="1800"/>
                        <a:t>1. I/O子系统概述</a:t>
                      </a:r>
                      <a:endParaRPr lang="zh-CN" altLang="en-US" sz="1800"/>
                    </a:p>
                    <a:p>
                      <a:pPr>
                        <a:lnSpc>
                          <a:spcPct val="150000"/>
                        </a:lnSpc>
                        <a:buNone/>
                      </a:pPr>
                      <a:r>
                        <a:rPr lang="zh-CN" altLang="en-US" sz="1800"/>
                        <a:t>2.用户空间和系统空间的I/O软件*</a:t>
                      </a:r>
                      <a:endParaRPr lang="zh-CN" altLang="en-US" sz="1800"/>
                    </a:p>
                    <a:p>
                      <a:pPr>
                        <a:lnSpc>
                          <a:spcPct val="150000"/>
                        </a:lnSpc>
                        <a:buNone/>
                      </a:pPr>
                      <a:r>
                        <a:rPr lang="zh-CN" altLang="en-US" sz="1800"/>
                        <a:t>3. I/O硬件和软件的接口*</a:t>
                      </a:r>
                      <a:endParaRPr lang="zh-CN" altLang="en-US" sz="1800"/>
                    </a:p>
                    <a:p>
                      <a:pPr>
                        <a:lnSpc>
                          <a:spcPct val="150000"/>
                        </a:lnSpc>
                        <a:buNone/>
                      </a:pPr>
                      <a:r>
                        <a:rPr lang="en-US" altLang="zh-CN" sz="1800"/>
                        <a:t>4. </a:t>
                      </a:r>
                      <a:r>
                        <a:rPr lang="zh-CN" altLang="en-US" sz="1800"/>
                        <a:t>文件系统的</a:t>
                      </a:r>
                      <a:r>
                        <a:rPr lang="en-US" altLang="zh-CN" sz="1800"/>
                        <a:t>I/O</a:t>
                      </a:r>
                      <a:endParaRPr lang="en-US" altLang="zh-CN" sz="1800"/>
                    </a:p>
                  </a:txBody>
                  <a:tcPr/>
                </a:tc>
                <a:tc>
                  <a:txBody>
                    <a:bodyPr/>
                    <a:p>
                      <a:pPr>
                        <a:lnSpc>
                          <a:spcPct val="150000"/>
                        </a:lnSpc>
                        <a:buNone/>
                      </a:pPr>
                      <a:r>
                        <a:rPr lang="zh-CN" altLang="en-US" sz="1800"/>
                        <a:t>第</a:t>
                      </a:r>
                      <a:r>
                        <a:rPr lang="en-US" altLang="zh-CN" sz="1800"/>
                        <a:t>19</a:t>
                      </a:r>
                      <a:r>
                        <a:rPr lang="zh-CN" altLang="en-US" sz="1800"/>
                        <a:t>讲</a:t>
                      </a:r>
                      <a:endParaRPr lang="zh-CN" altLang="en-US" sz="180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5121"/>
          <p:cNvSpPr txBox="1"/>
          <p:nvPr/>
        </p:nvSpPr>
        <p:spPr>
          <a:xfrm>
            <a:off x="683260" y="1628775"/>
            <a:ext cx="7540625" cy="1291590"/>
          </a:xfrm>
          <a:prstGeom prst="rect">
            <a:avLst/>
          </a:prstGeom>
          <a:noFill/>
          <a:ln w="9525">
            <a:noFill/>
          </a:ln>
        </p:spPr>
        <p:txBody>
          <a:bodyPr wrap="square" anchor="t" anchorCtr="0">
            <a:spAutoFit/>
          </a:bodyPr>
          <a:p>
            <a:pPr>
              <a:lnSpc>
                <a:spcPct val="150000"/>
              </a:lnSpc>
            </a:pPr>
            <a:r>
              <a:rPr lang="en-US" altLang="zh-CN" sz="3200" dirty="0">
                <a:solidFill>
                  <a:srgbClr val="002060"/>
                </a:solidFill>
                <a:latin typeface="楷体_GB2312" pitchFamily="1" charset="-122"/>
                <a:ea typeface="楷体_GB2312" pitchFamily="1" charset="-122"/>
              </a:rPr>
              <a:t>4.8 </a:t>
            </a:r>
            <a:r>
              <a:rPr lang="zh-CN" altLang="en-US" sz="3200" dirty="0">
                <a:solidFill>
                  <a:srgbClr val="002060"/>
                </a:solidFill>
                <a:latin typeface="楷体_GB2312" pitchFamily="1" charset="-122"/>
                <a:ea typeface="楷体_GB2312" pitchFamily="1" charset="-122"/>
              </a:rPr>
              <a:t>小结</a:t>
            </a:r>
            <a:endParaRPr lang="zh-CN" altLang="en-US" sz="3200" dirty="0">
              <a:solidFill>
                <a:srgbClr val="002060"/>
              </a:solidFill>
              <a:latin typeface="楷体_GB2312" pitchFamily="1" charset="-122"/>
              <a:ea typeface="楷体_GB2312" pitchFamily="1" charset="-122"/>
            </a:endParaRPr>
          </a:p>
          <a:p>
            <a:pPr lvl="1" indent="457200" algn="l">
              <a:lnSpc>
                <a:spcPct val="150000"/>
              </a:lnSpc>
              <a:spcBef>
                <a:spcPts val="0"/>
              </a:spcBef>
            </a:pPr>
            <a:endParaRPr sz="2000" dirty="0">
              <a:solidFill>
                <a:srgbClr val="000066"/>
              </a:solidFill>
              <a:latin typeface="Tahoma" panose="020B0604030504040204" pitchFamily="2" charset="0"/>
              <a:ea typeface="楷体_GB2312" pitchFamily="1" charset="-122"/>
            </a:endParaRPr>
          </a:p>
        </p:txBody>
      </p:sp>
      <p:sp>
        <p:nvSpPr>
          <p:cNvPr id="4098" name="文本框 5122"/>
          <p:cNvSpPr txBox="1"/>
          <p:nvPr/>
        </p:nvSpPr>
        <p:spPr>
          <a:xfrm>
            <a:off x="827088" y="188913"/>
            <a:ext cx="7272337" cy="706755"/>
          </a:xfrm>
          <a:prstGeom prst="rect">
            <a:avLst/>
          </a:prstGeom>
          <a:noFill/>
          <a:ln w="9525">
            <a:noFill/>
          </a:ln>
        </p:spPr>
        <p:txBody>
          <a:bodyPr anchor="t" anchorCtr="0">
            <a:spAutoFit/>
          </a:bodyPr>
          <a:p>
            <a:pPr algn="ctr"/>
            <a:r>
              <a:rPr lang="zh-CN" altLang="en-US" sz="4000" dirty="0">
                <a:solidFill>
                  <a:schemeClr val="bg1"/>
                </a:solidFill>
                <a:latin typeface="华文新魏" panose="02010800040101010101" pitchFamily="2" charset="-122"/>
                <a:ea typeface="华文新魏" panose="02010800040101010101" pitchFamily="2" charset="-122"/>
              </a:rPr>
              <a:t>课程</a:t>
            </a:r>
            <a:r>
              <a:rPr lang="zh-CN" altLang="en-US" sz="4000" dirty="0">
                <a:solidFill>
                  <a:schemeClr val="bg1"/>
                </a:solidFill>
                <a:latin typeface="华文新魏" panose="02010800040101010101" pitchFamily="2" charset="-122"/>
                <a:ea typeface="华文新魏" panose="02010800040101010101" pitchFamily="2" charset="-122"/>
              </a:rPr>
              <a:t>简介</a:t>
            </a:r>
            <a:endParaRPr lang="zh-CN" altLang="en-US" sz="4000" dirty="0">
              <a:solidFill>
                <a:schemeClr val="bg1"/>
              </a:solidFill>
              <a:latin typeface="华文新魏" panose="02010800040101010101" pitchFamily="2" charset="-122"/>
              <a:ea typeface="华文新魏" panose="02010800040101010101" pitchFamily="2" charset="-122"/>
            </a:endParaRPr>
          </a:p>
        </p:txBody>
      </p:sp>
      <p:graphicFrame>
        <p:nvGraphicFramePr>
          <p:cNvPr id="2" name="表格 1"/>
          <p:cNvGraphicFramePr/>
          <p:nvPr>
            <p:custDataLst>
              <p:tags r:id="rId1"/>
            </p:custDataLst>
          </p:nvPr>
        </p:nvGraphicFramePr>
        <p:xfrm>
          <a:off x="1043940" y="2637155"/>
          <a:ext cx="6709410" cy="3139440"/>
        </p:xfrm>
        <a:graphic>
          <a:graphicData uri="http://schemas.openxmlformats.org/drawingml/2006/table">
            <a:tbl>
              <a:tblPr firstRow="1" bandRow="1">
                <a:tableStyleId>{5C22544A-7EE6-4342-B048-85BDC9FD1C3A}</a:tableStyleId>
              </a:tblPr>
              <a:tblGrid>
                <a:gridCol w="4083685"/>
                <a:gridCol w="2625725"/>
              </a:tblGrid>
              <a:tr h="567690">
                <a:tc>
                  <a:txBody>
                    <a:bodyPr/>
                    <a:p>
                      <a:pPr>
                        <a:lnSpc>
                          <a:spcPct val="150000"/>
                        </a:lnSpc>
                        <a:buNone/>
                      </a:pPr>
                      <a:r>
                        <a:rPr lang="zh-CN" altLang="en-US" sz="2000"/>
                        <a:t>教学内容</a:t>
                      </a:r>
                      <a:endParaRPr lang="zh-CN" altLang="en-US" sz="2000"/>
                    </a:p>
                  </a:txBody>
                  <a:tcPr/>
                </a:tc>
                <a:tc>
                  <a:txBody>
                    <a:bodyPr/>
                    <a:p>
                      <a:pPr>
                        <a:lnSpc>
                          <a:spcPct val="150000"/>
                        </a:lnSpc>
                        <a:buNone/>
                      </a:pPr>
                      <a:r>
                        <a:rPr lang="zh-CN" altLang="en-US" sz="2000"/>
                        <a:t>授课</a:t>
                      </a:r>
                      <a:r>
                        <a:rPr lang="zh-CN" altLang="en-US" sz="2000"/>
                        <a:t>顺序</a:t>
                      </a:r>
                      <a:endParaRPr lang="zh-CN" altLang="en-US" sz="2000"/>
                    </a:p>
                  </a:txBody>
                  <a:tcPr/>
                </a:tc>
              </a:tr>
              <a:tr h="2571750">
                <a:tc>
                  <a:txBody>
                    <a:bodyPr/>
                    <a:p>
                      <a:pPr>
                        <a:lnSpc>
                          <a:spcPct val="150000"/>
                        </a:lnSpc>
                        <a:buNone/>
                      </a:pPr>
                      <a:r>
                        <a:rPr lang="zh-CN" altLang="en-US" sz="1800"/>
                        <a:t>复习和</a:t>
                      </a:r>
                      <a:r>
                        <a:rPr lang="zh-CN" altLang="en-US" sz="1800"/>
                        <a:t>小结</a:t>
                      </a:r>
                      <a:endParaRPr lang="zh-CN" altLang="en-US" sz="1800"/>
                    </a:p>
                  </a:txBody>
                  <a:tcPr/>
                </a:tc>
                <a:tc>
                  <a:txBody>
                    <a:bodyPr/>
                    <a:p>
                      <a:pPr>
                        <a:lnSpc>
                          <a:spcPct val="150000"/>
                        </a:lnSpc>
                        <a:buNone/>
                      </a:pPr>
                      <a:r>
                        <a:rPr lang="zh-CN" altLang="en-US" sz="1800"/>
                        <a:t>第</a:t>
                      </a:r>
                      <a:r>
                        <a:rPr lang="en-US" altLang="zh-CN" sz="1800"/>
                        <a:t>20</a:t>
                      </a:r>
                      <a:r>
                        <a:rPr lang="zh-CN" altLang="en-US" sz="1800"/>
                        <a:t>讲</a:t>
                      </a:r>
                      <a:endParaRPr lang="zh-CN" altLang="en-US" sz="180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文本框 8193"/>
          <p:cNvSpPr txBox="1"/>
          <p:nvPr/>
        </p:nvSpPr>
        <p:spPr>
          <a:xfrm>
            <a:off x="755650" y="188913"/>
            <a:ext cx="7272338" cy="706755"/>
          </a:xfrm>
          <a:prstGeom prst="rect">
            <a:avLst/>
          </a:prstGeom>
          <a:noFill/>
          <a:ln w="9525">
            <a:noFill/>
          </a:ln>
        </p:spPr>
        <p:txBody>
          <a:bodyPr anchor="t" anchorCtr="0">
            <a:spAutoFit/>
          </a:bodyPr>
          <a:p>
            <a:pPr algn="ctr"/>
            <a:r>
              <a:rPr lang="zh-CN" altLang="en-US" sz="4000" dirty="0">
                <a:solidFill>
                  <a:schemeClr val="bg1"/>
                </a:solidFill>
                <a:latin typeface="华文新魏" panose="02010800040101010101" pitchFamily="2" charset="-122"/>
                <a:ea typeface="华文新魏" panose="02010800040101010101" pitchFamily="2" charset="-122"/>
              </a:rPr>
              <a:t>课程</a:t>
            </a:r>
            <a:r>
              <a:rPr lang="zh-CN" altLang="en-US" sz="4000" dirty="0">
                <a:solidFill>
                  <a:schemeClr val="bg1"/>
                </a:solidFill>
                <a:latin typeface="华文新魏" panose="02010800040101010101" pitchFamily="2" charset="-122"/>
                <a:ea typeface="华文新魏" panose="02010800040101010101" pitchFamily="2" charset="-122"/>
              </a:rPr>
              <a:t>简介</a:t>
            </a:r>
            <a:endParaRPr lang="zh-CN" altLang="en-US" sz="4000" dirty="0">
              <a:solidFill>
                <a:schemeClr val="bg1"/>
              </a:solidFill>
              <a:latin typeface="华文新魏" panose="02010800040101010101" pitchFamily="2" charset="-122"/>
              <a:ea typeface="华文新魏" panose="02010800040101010101" pitchFamily="2" charset="-122"/>
            </a:endParaRPr>
          </a:p>
        </p:txBody>
      </p:sp>
      <p:sp>
        <p:nvSpPr>
          <p:cNvPr id="4097" name="文本框 5121"/>
          <p:cNvSpPr txBox="1"/>
          <p:nvPr/>
        </p:nvSpPr>
        <p:spPr>
          <a:xfrm>
            <a:off x="621665" y="1340485"/>
            <a:ext cx="7540625" cy="5061585"/>
          </a:xfrm>
          <a:prstGeom prst="rect">
            <a:avLst/>
          </a:prstGeom>
          <a:noFill/>
          <a:ln w="9525">
            <a:noFill/>
          </a:ln>
        </p:spPr>
        <p:txBody>
          <a:bodyPr wrap="square" anchor="t" anchorCtr="0">
            <a:spAutoFit/>
          </a:bodyPr>
          <a:p>
            <a:pPr>
              <a:lnSpc>
                <a:spcPct val="150000"/>
              </a:lnSpc>
            </a:pPr>
            <a:r>
              <a:rPr lang="en-US" altLang="zh-CN" sz="3200" dirty="0">
                <a:solidFill>
                  <a:srgbClr val="002060"/>
                </a:solidFill>
                <a:latin typeface="楷体_GB2312" pitchFamily="1" charset="-122"/>
                <a:ea typeface="楷体_GB2312" pitchFamily="1" charset="-122"/>
              </a:rPr>
              <a:t>5</a:t>
            </a:r>
            <a:r>
              <a:rPr lang="zh-CN" altLang="en-US" sz="3200" dirty="0">
                <a:solidFill>
                  <a:srgbClr val="002060"/>
                </a:solidFill>
                <a:latin typeface="楷体_GB2312" pitchFamily="1" charset="-122"/>
                <a:ea typeface="楷体_GB2312" pitchFamily="1" charset="-122"/>
              </a:rPr>
              <a:t>．特</a:t>
            </a:r>
            <a:r>
              <a:rPr lang="zh-CN" altLang="en-US" sz="3200" dirty="0">
                <a:solidFill>
                  <a:srgbClr val="002060"/>
                </a:solidFill>
                <a:latin typeface="楷体_GB2312" pitchFamily="1" charset="-122"/>
                <a:ea typeface="楷体_GB2312" pitchFamily="1" charset="-122"/>
              </a:rPr>
              <a:t>色</a:t>
            </a:r>
            <a:endParaRPr lang="zh-CN" altLang="en-US" sz="3200" dirty="0">
              <a:solidFill>
                <a:srgbClr val="002060"/>
              </a:solidFill>
              <a:latin typeface="楷体_GB2312" pitchFamily="1" charset="-122"/>
              <a:ea typeface="楷体_GB2312" pitchFamily="1" charset="-122"/>
            </a:endParaRPr>
          </a:p>
          <a:p>
            <a:pPr lvl="1" indent="457200" algn="l">
              <a:lnSpc>
                <a:spcPct val="125000"/>
              </a:lnSpc>
              <a:spcBef>
                <a:spcPts val="0"/>
              </a:spcBef>
            </a:pPr>
            <a:r>
              <a:rPr sz="2000" dirty="0">
                <a:solidFill>
                  <a:srgbClr val="000066"/>
                </a:solidFill>
                <a:latin typeface="Tahoma" panose="020B0604030504040204" pitchFamily="2" charset="0"/>
                <a:ea typeface="楷体_GB2312" pitchFamily="1" charset="-122"/>
              </a:rPr>
              <a:t>将计算机指令系统、汇编语言、高级语言程序的编译、链接和执行与计算机组成、操作系统等有机地贯穿起来，通过本课程学习，将达成以下目标：</a:t>
            </a:r>
            <a:endParaRPr sz="2000" dirty="0">
              <a:solidFill>
                <a:srgbClr val="000066"/>
              </a:solidFill>
              <a:latin typeface="Tahoma" panose="020B0604030504040204" pitchFamily="2" charset="0"/>
              <a:ea typeface="楷体_GB2312" pitchFamily="1" charset="-122"/>
            </a:endParaRPr>
          </a:p>
          <a:p>
            <a:pPr lvl="1" indent="457200" algn="l">
              <a:lnSpc>
                <a:spcPct val="125000"/>
              </a:lnSpc>
              <a:spcBef>
                <a:spcPts val="0"/>
              </a:spcBef>
            </a:pPr>
            <a:r>
              <a:rPr sz="2000" dirty="0">
                <a:solidFill>
                  <a:srgbClr val="000066"/>
                </a:solidFill>
                <a:latin typeface="Tahoma" panose="020B0604030504040204" pitchFamily="2" charset="0"/>
                <a:ea typeface="楷体_GB2312" pitchFamily="1" charset="-122"/>
              </a:rPr>
              <a:t>1.较全面地了解计算机系统的组成结构和工作原理，对计算机系统中各个抽象层之间的转换和协作有深入的认识，建立完整的计算机系统概念。</a:t>
            </a:r>
            <a:endParaRPr sz="2000" dirty="0">
              <a:solidFill>
                <a:srgbClr val="000066"/>
              </a:solidFill>
              <a:latin typeface="Tahoma" panose="020B0604030504040204" pitchFamily="2" charset="0"/>
              <a:ea typeface="楷体_GB2312" pitchFamily="1" charset="-122"/>
            </a:endParaRPr>
          </a:p>
          <a:p>
            <a:pPr lvl="1" indent="457200" algn="l">
              <a:lnSpc>
                <a:spcPct val="125000"/>
              </a:lnSpc>
              <a:spcBef>
                <a:spcPts val="0"/>
              </a:spcBef>
            </a:pPr>
            <a:r>
              <a:rPr sz="2000" dirty="0">
                <a:solidFill>
                  <a:srgbClr val="000066"/>
                </a:solidFill>
                <a:latin typeface="Tahoma" panose="020B0604030504040204" pitchFamily="2" charset="0"/>
                <a:ea typeface="楷体_GB2312" pitchFamily="1" charset="-122"/>
              </a:rPr>
              <a:t>2.了解指令集体系结构的构成，重点对IA-32和x86-64指令系统有全面了解；</a:t>
            </a:r>
            <a:endParaRPr sz="2000" dirty="0">
              <a:solidFill>
                <a:srgbClr val="000066"/>
              </a:solidFill>
              <a:latin typeface="Tahoma" panose="020B0604030504040204" pitchFamily="2" charset="0"/>
              <a:ea typeface="楷体_GB2312" pitchFamily="1" charset="-122"/>
            </a:endParaRPr>
          </a:p>
          <a:p>
            <a:pPr lvl="1" indent="457200" algn="l">
              <a:lnSpc>
                <a:spcPct val="125000"/>
              </a:lnSpc>
              <a:spcBef>
                <a:spcPts val="0"/>
              </a:spcBef>
            </a:pPr>
            <a:r>
              <a:rPr sz="2000" dirty="0">
                <a:solidFill>
                  <a:srgbClr val="000066"/>
                </a:solidFill>
                <a:latin typeface="Tahoma" panose="020B0604030504040204" pitchFamily="2" charset="0"/>
                <a:ea typeface="楷体_GB2312" pitchFamily="1" charset="-122"/>
              </a:rPr>
              <a:t>3.掌握数据在计算机系统中的机器级表示形式，对高级语言程序的数据类型概念和数据的底层表示及其处理有深层次的了解</a:t>
            </a:r>
            <a:r>
              <a:rPr lang="zh-CN" sz="2000" dirty="0">
                <a:solidFill>
                  <a:srgbClr val="000066"/>
                </a:solidFill>
                <a:latin typeface="Tahoma" panose="020B0604030504040204" pitchFamily="2" charset="0"/>
                <a:ea typeface="楷体_GB2312" pitchFamily="1" charset="-122"/>
              </a:rPr>
              <a:t>；</a:t>
            </a:r>
            <a:endParaRPr lang="zh-CN" sz="2000" dirty="0">
              <a:solidFill>
                <a:srgbClr val="000066"/>
              </a:solidFill>
              <a:latin typeface="Tahoma" panose="020B0604030504040204" pitchFamily="2" charset="0"/>
              <a:ea typeface="楷体_GB2312" pitchFamily="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文本框 8193"/>
          <p:cNvSpPr txBox="1"/>
          <p:nvPr/>
        </p:nvSpPr>
        <p:spPr>
          <a:xfrm>
            <a:off x="755650" y="188913"/>
            <a:ext cx="7272338" cy="706755"/>
          </a:xfrm>
          <a:prstGeom prst="rect">
            <a:avLst/>
          </a:prstGeom>
          <a:noFill/>
          <a:ln w="9525">
            <a:noFill/>
          </a:ln>
        </p:spPr>
        <p:txBody>
          <a:bodyPr anchor="t" anchorCtr="0">
            <a:spAutoFit/>
          </a:bodyPr>
          <a:p>
            <a:pPr algn="ctr"/>
            <a:r>
              <a:rPr lang="zh-CN" altLang="en-US" sz="4000" dirty="0">
                <a:solidFill>
                  <a:schemeClr val="bg1"/>
                </a:solidFill>
                <a:latin typeface="华文新魏" panose="02010800040101010101" pitchFamily="2" charset="-122"/>
                <a:ea typeface="华文新魏" panose="02010800040101010101" pitchFamily="2" charset="-122"/>
              </a:rPr>
              <a:t>课程</a:t>
            </a:r>
            <a:r>
              <a:rPr lang="zh-CN" altLang="en-US" sz="4000" dirty="0">
                <a:solidFill>
                  <a:schemeClr val="bg1"/>
                </a:solidFill>
                <a:latin typeface="华文新魏" panose="02010800040101010101" pitchFamily="2" charset="-122"/>
                <a:ea typeface="华文新魏" panose="02010800040101010101" pitchFamily="2" charset="-122"/>
              </a:rPr>
              <a:t>简介</a:t>
            </a:r>
            <a:endParaRPr lang="zh-CN" altLang="en-US" sz="4000" dirty="0">
              <a:solidFill>
                <a:schemeClr val="bg1"/>
              </a:solidFill>
              <a:latin typeface="华文新魏" panose="02010800040101010101" pitchFamily="2" charset="-122"/>
              <a:ea typeface="华文新魏" panose="02010800040101010101" pitchFamily="2" charset="-122"/>
            </a:endParaRPr>
          </a:p>
        </p:txBody>
      </p:sp>
      <p:sp>
        <p:nvSpPr>
          <p:cNvPr id="4097" name="文本框 5121"/>
          <p:cNvSpPr txBox="1"/>
          <p:nvPr/>
        </p:nvSpPr>
        <p:spPr>
          <a:xfrm>
            <a:off x="683895" y="1340485"/>
            <a:ext cx="7540625" cy="4677410"/>
          </a:xfrm>
          <a:prstGeom prst="rect">
            <a:avLst/>
          </a:prstGeom>
          <a:noFill/>
          <a:ln w="9525">
            <a:noFill/>
          </a:ln>
        </p:spPr>
        <p:txBody>
          <a:bodyPr wrap="square" anchor="t" anchorCtr="0">
            <a:spAutoFit/>
          </a:bodyPr>
          <a:p>
            <a:pPr>
              <a:lnSpc>
                <a:spcPct val="150000"/>
              </a:lnSpc>
            </a:pPr>
            <a:r>
              <a:rPr lang="en-US" altLang="zh-CN" sz="3200" dirty="0">
                <a:solidFill>
                  <a:srgbClr val="002060"/>
                </a:solidFill>
                <a:latin typeface="楷体_GB2312" pitchFamily="1" charset="-122"/>
                <a:ea typeface="楷体_GB2312" pitchFamily="1" charset="-122"/>
              </a:rPr>
              <a:t>5</a:t>
            </a:r>
            <a:r>
              <a:rPr lang="zh-CN" altLang="en-US" sz="3200" dirty="0">
                <a:solidFill>
                  <a:srgbClr val="002060"/>
                </a:solidFill>
                <a:latin typeface="楷体_GB2312" pitchFamily="1" charset="-122"/>
                <a:ea typeface="楷体_GB2312" pitchFamily="1" charset="-122"/>
              </a:rPr>
              <a:t>．特</a:t>
            </a:r>
            <a:r>
              <a:rPr lang="zh-CN" altLang="en-US" sz="3200" dirty="0">
                <a:solidFill>
                  <a:srgbClr val="002060"/>
                </a:solidFill>
                <a:latin typeface="楷体_GB2312" pitchFamily="1" charset="-122"/>
                <a:ea typeface="楷体_GB2312" pitchFamily="1" charset="-122"/>
              </a:rPr>
              <a:t>色</a:t>
            </a:r>
            <a:endParaRPr lang="zh-CN" altLang="en-US" sz="3200" dirty="0">
              <a:solidFill>
                <a:srgbClr val="002060"/>
              </a:solidFill>
              <a:latin typeface="楷体_GB2312" pitchFamily="1" charset="-122"/>
              <a:ea typeface="楷体_GB2312" pitchFamily="1" charset="-122"/>
            </a:endParaRPr>
          </a:p>
          <a:p>
            <a:pPr lvl="1" indent="457200" algn="l">
              <a:lnSpc>
                <a:spcPct val="125000"/>
              </a:lnSpc>
              <a:spcBef>
                <a:spcPts val="0"/>
              </a:spcBef>
              <a:buClrTx/>
              <a:buSzTx/>
            </a:pPr>
            <a:r>
              <a:rPr sz="2000" dirty="0">
                <a:latin typeface="Tahoma" panose="020B0604030504040204" pitchFamily="2" charset="0"/>
                <a:ea typeface="楷体_GB2312" pitchFamily="1" charset="-122"/>
                <a:sym typeface="+mn-ea"/>
              </a:rPr>
              <a:t>达成以下目标：</a:t>
            </a:r>
            <a:endParaRPr sz="2000" dirty="0">
              <a:solidFill>
                <a:srgbClr val="000066"/>
              </a:solidFill>
              <a:latin typeface="Tahoma" panose="020B0604030504040204" pitchFamily="2" charset="0"/>
              <a:ea typeface="楷体_GB2312" pitchFamily="1" charset="-122"/>
            </a:endParaRPr>
          </a:p>
          <a:p>
            <a:pPr lvl="1" indent="457200" algn="l">
              <a:lnSpc>
                <a:spcPct val="125000"/>
              </a:lnSpc>
              <a:spcBef>
                <a:spcPts val="0"/>
              </a:spcBef>
              <a:buClrTx/>
              <a:buSzTx/>
            </a:pPr>
            <a:r>
              <a:rPr sz="2000" dirty="0">
                <a:solidFill>
                  <a:srgbClr val="000066"/>
                </a:solidFill>
                <a:latin typeface="Tahoma" panose="020B0604030504040204" pitchFamily="2" charset="0"/>
                <a:ea typeface="楷体_GB2312" pitchFamily="1" charset="-122"/>
              </a:rPr>
              <a:t>4.掌握程序的机器级表示和高级语言程序向可执行目标文件转换的相关知识，对目标文件的结构、生成、链接和执行有全面的了解，从而对系统中程序的执行原理有全面的认识；</a:t>
            </a:r>
            <a:endParaRPr sz="2000" dirty="0">
              <a:solidFill>
                <a:srgbClr val="000066"/>
              </a:solidFill>
              <a:latin typeface="Tahoma" panose="020B0604030504040204" pitchFamily="2" charset="0"/>
              <a:ea typeface="楷体_GB2312" pitchFamily="1" charset="-122"/>
            </a:endParaRPr>
          </a:p>
          <a:p>
            <a:pPr lvl="1" indent="457200" algn="l">
              <a:lnSpc>
                <a:spcPct val="125000"/>
              </a:lnSpc>
              <a:spcBef>
                <a:spcPts val="0"/>
              </a:spcBef>
              <a:buClrTx/>
              <a:buSzTx/>
            </a:pPr>
            <a:r>
              <a:rPr sz="2000" dirty="0">
                <a:solidFill>
                  <a:srgbClr val="000066"/>
                </a:solidFill>
                <a:latin typeface="Tahoma" panose="020B0604030504040204" pitchFamily="2" charset="0"/>
                <a:ea typeface="楷体_GB2312" pitchFamily="1" charset="-122"/>
              </a:rPr>
              <a:t>5.掌握操作系统的层次性存储管理、异常处理及I/O操作的原理和方法；</a:t>
            </a:r>
            <a:endParaRPr sz="2000" dirty="0">
              <a:solidFill>
                <a:srgbClr val="000066"/>
              </a:solidFill>
              <a:latin typeface="Tahoma" panose="020B0604030504040204" pitchFamily="2" charset="0"/>
              <a:ea typeface="楷体_GB2312" pitchFamily="1" charset="-122"/>
            </a:endParaRPr>
          </a:p>
          <a:p>
            <a:pPr lvl="1" indent="457200" algn="l">
              <a:lnSpc>
                <a:spcPct val="125000"/>
              </a:lnSpc>
              <a:spcBef>
                <a:spcPts val="0"/>
              </a:spcBef>
              <a:buClrTx/>
              <a:buSzTx/>
            </a:pPr>
            <a:r>
              <a:rPr sz="2000" dirty="0">
                <a:solidFill>
                  <a:srgbClr val="000066"/>
                </a:solidFill>
                <a:latin typeface="Tahoma" panose="020B0604030504040204" pitchFamily="2" charset="0"/>
                <a:ea typeface="楷体_GB2312" pitchFamily="1" charset="-122"/>
              </a:rPr>
              <a:t>6.为引导和指导学生进一步学习关于计算机组织原理、操作系统、编译等专门知识奠定坚实的基础；</a:t>
            </a:r>
            <a:endParaRPr sz="2000" dirty="0">
              <a:solidFill>
                <a:srgbClr val="000066"/>
              </a:solidFill>
              <a:latin typeface="Tahoma" panose="020B0604030504040204" pitchFamily="2" charset="0"/>
              <a:ea typeface="楷体_GB2312" pitchFamily="1" charset="-122"/>
            </a:endParaRPr>
          </a:p>
          <a:p>
            <a:pPr lvl="1" indent="457200" algn="l">
              <a:lnSpc>
                <a:spcPct val="125000"/>
              </a:lnSpc>
              <a:spcBef>
                <a:spcPts val="0"/>
              </a:spcBef>
              <a:buClrTx/>
              <a:buSzTx/>
            </a:pPr>
            <a:r>
              <a:rPr sz="2000" dirty="0">
                <a:solidFill>
                  <a:srgbClr val="000066"/>
                </a:solidFill>
                <a:latin typeface="Tahoma" panose="020B0604030504040204" pitchFamily="2" charset="0"/>
                <a:ea typeface="楷体_GB2312" pitchFamily="1" charset="-122"/>
              </a:rPr>
              <a:t>7.通过训练，建立高效程序的设计理念，掌握高效程序的开发技术，奠定从事复杂工程应用开发的基础。</a:t>
            </a:r>
            <a:endParaRPr sz="2000" dirty="0">
              <a:solidFill>
                <a:srgbClr val="000066"/>
              </a:solidFill>
              <a:latin typeface="Tahoma" panose="020B0604030504040204" pitchFamily="2" charset="0"/>
              <a:ea typeface="楷体_GB2312" pitchFamily="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文本框 8193"/>
          <p:cNvSpPr txBox="1"/>
          <p:nvPr/>
        </p:nvSpPr>
        <p:spPr>
          <a:xfrm>
            <a:off x="755650" y="188913"/>
            <a:ext cx="7272338" cy="706755"/>
          </a:xfrm>
          <a:prstGeom prst="rect">
            <a:avLst/>
          </a:prstGeom>
          <a:noFill/>
          <a:ln w="9525">
            <a:noFill/>
          </a:ln>
        </p:spPr>
        <p:txBody>
          <a:bodyPr anchor="t" anchorCtr="0">
            <a:spAutoFit/>
          </a:bodyPr>
          <a:p>
            <a:pPr algn="ctr"/>
            <a:r>
              <a:rPr lang="zh-CN" altLang="en-US" sz="4000" dirty="0">
                <a:solidFill>
                  <a:schemeClr val="bg1"/>
                </a:solidFill>
                <a:latin typeface="华文新魏" panose="02010800040101010101" pitchFamily="2" charset="-122"/>
                <a:ea typeface="华文新魏" panose="02010800040101010101" pitchFamily="2" charset="-122"/>
              </a:rPr>
              <a:t>课程</a:t>
            </a:r>
            <a:r>
              <a:rPr lang="zh-CN" altLang="en-US" sz="4000" dirty="0">
                <a:solidFill>
                  <a:schemeClr val="bg1"/>
                </a:solidFill>
                <a:latin typeface="华文新魏" panose="02010800040101010101" pitchFamily="2" charset="-122"/>
                <a:ea typeface="华文新魏" panose="02010800040101010101" pitchFamily="2" charset="-122"/>
              </a:rPr>
              <a:t>简介</a:t>
            </a:r>
            <a:endParaRPr lang="zh-CN" altLang="en-US" sz="4000" dirty="0">
              <a:solidFill>
                <a:schemeClr val="bg1"/>
              </a:solidFill>
              <a:latin typeface="华文新魏" panose="02010800040101010101" pitchFamily="2" charset="-122"/>
              <a:ea typeface="华文新魏" panose="02010800040101010101" pitchFamily="2" charset="-122"/>
            </a:endParaRPr>
          </a:p>
        </p:txBody>
      </p:sp>
      <p:sp>
        <p:nvSpPr>
          <p:cNvPr id="4097" name="文本框 5121"/>
          <p:cNvSpPr txBox="1"/>
          <p:nvPr/>
        </p:nvSpPr>
        <p:spPr>
          <a:xfrm>
            <a:off x="693420" y="1700530"/>
            <a:ext cx="7540625" cy="3599815"/>
          </a:xfrm>
          <a:prstGeom prst="rect">
            <a:avLst/>
          </a:prstGeom>
          <a:noFill/>
          <a:ln w="9525">
            <a:noFill/>
          </a:ln>
        </p:spPr>
        <p:txBody>
          <a:bodyPr wrap="square" anchor="t" anchorCtr="0">
            <a:spAutoFit/>
          </a:bodyPr>
          <a:p>
            <a:pPr>
              <a:lnSpc>
                <a:spcPct val="150000"/>
              </a:lnSpc>
            </a:pPr>
            <a:r>
              <a:rPr lang="en-US" altLang="zh-CN" sz="3200" dirty="0">
                <a:solidFill>
                  <a:srgbClr val="002060"/>
                </a:solidFill>
                <a:latin typeface="楷体_GB2312" pitchFamily="1" charset="-122"/>
                <a:ea typeface="楷体_GB2312" pitchFamily="1" charset="-122"/>
              </a:rPr>
              <a:t>6</a:t>
            </a:r>
            <a:r>
              <a:rPr lang="zh-CN" altLang="en-US" sz="3200" dirty="0">
                <a:solidFill>
                  <a:srgbClr val="002060"/>
                </a:solidFill>
                <a:latin typeface="楷体_GB2312" pitchFamily="1" charset="-122"/>
                <a:ea typeface="楷体_GB2312" pitchFamily="1" charset="-122"/>
              </a:rPr>
              <a:t>．教材</a:t>
            </a:r>
            <a:endParaRPr lang="zh-CN" altLang="en-US" sz="3200" dirty="0">
              <a:solidFill>
                <a:srgbClr val="002060"/>
              </a:solidFill>
              <a:latin typeface="楷体_GB2312" pitchFamily="1" charset="-122"/>
              <a:ea typeface="楷体_GB2312" pitchFamily="1" charset="-122"/>
            </a:endParaRPr>
          </a:p>
          <a:p>
            <a:pPr lvl="1" indent="457200" algn="l">
              <a:lnSpc>
                <a:spcPct val="150000"/>
              </a:lnSpc>
              <a:spcBef>
                <a:spcPts val="0"/>
              </a:spcBef>
            </a:pPr>
            <a:r>
              <a:rPr lang="zh-CN" sz="2000" dirty="0">
                <a:latin typeface="Tahoma" panose="020B0604030504040204" pitchFamily="2" charset="0"/>
                <a:ea typeface="楷体_GB2312" pitchFamily="1" charset="-122"/>
                <a:sym typeface="+mn-ea"/>
              </a:rPr>
              <a:t>袁春风</a:t>
            </a:r>
            <a:r>
              <a:rPr lang="en-US" altLang="zh-CN" sz="2000" dirty="0">
                <a:latin typeface="Tahoma" panose="020B0604030504040204" pitchFamily="2" charset="0"/>
                <a:ea typeface="楷体_GB2312" pitchFamily="1" charset="-122"/>
                <a:sym typeface="+mn-ea"/>
              </a:rPr>
              <a:t>.</a:t>
            </a:r>
            <a:r>
              <a:rPr lang="zh-CN" sz="2000" dirty="0">
                <a:latin typeface="Tahoma" panose="020B0604030504040204" pitchFamily="2" charset="0"/>
                <a:ea typeface="楷体_GB2312" pitchFamily="1" charset="-122"/>
                <a:sym typeface="+mn-ea"/>
              </a:rPr>
              <a:t>《计算机系统基础（第二版）》，机械工业出版社</a:t>
            </a:r>
            <a:endParaRPr lang="zh-CN" sz="2000" dirty="0">
              <a:latin typeface="Tahoma" panose="020B0604030504040204" pitchFamily="2" charset="0"/>
              <a:ea typeface="楷体_GB2312" pitchFamily="1" charset="-122"/>
              <a:sym typeface="+mn-ea"/>
            </a:endParaRPr>
          </a:p>
          <a:p>
            <a:pPr lvl="1" indent="457200" algn="l">
              <a:lnSpc>
                <a:spcPct val="150000"/>
              </a:lnSpc>
              <a:spcBef>
                <a:spcPts val="0"/>
              </a:spcBef>
            </a:pPr>
            <a:r>
              <a:rPr lang="zh-CN" sz="2000" dirty="0">
                <a:latin typeface="Tahoma" panose="020B0604030504040204" pitchFamily="2" charset="0"/>
                <a:ea typeface="楷体_GB2312" pitchFamily="1" charset="-122"/>
                <a:sym typeface="+mn-ea"/>
              </a:rPr>
              <a:t>王元珍,曹忠升,韩宗芬. </a:t>
            </a:r>
            <a:r>
              <a:rPr lang="en-US" altLang="zh-CN" sz="2000" dirty="0">
                <a:latin typeface="Tahoma" panose="020B0604030504040204" pitchFamily="2" charset="0"/>
                <a:ea typeface="楷体_GB2312" pitchFamily="1" charset="-122"/>
                <a:sym typeface="+mn-ea"/>
              </a:rPr>
              <a:t> </a:t>
            </a:r>
            <a:r>
              <a:rPr lang="zh-CN" altLang="en-US" sz="2000" dirty="0">
                <a:latin typeface="Tahoma" panose="020B0604030504040204" pitchFamily="2" charset="0"/>
                <a:ea typeface="楷体_GB2312" pitchFamily="1" charset="-122"/>
                <a:sym typeface="+mn-ea"/>
              </a:rPr>
              <a:t>《</a:t>
            </a:r>
            <a:r>
              <a:rPr lang="zh-CN" sz="2000" dirty="0">
                <a:latin typeface="Tahoma" panose="020B0604030504040204" pitchFamily="2" charset="0"/>
                <a:ea typeface="楷体_GB2312" pitchFamily="1" charset="-122"/>
                <a:sym typeface="+mn-ea"/>
              </a:rPr>
              <a:t>80X86汇编语言程序设计》，华中科技大学出版社，2005</a:t>
            </a:r>
            <a:endParaRPr lang="zh-CN" sz="2000" dirty="0">
              <a:latin typeface="Tahoma" panose="020B0604030504040204" pitchFamily="2" charset="0"/>
              <a:ea typeface="楷体_GB2312" pitchFamily="1" charset="-122"/>
              <a:sym typeface="+mn-ea"/>
            </a:endParaRPr>
          </a:p>
          <a:p>
            <a:pPr lvl="1" indent="457200" algn="l">
              <a:lnSpc>
                <a:spcPct val="150000"/>
              </a:lnSpc>
              <a:spcBef>
                <a:spcPts val="0"/>
              </a:spcBef>
            </a:pPr>
            <a:r>
              <a:rPr lang="zh-CN" sz="2000" dirty="0">
                <a:latin typeface="Tahoma" panose="020B0604030504040204" pitchFamily="2" charset="0"/>
                <a:ea typeface="楷体_GB2312" pitchFamily="1" charset="-122"/>
                <a:sym typeface="+mn-ea"/>
              </a:rPr>
              <a:t>许向阳</a:t>
            </a:r>
            <a:r>
              <a:rPr lang="en-US" altLang="zh-CN" sz="2000" dirty="0">
                <a:latin typeface="Tahoma" panose="020B0604030504040204" pitchFamily="2" charset="0"/>
                <a:ea typeface="楷体_GB2312" pitchFamily="1" charset="-122"/>
                <a:sym typeface="+mn-ea"/>
              </a:rPr>
              <a:t>.</a:t>
            </a:r>
            <a:r>
              <a:rPr lang="zh-CN" altLang="en-US" sz="2000" dirty="0">
                <a:latin typeface="Tahoma" panose="020B0604030504040204" pitchFamily="2" charset="0"/>
                <a:ea typeface="楷体_GB2312" pitchFamily="1" charset="-122"/>
                <a:sym typeface="+mn-ea"/>
              </a:rPr>
              <a:t>《</a:t>
            </a:r>
            <a:r>
              <a:rPr lang="zh-CN" sz="2000" dirty="0">
                <a:latin typeface="Tahoma" panose="020B0604030504040204" pitchFamily="2" charset="0"/>
                <a:ea typeface="楷体_GB2312" pitchFamily="1" charset="-122"/>
                <a:sym typeface="+mn-ea"/>
              </a:rPr>
              <a:t>X86汇编语言程序设计》，华中科技大学出版社，2020</a:t>
            </a:r>
            <a:endParaRPr lang="zh-CN" sz="2000" dirty="0">
              <a:latin typeface="Tahoma" panose="020B0604030504040204" pitchFamily="2" charset="0"/>
              <a:ea typeface="楷体_GB2312" pitchFamily="1"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539885" y="332740"/>
            <a:ext cx="8229600" cy="561975"/>
          </a:xfrm>
        </p:spPr>
        <p:txBody>
          <a:bodyPr/>
          <a:lstStyle/>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教材</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pic>
        <p:nvPicPr>
          <p:cNvPr id="7172"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13449" y="1519486"/>
            <a:ext cx="2565285" cy="363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755784" y="5373270"/>
            <a:ext cx="7259771" cy="845185"/>
          </a:xfrm>
          <a:prstGeom prst="rect">
            <a:avLst/>
          </a:prstGeom>
          <a:noFill/>
        </p:spPr>
        <p:txBody>
          <a:bodyPr wrap="square">
            <a:spAutoFit/>
          </a:bodyPr>
          <a:lstStyle/>
          <a:p>
            <a:pPr lvl="1">
              <a:lnSpc>
                <a:spcPct val="110000"/>
              </a:lnSpc>
              <a:spcBef>
                <a:spcPts val="600"/>
              </a:spcBef>
            </a:pPr>
            <a:r>
              <a:rPr lang="en-US" altLang="zh-CN" sz="2000" b="0" dirty="0">
                <a:latin typeface="微软雅黑" panose="020B0503020204020204" charset="-122"/>
                <a:ea typeface="微软雅黑" panose="020B0503020204020204" charset="-122"/>
              </a:rPr>
              <a:t>《</a:t>
            </a:r>
            <a:r>
              <a:rPr lang="zh-CN" altLang="en-US" sz="2000" b="0" dirty="0">
                <a:latin typeface="微软雅黑" panose="020B0503020204020204" charset="-122"/>
                <a:ea typeface="微软雅黑" panose="020B0503020204020204" charset="-122"/>
              </a:rPr>
              <a:t>计算机系统基础</a:t>
            </a:r>
            <a:r>
              <a:rPr lang="en-US" altLang="zh-CN" sz="2000" b="0" dirty="0">
                <a:latin typeface="微软雅黑" panose="020B0503020204020204" charset="-122"/>
                <a:ea typeface="微软雅黑" panose="020B0503020204020204" charset="-122"/>
              </a:rPr>
              <a:t>》</a:t>
            </a:r>
            <a:r>
              <a:rPr lang="zh-CN" altLang="en-US" sz="2000" b="0" dirty="0">
                <a:latin typeface="微软雅黑" panose="020B0503020204020204" charset="-122"/>
                <a:ea typeface="微软雅黑" panose="020B0503020204020204" charset="-122"/>
              </a:rPr>
              <a:t>，袁春风，机械工业出版社</a:t>
            </a:r>
            <a:endParaRPr lang="en-US" altLang="zh-CN" sz="2000" b="0" dirty="0">
              <a:latin typeface="微软雅黑" panose="020B0503020204020204" charset="-122"/>
              <a:ea typeface="微软雅黑" panose="020B0503020204020204" charset="-122"/>
            </a:endParaRPr>
          </a:p>
          <a:p>
            <a:pPr lvl="1">
              <a:lnSpc>
                <a:spcPct val="110000"/>
              </a:lnSpc>
              <a:spcBef>
                <a:spcPts val="600"/>
              </a:spcBef>
            </a:pPr>
            <a:r>
              <a:rPr lang="zh-CN" altLang="en-US" sz="2000" dirty="0">
                <a:latin typeface="微软雅黑" panose="020B0503020204020204" charset="-122"/>
                <a:ea typeface="微软雅黑" panose="020B0503020204020204" charset="-122"/>
              </a:rPr>
              <a:t>课程核心内容：汇编语言</a:t>
            </a:r>
            <a:endParaRPr lang="en-US" altLang="zh-CN" sz="2000" b="0" dirty="0">
              <a:latin typeface="微软雅黑" panose="020B0503020204020204" charset="-122"/>
              <a:ea typeface="微软雅黑" panose="020B0503020204020204" charset="-122"/>
            </a:endParaRPr>
          </a:p>
        </p:txBody>
      </p:sp>
      <p:pic>
        <p:nvPicPr>
          <p:cNvPr id="2" name="图片 1"/>
          <p:cNvPicPr>
            <a:picLocks noChangeAspect="1"/>
          </p:cNvPicPr>
          <p:nvPr>
            <p:custDataLst>
              <p:tags r:id="rId2"/>
            </p:custDataLst>
          </p:nvPr>
        </p:nvPicPr>
        <p:blipFill>
          <a:blip r:embed="rId3"/>
          <a:stretch>
            <a:fillRect/>
          </a:stretch>
        </p:blipFill>
        <p:spPr>
          <a:xfrm>
            <a:off x="4427855" y="1559560"/>
            <a:ext cx="2597785" cy="3598545"/>
          </a:xfrm>
          <a:prstGeom prst="rect">
            <a:avLst/>
          </a:prstGeom>
        </p:spPr>
      </p:pic>
    </p:spTree>
  </p:cSld>
  <p:clrMapOvr>
    <a:masterClrMapping/>
  </p:clrMapOvr>
  <p:transition>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566555" y="260985"/>
            <a:ext cx="8229600" cy="561975"/>
          </a:xfrm>
        </p:spPr>
        <p:txBody>
          <a:bodyPr/>
          <a:lstStyle/>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参考</a:t>
            </a:r>
            <a:r>
              <a:rPr lang="zh-CN" altLang="en-US" sz="4000" b="1" dirty="0">
                <a:solidFill>
                  <a:schemeClr val="bg1"/>
                </a:solidFill>
                <a:latin typeface="华文新魏" panose="02010800040101010101" pitchFamily="2" charset="-122"/>
                <a:ea typeface="华文新魏" panose="02010800040101010101" pitchFamily="2" charset="-122"/>
                <a:cs typeface="+mn-cs"/>
              </a:rPr>
              <a:t>书</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pic>
        <p:nvPicPr>
          <p:cNvPr id="7173"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277610" y="1697980"/>
            <a:ext cx="2565285" cy="365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443" y="1700730"/>
            <a:ext cx="2739644" cy="3652859"/>
          </a:xfrm>
          <a:prstGeom prst="rect">
            <a:avLst/>
          </a:prstGeom>
        </p:spPr>
      </p:pic>
      <p:pic>
        <p:nvPicPr>
          <p:cNvPr id="3" name="图片 2"/>
          <p:cNvPicPr>
            <a:picLocks noChangeAspect="1"/>
          </p:cNvPicPr>
          <p:nvPr/>
        </p:nvPicPr>
        <p:blipFill>
          <a:blip r:embed="rId3"/>
          <a:stretch>
            <a:fillRect/>
          </a:stretch>
        </p:blipFill>
        <p:spPr>
          <a:xfrm>
            <a:off x="6014085" y="1700530"/>
            <a:ext cx="2580005" cy="3642995"/>
          </a:xfrm>
          <a:prstGeom prst="rect">
            <a:avLst/>
          </a:prstGeom>
        </p:spPr>
      </p:pic>
    </p:spTree>
  </p:cSld>
  <p:clrMapOvr>
    <a:masterClrMapping/>
  </p:clrMapOvr>
  <p:transition>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5121"/>
          <p:cNvSpPr txBox="1"/>
          <p:nvPr/>
        </p:nvSpPr>
        <p:spPr>
          <a:xfrm>
            <a:off x="1043940" y="2060575"/>
            <a:ext cx="7194550" cy="1272540"/>
          </a:xfrm>
          <a:prstGeom prst="rect">
            <a:avLst/>
          </a:prstGeom>
          <a:noFill/>
          <a:ln w="9525">
            <a:noFill/>
          </a:ln>
        </p:spPr>
        <p:txBody>
          <a:bodyPr wrap="square" anchor="t" anchorCtr="0">
            <a:spAutoFit/>
          </a:bodyPr>
          <a:p>
            <a:pPr>
              <a:lnSpc>
                <a:spcPct val="120000"/>
              </a:lnSpc>
            </a:pPr>
            <a:r>
              <a:rPr lang="en-US" altLang="zh-CN" sz="3200" dirty="0">
                <a:solidFill>
                  <a:srgbClr val="002060"/>
                </a:solidFill>
                <a:latin typeface="楷体_GB2312" pitchFamily="1" charset="-122"/>
                <a:ea typeface="楷体_GB2312" pitchFamily="1" charset="-122"/>
              </a:rPr>
              <a:t>QQ</a:t>
            </a:r>
            <a:r>
              <a:rPr lang="zh-CN" altLang="en-US" sz="3200" dirty="0">
                <a:solidFill>
                  <a:srgbClr val="002060"/>
                </a:solidFill>
                <a:latin typeface="楷体_GB2312" pitchFamily="1" charset="-122"/>
                <a:ea typeface="楷体_GB2312" pitchFamily="1" charset="-122"/>
              </a:rPr>
              <a:t>群名：大数据</a:t>
            </a:r>
            <a:r>
              <a:rPr lang="en-US" altLang="zh-CN" sz="3200" dirty="0">
                <a:solidFill>
                  <a:srgbClr val="002060"/>
                </a:solidFill>
                <a:latin typeface="楷体_GB2312" pitchFamily="1" charset="-122"/>
                <a:ea typeface="楷体_GB2312" pitchFamily="1" charset="-122"/>
              </a:rPr>
              <a:t>21</a:t>
            </a:r>
            <a:r>
              <a:rPr lang="zh-CN" altLang="en-US" sz="3200" dirty="0">
                <a:solidFill>
                  <a:srgbClr val="002060"/>
                </a:solidFill>
                <a:latin typeface="楷体_GB2312" pitchFamily="1" charset="-122"/>
                <a:ea typeface="楷体_GB2312" pitchFamily="1" charset="-122"/>
              </a:rPr>
              <a:t>系统基础</a:t>
            </a:r>
            <a:endParaRPr lang="en-US" altLang="zh-CN" sz="3200" dirty="0">
              <a:solidFill>
                <a:srgbClr val="002060"/>
              </a:solidFill>
              <a:latin typeface="楷体_GB2312" pitchFamily="1" charset="-122"/>
              <a:ea typeface="楷体_GB2312" pitchFamily="1" charset="-122"/>
            </a:endParaRPr>
          </a:p>
          <a:p>
            <a:pPr>
              <a:lnSpc>
                <a:spcPct val="120000"/>
              </a:lnSpc>
            </a:pPr>
            <a:r>
              <a:rPr lang="zh-CN" altLang="en-US" sz="3200" dirty="0">
                <a:solidFill>
                  <a:srgbClr val="002060"/>
                </a:solidFill>
                <a:latin typeface="楷体_GB2312" pitchFamily="1" charset="-122"/>
                <a:ea typeface="楷体_GB2312" pitchFamily="1" charset="-122"/>
              </a:rPr>
              <a:t>群号：</a:t>
            </a:r>
            <a:r>
              <a:rPr lang="en-US" altLang="zh-CN" sz="3200" dirty="0">
                <a:solidFill>
                  <a:srgbClr val="002060"/>
                </a:solidFill>
                <a:latin typeface="楷体_GB2312" pitchFamily="1" charset="-122"/>
                <a:ea typeface="楷体_GB2312" pitchFamily="1" charset="-122"/>
              </a:rPr>
              <a:t>  125773244</a:t>
            </a:r>
            <a:endParaRPr lang="en-US" altLang="zh-CN" sz="3200" dirty="0">
              <a:solidFill>
                <a:srgbClr val="002060"/>
              </a:solidFill>
              <a:latin typeface="楷体_GB2312" pitchFamily="1" charset="-122"/>
              <a:ea typeface="楷体_GB2312" pitchFamily="1" charset="-122"/>
            </a:endParaRPr>
          </a:p>
        </p:txBody>
      </p:sp>
      <p:sp>
        <p:nvSpPr>
          <p:cNvPr id="4098" name="文本框 5122"/>
          <p:cNvSpPr txBox="1"/>
          <p:nvPr/>
        </p:nvSpPr>
        <p:spPr>
          <a:xfrm>
            <a:off x="827088" y="188913"/>
            <a:ext cx="7272337" cy="706755"/>
          </a:xfrm>
          <a:prstGeom prst="rect">
            <a:avLst/>
          </a:prstGeom>
          <a:noFill/>
          <a:ln w="9525">
            <a:noFill/>
          </a:ln>
        </p:spPr>
        <p:txBody>
          <a:bodyPr anchor="t" anchorCtr="0">
            <a:spAutoFit/>
          </a:bodyPr>
          <a:p>
            <a:pPr algn="ctr"/>
            <a:r>
              <a:rPr lang="zh-CN" altLang="en-US" sz="4000" dirty="0">
                <a:solidFill>
                  <a:schemeClr val="bg1"/>
                </a:solidFill>
                <a:latin typeface="华文新魏" panose="02010800040101010101" pitchFamily="2" charset="-122"/>
                <a:ea typeface="华文新魏" panose="02010800040101010101" pitchFamily="2" charset="-122"/>
              </a:rPr>
              <a:t>学习</a:t>
            </a:r>
            <a:r>
              <a:rPr lang="zh-CN" altLang="en-US" sz="4000" dirty="0">
                <a:solidFill>
                  <a:schemeClr val="bg1"/>
                </a:solidFill>
                <a:latin typeface="华文新魏" panose="02010800040101010101" pitchFamily="2" charset="-122"/>
                <a:ea typeface="华文新魏" panose="02010800040101010101" pitchFamily="2" charset="-122"/>
              </a:rPr>
              <a:t>资源</a:t>
            </a:r>
            <a:endParaRPr lang="zh-CN" altLang="en-US" sz="4000" dirty="0">
              <a:solidFill>
                <a:schemeClr val="bg1"/>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5" name="Rectangle 3"/>
          <p:cNvSpPr>
            <a:spLocks noGrp="1" noChangeArrowheads="1"/>
          </p:cNvSpPr>
          <p:nvPr>
            <p:ph type="body" idx="1"/>
          </p:nvPr>
        </p:nvSpPr>
        <p:spPr>
          <a:xfrm>
            <a:off x="630555" y="1700530"/>
            <a:ext cx="8048625" cy="3491230"/>
          </a:xfrm>
        </p:spPr>
        <p:txBody>
          <a:bodyPr/>
          <a:lstStyle/>
          <a:p>
            <a:pPr algn="l">
              <a:lnSpc>
                <a:spcPct val="150000"/>
              </a:lnSpc>
              <a:spcBef>
                <a:spcPts val="0"/>
              </a:spcBef>
              <a:buFont typeface="Wingdings" panose="05000000000000000000" charset="0"/>
              <a:buChar char="Ø"/>
            </a:pPr>
            <a:r>
              <a:rPr lang="en-US" altLang="zh-CN" sz="2400" dirty="0">
                <a:latin typeface="微软雅黑" panose="020B0503020204020204" charset="-122"/>
                <a:ea typeface="微软雅黑" panose="020B0503020204020204" charset="-122"/>
              </a:rPr>
              <a:t> DosBox + MASM + TurboDebug      </a:t>
            </a:r>
            <a:endParaRPr lang="en-US" altLang="zh-CN" sz="2400" dirty="0">
              <a:latin typeface="微软雅黑" panose="020B0503020204020204" charset="-122"/>
              <a:ea typeface="微软雅黑" panose="020B0503020204020204" charset="-122"/>
            </a:endParaRPr>
          </a:p>
          <a:p>
            <a:pPr algn="l">
              <a:lnSpc>
                <a:spcPct val="150000"/>
              </a:lnSpc>
              <a:spcBef>
                <a:spcPts val="0"/>
              </a:spcBef>
              <a:buClr>
                <a:srgbClr val="000066"/>
              </a:buClr>
              <a:buFont typeface="Wingdings" panose="05000000000000000000" charset="0"/>
              <a:buChar char="Ø"/>
            </a:pPr>
            <a:r>
              <a:rPr lang="en-US" altLang="zh-CN" sz="2400" dirty="0">
                <a:latin typeface="微软雅黑" panose="020B0503020204020204" charset="-122"/>
                <a:ea typeface="微软雅黑" panose="020B0503020204020204" charset="-122"/>
              </a:rPr>
              <a:t> VS2019  </a:t>
            </a:r>
            <a:endParaRPr lang="en-US" altLang="zh-CN" sz="2400" dirty="0">
              <a:latin typeface="微软雅黑" panose="020B0503020204020204" charset="-122"/>
              <a:ea typeface="微软雅黑" panose="020B0503020204020204" charset="-122"/>
            </a:endParaRPr>
          </a:p>
          <a:p>
            <a:pPr algn="l">
              <a:lnSpc>
                <a:spcPct val="150000"/>
              </a:lnSpc>
              <a:spcBef>
                <a:spcPts val="0"/>
              </a:spcBef>
              <a:buClr>
                <a:srgbClr val="000066"/>
              </a:buClr>
              <a:buFont typeface="Wingdings" panose="05000000000000000000" charset="0"/>
              <a:buChar char="Ø"/>
            </a:pPr>
            <a:r>
              <a:rPr lang="en-US" altLang="zh-CN" sz="2400" dirty="0">
                <a:latin typeface="微软雅黑" panose="020B0503020204020204" charset="-122"/>
                <a:ea typeface="微软雅黑" panose="020B0503020204020204" charset="-122"/>
              </a:rPr>
              <a:t> VMware + Linux(Ubuntu) + gcc + gdb </a:t>
            </a:r>
            <a:r>
              <a:rPr lang="en-US" altLang="zh-CN" sz="2400" dirty="0">
                <a:latin typeface="微软雅黑" panose="020B0503020204020204" charset="-122"/>
                <a:ea typeface="微软雅黑" panose="020B0503020204020204" charset="-122"/>
              </a:rPr>
              <a:t> </a:t>
            </a:r>
            <a:endParaRPr lang="en-US" altLang="zh-CN" sz="2400" dirty="0">
              <a:latin typeface="微软雅黑" panose="020B0503020204020204" charset="-122"/>
              <a:ea typeface="微软雅黑" panose="020B0503020204020204" charset="-122"/>
            </a:endParaRPr>
          </a:p>
          <a:p>
            <a:pPr algn="l">
              <a:lnSpc>
                <a:spcPct val="150000"/>
              </a:lnSpc>
              <a:spcBef>
                <a:spcPts val="0"/>
              </a:spcBef>
              <a:buClr>
                <a:srgbClr val="000066"/>
              </a:buClr>
              <a:buFont typeface="Wingdings" panose="05000000000000000000" charset="0"/>
              <a:buChar char="Ø"/>
            </a:pPr>
            <a:r>
              <a:rPr lang="en-US" altLang="zh-CN" sz="2400" dirty="0">
                <a:latin typeface="微软雅黑" panose="020B0503020204020204" charset="-122"/>
                <a:ea typeface="微软雅黑" panose="020B0503020204020204" charset="-122"/>
              </a:rPr>
              <a:t> QEMU + OpenEular + ARMv8</a:t>
            </a:r>
            <a:endParaRPr lang="en-US" altLang="zh-CN" sz="2400" dirty="0">
              <a:latin typeface="微软雅黑" panose="020B0503020204020204" charset="-122"/>
              <a:ea typeface="微软雅黑" panose="020B0503020204020204" charset="-122"/>
            </a:endParaRPr>
          </a:p>
          <a:p>
            <a:pPr algn="l">
              <a:lnSpc>
                <a:spcPct val="150000"/>
              </a:lnSpc>
              <a:spcBef>
                <a:spcPts val="0"/>
              </a:spcBef>
              <a:buClr>
                <a:srgbClr val="000066"/>
              </a:buClr>
              <a:buFont typeface="Wingdings" panose="05000000000000000000" charset="0"/>
              <a:buChar char="Ø"/>
            </a:pPr>
            <a:r>
              <a:rPr lang="en-US" altLang="zh-CN" sz="2400" dirty="0">
                <a:latin typeface="微软雅黑" panose="020B0503020204020204" charset="-122"/>
                <a:ea typeface="微软雅黑" panose="020B0503020204020204" charset="-122"/>
              </a:rPr>
              <a:t> IDA  反汇编调试工具（OLLYDBG,W32Dasm 等）</a:t>
            </a:r>
            <a:endParaRPr lang="en-US" altLang="zh-CN" sz="2400" dirty="0">
              <a:latin typeface="微软雅黑" panose="020B0503020204020204" charset="-122"/>
              <a:ea typeface="微软雅黑" panose="020B0503020204020204" charset="-122"/>
            </a:endParaRPr>
          </a:p>
          <a:p>
            <a:pPr>
              <a:spcBef>
                <a:spcPct val="30000"/>
              </a:spcBef>
              <a:buFont typeface="Wingdings" panose="05000000000000000000" charset="0"/>
              <a:buChar char="Ø"/>
            </a:pPr>
            <a:endParaRPr lang="en-US" altLang="zh-CN" sz="2400" dirty="0">
              <a:solidFill>
                <a:srgbClr val="008000"/>
              </a:solidFill>
              <a:latin typeface="微软雅黑" panose="020B0503020204020204" charset="-122"/>
              <a:ea typeface="微软雅黑" panose="020B0503020204020204" charset="-122"/>
            </a:endParaRPr>
          </a:p>
          <a:p>
            <a:pPr>
              <a:spcBef>
                <a:spcPct val="30000"/>
              </a:spcBef>
              <a:buFontTx/>
              <a:buNone/>
            </a:pPr>
            <a:r>
              <a:rPr lang="zh-CN" altLang="en-US" sz="1800" dirty="0">
                <a:solidFill>
                  <a:srgbClr val="996600"/>
                </a:solidFill>
                <a:latin typeface="微软雅黑" panose="020B0503020204020204" charset="-122"/>
                <a:ea typeface="微软雅黑" panose="020B0503020204020204" charset="-122"/>
              </a:rPr>
              <a:t>   </a:t>
            </a:r>
            <a:endParaRPr lang="zh-CN" altLang="en-US" sz="1800" dirty="0">
              <a:solidFill>
                <a:srgbClr val="007434"/>
              </a:solidFill>
              <a:latin typeface="微软雅黑" panose="020B0503020204020204" charset="-122"/>
              <a:ea typeface="微软雅黑" panose="020B0503020204020204" charset="-122"/>
            </a:endParaRPr>
          </a:p>
        </p:txBody>
      </p:sp>
      <p:sp>
        <p:nvSpPr>
          <p:cNvPr id="5" name="Rectangle 2"/>
          <p:cNvSpPr txBox="1">
            <a:spLocks noChangeArrowheads="1"/>
          </p:cNvSpPr>
          <p:nvPr/>
        </p:nvSpPr>
        <p:spPr bwMode="auto">
          <a:xfrm>
            <a:off x="467495" y="26098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rgbClr val="CC3300"/>
                </a:solidFill>
                <a:latin typeface="+mj-lt"/>
                <a:ea typeface="黑体" panose="02010609060101010101" pitchFamily="2"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r>
              <a:rPr lang="zh-CN" altLang="en-US" sz="3600" dirty="0">
                <a:solidFill>
                  <a:schemeClr val="bg1"/>
                </a:solidFill>
                <a:latin typeface="华文新魏" panose="02010800040101010101" pitchFamily="2" charset="-122"/>
                <a:ea typeface="华文新魏" panose="02010800040101010101" pitchFamily="2" charset="-122"/>
                <a:cs typeface="+mn-cs"/>
                <a:sym typeface="+mn-ea"/>
              </a:rPr>
              <a:t>实验平台</a:t>
            </a:r>
            <a:endParaRPr lang="zh-CN" altLang="en-US" sz="3600" dirty="0">
              <a:solidFill>
                <a:schemeClr val="bg1"/>
              </a:solidFill>
              <a:latin typeface="华文新魏" panose="02010800040101010101" pitchFamily="2" charset="-122"/>
              <a:ea typeface="华文新魏" panose="02010800040101010101" pitchFamily="2" charset="-122"/>
              <a:cs typeface="+mn-cs"/>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566738" y="211455"/>
            <a:ext cx="8229600" cy="561975"/>
          </a:xfrm>
        </p:spPr>
        <p:txBody>
          <a:bodyPr/>
          <a:lstStyle/>
          <a:p>
            <a:pPr algn="ctr" eaLnBrk="0" hangingPunct="0">
              <a:buClrTx/>
              <a:buSzTx/>
              <a:buFont typeface="Arial" panose="020B0604020202020204" pitchFamily="34" charset="0"/>
            </a:pPr>
            <a:r>
              <a:rPr lang="zh-CN" altLang="en-US" sz="3600" b="1" dirty="0">
                <a:solidFill>
                  <a:schemeClr val="bg1"/>
                </a:solidFill>
                <a:latin typeface="华文新魏" panose="02010800040101010101" pitchFamily="2" charset="-122"/>
                <a:ea typeface="华文新魏" panose="02010800040101010101" pitchFamily="2" charset="-122"/>
                <a:cs typeface="+mn-cs"/>
              </a:rPr>
              <a:t>参考资源</a:t>
            </a:r>
            <a:endParaRPr lang="zh-CN" altLang="en-US" sz="3600" b="1" dirty="0">
              <a:solidFill>
                <a:schemeClr val="bg1"/>
              </a:solidFill>
              <a:latin typeface="华文新魏" panose="02010800040101010101" pitchFamily="2" charset="-122"/>
              <a:ea typeface="华文新魏" panose="02010800040101010101" pitchFamily="2" charset="-122"/>
              <a:cs typeface="+mn-cs"/>
            </a:endParaRPr>
          </a:p>
        </p:txBody>
      </p:sp>
      <p:sp>
        <p:nvSpPr>
          <p:cNvPr id="514051" name="Rectangle 3"/>
          <p:cNvSpPr>
            <a:spLocks noGrp="1" noChangeArrowheads="1"/>
          </p:cNvSpPr>
          <p:nvPr>
            <p:ph type="body" idx="4294967295"/>
          </p:nvPr>
        </p:nvSpPr>
        <p:spPr>
          <a:xfrm>
            <a:off x="322580" y="1411879"/>
            <a:ext cx="8545513" cy="3465385"/>
          </a:xfrm>
        </p:spPr>
        <p:txBody>
          <a:bodyPr/>
          <a:lstStyle/>
          <a:p>
            <a:pPr>
              <a:lnSpc>
                <a:spcPct val="100000"/>
              </a:lnSpc>
            </a:pPr>
            <a:r>
              <a:rPr lang="en-US" altLang="zh-CN" sz="2400" dirty="0">
                <a:latin typeface="微软雅黑" panose="020B0503020204020204" charset="-122"/>
                <a:ea typeface="微软雅黑" panose="020B0503020204020204" charset="-122"/>
              </a:rPr>
              <a:t>MOOC</a:t>
            </a:r>
            <a:r>
              <a:rPr lang="zh-CN" altLang="en-US" sz="2400" dirty="0">
                <a:latin typeface="微软雅黑" panose="020B0503020204020204" charset="-122"/>
                <a:ea typeface="微软雅黑" panose="020B0503020204020204" charset="-122"/>
              </a:rPr>
              <a:t>网站（</a:t>
            </a:r>
            <a:r>
              <a:rPr lang="en-US" altLang="zh-CN" sz="2400" dirty="0">
                <a:latin typeface="微软雅黑" panose="020B0503020204020204" charset="-122"/>
                <a:ea typeface="微软雅黑" panose="020B0503020204020204" charset="-122"/>
              </a:rPr>
              <a:t>4</a:t>
            </a:r>
            <a:r>
              <a:rPr lang="zh-CN" altLang="en-US" sz="2400" dirty="0">
                <a:latin typeface="微软雅黑" panose="020B0503020204020204" charset="-122"/>
                <a:ea typeface="微软雅黑" panose="020B0503020204020204" charset="-122"/>
              </a:rPr>
              <a:t>门系列课程）</a:t>
            </a:r>
            <a:endParaRPr lang="zh-CN" altLang="en-US" sz="2400" dirty="0">
              <a:latin typeface="微软雅黑" panose="020B0503020204020204" charset="-122"/>
              <a:ea typeface="微软雅黑" panose="020B0503020204020204" charset="-122"/>
            </a:endParaRPr>
          </a:p>
          <a:p>
            <a:pPr lvl="1">
              <a:lnSpc>
                <a:spcPct val="100000"/>
              </a:lnSpc>
            </a:pPr>
            <a:r>
              <a:rPr lang="en-US" altLang="zh-CN" sz="2400" u="sng" dirty="0">
                <a:hlinkClick r:id="rId1"/>
              </a:rPr>
              <a:t>https://www.icourse163.org/course/NJU-1001625001</a:t>
            </a:r>
            <a:endParaRPr lang="en-US" altLang="zh-CN" sz="2400" u="sng" dirty="0"/>
          </a:p>
          <a:p>
            <a:pPr marL="457200" lvl="1" indent="0">
              <a:lnSpc>
                <a:spcPct val="100000"/>
              </a:lnSpc>
              <a:buNone/>
            </a:pPr>
            <a:r>
              <a:rPr lang="zh-CN" altLang="en-US" sz="2400" dirty="0">
                <a:solidFill>
                  <a:srgbClr val="333333"/>
                </a:solidFill>
                <a:latin typeface="微软雅黑" panose="020B0503020204020204" charset="-122"/>
                <a:ea typeface="微软雅黑" panose="020B0503020204020204" charset="-122"/>
              </a:rPr>
              <a:t>     程序的表示、转换与链接</a:t>
            </a:r>
            <a:endParaRPr lang="en-US" altLang="zh-CN" sz="2400" dirty="0">
              <a:solidFill>
                <a:srgbClr val="333333"/>
              </a:solidFill>
              <a:latin typeface="微软雅黑" panose="020B0503020204020204" charset="-122"/>
              <a:ea typeface="微软雅黑" panose="020B0503020204020204" charset="-122"/>
            </a:endParaRPr>
          </a:p>
          <a:p>
            <a:pPr lvl="1">
              <a:lnSpc>
                <a:spcPct val="100000"/>
              </a:lnSpc>
            </a:pPr>
            <a:r>
              <a:rPr lang="en-US" altLang="zh-CN" sz="2400" u="sng" dirty="0">
                <a:hlinkClick r:id="rId2"/>
              </a:rPr>
              <a:t>https://www.icourse163.org/course/NJU-1001964032</a:t>
            </a:r>
            <a:endParaRPr lang="en-US" altLang="zh-CN" sz="2400" u="sng" dirty="0"/>
          </a:p>
          <a:p>
            <a:pPr marL="457200" lvl="1" indent="0">
              <a:lnSpc>
                <a:spcPct val="100000"/>
              </a:lnSpc>
              <a:buNone/>
            </a:pPr>
            <a:r>
              <a:rPr lang="zh-CN" altLang="en-US" sz="2400" b="1" i="0" dirty="0">
                <a:solidFill>
                  <a:srgbClr val="333333"/>
                </a:solidFill>
                <a:effectLst/>
                <a:latin typeface="微软雅黑" panose="020B0503020204020204" charset="-122"/>
                <a:ea typeface="微软雅黑" panose="020B0503020204020204" charset="-122"/>
              </a:rPr>
              <a:t>    程序的执行和存储访问</a:t>
            </a:r>
            <a:endParaRPr lang="en-US" altLang="zh-CN" sz="2400" u="sng" dirty="0"/>
          </a:p>
          <a:p>
            <a:pPr lvl="1">
              <a:lnSpc>
                <a:spcPct val="100000"/>
              </a:lnSpc>
            </a:pPr>
            <a:r>
              <a:rPr lang="en-US" altLang="zh-CN" sz="2400" u="sng" dirty="0">
                <a:hlinkClick r:id="rId3"/>
              </a:rPr>
              <a:t>https://www.icourse163.org/course/NJU-1002532004</a:t>
            </a:r>
            <a:endParaRPr lang="en-US" altLang="zh-CN" sz="2400" u="sng" dirty="0"/>
          </a:p>
          <a:p>
            <a:pPr marL="457200" lvl="1" indent="0">
              <a:lnSpc>
                <a:spcPct val="100000"/>
              </a:lnSpc>
              <a:buNone/>
            </a:pPr>
            <a:r>
              <a:rPr lang="zh-CN" altLang="en-US" sz="2400" dirty="0">
                <a:solidFill>
                  <a:srgbClr val="333333"/>
                </a:solidFill>
                <a:latin typeface="微软雅黑" panose="020B0503020204020204" charset="-122"/>
                <a:ea typeface="微软雅黑" panose="020B0503020204020204" charset="-122"/>
              </a:rPr>
              <a:t>   异常、中断和输入</a:t>
            </a:r>
            <a:r>
              <a:rPr lang="en-US" altLang="zh-CN" sz="2400" dirty="0">
                <a:solidFill>
                  <a:srgbClr val="333333"/>
                </a:solidFill>
                <a:latin typeface="微软雅黑" panose="020B0503020204020204" charset="-122"/>
                <a:ea typeface="微软雅黑" panose="020B0503020204020204" charset="-122"/>
              </a:rPr>
              <a:t>/</a:t>
            </a:r>
            <a:r>
              <a:rPr lang="zh-CN" altLang="en-US" sz="2400" dirty="0">
                <a:solidFill>
                  <a:srgbClr val="333333"/>
                </a:solidFill>
                <a:latin typeface="微软雅黑" panose="020B0503020204020204" charset="-122"/>
                <a:ea typeface="微软雅黑" panose="020B0503020204020204" charset="-122"/>
              </a:rPr>
              <a:t>输出</a:t>
            </a:r>
            <a:endParaRPr lang="en-US" altLang="zh-CN" sz="2400" dirty="0">
              <a:solidFill>
                <a:srgbClr val="333333"/>
              </a:solidFill>
              <a:latin typeface="微软雅黑" panose="020B0503020204020204" charset="-122"/>
              <a:ea typeface="微软雅黑" panose="020B0503020204020204" charset="-122"/>
            </a:endParaRPr>
          </a:p>
          <a:p>
            <a:pPr lvl="1">
              <a:lnSpc>
                <a:spcPct val="100000"/>
              </a:lnSpc>
            </a:pPr>
            <a:r>
              <a:rPr lang="en-US" altLang="zh-CN" sz="2400" u="sng" dirty="0">
                <a:solidFill>
                  <a:schemeClr val="accent5">
                    <a:lumMod val="50000"/>
                  </a:schemeClr>
                </a:solidFill>
                <a:hlinkClick r:id="rId4"/>
              </a:rPr>
              <a:t>http://www.icourse163.org/course/NJU-1449521162</a:t>
            </a:r>
            <a:endParaRPr lang="en-US" altLang="zh-CN" sz="2400" u="sng" dirty="0">
              <a:solidFill>
                <a:schemeClr val="accent5">
                  <a:lumMod val="50000"/>
                </a:schemeClr>
              </a:solidFill>
            </a:endParaRPr>
          </a:p>
          <a:p>
            <a:pPr marL="457200" lvl="1" indent="0">
              <a:lnSpc>
                <a:spcPct val="100000"/>
              </a:lnSpc>
              <a:buNone/>
            </a:pPr>
            <a:r>
              <a:rPr lang="zh-CN" altLang="en-US" sz="2400" dirty="0">
                <a:solidFill>
                  <a:srgbClr val="333333"/>
                </a:solidFill>
                <a:latin typeface="微软雅黑" panose="020B0503020204020204" charset="-122"/>
                <a:ea typeface="微软雅黑" panose="020B0503020204020204" charset="-122"/>
              </a:rPr>
              <a:t>    编程与调试实践</a:t>
            </a:r>
            <a:endParaRPr lang="en-US" altLang="zh-CN" sz="2400" dirty="0">
              <a:solidFill>
                <a:srgbClr val="333333"/>
              </a:solidFill>
              <a:latin typeface="微软雅黑" panose="020B0503020204020204" charset="-122"/>
              <a:ea typeface="微软雅黑" panose="020B0503020204020204" charset="-122"/>
            </a:endParaRPr>
          </a:p>
        </p:txBody>
      </p:sp>
      <p:sp>
        <p:nvSpPr>
          <p:cNvPr id="5" name="文本框 4"/>
          <p:cNvSpPr txBox="1"/>
          <p:nvPr/>
        </p:nvSpPr>
        <p:spPr>
          <a:xfrm>
            <a:off x="610553" y="5588220"/>
            <a:ext cx="7155612" cy="820161"/>
          </a:xfrm>
          <a:prstGeom prst="rect">
            <a:avLst/>
          </a:prstGeom>
          <a:noFill/>
        </p:spPr>
        <p:txBody>
          <a:bodyPr wrap="square">
            <a:spAutoFit/>
          </a:bodyPr>
          <a:lstStyle/>
          <a:p>
            <a:pPr>
              <a:lnSpc>
                <a:spcPct val="110000"/>
              </a:lnSpc>
              <a:spcBef>
                <a:spcPts val="600"/>
              </a:spcBef>
            </a:pPr>
            <a:r>
              <a:rPr lang="zh-CN" altLang="en-US" sz="2000" b="1" dirty="0">
                <a:latin typeface="微软雅黑" panose="020B0503020204020204" charset="-122"/>
                <a:ea typeface="微软雅黑" panose="020B0503020204020204" charset="-122"/>
              </a:rPr>
              <a:t>课程参考网站（南京大学）</a:t>
            </a:r>
            <a:endParaRPr lang="zh-CN" altLang="en-US" sz="2000" b="1" dirty="0">
              <a:latin typeface="微软雅黑" panose="020B0503020204020204" charset="-122"/>
              <a:ea typeface="微软雅黑" panose="020B0503020204020204" charset="-122"/>
            </a:endParaRPr>
          </a:p>
          <a:p>
            <a:pPr lvl="1">
              <a:lnSpc>
                <a:spcPct val="110000"/>
              </a:lnSpc>
              <a:spcBef>
                <a:spcPts val="600"/>
              </a:spcBef>
            </a:pPr>
            <a:r>
              <a:rPr lang="en-US" altLang="zh-CN" sz="2000" b="1" dirty="0">
                <a:solidFill>
                  <a:schemeClr val="accent5">
                    <a:lumMod val="50000"/>
                  </a:schemeClr>
                </a:solidFill>
                <a:latin typeface="+mn-lt"/>
                <a:ea typeface="+mn-ea"/>
              </a:rPr>
              <a:t>http://cslab.nju.edu.cn/ics/index.php/Ics:Main_page </a:t>
            </a:r>
            <a:endParaRPr lang="en-US" altLang="zh-CN" sz="2000" b="1" dirty="0">
              <a:solidFill>
                <a:schemeClr val="accent5">
                  <a:lumMod val="50000"/>
                </a:schemeClr>
              </a:solidFill>
              <a:latin typeface="+mn-lt"/>
              <a:ea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4"/>
          <p:cNvSpPr>
            <a:spLocks noGrp="1"/>
          </p:cNvSpPr>
          <p:nvPr>
            <p:ph type="title" idx="4294967295"/>
          </p:nvPr>
        </p:nvSpPr>
        <p:spPr>
          <a:xfrm>
            <a:off x="530225" y="142875"/>
            <a:ext cx="7313613" cy="838200"/>
          </a:xfrm>
        </p:spPr>
        <p:txBody>
          <a:bodyPr wrap="square" anchor="b" anchorCtr="0"/>
          <a:p>
            <a:pPr eaLnBrk="1" hangingPunct="1"/>
            <a:r>
              <a:rPr lang="zh-CN" altLang="en-US" sz="4000" b="1">
                <a:solidFill>
                  <a:schemeClr val="bg1"/>
                </a:solidFill>
                <a:latin typeface="华文新魏" panose="02010800040101010101" pitchFamily="2" charset="-122"/>
                <a:ea typeface="华文新魏" panose="02010800040101010101" pitchFamily="2" charset="-122"/>
              </a:rPr>
              <a:t>课程成绩评定与记载</a:t>
            </a:r>
            <a:endParaRPr lang="zh-CN" altLang="en-US" sz="4000" b="1">
              <a:solidFill>
                <a:schemeClr val="bg1"/>
              </a:solidFill>
              <a:latin typeface="华文新魏" panose="02010800040101010101" pitchFamily="2" charset="-122"/>
              <a:ea typeface="华文新魏" panose="02010800040101010101" pitchFamily="2" charset="-122"/>
            </a:endParaRPr>
          </a:p>
        </p:txBody>
      </p:sp>
      <p:sp>
        <p:nvSpPr>
          <p:cNvPr id="15362" name="Text Box 8"/>
          <p:cNvSpPr txBox="1"/>
          <p:nvPr/>
        </p:nvSpPr>
        <p:spPr>
          <a:xfrm>
            <a:off x="511175" y="1541463"/>
            <a:ext cx="7961313" cy="2676525"/>
          </a:xfrm>
          <a:prstGeom prst="rect">
            <a:avLst/>
          </a:prstGeom>
          <a:noFill/>
          <a:ln w="9525">
            <a:noFill/>
          </a:ln>
        </p:spPr>
        <p:txBody>
          <a:bodyPr wrap="square" anchor="t" anchorCtr="0">
            <a:spAutoFit/>
          </a:bodyPr>
          <a:p>
            <a:pPr indent="317500">
              <a:lnSpc>
                <a:spcPct val="150000"/>
              </a:lnSpc>
              <a:spcBef>
                <a:spcPct val="0"/>
              </a:spcBef>
            </a:pPr>
            <a:r>
              <a:rPr lang="zh-CN" altLang="en-US" dirty="0">
                <a:solidFill>
                  <a:srgbClr val="000066"/>
                </a:solidFill>
                <a:latin typeface="Tahoma" panose="020B0604030504040204" pitchFamily="2" charset="0"/>
                <a:ea typeface="楷体_GB2312" pitchFamily="1" charset="-122"/>
              </a:rPr>
              <a:t>课程成绩</a:t>
            </a:r>
            <a:r>
              <a:rPr lang="en-US" altLang="zh-CN" dirty="0">
                <a:solidFill>
                  <a:srgbClr val="000066"/>
                </a:solidFill>
                <a:latin typeface="Tahoma" panose="020B0604030504040204" pitchFamily="2" charset="0"/>
                <a:ea typeface="楷体_GB2312" pitchFamily="1" charset="-122"/>
              </a:rPr>
              <a:t>=</a:t>
            </a:r>
            <a:r>
              <a:rPr lang="zh-CN" altLang="en-US" dirty="0">
                <a:solidFill>
                  <a:srgbClr val="000066"/>
                </a:solidFill>
                <a:latin typeface="Tahoma" panose="020B0604030504040204" pitchFamily="2" charset="0"/>
                <a:ea typeface="楷体_GB2312" pitchFamily="1" charset="-122"/>
              </a:rPr>
              <a:t>平时成绩（</a:t>
            </a:r>
            <a:r>
              <a:rPr lang="en-US" altLang="zh-CN" dirty="0">
                <a:solidFill>
                  <a:srgbClr val="000066"/>
                </a:solidFill>
                <a:latin typeface="Tahoma" panose="020B0604030504040204" pitchFamily="2" charset="0"/>
                <a:ea typeface="楷体_GB2312" pitchFamily="1" charset="-122"/>
              </a:rPr>
              <a:t>30%</a:t>
            </a:r>
            <a:r>
              <a:rPr lang="zh-CN" altLang="en-US" dirty="0">
                <a:solidFill>
                  <a:srgbClr val="000066"/>
                </a:solidFill>
                <a:latin typeface="Tahoma" panose="020B0604030504040204" pitchFamily="2" charset="0"/>
                <a:ea typeface="楷体_GB2312" pitchFamily="1" charset="-122"/>
              </a:rPr>
              <a:t>）</a:t>
            </a:r>
            <a:r>
              <a:rPr lang="en-US" altLang="zh-CN" dirty="0">
                <a:solidFill>
                  <a:srgbClr val="000066"/>
                </a:solidFill>
                <a:latin typeface="Tahoma" panose="020B0604030504040204" pitchFamily="2" charset="0"/>
                <a:ea typeface="楷体_GB2312" pitchFamily="1" charset="-122"/>
              </a:rPr>
              <a:t>+</a:t>
            </a:r>
            <a:r>
              <a:rPr lang="zh-CN" altLang="en-US" dirty="0">
                <a:solidFill>
                  <a:srgbClr val="000066"/>
                </a:solidFill>
                <a:latin typeface="Tahoma" panose="020B0604030504040204" pitchFamily="2" charset="0"/>
                <a:ea typeface="楷体_GB2312" pitchFamily="1" charset="-122"/>
              </a:rPr>
              <a:t>终结性考试（</a:t>
            </a:r>
            <a:r>
              <a:rPr lang="en-US" altLang="zh-CN" dirty="0">
                <a:solidFill>
                  <a:srgbClr val="000066"/>
                </a:solidFill>
                <a:latin typeface="Tahoma" panose="020B0604030504040204" pitchFamily="2" charset="0"/>
                <a:ea typeface="楷体_GB2312" pitchFamily="1" charset="-122"/>
              </a:rPr>
              <a:t>70%</a:t>
            </a:r>
            <a:endParaRPr lang="en-US" altLang="zh-CN" dirty="0">
              <a:solidFill>
                <a:srgbClr val="000066"/>
              </a:solidFill>
              <a:latin typeface="Tahoma" panose="020B0604030504040204" pitchFamily="2" charset="0"/>
              <a:ea typeface="楷体_GB2312" pitchFamily="1" charset="-122"/>
            </a:endParaRPr>
          </a:p>
          <a:p>
            <a:pPr indent="317500">
              <a:lnSpc>
                <a:spcPct val="150000"/>
              </a:lnSpc>
              <a:spcBef>
                <a:spcPct val="0"/>
              </a:spcBef>
            </a:pPr>
            <a:r>
              <a:rPr lang="zh-CN" altLang="en-US" dirty="0">
                <a:solidFill>
                  <a:srgbClr val="000066"/>
                </a:solidFill>
                <a:latin typeface="Tahoma" panose="020B0604030504040204" pitchFamily="2" charset="0"/>
                <a:ea typeface="楷体_GB2312" pitchFamily="1" charset="-122"/>
              </a:rPr>
              <a:t>平时成绩</a:t>
            </a:r>
            <a:r>
              <a:rPr lang="en-US" altLang="zh-CN" dirty="0">
                <a:solidFill>
                  <a:srgbClr val="000066"/>
                </a:solidFill>
                <a:latin typeface="Tahoma" panose="020B0604030504040204" pitchFamily="2" charset="0"/>
                <a:ea typeface="楷体_GB2312" pitchFamily="1" charset="-122"/>
              </a:rPr>
              <a:t>=</a:t>
            </a:r>
            <a:r>
              <a:rPr lang="zh-CN" altLang="en-US" dirty="0">
                <a:latin typeface="Tahoma" panose="020B0604030504040204" pitchFamily="2" charset="0"/>
                <a:ea typeface="楷体_GB2312" pitchFamily="1" charset="-122"/>
                <a:sym typeface="+mn-ea"/>
              </a:rPr>
              <a:t>考勤</a:t>
            </a:r>
            <a:r>
              <a:rPr lang="en-US" altLang="zh-CN" dirty="0">
                <a:latin typeface="Tahoma" panose="020B0604030504040204" pitchFamily="2" charset="0"/>
                <a:ea typeface="楷体_GB2312" pitchFamily="1" charset="-122"/>
                <a:sym typeface="+mn-ea"/>
              </a:rPr>
              <a:t>+</a:t>
            </a:r>
            <a:r>
              <a:rPr lang="zh-CN" altLang="en-US" dirty="0">
                <a:latin typeface="Tahoma" panose="020B0604030504040204" pitchFamily="2" charset="0"/>
                <a:ea typeface="楷体_GB2312" pitchFamily="1" charset="-122"/>
                <a:sym typeface="+mn-ea"/>
              </a:rPr>
              <a:t>作业</a:t>
            </a:r>
            <a:r>
              <a:rPr lang="en-US" altLang="zh-CN" dirty="0">
                <a:latin typeface="Tahoma" panose="020B0604030504040204" pitchFamily="2" charset="0"/>
                <a:ea typeface="楷体_GB2312" pitchFamily="1" charset="-122"/>
                <a:sym typeface="+mn-ea"/>
              </a:rPr>
              <a:t>+</a:t>
            </a:r>
            <a:r>
              <a:rPr lang="zh-CN" altLang="en-US" dirty="0">
                <a:latin typeface="Tahoma" panose="020B0604030504040204" pitchFamily="2" charset="0"/>
                <a:ea typeface="楷体_GB2312" pitchFamily="1" charset="-122"/>
                <a:sym typeface="+mn-ea"/>
              </a:rPr>
              <a:t>课堂测验</a:t>
            </a:r>
            <a:r>
              <a:rPr lang="en-US" altLang="zh-CN" dirty="0">
                <a:latin typeface="Tahoma" panose="020B0604030504040204" pitchFamily="2" charset="0"/>
                <a:ea typeface="楷体_GB2312" pitchFamily="1" charset="-122"/>
                <a:sym typeface="+mn-ea"/>
              </a:rPr>
              <a:t>+</a:t>
            </a:r>
            <a:r>
              <a:rPr lang="zh-CN" altLang="en-US" dirty="0">
                <a:latin typeface="Tahoma" panose="020B0604030504040204" pitchFamily="2" charset="0"/>
                <a:ea typeface="楷体_GB2312" pitchFamily="1" charset="-122"/>
                <a:sym typeface="+mn-ea"/>
              </a:rPr>
              <a:t>讨论</a:t>
            </a:r>
            <a:endParaRPr lang="zh-CN" altLang="en-US" dirty="0">
              <a:solidFill>
                <a:srgbClr val="000066"/>
              </a:solidFill>
              <a:latin typeface="Tahoma" panose="020B0604030504040204" pitchFamily="2" charset="0"/>
              <a:ea typeface="楷体_GB2312" pitchFamily="1" charset="-122"/>
            </a:endParaRPr>
          </a:p>
          <a:p>
            <a:pPr indent="317500">
              <a:lnSpc>
                <a:spcPct val="150000"/>
              </a:lnSpc>
              <a:spcBef>
                <a:spcPct val="0"/>
              </a:spcBef>
            </a:pPr>
            <a:r>
              <a:rPr lang="zh-CN" altLang="en-US" dirty="0">
                <a:solidFill>
                  <a:srgbClr val="000066"/>
                </a:solidFill>
                <a:latin typeface="Tahoma" panose="020B0604030504040204" pitchFamily="2" charset="0"/>
                <a:ea typeface="楷体_GB2312" pitchFamily="1" charset="-122"/>
              </a:rPr>
              <a:t>终结性考试形式：闭卷</a:t>
            </a:r>
            <a:endParaRPr lang="zh-CN" altLang="en-US" dirty="0">
              <a:solidFill>
                <a:srgbClr val="000066"/>
              </a:solidFill>
              <a:latin typeface="Tahoma" panose="020B0604030504040204" pitchFamily="2" charset="0"/>
              <a:ea typeface="楷体_GB2312" pitchFamily="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5121"/>
          <p:cNvSpPr txBox="1"/>
          <p:nvPr/>
        </p:nvSpPr>
        <p:spPr>
          <a:xfrm>
            <a:off x="755650" y="1988820"/>
            <a:ext cx="7540625" cy="1789430"/>
          </a:xfrm>
          <a:prstGeom prst="rect">
            <a:avLst/>
          </a:prstGeom>
          <a:noFill/>
          <a:ln w="9525">
            <a:noFill/>
          </a:ln>
        </p:spPr>
        <p:txBody>
          <a:bodyPr wrap="square" anchor="t" anchorCtr="0">
            <a:spAutoFit/>
          </a:bodyPr>
          <a:p>
            <a:pPr>
              <a:lnSpc>
                <a:spcPct val="120000"/>
              </a:lnSpc>
            </a:pPr>
            <a:r>
              <a:rPr lang="zh-CN" altLang="en-US" sz="3200" dirty="0">
                <a:solidFill>
                  <a:srgbClr val="002060"/>
                </a:solidFill>
                <a:latin typeface="楷体_GB2312" pitchFamily="1" charset="-122"/>
                <a:ea typeface="楷体_GB2312" pitchFamily="1" charset="-122"/>
              </a:rPr>
              <a:t>1．课程</a:t>
            </a:r>
            <a:r>
              <a:rPr lang="zh-CN" altLang="en-US" sz="3200" dirty="0">
                <a:solidFill>
                  <a:srgbClr val="002060"/>
                </a:solidFill>
                <a:latin typeface="楷体_GB2312" pitchFamily="1" charset="-122"/>
                <a:ea typeface="楷体_GB2312" pitchFamily="1" charset="-122"/>
              </a:rPr>
              <a:t>名称</a:t>
            </a:r>
            <a:endParaRPr lang="zh-CN" altLang="en-US" sz="3200" dirty="0">
              <a:solidFill>
                <a:srgbClr val="002060"/>
              </a:solidFill>
              <a:latin typeface="楷体_GB2312" pitchFamily="1" charset="-122"/>
              <a:ea typeface="楷体_GB2312" pitchFamily="1" charset="-122"/>
            </a:endParaRPr>
          </a:p>
          <a:p>
            <a:pPr lvl="1" indent="0" algn="l">
              <a:lnSpc>
                <a:spcPct val="100000"/>
              </a:lnSpc>
              <a:spcBef>
                <a:spcPct val="50000"/>
              </a:spcBef>
            </a:pPr>
            <a:r>
              <a:rPr lang="zh-CN" altLang="en-US" sz="2400" dirty="0">
                <a:solidFill>
                  <a:srgbClr val="000066"/>
                </a:solidFill>
                <a:latin typeface="Tahoma" panose="020B0604030504040204" pitchFamily="2" charset="0"/>
                <a:ea typeface="楷体_GB2312" pitchFamily="1" charset="-122"/>
              </a:rPr>
              <a:t>中文名称：计算机系统基础</a:t>
            </a:r>
            <a:endParaRPr lang="zh-CN" altLang="en-US" sz="2400" dirty="0">
              <a:solidFill>
                <a:srgbClr val="000066"/>
              </a:solidFill>
              <a:latin typeface="Tahoma" panose="020B0604030504040204" pitchFamily="2" charset="0"/>
              <a:ea typeface="楷体_GB2312" pitchFamily="1" charset="-122"/>
            </a:endParaRPr>
          </a:p>
          <a:p>
            <a:pPr lvl="1" indent="0" algn="l">
              <a:lnSpc>
                <a:spcPct val="100000"/>
              </a:lnSpc>
              <a:spcBef>
                <a:spcPct val="50000"/>
              </a:spcBef>
            </a:pPr>
            <a:r>
              <a:rPr lang="zh-CN" altLang="en-US" sz="2400" dirty="0">
                <a:solidFill>
                  <a:srgbClr val="000066"/>
                </a:solidFill>
                <a:latin typeface="Tahoma" panose="020B0604030504040204" pitchFamily="2" charset="0"/>
                <a:ea typeface="楷体_GB2312" pitchFamily="1" charset="-122"/>
              </a:rPr>
              <a:t>英文名称：</a:t>
            </a:r>
            <a:r>
              <a:rPr lang="en-US" altLang="zh-CN" sz="2400" dirty="0">
                <a:solidFill>
                  <a:srgbClr val="000066"/>
                </a:solidFill>
                <a:latin typeface="Tahoma" panose="020B0604030504040204" pitchFamily="2" charset="0"/>
                <a:ea typeface="楷体_GB2312" pitchFamily="1" charset="-122"/>
              </a:rPr>
              <a:t>Introduction to Computer System</a:t>
            </a:r>
            <a:endParaRPr lang="zh-CN" altLang="en-US" sz="2400" dirty="0">
              <a:solidFill>
                <a:srgbClr val="000066"/>
              </a:solidFill>
              <a:latin typeface="Tahoma" panose="020B0604030504040204" pitchFamily="2" charset="0"/>
              <a:ea typeface="楷体_GB2312" pitchFamily="1" charset="-122"/>
            </a:endParaRPr>
          </a:p>
        </p:txBody>
      </p:sp>
      <p:sp>
        <p:nvSpPr>
          <p:cNvPr id="4098" name="文本框 5122"/>
          <p:cNvSpPr txBox="1"/>
          <p:nvPr/>
        </p:nvSpPr>
        <p:spPr>
          <a:xfrm>
            <a:off x="827088" y="188913"/>
            <a:ext cx="7272337" cy="706755"/>
          </a:xfrm>
          <a:prstGeom prst="rect">
            <a:avLst/>
          </a:prstGeom>
          <a:noFill/>
          <a:ln w="9525">
            <a:noFill/>
          </a:ln>
        </p:spPr>
        <p:txBody>
          <a:bodyPr anchor="t" anchorCtr="0">
            <a:spAutoFit/>
          </a:bodyPr>
          <a:p>
            <a:pPr algn="ctr"/>
            <a:r>
              <a:rPr lang="zh-CN" altLang="en-US" sz="4000" dirty="0">
                <a:solidFill>
                  <a:schemeClr val="bg1"/>
                </a:solidFill>
                <a:latin typeface="华文新魏" panose="02010800040101010101" pitchFamily="2" charset="-122"/>
                <a:ea typeface="华文新魏" panose="02010800040101010101" pitchFamily="2" charset="-122"/>
              </a:rPr>
              <a:t>课程</a:t>
            </a:r>
            <a:r>
              <a:rPr lang="zh-CN" altLang="en-US" sz="4000" dirty="0">
                <a:solidFill>
                  <a:schemeClr val="bg1"/>
                </a:solidFill>
                <a:latin typeface="华文新魏" panose="02010800040101010101" pitchFamily="2" charset="-122"/>
                <a:ea typeface="华文新魏" panose="02010800040101010101" pitchFamily="2" charset="-122"/>
              </a:rPr>
              <a:t>简介</a:t>
            </a:r>
            <a:endParaRPr lang="zh-CN" altLang="en-US" sz="4000" dirty="0">
              <a:solidFill>
                <a:schemeClr val="bg1"/>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5121"/>
          <p:cNvSpPr txBox="1"/>
          <p:nvPr/>
        </p:nvSpPr>
        <p:spPr>
          <a:xfrm>
            <a:off x="755650" y="1988820"/>
            <a:ext cx="7540625" cy="2343785"/>
          </a:xfrm>
          <a:prstGeom prst="rect">
            <a:avLst/>
          </a:prstGeom>
          <a:noFill/>
          <a:ln w="9525">
            <a:noFill/>
          </a:ln>
        </p:spPr>
        <p:txBody>
          <a:bodyPr wrap="square" anchor="t" anchorCtr="0">
            <a:spAutoFit/>
          </a:bodyPr>
          <a:p>
            <a:pPr>
              <a:lnSpc>
                <a:spcPct val="120000"/>
              </a:lnSpc>
            </a:pPr>
            <a:r>
              <a:rPr lang="en-US" altLang="zh-CN" sz="3200" dirty="0">
                <a:solidFill>
                  <a:srgbClr val="002060"/>
                </a:solidFill>
                <a:latin typeface="楷体_GB2312" pitchFamily="1" charset="-122"/>
                <a:ea typeface="楷体_GB2312" pitchFamily="1" charset="-122"/>
              </a:rPr>
              <a:t>2</a:t>
            </a:r>
            <a:r>
              <a:rPr lang="zh-CN" altLang="en-US" sz="3200" dirty="0">
                <a:solidFill>
                  <a:srgbClr val="002060"/>
                </a:solidFill>
                <a:latin typeface="楷体_GB2312" pitchFamily="1" charset="-122"/>
                <a:ea typeface="楷体_GB2312" pitchFamily="1" charset="-122"/>
              </a:rPr>
              <a:t>．学时与</a:t>
            </a:r>
            <a:r>
              <a:rPr lang="zh-CN" altLang="en-US" sz="3200" dirty="0">
                <a:solidFill>
                  <a:srgbClr val="002060"/>
                </a:solidFill>
                <a:latin typeface="楷体_GB2312" pitchFamily="1" charset="-122"/>
                <a:ea typeface="楷体_GB2312" pitchFamily="1" charset="-122"/>
              </a:rPr>
              <a:t>学分</a:t>
            </a:r>
            <a:endParaRPr lang="zh-CN" altLang="en-US" sz="3200" dirty="0">
              <a:solidFill>
                <a:srgbClr val="002060"/>
              </a:solidFill>
              <a:latin typeface="楷体_GB2312" pitchFamily="1" charset="-122"/>
              <a:ea typeface="楷体_GB2312" pitchFamily="1" charset="-122"/>
            </a:endParaRPr>
          </a:p>
          <a:p>
            <a:pPr lvl="1" indent="0" algn="l">
              <a:lnSpc>
                <a:spcPct val="100000"/>
              </a:lnSpc>
              <a:spcBef>
                <a:spcPct val="50000"/>
              </a:spcBef>
            </a:pPr>
            <a:r>
              <a:rPr lang="zh-CN" altLang="en-US" sz="2400" dirty="0">
                <a:solidFill>
                  <a:srgbClr val="000066"/>
                </a:solidFill>
                <a:latin typeface="Tahoma" panose="020B0604030504040204" pitchFamily="2" charset="0"/>
                <a:ea typeface="楷体_GB2312" pitchFamily="1" charset="-122"/>
              </a:rPr>
              <a:t>总学时：理论</a:t>
            </a:r>
            <a:r>
              <a:rPr lang="en-US" altLang="zh-CN" sz="2400" dirty="0">
                <a:solidFill>
                  <a:srgbClr val="000066"/>
                </a:solidFill>
                <a:latin typeface="Tahoma" panose="020B0604030504040204" pitchFamily="2" charset="0"/>
                <a:ea typeface="楷体_GB2312" pitchFamily="1" charset="-122"/>
              </a:rPr>
              <a:t>40</a:t>
            </a:r>
            <a:r>
              <a:rPr lang="zh-CN" altLang="en-US" sz="2400" dirty="0">
                <a:solidFill>
                  <a:srgbClr val="000066"/>
                </a:solidFill>
                <a:latin typeface="Tahoma" panose="020B0604030504040204" pitchFamily="2" charset="0"/>
                <a:ea typeface="楷体_GB2312" pitchFamily="1" charset="-122"/>
              </a:rPr>
              <a:t>学时，实验</a:t>
            </a:r>
            <a:r>
              <a:rPr lang="en-US" altLang="zh-CN" sz="2400" dirty="0">
                <a:solidFill>
                  <a:srgbClr val="000066"/>
                </a:solidFill>
                <a:latin typeface="Tahoma" panose="020B0604030504040204" pitchFamily="2" charset="0"/>
                <a:ea typeface="楷体_GB2312" pitchFamily="1" charset="-122"/>
              </a:rPr>
              <a:t>32</a:t>
            </a:r>
            <a:r>
              <a:rPr lang="zh-CN" altLang="en-US" sz="2400" dirty="0">
                <a:solidFill>
                  <a:srgbClr val="000066"/>
                </a:solidFill>
                <a:latin typeface="Tahoma" panose="020B0604030504040204" pitchFamily="2" charset="0"/>
                <a:ea typeface="楷体_GB2312" pitchFamily="1" charset="-122"/>
              </a:rPr>
              <a:t>学时</a:t>
            </a:r>
            <a:endParaRPr lang="zh-CN" altLang="en-US" sz="2400" dirty="0">
              <a:solidFill>
                <a:srgbClr val="000066"/>
              </a:solidFill>
              <a:latin typeface="Tahoma" panose="020B0604030504040204" pitchFamily="2" charset="0"/>
              <a:ea typeface="楷体_GB2312" pitchFamily="1" charset="-122"/>
            </a:endParaRPr>
          </a:p>
          <a:p>
            <a:pPr lvl="1" indent="0" algn="l">
              <a:lnSpc>
                <a:spcPct val="100000"/>
              </a:lnSpc>
              <a:spcBef>
                <a:spcPct val="50000"/>
              </a:spcBef>
            </a:pPr>
            <a:r>
              <a:rPr lang="zh-CN" altLang="en-US" sz="2400" dirty="0">
                <a:solidFill>
                  <a:srgbClr val="000066"/>
                </a:solidFill>
                <a:latin typeface="Tahoma" panose="020B0604030504040204" pitchFamily="2" charset="0"/>
                <a:ea typeface="楷体_GB2312" pitchFamily="1" charset="-122"/>
              </a:rPr>
              <a:t>学分：理论</a:t>
            </a:r>
            <a:r>
              <a:rPr lang="en-US" altLang="zh-CN" sz="2400" dirty="0">
                <a:solidFill>
                  <a:srgbClr val="000066"/>
                </a:solidFill>
                <a:latin typeface="Tahoma" panose="020B0604030504040204" pitchFamily="2" charset="0"/>
                <a:ea typeface="楷体_GB2312" pitchFamily="1" charset="-122"/>
              </a:rPr>
              <a:t>2.5</a:t>
            </a:r>
            <a:r>
              <a:rPr lang="zh-CN" altLang="en-US" sz="2400" dirty="0">
                <a:solidFill>
                  <a:srgbClr val="000066"/>
                </a:solidFill>
                <a:latin typeface="Tahoma" panose="020B0604030504040204" pitchFamily="2" charset="0"/>
                <a:ea typeface="楷体_GB2312" pitchFamily="1" charset="-122"/>
              </a:rPr>
              <a:t>，实验</a:t>
            </a:r>
            <a:r>
              <a:rPr lang="en-US" altLang="zh-CN" sz="2400" dirty="0">
                <a:solidFill>
                  <a:srgbClr val="000066"/>
                </a:solidFill>
                <a:latin typeface="Tahoma" panose="020B0604030504040204" pitchFamily="2" charset="0"/>
                <a:ea typeface="楷体_GB2312" pitchFamily="1" charset="-122"/>
              </a:rPr>
              <a:t>1</a:t>
            </a:r>
            <a:endParaRPr lang="en-US" altLang="zh-CN" sz="2400" dirty="0">
              <a:solidFill>
                <a:srgbClr val="000066"/>
              </a:solidFill>
              <a:latin typeface="Tahoma" panose="020B0604030504040204" pitchFamily="2" charset="0"/>
              <a:ea typeface="楷体_GB2312" pitchFamily="1" charset="-122"/>
            </a:endParaRPr>
          </a:p>
          <a:p>
            <a:pPr lvl="1" indent="0" algn="l">
              <a:lnSpc>
                <a:spcPct val="100000"/>
              </a:lnSpc>
              <a:spcBef>
                <a:spcPct val="50000"/>
              </a:spcBef>
            </a:pPr>
            <a:r>
              <a:rPr lang="zh-CN" altLang="en-US" sz="2400" dirty="0">
                <a:solidFill>
                  <a:srgbClr val="000066"/>
                </a:solidFill>
                <a:latin typeface="Tahoma" panose="020B0604030504040204" pitchFamily="2" charset="0"/>
                <a:ea typeface="楷体_GB2312" pitchFamily="1" charset="-122"/>
              </a:rPr>
              <a:t>考核方式：考试，实验</a:t>
            </a:r>
            <a:r>
              <a:rPr lang="zh-CN" altLang="en-US" sz="2400" dirty="0">
                <a:solidFill>
                  <a:srgbClr val="000066"/>
                </a:solidFill>
                <a:latin typeface="Tahoma" panose="020B0604030504040204" pitchFamily="2" charset="0"/>
                <a:ea typeface="楷体_GB2312" pitchFamily="1" charset="-122"/>
              </a:rPr>
              <a:t>报告</a:t>
            </a:r>
            <a:endParaRPr lang="zh-CN" altLang="en-US" sz="2400" dirty="0">
              <a:solidFill>
                <a:srgbClr val="000066"/>
              </a:solidFill>
              <a:latin typeface="Tahoma" panose="020B0604030504040204" pitchFamily="2" charset="0"/>
              <a:ea typeface="楷体_GB2312" pitchFamily="1" charset="-122"/>
            </a:endParaRPr>
          </a:p>
        </p:txBody>
      </p:sp>
      <p:sp>
        <p:nvSpPr>
          <p:cNvPr id="4098" name="文本框 5122"/>
          <p:cNvSpPr txBox="1"/>
          <p:nvPr/>
        </p:nvSpPr>
        <p:spPr>
          <a:xfrm>
            <a:off x="827088" y="188913"/>
            <a:ext cx="7272337" cy="706755"/>
          </a:xfrm>
          <a:prstGeom prst="rect">
            <a:avLst/>
          </a:prstGeom>
          <a:noFill/>
          <a:ln w="9525">
            <a:noFill/>
          </a:ln>
        </p:spPr>
        <p:txBody>
          <a:bodyPr anchor="t" anchorCtr="0">
            <a:spAutoFit/>
          </a:bodyPr>
          <a:p>
            <a:pPr algn="ctr"/>
            <a:r>
              <a:rPr lang="zh-CN" altLang="en-US" sz="4000" dirty="0">
                <a:solidFill>
                  <a:schemeClr val="bg1"/>
                </a:solidFill>
                <a:latin typeface="华文新魏" panose="02010800040101010101" pitchFamily="2" charset="-122"/>
                <a:ea typeface="华文新魏" panose="02010800040101010101" pitchFamily="2" charset="-122"/>
              </a:rPr>
              <a:t>课程</a:t>
            </a:r>
            <a:r>
              <a:rPr lang="zh-CN" altLang="en-US" sz="4000" dirty="0">
                <a:solidFill>
                  <a:schemeClr val="bg1"/>
                </a:solidFill>
                <a:latin typeface="华文新魏" panose="02010800040101010101" pitchFamily="2" charset="-122"/>
                <a:ea typeface="华文新魏" panose="02010800040101010101" pitchFamily="2" charset="-122"/>
              </a:rPr>
              <a:t>简介</a:t>
            </a:r>
            <a:endParaRPr lang="zh-CN" altLang="en-US" sz="4000" dirty="0">
              <a:solidFill>
                <a:schemeClr val="bg1"/>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5121"/>
          <p:cNvSpPr txBox="1"/>
          <p:nvPr/>
        </p:nvSpPr>
        <p:spPr>
          <a:xfrm>
            <a:off x="755650" y="1988820"/>
            <a:ext cx="7540625" cy="1789430"/>
          </a:xfrm>
          <a:prstGeom prst="rect">
            <a:avLst/>
          </a:prstGeom>
          <a:noFill/>
          <a:ln w="9525">
            <a:noFill/>
          </a:ln>
        </p:spPr>
        <p:txBody>
          <a:bodyPr wrap="square" anchor="t" anchorCtr="0">
            <a:spAutoFit/>
          </a:bodyPr>
          <a:p>
            <a:pPr>
              <a:lnSpc>
                <a:spcPct val="120000"/>
              </a:lnSpc>
            </a:pPr>
            <a:r>
              <a:rPr lang="en-US" altLang="zh-CN" sz="3200" dirty="0">
                <a:solidFill>
                  <a:srgbClr val="002060"/>
                </a:solidFill>
                <a:latin typeface="楷体_GB2312" pitchFamily="1" charset="-122"/>
                <a:ea typeface="楷体_GB2312" pitchFamily="1" charset="-122"/>
              </a:rPr>
              <a:t>3</a:t>
            </a:r>
            <a:r>
              <a:rPr lang="zh-CN" altLang="en-US" sz="3200" dirty="0">
                <a:solidFill>
                  <a:srgbClr val="002060"/>
                </a:solidFill>
                <a:latin typeface="楷体_GB2312" pitchFamily="1" charset="-122"/>
                <a:ea typeface="楷体_GB2312" pitchFamily="1" charset="-122"/>
              </a:rPr>
              <a:t>．先修</a:t>
            </a:r>
            <a:r>
              <a:rPr lang="zh-CN" altLang="en-US" sz="3200" dirty="0">
                <a:solidFill>
                  <a:srgbClr val="002060"/>
                </a:solidFill>
                <a:latin typeface="楷体_GB2312" pitchFamily="1" charset="-122"/>
                <a:ea typeface="楷体_GB2312" pitchFamily="1" charset="-122"/>
              </a:rPr>
              <a:t>课程</a:t>
            </a:r>
            <a:endParaRPr lang="zh-CN" altLang="en-US" sz="3200" dirty="0">
              <a:solidFill>
                <a:srgbClr val="002060"/>
              </a:solidFill>
              <a:latin typeface="楷体_GB2312" pitchFamily="1" charset="-122"/>
              <a:ea typeface="楷体_GB2312" pitchFamily="1" charset="-122"/>
            </a:endParaRPr>
          </a:p>
          <a:p>
            <a:pPr lvl="1" indent="0" algn="l">
              <a:lnSpc>
                <a:spcPct val="100000"/>
              </a:lnSpc>
              <a:spcBef>
                <a:spcPct val="50000"/>
              </a:spcBef>
            </a:pPr>
            <a:r>
              <a:rPr lang="en-US" altLang="zh-CN" sz="2400" dirty="0">
                <a:solidFill>
                  <a:srgbClr val="000066"/>
                </a:solidFill>
                <a:latin typeface="Tahoma" panose="020B0604030504040204" pitchFamily="2" charset="0"/>
                <a:ea typeface="楷体_GB2312" pitchFamily="1" charset="-122"/>
              </a:rPr>
              <a:t>C</a:t>
            </a:r>
            <a:r>
              <a:rPr lang="zh-CN" altLang="en-US" sz="2400" dirty="0">
                <a:solidFill>
                  <a:srgbClr val="000066"/>
                </a:solidFill>
                <a:latin typeface="Tahoma" panose="020B0604030504040204" pitchFamily="2" charset="0"/>
                <a:ea typeface="楷体_GB2312" pitchFamily="1" charset="-122"/>
              </a:rPr>
              <a:t>语言程序</a:t>
            </a:r>
            <a:r>
              <a:rPr lang="zh-CN" altLang="en-US" sz="2400" dirty="0">
                <a:solidFill>
                  <a:srgbClr val="000066"/>
                </a:solidFill>
                <a:latin typeface="Tahoma" panose="020B0604030504040204" pitchFamily="2" charset="0"/>
                <a:ea typeface="楷体_GB2312" pitchFamily="1" charset="-122"/>
              </a:rPr>
              <a:t>设计</a:t>
            </a:r>
            <a:endParaRPr lang="zh-CN" altLang="en-US" sz="2400" dirty="0">
              <a:solidFill>
                <a:srgbClr val="000066"/>
              </a:solidFill>
              <a:latin typeface="Tahoma" panose="020B0604030504040204" pitchFamily="2" charset="0"/>
              <a:ea typeface="楷体_GB2312" pitchFamily="1" charset="-122"/>
            </a:endParaRPr>
          </a:p>
          <a:p>
            <a:pPr lvl="1" indent="0" algn="l">
              <a:lnSpc>
                <a:spcPct val="100000"/>
              </a:lnSpc>
              <a:spcBef>
                <a:spcPct val="50000"/>
              </a:spcBef>
            </a:pPr>
            <a:r>
              <a:rPr lang="zh-CN" altLang="en-US" sz="2400" dirty="0">
                <a:solidFill>
                  <a:srgbClr val="000066"/>
                </a:solidFill>
                <a:latin typeface="Tahoma" panose="020B0604030504040204" pitchFamily="2" charset="0"/>
                <a:ea typeface="楷体_GB2312" pitchFamily="1" charset="-122"/>
              </a:rPr>
              <a:t>汇编语言程序</a:t>
            </a:r>
            <a:r>
              <a:rPr lang="zh-CN" altLang="en-US" sz="2400" dirty="0">
                <a:solidFill>
                  <a:srgbClr val="000066"/>
                </a:solidFill>
                <a:latin typeface="Tahoma" panose="020B0604030504040204" pitchFamily="2" charset="0"/>
                <a:ea typeface="楷体_GB2312" pitchFamily="1" charset="-122"/>
              </a:rPr>
              <a:t>设计</a:t>
            </a:r>
            <a:endParaRPr lang="zh-CN" altLang="en-US" sz="2400" dirty="0">
              <a:solidFill>
                <a:srgbClr val="000066"/>
              </a:solidFill>
              <a:latin typeface="Tahoma" panose="020B0604030504040204" pitchFamily="2" charset="0"/>
              <a:ea typeface="楷体_GB2312" pitchFamily="1" charset="-122"/>
            </a:endParaRPr>
          </a:p>
        </p:txBody>
      </p:sp>
      <p:sp>
        <p:nvSpPr>
          <p:cNvPr id="4098" name="文本框 5122"/>
          <p:cNvSpPr txBox="1"/>
          <p:nvPr/>
        </p:nvSpPr>
        <p:spPr>
          <a:xfrm>
            <a:off x="827088" y="188913"/>
            <a:ext cx="7272337" cy="706755"/>
          </a:xfrm>
          <a:prstGeom prst="rect">
            <a:avLst/>
          </a:prstGeom>
          <a:noFill/>
          <a:ln w="9525">
            <a:noFill/>
          </a:ln>
        </p:spPr>
        <p:txBody>
          <a:bodyPr anchor="t" anchorCtr="0">
            <a:spAutoFit/>
          </a:bodyPr>
          <a:p>
            <a:pPr algn="ctr"/>
            <a:r>
              <a:rPr lang="zh-CN" altLang="en-US" sz="4000" dirty="0">
                <a:solidFill>
                  <a:schemeClr val="bg1"/>
                </a:solidFill>
                <a:latin typeface="华文新魏" panose="02010800040101010101" pitchFamily="2" charset="-122"/>
                <a:ea typeface="华文新魏" panose="02010800040101010101" pitchFamily="2" charset="-122"/>
              </a:rPr>
              <a:t>课程</a:t>
            </a:r>
            <a:r>
              <a:rPr lang="zh-CN" altLang="en-US" sz="4000" dirty="0">
                <a:solidFill>
                  <a:schemeClr val="bg1"/>
                </a:solidFill>
                <a:latin typeface="华文新魏" panose="02010800040101010101" pitchFamily="2" charset="-122"/>
                <a:ea typeface="华文新魏" panose="02010800040101010101" pitchFamily="2" charset="-122"/>
              </a:rPr>
              <a:t>简介</a:t>
            </a:r>
            <a:endParaRPr lang="zh-CN" altLang="en-US" sz="4000" dirty="0">
              <a:solidFill>
                <a:schemeClr val="bg1"/>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5121"/>
          <p:cNvSpPr txBox="1"/>
          <p:nvPr/>
        </p:nvSpPr>
        <p:spPr>
          <a:xfrm>
            <a:off x="693420" y="1700530"/>
            <a:ext cx="7540625" cy="4061460"/>
          </a:xfrm>
          <a:prstGeom prst="rect">
            <a:avLst/>
          </a:prstGeom>
          <a:noFill/>
          <a:ln w="9525">
            <a:noFill/>
          </a:ln>
        </p:spPr>
        <p:txBody>
          <a:bodyPr wrap="square" anchor="t" anchorCtr="0">
            <a:spAutoFit/>
          </a:bodyPr>
          <a:p>
            <a:pPr>
              <a:lnSpc>
                <a:spcPct val="150000"/>
              </a:lnSpc>
            </a:pPr>
            <a:r>
              <a:rPr lang="en-US" altLang="zh-CN" sz="3200" dirty="0">
                <a:solidFill>
                  <a:srgbClr val="002060"/>
                </a:solidFill>
                <a:latin typeface="楷体_GB2312" pitchFamily="1" charset="-122"/>
                <a:ea typeface="楷体_GB2312" pitchFamily="1" charset="-122"/>
              </a:rPr>
              <a:t>4</a:t>
            </a:r>
            <a:r>
              <a:rPr lang="zh-CN" altLang="en-US" sz="3200" dirty="0">
                <a:solidFill>
                  <a:srgbClr val="002060"/>
                </a:solidFill>
                <a:latin typeface="楷体_GB2312" pitchFamily="1" charset="-122"/>
                <a:ea typeface="楷体_GB2312" pitchFamily="1" charset="-122"/>
              </a:rPr>
              <a:t>．主要教学</a:t>
            </a:r>
            <a:r>
              <a:rPr lang="zh-CN" altLang="en-US" sz="3200" dirty="0">
                <a:solidFill>
                  <a:srgbClr val="002060"/>
                </a:solidFill>
                <a:latin typeface="楷体_GB2312" pitchFamily="1" charset="-122"/>
                <a:ea typeface="楷体_GB2312" pitchFamily="1" charset="-122"/>
              </a:rPr>
              <a:t>内容</a:t>
            </a:r>
            <a:endParaRPr lang="zh-CN" altLang="en-US" sz="3200" dirty="0">
              <a:solidFill>
                <a:srgbClr val="002060"/>
              </a:solidFill>
              <a:latin typeface="楷体_GB2312" pitchFamily="1" charset="-122"/>
              <a:ea typeface="楷体_GB2312" pitchFamily="1" charset="-122"/>
            </a:endParaRPr>
          </a:p>
          <a:p>
            <a:pPr lvl="1" indent="457200" algn="l">
              <a:lnSpc>
                <a:spcPct val="150000"/>
              </a:lnSpc>
              <a:spcBef>
                <a:spcPts val="0"/>
              </a:spcBef>
            </a:pPr>
            <a:r>
              <a:rPr lang="zh-CN" sz="2000" dirty="0">
                <a:solidFill>
                  <a:srgbClr val="000066"/>
                </a:solidFill>
                <a:latin typeface="Tahoma" panose="020B0604030504040204" pitchFamily="2" charset="0"/>
                <a:ea typeface="楷体_GB2312" pitchFamily="1" charset="-122"/>
              </a:rPr>
              <a:t>本</a:t>
            </a:r>
            <a:r>
              <a:rPr sz="2000" dirty="0">
                <a:solidFill>
                  <a:srgbClr val="000066"/>
                </a:solidFill>
                <a:latin typeface="Tahoma" panose="020B0604030504040204" pitchFamily="2" charset="0"/>
                <a:ea typeface="楷体_GB2312" pitchFamily="1" charset="-122"/>
              </a:rPr>
              <a:t>课程介绍与计算机系统相关的重要知识，具体包括计算机系统的基本组成、指令集体系结构（ISA）、数据的机器级表示和处理、高级语言程序不同类型数据的机器级表示、高级语言程序各类运算、语句、过程调用的机器级表示和实现、可链接目标文件的结构和程序的链接、可执行目标文件的结构和程序的执行、层次结构存储系统、异常控制流、及I/O操作的实现等。</a:t>
            </a:r>
            <a:endParaRPr sz="2000" dirty="0">
              <a:solidFill>
                <a:srgbClr val="000066"/>
              </a:solidFill>
              <a:latin typeface="Tahoma" panose="020B0604030504040204" pitchFamily="2" charset="0"/>
              <a:ea typeface="楷体_GB2312" pitchFamily="1" charset="-122"/>
            </a:endParaRPr>
          </a:p>
        </p:txBody>
      </p:sp>
      <p:sp>
        <p:nvSpPr>
          <p:cNvPr id="4098" name="文本框 5122"/>
          <p:cNvSpPr txBox="1"/>
          <p:nvPr/>
        </p:nvSpPr>
        <p:spPr>
          <a:xfrm>
            <a:off x="827088" y="188913"/>
            <a:ext cx="7272337" cy="706755"/>
          </a:xfrm>
          <a:prstGeom prst="rect">
            <a:avLst/>
          </a:prstGeom>
          <a:noFill/>
          <a:ln w="9525">
            <a:noFill/>
          </a:ln>
        </p:spPr>
        <p:txBody>
          <a:bodyPr anchor="t" anchorCtr="0">
            <a:spAutoFit/>
          </a:bodyPr>
          <a:p>
            <a:pPr algn="ctr"/>
            <a:r>
              <a:rPr lang="zh-CN" altLang="en-US" sz="4000" dirty="0">
                <a:solidFill>
                  <a:schemeClr val="bg1"/>
                </a:solidFill>
                <a:latin typeface="华文新魏" panose="02010800040101010101" pitchFamily="2" charset="-122"/>
                <a:ea typeface="华文新魏" panose="02010800040101010101" pitchFamily="2" charset="-122"/>
              </a:rPr>
              <a:t>课程</a:t>
            </a:r>
            <a:r>
              <a:rPr lang="zh-CN" altLang="en-US" sz="4000" dirty="0">
                <a:solidFill>
                  <a:schemeClr val="bg1"/>
                </a:solidFill>
                <a:latin typeface="华文新魏" panose="02010800040101010101" pitchFamily="2" charset="-122"/>
                <a:ea typeface="华文新魏" panose="02010800040101010101" pitchFamily="2" charset="-122"/>
              </a:rPr>
              <a:t>简介</a:t>
            </a:r>
            <a:endParaRPr lang="zh-CN" altLang="en-US" sz="4000" dirty="0">
              <a:solidFill>
                <a:schemeClr val="bg1"/>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5121"/>
          <p:cNvSpPr txBox="1"/>
          <p:nvPr/>
        </p:nvSpPr>
        <p:spPr>
          <a:xfrm>
            <a:off x="683260" y="1628775"/>
            <a:ext cx="7540625" cy="1291590"/>
          </a:xfrm>
          <a:prstGeom prst="rect">
            <a:avLst/>
          </a:prstGeom>
          <a:noFill/>
          <a:ln w="9525">
            <a:noFill/>
          </a:ln>
        </p:spPr>
        <p:txBody>
          <a:bodyPr wrap="square" anchor="t" anchorCtr="0">
            <a:spAutoFit/>
          </a:bodyPr>
          <a:p>
            <a:pPr>
              <a:lnSpc>
                <a:spcPct val="150000"/>
              </a:lnSpc>
            </a:pPr>
            <a:r>
              <a:rPr lang="en-US" altLang="zh-CN" sz="3200" dirty="0">
                <a:solidFill>
                  <a:srgbClr val="002060"/>
                </a:solidFill>
                <a:latin typeface="楷体_GB2312" pitchFamily="1" charset="-122"/>
                <a:ea typeface="楷体_GB2312" pitchFamily="1" charset="-122"/>
              </a:rPr>
              <a:t>4.1 </a:t>
            </a:r>
            <a:r>
              <a:rPr lang="zh-CN" altLang="en-US" sz="3200" dirty="0">
                <a:solidFill>
                  <a:srgbClr val="002060"/>
                </a:solidFill>
                <a:latin typeface="楷体_GB2312" pitchFamily="1" charset="-122"/>
                <a:ea typeface="楷体_GB2312" pitchFamily="1" charset="-122"/>
              </a:rPr>
              <a:t>第一章</a:t>
            </a:r>
            <a:endParaRPr lang="zh-CN" altLang="en-US" sz="3200" dirty="0">
              <a:solidFill>
                <a:srgbClr val="002060"/>
              </a:solidFill>
              <a:latin typeface="楷体_GB2312" pitchFamily="1" charset="-122"/>
              <a:ea typeface="楷体_GB2312" pitchFamily="1" charset="-122"/>
            </a:endParaRPr>
          </a:p>
          <a:p>
            <a:pPr lvl="1" indent="457200" algn="l">
              <a:lnSpc>
                <a:spcPct val="150000"/>
              </a:lnSpc>
              <a:spcBef>
                <a:spcPts val="0"/>
              </a:spcBef>
            </a:pPr>
            <a:endParaRPr sz="2000" dirty="0">
              <a:solidFill>
                <a:srgbClr val="000066"/>
              </a:solidFill>
              <a:latin typeface="Tahoma" panose="020B0604030504040204" pitchFamily="2" charset="0"/>
              <a:ea typeface="楷体_GB2312" pitchFamily="1" charset="-122"/>
            </a:endParaRPr>
          </a:p>
        </p:txBody>
      </p:sp>
      <p:sp>
        <p:nvSpPr>
          <p:cNvPr id="4098" name="文本框 5122"/>
          <p:cNvSpPr txBox="1"/>
          <p:nvPr/>
        </p:nvSpPr>
        <p:spPr>
          <a:xfrm>
            <a:off x="827088" y="188913"/>
            <a:ext cx="7272337" cy="706755"/>
          </a:xfrm>
          <a:prstGeom prst="rect">
            <a:avLst/>
          </a:prstGeom>
          <a:noFill/>
          <a:ln w="9525">
            <a:noFill/>
          </a:ln>
        </p:spPr>
        <p:txBody>
          <a:bodyPr anchor="t" anchorCtr="0">
            <a:spAutoFit/>
          </a:bodyPr>
          <a:p>
            <a:pPr algn="ctr"/>
            <a:r>
              <a:rPr lang="zh-CN" altLang="en-US" sz="4000" dirty="0">
                <a:solidFill>
                  <a:schemeClr val="bg1"/>
                </a:solidFill>
                <a:latin typeface="华文新魏" panose="02010800040101010101" pitchFamily="2" charset="-122"/>
                <a:ea typeface="华文新魏" panose="02010800040101010101" pitchFamily="2" charset="-122"/>
              </a:rPr>
              <a:t>课程</a:t>
            </a:r>
            <a:r>
              <a:rPr lang="zh-CN" altLang="en-US" sz="4000" dirty="0">
                <a:solidFill>
                  <a:schemeClr val="bg1"/>
                </a:solidFill>
                <a:latin typeface="华文新魏" panose="02010800040101010101" pitchFamily="2" charset="-122"/>
                <a:ea typeface="华文新魏" panose="02010800040101010101" pitchFamily="2" charset="-122"/>
              </a:rPr>
              <a:t>简介</a:t>
            </a:r>
            <a:endParaRPr lang="zh-CN" altLang="en-US" sz="4000" dirty="0">
              <a:solidFill>
                <a:schemeClr val="bg1"/>
              </a:solidFill>
              <a:latin typeface="华文新魏" panose="02010800040101010101" pitchFamily="2" charset="-122"/>
              <a:ea typeface="华文新魏" panose="02010800040101010101" pitchFamily="2" charset="-122"/>
            </a:endParaRPr>
          </a:p>
        </p:txBody>
      </p:sp>
      <p:graphicFrame>
        <p:nvGraphicFramePr>
          <p:cNvPr id="2" name="表格 1"/>
          <p:cNvGraphicFramePr/>
          <p:nvPr>
            <p:custDataLst>
              <p:tags r:id="rId1"/>
            </p:custDataLst>
          </p:nvPr>
        </p:nvGraphicFramePr>
        <p:xfrm>
          <a:off x="1187450" y="2636520"/>
          <a:ext cx="6446520" cy="3355975"/>
        </p:xfrm>
        <a:graphic>
          <a:graphicData uri="http://schemas.openxmlformats.org/drawingml/2006/table">
            <a:tbl>
              <a:tblPr firstRow="1" bandRow="1">
                <a:tableStyleId>{5C22544A-7EE6-4342-B048-85BDC9FD1C3A}</a:tableStyleId>
              </a:tblPr>
              <a:tblGrid>
                <a:gridCol w="4025265"/>
                <a:gridCol w="2421255"/>
              </a:tblGrid>
              <a:tr h="449580">
                <a:tc>
                  <a:txBody>
                    <a:bodyPr/>
                    <a:p>
                      <a:pPr>
                        <a:buNone/>
                      </a:pPr>
                      <a:r>
                        <a:rPr lang="zh-CN" altLang="en-US" sz="2000"/>
                        <a:t>教学内容</a:t>
                      </a:r>
                      <a:endParaRPr lang="zh-CN" altLang="en-US" sz="2000"/>
                    </a:p>
                  </a:txBody>
                  <a:tcPr/>
                </a:tc>
                <a:tc>
                  <a:txBody>
                    <a:bodyPr/>
                    <a:p>
                      <a:pPr>
                        <a:buNone/>
                      </a:pPr>
                      <a:r>
                        <a:rPr lang="zh-CN" altLang="en-US" sz="2000"/>
                        <a:t>授课</a:t>
                      </a:r>
                      <a:r>
                        <a:rPr lang="zh-CN" altLang="en-US" sz="2000"/>
                        <a:t>顺序</a:t>
                      </a:r>
                      <a:endParaRPr lang="zh-CN" altLang="en-US" sz="2000"/>
                    </a:p>
                  </a:txBody>
                  <a:tcPr/>
                </a:tc>
              </a:tr>
              <a:tr h="2906395">
                <a:tc>
                  <a:txBody>
                    <a:bodyPr/>
                    <a:p>
                      <a:pPr>
                        <a:lnSpc>
                          <a:spcPct val="150000"/>
                        </a:lnSpc>
                        <a:buNone/>
                      </a:pPr>
                      <a:r>
                        <a:rPr lang="zh-CN" altLang="en-US" sz="2000"/>
                        <a:t>第1章 计算机系统概述</a:t>
                      </a:r>
                      <a:endParaRPr lang="zh-CN" altLang="en-US" sz="2000"/>
                    </a:p>
                    <a:p>
                      <a:pPr>
                        <a:lnSpc>
                          <a:spcPct val="150000"/>
                        </a:lnSpc>
                        <a:buNone/>
                      </a:pPr>
                      <a:r>
                        <a:rPr lang="zh-CN" altLang="en-US" sz="2000"/>
                        <a:t>1.计算机的发展历程</a:t>
                      </a:r>
                      <a:endParaRPr lang="zh-CN" altLang="en-US" sz="2000"/>
                    </a:p>
                    <a:p>
                      <a:pPr>
                        <a:lnSpc>
                          <a:spcPct val="150000"/>
                        </a:lnSpc>
                        <a:buNone/>
                      </a:pPr>
                      <a:r>
                        <a:rPr lang="zh-CN" altLang="en-US" sz="2000"/>
                        <a:t>2.计算机系统的基本组成和功能</a:t>
                      </a:r>
                      <a:endParaRPr lang="zh-CN" altLang="en-US" sz="2000"/>
                    </a:p>
                    <a:p>
                      <a:pPr>
                        <a:lnSpc>
                          <a:spcPct val="150000"/>
                        </a:lnSpc>
                        <a:buNone/>
                      </a:pPr>
                      <a:r>
                        <a:rPr lang="zh-CN" altLang="en-US" sz="2000"/>
                        <a:t>3.程序开发和执行过程概述</a:t>
                      </a:r>
                      <a:endParaRPr lang="zh-CN" altLang="en-US" sz="2000"/>
                    </a:p>
                    <a:p>
                      <a:pPr>
                        <a:lnSpc>
                          <a:spcPct val="150000"/>
                        </a:lnSpc>
                        <a:buNone/>
                      </a:pPr>
                      <a:r>
                        <a:rPr lang="zh-CN" altLang="en-US" sz="2000"/>
                        <a:t>4.计算机系统的层次结构</a:t>
                      </a:r>
                      <a:endParaRPr lang="zh-CN" altLang="en-US" sz="2000"/>
                    </a:p>
                    <a:p>
                      <a:pPr>
                        <a:lnSpc>
                          <a:spcPct val="150000"/>
                        </a:lnSpc>
                        <a:buNone/>
                      </a:pPr>
                      <a:r>
                        <a:rPr lang="zh-CN" altLang="en-US" sz="2000"/>
                        <a:t>5 .计算机系统性能评价</a:t>
                      </a:r>
                      <a:endParaRPr lang="zh-CN" altLang="en-US" sz="2000"/>
                    </a:p>
                  </a:txBody>
                  <a:tcPr/>
                </a:tc>
                <a:tc>
                  <a:txBody>
                    <a:bodyPr/>
                    <a:p>
                      <a:pPr>
                        <a:lnSpc>
                          <a:spcPct val="150000"/>
                        </a:lnSpc>
                        <a:buNone/>
                      </a:pPr>
                      <a:r>
                        <a:rPr lang="zh-CN" altLang="en-US" sz="2000"/>
                        <a:t>第</a:t>
                      </a:r>
                      <a:r>
                        <a:rPr lang="en-US" altLang="zh-CN" sz="2000"/>
                        <a:t>1-3</a:t>
                      </a:r>
                      <a:r>
                        <a:rPr lang="zh-CN" altLang="en-US" sz="2000"/>
                        <a:t>讲</a:t>
                      </a:r>
                      <a:endParaRPr lang="zh-CN" altLang="en-US" sz="200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5121"/>
          <p:cNvSpPr txBox="1"/>
          <p:nvPr/>
        </p:nvSpPr>
        <p:spPr>
          <a:xfrm>
            <a:off x="683260" y="1413510"/>
            <a:ext cx="7540625" cy="1291590"/>
          </a:xfrm>
          <a:prstGeom prst="rect">
            <a:avLst/>
          </a:prstGeom>
          <a:noFill/>
          <a:ln w="9525">
            <a:noFill/>
          </a:ln>
        </p:spPr>
        <p:txBody>
          <a:bodyPr wrap="square" anchor="t" anchorCtr="0">
            <a:spAutoFit/>
          </a:bodyPr>
          <a:p>
            <a:pPr>
              <a:lnSpc>
                <a:spcPct val="150000"/>
              </a:lnSpc>
            </a:pPr>
            <a:r>
              <a:rPr lang="en-US" altLang="zh-CN" sz="3200" dirty="0">
                <a:solidFill>
                  <a:srgbClr val="002060"/>
                </a:solidFill>
                <a:latin typeface="楷体_GB2312" pitchFamily="1" charset="-122"/>
                <a:ea typeface="楷体_GB2312" pitchFamily="1" charset="-122"/>
              </a:rPr>
              <a:t>4.2 </a:t>
            </a:r>
            <a:r>
              <a:rPr lang="zh-CN" altLang="en-US" sz="3200" dirty="0">
                <a:solidFill>
                  <a:srgbClr val="002060"/>
                </a:solidFill>
                <a:latin typeface="楷体_GB2312" pitchFamily="1" charset="-122"/>
                <a:ea typeface="楷体_GB2312" pitchFamily="1" charset="-122"/>
                <a:sym typeface="+mn-ea"/>
              </a:rPr>
              <a:t>第</a:t>
            </a:r>
            <a:r>
              <a:rPr lang="zh-CN" altLang="en-US" sz="3200" dirty="0">
                <a:solidFill>
                  <a:srgbClr val="002060"/>
                </a:solidFill>
                <a:latin typeface="楷体_GB2312" pitchFamily="1" charset="-122"/>
                <a:ea typeface="楷体_GB2312" pitchFamily="1" charset="-122"/>
                <a:sym typeface="+mn-ea"/>
              </a:rPr>
              <a:t>二章</a:t>
            </a:r>
            <a:endParaRPr lang="zh-CN" altLang="en-US" sz="3200" dirty="0">
              <a:solidFill>
                <a:srgbClr val="002060"/>
              </a:solidFill>
              <a:latin typeface="楷体_GB2312" pitchFamily="1" charset="-122"/>
              <a:ea typeface="楷体_GB2312" pitchFamily="1" charset="-122"/>
            </a:endParaRPr>
          </a:p>
          <a:p>
            <a:pPr lvl="1" indent="457200" algn="l">
              <a:lnSpc>
                <a:spcPct val="150000"/>
              </a:lnSpc>
              <a:spcBef>
                <a:spcPts val="0"/>
              </a:spcBef>
            </a:pPr>
            <a:endParaRPr sz="2000" dirty="0">
              <a:solidFill>
                <a:srgbClr val="000066"/>
              </a:solidFill>
              <a:latin typeface="Tahoma" panose="020B0604030504040204" pitchFamily="2" charset="0"/>
              <a:ea typeface="楷体_GB2312" pitchFamily="1" charset="-122"/>
            </a:endParaRPr>
          </a:p>
        </p:txBody>
      </p:sp>
      <p:sp>
        <p:nvSpPr>
          <p:cNvPr id="4098" name="文本框 5122"/>
          <p:cNvSpPr txBox="1"/>
          <p:nvPr/>
        </p:nvSpPr>
        <p:spPr>
          <a:xfrm>
            <a:off x="827088" y="188913"/>
            <a:ext cx="7272337" cy="706755"/>
          </a:xfrm>
          <a:prstGeom prst="rect">
            <a:avLst/>
          </a:prstGeom>
          <a:noFill/>
          <a:ln w="9525">
            <a:noFill/>
          </a:ln>
        </p:spPr>
        <p:txBody>
          <a:bodyPr anchor="t" anchorCtr="0">
            <a:spAutoFit/>
          </a:bodyPr>
          <a:p>
            <a:pPr algn="ctr"/>
            <a:r>
              <a:rPr lang="zh-CN" altLang="en-US" sz="4000" dirty="0">
                <a:solidFill>
                  <a:schemeClr val="bg1"/>
                </a:solidFill>
                <a:latin typeface="华文新魏" panose="02010800040101010101" pitchFamily="2" charset="-122"/>
                <a:ea typeface="华文新魏" panose="02010800040101010101" pitchFamily="2" charset="-122"/>
              </a:rPr>
              <a:t>课程</a:t>
            </a:r>
            <a:r>
              <a:rPr lang="zh-CN" altLang="en-US" sz="4000" dirty="0">
                <a:solidFill>
                  <a:schemeClr val="bg1"/>
                </a:solidFill>
                <a:latin typeface="华文新魏" panose="02010800040101010101" pitchFamily="2" charset="-122"/>
                <a:ea typeface="华文新魏" panose="02010800040101010101" pitchFamily="2" charset="-122"/>
              </a:rPr>
              <a:t>简介</a:t>
            </a:r>
            <a:endParaRPr lang="zh-CN" altLang="en-US" sz="4000" dirty="0">
              <a:solidFill>
                <a:schemeClr val="bg1"/>
              </a:solidFill>
              <a:latin typeface="华文新魏" panose="02010800040101010101" pitchFamily="2" charset="-122"/>
              <a:ea typeface="华文新魏" panose="02010800040101010101" pitchFamily="2" charset="-122"/>
            </a:endParaRPr>
          </a:p>
        </p:txBody>
      </p:sp>
      <p:graphicFrame>
        <p:nvGraphicFramePr>
          <p:cNvPr id="2" name="表格 1"/>
          <p:cNvGraphicFramePr/>
          <p:nvPr>
            <p:custDataLst>
              <p:tags r:id="rId1"/>
            </p:custDataLst>
          </p:nvPr>
        </p:nvGraphicFramePr>
        <p:xfrm>
          <a:off x="1332230" y="2349500"/>
          <a:ext cx="6426200" cy="3474085"/>
        </p:xfrm>
        <a:graphic>
          <a:graphicData uri="http://schemas.openxmlformats.org/drawingml/2006/table">
            <a:tbl>
              <a:tblPr firstRow="1" bandRow="1">
                <a:tableStyleId>{5C22544A-7EE6-4342-B048-85BDC9FD1C3A}</a:tableStyleId>
              </a:tblPr>
              <a:tblGrid>
                <a:gridCol w="4178935"/>
                <a:gridCol w="2247265"/>
              </a:tblGrid>
              <a:tr h="426085">
                <a:tc>
                  <a:txBody>
                    <a:bodyPr/>
                    <a:p>
                      <a:pPr>
                        <a:buNone/>
                      </a:pPr>
                      <a:r>
                        <a:rPr lang="zh-CN" altLang="en-US" sz="2000"/>
                        <a:t>教学内容</a:t>
                      </a:r>
                      <a:endParaRPr lang="zh-CN" altLang="en-US" sz="2000"/>
                    </a:p>
                  </a:txBody>
                  <a:tcPr/>
                </a:tc>
                <a:tc>
                  <a:txBody>
                    <a:bodyPr/>
                    <a:p>
                      <a:pPr>
                        <a:buNone/>
                      </a:pPr>
                      <a:r>
                        <a:rPr lang="zh-CN" altLang="en-US" sz="2000"/>
                        <a:t>授课</a:t>
                      </a:r>
                      <a:r>
                        <a:rPr lang="zh-CN" altLang="en-US" sz="2000"/>
                        <a:t>顺序</a:t>
                      </a:r>
                      <a:endParaRPr lang="zh-CN" altLang="en-US" sz="2000"/>
                    </a:p>
                  </a:txBody>
                  <a:tcPr/>
                </a:tc>
              </a:tr>
              <a:tr h="3048000">
                <a:tc>
                  <a:txBody>
                    <a:bodyPr/>
                    <a:p>
                      <a:pPr>
                        <a:lnSpc>
                          <a:spcPct val="150000"/>
                        </a:lnSpc>
                        <a:buNone/>
                      </a:pPr>
                      <a:r>
                        <a:rPr lang="zh-CN" altLang="en-US" sz="1800"/>
                        <a:t>第2章 数据的机器级表示和处理</a:t>
                      </a:r>
                      <a:endParaRPr lang="zh-CN" altLang="en-US" sz="1800"/>
                    </a:p>
                    <a:p>
                      <a:pPr>
                        <a:lnSpc>
                          <a:spcPct val="150000"/>
                        </a:lnSpc>
                        <a:buNone/>
                      </a:pPr>
                      <a:r>
                        <a:rPr lang="zh-CN" altLang="en-US" sz="1800"/>
                        <a:t>1.数制和编码</a:t>
                      </a:r>
                      <a:endParaRPr lang="zh-CN" altLang="en-US" sz="1800"/>
                    </a:p>
                    <a:p>
                      <a:pPr>
                        <a:lnSpc>
                          <a:spcPct val="150000"/>
                        </a:lnSpc>
                        <a:buNone/>
                      </a:pPr>
                      <a:r>
                        <a:rPr lang="zh-CN" altLang="en-US" sz="1800"/>
                        <a:t>2.整数的表示</a:t>
                      </a:r>
                      <a:endParaRPr lang="zh-CN" altLang="en-US" sz="1800"/>
                    </a:p>
                    <a:p>
                      <a:pPr>
                        <a:lnSpc>
                          <a:spcPct val="150000"/>
                        </a:lnSpc>
                        <a:buNone/>
                      </a:pPr>
                      <a:r>
                        <a:rPr lang="zh-CN" altLang="en-US" sz="1800"/>
                        <a:t>3.浮点数的表示</a:t>
                      </a:r>
                      <a:endParaRPr lang="zh-CN" altLang="en-US" sz="1800"/>
                    </a:p>
                    <a:p>
                      <a:pPr>
                        <a:lnSpc>
                          <a:spcPct val="150000"/>
                        </a:lnSpc>
                        <a:buNone/>
                      </a:pPr>
                      <a:r>
                        <a:rPr lang="zh-CN" altLang="en-US" sz="1800"/>
                        <a:t>4.十进制数的表示*</a:t>
                      </a:r>
                      <a:endParaRPr lang="zh-CN" altLang="en-US" sz="1800"/>
                    </a:p>
                    <a:p>
                      <a:pPr>
                        <a:lnSpc>
                          <a:spcPct val="150000"/>
                        </a:lnSpc>
                        <a:buNone/>
                      </a:pPr>
                      <a:r>
                        <a:rPr lang="zh-CN" altLang="en-US" sz="1800"/>
                        <a:t>5.非数值数据的编码和表示*</a:t>
                      </a:r>
                      <a:endParaRPr lang="zh-CN" altLang="en-US" sz="1800"/>
                    </a:p>
                    <a:p>
                      <a:pPr>
                        <a:lnSpc>
                          <a:spcPct val="150000"/>
                        </a:lnSpc>
                        <a:buNone/>
                      </a:pPr>
                      <a:r>
                        <a:rPr lang="zh-CN" altLang="en-US" sz="1800"/>
                        <a:t>6.数据的宽度和存储</a:t>
                      </a:r>
                      <a:endParaRPr lang="zh-CN" altLang="en-US" sz="1800"/>
                    </a:p>
                    <a:p>
                      <a:pPr>
                        <a:lnSpc>
                          <a:spcPct val="150000"/>
                        </a:lnSpc>
                        <a:buNone/>
                      </a:pPr>
                      <a:r>
                        <a:rPr lang="zh-CN" altLang="en-US" sz="1800"/>
                        <a:t>7.数据的运算</a:t>
                      </a:r>
                      <a:endParaRPr lang="zh-CN" altLang="en-US" sz="1800"/>
                    </a:p>
                  </a:txBody>
                  <a:tcPr/>
                </a:tc>
                <a:tc>
                  <a:txBody>
                    <a:bodyPr/>
                    <a:p>
                      <a:pPr>
                        <a:lnSpc>
                          <a:spcPct val="150000"/>
                        </a:lnSpc>
                        <a:buNone/>
                      </a:pPr>
                      <a:r>
                        <a:rPr lang="zh-CN" altLang="en-US" sz="1800"/>
                        <a:t>第</a:t>
                      </a:r>
                      <a:r>
                        <a:rPr lang="en-US" altLang="zh-CN" sz="1800"/>
                        <a:t>4</a:t>
                      </a:r>
                      <a:r>
                        <a:rPr lang="zh-CN" altLang="en-US" sz="1800"/>
                        <a:t>讲</a:t>
                      </a:r>
                      <a:endParaRPr lang="zh-CN" altLang="en-US" sz="180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5121"/>
          <p:cNvSpPr txBox="1"/>
          <p:nvPr/>
        </p:nvSpPr>
        <p:spPr>
          <a:xfrm>
            <a:off x="683895" y="1484630"/>
            <a:ext cx="7540625" cy="1291590"/>
          </a:xfrm>
          <a:prstGeom prst="rect">
            <a:avLst/>
          </a:prstGeom>
          <a:noFill/>
          <a:ln w="9525">
            <a:noFill/>
          </a:ln>
        </p:spPr>
        <p:txBody>
          <a:bodyPr wrap="square" anchor="t" anchorCtr="0">
            <a:spAutoFit/>
          </a:bodyPr>
          <a:p>
            <a:pPr>
              <a:lnSpc>
                <a:spcPct val="150000"/>
              </a:lnSpc>
            </a:pPr>
            <a:r>
              <a:rPr lang="en-US" altLang="zh-CN" sz="3200" dirty="0">
                <a:solidFill>
                  <a:srgbClr val="002060"/>
                </a:solidFill>
                <a:latin typeface="楷体_GB2312" pitchFamily="1" charset="-122"/>
                <a:ea typeface="楷体_GB2312" pitchFamily="1" charset="-122"/>
              </a:rPr>
              <a:t>4.3 </a:t>
            </a:r>
            <a:r>
              <a:rPr lang="zh-CN" altLang="en-US" sz="3200" dirty="0">
                <a:solidFill>
                  <a:srgbClr val="002060"/>
                </a:solidFill>
                <a:latin typeface="楷体_GB2312" pitchFamily="1" charset="-122"/>
                <a:ea typeface="楷体_GB2312" pitchFamily="1" charset="-122"/>
              </a:rPr>
              <a:t>第三</a:t>
            </a:r>
            <a:r>
              <a:rPr lang="zh-CN" altLang="en-US" sz="3200" dirty="0">
                <a:solidFill>
                  <a:srgbClr val="002060"/>
                </a:solidFill>
                <a:latin typeface="楷体_GB2312" pitchFamily="1" charset="-122"/>
                <a:ea typeface="楷体_GB2312" pitchFamily="1" charset="-122"/>
              </a:rPr>
              <a:t>章</a:t>
            </a:r>
            <a:endParaRPr lang="zh-CN" altLang="en-US" sz="3200" dirty="0">
              <a:solidFill>
                <a:srgbClr val="002060"/>
              </a:solidFill>
              <a:latin typeface="楷体_GB2312" pitchFamily="1" charset="-122"/>
              <a:ea typeface="楷体_GB2312" pitchFamily="1" charset="-122"/>
            </a:endParaRPr>
          </a:p>
          <a:p>
            <a:pPr lvl="1" indent="457200" algn="l">
              <a:lnSpc>
                <a:spcPct val="150000"/>
              </a:lnSpc>
              <a:spcBef>
                <a:spcPts val="0"/>
              </a:spcBef>
            </a:pPr>
            <a:endParaRPr sz="2000" dirty="0">
              <a:solidFill>
                <a:srgbClr val="000066"/>
              </a:solidFill>
              <a:latin typeface="Tahoma" panose="020B0604030504040204" pitchFamily="2" charset="0"/>
              <a:ea typeface="楷体_GB2312" pitchFamily="1" charset="-122"/>
            </a:endParaRPr>
          </a:p>
        </p:txBody>
      </p:sp>
      <p:sp>
        <p:nvSpPr>
          <p:cNvPr id="4098" name="文本框 5122"/>
          <p:cNvSpPr txBox="1"/>
          <p:nvPr/>
        </p:nvSpPr>
        <p:spPr>
          <a:xfrm>
            <a:off x="827088" y="188913"/>
            <a:ext cx="7272337" cy="706755"/>
          </a:xfrm>
          <a:prstGeom prst="rect">
            <a:avLst/>
          </a:prstGeom>
          <a:noFill/>
          <a:ln w="9525">
            <a:noFill/>
          </a:ln>
        </p:spPr>
        <p:txBody>
          <a:bodyPr anchor="t" anchorCtr="0">
            <a:spAutoFit/>
          </a:bodyPr>
          <a:p>
            <a:pPr algn="ctr"/>
            <a:r>
              <a:rPr lang="zh-CN" altLang="en-US" sz="4000" dirty="0">
                <a:solidFill>
                  <a:schemeClr val="bg1"/>
                </a:solidFill>
                <a:latin typeface="华文新魏" panose="02010800040101010101" pitchFamily="2" charset="-122"/>
                <a:ea typeface="华文新魏" panose="02010800040101010101" pitchFamily="2" charset="-122"/>
              </a:rPr>
              <a:t>课程</a:t>
            </a:r>
            <a:r>
              <a:rPr lang="zh-CN" altLang="en-US" sz="4000" dirty="0">
                <a:solidFill>
                  <a:schemeClr val="bg1"/>
                </a:solidFill>
                <a:latin typeface="华文新魏" panose="02010800040101010101" pitchFamily="2" charset="-122"/>
                <a:ea typeface="华文新魏" panose="02010800040101010101" pitchFamily="2" charset="-122"/>
              </a:rPr>
              <a:t>简介</a:t>
            </a:r>
            <a:endParaRPr lang="zh-CN" altLang="en-US" sz="4000" dirty="0">
              <a:solidFill>
                <a:schemeClr val="bg1"/>
              </a:solidFill>
              <a:latin typeface="华文新魏" panose="02010800040101010101" pitchFamily="2" charset="-122"/>
              <a:ea typeface="华文新魏" panose="02010800040101010101" pitchFamily="2" charset="-122"/>
            </a:endParaRPr>
          </a:p>
        </p:txBody>
      </p:sp>
      <p:graphicFrame>
        <p:nvGraphicFramePr>
          <p:cNvPr id="2" name="表格 1"/>
          <p:cNvGraphicFramePr/>
          <p:nvPr>
            <p:custDataLst>
              <p:tags r:id="rId1"/>
            </p:custDataLst>
          </p:nvPr>
        </p:nvGraphicFramePr>
        <p:xfrm>
          <a:off x="1188085" y="2493010"/>
          <a:ext cx="6772275" cy="3636010"/>
        </p:xfrm>
        <a:graphic>
          <a:graphicData uri="http://schemas.openxmlformats.org/drawingml/2006/table">
            <a:tbl>
              <a:tblPr firstRow="1" bandRow="1">
                <a:tableStyleId>{5C22544A-7EE6-4342-B048-85BDC9FD1C3A}</a:tableStyleId>
              </a:tblPr>
              <a:tblGrid>
                <a:gridCol w="4319905"/>
                <a:gridCol w="2452370"/>
              </a:tblGrid>
              <a:tr h="548640">
                <a:tc>
                  <a:txBody>
                    <a:bodyPr/>
                    <a:p>
                      <a:pPr>
                        <a:lnSpc>
                          <a:spcPct val="150000"/>
                        </a:lnSpc>
                        <a:buNone/>
                      </a:pPr>
                      <a:r>
                        <a:rPr lang="zh-CN" altLang="en-US" sz="2000"/>
                        <a:t>教学内容</a:t>
                      </a:r>
                      <a:endParaRPr lang="zh-CN" altLang="en-US" sz="2000"/>
                    </a:p>
                  </a:txBody>
                  <a:tcPr/>
                </a:tc>
                <a:tc>
                  <a:txBody>
                    <a:bodyPr/>
                    <a:p>
                      <a:pPr>
                        <a:lnSpc>
                          <a:spcPct val="150000"/>
                        </a:lnSpc>
                        <a:buNone/>
                      </a:pPr>
                      <a:endParaRPr lang="zh-CN" altLang="en-US" sz="2000"/>
                    </a:p>
                  </a:txBody>
                  <a:tcPr/>
                </a:tc>
              </a:tr>
              <a:tr h="3212465">
                <a:tc>
                  <a:txBody>
                    <a:bodyPr/>
                    <a:p>
                      <a:pPr>
                        <a:lnSpc>
                          <a:spcPct val="150000"/>
                        </a:lnSpc>
                        <a:buNone/>
                      </a:pPr>
                      <a:r>
                        <a:rPr lang="zh-CN" altLang="en-US" sz="1800"/>
                        <a:t>第3章程序的转换和机器级表示</a:t>
                      </a:r>
                      <a:endParaRPr lang="zh-CN" altLang="en-US" sz="1800"/>
                    </a:p>
                    <a:p>
                      <a:pPr>
                        <a:lnSpc>
                          <a:spcPct val="150000"/>
                        </a:lnSpc>
                        <a:buNone/>
                      </a:pPr>
                      <a:r>
                        <a:rPr lang="zh-CN" altLang="en-US" sz="1800"/>
                        <a:t>1.程序的转换</a:t>
                      </a:r>
                      <a:endParaRPr lang="zh-CN" altLang="en-US" sz="1800"/>
                    </a:p>
                    <a:p>
                      <a:pPr>
                        <a:lnSpc>
                          <a:spcPct val="150000"/>
                        </a:lnSpc>
                        <a:buNone/>
                      </a:pPr>
                      <a:r>
                        <a:rPr lang="zh-CN" altLang="en-US" sz="1800"/>
                        <a:t>2. IA-32指令系统概述</a:t>
                      </a:r>
                      <a:endParaRPr lang="zh-CN" altLang="en-US" sz="1800"/>
                    </a:p>
                    <a:p>
                      <a:pPr>
                        <a:lnSpc>
                          <a:spcPct val="150000"/>
                        </a:lnSpc>
                        <a:buNone/>
                      </a:pPr>
                      <a:r>
                        <a:rPr lang="zh-CN" altLang="en-US" sz="1800"/>
                        <a:t>3. C语言程序的机器级表示</a:t>
                      </a:r>
                      <a:endParaRPr lang="zh-CN" altLang="en-US" sz="1800"/>
                    </a:p>
                    <a:p>
                      <a:pPr>
                        <a:lnSpc>
                          <a:spcPct val="150000"/>
                        </a:lnSpc>
                        <a:buNone/>
                      </a:pPr>
                      <a:r>
                        <a:rPr lang="zh-CN" altLang="en-US" sz="1800"/>
                        <a:t>4.复杂数据类型的分配和访问</a:t>
                      </a:r>
                      <a:endParaRPr lang="zh-CN" altLang="en-US" sz="1800"/>
                    </a:p>
                    <a:p>
                      <a:pPr>
                        <a:lnSpc>
                          <a:spcPct val="150000"/>
                        </a:lnSpc>
                        <a:buNone/>
                      </a:pPr>
                      <a:r>
                        <a:rPr lang="zh-CN" altLang="en-US" sz="1800"/>
                        <a:t>5.越界访问和缓冲区攻击</a:t>
                      </a:r>
                      <a:endParaRPr lang="zh-CN" altLang="en-US" sz="1800"/>
                    </a:p>
                    <a:p>
                      <a:pPr>
                        <a:lnSpc>
                          <a:spcPct val="150000"/>
                        </a:lnSpc>
                        <a:buNone/>
                      </a:pPr>
                      <a:r>
                        <a:rPr lang="zh-CN" altLang="en-US" sz="1800"/>
                        <a:t>6. x86-64概述*</a:t>
                      </a:r>
                      <a:endParaRPr lang="zh-CN" altLang="en-US" sz="1800"/>
                    </a:p>
                  </a:txBody>
                  <a:tcPr/>
                </a:tc>
                <a:tc>
                  <a:txBody>
                    <a:bodyPr/>
                    <a:p>
                      <a:pPr>
                        <a:lnSpc>
                          <a:spcPct val="150000"/>
                        </a:lnSpc>
                        <a:buNone/>
                      </a:pPr>
                      <a:r>
                        <a:rPr lang="zh-CN" altLang="en-US" sz="1800"/>
                        <a:t>第</a:t>
                      </a:r>
                      <a:r>
                        <a:rPr lang="en-US" altLang="zh-CN" sz="1800"/>
                        <a:t>5</a:t>
                      </a:r>
                      <a:r>
                        <a:rPr lang="zh-CN" altLang="en-US" sz="1800"/>
                        <a:t>讲</a:t>
                      </a:r>
                      <a:r>
                        <a:rPr lang="en-US" altLang="zh-CN" sz="1800"/>
                        <a:t> —— </a:t>
                      </a:r>
                      <a:r>
                        <a:rPr lang="zh-CN" altLang="en-US" sz="1800"/>
                        <a:t>第</a:t>
                      </a:r>
                      <a:r>
                        <a:rPr lang="en-US" altLang="zh-CN" sz="1800"/>
                        <a:t>14</a:t>
                      </a:r>
                      <a:r>
                        <a:rPr lang="zh-CN" altLang="en-US" sz="1800"/>
                        <a:t>讲</a:t>
                      </a:r>
                      <a:endParaRPr lang="zh-CN" altLang="en-US" sz="1800"/>
                    </a:p>
                  </a:txBody>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865d928e-837a-4e3e-8dc6-8649adad3681}"/>
  <p:tag name="TABLE_EMPHASIZE_COLOR" val="16736824"/>
  <p:tag name="TABLE_SKINIDX" val="1"/>
  <p:tag name="TABLE_COLORIDX" val="3"/>
  <p:tag name="TABLE_COLOR_RGB" val="0x000000*0xFFFFFF*0x212121*0xFFFFFF*0xFF6238*0xFFD147*0xFFB57D*0xFF7A51*0xFFD791*0xFF8C6D"/>
  <p:tag name="TABLE_ENDDRAG_ORIGIN_RECT" val="507*264"/>
  <p:tag name="TABLE_ENDDRAG_RECT" val="93*207*507*264"/>
</p:tagLst>
</file>

<file path=ppt/tags/tag10.xml><?xml version="1.0" encoding="utf-8"?>
<p:tagLst xmlns:p="http://schemas.openxmlformats.org/presentationml/2006/main">
  <p:tag name="COMMONDATA" val="eyJoZGlkIjoiYjg1NGU3MmE1Yjc5MDU5NjQ3ZjllNDQ2ZDhmZGY5NzIifQ=="/>
</p:tagLst>
</file>

<file path=ppt/tags/tag2.xml><?xml version="1.0" encoding="utf-8"?>
<p:tagLst xmlns:p="http://schemas.openxmlformats.org/presentationml/2006/main">
  <p:tag name="KSO_WM_UNIT_TABLE_BEAUTIFY" val="smartTable{865d928e-837a-4e3e-8dc6-8649adad3681}"/>
  <p:tag name="TABLE_EMPHASIZE_COLOR" val="16736824"/>
  <p:tag name="TABLE_SKINIDX" val="1"/>
  <p:tag name="TABLE_COLORIDX" val="3"/>
  <p:tag name="TABLE_COLOR_RGB" val="0x000000*0xFFFFFF*0x212121*0xFFFFFF*0xFF6238*0xFFD147*0xFFB57D*0xFF7A51*0xFFD791*0xFF8C6D"/>
  <p:tag name="TABLE_ENDDRAG_ORIGIN_RECT" val="505*273"/>
  <p:tag name="TABLE_ENDDRAG_RECT" val="104*201*505*273"/>
</p:tagLst>
</file>

<file path=ppt/tags/tag3.xml><?xml version="1.0" encoding="utf-8"?>
<p:tagLst xmlns:p="http://schemas.openxmlformats.org/presentationml/2006/main">
  <p:tag name="KSO_WM_UNIT_TABLE_BEAUTIFY" val="smartTable{865d928e-837a-4e3e-8dc6-8649adad3681}"/>
  <p:tag name="TABLE_EMPHASIZE_COLOR" val="16736824"/>
  <p:tag name="TABLE_SKINIDX" val="1"/>
  <p:tag name="TABLE_COLORIDX" val="3"/>
  <p:tag name="TABLE_COLOR_RGB" val="0x000000*0xFFFFFF*0x212121*0xFFFFFF*0xFF6238*0xFFD147*0xFFB57D*0xFF7A51*0xFFD791*0xFF8C6D"/>
  <p:tag name="TABLE_ENDDRAG_ORIGIN_RECT" val="533*286"/>
  <p:tag name="TABLE_ENDDRAG_RECT" val="92*201*533*286"/>
</p:tagLst>
</file>

<file path=ppt/tags/tag4.xml><?xml version="1.0" encoding="utf-8"?>
<p:tagLst xmlns:p="http://schemas.openxmlformats.org/presentationml/2006/main">
  <p:tag name="KSO_WM_UNIT_TABLE_BEAUTIFY" val="smartTable{865d928e-837a-4e3e-8dc6-8649adad3681}"/>
  <p:tag name="TABLE_EMPHASIZE_COLOR" val="16736824"/>
  <p:tag name="TABLE_SKINIDX" val="1"/>
  <p:tag name="TABLE_COLORIDX" val="3"/>
  <p:tag name="TABLE_COLOR_RGB" val="0x000000*0xFFFFFF*0x212121*0xFFFFFF*0xFF6238*0xFFD147*0xFFB57D*0xFF7A51*0xFFD791*0xFF8C6D"/>
  <p:tag name="TABLE_ENDDRAG_ORIGIN_RECT" val="533*261"/>
  <p:tag name="TABLE_ENDDRAG_RECT" val="93*224*533*261"/>
</p:tagLst>
</file>

<file path=ppt/tags/tag5.xml><?xml version="1.0" encoding="utf-8"?>
<p:tagLst xmlns:p="http://schemas.openxmlformats.org/presentationml/2006/main">
  <p:tag name="KSO_WM_UNIT_TABLE_BEAUTIFY" val="smartTable{865d928e-837a-4e3e-8dc6-8649adad3681}"/>
  <p:tag name="TABLE_EMPHASIZE_COLOR" val="16736824"/>
  <p:tag name="TABLE_SKINIDX" val="1"/>
  <p:tag name="TABLE_COLORIDX" val="3"/>
  <p:tag name="TABLE_COLOR_RGB" val="0x000000*0xFFFFFF*0x212121*0xFFFFFF*0xFF6238*0xFFD147*0xFFB57D*0xFF7A51*0xFFD791*0xFF8C6D"/>
  <p:tag name="TABLE_ENDDRAG_ORIGIN_RECT" val="513*273"/>
  <p:tag name="TABLE_ENDDRAG_RECT" val="87*196*513*273"/>
</p:tagLst>
</file>

<file path=ppt/tags/tag6.xml><?xml version="1.0" encoding="utf-8"?>
<p:tagLst xmlns:p="http://schemas.openxmlformats.org/presentationml/2006/main">
  <p:tag name="KSO_WM_UNIT_TABLE_BEAUTIFY" val="smartTable{865d928e-837a-4e3e-8dc6-8649adad3681}"/>
  <p:tag name="TABLE_EMPHASIZE_COLOR" val="16736824"/>
  <p:tag name="TABLE_SKINIDX" val="1"/>
  <p:tag name="TABLE_COLORIDX" val="3"/>
  <p:tag name="TABLE_COLOR_RGB" val="0x000000*0xFFFFFF*0x212121*0xFFFFFF*0xFF6238*0xFFD147*0xFFB57D*0xFF7A51*0xFFD791*0xFF8C6D"/>
  <p:tag name="TABLE_ENDDRAG_ORIGIN_RECT" val="521*237"/>
  <p:tag name="TABLE_ENDDRAG_RECT" val="93*224*521*237"/>
</p:tagLst>
</file>

<file path=ppt/tags/tag7.xml><?xml version="1.0" encoding="utf-8"?>
<p:tagLst xmlns:p="http://schemas.openxmlformats.org/presentationml/2006/main">
  <p:tag name="KSO_WM_UNIT_TABLE_BEAUTIFY" val="smartTable{865d928e-837a-4e3e-8dc6-8649adad3681}"/>
  <p:tag name="TABLE_EMPHASIZE_COLOR" val="16736824"/>
  <p:tag name="TABLE_SKINIDX" val="1"/>
  <p:tag name="TABLE_COLORIDX" val="3"/>
  <p:tag name="TABLE_COLOR_RGB" val="0x000000*0xFFFFFF*0x212121*0xFFFFFF*0xFF6238*0xFFD147*0xFFB57D*0xFF7A51*0xFFD791*0xFF8C6D"/>
  <p:tag name="TABLE_ENDDRAG_ORIGIN_RECT" val="526*237"/>
  <p:tag name="TABLE_ENDDRAG_RECT" val="93*224*526*237"/>
</p:tagLst>
</file>

<file path=ppt/tags/tag8.xml><?xml version="1.0" encoding="utf-8"?>
<p:tagLst xmlns:p="http://schemas.openxmlformats.org/presentationml/2006/main">
  <p:tag name="KSO_WM_UNIT_TABLE_BEAUTIFY" val="smartTable{865d928e-837a-4e3e-8dc6-8649adad3681}"/>
  <p:tag name="TABLE_EMPHASIZE_COLOR" val="16736824"/>
  <p:tag name="TABLE_SKINIDX" val="1"/>
  <p:tag name="TABLE_COLORIDX" val="3"/>
  <p:tag name="TABLE_COLOR_RGB" val="0x000000*0xFFFFFF*0x212121*0xFFFFFF*0xFF6238*0xFFD147*0xFFB57D*0xFF7A51*0xFFD791*0xFF8C6D"/>
  <p:tag name="TABLE_ENDDRAG_ORIGIN_RECT" val="528*247"/>
  <p:tag name="TABLE_ENDDRAG_RECT" val="82*207*528*247"/>
</p:tagLst>
</file>

<file path=ppt/tags/tag9.xml><?xml version="1.0" encoding="utf-8"?>
<p:tagLst xmlns:p="http://schemas.openxmlformats.org/presentationml/2006/main">
  <p:tag name="KSO_WM_UNIT_PLACING_PICTURE_USER_VIEWPORT" val="{&quot;height&quot;:9468,&quot;width&quot;:6732}"/>
</p:tagLst>
</file>

<file path=ppt/theme/theme1.xml><?xml version="1.0" encoding="utf-8"?>
<a:theme xmlns:a="http://schemas.openxmlformats.org/drawingml/2006/main" name="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0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Asm</Template>
  <TotalTime>0</TotalTime>
  <Words>2178</Words>
  <Application>WPS 演示</Application>
  <PresentationFormat>在屏幕上显示</PresentationFormat>
  <Paragraphs>227</Paragraphs>
  <Slides>22</Slides>
  <Notes>0</Notes>
  <HiddenSlides>0</HiddenSlides>
  <MMClips>0</MMClips>
  <ScaleCrop>false</ScaleCrop>
  <HeadingPairs>
    <vt:vector size="6" baseType="variant">
      <vt:variant>
        <vt:lpstr>已用的字体</vt:lpstr>
      </vt:variant>
      <vt:variant>
        <vt:i4>12</vt:i4>
      </vt:variant>
      <vt:variant>
        <vt:lpstr>主题</vt:lpstr>
      </vt:variant>
      <vt:variant>
        <vt:i4>17</vt:i4>
      </vt:variant>
      <vt:variant>
        <vt:lpstr>幻灯片标题</vt:lpstr>
      </vt:variant>
      <vt:variant>
        <vt:i4>22</vt:i4>
      </vt:variant>
    </vt:vector>
  </HeadingPairs>
  <TitlesOfParts>
    <vt:vector size="51" baseType="lpstr">
      <vt:lpstr>Arial</vt:lpstr>
      <vt:lpstr>宋体</vt:lpstr>
      <vt:lpstr>Wingdings</vt:lpstr>
      <vt:lpstr>Tahoma</vt:lpstr>
      <vt:lpstr>黑体</vt:lpstr>
      <vt:lpstr>楷体_GB2312</vt:lpstr>
      <vt:lpstr>新宋体</vt:lpstr>
      <vt:lpstr>华文新魏</vt:lpstr>
      <vt:lpstr>微软雅黑</vt:lpstr>
      <vt:lpstr>Arial Unicode MS</vt:lpstr>
      <vt:lpstr>Calibri</vt:lpstr>
      <vt:lpstr>Wingdings</vt:lpstr>
      <vt:lpstr>model-3</vt:lpstr>
      <vt:lpstr>1_model-3</vt:lpstr>
      <vt:lpstr>2_model-3</vt:lpstr>
      <vt:lpstr>3_model-3</vt:lpstr>
      <vt:lpstr>4_model-3</vt:lpstr>
      <vt:lpstr>5_model-3</vt:lpstr>
      <vt:lpstr>6_model-3</vt:lpstr>
      <vt:lpstr>7_model-3</vt:lpstr>
      <vt:lpstr>8_model-3</vt:lpstr>
      <vt:lpstr>9_model-3</vt:lpstr>
      <vt:lpstr>11_model-3</vt:lpstr>
      <vt:lpstr>12_model-3</vt:lpstr>
      <vt:lpstr>13_model-3</vt:lpstr>
      <vt:lpstr>14_model-3</vt:lpstr>
      <vt:lpstr>15_model-3</vt:lpstr>
      <vt:lpstr>10_model-3</vt:lpstr>
      <vt:lpstr>16_model-3</vt:lpstr>
      <vt:lpstr>《计算机系统基础》  李 海 波 lihaibo@hust.edu.cn 华中科技大学 计算机科学与技术学院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课程简介</vt:lpstr>
      <vt:lpstr>课程简介</vt:lpstr>
      <vt:lpstr>PowerPoint 演示文稿</vt:lpstr>
      <vt:lpstr>参考资源</vt:lpstr>
      <vt:lpstr>课程成绩评定与记载</vt:lpstr>
    </vt:vector>
  </TitlesOfParts>
  <Company>soft.netnest.com.cn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软件仓库</dc:creator>
  <cp:lastModifiedBy>李海波</cp:lastModifiedBy>
  <cp:revision>565</cp:revision>
  <dcterms:created xsi:type="dcterms:W3CDTF">2006-11-13T09:10:00Z</dcterms:created>
  <dcterms:modified xsi:type="dcterms:W3CDTF">2022-09-13T00:59:37Z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849A4ED79F6A4168823D8913AE8C4ED2</vt:lpwstr>
  </property>
</Properties>
</file>