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 id="2147483936" r:id="rId26"/>
    <p:sldMasterId id="2147483948" r:id="rId27"/>
    <p:sldMasterId id="2147483960" r:id="rId28"/>
    <p:sldMasterId id="2147483972" r:id="rId29"/>
    <p:sldMasterId id="2147483984" r:id="rId30"/>
    <p:sldMasterId id="2147483996" r:id="rId31"/>
    <p:sldMasterId id="2147484008" r:id="rId32"/>
    <p:sldMasterId id="2147484020" r:id="rId33"/>
    <p:sldMasterId id="2147484032" r:id="rId34"/>
    <p:sldMasterId id="2147484044" r:id="rId35"/>
    <p:sldMasterId id="2147484056" r:id="rId36"/>
    <p:sldMasterId id="2147484068" r:id="rId37"/>
    <p:sldMasterId id="2147484080" r:id="rId38"/>
    <p:sldMasterId id="2147484092" r:id="rId39"/>
  </p:sldMasterIdLst>
  <p:notesMasterIdLst>
    <p:notesMasterId r:id="rId47"/>
  </p:notesMasterIdLst>
  <p:sldIdLst>
    <p:sldId id="256" r:id="rId40"/>
    <p:sldId id="544" r:id="rId41"/>
    <p:sldId id="557" r:id="rId42"/>
    <p:sldId id="680" r:id="rId43"/>
    <p:sldId id="681" r:id="rId44"/>
    <p:sldId id="682" r:id="rId45"/>
    <p:sldId id="622" r:id="rId46"/>
    <p:sldId id="558" r:id="rId48"/>
    <p:sldId id="609" r:id="rId49"/>
    <p:sldId id="683" r:id="rId50"/>
    <p:sldId id="621" r:id="rId51"/>
    <p:sldId id="838" r:id="rId52"/>
    <p:sldId id="626" r:id="rId53"/>
    <p:sldId id="685" r:id="rId54"/>
    <p:sldId id="686" r:id="rId55"/>
    <p:sldId id="688" r:id="rId56"/>
    <p:sldId id="735" r:id="rId57"/>
    <p:sldId id="736" r:id="rId58"/>
    <p:sldId id="780" r:id="rId59"/>
    <p:sldId id="627" r:id="rId60"/>
    <p:sldId id="906" r:id="rId61"/>
    <p:sldId id="822" r:id="rId62"/>
    <p:sldId id="823" r:id="rId63"/>
    <p:sldId id="824" r:id="rId64"/>
    <p:sldId id="839" r:id="rId65"/>
    <p:sldId id="826" r:id="rId66"/>
    <p:sldId id="827" r:id="rId67"/>
    <p:sldId id="828" r:id="rId68"/>
    <p:sldId id="829" r:id="rId69"/>
    <p:sldId id="830" r:id="rId70"/>
    <p:sldId id="831" r:id="rId71"/>
    <p:sldId id="832" r:id="rId72"/>
    <p:sldId id="833" r:id="rId73"/>
    <p:sldId id="835" r:id="rId74"/>
    <p:sldId id="837" r:id="rId75"/>
    <p:sldId id="840" r:id="rId76"/>
    <p:sldId id="841" r:id="rId77"/>
    <p:sldId id="842" r:id="rId78"/>
    <p:sldId id="485" r:id="rId79"/>
    <p:sldId id="611" r:id="rId80"/>
    <p:sldId id="376" r:id="rId81"/>
    <p:sldId id="261" r:id="rId82"/>
    <p:sldId id="263" r:id="rId83"/>
    <p:sldId id="377" r:id="rId84"/>
    <p:sldId id="262" r:id="rId85"/>
    <p:sldId id="264" r:id="rId86"/>
    <p:sldId id="265" r:id="rId87"/>
    <p:sldId id="266" r:id="rId88"/>
    <p:sldId id="341" r:id="rId89"/>
    <p:sldId id="408" r:id="rId90"/>
    <p:sldId id="342" r:id="rId91"/>
    <p:sldId id="343" r:id="rId92"/>
    <p:sldId id="355" r:id="rId93"/>
    <p:sldId id="375" r:id="rId94"/>
    <p:sldId id="379" r:id="rId95"/>
    <p:sldId id="381" r:id="rId96"/>
    <p:sldId id="382" r:id="rId97"/>
    <p:sldId id="895" r:id="rId98"/>
    <p:sldId id="885" r:id="rId99"/>
    <p:sldId id="886" r:id="rId100"/>
    <p:sldId id="887" r:id="rId101"/>
    <p:sldId id="888" r:id="rId102"/>
    <p:sldId id="889" r:id="rId103"/>
    <p:sldId id="890" r:id="rId104"/>
    <p:sldId id="891" r:id="rId105"/>
    <p:sldId id="892" r:id="rId106"/>
    <p:sldId id="893" r:id="rId107"/>
    <p:sldId id="894" r:id="rId108"/>
    <p:sldId id="956" r:id="rId109"/>
    <p:sldId id="907" r:id="rId110"/>
    <p:sldId id="957" r:id="rId111"/>
    <p:sldId id="958" r:id="rId112"/>
  </p:sldIdLst>
  <p:sldSz cx="9144000" cy="6858000" type="screen4x3"/>
  <p:notesSz cx="6858000" cy="9144000"/>
  <p:custDataLst>
    <p:tags r:id="rId117"/>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46"/>
        <p:guide pos="288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59.xml"/><Relationship Id="rId98" Type="http://schemas.openxmlformats.org/officeDocument/2006/relationships/slide" Target="slides/slide58.xml"/><Relationship Id="rId97" Type="http://schemas.openxmlformats.org/officeDocument/2006/relationships/slide" Target="slides/slide57.xml"/><Relationship Id="rId96" Type="http://schemas.openxmlformats.org/officeDocument/2006/relationships/slide" Target="slides/slide56.xml"/><Relationship Id="rId95" Type="http://schemas.openxmlformats.org/officeDocument/2006/relationships/slide" Target="slides/slide55.xml"/><Relationship Id="rId94" Type="http://schemas.openxmlformats.org/officeDocument/2006/relationships/slide" Target="slides/slide54.xml"/><Relationship Id="rId93" Type="http://schemas.openxmlformats.org/officeDocument/2006/relationships/slide" Target="slides/slide53.xml"/><Relationship Id="rId92" Type="http://schemas.openxmlformats.org/officeDocument/2006/relationships/slide" Target="slides/slide52.xml"/><Relationship Id="rId91" Type="http://schemas.openxmlformats.org/officeDocument/2006/relationships/slide" Target="slides/slide51.xml"/><Relationship Id="rId90" Type="http://schemas.openxmlformats.org/officeDocument/2006/relationships/slide" Target="slides/slide50.xml"/><Relationship Id="rId9" Type="http://schemas.openxmlformats.org/officeDocument/2006/relationships/slideMaster" Target="slideMasters/slideMaster8.xml"/><Relationship Id="rId89" Type="http://schemas.openxmlformats.org/officeDocument/2006/relationships/slide" Target="slides/slide49.xml"/><Relationship Id="rId88" Type="http://schemas.openxmlformats.org/officeDocument/2006/relationships/slide" Target="slides/slide48.xml"/><Relationship Id="rId87" Type="http://schemas.openxmlformats.org/officeDocument/2006/relationships/slide" Target="slides/slide47.xml"/><Relationship Id="rId86" Type="http://schemas.openxmlformats.org/officeDocument/2006/relationships/slide" Target="slides/slide46.xml"/><Relationship Id="rId85" Type="http://schemas.openxmlformats.org/officeDocument/2006/relationships/slide" Target="slides/slide45.xml"/><Relationship Id="rId84" Type="http://schemas.openxmlformats.org/officeDocument/2006/relationships/slide" Target="slides/slide44.xml"/><Relationship Id="rId83" Type="http://schemas.openxmlformats.org/officeDocument/2006/relationships/slide" Target="slides/slide43.xml"/><Relationship Id="rId82" Type="http://schemas.openxmlformats.org/officeDocument/2006/relationships/slide" Target="slides/slide42.xml"/><Relationship Id="rId81" Type="http://schemas.openxmlformats.org/officeDocument/2006/relationships/slide" Target="slides/slide41.xml"/><Relationship Id="rId80" Type="http://schemas.openxmlformats.org/officeDocument/2006/relationships/slide" Target="slides/slide40.xml"/><Relationship Id="rId8" Type="http://schemas.openxmlformats.org/officeDocument/2006/relationships/slideMaster" Target="slideMasters/slideMaster7.xml"/><Relationship Id="rId79" Type="http://schemas.openxmlformats.org/officeDocument/2006/relationships/slide" Target="slides/slide39.xml"/><Relationship Id="rId78" Type="http://schemas.openxmlformats.org/officeDocument/2006/relationships/slide" Target="slides/slide38.xml"/><Relationship Id="rId77" Type="http://schemas.openxmlformats.org/officeDocument/2006/relationships/slide" Target="slides/slide37.xml"/><Relationship Id="rId76" Type="http://schemas.openxmlformats.org/officeDocument/2006/relationships/slide" Target="slides/slide36.xml"/><Relationship Id="rId75" Type="http://schemas.openxmlformats.org/officeDocument/2006/relationships/slide" Target="slides/slide35.xml"/><Relationship Id="rId74" Type="http://schemas.openxmlformats.org/officeDocument/2006/relationships/slide" Target="slides/slide34.xml"/><Relationship Id="rId73" Type="http://schemas.openxmlformats.org/officeDocument/2006/relationships/slide" Target="slides/slide33.xml"/><Relationship Id="rId72" Type="http://schemas.openxmlformats.org/officeDocument/2006/relationships/slide" Target="slides/slide32.xml"/><Relationship Id="rId71" Type="http://schemas.openxmlformats.org/officeDocument/2006/relationships/slide" Target="slides/slide31.xml"/><Relationship Id="rId70" Type="http://schemas.openxmlformats.org/officeDocument/2006/relationships/slide" Target="slides/slide30.xml"/><Relationship Id="rId7" Type="http://schemas.openxmlformats.org/officeDocument/2006/relationships/slideMaster" Target="slideMasters/slideMaster6.xml"/><Relationship Id="rId69" Type="http://schemas.openxmlformats.org/officeDocument/2006/relationships/slide" Target="slides/slide29.xml"/><Relationship Id="rId68" Type="http://schemas.openxmlformats.org/officeDocument/2006/relationships/slide" Target="slides/slide28.xml"/><Relationship Id="rId67" Type="http://schemas.openxmlformats.org/officeDocument/2006/relationships/slide" Target="slides/slide27.xml"/><Relationship Id="rId66" Type="http://schemas.openxmlformats.org/officeDocument/2006/relationships/slide" Target="slides/slide26.xml"/><Relationship Id="rId65" Type="http://schemas.openxmlformats.org/officeDocument/2006/relationships/slide" Target="slides/slide25.xml"/><Relationship Id="rId64" Type="http://schemas.openxmlformats.org/officeDocument/2006/relationships/slide" Target="slides/slide24.xml"/><Relationship Id="rId63" Type="http://schemas.openxmlformats.org/officeDocument/2006/relationships/slide" Target="slides/slide23.xml"/><Relationship Id="rId62" Type="http://schemas.openxmlformats.org/officeDocument/2006/relationships/slide" Target="slides/slide22.xml"/><Relationship Id="rId61" Type="http://schemas.openxmlformats.org/officeDocument/2006/relationships/slide" Target="slides/slide21.xml"/><Relationship Id="rId60" Type="http://schemas.openxmlformats.org/officeDocument/2006/relationships/slide" Target="slides/slide20.xml"/><Relationship Id="rId6" Type="http://schemas.openxmlformats.org/officeDocument/2006/relationships/slideMaster" Target="slideMasters/slideMaster5.xml"/><Relationship Id="rId59" Type="http://schemas.openxmlformats.org/officeDocument/2006/relationships/slide" Target="slides/slide19.xml"/><Relationship Id="rId58" Type="http://schemas.openxmlformats.org/officeDocument/2006/relationships/slide" Target="slides/slide18.xml"/><Relationship Id="rId57" Type="http://schemas.openxmlformats.org/officeDocument/2006/relationships/slide" Target="slides/slide17.xml"/><Relationship Id="rId56" Type="http://schemas.openxmlformats.org/officeDocument/2006/relationships/slide" Target="slides/slide16.xml"/><Relationship Id="rId55" Type="http://schemas.openxmlformats.org/officeDocument/2006/relationships/slide" Target="slides/slide15.xml"/><Relationship Id="rId54" Type="http://schemas.openxmlformats.org/officeDocument/2006/relationships/slide" Target="slides/slide14.xml"/><Relationship Id="rId53" Type="http://schemas.openxmlformats.org/officeDocument/2006/relationships/slide" Target="slides/slide13.xml"/><Relationship Id="rId52" Type="http://schemas.openxmlformats.org/officeDocument/2006/relationships/slide" Target="slides/slide12.xml"/><Relationship Id="rId51" Type="http://schemas.openxmlformats.org/officeDocument/2006/relationships/slide" Target="slides/slide11.xml"/><Relationship Id="rId50" Type="http://schemas.openxmlformats.org/officeDocument/2006/relationships/slide" Target="slides/slide10.xml"/><Relationship Id="rId5" Type="http://schemas.openxmlformats.org/officeDocument/2006/relationships/slideMaster" Target="slideMasters/slideMaster4.xml"/><Relationship Id="rId49" Type="http://schemas.openxmlformats.org/officeDocument/2006/relationships/slide" Target="slides/slide9.xml"/><Relationship Id="rId48" Type="http://schemas.openxmlformats.org/officeDocument/2006/relationships/slide" Target="slides/slide8.xml"/><Relationship Id="rId47" Type="http://schemas.openxmlformats.org/officeDocument/2006/relationships/notesMaster" Target="notesMasters/notesMaster1.xml"/><Relationship Id="rId46" Type="http://schemas.openxmlformats.org/officeDocument/2006/relationships/slide" Target="slides/slide7.xml"/><Relationship Id="rId45" Type="http://schemas.openxmlformats.org/officeDocument/2006/relationships/slide" Target="slides/slide6.xml"/><Relationship Id="rId44" Type="http://schemas.openxmlformats.org/officeDocument/2006/relationships/slide" Target="slides/slide5.xml"/><Relationship Id="rId43" Type="http://schemas.openxmlformats.org/officeDocument/2006/relationships/slide" Target="slides/slide4.xml"/><Relationship Id="rId42" Type="http://schemas.openxmlformats.org/officeDocument/2006/relationships/slide" Target="slides/slide3.xml"/><Relationship Id="rId41" Type="http://schemas.openxmlformats.org/officeDocument/2006/relationships/slide" Target="slides/slide2.xml"/><Relationship Id="rId40" Type="http://schemas.openxmlformats.org/officeDocument/2006/relationships/slide" Target="slides/slide1.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7" Type="http://schemas.openxmlformats.org/officeDocument/2006/relationships/tags" Target="tags/tag9.xml"/><Relationship Id="rId116" Type="http://schemas.openxmlformats.org/officeDocument/2006/relationships/commentAuthors" Target="commentAuthors.xml"/><Relationship Id="rId115" Type="http://schemas.openxmlformats.org/officeDocument/2006/relationships/tableStyles" Target="tableStyles.xml"/><Relationship Id="rId114" Type="http://schemas.openxmlformats.org/officeDocument/2006/relationships/viewProps" Target="viewProps.xml"/><Relationship Id="rId113" Type="http://schemas.openxmlformats.org/officeDocument/2006/relationships/presProps" Target="presProps.xml"/><Relationship Id="rId112" Type="http://schemas.openxmlformats.org/officeDocument/2006/relationships/slide" Target="slides/slide72.xml"/><Relationship Id="rId111" Type="http://schemas.openxmlformats.org/officeDocument/2006/relationships/slide" Target="slides/slide71.xml"/><Relationship Id="rId110" Type="http://schemas.openxmlformats.org/officeDocument/2006/relationships/slide" Target="slides/slide70.xml"/><Relationship Id="rId11" Type="http://schemas.openxmlformats.org/officeDocument/2006/relationships/slideMaster" Target="slideMasters/slideMaster10.xml"/><Relationship Id="rId109" Type="http://schemas.openxmlformats.org/officeDocument/2006/relationships/slide" Target="slides/slide69.xml"/><Relationship Id="rId108" Type="http://schemas.openxmlformats.org/officeDocument/2006/relationships/slide" Target="slides/slide68.xml"/><Relationship Id="rId107" Type="http://schemas.openxmlformats.org/officeDocument/2006/relationships/slide" Target="slides/slide67.xml"/><Relationship Id="rId106" Type="http://schemas.openxmlformats.org/officeDocument/2006/relationships/slide" Target="slides/slide66.xml"/><Relationship Id="rId105" Type="http://schemas.openxmlformats.org/officeDocument/2006/relationships/slide" Target="slides/slide65.xml"/><Relationship Id="rId104" Type="http://schemas.openxmlformats.org/officeDocument/2006/relationships/slide" Target="slides/slide64.xml"/><Relationship Id="rId103" Type="http://schemas.openxmlformats.org/officeDocument/2006/relationships/slide" Target="slides/slide63.xml"/><Relationship Id="rId102" Type="http://schemas.openxmlformats.org/officeDocument/2006/relationships/slide" Target="slides/slide62.xml"/><Relationship Id="rId101" Type="http://schemas.openxmlformats.org/officeDocument/2006/relationships/slide" Target="slides/slide61.xml"/><Relationship Id="rId100" Type="http://schemas.openxmlformats.org/officeDocument/2006/relationships/slide" Target="slides/slide6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IBR </a:t>
            </a:r>
            <a:r>
              <a:rPr lang="zh-CN" altLang="en-US" dirty="0"/>
              <a:t>： </a:t>
            </a:r>
            <a:r>
              <a:rPr lang="en-US" altLang="zh-CN" dirty="0"/>
              <a:t>Instruction Buffer Register </a:t>
            </a:r>
            <a:r>
              <a:rPr lang="zh-CN" altLang="en-US" dirty="0"/>
              <a:t>指令缓冲寄存器</a:t>
            </a:r>
            <a:br>
              <a:rPr lang="en-US" altLang="zh-CN" dirty="0"/>
            </a:br>
            <a:r>
              <a:rPr lang="en-US" altLang="zh-CN" b="0" i="0" dirty="0">
                <a:solidFill>
                  <a:srgbClr val="333333"/>
                </a:solidFill>
                <a:effectLst/>
                <a:latin typeface="Arial" panose="020B0604020202020204" pitchFamily="34" charset="0"/>
              </a:rPr>
              <a:t>Accumulator(AC)</a:t>
            </a:r>
            <a:r>
              <a:rPr lang="zh-CN" altLang="en-US" b="0" i="0" dirty="0">
                <a:solidFill>
                  <a:srgbClr val="333333"/>
                </a:solidFill>
                <a:effectLst/>
                <a:latin typeface="Arial" panose="020B0604020202020204" pitchFamily="34" charset="0"/>
              </a:rPr>
              <a:t>累加器    </a:t>
            </a:r>
            <a:r>
              <a:rPr lang="en-US" altLang="zh-CN" b="0" i="0" dirty="0">
                <a:solidFill>
                  <a:srgbClr val="333333"/>
                </a:solidFill>
                <a:effectLst/>
                <a:latin typeface="Arial" panose="020B0604020202020204" pitchFamily="34" charset="0"/>
              </a:rPr>
              <a:t>Multiplier Quotient </a:t>
            </a:r>
            <a:r>
              <a:rPr lang="zh-CN" altLang="en-US" b="0" i="0" dirty="0">
                <a:solidFill>
                  <a:srgbClr val="333333"/>
                </a:solidFill>
                <a:effectLst/>
                <a:latin typeface="Arial" panose="020B0604020202020204" pitchFamily="34" charset="0"/>
              </a:rPr>
              <a:t>乘商寄存器</a:t>
            </a:r>
            <a:r>
              <a:rPr lang="en-US" altLang="zh-CN" b="0" i="0" dirty="0">
                <a:solidFill>
                  <a:srgbClr val="333333"/>
                </a:solidFill>
                <a:effectLst/>
                <a:latin typeface="Arial" panose="020B0604020202020204" pitchFamily="34" charset="0"/>
              </a:rPr>
              <a:t>(MQ) </a:t>
            </a:r>
            <a:endParaRPr lang="en-US" altLang="zh-CN" b="0" i="0" dirty="0">
              <a:solidFill>
                <a:srgbClr val="333333"/>
              </a:solidFill>
              <a:effectLst/>
              <a:latin typeface="Arial" panose="020B0604020202020204" pitchFamily="34" charset="0"/>
            </a:endParaRPr>
          </a:p>
          <a:p>
            <a:r>
              <a:rPr lang="en-US" altLang="zh-CN" b="0" i="0" dirty="0">
                <a:solidFill>
                  <a:srgbClr val="CC0000"/>
                </a:solidFill>
                <a:effectLst/>
                <a:latin typeface="Arial" panose="020B0604020202020204" pitchFamily="34" charset="0"/>
              </a:rPr>
              <a:t>MBR</a:t>
            </a:r>
            <a:r>
              <a:rPr lang="en-US" altLang="zh-CN" b="0" i="0" dirty="0">
                <a:solidFill>
                  <a:srgbClr val="333333"/>
                </a:solidFill>
                <a:effectLst/>
                <a:latin typeface="Arial" panose="020B0604020202020204" pitchFamily="34" charset="0"/>
              </a:rPr>
              <a:t>(Memory Buffer </a:t>
            </a:r>
            <a:r>
              <a:rPr lang="en-US" altLang="zh-CN" b="0" i="0" dirty="0">
                <a:solidFill>
                  <a:srgbClr val="CC0000"/>
                </a:solidFill>
                <a:effectLst/>
                <a:latin typeface="Arial" panose="020B0604020202020204" pitchFamily="34" charset="0"/>
              </a:rPr>
              <a:t>Register</a:t>
            </a:r>
            <a:r>
              <a:rPr lang="en-US" altLang="zh-CN" b="0" i="0" dirty="0">
                <a:solidFill>
                  <a:srgbClr val="333333"/>
                </a:solidFill>
                <a:effectLst/>
                <a:latin typeface="Arial" panose="020B0604020202020204" pitchFamily="34" charset="0"/>
              </a:rPr>
              <a:t>): </a:t>
            </a:r>
            <a:r>
              <a:rPr lang="zh-CN" altLang="en-US" b="0" i="0" dirty="0">
                <a:solidFill>
                  <a:srgbClr val="333333"/>
                </a:solidFill>
                <a:effectLst/>
                <a:latin typeface="Arial" panose="020B0604020202020204" pitchFamily="34" charset="0"/>
              </a:rPr>
              <a:t>为一缓冲区</a:t>
            </a:r>
            <a:endParaRPr lang="zh-CN" altLang="en-US" dirty="0"/>
          </a:p>
        </p:txBody>
      </p:sp>
      <p:sp>
        <p:nvSpPr>
          <p:cNvPr id="4" name="灯片编号占位符 3"/>
          <p:cNvSpPr>
            <a:spLocks noGrp="1"/>
          </p:cNvSpPr>
          <p:nvPr>
            <p:ph type="sldNum" sz="quarter" idx="5"/>
          </p:nvPr>
        </p:nvSpPr>
        <p:spPr/>
        <p:txBody>
          <a:bodyPr/>
          <a:lstStyle/>
          <a:p>
            <a:fld id="{09625686-584A-41D4-8341-97710F295F2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TextEdit="1"/>
          </p:cNvSpPr>
          <p:nvPr>
            <p:ph type="sldImg"/>
          </p:nvPr>
        </p:nvSpPr>
        <p:spPr>
          <a:xfrm>
            <a:off x="1144588" y="576263"/>
            <a:ext cx="4586287" cy="3440112"/>
          </a:xfrm>
        </p:spPr>
      </p:sp>
      <p:sp>
        <p:nvSpPr>
          <p:cNvPr id="97283" name="Rectangle 3"/>
          <p:cNvSpPr>
            <a:spLocks noGrp="1"/>
          </p:cNvSpPr>
          <p:nvPr>
            <p:ph type="body" idx="1"/>
          </p:nvPr>
        </p:nvSpPr>
        <p:spPr>
          <a:xfrm>
            <a:off x="515938" y="4343400"/>
            <a:ext cx="5910262" cy="4114800"/>
          </a:xfrm>
        </p:spPr>
        <p:txBody>
          <a:bodyPr wrap="square" lIns="90045" tIns="44232" rIns="90045" bIns="44232" anchor="t" anchorCtr="0"/>
          <a:p>
            <a:pPr lvl="0"/>
            <a:r>
              <a:rPr lang="en-US" altLang="zh-CN" dirty="0"/>
              <a:t>Need to explain 1) clock cycle, 2) clock frequency.</a:t>
            </a:r>
            <a:endParaRPr lang="en-US" altLang="zh-CN" dirty="0"/>
          </a:p>
          <a:p>
            <a:pPr lvl="0"/>
            <a:r>
              <a:rPr lang="en-US" altLang="zh-CN" dirty="0"/>
              <a:t>Mention that CPI is important.</a:t>
            </a:r>
            <a:endParaRPr lang="en-US" altLang="zh-CN" dirty="0"/>
          </a:p>
          <a:p>
            <a:pPr lvl="0"/>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TextEdit="1"/>
          </p:cNvSpPr>
          <p:nvPr>
            <p:ph type="sldImg"/>
          </p:nvPr>
        </p:nvSpPr>
        <p:spPr>
          <a:xfrm>
            <a:off x="1144588" y="576263"/>
            <a:ext cx="4586287" cy="3440112"/>
          </a:xfrm>
        </p:spPr>
      </p:sp>
      <p:sp>
        <p:nvSpPr>
          <p:cNvPr id="97283" name="Rectangle 3"/>
          <p:cNvSpPr>
            <a:spLocks noGrp="1"/>
          </p:cNvSpPr>
          <p:nvPr>
            <p:ph type="body" idx="1"/>
          </p:nvPr>
        </p:nvSpPr>
        <p:spPr>
          <a:xfrm>
            <a:off x="515938" y="4343400"/>
            <a:ext cx="5910262" cy="4114800"/>
          </a:xfrm>
        </p:spPr>
        <p:txBody>
          <a:bodyPr wrap="square" lIns="90045" tIns="44232" rIns="90045" bIns="44232" anchor="t" anchorCtr="0"/>
          <a:p>
            <a:pPr lvl="0"/>
            <a:r>
              <a:rPr lang="en-US" altLang="zh-CN" dirty="0"/>
              <a:t>Need to explain 1) clock cycle, 2) clock frequency.</a:t>
            </a:r>
            <a:endParaRPr lang="en-US" altLang="zh-CN" dirty="0"/>
          </a:p>
          <a:p>
            <a:pPr lvl="0"/>
            <a:r>
              <a:rPr lang="en-US" altLang="zh-CN" dirty="0"/>
              <a:t>Mention that CPI is important.</a:t>
            </a:r>
            <a:endParaRPr lang="en-US" altLang="zh-CN" dirty="0"/>
          </a:p>
          <a:p>
            <a:pPr lvl="0"/>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TextEdit="1"/>
          </p:cNvSpPr>
          <p:nvPr>
            <p:ph type="sldImg"/>
          </p:nvPr>
        </p:nvSpPr>
        <p:spPr>
          <a:xfrm>
            <a:off x="1144588" y="576263"/>
            <a:ext cx="4586287" cy="3440112"/>
          </a:xfrm>
        </p:spPr>
      </p:sp>
      <p:sp>
        <p:nvSpPr>
          <p:cNvPr id="105475" name="Rectangle 3"/>
          <p:cNvSpPr>
            <a:spLocks noGrp="1"/>
          </p:cNvSpPr>
          <p:nvPr>
            <p:ph type="body" idx="1"/>
          </p:nvPr>
        </p:nvSpPr>
        <p:spPr>
          <a:xfrm>
            <a:off x="515938" y="4343400"/>
            <a:ext cx="5910262" cy="4114800"/>
          </a:xfrm>
        </p:spPr>
        <p:txBody>
          <a:bodyPr wrap="square" lIns="90045" tIns="44232" rIns="90045" bIns="44232" anchor="t" anchorCtr="0"/>
          <a:p>
            <a:pPr lvl="0"/>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TextEdit="1"/>
          </p:cNvSpPr>
          <p:nvPr>
            <p:ph type="sldImg"/>
          </p:nvPr>
        </p:nvSpPr>
        <p:spPr>
          <a:xfrm>
            <a:off x="1144588" y="576263"/>
            <a:ext cx="4586287" cy="3440112"/>
          </a:xfrm>
        </p:spPr>
      </p:sp>
      <p:sp>
        <p:nvSpPr>
          <p:cNvPr id="105475" name="Rectangle 3"/>
          <p:cNvSpPr>
            <a:spLocks noGrp="1"/>
          </p:cNvSpPr>
          <p:nvPr>
            <p:ph type="body" idx="1"/>
          </p:nvPr>
        </p:nvSpPr>
        <p:spPr>
          <a:xfrm>
            <a:off x="515938" y="4343400"/>
            <a:ext cx="5910262" cy="4114800"/>
          </a:xfrm>
        </p:spPr>
        <p:txBody>
          <a:bodyPr wrap="square" lIns="90045" tIns="44232" rIns="90045" bIns="44232" anchor="t" anchorCtr="0"/>
          <a:p>
            <a:pPr lvl="0"/>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TextEdit="1"/>
          </p:cNvSpPr>
          <p:nvPr>
            <p:ph type="sldImg"/>
          </p:nvPr>
        </p:nvSpPr>
        <p:spPr>
          <a:xfrm>
            <a:off x="1144588" y="576263"/>
            <a:ext cx="4586287" cy="3440112"/>
          </a:xfrm>
        </p:spPr>
      </p:sp>
      <p:sp>
        <p:nvSpPr>
          <p:cNvPr id="105475" name="Rectangle 3"/>
          <p:cNvSpPr>
            <a:spLocks noGrp="1"/>
          </p:cNvSpPr>
          <p:nvPr>
            <p:ph type="body" idx="1"/>
          </p:nvPr>
        </p:nvSpPr>
        <p:spPr>
          <a:xfrm>
            <a:off x="515938" y="4343400"/>
            <a:ext cx="5910262" cy="4114800"/>
          </a:xfrm>
        </p:spPr>
        <p:txBody>
          <a:bodyPr wrap="square" lIns="90045" tIns="44232" rIns="90045" bIns="44232" anchor="t" anchorCtr="0"/>
          <a:p>
            <a:pPr lvl="0"/>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TextEdit="1"/>
          </p:cNvSpPr>
          <p:nvPr>
            <p:ph type="sldImg"/>
          </p:nvPr>
        </p:nvSpPr>
        <p:spPr>
          <a:xfrm>
            <a:off x="1144588" y="576263"/>
            <a:ext cx="4586287" cy="3440112"/>
          </a:xfrm>
        </p:spPr>
      </p:sp>
      <p:sp>
        <p:nvSpPr>
          <p:cNvPr id="111619" name="Rectangle 3"/>
          <p:cNvSpPr>
            <a:spLocks noGrp="1"/>
          </p:cNvSpPr>
          <p:nvPr>
            <p:ph type="body" idx="1"/>
          </p:nvPr>
        </p:nvSpPr>
        <p:spPr>
          <a:xfrm>
            <a:off x="515938" y="4343400"/>
            <a:ext cx="5910262" cy="4114800"/>
          </a:xfrm>
        </p:spPr>
        <p:txBody>
          <a:bodyPr wrap="square" lIns="90045" tIns="44232" rIns="90045" bIns="44232" anchor="t" anchorCtr="0"/>
          <a:p>
            <a:pPr lvl="0"/>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TextEdit="1"/>
          </p:cNvSpPr>
          <p:nvPr>
            <p:ph type="sldImg"/>
          </p:nvPr>
        </p:nvSpPr>
        <p:spPr>
          <a:xfrm>
            <a:off x="1144588" y="576263"/>
            <a:ext cx="4586287" cy="3440112"/>
          </a:xfrm>
        </p:spPr>
      </p:sp>
      <p:sp>
        <p:nvSpPr>
          <p:cNvPr id="114691" name="Rectangle 3"/>
          <p:cNvSpPr>
            <a:spLocks noGrp="1"/>
          </p:cNvSpPr>
          <p:nvPr>
            <p:ph type="body" idx="1"/>
          </p:nvPr>
        </p:nvSpPr>
        <p:spPr>
          <a:xfrm>
            <a:off x="515938" y="4343400"/>
            <a:ext cx="5910262" cy="4114800"/>
          </a:xfrm>
        </p:spPr>
        <p:txBody>
          <a:bodyPr wrap="square" lIns="90045" tIns="44232" rIns="90045" bIns="44232" anchor="t" anchorCtr="0"/>
          <a:p>
            <a:pPr lvl="0"/>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6" Type="http://schemas.openxmlformats.org/officeDocument/2006/relationships/theme" Target="../theme/theme10.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6" Type="http://schemas.openxmlformats.org/officeDocument/2006/relationships/theme" Target="../theme/theme1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6" Type="http://schemas.openxmlformats.org/officeDocument/2006/relationships/theme" Target="../theme/theme12.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6" Type="http://schemas.openxmlformats.org/officeDocument/2006/relationships/theme" Target="../theme/theme13.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6" Type="http://schemas.openxmlformats.org/officeDocument/2006/relationships/theme" Target="../theme/theme14.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6" Type="http://schemas.openxmlformats.org/officeDocument/2006/relationships/theme" Target="../theme/theme15.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6" Type="http://schemas.openxmlformats.org/officeDocument/2006/relationships/theme" Target="../theme/theme16.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6" Type="http://schemas.openxmlformats.org/officeDocument/2006/relationships/theme" Target="../theme/theme17.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6" Type="http://schemas.openxmlformats.org/officeDocument/2006/relationships/theme" Target="../theme/theme18.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6" Type="http://schemas.openxmlformats.org/officeDocument/2006/relationships/theme" Target="../theme/theme19.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image" Target="../media/image3.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6" Type="http://schemas.openxmlformats.org/officeDocument/2006/relationships/theme" Target="../theme/theme20.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6" Type="http://schemas.openxmlformats.org/officeDocument/2006/relationships/theme" Target="../theme/theme2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6" Type="http://schemas.openxmlformats.org/officeDocument/2006/relationships/theme" Target="../theme/theme22.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6" Type="http://schemas.openxmlformats.org/officeDocument/2006/relationships/theme" Target="../theme/theme23.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6" Type="http://schemas.openxmlformats.org/officeDocument/2006/relationships/theme" Target="../theme/theme24.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6" Type="http://schemas.openxmlformats.org/officeDocument/2006/relationships/theme" Target="../theme/theme25.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4.xml"/><Relationship Id="rId8" Type="http://schemas.openxmlformats.org/officeDocument/2006/relationships/slideLayout" Target="../slideLayouts/slideLayout283.xml"/><Relationship Id="rId7" Type="http://schemas.openxmlformats.org/officeDocument/2006/relationships/slideLayout" Target="../slideLayouts/slideLayout282.xml"/><Relationship Id="rId6" Type="http://schemas.openxmlformats.org/officeDocument/2006/relationships/slideLayout" Target="../slideLayouts/slideLayout281.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6" Type="http://schemas.openxmlformats.org/officeDocument/2006/relationships/theme" Target="../theme/theme26.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86.xml"/><Relationship Id="rId10" Type="http://schemas.openxmlformats.org/officeDocument/2006/relationships/slideLayout" Target="../slideLayouts/slideLayout285.xml"/><Relationship Id="rId1"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6" Type="http://schemas.openxmlformats.org/officeDocument/2006/relationships/theme" Target="../theme/theme27.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06.xml"/><Relationship Id="rId8" Type="http://schemas.openxmlformats.org/officeDocument/2006/relationships/slideLayout" Target="../slideLayouts/slideLayout305.xml"/><Relationship Id="rId7" Type="http://schemas.openxmlformats.org/officeDocument/2006/relationships/slideLayout" Target="../slideLayouts/slideLayout304.xml"/><Relationship Id="rId6" Type="http://schemas.openxmlformats.org/officeDocument/2006/relationships/slideLayout" Target="../slideLayouts/slideLayout303.xml"/><Relationship Id="rId5" Type="http://schemas.openxmlformats.org/officeDocument/2006/relationships/slideLayout" Target="../slideLayouts/slideLayout302.xml"/><Relationship Id="rId4" Type="http://schemas.openxmlformats.org/officeDocument/2006/relationships/slideLayout" Target="../slideLayouts/slideLayout301.xml"/><Relationship Id="rId3" Type="http://schemas.openxmlformats.org/officeDocument/2006/relationships/slideLayout" Target="../slideLayouts/slideLayout300.xml"/><Relationship Id="rId2" Type="http://schemas.openxmlformats.org/officeDocument/2006/relationships/slideLayout" Target="../slideLayouts/slideLayout299.xml"/><Relationship Id="rId16" Type="http://schemas.openxmlformats.org/officeDocument/2006/relationships/theme" Target="../theme/theme28.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08.xml"/><Relationship Id="rId10" Type="http://schemas.openxmlformats.org/officeDocument/2006/relationships/slideLayout" Target="../slideLayouts/slideLayout307.xml"/><Relationship Id="rId1" Type="http://schemas.openxmlformats.org/officeDocument/2006/relationships/slideLayout" Target="../slideLayouts/slideLayout298.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6" Type="http://schemas.openxmlformats.org/officeDocument/2006/relationships/theme" Target="../theme/theme29.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19.xml"/><Relationship Id="rId10" Type="http://schemas.openxmlformats.org/officeDocument/2006/relationships/slideLayout" Target="../slideLayouts/slideLayout318.xml"/><Relationship Id="rId1"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28.xml"/><Relationship Id="rId8" Type="http://schemas.openxmlformats.org/officeDocument/2006/relationships/slideLayout" Target="../slideLayouts/slideLayout327.xml"/><Relationship Id="rId7" Type="http://schemas.openxmlformats.org/officeDocument/2006/relationships/slideLayout" Target="../slideLayouts/slideLayout326.xml"/><Relationship Id="rId6" Type="http://schemas.openxmlformats.org/officeDocument/2006/relationships/slideLayout" Target="../slideLayouts/slideLayout325.xml"/><Relationship Id="rId5" Type="http://schemas.openxmlformats.org/officeDocument/2006/relationships/slideLayout" Target="../slideLayouts/slideLayout324.xml"/><Relationship Id="rId4" Type="http://schemas.openxmlformats.org/officeDocument/2006/relationships/slideLayout" Target="../slideLayouts/slideLayout323.xml"/><Relationship Id="rId3" Type="http://schemas.openxmlformats.org/officeDocument/2006/relationships/slideLayout" Target="../slideLayouts/slideLayout322.xml"/><Relationship Id="rId2" Type="http://schemas.openxmlformats.org/officeDocument/2006/relationships/slideLayout" Target="../slideLayouts/slideLayout321.xml"/><Relationship Id="rId16" Type="http://schemas.openxmlformats.org/officeDocument/2006/relationships/theme" Target="../theme/theme30.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30.xml"/><Relationship Id="rId10" Type="http://schemas.openxmlformats.org/officeDocument/2006/relationships/slideLayout" Target="../slideLayouts/slideLayout329.xml"/><Relationship Id="rId1" Type="http://schemas.openxmlformats.org/officeDocument/2006/relationships/slideLayout" Target="../slideLayouts/slideLayout320.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339.xml"/><Relationship Id="rId8" Type="http://schemas.openxmlformats.org/officeDocument/2006/relationships/slideLayout" Target="../slideLayouts/slideLayout338.xml"/><Relationship Id="rId7" Type="http://schemas.openxmlformats.org/officeDocument/2006/relationships/slideLayout" Target="../slideLayouts/slideLayout337.xml"/><Relationship Id="rId6" Type="http://schemas.openxmlformats.org/officeDocument/2006/relationships/slideLayout" Target="../slideLayouts/slideLayout336.xml"/><Relationship Id="rId5" Type="http://schemas.openxmlformats.org/officeDocument/2006/relationships/slideLayout" Target="../slideLayouts/slideLayout335.xml"/><Relationship Id="rId4" Type="http://schemas.openxmlformats.org/officeDocument/2006/relationships/slideLayout" Target="../slideLayouts/slideLayout334.xml"/><Relationship Id="rId3" Type="http://schemas.openxmlformats.org/officeDocument/2006/relationships/slideLayout" Target="../slideLayouts/slideLayout333.xml"/><Relationship Id="rId2" Type="http://schemas.openxmlformats.org/officeDocument/2006/relationships/slideLayout" Target="../slideLayouts/slideLayout332.xml"/><Relationship Id="rId16" Type="http://schemas.openxmlformats.org/officeDocument/2006/relationships/theme" Target="../theme/theme3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41.xml"/><Relationship Id="rId10" Type="http://schemas.openxmlformats.org/officeDocument/2006/relationships/slideLayout" Target="../slideLayouts/slideLayout340.xml"/><Relationship Id="rId1" Type="http://schemas.openxmlformats.org/officeDocument/2006/relationships/slideLayout" Target="../slideLayouts/slideLayout331.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350.xml"/><Relationship Id="rId8" Type="http://schemas.openxmlformats.org/officeDocument/2006/relationships/slideLayout" Target="../slideLayouts/slideLayout349.xml"/><Relationship Id="rId7" Type="http://schemas.openxmlformats.org/officeDocument/2006/relationships/slideLayout" Target="../slideLayouts/slideLayout348.xml"/><Relationship Id="rId6" Type="http://schemas.openxmlformats.org/officeDocument/2006/relationships/slideLayout" Target="../slideLayouts/slideLayout347.xml"/><Relationship Id="rId5" Type="http://schemas.openxmlformats.org/officeDocument/2006/relationships/slideLayout" Target="../slideLayouts/slideLayout346.xml"/><Relationship Id="rId4" Type="http://schemas.openxmlformats.org/officeDocument/2006/relationships/slideLayout" Target="../slideLayouts/slideLayout345.xml"/><Relationship Id="rId3" Type="http://schemas.openxmlformats.org/officeDocument/2006/relationships/slideLayout" Target="../slideLayouts/slideLayout344.xml"/><Relationship Id="rId2" Type="http://schemas.openxmlformats.org/officeDocument/2006/relationships/slideLayout" Target="../slideLayouts/slideLayout343.xml"/><Relationship Id="rId16" Type="http://schemas.openxmlformats.org/officeDocument/2006/relationships/theme" Target="../theme/theme32.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52.xml"/><Relationship Id="rId10" Type="http://schemas.openxmlformats.org/officeDocument/2006/relationships/slideLayout" Target="../slideLayouts/slideLayout351.xml"/><Relationship Id="rId1" Type="http://schemas.openxmlformats.org/officeDocument/2006/relationships/slideLayout" Target="../slideLayouts/slideLayout342.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361.xml"/><Relationship Id="rId8" Type="http://schemas.openxmlformats.org/officeDocument/2006/relationships/slideLayout" Target="../slideLayouts/slideLayout360.xml"/><Relationship Id="rId7" Type="http://schemas.openxmlformats.org/officeDocument/2006/relationships/slideLayout" Target="../slideLayouts/slideLayout359.xml"/><Relationship Id="rId6" Type="http://schemas.openxmlformats.org/officeDocument/2006/relationships/slideLayout" Target="../slideLayouts/slideLayout358.xml"/><Relationship Id="rId5" Type="http://schemas.openxmlformats.org/officeDocument/2006/relationships/slideLayout" Target="../slideLayouts/slideLayout357.xml"/><Relationship Id="rId4" Type="http://schemas.openxmlformats.org/officeDocument/2006/relationships/slideLayout" Target="../slideLayouts/slideLayout356.xml"/><Relationship Id="rId3" Type="http://schemas.openxmlformats.org/officeDocument/2006/relationships/slideLayout" Target="../slideLayouts/slideLayout355.xml"/><Relationship Id="rId2" Type="http://schemas.openxmlformats.org/officeDocument/2006/relationships/slideLayout" Target="../slideLayouts/slideLayout354.xml"/><Relationship Id="rId16" Type="http://schemas.openxmlformats.org/officeDocument/2006/relationships/theme" Target="../theme/theme33.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63.xml"/><Relationship Id="rId10" Type="http://schemas.openxmlformats.org/officeDocument/2006/relationships/slideLayout" Target="../slideLayouts/slideLayout362.xml"/><Relationship Id="rId1" Type="http://schemas.openxmlformats.org/officeDocument/2006/relationships/slideLayout" Target="../slideLayouts/slideLayout353.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372.xml"/><Relationship Id="rId8" Type="http://schemas.openxmlformats.org/officeDocument/2006/relationships/slideLayout" Target="../slideLayouts/slideLayout371.xml"/><Relationship Id="rId7" Type="http://schemas.openxmlformats.org/officeDocument/2006/relationships/slideLayout" Target="../slideLayouts/slideLayout370.xml"/><Relationship Id="rId6" Type="http://schemas.openxmlformats.org/officeDocument/2006/relationships/slideLayout" Target="../slideLayouts/slideLayout369.xml"/><Relationship Id="rId5" Type="http://schemas.openxmlformats.org/officeDocument/2006/relationships/slideLayout" Target="../slideLayouts/slideLayout368.xml"/><Relationship Id="rId4" Type="http://schemas.openxmlformats.org/officeDocument/2006/relationships/slideLayout" Target="../slideLayouts/slideLayout367.xml"/><Relationship Id="rId3" Type="http://schemas.openxmlformats.org/officeDocument/2006/relationships/slideLayout" Target="../slideLayouts/slideLayout366.xml"/><Relationship Id="rId2" Type="http://schemas.openxmlformats.org/officeDocument/2006/relationships/slideLayout" Target="../slideLayouts/slideLayout365.xml"/><Relationship Id="rId16" Type="http://schemas.openxmlformats.org/officeDocument/2006/relationships/theme" Target="../theme/theme34.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74.xml"/><Relationship Id="rId10" Type="http://schemas.openxmlformats.org/officeDocument/2006/relationships/slideLayout" Target="../slideLayouts/slideLayout373.xml"/><Relationship Id="rId1" Type="http://schemas.openxmlformats.org/officeDocument/2006/relationships/slideLayout" Target="../slideLayouts/slideLayout364.xml"/></Relationships>
</file>

<file path=ppt/slideMasters/_rels/slideMaster35.xml.rels><?xml version="1.0" encoding="UTF-8" standalone="yes"?>
<Relationships xmlns="http://schemas.openxmlformats.org/package/2006/relationships"><Relationship Id="rId9" Type="http://schemas.openxmlformats.org/officeDocument/2006/relationships/slideLayout" Target="../slideLayouts/slideLayout383.xml"/><Relationship Id="rId8" Type="http://schemas.openxmlformats.org/officeDocument/2006/relationships/slideLayout" Target="../slideLayouts/slideLayout382.xml"/><Relationship Id="rId7" Type="http://schemas.openxmlformats.org/officeDocument/2006/relationships/slideLayout" Target="../slideLayouts/slideLayout381.xml"/><Relationship Id="rId6" Type="http://schemas.openxmlformats.org/officeDocument/2006/relationships/slideLayout" Target="../slideLayouts/slideLayout380.xml"/><Relationship Id="rId5" Type="http://schemas.openxmlformats.org/officeDocument/2006/relationships/slideLayout" Target="../slideLayouts/slideLayout379.xml"/><Relationship Id="rId4" Type="http://schemas.openxmlformats.org/officeDocument/2006/relationships/slideLayout" Target="../slideLayouts/slideLayout378.xml"/><Relationship Id="rId3" Type="http://schemas.openxmlformats.org/officeDocument/2006/relationships/slideLayout" Target="../slideLayouts/slideLayout377.xml"/><Relationship Id="rId2" Type="http://schemas.openxmlformats.org/officeDocument/2006/relationships/slideLayout" Target="../slideLayouts/slideLayout376.xml"/><Relationship Id="rId16" Type="http://schemas.openxmlformats.org/officeDocument/2006/relationships/theme" Target="../theme/theme35.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85.xml"/><Relationship Id="rId10" Type="http://schemas.openxmlformats.org/officeDocument/2006/relationships/slideLayout" Target="../slideLayouts/slideLayout384.xml"/><Relationship Id="rId1" Type="http://schemas.openxmlformats.org/officeDocument/2006/relationships/slideLayout" Target="../slideLayouts/slideLayout375.xml"/></Relationships>
</file>

<file path=ppt/slideMasters/_rels/slideMaster36.xml.rels><?xml version="1.0" encoding="UTF-8" standalone="yes"?>
<Relationships xmlns="http://schemas.openxmlformats.org/package/2006/relationships"><Relationship Id="rId9" Type="http://schemas.openxmlformats.org/officeDocument/2006/relationships/slideLayout" Target="../slideLayouts/slideLayout394.xml"/><Relationship Id="rId8" Type="http://schemas.openxmlformats.org/officeDocument/2006/relationships/slideLayout" Target="../slideLayouts/slideLayout393.xml"/><Relationship Id="rId7" Type="http://schemas.openxmlformats.org/officeDocument/2006/relationships/slideLayout" Target="../slideLayouts/slideLayout392.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4" Type="http://schemas.openxmlformats.org/officeDocument/2006/relationships/slideLayout" Target="../slideLayouts/slideLayout389.xml"/><Relationship Id="rId3" Type="http://schemas.openxmlformats.org/officeDocument/2006/relationships/slideLayout" Target="../slideLayouts/slideLayout388.xml"/><Relationship Id="rId2" Type="http://schemas.openxmlformats.org/officeDocument/2006/relationships/slideLayout" Target="../slideLayouts/slideLayout387.xml"/><Relationship Id="rId16" Type="http://schemas.openxmlformats.org/officeDocument/2006/relationships/theme" Target="../theme/theme36.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396.xml"/><Relationship Id="rId10" Type="http://schemas.openxmlformats.org/officeDocument/2006/relationships/slideLayout" Target="../slideLayouts/slideLayout395.xml"/><Relationship Id="rId1" Type="http://schemas.openxmlformats.org/officeDocument/2006/relationships/slideLayout" Target="../slideLayouts/slideLayout386.xml"/></Relationships>
</file>

<file path=ppt/slideMasters/_rels/slideMaster37.xml.rels><?xml version="1.0" encoding="UTF-8" standalone="yes"?>
<Relationships xmlns="http://schemas.openxmlformats.org/package/2006/relationships"><Relationship Id="rId9" Type="http://schemas.openxmlformats.org/officeDocument/2006/relationships/slideLayout" Target="../slideLayouts/slideLayout405.xml"/><Relationship Id="rId8" Type="http://schemas.openxmlformats.org/officeDocument/2006/relationships/slideLayout" Target="../slideLayouts/slideLayout404.xml"/><Relationship Id="rId7" Type="http://schemas.openxmlformats.org/officeDocument/2006/relationships/slideLayout" Target="../slideLayouts/slideLayout403.xml"/><Relationship Id="rId6" Type="http://schemas.openxmlformats.org/officeDocument/2006/relationships/slideLayout" Target="../slideLayouts/slideLayout402.xml"/><Relationship Id="rId5" Type="http://schemas.openxmlformats.org/officeDocument/2006/relationships/slideLayout" Target="../slideLayouts/slideLayout401.xml"/><Relationship Id="rId4" Type="http://schemas.openxmlformats.org/officeDocument/2006/relationships/slideLayout" Target="../slideLayouts/slideLayout400.xml"/><Relationship Id="rId3" Type="http://schemas.openxmlformats.org/officeDocument/2006/relationships/slideLayout" Target="../slideLayouts/slideLayout399.xml"/><Relationship Id="rId2" Type="http://schemas.openxmlformats.org/officeDocument/2006/relationships/slideLayout" Target="../slideLayouts/slideLayout398.xml"/><Relationship Id="rId16" Type="http://schemas.openxmlformats.org/officeDocument/2006/relationships/theme" Target="../theme/theme37.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07.xml"/><Relationship Id="rId10" Type="http://schemas.openxmlformats.org/officeDocument/2006/relationships/slideLayout" Target="../slideLayouts/slideLayout406.xml"/><Relationship Id="rId1" Type="http://schemas.openxmlformats.org/officeDocument/2006/relationships/slideLayout" Target="../slideLayouts/slideLayout397.xml"/></Relationships>
</file>

<file path=ppt/slideMasters/_rels/slideMaster38.xml.rels><?xml version="1.0" encoding="UTF-8" standalone="yes"?>
<Relationships xmlns="http://schemas.openxmlformats.org/package/2006/relationships"><Relationship Id="rId9" Type="http://schemas.openxmlformats.org/officeDocument/2006/relationships/slideLayout" Target="../slideLayouts/slideLayout416.xml"/><Relationship Id="rId8" Type="http://schemas.openxmlformats.org/officeDocument/2006/relationships/slideLayout" Target="../slideLayouts/slideLayout415.xml"/><Relationship Id="rId7" Type="http://schemas.openxmlformats.org/officeDocument/2006/relationships/slideLayout" Target="../slideLayouts/slideLayout414.xml"/><Relationship Id="rId6" Type="http://schemas.openxmlformats.org/officeDocument/2006/relationships/slideLayout" Target="../slideLayouts/slideLayout413.xml"/><Relationship Id="rId5" Type="http://schemas.openxmlformats.org/officeDocument/2006/relationships/slideLayout" Target="../slideLayouts/slideLayout412.xml"/><Relationship Id="rId4" Type="http://schemas.openxmlformats.org/officeDocument/2006/relationships/slideLayout" Target="../slideLayouts/slideLayout411.xml"/><Relationship Id="rId3" Type="http://schemas.openxmlformats.org/officeDocument/2006/relationships/slideLayout" Target="../slideLayouts/slideLayout410.xml"/><Relationship Id="rId2" Type="http://schemas.openxmlformats.org/officeDocument/2006/relationships/slideLayout" Target="../slideLayouts/slideLayout409.xml"/><Relationship Id="rId16" Type="http://schemas.openxmlformats.org/officeDocument/2006/relationships/theme" Target="../theme/theme38.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18.xml"/><Relationship Id="rId10" Type="http://schemas.openxmlformats.org/officeDocument/2006/relationships/slideLayout" Target="../slideLayouts/slideLayout417.xml"/><Relationship Id="rId1" Type="http://schemas.openxmlformats.org/officeDocument/2006/relationships/slideLayout" Target="../slideLayouts/slideLayout408.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6" Type="http://schemas.openxmlformats.org/officeDocument/2006/relationships/theme" Target="../theme/theme4.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6" Type="http://schemas.openxmlformats.org/officeDocument/2006/relationships/theme" Target="../theme/theme5.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6" Type="http://schemas.openxmlformats.org/officeDocument/2006/relationships/theme" Target="../theme/theme6.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6" Type="http://schemas.openxmlformats.org/officeDocument/2006/relationships/theme" Target="../theme/theme7.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6" Type="http://schemas.openxmlformats.org/officeDocument/2006/relationships/theme" Target="../theme/theme8.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6" Type="http://schemas.openxmlformats.org/officeDocument/2006/relationships/theme" Target="../theme/theme9.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6.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22.xml"/><Relationship Id="rId2" Type="http://schemas.openxmlformats.org/officeDocument/2006/relationships/image" Target="../media/image4.png"/><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4.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6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77.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88.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04.xml"/><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37.xml"/><Relationship Id="rId1" Type="http://schemas.openxmlformats.org/officeDocument/2006/relationships/tags" Target="../tags/tag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43.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59.xml"/><Relationship Id="rId1" Type="http://schemas.openxmlformats.org/officeDocument/2006/relationships/tags" Target="../tags/tag4.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92.xml"/><Relationship Id="rId2" Type="http://schemas.openxmlformats.org/officeDocument/2006/relationships/hyperlink" Target="https://baike.baidu.com/item/%E5%9F%BA%E5%87%86" TargetMode="External"/><Relationship Id="rId1" Type="http://schemas.openxmlformats.org/officeDocument/2006/relationships/hyperlink" Target="https://baike.baidu.com/item/%E5%B0%8F%E6%95%B0" TargetMode="Externa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87.xml"/><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9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84.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tags" Target="../tags/tag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03.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tags" Target="../tags/tag8.xml"/><Relationship Id="rId2" Type="http://schemas.openxmlformats.org/officeDocument/2006/relationships/image" Target="../media/image13.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57.xml"/><Relationship Id="rId2" Type="http://schemas.openxmlformats.org/officeDocument/2006/relationships/themeOverride" Target="../theme/themeOverride1.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image" Target="../media/image7.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4097"/>
          <p:cNvSpPr>
            <a:spLocks noGrp="1"/>
          </p:cNvSpPr>
          <p:nvPr>
            <p:ph type="ctrTitle" idx="4294967295"/>
          </p:nvPr>
        </p:nvSpPr>
        <p:spPr>
          <a:xfrm>
            <a:off x="1143000" y="1752600"/>
            <a:ext cx="7487285" cy="1066800"/>
          </a:xfrm>
        </p:spPr>
        <p:txBody>
          <a:bodyPr anchor="b" anchorCtr="0"/>
          <a:lstStyle>
            <a:lvl1pPr lvl="0">
              <a:buClrTx/>
              <a:buSzTx/>
              <a:buFontTx/>
              <a:defRPr/>
            </a:lvl1pPr>
          </a:lstStyle>
          <a:p>
            <a:pPr lvl="0" indent="0" defTabSz="914400"/>
            <a:r>
              <a:rPr lang="zh-CN" altLang="en-US">
                <a:latin typeface="Tahoma" panose="020B0604030504040204" pitchFamily="2" charset="0"/>
                <a:ea typeface="黑体" panose="02010609060101010101" pitchFamily="2" charset="-122"/>
              </a:rPr>
              <a:t>第一章 计算机系统概</a:t>
            </a:r>
            <a:r>
              <a:rPr lang="zh-CN" altLang="en-US">
                <a:latin typeface="Tahoma" panose="020B0604030504040204" pitchFamily="2" charset="0"/>
                <a:ea typeface="黑体" panose="02010609060101010101" pitchFamily="2" charset="-122"/>
              </a:rPr>
              <a:t>述</a:t>
            </a:r>
            <a:endParaRPr lang="zh-CN" altLang="en-US">
              <a:latin typeface="Tahoma" panose="020B0604030504040204" pitchFamily="2"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sym typeface="+mn-ea"/>
              </a:rPr>
              <a:t>计算机硬件系统的组成</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1115695" y="1484630"/>
            <a:ext cx="3991610" cy="4373880"/>
          </a:xfrm>
          <a:prstGeom prst="rect">
            <a:avLst/>
          </a:prstGeom>
          <a:noFill/>
          <a:ln w="9525">
            <a:noFill/>
          </a:ln>
        </p:spPr>
        <p:txBody>
          <a:bodyPr wrap="square" anchor="t" anchorCtr="0">
            <a:spAutoFit/>
          </a:bodyPr>
          <a:p>
            <a:pPr marL="457200" indent="-457200" algn="l">
              <a:lnSpc>
                <a:spcPct val="120000"/>
              </a:lnSpc>
              <a:buClrTx/>
              <a:buSzTx/>
              <a:buFont typeface="Wingdings" panose="05000000000000000000" charset="0"/>
              <a:buChar char="l"/>
            </a:pPr>
            <a:r>
              <a:rPr lang="en-US" altLang="zh-CN" dirty="0">
                <a:solidFill>
                  <a:srgbClr val="FF3300"/>
                </a:solidFill>
                <a:latin typeface="楷体_GB2312" pitchFamily="1" charset="-122"/>
                <a:ea typeface="楷体_GB2312" pitchFamily="1" charset="-122"/>
              </a:rPr>
              <a:t> CPU</a:t>
            </a:r>
            <a:endParaRPr lang="en-US" altLang="zh-CN" dirty="0">
              <a:solidFill>
                <a:srgbClr val="FF3300"/>
              </a:solidFill>
              <a:latin typeface="楷体_GB2312" pitchFamily="1" charset="-122"/>
              <a:ea typeface="楷体_GB2312" pitchFamily="1" charset="-122"/>
            </a:endParaRPr>
          </a:p>
          <a:p>
            <a:pPr marL="914400" lvl="1" indent="-457200" algn="l">
              <a:lnSpc>
                <a:spcPct val="120000"/>
              </a:lnSpc>
              <a:buClrTx/>
              <a:buSzTx/>
              <a:buFont typeface="Wingdings" panose="05000000000000000000" charset="0"/>
              <a:buChar char="Ø"/>
            </a:pPr>
            <a:r>
              <a:rPr lang="zh-CN" altLang="en-US" sz="2400" dirty="0">
                <a:solidFill>
                  <a:srgbClr val="000066"/>
                </a:solidFill>
                <a:latin typeface="楷体_GB2312" pitchFamily="1" charset="-122"/>
                <a:ea typeface="楷体_GB2312" pitchFamily="1" charset="-122"/>
              </a:rPr>
              <a:t> 计算功能</a:t>
            </a:r>
            <a:endParaRPr lang="zh-CN" altLang="en-US" sz="2400" dirty="0">
              <a:solidFill>
                <a:srgbClr val="000066"/>
              </a:solidFill>
              <a:latin typeface="楷体_GB2312" pitchFamily="1" charset="-122"/>
              <a:ea typeface="楷体_GB2312" pitchFamily="1" charset="-122"/>
            </a:endParaRPr>
          </a:p>
          <a:p>
            <a:pPr marL="914400" lvl="1" indent="-457200" algn="l">
              <a:lnSpc>
                <a:spcPct val="120000"/>
              </a:lnSpc>
              <a:buClrTx/>
              <a:buSzTx/>
              <a:buFont typeface="Wingdings" panose="05000000000000000000" charset="0"/>
              <a:buChar char="Ø"/>
            </a:pPr>
            <a:r>
              <a:rPr lang="zh-CN" altLang="en-US" sz="2400" dirty="0">
                <a:solidFill>
                  <a:srgbClr val="000066"/>
                </a:solidFill>
                <a:latin typeface="楷体_GB2312" pitchFamily="1" charset="-122"/>
                <a:ea typeface="楷体_GB2312" pitchFamily="1" charset="-122"/>
              </a:rPr>
              <a:t> 控制功能</a:t>
            </a:r>
            <a:endParaRPr lang="zh-CN" altLang="en-US" sz="2400" dirty="0">
              <a:solidFill>
                <a:srgbClr val="000066"/>
              </a:solidFill>
              <a:latin typeface="楷体_GB2312" pitchFamily="1" charset="-122"/>
              <a:ea typeface="楷体_GB2312" pitchFamily="1" charset="-122"/>
            </a:endParaRPr>
          </a:p>
          <a:p>
            <a:pPr marL="457200" indent="-457200" algn="l">
              <a:lnSpc>
                <a:spcPct val="120000"/>
              </a:lnSpc>
              <a:buClrTx/>
              <a:buSzTx/>
              <a:buFont typeface="Wingdings" panose="05000000000000000000" charset="0"/>
              <a:buChar char="l"/>
            </a:pPr>
            <a:r>
              <a:rPr lang="en-US" altLang="zh-CN" dirty="0">
                <a:solidFill>
                  <a:srgbClr val="000066"/>
                </a:solidFill>
                <a:latin typeface="楷体_GB2312" pitchFamily="1" charset="-122"/>
                <a:ea typeface="楷体_GB2312" pitchFamily="1" charset="-122"/>
              </a:rPr>
              <a:t> </a:t>
            </a:r>
            <a:r>
              <a:rPr lang="zh-CN" altLang="en-US" dirty="0">
                <a:solidFill>
                  <a:srgbClr val="000066"/>
                </a:solidFill>
                <a:latin typeface="楷体_GB2312" pitchFamily="1" charset="-122"/>
                <a:ea typeface="楷体_GB2312" pitchFamily="1" charset="-122"/>
              </a:rPr>
              <a:t>存储</a:t>
            </a:r>
            <a:r>
              <a:rPr lang="zh-CN" altLang="en-US" dirty="0">
                <a:solidFill>
                  <a:srgbClr val="000066"/>
                </a:solidFill>
                <a:latin typeface="楷体_GB2312" pitchFamily="1" charset="-122"/>
                <a:ea typeface="楷体_GB2312" pitchFamily="1" charset="-122"/>
              </a:rPr>
              <a:t>器</a:t>
            </a:r>
            <a:endParaRPr lang="zh-CN" altLang="en-US" dirty="0">
              <a:solidFill>
                <a:srgbClr val="000066"/>
              </a:solidFill>
              <a:latin typeface="楷体_GB2312" pitchFamily="1" charset="-122"/>
              <a:ea typeface="楷体_GB2312" pitchFamily="1" charset="-122"/>
            </a:endParaRPr>
          </a:p>
          <a:p>
            <a:pPr marL="914400" lvl="1" indent="-457200" algn="l">
              <a:lnSpc>
                <a:spcPct val="120000"/>
              </a:lnSpc>
              <a:buClrTx/>
              <a:buSzTx/>
              <a:buFont typeface="Wingdings" panose="05000000000000000000" charset="0"/>
              <a:buChar char="Ø"/>
            </a:pPr>
            <a:r>
              <a:rPr lang="zh-CN" altLang="en-US" sz="2400" dirty="0">
                <a:solidFill>
                  <a:srgbClr val="FF3300"/>
                </a:solidFill>
                <a:latin typeface="楷体_GB2312" pitchFamily="1" charset="-122"/>
                <a:ea typeface="楷体_GB2312" pitchFamily="1" charset="-122"/>
              </a:rPr>
              <a:t> 内存</a:t>
            </a:r>
            <a:endParaRPr lang="zh-CN" altLang="en-US" sz="2400" dirty="0">
              <a:solidFill>
                <a:srgbClr val="FF3300"/>
              </a:solidFill>
              <a:latin typeface="楷体_GB2312" pitchFamily="1" charset="-122"/>
              <a:ea typeface="楷体_GB2312" pitchFamily="1" charset="-122"/>
            </a:endParaRPr>
          </a:p>
          <a:p>
            <a:pPr marL="914400" lvl="1" indent="-457200" algn="l">
              <a:lnSpc>
                <a:spcPct val="120000"/>
              </a:lnSpc>
              <a:buClrTx/>
              <a:buSzTx/>
              <a:buFont typeface="Wingdings" panose="05000000000000000000" charset="0"/>
              <a:buChar char="Ø"/>
            </a:pPr>
            <a:r>
              <a:rPr lang="zh-CN" altLang="en-US" sz="2400" dirty="0">
                <a:solidFill>
                  <a:srgbClr val="000066"/>
                </a:solidFill>
                <a:latin typeface="楷体_GB2312" pitchFamily="1" charset="-122"/>
                <a:ea typeface="楷体_GB2312" pitchFamily="1" charset="-122"/>
              </a:rPr>
              <a:t> 外存</a:t>
            </a:r>
            <a:endParaRPr lang="zh-CN" altLang="en-US" sz="2400" dirty="0">
              <a:solidFill>
                <a:srgbClr val="000066"/>
              </a:solidFill>
              <a:latin typeface="楷体_GB2312" pitchFamily="1" charset="-122"/>
              <a:ea typeface="楷体_GB2312" pitchFamily="1" charset="-122"/>
            </a:endParaRPr>
          </a:p>
          <a:p>
            <a:pPr marL="457200" indent="-457200" algn="l">
              <a:lnSpc>
                <a:spcPct val="120000"/>
              </a:lnSpc>
              <a:buClrTx/>
              <a:buSzTx/>
              <a:buFont typeface="Wingdings" panose="05000000000000000000" charset="0"/>
              <a:buChar char="l"/>
            </a:pPr>
            <a:r>
              <a:rPr lang="zh-CN" altLang="en-US" dirty="0">
                <a:solidFill>
                  <a:srgbClr val="000066"/>
                </a:solidFill>
                <a:latin typeface="楷体_GB2312" pitchFamily="1" charset="-122"/>
                <a:ea typeface="楷体_GB2312" pitchFamily="1" charset="-122"/>
              </a:rPr>
              <a:t> 外部</a:t>
            </a:r>
            <a:r>
              <a:rPr lang="zh-CN" altLang="en-US" dirty="0">
                <a:solidFill>
                  <a:srgbClr val="000066"/>
                </a:solidFill>
                <a:latin typeface="楷体_GB2312" pitchFamily="1" charset="-122"/>
                <a:ea typeface="楷体_GB2312" pitchFamily="1" charset="-122"/>
              </a:rPr>
              <a:t>设备</a:t>
            </a:r>
            <a:endParaRPr lang="zh-CN" altLang="en-US" dirty="0">
              <a:solidFill>
                <a:srgbClr val="000066"/>
              </a:solidFill>
              <a:latin typeface="楷体_GB2312" pitchFamily="1" charset="-122"/>
              <a:ea typeface="楷体_GB2312" pitchFamily="1" charset="-122"/>
            </a:endParaRPr>
          </a:p>
          <a:p>
            <a:pPr marL="914400" lvl="1" indent="-457200" algn="l">
              <a:lnSpc>
                <a:spcPct val="120000"/>
              </a:lnSpc>
              <a:buClrTx/>
              <a:buSzTx/>
              <a:buFont typeface="Wingdings" panose="05000000000000000000" charset="0"/>
              <a:buChar char="Ø"/>
            </a:pPr>
            <a:r>
              <a:rPr lang="zh-CN" altLang="en-US" sz="2400" dirty="0">
                <a:solidFill>
                  <a:srgbClr val="000066"/>
                </a:solidFill>
                <a:latin typeface="楷体_GB2312" pitchFamily="1" charset="-122"/>
                <a:ea typeface="楷体_GB2312" pitchFamily="1" charset="-122"/>
              </a:rPr>
              <a:t> I/O控制器</a:t>
            </a:r>
            <a:endParaRPr lang="zh-CN" altLang="en-US" sz="2400" dirty="0">
              <a:solidFill>
                <a:srgbClr val="000066"/>
              </a:solidFill>
              <a:latin typeface="楷体_GB2312" pitchFamily="1" charset="-122"/>
              <a:ea typeface="楷体_GB2312" pitchFamily="1" charset="-122"/>
            </a:endParaRPr>
          </a:p>
          <a:p>
            <a:pPr marL="457200" indent="-457200" algn="l">
              <a:lnSpc>
                <a:spcPct val="120000"/>
              </a:lnSpc>
              <a:buClrTx/>
              <a:buSzTx/>
              <a:buFont typeface="Wingdings" panose="05000000000000000000" charset="0"/>
              <a:buChar char="l"/>
            </a:pPr>
            <a:r>
              <a:rPr lang="zh-CN" altLang="en-US" dirty="0">
                <a:solidFill>
                  <a:srgbClr val="000066"/>
                </a:solidFill>
                <a:latin typeface="楷体_GB2312" pitchFamily="1" charset="-122"/>
                <a:ea typeface="楷体_GB2312" pitchFamily="1" charset="-122"/>
              </a:rPr>
              <a:t> </a:t>
            </a:r>
            <a:r>
              <a:rPr lang="zh-CN" altLang="en-US" dirty="0">
                <a:solidFill>
                  <a:srgbClr val="000066"/>
                </a:solidFill>
                <a:latin typeface="楷体_GB2312" pitchFamily="1" charset="-122"/>
                <a:ea typeface="楷体_GB2312" pitchFamily="1" charset="-122"/>
              </a:rPr>
              <a:t>总线</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rPr>
              <a:t>计算机</a:t>
            </a:r>
            <a:r>
              <a:rPr lang="zh-CN" altLang="en-US" sz="3600">
                <a:solidFill>
                  <a:schemeClr val="bg1"/>
                </a:solidFill>
                <a:latin typeface="华文新魏" panose="02010800040101010101" pitchFamily="2" charset="-122"/>
                <a:ea typeface="华文新魏" panose="02010800040101010101" pitchFamily="2" charset="-122"/>
              </a:rPr>
              <a:t>软件</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2140" y="1412875"/>
            <a:ext cx="6691630" cy="4892675"/>
          </a:xfrm>
          <a:prstGeom prst="rect">
            <a:avLst/>
          </a:prstGeom>
          <a:noFill/>
          <a:ln w="9525">
            <a:noFill/>
          </a:ln>
        </p:spPr>
        <p:txBody>
          <a:bodyPr wrap="square" anchor="t" anchorCtr="0">
            <a:spAutoFit/>
          </a:bodyPr>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系统软件</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000" dirty="0">
                <a:latin typeface="楷体_GB2312" pitchFamily="1" charset="-122"/>
                <a:ea typeface="楷体_GB2312" pitchFamily="1" charset="-122"/>
              </a:rPr>
              <a:t>操作系统</a:t>
            </a:r>
            <a:endParaRPr lang="zh-CN" altLang="en-US" sz="20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000" dirty="0">
                <a:latin typeface="楷体_GB2312" pitchFamily="1" charset="-122"/>
                <a:ea typeface="楷体_GB2312" pitchFamily="1" charset="-122"/>
              </a:rPr>
              <a:t>编程语言处理系统</a:t>
            </a:r>
            <a:endParaRPr lang="zh-CN" altLang="en-US" sz="20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000" dirty="0">
                <a:latin typeface="楷体_GB2312" pitchFamily="1" charset="-122"/>
                <a:ea typeface="楷体_GB2312" pitchFamily="1" charset="-122"/>
              </a:rPr>
              <a:t>数据库管理系统</a:t>
            </a:r>
            <a:r>
              <a:rPr lang="zh-CN" altLang="en-US" sz="2000" dirty="0">
                <a:latin typeface="楷体_GB2312" pitchFamily="1" charset="-122"/>
                <a:ea typeface="楷体_GB2312" pitchFamily="1" charset="-122"/>
              </a:rPr>
              <a:t>等</a:t>
            </a:r>
            <a:endParaRPr lang="zh-CN" altLang="en-US" sz="20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应用软件</a:t>
            </a:r>
            <a:r>
              <a:rPr lang="zh-CN" altLang="en-US" sz="2400" dirty="0">
                <a:solidFill>
                  <a:schemeClr val="tx1"/>
                </a:solidFill>
                <a:latin typeface="楷体_GB2312" pitchFamily="1" charset="-122"/>
                <a:ea typeface="楷体_GB2312" pitchFamily="1" charset="-122"/>
              </a:rPr>
              <a:t>   </a:t>
            </a:r>
            <a:endParaRPr lang="zh-CN" altLang="en-US" sz="24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000" dirty="0">
                <a:solidFill>
                  <a:schemeClr val="tx1"/>
                </a:solidFill>
                <a:latin typeface="楷体_GB2312" pitchFamily="1" charset="-122"/>
                <a:ea typeface="楷体_GB2312" pitchFamily="1" charset="-122"/>
              </a:rPr>
              <a:t>数据处理</a:t>
            </a:r>
            <a:endParaRPr lang="zh-CN" altLang="en-US" sz="20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000" dirty="0">
                <a:solidFill>
                  <a:schemeClr val="tx1"/>
                </a:solidFill>
                <a:latin typeface="楷体_GB2312" pitchFamily="1" charset="-122"/>
                <a:ea typeface="楷体_GB2312" pitchFamily="1" charset="-122"/>
              </a:rPr>
              <a:t>科学计算</a:t>
            </a:r>
            <a:endParaRPr lang="zh-CN" altLang="en-US" sz="20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000" dirty="0">
                <a:solidFill>
                  <a:schemeClr val="tx1"/>
                </a:solidFill>
                <a:latin typeface="楷体_GB2312" pitchFamily="1" charset="-122"/>
                <a:ea typeface="楷体_GB2312" pitchFamily="1" charset="-122"/>
              </a:rPr>
              <a:t>事务处理</a:t>
            </a:r>
            <a:endParaRPr lang="zh-CN" altLang="en-US" sz="20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000" dirty="0">
                <a:solidFill>
                  <a:schemeClr val="tx1"/>
                </a:solidFill>
                <a:latin typeface="楷体_GB2312" pitchFamily="1" charset="-122"/>
                <a:ea typeface="楷体_GB2312" pitchFamily="1" charset="-122"/>
              </a:rPr>
              <a:t>多媒体处理</a:t>
            </a:r>
            <a:endParaRPr lang="zh-CN" altLang="en-US" sz="20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000" dirty="0">
                <a:solidFill>
                  <a:schemeClr val="tx1"/>
                </a:solidFill>
                <a:latin typeface="楷体_GB2312" pitchFamily="1" charset="-122"/>
                <a:ea typeface="楷体_GB2312" pitchFamily="1" charset="-122"/>
              </a:rPr>
              <a:t>工程设计等</a:t>
            </a:r>
            <a:endParaRPr lang="zh-CN" altLang="en-US" sz="2000" dirty="0">
              <a:solidFill>
                <a:schemeClr val="tx1"/>
              </a:solidFill>
              <a:latin typeface="楷体_GB2312" pitchFamily="1" charset="-122"/>
              <a:ea typeface="楷体_GB2312" pitchFamily="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zh-CN" altLang="en-US" dirty="0">
                <a:solidFill>
                  <a:srgbClr val="000066"/>
                </a:solidFill>
                <a:ea typeface="黑体" panose="02010609060101010101" pitchFamily="2" charset="-122"/>
              </a:rPr>
              <a:t>计算机系统的基本功能和基本组成</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zh-CN" altLang="en-US" dirty="0">
                <a:solidFill>
                  <a:srgbClr val="FF3300"/>
                </a:solidFill>
                <a:ea typeface="黑体" panose="02010609060101010101" pitchFamily="2" charset="-122"/>
                <a:sym typeface="+mn-ea"/>
              </a:rPr>
              <a:t>计算机系统的层次结构</a:t>
            </a:r>
            <a:endParaRPr lang="zh-CN" altLang="en-US" dirty="0">
              <a:solidFill>
                <a:srgbClr val="FF3300"/>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zh-CN" altLang="en-US" dirty="0">
                <a:ea typeface="黑体" panose="02010609060101010101" pitchFamily="2" charset="-122"/>
                <a:sym typeface="+mn-ea"/>
              </a:rPr>
              <a:t>计算机性能评价</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a:t>
            </a:r>
            <a:r>
              <a:rPr lang="zh-CN" altLang="en-US" dirty="0">
                <a:ea typeface="黑体" panose="02010609060101010101" pitchFamily="2" charset="-122"/>
              </a:rPr>
              <a:t>汇编程序的开发和执行</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sym typeface="+mn-ea"/>
              </a:rPr>
              <a:t> Intel 80x86</a:t>
            </a:r>
            <a:r>
              <a:rPr lang="zh-CN" altLang="en-US" dirty="0">
                <a:ea typeface="黑体" panose="02010609060101010101" pitchFamily="2" charset="-122"/>
                <a:sym typeface="+mn-ea"/>
              </a:rPr>
              <a:t>内部结构</a:t>
            </a:r>
            <a:endParaRPr lang="zh-CN" altLang="en-US" dirty="0">
              <a:ea typeface="黑体" panose="02010609060101010101" pitchFamily="2" charset="-122"/>
            </a:endParaRPr>
          </a:p>
          <a:p>
            <a:pPr marL="0" indent="0">
              <a:spcBef>
                <a:spcPts val="1600"/>
              </a:spcBef>
              <a:buNone/>
            </a:pPr>
            <a:endParaRPr lang="zh-CN" altLang="en-US" dirty="0">
              <a:ea typeface="黑体" panose="02010609060101010101" pitchFamily="2" charset="-122"/>
            </a:endParaRPr>
          </a:p>
          <a:p>
            <a:pPr>
              <a:spcBef>
                <a:spcPts val="1600"/>
              </a:spcBef>
            </a:pPr>
            <a:endParaRPr lang="zh-CN" altLang="en-US" dirty="0">
              <a:ea typeface="黑体" panose="0201060906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p:cNvSpPr>
          <p:nvPr>
            <p:ph type="title"/>
          </p:nvPr>
        </p:nvSpPr>
        <p:spPr>
          <a:xfrm>
            <a:off x="683895" y="332740"/>
            <a:ext cx="7042150" cy="561975"/>
          </a:xfrm>
        </p:spPr>
        <p:txBody>
          <a:bodyPr vert="horz" wrap="square" lIns="91440" tIns="45720" rIns="91440" bIns="45720" anchor="ctr" anchorCtr="0"/>
          <a:p>
            <a:pPr algn="l">
              <a:buClrTx/>
              <a:buSzTx/>
              <a:buFont typeface="Arial" panose="020B0604020202020204" pitchFamily="34" charset="0"/>
            </a:pPr>
            <a:r>
              <a:rPr lang="en-US" altLang="zh-CN" sz="4000" b="1" dirty="0">
                <a:solidFill>
                  <a:schemeClr val="bg1"/>
                </a:solidFill>
                <a:latin typeface="华文新魏" panose="02010800040101010101" pitchFamily="2" charset="-122"/>
                <a:ea typeface="华文新魏" panose="02010800040101010101" pitchFamily="2" charset="-122"/>
                <a:cs typeface="+mn-cs"/>
              </a:rPr>
              <a:t>1.2 </a:t>
            </a:r>
            <a:r>
              <a:rPr lang="zh-CN" altLang="en-US" sz="4000" b="1" dirty="0">
                <a:solidFill>
                  <a:schemeClr val="bg1"/>
                </a:solidFill>
                <a:latin typeface="华文新魏" panose="02010800040101010101" pitchFamily="2" charset="-122"/>
                <a:ea typeface="华文新魏" panose="02010800040101010101" pitchFamily="2" charset="-122"/>
                <a:cs typeface="+mn-cs"/>
              </a:rPr>
              <a:t>计算机系统</a:t>
            </a:r>
            <a:r>
              <a:rPr lang="zh-CN" altLang="en-US" sz="4000" b="1" dirty="0">
                <a:solidFill>
                  <a:schemeClr val="bg1"/>
                </a:solidFill>
                <a:latin typeface="华文新魏" panose="02010800040101010101" pitchFamily="2" charset="-122"/>
                <a:ea typeface="华文新魏" panose="02010800040101010101" pitchFamily="2" charset="-122"/>
                <a:cs typeface="+mn-cs"/>
              </a:rPr>
              <a:t>的层次</a:t>
            </a:r>
            <a:r>
              <a:rPr lang="zh-CN" altLang="en-US" sz="4000" b="1" dirty="0">
                <a:solidFill>
                  <a:schemeClr val="bg1"/>
                </a:solidFill>
                <a:latin typeface="华文新魏" panose="02010800040101010101" pitchFamily="2" charset="-122"/>
                <a:ea typeface="华文新魏" panose="02010800040101010101" pitchFamily="2" charset="-122"/>
                <a:cs typeface="+mn-cs"/>
              </a:rPr>
              <a:t>结构</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2" name="文本框 1"/>
          <p:cNvSpPr txBox="1"/>
          <p:nvPr/>
        </p:nvSpPr>
        <p:spPr>
          <a:xfrm>
            <a:off x="919480" y="1844675"/>
            <a:ext cx="7305040" cy="3322955"/>
          </a:xfrm>
          <a:prstGeom prst="rect">
            <a:avLst/>
          </a:prstGeom>
          <a:noFill/>
        </p:spPr>
        <p:txBody>
          <a:bodyPr wrap="square" rtlCol="0">
            <a:spAutoFit/>
          </a:bodyPr>
          <a:p>
            <a:pPr marL="457200" indent="-457200">
              <a:lnSpc>
                <a:spcPct val="150000"/>
              </a:lnSpc>
              <a:buFont typeface="Wingdings" panose="05000000000000000000" charset="0"/>
              <a:buChar char="l"/>
            </a:pPr>
            <a:r>
              <a:rPr lang="zh-CN" altLang="en-US"/>
              <a:t>计算机系统是一个层次</a:t>
            </a:r>
            <a:r>
              <a:rPr lang="zh-CN" altLang="en-US"/>
              <a:t>化结构的</a:t>
            </a:r>
            <a:r>
              <a:rPr lang="zh-CN" altLang="en-US"/>
              <a:t>系统</a:t>
            </a:r>
            <a:endParaRPr lang="zh-CN" altLang="en-US"/>
          </a:p>
          <a:p>
            <a:pPr marL="457200" indent="-457200">
              <a:lnSpc>
                <a:spcPct val="150000"/>
              </a:lnSpc>
              <a:buFont typeface="Wingdings" panose="05000000000000000000" charset="0"/>
              <a:buChar char="l"/>
            </a:pPr>
            <a:r>
              <a:rPr lang="zh-CN" altLang="en-US"/>
              <a:t>上层提供抽象</a:t>
            </a:r>
            <a:r>
              <a:rPr lang="zh-CN" altLang="en-US"/>
              <a:t>接口</a:t>
            </a:r>
            <a:endParaRPr lang="zh-CN" altLang="en-US"/>
          </a:p>
          <a:p>
            <a:pPr marL="457200" indent="-457200">
              <a:lnSpc>
                <a:spcPct val="150000"/>
              </a:lnSpc>
              <a:buFont typeface="Wingdings" panose="05000000000000000000" charset="0"/>
              <a:buChar char="l"/>
            </a:pPr>
            <a:r>
              <a:rPr lang="zh-CN" altLang="en-US"/>
              <a:t>下层实现</a:t>
            </a:r>
            <a:r>
              <a:rPr lang="zh-CN" altLang="en-US"/>
              <a:t>细节</a:t>
            </a:r>
            <a:endParaRPr lang="zh-CN" altLang="en-US"/>
          </a:p>
          <a:p>
            <a:pPr indent="457200">
              <a:lnSpc>
                <a:spcPct val="150000"/>
              </a:lnSpc>
            </a:pPr>
            <a:r>
              <a:rPr lang="zh-CN" altLang="en-US">
                <a:solidFill>
                  <a:srgbClr val="FF0000"/>
                </a:solidFill>
              </a:rPr>
              <a:t>计算机系统解决问题的过程，就是不同抽象层进行转换的过程</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3" name="Rectangle 3"/>
          <p:cNvSpPr>
            <a:spLocks noGrp="1"/>
          </p:cNvSpPr>
          <p:nvPr>
            <p:ph type="title"/>
          </p:nvPr>
        </p:nvSpPr>
        <p:spPr>
          <a:xfrm>
            <a:off x="467360" y="260985"/>
            <a:ext cx="8229600" cy="561975"/>
          </a:xfrm>
        </p:spPr>
        <p:txBody>
          <a:bodyPr vert="horz" wrap="square" lIns="91440" tIns="45720" rIns="91440" bIns="45720" anchor="ctr" anchorCtr="0"/>
          <a:p>
            <a:pPr algn="l">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sym typeface="+mn-ea"/>
              </a:rPr>
              <a:t>计算机抽象层次间的转换</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20485" name="Rectangle 5"/>
          <p:cNvSpPr/>
          <p:nvPr/>
        </p:nvSpPr>
        <p:spPr>
          <a:xfrm>
            <a:off x="2700020" y="1483995"/>
            <a:ext cx="3600450" cy="457200"/>
          </a:xfrm>
          <a:prstGeom prst="rect">
            <a:avLst/>
          </a:prstGeom>
          <a:noFill/>
          <a:ln w="9525">
            <a:noFill/>
          </a:ln>
        </p:spPr>
        <p:txBody>
          <a:bodyPr wrap="none" anchor="ctr" anchorCtr="0">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zh-CN" altLang="en-US" dirty="0">
                <a:solidFill>
                  <a:srgbClr val="FF0000"/>
                </a:solidFill>
                <a:ea typeface="微软雅黑" panose="020B0503020204020204" charset="-122"/>
              </a:rPr>
              <a:t>计算机系统</a:t>
            </a:r>
            <a:r>
              <a:rPr lang="zh-CN" altLang="en-US" dirty="0">
                <a:solidFill>
                  <a:schemeClr val="accent2"/>
                </a:solidFill>
                <a:ea typeface="微软雅黑" panose="020B0503020204020204" charset="-122"/>
              </a:rPr>
              <a:t>抽象层的转换</a:t>
            </a:r>
            <a:r>
              <a:rPr lang="zh-CN" altLang="en-US" sz="1800" b="0" dirty="0"/>
              <a:t> </a:t>
            </a:r>
            <a:endParaRPr lang="zh-CN" altLang="en-US" sz="1800" b="0" dirty="0"/>
          </a:p>
        </p:txBody>
      </p:sp>
      <p:grpSp>
        <p:nvGrpSpPr>
          <p:cNvPr id="84997" name="Group 5"/>
          <p:cNvGrpSpPr/>
          <p:nvPr/>
        </p:nvGrpSpPr>
        <p:grpSpPr>
          <a:xfrm>
            <a:off x="1907540" y="2060575"/>
            <a:ext cx="5551805" cy="4150995"/>
            <a:chOff x="1661" y="941"/>
            <a:chExt cx="3941" cy="3203"/>
          </a:xfrm>
        </p:grpSpPr>
        <p:pic>
          <p:nvPicPr>
            <p:cNvPr id="85000" name="Picture 6"/>
            <p:cNvPicPr>
              <a:picLocks noChangeAspect="1"/>
            </p:cNvPicPr>
            <p:nvPr/>
          </p:nvPicPr>
          <p:blipFill>
            <a:blip r:embed="rId1"/>
            <a:stretch>
              <a:fillRect/>
            </a:stretch>
          </p:blipFill>
          <p:spPr>
            <a:xfrm>
              <a:off x="1661" y="941"/>
              <a:ext cx="3941" cy="3203"/>
            </a:xfrm>
            <a:prstGeom prst="rect">
              <a:avLst/>
            </a:prstGeom>
            <a:noFill/>
            <a:ln w="9525">
              <a:noFill/>
            </a:ln>
          </p:spPr>
        </p:pic>
        <p:sp>
          <p:nvSpPr>
            <p:cNvPr id="2" name="Rectangle 7"/>
            <p:cNvSpPr/>
            <p:nvPr/>
          </p:nvSpPr>
          <p:spPr>
            <a:xfrm>
              <a:off x="2030" y="1395"/>
              <a:ext cx="2494" cy="652"/>
            </a:xfrm>
            <a:prstGeom prst="rect">
              <a:avLst/>
            </a:prstGeom>
            <a:solidFill>
              <a:srgbClr val="339966">
                <a:alpha val="23921"/>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85002" name="Rectangle 8"/>
            <p:cNvSpPr/>
            <p:nvPr/>
          </p:nvSpPr>
          <p:spPr>
            <a:xfrm>
              <a:off x="2030" y="2755"/>
              <a:ext cx="2466" cy="1333"/>
            </a:xfrm>
            <a:prstGeom prst="rect">
              <a:avLst/>
            </a:prstGeom>
            <a:solidFill>
              <a:srgbClr val="FF9900">
                <a:alpha val="18039"/>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sp>
          <p:nvSpPr>
            <p:cNvPr id="3" name="Rectangle 9"/>
            <p:cNvSpPr/>
            <p:nvPr/>
          </p:nvSpPr>
          <p:spPr>
            <a:xfrm>
              <a:off x="2030" y="2047"/>
              <a:ext cx="2494" cy="311"/>
            </a:xfrm>
            <a:prstGeom prst="rect">
              <a:avLst/>
            </a:prstGeom>
            <a:solidFill>
              <a:srgbClr val="33CC33">
                <a:alpha val="25882"/>
              </a:srgbClr>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0"/>
                </a:spcBef>
                <a:buNone/>
              </a:pPr>
              <a:endParaRPr lang="zh-CN" altLang="en-US" sz="1800" b="0" dirty="0"/>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dirty="0">
                <a:solidFill>
                  <a:schemeClr val="bg1"/>
                </a:solidFill>
                <a:latin typeface="华文新魏" panose="02010800040101010101" pitchFamily="2" charset="-122"/>
                <a:ea typeface="华文新魏" panose="02010800040101010101" pitchFamily="2" charset="-122"/>
                <a:sym typeface="+mn-ea"/>
              </a:rPr>
              <a:t>计算机抽象层次间的转换</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899795" y="1412875"/>
            <a:ext cx="6047740" cy="5077460"/>
          </a:xfrm>
          <a:prstGeom prst="rect">
            <a:avLst/>
          </a:prstGeom>
          <a:noFill/>
          <a:ln w="9525">
            <a:noFill/>
          </a:ln>
        </p:spPr>
        <p:txBody>
          <a:bodyPr wrap="square" anchor="t" anchorCtr="0">
            <a:spAutoFit/>
          </a:bodyPr>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应用</a:t>
            </a:r>
            <a:r>
              <a:rPr lang="zh-CN" altLang="en-US" sz="2400" dirty="0">
                <a:latin typeface="楷体_GB2312" pitchFamily="1" charset="-122"/>
                <a:ea typeface="楷体_GB2312" pitchFamily="1" charset="-122"/>
              </a:rPr>
              <a:t>问题</a:t>
            </a:r>
            <a:endParaRPr lang="zh-CN" altLang="en-US"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算法</a:t>
            </a:r>
            <a:endParaRPr lang="zh-CN" altLang="en-US"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编程</a:t>
            </a:r>
            <a:r>
              <a:rPr lang="zh-CN" altLang="en-US" sz="2400" dirty="0">
                <a:latin typeface="楷体_GB2312" pitchFamily="1" charset="-122"/>
                <a:ea typeface="楷体_GB2312" pitchFamily="1" charset="-122"/>
              </a:rPr>
              <a:t>语言</a:t>
            </a:r>
            <a:endParaRPr lang="zh-CN" altLang="en-US"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操作</a:t>
            </a:r>
            <a:r>
              <a:rPr lang="zh-CN" altLang="en-US" sz="2400" dirty="0">
                <a:latin typeface="楷体_GB2312" pitchFamily="1" charset="-122"/>
                <a:ea typeface="楷体_GB2312" pitchFamily="1" charset="-122"/>
              </a:rPr>
              <a:t>系统</a:t>
            </a:r>
            <a:endParaRPr lang="zh-CN" altLang="en-US"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altLang="en-US" sz="2400" dirty="0">
                <a:solidFill>
                  <a:srgbClr val="FF0000"/>
                </a:solidFill>
                <a:latin typeface="楷体_GB2312" pitchFamily="1" charset="-122"/>
                <a:ea typeface="楷体_GB2312" pitchFamily="1" charset="-122"/>
              </a:rPr>
              <a:t>指令集体系结构</a:t>
            </a:r>
            <a:endParaRPr lang="zh-CN" altLang="en-US" sz="2400" dirty="0">
              <a:solidFill>
                <a:srgbClr val="FF0000"/>
              </a:solidFill>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微体系</a:t>
            </a:r>
            <a:r>
              <a:rPr lang="zh-CN" altLang="en-US" sz="2400" dirty="0">
                <a:latin typeface="楷体_GB2312" pitchFamily="1" charset="-122"/>
                <a:ea typeface="楷体_GB2312" pitchFamily="1" charset="-122"/>
              </a:rPr>
              <a:t>结构</a:t>
            </a:r>
            <a:endParaRPr lang="zh-CN" altLang="en-US"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功能</a:t>
            </a:r>
            <a:r>
              <a:rPr lang="zh-CN" altLang="en-US" sz="2400" dirty="0">
                <a:latin typeface="楷体_GB2312" pitchFamily="1" charset="-122"/>
                <a:ea typeface="楷体_GB2312" pitchFamily="1" charset="-122"/>
              </a:rPr>
              <a:t>部件</a:t>
            </a:r>
            <a:endParaRPr lang="zh-CN" altLang="en-US"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电路</a:t>
            </a:r>
            <a:endParaRPr lang="zh-CN" altLang="en-US"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器件</a:t>
            </a:r>
            <a:endParaRPr lang="zh-CN" altLang="en-US" sz="2000" dirty="0">
              <a:solidFill>
                <a:schemeClr val="tx1"/>
              </a:solidFill>
              <a:latin typeface="楷体_GB2312" pitchFamily="1" charset="-122"/>
              <a:ea typeface="楷体_GB2312" pitchFamily="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sym typeface="+mn-ea"/>
              </a:rPr>
              <a:t>编程</a:t>
            </a:r>
            <a:r>
              <a:rPr lang="zh-CN" altLang="en-US" sz="3600">
                <a:solidFill>
                  <a:schemeClr val="bg1"/>
                </a:solidFill>
                <a:latin typeface="华文新魏" panose="02010800040101010101" pitchFamily="2" charset="-122"/>
                <a:ea typeface="华文新魏" panose="02010800040101010101" pitchFamily="2" charset="-122"/>
                <a:sym typeface="+mn-ea"/>
              </a:rPr>
              <a:t>语言</a:t>
            </a:r>
            <a:endParaRPr lang="zh-CN" altLang="en-US" sz="3600">
              <a:solidFill>
                <a:schemeClr val="bg1"/>
              </a:solidFill>
              <a:latin typeface="华文新魏" panose="02010800040101010101" pitchFamily="2" charset="-122"/>
              <a:ea typeface="华文新魏" panose="02010800040101010101" pitchFamily="2" charset="-122"/>
              <a:sym typeface="+mn-ea"/>
            </a:endParaRPr>
          </a:p>
        </p:txBody>
      </p:sp>
      <p:sp>
        <p:nvSpPr>
          <p:cNvPr id="4" name="文本框 8194"/>
          <p:cNvSpPr txBox="1"/>
          <p:nvPr/>
        </p:nvSpPr>
        <p:spPr>
          <a:xfrm>
            <a:off x="899795" y="1628775"/>
            <a:ext cx="6677025" cy="3599815"/>
          </a:xfrm>
          <a:prstGeom prst="rect">
            <a:avLst/>
          </a:prstGeom>
          <a:noFill/>
          <a:ln w="9525">
            <a:noFill/>
          </a:ln>
        </p:spPr>
        <p:txBody>
          <a:bodyPr wrap="square" anchor="t" anchorCtr="0">
            <a:spAutoFit/>
          </a:bodyPr>
          <a:p>
            <a:pPr marL="457200" indent="-457200" algn="l">
              <a:lnSpc>
                <a:spcPct val="150000"/>
              </a:lnSpc>
              <a:buClrTx/>
              <a:buSzTx/>
              <a:buFont typeface="Wingdings" panose="05000000000000000000" charset="0"/>
              <a:buChar char="l"/>
            </a:pPr>
            <a:r>
              <a:rPr lang="zh-CN" altLang="en-US" dirty="0">
                <a:latin typeface="楷体_GB2312" pitchFamily="1" charset="-122"/>
                <a:ea typeface="楷体_GB2312" pitchFamily="1" charset="-122"/>
              </a:rPr>
              <a:t> 高级语言</a:t>
            </a:r>
            <a:endParaRPr lang="zh-CN" altLang="en-US"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Ø"/>
            </a:pPr>
            <a:r>
              <a:rPr lang="zh-CN" altLang="en-US" sz="2400" dirty="0">
                <a:latin typeface="楷体_GB2312" pitchFamily="1" charset="-122"/>
                <a:ea typeface="楷体_GB2312" pitchFamily="1" charset="-122"/>
              </a:rPr>
              <a:t>和机器无关</a:t>
            </a:r>
            <a:endParaRPr lang="zh-CN" altLang="en-US" sz="2400"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Ø"/>
            </a:pPr>
            <a:r>
              <a:rPr lang="zh-CN" altLang="en-US" sz="2400" dirty="0">
                <a:latin typeface="楷体_GB2312" pitchFamily="1" charset="-122"/>
                <a:ea typeface="楷体_GB2312" pitchFamily="1" charset="-122"/>
              </a:rPr>
              <a:t>例如：C/C++、Java、Python等 </a:t>
            </a:r>
            <a:endParaRPr lang="zh-CN" altLang="en-US" sz="2400"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lang="zh-CN" altLang="en-US" sz="2800" dirty="0">
                <a:solidFill>
                  <a:srgbClr val="000066"/>
                </a:solidFill>
                <a:latin typeface="楷体_GB2312" pitchFamily="1" charset="-122"/>
                <a:ea typeface="楷体_GB2312" pitchFamily="1" charset="-122"/>
              </a:rPr>
              <a:t> 低级语言</a:t>
            </a:r>
            <a:endParaRPr lang="zh-CN" altLang="en-US" sz="2800" dirty="0">
              <a:solidFill>
                <a:srgbClr val="000066"/>
              </a:solidFill>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Ø"/>
            </a:pPr>
            <a:r>
              <a:rPr lang="zh-CN" altLang="en-US" sz="2400" dirty="0">
                <a:solidFill>
                  <a:srgbClr val="000066"/>
                </a:solidFill>
                <a:latin typeface="楷体_GB2312" pitchFamily="1" charset="-122"/>
                <a:ea typeface="楷体_GB2312" pitchFamily="1" charset="-122"/>
              </a:rPr>
              <a:t>和计算机底层结构密切相关</a:t>
            </a:r>
            <a:endParaRPr lang="zh-CN" altLang="en-US" sz="2400" dirty="0">
              <a:solidFill>
                <a:srgbClr val="000066"/>
              </a:solidFill>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Ø"/>
            </a:pPr>
            <a:r>
              <a:rPr lang="zh-CN" altLang="en-US" sz="2400" dirty="0">
                <a:solidFill>
                  <a:srgbClr val="000066"/>
                </a:solidFill>
                <a:latin typeface="楷体_GB2312" pitchFamily="1" charset="-122"/>
                <a:ea typeface="楷体_GB2312" pitchFamily="1" charset="-122"/>
              </a:rPr>
              <a:t>例如：机器语言、汇编语言</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3314"/>
          <p:cNvSpPr txBox="1"/>
          <p:nvPr/>
        </p:nvSpPr>
        <p:spPr>
          <a:xfrm>
            <a:off x="755650" y="188913"/>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rPr>
              <a:t>程序设计语言处理系统</a:t>
            </a:r>
            <a:endParaRPr lang="zh-CN" altLang="en-US" sz="4000">
              <a:solidFill>
                <a:schemeClr val="bg1"/>
              </a:solidFill>
              <a:latin typeface="华文新魏" panose="02010800040101010101" pitchFamily="2" charset="-122"/>
              <a:ea typeface="华文新魏" panose="02010800040101010101" pitchFamily="2" charset="-122"/>
            </a:endParaRPr>
          </a:p>
        </p:txBody>
      </p:sp>
      <p:sp>
        <p:nvSpPr>
          <p:cNvPr id="2" name="矩形 1"/>
          <p:cNvSpPr/>
          <p:nvPr/>
        </p:nvSpPr>
        <p:spPr>
          <a:xfrm>
            <a:off x="1259840" y="2132965"/>
            <a:ext cx="2002790" cy="612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源程序</a:t>
            </a:r>
            <a:endParaRPr lang="zh-CN" altLang="en-US"/>
          </a:p>
        </p:txBody>
      </p:sp>
      <p:sp>
        <p:nvSpPr>
          <p:cNvPr id="3" name="矩形 2"/>
          <p:cNvSpPr/>
          <p:nvPr/>
        </p:nvSpPr>
        <p:spPr>
          <a:xfrm>
            <a:off x="5868670" y="2132965"/>
            <a:ext cx="2002790" cy="612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目标</a:t>
            </a:r>
            <a:r>
              <a:rPr lang="zh-CN" altLang="en-US"/>
              <a:t>程序</a:t>
            </a:r>
            <a:endParaRPr lang="zh-CN" altLang="en-US"/>
          </a:p>
        </p:txBody>
      </p:sp>
      <p:sp>
        <p:nvSpPr>
          <p:cNvPr id="4" name="矩形 3"/>
          <p:cNvSpPr/>
          <p:nvPr/>
        </p:nvSpPr>
        <p:spPr>
          <a:xfrm>
            <a:off x="3491865" y="3213100"/>
            <a:ext cx="2002790" cy="612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翻译程序</a:t>
            </a:r>
            <a:endParaRPr lang="zh-CN" altLang="en-US"/>
          </a:p>
        </p:txBody>
      </p:sp>
      <p:cxnSp>
        <p:nvCxnSpPr>
          <p:cNvPr id="5" name="直接箭头连接符 4"/>
          <p:cNvCxnSpPr>
            <a:stCxn id="2" idx="3"/>
            <a:endCxn id="3" idx="1"/>
          </p:cNvCxnSpPr>
          <p:nvPr/>
        </p:nvCxnSpPr>
        <p:spPr>
          <a:xfrm>
            <a:off x="3262630" y="2439035"/>
            <a:ext cx="2606040" cy="0"/>
          </a:xfrm>
          <a:prstGeom prst="straightConnector1">
            <a:avLst/>
          </a:prstGeom>
          <a:ln w="44450" cmpd="sng">
            <a:solidFill>
              <a:srgbClr val="000066"/>
            </a:solidFill>
            <a:prstDash val="solid"/>
            <a:tailEnd type="arrow" w="med" len="med"/>
          </a:ln>
        </p:spPr>
        <p:style>
          <a:lnRef idx="1">
            <a:schemeClr val="dk1"/>
          </a:lnRef>
          <a:fillRef idx="0">
            <a:schemeClr val="dk1"/>
          </a:fillRef>
          <a:effectRef idx="0">
            <a:schemeClr val="dk1"/>
          </a:effectRef>
          <a:fontRef idx="minor">
            <a:schemeClr val="tx1"/>
          </a:fontRef>
        </p:style>
      </p:cxnSp>
      <p:cxnSp>
        <p:nvCxnSpPr>
          <p:cNvPr id="6" name="直接箭头连接符 5"/>
          <p:cNvCxnSpPr>
            <a:stCxn id="4" idx="0"/>
          </p:cNvCxnSpPr>
          <p:nvPr/>
        </p:nvCxnSpPr>
        <p:spPr>
          <a:xfrm flipV="1">
            <a:off x="4493260" y="2421255"/>
            <a:ext cx="6985" cy="791845"/>
          </a:xfrm>
          <a:prstGeom prst="straightConnector1">
            <a:avLst/>
          </a:prstGeom>
          <a:ln w="44450">
            <a:solidFill>
              <a:srgbClr val="FF33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4" idx="2"/>
            <a:endCxn id="9" idx="0"/>
          </p:cNvCxnSpPr>
          <p:nvPr/>
        </p:nvCxnSpPr>
        <p:spPr>
          <a:xfrm>
            <a:off x="4493260" y="3825240"/>
            <a:ext cx="2592705" cy="89979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99795" y="4725035"/>
            <a:ext cx="2002790" cy="612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汇编</a:t>
            </a:r>
            <a:r>
              <a:rPr lang="zh-CN" altLang="en-US"/>
              <a:t>器</a:t>
            </a:r>
            <a:endParaRPr lang="zh-CN" altLang="en-US"/>
          </a:p>
        </p:txBody>
      </p:sp>
      <p:sp>
        <p:nvSpPr>
          <p:cNvPr id="9" name="矩形 8"/>
          <p:cNvSpPr/>
          <p:nvPr/>
        </p:nvSpPr>
        <p:spPr>
          <a:xfrm>
            <a:off x="6084570" y="4725035"/>
            <a:ext cx="2002790" cy="612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解释器</a:t>
            </a:r>
            <a:endParaRPr lang="zh-CN" altLang="en-US"/>
          </a:p>
        </p:txBody>
      </p:sp>
      <p:sp>
        <p:nvSpPr>
          <p:cNvPr id="10" name="矩形 9"/>
          <p:cNvSpPr/>
          <p:nvPr/>
        </p:nvSpPr>
        <p:spPr>
          <a:xfrm>
            <a:off x="3491865" y="4725035"/>
            <a:ext cx="2002790" cy="61214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a:t>编译器</a:t>
            </a:r>
            <a:endParaRPr lang="zh-CN" altLang="en-US"/>
          </a:p>
        </p:txBody>
      </p:sp>
      <p:cxnSp>
        <p:nvCxnSpPr>
          <p:cNvPr id="11" name="直接连接符 10"/>
          <p:cNvCxnSpPr>
            <a:stCxn id="4" idx="2"/>
            <a:endCxn id="10" idx="0"/>
          </p:cNvCxnSpPr>
          <p:nvPr/>
        </p:nvCxnSpPr>
        <p:spPr>
          <a:xfrm>
            <a:off x="4493260" y="3825240"/>
            <a:ext cx="0" cy="89979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4" idx="2"/>
            <a:endCxn id="8" idx="0"/>
          </p:cNvCxnSpPr>
          <p:nvPr/>
        </p:nvCxnSpPr>
        <p:spPr>
          <a:xfrm flipH="1">
            <a:off x="1901190" y="3825240"/>
            <a:ext cx="2592070" cy="89979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3314"/>
          <p:cNvSpPr txBox="1"/>
          <p:nvPr/>
        </p:nvSpPr>
        <p:spPr>
          <a:xfrm>
            <a:off x="395605" y="264160"/>
            <a:ext cx="7563485" cy="645160"/>
          </a:xfrm>
          <a:prstGeom prst="rect">
            <a:avLst/>
          </a:prstGeom>
          <a:noFill/>
          <a:ln w="9525">
            <a:noFill/>
          </a:ln>
        </p:spPr>
        <p:txBody>
          <a:bodyPr wrap="square" anchor="t" anchorCtr="0">
            <a:spAutoFit/>
          </a:bodyPr>
          <a:p>
            <a:r>
              <a:rPr lang="zh-CN" altLang="en-US" sz="3600" dirty="0">
                <a:solidFill>
                  <a:schemeClr val="bg1"/>
                </a:solidFill>
                <a:latin typeface="华文新魏" panose="02010800040101010101" pitchFamily="2" charset="-122"/>
                <a:ea typeface="华文新魏" panose="02010800040101010101" pitchFamily="2" charset="-122"/>
                <a:sym typeface="+mn-ea"/>
              </a:rPr>
              <a:t>Linux平台中的C语言程序处理过程</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33" name="文本框 32"/>
          <p:cNvSpPr txBox="1"/>
          <p:nvPr/>
        </p:nvSpPr>
        <p:spPr>
          <a:xfrm>
            <a:off x="1116330" y="4580890"/>
            <a:ext cx="5688330" cy="1568450"/>
          </a:xfrm>
          <a:prstGeom prst="rect">
            <a:avLst/>
          </a:prstGeom>
          <a:noFill/>
        </p:spPr>
        <p:txBody>
          <a:bodyPr wrap="square" rtlCol="0">
            <a:spAutoFit/>
          </a:bodyPr>
          <a:p>
            <a:r>
              <a:rPr lang="en-US" altLang="zh-CN" sz="2400"/>
              <a:t>gcc hello.c -o hello.i -E</a:t>
            </a:r>
            <a:endParaRPr lang="en-US" altLang="zh-CN" sz="2400"/>
          </a:p>
          <a:p>
            <a:r>
              <a:rPr lang="en-US" altLang="zh-CN" sz="2400"/>
              <a:t>gcc hello.i -o hello.s -S</a:t>
            </a:r>
            <a:endParaRPr lang="en-US" altLang="zh-CN" sz="2400"/>
          </a:p>
          <a:p>
            <a:r>
              <a:rPr lang="en-US" altLang="zh-CN" sz="2400"/>
              <a:t>gcc hello.s -o hell.o -c</a:t>
            </a:r>
            <a:endParaRPr lang="en-US" altLang="zh-CN" sz="2400"/>
          </a:p>
          <a:p>
            <a:r>
              <a:rPr lang="en-US" altLang="zh-CN" sz="2400"/>
              <a:t>gcc hello.o -o hello</a:t>
            </a:r>
            <a:endParaRPr lang="en-US" altLang="zh-CN" sz="2400"/>
          </a:p>
        </p:txBody>
      </p:sp>
      <p:grpSp>
        <p:nvGrpSpPr>
          <p:cNvPr id="39" name="组合 38"/>
          <p:cNvGrpSpPr/>
          <p:nvPr/>
        </p:nvGrpSpPr>
        <p:grpSpPr>
          <a:xfrm>
            <a:off x="467995" y="1569720"/>
            <a:ext cx="8315960" cy="2470150"/>
            <a:chOff x="737" y="2020"/>
            <a:chExt cx="13096" cy="3890"/>
          </a:xfrm>
        </p:grpSpPr>
        <p:sp>
          <p:nvSpPr>
            <p:cNvPr id="2" name="矩形 1"/>
            <p:cNvSpPr/>
            <p:nvPr/>
          </p:nvSpPr>
          <p:spPr>
            <a:xfrm>
              <a:off x="774" y="3035"/>
              <a:ext cx="1700" cy="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t>hello.c</a:t>
              </a:r>
              <a:endParaRPr lang="en-US" altLang="zh-CN" sz="2000"/>
            </a:p>
          </p:txBody>
        </p:sp>
        <p:sp>
          <p:nvSpPr>
            <p:cNvPr id="4" name="矩形 3"/>
            <p:cNvSpPr/>
            <p:nvPr/>
          </p:nvSpPr>
          <p:spPr>
            <a:xfrm>
              <a:off x="1758" y="4946"/>
              <a:ext cx="2253" cy="96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t>预处理器</a:t>
              </a:r>
              <a:endParaRPr lang="zh-CN" altLang="en-US" sz="2000"/>
            </a:p>
            <a:p>
              <a:pPr algn="ctr"/>
              <a:r>
                <a:rPr lang="zh-CN" altLang="en-US" sz="2000"/>
                <a:t>（</a:t>
              </a:r>
              <a:r>
                <a:rPr lang="en-US" altLang="zh-CN" sz="2000"/>
                <a:t>cpp</a:t>
              </a:r>
              <a:r>
                <a:rPr lang="zh-CN" altLang="en-US" sz="2000"/>
                <a:t>）</a:t>
              </a:r>
              <a:endParaRPr lang="zh-CN" altLang="en-US" sz="2000"/>
            </a:p>
          </p:txBody>
        </p:sp>
        <p:cxnSp>
          <p:nvCxnSpPr>
            <p:cNvPr id="5" name="直接箭头连接符 4"/>
            <p:cNvCxnSpPr>
              <a:stCxn id="2" idx="3"/>
              <a:endCxn id="7" idx="1"/>
            </p:cNvCxnSpPr>
            <p:nvPr/>
          </p:nvCxnSpPr>
          <p:spPr>
            <a:xfrm flipV="1">
              <a:off x="2474" y="3632"/>
              <a:ext cx="984" cy="8"/>
            </a:xfrm>
            <a:prstGeom prst="straightConnector1">
              <a:avLst/>
            </a:prstGeom>
            <a:ln w="44450" cmpd="sng">
              <a:solidFill>
                <a:srgbClr val="000066"/>
              </a:solidFill>
              <a:prstDash val="solid"/>
              <a:tailEnd type="arrow" w="med" len="med"/>
            </a:ln>
          </p:spPr>
          <p:style>
            <a:lnRef idx="1">
              <a:schemeClr val="dk1"/>
            </a:lnRef>
            <a:fillRef idx="0">
              <a:schemeClr val="dk1"/>
            </a:fillRef>
            <a:effectRef idx="0">
              <a:schemeClr val="dk1"/>
            </a:effectRef>
            <a:fontRef idx="minor">
              <a:schemeClr val="tx1"/>
            </a:fontRef>
          </p:style>
        </p:cxnSp>
        <p:cxnSp>
          <p:nvCxnSpPr>
            <p:cNvPr id="6" name="直接箭头连接符 5"/>
            <p:cNvCxnSpPr/>
            <p:nvPr/>
          </p:nvCxnSpPr>
          <p:spPr>
            <a:xfrm flipH="1" flipV="1">
              <a:off x="2884" y="3586"/>
              <a:ext cx="7" cy="1360"/>
            </a:xfrm>
            <a:prstGeom prst="straightConnector1">
              <a:avLst/>
            </a:prstGeom>
            <a:ln w="444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458" y="3027"/>
              <a:ext cx="1700" cy="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t>hello.</a:t>
              </a:r>
              <a:r>
                <a:rPr lang="en-US" altLang="zh-CN" sz="2000"/>
                <a:t>i</a:t>
              </a:r>
              <a:endParaRPr lang="en-US" altLang="zh-CN" sz="2000"/>
            </a:p>
          </p:txBody>
        </p:sp>
        <p:cxnSp>
          <p:nvCxnSpPr>
            <p:cNvPr id="8" name="直接箭头连接符 7"/>
            <p:cNvCxnSpPr>
              <a:endCxn id="9" idx="1"/>
            </p:cNvCxnSpPr>
            <p:nvPr/>
          </p:nvCxnSpPr>
          <p:spPr>
            <a:xfrm flipV="1">
              <a:off x="5158" y="3624"/>
              <a:ext cx="1065" cy="8"/>
            </a:xfrm>
            <a:prstGeom prst="straightConnector1">
              <a:avLst/>
            </a:prstGeom>
            <a:ln w="44450" cmpd="sng">
              <a:solidFill>
                <a:srgbClr val="000066"/>
              </a:solidFill>
              <a:prstDash val="solid"/>
              <a:tailEnd type="arrow" w="med" len="med"/>
            </a:ln>
          </p:spPr>
          <p:style>
            <a:lnRef idx="1">
              <a:schemeClr val="dk1"/>
            </a:lnRef>
            <a:fillRef idx="0">
              <a:schemeClr val="dk1"/>
            </a:fillRef>
            <a:effectRef idx="0">
              <a:schemeClr val="dk1"/>
            </a:effectRef>
            <a:fontRef idx="minor">
              <a:schemeClr val="tx1"/>
            </a:fontRef>
          </p:style>
        </p:cxnSp>
        <p:sp>
          <p:nvSpPr>
            <p:cNvPr id="9" name="矩形 8"/>
            <p:cNvSpPr/>
            <p:nvPr/>
          </p:nvSpPr>
          <p:spPr>
            <a:xfrm>
              <a:off x="6223" y="3019"/>
              <a:ext cx="1700" cy="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t>hello.s</a:t>
              </a:r>
              <a:endParaRPr lang="en-US" altLang="zh-CN" sz="2000"/>
            </a:p>
          </p:txBody>
        </p:sp>
        <p:cxnSp>
          <p:nvCxnSpPr>
            <p:cNvPr id="10" name="直接箭头连接符 9"/>
            <p:cNvCxnSpPr>
              <a:stCxn id="9" idx="3"/>
              <a:endCxn id="11" idx="1"/>
            </p:cNvCxnSpPr>
            <p:nvPr/>
          </p:nvCxnSpPr>
          <p:spPr>
            <a:xfrm>
              <a:off x="7923" y="3624"/>
              <a:ext cx="1005" cy="0"/>
            </a:xfrm>
            <a:prstGeom prst="straightConnector1">
              <a:avLst/>
            </a:prstGeom>
            <a:ln w="44450" cmpd="sng">
              <a:solidFill>
                <a:srgbClr val="000066"/>
              </a:solidFill>
              <a:prstDash val="solid"/>
              <a:tailEnd type="arrow" w="med" len="med"/>
            </a:ln>
          </p:spPr>
          <p:style>
            <a:lnRef idx="1">
              <a:schemeClr val="dk1"/>
            </a:lnRef>
            <a:fillRef idx="0">
              <a:schemeClr val="dk1"/>
            </a:fillRef>
            <a:effectRef idx="0">
              <a:schemeClr val="dk1"/>
            </a:effectRef>
            <a:fontRef idx="minor">
              <a:schemeClr val="tx1"/>
            </a:fontRef>
          </p:style>
        </p:cxnSp>
        <p:sp>
          <p:nvSpPr>
            <p:cNvPr id="11" name="矩形 10"/>
            <p:cNvSpPr/>
            <p:nvPr/>
          </p:nvSpPr>
          <p:spPr>
            <a:xfrm>
              <a:off x="8928" y="3019"/>
              <a:ext cx="1700" cy="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t>hello.o</a:t>
              </a:r>
              <a:endParaRPr lang="en-US" altLang="zh-CN" sz="2000"/>
            </a:p>
          </p:txBody>
        </p:sp>
        <p:cxnSp>
          <p:nvCxnSpPr>
            <p:cNvPr id="12" name="直接箭头连接符 11"/>
            <p:cNvCxnSpPr>
              <a:stCxn id="11" idx="3"/>
            </p:cNvCxnSpPr>
            <p:nvPr/>
          </p:nvCxnSpPr>
          <p:spPr>
            <a:xfrm>
              <a:off x="10628" y="3624"/>
              <a:ext cx="1221" cy="0"/>
            </a:xfrm>
            <a:prstGeom prst="straightConnector1">
              <a:avLst/>
            </a:prstGeom>
            <a:ln w="44450" cmpd="sng">
              <a:solidFill>
                <a:srgbClr val="000066"/>
              </a:solidFill>
              <a:prstDash val="solid"/>
              <a:tailEnd type="arrow" w="med" len="med"/>
            </a:ln>
          </p:spPr>
          <p:style>
            <a:lnRef idx="1">
              <a:schemeClr val="dk1"/>
            </a:lnRef>
            <a:fillRef idx="0">
              <a:schemeClr val="dk1"/>
            </a:fillRef>
            <a:effectRef idx="0">
              <a:schemeClr val="dk1"/>
            </a:effectRef>
            <a:fontRef idx="minor">
              <a:schemeClr val="tx1"/>
            </a:fontRef>
          </p:style>
        </p:cxnSp>
        <p:sp>
          <p:nvSpPr>
            <p:cNvPr id="17" name="矩形 16"/>
            <p:cNvSpPr/>
            <p:nvPr/>
          </p:nvSpPr>
          <p:spPr>
            <a:xfrm>
              <a:off x="11735" y="3019"/>
              <a:ext cx="1700" cy="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t>hello</a:t>
              </a:r>
              <a:endParaRPr lang="en-US" altLang="zh-CN" sz="2000"/>
            </a:p>
          </p:txBody>
        </p:sp>
        <p:sp>
          <p:nvSpPr>
            <p:cNvPr id="25" name="矩形 24"/>
            <p:cNvSpPr/>
            <p:nvPr/>
          </p:nvSpPr>
          <p:spPr>
            <a:xfrm>
              <a:off x="4479" y="4946"/>
              <a:ext cx="2253" cy="96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t>编译器</a:t>
              </a:r>
              <a:endParaRPr lang="zh-CN" altLang="en-US" sz="2000"/>
            </a:p>
            <a:p>
              <a:pPr algn="ctr"/>
              <a:r>
                <a:rPr lang="zh-CN" altLang="en-US" sz="2000"/>
                <a:t>（</a:t>
              </a:r>
              <a:r>
                <a:rPr lang="en-US" altLang="zh-CN" sz="2000"/>
                <a:t>cc1</a:t>
              </a:r>
              <a:r>
                <a:rPr lang="zh-CN" altLang="en-US" sz="2000"/>
                <a:t>）</a:t>
              </a:r>
              <a:endParaRPr lang="zh-CN" altLang="en-US" sz="2000"/>
            </a:p>
          </p:txBody>
        </p:sp>
        <p:cxnSp>
          <p:nvCxnSpPr>
            <p:cNvPr id="26" name="直接箭头连接符 25"/>
            <p:cNvCxnSpPr>
              <a:stCxn id="25" idx="0"/>
            </p:cNvCxnSpPr>
            <p:nvPr/>
          </p:nvCxnSpPr>
          <p:spPr>
            <a:xfrm flipV="1">
              <a:off x="5606" y="3586"/>
              <a:ext cx="7" cy="1360"/>
            </a:xfrm>
            <a:prstGeom prst="straightConnector1">
              <a:avLst/>
            </a:prstGeom>
            <a:ln w="444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7200" y="4946"/>
              <a:ext cx="2253" cy="96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t>汇编器</a:t>
              </a:r>
              <a:endParaRPr lang="zh-CN" altLang="en-US" sz="2000"/>
            </a:p>
            <a:p>
              <a:pPr algn="ctr"/>
              <a:r>
                <a:rPr lang="zh-CN" altLang="en-US" sz="2000"/>
                <a:t>（</a:t>
              </a:r>
              <a:r>
                <a:rPr lang="en-US" altLang="zh-CN" sz="2000"/>
                <a:t>as</a:t>
              </a:r>
              <a:r>
                <a:rPr lang="zh-CN" altLang="en-US" sz="2000"/>
                <a:t>）</a:t>
              </a:r>
              <a:endParaRPr lang="zh-CN" altLang="en-US" sz="2000"/>
            </a:p>
          </p:txBody>
        </p:sp>
        <p:cxnSp>
          <p:nvCxnSpPr>
            <p:cNvPr id="28" name="直接箭头连接符 27"/>
            <p:cNvCxnSpPr>
              <a:stCxn id="27" idx="0"/>
            </p:cNvCxnSpPr>
            <p:nvPr/>
          </p:nvCxnSpPr>
          <p:spPr>
            <a:xfrm flipV="1">
              <a:off x="8327" y="3586"/>
              <a:ext cx="7" cy="1360"/>
            </a:xfrm>
            <a:prstGeom prst="straightConnector1">
              <a:avLst/>
            </a:prstGeom>
            <a:ln w="444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886" y="4946"/>
              <a:ext cx="2253" cy="96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t>链接器</a:t>
              </a:r>
              <a:endParaRPr lang="zh-CN" altLang="en-US" sz="2000"/>
            </a:p>
            <a:p>
              <a:pPr algn="ctr"/>
              <a:r>
                <a:rPr lang="zh-CN" altLang="en-US" sz="2000"/>
                <a:t>（</a:t>
              </a:r>
              <a:r>
                <a:rPr lang="en-US" altLang="zh-CN" sz="2000"/>
                <a:t>ld</a:t>
              </a:r>
              <a:r>
                <a:rPr lang="zh-CN" altLang="en-US" sz="2000"/>
                <a:t>）</a:t>
              </a:r>
              <a:endParaRPr lang="zh-CN" altLang="en-US" sz="2000"/>
            </a:p>
          </p:txBody>
        </p:sp>
        <p:cxnSp>
          <p:nvCxnSpPr>
            <p:cNvPr id="32" name="直接箭头连接符 31"/>
            <p:cNvCxnSpPr>
              <a:stCxn id="31" idx="0"/>
            </p:cNvCxnSpPr>
            <p:nvPr/>
          </p:nvCxnSpPr>
          <p:spPr>
            <a:xfrm flipV="1">
              <a:off x="11013" y="3586"/>
              <a:ext cx="43" cy="1360"/>
            </a:xfrm>
            <a:prstGeom prst="straightConnector1">
              <a:avLst/>
            </a:prstGeom>
            <a:ln w="444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37" y="2338"/>
              <a:ext cx="1696" cy="580"/>
            </a:xfrm>
            <a:prstGeom prst="rect">
              <a:avLst/>
            </a:prstGeom>
            <a:noFill/>
          </p:spPr>
          <p:txBody>
            <a:bodyPr wrap="square" rtlCol="0">
              <a:spAutoFit/>
            </a:bodyPr>
            <a:p>
              <a:r>
                <a:rPr lang="en-US" altLang="zh-CN" sz="1800">
                  <a:solidFill>
                    <a:srgbClr val="000066"/>
                  </a:solidFill>
                </a:rPr>
                <a:t>C</a:t>
              </a:r>
              <a:r>
                <a:rPr lang="zh-CN" altLang="en-US" sz="1800">
                  <a:solidFill>
                    <a:srgbClr val="000066"/>
                  </a:solidFill>
                </a:rPr>
                <a:t>源程序</a:t>
              </a:r>
              <a:endParaRPr lang="zh-CN" altLang="en-US" sz="1800">
                <a:solidFill>
                  <a:srgbClr val="000066"/>
                </a:solidFill>
              </a:endParaRPr>
            </a:p>
          </p:txBody>
        </p:sp>
        <p:sp>
          <p:nvSpPr>
            <p:cNvPr id="35" name="文本框 34"/>
            <p:cNvSpPr txBox="1"/>
            <p:nvPr/>
          </p:nvSpPr>
          <p:spPr>
            <a:xfrm>
              <a:off x="3345" y="2338"/>
              <a:ext cx="1895" cy="580"/>
            </a:xfrm>
            <a:prstGeom prst="rect">
              <a:avLst/>
            </a:prstGeom>
            <a:noFill/>
          </p:spPr>
          <p:txBody>
            <a:bodyPr wrap="square" rtlCol="0">
              <a:spAutoFit/>
            </a:bodyPr>
            <a:p>
              <a:r>
                <a:rPr lang="en-US" altLang="zh-CN" sz="1800">
                  <a:solidFill>
                    <a:srgbClr val="000066"/>
                  </a:solidFill>
                </a:rPr>
                <a:t>C</a:t>
              </a:r>
              <a:r>
                <a:rPr lang="zh-CN" altLang="en-US" sz="1800">
                  <a:solidFill>
                    <a:srgbClr val="000066"/>
                  </a:solidFill>
                </a:rPr>
                <a:t>源程序</a:t>
              </a:r>
              <a:endParaRPr lang="zh-CN" altLang="en-US" sz="1800">
                <a:solidFill>
                  <a:srgbClr val="000066"/>
                </a:solidFill>
              </a:endParaRPr>
            </a:p>
          </p:txBody>
        </p:sp>
        <p:sp>
          <p:nvSpPr>
            <p:cNvPr id="36" name="文本框 35"/>
            <p:cNvSpPr txBox="1"/>
            <p:nvPr/>
          </p:nvSpPr>
          <p:spPr>
            <a:xfrm>
              <a:off x="5953" y="2338"/>
              <a:ext cx="2210" cy="580"/>
            </a:xfrm>
            <a:prstGeom prst="rect">
              <a:avLst/>
            </a:prstGeom>
            <a:noFill/>
          </p:spPr>
          <p:txBody>
            <a:bodyPr wrap="square" rtlCol="0">
              <a:spAutoFit/>
            </a:bodyPr>
            <a:p>
              <a:r>
                <a:rPr lang="zh-CN" altLang="en-US" sz="1800">
                  <a:solidFill>
                    <a:srgbClr val="000066"/>
                  </a:solidFill>
                </a:rPr>
                <a:t>汇编源程序</a:t>
              </a:r>
              <a:endParaRPr lang="zh-CN" altLang="en-US" sz="1800">
                <a:solidFill>
                  <a:srgbClr val="000066"/>
                </a:solidFill>
              </a:endParaRPr>
            </a:p>
          </p:txBody>
        </p:sp>
        <p:sp>
          <p:nvSpPr>
            <p:cNvPr id="37" name="文本框 36"/>
            <p:cNvSpPr txBox="1"/>
            <p:nvPr/>
          </p:nvSpPr>
          <p:spPr>
            <a:xfrm>
              <a:off x="8788" y="2020"/>
              <a:ext cx="2210" cy="1016"/>
            </a:xfrm>
            <a:prstGeom prst="rect">
              <a:avLst/>
            </a:prstGeom>
            <a:noFill/>
          </p:spPr>
          <p:txBody>
            <a:bodyPr wrap="square" rtlCol="0">
              <a:spAutoFit/>
            </a:bodyPr>
            <a:p>
              <a:r>
                <a:rPr lang="zh-CN" altLang="en-US" sz="1800">
                  <a:solidFill>
                    <a:srgbClr val="000066"/>
                  </a:solidFill>
                </a:rPr>
                <a:t>可重定位</a:t>
              </a:r>
              <a:r>
                <a:rPr lang="zh-CN" altLang="en-US" sz="1800">
                  <a:solidFill>
                    <a:srgbClr val="000066"/>
                  </a:solidFill>
                </a:rPr>
                <a:t>目标程序</a:t>
              </a:r>
              <a:endParaRPr lang="zh-CN" altLang="en-US" sz="1800">
                <a:solidFill>
                  <a:srgbClr val="000066"/>
                </a:solidFill>
              </a:endParaRPr>
            </a:p>
          </p:txBody>
        </p:sp>
        <p:sp>
          <p:nvSpPr>
            <p:cNvPr id="38" name="文本框 37"/>
            <p:cNvSpPr txBox="1"/>
            <p:nvPr/>
          </p:nvSpPr>
          <p:spPr>
            <a:xfrm>
              <a:off x="11623" y="2338"/>
              <a:ext cx="2210" cy="580"/>
            </a:xfrm>
            <a:prstGeom prst="rect">
              <a:avLst/>
            </a:prstGeom>
            <a:noFill/>
          </p:spPr>
          <p:txBody>
            <a:bodyPr wrap="square" rtlCol="0">
              <a:spAutoFit/>
            </a:bodyPr>
            <a:p>
              <a:r>
                <a:rPr lang="zh-CN" altLang="en-US" sz="1800">
                  <a:solidFill>
                    <a:srgbClr val="000066"/>
                  </a:solidFill>
                </a:rPr>
                <a:t>可</a:t>
              </a:r>
              <a:r>
                <a:rPr lang="zh-CN" altLang="en-US" sz="1800">
                  <a:solidFill>
                    <a:srgbClr val="000066"/>
                  </a:solidFill>
                </a:rPr>
                <a:t>执行程序</a:t>
              </a:r>
              <a:endParaRPr lang="zh-CN" altLang="en-US" sz="1800">
                <a:solidFill>
                  <a:srgbClr val="000066"/>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3314"/>
          <p:cNvSpPr txBox="1"/>
          <p:nvPr/>
        </p:nvSpPr>
        <p:spPr>
          <a:xfrm>
            <a:off x="395605" y="264160"/>
            <a:ext cx="7563485" cy="645160"/>
          </a:xfrm>
          <a:prstGeom prst="rect">
            <a:avLst/>
          </a:prstGeom>
          <a:noFill/>
          <a:ln w="9525">
            <a:noFill/>
          </a:ln>
        </p:spPr>
        <p:txBody>
          <a:bodyPr wrap="square" anchor="t" anchorCtr="0">
            <a:spAutoFit/>
          </a:bodyPr>
          <a:p>
            <a:r>
              <a:rPr lang="en-US" altLang="zh-CN" sz="3600" dirty="0">
                <a:solidFill>
                  <a:schemeClr val="bg1"/>
                </a:solidFill>
                <a:latin typeface="华文新魏" panose="02010800040101010101" pitchFamily="2" charset="-122"/>
                <a:ea typeface="华文新魏" panose="02010800040101010101" pitchFamily="2" charset="-122"/>
                <a:sym typeface="+mn-ea"/>
              </a:rPr>
              <a:t>8086</a:t>
            </a:r>
            <a:r>
              <a:rPr lang="zh-CN" altLang="en-US" sz="3600" dirty="0">
                <a:solidFill>
                  <a:schemeClr val="bg1"/>
                </a:solidFill>
                <a:latin typeface="华文新魏" panose="02010800040101010101" pitchFamily="2" charset="-122"/>
                <a:ea typeface="华文新魏" panose="02010800040101010101" pitchFamily="2" charset="-122"/>
                <a:sym typeface="+mn-ea"/>
              </a:rPr>
              <a:t>汇编</a:t>
            </a:r>
            <a:r>
              <a:rPr lang="zh-CN" altLang="en-US" sz="3600" dirty="0">
                <a:solidFill>
                  <a:schemeClr val="bg1"/>
                </a:solidFill>
                <a:latin typeface="华文新魏" panose="02010800040101010101" pitchFamily="2" charset="-122"/>
                <a:ea typeface="华文新魏" panose="02010800040101010101" pitchFamily="2" charset="-122"/>
                <a:sym typeface="+mn-ea"/>
              </a:rPr>
              <a:t>源程序处理过程</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33" name="文本框 32"/>
          <p:cNvSpPr txBox="1"/>
          <p:nvPr/>
        </p:nvSpPr>
        <p:spPr>
          <a:xfrm>
            <a:off x="2056765" y="4509135"/>
            <a:ext cx="4689475" cy="1198880"/>
          </a:xfrm>
          <a:prstGeom prst="rect">
            <a:avLst/>
          </a:prstGeom>
          <a:noFill/>
        </p:spPr>
        <p:txBody>
          <a:bodyPr wrap="square" rtlCol="0">
            <a:spAutoFit/>
          </a:bodyPr>
          <a:p>
            <a:pPr>
              <a:lnSpc>
                <a:spcPct val="150000"/>
              </a:lnSpc>
            </a:pPr>
            <a:r>
              <a:rPr lang="en-US" altLang="zh-CN" sz="2400"/>
              <a:t>masm test.asm</a:t>
            </a:r>
            <a:endParaRPr lang="en-US" altLang="zh-CN" sz="2400"/>
          </a:p>
          <a:p>
            <a:pPr>
              <a:lnSpc>
                <a:spcPct val="150000"/>
              </a:lnSpc>
            </a:pPr>
            <a:r>
              <a:rPr lang="en-US" altLang="zh-CN" sz="2400"/>
              <a:t>linke test.obj</a:t>
            </a:r>
            <a:endParaRPr lang="en-US" altLang="zh-CN" sz="2400"/>
          </a:p>
        </p:txBody>
      </p:sp>
      <p:grpSp>
        <p:nvGrpSpPr>
          <p:cNvPr id="3" name="组合 2"/>
          <p:cNvGrpSpPr/>
          <p:nvPr/>
        </p:nvGrpSpPr>
        <p:grpSpPr>
          <a:xfrm>
            <a:off x="782955" y="1546225"/>
            <a:ext cx="7366635" cy="2484120"/>
            <a:chOff x="1910" y="2435"/>
            <a:chExt cx="11601" cy="3912"/>
          </a:xfrm>
        </p:grpSpPr>
        <p:sp>
          <p:nvSpPr>
            <p:cNvPr id="9" name="矩形 8"/>
            <p:cNvSpPr/>
            <p:nvPr/>
          </p:nvSpPr>
          <p:spPr>
            <a:xfrm>
              <a:off x="1910" y="3454"/>
              <a:ext cx="2087" cy="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t>test.asm</a:t>
              </a:r>
              <a:endParaRPr lang="en-US" altLang="zh-CN" sz="2000"/>
            </a:p>
          </p:txBody>
        </p:sp>
        <p:cxnSp>
          <p:nvCxnSpPr>
            <p:cNvPr id="10" name="直接箭头连接符 9"/>
            <p:cNvCxnSpPr>
              <a:stCxn id="9" idx="3"/>
              <a:endCxn id="11" idx="1"/>
            </p:cNvCxnSpPr>
            <p:nvPr/>
          </p:nvCxnSpPr>
          <p:spPr>
            <a:xfrm flipV="1">
              <a:off x="3997" y="4039"/>
              <a:ext cx="2662" cy="20"/>
            </a:xfrm>
            <a:prstGeom prst="straightConnector1">
              <a:avLst/>
            </a:prstGeom>
            <a:ln w="44450" cmpd="sng">
              <a:solidFill>
                <a:srgbClr val="000066"/>
              </a:solidFill>
              <a:prstDash val="solid"/>
              <a:tailEnd type="arrow" w="med" len="med"/>
            </a:ln>
          </p:spPr>
          <p:style>
            <a:lnRef idx="1">
              <a:schemeClr val="dk1"/>
            </a:lnRef>
            <a:fillRef idx="0">
              <a:schemeClr val="dk1"/>
            </a:fillRef>
            <a:effectRef idx="0">
              <a:schemeClr val="dk1"/>
            </a:effectRef>
            <a:fontRef idx="minor">
              <a:schemeClr val="tx1"/>
            </a:fontRef>
          </p:style>
        </p:cxnSp>
        <p:sp>
          <p:nvSpPr>
            <p:cNvPr id="11" name="矩形 10"/>
            <p:cNvSpPr/>
            <p:nvPr/>
          </p:nvSpPr>
          <p:spPr>
            <a:xfrm>
              <a:off x="6659" y="3434"/>
              <a:ext cx="1901" cy="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t>test.obj</a:t>
              </a:r>
              <a:endParaRPr lang="en-US" altLang="zh-CN" sz="2000"/>
            </a:p>
          </p:txBody>
        </p:sp>
        <p:cxnSp>
          <p:nvCxnSpPr>
            <p:cNvPr id="12" name="直接箭头连接符 11"/>
            <p:cNvCxnSpPr>
              <a:stCxn id="11" idx="3"/>
              <a:endCxn id="17" idx="1"/>
            </p:cNvCxnSpPr>
            <p:nvPr/>
          </p:nvCxnSpPr>
          <p:spPr>
            <a:xfrm>
              <a:off x="8560" y="4039"/>
              <a:ext cx="2853" cy="10"/>
            </a:xfrm>
            <a:prstGeom prst="straightConnector1">
              <a:avLst/>
            </a:prstGeom>
            <a:ln w="44450" cmpd="sng">
              <a:solidFill>
                <a:srgbClr val="000066"/>
              </a:solidFill>
              <a:prstDash val="solid"/>
              <a:tailEnd type="arrow" w="med" len="med"/>
            </a:ln>
          </p:spPr>
          <p:style>
            <a:lnRef idx="1">
              <a:schemeClr val="dk1"/>
            </a:lnRef>
            <a:fillRef idx="0">
              <a:schemeClr val="dk1"/>
            </a:fillRef>
            <a:effectRef idx="0">
              <a:schemeClr val="dk1"/>
            </a:effectRef>
            <a:fontRef idx="minor">
              <a:schemeClr val="tx1"/>
            </a:fontRef>
          </p:style>
        </p:cxnSp>
        <p:sp>
          <p:nvSpPr>
            <p:cNvPr id="17" name="矩形 16"/>
            <p:cNvSpPr/>
            <p:nvPr/>
          </p:nvSpPr>
          <p:spPr>
            <a:xfrm>
              <a:off x="11413" y="3444"/>
              <a:ext cx="2001" cy="1210"/>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altLang="zh-CN" sz="2000"/>
                <a:t>test.exe</a:t>
              </a:r>
              <a:endParaRPr lang="en-US" altLang="zh-CN" sz="2000"/>
            </a:p>
          </p:txBody>
        </p:sp>
        <p:sp>
          <p:nvSpPr>
            <p:cNvPr id="27" name="矩形 26"/>
            <p:cNvSpPr/>
            <p:nvPr/>
          </p:nvSpPr>
          <p:spPr>
            <a:xfrm>
              <a:off x="4225" y="5383"/>
              <a:ext cx="2253" cy="96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t>汇编器</a:t>
              </a:r>
              <a:endParaRPr lang="zh-CN" altLang="en-US" sz="2000"/>
            </a:p>
            <a:p>
              <a:pPr algn="ctr"/>
              <a:r>
                <a:rPr lang="zh-CN" altLang="en-US" sz="2000"/>
                <a:t>（</a:t>
              </a:r>
              <a:r>
                <a:rPr lang="en-US" altLang="zh-CN" sz="2000"/>
                <a:t>masm</a:t>
              </a:r>
              <a:r>
                <a:rPr lang="zh-CN" altLang="en-US" sz="2000"/>
                <a:t>）</a:t>
              </a:r>
              <a:endParaRPr lang="zh-CN" altLang="en-US" sz="2000"/>
            </a:p>
          </p:txBody>
        </p:sp>
        <p:cxnSp>
          <p:nvCxnSpPr>
            <p:cNvPr id="28" name="直接箭头连接符 27"/>
            <p:cNvCxnSpPr>
              <a:stCxn id="27" idx="0"/>
            </p:cNvCxnSpPr>
            <p:nvPr/>
          </p:nvCxnSpPr>
          <p:spPr>
            <a:xfrm flipV="1">
              <a:off x="5352" y="4023"/>
              <a:ext cx="7" cy="1360"/>
            </a:xfrm>
            <a:prstGeom prst="straightConnector1">
              <a:avLst/>
            </a:prstGeom>
            <a:ln w="444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860" y="5383"/>
              <a:ext cx="2253" cy="964"/>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r>
                <a:rPr lang="zh-CN" altLang="en-US" sz="2000"/>
                <a:t>链接器</a:t>
              </a:r>
              <a:endParaRPr lang="zh-CN" altLang="en-US" sz="2000"/>
            </a:p>
            <a:p>
              <a:pPr algn="ctr"/>
              <a:r>
                <a:rPr lang="zh-CN" altLang="en-US" sz="2000"/>
                <a:t>（</a:t>
              </a:r>
              <a:r>
                <a:rPr lang="en-US" altLang="zh-CN" sz="2000"/>
                <a:t>link</a:t>
              </a:r>
              <a:r>
                <a:rPr lang="zh-CN" altLang="en-US" sz="2000"/>
                <a:t>）</a:t>
              </a:r>
              <a:endParaRPr lang="zh-CN" altLang="en-US" sz="2000"/>
            </a:p>
          </p:txBody>
        </p:sp>
        <p:cxnSp>
          <p:nvCxnSpPr>
            <p:cNvPr id="32" name="直接箭头连接符 31"/>
            <p:cNvCxnSpPr>
              <a:stCxn id="31" idx="0"/>
            </p:cNvCxnSpPr>
            <p:nvPr/>
          </p:nvCxnSpPr>
          <p:spPr>
            <a:xfrm flipV="1">
              <a:off x="9987" y="4023"/>
              <a:ext cx="43" cy="1360"/>
            </a:xfrm>
            <a:prstGeom prst="straightConnector1">
              <a:avLst/>
            </a:prstGeom>
            <a:ln w="4445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2027" y="2773"/>
              <a:ext cx="2210" cy="580"/>
            </a:xfrm>
            <a:prstGeom prst="rect">
              <a:avLst/>
            </a:prstGeom>
            <a:noFill/>
          </p:spPr>
          <p:txBody>
            <a:bodyPr wrap="square" rtlCol="0">
              <a:spAutoFit/>
            </a:bodyPr>
            <a:p>
              <a:r>
                <a:rPr lang="zh-CN" altLang="en-US" sz="1800">
                  <a:solidFill>
                    <a:srgbClr val="000066"/>
                  </a:solidFill>
                </a:rPr>
                <a:t>汇编源程序</a:t>
              </a:r>
              <a:endParaRPr lang="zh-CN" altLang="en-US" sz="1800">
                <a:solidFill>
                  <a:srgbClr val="000066"/>
                </a:solidFill>
              </a:endParaRPr>
            </a:p>
          </p:txBody>
        </p:sp>
        <p:sp>
          <p:nvSpPr>
            <p:cNvPr id="37" name="文本框 36"/>
            <p:cNvSpPr txBox="1"/>
            <p:nvPr/>
          </p:nvSpPr>
          <p:spPr>
            <a:xfrm>
              <a:off x="6720" y="2435"/>
              <a:ext cx="2210" cy="1016"/>
            </a:xfrm>
            <a:prstGeom prst="rect">
              <a:avLst/>
            </a:prstGeom>
            <a:noFill/>
          </p:spPr>
          <p:txBody>
            <a:bodyPr wrap="square" rtlCol="0">
              <a:spAutoFit/>
            </a:bodyPr>
            <a:p>
              <a:r>
                <a:rPr lang="zh-CN" altLang="en-US" sz="1800">
                  <a:solidFill>
                    <a:srgbClr val="000066"/>
                  </a:solidFill>
                </a:rPr>
                <a:t>可重定位</a:t>
              </a:r>
              <a:r>
                <a:rPr lang="zh-CN" altLang="en-US" sz="1800">
                  <a:solidFill>
                    <a:srgbClr val="000066"/>
                  </a:solidFill>
                </a:rPr>
                <a:t>目标程序</a:t>
              </a:r>
              <a:endParaRPr lang="zh-CN" altLang="en-US" sz="1800">
                <a:solidFill>
                  <a:srgbClr val="000066"/>
                </a:solidFill>
              </a:endParaRPr>
            </a:p>
          </p:txBody>
        </p:sp>
        <p:sp>
          <p:nvSpPr>
            <p:cNvPr id="38" name="文本框 37"/>
            <p:cNvSpPr txBox="1"/>
            <p:nvPr/>
          </p:nvSpPr>
          <p:spPr>
            <a:xfrm>
              <a:off x="11301" y="2763"/>
              <a:ext cx="2210" cy="580"/>
            </a:xfrm>
            <a:prstGeom prst="rect">
              <a:avLst/>
            </a:prstGeom>
            <a:noFill/>
          </p:spPr>
          <p:txBody>
            <a:bodyPr wrap="square" rtlCol="0">
              <a:spAutoFit/>
            </a:bodyPr>
            <a:p>
              <a:r>
                <a:rPr lang="zh-CN" altLang="en-US" sz="1800">
                  <a:solidFill>
                    <a:srgbClr val="000066"/>
                  </a:solidFill>
                </a:rPr>
                <a:t>可</a:t>
              </a:r>
              <a:r>
                <a:rPr lang="zh-CN" altLang="en-US" sz="1800">
                  <a:solidFill>
                    <a:srgbClr val="000066"/>
                  </a:solidFill>
                </a:rPr>
                <a:t>执行程序</a:t>
              </a:r>
              <a:endParaRPr lang="zh-CN" altLang="en-US" sz="1800">
                <a:solidFill>
                  <a:srgbClr val="000066"/>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zh-CN" altLang="en-US" dirty="0">
                <a:solidFill>
                  <a:srgbClr val="FF0000"/>
                </a:solidFill>
                <a:ea typeface="黑体" panose="02010609060101010101" pitchFamily="2" charset="-122"/>
              </a:rPr>
              <a:t>计算机系统的基本功能和基本</a:t>
            </a:r>
            <a:r>
              <a:rPr lang="zh-CN" altLang="en-US" dirty="0">
                <a:solidFill>
                  <a:srgbClr val="FF0000"/>
                </a:solidFill>
                <a:ea typeface="黑体" panose="02010609060101010101" pitchFamily="2" charset="-122"/>
              </a:rPr>
              <a:t>组成</a:t>
            </a:r>
            <a:endParaRPr lang="zh-CN" altLang="en-US" dirty="0">
              <a:solidFill>
                <a:srgbClr val="FF0000"/>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zh-CN" altLang="en-US" dirty="0">
                <a:ea typeface="黑体" panose="02010609060101010101" pitchFamily="2" charset="-122"/>
                <a:sym typeface="+mn-ea"/>
              </a:rPr>
              <a:t>计算机系统的层次结构</a:t>
            </a:r>
            <a:endParaRPr lang="zh-CN" altLang="en-US" dirty="0">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zh-CN" altLang="en-US" dirty="0">
                <a:ea typeface="黑体" panose="02010609060101010101" pitchFamily="2" charset="-122"/>
                <a:sym typeface="+mn-ea"/>
              </a:rPr>
              <a:t>计算机性能评价</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a:t>
            </a:r>
            <a:r>
              <a:rPr lang="zh-CN" altLang="en-US" dirty="0">
                <a:ea typeface="黑体" panose="02010609060101010101" pitchFamily="2" charset="-122"/>
              </a:rPr>
              <a:t>汇编程序的开发和执行</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Intel 80x86</a:t>
            </a:r>
            <a:r>
              <a:rPr lang="zh-CN" altLang="en-US" dirty="0">
                <a:ea typeface="黑体" panose="02010609060101010101" pitchFamily="2" charset="-122"/>
              </a:rPr>
              <a:t>内部</a:t>
            </a:r>
            <a:r>
              <a:rPr lang="zh-CN" altLang="en-US" dirty="0">
                <a:ea typeface="黑体" panose="02010609060101010101" pitchFamily="2" charset="-122"/>
              </a:rPr>
              <a:t>结构</a:t>
            </a:r>
            <a:endParaRPr lang="zh-CN" altLang="en-US" dirty="0">
              <a:ea typeface="黑体" panose="02010609060101010101" pitchFamily="2" charset="-122"/>
            </a:endParaRPr>
          </a:p>
          <a:p>
            <a:pPr>
              <a:spcBef>
                <a:spcPts val="1600"/>
              </a:spcBef>
            </a:pPr>
            <a:endParaRPr lang="zh-CN" altLang="en-US" dirty="0">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509270" y="260985"/>
            <a:ext cx="8229600" cy="561975"/>
          </a:xfrm>
        </p:spPr>
        <p:txBody>
          <a:bodyPr vert="horz" wrap="square" lIns="91440" tIns="45720" rIns="91440" bIns="45720" anchor="ctr" anchorCtr="0"/>
          <a:p>
            <a:pPr algn="l">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指令集体系结构（ISA）</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80611" name="Rectangle 3"/>
          <p:cNvSpPr>
            <a:spLocks noGrp="1"/>
          </p:cNvSpPr>
          <p:nvPr>
            <p:ph idx="1"/>
          </p:nvPr>
        </p:nvSpPr>
        <p:spPr>
          <a:xfrm>
            <a:off x="467360" y="1412875"/>
            <a:ext cx="8094980" cy="5741670"/>
          </a:xfrm>
        </p:spPr>
        <p:txBody>
          <a:bodyPr vert="horz" wrap="square" lIns="91440" tIns="45720" rIns="91440" bIns="45720" anchor="t" anchorCtr="0"/>
          <a:p>
            <a:pPr>
              <a:lnSpc>
                <a:spcPct val="150000"/>
              </a:lnSpc>
              <a:spcBef>
                <a:spcPts val="0"/>
              </a:spcBef>
            </a:pPr>
            <a:r>
              <a:rPr lang="zh-CN" altLang="en-US" sz="2000" dirty="0">
                <a:latin typeface="微软雅黑" panose="020B0503020204020204" charset="-122"/>
                <a:ea typeface="微软雅黑" panose="020B0503020204020204" charset="-122"/>
              </a:rPr>
              <a:t>指令集体系结构</a:t>
            </a:r>
            <a:r>
              <a:rPr lang="en-US" altLang="zh-CN"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硬件和软件之间的桥梁</a:t>
            </a:r>
            <a:endParaRPr lang="en-US" altLang="zh-CN" sz="2000" dirty="0">
              <a:latin typeface="微软雅黑" panose="020B0503020204020204" charset="-122"/>
              <a:ea typeface="微软雅黑" panose="020B0503020204020204" charset="-122"/>
            </a:endParaRPr>
          </a:p>
          <a:p>
            <a:pPr>
              <a:lnSpc>
                <a:spcPct val="150000"/>
              </a:lnSpc>
              <a:spcBef>
                <a:spcPts val="0"/>
              </a:spcBef>
            </a:pPr>
            <a:r>
              <a:rPr lang="en-US" altLang="zh-CN" sz="2000" dirty="0">
                <a:latin typeface="微软雅黑" panose="020B0503020204020204" charset="-122"/>
                <a:ea typeface="微软雅黑" panose="020B0503020204020204" charset="-122"/>
              </a:rPr>
              <a:t>ISA</a:t>
            </a:r>
            <a:r>
              <a:rPr lang="zh-CN" altLang="en-US" sz="2000" dirty="0">
                <a:latin typeface="微软雅黑" panose="020B0503020204020204" charset="-122"/>
                <a:ea typeface="微软雅黑" panose="020B0503020204020204" charset="-122"/>
              </a:rPr>
              <a:t>是软件和硬件之间接口的完整定义：</a:t>
            </a:r>
            <a:endParaRPr lang="zh-CN" altLang="en-US" sz="2000" dirty="0">
              <a:solidFill>
                <a:srgbClr val="FF0000"/>
              </a:solidFill>
              <a:latin typeface="微软雅黑" panose="020B0503020204020204" charset="-122"/>
              <a:ea typeface="微软雅黑" panose="020B0503020204020204" charset="-122"/>
            </a:endParaRPr>
          </a:p>
          <a:p>
            <a:pPr lvl="1">
              <a:lnSpc>
                <a:spcPct val="150000"/>
              </a:lnSpc>
              <a:spcBef>
                <a:spcPts val="0"/>
              </a:spcBef>
              <a:buFont typeface="Wingdings" panose="05000000000000000000" charset="0"/>
              <a:buChar char="Ø"/>
            </a:pPr>
            <a:r>
              <a:rPr lang="zh-CN" altLang="en-US" sz="1800" dirty="0">
                <a:ea typeface="微软雅黑" panose="020B0503020204020204" charset="-122"/>
              </a:rPr>
              <a:t>指令集</a:t>
            </a:r>
            <a:endParaRPr lang="zh-CN" altLang="en-US" sz="1800" dirty="0">
              <a:ea typeface="微软雅黑" panose="020B0503020204020204" charset="-122"/>
            </a:endParaRPr>
          </a:p>
          <a:p>
            <a:pPr lvl="1">
              <a:lnSpc>
                <a:spcPct val="150000"/>
              </a:lnSpc>
              <a:spcBef>
                <a:spcPts val="0"/>
              </a:spcBef>
              <a:buFont typeface="Wingdings" panose="05000000000000000000" charset="0"/>
              <a:buChar char="Ø"/>
            </a:pPr>
            <a:r>
              <a:rPr lang="zh-CN" altLang="en-US" sz="1800" dirty="0">
                <a:ea typeface="微软雅黑" panose="020B0503020204020204" charset="-122"/>
              </a:rPr>
              <a:t>操作数</a:t>
            </a:r>
            <a:endParaRPr lang="zh-CN" altLang="en-US" sz="1800" dirty="0">
              <a:ea typeface="微软雅黑" panose="020B0503020204020204" charset="-122"/>
            </a:endParaRPr>
          </a:p>
          <a:p>
            <a:pPr lvl="2">
              <a:lnSpc>
                <a:spcPct val="150000"/>
              </a:lnSpc>
              <a:spcBef>
                <a:spcPts val="0"/>
              </a:spcBef>
            </a:pPr>
            <a:r>
              <a:rPr lang="zh-CN" altLang="en-US" sz="1800" dirty="0">
                <a:ea typeface="微软雅黑" panose="020B0503020204020204" charset="-122"/>
              </a:rPr>
              <a:t>立即数</a:t>
            </a:r>
            <a:endParaRPr lang="zh-CN" altLang="en-US" sz="1800" dirty="0">
              <a:ea typeface="微软雅黑" panose="020B0503020204020204" charset="-122"/>
            </a:endParaRPr>
          </a:p>
          <a:p>
            <a:pPr lvl="2">
              <a:lnSpc>
                <a:spcPct val="150000"/>
              </a:lnSpc>
              <a:spcBef>
                <a:spcPts val="0"/>
              </a:spcBef>
            </a:pPr>
            <a:r>
              <a:rPr lang="zh-CN" altLang="en-US" sz="1800" dirty="0">
                <a:ea typeface="微软雅黑" panose="020B0503020204020204" charset="-122"/>
              </a:rPr>
              <a:t>寄存器</a:t>
            </a:r>
            <a:endParaRPr lang="zh-CN" altLang="en-US" sz="1800" dirty="0">
              <a:ea typeface="微软雅黑" panose="020B0503020204020204" charset="-122"/>
            </a:endParaRPr>
          </a:p>
          <a:p>
            <a:pPr lvl="2">
              <a:lnSpc>
                <a:spcPct val="150000"/>
              </a:lnSpc>
              <a:spcBef>
                <a:spcPts val="0"/>
              </a:spcBef>
            </a:pPr>
            <a:r>
              <a:rPr lang="zh-CN" altLang="en-US" sz="1800" dirty="0">
                <a:ea typeface="微软雅黑" panose="020B0503020204020204" charset="-122"/>
              </a:rPr>
              <a:t>内存操作数</a:t>
            </a:r>
            <a:r>
              <a:rPr lang="en-US" altLang="zh-CN" sz="1800" dirty="0">
                <a:ea typeface="微软雅黑" panose="020B0503020204020204" charset="-122"/>
              </a:rPr>
              <a:t>——</a:t>
            </a:r>
            <a:r>
              <a:rPr lang="zh-CN" altLang="en-US" sz="1800" dirty="0">
                <a:ea typeface="微软雅黑" panose="020B0503020204020204" charset="-122"/>
              </a:rPr>
              <a:t>寻址方式</a:t>
            </a:r>
            <a:endParaRPr lang="zh-CN" altLang="en-US" sz="1800" dirty="0">
              <a:ea typeface="微软雅黑" panose="020B0503020204020204" charset="-122"/>
            </a:endParaRPr>
          </a:p>
          <a:p>
            <a:pPr lvl="1">
              <a:lnSpc>
                <a:spcPct val="150000"/>
              </a:lnSpc>
              <a:spcBef>
                <a:spcPts val="0"/>
              </a:spcBef>
              <a:buFont typeface="Wingdings" panose="05000000000000000000" charset="0"/>
              <a:buChar char="Ø"/>
            </a:pPr>
            <a:r>
              <a:rPr lang="en-US" altLang="zh-CN" sz="1800" dirty="0">
                <a:ea typeface="微软雅黑" panose="020B0503020204020204" charset="-122"/>
              </a:rPr>
              <a:t>I/O</a:t>
            </a:r>
            <a:endParaRPr lang="en-US" altLang="zh-CN" sz="1800" dirty="0">
              <a:ea typeface="微软雅黑" panose="020B0503020204020204" charset="-122"/>
            </a:endParaRPr>
          </a:p>
          <a:p>
            <a:pPr lvl="1">
              <a:lnSpc>
                <a:spcPct val="150000"/>
              </a:lnSpc>
              <a:spcBef>
                <a:spcPts val="0"/>
              </a:spcBef>
              <a:buFont typeface="Wingdings" panose="05000000000000000000" charset="0"/>
              <a:buChar char="Ø"/>
            </a:pPr>
            <a:r>
              <a:rPr lang="zh-CN" altLang="en-US" sz="1800" dirty="0">
                <a:ea typeface="微软雅黑" panose="020B0503020204020204" charset="-122"/>
              </a:rPr>
              <a:t>中断</a:t>
            </a:r>
            <a:endParaRPr lang="zh-CN" altLang="en-US" sz="1800" dirty="0">
              <a:ea typeface="微软雅黑" panose="020B0503020204020204" charset="-122"/>
            </a:endParaRPr>
          </a:p>
          <a:p>
            <a:pPr lvl="1">
              <a:lnSpc>
                <a:spcPct val="150000"/>
              </a:lnSpc>
              <a:spcBef>
                <a:spcPts val="0"/>
              </a:spcBef>
              <a:buFont typeface="Wingdings" panose="05000000000000000000" charset="0"/>
              <a:buChar char="Ø"/>
            </a:pPr>
            <a:r>
              <a:rPr lang="zh-CN" altLang="en-US" sz="1800" dirty="0">
                <a:ea typeface="微软雅黑" panose="020B0503020204020204" charset="-122"/>
              </a:rPr>
              <a:t>机器状态切换</a:t>
            </a:r>
            <a:endParaRPr lang="zh-CN" altLang="en-US" sz="1800" dirty="0">
              <a:ea typeface="微软雅黑" panose="020B0503020204020204" charset="-122"/>
            </a:endParaRPr>
          </a:p>
          <a:p>
            <a:pPr lvl="1">
              <a:lnSpc>
                <a:spcPct val="150000"/>
              </a:lnSpc>
              <a:spcBef>
                <a:spcPts val="0"/>
              </a:spcBef>
              <a:buFont typeface="Wingdings" panose="05000000000000000000" charset="0"/>
              <a:buChar char="Ø"/>
            </a:pPr>
            <a:r>
              <a:rPr lang="zh-CN" altLang="en-US" sz="1800" dirty="0">
                <a:ea typeface="微软雅黑" panose="020B0503020204020204" charset="-122"/>
              </a:rPr>
              <a:t>存储保护等</a:t>
            </a:r>
            <a:endParaRPr lang="zh-CN" altLang="en-US" sz="18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charRg st="0" end="42"/>
                                            </p:txEl>
                                          </p:spTgt>
                                        </p:tgtEl>
                                        <p:attrNameLst>
                                          <p:attrName>style.visibility</p:attrName>
                                        </p:attrNameLst>
                                      </p:cBhvr>
                                      <p:to>
                                        <p:strVal val="visible"/>
                                      </p:to>
                                    </p:set>
                                    <p:animEffect transition="in" filter="blinds(horizontal)">
                                      <p:cBhvr>
                                        <p:cTn id="7" dur="500"/>
                                        <p:tgtEl>
                                          <p:spTgt spid="580611">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charRg st="0" end="0"/>
                                            </p:txEl>
                                          </p:spTgt>
                                        </p:tgtEl>
                                        <p:attrNameLst>
                                          <p:attrName>style.visibility</p:attrName>
                                        </p:attrNameLst>
                                      </p:cBhvr>
                                      <p:to>
                                        <p:strVal val="visible"/>
                                      </p:to>
                                    </p:set>
                                    <p:animEffect transition="in" filter="blinds(horizontal)">
                                      <p:cBhvr>
                                        <p:cTn id="12" dur="500"/>
                                        <p:tgtEl>
                                          <p:spTgt spid="580611">
                                            <p:txEl>
                                              <p:char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charRg st="77" end="117"/>
                                            </p:txEl>
                                          </p:spTgt>
                                        </p:tgtEl>
                                        <p:attrNameLst>
                                          <p:attrName>style.visibility</p:attrName>
                                        </p:attrNameLst>
                                      </p:cBhvr>
                                      <p:to>
                                        <p:strVal val="visible"/>
                                      </p:to>
                                    </p:set>
                                    <p:animEffect transition="in" filter="blinds(horizontal)">
                                      <p:cBhvr>
                                        <p:cTn id="17" dur="500"/>
                                        <p:tgtEl>
                                          <p:spTgt spid="580611">
                                            <p:txEl>
                                              <p:charRg st="77" end="1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charRg st="2" end="2"/>
                                            </p:txEl>
                                          </p:spTgt>
                                        </p:tgtEl>
                                        <p:attrNameLst>
                                          <p:attrName>style.visibility</p:attrName>
                                        </p:attrNameLst>
                                      </p:cBhvr>
                                      <p:to>
                                        <p:strVal val="visible"/>
                                      </p:to>
                                    </p:set>
                                    <p:animEffect transition="in" filter="blinds(horizontal)">
                                      <p:cBhvr>
                                        <p:cTn id="22" dur="500"/>
                                        <p:tgtEl>
                                          <p:spTgt spid="580611">
                                            <p:txEl>
                                              <p:char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charRg st="3" end="3"/>
                                            </p:txEl>
                                          </p:spTgt>
                                        </p:tgtEl>
                                        <p:attrNameLst>
                                          <p:attrName>style.visibility</p:attrName>
                                        </p:attrNameLst>
                                      </p:cBhvr>
                                      <p:to>
                                        <p:strVal val="visible"/>
                                      </p:to>
                                    </p:set>
                                    <p:animEffect transition="in" filter="blinds(horizontal)">
                                      <p:cBhvr>
                                        <p:cTn id="27" dur="500"/>
                                        <p:tgtEl>
                                          <p:spTgt spid="580611">
                                            <p:txEl>
                                              <p:char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32" dur="500"/>
                                        <p:tgtEl>
                                          <p:spTgt spid="580611">
                                            <p:txEl>
                                              <p:char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37" dur="500"/>
                                        <p:tgtEl>
                                          <p:spTgt spid="580611">
                                            <p:txEl>
                                              <p:char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42" dur="500"/>
                                        <p:tgtEl>
                                          <p:spTgt spid="580611">
                                            <p:txEl>
                                              <p:char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47" dur="500"/>
                                        <p:tgtEl>
                                          <p:spTgt spid="580611">
                                            <p:txEl>
                                              <p:char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52" dur="500"/>
                                        <p:tgtEl>
                                          <p:spTgt spid="580611">
                                            <p:txEl>
                                              <p:char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57" dur="500"/>
                                        <p:tgtEl>
                                          <p:spTgt spid="580611">
                                            <p:txEl>
                                              <p:char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80611">
                                            <p:txEl>
                                              <p:charRg st="7" end="7"/>
                                            </p:txEl>
                                          </p:spTgt>
                                        </p:tgtEl>
                                        <p:attrNameLst>
                                          <p:attrName>style.visibility</p:attrName>
                                        </p:attrNameLst>
                                      </p:cBhvr>
                                      <p:to>
                                        <p:strVal val="visible"/>
                                      </p:to>
                                    </p:set>
                                    <p:animEffect transition="in" filter="blinds(horizontal)">
                                      <p:cBhvr>
                                        <p:cTn id="62" dur="500"/>
                                        <p:tgtEl>
                                          <p:spTgt spid="580611">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98425"/>
            <a:ext cx="8229600" cy="561975"/>
          </a:xfrm>
        </p:spPr>
        <p:txBody>
          <a:bodyPr/>
          <a:lstStyle/>
          <a:p>
            <a:pPr algn="l">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指令集体系结构（ISA）</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80611" name="Rectangle 3"/>
          <p:cNvSpPr>
            <a:spLocks noGrp="1" noChangeArrowheads="1"/>
          </p:cNvSpPr>
          <p:nvPr>
            <p:ph type="body" idx="1"/>
          </p:nvPr>
        </p:nvSpPr>
        <p:spPr>
          <a:xfrm>
            <a:off x="251460" y="1412558"/>
            <a:ext cx="8731250" cy="5741987"/>
          </a:xfrm>
        </p:spPr>
        <p:txBody>
          <a:bodyPr/>
          <a:lstStyle/>
          <a:p>
            <a:pPr>
              <a:lnSpc>
                <a:spcPct val="105000"/>
              </a:lnSpc>
            </a:pPr>
            <a:r>
              <a:rPr lang="en-US" altLang="zh-CN" sz="1800">
                <a:latin typeface="微软雅黑" panose="020B0503020204020204" charset="-122"/>
                <a:ea typeface="微软雅黑" panose="020B0503020204020204" charset="-122"/>
              </a:rPr>
              <a:t>ISA</a:t>
            </a:r>
            <a:r>
              <a:rPr lang="zh-CN" altLang="en-US" sz="1800">
                <a:latin typeface="微软雅黑" panose="020B0503020204020204" charset="-122"/>
                <a:ea typeface="微软雅黑" panose="020B0503020204020204" charset="-122"/>
              </a:rPr>
              <a:t>指</a:t>
            </a:r>
            <a:r>
              <a:rPr lang="en-US" altLang="zh-CN" sz="1800">
                <a:latin typeface="微软雅黑" panose="020B0503020204020204" charset="-122"/>
                <a:ea typeface="微软雅黑" panose="020B0503020204020204" charset="-122"/>
              </a:rPr>
              <a:t>Instruction Set Architecture</a:t>
            </a:r>
            <a:r>
              <a:rPr lang="zh-CN" altLang="en-US" sz="1800">
                <a:latin typeface="微软雅黑" panose="020B0503020204020204" charset="-122"/>
                <a:ea typeface="微软雅黑" panose="020B0503020204020204" charset="-122"/>
              </a:rPr>
              <a:t>，即指令集体系结构</a:t>
            </a:r>
            <a:endParaRPr lang="zh-CN" altLang="en-US" sz="1800">
              <a:latin typeface="微软雅黑" panose="020B0503020204020204" charset="-122"/>
              <a:ea typeface="微软雅黑" panose="020B0503020204020204" charset="-122"/>
            </a:endParaRPr>
          </a:p>
          <a:p>
            <a:pPr>
              <a:lnSpc>
                <a:spcPct val="105000"/>
              </a:lnSpc>
            </a:pPr>
            <a:r>
              <a:rPr lang="en-US" altLang="zh-CN" sz="1800">
                <a:latin typeface="微软雅黑" panose="020B0503020204020204" charset="-122"/>
                <a:ea typeface="微软雅黑" panose="020B0503020204020204" charset="-122"/>
              </a:rPr>
              <a:t>ISA</a:t>
            </a:r>
            <a:r>
              <a:rPr lang="zh-CN" altLang="en-US" sz="1800">
                <a:latin typeface="微软雅黑" panose="020B0503020204020204" charset="-122"/>
                <a:ea typeface="微软雅黑" panose="020B0503020204020204" charset="-122"/>
              </a:rPr>
              <a:t>是一种规约（</a:t>
            </a:r>
            <a:r>
              <a:rPr lang="en-US" altLang="zh-CN" sz="1800">
                <a:latin typeface="微软雅黑" panose="020B0503020204020204" charset="-122"/>
                <a:ea typeface="微软雅黑" panose="020B0503020204020204" charset="-122"/>
              </a:rPr>
              <a:t>Specification</a:t>
            </a:r>
            <a:r>
              <a:rPr lang="zh-CN" altLang="en-US" sz="1800">
                <a:latin typeface="微软雅黑" panose="020B0503020204020204" charset="-122"/>
                <a:ea typeface="微软雅黑" panose="020B0503020204020204" charset="-122"/>
              </a:rPr>
              <a:t>），它规定了</a:t>
            </a:r>
            <a:r>
              <a:rPr lang="zh-CN" altLang="en-US" sz="1800">
                <a:solidFill>
                  <a:srgbClr val="FF0000"/>
                </a:solidFill>
                <a:latin typeface="微软雅黑" panose="020B0503020204020204" charset="-122"/>
                <a:ea typeface="微软雅黑" panose="020B0503020204020204" charset="-122"/>
              </a:rPr>
              <a:t>如何使用硬件</a:t>
            </a:r>
            <a:endParaRPr lang="zh-CN" altLang="en-US" sz="1800">
              <a:solidFill>
                <a:srgbClr val="FF0000"/>
              </a:solidFill>
              <a:latin typeface="微软雅黑" panose="020B0503020204020204" charset="-122"/>
              <a:ea typeface="微软雅黑" panose="020B0503020204020204" charset="-122"/>
            </a:endParaRPr>
          </a:p>
          <a:p>
            <a:pPr lvl="1">
              <a:lnSpc>
                <a:spcPct val="105000"/>
              </a:lnSpc>
            </a:pPr>
            <a:r>
              <a:rPr lang="zh-CN" altLang="en-US" sz="1800">
                <a:ea typeface="微软雅黑" panose="020B0503020204020204" charset="-122"/>
              </a:rPr>
              <a:t>可执行的指令的集合，包括</a:t>
            </a:r>
            <a:r>
              <a:rPr lang="zh-CN" altLang="en-US" sz="1800">
                <a:solidFill>
                  <a:srgbClr val="CC3300"/>
                </a:solidFill>
                <a:ea typeface="微软雅黑" panose="020B0503020204020204" charset="-122"/>
              </a:rPr>
              <a:t>指令格式</a:t>
            </a:r>
            <a:r>
              <a:rPr lang="zh-CN" altLang="en-US" sz="1800">
                <a:ea typeface="微软雅黑" panose="020B0503020204020204" charset="-122"/>
              </a:rPr>
              <a:t>、</a:t>
            </a:r>
            <a:r>
              <a:rPr lang="zh-CN" altLang="en-US" sz="1800">
                <a:solidFill>
                  <a:srgbClr val="CC3300"/>
                </a:solidFill>
                <a:ea typeface="微软雅黑" panose="020B0503020204020204" charset="-122"/>
              </a:rPr>
              <a:t>操作种类</a:t>
            </a:r>
            <a:r>
              <a:rPr lang="zh-CN" altLang="en-US" sz="1800">
                <a:ea typeface="微软雅黑" panose="020B0503020204020204" charset="-122"/>
              </a:rPr>
              <a:t>以及每种操作对应的操作数的相应规定；</a:t>
            </a:r>
            <a:endParaRPr lang="zh-CN" altLang="en-US" sz="1800">
              <a:ea typeface="微软雅黑" panose="020B0503020204020204" charset="-122"/>
            </a:endParaRPr>
          </a:p>
          <a:p>
            <a:pPr lvl="1">
              <a:lnSpc>
                <a:spcPct val="105000"/>
              </a:lnSpc>
            </a:pPr>
            <a:r>
              <a:rPr lang="zh-CN" altLang="en-US" sz="1800">
                <a:ea typeface="微软雅黑" panose="020B0503020204020204" charset="-122"/>
              </a:rPr>
              <a:t>指令可以接受的</a:t>
            </a:r>
            <a:r>
              <a:rPr lang="zh-CN" altLang="en-US" sz="1800">
                <a:solidFill>
                  <a:srgbClr val="CC3300"/>
                </a:solidFill>
                <a:ea typeface="微软雅黑" panose="020B0503020204020204" charset="-122"/>
              </a:rPr>
              <a:t>操作数的类型</a:t>
            </a:r>
            <a:r>
              <a:rPr lang="zh-CN" altLang="en-US" sz="1800">
                <a:ea typeface="微软雅黑" panose="020B0503020204020204" charset="-122"/>
              </a:rPr>
              <a:t>；</a:t>
            </a:r>
            <a:endParaRPr lang="zh-CN" altLang="en-US" sz="1800">
              <a:ea typeface="微软雅黑" panose="020B0503020204020204" charset="-122"/>
            </a:endParaRPr>
          </a:p>
          <a:p>
            <a:pPr lvl="1">
              <a:lnSpc>
                <a:spcPct val="105000"/>
              </a:lnSpc>
            </a:pPr>
            <a:r>
              <a:rPr lang="zh-CN" altLang="en-US" sz="1800">
                <a:ea typeface="微软雅黑" panose="020B0503020204020204" charset="-122"/>
              </a:rPr>
              <a:t>操作数所能存放的寄存器组的结构，包括每个</a:t>
            </a:r>
            <a:r>
              <a:rPr lang="zh-CN" altLang="en-US" sz="1800">
                <a:solidFill>
                  <a:srgbClr val="CC3300"/>
                </a:solidFill>
                <a:ea typeface="微软雅黑" panose="020B0503020204020204" charset="-122"/>
              </a:rPr>
              <a:t>寄存器的名称、编号、长度和用途</a:t>
            </a:r>
            <a:r>
              <a:rPr lang="zh-CN" altLang="en-US" sz="1800">
                <a:ea typeface="微软雅黑" panose="020B0503020204020204" charset="-122"/>
              </a:rPr>
              <a:t>；</a:t>
            </a:r>
            <a:endParaRPr lang="zh-CN" altLang="en-US" sz="1800">
              <a:ea typeface="微软雅黑" panose="020B0503020204020204" charset="-122"/>
            </a:endParaRPr>
          </a:p>
          <a:p>
            <a:pPr lvl="1">
              <a:lnSpc>
                <a:spcPct val="105000"/>
              </a:lnSpc>
            </a:pPr>
            <a:r>
              <a:rPr lang="zh-CN" altLang="en-US" sz="1800">
                <a:ea typeface="微软雅黑" panose="020B0503020204020204" charset="-122"/>
              </a:rPr>
              <a:t>操作数所能存放的</a:t>
            </a:r>
            <a:r>
              <a:rPr lang="zh-CN" altLang="en-US" sz="1800">
                <a:solidFill>
                  <a:srgbClr val="CC3300"/>
                </a:solidFill>
                <a:ea typeface="微软雅黑" panose="020B0503020204020204" charset="-122"/>
              </a:rPr>
              <a:t>存储空间的大小和编址方式</a:t>
            </a:r>
            <a:r>
              <a:rPr lang="zh-CN" altLang="en-US" sz="1800">
                <a:ea typeface="微软雅黑" panose="020B0503020204020204" charset="-122"/>
              </a:rPr>
              <a:t>；</a:t>
            </a:r>
            <a:endParaRPr lang="zh-CN" altLang="en-US" sz="1800">
              <a:ea typeface="微软雅黑" panose="020B0503020204020204" charset="-122"/>
            </a:endParaRPr>
          </a:p>
          <a:p>
            <a:pPr lvl="1">
              <a:lnSpc>
                <a:spcPct val="105000"/>
              </a:lnSpc>
            </a:pPr>
            <a:r>
              <a:rPr lang="zh-CN" altLang="en-US" sz="1800">
                <a:ea typeface="微软雅黑" panose="020B0503020204020204" charset="-122"/>
              </a:rPr>
              <a:t>操作数在存储空间存放时按照</a:t>
            </a:r>
            <a:r>
              <a:rPr lang="zh-CN" altLang="en-US" sz="1800">
                <a:solidFill>
                  <a:srgbClr val="CC3300"/>
                </a:solidFill>
                <a:ea typeface="微软雅黑" panose="020B0503020204020204" charset="-122"/>
              </a:rPr>
              <a:t>大端还是小端方式存放</a:t>
            </a:r>
            <a:r>
              <a:rPr lang="zh-CN" altLang="en-US" sz="1800">
                <a:ea typeface="微软雅黑" panose="020B0503020204020204" charset="-122"/>
              </a:rPr>
              <a:t>；</a:t>
            </a:r>
            <a:endParaRPr lang="zh-CN" altLang="en-US" sz="1800">
              <a:ea typeface="微软雅黑" panose="020B0503020204020204" charset="-122"/>
            </a:endParaRPr>
          </a:p>
          <a:p>
            <a:pPr lvl="1">
              <a:lnSpc>
                <a:spcPct val="105000"/>
              </a:lnSpc>
            </a:pPr>
            <a:r>
              <a:rPr lang="zh-CN" altLang="en-US" sz="1800">
                <a:ea typeface="微软雅黑" panose="020B0503020204020204" charset="-122"/>
              </a:rPr>
              <a:t>指令获取操作数的方式，即</a:t>
            </a:r>
            <a:r>
              <a:rPr lang="zh-CN" altLang="en-US" sz="1800">
                <a:solidFill>
                  <a:srgbClr val="CC3300"/>
                </a:solidFill>
                <a:ea typeface="微软雅黑" panose="020B0503020204020204" charset="-122"/>
              </a:rPr>
              <a:t>寻址方式</a:t>
            </a:r>
            <a:r>
              <a:rPr lang="zh-CN" altLang="en-US" sz="1800">
                <a:ea typeface="微软雅黑" panose="020B0503020204020204" charset="-122"/>
              </a:rPr>
              <a:t>；</a:t>
            </a:r>
            <a:endParaRPr lang="zh-CN" altLang="en-US" sz="1800">
              <a:ea typeface="微软雅黑" panose="020B0503020204020204" charset="-122"/>
            </a:endParaRPr>
          </a:p>
          <a:p>
            <a:pPr lvl="1">
              <a:lnSpc>
                <a:spcPct val="105000"/>
              </a:lnSpc>
            </a:pPr>
            <a:r>
              <a:rPr lang="zh-CN" altLang="en-US" sz="1800">
                <a:ea typeface="微软雅黑" panose="020B0503020204020204" charset="-122"/>
              </a:rPr>
              <a:t>指令执行过程的控制方式，包括</a:t>
            </a:r>
            <a:r>
              <a:rPr lang="zh-CN" altLang="en-US" sz="1800">
                <a:solidFill>
                  <a:srgbClr val="CC3300"/>
                </a:solidFill>
                <a:ea typeface="微软雅黑" panose="020B0503020204020204" charset="-122"/>
              </a:rPr>
              <a:t>程序计数器</a:t>
            </a:r>
            <a:r>
              <a:rPr lang="zh-CN" altLang="en-US" sz="1800">
                <a:ea typeface="微软雅黑" panose="020B0503020204020204" charset="-122"/>
              </a:rPr>
              <a:t>、</a:t>
            </a:r>
            <a:r>
              <a:rPr lang="zh-CN" altLang="en-US" sz="1800">
                <a:solidFill>
                  <a:srgbClr val="CC3300"/>
                </a:solidFill>
                <a:ea typeface="微软雅黑" panose="020B0503020204020204" charset="-122"/>
              </a:rPr>
              <a:t>条件码定义</a:t>
            </a:r>
            <a:r>
              <a:rPr lang="zh-CN" altLang="en-US" sz="1800">
                <a:ea typeface="微软雅黑" panose="020B0503020204020204" charset="-122"/>
              </a:rPr>
              <a:t>等。</a:t>
            </a:r>
            <a:endParaRPr lang="zh-CN" altLang="en-US" sz="1800">
              <a:latin typeface="微软雅黑" panose="020B0503020204020204" charset="-122"/>
              <a:ea typeface="微软雅黑" panose="020B0503020204020204" charset="-122"/>
            </a:endParaRPr>
          </a:p>
          <a:p>
            <a:pPr>
              <a:lnSpc>
                <a:spcPct val="105000"/>
              </a:lnSpc>
            </a:pPr>
            <a:r>
              <a:rPr lang="en-US" altLang="zh-CN" sz="1800">
                <a:latin typeface="微软雅黑" panose="020B0503020204020204" charset="-122"/>
                <a:ea typeface="微软雅黑" panose="020B0503020204020204" charset="-122"/>
              </a:rPr>
              <a:t>ISA</a:t>
            </a:r>
            <a:r>
              <a:rPr lang="zh-CN" altLang="en-US" sz="1800">
                <a:latin typeface="微软雅黑" panose="020B0503020204020204" charset="-122"/>
                <a:ea typeface="微软雅黑" panose="020B0503020204020204" charset="-122"/>
              </a:rPr>
              <a:t>在计算机系统中是必不可少的一个抽象层，</a:t>
            </a:r>
            <a:r>
              <a:rPr lang="en-US" altLang="zh-CN" sz="1800">
                <a:latin typeface="微软雅黑" panose="020B0503020204020204" charset="-122"/>
                <a:ea typeface="微软雅黑" panose="020B0503020204020204" charset="-122"/>
              </a:rPr>
              <a:t>Why</a:t>
            </a:r>
            <a:r>
              <a:rPr lang="zh-CN" altLang="en-US" sz="1800">
                <a:latin typeface="微软雅黑" panose="020B0503020204020204" charset="-122"/>
                <a:ea typeface="微软雅黑" panose="020B0503020204020204" charset="-122"/>
              </a:rPr>
              <a:t>？</a:t>
            </a:r>
            <a:endParaRPr lang="zh-CN" altLang="en-US" sz="1800">
              <a:latin typeface="微软雅黑" panose="020B0503020204020204" charset="-122"/>
              <a:ea typeface="微软雅黑" panose="020B0503020204020204" charset="-122"/>
            </a:endParaRPr>
          </a:p>
          <a:p>
            <a:pPr lvl="1">
              <a:lnSpc>
                <a:spcPct val="105000"/>
              </a:lnSpc>
            </a:pPr>
            <a:r>
              <a:rPr lang="zh-CN" altLang="en-US" sz="1800">
                <a:latin typeface="微软雅黑" panose="020B0503020204020204" charset="-122"/>
                <a:ea typeface="微软雅黑" panose="020B0503020204020204" charset="-122"/>
              </a:rPr>
              <a:t>没有它，软件无法使用计算机硬件！</a:t>
            </a:r>
            <a:endParaRPr lang="zh-CN" altLang="en-US" sz="1800">
              <a:latin typeface="微软雅黑" panose="020B0503020204020204" charset="-122"/>
              <a:ea typeface="微软雅黑" panose="020B0503020204020204" charset="-122"/>
            </a:endParaRPr>
          </a:p>
          <a:p>
            <a:pPr lvl="1">
              <a:lnSpc>
                <a:spcPct val="105000"/>
              </a:lnSpc>
            </a:pPr>
            <a:r>
              <a:rPr lang="zh-CN" altLang="en-US" sz="1800">
                <a:latin typeface="微软雅黑" panose="020B0503020204020204" charset="-122"/>
                <a:ea typeface="微软雅黑" panose="020B0503020204020204" charset="-122"/>
              </a:rPr>
              <a:t>没有它，一台计算机不能称为“通用计算机”</a:t>
            </a:r>
            <a:endParaRPr lang="zh-CN" altLang="en-US" sz="1800">
              <a:latin typeface="微软雅黑" panose="020B0503020204020204" charset="-122"/>
              <a:ea typeface="微软雅黑" panose="020B0503020204020204" charset="-122"/>
            </a:endParaRPr>
          </a:p>
          <a:p>
            <a:pPr lvl="1">
              <a:lnSpc>
                <a:spcPct val="105000"/>
              </a:lnSpc>
              <a:buFontTx/>
              <a:buNone/>
            </a:pPr>
            <a:endParaRPr lang="zh-CN" altLang="en-US" sz="1800">
              <a:latin typeface="微软雅黑" panose="020B0503020204020204" charset="-122"/>
              <a:ea typeface="微软雅黑" panose="020B0503020204020204" charset="-122"/>
            </a:endParaRPr>
          </a:p>
        </p:txBody>
      </p:sp>
      <p:sp>
        <p:nvSpPr>
          <p:cNvPr id="580612" name="Text Box 4"/>
          <p:cNvSpPr txBox="1">
            <a:spLocks noChangeArrowheads="1"/>
          </p:cNvSpPr>
          <p:nvPr/>
        </p:nvSpPr>
        <p:spPr bwMode="auto">
          <a:xfrm>
            <a:off x="296863" y="6264275"/>
            <a:ext cx="84169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1800">
                <a:solidFill>
                  <a:srgbClr val="FF0000"/>
                </a:solidFill>
                <a:latin typeface="微软雅黑" panose="020B0503020204020204" charset="-122"/>
                <a:ea typeface="微软雅黑" panose="020B0503020204020204" charset="-122"/>
              </a:rPr>
              <a:t>ISA</a:t>
            </a:r>
            <a:r>
              <a:rPr lang="zh-CN" altLang="en-US" sz="1800">
                <a:solidFill>
                  <a:srgbClr val="FF0000"/>
                </a:solidFill>
                <a:latin typeface="微软雅黑" panose="020B0503020204020204" charset="-122"/>
                <a:ea typeface="微软雅黑" panose="020B0503020204020204" charset="-122"/>
              </a:rPr>
              <a:t>和计算机组成（</a:t>
            </a:r>
            <a:r>
              <a:rPr lang="en-US" altLang="zh-CN" sz="1800">
                <a:solidFill>
                  <a:srgbClr val="FF0000"/>
                </a:solidFill>
                <a:latin typeface="微软雅黑" panose="020B0503020204020204" charset="-122"/>
                <a:ea typeface="微软雅黑" panose="020B0503020204020204" charset="-122"/>
              </a:rPr>
              <a:t>Organization</a:t>
            </a:r>
            <a:r>
              <a:rPr lang="zh-CN" altLang="en-US" sz="1800">
                <a:solidFill>
                  <a:srgbClr val="FF0000"/>
                </a:solidFill>
                <a:latin typeface="微软雅黑" panose="020B0503020204020204" charset="-122"/>
                <a:ea typeface="微软雅黑" panose="020B0503020204020204" charset="-122"/>
              </a:rPr>
              <a:t>，即</a:t>
            </a:r>
            <a:r>
              <a:rPr lang="en-US" altLang="zh-CN" sz="1800">
                <a:solidFill>
                  <a:srgbClr val="FF0000"/>
                </a:solidFill>
                <a:latin typeface="微软雅黑" panose="020B0503020204020204" charset="-122"/>
                <a:ea typeface="微软雅黑" panose="020B0503020204020204" charset="-122"/>
              </a:rPr>
              <a:t>MicroArchitecture</a:t>
            </a:r>
            <a:r>
              <a:rPr lang="zh-CN" altLang="en-US" sz="1800">
                <a:solidFill>
                  <a:srgbClr val="FF0000"/>
                </a:solidFill>
                <a:latin typeface="微软雅黑" panose="020B0503020204020204" charset="-122"/>
                <a:ea typeface="微软雅黑" panose="020B0503020204020204" charset="-122"/>
              </a:rPr>
              <a:t>）是何关系？</a:t>
            </a:r>
            <a:endParaRPr lang="zh-CN" altLang="en-US" sz="1800">
              <a:solidFill>
                <a:srgbClr val="FF0000"/>
              </a:solidFill>
              <a:latin typeface="微软雅黑" panose="020B0503020204020204" charset="-122"/>
              <a:ea typeface="微软雅黑" panose="020B0503020204020204" charset="-122"/>
            </a:endParaRPr>
          </a:p>
        </p:txBody>
      </p:sp>
      <p:sp>
        <p:nvSpPr>
          <p:cNvPr id="580613" name="Text Box 5"/>
          <p:cNvSpPr txBox="1">
            <a:spLocks noChangeArrowheads="1"/>
          </p:cNvSpPr>
          <p:nvPr/>
        </p:nvSpPr>
        <p:spPr bwMode="auto">
          <a:xfrm>
            <a:off x="6660515" y="5804853"/>
            <a:ext cx="1576388"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ea typeface="微软雅黑" panose="020B0503020204020204" charset="-122"/>
              </a:rPr>
              <a:t>微体系结构</a:t>
            </a:r>
            <a:endParaRPr lang="zh-CN" altLang="en-US" sz="2000">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509270" y="260985"/>
            <a:ext cx="8229600" cy="561975"/>
          </a:xfrm>
        </p:spPr>
        <p:txBody>
          <a:bodyPr vert="horz" wrap="square" lIns="91440" tIns="45720" rIns="91440" bIns="45720" anchor="ctr" anchorCtr="0"/>
          <a:p>
            <a:pPr algn="l">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微体系</a:t>
            </a:r>
            <a:r>
              <a:rPr lang="zh-CN" altLang="en-US" sz="3600" b="1" dirty="0">
                <a:solidFill>
                  <a:schemeClr val="bg1"/>
                </a:solidFill>
                <a:latin typeface="华文新魏" panose="02010800040101010101" pitchFamily="2" charset="-122"/>
                <a:ea typeface="华文新魏" panose="02010800040101010101" pitchFamily="2" charset="-122"/>
                <a:cs typeface="+mn-cs"/>
              </a:rPr>
              <a:t>架构</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80611" name="Rectangle 3"/>
          <p:cNvSpPr>
            <a:spLocks noGrp="1"/>
          </p:cNvSpPr>
          <p:nvPr>
            <p:ph idx="1"/>
          </p:nvPr>
        </p:nvSpPr>
        <p:spPr>
          <a:xfrm>
            <a:off x="467360" y="1412875"/>
            <a:ext cx="8094980" cy="1305560"/>
          </a:xfrm>
        </p:spPr>
        <p:txBody>
          <a:bodyPr vert="horz" wrap="square" lIns="91440" tIns="45720" rIns="91440" bIns="45720" anchor="t" anchorCtr="0"/>
          <a:p>
            <a:pPr>
              <a:lnSpc>
                <a:spcPct val="150000"/>
              </a:lnSpc>
              <a:spcBef>
                <a:spcPts val="0"/>
              </a:spcBef>
            </a:pPr>
            <a:r>
              <a:rPr lang="zh-CN" altLang="en-US" sz="2400" dirty="0">
                <a:latin typeface="微软雅黑" panose="020B0503020204020204" charset="-122"/>
                <a:ea typeface="微软雅黑" panose="020B0503020204020204" charset="-122"/>
              </a:rPr>
              <a:t>微体系架构</a:t>
            </a:r>
            <a:r>
              <a:rPr lang="en-US" altLang="zh-CN" sz="2400" dirty="0">
                <a:latin typeface="微软雅黑" panose="020B0503020204020204" charset="-122"/>
                <a:ea typeface="微软雅黑" panose="020B0503020204020204" charset="-122"/>
              </a:rPr>
              <a:t>——ISA</a:t>
            </a:r>
            <a:r>
              <a:rPr lang="zh-CN" altLang="en-US" sz="2400" dirty="0">
                <a:latin typeface="微软雅黑" panose="020B0503020204020204" charset="-122"/>
                <a:ea typeface="微软雅黑" panose="020B0503020204020204" charset="-122"/>
              </a:rPr>
              <a:t>的</a:t>
            </a:r>
            <a:r>
              <a:rPr lang="zh-CN" altLang="en-US" sz="2400" dirty="0">
                <a:latin typeface="微软雅黑" panose="020B0503020204020204" charset="-122"/>
                <a:ea typeface="微软雅黑" panose="020B0503020204020204" charset="-122"/>
              </a:rPr>
              <a:t>硬件实现</a:t>
            </a:r>
            <a:endParaRPr lang="en-US" altLang="zh-CN" sz="2400" dirty="0">
              <a:latin typeface="微软雅黑" panose="020B0503020204020204" charset="-122"/>
              <a:ea typeface="微软雅黑" panose="020B0503020204020204" charset="-122"/>
            </a:endParaRPr>
          </a:p>
          <a:p>
            <a:pPr>
              <a:lnSpc>
                <a:spcPct val="150000"/>
              </a:lnSpc>
              <a:spcBef>
                <a:spcPts val="0"/>
              </a:spcBef>
            </a:pPr>
            <a:r>
              <a:rPr lang="zh-CN" altLang="en-US" sz="2400" dirty="0">
                <a:latin typeface="微软雅黑" panose="020B0503020204020204" charset="-122"/>
                <a:ea typeface="微软雅黑" panose="020B0503020204020204" charset="-122"/>
              </a:rPr>
              <a:t>例如：</a:t>
            </a:r>
            <a:endParaRPr lang="zh-CN" altLang="en-US" sz="2400" dirty="0">
              <a:solidFill>
                <a:srgbClr val="FF0000"/>
              </a:solidFill>
              <a:latin typeface="微软雅黑" panose="020B0503020204020204" charset="-122"/>
              <a:ea typeface="微软雅黑" panose="020B0503020204020204" charset="-122"/>
            </a:endParaRPr>
          </a:p>
          <a:p>
            <a:pPr marL="457200" lvl="1" indent="0">
              <a:lnSpc>
                <a:spcPct val="150000"/>
              </a:lnSpc>
              <a:spcBef>
                <a:spcPts val="0"/>
              </a:spcBef>
              <a:buNone/>
            </a:pPr>
            <a:endParaRPr lang="zh-CN" altLang="en-US" sz="2400" dirty="0">
              <a:ea typeface="微软雅黑" panose="020B0503020204020204" charset="-122"/>
            </a:endParaRPr>
          </a:p>
        </p:txBody>
      </p:sp>
      <p:graphicFrame>
        <p:nvGraphicFramePr>
          <p:cNvPr id="2" name="表格 1"/>
          <p:cNvGraphicFramePr/>
          <p:nvPr>
            <p:custDataLst>
              <p:tags r:id="rId1"/>
            </p:custDataLst>
          </p:nvPr>
        </p:nvGraphicFramePr>
        <p:xfrm>
          <a:off x="2195195" y="2493230"/>
          <a:ext cx="4978400" cy="2319020"/>
        </p:xfrm>
        <a:graphic>
          <a:graphicData uri="http://schemas.openxmlformats.org/drawingml/2006/table">
            <a:tbl>
              <a:tblPr firstRow="1" bandRow="1">
                <a:tableStyleId>{5C22544A-7EE6-4342-B048-85BDC9FD1C3A}</a:tableStyleId>
              </a:tblPr>
              <a:tblGrid>
                <a:gridCol w="1414780"/>
                <a:gridCol w="3563620"/>
              </a:tblGrid>
              <a:tr h="797560">
                <a:tc>
                  <a:txBody>
                    <a:bodyPr/>
                    <a:p>
                      <a:pPr algn="ctr">
                        <a:lnSpc>
                          <a:spcPct val="120000"/>
                        </a:lnSpc>
                        <a:spcBef>
                          <a:spcPts val="0"/>
                        </a:spcBef>
                        <a:spcAft>
                          <a:spcPts val="0"/>
                        </a:spcAft>
                        <a:buNone/>
                      </a:pPr>
                      <a:r>
                        <a:rPr lang="en-US" altLang="zh-CN" sz="2000" b="1" spc="130">
                          <a:solidFill>
                            <a:srgbClr val="646464"/>
                          </a:solidFill>
                          <a:latin typeface="微软雅黑" panose="020B0503020204020204" charset="-122"/>
                          <a:ea typeface="微软雅黑" panose="020B0503020204020204" charset="-122"/>
                        </a:rPr>
                        <a:t>ISA</a:t>
                      </a:r>
                      <a:endParaRPr lang="en-US" altLang="zh-CN" sz="2000" b="1" spc="130">
                        <a:solidFill>
                          <a:srgbClr val="646464"/>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lgn="ctr">
                        <a:lnSpc>
                          <a:spcPct val="120000"/>
                        </a:lnSpc>
                        <a:spcBef>
                          <a:spcPts val="0"/>
                        </a:spcBef>
                        <a:spcAft>
                          <a:spcPts val="0"/>
                        </a:spcAft>
                        <a:buNone/>
                      </a:pPr>
                      <a:r>
                        <a:rPr lang="zh-CN" altLang="en-US" sz="2000" b="1" spc="130">
                          <a:solidFill>
                            <a:srgbClr val="646464"/>
                          </a:solidFill>
                          <a:latin typeface="微软雅黑" panose="020B0503020204020204" charset="-122"/>
                          <a:ea typeface="微软雅黑" panose="020B0503020204020204" charset="-122"/>
                        </a:rPr>
                        <a:t>微架构</a:t>
                      </a:r>
                      <a:endParaRPr lang="zh-CN" altLang="en-US" sz="2000" b="1" spc="130">
                        <a:solidFill>
                          <a:srgbClr val="646464"/>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r>
              <a:tr h="760730">
                <a:tc rowSpan="2">
                  <a:txBody>
                    <a:bodyPr/>
                    <a:p>
                      <a:pPr algn="ctr">
                        <a:lnSpc>
                          <a:spcPct val="120000"/>
                        </a:lnSpc>
                        <a:spcBef>
                          <a:spcPts val="0"/>
                        </a:spcBef>
                        <a:spcAft>
                          <a:spcPts val="0"/>
                        </a:spcAft>
                        <a:buNone/>
                      </a:pPr>
                      <a:r>
                        <a:rPr lang="en-US" altLang="zh-CN" sz="1800" b="0" spc="130">
                          <a:solidFill>
                            <a:srgbClr val="646464"/>
                          </a:solidFill>
                          <a:latin typeface="微软雅黑" panose="020B0503020204020204" charset="-122"/>
                          <a:ea typeface="微软雅黑" panose="020B0503020204020204" charset="-122"/>
                        </a:rPr>
                        <a:t>80x86</a:t>
                      </a:r>
                      <a:endParaRPr lang="en-US" altLang="zh-CN" sz="1800" b="0" spc="130">
                        <a:solidFill>
                          <a:srgbClr val="646464"/>
                        </a:solidFill>
                        <a:latin typeface="微软雅黑" panose="020B0503020204020204" charset="-122"/>
                        <a:ea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28575">
                      <a:solidFill>
                        <a:srgbClr val="646464"/>
                      </a:solidFill>
                      <a:prstDash val="solid"/>
                    </a:lnB>
                    <a:solidFill>
                      <a:srgbClr val="FFFFFF"/>
                    </a:solidFill>
                  </a:tcPr>
                </a:tc>
                <a:tc>
                  <a:txBody>
                    <a:bodyPr/>
                    <a:p>
                      <a:pPr algn="l">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cs typeface="微软雅黑" panose="020B0503020204020204" charset="-122"/>
                        </a:rPr>
                        <a:t>Intel </a:t>
                      </a:r>
                      <a:r>
                        <a:rPr lang="zh-CN" altLang="en-US" sz="1800" b="0" spc="130">
                          <a:solidFill>
                            <a:srgbClr val="404040"/>
                          </a:solidFill>
                          <a:latin typeface="微软雅黑" panose="020B0503020204020204" charset="-122"/>
                          <a:ea typeface="微软雅黑" panose="020B0503020204020204" charset="-122"/>
                          <a:cs typeface="微软雅黑" panose="020B0503020204020204" charset="-122"/>
                        </a:rPr>
                        <a:t>奔腾、</a:t>
                      </a:r>
                      <a:r>
                        <a:rPr lang="en-US" altLang="zh-CN" sz="1800" b="0" spc="130">
                          <a:solidFill>
                            <a:srgbClr val="404040"/>
                          </a:solidFill>
                          <a:latin typeface="微软雅黑" panose="020B0503020204020204" charset="-122"/>
                          <a:ea typeface="微软雅黑" panose="020B0503020204020204" charset="-122"/>
                          <a:cs typeface="微软雅黑" panose="020B0503020204020204" charset="-122"/>
                        </a:rPr>
                        <a:t>Pentium Pro</a:t>
                      </a:r>
                      <a:endParaRPr lang="en-US" altLang="zh-CN" sz="1800" b="0" spc="130">
                        <a:solidFill>
                          <a:srgbClr val="404040"/>
                        </a:solidFill>
                        <a:latin typeface="微软雅黑" panose="020B0503020204020204" charset="-122"/>
                        <a:ea typeface="微软雅黑" panose="020B0503020204020204" charset="-122"/>
                        <a:cs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28575">
                      <a:solidFill>
                        <a:srgbClr val="646464"/>
                      </a:solidFill>
                      <a:prstDash val="solid"/>
                    </a:lnT>
                    <a:lnB w="9525">
                      <a:solidFill>
                        <a:srgbClr val="646464"/>
                      </a:solidFill>
                      <a:prstDash val="sysDash"/>
                    </a:lnB>
                    <a:solidFill>
                      <a:srgbClr val="FFFFFF"/>
                    </a:solidFill>
                  </a:tcPr>
                </a:tc>
              </a:tr>
              <a:tr h="760730">
                <a:tc vMerge="1">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tc>
                  <a:txBody>
                    <a:bodyPr/>
                    <a:p>
                      <a:pPr algn="l">
                        <a:lnSpc>
                          <a:spcPct val="120000"/>
                        </a:lnSpc>
                        <a:spcBef>
                          <a:spcPts val="0"/>
                        </a:spcBef>
                        <a:spcAft>
                          <a:spcPts val="0"/>
                        </a:spcAft>
                        <a:buNone/>
                      </a:pPr>
                      <a:r>
                        <a:rPr lang="en-US" altLang="zh-CN" sz="1800" b="0" spc="130">
                          <a:solidFill>
                            <a:srgbClr val="404040"/>
                          </a:solidFill>
                          <a:latin typeface="微软雅黑" panose="020B0503020204020204" charset="-122"/>
                          <a:ea typeface="微软雅黑" panose="020B0503020204020204" charset="-122"/>
                          <a:cs typeface="微软雅黑" panose="020B0503020204020204" charset="-122"/>
                        </a:rPr>
                        <a:t>AMD K5</a:t>
                      </a:r>
                      <a:r>
                        <a:rPr lang="zh-CN" altLang="en-US" sz="1800" b="0" spc="130">
                          <a:solidFill>
                            <a:srgbClr val="404040"/>
                          </a:solidFill>
                          <a:latin typeface="微软雅黑" panose="020B0503020204020204" charset="-122"/>
                          <a:ea typeface="微软雅黑" panose="020B0503020204020204" charset="-122"/>
                          <a:cs typeface="微软雅黑" panose="020B0503020204020204" charset="-122"/>
                        </a:rPr>
                        <a:t>、</a:t>
                      </a:r>
                      <a:r>
                        <a:rPr lang="en-US" altLang="zh-CN" sz="1800" b="0" spc="130">
                          <a:solidFill>
                            <a:srgbClr val="404040"/>
                          </a:solidFill>
                          <a:latin typeface="微软雅黑" panose="020B0503020204020204" charset="-122"/>
                          <a:ea typeface="微软雅黑" panose="020B0503020204020204" charset="-122"/>
                          <a:cs typeface="微软雅黑" panose="020B0503020204020204" charset="-122"/>
                        </a:rPr>
                        <a:t>K7</a:t>
                      </a:r>
                      <a:endParaRPr lang="en-US" altLang="zh-CN" sz="1800" b="0" spc="130">
                        <a:solidFill>
                          <a:srgbClr val="404040"/>
                        </a:solidFill>
                        <a:latin typeface="微软雅黑" panose="020B0503020204020204" charset="-122"/>
                        <a:ea typeface="微软雅黑" panose="020B0503020204020204" charset="-122"/>
                        <a:cs typeface="微软雅黑" panose="020B0503020204020204" charset="-122"/>
                      </a:endParaRPr>
                    </a:p>
                  </a:txBody>
                  <a:tcPr marL="317500" marR="317500" marT="215900" marB="215900" anchor="ctr">
                    <a:lnL w="9525">
                      <a:solidFill>
                        <a:srgbClr val="646464"/>
                      </a:solidFill>
                      <a:prstDash val="sysDash"/>
                    </a:lnL>
                    <a:lnR w="9525">
                      <a:solidFill>
                        <a:srgbClr val="646464"/>
                      </a:solidFill>
                      <a:prstDash val="sysDash"/>
                    </a:lnR>
                    <a:lnT w="9525">
                      <a:solidFill>
                        <a:srgbClr val="646464"/>
                      </a:solidFill>
                      <a:prstDash val="sysDash"/>
                    </a:lnT>
                    <a:lnB w="28575">
                      <a:solidFill>
                        <a:srgbClr val="646464"/>
                      </a:solidFill>
                      <a:prstDash val="solid"/>
                    </a:lnB>
                    <a:solidFill>
                      <a:srgbClr val="F2F2F2"/>
                    </a:solidFill>
                  </a:tcPr>
                </a:tc>
              </a:tr>
            </a:tbl>
          </a:graphicData>
        </a:graphic>
      </p:graphicFrame>
      <p:sp>
        <p:nvSpPr>
          <p:cNvPr id="3" name="Rectangle 3"/>
          <p:cNvSpPr>
            <a:spLocks noGrp="1"/>
          </p:cNvSpPr>
          <p:nvPr/>
        </p:nvSpPr>
        <p:spPr>
          <a:xfrm>
            <a:off x="467360" y="5157470"/>
            <a:ext cx="7900670" cy="1069975"/>
          </a:xfrm>
          <a:prstGeom prst="rect">
            <a:avLst/>
          </a:prstGeom>
          <a:noFill/>
          <a:ln w="9525">
            <a:noFill/>
          </a:ln>
        </p:spPr>
        <p:txBody>
          <a:bodyPr vert="horz" wrap="square" lIns="91440" tIns="45720" rIns="91440" bIns="45720" anchor="t" anchorCtr="0"/>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marL="457200" lvl="1" indent="457200">
              <a:lnSpc>
                <a:spcPct val="150000"/>
              </a:lnSpc>
              <a:spcBef>
                <a:spcPts val="0"/>
              </a:spcBef>
              <a:buNone/>
            </a:pPr>
            <a:r>
              <a:rPr lang="zh-CN" altLang="en-US" sz="2000" dirty="0">
                <a:ea typeface="微软雅黑" panose="020B0503020204020204" charset="-122"/>
              </a:rPr>
              <a:t>即：使用同一指令集的执行程序（或汇编程序），可以运行在相同</a:t>
            </a:r>
            <a:r>
              <a:rPr lang="en-US" altLang="zh-CN" sz="2000" dirty="0">
                <a:ea typeface="微软雅黑" panose="020B0503020204020204" charset="-122"/>
              </a:rPr>
              <a:t>ISA</a:t>
            </a:r>
            <a:r>
              <a:rPr lang="zh-CN" altLang="en-US" sz="2000" dirty="0">
                <a:ea typeface="微软雅黑" panose="020B0503020204020204" charset="-122"/>
              </a:rPr>
              <a:t>的不同的</a:t>
            </a:r>
            <a:r>
              <a:rPr lang="en-US" altLang="zh-CN" sz="2000" dirty="0">
                <a:ea typeface="微软雅黑" panose="020B0503020204020204" charset="-122"/>
              </a:rPr>
              <a:t>CPU</a:t>
            </a:r>
            <a:r>
              <a:rPr lang="zh-CN" altLang="en-US" sz="2000" dirty="0">
                <a:ea typeface="微软雅黑" panose="020B0503020204020204" charset="-122"/>
              </a:rPr>
              <a:t>上。</a:t>
            </a:r>
            <a:endParaRPr lang="zh-CN" altLang="en-US" sz="20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charRg st="0" end="42"/>
                                            </p:txEl>
                                          </p:spTgt>
                                        </p:tgtEl>
                                        <p:attrNameLst>
                                          <p:attrName>style.visibility</p:attrName>
                                        </p:attrNameLst>
                                      </p:cBhvr>
                                      <p:to>
                                        <p:strVal val="visible"/>
                                      </p:to>
                                    </p:set>
                                    <p:animEffect transition="in" filter="blinds(horizontal)">
                                      <p:cBhvr>
                                        <p:cTn id="7" dur="500"/>
                                        <p:tgtEl>
                                          <p:spTgt spid="580611">
                                            <p:txEl>
                                              <p:charRg st="0"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charRg st="0" end="0"/>
                                            </p:txEl>
                                          </p:spTgt>
                                        </p:tgtEl>
                                        <p:attrNameLst>
                                          <p:attrName>style.visibility</p:attrName>
                                        </p:attrNameLst>
                                      </p:cBhvr>
                                      <p:to>
                                        <p:strVal val="visible"/>
                                      </p:to>
                                    </p:set>
                                    <p:animEffect transition="in" filter="blinds(horizontal)">
                                      <p:cBhvr>
                                        <p:cTn id="12" dur="500"/>
                                        <p:tgtEl>
                                          <p:spTgt spid="580611">
                                            <p:txEl>
                                              <p:char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charRg st="77" end="117"/>
                                            </p:txEl>
                                          </p:spTgt>
                                        </p:tgtEl>
                                        <p:attrNameLst>
                                          <p:attrName>style.visibility</p:attrName>
                                        </p:attrNameLst>
                                      </p:cBhvr>
                                      <p:to>
                                        <p:strVal val="visible"/>
                                      </p:to>
                                    </p:set>
                                    <p:animEffect transition="in" filter="blinds(horizontal)">
                                      <p:cBhvr>
                                        <p:cTn id="17" dur="500"/>
                                        <p:tgtEl>
                                          <p:spTgt spid="580611">
                                            <p:txEl>
                                              <p:charRg st="77" end="1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charRg st="2" end="2"/>
                                            </p:txEl>
                                          </p:spTgt>
                                        </p:tgtEl>
                                        <p:attrNameLst>
                                          <p:attrName>style.visibility</p:attrName>
                                        </p:attrNameLst>
                                      </p:cBhvr>
                                      <p:to>
                                        <p:strVal val="visible"/>
                                      </p:to>
                                    </p:set>
                                    <p:animEffect transition="in" filter="blinds(horizontal)">
                                      <p:cBhvr>
                                        <p:cTn id="22" dur="500"/>
                                        <p:tgtEl>
                                          <p:spTgt spid="580611">
                                            <p:txEl>
                                              <p:char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charRg st="3" end="3"/>
                                            </p:txEl>
                                          </p:spTgt>
                                        </p:tgtEl>
                                        <p:attrNameLst>
                                          <p:attrName>style.visibility</p:attrName>
                                        </p:attrNameLst>
                                      </p:cBhvr>
                                      <p:to>
                                        <p:strVal val="visible"/>
                                      </p:to>
                                    </p:set>
                                    <p:animEffect transition="in" filter="blinds(horizontal)">
                                      <p:cBhvr>
                                        <p:cTn id="27" dur="500"/>
                                        <p:tgtEl>
                                          <p:spTgt spid="580611">
                                            <p:txEl>
                                              <p:char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32" dur="500"/>
                                        <p:tgtEl>
                                          <p:spTgt spid="580611">
                                            <p:txEl>
                                              <p:char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37" dur="500"/>
                                        <p:tgtEl>
                                          <p:spTgt spid="580611">
                                            <p:txEl>
                                              <p:char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42" dur="500"/>
                                        <p:tgtEl>
                                          <p:spTgt spid="580611">
                                            <p:txEl>
                                              <p:char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47" dur="500"/>
                                        <p:tgtEl>
                                          <p:spTgt spid="580611">
                                            <p:txEl>
                                              <p:char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52" dur="500"/>
                                        <p:tgtEl>
                                          <p:spTgt spid="580611">
                                            <p:txEl>
                                              <p:charRg st="5" end="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57" dur="500"/>
                                        <p:tgtEl>
                                          <p:spTgt spid="580611">
                                            <p:txEl>
                                              <p:char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580611">
                                            <p:txEl>
                                              <p:charRg st="7" end="7"/>
                                            </p:txEl>
                                          </p:spTgt>
                                        </p:tgtEl>
                                        <p:attrNameLst>
                                          <p:attrName>style.visibility</p:attrName>
                                        </p:attrNameLst>
                                      </p:cBhvr>
                                      <p:to>
                                        <p:strVal val="visible"/>
                                      </p:to>
                                    </p:set>
                                    <p:animEffect transition="in" filter="blinds(horizontal)">
                                      <p:cBhvr>
                                        <p:cTn id="62" dur="500"/>
                                        <p:tgtEl>
                                          <p:spTgt spid="580611">
                                            <p:txEl>
                                              <p:charRg st="7" end="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3">
                                            <p:txEl>
                                              <p:charRg st="0" end="42"/>
                                            </p:txEl>
                                          </p:spTgt>
                                        </p:tgtEl>
                                        <p:attrNameLst>
                                          <p:attrName>style.visibility</p:attrName>
                                        </p:attrNameLst>
                                      </p:cBhvr>
                                      <p:to>
                                        <p:strVal val="visible"/>
                                      </p:to>
                                    </p:set>
                                    <p:animEffect transition="in" filter="blinds(horizontal)">
                                      <p:cBhvr>
                                        <p:cTn id="67" dur="500"/>
                                        <p:tgtEl>
                                          <p:spTgt spid="3">
                                            <p:txEl>
                                              <p:charRg st="0" end="4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3">
                                            <p:txEl>
                                              <p:charRg st="0" end="0"/>
                                            </p:txEl>
                                          </p:spTgt>
                                        </p:tgtEl>
                                        <p:attrNameLst>
                                          <p:attrName>style.visibility</p:attrName>
                                        </p:attrNameLst>
                                      </p:cBhvr>
                                      <p:to>
                                        <p:strVal val="visible"/>
                                      </p:to>
                                    </p:set>
                                    <p:animEffect transition="in" filter="blinds(horizontal)">
                                      <p:cBhvr>
                                        <p:cTn id="72" dur="500"/>
                                        <p:tgtEl>
                                          <p:spTgt spid="3">
                                            <p:txEl>
                                              <p:char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3">
                                            <p:txEl>
                                              <p:charRg st="77" end="117"/>
                                            </p:txEl>
                                          </p:spTgt>
                                        </p:tgtEl>
                                        <p:attrNameLst>
                                          <p:attrName>style.visibility</p:attrName>
                                        </p:attrNameLst>
                                      </p:cBhvr>
                                      <p:to>
                                        <p:strVal val="visible"/>
                                      </p:to>
                                    </p:set>
                                    <p:animEffect transition="in" filter="blinds(horizontal)">
                                      <p:cBhvr>
                                        <p:cTn id="77" dur="500"/>
                                        <p:tgtEl>
                                          <p:spTgt spid="3">
                                            <p:txEl>
                                              <p:charRg st="77" end="1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
                                            <p:txEl>
                                              <p:charRg st="2" end="2"/>
                                            </p:txEl>
                                          </p:spTgt>
                                        </p:tgtEl>
                                        <p:attrNameLst>
                                          <p:attrName>style.visibility</p:attrName>
                                        </p:attrNameLst>
                                      </p:cBhvr>
                                      <p:to>
                                        <p:strVal val="visible"/>
                                      </p:to>
                                    </p:set>
                                    <p:animEffect transition="in" filter="blinds(horizontal)">
                                      <p:cBhvr>
                                        <p:cTn id="82" dur="500"/>
                                        <p:tgtEl>
                                          <p:spTgt spid="3">
                                            <p:txEl>
                                              <p:char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
                                            <p:txEl>
                                              <p:charRg st="3" end="3"/>
                                            </p:txEl>
                                          </p:spTgt>
                                        </p:tgtEl>
                                        <p:attrNameLst>
                                          <p:attrName>style.visibility</p:attrName>
                                        </p:attrNameLst>
                                      </p:cBhvr>
                                      <p:to>
                                        <p:strVal val="visible"/>
                                      </p:to>
                                    </p:set>
                                    <p:animEffect transition="in" filter="blinds(horizontal)">
                                      <p:cBhvr>
                                        <p:cTn id="87" dur="500"/>
                                        <p:tgtEl>
                                          <p:spTgt spid="3">
                                            <p:txEl>
                                              <p:char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
                                            <p:txEl>
                                              <p:charRg st="4" end="4"/>
                                            </p:txEl>
                                          </p:spTgt>
                                        </p:tgtEl>
                                        <p:attrNameLst>
                                          <p:attrName>style.visibility</p:attrName>
                                        </p:attrNameLst>
                                      </p:cBhvr>
                                      <p:to>
                                        <p:strVal val="visible"/>
                                      </p:to>
                                    </p:set>
                                    <p:animEffect transition="in" filter="blinds(horizontal)">
                                      <p:cBhvr>
                                        <p:cTn id="92" dur="500"/>
                                        <p:tgtEl>
                                          <p:spTgt spid="3">
                                            <p:txEl>
                                              <p:char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
                                            <p:txEl>
                                              <p:charRg st="5" end="5"/>
                                            </p:txEl>
                                          </p:spTgt>
                                        </p:tgtEl>
                                        <p:attrNameLst>
                                          <p:attrName>style.visibility</p:attrName>
                                        </p:attrNameLst>
                                      </p:cBhvr>
                                      <p:to>
                                        <p:strVal val="visible"/>
                                      </p:to>
                                    </p:set>
                                    <p:animEffect transition="in" filter="blinds(horizontal)">
                                      <p:cBhvr>
                                        <p:cTn id="97" dur="500"/>
                                        <p:tgtEl>
                                          <p:spTgt spid="3">
                                            <p:txEl>
                                              <p:charRg st="5" end="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3">
                                            <p:txEl>
                                              <p:charRg st="6" end="6"/>
                                            </p:txEl>
                                          </p:spTgt>
                                        </p:tgtEl>
                                        <p:attrNameLst>
                                          <p:attrName>style.visibility</p:attrName>
                                        </p:attrNameLst>
                                      </p:cBhvr>
                                      <p:to>
                                        <p:strVal val="visible"/>
                                      </p:to>
                                    </p:set>
                                    <p:animEffect transition="in" filter="blinds(horizontal)">
                                      <p:cBhvr>
                                        <p:cTn id="102" dur="500"/>
                                        <p:tgtEl>
                                          <p:spTgt spid="3">
                                            <p:txEl>
                                              <p:charRg st="6" end="6"/>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3">
                                            <p:txEl>
                                              <p:charRg st="4" end="4"/>
                                            </p:txEl>
                                          </p:spTgt>
                                        </p:tgtEl>
                                        <p:attrNameLst>
                                          <p:attrName>style.visibility</p:attrName>
                                        </p:attrNameLst>
                                      </p:cBhvr>
                                      <p:to>
                                        <p:strVal val="visible"/>
                                      </p:to>
                                    </p:set>
                                    <p:animEffect transition="in" filter="blinds(horizontal)">
                                      <p:cBhvr>
                                        <p:cTn id="107" dur="500"/>
                                        <p:tgtEl>
                                          <p:spTgt spid="3">
                                            <p:txEl>
                                              <p:charRg st="4" end="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nodeType="clickEffect">
                                  <p:stCondLst>
                                    <p:cond delay="0"/>
                                  </p:stCondLst>
                                  <p:childTnLst>
                                    <p:set>
                                      <p:cBhvr>
                                        <p:cTn id="111" dur="1" fill="hold">
                                          <p:stCondLst>
                                            <p:cond delay="0"/>
                                          </p:stCondLst>
                                        </p:cTn>
                                        <p:tgtEl>
                                          <p:spTgt spid="3">
                                            <p:txEl>
                                              <p:charRg st="5" end="5"/>
                                            </p:txEl>
                                          </p:spTgt>
                                        </p:tgtEl>
                                        <p:attrNameLst>
                                          <p:attrName>style.visibility</p:attrName>
                                        </p:attrNameLst>
                                      </p:cBhvr>
                                      <p:to>
                                        <p:strVal val="visible"/>
                                      </p:to>
                                    </p:set>
                                    <p:animEffect transition="in" filter="blinds(horizontal)">
                                      <p:cBhvr>
                                        <p:cTn id="112" dur="500"/>
                                        <p:tgtEl>
                                          <p:spTgt spid="3">
                                            <p:txEl>
                                              <p:charRg st="5" end="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3">
                                            <p:txEl>
                                              <p:charRg st="6" end="6"/>
                                            </p:txEl>
                                          </p:spTgt>
                                        </p:tgtEl>
                                        <p:attrNameLst>
                                          <p:attrName>style.visibility</p:attrName>
                                        </p:attrNameLst>
                                      </p:cBhvr>
                                      <p:to>
                                        <p:strVal val="visible"/>
                                      </p:to>
                                    </p:set>
                                    <p:animEffect transition="in" filter="blinds(horizontal)">
                                      <p:cBhvr>
                                        <p:cTn id="117" dur="500"/>
                                        <p:tgtEl>
                                          <p:spTgt spid="3">
                                            <p:txEl>
                                              <p:charRg st="6" end="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nodeType="clickEffect">
                                  <p:stCondLst>
                                    <p:cond delay="0"/>
                                  </p:stCondLst>
                                  <p:childTnLst>
                                    <p:set>
                                      <p:cBhvr>
                                        <p:cTn id="121" dur="1" fill="hold">
                                          <p:stCondLst>
                                            <p:cond delay="0"/>
                                          </p:stCondLst>
                                        </p:cTn>
                                        <p:tgtEl>
                                          <p:spTgt spid="3">
                                            <p:txEl>
                                              <p:charRg st="7" end="7"/>
                                            </p:txEl>
                                          </p:spTgt>
                                        </p:tgtEl>
                                        <p:attrNameLst>
                                          <p:attrName>style.visibility</p:attrName>
                                        </p:attrNameLst>
                                      </p:cBhvr>
                                      <p:to>
                                        <p:strVal val="visible"/>
                                      </p:to>
                                    </p:set>
                                    <p:animEffect transition="in" filter="blinds(horizontal)">
                                      <p:cBhvr>
                                        <p:cTn id="122" dur="500"/>
                                        <p:tgtEl>
                                          <p:spTgt spid="3">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509270" y="260985"/>
            <a:ext cx="8229600" cy="561975"/>
          </a:xfrm>
        </p:spPr>
        <p:txBody>
          <a:bodyPr vert="horz" wrap="square" lIns="91440" tIns="45720" rIns="91440" bIns="45720" anchor="ctr" anchorCtr="0"/>
          <a:p>
            <a:pPr algn="l">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计算机系统的不同</a:t>
            </a:r>
            <a:r>
              <a:rPr lang="zh-CN" altLang="en-US" sz="3600" b="1" dirty="0">
                <a:solidFill>
                  <a:schemeClr val="bg1"/>
                </a:solidFill>
                <a:latin typeface="华文新魏" panose="02010800040101010101" pitchFamily="2" charset="-122"/>
                <a:ea typeface="华文新魏" panose="02010800040101010101" pitchFamily="2" charset="-122"/>
                <a:cs typeface="+mn-cs"/>
              </a:rPr>
              <a:t>用户</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80611" name="Rectangle 3"/>
          <p:cNvSpPr>
            <a:spLocks noGrp="1"/>
          </p:cNvSpPr>
          <p:nvPr>
            <p:ph idx="1"/>
          </p:nvPr>
        </p:nvSpPr>
        <p:spPr>
          <a:xfrm>
            <a:off x="1331595" y="1484630"/>
            <a:ext cx="5762625" cy="4923155"/>
          </a:xfrm>
        </p:spPr>
        <p:txBody>
          <a:bodyPr vert="horz" wrap="square" lIns="91440" tIns="45720" rIns="91440" bIns="45720" anchor="t" anchorCtr="0"/>
          <a:p>
            <a:pPr>
              <a:lnSpc>
                <a:spcPct val="150000"/>
              </a:lnSpc>
              <a:spcBef>
                <a:spcPts val="0"/>
              </a:spcBef>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最终用户</a:t>
            </a:r>
            <a:endParaRPr lang="zh-CN" altLang="en-US" sz="2800" dirty="0">
              <a:latin typeface="微软雅黑" panose="020B0503020204020204" charset="-122"/>
              <a:ea typeface="微软雅黑" panose="020B0503020204020204" charset="-122"/>
            </a:endParaRPr>
          </a:p>
          <a:p>
            <a:pPr lvl="1">
              <a:lnSpc>
                <a:spcPct val="150000"/>
              </a:lnSpc>
              <a:spcBef>
                <a:spcPts val="0"/>
              </a:spcBef>
            </a:pPr>
            <a:r>
              <a:rPr lang="zh-CN" altLang="en-US" sz="2000" dirty="0">
                <a:latin typeface="微软雅黑" panose="020B0503020204020204" charset="-122"/>
                <a:ea typeface="微软雅黑" panose="020B0503020204020204" charset="-122"/>
              </a:rPr>
              <a:t>应用程序</a:t>
            </a:r>
            <a:endParaRPr lang="zh-CN" altLang="en-US" sz="2000" dirty="0">
              <a:latin typeface="微软雅黑" panose="020B0503020204020204" charset="-122"/>
              <a:ea typeface="微软雅黑" panose="020B0503020204020204" charset="-122"/>
            </a:endParaRPr>
          </a:p>
          <a:p>
            <a:pPr>
              <a:lnSpc>
                <a:spcPct val="150000"/>
              </a:lnSpc>
              <a:spcBef>
                <a:spcPts val="0"/>
              </a:spcBef>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系统管理员</a:t>
            </a:r>
            <a:endParaRPr lang="zh-CN" altLang="en-US" sz="2800" dirty="0">
              <a:latin typeface="微软雅黑" panose="020B0503020204020204" charset="-122"/>
              <a:ea typeface="微软雅黑" panose="020B0503020204020204" charset="-122"/>
            </a:endParaRPr>
          </a:p>
          <a:p>
            <a:pPr lvl="1" algn="l">
              <a:lnSpc>
                <a:spcPct val="150000"/>
              </a:lnSpc>
              <a:spcBef>
                <a:spcPts val="0"/>
              </a:spcBef>
            </a:pPr>
            <a:r>
              <a:rPr lang="zh-CN" altLang="en-US" sz="2000" dirty="0">
                <a:latin typeface="微软雅黑" panose="020B0503020204020204" charset="-122"/>
                <a:ea typeface="微软雅黑" panose="020B0503020204020204" charset="-122"/>
              </a:rPr>
              <a:t>操作系统</a:t>
            </a:r>
            <a:endParaRPr lang="zh-CN" altLang="en-US" sz="2000" dirty="0">
              <a:latin typeface="微软雅黑" panose="020B0503020204020204" charset="-122"/>
              <a:ea typeface="微软雅黑" panose="020B0503020204020204" charset="-122"/>
            </a:endParaRPr>
          </a:p>
          <a:p>
            <a:pPr>
              <a:lnSpc>
                <a:spcPct val="150000"/>
              </a:lnSpc>
              <a:spcBef>
                <a:spcPts val="0"/>
              </a:spcBef>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应用程序员</a:t>
            </a:r>
            <a:endParaRPr lang="zh-CN" altLang="en-US" sz="2800" dirty="0">
              <a:latin typeface="微软雅黑" panose="020B0503020204020204" charset="-122"/>
              <a:ea typeface="微软雅黑" panose="020B0503020204020204" charset="-122"/>
            </a:endParaRPr>
          </a:p>
          <a:p>
            <a:pPr lvl="1" algn="l">
              <a:lnSpc>
                <a:spcPct val="150000"/>
              </a:lnSpc>
              <a:spcBef>
                <a:spcPts val="0"/>
              </a:spcBef>
            </a:pPr>
            <a:r>
              <a:rPr lang="zh-CN" altLang="en-US" sz="2000" dirty="0">
                <a:latin typeface="微软雅黑" panose="020B0503020204020204" charset="-122"/>
                <a:ea typeface="微软雅黑" panose="020B0503020204020204" charset="-122"/>
              </a:rPr>
              <a:t>高级程序设计语言</a:t>
            </a:r>
            <a:endParaRPr lang="zh-CN" altLang="en-US" sz="2000" dirty="0">
              <a:latin typeface="微软雅黑" panose="020B0503020204020204" charset="-122"/>
              <a:ea typeface="微软雅黑" panose="020B0503020204020204" charset="-122"/>
            </a:endParaRPr>
          </a:p>
          <a:p>
            <a:pPr>
              <a:lnSpc>
                <a:spcPct val="150000"/>
              </a:lnSpc>
              <a:spcBef>
                <a:spcPts val="0"/>
              </a:spcBef>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系统程序员</a:t>
            </a:r>
            <a:endParaRPr lang="zh-CN" altLang="en-US" sz="2800" dirty="0">
              <a:latin typeface="微软雅黑" panose="020B0503020204020204" charset="-122"/>
              <a:ea typeface="微软雅黑" panose="020B0503020204020204" charset="-122"/>
            </a:endParaRPr>
          </a:p>
          <a:p>
            <a:pPr lvl="1" algn="l">
              <a:lnSpc>
                <a:spcPct val="150000"/>
              </a:lnSpc>
              <a:spcBef>
                <a:spcPts val="0"/>
              </a:spcBef>
            </a:pPr>
            <a:r>
              <a:rPr lang="zh-CN" altLang="en-US" sz="2000" dirty="0">
                <a:latin typeface="微软雅黑" panose="020B0503020204020204" charset="-122"/>
                <a:ea typeface="微软雅黑" panose="020B0503020204020204" charset="-122"/>
              </a:rPr>
              <a:t>汇编语言、低级语言</a:t>
            </a:r>
            <a:endParaRPr lang="zh-CN" altLang="en-US" sz="2000" dirty="0">
              <a:latin typeface="微软雅黑" panose="020B0503020204020204" charset="-122"/>
              <a:ea typeface="微软雅黑" panose="020B0503020204020204" charset="-122"/>
            </a:endParaRPr>
          </a:p>
          <a:p>
            <a:pPr>
              <a:lnSpc>
                <a:spcPct val="150000"/>
              </a:lnSpc>
              <a:spcBef>
                <a:spcPts val="0"/>
              </a:spcBef>
            </a:pPr>
            <a:endParaRPr lang="zh-CN" altLang="en-US" sz="2800"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charRg st="0" end="0"/>
                                            </p:txEl>
                                          </p:spTgt>
                                        </p:tgtEl>
                                        <p:attrNameLst>
                                          <p:attrName>style.visibility</p:attrName>
                                        </p:attrNameLst>
                                      </p:cBhvr>
                                      <p:to>
                                        <p:strVal val="visible"/>
                                      </p:to>
                                    </p:set>
                                    <p:animEffect transition="in" filter="blinds(horizontal)">
                                      <p:cBhvr>
                                        <p:cTn id="7" dur="500"/>
                                        <p:tgtEl>
                                          <p:spTgt spid="580611">
                                            <p:txEl>
                                              <p:char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charRg st="77" end="117"/>
                                            </p:txEl>
                                          </p:spTgt>
                                        </p:tgtEl>
                                        <p:attrNameLst>
                                          <p:attrName>style.visibility</p:attrName>
                                        </p:attrNameLst>
                                      </p:cBhvr>
                                      <p:to>
                                        <p:strVal val="visible"/>
                                      </p:to>
                                    </p:set>
                                    <p:animEffect transition="in" filter="blinds(horizontal)">
                                      <p:cBhvr>
                                        <p:cTn id="12" dur="500"/>
                                        <p:tgtEl>
                                          <p:spTgt spid="580611">
                                            <p:txEl>
                                              <p:charRg st="77"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charRg st="2" end="2"/>
                                            </p:txEl>
                                          </p:spTgt>
                                        </p:tgtEl>
                                        <p:attrNameLst>
                                          <p:attrName>style.visibility</p:attrName>
                                        </p:attrNameLst>
                                      </p:cBhvr>
                                      <p:to>
                                        <p:strVal val="visible"/>
                                      </p:to>
                                    </p:set>
                                    <p:animEffect transition="in" filter="blinds(horizontal)">
                                      <p:cBhvr>
                                        <p:cTn id="17" dur="500"/>
                                        <p:tgtEl>
                                          <p:spTgt spid="580611">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charRg st="3" end="3"/>
                                            </p:txEl>
                                          </p:spTgt>
                                        </p:tgtEl>
                                        <p:attrNameLst>
                                          <p:attrName>style.visibility</p:attrName>
                                        </p:attrNameLst>
                                      </p:cBhvr>
                                      <p:to>
                                        <p:strVal val="visible"/>
                                      </p:to>
                                    </p:set>
                                    <p:animEffect transition="in" filter="blinds(horizontal)">
                                      <p:cBhvr>
                                        <p:cTn id="22" dur="500"/>
                                        <p:tgtEl>
                                          <p:spTgt spid="580611">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27" dur="500"/>
                                        <p:tgtEl>
                                          <p:spTgt spid="580611">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32" dur="500"/>
                                        <p:tgtEl>
                                          <p:spTgt spid="580611">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37" dur="500"/>
                                        <p:tgtEl>
                                          <p:spTgt spid="580611">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42" dur="500"/>
                                        <p:tgtEl>
                                          <p:spTgt spid="580611">
                                            <p:txEl>
                                              <p:char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47" dur="500"/>
                                        <p:tgtEl>
                                          <p:spTgt spid="580611">
                                            <p:txEl>
                                              <p:char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52" dur="500"/>
                                        <p:tgtEl>
                                          <p:spTgt spid="580611">
                                            <p:txEl>
                                              <p:char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charRg st="7" end="7"/>
                                            </p:txEl>
                                          </p:spTgt>
                                        </p:tgtEl>
                                        <p:attrNameLst>
                                          <p:attrName>style.visibility</p:attrName>
                                        </p:attrNameLst>
                                      </p:cBhvr>
                                      <p:to>
                                        <p:strVal val="visible"/>
                                      </p:to>
                                    </p:set>
                                    <p:animEffect transition="in" filter="blinds(horizontal)">
                                      <p:cBhvr>
                                        <p:cTn id="57" dur="500"/>
                                        <p:tgtEl>
                                          <p:spTgt spid="580611">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509270" y="260985"/>
            <a:ext cx="8229600" cy="561975"/>
          </a:xfrm>
        </p:spPr>
        <p:txBody>
          <a:bodyPr vert="horz" wrap="square" lIns="91440" tIns="45720" rIns="91440" bIns="45720" anchor="ctr" anchorCtr="0"/>
          <a:p>
            <a:pPr algn="l">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计算机系统的层次化</a:t>
            </a:r>
            <a:r>
              <a:rPr lang="zh-CN" altLang="en-US" sz="3600" b="1" dirty="0">
                <a:solidFill>
                  <a:schemeClr val="bg1"/>
                </a:solidFill>
                <a:latin typeface="华文新魏" panose="02010800040101010101" pitchFamily="2" charset="-122"/>
                <a:ea typeface="华文新魏" panose="02010800040101010101" pitchFamily="2" charset="-122"/>
                <a:cs typeface="+mn-cs"/>
              </a:rPr>
              <a:t>结构</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pic>
        <p:nvPicPr>
          <p:cNvPr id="3" name="图片 2"/>
          <p:cNvPicPr>
            <a:picLocks noChangeAspect="1"/>
          </p:cNvPicPr>
          <p:nvPr/>
        </p:nvPicPr>
        <p:blipFill>
          <a:blip r:embed="rId1"/>
          <a:stretch>
            <a:fillRect/>
          </a:stretch>
        </p:blipFill>
        <p:spPr>
          <a:xfrm>
            <a:off x="475615" y="1628775"/>
            <a:ext cx="8011795" cy="3335655"/>
          </a:xfrm>
          <a:prstGeom prst="rect">
            <a:avLst/>
          </a:prstGeom>
        </p:spPr>
      </p:pic>
      <p:sp>
        <p:nvSpPr>
          <p:cNvPr id="4" name="文本框 3"/>
          <p:cNvSpPr txBox="1"/>
          <p:nvPr/>
        </p:nvSpPr>
        <p:spPr>
          <a:xfrm>
            <a:off x="1187450" y="5373370"/>
            <a:ext cx="7237095" cy="460375"/>
          </a:xfrm>
          <a:prstGeom prst="rect">
            <a:avLst/>
          </a:prstGeom>
          <a:noFill/>
        </p:spPr>
        <p:txBody>
          <a:bodyPr wrap="square" rtlCol="0">
            <a:spAutoFit/>
          </a:bodyPr>
          <a:p>
            <a:r>
              <a:rPr lang="en-US" altLang="zh-CN" sz="2400">
                <a:solidFill>
                  <a:srgbClr val="FF0000"/>
                </a:solidFill>
              </a:rPr>
              <a:t>ISA</a:t>
            </a:r>
            <a:r>
              <a:rPr lang="zh-CN" altLang="en-US" sz="2400">
                <a:solidFill>
                  <a:srgbClr val="FF0000"/>
                </a:solidFill>
              </a:rPr>
              <a:t>是硬件和软件的交界，是计算机系统的核心部分</a:t>
            </a:r>
            <a:endParaRPr lang="zh-CN" altLang="en-US" sz="240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zh-CN" altLang="en-US" dirty="0">
                <a:solidFill>
                  <a:srgbClr val="000066"/>
                </a:solidFill>
                <a:ea typeface="黑体" panose="02010609060101010101" pitchFamily="2" charset="-122"/>
              </a:rPr>
              <a:t>计算机系统的基本功能和基本组成</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zh-CN" altLang="en-US" dirty="0">
                <a:ea typeface="黑体" panose="02010609060101010101" pitchFamily="2" charset="-122"/>
                <a:sym typeface="+mn-ea"/>
              </a:rPr>
              <a:t>计算机系统的层次结构</a:t>
            </a:r>
            <a:endParaRPr lang="zh-CN" altLang="en-US" dirty="0">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zh-CN" altLang="en-US" dirty="0">
                <a:solidFill>
                  <a:srgbClr val="FF3300"/>
                </a:solidFill>
                <a:ea typeface="黑体" panose="02010609060101010101" pitchFamily="2" charset="-122"/>
                <a:sym typeface="+mn-ea"/>
              </a:rPr>
              <a:t>计算机性能评价</a:t>
            </a:r>
            <a:endParaRPr lang="zh-CN" altLang="en-US" dirty="0">
              <a:solidFill>
                <a:srgbClr val="FF3300"/>
              </a:solidFill>
              <a:ea typeface="黑体" panose="02010609060101010101" pitchFamily="2" charset="-122"/>
            </a:endParaRPr>
          </a:p>
          <a:p>
            <a:pPr>
              <a:spcBef>
                <a:spcPts val="1600"/>
              </a:spcBef>
            </a:pPr>
            <a:r>
              <a:rPr lang="en-US" altLang="zh-CN" dirty="0">
                <a:ea typeface="黑体" panose="02010609060101010101" pitchFamily="2" charset="-122"/>
              </a:rPr>
              <a:t> </a:t>
            </a:r>
            <a:r>
              <a:rPr lang="zh-CN" altLang="en-US" dirty="0">
                <a:ea typeface="黑体" panose="02010609060101010101" pitchFamily="2" charset="-122"/>
              </a:rPr>
              <a:t>汇编程序的开发和执行</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sym typeface="+mn-ea"/>
              </a:rPr>
              <a:t> Intel 80x86</a:t>
            </a:r>
            <a:r>
              <a:rPr lang="zh-CN" altLang="en-US" dirty="0">
                <a:ea typeface="黑体" panose="02010609060101010101" pitchFamily="2" charset="-122"/>
                <a:sym typeface="+mn-ea"/>
              </a:rPr>
              <a:t>内部结构</a:t>
            </a:r>
            <a:endParaRPr lang="zh-CN" altLang="en-US" dirty="0">
              <a:ea typeface="黑体" panose="02010609060101010101" pitchFamily="2" charset="-122"/>
            </a:endParaRPr>
          </a:p>
          <a:p>
            <a:pPr marL="0" indent="0">
              <a:spcBef>
                <a:spcPts val="1600"/>
              </a:spcBef>
              <a:buNone/>
            </a:pPr>
            <a:endParaRPr lang="zh-CN" altLang="en-US" dirty="0">
              <a:ea typeface="黑体" panose="02010609060101010101" pitchFamily="2" charset="-122"/>
            </a:endParaRPr>
          </a:p>
          <a:p>
            <a:pPr>
              <a:spcBef>
                <a:spcPts val="1600"/>
              </a:spcBef>
            </a:pPr>
            <a:endParaRPr lang="zh-CN" altLang="en-US" dirty="0">
              <a:ea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509270" y="260985"/>
            <a:ext cx="8229600" cy="561975"/>
          </a:xfrm>
        </p:spPr>
        <p:txBody>
          <a:bodyPr vert="horz" wrap="square" lIns="91440" tIns="45720" rIns="91440" bIns="45720" anchor="ctr" anchorCtr="0"/>
          <a:p>
            <a:pPr algn="l">
              <a:buClrTx/>
              <a:buSzTx/>
              <a:buFont typeface="Arial" panose="020B0604020202020204" pitchFamily="34" charset="0"/>
            </a:pPr>
            <a:r>
              <a:rPr lang="en-US" altLang="zh-CN" sz="3600" b="1" dirty="0">
                <a:solidFill>
                  <a:schemeClr val="bg1"/>
                </a:solidFill>
                <a:latin typeface="华文新魏" panose="02010800040101010101" pitchFamily="2" charset="-122"/>
                <a:ea typeface="华文新魏" panose="02010800040101010101" pitchFamily="2" charset="-122"/>
                <a:cs typeface="+mn-cs"/>
              </a:rPr>
              <a:t>1.3 </a:t>
            </a:r>
            <a:r>
              <a:rPr lang="zh-CN" altLang="en-US" sz="3600" b="1" dirty="0">
                <a:solidFill>
                  <a:schemeClr val="bg1"/>
                </a:solidFill>
                <a:latin typeface="华文新魏" panose="02010800040101010101" pitchFamily="2" charset="-122"/>
                <a:ea typeface="华文新魏" panose="02010800040101010101" pitchFamily="2" charset="-122"/>
                <a:cs typeface="+mn-cs"/>
              </a:rPr>
              <a:t>计算机性能</a:t>
            </a:r>
            <a:r>
              <a:rPr lang="zh-CN" altLang="en-US" sz="3600" b="1" dirty="0">
                <a:solidFill>
                  <a:schemeClr val="bg1"/>
                </a:solidFill>
                <a:latin typeface="华文新魏" panose="02010800040101010101" pitchFamily="2" charset="-122"/>
                <a:ea typeface="华文新魏" panose="02010800040101010101" pitchFamily="2" charset="-122"/>
                <a:cs typeface="+mn-cs"/>
              </a:rPr>
              <a:t>评价</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80611" name="Rectangle 3"/>
          <p:cNvSpPr>
            <a:spLocks noGrp="1"/>
          </p:cNvSpPr>
          <p:nvPr>
            <p:ph idx="1"/>
          </p:nvPr>
        </p:nvSpPr>
        <p:spPr>
          <a:xfrm>
            <a:off x="971550" y="1628775"/>
            <a:ext cx="5762625" cy="2457450"/>
          </a:xfrm>
        </p:spPr>
        <p:txBody>
          <a:bodyPr vert="horz" wrap="square" lIns="91440" tIns="45720" rIns="91440" bIns="45720" anchor="t" anchorCtr="0"/>
          <a:p>
            <a:pPr>
              <a:lnSpc>
                <a:spcPct val="150000"/>
              </a:lnSpc>
              <a:spcBef>
                <a:spcPts val="0"/>
              </a:spcBef>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系统性能</a:t>
            </a:r>
            <a:endParaRPr lang="zh-CN" altLang="en-US" dirty="0">
              <a:latin typeface="微软雅黑" panose="020B0503020204020204" charset="-122"/>
              <a:ea typeface="微软雅黑" panose="020B0503020204020204" charset="-122"/>
            </a:endParaRPr>
          </a:p>
          <a:p>
            <a:pPr>
              <a:lnSpc>
                <a:spcPct val="150000"/>
              </a:lnSpc>
              <a:spcBef>
                <a:spcPts val="0"/>
              </a:spcBef>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硬件性能</a:t>
            </a:r>
            <a:endParaRPr lang="zh-CN" altLang="en-US" dirty="0">
              <a:latin typeface="微软雅黑" panose="020B0503020204020204" charset="-122"/>
              <a:ea typeface="微软雅黑" panose="020B0503020204020204" charset="-122"/>
            </a:endParaRPr>
          </a:p>
          <a:p>
            <a:pPr>
              <a:lnSpc>
                <a:spcPct val="150000"/>
              </a:lnSpc>
              <a:spcBef>
                <a:spcPts val="0"/>
              </a:spcBef>
            </a:pPr>
            <a:r>
              <a:rPr lang="en-US" altLang="zh-CN" dirty="0">
                <a:latin typeface="微软雅黑" panose="020B0503020204020204" charset="-122"/>
                <a:ea typeface="微软雅黑" panose="020B0503020204020204" charset="-122"/>
              </a:rPr>
              <a:t> CPU</a:t>
            </a:r>
            <a:r>
              <a:rPr lang="zh-CN" altLang="en-US" dirty="0">
                <a:latin typeface="微软雅黑" panose="020B0503020204020204" charset="-122"/>
                <a:ea typeface="微软雅黑" panose="020B0503020204020204" charset="-122"/>
              </a:rPr>
              <a:t>性能</a:t>
            </a:r>
            <a:endParaRPr lang="zh-CN" altLang="en-US" dirty="0">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charRg st="0" end="0"/>
                                            </p:txEl>
                                          </p:spTgt>
                                        </p:tgtEl>
                                        <p:attrNameLst>
                                          <p:attrName>style.visibility</p:attrName>
                                        </p:attrNameLst>
                                      </p:cBhvr>
                                      <p:to>
                                        <p:strVal val="visible"/>
                                      </p:to>
                                    </p:set>
                                    <p:animEffect transition="in" filter="blinds(horizontal)">
                                      <p:cBhvr>
                                        <p:cTn id="7" dur="500"/>
                                        <p:tgtEl>
                                          <p:spTgt spid="580611">
                                            <p:txEl>
                                              <p:char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charRg st="77" end="117"/>
                                            </p:txEl>
                                          </p:spTgt>
                                        </p:tgtEl>
                                        <p:attrNameLst>
                                          <p:attrName>style.visibility</p:attrName>
                                        </p:attrNameLst>
                                      </p:cBhvr>
                                      <p:to>
                                        <p:strVal val="visible"/>
                                      </p:to>
                                    </p:set>
                                    <p:animEffect transition="in" filter="blinds(horizontal)">
                                      <p:cBhvr>
                                        <p:cTn id="12" dur="500"/>
                                        <p:tgtEl>
                                          <p:spTgt spid="580611">
                                            <p:txEl>
                                              <p:charRg st="77"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charRg st="2" end="2"/>
                                            </p:txEl>
                                          </p:spTgt>
                                        </p:tgtEl>
                                        <p:attrNameLst>
                                          <p:attrName>style.visibility</p:attrName>
                                        </p:attrNameLst>
                                      </p:cBhvr>
                                      <p:to>
                                        <p:strVal val="visible"/>
                                      </p:to>
                                    </p:set>
                                    <p:animEffect transition="in" filter="blinds(horizontal)">
                                      <p:cBhvr>
                                        <p:cTn id="17" dur="500"/>
                                        <p:tgtEl>
                                          <p:spTgt spid="580611">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charRg st="3" end="3"/>
                                            </p:txEl>
                                          </p:spTgt>
                                        </p:tgtEl>
                                        <p:attrNameLst>
                                          <p:attrName>style.visibility</p:attrName>
                                        </p:attrNameLst>
                                      </p:cBhvr>
                                      <p:to>
                                        <p:strVal val="visible"/>
                                      </p:to>
                                    </p:set>
                                    <p:animEffect transition="in" filter="blinds(horizontal)">
                                      <p:cBhvr>
                                        <p:cTn id="22" dur="500"/>
                                        <p:tgtEl>
                                          <p:spTgt spid="580611">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27" dur="500"/>
                                        <p:tgtEl>
                                          <p:spTgt spid="580611">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32" dur="500"/>
                                        <p:tgtEl>
                                          <p:spTgt spid="580611">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37" dur="500"/>
                                        <p:tgtEl>
                                          <p:spTgt spid="580611">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42" dur="500"/>
                                        <p:tgtEl>
                                          <p:spTgt spid="580611">
                                            <p:txEl>
                                              <p:char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47" dur="500"/>
                                        <p:tgtEl>
                                          <p:spTgt spid="580611">
                                            <p:txEl>
                                              <p:char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52" dur="500"/>
                                        <p:tgtEl>
                                          <p:spTgt spid="580611">
                                            <p:txEl>
                                              <p:char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charRg st="7" end="7"/>
                                            </p:txEl>
                                          </p:spTgt>
                                        </p:tgtEl>
                                        <p:attrNameLst>
                                          <p:attrName>style.visibility</p:attrName>
                                        </p:attrNameLst>
                                      </p:cBhvr>
                                      <p:to>
                                        <p:strVal val="visible"/>
                                      </p:to>
                                    </p:set>
                                    <p:animEffect transition="in" filter="blinds(horizontal)">
                                      <p:cBhvr>
                                        <p:cTn id="57" dur="500"/>
                                        <p:tgtEl>
                                          <p:spTgt spid="580611">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509270" y="260985"/>
            <a:ext cx="8229600" cy="561975"/>
          </a:xfrm>
        </p:spPr>
        <p:txBody>
          <a:bodyPr vert="horz" wrap="square" lIns="91440" tIns="45720" rIns="91440" bIns="45720" anchor="ctr" anchorCtr="0"/>
          <a:p>
            <a:pPr algn="l">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计算机性能的</a:t>
            </a:r>
            <a:r>
              <a:rPr lang="zh-CN" altLang="en-US" sz="3600" b="1" dirty="0">
                <a:solidFill>
                  <a:schemeClr val="bg1"/>
                </a:solidFill>
                <a:latin typeface="华文新魏" panose="02010800040101010101" pitchFamily="2" charset="-122"/>
                <a:ea typeface="华文新魏" panose="02010800040101010101" pitchFamily="2" charset="-122"/>
                <a:cs typeface="+mn-cs"/>
              </a:rPr>
              <a:t>定义</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80611" name="Rectangle 3"/>
          <p:cNvSpPr>
            <a:spLocks noGrp="1"/>
          </p:cNvSpPr>
          <p:nvPr>
            <p:ph idx="1"/>
          </p:nvPr>
        </p:nvSpPr>
        <p:spPr>
          <a:xfrm>
            <a:off x="1187450" y="1701165"/>
            <a:ext cx="5762625" cy="2958465"/>
          </a:xfrm>
        </p:spPr>
        <p:txBody>
          <a:bodyPr vert="horz" wrap="square" lIns="91440" tIns="45720" rIns="91440" bIns="45720" anchor="t" anchorCtr="0"/>
          <a:p>
            <a:pPr>
              <a:lnSpc>
                <a:spcPct val="150000"/>
              </a:lnSpc>
              <a:spcBef>
                <a:spcPts val="0"/>
              </a:spcBef>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吞吐率</a:t>
            </a:r>
            <a:endParaRPr lang="zh-CN" altLang="en-US" sz="2800" dirty="0">
              <a:latin typeface="微软雅黑" panose="020B0503020204020204" charset="-122"/>
              <a:ea typeface="微软雅黑" panose="020B0503020204020204" charset="-122"/>
            </a:endParaRPr>
          </a:p>
          <a:p>
            <a:pPr lvl="1">
              <a:lnSpc>
                <a:spcPct val="150000"/>
              </a:lnSpc>
              <a:spcBef>
                <a:spcPts val="0"/>
              </a:spcBef>
            </a:pPr>
            <a:r>
              <a:rPr lang="zh-CN" altLang="en-US" sz="2000" dirty="0">
                <a:latin typeface="微软雅黑" panose="020B0503020204020204" charset="-122"/>
                <a:ea typeface="微软雅黑" panose="020B0503020204020204" charset="-122"/>
              </a:rPr>
              <a:t>带宽</a:t>
            </a:r>
            <a:endParaRPr lang="zh-CN" altLang="en-US" sz="2000" dirty="0">
              <a:latin typeface="微软雅黑" panose="020B0503020204020204" charset="-122"/>
              <a:ea typeface="微软雅黑" panose="020B0503020204020204" charset="-122"/>
            </a:endParaRPr>
          </a:p>
          <a:p>
            <a:pPr>
              <a:lnSpc>
                <a:spcPct val="150000"/>
              </a:lnSpc>
              <a:spcBef>
                <a:spcPts val="0"/>
              </a:spcBef>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响应</a:t>
            </a:r>
            <a:r>
              <a:rPr lang="zh-CN" altLang="en-US" sz="2800" dirty="0">
                <a:latin typeface="微软雅黑" panose="020B0503020204020204" charset="-122"/>
                <a:ea typeface="微软雅黑" panose="020B0503020204020204" charset="-122"/>
              </a:rPr>
              <a:t>时间</a:t>
            </a:r>
            <a:endParaRPr lang="zh-CN" altLang="en-US" sz="2800" dirty="0">
              <a:latin typeface="微软雅黑" panose="020B0503020204020204" charset="-122"/>
              <a:ea typeface="微软雅黑" panose="020B0503020204020204" charset="-122"/>
            </a:endParaRPr>
          </a:p>
          <a:p>
            <a:pPr lvl="1" algn="l">
              <a:lnSpc>
                <a:spcPct val="150000"/>
              </a:lnSpc>
              <a:spcBef>
                <a:spcPts val="0"/>
              </a:spcBef>
            </a:pPr>
            <a:r>
              <a:rPr lang="zh-CN" altLang="en-US" sz="2000" dirty="0">
                <a:latin typeface="微软雅黑" panose="020B0503020204020204" charset="-122"/>
                <a:ea typeface="微软雅黑" panose="020B0503020204020204" charset="-122"/>
              </a:rPr>
              <a:t>执行</a:t>
            </a:r>
            <a:r>
              <a:rPr lang="zh-CN" altLang="en-US" sz="2000" dirty="0">
                <a:latin typeface="微软雅黑" panose="020B0503020204020204" charset="-122"/>
                <a:ea typeface="微软雅黑" panose="020B0503020204020204" charset="-122"/>
              </a:rPr>
              <a:t>时间</a:t>
            </a:r>
            <a:endParaRPr lang="zh-CN" altLang="en-US" sz="2000" dirty="0">
              <a:latin typeface="微软雅黑" panose="020B0503020204020204" charset="-122"/>
              <a:ea typeface="微软雅黑" panose="020B0503020204020204" charset="-122"/>
            </a:endParaRPr>
          </a:p>
          <a:p>
            <a:pPr lvl="1" algn="l">
              <a:lnSpc>
                <a:spcPct val="150000"/>
              </a:lnSpc>
              <a:spcBef>
                <a:spcPts val="0"/>
              </a:spcBef>
            </a:pPr>
            <a:r>
              <a:rPr lang="zh-CN" altLang="en-US" sz="2000" dirty="0">
                <a:latin typeface="微软雅黑" panose="020B0503020204020204" charset="-122"/>
                <a:ea typeface="微软雅黑" panose="020B0503020204020204" charset="-122"/>
              </a:rPr>
              <a:t>等待</a:t>
            </a:r>
            <a:r>
              <a:rPr lang="zh-CN" altLang="en-US" sz="2000" dirty="0">
                <a:latin typeface="微软雅黑" panose="020B0503020204020204" charset="-122"/>
                <a:ea typeface="微软雅黑" panose="020B0503020204020204" charset="-122"/>
              </a:rPr>
              <a:t>时间</a:t>
            </a:r>
            <a:endParaRPr lang="zh-CN" altLang="en-US" sz="2800" dirty="0">
              <a:ea typeface="微软雅黑" panose="020B0503020204020204" charset="-122"/>
            </a:endParaRPr>
          </a:p>
        </p:txBody>
      </p:sp>
      <p:sp>
        <p:nvSpPr>
          <p:cNvPr id="405514" name="Rectangle 10"/>
          <p:cNvSpPr/>
          <p:nvPr/>
        </p:nvSpPr>
        <p:spPr>
          <a:xfrm>
            <a:off x="3779520" y="2421255"/>
            <a:ext cx="4664710" cy="2445385"/>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25000"/>
              </a:spcBef>
              <a:buNone/>
            </a:pPr>
            <a:r>
              <a:rPr lang="zh-CN" altLang="en-US" sz="1800" dirty="0">
                <a:latin typeface="微软雅黑" panose="020B0503020204020204" charset="-122"/>
                <a:ea typeface="微软雅黑" panose="020B0503020204020204" charset="-122"/>
              </a:rPr>
              <a:t>不同应用场合用户关心的性能不同：</a:t>
            </a:r>
            <a:endParaRPr lang="zh-CN" altLang="en-US" sz="1800" dirty="0">
              <a:latin typeface="微软雅黑" panose="020B0503020204020204" charset="-122"/>
              <a:ea typeface="微软雅黑" panose="020B0503020204020204" charset="-122"/>
            </a:endParaRPr>
          </a:p>
          <a:p>
            <a:pPr marL="457200" lvl="1" indent="0">
              <a:lnSpc>
                <a:spcPct val="100000"/>
              </a:lnSpc>
              <a:spcBef>
                <a:spcPct val="25000"/>
              </a:spcBef>
              <a:buNone/>
            </a:pPr>
            <a:r>
              <a:rPr lang="en-US" altLang="zh-CN" sz="1800" dirty="0">
                <a:solidFill>
                  <a:schemeClr val="accent2"/>
                </a:solidFill>
                <a:latin typeface="微软雅黑" panose="020B0503020204020204" charset="-122"/>
                <a:ea typeface="微软雅黑" panose="020B0503020204020204" charset="-122"/>
              </a:rPr>
              <a:t>-</a:t>
            </a:r>
            <a:r>
              <a:rPr lang="zh-CN" altLang="en-US" sz="1800" dirty="0">
                <a:solidFill>
                  <a:schemeClr val="accent2"/>
                </a:solidFill>
                <a:latin typeface="微软雅黑" panose="020B0503020204020204" charset="-122"/>
                <a:ea typeface="微软雅黑" panose="020B0503020204020204" charset="-122"/>
              </a:rPr>
              <a:t>要求吞吐率高的场合，例如：</a:t>
            </a:r>
            <a:endParaRPr lang="zh-CN" altLang="en-US" sz="1800" dirty="0">
              <a:solidFill>
                <a:schemeClr val="accent2"/>
              </a:solidFill>
              <a:latin typeface="微软雅黑" panose="020B0503020204020204" charset="-122"/>
              <a:ea typeface="微软雅黑" panose="020B0503020204020204" charset="-122"/>
            </a:endParaRPr>
          </a:p>
          <a:p>
            <a:pPr marL="457200" lvl="1" indent="0">
              <a:lnSpc>
                <a:spcPct val="100000"/>
              </a:lnSpc>
              <a:spcBef>
                <a:spcPct val="25000"/>
              </a:spcBef>
              <a:buNone/>
            </a:pPr>
            <a:r>
              <a:rPr lang="zh-CN" altLang="en-US" sz="1800" dirty="0">
                <a:solidFill>
                  <a:schemeClr val="accent2"/>
                </a:solidFill>
                <a:latin typeface="微软雅黑" panose="020B0503020204020204" charset="-122"/>
                <a:ea typeface="微软雅黑" panose="020B0503020204020204" charset="-122"/>
              </a:rPr>
              <a:t>    </a:t>
            </a:r>
            <a:r>
              <a:rPr lang="zh-CN" altLang="en-US" sz="1800" dirty="0">
                <a:solidFill>
                  <a:srgbClr val="008000"/>
                </a:solidFill>
                <a:latin typeface="微软雅黑" panose="020B0503020204020204" charset="-122"/>
                <a:ea typeface="微软雅黑" panose="020B0503020204020204" charset="-122"/>
              </a:rPr>
              <a:t>多媒体应用（音</a:t>
            </a:r>
            <a:r>
              <a:rPr lang="en-US" altLang="zh-CN" sz="1800" dirty="0">
                <a:solidFill>
                  <a:srgbClr val="008000"/>
                </a:solidFill>
                <a:latin typeface="微软雅黑" panose="020B0503020204020204" charset="-122"/>
                <a:ea typeface="微软雅黑" panose="020B0503020204020204" charset="-122"/>
              </a:rPr>
              <a:t>/</a:t>
            </a:r>
            <a:r>
              <a:rPr lang="zh-CN" altLang="en-US" sz="1800" dirty="0">
                <a:solidFill>
                  <a:srgbClr val="008000"/>
                </a:solidFill>
                <a:latin typeface="微软雅黑" panose="020B0503020204020204" charset="-122"/>
                <a:ea typeface="微软雅黑" panose="020B0503020204020204" charset="-122"/>
              </a:rPr>
              <a:t>视频播放要流畅）</a:t>
            </a:r>
            <a:endParaRPr lang="zh-CN" altLang="en-US" sz="1800" dirty="0">
              <a:solidFill>
                <a:srgbClr val="008000"/>
              </a:solidFill>
              <a:latin typeface="微软雅黑" panose="020B0503020204020204" charset="-122"/>
              <a:ea typeface="微软雅黑" panose="020B0503020204020204" charset="-122"/>
            </a:endParaRPr>
          </a:p>
          <a:p>
            <a:pPr marL="457200" lvl="1" indent="0">
              <a:lnSpc>
                <a:spcPct val="100000"/>
              </a:lnSpc>
              <a:spcBef>
                <a:spcPct val="25000"/>
              </a:spcBef>
              <a:buNone/>
            </a:pPr>
            <a:r>
              <a:rPr lang="en-US" altLang="zh-CN" sz="1800" dirty="0">
                <a:solidFill>
                  <a:schemeClr val="accent2"/>
                </a:solidFill>
                <a:latin typeface="微软雅黑" panose="020B0503020204020204" charset="-122"/>
                <a:ea typeface="微软雅黑" panose="020B0503020204020204" charset="-122"/>
              </a:rPr>
              <a:t>-</a:t>
            </a:r>
            <a:r>
              <a:rPr lang="zh-CN" altLang="en-US" sz="1800" dirty="0">
                <a:solidFill>
                  <a:schemeClr val="accent2"/>
                </a:solidFill>
                <a:latin typeface="微软雅黑" panose="020B0503020204020204" charset="-122"/>
                <a:ea typeface="微软雅黑" panose="020B0503020204020204" charset="-122"/>
              </a:rPr>
              <a:t>要求响应时间短的场合：例如：</a:t>
            </a:r>
            <a:endParaRPr lang="zh-CN" altLang="en-US" sz="1800" dirty="0">
              <a:solidFill>
                <a:schemeClr val="accent2"/>
              </a:solidFill>
              <a:latin typeface="微软雅黑" panose="020B0503020204020204" charset="-122"/>
              <a:ea typeface="微软雅黑" panose="020B0503020204020204" charset="-122"/>
            </a:endParaRPr>
          </a:p>
          <a:p>
            <a:pPr marL="457200" lvl="1" indent="0">
              <a:lnSpc>
                <a:spcPct val="100000"/>
              </a:lnSpc>
              <a:spcBef>
                <a:spcPct val="25000"/>
              </a:spcBef>
              <a:buNone/>
            </a:pPr>
            <a:r>
              <a:rPr lang="zh-CN" altLang="en-US" sz="1800" dirty="0">
                <a:solidFill>
                  <a:schemeClr val="accent2"/>
                </a:solidFill>
                <a:latin typeface="微软雅黑" panose="020B0503020204020204" charset="-122"/>
                <a:ea typeface="微软雅黑" panose="020B0503020204020204" charset="-122"/>
              </a:rPr>
              <a:t>    </a:t>
            </a:r>
            <a:r>
              <a:rPr lang="zh-CN" altLang="en-US" sz="1800" dirty="0">
                <a:solidFill>
                  <a:srgbClr val="008000"/>
                </a:solidFill>
                <a:latin typeface="微软雅黑" panose="020B0503020204020204" charset="-122"/>
                <a:ea typeface="微软雅黑" panose="020B0503020204020204" charset="-122"/>
              </a:rPr>
              <a:t>事务处理系统（存</a:t>
            </a:r>
            <a:r>
              <a:rPr lang="en-US" altLang="zh-CN" sz="1800" dirty="0">
                <a:solidFill>
                  <a:srgbClr val="008000"/>
                </a:solidFill>
                <a:latin typeface="微软雅黑" panose="020B0503020204020204" charset="-122"/>
                <a:ea typeface="微软雅黑" panose="020B0503020204020204" charset="-122"/>
              </a:rPr>
              <a:t>/</a:t>
            </a:r>
            <a:r>
              <a:rPr lang="zh-CN" altLang="en-US" sz="1800" dirty="0">
                <a:solidFill>
                  <a:srgbClr val="008000"/>
                </a:solidFill>
                <a:latin typeface="微软雅黑" panose="020B0503020204020204" charset="-122"/>
                <a:ea typeface="微软雅黑" panose="020B0503020204020204" charset="-122"/>
              </a:rPr>
              <a:t>取款速度要快）</a:t>
            </a:r>
            <a:endParaRPr lang="zh-CN" altLang="en-US" sz="1800" dirty="0">
              <a:solidFill>
                <a:srgbClr val="008000"/>
              </a:solidFill>
              <a:latin typeface="微软雅黑" panose="020B0503020204020204" charset="-122"/>
              <a:ea typeface="微软雅黑" panose="020B0503020204020204" charset="-122"/>
            </a:endParaRPr>
          </a:p>
          <a:p>
            <a:pPr marL="457200" lvl="1" indent="0">
              <a:lnSpc>
                <a:spcPct val="100000"/>
              </a:lnSpc>
              <a:spcBef>
                <a:spcPct val="25000"/>
              </a:spcBef>
              <a:buNone/>
            </a:pPr>
            <a:r>
              <a:rPr lang="en-US" altLang="zh-CN" sz="1800" dirty="0">
                <a:solidFill>
                  <a:schemeClr val="accent2"/>
                </a:solidFill>
                <a:latin typeface="微软雅黑" panose="020B0503020204020204" charset="-122"/>
                <a:ea typeface="微软雅黑" panose="020B0503020204020204" charset="-122"/>
              </a:rPr>
              <a:t>-</a:t>
            </a:r>
            <a:r>
              <a:rPr lang="zh-CN" altLang="en-US" sz="1800" dirty="0">
                <a:solidFill>
                  <a:schemeClr val="accent2"/>
                </a:solidFill>
                <a:latin typeface="微软雅黑" panose="020B0503020204020204" charset="-122"/>
                <a:ea typeface="微软雅黑" panose="020B0503020204020204" charset="-122"/>
              </a:rPr>
              <a:t>要求吞吐率高且响应时间短的场合：    </a:t>
            </a:r>
            <a:endParaRPr lang="zh-CN" altLang="en-US" sz="1800" dirty="0">
              <a:solidFill>
                <a:schemeClr val="accent2"/>
              </a:solidFill>
              <a:latin typeface="微软雅黑" panose="020B0503020204020204" charset="-122"/>
              <a:ea typeface="微软雅黑" panose="020B0503020204020204" charset="-122"/>
            </a:endParaRPr>
          </a:p>
          <a:p>
            <a:pPr marL="457200" lvl="1" indent="0">
              <a:lnSpc>
                <a:spcPct val="100000"/>
              </a:lnSpc>
              <a:spcBef>
                <a:spcPct val="25000"/>
              </a:spcBef>
              <a:buNone/>
            </a:pPr>
            <a:r>
              <a:rPr lang="en-US" altLang="zh-CN" sz="1800" dirty="0">
                <a:solidFill>
                  <a:schemeClr val="accent2"/>
                </a:solidFill>
                <a:latin typeface="微软雅黑" panose="020B0503020204020204" charset="-122"/>
                <a:ea typeface="微软雅黑" panose="020B0503020204020204" charset="-122"/>
              </a:rPr>
              <a:t>    </a:t>
            </a:r>
            <a:r>
              <a:rPr lang="en-US" altLang="zh-CN" sz="1800" dirty="0">
                <a:solidFill>
                  <a:srgbClr val="008000"/>
                </a:solidFill>
                <a:latin typeface="微软雅黑" panose="020B0503020204020204" charset="-122"/>
                <a:ea typeface="微软雅黑" panose="020B0503020204020204" charset="-122"/>
              </a:rPr>
              <a:t>ATM</a:t>
            </a:r>
            <a:r>
              <a:rPr lang="zh-CN" altLang="en-US" sz="1800" dirty="0">
                <a:solidFill>
                  <a:srgbClr val="008000"/>
                </a:solidFill>
                <a:latin typeface="微软雅黑" panose="020B0503020204020204" charset="-122"/>
                <a:ea typeface="微软雅黑" panose="020B0503020204020204" charset="-122"/>
              </a:rPr>
              <a:t>、文件服务器、</a:t>
            </a:r>
            <a:r>
              <a:rPr lang="en-US" altLang="zh-CN" sz="1800" dirty="0">
                <a:solidFill>
                  <a:srgbClr val="008000"/>
                </a:solidFill>
                <a:latin typeface="微软雅黑" panose="020B0503020204020204" charset="-122"/>
                <a:ea typeface="微软雅黑" panose="020B0503020204020204" charset="-122"/>
              </a:rPr>
              <a:t>Web</a:t>
            </a:r>
            <a:r>
              <a:rPr lang="zh-CN" altLang="en-US" sz="1800" dirty="0">
                <a:solidFill>
                  <a:srgbClr val="008000"/>
                </a:solidFill>
                <a:latin typeface="微软雅黑" panose="020B0503020204020204" charset="-122"/>
                <a:ea typeface="微软雅黑" panose="020B0503020204020204" charset="-122"/>
              </a:rPr>
              <a:t>服务器等</a:t>
            </a:r>
            <a:endParaRPr lang="zh-CN" altLang="en-US" sz="1800" dirty="0">
              <a:solidFill>
                <a:srgbClr val="008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charRg st="0" end="0"/>
                                            </p:txEl>
                                          </p:spTgt>
                                        </p:tgtEl>
                                        <p:attrNameLst>
                                          <p:attrName>style.visibility</p:attrName>
                                        </p:attrNameLst>
                                      </p:cBhvr>
                                      <p:to>
                                        <p:strVal val="visible"/>
                                      </p:to>
                                    </p:set>
                                    <p:animEffect transition="in" filter="blinds(horizontal)">
                                      <p:cBhvr>
                                        <p:cTn id="7" dur="500"/>
                                        <p:tgtEl>
                                          <p:spTgt spid="580611">
                                            <p:txEl>
                                              <p:char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charRg st="77" end="117"/>
                                            </p:txEl>
                                          </p:spTgt>
                                        </p:tgtEl>
                                        <p:attrNameLst>
                                          <p:attrName>style.visibility</p:attrName>
                                        </p:attrNameLst>
                                      </p:cBhvr>
                                      <p:to>
                                        <p:strVal val="visible"/>
                                      </p:to>
                                    </p:set>
                                    <p:animEffect transition="in" filter="blinds(horizontal)">
                                      <p:cBhvr>
                                        <p:cTn id="12" dur="500"/>
                                        <p:tgtEl>
                                          <p:spTgt spid="580611">
                                            <p:txEl>
                                              <p:charRg st="77"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charRg st="2" end="2"/>
                                            </p:txEl>
                                          </p:spTgt>
                                        </p:tgtEl>
                                        <p:attrNameLst>
                                          <p:attrName>style.visibility</p:attrName>
                                        </p:attrNameLst>
                                      </p:cBhvr>
                                      <p:to>
                                        <p:strVal val="visible"/>
                                      </p:to>
                                    </p:set>
                                    <p:animEffect transition="in" filter="blinds(horizontal)">
                                      <p:cBhvr>
                                        <p:cTn id="17" dur="500"/>
                                        <p:tgtEl>
                                          <p:spTgt spid="580611">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charRg st="3" end="3"/>
                                            </p:txEl>
                                          </p:spTgt>
                                        </p:tgtEl>
                                        <p:attrNameLst>
                                          <p:attrName>style.visibility</p:attrName>
                                        </p:attrNameLst>
                                      </p:cBhvr>
                                      <p:to>
                                        <p:strVal val="visible"/>
                                      </p:to>
                                    </p:set>
                                    <p:animEffect transition="in" filter="blinds(horizontal)">
                                      <p:cBhvr>
                                        <p:cTn id="22" dur="500"/>
                                        <p:tgtEl>
                                          <p:spTgt spid="580611">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27" dur="500"/>
                                        <p:tgtEl>
                                          <p:spTgt spid="580611">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32" dur="500"/>
                                        <p:tgtEl>
                                          <p:spTgt spid="580611">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37" dur="500"/>
                                        <p:tgtEl>
                                          <p:spTgt spid="580611">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42" dur="500"/>
                                        <p:tgtEl>
                                          <p:spTgt spid="580611">
                                            <p:txEl>
                                              <p:char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47" dur="500"/>
                                        <p:tgtEl>
                                          <p:spTgt spid="580611">
                                            <p:txEl>
                                              <p:char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52" dur="500"/>
                                        <p:tgtEl>
                                          <p:spTgt spid="580611">
                                            <p:txEl>
                                              <p:char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charRg st="7" end="7"/>
                                            </p:txEl>
                                          </p:spTgt>
                                        </p:tgtEl>
                                        <p:attrNameLst>
                                          <p:attrName>style.visibility</p:attrName>
                                        </p:attrNameLst>
                                      </p:cBhvr>
                                      <p:to>
                                        <p:strVal val="visible"/>
                                      </p:to>
                                    </p:set>
                                    <p:animEffect transition="in" filter="blinds(horizontal)">
                                      <p:cBhvr>
                                        <p:cTn id="57" dur="500"/>
                                        <p:tgtEl>
                                          <p:spTgt spid="580611">
                                            <p:txEl>
                                              <p:char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05514"/>
                                        </p:tgtEl>
                                        <p:attrNameLst>
                                          <p:attrName>style.visibility</p:attrName>
                                        </p:attrNameLst>
                                      </p:cBhvr>
                                      <p:to>
                                        <p:strVal val="visible"/>
                                      </p:to>
                                    </p:set>
                                    <p:animEffect transition="in" filter="blinds(horizontal)">
                                      <p:cBhvr>
                                        <p:cTn id="62" dur="500"/>
                                        <p:tgtEl>
                                          <p:spTgt spid="405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509270" y="260985"/>
            <a:ext cx="8229600" cy="561975"/>
          </a:xfrm>
        </p:spPr>
        <p:txBody>
          <a:bodyPr vert="horz" wrap="square" lIns="91440" tIns="45720" rIns="91440" bIns="45720" anchor="ctr" anchorCtr="0"/>
          <a:p>
            <a:pPr algn="l">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计算机性能的</a:t>
            </a:r>
            <a:r>
              <a:rPr lang="zh-CN" altLang="en-US" sz="3600" b="1" dirty="0">
                <a:solidFill>
                  <a:schemeClr val="bg1"/>
                </a:solidFill>
                <a:latin typeface="华文新魏" panose="02010800040101010101" pitchFamily="2" charset="-122"/>
                <a:ea typeface="华文新魏" panose="02010800040101010101" pitchFamily="2" charset="-122"/>
                <a:cs typeface="+mn-cs"/>
              </a:rPr>
              <a:t>测试</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80611" name="Rectangle 3"/>
          <p:cNvSpPr>
            <a:spLocks noGrp="1"/>
          </p:cNvSpPr>
          <p:nvPr>
            <p:ph idx="1"/>
          </p:nvPr>
        </p:nvSpPr>
        <p:spPr>
          <a:xfrm>
            <a:off x="971550" y="1628775"/>
            <a:ext cx="7567295" cy="4747260"/>
          </a:xfrm>
        </p:spPr>
        <p:txBody>
          <a:bodyPr vert="horz" wrap="square" lIns="91440" tIns="45720" rIns="91440" bIns="45720" anchor="t" anchorCtr="0"/>
          <a:p>
            <a:pPr algn="l">
              <a:lnSpc>
                <a:spcPct val="150000"/>
              </a:lnSpc>
              <a:spcBef>
                <a:spcPts val="0"/>
              </a:spcBef>
              <a:buBlip>
                <a:blip r:embed="rId1"/>
              </a:buBlip>
            </a:pPr>
            <a:r>
              <a:rPr lang="zh-CN" altLang="en-US" sz="2800" dirty="0">
                <a:latin typeface="微软雅黑" panose="020B0503020204020204" charset="-122"/>
                <a:ea typeface="微软雅黑" panose="020B0503020204020204" charset="-122"/>
              </a:rPr>
              <a:t> 计算机</a:t>
            </a:r>
            <a:r>
              <a:rPr lang="zh-CN" altLang="en-US" sz="2800" dirty="0">
                <a:solidFill>
                  <a:srgbClr val="FF3300"/>
                </a:solidFill>
                <a:latin typeface="微软雅黑" panose="020B0503020204020204" charset="-122"/>
                <a:ea typeface="微软雅黑" panose="020B0503020204020204" charset="-122"/>
              </a:rPr>
              <a:t>系统性能</a:t>
            </a:r>
            <a:r>
              <a:rPr lang="zh-CN" altLang="en-US" sz="2800" dirty="0">
                <a:latin typeface="微软雅黑" panose="020B0503020204020204" charset="-122"/>
                <a:ea typeface="微软雅黑" panose="020B0503020204020204" charset="-122"/>
              </a:rPr>
              <a:t>，用程序执行时间来衡量</a:t>
            </a:r>
            <a:endParaRPr lang="zh-CN" altLang="en-US" sz="2800" dirty="0">
              <a:latin typeface="微软雅黑" panose="020B0503020204020204" charset="-122"/>
              <a:ea typeface="微软雅黑" panose="020B0503020204020204" charset="-122"/>
            </a:endParaRPr>
          </a:p>
          <a:p>
            <a:pPr>
              <a:lnSpc>
                <a:spcPct val="150000"/>
              </a:lnSpc>
              <a:spcBef>
                <a:spcPts val="0"/>
              </a:spcBef>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程序执行</a:t>
            </a:r>
            <a:r>
              <a:rPr lang="zh-CN" altLang="en-US" sz="2800" dirty="0">
                <a:latin typeface="微软雅黑" panose="020B0503020204020204" charset="-122"/>
                <a:ea typeface="微软雅黑" panose="020B0503020204020204" charset="-122"/>
              </a:rPr>
              <a:t>时间</a:t>
            </a:r>
            <a:endParaRPr lang="zh-CN" altLang="en-US" sz="2800" dirty="0">
              <a:latin typeface="微软雅黑" panose="020B0503020204020204" charset="-122"/>
              <a:ea typeface="微软雅黑" panose="020B0503020204020204" charset="-122"/>
            </a:endParaRPr>
          </a:p>
          <a:p>
            <a:pPr lvl="1">
              <a:lnSpc>
                <a:spcPct val="150000"/>
              </a:lnSpc>
              <a:spcBef>
                <a:spcPts val="0"/>
              </a:spcBef>
              <a:buFont typeface="Wingdings" panose="05000000000000000000" charset="0"/>
              <a:buChar char="Ø"/>
            </a:pPr>
            <a:r>
              <a:rPr lang="en-US" altLang="zh-CN" sz="2400" dirty="0">
                <a:latin typeface="微软雅黑" panose="020B0503020204020204" charset="-122"/>
                <a:ea typeface="微软雅黑" panose="020B0503020204020204" charset="-122"/>
              </a:rPr>
              <a:t> CPU</a:t>
            </a:r>
            <a:r>
              <a:rPr lang="zh-CN" altLang="en-US" sz="2400" dirty="0">
                <a:latin typeface="微软雅黑" panose="020B0503020204020204" charset="-122"/>
                <a:ea typeface="微软雅黑" panose="020B0503020204020204" charset="-122"/>
              </a:rPr>
              <a:t>时间</a:t>
            </a:r>
            <a:endParaRPr lang="zh-CN" altLang="en-US" sz="2400" dirty="0">
              <a:latin typeface="微软雅黑" panose="020B0503020204020204" charset="-122"/>
              <a:ea typeface="微软雅黑" panose="020B0503020204020204" charset="-122"/>
            </a:endParaRPr>
          </a:p>
          <a:p>
            <a:pPr lvl="2" algn="l">
              <a:lnSpc>
                <a:spcPct val="150000"/>
              </a:lnSpc>
              <a:spcBef>
                <a:spcPts val="0"/>
              </a:spcBef>
              <a:buClr>
                <a:srgbClr val="000066"/>
              </a:buClr>
              <a:buFont typeface="Wingdings" panose="05000000000000000000" charset="0"/>
              <a:buChar char="n"/>
            </a:pPr>
            <a:r>
              <a:rPr lang="en-US" altLang="zh-CN" sz="2100" dirty="0">
                <a:latin typeface="微软雅黑" panose="020B0503020204020204" charset="-122"/>
                <a:ea typeface="微软雅黑" panose="020B0503020204020204" charset="-122"/>
              </a:rPr>
              <a:t> </a:t>
            </a:r>
            <a:r>
              <a:rPr lang="zh-CN" altLang="en-US" sz="2000" dirty="0">
                <a:solidFill>
                  <a:srgbClr val="FF3300"/>
                </a:solidFill>
                <a:latin typeface="微软雅黑" panose="020B0503020204020204" charset="-122"/>
                <a:ea typeface="微软雅黑" panose="020B0503020204020204" charset="-122"/>
              </a:rPr>
              <a:t>用户CPU时间</a:t>
            </a:r>
            <a:endParaRPr lang="zh-CN" altLang="en-US" sz="2000" dirty="0">
              <a:solidFill>
                <a:srgbClr val="FF3300"/>
              </a:solidFill>
              <a:latin typeface="微软雅黑" panose="020B0503020204020204" charset="-122"/>
              <a:ea typeface="微软雅黑" panose="020B0503020204020204" charset="-122"/>
            </a:endParaRPr>
          </a:p>
          <a:p>
            <a:pPr lvl="2" algn="l">
              <a:lnSpc>
                <a:spcPct val="150000"/>
              </a:lnSpc>
              <a:spcBef>
                <a:spcPts val="0"/>
              </a:spcBef>
              <a:buClr>
                <a:srgbClr val="000066"/>
              </a:buClr>
              <a:buFont typeface="Wingdings" panose="05000000000000000000" charset="0"/>
              <a:buChar char="n"/>
            </a:pPr>
            <a:r>
              <a:rPr lang="zh-CN" altLang="en-US" sz="210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系统CPU时间</a:t>
            </a:r>
            <a:endParaRPr lang="zh-CN" altLang="en-US" sz="2000" dirty="0">
              <a:latin typeface="微软雅黑" panose="020B0503020204020204" charset="-122"/>
              <a:ea typeface="微软雅黑" panose="020B0503020204020204" charset="-122"/>
            </a:endParaRPr>
          </a:p>
          <a:p>
            <a:pPr lvl="1" algn="l">
              <a:lnSpc>
                <a:spcPct val="150000"/>
              </a:lnSpc>
              <a:spcBef>
                <a:spcPts val="0"/>
              </a:spcBef>
              <a:buFont typeface="Wingdings" panose="05000000000000000000" charset="0"/>
              <a:buChar char="Ø"/>
            </a:pPr>
            <a:r>
              <a:rPr lang="en-US" altLang="zh-CN" sz="2400" dirty="0">
                <a:latin typeface="微软雅黑" panose="020B0503020204020204" charset="-122"/>
                <a:ea typeface="微软雅黑" panose="020B0503020204020204" charset="-122"/>
              </a:rPr>
              <a:t> 其他时间</a:t>
            </a:r>
            <a:endParaRPr lang="en-US" altLang="zh-CN" sz="2400" dirty="0">
              <a:latin typeface="微软雅黑" panose="020B0503020204020204" charset="-122"/>
              <a:ea typeface="微软雅黑" panose="020B0503020204020204" charset="-122"/>
            </a:endParaRPr>
          </a:p>
          <a:p>
            <a:pPr lvl="2" algn="l">
              <a:lnSpc>
                <a:spcPct val="150000"/>
              </a:lnSpc>
              <a:spcBef>
                <a:spcPts val="0"/>
              </a:spcBef>
              <a:buFont typeface="Wingdings" panose="05000000000000000000" charset="0"/>
              <a:buChar char="n"/>
            </a:pPr>
            <a:r>
              <a:rPr lang="en-US" altLang="zh-CN" sz="1710" dirty="0">
                <a:latin typeface="微软雅黑" panose="020B0503020204020204" charset="-122"/>
                <a:ea typeface="微软雅黑" panose="020B0503020204020204" charset="-122"/>
              </a:rPr>
              <a:t> </a:t>
            </a:r>
            <a:r>
              <a:rPr lang="zh-CN" altLang="en-US" sz="2000" dirty="0">
                <a:latin typeface="微软雅黑" panose="020B0503020204020204" charset="-122"/>
                <a:ea typeface="微软雅黑" panose="020B0503020204020204" charset="-122"/>
              </a:rPr>
              <a:t>I/O时间</a:t>
            </a:r>
            <a:endParaRPr lang="zh-CN" altLang="en-US" sz="2000" dirty="0">
              <a:latin typeface="微软雅黑" panose="020B0503020204020204" charset="-122"/>
              <a:ea typeface="微软雅黑" panose="020B0503020204020204" charset="-122"/>
            </a:endParaRPr>
          </a:p>
          <a:p>
            <a:pPr lvl="2" algn="l">
              <a:lnSpc>
                <a:spcPct val="150000"/>
              </a:lnSpc>
              <a:spcBef>
                <a:spcPts val="0"/>
              </a:spcBef>
              <a:buFont typeface="Wingdings" panose="05000000000000000000" charset="0"/>
              <a:buChar char="n"/>
            </a:pPr>
            <a:r>
              <a:rPr lang="zh-CN" altLang="en-US" sz="2000" dirty="0">
                <a:latin typeface="微软雅黑" panose="020B0503020204020204" charset="-122"/>
                <a:ea typeface="微软雅黑" panose="020B0503020204020204" charset="-122"/>
              </a:rPr>
              <a:t> 等待时间等</a:t>
            </a:r>
            <a:endParaRPr lang="zh-CN" altLang="en-US" sz="20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charRg st="0" end="0"/>
                                            </p:txEl>
                                          </p:spTgt>
                                        </p:tgtEl>
                                        <p:attrNameLst>
                                          <p:attrName>style.visibility</p:attrName>
                                        </p:attrNameLst>
                                      </p:cBhvr>
                                      <p:to>
                                        <p:strVal val="visible"/>
                                      </p:to>
                                    </p:set>
                                    <p:animEffect transition="in" filter="blinds(horizontal)">
                                      <p:cBhvr>
                                        <p:cTn id="7" dur="500"/>
                                        <p:tgtEl>
                                          <p:spTgt spid="580611">
                                            <p:txEl>
                                              <p:char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charRg st="77" end="117"/>
                                            </p:txEl>
                                          </p:spTgt>
                                        </p:tgtEl>
                                        <p:attrNameLst>
                                          <p:attrName>style.visibility</p:attrName>
                                        </p:attrNameLst>
                                      </p:cBhvr>
                                      <p:to>
                                        <p:strVal val="visible"/>
                                      </p:to>
                                    </p:set>
                                    <p:animEffect transition="in" filter="blinds(horizontal)">
                                      <p:cBhvr>
                                        <p:cTn id="12" dur="500"/>
                                        <p:tgtEl>
                                          <p:spTgt spid="580611">
                                            <p:txEl>
                                              <p:charRg st="77"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charRg st="2" end="2"/>
                                            </p:txEl>
                                          </p:spTgt>
                                        </p:tgtEl>
                                        <p:attrNameLst>
                                          <p:attrName>style.visibility</p:attrName>
                                        </p:attrNameLst>
                                      </p:cBhvr>
                                      <p:to>
                                        <p:strVal val="visible"/>
                                      </p:to>
                                    </p:set>
                                    <p:animEffect transition="in" filter="blinds(horizontal)">
                                      <p:cBhvr>
                                        <p:cTn id="17" dur="500"/>
                                        <p:tgtEl>
                                          <p:spTgt spid="580611">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charRg st="3" end="3"/>
                                            </p:txEl>
                                          </p:spTgt>
                                        </p:tgtEl>
                                        <p:attrNameLst>
                                          <p:attrName>style.visibility</p:attrName>
                                        </p:attrNameLst>
                                      </p:cBhvr>
                                      <p:to>
                                        <p:strVal val="visible"/>
                                      </p:to>
                                    </p:set>
                                    <p:animEffect transition="in" filter="blinds(horizontal)">
                                      <p:cBhvr>
                                        <p:cTn id="22" dur="500"/>
                                        <p:tgtEl>
                                          <p:spTgt spid="580611">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27" dur="500"/>
                                        <p:tgtEl>
                                          <p:spTgt spid="580611">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32" dur="500"/>
                                        <p:tgtEl>
                                          <p:spTgt spid="580611">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37" dur="500"/>
                                        <p:tgtEl>
                                          <p:spTgt spid="580611">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42" dur="500"/>
                                        <p:tgtEl>
                                          <p:spTgt spid="580611">
                                            <p:txEl>
                                              <p:char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47" dur="500"/>
                                        <p:tgtEl>
                                          <p:spTgt spid="580611">
                                            <p:txEl>
                                              <p:char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52" dur="500"/>
                                        <p:tgtEl>
                                          <p:spTgt spid="580611">
                                            <p:txEl>
                                              <p:char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charRg st="7" end="7"/>
                                            </p:txEl>
                                          </p:spTgt>
                                        </p:tgtEl>
                                        <p:attrNameLst>
                                          <p:attrName>style.visibility</p:attrName>
                                        </p:attrNameLst>
                                      </p:cBhvr>
                                      <p:to>
                                        <p:strVal val="visible"/>
                                      </p:to>
                                    </p:set>
                                    <p:animEffect transition="in" filter="blinds(horizontal)">
                                      <p:cBhvr>
                                        <p:cTn id="57" dur="500"/>
                                        <p:tgtEl>
                                          <p:spTgt spid="580611">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509270" y="260985"/>
            <a:ext cx="8229600" cy="561975"/>
          </a:xfrm>
        </p:spPr>
        <p:txBody>
          <a:bodyPr vert="horz" wrap="square" lIns="91440" tIns="45720" rIns="91440" bIns="45720" anchor="ctr" anchorCtr="0"/>
          <a:p>
            <a:pPr algn="l">
              <a:buClrTx/>
              <a:buSzTx/>
              <a:buFont typeface="Arial" panose="020B0604020202020204" pitchFamily="34" charset="0"/>
            </a:pPr>
            <a:r>
              <a:rPr lang="en-US" altLang="zh-CN" sz="3600" b="1" dirty="0">
                <a:solidFill>
                  <a:schemeClr val="bg1"/>
                </a:solidFill>
                <a:latin typeface="华文新魏" panose="02010800040101010101" pitchFamily="2" charset="-122"/>
                <a:ea typeface="华文新魏" panose="02010800040101010101" pitchFamily="2" charset="-122"/>
                <a:cs typeface="+mn-cs"/>
              </a:rPr>
              <a:t>CPU</a:t>
            </a:r>
            <a:r>
              <a:rPr lang="zh-CN" altLang="en-US" sz="3600" b="1" dirty="0">
                <a:solidFill>
                  <a:schemeClr val="bg1"/>
                </a:solidFill>
                <a:latin typeface="华文新魏" panose="02010800040101010101" pitchFamily="2" charset="-122"/>
                <a:ea typeface="华文新魏" panose="02010800040101010101" pitchFamily="2" charset="-122"/>
                <a:cs typeface="+mn-cs"/>
              </a:rPr>
              <a:t>性能</a:t>
            </a:r>
            <a:r>
              <a:rPr lang="zh-CN" altLang="en-US" sz="3600" b="1" dirty="0">
                <a:solidFill>
                  <a:schemeClr val="bg1"/>
                </a:solidFill>
                <a:latin typeface="华文新魏" panose="02010800040101010101" pitchFamily="2" charset="-122"/>
                <a:ea typeface="华文新魏" panose="02010800040101010101" pitchFamily="2" charset="-122"/>
                <a:cs typeface="+mn-cs"/>
              </a:rPr>
              <a:t>指标</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80611" name="Rectangle 3"/>
          <p:cNvSpPr>
            <a:spLocks noGrp="1"/>
          </p:cNvSpPr>
          <p:nvPr>
            <p:ph idx="1"/>
          </p:nvPr>
        </p:nvSpPr>
        <p:spPr>
          <a:xfrm>
            <a:off x="755015" y="1484630"/>
            <a:ext cx="7567295" cy="4747260"/>
          </a:xfrm>
        </p:spPr>
        <p:txBody>
          <a:bodyPr vert="horz" wrap="square" lIns="91440" tIns="45720" rIns="91440" bIns="45720" anchor="t" anchorCtr="0"/>
          <a:p>
            <a:pPr algn="l">
              <a:lnSpc>
                <a:spcPct val="150000"/>
              </a:lnSpc>
              <a:spcBef>
                <a:spcPts val="0"/>
              </a:spcBef>
              <a:buBlip>
                <a:blip r:embed="rId1"/>
              </a:buBlip>
            </a:pPr>
            <a:r>
              <a:rPr lang="zh-CN" altLang="en-US" sz="2800" dirty="0">
                <a:latin typeface="微软雅黑" panose="020B0503020204020204" charset="-122"/>
                <a:ea typeface="微软雅黑" panose="020B0503020204020204" charset="-122"/>
              </a:rPr>
              <a:t> </a:t>
            </a: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时钟</a:t>
            </a:r>
            <a:r>
              <a:rPr lang="zh-CN" altLang="en-US" sz="2800" dirty="0">
                <a:latin typeface="微软雅黑" panose="020B0503020204020204" charset="-122"/>
                <a:ea typeface="微软雅黑" panose="020B0503020204020204" charset="-122"/>
              </a:rPr>
              <a:t>周期</a:t>
            </a:r>
            <a:endParaRPr lang="zh-CN" altLang="en-US" sz="2800" dirty="0">
              <a:latin typeface="微软雅黑" panose="020B0503020204020204" charset="-122"/>
              <a:ea typeface="微软雅黑" panose="020B0503020204020204" charset="-122"/>
            </a:endParaRPr>
          </a:p>
          <a:p>
            <a:pPr lvl="1">
              <a:lnSpc>
                <a:spcPct val="150000"/>
              </a:lnSpc>
              <a:spcBef>
                <a:spcPts val="0"/>
              </a:spcBef>
            </a:pPr>
            <a:r>
              <a:rPr lang="en-US" altLang="zh-CN" sz="2400" dirty="0">
                <a:latin typeface="微软雅黑" panose="020B0503020204020204" charset="-122"/>
                <a:ea typeface="微软雅黑" panose="020B0503020204020204" charset="-122"/>
              </a:rPr>
              <a:t> CPU</a:t>
            </a:r>
            <a:r>
              <a:rPr lang="zh-CN" altLang="en-US" sz="2400" dirty="0">
                <a:latin typeface="微软雅黑" panose="020B0503020204020204" charset="-122"/>
                <a:ea typeface="微软雅黑" panose="020B0503020204020204" charset="-122"/>
              </a:rPr>
              <a:t>主脉冲信号单周期的时间宽度</a:t>
            </a:r>
            <a:endParaRPr lang="zh-CN" altLang="en-US" sz="2400" dirty="0">
              <a:latin typeface="微软雅黑" panose="020B0503020204020204" charset="-122"/>
              <a:ea typeface="微软雅黑" panose="020B0503020204020204" charset="-122"/>
            </a:endParaRPr>
          </a:p>
          <a:p>
            <a:pPr>
              <a:lnSpc>
                <a:spcPct val="150000"/>
              </a:lnSpc>
              <a:spcBef>
                <a:spcPts val="0"/>
              </a:spcBef>
            </a:pPr>
            <a:r>
              <a:rPr lang="en-US" altLang="zh-CN" sz="2800" dirty="0">
                <a:latin typeface="微软雅黑" panose="020B0503020204020204" charset="-122"/>
                <a:ea typeface="微软雅黑" panose="020B0503020204020204" charset="-122"/>
              </a:rPr>
              <a:t> </a:t>
            </a:r>
            <a:r>
              <a:rPr lang="zh-CN" altLang="en-US" sz="2800" dirty="0">
                <a:latin typeface="微软雅黑" panose="020B0503020204020204" charset="-122"/>
                <a:ea typeface="微软雅黑" panose="020B0503020204020204" charset="-122"/>
              </a:rPr>
              <a:t>时钟</a:t>
            </a:r>
            <a:r>
              <a:rPr lang="zh-CN" altLang="en-US" sz="2800" dirty="0">
                <a:latin typeface="微软雅黑" panose="020B0503020204020204" charset="-122"/>
                <a:ea typeface="微软雅黑" panose="020B0503020204020204" charset="-122"/>
              </a:rPr>
              <a:t>频率</a:t>
            </a:r>
            <a:endParaRPr lang="zh-CN" altLang="en-US" sz="2800" dirty="0">
              <a:latin typeface="微软雅黑" panose="020B0503020204020204" charset="-122"/>
              <a:ea typeface="微软雅黑" panose="020B0503020204020204" charset="-122"/>
            </a:endParaRPr>
          </a:p>
          <a:p>
            <a:pPr lvl="1" algn="l">
              <a:lnSpc>
                <a:spcPct val="150000"/>
              </a:lnSpc>
              <a:spcBef>
                <a:spcPts val="0"/>
              </a:spcBef>
            </a:pPr>
            <a:r>
              <a:rPr lang="en-US" altLang="zh-CN" sz="2450" dirty="0">
                <a:latin typeface="微软雅黑" panose="020B0503020204020204" charset="-122"/>
                <a:ea typeface="微软雅黑" panose="020B0503020204020204" charset="-122"/>
              </a:rPr>
              <a:t> </a:t>
            </a:r>
            <a:r>
              <a:rPr lang="en-US" altLang="zh-CN" sz="2400" dirty="0">
                <a:latin typeface="微软雅黑" panose="020B0503020204020204" charset="-122"/>
                <a:ea typeface="微软雅黑" panose="020B0503020204020204" charset="-122"/>
              </a:rPr>
              <a:t>CPU主脉冲信号的频率</a:t>
            </a:r>
            <a:endParaRPr lang="en-US" altLang="zh-CN" sz="2400" dirty="0">
              <a:latin typeface="微软雅黑" panose="020B0503020204020204" charset="-122"/>
              <a:ea typeface="微软雅黑" panose="020B0503020204020204" charset="-122"/>
            </a:endParaRPr>
          </a:p>
          <a:p>
            <a:pPr>
              <a:lnSpc>
                <a:spcPct val="150000"/>
              </a:lnSpc>
              <a:spcBef>
                <a:spcPts val="0"/>
              </a:spcBef>
            </a:pPr>
            <a:r>
              <a:rPr lang="zh-CN" altLang="en-US" sz="2800" dirty="0">
                <a:latin typeface="微软雅黑" panose="020B0503020204020204" charset="-122"/>
                <a:ea typeface="微软雅黑" panose="020B0503020204020204" charset="-122"/>
              </a:rPr>
              <a:t> 指令时钟周期数（</a:t>
            </a:r>
            <a:r>
              <a:rPr lang="en-US" altLang="zh-CN" sz="2800" dirty="0">
                <a:latin typeface="微软雅黑" panose="020B0503020204020204" charset="-122"/>
                <a:ea typeface="微软雅黑" panose="020B0503020204020204" charset="-122"/>
              </a:rPr>
              <a:t>CPI</a:t>
            </a:r>
            <a:r>
              <a:rPr lang="zh-CN" altLang="en-US" sz="2800" dirty="0">
                <a:latin typeface="微软雅黑" panose="020B0503020204020204" charset="-122"/>
                <a:ea typeface="微软雅黑" panose="020B0503020204020204" charset="-122"/>
              </a:rPr>
              <a:t>）</a:t>
            </a:r>
            <a:endParaRPr lang="zh-CN" altLang="en-US" sz="2800" dirty="0">
              <a:latin typeface="微软雅黑" panose="020B0503020204020204" charset="-122"/>
              <a:ea typeface="微软雅黑" panose="020B0503020204020204" charset="-122"/>
            </a:endParaRPr>
          </a:p>
          <a:p>
            <a:pPr lvl="1" algn="l">
              <a:lnSpc>
                <a:spcPct val="150000"/>
              </a:lnSpc>
              <a:spcBef>
                <a:spcPts val="0"/>
              </a:spcBef>
            </a:pPr>
            <a:r>
              <a:rPr lang="en-US" altLang="zh-CN" sz="2400" dirty="0">
                <a:latin typeface="微软雅黑" panose="020B0503020204020204" charset="-122"/>
                <a:ea typeface="微软雅黑" panose="020B0503020204020204" charset="-122"/>
              </a:rPr>
              <a:t> 执行一条特定指令所需时钟周期数</a:t>
            </a:r>
            <a:endParaRPr lang="en-US" altLang="zh-CN" sz="2400" dirty="0">
              <a:latin typeface="微软雅黑" panose="020B0503020204020204" charset="-122"/>
              <a:ea typeface="微软雅黑" panose="020B0503020204020204" charset="-122"/>
            </a:endParaRPr>
          </a:p>
          <a:p>
            <a:pPr lvl="1" algn="l">
              <a:lnSpc>
                <a:spcPct val="150000"/>
              </a:lnSpc>
              <a:spcBef>
                <a:spcPts val="0"/>
              </a:spcBef>
            </a:pPr>
            <a:r>
              <a:rPr lang="en-US" altLang="zh-CN" sz="2400" dirty="0">
                <a:latin typeface="微软雅黑" panose="020B0503020204020204" charset="-122"/>
                <a:ea typeface="微软雅黑" panose="020B0503020204020204" charset="-122"/>
              </a:rPr>
              <a:t> 执行一个程序</a:t>
            </a:r>
            <a:r>
              <a:rPr lang="en-US" altLang="zh-CN" sz="2400" dirty="0">
                <a:latin typeface="微软雅黑" panose="020B0503020204020204" charset="-122"/>
                <a:ea typeface="微软雅黑" panose="020B0503020204020204" charset="-122"/>
              </a:rPr>
              <a:t>时，总共时钟周期数与所有指令数目的比值，称为该程序的平均时钟周期数 </a:t>
            </a:r>
            <a:endParaRPr lang="en-US" altLang="zh-CN" sz="2400" dirty="0">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charRg st="0" end="0"/>
                                            </p:txEl>
                                          </p:spTgt>
                                        </p:tgtEl>
                                        <p:attrNameLst>
                                          <p:attrName>style.visibility</p:attrName>
                                        </p:attrNameLst>
                                      </p:cBhvr>
                                      <p:to>
                                        <p:strVal val="visible"/>
                                      </p:to>
                                    </p:set>
                                    <p:animEffect transition="in" filter="blinds(horizontal)">
                                      <p:cBhvr>
                                        <p:cTn id="7" dur="500"/>
                                        <p:tgtEl>
                                          <p:spTgt spid="580611">
                                            <p:txEl>
                                              <p:char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charRg st="77" end="117"/>
                                            </p:txEl>
                                          </p:spTgt>
                                        </p:tgtEl>
                                        <p:attrNameLst>
                                          <p:attrName>style.visibility</p:attrName>
                                        </p:attrNameLst>
                                      </p:cBhvr>
                                      <p:to>
                                        <p:strVal val="visible"/>
                                      </p:to>
                                    </p:set>
                                    <p:animEffect transition="in" filter="blinds(horizontal)">
                                      <p:cBhvr>
                                        <p:cTn id="12" dur="500"/>
                                        <p:tgtEl>
                                          <p:spTgt spid="580611">
                                            <p:txEl>
                                              <p:charRg st="77"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charRg st="2" end="2"/>
                                            </p:txEl>
                                          </p:spTgt>
                                        </p:tgtEl>
                                        <p:attrNameLst>
                                          <p:attrName>style.visibility</p:attrName>
                                        </p:attrNameLst>
                                      </p:cBhvr>
                                      <p:to>
                                        <p:strVal val="visible"/>
                                      </p:to>
                                    </p:set>
                                    <p:animEffect transition="in" filter="blinds(horizontal)">
                                      <p:cBhvr>
                                        <p:cTn id="17" dur="500"/>
                                        <p:tgtEl>
                                          <p:spTgt spid="580611">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charRg st="3" end="3"/>
                                            </p:txEl>
                                          </p:spTgt>
                                        </p:tgtEl>
                                        <p:attrNameLst>
                                          <p:attrName>style.visibility</p:attrName>
                                        </p:attrNameLst>
                                      </p:cBhvr>
                                      <p:to>
                                        <p:strVal val="visible"/>
                                      </p:to>
                                    </p:set>
                                    <p:animEffect transition="in" filter="blinds(horizontal)">
                                      <p:cBhvr>
                                        <p:cTn id="22" dur="500"/>
                                        <p:tgtEl>
                                          <p:spTgt spid="580611">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27" dur="500"/>
                                        <p:tgtEl>
                                          <p:spTgt spid="580611">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32" dur="500"/>
                                        <p:tgtEl>
                                          <p:spTgt spid="580611">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37" dur="500"/>
                                        <p:tgtEl>
                                          <p:spTgt spid="580611">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42" dur="500"/>
                                        <p:tgtEl>
                                          <p:spTgt spid="580611">
                                            <p:txEl>
                                              <p:char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47" dur="500"/>
                                        <p:tgtEl>
                                          <p:spTgt spid="580611">
                                            <p:txEl>
                                              <p:char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52" dur="500"/>
                                        <p:tgtEl>
                                          <p:spTgt spid="580611">
                                            <p:txEl>
                                              <p:char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charRg st="7" end="7"/>
                                            </p:txEl>
                                          </p:spTgt>
                                        </p:tgtEl>
                                        <p:attrNameLst>
                                          <p:attrName>style.visibility</p:attrName>
                                        </p:attrNameLst>
                                      </p:cBhvr>
                                      <p:to>
                                        <p:strVal val="visible"/>
                                      </p:to>
                                    </p:set>
                                    <p:animEffect transition="in" filter="blinds(horizontal)">
                                      <p:cBhvr>
                                        <p:cTn id="57" dur="500"/>
                                        <p:tgtEl>
                                          <p:spTgt spid="580611">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107950" y="260985"/>
            <a:ext cx="7862570" cy="645160"/>
          </a:xfrm>
          <a:prstGeom prst="rect">
            <a:avLst/>
          </a:prstGeom>
          <a:noFill/>
          <a:ln w="9525">
            <a:noFill/>
          </a:ln>
        </p:spPr>
        <p:txBody>
          <a:bodyPr wrap="square" anchor="t" anchorCtr="0">
            <a:spAutoFit/>
          </a:bodyPr>
          <a:p>
            <a:r>
              <a:rPr lang="en-US" altLang="zh-CN" sz="3600">
                <a:solidFill>
                  <a:schemeClr val="bg1"/>
                </a:solidFill>
                <a:latin typeface="华文新魏" panose="02010800040101010101" pitchFamily="2" charset="-122"/>
                <a:ea typeface="华文新魏" panose="02010800040101010101" pitchFamily="2" charset="-122"/>
              </a:rPr>
              <a:t>1.1 </a:t>
            </a:r>
            <a:r>
              <a:rPr lang="zh-CN" altLang="en-US" sz="3600">
                <a:solidFill>
                  <a:schemeClr val="bg1"/>
                </a:solidFill>
                <a:latin typeface="华文新魏" panose="02010800040101010101" pitchFamily="2" charset="-122"/>
                <a:ea typeface="华文新魏" panose="02010800040101010101" pitchFamily="2" charset="-122"/>
              </a:rPr>
              <a:t>计算机系统的基本功能和</a:t>
            </a:r>
            <a:r>
              <a:rPr lang="zh-CN" altLang="en-US" sz="3600">
                <a:solidFill>
                  <a:schemeClr val="bg1"/>
                </a:solidFill>
                <a:latin typeface="华文新魏" panose="02010800040101010101" pitchFamily="2" charset="-122"/>
                <a:ea typeface="华文新魏" panose="02010800040101010101" pitchFamily="2" charset="-122"/>
              </a:rPr>
              <a:t>基本组成</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827405" y="1844675"/>
            <a:ext cx="7632700" cy="3322955"/>
          </a:xfrm>
          <a:prstGeom prst="rect">
            <a:avLst/>
          </a:prstGeom>
          <a:noFill/>
          <a:ln w="9525">
            <a:noFill/>
          </a:ln>
        </p:spPr>
        <p:txBody>
          <a:bodyPr wrap="square" anchor="t" anchorCtr="0">
            <a:spAutoFit/>
          </a:bodyPr>
          <a:p>
            <a:pPr indent="457200" algn="l">
              <a:lnSpc>
                <a:spcPct val="150000"/>
              </a:lnSpc>
              <a:buClrTx/>
              <a:buSzTx/>
            </a:pPr>
            <a:r>
              <a:rPr lang="zh-CN" altLang="en-US" dirty="0">
                <a:latin typeface="楷体_GB2312" pitchFamily="1" charset="-122"/>
                <a:ea typeface="楷体_GB2312" pitchFamily="1" charset="-122"/>
              </a:rPr>
              <a:t>“计算机是一种能自动对数字化信息进行算术和逻辑运算的高速处理装置”</a:t>
            </a:r>
            <a:endParaRPr lang="zh-CN" altLang="en-US" dirty="0">
              <a:latin typeface="楷体_GB2312" pitchFamily="1" charset="-122"/>
              <a:ea typeface="楷体_GB2312" pitchFamily="1" charset="-122"/>
            </a:endParaRPr>
          </a:p>
          <a:p>
            <a:pPr marL="1080135" indent="-457200" algn="l">
              <a:lnSpc>
                <a:spcPct val="150000"/>
              </a:lnSpc>
              <a:buClrTx/>
              <a:buSzTx/>
              <a:buFont typeface="Wingdings" panose="05000000000000000000" charset="0"/>
              <a:buChar char="l"/>
            </a:pPr>
            <a:r>
              <a:rPr lang="en-US" altLang="zh-CN" dirty="0">
                <a:latin typeface="楷体_GB2312" pitchFamily="1" charset="-122"/>
                <a:ea typeface="楷体_GB2312" pitchFamily="1" charset="-122"/>
                <a:sym typeface="+mn-ea"/>
              </a:rPr>
              <a:t> </a:t>
            </a:r>
            <a:r>
              <a:rPr lang="zh-CN" altLang="en-US" dirty="0">
                <a:solidFill>
                  <a:srgbClr val="FF0000"/>
                </a:solidFill>
                <a:latin typeface="楷体_GB2312" pitchFamily="1" charset="-122"/>
                <a:ea typeface="楷体_GB2312" pitchFamily="1" charset="-122"/>
                <a:sym typeface="+mn-ea"/>
              </a:rPr>
              <a:t>自动化</a:t>
            </a:r>
            <a:endParaRPr lang="zh-CN" altLang="en-US" dirty="0">
              <a:latin typeface="楷体_GB2312" pitchFamily="1" charset="-122"/>
              <a:ea typeface="楷体_GB2312" pitchFamily="1" charset="-122"/>
            </a:endParaRPr>
          </a:p>
          <a:p>
            <a:pPr marL="1080135" indent="-457200" algn="l">
              <a:lnSpc>
                <a:spcPct val="150000"/>
              </a:lnSpc>
              <a:buClrTx/>
              <a:buSzTx/>
              <a:buFont typeface="Wingdings" panose="05000000000000000000" charset="0"/>
              <a:buChar char="l"/>
            </a:pPr>
            <a:r>
              <a:rPr lang="en-US" altLang="zh-CN" dirty="0">
                <a:latin typeface="楷体_GB2312" pitchFamily="1" charset="-122"/>
                <a:ea typeface="楷体_GB2312" pitchFamily="1" charset="-122"/>
                <a:sym typeface="+mn-ea"/>
              </a:rPr>
              <a:t> </a:t>
            </a:r>
            <a:r>
              <a:rPr lang="zh-CN" altLang="en-US" dirty="0">
                <a:solidFill>
                  <a:srgbClr val="FF0000"/>
                </a:solidFill>
                <a:latin typeface="楷体_GB2312" pitchFamily="1" charset="-122"/>
                <a:ea typeface="楷体_GB2312" pitchFamily="1" charset="-122"/>
                <a:sym typeface="+mn-ea"/>
              </a:rPr>
              <a:t>数据</a:t>
            </a:r>
            <a:endParaRPr lang="zh-CN" altLang="en-US" dirty="0">
              <a:latin typeface="楷体_GB2312" pitchFamily="1" charset="-122"/>
              <a:ea typeface="楷体_GB2312" pitchFamily="1" charset="-122"/>
            </a:endParaRPr>
          </a:p>
          <a:p>
            <a:pPr marL="1080135" indent="-457200">
              <a:lnSpc>
                <a:spcPct val="150000"/>
              </a:lnSpc>
              <a:buSzPct val="100000"/>
              <a:buFont typeface="Wingdings" panose="05000000000000000000" charset="0"/>
              <a:buChar char="l"/>
            </a:pPr>
            <a:r>
              <a:rPr lang="en-US" altLang="zh-CN" dirty="0">
                <a:latin typeface="楷体_GB2312" pitchFamily="1" charset="-122"/>
                <a:ea typeface="楷体_GB2312" pitchFamily="1" charset="-122"/>
                <a:sym typeface="+mn-ea"/>
              </a:rPr>
              <a:t> </a:t>
            </a:r>
            <a:r>
              <a:rPr lang="zh-CN" altLang="en-US" dirty="0">
                <a:solidFill>
                  <a:srgbClr val="FF0000"/>
                </a:solidFill>
                <a:latin typeface="楷体_GB2312" pitchFamily="1" charset="-122"/>
                <a:ea typeface="楷体_GB2312" pitchFamily="1" charset="-122"/>
                <a:sym typeface="+mn-ea"/>
              </a:rPr>
              <a:t>算术逻辑运算</a:t>
            </a:r>
            <a:r>
              <a:rPr lang="zh-CN" altLang="en-US" dirty="0">
                <a:latin typeface="楷体_GB2312" pitchFamily="1" charset="-122"/>
                <a:ea typeface="楷体_GB2312" pitchFamily="1" charset="-122"/>
                <a:sym typeface="+mn-ea"/>
              </a:rPr>
              <a:t> </a:t>
            </a:r>
            <a:r>
              <a:rPr lang="zh-CN" altLang="en-US" dirty="0">
                <a:solidFill>
                  <a:schemeClr val="tx1"/>
                </a:solidFill>
                <a:latin typeface="楷体_GB2312" pitchFamily="1" charset="-122"/>
                <a:ea typeface="楷体_GB2312" pitchFamily="1" charset="-122"/>
                <a:sym typeface="+mn-ea"/>
              </a:rPr>
              <a:t> </a:t>
            </a:r>
            <a:r>
              <a:rPr lang="zh-CN" altLang="en-US" dirty="0">
                <a:solidFill>
                  <a:schemeClr val="tx1"/>
                </a:solidFill>
                <a:latin typeface="楷体_GB2312" pitchFamily="1" charset="-122"/>
                <a:ea typeface="楷体_GB2312" pitchFamily="1" charset="-122"/>
              </a:rPr>
              <a:t>   </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idx="4294967295"/>
          </p:nvPr>
        </p:nvSpPr>
        <p:spPr>
          <a:xfrm>
            <a:off x="395605" y="260985"/>
            <a:ext cx="7503160" cy="604520"/>
          </a:xfrm>
        </p:spPr>
        <p:txBody>
          <a:bodyPr vert="horz" wrap="square" lIns="63500" tIns="25400" rIns="63500" bIns="25400" anchor="t" anchorCtr="0">
            <a:spAutoFit/>
          </a:bodyPr>
          <a:p>
            <a:pPr algn="l">
              <a:buClrTx/>
              <a:buSzTx/>
              <a:buFont typeface="Arial" panose="020B0604020202020204" pitchFamily="34" charset="0"/>
            </a:pPr>
            <a:r>
              <a:rPr lang="zh-CN" altLang="en-US" sz="3600" b="1">
                <a:solidFill>
                  <a:schemeClr val="bg1"/>
                </a:solidFill>
                <a:latin typeface="华文新魏" panose="02010800040101010101" pitchFamily="2" charset="-122"/>
                <a:ea typeface="华文新魏" panose="02010800040101010101" pitchFamily="2" charset="-122"/>
                <a:cs typeface="+mn-cs"/>
              </a:rPr>
              <a:t>程序执行时间中用户</a:t>
            </a:r>
            <a:r>
              <a:rPr lang="en-US" altLang="zh-CN" sz="3600" b="1">
                <a:solidFill>
                  <a:schemeClr val="bg1"/>
                </a:solidFill>
                <a:latin typeface="华文新魏" panose="02010800040101010101" pitchFamily="2" charset="-122"/>
                <a:ea typeface="华文新魏" panose="02010800040101010101" pitchFamily="2" charset="-122"/>
                <a:cs typeface="+mn-cs"/>
              </a:rPr>
              <a:t>CPU</a:t>
            </a:r>
            <a:r>
              <a:rPr lang="zh-CN" altLang="en-US" sz="3600" b="1">
                <a:solidFill>
                  <a:schemeClr val="bg1"/>
                </a:solidFill>
                <a:latin typeface="华文新魏" panose="02010800040101010101" pitchFamily="2" charset="-122"/>
                <a:ea typeface="华文新魏" panose="02010800040101010101" pitchFamily="2" charset="-122"/>
                <a:cs typeface="+mn-cs"/>
              </a:rPr>
              <a:t>时间的计算</a:t>
            </a:r>
            <a:endParaRPr lang="zh-CN" altLang="en-US" sz="3600" b="1">
              <a:solidFill>
                <a:schemeClr val="bg1"/>
              </a:solidFill>
              <a:latin typeface="华文新魏" panose="02010800040101010101" pitchFamily="2" charset="-122"/>
              <a:ea typeface="华文新魏" panose="02010800040101010101" pitchFamily="2" charset="-122"/>
              <a:cs typeface="+mn-cs"/>
            </a:endParaRPr>
          </a:p>
        </p:txBody>
      </p:sp>
      <mc:AlternateContent xmlns:mc="http://schemas.openxmlformats.org/markup-compatibility/2006">
        <mc:Choice xmlns:a14="http://schemas.microsoft.com/office/drawing/2010/main" Requires="a14">
          <p:sp>
            <p:nvSpPr>
              <p:cNvPr id="410627" name="Rectangle 3"/>
              <p:cNvSpPr>
                <a:spLocks noGrp="1"/>
              </p:cNvSpPr>
              <p:nvPr>
                <p:ph type="body" idx="4294967295"/>
              </p:nvPr>
            </p:nvSpPr>
            <p:spPr>
              <a:xfrm>
                <a:off x="467360" y="1772920"/>
                <a:ext cx="8044815" cy="3711575"/>
              </a:xfrm>
            </p:spPr>
            <p:txBody>
              <a:bodyPr vert="horz" wrap="square" lIns="63500" tIns="25400" rIns="63500" bIns="25400" anchor="t" anchorCtr="0">
                <a:spAutoFit/>
              </a:bodyPr>
              <a:p>
                <a:pPr marL="203200" indent="-203200">
                  <a:spcBef>
                    <a:spcPct val="30000"/>
                  </a:spcBef>
                  <a:buNone/>
                </a:pPr>
                <a:r>
                  <a:rPr lang="zh-CN" altLang="en-US" sz="2000" dirty="0">
                    <a:solidFill>
                      <a:srgbClr val="000066"/>
                    </a:solidFill>
                    <a:latin typeface="微软雅黑" panose="020B0503020204020204" charset="-122"/>
                    <a:ea typeface="微软雅黑" panose="020B0503020204020204" charset="-122"/>
                  </a:rPr>
                  <a:t>方法</a:t>
                </a:r>
                <a:r>
                  <a:rPr lang="zh-CN" altLang="en-US" sz="2000" dirty="0">
                    <a:solidFill>
                      <a:srgbClr val="000066"/>
                    </a:solidFill>
                    <a:latin typeface="微软雅黑" panose="020B0503020204020204" charset="-122"/>
                    <a:ea typeface="微软雅黑" panose="020B0503020204020204" charset="-122"/>
                  </a:rPr>
                  <a:t>一：用户</a:t>
                </a:r>
                <a:r>
                  <a:rPr lang="en-US" altLang="zh-CN" sz="2000" dirty="0">
                    <a:solidFill>
                      <a:srgbClr val="000066"/>
                    </a:solidFill>
                    <a:latin typeface="微软雅黑" panose="020B0503020204020204" charset="-122"/>
                    <a:ea typeface="微软雅黑" panose="020B0503020204020204" charset="-122"/>
                  </a:rPr>
                  <a:t>CPU</a:t>
                </a:r>
                <a:r>
                  <a:rPr lang="zh-CN" altLang="en-US" sz="2000" dirty="0">
                    <a:solidFill>
                      <a:srgbClr val="000066"/>
                    </a:solidFill>
                    <a:latin typeface="微软雅黑" panose="020B0503020204020204" charset="-122"/>
                    <a:ea typeface="微软雅黑" panose="020B0503020204020204" charset="-122"/>
                  </a:rPr>
                  <a:t>时间 </a:t>
                </a:r>
                <a:r>
                  <a:rPr lang="en-US" altLang="zh-CN" sz="2000" dirty="0">
                    <a:solidFill>
                      <a:srgbClr val="000066"/>
                    </a:solidFill>
                    <a:latin typeface="微软雅黑" panose="020B0503020204020204" charset="-122"/>
                    <a:ea typeface="微软雅黑" panose="020B0503020204020204" charset="-122"/>
                  </a:rPr>
                  <a:t>= </a:t>
                </a:r>
                <a:r>
                  <a:rPr lang="zh-CN" altLang="en-US" sz="2000" dirty="0">
                    <a:solidFill>
                      <a:srgbClr val="000066"/>
                    </a:solidFill>
                    <a:latin typeface="微软雅黑" panose="020B0503020204020204" charset="-122"/>
                    <a:ea typeface="微软雅黑" panose="020B0503020204020204" charset="-122"/>
                  </a:rPr>
                  <a:t>程序总时钟周期数 </a:t>
                </a:r>
                <a:r>
                  <a:rPr lang="en-US" altLang="zh-CN" sz="2000" dirty="0">
                    <a:solidFill>
                      <a:srgbClr val="000066"/>
                    </a:solidFill>
                    <a:latin typeface="微软雅黑" panose="020B0503020204020204" charset="-122"/>
                    <a:ea typeface="微软雅黑" panose="020B0503020204020204" charset="-122"/>
                  </a:rPr>
                  <a:t>× </a:t>
                </a:r>
                <a:r>
                  <a:rPr lang="zh-CN" altLang="en-US" sz="2000" dirty="0">
                    <a:solidFill>
                      <a:srgbClr val="000066"/>
                    </a:solidFill>
                    <a:latin typeface="微软雅黑" panose="020B0503020204020204" charset="-122"/>
                    <a:ea typeface="微软雅黑" panose="020B0503020204020204" charset="-122"/>
                  </a:rPr>
                  <a:t>时钟周期</a:t>
                </a:r>
                <a:endParaRPr lang="zh-CN" altLang="en-US" sz="2000" dirty="0">
                  <a:solidFill>
                    <a:srgbClr val="000066"/>
                  </a:solidFill>
                  <a:latin typeface="微软雅黑" panose="020B0503020204020204" charset="-122"/>
                  <a:ea typeface="微软雅黑" panose="020B0503020204020204" charset="-122"/>
                </a:endParaRPr>
              </a:p>
              <a:p>
                <a:pPr marL="203200" indent="-203200">
                  <a:spcBef>
                    <a:spcPct val="30000"/>
                  </a:spcBef>
                  <a:buNone/>
                </a:pPr>
                <a:r>
                  <a:rPr lang="en-US" altLang="zh-CN" sz="2000" dirty="0">
                    <a:solidFill>
                      <a:srgbClr val="000066"/>
                    </a:solidFill>
                    <a:latin typeface="微软雅黑" panose="020B0503020204020204" charset="-122"/>
                    <a:ea typeface="微软雅黑" panose="020B0503020204020204" charset="-122"/>
                  </a:rPr>
                  <a:t>                                   = </a:t>
                </a:r>
                <a:r>
                  <a:rPr lang="zh-CN" altLang="en-US" sz="2000" dirty="0">
                    <a:solidFill>
                      <a:srgbClr val="000066"/>
                    </a:solidFill>
                    <a:latin typeface="微软雅黑" panose="020B0503020204020204" charset="-122"/>
                    <a:ea typeface="微软雅黑" panose="020B0503020204020204" charset="-122"/>
                    <a:sym typeface="+mn-ea"/>
                  </a:rPr>
                  <a:t>程序总时钟周期数</a:t>
                </a:r>
                <a:r>
                  <a:rPr lang="zh-CN" altLang="en-US" sz="2000" dirty="0">
                    <a:solidFill>
                      <a:srgbClr val="000066"/>
                    </a:solidFill>
                    <a:latin typeface="微软雅黑" panose="020B0503020204020204" charset="-122"/>
                    <a:ea typeface="微软雅黑" panose="020B0503020204020204" charset="-122"/>
                  </a:rPr>
                  <a:t> </a:t>
                </a:r>
                <a:r>
                  <a:rPr lang="en-US" altLang="zh-CN" sz="2000" dirty="0">
                    <a:solidFill>
                      <a:srgbClr val="000066"/>
                    </a:solidFill>
                    <a:latin typeface="微软雅黑" panose="020B0503020204020204" charset="-122"/>
                    <a:ea typeface="微软雅黑" panose="020B0503020204020204" charset="-122"/>
                  </a:rPr>
                  <a:t>÷ </a:t>
                </a:r>
                <a:r>
                  <a:rPr lang="zh-CN" altLang="en-US" sz="2000" dirty="0">
                    <a:solidFill>
                      <a:srgbClr val="000066"/>
                    </a:solidFill>
                    <a:latin typeface="微软雅黑" panose="020B0503020204020204" charset="-122"/>
                    <a:ea typeface="微软雅黑" panose="020B0503020204020204" charset="-122"/>
                  </a:rPr>
                  <a:t>时钟频率</a:t>
                </a:r>
                <a:endParaRPr lang="zh-CN" altLang="en-US" sz="2000" dirty="0">
                  <a:solidFill>
                    <a:srgbClr val="000066"/>
                  </a:solidFill>
                  <a:latin typeface="微软雅黑" panose="020B0503020204020204" charset="-122"/>
                  <a:ea typeface="微软雅黑" panose="020B0503020204020204" charset="-122"/>
                </a:endParaRPr>
              </a:p>
              <a:p>
                <a:pPr marL="203200" indent="-203200">
                  <a:spcBef>
                    <a:spcPct val="30000"/>
                  </a:spcBef>
                  <a:buNone/>
                </a:pPr>
                <a:endParaRPr lang="zh-CN" altLang="en-US" sz="2000" dirty="0">
                  <a:solidFill>
                    <a:srgbClr val="000066"/>
                  </a:solidFill>
                  <a:latin typeface="微软雅黑" panose="020B0503020204020204" charset="-122"/>
                  <a:ea typeface="微软雅黑" panose="020B0503020204020204" charset="-122"/>
                </a:endParaRPr>
              </a:p>
              <a:p>
                <a:pPr marL="203200" indent="-203200">
                  <a:spcBef>
                    <a:spcPct val="30000"/>
                  </a:spcBef>
                  <a:buNone/>
                </a:pPr>
                <a:r>
                  <a:rPr lang="zh-CN" altLang="en-US" sz="2000" dirty="0">
                    <a:solidFill>
                      <a:srgbClr val="000066"/>
                    </a:solidFill>
                    <a:latin typeface="微软雅黑" panose="020B0503020204020204" charset="-122"/>
                    <a:ea typeface="微软雅黑" panose="020B0503020204020204" charset="-122"/>
                    <a:sym typeface="+mn-ea"/>
                  </a:rPr>
                  <a:t>方法</a:t>
                </a:r>
                <a:r>
                  <a:rPr lang="zh-CN" altLang="en-US" sz="2000" dirty="0">
                    <a:solidFill>
                      <a:srgbClr val="000066"/>
                    </a:solidFill>
                    <a:latin typeface="微软雅黑" panose="020B0503020204020204" charset="-122"/>
                    <a:ea typeface="微软雅黑" panose="020B0503020204020204" charset="-122"/>
                    <a:sym typeface="+mn-ea"/>
                  </a:rPr>
                  <a:t>二：程序总时钟周期数</a:t>
                </a:r>
                <a:r>
                  <a:rPr lang="zh-CN" altLang="en-US" sz="2000" dirty="0">
                    <a:solidFill>
                      <a:srgbClr val="000066"/>
                    </a:solidFill>
                    <a:latin typeface="微软雅黑" panose="020B0503020204020204" charset="-122"/>
                    <a:ea typeface="微软雅黑" panose="020B0503020204020204" charset="-122"/>
                    <a:sym typeface="+mn-ea"/>
                  </a:rPr>
                  <a:t> </a:t>
                </a:r>
                <a:r>
                  <a:rPr lang="en-US" altLang="zh-CN" sz="2000" dirty="0">
                    <a:solidFill>
                      <a:srgbClr val="000066"/>
                    </a:solidFill>
                    <a:latin typeface="微软雅黑" panose="020B0503020204020204" charset="-122"/>
                    <a:ea typeface="微软雅黑" panose="020B0503020204020204" charset="-122"/>
                    <a:sym typeface="+mn-ea"/>
                  </a:rPr>
                  <a:t>= </a:t>
                </a:r>
                <a:r>
                  <a:rPr lang="zh-CN" altLang="en-US" sz="2000" dirty="0">
                    <a:solidFill>
                      <a:srgbClr val="000066"/>
                    </a:solidFill>
                    <a:latin typeface="微软雅黑" panose="020B0503020204020204" charset="-122"/>
                    <a:ea typeface="微软雅黑" panose="020B0503020204020204" charset="-122"/>
                    <a:sym typeface="+mn-ea"/>
                  </a:rPr>
                  <a:t>程序总指令条数 </a:t>
                </a:r>
                <a:r>
                  <a:rPr lang="en-US" altLang="zh-CN" sz="2000" dirty="0">
                    <a:solidFill>
                      <a:srgbClr val="000066"/>
                    </a:solidFill>
                    <a:latin typeface="微软雅黑" panose="020B0503020204020204" charset="-122"/>
                    <a:ea typeface="微软雅黑" panose="020B0503020204020204" charset="-122"/>
                    <a:sym typeface="+mn-ea"/>
                  </a:rPr>
                  <a:t>× </a:t>
                </a:r>
                <a:r>
                  <a:rPr lang="zh-CN" altLang="en-US" sz="2000" dirty="0">
                    <a:solidFill>
                      <a:srgbClr val="000066"/>
                    </a:solidFill>
                    <a:latin typeface="微软雅黑" panose="020B0503020204020204" charset="-122"/>
                    <a:ea typeface="微软雅黑" panose="020B0503020204020204" charset="-122"/>
                    <a:sym typeface="+mn-ea"/>
                  </a:rPr>
                  <a:t>程序平均</a:t>
                </a:r>
                <a:r>
                  <a:rPr lang="en-US" altLang="zh-CN" sz="2000" dirty="0">
                    <a:solidFill>
                      <a:srgbClr val="000066"/>
                    </a:solidFill>
                    <a:latin typeface="微软雅黑" panose="020B0503020204020204" charset="-122"/>
                    <a:ea typeface="微软雅黑" panose="020B0503020204020204" charset="-122"/>
                    <a:sym typeface="+mn-ea"/>
                  </a:rPr>
                  <a:t>CPI</a:t>
                </a:r>
                <a:endParaRPr lang="en-US" altLang="zh-CN" sz="2000" dirty="0">
                  <a:solidFill>
                    <a:srgbClr val="000066"/>
                  </a:solidFill>
                  <a:latin typeface="微软雅黑" panose="020B0503020204020204" charset="-122"/>
                  <a:ea typeface="微软雅黑" panose="020B0503020204020204" charset="-122"/>
                  <a:sym typeface="+mn-ea"/>
                </a:endParaRPr>
              </a:p>
              <a:p>
                <a:pPr marL="203200" indent="-203200">
                  <a:spcBef>
                    <a:spcPct val="30000"/>
                  </a:spcBef>
                  <a:buNone/>
                </a:pPr>
                <a:r>
                  <a:rPr lang="en-US" altLang="zh-CN" sz="2000" dirty="0">
                    <a:solidFill>
                      <a:srgbClr val="000066"/>
                    </a:solidFill>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用户</a:t>
                </a:r>
                <a:r>
                  <a:rPr lang="en-US" altLang="zh-CN" sz="2000" dirty="0">
                    <a:latin typeface="微软雅黑" panose="020B0503020204020204" charset="-122"/>
                    <a:ea typeface="微软雅黑" panose="020B0503020204020204" charset="-122"/>
                    <a:sym typeface="+mn-ea"/>
                  </a:rPr>
                  <a:t>CPU</a:t>
                </a:r>
                <a:r>
                  <a:rPr lang="zh-CN" altLang="en-US" sz="2000" dirty="0">
                    <a:latin typeface="微软雅黑" panose="020B0503020204020204" charset="-122"/>
                    <a:ea typeface="微软雅黑" panose="020B0503020204020204" charset="-122"/>
                    <a:sym typeface="+mn-ea"/>
                  </a:rPr>
                  <a:t>时间 </a:t>
                </a: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程序总指令条数 </a:t>
                </a: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程序平均</a:t>
                </a:r>
                <a:r>
                  <a:rPr lang="en-US" altLang="zh-CN" sz="2000" dirty="0">
                    <a:latin typeface="微软雅黑" panose="020B0503020204020204" charset="-122"/>
                    <a:ea typeface="微软雅黑" panose="020B0503020204020204" charset="-122"/>
                    <a:sym typeface="+mn-ea"/>
                  </a:rPr>
                  <a:t>CPI</a:t>
                </a:r>
                <a:r>
                  <a:rPr lang="zh-CN" altLang="en-US" sz="2000" dirty="0">
                    <a:latin typeface="微软雅黑" panose="020B0503020204020204" charset="-122"/>
                    <a:ea typeface="微软雅黑" panose="020B0503020204020204" charset="-122"/>
                    <a:sym typeface="+mn-ea"/>
                  </a:rPr>
                  <a:t> </a:t>
                </a: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时钟周期</a:t>
                </a:r>
                <a:endParaRPr lang="zh-CN" altLang="en-US" sz="2000" dirty="0">
                  <a:latin typeface="微软雅黑" panose="020B0503020204020204" charset="-122"/>
                  <a:ea typeface="微软雅黑" panose="020B0503020204020204" charset="-122"/>
                  <a:sym typeface="+mn-ea"/>
                </a:endParaRPr>
              </a:p>
              <a:p>
                <a:pPr marL="203200" indent="-203200">
                  <a:spcBef>
                    <a:spcPct val="30000"/>
                  </a:spcBef>
                  <a:buNone/>
                </a:pPr>
                <a:endParaRPr lang="zh-CN" altLang="en-US" sz="2000" dirty="0">
                  <a:latin typeface="微软雅黑" panose="020B0503020204020204" charset="-122"/>
                  <a:ea typeface="微软雅黑" panose="020B0503020204020204" charset="-122"/>
                  <a:sym typeface="+mn-ea"/>
                </a:endParaRPr>
              </a:p>
              <a:p>
                <a:pPr marL="203200" indent="-203200">
                  <a:spcBef>
                    <a:spcPct val="30000"/>
                  </a:spcBef>
                  <a:buNone/>
                </a:pPr>
                <a:r>
                  <a:rPr lang="zh-CN" altLang="en-US" sz="2000" dirty="0">
                    <a:latin typeface="微软雅黑" panose="020B0503020204020204" charset="-122"/>
                    <a:ea typeface="微软雅黑" panose="020B0503020204020204" charset="-122"/>
                    <a:sym typeface="+mn-ea"/>
                  </a:rPr>
                  <a:t>方法三：</a:t>
                </a:r>
                <a:r>
                  <a:rPr lang="zh-CN" altLang="en-US" sz="2000" dirty="0">
                    <a:latin typeface="微软雅黑" panose="020B0503020204020204" charset="-122"/>
                    <a:ea typeface="微软雅黑" panose="020B0503020204020204" charset="-122"/>
                    <a:sym typeface="+mn-ea"/>
                  </a:rPr>
                  <a:t>程序总时钟周期数</a:t>
                </a:r>
                <a:r>
                  <a:rPr lang="zh-CN" altLang="en-US" sz="2000" dirty="0">
                    <a:solidFill>
                      <a:schemeClr val="accent2"/>
                    </a:solidFill>
                    <a:latin typeface="微软雅黑" panose="020B0503020204020204" charset="-122"/>
                    <a:ea typeface="微软雅黑" panose="020B0503020204020204" charset="-122"/>
                    <a:sym typeface="+mn-ea"/>
                  </a:rPr>
                  <a:t> </a:t>
                </a:r>
                <a:r>
                  <a:rPr lang="en-US" altLang="zh-CN" sz="2000" dirty="0">
                    <a:solidFill>
                      <a:schemeClr val="accent2"/>
                    </a:solidFill>
                    <a:latin typeface="微软雅黑" panose="020B0503020204020204" charset="-122"/>
                    <a:ea typeface="微软雅黑" panose="020B0503020204020204" charset="-122"/>
                    <a:sym typeface="+mn-ea"/>
                  </a:rPr>
                  <a:t>= </a:t>
                </a:r>
                <a14:m>
                  <m:oMath xmlns:m="http://schemas.openxmlformats.org/officeDocument/2006/math">
                    <m:nary>
                      <m:naryPr>
                        <m:chr m:val="∑"/>
                        <m:limLoc m:val="subSup"/>
                        <m:ctrlP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ctrlPr>
                      </m:naryPr>
                      <m:sub>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𝑖</m:t>
                        </m:r>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 = </m:t>
                        </m:r>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1</m:t>
                        </m:r>
                      </m:sub>
                      <m:sup>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𝑛</m:t>
                        </m:r>
                      </m:sup>
                      <m:e>
                        <m:d>
                          <m:dPr>
                            <m:ctrlP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ctrlPr>
                          </m:dPr>
                          <m:e>
                            <m:sSub>
                              <m:sSubPr>
                                <m:ctrlP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ctrlPr>
                              </m:sSubPr>
                              <m:e>
                                <m:r>
                                  <m:rPr>
                                    <m:sty m:val="p"/>
                                  </m:rPr>
                                  <a:rPr lang="en-US" altLang="zh-CN" sz="2000" dirty="0">
                                    <a:solidFill>
                                      <a:schemeClr val="tx1"/>
                                    </a:solidFill>
                                    <a:latin typeface="Cambria Math" panose="02040503050406030204" charset="0"/>
                                    <a:ea typeface="微软雅黑" panose="020B0503020204020204" charset="-122"/>
                                    <a:cs typeface="Cambria Math" panose="02040503050406030204" charset="0"/>
                                    <a:sym typeface="+mn-ea"/>
                                  </a:rPr>
                                  <m:t>CPI</m:t>
                                </m:r>
                              </m:e>
                              <m:sub>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𝑖</m:t>
                                </m:r>
                              </m:sub>
                            </m:sSub>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m:t>
                            </m:r>
                            <m:sSub>
                              <m:sSubPr>
                                <m:ctrlP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ctrlPr>
                              </m:sSubPr>
                              <m:e>
                                <m:r>
                                  <a:rPr lang="en-US" altLang="zh-CN" sz="2000" dirty="0">
                                    <a:solidFill>
                                      <a:schemeClr val="tx1"/>
                                    </a:solidFill>
                                    <a:latin typeface="Cambria Math" panose="02040503050406030204" charset="0"/>
                                    <a:ea typeface="微软雅黑" panose="020B0503020204020204" charset="-122"/>
                                    <a:cs typeface="Cambria Math" panose="02040503050406030204" charset="0"/>
                                    <a:sym typeface="+mn-ea"/>
                                  </a:rPr>
                                  <m:t>𝐶</m:t>
                                </m:r>
                              </m:e>
                              <m:sub>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𝑖</m:t>
                                </m:r>
                              </m:sub>
                            </m:sSub>
                          </m:e>
                        </m:d>
                      </m:e>
                    </m:nary>
                  </m:oMath>
                </a14:m>
                <a:endParaRPr lang="zh-CN" altLang="en-US" sz="2000" dirty="0">
                  <a:latin typeface="微软雅黑" panose="020B0503020204020204" charset="-122"/>
                  <a:ea typeface="微软雅黑" panose="020B0503020204020204" charset="-122"/>
                </a:endParaRPr>
              </a:p>
              <a:p>
                <a:pPr marL="203200" indent="-203200">
                  <a:spcBef>
                    <a:spcPct val="30000"/>
                  </a:spcBef>
                  <a:buNone/>
                </a:pPr>
                <a:r>
                  <a:rPr lang="en-US" altLang="zh-CN" sz="2000" dirty="0">
                    <a:solidFill>
                      <a:srgbClr val="000066"/>
                    </a:solidFill>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用户</a:t>
                </a:r>
                <a:r>
                  <a:rPr lang="en-US" altLang="zh-CN" sz="2000" dirty="0">
                    <a:latin typeface="微软雅黑" panose="020B0503020204020204" charset="-122"/>
                    <a:ea typeface="微软雅黑" panose="020B0503020204020204" charset="-122"/>
                    <a:sym typeface="+mn-ea"/>
                  </a:rPr>
                  <a:t>CPU</a:t>
                </a:r>
                <a:r>
                  <a:rPr lang="zh-CN" altLang="en-US" sz="2000" dirty="0">
                    <a:latin typeface="微软雅黑" panose="020B0503020204020204" charset="-122"/>
                    <a:ea typeface="微软雅黑" panose="020B0503020204020204" charset="-122"/>
                    <a:sym typeface="+mn-ea"/>
                  </a:rPr>
                  <a:t>时间 </a:t>
                </a:r>
                <a:r>
                  <a:rPr lang="en-US" altLang="zh-CN" sz="2000" dirty="0">
                    <a:latin typeface="微软雅黑" panose="020B0503020204020204" charset="-122"/>
                    <a:ea typeface="微软雅黑" panose="020B0503020204020204" charset="-122"/>
                    <a:sym typeface="+mn-ea"/>
                  </a:rPr>
                  <a:t>= </a:t>
                </a:r>
                <a14:m>
                  <m:oMath xmlns:m="http://schemas.openxmlformats.org/officeDocument/2006/math">
                    <m:nary>
                      <m:naryPr>
                        <m:chr m:val="∑"/>
                        <m:limLoc m:val="subSup"/>
                        <m:ctrlP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ctrlPr>
                      </m:naryPr>
                      <m:sub>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𝑖</m:t>
                        </m:r>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 = </m:t>
                        </m:r>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1</m:t>
                        </m:r>
                      </m:sub>
                      <m:sup>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𝑛</m:t>
                        </m:r>
                      </m:sup>
                      <m:e>
                        <m:d>
                          <m:dPr>
                            <m:ctrlP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ctrlPr>
                          </m:dPr>
                          <m:e>
                            <m:sSub>
                              <m:sSubPr>
                                <m:ctrlP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ctrlPr>
                              </m:sSubPr>
                              <m:e>
                                <m:r>
                                  <m:rPr>
                                    <m:sty m:val="p"/>
                                  </m:rPr>
                                  <a:rPr lang="en-US" altLang="zh-CN" sz="2000" dirty="0">
                                    <a:solidFill>
                                      <a:schemeClr val="tx1"/>
                                    </a:solidFill>
                                    <a:latin typeface="Cambria Math" panose="02040503050406030204" charset="0"/>
                                    <a:ea typeface="微软雅黑" panose="020B0503020204020204" charset="-122"/>
                                    <a:cs typeface="Cambria Math" panose="02040503050406030204" charset="0"/>
                                    <a:sym typeface="+mn-ea"/>
                                  </a:rPr>
                                  <m:t>CPI</m:t>
                                </m:r>
                              </m:e>
                              <m:sub>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𝑖</m:t>
                                </m:r>
                              </m:sub>
                            </m:sSub>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m:t>
                            </m:r>
                            <m:sSub>
                              <m:sSubPr>
                                <m:ctrlP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ctrlPr>
                              </m:sSubPr>
                              <m:e>
                                <m:r>
                                  <a:rPr lang="en-US" altLang="zh-CN" sz="2000" dirty="0">
                                    <a:solidFill>
                                      <a:schemeClr val="tx1"/>
                                    </a:solidFill>
                                    <a:latin typeface="Cambria Math" panose="02040503050406030204" charset="0"/>
                                    <a:ea typeface="微软雅黑" panose="020B0503020204020204" charset="-122"/>
                                    <a:cs typeface="Cambria Math" panose="02040503050406030204" charset="0"/>
                                    <a:sym typeface="+mn-ea"/>
                                  </a:rPr>
                                  <m:t>𝐶</m:t>
                                </m:r>
                              </m:e>
                              <m:sub>
                                <m:r>
                                  <a:rPr lang="en-US" altLang="zh-CN" sz="2000" i="1" dirty="0">
                                    <a:solidFill>
                                      <a:schemeClr val="tx1"/>
                                    </a:solidFill>
                                    <a:latin typeface="Cambria Math" panose="02040503050406030204" charset="0"/>
                                    <a:ea typeface="微软雅黑" panose="020B0503020204020204" charset="-122"/>
                                    <a:cs typeface="Cambria Math" panose="02040503050406030204" charset="0"/>
                                    <a:sym typeface="+mn-ea"/>
                                  </a:rPr>
                                  <m:t>𝑖</m:t>
                                </m:r>
                              </m:sub>
                            </m:sSub>
                          </m:e>
                        </m:d>
                      </m:e>
                    </m:nary>
                  </m:oMath>
                </a14:m>
                <a:r>
                  <a:rPr lang="zh-CN" altLang="en-US" sz="2000" dirty="0">
                    <a:latin typeface="微软雅黑" panose="020B0503020204020204" charset="-122"/>
                    <a:ea typeface="微软雅黑" panose="020B0503020204020204" charset="-122"/>
                    <a:sym typeface="+mn-ea"/>
                  </a:rPr>
                  <a:t> </a:t>
                </a: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时钟周期</a:t>
                </a:r>
                <a:endParaRPr lang="en-US" altLang="zh-CN" sz="2000" dirty="0">
                  <a:solidFill>
                    <a:srgbClr val="000066"/>
                  </a:solidFill>
                  <a:latin typeface="微软雅黑" panose="020B0503020204020204" charset="-122"/>
                  <a:ea typeface="微软雅黑" panose="020B0503020204020204" charset="-122"/>
                  <a:sym typeface="+mn-ea"/>
                </a:endParaRPr>
              </a:p>
              <a:p>
                <a:pPr marL="203200" indent="-203200">
                  <a:spcBef>
                    <a:spcPct val="30000"/>
                  </a:spcBef>
                  <a:buNone/>
                </a:pPr>
                <a:r>
                  <a:rPr lang="zh-CN" altLang="en-US" sz="2000" dirty="0">
                    <a:latin typeface="微软雅黑" panose="020B0503020204020204" charset="-122"/>
                    <a:ea typeface="微软雅黑" panose="020B0503020204020204" charset="-122"/>
                  </a:rPr>
                  <a:t> </a:t>
                </a:r>
                <a:endParaRPr lang="zh-CN" altLang="en-US" sz="2000" dirty="0">
                  <a:latin typeface="微软雅黑" panose="020B0503020204020204" charset="-122"/>
                  <a:ea typeface="微软雅黑" panose="020B0503020204020204" charset="-122"/>
                </a:endParaRPr>
              </a:p>
            </p:txBody>
          </p:sp>
        </mc:Choice>
        <mc:Fallback>
          <p:sp>
            <p:nvSpPr>
              <p:cNvPr id="410627" name="Rectangle 3"/>
              <p:cNvSpPr>
                <a:spLocks noRot="1" noChangeAspect="1" noMove="1" noResize="1" noEditPoints="1" noAdjustHandles="1" noChangeArrowheads="1" noChangeShapeType="1" noTextEdit="1"/>
              </p:cNvSpPr>
              <p:nvPr>
                <p:ph type="body" idx="4294967295"/>
              </p:nvPr>
            </p:nvSpPr>
            <p:spPr>
              <a:xfrm>
                <a:off x="467360" y="1772920"/>
                <a:ext cx="8044815" cy="3711575"/>
              </a:xfrm>
              <a:blipFill rotWithShape="1">
                <a:blip r:embed="rId1"/>
                <a:stretch>
                  <a:fillRect/>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7">
                                            <p:txEl>
                                              <p:charRg st="0" end="32"/>
                                            </p:txEl>
                                          </p:spTgt>
                                        </p:tgtEl>
                                        <p:attrNameLst>
                                          <p:attrName>style.visibility</p:attrName>
                                        </p:attrNameLst>
                                      </p:cBhvr>
                                      <p:to>
                                        <p:strVal val="visible"/>
                                      </p:to>
                                    </p:set>
                                    <p:animEffect transition="in" filter="blinds(horizontal)">
                                      <p:cBhvr>
                                        <p:cTn id="7" dur="500"/>
                                        <p:tgtEl>
                                          <p:spTgt spid="410627">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charRg st="32" end="77"/>
                                            </p:txEl>
                                          </p:spTgt>
                                        </p:tgtEl>
                                        <p:attrNameLst>
                                          <p:attrName>style.visibility</p:attrName>
                                        </p:attrNameLst>
                                      </p:cBhvr>
                                      <p:to>
                                        <p:strVal val="visible"/>
                                      </p:to>
                                    </p:set>
                                    <p:animEffect transition="in" filter="blinds(horizontal)">
                                      <p:cBhvr>
                                        <p:cTn id="12" dur="500"/>
                                        <p:tgtEl>
                                          <p:spTgt spid="410627">
                                            <p:txEl>
                                              <p:charRg st="32" end="7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charRg st="2" end="2"/>
                                            </p:txEl>
                                          </p:spTgt>
                                        </p:tgtEl>
                                        <p:attrNameLst>
                                          <p:attrName>style.visibility</p:attrName>
                                        </p:attrNameLst>
                                      </p:cBhvr>
                                      <p:to>
                                        <p:strVal val="visible"/>
                                      </p:to>
                                    </p:set>
                                    <p:animEffect transition="in" filter="blinds(horizontal)">
                                      <p:cBhvr>
                                        <p:cTn id="17" dur="500"/>
                                        <p:tgtEl>
                                          <p:spTgt spid="410627">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charRg st="3" end="3"/>
                                            </p:txEl>
                                          </p:spTgt>
                                        </p:tgtEl>
                                        <p:attrNameLst>
                                          <p:attrName>style.visibility</p:attrName>
                                        </p:attrNameLst>
                                      </p:cBhvr>
                                      <p:to>
                                        <p:strVal val="visible"/>
                                      </p:to>
                                    </p:set>
                                    <p:animEffect transition="in" filter="blinds(horizontal)">
                                      <p:cBhvr>
                                        <p:cTn id="22" dur="500"/>
                                        <p:tgtEl>
                                          <p:spTgt spid="410627">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charRg st="4" end="4"/>
                                            </p:txEl>
                                          </p:spTgt>
                                        </p:tgtEl>
                                        <p:attrNameLst>
                                          <p:attrName>style.visibility</p:attrName>
                                        </p:attrNameLst>
                                      </p:cBhvr>
                                      <p:to>
                                        <p:strVal val="visible"/>
                                      </p:to>
                                    </p:set>
                                    <p:animEffect transition="in" filter="blinds(horizontal)">
                                      <p:cBhvr>
                                        <p:cTn id="27" dur="500"/>
                                        <p:tgtEl>
                                          <p:spTgt spid="410627">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10627">
                                            <p:txEl>
                                              <p:charRg st="5" end="5"/>
                                            </p:txEl>
                                          </p:spTgt>
                                        </p:tgtEl>
                                        <p:attrNameLst>
                                          <p:attrName>style.visibility</p:attrName>
                                        </p:attrNameLst>
                                      </p:cBhvr>
                                      <p:to>
                                        <p:strVal val="visible"/>
                                      </p:to>
                                    </p:set>
                                    <p:animEffect transition="in" filter="blinds(horizontal)">
                                      <p:cBhvr>
                                        <p:cTn id="32" dur="500"/>
                                        <p:tgtEl>
                                          <p:spTgt spid="410627">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10627">
                                            <p:txEl>
                                              <p:charRg st="308" end="337"/>
                                            </p:txEl>
                                          </p:spTgt>
                                        </p:tgtEl>
                                        <p:attrNameLst>
                                          <p:attrName>style.visibility</p:attrName>
                                        </p:attrNameLst>
                                      </p:cBhvr>
                                      <p:to>
                                        <p:strVal val="visible"/>
                                      </p:to>
                                    </p:set>
                                    <p:animEffect transition="in" filter="blinds(horizontal)">
                                      <p:cBhvr>
                                        <p:cTn id="37" dur="500"/>
                                        <p:tgtEl>
                                          <p:spTgt spid="410627">
                                            <p:txEl>
                                              <p:charRg st="308" end="3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idx="4294967295"/>
          </p:nvPr>
        </p:nvSpPr>
        <p:spPr>
          <a:xfrm>
            <a:off x="395605" y="260985"/>
            <a:ext cx="7503160" cy="542925"/>
          </a:xfrm>
        </p:spPr>
        <p:txBody>
          <a:bodyPr vert="horz" wrap="square" lIns="63500" tIns="25400" rIns="63500" bIns="25400" anchor="t" anchorCtr="0">
            <a:spAutoFit/>
          </a:bodyPr>
          <a:p>
            <a:pPr algn="l">
              <a:buClrTx/>
              <a:buSzTx/>
              <a:buFont typeface="Arial" panose="020B0604020202020204" pitchFamily="34" charset="0"/>
            </a:pPr>
            <a:r>
              <a:rPr lang="zh-CN" altLang="en-US" sz="3200" b="1">
                <a:solidFill>
                  <a:schemeClr val="bg1"/>
                </a:solidFill>
                <a:latin typeface="华文新魏" panose="02010800040101010101" pitchFamily="2" charset="-122"/>
                <a:ea typeface="华文新魏" panose="02010800040101010101" pitchFamily="2" charset="-122"/>
                <a:cs typeface="+mn-cs"/>
              </a:rPr>
              <a:t>指令条数、平均</a:t>
            </a:r>
            <a:r>
              <a:rPr lang="en-US" altLang="zh-CN" sz="3200" b="1">
                <a:solidFill>
                  <a:schemeClr val="bg1"/>
                </a:solidFill>
                <a:latin typeface="华文新魏" panose="02010800040101010101" pitchFamily="2" charset="-122"/>
                <a:ea typeface="华文新魏" panose="02010800040101010101" pitchFamily="2" charset="-122"/>
                <a:cs typeface="+mn-cs"/>
              </a:rPr>
              <a:t>CPI</a:t>
            </a:r>
            <a:r>
              <a:rPr lang="zh-CN" altLang="en-US" sz="3200" b="1">
                <a:solidFill>
                  <a:schemeClr val="bg1"/>
                </a:solidFill>
                <a:latin typeface="华文新魏" panose="02010800040101010101" pitchFamily="2" charset="-122"/>
                <a:ea typeface="华文新魏" panose="02010800040101010101" pitchFamily="2" charset="-122"/>
                <a:cs typeface="+mn-cs"/>
              </a:rPr>
              <a:t>、时钟周期的关系</a:t>
            </a:r>
            <a:endParaRPr lang="zh-CN" altLang="en-US" sz="3200" b="1">
              <a:solidFill>
                <a:schemeClr val="bg1"/>
              </a:solidFill>
              <a:latin typeface="华文新魏" panose="02010800040101010101" pitchFamily="2" charset="-122"/>
              <a:ea typeface="华文新魏" panose="02010800040101010101" pitchFamily="2" charset="-122"/>
              <a:cs typeface="+mn-cs"/>
            </a:endParaRPr>
          </a:p>
        </p:txBody>
      </p:sp>
      <p:sp>
        <p:nvSpPr>
          <p:cNvPr id="410627" name="Rectangle 3"/>
          <p:cNvSpPr>
            <a:spLocks noGrp="1"/>
          </p:cNvSpPr>
          <p:nvPr>
            <p:ph type="body" idx="4294967295"/>
          </p:nvPr>
        </p:nvSpPr>
        <p:spPr>
          <a:xfrm>
            <a:off x="467360" y="1772920"/>
            <a:ext cx="8044815" cy="3005455"/>
          </a:xfrm>
        </p:spPr>
        <p:txBody>
          <a:bodyPr vert="horz" wrap="square" lIns="63500" tIns="25400" rIns="63500" bIns="25400" anchor="t" anchorCtr="0">
            <a:spAutoFit/>
          </a:bodyPr>
          <a:p>
            <a:pPr marL="203200" indent="-203200">
              <a:lnSpc>
                <a:spcPct val="150000"/>
              </a:lnSpc>
              <a:spcBef>
                <a:spcPct val="30000"/>
              </a:spcBef>
              <a:buNone/>
            </a:pPr>
            <a:r>
              <a:rPr lang="zh-CN" altLang="en-US" sz="2000" dirty="0">
                <a:solidFill>
                  <a:srgbClr val="000066"/>
                </a:solidFill>
                <a:latin typeface="微软雅黑" panose="020B0503020204020204" charset="-122"/>
                <a:ea typeface="微软雅黑" panose="020B0503020204020204" charset="-122"/>
              </a:rPr>
              <a:t>按</a:t>
            </a:r>
            <a:r>
              <a:rPr lang="zh-CN" altLang="en-US" sz="2000" dirty="0">
                <a:solidFill>
                  <a:srgbClr val="000066"/>
                </a:solidFill>
                <a:latin typeface="微软雅黑" panose="020B0503020204020204" charset="-122"/>
                <a:ea typeface="微软雅黑" panose="020B0503020204020204" charset="-122"/>
              </a:rPr>
              <a:t>公式：</a:t>
            </a:r>
            <a:endParaRPr lang="zh-CN" altLang="en-US" sz="2000" dirty="0">
              <a:solidFill>
                <a:srgbClr val="000066"/>
              </a:solidFill>
              <a:latin typeface="微软雅黑" panose="020B0503020204020204" charset="-122"/>
              <a:ea typeface="微软雅黑" panose="020B0503020204020204" charset="-122"/>
            </a:endParaRPr>
          </a:p>
          <a:p>
            <a:pPr marL="203200" indent="-203200">
              <a:lnSpc>
                <a:spcPct val="150000"/>
              </a:lnSpc>
              <a:spcBef>
                <a:spcPct val="30000"/>
              </a:spcBef>
              <a:buNone/>
            </a:pPr>
            <a:r>
              <a:rPr lang="en-US" altLang="zh-CN" sz="2000" dirty="0">
                <a:solidFill>
                  <a:srgbClr val="000066"/>
                </a:solidFill>
                <a:latin typeface="微软雅黑" panose="020B0503020204020204" charset="-122"/>
                <a:ea typeface="微软雅黑" panose="020B0503020204020204" charset="-122"/>
                <a:sym typeface="+mn-ea"/>
              </a:rPr>
              <a:t>         </a:t>
            </a:r>
            <a:r>
              <a:rPr lang="zh-CN" altLang="en-US" sz="2000" b="1" dirty="0">
                <a:latin typeface="微软雅黑" panose="020B0503020204020204" charset="-122"/>
                <a:ea typeface="微软雅黑" panose="020B0503020204020204" charset="-122"/>
                <a:sym typeface="+mn-ea"/>
              </a:rPr>
              <a:t>用户</a:t>
            </a:r>
            <a:r>
              <a:rPr lang="en-US" altLang="zh-CN" sz="2000" b="1" dirty="0">
                <a:latin typeface="微软雅黑" panose="020B0503020204020204" charset="-122"/>
                <a:ea typeface="微软雅黑" panose="020B0503020204020204" charset="-122"/>
                <a:sym typeface="+mn-ea"/>
              </a:rPr>
              <a:t>CPU</a:t>
            </a:r>
            <a:r>
              <a:rPr lang="zh-CN" altLang="en-US" sz="2000" b="1" dirty="0">
                <a:latin typeface="微软雅黑" panose="020B0503020204020204" charset="-122"/>
                <a:ea typeface="微软雅黑" panose="020B0503020204020204" charset="-122"/>
                <a:sym typeface="+mn-ea"/>
              </a:rPr>
              <a:t>时间 </a:t>
            </a:r>
            <a:r>
              <a:rPr lang="en-US" altLang="zh-CN" sz="2000" b="1" dirty="0">
                <a:latin typeface="微软雅黑" panose="020B0503020204020204" charset="-122"/>
                <a:ea typeface="微软雅黑" panose="020B0503020204020204" charset="-122"/>
                <a:sym typeface="+mn-ea"/>
              </a:rPr>
              <a:t>= </a:t>
            </a:r>
            <a:r>
              <a:rPr lang="zh-CN" altLang="en-US" sz="2000" b="1" dirty="0">
                <a:latin typeface="微软雅黑" panose="020B0503020204020204" charset="-122"/>
                <a:ea typeface="微软雅黑" panose="020B0503020204020204" charset="-122"/>
                <a:sym typeface="+mn-ea"/>
              </a:rPr>
              <a:t>程序总</a:t>
            </a:r>
            <a:r>
              <a:rPr lang="zh-CN" altLang="en-US" sz="2000" b="1" dirty="0">
                <a:solidFill>
                  <a:srgbClr val="FF3300"/>
                </a:solidFill>
                <a:latin typeface="微软雅黑" panose="020B0503020204020204" charset="-122"/>
                <a:ea typeface="微软雅黑" panose="020B0503020204020204" charset="-122"/>
                <a:sym typeface="+mn-ea"/>
              </a:rPr>
              <a:t>指令条数</a:t>
            </a:r>
            <a:r>
              <a:rPr lang="zh-CN" altLang="en-US" sz="2000" b="1" dirty="0">
                <a:latin typeface="微软雅黑" panose="020B0503020204020204" charset="-122"/>
                <a:ea typeface="微软雅黑" panose="020B0503020204020204" charset="-122"/>
                <a:sym typeface="+mn-ea"/>
              </a:rPr>
              <a:t> </a:t>
            </a:r>
            <a:r>
              <a:rPr lang="en-US" altLang="zh-CN" sz="2000" b="1" dirty="0">
                <a:latin typeface="微软雅黑" panose="020B0503020204020204" charset="-122"/>
                <a:ea typeface="微软雅黑" panose="020B0503020204020204" charset="-122"/>
                <a:sym typeface="+mn-ea"/>
              </a:rPr>
              <a:t>× </a:t>
            </a:r>
            <a:r>
              <a:rPr lang="zh-CN" altLang="en-US" sz="2000" b="1" dirty="0">
                <a:latin typeface="微软雅黑" panose="020B0503020204020204" charset="-122"/>
                <a:ea typeface="微软雅黑" panose="020B0503020204020204" charset="-122"/>
                <a:sym typeface="+mn-ea"/>
              </a:rPr>
              <a:t>程序</a:t>
            </a:r>
            <a:r>
              <a:rPr lang="zh-CN" altLang="en-US" sz="2000" b="1" dirty="0">
                <a:solidFill>
                  <a:srgbClr val="FF3300"/>
                </a:solidFill>
                <a:latin typeface="微软雅黑" panose="020B0503020204020204" charset="-122"/>
                <a:ea typeface="微软雅黑" panose="020B0503020204020204" charset="-122"/>
                <a:sym typeface="+mn-ea"/>
              </a:rPr>
              <a:t>平均</a:t>
            </a:r>
            <a:r>
              <a:rPr lang="en-US" altLang="zh-CN" sz="2000" b="1" dirty="0">
                <a:solidFill>
                  <a:srgbClr val="FF3300"/>
                </a:solidFill>
                <a:latin typeface="微软雅黑" panose="020B0503020204020204" charset="-122"/>
                <a:ea typeface="微软雅黑" panose="020B0503020204020204" charset="-122"/>
                <a:sym typeface="+mn-ea"/>
              </a:rPr>
              <a:t>CPI</a:t>
            </a:r>
            <a:r>
              <a:rPr lang="zh-CN" altLang="en-US" sz="2000" b="1" dirty="0">
                <a:latin typeface="微软雅黑" panose="020B0503020204020204" charset="-122"/>
                <a:ea typeface="微软雅黑" panose="020B0503020204020204" charset="-122"/>
                <a:sym typeface="+mn-ea"/>
              </a:rPr>
              <a:t> </a:t>
            </a:r>
            <a:r>
              <a:rPr lang="en-US" altLang="zh-CN" sz="2000" b="1" dirty="0">
                <a:latin typeface="微软雅黑" panose="020B0503020204020204" charset="-122"/>
                <a:ea typeface="微软雅黑" panose="020B0503020204020204" charset="-122"/>
                <a:sym typeface="+mn-ea"/>
              </a:rPr>
              <a:t>× </a:t>
            </a:r>
            <a:r>
              <a:rPr lang="zh-CN" altLang="en-US" sz="2000" b="1" dirty="0">
                <a:solidFill>
                  <a:srgbClr val="FF3300"/>
                </a:solidFill>
                <a:latin typeface="微软雅黑" panose="020B0503020204020204" charset="-122"/>
                <a:ea typeface="微软雅黑" panose="020B0503020204020204" charset="-122"/>
                <a:sym typeface="+mn-ea"/>
              </a:rPr>
              <a:t>时钟周期</a:t>
            </a:r>
            <a:endParaRPr lang="zh-CN" altLang="en-US" sz="2000" dirty="0">
              <a:latin typeface="微软雅黑" panose="020B0503020204020204" charset="-122"/>
              <a:ea typeface="微软雅黑" panose="020B0503020204020204" charset="-122"/>
              <a:sym typeface="+mn-ea"/>
            </a:endParaRPr>
          </a:p>
          <a:p>
            <a:pPr marL="203200" indent="-203200">
              <a:lnSpc>
                <a:spcPct val="150000"/>
              </a:lnSpc>
              <a:spcBef>
                <a:spcPct val="30000"/>
              </a:spcBef>
              <a:buNone/>
            </a:pPr>
            <a:endParaRPr lang="zh-CN" altLang="en-US" sz="2000" dirty="0">
              <a:latin typeface="微软雅黑" panose="020B0503020204020204" charset="-122"/>
              <a:ea typeface="微软雅黑" panose="020B0503020204020204" charset="-122"/>
              <a:sym typeface="+mn-ea"/>
            </a:endParaRPr>
          </a:p>
          <a:p>
            <a:pPr marL="203200" indent="201295">
              <a:lnSpc>
                <a:spcPct val="150000"/>
              </a:lnSpc>
              <a:spcBef>
                <a:spcPts val="0"/>
              </a:spcBef>
              <a:buNone/>
            </a:pPr>
            <a:r>
              <a:rPr lang="en-US" altLang="zh-CN" sz="2000" dirty="0">
                <a:latin typeface="微软雅黑" panose="020B0503020204020204" charset="-122"/>
                <a:ea typeface="微软雅黑" panose="020B0503020204020204" charset="-122"/>
                <a:sym typeface="+mn-ea"/>
              </a:rPr>
              <a:t>  </a:t>
            </a:r>
            <a:r>
              <a:rPr lang="zh-CN" altLang="en-US" sz="2000" dirty="0">
                <a:latin typeface="微软雅黑" panose="020B0503020204020204" charset="-122"/>
                <a:ea typeface="微软雅黑" panose="020B0503020204020204" charset="-122"/>
                <a:sym typeface="+mn-ea"/>
              </a:rPr>
              <a:t>用户</a:t>
            </a:r>
            <a:r>
              <a:rPr lang="en-US" altLang="zh-CN" sz="2000" dirty="0">
                <a:latin typeface="微软雅黑" panose="020B0503020204020204" charset="-122"/>
                <a:ea typeface="微软雅黑" panose="020B0503020204020204" charset="-122"/>
                <a:sym typeface="+mn-ea"/>
              </a:rPr>
              <a:t>CPU</a:t>
            </a:r>
            <a:r>
              <a:rPr lang="zh-CN" altLang="en-US" sz="2000" dirty="0">
                <a:latin typeface="微软雅黑" panose="020B0503020204020204" charset="-122"/>
                <a:ea typeface="微软雅黑" panose="020B0503020204020204" charset="-122"/>
                <a:sym typeface="+mn-ea"/>
              </a:rPr>
              <a:t>时间，是由</a:t>
            </a:r>
            <a:r>
              <a:rPr lang="zh-CN" altLang="en-US" sz="2000" dirty="0">
                <a:solidFill>
                  <a:srgbClr val="FF3300"/>
                </a:solidFill>
                <a:latin typeface="微软雅黑" panose="020B0503020204020204" charset="-122"/>
                <a:ea typeface="微软雅黑" panose="020B0503020204020204" charset="-122"/>
                <a:sym typeface="+mn-ea"/>
              </a:rPr>
              <a:t>指令条数</a:t>
            </a:r>
            <a:r>
              <a:rPr lang="zh-CN" altLang="en-US" sz="2000" dirty="0">
                <a:latin typeface="微软雅黑" panose="020B0503020204020204" charset="-122"/>
                <a:ea typeface="微软雅黑" panose="020B0503020204020204" charset="-122"/>
                <a:sym typeface="+mn-ea"/>
              </a:rPr>
              <a:t>、</a:t>
            </a:r>
            <a:r>
              <a:rPr lang="zh-CN" altLang="en-US" sz="2000" dirty="0">
                <a:solidFill>
                  <a:srgbClr val="FF3300"/>
                </a:solidFill>
                <a:latin typeface="微软雅黑" panose="020B0503020204020204" charset="-122"/>
                <a:ea typeface="微软雅黑" panose="020B0503020204020204" charset="-122"/>
                <a:sym typeface="+mn-ea"/>
              </a:rPr>
              <a:t>平均</a:t>
            </a:r>
            <a:r>
              <a:rPr lang="en-US" altLang="zh-CN" sz="2000" dirty="0">
                <a:solidFill>
                  <a:srgbClr val="FF3300"/>
                </a:solidFill>
                <a:latin typeface="微软雅黑" panose="020B0503020204020204" charset="-122"/>
                <a:ea typeface="微软雅黑" panose="020B0503020204020204" charset="-122"/>
                <a:sym typeface="+mn-ea"/>
              </a:rPr>
              <a:t>CPI</a:t>
            </a:r>
            <a:r>
              <a:rPr lang="zh-CN" altLang="en-US" sz="2000" dirty="0">
                <a:latin typeface="微软雅黑" panose="020B0503020204020204" charset="-122"/>
                <a:ea typeface="微软雅黑" panose="020B0503020204020204" charset="-122"/>
                <a:sym typeface="+mn-ea"/>
              </a:rPr>
              <a:t>和</a:t>
            </a:r>
            <a:r>
              <a:rPr lang="zh-CN" altLang="en-US" sz="2000" dirty="0">
                <a:solidFill>
                  <a:srgbClr val="FF3300"/>
                </a:solidFill>
                <a:latin typeface="微软雅黑" panose="020B0503020204020204" charset="-122"/>
                <a:ea typeface="微软雅黑" panose="020B0503020204020204" charset="-122"/>
                <a:sym typeface="+mn-ea"/>
              </a:rPr>
              <a:t>时钟周期</a:t>
            </a:r>
            <a:r>
              <a:rPr lang="zh-CN" altLang="en-US" sz="2000" dirty="0">
                <a:latin typeface="微软雅黑" panose="020B0503020204020204" charset="-122"/>
                <a:ea typeface="微软雅黑" panose="020B0503020204020204" charset="-122"/>
                <a:sym typeface="+mn-ea"/>
              </a:rPr>
              <a:t>三者的乘积决定的。但这三个因素是相互制约的，优化用户</a:t>
            </a:r>
            <a:r>
              <a:rPr lang="en-US" altLang="zh-CN" sz="2000" dirty="0">
                <a:latin typeface="微软雅黑" panose="020B0503020204020204" charset="-122"/>
                <a:ea typeface="微软雅黑" panose="020B0503020204020204" charset="-122"/>
                <a:sym typeface="+mn-ea"/>
              </a:rPr>
              <a:t>CPU</a:t>
            </a:r>
            <a:r>
              <a:rPr lang="zh-CN" altLang="en-US" sz="2000" dirty="0">
                <a:latin typeface="微软雅黑" panose="020B0503020204020204" charset="-122"/>
                <a:ea typeface="微软雅黑" panose="020B0503020204020204" charset="-122"/>
                <a:sym typeface="+mn-ea"/>
              </a:rPr>
              <a:t>时间（程序执行时间）时，需要综合考虑。</a:t>
            </a:r>
            <a:r>
              <a:rPr lang="zh-CN" altLang="en-US" sz="2000" dirty="0">
                <a:latin typeface="微软雅黑" panose="020B0503020204020204" charset="-122"/>
                <a:ea typeface="微软雅黑" panose="020B0503020204020204" charset="-122"/>
              </a:rPr>
              <a:t> </a:t>
            </a:r>
            <a:endParaRPr lang="zh-CN" altLang="en-US" sz="20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627">
                                            <p:txEl>
                                              <p:charRg st="2" end="2"/>
                                            </p:txEl>
                                          </p:spTgt>
                                        </p:tgtEl>
                                        <p:attrNameLst>
                                          <p:attrName>style.visibility</p:attrName>
                                        </p:attrNameLst>
                                      </p:cBhvr>
                                      <p:to>
                                        <p:strVal val="visible"/>
                                      </p:to>
                                    </p:set>
                                    <p:animEffect transition="in" filter="blinds(horizontal)">
                                      <p:cBhvr>
                                        <p:cTn id="7" dur="500"/>
                                        <p:tgtEl>
                                          <p:spTgt spid="410627">
                                            <p:txEl>
                                              <p:char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627">
                                            <p:txEl>
                                              <p:charRg st="3" end="3"/>
                                            </p:txEl>
                                          </p:spTgt>
                                        </p:tgtEl>
                                        <p:attrNameLst>
                                          <p:attrName>style.visibility</p:attrName>
                                        </p:attrNameLst>
                                      </p:cBhvr>
                                      <p:to>
                                        <p:strVal val="visible"/>
                                      </p:to>
                                    </p:set>
                                    <p:animEffect transition="in" filter="blinds(horizontal)">
                                      <p:cBhvr>
                                        <p:cTn id="12" dur="500"/>
                                        <p:tgtEl>
                                          <p:spTgt spid="410627">
                                            <p:txEl>
                                              <p:char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627">
                                            <p:txEl>
                                              <p:charRg st="4" end="4"/>
                                            </p:txEl>
                                          </p:spTgt>
                                        </p:tgtEl>
                                        <p:attrNameLst>
                                          <p:attrName>style.visibility</p:attrName>
                                        </p:attrNameLst>
                                      </p:cBhvr>
                                      <p:to>
                                        <p:strVal val="visible"/>
                                      </p:to>
                                    </p:set>
                                    <p:animEffect transition="in" filter="blinds(horizontal)">
                                      <p:cBhvr>
                                        <p:cTn id="17" dur="500"/>
                                        <p:tgtEl>
                                          <p:spTgt spid="410627">
                                            <p:txEl>
                                              <p:char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627">
                                            <p:txEl>
                                              <p:charRg st="5" end="5"/>
                                            </p:txEl>
                                          </p:spTgt>
                                        </p:tgtEl>
                                        <p:attrNameLst>
                                          <p:attrName>style.visibility</p:attrName>
                                        </p:attrNameLst>
                                      </p:cBhvr>
                                      <p:to>
                                        <p:strVal val="visible"/>
                                      </p:to>
                                    </p:set>
                                    <p:animEffect transition="in" filter="blinds(horizontal)">
                                      <p:cBhvr>
                                        <p:cTn id="22" dur="500"/>
                                        <p:tgtEl>
                                          <p:spTgt spid="410627">
                                            <p:txEl>
                                              <p:char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627">
                                            <p:txEl>
                                              <p:charRg st="308" end="337"/>
                                            </p:txEl>
                                          </p:spTgt>
                                        </p:tgtEl>
                                        <p:attrNameLst>
                                          <p:attrName>style.visibility</p:attrName>
                                        </p:attrNameLst>
                                      </p:cBhvr>
                                      <p:to>
                                        <p:strVal val="visible"/>
                                      </p:to>
                                    </p:set>
                                    <p:animEffect transition="in" filter="blinds(horizontal)">
                                      <p:cBhvr>
                                        <p:cTn id="27" dur="500"/>
                                        <p:tgtEl>
                                          <p:spTgt spid="410627">
                                            <p:txEl>
                                              <p:charRg st="308" end="3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idx="4294967295"/>
          </p:nvPr>
        </p:nvSpPr>
        <p:spPr>
          <a:xfrm>
            <a:off x="611188" y="84138"/>
            <a:ext cx="2894012" cy="600075"/>
          </a:xfrm>
        </p:spPr>
        <p:txBody>
          <a:bodyPr vert="horz" wrap="square" lIns="63500" tIns="25400" rIns="63500" bIns="25400" anchor="t" anchorCtr="0">
            <a:spAutoFit/>
          </a:bodyPr>
          <a:p>
            <a:r>
              <a:rPr lang="en-US" altLang="zh-CN" sz="3600" dirty="0">
                <a:solidFill>
                  <a:schemeClr val="bg1"/>
                </a:solidFill>
              </a:rPr>
              <a:t>Example1</a:t>
            </a:r>
            <a:endParaRPr lang="en-US" altLang="zh-CN" sz="3600" dirty="0">
              <a:solidFill>
                <a:schemeClr val="bg1"/>
              </a:solidFill>
            </a:endParaRPr>
          </a:p>
        </p:txBody>
      </p:sp>
      <p:sp>
        <p:nvSpPr>
          <p:cNvPr id="104451" name="Text Box 3"/>
          <p:cNvSpPr txBox="1"/>
          <p:nvPr/>
        </p:nvSpPr>
        <p:spPr>
          <a:xfrm>
            <a:off x="395605" y="1557020"/>
            <a:ext cx="8556625" cy="161417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457200">
              <a:lnSpc>
                <a:spcPct val="110000"/>
              </a:lnSpc>
              <a:spcBef>
                <a:spcPts val="0"/>
              </a:spcBef>
              <a:buNone/>
            </a:pPr>
            <a:r>
              <a:rPr lang="zh-CN" altLang="en-US" sz="1800" dirty="0">
                <a:ea typeface="黑体" panose="02010609060101010101" pitchFamily="2" charset="-122"/>
              </a:rPr>
              <a:t>程序</a:t>
            </a:r>
            <a:r>
              <a:rPr lang="en-US" altLang="zh-CN" sz="1800" dirty="0">
                <a:ea typeface="黑体" panose="02010609060101010101" pitchFamily="2" charset="-122"/>
              </a:rPr>
              <a:t>P</a:t>
            </a:r>
            <a:r>
              <a:rPr lang="zh-CN" altLang="en-US" sz="1800" dirty="0">
                <a:ea typeface="黑体" panose="02010609060101010101" pitchFamily="2" charset="-122"/>
              </a:rPr>
              <a:t>在机器</a:t>
            </a:r>
            <a:r>
              <a:rPr lang="en-US" altLang="zh-CN" sz="1800" dirty="0">
                <a:ea typeface="黑体" panose="02010609060101010101" pitchFamily="2" charset="-122"/>
              </a:rPr>
              <a:t>A</a:t>
            </a:r>
            <a:r>
              <a:rPr lang="zh-CN" altLang="en-US" sz="1800" dirty="0">
                <a:ea typeface="黑体" panose="02010609060101010101" pitchFamily="2" charset="-122"/>
              </a:rPr>
              <a:t>上运行需</a:t>
            </a:r>
            <a:r>
              <a:rPr lang="en-US" altLang="zh-CN" sz="1800" dirty="0">
                <a:ea typeface="黑体" panose="02010609060101010101" pitchFamily="2" charset="-122"/>
              </a:rPr>
              <a:t>10 s</a:t>
            </a:r>
            <a:r>
              <a:rPr lang="zh-CN" altLang="en-US" sz="1800" dirty="0">
                <a:ea typeface="黑体" panose="02010609060101010101" pitchFamily="2" charset="-122"/>
              </a:rPr>
              <a:t>， 机器</a:t>
            </a:r>
            <a:r>
              <a:rPr lang="en-US" altLang="zh-CN" sz="1800" dirty="0">
                <a:ea typeface="黑体" panose="02010609060101010101" pitchFamily="2" charset="-122"/>
              </a:rPr>
              <a:t>A</a:t>
            </a:r>
            <a:r>
              <a:rPr lang="zh-CN" altLang="en-US" sz="1800" dirty="0">
                <a:ea typeface="黑体" panose="02010609060101010101" pitchFamily="2" charset="-122"/>
              </a:rPr>
              <a:t>的时钟频率为</a:t>
            </a:r>
            <a:r>
              <a:rPr lang="en-US" altLang="zh-CN" sz="1800" dirty="0">
                <a:ea typeface="黑体" panose="02010609060101010101" pitchFamily="2" charset="-122"/>
              </a:rPr>
              <a:t>400MHz</a:t>
            </a:r>
            <a:r>
              <a:rPr lang="zh-CN" altLang="en-US" sz="1800" dirty="0">
                <a:ea typeface="黑体" panose="02010609060101010101" pitchFamily="2" charset="-122"/>
              </a:rPr>
              <a:t>。 现在要设计一台机器</a:t>
            </a:r>
            <a:r>
              <a:rPr lang="en-US" altLang="zh-CN" sz="1800" dirty="0">
                <a:ea typeface="黑体" panose="02010609060101010101" pitchFamily="2" charset="-122"/>
              </a:rPr>
              <a:t>B</a:t>
            </a:r>
            <a:r>
              <a:rPr lang="zh-CN" altLang="en-US" sz="1800" dirty="0">
                <a:ea typeface="黑体" panose="02010609060101010101" pitchFamily="2" charset="-122"/>
              </a:rPr>
              <a:t>，希望该程序在</a:t>
            </a:r>
            <a:r>
              <a:rPr lang="en-US" altLang="zh-CN" sz="1800" dirty="0">
                <a:ea typeface="黑体" panose="02010609060101010101" pitchFamily="2" charset="-122"/>
              </a:rPr>
              <a:t>B</a:t>
            </a:r>
            <a:r>
              <a:rPr lang="zh-CN" altLang="en-US" sz="1800" dirty="0">
                <a:ea typeface="黑体" panose="02010609060101010101" pitchFamily="2" charset="-122"/>
              </a:rPr>
              <a:t>上运行只需</a:t>
            </a:r>
            <a:r>
              <a:rPr lang="en-US" altLang="zh-CN" sz="1800" dirty="0">
                <a:ea typeface="黑体" panose="02010609060101010101" pitchFamily="2" charset="-122"/>
              </a:rPr>
              <a:t>6 s. </a:t>
            </a:r>
            <a:endParaRPr lang="en-US" altLang="zh-CN" sz="1800" dirty="0">
              <a:ea typeface="黑体" panose="02010609060101010101" pitchFamily="2" charset="-122"/>
            </a:endParaRPr>
          </a:p>
          <a:p>
            <a:pPr marL="0" lvl="0" indent="457200">
              <a:lnSpc>
                <a:spcPct val="110000"/>
              </a:lnSpc>
              <a:spcBef>
                <a:spcPts val="0"/>
              </a:spcBef>
              <a:buNone/>
            </a:pPr>
            <a:r>
              <a:rPr lang="zh-CN" altLang="en-US" sz="1800" dirty="0">
                <a:ea typeface="黑体" panose="02010609060101010101" pitchFamily="2" charset="-122"/>
              </a:rPr>
              <a:t>机器</a:t>
            </a:r>
            <a:r>
              <a:rPr lang="en-US" altLang="zh-CN" sz="1800" dirty="0">
                <a:ea typeface="黑体" panose="02010609060101010101" pitchFamily="2" charset="-122"/>
              </a:rPr>
              <a:t>B</a:t>
            </a:r>
            <a:r>
              <a:rPr lang="zh-CN" altLang="en-US" sz="1800" dirty="0">
                <a:ea typeface="黑体" panose="02010609060101010101" pitchFamily="2" charset="-122"/>
              </a:rPr>
              <a:t>时钟频率的提高导致了其</a:t>
            </a:r>
            <a:r>
              <a:rPr lang="en-US" altLang="zh-CN" sz="1800" dirty="0">
                <a:ea typeface="黑体" panose="02010609060101010101" pitchFamily="2" charset="-122"/>
              </a:rPr>
              <a:t>CPI</a:t>
            </a:r>
            <a:r>
              <a:rPr lang="zh-CN" altLang="en-US" sz="1800" dirty="0">
                <a:ea typeface="黑体" panose="02010609060101010101" pitchFamily="2" charset="-122"/>
              </a:rPr>
              <a:t>的增加，使得程序</a:t>
            </a:r>
            <a:r>
              <a:rPr lang="en-US" altLang="zh-CN" sz="1800" dirty="0">
                <a:ea typeface="黑体" panose="02010609060101010101" pitchFamily="2" charset="-122"/>
              </a:rPr>
              <a:t>P</a:t>
            </a:r>
            <a:r>
              <a:rPr lang="zh-CN" altLang="en-US" sz="1800" dirty="0">
                <a:ea typeface="黑体" panose="02010609060101010101" pitchFamily="2" charset="-122"/>
              </a:rPr>
              <a:t>在机器</a:t>
            </a:r>
            <a:r>
              <a:rPr lang="en-US" altLang="zh-CN" sz="1800" dirty="0">
                <a:ea typeface="黑体" panose="02010609060101010101" pitchFamily="2" charset="-122"/>
              </a:rPr>
              <a:t>B</a:t>
            </a:r>
            <a:r>
              <a:rPr lang="zh-CN" altLang="en-US" sz="1800" dirty="0">
                <a:ea typeface="黑体" panose="02010609060101010101" pitchFamily="2" charset="-122"/>
              </a:rPr>
              <a:t>上时钟周期数是在机器</a:t>
            </a:r>
            <a:r>
              <a:rPr lang="en-US" altLang="zh-CN" sz="1800" dirty="0">
                <a:ea typeface="黑体" panose="02010609060101010101" pitchFamily="2" charset="-122"/>
              </a:rPr>
              <a:t>A</a:t>
            </a:r>
            <a:r>
              <a:rPr lang="zh-CN" altLang="en-US" sz="1800" dirty="0">
                <a:ea typeface="黑体" panose="02010609060101010101" pitchFamily="2" charset="-122"/>
              </a:rPr>
              <a:t>上的</a:t>
            </a:r>
            <a:r>
              <a:rPr lang="en-US" altLang="zh-CN" sz="1800" dirty="0">
                <a:ea typeface="黑体" panose="02010609060101010101" pitchFamily="2" charset="-122"/>
              </a:rPr>
              <a:t>1.2</a:t>
            </a:r>
            <a:r>
              <a:rPr lang="zh-CN" altLang="en-US" sz="1800" dirty="0">
                <a:ea typeface="黑体" panose="02010609060101010101" pitchFamily="2" charset="-122"/>
              </a:rPr>
              <a:t>倍。机器</a:t>
            </a:r>
            <a:r>
              <a:rPr lang="en-US" altLang="zh-CN" sz="1800" dirty="0">
                <a:ea typeface="黑体" panose="02010609060101010101" pitchFamily="2" charset="-122"/>
              </a:rPr>
              <a:t>B</a:t>
            </a:r>
            <a:r>
              <a:rPr lang="zh-CN" altLang="en-US" sz="1800" dirty="0">
                <a:ea typeface="黑体" panose="02010609060101010101" pitchFamily="2" charset="-122"/>
              </a:rPr>
              <a:t>的时钟频率达到</a:t>
            </a:r>
            <a:r>
              <a:rPr lang="en-US" altLang="zh-CN" sz="1800" dirty="0">
                <a:ea typeface="黑体" panose="02010609060101010101" pitchFamily="2" charset="-122"/>
              </a:rPr>
              <a:t>A</a:t>
            </a:r>
            <a:r>
              <a:rPr lang="zh-CN" altLang="en-US" sz="1800" dirty="0">
                <a:ea typeface="黑体" panose="02010609060101010101" pitchFamily="2" charset="-122"/>
              </a:rPr>
              <a:t>的多少倍才能使程序</a:t>
            </a:r>
            <a:r>
              <a:rPr lang="en-US" altLang="zh-CN" sz="1800" dirty="0">
                <a:ea typeface="黑体" panose="02010609060101010101" pitchFamily="2" charset="-122"/>
              </a:rPr>
              <a:t>P</a:t>
            </a:r>
            <a:r>
              <a:rPr lang="zh-CN" altLang="en-US" sz="1800" dirty="0">
                <a:ea typeface="黑体" panose="02010609060101010101" pitchFamily="2" charset="-122"/>
              </a:rPr>
              <a:t>在</a:t>
            </a:r>
            <a:r>
              <a:rPr lang="en-US" altLang="zh-CN" sz="1800" dirty="0">
                <a:ea typeface="黑体" panose="02010609060101010101" pitchFamily="2" charset="-122"/>
              </a:rPr>
              <a:t>B</a:t>
            </a:r>
            <a:r>
              <a:rPr lang="zh-CN" altLang="en-US" sz="1800" dirty="0">
                <a:ea typeface="黑体" panose="02010609060101010101" pitchFamily="2" charset="-122"/>
              </a:rPr>
              <a:t>上执行速度是</a:t>
            </a:r>
            <a:r>
              <a:rPr lang="en-US" altLang="zh-CN" sz="1800" dirty="0">
                <a:ea typeface="黑体" panose="02010609060101010101" pitchFamily="2" charset="-122"/>
              </a:rPr>
              <a:t>A</a:t>
            </a:r>
            <a:r>
              <a:rPr lang="zh-CN" altLang="en-US" sz="1800" dirty="0">
                <a:ea typeface="黑体" panose="02010609060101010101" pitchFamily="2" charset="-122"/>
              </a:rPr>
              <a:t>上的</a:t>
            </a:r>
            <a:r>
              <a:rPr lang="en-US" altLang="zh-CN" sz="1800" dirty="0">
                <a:ea typeface="黑体" panose="02010609060101010101" pitchFamily="2" charset="-122"/>
              </a:rPr>
              <a:t>10/6=1.67</a:t>
            </a:r>
            <a:r>
              <a:rPr lang="zh-CN" altLang="en-US" sz="1800" dirty="0">
                <a:ea typeface="黑体" panose="02010609060101010101" pitchFamily="2" charset="-122"/>
              </a:rPr>
              <a:t>倍？</a:t>
            </a:r>
            <a:endParaRPr lang="zh-CN" altLang="en-US" sz="1800" dirty="0">
              <a:ea typeface="黑体" panose="02010609060101010101" pitchFamily="2" charset="-122"/>
            </a:endParaRPr>
          </a:p>
        </p:txBody>
      </p:sp>
      <p:sp>
        <p:nvSpPr>
          <p:cNvPr id="420868" name="Rectangle 4"/>
          <p:cNvSpPr/>
          <p:nvPr/>
        </p:nvSpPr>
        <p:spPr>
          <a:xfrm>
            <a:off x="612140" y="3212783"/>
            <a:ext cx="7666038" cy="3169285"/>
          </a:xfrm>
          <a:prstGeom prst="rect">
            <a:avLst/>
          </a:prstGeom>
          <a:noFill/>
          <a:ln w="12700">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solidFill>
                  <a:schemeClr val="accent2"/>
                </a:solidFill>
                <a:ea typeface="黑体" panose="02010609060101010101" pitchFamily="2" charset="-122"/>
              </a:rPr>
              <a:t>Answer:      CPU</a:t>
            </a:r>
            <a:r>
              <a:rPr lang="zh-CN" altLang="en-US" sz="1800" dirty="0">
                <a:solidFill>
                  <a:schemeClr val="accent2"/>
                </a:solidFill>
                <a:ea typeface="黑体" panose="02010609060101010101" pitchFamily="2" charset="-122"/>
              </a:rPr>
              <a:t>时间</a:t>
            </a:r>
            <a:r>
              <a:rPr lang="en-US" altLang="zh-CN" sz="1800" dirty="0">
                <a:solidFill>
                  <a:schemeClr val="accent2"/>
                </a:solidFill>
                <a:ea typeface="黑体" panose="02010609060101010101" pitchFamily="2" charset="-122"/>
              </a:rPr>
              <a:t>A = </a:t>
            </a:r>
            <a:r>
              <a:rPr lang="zh-CN" altLang="en-US" sz="1800" dirty="0">
                <a:solidFill>
                  <a:schemeClr val="accent2"/>
                </a:solidFill>
                <a:ea typeface="黑体" panose="02010609060101010101" pitchFamily="2" charset="-122"/>
              </a:rPr>
              <a:t>时钟周期数</a:t>
            </a:r>
            <a:r>
              <a:rPr lang="en-US" altLang="zh-CN" sz="1800" dirty="0">
                <a:solidFill>
                  <a:schemeClr val="accent2"/>
                </a:solidFill>
                <a:ea typeface="黑体" panose="02010609060101010101" pitchFamily="2" charset="-122"/>
              </a:rPr>
              <a:t>A / </a:t>
            </a:r>
            <a:r>
              <a:rPr lang="zh-CN" altLang="en-US" sz="1800" dirty="0">
                <a:solidFill>
                  <a:schemeClr val="accent2"/>
                </a:solidFill>
                <a:ea typeface="黑体" panose="02010609060101010101" pitchFamily="2" charset="-122"/>
              </a:rPr>
              <a:t>时钟频率</a:t>
            </a:r>
            <a:r>
              <a:rPr lang="en-US" altLang="zh-CN" sz="1800" dirty="0">
                <a:solidFill>
                  <a:schemeClr val="accent2"/>
                </a:solidFill>
                <a:ea typeface="黑体" panose="02010609060101010101" pitchFamily="2" charset="-122"/>
              </a:rPr>
              <a:t>A</a:t>
            </a:r>
            <a:endParaRPr lang="en-US" altLang="zh-CN" sz="1800" dirty="0">
              <a:solidFill>
                <a:schemeClr val="accent2"/>
              </a:solidFill>
              <a:ea typeface="黑体" panose="02010609060101010101" pitchFamily="2" charset="-122"/>
            </a:endParaRPr>
          </a:p>
          <a:p>
            <a:pPr marL="0" lvl="0" indent="0">
              <a:lnSpc>
                <a:spcPct val="100000"/>
              </a:lnSpc>
              <a:spcBef>
                <a:spcPct val="25000"/>
              </a:spcBef>
              <a:buNone/>
            </a:pPr>
            <a:r>
              <a:rPr lang="en-US" altLang="zh-CN" sz="1800" dirty="0">
                <a:solidFill>
                  <a:schemeClr val="accent2"/>
                </a:solidFill>
                <a:ea typeface="黑体" panose="02010609060101010101" pitchFamily="2" charset="-122"/>
                <a:sym typeface="+mn-ea"/>
              </a:rPr>
              <a:t>                    CPU</a:t>
            </a:r>
            <a:r>
              <a:rPr lang="zh-CN" altLang="en-US" sz="1800" dirty="0">
                <a:solidFill>
                  <a:schemeClr val="accent2"/>
                </a:solidFill>
                <a:ea typeface="黑体" panose="02010609060101010101" pitchFamily="2" charset="-122"/>
                <a:sym typeface="+mn-ea"/>
              </a:rPr>
              <a:t>时间</a:t>
            </a:r>
            <a:r>
              <a:rPr lang="en-US" altLang="zh-CN" sz="1800" dirty="0">
                <a:solidFill>
                  <a:schemeClr val="accent2"/>
                </a:solidFill>
                <a:ea typeface="黑体" panose="02010609060101010101" pitchFamily="2" charset="-122"/>
                <a:sym typeface="+mn-ea"/>
              </a:rPr>
              <a:t>B = </a:t>
            </a:r>
            <a:r>
              <a:rPr lang="zh-CN" altLang="en-US" sz="1800" dirty="0">
                <a:solidFill>
                  <a:schemeClr val="accent2"/>
                </a:solidFill>
                <a:ea typeface="黑体" panose="02010609060101010101" pitchFamily="2" charset="-122"/>
                <a:sym typeface="+mn-ea"/>
              </a:rPr>
              <a:t>时钟周期数</a:t>
            </a:r>
            <a:r>
              <a:rPr lang="en-US" altLang="zh-CN" sz="1800" dirty="0">
                <a:solidFill>
                  <a:schemeClr val="accent2"/>
                </a:solidFill>
                <a:ea typeface="黑体" panose="02010609060101010101" pitchFamily="2" charset="-122"/>
                <a:sym typeface="+mn-ea"/>
              </a:rPr>
              <a:t>B / </a:t>
            </a:r>
            <a:r>
              <a:rPr lang="zh-CN" altLang="en-US" sz="1800" dirty="0">
                <a:solidFill>
                  <a:schemeClr val="accent2"/>
                </a:solidFill>
                <a:ea typeface="黑体" panose="02010609060101010101" pitchFamily="2" charset="-122"/>
                <a:sym typeface="+mn-ea"/>
              </a:rPr>
              <a:t>时钟频率</a:t>
            </a:r>
            <a:r>
              <a:rPr lang="en-US" altLang="zh-CN" sz="1800" dirty="0">
                <a:solidFill>
                  <a:schemeClr val="accent2"/>
                </a:solidFill>
                <a:ea typeface="黑体" panose="02010609060101010101" pitchFamily="2" charset="-122"/>
                <a:sym typeface="+mn-ea"/>
              </a:rPr>
              <a:t>B</a:t>
            </a:r>
            <a:endParaRPr lang="en-US" altLang="zh-CN" sz="1800" dirty="0">
              <a:solidFill>
                <a:schemeClr val="accent2"/>
              </a:solidFill>
              <a:ea typeface="黑体" panose="02010609060101010101" pitchFamily="2" charset="-122"/>
              <a:sym typeface="+mn-ea"/>
            </a:endParaRPr>
          </a:p>
          <a:p>
            <a:pPr marL="0" lvl="0" indent="0">
              <a:lnSpc>
                <a:spcPct val="100000"/>
              </a:lnSpc>
              <a:spcBef>
                <a:spcPct val="25000"/>
              </a:spcBef>
              <a:buNone/>
            </a:pPr>
            <a:r>
              <a:rPr lang="en-US" altLang="zh-CN" sz="1800" dirty="0">
                <a:solidFill>
                  <a:schemeClr val="accent2"/>
                </a:solidFill>
                <a:ea typeface="黑体" panose="02010609060101010101" pitchFamily="2" charset="-122"/>
              </a:rPr>
              <a:t>       </a:t>
            </a:r>
            <a:r>
              <a:rPr lang="zh-CN" altLang="en-US" sz="1800" dirty="0">
                <a:solidFill>
                  <a:schemeClr val="accent2"/>
                </a:solidFill>
                <a:ea typeface="黑体" panose="02010609060101010101" pitchFamily="2" charset="-122"/>
              </a:rPr>
              <a:t>时钟周期数</a:t>
            </a:r>
            <a:r>
              <a:rPr lang="en-US" altLang="zh-CN" sz="1800" dirty="0">
                <a:solidFill>
                  <a:schemeClr val="accent2"/>
                </a:solidFill>
                <a:ea typeface="黑体" panose="02010609060101010101" pitchFamily="2" charset="-122"/>
              </a:rPr>
              <a:t>B = 1.2 * </a:t>
            </a:r>
            <a:r>
              <a:rPr lang="zh-CN" altLang="en-US" sz="1800" dirty="0">
                <a:solidFill>
                  <a:schemeClr val="accent2"/>
                </a:solidFill>
                <a:ea typeface="黑体" panose="02010609060101010101" pitchFamily="2" charset="-122"/>
              </a:rPr>
              <a:t>时钟周期数</a:t>
            </a:r>
            <a:r>
              <a:rPr lang="en-US" altLang="zh-CN" sz="1800" dirty="0">
                <a:solidFill>
                  <a:schemeClr val="accent2"/>
                </a:solidFill>
                <a:ea typeface="黑体" panose="02010609060101010101" pitchFamily="2" charset="-122"/>
              </a:rPr>
              <a:t>A</a:t>
            </a:r>
            <a:r>
              <a:rPr lang="zh-CN" altLang="en-US" sz="1800" dirty="0">
                <a:solidFill>
                  <a:schemeClr val="accent2"/>
                </a:solidFill>
                <a:ea typeface="黑体" panose="02010609060101010101" pitchFamily="2" charset="-122"/>
              </a:rPr>
              <a:t>，</a:t>
            </a:r>
            <a:r>
              <a:rPr lang="en-US" altLang="zh-CN" sz="1800" dirty="0">
                <a:solidFill>
                  <a:schemeClr val="accent2"/>
                </a:solidFill>
                <a:ea typeface="黑体" panose="02010609060101010101" pitchFamily="2" charset="-122"/>
              </a:rPr>
              <a:t>CPU</a:t>
            </a:r>
            <a:r>
              <a:rPr lang="zh-CN" altLang="en-US" sz="1800" dirty="0">
                <a:solidFill>
                  <a:schemeClr val="accent2"/>
                </a:solidFill>
                <a:ea typeface="黑体" panose="02010609060101010101" pitchFamily="2" charset="-122"/>
              </a:rPr>
              <a:t>时间</a:t>
            </a:r>
            <a:r>
              <a:rPr lang="en-US" altLang="zh-CN" sz="1800" dirty="0">
                <a:solidFill>
                  <a:schemeClr val="accent2"/>
                </a:solidFill>
                <a:ea typeface="黑体" panose="02010609060101010101" pitchFamily="2" charset="-122"/>
              </a:rPr>
              <a:t>A</a:t>
            </a:r>
            <a:r>
              <a:rPr lang="zh-CN" altLang="en-US" sz="1800" dirty="0">
                <a:solidFill>
                  <a:schemeClr val="accent2"/>
                </a:solidFill>
                <a:ea typeface="黑体" panose="02010609060101010101" pitchFamily="2" charset="-122"/>
              </a:rPr>
              <a:t>、时钟频率</a:t>
            </a:r>
            <a:r>
              <a:rPr lang="en-US" altLang="zh-CN" sz="1800" dirty="0">
                <a:solidFill>
                  <a:schemeClr val="accent2"/>
                </a:solidFill>
                <a:ea typeface="黑体" panose="02010609060101010101" pitchFamily="2" charset="-122"/>
              </a:rPr>
              <a:t>A</a:t>
            </a:r>
            <a:r>
              <a:rPr lang="zh-CN" altLang="en-US" sz="1800" dirty="0">
                <a:solidFill>
                  <a:schemeClr val="accent2"/>
                </a:solidFill>
                <a:ea typeface="黑体" panose="02010609060101010101" pitchFamily="2" charset="-122"/>
              </a:rPr>
              <a:t>、</a:t>
            </a:r>
            <a:r>
              <a:rPr lang="en-US" altLang="zh-CN" sz="1800" dirty="0">
                <a:solidFill>
                  <a:schemeClr val="accent2"/>
                </a:solidFill>
                <a:ea typeface="黑体" panose="02010609060101010101" pitchFamily="2" charset="-122"/>
              </a:rPr>
              <a:t>CPU</a:t>
            </a:r>
            <a:r>
              <a:rPr lang="zh-CN" altLang="en-US" sz="1800" dirty="0">
                <a:solidFill>
                  <a:schemeClr val="accent2"/>
                </a:solidFill>
                <a:ea typeface="黑体" panose="02010609060101010101" pitchFamily="2" charset="-122"/>
              </a:rPr>
              <a:t>时间</a:t>
            </a:r>
            <a:r>
              <a:rPr lang="en-US" altLang="zh-CN" sz="1800" dirty="0">
                <a:solidFill>
                  <a:schemeClr val="accent2"/>
                </a:solidFill>
                <a:ea typeface="黑体" panose="02010609060101010101" pitchFamily="2" charset="-122"/>
              </a:rPr>
              <a:t>B</a:t>
            </a:r>
            <a:r>
              <a:rPr lang="zh-CN" altLang="en-US" sz="1800" dirty="0">
                <a:solidFill>
                  <a:schemeClr val="accent2"/>
                </a:solidFill>
                <a:ea typeface="黑体" panose="02010609060101010101" pitchFamily="2" charset="-122"/>
              </a:rPr>
              <a:t>都已知，求时钟频率</a:t>
            </a:r>
            <a:r>
              <a:rPr lang="en-US" altLang="zh-CN" sz="1800" dirty="0">
                <a:solidFill>
                  <a:schemeClr val="accent2"/>
                </a:solidFill>
                <a:ea typeface="黑体" panose="02010609060101010101" pitchFamily="2" charset="-122"/>
              </a:rPr>
              <a:t>B</a:t>
            </a:r>
            <a:r>
              <a:rPr lang="zh-CN" altLang="en-US" sz="1800" dirty="0">
                <a:solidFill>
                  <a:schemeClr val="accent2"/>
                </a:solidFill>
                <a:ea typeface="黑体" panose="02010609060101010101" pitchFamily="2" charset="-122"/>
              </a:rPr>
              <a:t>。</a:t>
            </a:r>
            <a:endParaRPr lang="en-US" altLang="zh-CN" sz="1800" dirty="0">
              <a:solidFill>
                <a:schemeClr val="accent2"/>
              </a:solidFill>
              <a:ea typeface="黑体" panose="02010609060101010101" pitchFamily="2" charset="-122"/>
            </a:endParaRPr>
          </a:p>
          <a:p>
            <a:pPr marL="0" lvl="0" indent="0">
              <a:lnSpc>
                <a:spcPct val="100000"/>
              </a:lnSpc>
              <a:spcBef>
                <a:spcPct val="25000"/>
              </a:spcBef>
              <a:buNone/>
            </a:pPr>
            <a:r>
              <a:rPr lang="en-US" altLang="zh-CN" sz="1800" dirty="0">
                <a:solidFill>
                  <a:schemeClr val="accent2"/>
                </a:solidFill>
                <a:ea typeface="黑体" panose="02010609060101010101" pitchFamily="2" charset="-122"/>
              </a:rPr>
              <a:t>     </a:t>
            </a:r>
            <a:r>
              <a:rPr lang="en-US" altLang="zh-CN" sz="1800" dirty="0">
                <a:solidFill>
                  <a:schemeClr val="accent2"/>
                </a:solidFill>
                <a:latin typeface="微软雅黑" panose="020B0503020204020204" charset="-122"/>
                <a:ea typeface="微软雅黑" panose="020B0503020204020204" charset="-122"/>
              </a:rPr>
              <a:t>∴ </a:t>
            </a:r>
            <a:r>
              <a:rPr lang="zh-CN" altLang="en-US" sz="1800" dirty="0">
                <a:solidFill>
                  <a:schemeClr val="accent2"/>
                </a:solidFill>
                <a:ea typeface="黑体" panose="02010609060101010101" pitchFamily="2" charset="-122"/>
              </a:rPr>
              <a:t>时钟频率</a:t>
            </a:r>
            <a:r>
              <a:rPr lang="en-US" altLang="zh-CN" sz="1800" dirty="0">
                <a:solidFill>
                  <a:schemeClr val="accent2"/>
                </a:solidFill>
                <a:ea typeface="黑体" panose="02010609060101010101" pitchFamily="2" charset="-122"/>
              </a:rPr>
              <a:t>B = </a:t>
            </a:r>
            <a:r>
              <a:rPr lang="zh-CN" altLang="en-US" sz="1800" dirty="0">
                <a:solidFill>
                  <a:schemeClr val="accent2"/>
                </a:solidFill>
                <a:ea typeface="黑体" panose="02010609060101010101" pitchFamily="2" charset="-122"/>
              </a:rPr>
              <a:t>时钟周期数</a:t>
            </a:r>
            <a:r>
              <a:rPr lang="en-US" altLang="zh-CN" sz="1800" dirty="0">
                <a:solidFill>
                  <a:schemeClr val="accent2"/>
                </a:solidFill>
                <a:ea typeface="黑体" panose="02010609060101010101" pitchFamily="2" charset="-122"/>
              </a:rPr>
              <a:t>B / CPU</a:t>
            </a:r>
            <a:r>
              <a:rPr lang="zh-CN" altLang="en-US" sz="1800" dirty="0">
                <a:solidFill>
                  <a:schemeClr val="accent2"/>
                </a:solidFill>
                <a:ea typeface="黑体" panose="02010609060101010101" pitchFamily="2" charset="-122"/>
              </a:rPr>
              <a:t>时间</a:t>
            </a:r>
            <a:r>
              <a:rPr lang="en-US" altLang="zh-CN" sz="1800" dirty="0">
                <a:solidFill>
                  <a:schemeClr val="accent2"/>
                </a:solidFill>
                <a:ea typeface="黑体" panose="02010609060101010101" pitchFamily="2" charset="-122"/>
              </a:rPr>
              <a:t>B </a:t>
            </a:r>
            <a:endParaRPr lang="en-US" altLang="zh-CN" sz="1800" dirty="0">
              <a:solidFill>
                <a:schemeClr val="accent2"/>
              </a:solidFill>
              <a:ea typeface="黑体" panose="02010609060101010101" pitchFamily="2" charset="-122"/>
            </a:endParaRPr>
          </a:p>
          <a:p>
            <a:pPr marL="0" lvl="0" indent="0">
              <a:lnSpc>
                <a:spcPct val="100000"/>
              </a:lnSpc>
              <a:spcBef>
                <a:spcPct val="25000"/>
              </a:spcBef>
              <a:buNone/>
            </a:pPr>
            <a:r>
              <a:rPr lang="en-US" altLang="zh-CN" sz="1800" dirty="0">
                <a:solidFill>
                  <a:schemeClr val="accent2"/>
                </a:solidFill>
                <a:ea typeface="黑体" panose="02010609060101010101" pitchFamily="2" charset="-122"/>
              </a:rPr>
              <a:t>	            = 1.2 * </a:t>
            </a:r>
            <a:r>
              <a:rPr lang="zh-CN" altLang="en-US" sz="1800" dirty="0">
                <a:solidFill>
                  <a:schemeClr val="accent2"/>
                </a:solidFill>
                <a:ea typeface="黑体" panose="02010609060101010101" pitchFamily="2" charset="-122"/>
                <a:sym typeface="+mn-ea"/>
              </a:rPr>
              <a:t>时钟周期数</a:t>
            </a:r>
            <a:r>
              <a:rPr lang="en-US" altLang="zh-CN" sz="1800" dirty="0">
                <a:solidFill>
                  <a:schemeClr val="accent2"/>
                </a:solidFill>
                <a:ea typeface="黑体" panose="02010609060101010101" pitchFamily="2" charset="-122"/>
                <a:sym typeface="+mn-ea"/>
              </a:rPr>
              <a:t>A / CPU</a:t>
            </a:r>
            <a:r>
              <a:rPr lang="zh-CN" altLang="en-US" sz="1800" dirty="0">
                <a:solidFill>
                  <a:schemeClr val="accent2"/>
                </a:solidFill>
                <a:ea typeface="黑体" panose="02010609060101010101" pitchFamily="2" charset="-122"/>
                <a:sym typeface="+mn-ea"/>
              </a:rPr>
              <a:t>时间</a:t>
            </a:r>
            <a:r>
              <a:rPr lang="en-US" altLang="zh-CN" sz="1800" dirty="0">
                <a:solidFill>
                  <a:schemeClr val="accent2"/>
                </a:solidFill>
                <a:ea typeface="黑体" panose="02010609060101010101" pitchFamily="2" charset="-122"/>
                <a:sym typeface="+mn-ea"/>
              </a:rPr>
              <a:t>B</a:t>
            </a:r>
            <a:endParaRPr lang="en-US" altLang="zh-CN" sz="1800" dirty="0">
              <a:solidFill>
                <a:schemeClr val="accent2"/>
              </a:solidFill>
              <a:ea typeface="黑体" panose="02010609060101010101" pitchFamily="2" charset="-122"/>
              <a:sym typeface="+mn-ea"/>
            </a:endParaRPr>
          </a:p>
          <a:p>
            <a:pPr marL="0" lvl="0" indent="0">
              <a:lnSpc>
                <a:spcPct val="100000"/>
              </a:lnSpc>
              <a:spcBef>
                <a:spcPct val="25000"/>
              </a:spcBef>
              <a:buNone/>
            </a:pPr>
            <a:r>
              <a:rPr lang="en-US" altLang="zh-CN" sz="1800" dirty="0">
                <a:solidFill>
                  <a:schemeClr val="accent2"/>
                </a:solidFill>
                <a:ea typeface="黑体" panose="02010609060101010101" pitchFamily="2" charset="-122"/>
                <a:sym typeface="+mn-ea"/>
              </a:rPr>
              <a:t>                          = 1.2 * CPU</a:t>
            </a:r>
            <a:r>
              <a:rPr lang="zh-CN" altLang="en-US" sz="1800" dirty="0">
                <a:solidFill>
                  <a:schemeClr val="accent2"/>
                </a:solidFill>
                <a:ea typeface="黑体" panose="02010609060101010101" pitchFamily="2" charset="-122"/>
                <a:sym typeface="+mn-ea"/>
              </a:rPr>
              <a:t>时间</a:t>
            </a:r>
            <a:r>
              <a:rPr lang="en-US" altLang="zh-CN" sz="1800" dirty="0">
                <a:solidFill>
                  <a:schemeClr val="accent2"/>
                </a:solidFill>
                <a:ea typeface="黑体" panose="02010609060101010101" pitchFamily="2" charset="-122"/>
                <a:sym typeface="+mn-ea"/>
              </a:rPr>
              <a:t>A * </a:t>
            </a:r>
            <a:r>
              <a:rPr lang="zh-CN" altLang="en-US" sz="1800" dirty="0">
                <a:solidFill>
                  <a:schemeClr val="accent2"/>
                </a:solidFill>
                <a:ea typeface="黑体" panose="02010609060101010101" pitchFamily="2" charset="-122"/>
                <a:sym typeface="+mn-ea"/>
              </a:rPr>
              <a:t>时钟频率</a:t>
            </a:r>
            <a:r>
              <a:rPr lang="en-US" altLang="zh-CN" sz="1800" dirty="0">
                <a:solidFill>
                  <a:schemeClr val="accent2"/>
                </a:solidFill>
                <a:ea typeface="黑体" panose="02010609060101010101" pitchFamily="2" charset="-122"/>
                <a:sym typeface="+mn-ea"/>
              </a:rPr>
              <a:t>A / CPU</a:t>
            </a:r>
            <a:r>
              <a:rPr lang="zh-CN" altLang="en-US" sz="1800" dirty="0">
                <a:solidFill>
                  <a:schemeClr val="accent2"/>
                </a:solidFill>
                <a:ea typeface="黑体" panose="02010609060101010101" pitchFamily="2" charset="-122"/>
                <a:sym typeface="+mn-ea"/>
              </a:rPr>
              <a:t>时间</a:t>
            </a:r>
            <a:r>
              <a:rPr lang="en-US" altLang="zh-CN" sz="1800" dirty="0">
                <a:solidFill>
                  <a:schemeClr val="accent2"/>
                </a:solidFill>
                <a:ea typeface="黑体" panose="02010609060101010101" pitchFamily="2" charset="-122"/>
                <a:sym typeface="+mn-ea"/>
              </a:rPr>
              <a:t>B</a:t>
            </a:r>
            <a:endParaRPr lang="en-US" altLang="zh-CN" sz="1800" dirty="0">
              <a:solidFill>
                <a:schemeClr val="accent2"/>
              </a:solidFill>
              <a:ea typeface="黑体" panose="02010609060101010101" pitchFamily="2" charset="-122"/>
              <a:sym typeface="+mn-ea"/>
            </a:endParaRPr>
          </a:p>
          <a:p>
            <a:pPr marL="0" lvl="0" indent="0">
              <a:lnSpc>
                <a:spcPct val="100000"/>
              </a:lnSpc>
              <a:spcBef>
                <a:spcPct val="25000"/>
              </a:spcBef>
              <a:buNone/>
            </a:pPr>
            <a:r>
              <a:rPr lang="en-US" altLang="zh-CN" sz="1800" dirty="0">
                <a:solidFill>
                  <a:schemeClr val="accent2"/>
                </a:solidFill>
                <a:ea typeface="黑体" panose="02010609060101010101" pitchFamily="2" charset="-122"/>
                <a:sym typeface="+mn-ea"/>
              </a:rPr>
              <a:t>                          = 1.2 * 10 * 400M / 6 = 800M(Hz)</a:t>
            </a:r>
            <a:endParaRPr lang="en-US" altLang="zh-CN" sz="1800" dirty="0">
              <a:solidFill>
                <a:schemeClr val="accent2"/>
              </a:solidFill>
              <a:ea typeface="黑体" panose="02010609060101010101" pitchFamily="2" charset="-122"/>
            </a:endParaRPr>
          </a:p>
          <a:p>
            <a:pPr marL="0" lvl="0" indent="0">
              <a:lnSpc>
                <a:spcPct val="120000"/>
              </a:lnSpc>
              <a:spcBef>
                <a:spcPct val="25000"/>
              </a:spcBef>
              <a:buNone/>
            </a:pPr>
            <a:endParaRPr lang="en-US" altLang="zh-CN" sz="2000" dirty="0">
              <a:solidFill>
                <a:schemeClr val="accent2"/>
              </a:solidFill>
              <a:ea typeface="黑体" panose="02010609060101010101" pitchFamily="2" charset="-122"/>
            </a:endParaRPr>
          </a:p>
        </p:txBody>
      </p:sp>
      <p:sp>
        <p:nvSpPr>
          <p:cNvPr id="420870" name="Text Box 6"/>
          <p:cNvSpPr txBox="1"/>
          <p:nvPr/>
        </p:nvSpPr>
        <p:spPr>
          <a:xfrm>
            <a:off x="683895" y="5949315"/>
            <a:ext cx="7071360" cy="706755"/>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50000"/>
              </a:spcBef>
              <a:buNone/>
            </a:pPr>
            <a:r>
              <a:rPr lang="zh-CN" altLang="en-US" sz="2000" dirty="0">
                <a:solidFill>
                  <a:srgbClr val="FF3300"/>
                </a:solidFill>
                <a:ea typeface="黑体" panose="02010609060101010101" pitchFamily="2" charset="-122"/>
                <a:sym typeface="+mn-ea"/>
              </a:rPr>
              <a:t>∴ </a:t>
            </a:r>
            <a:r>
              <a:rPr lang="zh-CN" altLang="en-US" sz="2000" dirty="0">
                <a:solidFill>
                  <a:srgbClr val="FF3300"/>
                </a:solidFill>
                <a:ea typeface="黑体" panose="02010609060101010101" pitchFamily="2" charset="-122"/>
              </a:rPr>
              <a:t>机器</a:t>
            </a:r>
            <a:r>
              <a:rPr lang="en-US" altLang="zh-CN" sz="2000" dirty="0">
                <a:solidFill>
                  <a:srgbClr val="FF3300"/>
                </a:solidFill>
                <a:ea typeface="黑体" panose="02010609060101010101" pitchFamily="2" charset="-122"/>
              </a:rPr>
              <a:t>B</a:t>
            </a:r>
            <a:r>
              <a:rPr lang="zh-CN" altLang="en-US" sz="2000" dirty="0">
                <a:solidFill>
                  <a:srgbClr val="FF3300"/>
                </a:solidFill>
                <a:ea typeface="黑体" panose="02010609060101010101" pitchFamily="2" charset="-122"/>
              </a:rPr>
              <a:t>的频率是</a:t>
            </a:r>
            <a:r>
              <a:rPr lang="en-US" altLang="zh-CN" sz="2000" dirty="0">
                <a:solidFill>
                  <a:srgbClr val="FF3300"/>
                </a:solidFill>
                <a:ea typeface="黑体" panose="02010609060101010101" pitchFamily="2" charset="-122"/>
              </a:rPr>
              <a:t>A</a:t>
            </a:r>
            <a:r>
              <a:rPr lang="zh-CN" altLang="en-US" sz="2000" dirty="0">
                <a:solidFill>
                  <a:srgbClr val="FF3300"/>
                </a:solidFill>
                <a:ea typeface="黑体" panose="02010609060101010101" pitchFamily="2" charset="-122"/>
              </a:rPr>
              <a:t>的两倍，但机器</a:t>
            </a:r>
            <a:r>
              <a:rPr lang="en-US" altLang="zh-CN" sz="2000" dirty="0">
                <a:solidFill>
                  <a:srgbClr val="FF3300"/>
                </a:solidFill>
                <a:ea typeface="黑体" panose="02010609060101010101" pitchFamily="2" charset="-122"/>
              </a:rPr>
              <a:t>B</a:t>
            </a:r>
            <a:r>
              <a:rPr lang="zh-CN" altLang="en-US" sz="2000" dirty="0">
                <a:solidFill>
                  <a:srgbClr val="FF3300"/>
                </a:solidFill>
                <a:ea typeface="黑体" panose="02010609060101010101" pitchFamily="2" charset="-122"/>
              </a:rPr>
              <a:t>上的程序</a:t>
            </a:r>
            <a:r>
              <a:rPr lang="en-US" altLang="zh-CN" sz="2000" dirty="0">
                <a:solidFill>
                  <a:srgbClr val="FF3300"/>
                </a:solidFill>
                <a:ea typeface="黑体" panose="02010609060101010101" pitchFamily="2" charset="-122"/>
              </a:rPr>
              <a:t>P</a:t>
            </a:r>
            <a:r>
              <a:rPr lang="zh-CN" altLang="en-US" sz="2000" dirty="0">
                <a:solidFill>
                  <a:srgbClr val="FF3300"/>
                </a:solidFill>
                <a:ea typeface="黑体" panose="02010609060101010101" pitchFamily="2" charset="-122"/>
              </a:rPr>
              <a:t>的执行速度并不是</a:t>
            </a:r>
            <a:r>
              <a:rPr lang="en-US" altLang="zh-CN" sz="2000" dirty="0">
                <a:solidFill>
                  <a:srgbClr val="FF3300"/>
                </a:solidFill>
                <a:ea typeface="黑体" panose="02010609060101010101" pitchFamily="2" charset="-122"/>
              </a:rPr>
              <a:t>A</a:t>
            </a:r>
            <a:r>
              <a:rPr lang="zh-CN" altLang="en-US" sz="2000" dirty="0">
                <a:solidFill>
                  <a:srgbClr val="FF3300"/>
                </a:solidFill>
                <a:ea typeface="黑体" panose="02010609060101010101" pitchFamily="2" charset="-122"/>
              </a:rPr>
              <a:t>的两倍！</a:t>
            </a:r>
            <a:endParaRPr lang="zh-CN" altLang="en-US" sz="2000" dirty="0">
              <a:solidFill>
                <a:srgbClr val="FF3300"/>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20870"/>
                                        </p:tgtEl>
                                        <p:attrNameLst>
                                          <p:attrName>style.visibility</p:attrName>
                                        </p:attrNameLst>
                                      </p:cBhvr>
                                      <p:to>
                                        <p:strVal val="visible"/>
                                      </p:to>
                                    </p:set>
                                    <p:animEffect transition="in" filter="blinds(horizontal)">
                                      <p:cBhvr>
                                        <p:cTn id="12" dur="500"/>
                                        <p:tgtEl>
                                          <p:spTgt spid="420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P spid="4208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idx="4294967295"/>
          </p:nvPr>
        </p:nvSpPr>
        <p:spPr>
          <a:xfrm>
            <a:off x="611188" y="84138"/>
            <a:ext cx="2894012" cy="604520"/>
          </a:xfrm>
        </p:spPr>
        <p:txBody>
          <a:bodyPr vert="horz" wrap="square" lIns="63500" tIns="25400" rIns="63500" bIns="25400" anchor="t" anchorCtr="0">
            <a:spAutoFit/>
          </a:bodyPr>
          <a:p>
            <a:r>
              <a:rPr lang="en-US" altLang="zh-CN" sz="3600" dirty="0">
                <a:solidFill>
                  <a:schemeClr val="bg1"/>
                </a:solidFill>
              </a:rPr>
              <a:t>Example2</a:t>
            </a:r>
            <a:endParaRPr lang="en-US" altLang="zh-CN" sz="3600" dirty="0">
              <a:solidFill>
                <a:schemeClr val="bg1"/>
              </a:solidFill>
            </a:endParaRPr>
          </a:p>
        </p:txBody>
      </p:sp>
      <p:sp>
        <p:nvSpPr>
          <p:cNvPr id="104451" name="Text Box 3"/>
          <p:cNvSpPr txBox="1"/>
          <p:nvPr/>
        </p:nvSpPr>
        <p:spPr>
          <a:xfrm>
            <a:off x="395605" y="1557020"/>
            <a:ext cx="8556625" cy="130937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457200">
              <a:lnSpc>
                <a:spcPct val="110000"/>
              </a:lnSpc>
              <a:spcBef>
                <a:spcPts val="0"/>
              </a:spcBef>
              <a:buNone/>
            </a:pPr>
            <a:r>
              <a:rPr lang="zh-CN" altLang="en-US" sz="1800" dirty="0">
                <a:ea typeface="黑体" panose="02010609060101010101" pitchFamily="2" charset="-122"/>
              </a:rPr>
              <a:t>机器</a:t>
            </a:r>
            <a:r>
              <a:rPr lang="en-US" altLang="zh-CN" sz="1800" dirty="0">
                <a:ea typeface="黑体" panose="02010609060101010101" pitchFamily="2" charset="-122"/>
              </a:rPr>
              <a:t>M</a:t>
            </a:r>
            <a:r>
              <a:rPr lang="zh-CN" altLang="en-US" sz="1800" dirty="0">
                <a:ea typeface="黑体" panose="02010609060101010101" pitchFamily="2" charset="-122"/>
              </a:rPr>
              <a:t>上有三类指令</a:t>
            </a:r>
            <a:r>
              <a:rPr lang="en-US" altLang="zh-CN" sz="1800" dirty="0">
                <a:ea typeface="黑体" panose="02010609060101010101" pitchFamily="2" charset="-122"/>
              </a:rPr>
              <a:t>A</a:t>
            </a:r>
            <a:r>
              <a:rPr lang="zh-CN" altLang="en-US" sz="1800" dirty="0">
                <a:ea typeface="黑体" panose="02010609060101010101" pitchFamily="2" charset="-122"/>
              </a:rPr>
              <a:t>、</a:t>
            </a:r>
            <a:r>
              <a:rPr lang="en-US" altLang="zh-CN" sz="1800" dirty="0">
                <a:ea typeface="黑体" panose="02010609060101010101" pitchFamily="2" charset="-122"/>
              </a:rPr>
              <a:t>B</a:t>
            </a:r>
            <a:r>
              <a:rPr lang="zh-CN" altLang="en-US" sz="1800" dirty="0">
                <a:ea typeface="黑体" panose="02010609060101010101" pitchFamily="2" charset="-122"/>
              </a:rPr>
              <a:t>、</a:t>
            </a:r>
            <a:r>
              <a:rPr lang="en-US" altLang="zh-CN" sz="1800" dirty="0">
                <a:ea typeface="黑体" panose="02010609060101010101" pitchFamily="2" charset="-122"/>
              </a:rPr>
              <a:t>C</a:t>
            </a:r>
            <a:r>
              <a:rPr lang="zh-CN" altLang="en-US" sz="1800" dirty="0">
                <a:ea typeface="黑体" panose="02010609060101010101" pitchFamily="2" charset="-122"/>
              </a:rPr>
              <a:t>，其</a:t>
            </a:r>
            <a:r>
              <a:rPr lang="en-US" altLang="zh-CN" sz="1800" dirty="0">
                <a:ea typeface="黑体" panose="02010609060101010101" pitchFamily="2" charset="-122"/>
              </a:rPr>
              <a:t>CPI</a:t>
            </a:r>
            <a:r>
              <a:rPr lang="zh-CN" altLang="en-US" sz="1800" dirty="0">
                <a:ea typeface="黑体" panose="02010609060101010101" pitchFamily="2" charset="-122"/>
              </a:rPr>
              <a:t>分别为</a:t>
            </a:r>
            <a:r>
              <a:rPr lang="en-US" altLang="zh-CN" sz="1800" dirty="0">
                <a:ea typeface="黑体" panose="02010609060101010101" pitchFamily="2" charset="-122"/>
              </a:rPr>
              <a:t>1</a:t>
            </a:r>
            <a:r>
              <a:rPr lang="zh-CN" altLang="en-US" sz="1800" dirty="0">
                <a:ea typeface="黑体" panose="02010609060101010101" pitchFamily="2" charset="-122"/>
              </a:rPr>
              <a:t>、</a:t>
            </a:r>
            <a:r>
              <a:rPr lang="en-US" altLang="zh-CN" sz="1800" dirty="0">
                <a:ea typeface="黑体" panose="02010609060101010101" pitchFamily="2" charset="-122"/>
              </a:rPr>
              <a:t>2</a:t>
            </a:r>
            <a:r>
              <a:rPr lang="zh-CN" altLang="en-US" sz="1800" dirty="0">
                <a:ea typeface="黑体" panose="02010609060101010101" pitchFamily="2" charset="-122"/>
              </a:rPr>
              <a:t>、</a:t>
            </a:r>
            <a:r>
              <a:rPr lang="en-US" altLang="zh-CN" sz="1800" dirty="0">
                <a:ea typeface="黑体" panose="02010609060101010101" pitchFamily="2" charset="-122"/>
              </a:rPr>
              <a:t>4</a:t>
            </a:r>
            <a:r>
              <a:rPr lang="zh-CN" altLang="en-US" sz="1800" dirty="0">
                <a:ea typeface="黑体" panose="02010609060101010101" pitchFamily="2" charset="-122"/>
              </a:rPr>
              <a:t>。程序</a:t>
            </a:r>
            <a:r>
              <a:rPr lang="en-US" altLang="zh-CN" sz="1800" dirty="0">
                <a:ea typeface="黑体" panose="02010609060101010101" pitchFamily="2" charset="-122"/>
              </a:rPr>
              <a:t>P</a:t>
            </a:r>
            <a:r>
              <a:rPr lang="zh-CN" altLang="en-US" sz="1800" dirty="0">
                <a:ea typeface="黑体" panose="02010609060101010101" pitchFamily="2" charset="-122"/>
              </a:rPr>
              <a:t>在</a:t>
            </a:r>
            <a:r>
              <a:rPr lang="en-US" altLang="zh-CN" sz="1800" dirty="0">
                <a:ea typeface="黑体" panose="02010609060101010101" pitchFamily="2" charset="-122"/>
              </a:rPr>
              <a:t>M</a:t>
            </a:r>
            <a:r>
              <a:rPr lang="zh-CN" altLang="en-US" sz="1800" dirty="0">
                <a:ea typeface="黑体" panose="02010609060101010101" pitchFamily="2" charset="-122"/>
              </a:rPr>
              <a:t>上被编译为目标代码</a:t>
            </a:r>
            <a:r>
              <a:rPr lang="en-US" altLang="zh-CN" sz="1800" dirty="0">
                <a:ea typeface="黑体" panose="02010609060101010101" pitchFamily="2" charset="-122"/>
              </a:rPr>
              <a:t>P1</a:t>
            </a:r>
            <a:r>
              <a:rPr lang="zh-CN" altLang="en-US" sz="1800" dirty="0">
                <a:ea typeface="黑体" panose="02010609060101010101" pitchFamily="2" charset="-122"/>
              </a:rPr>
              <a:t>和</a:t>
            </a:r>
            <a:r>
              <a:rPr lang="en-US" altLang="zh-CN" sz="1800" dirty="0">
                <a:ea typeface="黑体" panose="02010609060101010101" pitchFamily="2" charset="-122"/>
              </a:rPr>
              <a:t>P2</a:t>
            </a:r>
            <a:r>
              <a:rPr lang="zh-CN" altLang="en-US" sz="1800" dirty="0">
                <a:ea typeface="黑体" panose="02010609060101010101" pitchFamily="2" charset="-122"/>
              </a:rPr>
              <a:t>，</a:t>
            </a:r>
            <a:r>
              <a:rPr lang="en-US" altLang="zh-CN" sz="1800" dirty="0">
                <a:ea typeface="黑体" panose="02010609060101010101" pitchFamily="2" charset="-122"/>
              </a:rPr>
              <a:t>P1</a:t>
            </a:r>
            <a:r>
              <a:rPr lang="zh-CN" altLang="en-US" sz="1800" dirty="0">
                <a:ea typeface="黑体" panose="02010609060101010101" pitchFamily="2" charset="-122"/>
              </a:rPr>
              <a:t>含</a:t>
            </a:r>
            <a:r>
              <a:rPr lang="en-US" altLang="zh-CN" sz="1800" dirty="0">
                <a:ea typeface="黑体" panose="02010609060101010101" pitchFamily="2" charset="-122"/>
              </a:rPr>
              <a:t>A</a:t>
            </a:r>
            <a:r>
              <a:rPr lang="zh-CN" altLang="en-US" sz="1800" dirty="0">
                <a:ea typeface="黑体" panose="02010609060101010101" pitchFamily="2" charset="-122"/>
              </a:rPr>
              <a:t>、</a:t>
            </a:r>
            <a:r>
              <a:rPr lang="en-US" altLang="zh-CN" sz="1800" dirty="0">
                <a:ea typeface="黑体" panose="02010609060101010101" pitchFamily="2" charset="-122"/>
              </a:rPr>
              <a:t>B</a:t>
            </a:r>
            <a:r>
              <a:rPr lang="zh-CN" altLang="en-US" sz="1800" dirty="0">
                <a:ea typeface="黑体" panose="02010609060101010101" pitchFamily="2" charset="-122"/>
              </a:rPr>
              <a:t>、</a:t>
            </a:r>
            <a:r>
              <a:rPr lang="en-US" altLang="zh-CN" sz="1800" dirty="0">
                <a:ea typeface="黑体" panose="02010609060101010101" pitchFamily="2" charset="-122"/>
              </a:rPr>
              <a:t>C</a:t>
            </a:r>
            <a:r>
              <a:rPr lang="zh-CN" altLang="en-US" sz="1800" dirty="0">
                <a:ea typeface="黑体" panose="02010609060101010101" pitchFamily="2" charset="-122"/>
              </a:rPr>
              <a:t>三类指令条数为</a:t>
            </a:r>
            <a:r>
              <a:rPr lang="en-US" altLang="zh-CN" sz="1800" dirty="0">
                <a:ea typeface="黑体" panose="02010609060101010101" pitchFamily="2" charset="-122"/>
              </a:rPr>
              <a:t>8</a:t>
            </a:r>
            <a:r>
              <a:rPr lang="zh-CN" altLang="en-US" sz="1800" dirty="0">
                <a:ea typeface="黑体" panose="02010609060101010101" pitchFamily="2" charset="-122"/>
              </a:rPr>
              <a:t>、</a:t>
            </a:r>
            <a:r>
              <a:rPr lang="en-US" altLang="zh-CN" sz="1800" dirty="0">
                <a:ea typeface="黑体" panose="02010609060101010101" pitchFamily="2" charset="-122"/>
              </a:rPr>
              <a:t>2</a:t>
            </a:r>
            <a:r>
              <a:rPr lang="zh-CN" altLang="en-US" sz="1800" dirty="0">
                <a:ea typeface="黑体" panose="02010609060101010101" pitchFamily="2" charset="-122"/>
              </a:rPr>
              <a:t>、</a:t>
            </a:r>
            <a:r>
              <a:rPr lang="en-US" altLang="zh-CN" sz="1800" dirty="0">
                <a:ea typeface="黑体" panose="02010609060101010101" pitchFamily="2" charset="-122"/>
              </a:rPr>
              <a:t>2</a:t>
            </a:r>
            <a:r>
              <a:rPr lang="zh-CN" altLang="en-US" sz="1800" dirty="0">
                <a:ea typeface="黑体" panose="02010609060101010101" pitchFamily="2" charset="-122"/>
              </a:rPr>
              <a:t>，</a:t>
            </a:r>
            <a:r>
              <a:rPr lang="en-US" altLang="zh-CN" sz="1800" dirty="0">
                <a:ea typeface="黑体" panose="02010609060101010101" pitchFamily="2" charset="-122"/>
                <a:sym typeface="+mn-ea"/>
              </a:rPr>
              <a:t>P2</a:t>
            </a:r>
            <a:r>
              <a:rPr lang="zh-CN" altLang="en-US" sz="1800" dirty="0">
                <a:ea typeface="黑体" panose="02010609060101010101" pitchFamily="2" charset="-122"/>
                <a:sym typeface="+mn-ea"/>
              </a:rPr>
              <a:t>含</a:t>
            </a:r>
            <a:r>
              <a:rPr lang="en-US" altLang="zh-CN" sz="1800" dirty="0">
                <a:ea typeface="黑体" panose="02010609060101010101" pitchFamily="2" charset="-122"/>
                <a:sym typeface="+mn-ea"/>
              </a:rPr>
              <a:t>A</a:t>
            </a:r>
            <a:r>
              <a:rPr lang="zh-CN" altLang="en-US" sz="1800" dirty="0">
                <a:ea typeface="黑体" panose="02010609060101010101" pitchFamily="2" charset="-122"/>
                <a:sym typeface="+mn-ea"/>
              </a:rPr>
              <a:t>、</a:t>
            </a:r>
            <a:r>
              <a:rPr lang="en-US" altLang="zh-CN" sz="1800" dirty="0">
                <a:ea typeface="黑体" panose="02010609060101010101" pitchFamily="2" charset="-122"/>
                <a:sym typeface="+mn-ea"/>
              </a:rPr>
              <a:t>B</a:t>
            </a:r>
            <a:r>
              <a:rPr lang="zh-CN" altLang="en-US" sz="1800" dirty="0">
                <a:ea typeface="黑体" panose="02010609060101010101" pitchFamily="2" charset="-122"/>
                <a:sym typeface="+mn-ea"/>
              </a:rPr>
              <a:t>、</a:t>
            </a:r>
            <a:r>
              <a:rPr lang="en-US" altLang="zh-CN" sz="1800" dirty="0">
                <a:ea typeface="黑体" panose="02010609060101010101" pitchFamily="2" charset="-122"/>
                <a:sym typeface="+mn-ea"/>
              </a:rPr>
              <a:t>C</a:t>
            </a:r>
            <a:r>
              <a:rPr lang="zh-CN" altLang="en-US" sz="1800" dirty="0">
                <a:ea typeface="黑体" panose="02010609060101010101" pitchFamily="2" charset="-122"/>
                <a:sym typeface="+mn-ea"/>
              </a:rPr>
              <a:t>三类指令条数为</a:t>
            </a:r>
            <a:r>
              <a:rPr lang="en-US" altLang="zh-CN" sz="1800" dirty="0">
                <a:ea typeface="黑体" panose="02010609060101010101" pitchFamily="2" charset="-122"/>
                <a:sym typeface="+mn-ea"/>
              </a:rPr>
              <a:t>2</a:t>
            </a:r>
            <a:r>
              <a:rPr lang="zh-CN" altLang="en-US" sz="1800" dirty="0">
                <a:ea typeface="黑体" panose="02010609060101010101" pitchFamily="2" charset="-122"/>
                <a:sym typeface="+mn-ea"/>
              </a:rPr>
              <a:t>、</a:t>
            </a:r>
            <a:r>
              <a:rPr lang="en-US" altLang="zh-CN" sz="1800" dirty="0">
                <a:ea typeface="黑体" panose="02010609060101010101" pitchFamily="2" charset="-122"/>
                <a:sym typeface="+mn-ea"/>
              </a:rPr>
              <a:t>5</a:t>
            </a:r>
            <a:r>
              <a:rPr lang="zh-CN" altLang="en-US" sz="1800" dirty="0">
                <a:ea typeface="黑体" panose="02010609060101010101" pitchFamily="2" charset="-122"/>
                <a:sym typeface="+mn-ea"/>
              </a:rPr>
              <a:t>、</a:t>
            </a:r>
            <a:r>
              <a:rPr lang="en-US" altLang="zh-CN" sz="1800" dirty="0">
                <a:ea typeface="黑体" panose="02010609060101010101" pitchFamily="2" charset="-122"/>
                <a:sym typeface="+mn-ea"/>
              </a:rPr>
              <a:t>3</a:t>
            </a:r>
            <a:r>
              <a:rPr lang="zh-CN" altLang="en-US" sz="1800" dirty="0">
                <a:ea typeface="黑体" panose="02010609060101010101" pitchFamily="2" charset="-122"/>
                <a:sym typeface="+mn-ea"/>
              </a:rPr>
              <a:t>。</a:t>
            </a:r>
            <a:r>
              <a:rPr lang="en-US" altLang="zh-CN" sz="1800" dirty="0">
                <a:ea typeface="黑体" panose="02010609060101010101" pitchFamily="2" charset="-122"/>
              </a:rPr>
              <a:t> </a:t>
            </a:r>
            <a:endParaRPr lang="en-US" altLang="zh-CN" sz="1800" dirty="0">
              <a:ea typeface="黑体" panose="02010609060101010101" pitchFamily="2" charset="-122"/>
            </a:endParaRPr>
          </a:p>
          <a:p>
            <a:pPr marL="0" lvl="0" indent="457200">
              <a:lnSpc>
                <a:spcPct val="110000"/>
              </a:lnSpc>
              <a:spcBef>
                <a:spcPts val="0"/>
              </a:spcBef>
              <a:buNone/>
            </a:pPr>
            <a:r>
              <a:rPr lang="en-US" altLang="zh-CN" sz="1800" dirty="0">
                <a:ea typeface="黑体" panose="02010609060101010101" pitchFamily="2" charset="-122"/>
              </a:rPr>
              <a:t>P1</a:t>
            </a:r>
            <a:r>
              <a:rPr lang="zh-CN" altLang="en-US" sz="1800" dirty="0">
                <a:ea typeface="黑体" panose="02010609060101010101" pitchFamily="2" charset="-122"/>
              </a:rPr>
              <a:t>和</a:t>
            </a:r>
            <a:r>
              <a:rPr lang="en-US" altLang="zh-CN" sz="1800" dirty="0">
                <a:ea typeface="黑体" panose="02010609060101010101" pitchFamily="2" charset="-122"/>
              </a:rPr>
              <a:t>P2</a:t>
            </a:r>
            <a:r>
              <a:rPr lang="zh-CN" altLang="en-US" sz="1800" dirty="0">
                <a:ea typeface="黑体" panose="02010609060101010101" pitchFamily="2" charset="-122"/>
              </a:rPr>
              <a:t>，哪个总指令条数少？哪个执行速度快？平均</a:t>
            </a:r>
            <a:r>
              <a:rPr lang="en-US" altLang="zh-CN" sz="1800" dirty="0">
                <a:ea typeface="黑体" panose="02010609060101010101" pitchFamily="2" charset="-122"/>
              </a:rPr>
              <a:t>CPI</a:t>
            </a:r>
            <a:r>
              <a:rPr lang="zh-CN" altLang="en-US" sz="1800" dirty="0">
                <a:ea typeface="黑体" panose="02010609060101010101" pitchFamily="2" charset="-122"/>
              </a:rPr>
              <a:t>分别为</a:t>
            </a:r>
            <a:r>
              <a:rPr lang="zh-CN" altLang="en-US" sz="1800" dirty="0">
                <a:ea typeface="黑体" panose="02010609060101010101" pitchFamily="2" charset="-122"/>
              </a:rPr>
              <a:t>多少？</a:t>
            </a:r>
            <a:endParaRPr lang="zh-CN" altLang="en-US" sz="1800" dirty="0">
              <a:ea typeface="黑体" panose="02010609060101010101" pitchFamily="2" charset="-122"/>
            </a:endParaRPr>
          </a:p>
        </p:txBody>
      </p:sp>
      <p:sp>
        <p:nvSpPr>
          <p:cNvPr id="420868" name="Rectangle 4"/>
          <p:cNvSpPr/>
          <p:nvPr/>
        </p:nvSpPr>
        <p:spPr>
          <a:xfrm>
            <a:off x="612140" y="2996883"/>
            <a:ext cx="7666038" cy="368300"/>
          </a:xfrm>
          <a:prstGeom prst="rect">
            <a:avLst/>
          </a:prstGeom>
          <a:noFill/>
          <a:ln w="12700">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solidFill>
                  <a:schemeClr val="accent2"/>
                </a:solidFill>
                <a:ea typeface="黑体" panose="02010609060101010101" pitchFamily="2" charset="-122"/>
              </a:rPr>
              <a:t>Answer:      </a:t>
            </a:r>
            <a:endParaRPr lang="en-US" altLang="zh-CN" sz="2000" dirty="0">
              <a:solidFill>
                <a:schemeClr val="accent2"/>
              </a:solidFill>
              <a:ea typeface="黑体" panose="02010609060101010101" pitchFamily="2" charset="-122"/>
            </a:endParaRPr>
          </a:p>
        </p:txBody>
      </p:sp>
      <p:graphicFrame>
        <p:nvGraphicFramePr>
          <p:cNvPr id="4" name="表格 3"/>
          <p:cNvGraphicFramePr/>
          <p:nvPr>
            <p:custDataLst>
              <p:tags r:id="rId1"/>
            </p:custDataLst>
          </p:nvPr>
        </p:nvGraphicFramePr>
        <p:xfrm>
          <a:off x="1835785" y="3213100"/>
          <a:ext cx="6398895" cy="1866900"/>
        </p:xfrm>
        <a:graphic>
          <a:graphicData uri="http://schemas.openxmlformats.org/drawingml/2006/table">
            <a:tbl>
              <a:tblPr>
                <a:tableStyleId>{D7AC3CCA-C797-4891-BE02-D94E43425B78}</a:tableStyleId>
              </a:tblPr>
              <a:tblGrid>
                <a:gridCol w="2132965"/>
                <a:gridCol w="2132965"/>
                <a:gridCol w="2132965"/>
              </a:tblGrid>
              <a:tr h="457200">
                <a:tc>
                  <a:txBody>
                    <a:bodyPr/>
                    <a:p>
                      <a:pPr>
                        <a:buNone/>
                      </a:pPr>
                      <a:endParaRPr lang="zh-CN" altLang="en-US" sz="1800" b="0"/>
                    </a:p>
                  </a:txBody>
                  <a:tcPr anchor="ctr" anchorCtr="0"/>
                </a:tc>
                <a:tc>
                  <a:txBody>
                    <a:bodyPr/>
                    <a:p>
                      <a:pPr algn="ctr">
                        <a:buNone/>
                      </a:pPr>
                      <a:r>
                        <a:rPr lang="en-US" altLang="zh-CN" sz="1800" b="1"/>
                        <a:t>P1</a:t>
                      </a:r>
                      <a:endParaRPr lang="en-US" altLang="zh-CN" sz="1800" b="1"/>
                    </a:p>
                  </a:txBody>
                  <a:tcPr anchor="ctr" anchorCtr="0"/>
                </a:tc>
                <a:tc>
                  <a:txBody>
                    <a:bodyPr/>
                    <a:p>
                      <a:pPr algn="ctr">
                        <a:buNone/>
                      </a:pPr>
                      <a:r>
                        <a:rPr lang="en-US" altLang="zh-CN" sz="1800" b="1"/>
                        <a:t>P2</a:t>
                      </a:r>
                      <a:endParaRPr lang="en-US" altLang="zh-CN" sz="1800" b="1"/>
                    </a:p>
                  </a:txBody>
                  <a:tcPr anchor="ctr" anchorCtr="0"/>
                </a:tc>
              </a:tr>
              <a:tr h="449580">
                <a:tc>
                  <a:txBody>
                    <a:bodyPr/>
                    <a:p>
                      <a:pPr>
                        <a:buNone/>
                      </a:pPr>
                      <a:r>
                        <a:rPr lang="zh-CN" altLang="en-US" sz="1800" b="1"/>
                        <a:t>总指令条数</a:t>
                      </a:r>
                      <a:endParaRPr lang="zh-CN" altLang="en-US" sz="1800" b="1"/>
                    </a:p>
                  </a:txBody>
                  <a:tcPr anchor="ctr" anchorCtr="0"/>
                </a:tc>
                <a:tc>
                  <a:txBody>
                    <a:bodyPr/>
                    <a:p>
                      <a:pPr>
                        <a:buNone/>
                      </a:pPr>
                      <a:r>
                        <a:rPr lang="en-US" altLang="zh-CN" sz="1800" b="0"/>
                        <a:t>8+2+2=12</a:t>
                      </a:r>
                      <a:endParaRPr lang="en-US" altLang="zh-CN" sz="1800" b="0"/>
                    </a:p>
                  </a:txBody>
                  <a:tcPr anchor="ctr" anchorCtr="0"/>
                </a:tc>
                <a:tc>
                  <a:txBody>
                    <a:bodyPr/>
                    <a:p>
                      <a:pPr>
                        <a:buNone/>
                      </a:pPr>
                      <a:r>
                        <a:rPr lang="en-US" altLang="zh-CN" sz="1800" b="0"/>
                        <a:t>2+5+3=10</a:t>
                      </a:r>
                      <a:endParaRPr lang="en-US" altLang="zh-CN" sz="1800" b="0"/>
                    </a:p>
                  </a:txBody>
                  <a:tcPr anchor="ctr" anchorCtr="0"/>
                </a:tc>
              </a:tr>
              <a:tr h="457200">
                <a:tc>
                  <a:txBody>
                    <a:bodyPr/>
                    <a:p>
                      <a:pPr>
                        <a:buNone/>
                      </a:pPr>
                      <a:r>
                        <a:rPr lang="zh-CN" altLang="en-US" sz="1800" b="1"/>
                        <a:t>总时钟周期数</a:t>
                      </a:r>
                      <a:endParaRPr lang="zh-CN" altLang="en-US" sz="1800" b="1"/>
                    </a:p>
                  </a:txBody>
                  <a:tcPr anchor="ctr" anchorCtr="0"/>
                </a:tc>
                <a:tc>
                  <a:txBody>
                    <a:bodyPr/>
                    <a:p>
                      <a:pPr>
                        <a:buNone/>
                      </a:pPr>
                      <a:r>
                        <a:rPr lang="en-US" altLang="zh-CN" sz="1800" b="0"/>
                        <a:t>8*1+2*2+2*4=20</a:t>
                      </a:r>
                      <a:endParaRPr lang="en-US" altLang="zh-CN" sz="1800" b="0"/>
                    </a:p>
                  </a:txBody>
                  <a:tcPr anchor="ctr" anchorCtr="0"/>
                </a:tc>
                <a:tc>
                  <a:txBody>
                    <a:bodyPr/>
                    <a:p>
                      <a:pPr>
                        <a:buNone/>
                      </a:pPr>
                      <a:r>
                        <a:rPr lang="en-US" altLang="zh-CN" sz="1800" b="0"/>
                        <a:t>2*1+5*2+3*4=24</a:t>
                      </a:r>
                      <a:endParaRPr lang="en-US" altLang="zh-CN" sz="1800" b="0"/>
                    </a:p>
                  </a:txBody>
                  <a:tcPr anchor="ctr" anchorCtr="0"/>
                </a:tc>
              </a:tr>
              <a:tr h="502920">
                <a:tc>
                  <a:txBody>
                    <a:bodyPr/>
                    <a:p>
                      <a:pPr>
                        <a:buNone/>
                      </a:pPr>
                      <a:r>
                        <a:rPr lang="zh-CN" altLang="en-US" sz="1800" b="1"/>
                        <a:t>平均</a:t>
                      </a:r>
                      <a:r>
                        <a:rPr lang="en-US" altLang="zh-CN" sz="1800" b="1"/>
                        <a:t>CPI</a:t>
                      </a:r>
                      <a:endParaRPr lang="en-US" altLang="zh-CN" sz="1800" b="1"/>
                    </a:p>
                  </a:txBody>
                  <a:tcPr anchor="ctr" anchorCtr="0"/>
                </a:tc>
                <a:tc>
                  <a:txBody>
                    <a:bodyPr/>
                    <a:p>
                      <a:pPr>
                        <a:buNone/>
                      </a:pPr>
                      <a:r>
                        <a:rPr lang="en-US" altLang="zh-CN" sz="1800" b="0"/>
                        <a:t>20/12=1.67</a:t>
                      </a:r>
                      <a:endParaRPr lang="en-US" altLang="zh-CN" sz="1800" b="0"/>
                    </a:p>
                  </a:txBody>
                  <a:tcPr anchor="ctr" anchorCtr="0"/>
                </a:tc>
                <a:tc>
                  <a:txBody>
                    <a:bodyPr/>
                    <a:p>
                      <a:pPr>
                        <a:buNone/>
                      </a:pPr>
                      <a:r>
                        <a:rPr lang="en-US" altLang="zh-CN" sz="1800" b="0"/>
                        <a:t>24/10=2.4</a:t>
                      </a:r>
                      <a:endParaRPr lang="en-US" altLang="zh-CN" sz="1800" b="0"/>
                    </a:p>
                  </a:txBody>
                  <a:tcPr anchor="ctr" anchorCtr="0"/>
                </a:tc>
              </a:tr>
            </a:tbl>
          </a:graphicData>
        </a:graphic>
      </p:graphicFrame>
      <p:sp>
        <p:nvSpPr>
          <p:cNvPr id="5" name="Text Box 6"/>
          <p:cNvSpPr txBox="1"/>
          <p:nvPr/>
        </p:nvSpPr>
        <p:spPr>
          <a:xfrm>
            <a:off x="1036320" y="5373370"/>
            <a:ext cx="7071360" cy="706755"/>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gn="ctr">
              <a:lnSpc>
                <a:spcPct val="100000"/>
              </a:lnSpc>
              <a:spcBef>
                <a:spcPct val="50000"/>
              </a:spcBef>
              <a:buNone/>
            </a:pPr>
            <a:r>
              <a:rPr lang="zh-CN" altLang="en-US" sz="2000" dirty="0">
                <a:solidFill>
                  <a:srgbClr val="FF3300"/>
                </a:solidFill>
                <a:ea typeface="黑体" panose="02010609060101010101" pitchFamily="2" charset="-122"/>
                <a:sym typeface="+mn-ea"/>
              </a:rPr>
              <a:t>∴ </a:t>
            </a:r>
            <a:r>
              <a:rPr lang="en-US" sz="2000" dirty="0">
                <a:solidFill>
                  <a:srgbClr val="FF3300"/>
                </a:solidFill>
                <a:ea typeface="黑体" panose="02010609060101010101" pitchFamily="2" charset="-122"/>
              </a:rPr>
              <a:t>P2</a:t>
            </a:r>
            <a:r>
              <a:rPr lang="zh-CN" altLang="en-US" sz="2000" dirty="0">
                <a:solidFill>
                  <a:srgbClr val="FF3300"/>
                </a:solidFill>
                <a:ea typeface="黑体" panose="02010609060101010101" pitchFamily="2" charset="-122"/>
              </a:rPr>
              <a:t>的总指令条数少，</a:t>
            </a:r>
            <a:r>
              <a:rPr lang="en-US" altLang="zh-CN" sz="2000" dirty="0">
                <a:solidFill>
                  <a:srgbClr val="FF3300"/>
                </a:solidFill>
                <a:ea typeface="黑体" panose="02010609060101010101" pitchFamily="2" charset="-122"/>
              </a:rPr>
              <a:t>P1</a:t>
            </a:r>
            <a:r>
              <a:rPr lang="zh-CN" altLang="en-US" sz="2000" dirty="0">
                <a:solidFill>
                  <a:srgbClr val="FF3300"/>
                </a:solidFill>
                <a:ea typeface="黑体" panose="02010609060101010101" pitchFamily="2" charset="-122"/>
              </a:rPr>
              <a:t>的执行速度快，</a:t>
            </a:r>
            <a:br>
              <a:rPr lang="zh-CN" altLang="en-US" sz="2000" dirty="0">
                <a:solidFill>
                  <a:srgbClr val="FF3300"/>
                </a:solidFill>
                <a:ea typeface="黑体" panose="02010609060101010101" pitchFamily="2" charset="-122"/>
              </a:rPr>
            </a:br>
            <a:r>
              <a:rPr lang="en-US" altLang="zh-CN" sz="2000" dirty="0">
                <a:solidFill>
                  <a:srgbClr val="FF3300"/>
                </a:solidFill>
                <a:ea typeface="黑体" panose="02010609060101010101" pitchFamily="2" charset="-122"/>
              </a:rPr>
              <a:t>P1</a:t>
            </a:r>
            <a:r>
              <a:rPr lang="zh-CN" altLang="en-US" sz="2000" dirty="0">
                <a:solidFill>
                  <a:srgbClr val="FF3300"/>
                </a:solidFill>
                <a:ea typeface="黑体" panose="02010609060101010101" pitchFamily="2" charset="-122"/>
              </a:rPr>
              <a:t>的平均</a:t>
            </a:r>
            <a:r>
              <a:rPr lang="en-US" altLang="zh-CN" sz="2000" dirty="0">
                <a:solidFill>
                  <a:srgbClr val="FF3300"/>
                </a:solidFill>
                <a:ea typeface="黑体" panose="02010609060101010101" pitchFamily="2" charset="-122"/>
              </a:rPr>
              <a:t>CPI</a:t>
            </a:r>
            <a:r>
              <a:rPr lang="zh-CN" altLang="en-US" sz="2000" dirty="0">
                <a:solidFill>
                  <a:srgbClr val="FF3300"/>
                </a:solidFill>
                <a:ea typeface="黑体" panose="02010609060101010101" pitchFamily="2" charset="-122"/>
              </a:rPr>
              <a:t>为</a:t>
            </a:r>
            <a:r>
              <a:rPr lang="en-US" altLang="zh-CN" sz="2000" dirty="0">
                <a:solidFill>
                  <a:srgbClr val="FF3300"/>
                </a:solidFill>
                <a:ea typeface="黑体" panose="02010609060101010101" pitchFamily="2" charset="-122"/>
              </a:rPr>
              <a:t>1.67</a:t>
            </a:r>
            <a:r>
              <a:rPr lang="zh-CN" altLang="en-US" sz="2000" dirty="0">
                <a:solidFill>
                  <a:srgbClr val="FF3300"/>
                </a:solidFill>
                <a:ea typeface="黑体" panose="02010609060101010101" pitchFamily="2" charset="-122"/>
              </a:rPr>
              <a:t>，</a:t>
            </a:r>
            <a:r>
              <a:rPr lang="en-US" altLang="zh-CN" sz="2000" dirty="0">
                <a:solidFill>
                  <a:srgbClr val="FF3300"/>
                </a:solidFill>
                <a:ea typeface="黑体" panose="02010609060101010101" pitchFamily="2" charset="-122"/>
              </a:rPr>
              <a:t>P2</a:t>
            </a:r>
            <a:r>
              <a:rPr lang="zh-CN" altLang="en-US" sz="2000" dirty="0">
                <a:solidFill>
                  <a:srgbClr val="FF3300"/>
                </a:solidFill>
                <a:ea typeface="黑体" panose="02010609060101010101" pitchFamily="2" charset="-122"/>
              </a:rPr>
              <a:t>的平均</a:t>
            </a:r>
            <a:r>
              <a:rPr lang="en-US" altLang="zh-CN" sz="2000" dirty="0">
                <a:solidFill>
                  <a:srgbClr val="FF3300"/>
                </a:solidFill>
                <a:ea typeface="黑体" panose="02010609060101010101" pitchFamily="2" charset="-122"/>
              </a:rPr>
              <a:t>CPI</a:t>
            </a:r>
            <a:r>
              <a:rPr lang="zh-CN" altLang="en-US" sz="2000" dirty="0">
                <a:solidFill>
                  <a:srgbClr val="FF3300"/>
                </a:solidFill>
                <a:ea typeface="黑体" panose="02010609060101010101" pitchFamily="2" charset="-122"/>
              </a:rPr>
              <a:t>为</a:t>
            </a:r>
            <a:r>
              <a:rPr lang="en-US" altLang="zh-CN" sz="2000" dirty="0">
                <a:solidFill>
                  <a:srgbClr val="FF3300"/>
                </a:solidFill>
                <a:ea typeface="黑体" panose="02010609060101010101" pitchFamily="2" charset="-122"/>
              </a:rPr>
              <a:t>2.4</a:t>
            </a:r>
            <a:endParaRPr lang="en-US" altLang="zh-CN" sz="2000" dirty="0">
              <a:solidFill>
                <a:srgbClr val="FF3300"/>
              </a:solidFill>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509270" y="260985"/>
            <a:ext cx="8229600" cy="561975"/>
          </a:xfrm>
        </p:spPr>
        <p:txBody>
          <a:bodyPr vert="horz" wrap="square" lIns="91440" tIns="45720" rIns="91440" bIns="45720" anchor="ctr" anchorCtr="0"/>
          <a:p>
            <a:pPr algn="l">
              <a:buClrTx/>
              <a:buSzTx/>
              <a:buFont typeface="Arial" panose="020B0604020202020204" pitchFamily="34" charset="0"/>
            </a:pPr>
            <a:r>
              <a:rPr lang="zh-CN" altLang="en-US" sz="3600" b="1" dirty="0">
                <a:solidFill>
                  <a:schemeClr val="bg1"/>
                </a:solidFill>
                <a:latin typeface="华文新魏" panose="02010800040101010101" pitchFamily="2" charset="-122"/>
                <a:ea typeface="华文新魏" panose="02010800040101010101" pitchFamily="2" charset="-122"/>
                <a:cs typeface="+mn-cs"/>
              </a:rPr>
              <a:t>用指令执行速度进行性能</a:t>
            </a:r>
            <a:r>
              <a:rPr lang="zh-CN" altLang="en-US" sz="3600" b="1" dirty="0">
                <a:solidFill>
                  <a:schemeClr val="bg1"/>
                </a:solidFill>
                <a:latin typeface="华文新魏" panose="02010800040101010101" pitchFamily="2" charset="-122"/>
                <a:ea typeface="华文新魏" panose="02010800040101010101" pitchFamily="2" charset="-122"/>
                <a:cs typeface="+mn-cs"/>
              </a:rPr>
              <a:t>评估</a:t>
            </a:r>
            <a:endParaRPr lang="zh-CN" altLang="en-US" sz="3600" b="1" dirty="0">
              <a:solidFill>
                <a:schemeClr val="bg1"/>
              </a:solidFill>
              <a:latin typeface="华文新魏" panose="02010800040101010101" pitchFamily="2" charset="-122"/>
              <a:ea typeface="华文新魏" panose="02010800040101010101" pitchFamily="2" charset="-122"/>
              <a:cs typeface="+mn-cs"/>
            </a:endParaRPr>
          </a:p>
        </p:txBody>
      </p:sp>
      <p:sp>
        <p:nvSpPr>
          <p:cNvPr id="580611" name="Rectangle 3"/>
          <p:cNvSpPr>
            <a:spLocks noGrp="1"/>
          </p:cNvSpPr>
          <p:nvPr>
            <p:ph idx="1"/>
          </p:nvPr>
        </p:nvSpPr>
        <p:spPr>
          <a:xfrm>
            <a:off x="971550" y="1628775"/>
            <a:ext cx="7567295" cy="4747260"/>
          </a:xfrm>
        </p:spPr>
        <p:txBody>
          <a:bodyPr vert="horz" wrap="square" lIns="91440" tIns="45720" rIns="91440" bIns="45720" anchor="t" anchorCtr="0"/>
          <a:p>
            <a:pPr algn="l">
              <a:lnSpc>
                <a:spcPct val="150000"/>
              </a:lnSpc>
              <a:spcBef>
                <a:spcPts val="0"/>
              </a:spcBef>
              <a:buBlip>
                <a:blip r:embed="rId1"/>
              </a:buBlip>
            </a:pPr>
            <a:r>
              <a:rPr lang="zh-CN" altLang="en-US" sz="2800" dirty="0">
                <a:latin typeface="微软雅黑" panose="020B0503020204020204" charset="-122"/>
                <a:ea typeface="微软雅黑" panose="020B0503020204020204" charset="-122"/>
              </a:rPr>
              <a:t> 早期使用指令执行速度衡量计算机</a:t>
            </a:r>
            <a:r>
              <a:rPr lang="zh-CN" altLang="en-US" sz="2800" dirty="0">
                <a:latin typeface="微软雅黑" panose="020B0503020204020204" charset="-122"/>
                <a:ea typeface="微软雅黑" panose="020B0503020204020204" charset="-122"/>
              </a:rPr>
              <a:t>性能</a:t>
            </a:r>
            <a:endParaRPr lang="zh-CN" altLang="en-US" sz="2800" dirty="0">
              <a:latin typeface="微软雅黑" panose="020B0503020204020204" charset="-122"/>
              <a:ea typeface="微软雅黑" panose="020B0503020204020204" charset="-122"/>
            </a:endParaRPr>
          </a:p>
          <a:p>
            <a:pPr lvl="1" algn="l">
              <a:lnSpc>
                <a:spcPct val="150000"/>
              </a:lnSpc>
              <a:spcBef>
                <a:spcPts val="0"/>
              </a:spcBef>
              <a:buFont typeface="Wingdings" panose="05000000000000000000" charset="0"/>
              <a:buChar char="Ø"/>
            </a:pPr>
            <a:r>
              <a:rPr lang="en-US" altLang="zh-CN" sz="2450" dirty="0">
                <a:latin typeface="微软雅黑" panose="020B0503020204020204" charset="-122"/>
                <a:ea typeface="微软雅黑" panose="020B0503020204020204" charset="-122"/>
              </a:rPr>
              <a:t> </a:t>
            </a:r>
            <a:r>
              <a:rPr lang="zh-CN" altLang="en-US" sz="2450" dirty="0">
                <a:latin typeface="微软雅黑" panose="020B0503020204020204" charset="-122"/>
                <a:ea typeface="微软雅黑" panose="020B0503020204020204" charset="-122"/>
              </a:rPr>
              <a:t>每秒执行百万记录数</a:t>
            </a:r>
            <a:r>
              <a:rPr lang="en-US" altLang="zh-CN" sz="2450" dirty="0">
                <a:latin typeface="微软雅黑" panose="020B0503020204020204" charset="-122"/>
                <a:ea typeface="微软雅黑" panose="020B0503020204020204" charset="-122"/>
              </a:rPr>
              <a:t>——MIPS</a:t>
            </a:r>
            <a:endParaRPr lang="en-US" altLang="zh-CN" sz="2450" dirty="0">
              <a:latin typeface="微软雅黑" panose="020B0503020204020204" charset="-122"/>
              <a:ea typeface="微软雅黑" panose="020B0503020204020204" charset="-122"/>
            </a:endParaRPr>
          </a:p>
          <a:p>
            <a:pPr lvl="1" algn="l">
              <a:lnSpc>
                <a:spcPct val="150000"/>
              </a:lnSpc>
              <a:spcBef>
                <a:spcPts val="0"/>
              </a:spcBef>
              <a:buFont typeface="Wingdings" panose="05000000000000000000" charset="0"/>
              <a:buChar char="Ø"/>
            </a:pPr>
            <a:r>
              <a:rPr lang="en-US" altLang="zh-CN" sz="2450" dirty="0">
                <a:latin typeface="微软雅黑" panose="020B0503020204020204" charset="-122"/>
                <a:ea typeface="微软雅黑" panose="020B0503020204020204" charset="-122"/>
              </a:rPr>
              <a:t> </a:t>
            </a:r>
            <a:r>
              <a:rPr lang="zh-CN" altLang="en-US" sz="2450" dirty="0">
                <a:latin typeface="微软雅黑" panose="020B0503020204020204" charset="-122"/>
                <a:ea typeface="微软雅黑" panose="020B0503020204020204" charset="-122"/>
              </a:rPr>
              <a:t>指令平均执行时间</a:t>
            </a:r>
            <a:endParaRPr lang="zh-CN" altLang="en-US" sz="2450" dirty="0">
              <a:latin typeface="微软雅黑" panose="020B0503020204020204" charset="-122"/>
              <a:ea typeface="微软雅黑" panose="020B0503020204020204" charset="-122"/>
            </a:endParaRPr>
          </a:p>
          <a:p>
            <a:pPr marL="0" indent="457200" algn="l">
              <a:lnSpc>
                <a:spcPct val="150000"/>
              </a:lnSpc>
              <a:spcBef>
                <a:spcPts val="0"/>
              </a:spcBef>
              <a:buNone/>
            </a:pPr>
            <a:r>
              <a:rPr lang="zh-CN" altLang="en-US" sz="2400" dirty="0">
                <a:solidFill>
                  <a:srgbClr val="C00000"/>
                </a:solidFill>
                <a:latin typeface="微软雅黑" panose="020B0503020204020204" charset="-122"/>
                <a:ea typeface="微软雅黑" panose="020B0503020204020204" charset="-122"/>
              </a:rPr>
              <a:t>用</a:t>
            </a:r>
            <a:r>
              <a:rPr lang="en-US" altLang="zh-CN" sz="2400" dirty="0">
                <a:solidFill>
                  <a:srgbClr val="C00000"/>
                </a:solidFill>
                <a:latin typeface="微软雅黑" panose="020B0503020204020204" charset="-122"/>
                <a:ea typeface="微软雅黑" panose="020B0503020204020204" charset="-122"/>
              </a:rPr>
              <a:t>MIPS</a:t>
            </a:r>
            <a:r>
              <a:rPr lang="zh-CN" altLang="en-US" sz="2400" dirty="0">
                <a:solidFill>
                  <a:srgbClr val="C00000"/>
                </a:solidFill>
                <a:latin typeface="微软雅黑" panose="020B0503020204020204" charset="-122"/>
                <a:ea typeface="微软雅黑" panose="020B0503020204020204" charset="-122"/>
              </a:rPr>
              <a:t>对不同的机器进行性能比较，有可能不准确或不客观</a:t>
            </a:r>
            <a:r>
              <a:rPr lang="en-US" altLang="zh-CN" sz="2400" dirty="0">
                <a:solidFill>
                  <a:srgbClr val="C00000"/>
                </a:solidFill>
                <a:latin typeface="微软雅黑" panose="020B0503020204020204" charset="-122"/>
                <a:ea typeface="微软雅黑" panose="020B0503020204020204" charset="-122"/>
              </a:rPr>
              <a:t> </a:t>
            </a:r>
            <a:endParaRPr lang="en-US" altLang="zh-CN" sz="2400" dirty="0">
              <a:solidFill>
                <a:srgbClr val="C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80611">
                                            <p:txEl>
                                              <p:charRg st="0" end="0"/>
                                            </p:txEl>
                                          </p:spTgt>
                                        </p:tgtEl>
                                        <p:attrNameLst>
                                          <p:attrName>style.visibility</p:attrName>
                                        </p:attrNameLst>
                                      </p:cBhvr>
                                      <p:to>
                                        <p:strVal val="visible"/>
                                      </p:to>
                                    </p:set>
                                    <p:animEffect transition="in" filter="blinds(horizontal)">
                                      <p:cBhvr>
                                        <p:cTn id="7" dur="500"/>
                                        <p:tgtEl>
                                          <p:spTgt spid="580611">
                                            <p:txEl>
                                              <p:char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80611">
                                            <p:txEl>
                                              <p:charRg st="77" end="117"/>
                                            </p:txEl>
                                          </p:spTgt>
                                        </p:tgtEl>
                                        <p:attrNameLst>
                                          <p:attrName>style.visibility</p:attrName>
                                        </p:attrNameLst>
                                      </p:cBhvr>
                                      <p:to>
                                        <p:strVal val="visible"/>
                                      </p:to>
                                    </p:set>
                                    <p:animEffect transition="in" filter="blinds(horizontal)">
                                      <p:cBhvr>
                                        <p:cTn id="12" dur="500"/>
                                        <p:tgtEl>
                                          <p:spTgt spid="580611">
                                            <p:txEl>
                                              <p:charRg st="77"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80611">
                                            <p:txEl>
                                              <p:charRg st="2" end="2"/>
                                            </p:txEl>
                                          </p:spTgt>
                                        </p:tgtEl>
                                        <p:attrNameLst>
                                          <p:attrName>style.visibility</p:attrName>
                                        </p:attrNameLst>
                                      </p:cBhvr>
                                      <p:to>
                                        <p:strVal val="visible"/>
                                      </p:to>
                                    </p:set>
                                    <p:animEffect transition="in" filter="blinds(horizontal)">
                                      <p:cBhvr>
                                        <p:cTn id="17" dur="500"/>
                                        <p:tgtEl>
                                          <p:spTgt spid="580611">
                                            <p:txEl>
                                              <p:char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80611">
                                            <p:txEl>
                                              <p:charRg st="3" end="3"/>
                                            </p:txEl>
                                          </p:spTgt>
                                        </p:tgtEl>
                                        <p:attrNameLst>
                                          <p:attrName>style.visibility</p:attrName>
                                        </p:attrNameLst>
                                      </p:cBhvr>
                                      <p:to>
                                        <p:strVal val="visible"/>
                                      </p:to>
                                    </p:set>
                                    <p:animEffect transition="in" filter="blinds(horizontal)">
                                      <p:cBhvr>
                                        <p:cTn id="22" dur="500"/>
                                        <p:tgtEl>
                                          <p:spTgt spid="580611">
                                            <p:txEl>
                                              <p:char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27" dur="500"/>
                                        <p:tgtEl>
                                          <p:spTgt spid="580611">
                                            <p:txEl>
                                              <p:char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32" dur="500"/>
                                        <p:tgtEl>
                                          <p:spTgt spid="580611">
                                            <p:txEl>
                                              <p:char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37" dur="500"/>
                                        <p:tgtEl>
                                          <p:spTgt spid="580611">
                                            <p:txEl>
                                              <p:char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80611">
                                            <p:txEl>
                                              <p:charRg st="4" end="4"/>
                                            </p:txEl>
                                          </p:spTgt>
                                        </p:tgtEl>
                                        <p:attrNameLst>
                                          <p:attrName>style.visibility</p:attrName>
                                        </p:attrNameLst>
                                      </p:cBhvr>
                                      <p:to>
                                        <p:strVal val="visible"/>
                                      </p:to>
                                    </p:set>
                                    <p:animEffect transition="in" filter="blinds(horizontal)">
                                      <p:cBhvr>
                                        <p:cTn id="42" dur="500"/>
                                        <p:tgtEl>
                                          <p:spTgt spid="580611">
                                            <p:txEl>
                                              <p:char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80611">
                                            <p:txEl>
                                              <p:charRg st="5" end="5"/>
                                            </p:txEl>
                                          </p:spTgt>
                                        </p:tgtEl>
                                        <p:attrNameLst>
                                          <p:attrName>style.visibility</p:attrName>
                                        </p:attrNameLst>
                                      </p:cBhvr>
                                      <p:to>
                                        <p:strVal val="visible"/>
                                      </p:to>
                                    </p:set>
                                    <p:animEffect transition="in" filter="blinds(horizontal)">
                                      <p:cBhvr>
                                        <p:cTn id="47" dur="500"/>
                                        <p:tgtEl>
                                          <p:spTgt spid="580611">
                                            <p:txEl>
                                              <p:char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80611">
                                            <p:txEl>
                                              <p:charRg st="6" end="6"/>
                                            </p:txEl>
                                          </p:spTgt>
                                        </p:tgtEl>
                                        <p:attrNameLst>
                                          <p:attrName>style.visibility</p:attrName>
                                        </p:attrNameLst>
                                      </p:cBhvr>
                                      <p:to>
                                        <p:strVal val="visible"/>
                                      </p:to>
                                    </p:set>
                                    <p:animEffect transition="in" filter="blinds(horizontal)">
                                      <p:cBhvr>
                                        <p:cTn id="52" dur="500"/>
                                        <p:tgtEl>
                                          <p:spTgt spid="580611">
                                            <p:txEl>
                                              <p:char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580611">
                                            <p:txEl>
                                              <p:charRg st="7" end="7"/>
                                            </p:txEl>
                                          </p:spTgt>
                                        </p:tgtEl>
                                        <p:attrNameLst>
                                          <p:attrName>style.visibility</p:attrName>
                                        </p:attrNameLst>
                                      </p:cBhvr>
                                      <p:to>
                                        <p:strVal val="visible"/>
                                      </p:to>
                                    </p:set>
                                    <p:animEffect transition="in" filter="blinds(horizontal)">
                                      <p:cBhvr>
                                        <p:cTn id="57" dur="500"/>
                                        <p:tgtEl>
                                          <p:spTgt spid="580611">
                                            <p:txEl>
                                              <p:char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p:cNvSpPr>
          <p:nvPr>
            <p:ph type="title" idx="4294967295"/>
          </p:nvPr>
        </p:nvSpPr>
        <p:spPr>
          <a:xfrm>
            <a:off x="611188" y="84138"/>
            <a:ext cx="2894012" cy="604520"/>
          </a:xfrm>
        </p:spPr>
        <p:txBody>
          <a:bodyPr vert="horz" wrap="square" lIns="63500" tIns="25400" rIns="63500" bIns="25400" anchor="t" anchorCtr="0">
            <a:spAutoFit/>
          </a:bodyPr>
          <a:p>
            <a:r>
              <a:rPr lang="en-US" altLang="zh-CN" sz="3600" dirty="0">
                <a:solidFill>
                  <a:schemeClr val="bg1"/>
                </a:solidFill>
              </a:rPr>
              <a:t>Example3</a:t>
            </a:r>
            <a:endParaRPr lang="en-US" altLang="zh-CN" sz="3600" dirty="0">
              <a:solidFill>
                <a:schemeClr val="bg1"/>
              </a:solidFill>
            </a:endParaRPr>
          </a:p>
        </p:txBody>
      </p:sp>
      <p:sp>
        <p:nvSpPr>
          <p:cNvPr id="104451" name="Text Box 3"/>
          <p:cNvSpPr txBox="1"/>
          <p:nvPr/>
        </p:nvSpPr>
        <p:spPr>
          <a:xfrm>
            <a:off x="395605" y="1557020"/>
            <a:ext cx="8556625" cy="1309370"/>
          </a:xfrm>
          <a:prstGeom prst="rect">
            <a:avLst/>
          </a:prstGeom>
          <a:noFill/>
          <a:ln w="12700">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457200">
              <a:lnSpc>
                <a:spcPct val="110000"/>
              </a:lnSpc>
              <a:spcBef>
                <a:spcPts val="0"/>
              </a:spcBef>
              <a:buNone/>
            </a:pPr>
            <a:r>
              <a:rPr lang="zh-CN" altLang="en-US" sz="1800" dirty="0">
                <a:ea typeface="黑体" panose="02010609060101010101" pitchFamily="2" charset="-122"/>
              </a:rPr>
              <a:t>机器</a:t>
            </a:r>
            <a:r>
              <a:rPr lang="en-US" altLang="zh-CN" sz="1800" dirty="0">
                <a:ea typeface="黑体" panose="02010609060101010101" pitchFamily="2" charset="-122"/>
              </a:rPr>
              <a:t>M</a:t>
            </a:r>
            <a:r>
              <a:rPr lang="zh-CN" altLang="en-US" sz="1800" dirty="0">
                <a:ea typeface="黑体" panose="02010609060101010101" pitchFamily="2" charset="-122"/>
              </a:rPr>
              <a:t>上有四类指令</a:t>
            </a:r>
            <a:r>
              <a:rPr lang="en-US" altLang="zh-CN" sz="1800" dirty="0">
                <a:ea typeface="黑体" panose="02010609060101010101" pitchFamily="2" charset="-122"/>
              </a:rPr>
              <a:t>A</a:t>
            </a:r>
            <a:r>
              <a:rPr lang="zh-CN" altLang="en-US" sz="1800" dirty="0">
                <a:ea typeface="黑体" panose="02010609060101010101" pitchFamily="2" charset="-122"/>
              </a:rPr>
              <a:t>、</a:t>
            </a:r>
            <a:r>
              <a:rPr lang="en-US" altLang="zh-CN" sz="1800" dirty="0">
                <a:ea typeface="黑体" panose="02010609060101010101" pitchFamily="2" charset="-122"/>
              </a:rPr>
              <a:t>B</a:t>
            </a:r>
            <a:r>
              <a:rPr lang="zh-CN" altLang="en-US" sz="1800" dirty="0">
                <a:ea typeface="黑体" panose="02010609060101010101" pitchFamily="2" charset="-122"/>
              </a:rPr>
              <a:t>、</a:t>
            </a:r>
            <a:r>
              <a:rPr lang="en-US" altLang="zh-CN" sz="1800" dirty="0">
                <a:ea typeface="黑体" panose="02010609060101010101" pitchFamily="2" charset="-122"/>
              </a:rPr>
              <a:t>C</a:t>
            </a:r>
            <a:r>
              <a:rPr lang="zh-CN" altLang="en-US" sz="1800" dirty="0">
                <a:ea typeface="黑体" panose="02010609060101010101" pitchFamily="2" charset="-122"/>
              </a:rPr>
              <a:t>、</a:t>
            </a:r>
            <a:r>
              <a:rPr lang="en-US" altLang="zh-CN" sz="1800" dirty="0">
                <a:ea typeface="黑体" panose="02010609060101010101" pitchFamily="2" charset="-122"/>
              </a:rPr>
              <a:t>D</a:t>
            </a:r>
            <a:r>
              <a:rPr lang="zh-CN" altLang="en-US" sz="1800" dirty="0">
                <a:ea typeface="黑体" panose="02010609060101010101" pitchFamily="2" charset="-122"/>
              </a:rPr>
              <a:t>，其</a:t>
            </a:r>
            <a:r>
              <a:rPr lang="en-US" altLang="zh-CN" sz="1800" dirty="0">
                <a:ea typeface="黑体" panose="02010609060101010101" pitchFamily="2" charset="-122"/>
              </a:rPr>
              <a:t>CPI</a:t>
            </a:r>
            <a:r>
              <a:rPr lang="zh-CN" altLang="en-US" sz="1800" dirty="0">
                <a:ea typeface="黑体" panose="02010609060101010101" pitchFamily="2" charset="-122"/>
              </a:rPr>
              <a:t>分别为</a:t>
            </a:r>
            <a:r>
              <a:rPr lang="en-US" altLang="zh-CN" sz="1800" dirty="0">
                <a:ea typeface="黑体" panose="02010609060101010101" pitchFamily="2" charset="-122"/>
              </a:rPr>
              <a:t>1</a:t>
            </a:r>
            <a:r>
              <a:rPr lang="zh-CN" altLang="en-US" sz="1800" dirty="0">
                <a:ea typeface="黑体" panose="02010609060101010101" pitchFamily="2" charset="-122"/>
              </a:rPr>
              <a:t>、</a:t>
            </a:r>
            <a:r>
              <a:rPr lang="en-US" altLang="zh-CN" sz="1800" dirty="0">
                <a:ea typeface="黑体" panose="02010609060101010101" pitchFamily="2" charset="-122"/>
              </a:rPr>
              <a:t>2</a:t>
            </a:r>
            <a:r>
              <a:rPr lang="zh-CN" altLang="en-US" sz="1800" dirty="0">
                <a:ea typeface="黑体" panose="02010609060101010101" pitchFamily="2" charset="-122"/>
              </a:rPr>
              <a:t>、</a:t>
            </a:r>
            <a:r>
              <a:rPr lang="en-US" altLang="zh-CN" sz="1800" dirty="0">
                <a:ea typeface="黑体" panose="02010609060101010101" pitchFamily="2" charset="-122"/>
              </a:rPr>
              <a:t>2</a:t>
            </a:r>
            <a:r>
              <a:rPr lang="zh-CN" altLang="en-US" sz="1800" dirty="0">
                <a:ea typeface="黑体" panose="02010609060101010101" pitchFamily="2" charset="-122"/>
              </a:rPr>
              <a:t>、</a:t>
            </a:r>
            <a:r>
              <a:rPr lang="en-US" altLang="zh-CN" sz="1800" dirty="0">
                <a:ea typeface="黑体" panose="02010609060101010101" pitchFamily="2" charset="-122"/>
              </a:rPr>
              <a:t>2</a:t>
            </a:r>
            <a:r>
              <a:rPr lang="zh-CN" altLang="en-US" sz="1800" dirty="0">
                <a:ea typeface="黑体" panose="02010609060101010101" pitchFamily="2" charset="-122"/>
              </a:rPr>
              <a:t>。程序</a:t>
            </a:r>
            <a:r>
              <a:rPr lang="en-US" altLang="zh-CN" sz="1800" dirty="0">
                <a:ea typeface="黑体" panose="02010609060101010101" pitchFamily="2" charset="-122"/>
              </a:rPr>
              <a:t>P</a:t>
            </a:r>
            <a:r>
              <a:rPr lang="zh-CN" altLang="en-US" sz="1800" dirty="0">
                <a:ea typeface="黑体" panose="02010609060101010101" pitchFamily="2" charset="-122"/>
              </a:rPr>
              <a:t>在</a:t>
            </a:r>
            <a:r>
              <a:rPr lang="en-US" altLang="zh-CN" sz="1800" dirty="0">
                <a:ea typeface="黑体" panose="02010609060101010101" pitchFamily="2" charset="-122"/>
              </a:rPr>
              <a:t>M</a:t>
            </a:r>
            <a:r>
              <a:rPr lang="zh-CN" altLang="en-US" sz="1800" dirty="0">
                <a:ea typeface="黑体" panose="02010609060101010101" pitchFamily="2" charset="-122"/>
              </a:rPr>
              <a:t>上编译，优化前的四类代码为</a:t>
            </a:r>
            <a:r>
              <a:rPr lang="en-US" altLang="zh-CN" sz="1800" dirty="0">
                <a:ea typeface="黑体" panose="02010609060101010101" pitchFamily="2" charset="-122"/>
              </a:rPr>
              <a:t>43%</a:t>
            </a:r>
            <a:r>
              <a:rPr lang="zh-CN" altLang="en-US" sz="1800" dirty="0">
                <a:ea typeface="黑体" panose="02010609060101010101" pitchFamily="2" charset="-122"/>
              </a:rPr>
              <a:t>、</a:t>
            </a:r>
            <a:r>
              <a:rPr lang="en-US" altLang="zh-CN" sz="1800" dirty="0">
                <a:ea typeface="黑体" panose="02010609060101010101" pitchFamily="2" charset="-122"/>
              </a:rPr>
              <a:t>21%</a:t>
            </a:r>
            <a:r>
              <a:rPr lang="zh-CN" altLang="en-US" sz="1800" dirty="0">
                <a:ea typeface="黑体" panose="02010609060101010101" pitchFamily="2" charset="-122"/>
              </a:rPr>
              <a:t>、</a:t>
            </a:r>
            <a:r>
              <a:rPr lang="en-US" altLang="zh-CN" sz="1800" dirty="0">
                <a:ea typeface="黑体" panose="02010609060101010101" pitchFamily="2" charset="-122"/>
              </a:rPr>
              <a:t>12%</a:t>
            </a:r>
            <a:r>
              <a:rPr lang="zh-CN" altLang="en-US" sz="1800" dirty="0">
                <a:ea typeface="黑体" panose="02010609060101010101" pitchFamily="2" charset="-122"/>
              </a:rPr>
              <a:t>、</a:t>
            </a:r>
            <a:r>
              <a:rPr lang="en-US" altLang="zh-CN" sz="1800" dirty="0">
                <a:ea typeface="黑体" panose="02010609060101010101" pitchFamily="2" charset="-122"/>
              </a:rPr>
              <a:t>24%</a:t>
            </a:r>
            <a:r>
              <a:rPr lang="zh-CN" altLang="en-US" sz="1800" dirty="0">
                <a:ea typeface="黑体" panose="02010609060101010101" pitchFamily="2" charset="-122"/>
              </a:rPr>
              <a:t>；优化后</a:t>
            </a:r>
            <a:r>
              <a:rPr lang="en-US" altLang="zh-CN" sz="1800" dirty="0">
                <a:ea typeface="黑体" panose="02010609060101010101" pitchFamily="2" charset="-122"/>
              </a:rPr>
              <a:t>A</a:t>
            </a:r>
            <a:r>
              <a:rPr lang="zh-CN" altLang="en-US" sz="1800" dirty="0">
                <a:ea typeface="黑体" panose="02010609060101010101" pitchFamily="2" charset="-122"/>
              </a:rPr>
              <a:t>类指令条数减少</a:t>
            </a:r>
            <a:r>
              <a:rPr lang="en-US" altLang="zh-CN" sz="1800" dirty="0">
                <a:ea typeface="黑体" panose="02010609060101010101" pitchFamily="2" charset="-122"/>
              </a:rPr>
              <a:t>50%</a:t>
            </a:r>
            <a:r>
              <a:rPr lang="zh-CN" altLang="en-US" sz="1800" dirty="0">
                <a:ea typeface="黑体" panose="02010609060101010101" pitchFamily="2" charset="-122"/>
              </a:rPr>
              <a:t>，其他指令条数不变。假设机器</a:t>
            </a:r>
            <a:r>
              <a:rPr lang="en-US" altLang="zh-CN" sz="1800" dirty="0">
                <a:ea typeface="黑体" panose="02010609060101010101" pitchFamily="2" charset="-122"/>
              </a:rPr>
              <a:t>M</a:t>
            </a:r>
            <a:r>
              <a:rPr lang="zh-CN" altLang="en-US" sz="1800" dirty="0">
                <a:ea typeface="黑体" panose="02010609060101010101" pitchFamily="2" charset="-122"/>
              </a:rPr>
              <a:t>频率为</a:t>
            </a:r>
            <a:r>
              <a:rPr lang="en-US" altLang="zh-CN" sz="1800" dirty="0">
                <a:ea typeface="黑体" panose="02010609060101010101" pitchFamily="2" charset="-122"/>
              </a:rPr>
              <a:t>50MHz</a:t>
            </a:r>
            <a:r>
              <a:rPr lang="zh-CN" altLang="en-US" sz="1800" dirty="0">
                <a:ea typeface="黑体" panose="02010609060101010101" pitchFamily="2" charset="-122"/>
              </a:rPr>
              <a:t>。</a:t>
            </a:r>
            <a:r>
              <a:rPr lang="en-US" altLang="zh-CN" sz="1800" dirty="0">
                <a:ea typeface="黑体" panose="02010609060101010101" pitchFamily="2" charset="-122"/>
              </a:rPr>
              <a:t> </a:t>
            </a:r>
            <a:endParaRPr lang="en-US" altLang="zh-CN" sz="1800" dirty="0">
              <a:ea typeface="黑体" panose="02010609060101010101" pitchFamily="2" charset="-122"/>
            </a:endParaRPr>
          </a:p>
          <a:p>
            <a:pPr marL="0" lvl="0" indent="457200">
              <a:lnSpc>
                <a:spcPct val="110000"/>
              </a:lnSpc>
              <a:spcBef>
                <a:spcPts val="0"/>
              </a:spcBef>
              <a:buNone/>
            </a:pPr>
            <a:r>
              <a:rPr lang="zh-CN" altLang="en-US" sz="1800" dirty="0">
                <a:ea typeface="黑体" panose="02010609060101010101" pitchFamily="2" charset="-122"/>
              </a:rPr>
              <a:t>优化前后程序的</a:t>
            </a:r>
            <a:r>
              <a:rPr lang="en-US" altLang="zh-CN" sz="1800" dirty="0">
                <a:ea typeface="黑体" panose="02010609060101010101" pitchFamily="2" charset="-122"/>
              </a:rPr>
              <a:t>CPI</a:t>
            </a:r>
            <a:r>
              <a:rPr lang="zh-CN" altLang="en-US" sz="1800" dirty="0">
                <a:ea typeface="黑体" panose="02010609060101010101" pitchFamily="2" charset="-122"/>
              </a:rPr>
              <a:t>分别为多少？优化前后程序的</a:t>
            </a:r>
            <a:r>
              <a:rPr lang="en-US" altLang="zh-CN" sz="1800" dirty="0">
                <a:ea typeface="黑体" panose="02010609060101010101" pitchFamily="2" charset="-122"/>
              </a:rPr>
              <a:t>MIPS</a:t>
            </a:r>
            <a:r>
              <a:rPr lang="zh-CN" altLang="en-US" sz="1800" dirty="0">
                <a:ea typeface="黑体" panose="02010609060101010101" pitchFamily="2" charset="-122"/>
              </a:rPr>
              <a:t>各是</a:t>
            </a:r>
            <a:r>
              <a:rPr lang="zh-CN" altLang="en-US" sz="1800" dirty="0">
                <a:ea typeface="黑体" panose="02010609060101010101" pitchFamily="2" charset="-122"/>
              </a:rPr>
              <a:t>多少？</a:t>
            </a:r>
            <a:endParaRPr lang="zh-CN" altLang="en-US" sz="1800" dirty="0">
              <a:ea typeface="黑体" panose="02010609060101010101" pitchFamily="2" charset="-122"/>
            </a:endParaRPr>
          </a:p>
        </p:txBody>
      </p:sp>
      <p:sp>
        <p:nvSpPr>
          <p:cNvPr id="420868" name="Rectangle 4"/>
          <p:cNvSpPr/>
          <p:nvPr/>
        </p:nvSpPr>
        <p:spPr>
          <a:xfrm>
            <a:off x="612140" y="2996883"/>
            <a:ext cx="7666038" cy="368300"/>
          </a:xfrm>
          <a:prstGeom prst="rect">
            <a:avLst/>
          </a:prstGeom>
          <a:noFill/>
          <a:ln w="12700">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00000"/>
              </a:lnSpc>
              <a:spcBef>
                <a:spcPct val="0"/>
              </a:spcBef>
              <a:buNone/>
            </a:pPr>
            <a:r>
              <a:rPr lang="en-US" altLang="zh-CN" sz="1800" dirty="0">
                <a:solidFill>
                  <a:schemeClr val="accent2"/>
                </a:solidFill>
                <a:ea typeface="黑体" panose="02010609060101010101" pitchFamily="2" charset="-122"/>
              </a:rPr>
              <a:t>Answer:      </a:t>
            </a:r>
            <a:endParaRPr lang="en-US" altLang="zh-CN" sz="2000" dirty="0">
              <a:solidFill>
                <a:schemeClr val="accent2"/>
              </a:solidFill>
              <a:ea typeface="黑体" panose="02010609060101010101" pitchFamily="2" charset="-122"/>
            </a:endParaRPr>
          </a:p>
        </p:txBody>
      </p:sp>
      <p:graphicFrame>
        <p:nvGraphicFramePr>
          <p:cNvPr id="4" name="表格 3"/>
          <p:cNvGraphicFramePr/>
          <p:nvPr>
            <p:custDataLst>
              <p:tags r:id="rId1"/>
            </p:custDataLst>
          </p:nvPr>
        </p:nvGraphicFramePr>
        <p:xfrm>
          <a:off x="1835785" y="3213100"/>
          <a:ext cx="6398895" cy="1866900"/>
        </p:xfrm>
        <a:graphic>
          <a:graphicData uri="http://schemas.openxmlformats.org/drawingml/2006/table">
            <a:tbl>
              <a:tblPr>
                <a:tableStyleId>{D7AC3CCA-C797-4891-BE02-D94E43425B78}</a:tableStyleId>
              </a:tblPr>
              <a:tblGrid>
                <a:gridCol w="2132965"/>
                <a:gridCol w="2132965"/>
                <a:gridCol w="2132965"/>
              </a:tblGrid>
              <a:tr h="457200">
                <a:tc>
                  <a:txBody>
                    <a:bodyPr/>
                    <a:p>
                      <a:pPr>
                        <a:buNone/>
                      </a:pPr>
                      <a:endParaRPr lang="zh-CN" altLang="en-US" sz="1800" b="0"/>
                    </a:p>
                  </a:txBody>
                  <a:tcPr anchor="ctr" anchorCtr="0"/>
                </a:tc>
                <a:tc>
                  <a:txBody>
                    <a:bodyPr/>
                    <a:p>
                      <a:pPr algn="ctr">
                        <a:buNone/>
                      </a:pPr>
                      <a:r>
                        <a:rPr lang="zh-CN" altLang="en-US" sz="1800" b="1"/>
                        <a:t>优化</a:t>
                      </a:r>
                      <a:r>
                        <a:rPr lang="zh-CN" altLang="en-US" sz="1800" b="1"/>
                        <a:t>前</a:t>
                      </a:r>
                      <a:endParaRPr lang="zh-CN" altLang="en-US" sz="1800" b="1"/>
                    </a:p>
                  </a:txBody>
                  <a:tcPr anchor="ctr" anchorCtr="0"/>
                </a:tc>
                <a:tc>
                  <a:txBody>
                    <a:bodyPr/>
                    <a:p>
                      <a:pPr algn="ctr">
                        <a:buNone/>
                      </a:pPr>
                      <a:r>
                        <a:rPr lang="zh-CN" altLang="en-US" sz="1800" b="1"/>
                        <a:t>优化</a:t>
                      </a:r>
                      <a:r>
                        <a:rPr lang="zh-CN" altLang="en-US" sz="1800" b="1"/>
                        <a:t>后</a:t>
                      </a:r>
                      <a:endParaRPr lang="zh-CN" altLang="en-US" sz="1800" b="1"/>
                    </a:p>
                  </a:txBody>
                  <a:tcPr anchor="ctr" anchorCtr="0"/>
                </a:tc>
              </a:tr>
              <a:tr h="449580">
                <a:tc>
                  <a:txBody>
                    <a:bodyPr/>
                    <a:p>
                      <a:pPr>
                        <a:buNone/>
                      </a:pPr>
                      <a:r>
                        <a:rPr lang="zh-CN" altLang="en-US" sz="1800" b="1"/>
                        <a:t>总指令条数</a:t>
                      </a:r>
                      <a:endParaRPr lang="zh-CN" altLang="en-US" sz="1800" b="1"/>
                    </a:p>
                  </a:txBody>
                  <a:tcPr anchor="ctr" anchorCtr="0"/>
                </a:tc>
                <a:tc>
                  <a:txBody>
                    <a:bodyPr/>
                    <a:p>
                      <a:pPr>
                        <a:buNone/>
                      </a:pPr>
                      <a:r>
                        <a:rPr lang="en-US" altLang="zh-CN" sz="1800" b="0"/>
                        <a:t>100</a:t>
                      </a:r>
                      <a:endParaRPr lang="en-US" altLang="zh-CN" sz="1800" b="0"/>
                    </a:p>
                  </a:txBody>
                  <a:tcPr anchor="ctr" anchorCtr="0"/>
                </a:tc>
                <a:tc>
                  <a:txBody>
                    <a:bodyPr/>
                    <a:p>
                      <a:pPr>
                        <a:buNone/>
                      </a:pPr>
                      <a:r>
                        <a:rPr lang="en-US" altLang="zh-CN" sz="1800" b="0"/>
                        <a:t>43/2 + 21 + 12 + 24 = 78.5</a:t>
                      </a:r>
                      <a:endParaRPr lang="en-US" altLang="zh-CN" sz="1800" b="0"/>
                    </a:p>
                  </a:txBody>
                  <a:tcPr anchor="ctr" anchorCtr="0"/>
                </a:tc>
              </a:tr>
              <a:tr h="457200">
                <a:tc>
                  <a:txBody>
                    <a:bodyPr/>
                    <a:p>
                      <a:pPr>
                        <a:buNone/>
                      </a:pPr>
                      <a:r>
                        <a:rPr lang="zh-CN" altLang="en-US" sz="1800" b="1"/>
                        <a:t>总时钟周期数</a:t>
                      </a:r>
                      <a:endParaRPr lang="zh-CN" altLang="en-US" sz="1800" b="1"/>
                    </a:p>
                  </a:txBody>
                  <a:tcPr anchor="ctr" anchorCtr="0"/>
                </a:tc>
                <a:tc>
                  <a:txBody>
                    <a:bodyPr/>
                    <a:p>
                      <a:pPr>
                        <a:buNone/>
                      </a:pPr>
                      <a:r>
                        <a:rPr lang="en-US" altLang="zh-CN" sz="1800" b="0"/>
                        <a:t>43*1+21*2+12*2+24*2=157</a:t>
                      </a:r>
                      <a:endParaRPr lang="en-US" altLang="zh-CN" sz="1800" b="0"/>
                    </a:p>
                  </a:txBody>
                  <a:tcPr anchor="ctr" anchorCtr="0"/>
                </a:tc>
                <a:tc>
                  <a:txBody>
                    <a:bodyPr/>
                    <a:p>
                      <a:pPr>
                        <a:buNone/>
                      </a:pPr>
                      <a:r>
                        <a:rPr lang="en-US" altLang="zh-CN" sz="1800" b="0"/>
                        <a:t>43/2*1+21*2+12*2+24*2=135.5</a:t>
                      </a:r>
                      <a:endParaRPr lang="en-US" altLang="zh-CN" sz="1800" b="0"/>
                    </a:p>
                  </a:txBody>
                  <a:tcPr anchor="ctr" anchorCtr="0"/>
                </a:tc>
              </a:tr>
              <a:tr h="502920">
                <a:tc>
                  <a:txBody>
                    <a:bodyPr/>
                    <a:p>
                      <a:pPr>
                        <a:buNone/>
                      </a:pPr>
                      <a:r>
                        <a:rPr lang="zh-CN" altLang="en-US" sz="1800" b="1"/>
                        <a:t>平均</a:t>
                      </a:r>
                      <a:r>
                        <a:rPr lang="en-US" altLang="zh-CN" sz="1800" b="1"/>
                        <a:t>CPI</a:t>
                      </a:r>
                      <a:endParaRPr lang="en-US" altLang="zh-CN" sz="1800" b="1"/>
                    </a:p>
                  </a:txBody>
                  <a:tcPr anchor="ctr" anchorCtr="0"/>
                </a:tc>
                <a:tc>
                  <a:txBody>
                    <a:bodyPr/>
                    <a:p>
                      <a:pPr>
                        <a:buNone/>
                      </a:pPr>
                      <a:r>
                        <a:rPr lang="en-US" altLang="zh-CN" sz="1800" b="0"/>
                        <a:t>1.57</a:t>
                      </a:r>
                      <a:endParaRPr lang="en-US" altLang="zh-CN" sz="1800" b="0"/>
                    </a:p>
                  </a:txBody>
                  <a:tcPr anchor="ctr" anchorCtr="0"/>
                </a:tc>
                <a:tc>
                  <a:txBody>
                    <a:bodyPr/>
                    <a:p>
                      <a:pPr>
                        <a:buNone/>
                      </a:pPr>
                      <a:r>
                        <a:rPr lang="en-US" altLang="zh-CN" sz="1800" b="0"/>
                        <a:t>135.5/78.5=1.73</a:t>
                      </a:r>
                      <a:endParaRPr lang="en-US" altLang="zh-CN" sz="1800" b="0"/>
                    </a:p>
                  </a:txBody>
                  <a:tcPr anchor="ctr" anchorCtr="0"/>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20868"/>
                                        </p:tgtEl>
                                        <p:attrNameLst>
                                          <p:attrName>style.visibility</p:attrName>
                                        </p:attrNameLst>
                                      </p:cBhvr>
                                      <p:to>
                                        <p:strVal val="visible"/>
                                      </p:to>
                                    </p:set>
                                    <p:animEffect transition="in" filter="blinds(horizontal)">
                                      <p:cBhvr>
                                        <p:cTn id="7" dur="500"/>
                                        <p:tgtEl>
                                          <p:spTgt spid="420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type="title" idx="4294967295"/>
          </p:nvPr>
        </p:nvSpPr>
        <p:spPr>
          <a:xfrm>
            <a:off x="683260" y="260668"/>
            <a:ext cx="7742238" cy="666115"/>
          </a:xfrm>
        </p:spPr>
        <p:txBody>
          <a:bodyPr vert="horz" wrap="square" lIns="63500" tIns="25400" rIns="63500" bIns="25400" anchor="t" anchorCtr="0">
            <a:spAutoFit/>
          </a:bodyPr>
          <a:p>
            <a:pPr algn="l">
              <a:buClrTx/>
              <a:buSzTx/>
              <a:buFont typeface="Arial" panose="020B0604020202020204" pitchFamily="34" charset="0"/>
            </a:pPr>
            <a:r>
              <a:rPr lang="en-US" altLang="zh-CN" sz="4000" b="1">
                <a:solidFill>
                  <a:schemeClr val="bg1"/>
                </a:solidFill>
                <a:latin typeface="华文新魏" panose="02010800040101010101" pitchFamily="2" charset="-122"/>
                <a:ea typeface="华文新魏" panose="02010800040101010101" pitchFamily="2" charset="-122"/>
                <a:cs typeface="+mn-cs"/>
              </a:rPr>
              <a:t>浮点操作速度单位</a:t>
            </a:r>
            <a:endParaRPr lang="en-US" altLang="zh-CN" sz="4000" b="1">
              <a:solidFill>
                <a:schemeClr val="bg1"/>
              </a:solidFill>
              <a:latin typeface="华文新魏" panose="02010800040101010101" pitchFamily="2" charset="-122"/>
              <a:ea typeface="华文新魏" panose="02010800040101010101" pitchFamily="2" charset="-122"/>
              <a:cs typeface="+mn-cs"/>
            </a:endParaRPr>
          </a:p>
        </p:txBody>
      </p:sp>
      <p:sp>
        <p:nvSpPr>
          <p:cNvPr id="110596" name="矩形 4"/>
          <p:cNvSpPr/>
          <p:nvPr/>
        </p:nvSpPr>
        <p:spPr>
          <a:xfrm>
            <a:off x="580390" y="1412875"/>
            <a:ext cx="8133715" cy="5077460"/>
          </a:xfrm>
          <a:prstGeom prst="rect">
            <a:avLst/>
          </a:prstGeom>
          <a:noFill/>
          <a:ln w="9525">
            <a:noFill/>
          </a:ln>
        </p:spPr>
        <p:txBody>
          <a:bodyPr wrap="square">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a:lnSpc>
                <a:spcPct val="150000"/>
              </a:lnSpc>
              <a:spcBef>
                <a:spcPct val="0"/>
              </a:spcBef>
              <a:buNone/>
            </a:pPr>
            <a:r>
              <a:rPr lang="en-US" altLang="zh-CN" sz="1800" dirty="0">
                <a:solidFill>
                  <a:srgbClr val="008000"/>
                </a:solidFill>
                <a:ea typeface="黑体" panose="02010609060101010101" pitchFamily="2" charset="-122"/>
                <a:sym typeface="+mn-ea"/>
              </a:rPr>
              <a:t>GFLOPS</a:t>
            </a:r>
            <a:r>
              <a:rPr lang="zh-CN" altLang="en-US" sz="1800" dirty="0">
                <a:solidFill>
                  <a:srgbClr val="008000"/>
                </a:solidFill>
                <a:ea typeface="黑体" panose="02010609060101010101" pitchFamily="2" charset="-122"/>
                <a:sym typeface="+mn-ea"/>
              </a:rPr>
              <a:t>、</a:t>
            </a:r>
            <a:r>
              <a:rPr lang="en-US" altLang="zh-CN" sz="1800" dirty="0">
                <a:solidFill>
                  <a:srgbClr val="008000"/>
                </a:solidFill>
                <a:ea typeface="黑体" panose="02010609060101010101" pitchFamily="2" charset="-122"/>
                <a:sym typeface="+mn-ea"/>
              </a:rPr>
              <a:t>TFLOPS</a:t>
            </a:r>
            <a:r>
              <a:rPr lang="zh-CN" altLang="en-US" sz="1800" dirty="0">
                <a:solidFill>
                  <a:srgbClr val="008000"/>
                </a:solidFill>
                <a:ea typeface="黑体" panose="02010609060101010101" pitchFamily="2" charset="-122"/>
                <a:sym typeface="+mn-ea"/>
              </a:rPr>
              <a:t>、</a:t>
            </a:r>
            <a:r>
              <a:rPr lang="en-US" altLang="zh-CN" sz="1800" dirty="0">
                <a:solidFill>
                  <a:srgbClr val="008000"/>
                </a:solidFill>
                <a:ea typeface="黑体" panose="02010609060101010101" pitchFamily="2" charset="-122"/>
                <a:sym typeface="+mn-ea"/>
              </a:rPr>
              <a:t>PFLOPS</a:t>
            </a:r>
            <a:r>
              <a:rPr lang="zh-CN" altLang="en-US" sz="1800" dirty="0">
                <a:solidFill>
                  <a:srgbClr val="008000"/>
                </a:solidFill>
                <a:ea typeface="黑体" panose="02010609060101010101" pitchFamily="2" charset="-122"/>
                <a:sym typeface="+mn-ea"/>
              </a:rPr>
              <a:t>等的含义是什么？</a:t>
            </a:r>
            <a:endParaRPr lang="zh-CN" altLang="en-US" sz="1800" dirty="0">
              <a:solidFill>
                <a:srgbClr val="008000"/>
              </a:solidFill>
              <a:ea typeface="黑体" panose="02010609060101010101" pitchFamily="2" charset="-122"/>
              <a:sym typeface="+mn-ea"/>
            </a:endParaRPr>
          </a:p>
          <a:p>
            <a:pPr marL="0" lvl="0" indent="0">
              <a:lnSpc>
                <a:spcPct val="150000"/>
              </a:lnSpc>
              <a:spcBef>
                <a:spcPct val="0"/>
              </a:spcBef>
              <a:buNone/>
            </a:pPr>
            <a:endParaRPr lang="zh-CN" altLang="en-US" sz="1800" dirty="0">
              <a:latin typeface="微软雅黑" panose="020B0503020204020204" charset="-122"/>
              <a:ea typeface="微软雅黑" panose="020B0503020204020204" charset="-122"/>
            </a:endParaRPr>
          </a:p>
          <a:p>
            <a:pPr marL="0" lvl="0" indent="0">
              <a:lnSpc>
                <a:spcPct val="150000"/>
              </a:lnSpc>
              <a:spcBef>
                <a:spcPct val="0"/>
              </a:spcBef>
              <a:buNone/>
            </a:pPr>
            <a:r>
              <a:rPr lang="zh-CN" altLang="en-US" sz="1800" dirty="0">
                <a:latin typeface="微软雅黑" panose="020B0503020204020204" charset="-122"/>
                <a:ea typeface="微软雅黑" panose="020B0503020204020204" charset="-122"/>
              </a:rPr>
              <a:t>浮点运算实际上包括了所有涉及</a:t>
            </a:r>
            <a:r>
              <a:rPr lang="zh-CN" altLang="en-US" sz="1800" dirty="0">
                <a:latin typeface="微软雅黑" panose="020B0503020204020204" charset="-122"/>
                <a:ea typeface="微软雅黑" panose="020B0503020204020204" charset="-122"/>
                <a:hlinkClick r:id="rId1"/>
              </a:rPr>
              <a:t>小数</a:t>
            </a:r>
            <a:r>
              <a:rPr lang="zh-CN" altLang="en-US" sz="1800" dirty="0">
                <a:latin typeface="微软雅黑" panose="020B0503020204020204" charset="-122"/>
                <a:ea typeface="微软雅黑" panose="020B0503020204020204" charset="-122"/>
              </a:rPr>
              <a:t>的运算，在某类应用软件中常常出现，比整数运算更费时间。现今大部分的处理器中都有浮点运算器。因此每秒浮点运算次数所量测的实际上就是浮点运算器的执行速度。而最常用来测量每秒浮点运算次数的</a:t>
            </a:r>
            <a:r>
              <a:rPr lang="zh-CN" altLang="en-US" sz="1800" dirty="0">
                <a:latin typeface="微软雅黑" panose="020B0503020204020204" charset="-122"/>
                <a:ea typeface="微软雅黑" panose="020B0503020204020204" charset="-122"/>
                <a:hlinkClick r:id="rId2"/>
              </a:rPr>
              <a:t>基准</a:t>
            </a:r>
            <a:r>
              <a:rPr lang="zh-CN" altLang="en-US" sz="1800" dirty="0">
                <a:latin typeface="微软雅黑" panose="020B0503020204020204" charset="-122"/>
                <a:ea typeface="微软雅黑" panose="020B0503020204020204" charset="-122"/>
              </a:rPr>
              <a:t>程序（</a:t>
            </a:r>
            <a:r>
              <a:rPr lang="en-US" altLang="zh-CN" sz="1800" dirty="0">
                <a:latin typeface="微软雅黑" panose="020B0503020204020204" charset="-122"/>
                <a:ea typeface="微软雅黑" panose="020B0503020204020204" charset="-122"/>
              </a:rPr>
              <a:t>benchmark</a:t>
            </a:r>
            <a:r>
              <a:rPr lang="zh-CN" altLang="en-US" sz="1800" dirty="0">
                <a:latin typeface="微软雅黑" panose="020B0503020204020204" charset="-122"/>
                <a:ea typeface="微软雅黑" panose="020B0503020204020204" charset="-122"/>
              </a:rPr>
              <a:t>）之一，就是</a:t>
            </a:r>
            <a:r>
              <a:rPr lang="en-US" altLang="zh-CN" sz="1800" dirty="0">
                <a:solidFill>
                  <a:srgbClr val="FF0000"/>
                </a:solidFill>
                <a:latin typeface="微软雅黑" panose="020B0503020204020204" charset="-122"/>
                <a:ea typeface="微软雅黑" panose="020B0503020204020204" charset="-122"/>
              </a:rPr>
              <a:t>Linpack</a:t>
            </a:r>
            <a:r>
              <a:rPr lang="zh-CN" altLang="en-US" sz="1800" dirty="0">
                <a:latin typeface="微软雅黑" panose="020B0503020204020204" charset="-122"/>
                <a:ea typeface="微软雅黑" panose="020B0503020204020204" charset="-122"/>
              </a:rPr>
              <a:t>。</a:t>
            </a:r>
            <a:endParaRPr lang="en-US" altLang="zh-CN" sz="1800" dirty="0">
              <a:latin typeface="微软雅黑" panose="020B0503020204020204" charset="-122"/>
              <a:ea typeface="微软雅黑" panose="020B0503020204020204" charset="-122"/>
            </a:endParaRPr>
          </a:p>
          <a:p>
            <a:pPr marL="0" lvl="0" indent="0">
              <a:lnSpc>
                <a:spcPct val="150000"/>
              </a:lnSpc>
              <a:spcBef>
                <a:spcPct val="0"/>
              </a:spcBef>
              <a:buNone/>
            </a:pPr>
            <a:endParaRPr lang="zh-CN" altLang="en-US" sz="1800" dirty="0">
              <a:latin typeface="微软雅黑" panose="020B0503020204020204" charset="-122"/>
              <a:ea typeface="微软雅黑" panose="020B0503020204020204" charset="-122"/>
            </a:endParaRPr>
          </a:p>
          <a:p>
            <a:pPr marL="0" lvl="0" indent="0">
              <a:lnSpc>
                <a:spcPct val="150000"/>
              </a:lnSpc>
              <a:spcBef>
                <a:spcPct val="0"/>
              </a:spcBef>
            </a:pPr>
            <a:r>
              <a:rPr lang="zh-CN" altLang="en-US" sz="1800" dirty="0">
                <a:latin typeface="微软雅黑" panose="020B0503020204020204" charset="-122"/>
                <a:ea typeface="微软雅黑" panose="020B0503020204020204" charset="-122"/>
              </a:rPr>
              <a:t> 一个</a:t>
            </a:r>
            <a:r>
              <a:rPr lang="en-US" altLang="zh-CN" sz="1800" dirty="0">
                <a:latin typeface="微软雅黑" panose="020B0503020204020204" charset="-122"/>
                <a:ea typeface="微软雅黑" panose="020B0503020204020204" charset="-122"/>
              </a:rPr>
              <a:t>MFLOPS</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megaFLOPS</a:t>
            </a:r>
            <a:r>
              <a:rPr lang="zh-CN" altLang="en-US" sz="1800" dirty="0">
                <a:latin typeface="微软雅黑" panose="020B0503020204020204" charset="-122"/>
                <a:ea typeface="微软雅黑" panose="020B0503020204020204" charset="-122"/>
              </a:rPr>
              <a:t>）每秒</a:t>
            </a:r>
            <a:r>
              <a:rPr lang="zh-CN" altLang="en-US" sz="1800" dirty="0">
                <a:solidFill>
                  <a:srgbClr val="FF0000"/>
                </a:solidFill>
                <a:latin typeface="微软雅黑" panose="020B0503020204020204" charset="-122"/>
                <a:ea typeface="微软雅黑" panose="020B0503020204020204" charset="-122"/>
              </a:rPr>
              <a:t>一佰万</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=10^6</a:t>
            </a:r>
            <a:r>
              <a:rPr lang="zh-CN" altLang="en-US" sz="1800" dirty="0">
                <a:latin typeface="微软雅黑" panose="020B0503020204020204" charset="-122"/>
                <a:ea typeface="微软雅黑" panose="020B0503020204020204" charset="-122"/>
              </a:rPr>
              <a:t>）次的浮点运算，</a:t>
            </a:r>
            <a:endParaRPr lang="zh-CN" altLang="en-US" sz="1800" dirty="0">
              <a:latin typeface="微软雅黑" panose="020B0503020204020204" charset="-122"/>
              <a:ea typeface="微软雅黑" panose="020B0503020204020204" charset="-122"/>
            </a:endParaRPr>
          </a:p>
          <a:p>
            <a:pPr marL="0" lvl="0" indent="0">
              <a:lnSpc>
                <a:spcPct val="150000"/>
              </a:lnSpc>
              <a:spcBef>
                <a:spcPct val="0"/>
              </a:spcBef>
            </a:pPr>
            <a:r>
              <a:rPr lang="zh-CN" altLang="en-US" sz="1800" dirty="0">
                <a:latin typeface="微软雅黑" panose="020B0503020204020204" charset="-122"/>
                <a:ea typeface="微软雅黑" panose="020B0503020204020204" charset="-122"/>
              </a:rPr>
              <a:t> 一个</a:t>
            </a:r>
            <a:r>
              <a:rPr lang="en-US" altLang="zh-CN" sz="1800" dirty="0">
                <a:latin typeface="微软雅黑" panose="020B0503020204020204" charset="-122"/>
                <a:ea typeface="微软雅黑" panose="020B0503020204020204" charset="-122"/>
              </a:rPr>
              <a:t>GFLOPS</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gigaFLOPS</a:t>
            </a:r>
            <a:r>
              <a:rPr lang="zh-CN" altLang="en-US" sz="1800" dirty="0">
                <a:latin typeface="微软雅黑" panose="020B0503020204020204" charset="-122"/>
                <a:ea typeface="微软雅黑" panose="020B0503020204020204" charset="-122"/>
              </a:rPr>
              <a:t>）每秒</a:t>
            </a:r>
            <a:r>
              <a:rPr lang="zh-CN" altLang="en-US" sz="1800" dirty="0">
                <a:solidFill>
                  <a:srgbClr val="FF0000"/>
                </a:solidFill>
                <a:latin typeface="微软雅黑" panose="020B0503020204020204" charset="-122"/>
                <a:ea typeface="微软雅黑" panose="020B0503020204020204" charset="-122"/>
              </a:rPr>
              <a:t>拾亿</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=10^9</a:t>
            </a:r>
            <a:r>
              <a:rPr lang="zh-CN" altLang="en-US" sz="1800" dirty="0">
                <a:latin typeface="微软雅黑" panose="020B0503020204020204" charset="-122"/>
                <a:ea typeface="微软雅黑" panose="020B0503020204020204" charset="-122"/>
              </a:rPr>
              <a:t>）次的浮点运算，</a:t>
            </a:r>
            <a:endParaRPr lang="zh-CN" altLang="en-US" sz="1800" dirty="0">
              <a:latin typeface="微软雅黑" panose="020B0503020204020204" charset="-122"/>
              <a:ea typeface="微软雅黑" panose="020B0503020204020204" charset="-122"/>
            </a:endParaRPr>
          </a:p>
          <a:p>
            <a:pPr marL="0" lvl="0" indent="0">
              <a:lnSpc>
                <a:spcPct val="150000"/>
              </a:lnSpc>
              <a:spcBef>
                <a:spcPct val="0"/>
              </a:spcBef>
            </a:pPr>
            <a:r>
              <a:rPr lang="zh-CN" altLang="en-US" sz="1800" dirty="0">
                <a:latin typeface="微软雅黑" panose="020B0503020204020204" charset="-122"/>
                <a:ea typeface="微软雅黑" panose="020B0503020204020204" charset="-122"/>
              </a:rPr>
              <a:t> 一个</a:t>
            </a:r>
            <a:r>
              <a:rPr lang="en-US" altLang="zh-CN" sz="1800" dirty="0">
                <a:latin typeface="微软雅黑" panose="020B0503020204020204" charset="-122"/>
                <a:ea typeface="微软雅黑" panose="020B0503020204020204" charset="-122"/>
              </a:rPr>
              <a:t>TFLOPS</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teraFLOPS</a:t>
            </a:r>
            <a:r>
              <a:rPr lang="zh-CN" altLang="en-US" sz="1800" dirty="0">
                <a:latin typeface="微软雅黑" panose="020B0503020204020204" charset="-122"/>
                <a:ea typeface="微软雅黑" panose="020B0503020204020204" charset="-122"/>
              </a:rPr>
              <a:t>）每秒</a:t>
            </a:r>
            <a:r>
              <a:rPr lang="zh-CN" altLang="en-US" sz="1800" dirty="0">
                <a:solidFill>
                  <a:srgbClr val="FF0000"/>
                </a:solidFill>
                <a:latin typeface="微软雅黑" panose="020B0503020204020204" charset="-122"/>
                <a:ea typeface="微软雅黑" panose="020B0503020204020204" charset="-122"/>
              </a:rPr>
              <a:t>万亿</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=10^12</a:t>
            </a:r>
            <a:r>
              <a:rPr lang="zh-CN" altLang="en-US" sz="1800" dirty="0">
                <a:latin typeface="微软雅黑" panose="020B0503020204020204" charset="-122"/>
                <a:ea typeface="微软雅黑" panose="020B0503020204020204" charset="-122"/>
              </a:rPr>
              <a:t>）次的浮点运算，</a:t>
            </a:r>
            <a:endParaRPr lang="zh-CN" altLang="en-US" sz="1800" dirty="0">
              <a:latin typeface="微软雅黑" panose="020B0503020204020204" charset="-122"/>
              <a:ea typeface="微软雅黑" panose="020B0503020204020204" charset="-122"/>
            </a:endParaRPr>
          </a:p>
          <a:p>
            <a:pPr marL="0" lvl="0" indent="0">
              <a:lnSpc>
                <a:spcPct val="150000"/>
              </a:lnSpc>
              <a:spcBef>
                <a:spcPct val="0"/>
              </a:spcBef>
            </a:pPr>
            <a:r>
              <a:rPr lang="zh-CN" altLang="en-US" sz="1800" dirty="0">
                <a:latin typeface="微软雅黑" panose="020B0503020204020204" charset="-122"/>
                <a:ea typeface="微软雅黑" panose="020B0503020204020204" charset="-122"/>
              </a:rPr>
              <a:t> 一个</a:t>
            </a:r>
            <a:r>
              <a:rPr lang="en-US" altLang="zh-CN" sz="1800" dirty="0">
                <a:latin typeface="微软雅黑" panose="020B0503020204020204" charset="-122"/>
                <a:ea typeface="微软雅黑" panose="020B0503020204020204" charset="-122"/>
              </a:rPr>
              <a:t>PFLOPS</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petaFLOPS</a:t>
            </a:r>
            <a:r>
              <a:rPr lang="zh-CN" altLang="en-US" sz="1800" dirty="0">
                <a:latin typeface="微软雅黑" panose="020B0503020204020204" charset="-122"/>
                <a:ea typeface="微软雅黑" panose="020B0503020204020204" charset="-122"/>
              </a:rPr>
              <a:t>）每秒</a:t>
            </a:r>
            <a:r>
              <a:rPr lang="zh-CN" altLang="en-US" sz="1800" dirty="0">
                <a:solidFill>
                  <a:srgbClr val="FF0000"/>
                </a:solidFill>
                <a:latin typeface="微软雅黑" panose="020B0503020204020204" charset="-122"/>
                <a:ea typeface="微软雅黑" panose="020B0503020204020204" charset="-122"/>
              </a:rPr>
              <a:t>千万亿</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=10^15</a:t>
            </a:r>
            <a:r>
              <a:rPr lang="zh-CN" altLang="en-US" sz="1800" dirty="0">
                <a:latin typeface="微软雅黑" panose="020B0503020204020204" charset="-122"/>
                <a:ea typeface="微软雅黑" panose="020B0503020204020204" charset="-122"/>
              </a:rPr>
              <a:t>）次的浮点运算，</a:t>
            </a:r>
            <a:endParaRPr lang="zh-CN" altLang="en-US" sz="1800" dirty="0">
              <a:latin typeface="微软雅黑" panose="020B0503020204020204" charset="-122"/>
              <a:ea typeface="微软雅黑" panose="020B0503020204020204" charset="-122"/>
            </a:endParaRPr>
          </a:p>
          <a:p>
            <a:pPr marL="0" lvl="0" indent="0">
              <a:lnSpc>
                <a:spcPct val="150000"/>
              </a:lnSpc>
              <a:spcBef>
                <a:spcPct val="0"/>
              </a:spcBef>
            </a:pPr>
            <a:r>
              <a:rPr lang="zh-CN" altLang="en-US" sz="1800" dirty="0">
                <a:latin typeface="微软雅黑" panose="020B0503020204020204" charset="-122"/>
                <a:ea typeface="微软雅黑" panose="020B0503020204020204" charset="-122"/>
              </a:rPr>
              <a:t> 一个</a:t>
            </a:r>
            <a:r>
              <a:rPr lang="en-US" altLang="zh-CN" sz="1800" dirty="0">
                <a:latin typeface="微软雅黑" panose="020B0503020204020204" charset="-122"/>
                <a:ea typeface="微软雅黑" panose="020B0503020204020204" charset="-122"/>
              </a:rPr>
              <a:t>EFLOPS</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exaFLOPS</a:t>
            </a:r>
            <a:r>
              <a:rPr lang="zh-CN" altLang="en-US" sz="1800" dirty="0">
                <a:latin typeface="微软雅黑" panose="020B0503020204020204" charset="-122"/>
                <a:ea typeface="微软雅黑" panose="020B0503020204020204" charset="-122"/>
              </a:rPr>
              <a:t>）每秒</a:t>
            </a:r>
            <a:r>
              <a:rPr lang="zh-CN" altLang="en-US" sz="1800" dirty="0">
                <a:solidFill>
                  <a:srgbClr val="FF0000"/>
                </a:solidFill>
                <a:latin typeface="微软雅黑" panose="020B0503020204020204" charset="-122"/>
                <a:ea typeface="微软雅黑" panose="020B0503020204020204" charset="-122"/>
              </a:rPr>
              <a:t>百亿亿</a:t>
            </a:r>
            <a:r>
              <a:rPr lang="zh-CN" altLang="en-US" sz="1800" dirty="0">
                <a:latin typeface="微软雅黑" panose="020B0503020204020204" charset="-122"/>
                <a:ea typeface="微软雅黑" panose="020B0503020204020204" charset="-122"/>
              </a:rPr>
              <a:t>（</a:t>
            </a:r>
            <a:r>
              <a:rPr lang="en-US" altLang="zh-CN" sz="1800" dirty="0">
                <a:latin typeface="微软雅黑" panose="020B0503020204020204" charset="-122"/>
                <a:ea typeface="微软雅黑" panose="020B0503020204020204" charset="-122"/>
              </a:rPr>
              <a:t>=10^18</a:t>
            </a:r>
            <a:r>
              <a:rPr lang="zh-CN" altLang="en-US" sz="1800" dirty="0">
                <a:latin typeface="微软雅黑" panose="020B0503020204020204" charset="-122"/>
                <a:ea typeface="微软雅黑" panose="020B0503020204020204" charset="-122"/>
              </a:rPr>
              <a:t>）次的浮点运算。</a:t>
            </a:r>
            <a:endParaRPr lang="zh-CN" altLang="en-US" sz="1800" dirty="0">
              <a:latin typeface="微软雅黑" panose="020B0503020204020204" charset="-122"/>
              <a:ea typeface="微软雅黑" panose="020B0503020204020204"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42" name="图片 2"/>
          <p:cNvPicPr>
            <a:picLocks noChangeAspect="1"/>
          </p:cNvPicPr>
          <p:nvPr/>
        </p:nvPicPr>
        <p:blipFill>
          <a:blip r:embed="rId1"/>
          <a:stretch>
            <a:fillRect/>
          </a:stretch>
        </p:blipFill>
        <p:spPr>
          <a:xfrm>
            <a:off x="44768" y="2637155"/>
            <a:ext cx="9144000" cy="4095750"/>
          </a:xfrm>
          <a:prstGeom prst="rect">
            <a:avLst/>
          </a:prstGeom>
          <a:noFill/>
          <a:ln w="9525">
            <a:noFill/>
          </a:ln>
        </p:spPr>
      </p:pic>
      <p:sp>
        <p:nvSpPr>
          <p:cNvPr id="112643" name="Rectangle 2"/>
          <p:cNvSpPr>
            <a:spLocks noGrp="1"/>
          </p:cNvSpPr>
          <p:nvPr>
            <p:ph type="title"/>
          </p:nvPr>
        </p:nvSpPr>
        <p:spPr>
          <a:xfrm>
            <a:off x="457200" y="98425"/>
            <a:ext cx="8229600" cy="561975"/>
          </a:xfrm>
        </p:spPr>
        <p:txBody>
          <a:bodyPr vert="horz" wrap="square" lIns="91440" tIns="45720" rIns="91440" bIns="45720" anchor="ctr" anchorCtr="0"/>
          <a:p>
            <a:pPr algn="l">
              <a:buClrTx/>
              <a:buSzTx/>
              <a:buFont typeface="Arial" panose="020B0604020202020204" pitchFamily="34" charset="0"/>
            </a:pPr>
            <a:r>
              <a:rPr lang="en-US" altLang="zh-CN" sz="4000" b="1">
                <a:solidFill>
                  <a:schemeClr val="bg1"/>
                </a:solidFill>
                <a:latin typeface="华文新魏" panose="02010800040101010101" pitchFamily="2" charset="-122"/>
                <a:ea typeface="华文新魏" panose="02010800040101010101" pitchFamily="2" charset="-122"/>
                <a:cs typeface="+mn-cs"/>
              </a:rPr>
              <a:t>全球超级计算机500强</a:t>
            </a:r>
            <a:endParaRPr lang="en-US" altLang="zh-CN" sz="4000" b="1">
              <a:solidFill>
                <a:schemeClr val="bg1"/>
              </a:solidFill>
              <a:latin typeface="华文新魏" panose="02010800040101010101" pitchFamily="2" charset="-122"/>
              <a:ea typeface="华文新魏" panose="02010800040101010101" pitchFamily="2" charset="-122"/>
              <a:cs typeface="+mn-cs"/>
            </a:endParaRPr>
          </a:p>
        </p:txBody>
      </p:sp>
      <p:sp>
        <p:nvSpPr>
          <p:cNvPr id="2" name="Rectangle 3"/>
          <p:cNvSpPr>
            <a:spLocks noGrp="1" noChangeArrowheads="1"/>
          </p:cNvSpPr>
          <p:nvPr>
            <p:ph idx="1"/>
          </p:nvPr>
        </p:nvSpPr>
        <p:spPr>
          <a:xfrm>
            <a:off x="251460" y="1052513"/>
            <a:ext cx="8731250" cy="2232025"/>
          </a:xfrm>
        </p:spPr>
        <p:txBody>
          <a:bodyPr vert="horz" wrap="square" lIns="91440" tIns="45720" rIns="91440" bIns="45720" numCol="1" anchor="t" anchorCtr="0" compatLnSpc="1"/>
          <a:lstStyle/>
          <a:p>
            <a:pPr marL="0" marR="0" lvl="0" indent="0" algn="l" defTabSz="914400" rtl="0" eaLnBrk="0" fontAlgn="base" latinLnBrk="0" hangingPunct="0">
              <a:lnSpc>
                <a:spcPct val="115000"/>
              </a:lnSpc>
              <a:spcBef>
                <a:spcPct val="15000"/>
              </a:spcBef>
              <a:spcAft>
                <a:spcPct val="0"/>
              </a:spcAft>
              <a:buClrTx/>
              <a:buSzTx/>
              <a:buFontTx/>
              <a:buNone/>
              <a:defRPr/>
            </a:pPr>
            <a:r>
              <a:rPr kumimoji="0" lang="en-US" altLang="zh-CN"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2017</a:t>
            </a:r>
            <a:r>
              <a:rPr kumimoji="0" lang="zh-CN" altLang="en-US"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年</a:t>
            </a:r>
            <a:r>
              <a:rPr kumimoji="0" lang="en-US" altLang="zh-CN"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6</a:t>
            </a:r>
            <a:r>
              <a:rPr kumimoji="0" lang="zh-CN" altLang="en-US"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月</a:t>
            </a:r>
            <a:r>
              <a:rPr kumimoji="0" lang="en-US" altLang="zh-CN"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19</a:t>
            </a:r>
            <a:r>
              <a:rPr kumimoji="0" lang="zh-CN" altLang="en-US"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号公布：</a:t>
            </a:r>
            <a:endParaRPr kumimoji="0" lang="en-US" altLang="zh-CN"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15000"/>
              </a:lnSpc>
              <a:spcBef>
                <a:spcPct val="15000"/>
              </a:spcBef>
              <a:spcAft>
                <a:spcPct val="0"/>
              </a:spcAft>
              <a:buClrTx/>
              <a:buSzTx/>
              <a:buFontTx/>
              <a:buChar char="•"/>
              <a:defRPr/>
            </a:pPr>
            <a:r>
              <a:rPr kumimoji="0" lang="zh-CN" altLang="en-US"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第一名：中国国家超级计算无锡中心研制的“神威</a:t>
            </a:r>
            <a:r>
              <a:rPr kumimoji="0" lang="en-US" altLang="zh-CN"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r>
              <a:rPr kumimoji="0" lang="zh-CN" altLang="en-US"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太湖之光”</a:t>
            </a:r>
            <a:r>
              <a:rPr kumimoji="0" lang="zh-CN" altLang="en-US" sz="18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浮点运算速度为每秒</a:t>
            </a:r>
            <a:r>
              <a:rPr kumimoji="0" lang="en-US" altLang="zh-CN" sz="18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9.3</a:t>
            </a:r>
            <a:r>
              <a:rPr kumimoji="0" lang="zh-CN" altLang="en-US" sz="18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亿亿次</a:t>
            </a:r>
            <a:r>
              <a:rPr kumimoji="0" lang="zh-CN" altLang="en-US"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a:t>
            </a:r>
            <a:endParaRPr kumimoji="0" lang="en-US" altLang="zh-CN"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a:p>
            <a:pPr marL="342900" marR="0" lvl="0" indent="-342900" algn="l" defTabSz="914400" rtl="0" eaLnBrk="0" fontAlgn="base" latinLnBrk="0" hangingPunct="0">
              <a:lnSpc>
                <a:spcPct val="115000"/>
              </a:lnSpc>
              <a:spcBef>
                <a:spcPct val="15000"/>
              </a:spcBef>
              <a:spcAft>
                <a:spcPct val="0"/>
              </a:spcAft>
              <a:buClrTx/>
              <a:buSzTx/>
              <a:buFontTx/>
              <a:buChar char="•"/>
              <a:defRPr/>
            </a:pPr>
            <a:r>
              <a:rPr kumimoji="0" lang="zh-CN" altLang="en-US"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第二名：国防科大研制的“天河二号”超级计算机，</a:t>
            </a:r>
            <a:r>
              <a:rPr kumimoji="0" lang="zh-CN" altLang="en-US" sz="18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每秒</a:t>
            </a:r>
            <a:r>
              <a:rPr kumimoji="0" lang="en-US" altLang="zh-CN" sz="18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3.386</a:t>
            </a:r>
            <a:r>
              <a:rPr kumimoji="0" lang="zh-CN" altLang="en-US" sz="1800" b="1"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亿亿次的浮点运算速度</a:t>
            </a:r>
            <a:r>
              <a:rPr kumimoji="0" lang="zh-CN" altLang="en-US"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，之前曾获得五连冠。</a:t>
            </a:r>
            <a:endParaRPr kumimoji="0" lang="zh-CN" altLang="en-US" sz="1800" b="1" i="0" u="none" strike="noStrike" kern="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45" name="Text Box 4"/>
          <p:cNvSpPr txBox="1"/>
          <p:nvPr/>
        </p:nvSpPr>
        <p:spPr>
          <a:xfrm>
            <a:off x="5182870" y="2421255"/>
            <a:ext cx="3960813" cy="400050"/>
          </a:xfrm>
          <a:prstGeom prst="rect">
            <a:avLst/>
          </a:prstGeom>
          <a:noFill/>
          <a:ln w="9525">
            <a:noFill/>
          </a:ln>
        </p:spPr>
        <p:txBody>
          <a:bodyPr>
            <a:spAutoFit/>
          </a:bodyPr>
          <a:lst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stStyle>
          <a:p>
            <a:pPr marL="0" lvl="0" indent="0" eaLnBrk="1" hangingPunct="1">
              <a:lnSpc>
                <a:spcPct val="100000"/>
              </a:lnSpc>
              <a:spcBef>
                <a:spcPct val="50000"/>
              </a:spcBef>
              <a:buNone/>
            </a:pPr>
            <a:r>
              <a:rPr lang="zh-CN" altLang="en-US" sz="2000" dirty="0">
                <a:solidFill>
                  <a:srgbClr val="0066CC"/>
                </a:solidFill>
                <a:ea typeface="微软雅黑" panose="020B0503020204020204" charset="-122"/>
              </a:rPr>
              <a:t>速度单位是 </a:t>
            </a:r>
            <a:r>
              <a:rPr lang="en-US" altLang="zh-CN" sz="2000" dirty="0">
                <a:solidFill>
                  <a:srgbClr val="0066CC"/>
                </a:solidFill>
                <a:ea typeface="微软雅黑" panose="020B0503020204020204" charset="-122"/>
              </a:rPr>
              <a:t>Tflop/s </a:t>
            </a:r>
            <a:r>
              <a:rPr lang="zh-CN" altLang="en-US" sz="2000" dirty="0">
                <a:solidFill>
                  <a:srgbClr val="0066CC"/>
                </a:solidFill>
                <a:ea typeface="微软雅黑" panose="020B0503020204020204" charset="-122"/>
              </a:rPr>
              <a:t>或 </a:t>
            </a:r>
            <a:r>
              <a:rPr lang="en-US" altLang="zh-CN" sz="2000" dirty="0">
                <a:solidFill>
                  <a:srgbClr val="0066CC"/>
                </a:solidFill>
                <a:ea typeface="微软雅黑" panose="020B0503020204020204" charset="-122"/>
              </a:rPr>
              <a:t>TFLOPS</a:t>
            </a:r>
            <a:endParaRPr lang="zh-CN" altLang="en-US" sz="2000" dirty="0">
              <a:solidFill>
                <a:srgbClr val="0066CC"/>
              </a:solidFill>
              <a:ea typeface="微软雅黑" panose="020B050302020402020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p:cNvSpPr>
          <p:nvPr>
            <p:ph type="title" idx="4294967295"/>
          </p:nvPr>
        </p:nvSpPr>
        <p:spPr>
          <a:xfrm>
            <a:off x="399733" y="116840"/>
            <a:ext cx="8343900" cy="666115"/>
          </a:xfrm>
        </p:spPr>
        <p:txBody>
          <a:bodyPr vert="horz" wrap="square" lIns="63500" tIns="25400" rIns="63500" bIns="25400" anchor="t" anchorCtr="0">
            <a:spAutoFit/>
          </a:bodyPr>
          <a:p>
            <a:pPr algn="l">
              <a:buSzTx/>
              <a:buFontTx/>
            </a:pPr>
            <a:r>
              <a:rPr lang="en-US" altLang="zh-CN" sz="4000" b="1">
                <a:solidFill>
                  <a:schemeClr val="bg1"/>
                </a:solidFill>
                <a:latin typeface="华文新魏" panose="02010800040101010101" pitchFamily="2" charset="-122"/>
                <a:ea typeface="华文新魏" panose="02010800040101010101" pitchFamily="2" charset="-122"/>
                <a:cs typeface="+mn-cs"/>
              </a:rPr>
              <a:t>选择性能评价程序</a:t>
            </a:r>
            <a:r>
              <a:rPr lang="en-US" altLang="zh-CN" sz="3600" dirty="0">
                <a:solidFill>
                  <a:schemeClr val="bg1"/>
                </a:solidFill>
              </a:rPr>
              <a:t>（Benchmarks）</a:t>
            </a:r>
            <a:endParaRPr lang="en-US" altLang="zh-CN" sz="3600" dirty="0">
              <a:solidFill>
                <a:schemeClr val="bg1"/>
              </a:solidFill>
            </a:endParaRPr>
          </a:p>
        </p:txBody>
      </p:sp>
      <p:sp>
        <p:nvSpPr>
          <p:cNvPr id="428035" name="Rectangle 3"/>
          <p:cNvSpPr>
            <a:spLocks noGrp="1"/>
          </p:cNvSpPr>
          <p:nvPr>
            <p:ph type="body" idx="4294967295"/>
          </p:nvPr>
        </p:nvSpPr>
        <p:spPr>
          <a:xfrm>
            <a:off x="400050" y="1412875"/>
            <a:ext cx="8147050" cy="5196840"/>
          </a:xfrm>
        </p:spPr>
        <p:txBody>
          <a:bodyPr vert="horz" wrap="square" lIns="63500" tIns="25400" rIns="63500" bIns="25400" anchor="t" anchorCtr="0">
            <a:spAutoFit/>
          </a:bodyPr>
          <a:p>
            <a:pPr marL="203200" indent="-203200">
              <a:lnSpc>
                <a:spcPct val="105000"/>
              </a:lnSpc>
            </a:pPr>
            <a:r>
              <a:rPr lang="zh-CN" altLang="en-US" sz="2200" dirty="0">
                <a:solidFill>
                  <a:srgbClr val="FF0000"/>
                </a:solidFill>
                <a:latin typeface="微软雅黑" panose="020B0503020204020204" charset="-122"/>
                <a:ea typeface="微软雅黑" panose="020B0503020204020204" charset="-122"/>
              </a:rPr>
              <a:t>用基准程序来评测计算机的性能</a:t>
            </a:r>
            <a:endParaRPr lang="zh-CN" altLang="en-US" sz="2200" dirty="0">
              <a:solidFill>
                <a:srgbClr val="FF0000"/>
              </a:solidFill>
              <a:latin typeface="微软雅黑" panose="020B0503020204020204" charset="-122"/>
              <a:ea typeface="微软雅黑" panose="020B0503020204020204" charset="-122"/>
            </a:endParaRPr>
          </a:p>
          <a:p>
            <a:pPr marL="685800" lvl="1" indent="-190500"/>
            <a:r>
              <a:rPr lang="zh-CN" altLang="en-US" sz="2200" dirty="0">
                <a:latin typeface="微软雅黑" panose="020B0503020204020204" charset="-122"/>
                <a:ea typeface="微软雅黑" panose="020B0503020204020204" charset="-122"/>
              </a:rPr>
              <a:t>基准测试程序是专门用来进行性能评价的一组程序</a:t>
            </a:r>
            <a:endParaRPr lang="zh-CN" altLang="en-US" sz="2200" dirty="0">
              <a:latin typeface="微软雅黑" panose="020B0503020204020204" charset="-122"/>
              <a:ea typeface="微软雅黑" panose="020B0503020204020204" charset="-122"/>
            </a:endParaRPr>
          </a:p>
          <a:p>
            <a:pPr marL="685800" lvl="1" indent="-190500"/>
            <a:r>
              <a:rPr lang="zh-CN" altLang="en-US" sz="2200" dirty="0">
                <a:latin typeface="微软雅黑" panose="020B0503020204020204" charset="-122"/>
                <a:ea typeface="微软雅黑" panose="020B0503020204020204" charset="-122"/>
              </a:rPr>
              <a:t>基准程序通过运行实际负载来反映计算机的性能</a:t>
            </a:r>
            <a:endParaRPr lang="zh-CN" altLang="en-US" sz="2200" dirty="0">
              <a:latin typeface="微软雅黑" panose="020B0503020204020204" charset="-122"/>
              <a:ea typeface="微软雅黑" panose="020B0503020204020204" charset="-122"/>
            </a:endParaRPr>
          </a:p>
          <a:p>
            <a:pPr marL="685800" lvl="1" indent="-190500"/>
            <a:r>
              <a:rPr lang="zh-CN" altLang="en-US" sz="2200" dirty="0">
                <a:latin typeface="微软雅黑" panose="020B0503020204020204" charset="-122"/>
                <a:ea typeface="微软雅黑" panose="020B0503020204020204" charset="-122"/>
              </a:rPr>
              <a:t>最好的基准程序是用户实际使用的程序或典型的简单程序</a:t>
            </a:r>
            <a:endParaRPr lang="zh-CN" altLang="en-US" sz="2200" dirty="0">
              <a:latin typeface="微软雅黑" panose="020B0503020204020204" charset="-122"/>
              <a:ea typeface="微软雅黑" panose="020B0503020204020204" charset="-122"/>
            </a:endParaRPr>
          </a:p>
          <a:p>
            <a:pPr marL="203200" indent="-203200">
              <a:lnSpc>
                <a:spcPct val="105000"/>
              </a:lnSpc>
            </a:pPr>
            <a:r>
              <a:rPr lang="zh-CN" altLang="en-US" sz="2200" dirty="0">
                <a:solidFill>
                  <a:srgbClr val="FF0000"/>
                </a:solidFill>
                <a:latin typeface="微软雅黑" panose="020B0503020204020204" charset="-122"/>
                <a:ea typeface="微软雅黑" panose="020B0503020204020204" charset="-122"/>
              </a:rPr>
              <a:t>基准程序的缺陷</a:t>
            </a:r>
            <a:endParaRPr lang="zh-CN" altLang="en-US" sz="2200" dirty="0">
              <a:solidFill>
                <a:srgbClr val="FF0000"/>
              </a:solidFill>
              <a:latin typeface="微软雅黑" panose="020B0503020204020204" charset="-122"/>
              <a:ea typeface="微软雅黑" panose="020B0503020204020204" charset="-122"/>
            </a:endParaRPr>
          </a:p>
          <a:p>
            <a:pPr marL="685800" lvl="1" indent="-190500"/>
            <a:r>
              <a:rPr lang="zh-CN" altLang="en-US" sz="2200" dirty="0">
                <a:latin typeface="微软雅黑" panose="020B0503020204020204" charset="-122"/>
                <a:ea typeface="微软雅黑" panose="020B0503020204020204" charset="-122"/>
              </a:rPr>
              <a:t>现象：基准程序的性能与某段短代码密切相关时，会被利用以得到不当的性能评测结果</a:t>
            </a:r>
            <a:endParaRPr lang="zh-CN" altLang="en-US" sz="2200" dirty="0">
              <a:latin typeface="微软雅黑" panose="020B0503020204020204" charset="-122"/>
              <a:ea typeface="微软雅黑" panose="020B0503020204020204" charset="-122"/>
            </a:endParaRPr>
          </a:p>
          <a:p>
            <a:pPr marL="685800" lvl="1" indent="-190500"/>
            <a:r>
              <a:rPr lang="zh-CN" altLang="en-US" sz="2200" dirty="0">
                <a:latin typeface="微软雅黑" panose="020B0503020204020204" charset="-122"/>
                <a:ea typeface="微软雅黑" panose="020B0503020204020204" charset="-122"/>
              </a:rPr>
              <a:t>手段：硬件系统设计人员或编译器开发者针对这些代码片段进行特殊的优化，使得执行这段代码的速度非常快</a:t>
            </a:r>
            <a:endParaRPr lang="zh-CN" altLang="en-US" sz="2200" dirty="0">
              <a:latin typeface="微软雅黑" panose="020B0503020204020204" charset="-122"/>
              <a:ea typeface="微软雅黑" panose="020B0503020204020204" charset="-122"/>
            </a:endParaRPr>
          </a:p>
          <a:p>
            <a:pPr marL="1257300" lvl="2" indent="-342900"/>
            <a:r>
              <a:rPr lang="zh-CN" altLang="en-US" sz="2000" dirty="0">
                <a:latin typeface="微软雅黑" panose="020B0503020204020204" charset="-122"/>
                <a:ea typeface="微软雅黑" panose="020B0503020204020204" charset="-122"/>
              </a:rPr>
              <a:t>例</a:t>
            </a: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Intel Pentium</a:t>
            </a:r>
            <a:r>
              <a:rPr lang="zh-CN" altLang="en-US" sz="2000" dirty="0">
                <a:latin typeface="微软雅黑" panose="020B0503020204020204" charset="-122"/>
                <a:ea typeface="微软雅黑" panose="020B0503020204020204" charset="-122"/>
              </a:rPr>
              <a:t>处理器运行</a:t>
            </a:r>
            <a:r>
              <a:rPr lang="en-US" altLang="zh-CN" sz="2000" dirty="0">
                <a:latin typeface="微软雅黑" panose="020B0503020204020204" charset="-122"/>
                <a:ea typeface="微软雅黑" panose="020B0503020204020204" charset="-122"/>
              </a:rPr>
              <a:t>SPECint</a:t>
            </a:r>
            <a:r>
              <a:rPr lang="zh-CN" altLang="en-US" sz="2000" dirty="0">
                <a:latin typeface="微软雅黑" panose="020B0503020204020204" charset="-122"/>
                <a:ea typeface="微软雅黑" panose="020B0503020204020204" charset="-122"/>
              </a:rPr>
              <a:t>时用了公司内部使用的特殊编译器，使其性能极高</a:t>
            </a:r>
            <a:endParaRPr lang="zh-CN" altLang="en-US" sz="2000" dirty="0">
              <a:latin typeface="微软雅黑" panose="020B0503020204020204" charset="-122"/>
              <a:ea typeface="微软雅黑" panose="020B0503020204020204" charset="-122"/>
            </a:endParaRPr>
          </a:p>
          <a:p>
            <a:pPr marL="1257300" lvl="2" indent="-342900"/>
            <a:r>
              <a:rPr lang="zh-CN" altLang="en-US" sz="2000" dirty="0">
                <a:latin typeface="微软雅黑" panose="020B0503020204020204" charset="-122"/>
                <a:ea typeface="微软雅黑" panose="020B0503020204020204" charset="-122"/>
              </a:rPr>
              <a:t>例</a:t>
            </a:r>
            <a:r>
              <a:rPr lang="en-US" altLang="zh-CN" sz="2000" dirty="0">
                <a:latin typeface="微软雅黑" panose="020B0503020204020204" charset="-122"/>
                <a:ea typeface="微软雅黑" panose="020B0503020204020204" charset="-122"/>
              </a:rPr>
              <a:t>2</a:t>
            </a:r>
            <a:r>
              <a:rPr lang="zh-CN" altLang="en-US" sz="2000" dirty="0">
                <a:latin typeface="微软雅黑" panose="020B0503020204020204" charset="-122"/>
                <a:ea typeface="微软雅黑" panose="020B0503020204020204" charset="-122"/>
              </a:rPr>
              <a:t>：矩阵乘法程序</a:t>
            </a:r>
            <a:r>
              <a:rPr lang="en-US" altLang="zh-CN" sz="2000" dirty="0">
                <a:latin typeface="微软雅黑" panose="020B0503020204020204" charset="-122"/>
                <a:ea typeface="微软雅黑" panose="020B0503020204020204" charset="-122"/>
              </a:rPr>
              <a:t>SPECmatrix300</a:t>
            </a:r>
            <a:r>
              <a:rPr lang="zh-CN" altLang="en-US" sz="2000" dirty="0">
                <a:latin typeface="微软雅黑" panose="020B0503020204020204" charset="-122"/>
                <a:ea typeface="微软雅黑" panose="020B0503020204020204" charset="-122"/>
              </a:rPr>
              <a:t>有</a:t>
            </a:r>
            <a:r>
              <a:rPr lang="en-US" altLang="zh-CN" sz="2000" dirty="0">
                <a:latin typeface="微软雅黑" panose="020B0503020204020204" charset="-122"/>
                <a:ea typeface="微软雅黑" panose="020B0503020204020204" charset="-122"/>
              </a:rPr>
              <a:t>99%</a:t>
            </a:r>
            <a:r>
              <a:rPr lang="zh-CN" altLang="en-US" sz="2000" dirty="0">
                <a:latin typeface="微软雅黑" panose="020B0503020204020204" charset="-122"/>
                <a:ea typeface="微软雅黑" panose="020B0503020204020204" charset="-122"/>
              </a:rPr>
              <a:t>的时间运行在一行语句上，有些厂商用特殊编译器优化该语句，使性能达</a:t>
            </a:r>
            <a:r>
              <a:rPr lang="en-US" altLang="zh-CN" sz="2000" dirty="0">
                <a:latin typeface="微软雅黑" panose="020B0503020204020204" charset="-122"/>
                <a:ea typeface="微软雅黑" panose="020B0503020204020204" charset="-122"/>
              </a:rPr>
              <a:t>VAX11/780</a:t>
            </a:r>
            <a:r>
              <a:rPr lang="zh-CN" altLang="en-US" sz="2000" dirty="0">
                <a:latin typeface="微软雅黑" panose="020B0503020204020204" charset="-122"/>
                <a:ea typeface="微软雅黑" panose="020B0503020204020204" charset="-122"/>
              </a:rPr>
              <a:t>的</a:t>
            </a:r>
            <a:r>
              <a:rPr lang="en-US" altLang="zh-CN" sz="2000" dirty="0">
                <a:latin typeface="微软雅黑" panose="020B0503020204020204" charset="-122"/>
                <a:ea typeface="微软雅黑" panose="020B0503020204020204" charset="-122"/>
              </a:rPr>
              <a:t>729.8</a:t>
            </a:r>
            <a:r>
              <a:rPr lang="zh-CN" altLang="en-US" sz="2000" dirty="0">
                <a:latin typeface="微软雅黑" panose="020B0503020204020204" charset="-122"/>
                <a:ea typeface="微软雅黑" panose="020B0503020204020204" charset="-122"/>
              </a:rPr>
              <a:t>倍！</a:t>
            </a:r>
            <a:endParaRPr lang="zh-CN" altLang="en-US" sz="2000" dirty="0">
              <a:latin typeface="微软雅黑" panose="020B0503020204020204" charset="-122"/>
              <a:ea typeface="微软雅黑" panose="020B050302020402020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28035">
                                            <p:txEl>
                                              <p:charRg st="15" end="38"/>
                                            </p:txEl>
                                          </p:spTgt>
                                        </p:tgtEl>
                                        <p:attrNameLst>
                                          <p:attrName>style.visibility</p:attrName>
                                        </p:attrNameLst>
                                      </p:cBhvr>
                                      <p:to>
                                        <p:strVal val="visible"/>
                                      </p:to>
                                    </p:set>
                                    <p:animEffect transition="in" filter="blinds(horizontal)">
                                      <p:cBhvr>
                                        <p:cTn id="7" dur="500"/>
                                        <p:tgtEl>
                                          <p:spTgt spid="428035">
                                            <p:txEl>
                                              <p:charRg st="15" end="38"/>
                                            </p:txEl>
                                          </p:spTgt>
                                        </p:tgtEl>
                                      </p:cBhvr>
                                    </p:animEffect>
                                  </p:childTnLst>
                                  <p:subTnLst>
                                    <p:animClr clrSpc="rgb" dir="cw">
                                      <p:cBhvr override="childStyle">
                                        <p:cTn dur="1" fill="hold" display="0" masterRel="nextClick" afterEffect="1"/>
                                        <p:tgtEl>
                                          <p:spTgt spid="428035">
                                            <p:txEl>
                                              <p:charRg st="15" end="38"/>
                                            </p:txEl>
                                          </p:spTgt>
                                        </p:tgtEl>
                                        <p:attrNameLst>
                                          <p:attrName>ppt_c</p:attrName>
                                        </p:attrNameLst>
                                      </p:cBhvr>
                                      <p:to>
                                        <a:srgbClr val="0BB2F5"/>
                                      </p:to>
                                    </p:animClr>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28035">
                                            <p:txEl>
                                              <p:charRg st="38" end="60"/>
                                            </p:txEl>
                                          </p:spTgt>
                                        </p:tgtEl>
                                        <p:attrNameLst>
                                          <p:attrName>style.visibility</p:attrName>
                                        </p:attrNameLst>
                                      </p:cBhvr>
                                      <p:to>
                                        <p:strVal val="visible"/>
                                      </p:to>
                                    </p:set>
                                    <p:animEffect transition="in" filter="blinds(horizontal)">
                                      <p:cBhvr>
                                        <p:cTn id="12" dur="500"/>
                                        <p:tgtEl>
                                          <p:spTgt spid="428035">
                                            <p:txEl>
                                              <p:charRg st="38" end="60"/>
                                            </p:txEl>
                                          </p:spTgt>
                                        </p:tgtEl>
                                      </p:cBhvr>
                                    </p:animEffect>
                                  </p:childTnLst>
                                  <p:subTnLst>
                                    <p:animClr clrSpc="rgb" dir="cw">
                                      <p:cBhvr override="childStyle">
                                        <p:cTn dur="1" fill="hold" display="0" masterRel="nextClick" afterEffect="1"/>
                                        <p:tgtEl>
                                          <p:spTgt spid="428035">
                                            <p:txEl>
                                              <p:charRg st="38" end="60"/>
                                            </p:txEl>
                                          </p:spTgt>
                                        </p:tgtEl>
                                        <p:attrNameLst>
                                          <p:attrName>ppt_c</p:attrName>
                                        </p:attrNameLst>
                                      </p:cBhvr>
                                      <p:to>
                                        <a:srgbClr val="0BB2F5"/>
                                      </p:to>
                                    </p:animClr>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28035">
                                            <p:txEl>
                                              <p:charRg st="60" end="86"/>
                                            </p:txEl>
                                          </p:spTgt>
                                        </p:tgtEl>
                                        <p:attrNameLst>
                                          <p:attrName>style.visibility</p:attrName>
                                        </p:attrNameLst>
                                      </p:cBhvr>
                                      <p:to>
                                        <p:strVal val="visible"/>
                                      </p:to>
                                    </p:set>
                                    <p:animEffect transition="in" filter="blinds(horizontal)">
                                      <p:cBhvr>
                                        <p:cTn id="17" dur="500"/>
                                        <p:tgtEl>
                                          <p:spTgt spid="428035">
                                            <p:txEl>
                                              <p:charRg st="60" end="86"/>
                                            </p:txEl>
                                          </p:spTgt>
                                        </p:tgtEl>
                                      </p:cBhvr>
                                    </p:animEffect>
                                  </p:childTnLst>
                                  <p:subTnLst>
                                    <p:animClr clrSpc="rgb" dir="cw">
                                      <p:cBhvr override="childStyle">
                                        <p:cTn dur="1" fill="hold" display="0" masterRel="nextClick" afterEffect="1"/>
                                        <p:tgtEl>
                                          <p:spTgt spid="428035">
                                            <p:txEl>
                                              <p:charRg st="60" end="86"/>
                                            </p:txEl>
                                          </p:spTgt>
                                        </p:tgtEl>
                                        <p:attrNameLst>
                                          <p:attrName>ppt_c</p:attrName>
                                        </p:attrNameLst>
                                      </p:cBhvr>
                                      <p:to>
                                        <a:srgbClr val="0BB2F5"/>
                                      </p:to>
                                    </p:animClr>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28035">
                                            <p:txEl>
                                              <p:charRg st="94" end="133"/>
                                            </p:txEl>
                                          </p:spTgt>
                                        </p:tgtEl>
                                        <p:attrNameLst>
                                          <p:attrName>style.visibility</p:attrName>
                                        </p:attrNameLst>
                                      </p:cBhvr>
                                      <p:to>
                                        <p:strVal val="visible"/>
                                      </p:to>
                                    </p:set>
                                    <p:animEffect transition="in" filter="blinds(horizontal)">
                                      <p:cBhvr>
                                        <p:cTn id="22" dur="500"/>
                                        <p:tgtEl>
                                          <p:spTgt spid="428035">
                                            <p:txEl>
                                              <p:charRg st="94" end="133"/>
                                            </p:txEl>
                                          </p:spTgt>
                                        </p:tgtEl>
                                      </p:cBhvr>
                                    </p:animEffect>
                                  </p:childTnLst>
                                  <p:subTnLst>
                                    <p:animClr clrSpc="rgb" dir="cw">
                                      <p:cBhvr override="childStyle">
                                        <p:cTn dur="1" fill="hold" display="0" masterRel="nextClick" afterEffect="1"/>
                                        <p:tgtEl>
                                          <p:spTgt spid="428035">
                                            <p:txEl>
                                              <p:charRg st="94" end="133"/>
                                            </p:txEl>
                                          </p:spTgt>
                                        </p:tgtEl>
                                        <p:attrNameLst>
                                          <p:attrName>ppt_c</p:attrName>
                                        </p:attrNameLst>
                                      </p:cBhvr>
                                      <p:to>
                                        <a:srgbClr val="0BB2F5"/>
                                      </p:to>
                                    </p:animClr>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28035">
                                            <p:txEl>
                                              <p:charRg st="133" end="182"/>
                                            </p:txEl>
                                          </p:spTgt>
                                        </p:tgtEl>
                                        <p:attrNameLst>
                                          <p:attrName>style.visibility</p:attrName>
                                        </p:attrNameLst>
                                      </p:cBhvr>
                                      <p:to>
                                        <p:strVal val="visible"/>
                                      </p:to>
                                    </p:set>
                                    <p:animEffect transition="in" filter="blinds(horizontal)">
                                      <p:cBhvr>
                                        <p:cTn id="27" dur="500"/>
                                        <p:tgtEl>
                                          <p:spTgt spid="428035">
                                            <p:txEl>
                                              <p:charRg st="133" end="182"/>
                                            </p:txEl>
                                          </p:spTgt>
                                        </p:tgtEl>
                                      </p:cBhvr>
                                    </p:animEffect>
                                  </p:childTnLst>
                                  <p:subTnLst>
                                    <p:animClr clrSpc="rgb" dir="cw">
                                      <p:cBhvr override="childStyle">
                                        <p:cTn dur="1" fill="hold" display="0" masterRel="nextClick" afterEffect="1"/>
                                        <p:tgtEl>
                                          <p:spTgt spid="428035">
                                            <p:txEl>
                                              <p:charRg st="133" end="182"/>
                                            </p:txEl>
                                          </p:spTgt>
                                        </p:tgtEl>
                                        <p:attrNameLst>
                                          <p:attrName>ppt_c</p:attrName>
                                        </p:attrNameLst>
                                      </p:cBhvr>
                                      <p:to>
                                        <a:srgbClr val="0BB2F5"/>
                                      </p:to>
                                    </p:animClr>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28035">
                                            <p:txEl>
                                              <p:charRg st="182" end="233"/>
                                            </p:txEl>
                                          </p:spTgt>
                                        </p:tgtEl>
                                        <p:attrNameLst>
                                          <p:attrName>style.visibility</p:attrName>
                                        </p:attrNameLst>
                                      </p:cBhvr>
                                      <p:to>
                                        <p:strVal val="visible"/>
                                      </p:to>
                                    </p:set>
                                    <p:animEffect transition="in" filter="blinds(horizontal)">
                                      <p:cBhvr>
                                        <p:cTn id="32" dur="500"/>
                                        <p:tgtEl>
                                          <p:spTgt spid="428035">
                                            <p:txEl>
                                              <p:charRg st="182" end="233"/>
                                            </p:txEl>
                                          </p:spTgt>
                                        </p:tgtEl>
                                      </p:cBhvr>
                                    </p:animEffect>
                                  </p:childTnLst>
                                  <p:subTnLst>
                                    <p:animClr clrSpc="rgb" dir="cw">
                                      <p:cBhvr override="childStyle">
                                        <p:cTn dur="1" fill="hold" display="0" masterRel="nextClick" afterEffect="1"/>
                                        <p:tgtEl>
                                          <p:spTgt spid="428035">
                                            <p:txEl>
                                              <p:charRg st="182" end="233"/>
                                            </p:txEl>
                                          </p:spTgt>
                                        </p:tgtEl>
                                        <p:attrNameLst>
                                          <p:attrName>ppt_c</p:attrName>
                                        </p:attrNameLst>
                                      </p:cBhvr>
                                      <p:to>
                                        <a:srgbClr val="0BB2F5"/>
                                      </p:to>
                                    </p:animClr>
                                  </p:sub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28035">
                                            <p:txEl>
                                              <p:charRg st="233" end="309"/>
                                            </p:txEl>
                                          </p:spTgt>
                                        </p:tgtEl>
                                        <p:attrNameLst>
                                          <p:attrName>style.visibility</p:attrName>
                                        </p:attrNameLst>
                                      </p:cBhvr>
                                      <p:to>
                                        <p:strVal val="visible"/>
                                      </p:to>
                                    </p:set>
                                    <p:animEffect transition="in" filter="blinds(horizontal)">
                                      <p:cBhvr>
                                        <p:cTn id="37" dur="500"/>
                                        <p:tgtEl>
                                          <p:spTgt spid="428035">
                                            <p:txEl>
                                              <p:charRg st="233" end="309"/>
                                            </p:txEl>
                                          </p:spTgt>
                                        </p:tgtEl>
                                      </p:cBhvr>
                                    </p:animEffect>
                                  </p:childTnLst>
                                  <p:subTnLst>
                                    <p:animClr clrSpc="rgb" dir="cw">
                                      <p:cBhvr override="childStyle">
                                        <p:cTn dur="1" fill="hold" display="0" masterRel="nextClick" afterEffect="1"/>
                                        <p:tgtEl>
                                          <p:spTgt spid="428035">
                                            <p:txEl>
                                              <p:charRg st="233" end="309"/>
                                            </p:txEl>
                                          </p:spTgt>
                                        </p:tgtEl>
                                        <p:attrNameLst>
                                          <p:attrName>ppt_c</p:attrName>
                                        </p:attrNameLst>
                                      </p:cBhvr>
                                      <p:to>
                                        <a:srgbClr val="0BB2F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lgn="l">
              <a:spcBef>
                <a:spcPts val="1600"/>
              </a:spcBef>
              <a:buBlip>
                <a:blip r:embed="rId1"/>
              </a:buBlip>
            </a:pPr>
            <a:r>
              <a:rPr lang="en-US" altLang="zh-CN" dirty="0">
                <a:ea typeface="黑体" panose="02010609060101010101" pitchFamily="2" charset="-122"/>
              </a:rPr>
              <a:t> </a:t>
            </a:r>
            <a:r>
              <a:rPr lang="zh-CN" altLang="en-US" dirty="0">
                <a:ea typeface="黑体" panose="02010609060101010101" pitchFamily="2" charset="-122"/>
              </a:rPr>
              <a:t>计算机系统的基本功能和基本组成</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zh-CN" altLang="en-US" dirty="0">
                <a:ea typeface="黑体" panose="02010609060101010101" pitchFamily="2" charset="-122"/>
                <a:sym typeface="+mn-ea"/>
              </a:rPr>
              <a:t>计算机系统层次结构</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a:t>
            </a:r>
            <a:r>
              <a:rPr lang="zh-CN" altLang="en-US" dirty="0">
                <a:ea typeface="黑体" panose="02010609060101010101" pitchFamily="2" charset="-122"/>
              </a:rPr>
              <a:t>计算机性能评价</a:t>
            </a:r>
            <a:endParaRPr lang="zh-CN" altLang="en-US" dirty="0">
              <a:ea typeface="黑体" panose="02010609060101010101" pitchFamily="2" charset="-122"/>
            </a:endParaRPr>
          </a:p>
          <a:p>
            <a:pPr>
              <a:spcBef>
                <a:spcPts val="1600"/>
              </a:spcBef>
            </a:pPr>
            <a:r>
              <a:rPr lang="en-US" altLang="zh-CN" dirty="0">
                <a:solidFill>
                  <a:srgbClr val="FF0000"/>
                </a:solidFill>
                <a:ea typeface="黑体" panose="02010609060101010101" pitchFamily="2" charset="-122"/>
                <a:sym typeface="+mn-ea"/>
              </a:rPr>
              <a:t> </a:t>
            </a:r>
            <a:r>
              <a:rPr lang="zh-CN" altLang="en-US" dirty="0">
                <a:solidFill>
                  <a:srgbClr val="FF0000"/>
                </a:solidFill>
                <a:ea typeface="黑体" panose="02010609060101010101" pitchFamily="2" charset="-122"/>
                <a:sym typeface="+mn-ea"/>
              </a:rPr>
              <a:t>汇编程序的开发和执行过程</a:t>
            </a:r>
            <a:endParaRPr lang="zh-CN" altLang="en-US" dirty="0">
              <a:solidFill>
                <a:srgbClr val="FF0000"/>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Intel 80x86</a:t>
            </a:r>
            <a:r>
              <a:rPr lang="zh-CN" altLang="en-US" dirty="0">
                <a:ea typeface="黑体" panose="02010609060101010101" pitchFamily="2" charset="-122"/>
                <a:sym typeface="+mn-ea"/>
              </a:rPr>
              <a:t>内部结构</a:t>
            </a:r>
            <a:endParaRPr lang="zh-CN" altLang="en-US" dirty="0">
              <a:ea typeface="黑体" panose="02010609060101010101" pitchFamily="2" charset="-122"/>
            </a:endParaRPr>
          </a:p>
          <a:p>
            <a:pPr marL="0" indent="0">
              <a:spcBef>
                <a:spcPts val="1600"/>
              </a:spcBef>
              <a:buNone/>
            </a:pPr>
            <a:endParaRPr lang="zh-CN" altLang="en-US" dirty="0">
              <a:ea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rPr>
              <a:t>计算机系统的基本</a:t>
            </a:r>
            <a:r>
              <a:rPr lang="zh-CN" altLang="en-US" sz="3600">
                <a:solidFill>
                  <a:schemeClr val="bg1"/>
                </a:solidFill>
                <a:latin typeface="华文新魏" panose="02010800040101010101" pitchFamily="2" charset="-122"/>
                <a:ea typeface="华文新魏" panose="02010800040101010101" pitchFamily="2" charset="-122"/>
              </a:rPr>
              <a:t>功能</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1332230" y="2132965"/>
            <a:ext cx="4242435" cy="2030095"/>
          </a:xfrm>
          <a:prstGeom prst="rect">
            <a:avLst/>
          </a:prstGeom>
          <a:noFill/>
          <a:ln w="9525">
            <a:noFill/>
          </a:ln>
        </p:spPr>
        <p:txBody>
          <a:bodyPr wrap="square" anchor="t" anchorCtr="0">
            <a:spAutoFit/>
          </a:bodyPr>
          <a:p>
            <a:pPr marL="457200" indent="-457200" algn="l">
              <a:lnSpc>
                <a:spcPct val="150000"/>
              </a:lnSpc>
              <a:buClrTx/>
              <a:buSzTx/>
              <a:buFont typeface="Wingdings" panose="05000000000000000000" charset="0"/>
              <a:buChar char="l"/>
            </a:pPr>
            <a:r>
              <a:rPr lang="en-US" altLang="zh-CN" dirty="0">
                <a:solidFill>
                  <a:srgbClr val="000066"/>
                </a:solidFill>
                <a:latin typeface="楷体_GB2312" pitchFamily="1" charset="-122"/>
                <a:ea typeface="楷体_GB2312" pitchFamily="1" charset="-122"/>
              </a:rPr>
              <a:t> </a:t>
            </a:r>
            <a:r>
              <a:rPr lang="zh-CN" altLang="en-US" dirty="0">
                <a:solidFill>
                  <a:srgbClr val="000066"/>
                </a:solidFill>
                <a:latin typeface="楷体_GB2312" pitchFamily="1" charset="-122"/>
                <a:ea typeface="楷体_GB2312" pitchFamily="1" charset="-122"/>
              </a:rPr>
              <a:t>数据处理</a:t>
            </a:r>
            <a:endParaRPr lang="zh-CN" altLang="en-US" dirty="0">
              <a:solidFill>
                <a:srgbClr val="000066"/>
              </a:solidFill>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lang="en-US" altLang="zh-CN" dirty="0">
                <a:solidFill>
                  <a:srgbClr val="000066"/>
                </a:solidFill>
                <a:latin typeface="楷体_GB2312" pitchFamily="1" charset="-122"/>
                <a:ea typeface="楷体_GB2312" pitchFamily="1" charset="-122"/>
              </a:rPr>
              <a:t> </a:t>
            </a:r>
            <a:r>
              <a:rPr lang="zh-CN" altLang="en-US" dirty="0">
                <a:solidFill>
                  <a:srgbClr val="000066"/>
                </a:solidFill>
                <a:latin typeface="楷体_GB2312" pitchFamily="1" charset="-122"/>
                <a:ea typeface="楷体_GB2312" pitchFamily="1" charset="-122"/>
              </a:rPr>
              <a:t>数据存储</a:t>
            </a:r>
            <a:endParaRPr lang="zh-CN" altLang="en-US" dirty="0">
              <a:solidFill>
                <a:srgbClr val="000066"/>
              </a:solidFill>
              <a:latin typeface="楷体_GB2312" pitchFamily="1" charset="-122"/>
              <a:ea typeface="楷体_GB2312" pitchFamily="1" charset="-122"/>
            </a:endParaRPr>
          </a:p>
          <a:p>
            <a:pPr marL="457200" indent="-457200">
              <a:lnSpc>
                <a:spcPct val="150000"/>
              </a:lnSpc>
              <a:buSzPct val="100000"/>
              <a:buFont typeface="Wingdings" panose="05000000000000000000" charset="0"/>
              <a:buChar char="l"/>
            </a:pPr>
            <a:r>
              <a:rPr lang="en-US" altLang="zh-CN" dirty="0">
                <a:solidFill>
                  <a:srgbClr val="000066"/>
                </a:solidFill>
                <a:latin typeface="楷体_GB2312" pitchFamily="1" charset="-122"/>
                <a:ea typeface="楷体_GB2312" pitchFamily="1" charset="-122"/>
              </a:rPr>
              <a:t> </a:t>
            </a:r>
            <a:r>
              <a:rPr lang="zh-CN" altLang="en-US" dirty="0">
                <a:solidFill>
                  <a:srgbClr val="000066"/>
                </a:solidFill>
                <a:latin typeface="楷体_GB2312" pitchFamily="1" charset="-122"/>
                <a:ea typeface="楷体_GB2312" pitchFamily="1" charset="-122"/>
              </a:rPr>
              <a:t>数据传送 </a:t>
            </a:r>
            <a:r>
              <a:rPr lang="zh-CN" altLang="en-US" dirty="0">
                <a:solidFill>
                  <a:schemeClr val="tx1"/>
                </a:solidFill>
                <a:latin typeface="楷体_GB2312" pitchFamily="1" charset="-122"/>
                <a:ea typeface="楷体_GB2312" pitchFamily="1" charset="-122"/>
              </a:rPr>
              <a:t>     </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文本框 8193"/>
          <p:cNvSpPr txBox="1"/>
          <p:nvPr/>
        </p:nvSpPr>
        <p:spPr>
          <a:xfrm>
            <a:off x="755650" y="188913"/>
            <a:ext cx="7272338" cy="706755"/>
          </a:xfrm>
          <a:prstGeom prst="rect">
            <a:avLst/>
          </a:prstGeom>
          <a:noFill/>
          <a:ln w="9525">
            <a:noFill/>
          </a:ln>
        </p:spPr>
        <p:txBody>
          <a:bodyPr anchor="t" anchorCtr="0">
            <a:spAutoFit/>
          </a:bodyPr>
          <a:p>
            <a:r>
              <a:rPr lang="en-US" altLang="zh-CN" sz="4000" dirty="0">
                <a:solidFill>
                  <a:schemeClr val="bg1"/>
                </a:solidFill>
                <a:latin typeface="华文新魏" panose="02010800040101010101" pitchFamily="2" charset="-122"/>
                <a:ea typeface="华文新魏" panose="02010800040101010101" pitchFamily="2" charset="-122"/>
              </a:rPr>
              <a:t>1.4 </a:t>
            </a:r>
            <a:r>
              <a:rPr lang="zh-CN" altLang="en-US" sz="4000" dirty="0">
                <a:solidFill>
                  <a:schemeClr val="bg1"/>
                </a:solidFill>
                <a:latin typeface="华文新魏" panose="02010800040101010101" pitchFamily="2" charset="-122"/>
                <a:ea typeface="华文新魏" panose="02010800040101010101" pitchFamily="2" charset="-122"/>
              </a:rPr>
              <a:t>汇编程序的开发与</a:t>
            </a:r>
            <a:r>
              <a:rPr lang="zh-CN" altLang="en-US" sz="4000" dirty="0">
                <a:solidFill>
                  <a:schemeClr val="bg1"/>
                </a:solidFill>
                <a:latin typeface="华文新魏" panose="02010800040101010101" pitchFamily="2" charset="-122"/>
                <a:ea typeface="华文新魏" panose="02010800040101010101" pitchFamily="2" charset="-122"/>
              </a:rPr>
              <a:t>执行</a:t>
            </a:r>
            <a:endParaRPr lang="zh-CN" altLang="en-US" sz="4000" dirty="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683895" y="1484630"/>
            <a:ext cx="6946265" cy="737235"/>
          </a:xfrm>
          <a:prstGeom prst="rect">
            <a:avLst/>
          </a:prstGeom>
          <a:noFill/>
        </p:spPr>
        <p:txBody>
          <a:bodyPr wrap="square" rtlCol="0" anchor="t">
            <a:spAutoFit/>
          </a:bodyPr>
          <a:p>
            <a:pPr algn="l">
              <a:lnSpc>
                <a:spcPct val="150000"/>
              </a:lnSpc>
              <a:spcBef>
                <a:spcPts val="0"/>
              </a:spcBef>
              <a:buBlip>
                <a:blip r:embed="rId1"/>
              </a:buBlip>
            </a:pPr>
            <a:r>
              <a:rPr lang="en-US" altLang="zh-CN" dirty="0">
                <a:latin typeface="微软雅黑" panose="020B0503020204020204" charset="-122"/>
                <a:ea typeface="微软雅黑" panose="020B0503020204020204" charset="-122"/>
                <a:sym typeface="+mn-ea"/>
              </a:rPr>
              <a:t> </a:t>
            </a:r>
            <a:r>
              <a:rPr lang="en-US" altLang="zh-CN" b="0" dirty="0">
                <a:latin typeface="微软雅黑" panose="020B0503020204020204" charset="-122"/>
                <a:ea typeface="微软雅黑" panose="020B0503020204020204" charset="-122"/>
                <a:sym typeface="+mn-ea"/>
              </a:rPr>
              <a:t> </a:t>
            </a:r>
            <a:r>
              <a:rPr lang="zh-CN" altLang="en-US" b="0" dirty="0">
                <a:latin typeface="微软雅黑" panose="020B0503020204020204" charset="-122"/>
                <a:ea typeface="微软雅黑" panose="020B0503020204020204" charset="-122"/>
                <a:sym typeface="+mn-ea"/>
              </a:rPr>
              <a:t>基于</a:t>
            </a:r>
            <a:r>
              <a:rPr lang="en-US" altLang="zh-CN" b="0" dirty="0">
                <a:latin typeface="微软雅黑" panose="020B0503020204020204" charset="-122"/>
                <a:ea typeface="微软雅黑" panose="020B0503020204020204" charset="-122"/>
                <a:sym typeface="+mn-ea"/>
              </a:rPr>
              <a:t>80x86</a:t>
            </a:r>
            <a:r>
              <a:rPr lang="zh-CN" altLang="en-US" b="0" dirty="0">
                <a:latin typeface="微软雅黑" panose="020B0503020204020204" charset="-122"/>
                <a:ea typeface="微软雅黑" panose="020B0503020204020204" charset="-122"/>
                <a:sym typeface="+mn-ea"/>
              </a:rPr>
              <a:t>汇编语言</a:t>
            </a:r>
            <a:r>
              <a:rPr lang="en-US" altLang="zh-CN" b="0" dirty="0">
                <a:latin typeface="微软雅黑" panose="020B0503020204020204" charset="-122"/>
                <a:ea typeface="微软雅黑" panose="020B0503020204020204" charset="-122"/>
                <a:sym typeface="+mn-ea"/>
              </a:rPr>
              <a:t> </a:t>
            </a:r>
            <a:endParaRPr lang="zh-CN" altLang="en-US" b="0"/>
          </a:p>
        </p:txBody>
      </p:sp>
      <p:sp>
        <p:nvSpPr>
          <p:cNvPr id="4" name="文本框 3"/>
          <p:cNvSpPr txBox="1"/>
          <p:nvPr/>
        </p:nvSpPr>
        <p:spPr>
          <a:xfrm>
            <a:off x="683444" y="2493050"/>
            <a:ext cx="7777062" cy="3477875"/>
          </a:xfrm>
          <a:prstGeom prst="rect">
            <a:avLst/>
          </a:prstGeom>
          <a:noFill/>
        </p:spPr>
        <p:txBody>
          <a:bodyPr wrap="square">
            <a:spAutoFit/>
          </a:bodyPr>
          <a:p>
            <a:pPr marL="266700" algn="just" eaLnBrk="1" hangingPunct="1"/>
            <a:r>
              <a:rPr kumimoji="1" lang="en-US" altLang="zh-CN" sz="2000" b="1" dirty="0">
                <a:solidFill>
                  <a:srgbClr val="40458C"/>
                </a:solidFill>
                <a:latin typeface="Times New Roman" panose="02020603050405020304" pitchFamily="2" charset="0"/>
              </a:rPr>
              <a:t>x = 10;</a:t>
            </a:r>
            <a:endParaRPr kumimoji="1" lang="zh-CN" altLang="zh-CN" sz="2000" b="1" dirty="0">
              <a:solidFill>
                <a:srgbClr val="40458C"/>
              </a:solidFill>
              <a:latin typeface="Times New Roman" panose="02020603050405020304" pitchFamily="2" charset="0"/>
            </a:endParaRPr>
          </a:p>
          <a:p>
            <a:pPr marL="266700" algn="just" eaLnBrk="1" hangingPunct="1"/>
            <a:r>
              <a:rPr kumimoji="1" lang="en-US" altLang="zh-CN" sz="2000" b="1" dirty="0">
                <a:solidFill>
                  <a:srgbClr val="40458C"/>
                </a:solidFill>
                <a:latin typeface="Times New Roman" panose="02020603050405020304" pitchFamily="2" charset="0"/>
              </a:rPr>
              <a:t>00251828  </a:t>
            </a:r>
            <a:r>
              <a:rPr kumimoji="1" lang="en-US" altLang="zh-CN" sz="2000" b="1" dirty="0">
                <a:solidFill>
                  <a:srgbClr val="FF0000"/>
                </a:solidFill>
                <a:latin typeface="Times New Roman" panose="02020603050405020304" pitchFamily="2" charset="0"/>
              </a:rPr>
              <a:t>C7 45 F8 0A 00 00 00   </a:t>
            </a:r>
            <a:r>
              <a:rPr kumimoji="1" lang="en-US" altLang="zh-CN" sz="2000" b="1" dirty="0">
                <a:solidFill>
                  <a:srgbClr val="40458C"/>
                </a:solidFill>
                <a:latin typeface="Times New Roman" panose="02020603050405020304" pitchFamily="2" charset="0"/>
              </a:rPr>
              <a:t>mov    </a:t>
            </a:r>
            <a:r>
              <a:rPr kumimoji="1" lang="en-US" altLang="zh-CN" sz="2000" b="1" dirty="0" err="1">
                <a:solidFill>
                  <a:srgbClr val="40458C"/>
                </a:solidFill>
                <a:latin typeface="Times New Roman" panose="02020603050405020304" pitchFamily="2" charset="0"/>
              </a:rPr>
              <a:t>dword</a:t>
            </a:r>
            <a:r>
              <a:rPr kumimoji="1" lang="en-US" altLang="zh-CN" sz="2000" b="1" dirty="0">
                <a:solidFill>
                  <a:srgbClr val="40458C"/>
                </a:solidFill>
                <a:latin typeface="Times New Roman" panose="02020603050405020304" pitchFamily="2" charset="0"/>
              </a:rPr>
              <a:t> </a:t>
            </a:r>
            <a:r>
              <a:rPr kumimoji="1" lang="en-US" altLang="zh-CN" sz="2000" b="1" dirty="0" err="1">
                <a:solidFill>
                  <a:srgbClr val="40458C"/>
                </a:solidFill>
                <a:latin typeface="Times New Roman" panose="02020603050405020304" pitchFamily="2" charset="0"/>
              </a:rPr>
              <a:t>ptr</a:t>
            </a:r>
            <a:r>
              <a:rPr kumimoji="1" lang="en-US" altLang="zh-CN" sz="2000" b="1" dirty="0">
                <a:solidFill>
                  <a:srgbClr val="40458C"/>
                </a:solidFill>
                <a:latin typeface="Times New Roman" panose="02020603050405020304" pitchFamily="2" charset="0"/>
              </a:rPr>
              <a:t> [ebp-8],0Ah  </a:t>
            </a:r>
            <a:endParaRPr kumimoji="1" lang="en-US" altLang="zh-CN" sz="2000" b="1" dirty="0">
              <a:solidFill>
                <a:srgbClr val="40458C"/>
              </a:solidFill>
              <a:latin typeface="Times New Roman" panose="02020603050405020304" pitchFamily="2" charset="0"/>
            </a:endParaRPr>
          </a:p>
          <a:p>
            <a:pPr marL="266700" algn="just" eaLnBrk="1" hangingPunct="1"/>
            <a:endParaRPr kumimoji="1" lang="zh-CN" altLang="zh-CN" sz="2000" b="1" dirty="0">
              <a:solidFill>
                <a:srgbClr val="40458C"/>
              </a:solidFill>
              <a:latin typeface="Times New Roman" panose="02020603050405020304" pitchFamily="2" charset="0"/>
            </a:endParaRPr>
          </a:p>
          <a:p>
            <a:pPr marL="266700" algn="just" eaLnBrk="1" hangingPunct="1"/>
            <a:r>
              <a:rPr kumimoji="1" lang="en-US" altLang="zh-CN" sz="2000" b="1" dirty="0">
                <a:solidFill>
                  <a:srgbClr val="40458C"/>
                </a:solidFill>
                <a:latin typeface="Times New Roman" panose="02020603050405020304" pitchFamily="2" charset="0"/>
              </a:rPr>
              <a:t>y = 20;</a:t>
            </a:r>
            <a:endParaRPr kumimoji="1" lang="zh-CN" altLang="zh-CN" sz="2000" b="1" dirty="0">
              <a:solidFill>
                <a:srgbClr val="40458C"/>
              </a:solidFill>
              <a:latin typeface="Times New Roman" panose="02020603050405020304" pitchFamily="2" charset="0"/>
            </a:endParaRPr>
          </a:p>
          <a:p>
            <a:pPr marL="266700" algn="just" eaLnBrk="1" hangingPunct="1"/>
            <a:r>
              <a:rPr kumimoji="1" lang="en-US" altLang="zh-CN" sz="2000" b="1" dirty="0">
                <a:solidFill>
                  <a:srgbClr val="40458C"/>
                </a:solidFill>
                <a:latin typeface="Times New Roman" panose="02020603050405020304" pitchFamily="2" charset="0"/>
              </a:rPr>
              <a:t>0025182F  </a:t>
            </a:r>
            <a:r>
              <a:rPr kumimoji="1" lang="en-US" altLang="zh-CN" sz="2000" b="1" dirty="0">
                <a:solidFill>
                  <a:srgbClr val="FF0000"/>
                </a:solidFill>
                <a:latin typeface="Times New Roman" panose="02020603050405020304" pitchFamily="2" charset="0"/>
              </a:rPr>
              <a:t>C7 45 EC 14 00 00 00   </a:t>
            </a:r>
            <a:r>
              <a:rPr kumimoji="1" lang="en-US" altLang="zh-CN" sz="2000" b="1" dirty="0">
                <a:solidFill>
                  <a:srgbClr val="40458C"/>
                </a:solidFill>
                <a:latin typeface="Times New Roman" panose="02020603050405020304" pitchFamily="2" charset="0"/>
              </a:rPr>
              <a:t>mov    </a:t>
            </a:r>
            <a:r>
              <a:rPr kumimoji="1" lang="en-US" altLang="zh-CN" sz="2000" b="1" dirty="0" err="1">
                <a:solidFill>
                  <a:srgbClr val="40458C"/>
                </a:solidFill>
                <a:latin typeface="Times New Roman" panose="02020603050405020304" pitchFamily="2" charset="0"/>
              </a:rPr>
              <a:t>dword</a:t>
            </a:r>
            <a:r>
              <a:rPr kumimoji="1" lang="en-US" altLang="zh-CN" sz="2000" b="1" dirty="0">
                <a:solidFill>
                  <a:srgbClr val="40458C"/>
                </a:solidFill>
                <a:latin typeface="Times New Roman" panose="02020603050405020304" pitchFamily="2" charset="0"/>
              </a:rPr>
              <a:t> </a:t>
            </a:r>
            <a:r>
              <a:rPr kumimoji="1" lang="en-US" altLang="zh-CN" sz="2000" b="1" dirty="0" err="1">
                <a:solidFill>
                  <a:srgbClr val="40458C"/>
                </a:solidFill>
                <a:latin typeface="Times New Roman" panose="02020603050405020304" pitchFamily="2" charset="0"/>
              </a:rPr>
              <a:t>ptr</a:t>
            </a:r>
            <a:r>
              <a:rPr kumimoji="1" lang="en-US" altLang="zh-CN" sz="2000" b="1" dirty="0">
                <a:solidFill>
                  <a:srgbClr val="40458C"/>
                </a:solidFill>
                <a:latin typeface="Times New Roman" panose="02020603050405020304" pitchFamily="2" charset="0"/>
              </a:rPr>
              <a:t> [ebp-14h],14h</a:t>
            </a:r>
            <a:endParaRPr kumimoji="1" lang="en-US" altLang="zh-CN" sz="2000" b="1" dirty="0">
              <a:solidFill>
                <a:srgbClr val="40458C"/>
              </a:solidFill>
              <a:latin typeface="Times New Roman" panose="02020603050405020304" pitchFamily="2" charset="0"/>
            </a:endParaRPr>
          </a:p>
          <a:p>
            <a:pPr marL="266700" algn="just" eaLnBrk="1" hangingPunct="1"/>
            <a:r>
              <a:rPr kumimoji="1" lang="en-US" altLang="zh-CN" sz="2000" b="1" dirty="0">
                <a:solidFill>
                  <a:srgbClr val="40458C"/>
                </a:solidFill>
                <a:latin typeface="Times New Roman" panose="02020603050405020304" pitchFamily="2" charset="0"/>
              </a:rPr>
              <a:t>  </a:t>
            </a:r>
            <a:endParaRPr kumimoji="1" lang="zh-CN" altLang="zh-CN" sz="2000" b="1" dirty="0">
              <a:solidFill>
                <a:srgbClr val="40458C"/>
              </a:solidFill>
              <a:latin typeface="Times New Roman" panose="02020603050405020304" pitchFamily="2" charset="0"/>
            </a:endParaRPr>
          </a:p>
          <a:p>
            <a:pPr marL="266700" algn="just" eaLnBrk="1" hangingPunct="1"/>
            <a:r>
              <a:rPr kumimoji="1" lang="en-US" altLang="zh-CN" sz="2000" b="1" dirty="0">
                <a:solidFill>
                  <a:srgbClr val="40458C"/>
                </a:solidFill>
                <a:latin typeface="Times New Roman" panose="02020603050405020304" pitchFamily="2" charset="0"/>
              </a:rPr>
              <a:t>z = 3 * x + 6 * y+ 4*8;</a:t>
            </a:r>
            <a:endParaRPr kumimoji="1" lang="zh-CN" altLang="zh-CN" sz="2000" b="1" dirty="0">
              <a:solidFill>
                <a:srgbClr val="40458C"/>
              </a:solidFill>
              <a:latin typeface="Times New Roman" panose="02020603050405020304" pitchFamily="2" charset="0"/>
            </a:endParaRPr>
          </a:p>
          <a:p>
            <a:pPr marL="266700" algn="just" eaLnBrk="1" hangingPunct="1"/>
            <a:r>
              <a:rPr kumimoji="1" lang="en-US" altLang="zh-CN" sz="2000" b="1" dirty="0">
                <a:solidFill>
                  <a:srgbClr val="40458C"/>
                </a:solidFill>
                <a:latin typeface="Times New Roman" panose="02020603050405020304" pitchFamily="2" charset="0"/>
              </a:rPr>
              <a:t>00251836  </a:t>
            </a:r>
            <a:r>
              <a:rPr kumimoji="1" lang="en-US" altLang="zh-CN" sz="2000" b="1" dirty="0">
                <a:solidFill>
                  <a:srgbClr val="FF0000"/>
                </a:solidFill>
                <a:latin typeface="Times New Roman" panose="02020603050405020304" pitchFamily="2" charset="0"/>
              </a:rPr>
              <a:t>6B 45 F8 03            </a:t>
            </a:r>
            <a:r>
              <a:rPr kumimoji="1" lang="en-US" altLang="zh-CN" sz="2000" b="1" dirty="0" err="1">
                <a:solidFill>
                  <a:srgbClr val="40458C"/>
                </a:solidFill>
                <a:latin typeface="Times New Roman" panose="02020603050405020304" pitchFamily="2" charset="0"/>
              </a:rPr>
              <a:t>imul</a:t>
            </a:r>
            <a:r>
              <a:rPr kumimoji="1" lang="en-US" altLang="zh-CN" sz="2000" b="1" dirty="0">
                <a:solidFill>
                  <a:srgbClr val="40458C"/>
                </a:solidFill>
                <a:latin typeface="Times New Roman" panose="02020603050405020304" pitchFamily="2" charset="0"/>
              </a:rPr>
              <a:t>   </a:t>
            </a:r>
            <a:r>
              <a:rPr kumimoji="1" lang="en-US" altLang="zh-CN" sz="2000" b="1" dirty="0" err="1">
                <a:solidFill>
                  <a:srgbClr val="40458C"/>
                </a:solidFill>
                <a:latin typeface="Times New Roman" panose="02020603050405020304" pitchFamily="2" charset="0"/>
              </a:rPr>
              <a:t>eax,dword</a:t>
            </a:r>
            <a:r>
              <a:rPr kumimoji="1" lang="en-US" altLang="zh-CN" sz="2000" b="1" dirty="0">
                <a:solidFill>
                  <a:srgbClr val="40458C"/>
                </a:solidFill>
                <a:latin typeface="Times New Roman" panose="02020603050405020304" pitchFamily="2" charset="0"/>
              </a:rPr>
              <a:t> </a:t>
            </a:r>
            <a:r>
              <a:rPr kumimoji="1" lang="en-US" altLang="zh-CN" sz="2000" b="1" dirty="0" err="1">
                <a:solidFill>
                  <a:srgbClr val="40458C"/>
                </a:solidFill>
                <a:latin typeface="Times New Roman" panose="02020603050405020304" pitchFamily="2" charset="0"/>
              </a:rPr>
              <a:t>ptr</a:t>
            </a:r>
            <a:r>
              <a:rPr kumimoji="1" lang="en-US" altLang="zh-CN" sz="2000" b="1" dirty="0">
                <a:solidFill>
                  <a:srgbClr val="40458C"/>
                </a:solidFill>
                <a:latin typeface="Times New Roman" panose="02020603050405020304" pitchFamily="2" charset="0"/>
              </a:rPr>
              <a:t> [ebp-8],3  </a:t>
            </a:r>
            <a:endParaRPr kumimoji="1" lang="zh-CN" altLang="zh-CN" sz="2000" b="1" dirty="0">
              <a:solidFill>
                <a:srgbClr val="40458C"/>
              </a:solidFill>
              <a:latin typeface="Times New Roman" panose="02020603050405020304" pitchFamily="2" charset="0"/>
            </a:endParaRPr>
          </a:p>
          <a:p>
            <a:pPr marL="266700" algn="just" eaLnBrk="1" hangingPunct="1"/>
            <a:r>
              <a:rPr kumimoji="1" lang="en-US" altLang="zh-CN" sz="2000" b="1" dirty="0">
                <a:solidFill>
                  <a:srgbClr val="40458C"/>
                </a:solidFill>
                <a:latin typeface="Times New Roman" panose="02020603050405020304" pitchFamily="2" charset="0"/>
              </a:rPr>
              <a:t>0025183A  </a:t>
            </a:r>
            <a:r>
              <a:rPr kumimoji="1" lang="en-US" altLang="zh-CN" sz="2000" b="1" dirty="0">
                <a:solidFill>
                  <a:srgbClr val="FF0000"/>
                </a:solidFill>
                <a:latin typeface="Times New Roman" panose="02020603050405020304" pitchFamily="2" charset="0"/>
              </a:rPr>
              <a:t>6B 4D EC 06         </a:t>
            </a:r>
            <a:r>
              <a:rPr kumimoji="1" lang="en-US" altLang="zh-CN" sz="2000" b="1" dirty="0" err="1">
                <a:solidFill>
                  <a:srgbClr val="40458C"/>
                </a:solidFill>
                <a:latin typeface="Times New Roman" panose="02020603050405020304" pitchFamily="2" charset="0"/>
              </a:rPr>
              <a:t>imul</a:t>
            </a:r>
            <a:r>
              <a:rPr kumimoji="1" lang="en-US" altLang="zh-CN" sz="2000" b="1" dirty="0">
                <a:solidFill>
                  <a:srgbClr val="40458C"/>
                </a:solidFill>
                <a:latin typeface="Times New Roman" panose="02020603050405020304" pitchFamily="2" charset="0"/>
              </a:rPr>
              <a:t>   </a:t>
            </a:r>
            <a:r>
              <a:rPr kumimoji="1" lang="en-US" altLang="zh-CN" sz="2000" b="1" dirty="0" err="1">
                <a:solidFill>
                  <a:srgbClr val="40458C"/>
                </a:solidFill>
                <a:latin typeface="Times New Roman" panose="02020603050405020304" pitchFamily="2" charset="0"/>
              </a:rPr>
              <a:t>ecx,dword</a:t>
            </a:r>
            <a:r>
              <a:rPr kumimoji="1" lang="en-US" altLang="zh-CN" sz="2000" b="1" dirty="0">
                <a:solidFill>
                  <a:srgbClr val="40458C"/>
                </a:solidFill>
                <a:latin typeface="Times New Roman" panose="02020603050405020304" pitchFamily="2" charset="0"/>
              </a:rPr>
              <a:t> </a:t>
            </a:r>
            <a:r>
              <a:rPr kumimoji="1" lang="en-US" altLang="zh-CN" sz="2000" b="1" dirty="0" err="1">
                <a:solidFill>
                  <a:srgbClr val="40458C"/>
                </a:solidFill>
                <a:latin typeface="Times New Roman" panose="02020603050405020304" pitchFamily="2" charset="0"/>
              </a:rPr>
              <a:t>ptr</a:t>
            </a:r>
            <a:r>
              <a:rPr kumimoji="1" lang="en-US" altLang="zh-CN" sz="2000" b="1" dirty="0">
                <a:solidFill>
                  <a:srgbClr val="40458C"/>
                </a:solidFill>
                <a:latin typeface="Times New Roman" panose="02020603050405020304" pitchFamily="2" charset="0"/>
              </a:rPr>
              <a:t> [ebp-14h],6  </a:t>
            </a:r>
            <a:endParaRPr kumimoji="1" lang="zh-CN" altLang="zh-CN" sz="2000" b="1" dirty="0">
              <a:solidFill>
                <a:srgbClr val="40458C"/>
              </a:solidFill>
              <a:latin typeface="Times New Roman" panose="02020603050405020304" pitchFamily="2" charset="0"/>
            </a:endParaRPr>
          </a:p>
          <a:p>
            <a:pPr marL="266700" algn="just" eaLnBrk="1" hangingPunct="1"/>
            <a:r>
              <a:rPr kumimoji="1" lang="en-US" altLang="zh-CN" sz="2000" b="1" dirty="0">
                <a:solidFill>
                  <a:srgbClr val="40458C"/>
                </a:solidFill>
                <a:latin typeface="Times New Roman" panose="02020603050405020304" pitchFamily="2" charset="0"/>
              </a:rPr>
              <a:t>0025183E  8D 54 08 20           lea      </a:t>
            </a:r>
            <a:r>
              <a:rPr kumimoji="1" lang="en-US" altLang="zh-CN" sz="2000" b="1" dirty="0" err="1">
                <a:solidFill>
                  <a:srgbClr val="40458C"/>
                </a:solidFill>
                <a:latin typeface="Times New Roman" panose="02020603050405020304" pitchFamily="2" charset="0"/>
              </a:rPr>
              <a:t>edx</a:t>
            </a:r>
            <a:r>
              <a:rPr kumimoji="1" lang="en-US" altLang="zh-CN" sz="2000" b="1" dirty="0">
                <a:solidFill>
                  <a:srgbClr val="40458C"/>
                </a:solidFill>
                <a:latin typeface="Times New Roman" panose="02020603050405020304" pitchFamily="2" charset="0"/>
              </a:rPr>
              <a:t>,[eax+ecx+20h]  </a:t>
            </a:r>
            <a:endParaRPr kumimoji="1" lang="zh-CN" altLang="zh-CN" sz="2000" b="1" dirty="0">
              <a:solidFill>
                <a:srgbClr val="40458C"/>
              </a:solidFill>
              <a:latin typeface="Times New Roman" panose="02020603050405020304" pitchFamily="2" charset="0"/>
            </a:endParaRPr>
          </a:p>
          <a:p>
            <a:pPr marL="266700" algn="just" eaLnBrk="1" hangingPunct="1"/>
            <a:r>
              <a:rPr kumimoji="1" lang="en-US" altLang="zh-CN" sz="2000" b="1" dirty="0">
                <a:solidFill>
                  <a:srgbClr val="40458C"/>
                </a:solidFill>
                <a:latin typeface="Times New Roman" panose="02020603050405020304" pitchFamily="2" charset="0"/>
              </a:rPr>
              <a:t>00251842  89 55 E0                 mov    </a:t>
            </a:r>
            <a:r>
              <a:rPr kumimoji="1" lang="en-US" altLang="zh-CN" sz="2000" b="1" dirty="0" err="1">
                <a:solidFill>
                  <a:srgbClr val="40458C"/>
                </a:solidFill>
                <a:latin typeface="Times New Roman" panose="02020603050405020304" pitchFamily="2" charset="0"/>
              </a:rPr>
              <a:t>dword</a:t>
            </a:r>
            <a:r>
              <a:rPr kumimoji="1" lang="en-US" altLang="zh-CN" sz="2000" b="1" dirty="0">
                <a:solidFill>
                  <a:srgbClr val="40458C"/>
                </a:solidFill>
                <a:latin typeface="Times New Roman" panose="02020603050405020304" pitchFamily="2" charset="0"/>
              </a:rPr>
              <a:t> </a:t>
            </a:r>
            <a:r>
              <a:rPr kumimoji="1" lang="en-US" altLang="zh-CN" sz="2000" b="1" dirty="0" err="1">
                <a:solidFill>
                  <a:srgbClr val="40458C"/>
                </a:solidFill>
                <a:latin typeface="Times New Roman" panose="02020603050405020304" pitchFamily="2" charset="0"/>
              </a:rPr>
              <a:t>ptr</a:t>
            </a:r>
            <a:r>
              <a:rPr kumimoji="1" lang="en-US" altLang="zh-CN" sz="2000" b="1" dirty="0">
                <a:solidFill>
                  <a:srgbClr val="40458C"/>
                </a:solidFill>
                <a:latin typeface="Times New Roman" panose="02020603050405020304" pitchFamily="2" charset="0"/>
              </a:rPr>
              <a:t> [ebp-20h],</a:t>
            </a:r>
            <a:r>
              <a:rPr kumimoji="1" lang="en-US" altLang="zh-CN" sz="2000" b="1" dirty="0" err="1">
                <a:solidFill>
                  <a:srgbClr val="40458C"/>
                </a:solidFill>
                <a:latin typeface="Times New Roman" panose="02020603050405020304" pitchFamily="2" charset="0"/>
              </a:rPr>
              <a:t>edx</a:t>
            </a:r>
            <a:r>
              <a:rPr kumimoji="1" lang="en-US" altLang="zh-CN" sz="2000" b="1" dirty="0">
                <a:solidFill>
                  <a:srgbClr val="40458C"/>
                </a:solidFill>
                <a:latin typeface="Times New Roman" panose="02020603050405020304" pitchFamily="2" charset="0"/>
              </a:rPr>
              <a:t>  </a:t>
            </a:r>
            <a:endParaRPr kumimoji="1" lang="zh-CN" altLang="zh-CN" sz="2000" b="1" dirty="0">
              <a:solidFill>
                <a:srgbClr val="40458C"/>
              </a:solidFill>
              <a:latin typeface="Times New Roman" panose="02020603050405020304" pitchFamily="2"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755650" y="188913"/>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rPr>
              <a:t>机器语言</a:t>
            </a:r>
            <a:endParaRPr lang="zh-CN" altLang="en-US" sz="40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828675" y="1917700"/>
            <a:ext cx="7632700" cy="1797050"/>
          </a:xfrm>
          <a:prstGeom prst="rect">
            <a:avLst/>
          </a:prstGeom>
          <a:noFill/>
          <a:ln w="9525">
            <a:noFill/>
          </a:ln>
        </p:spPr>
        <p:txBody>
          <a:bodyPr wrap="square" anchor="t" anchorCtr="0">
            <a:spAutoFit/>
          </a:bodyPr>
          <a:p>
            <a:pPr marL="342900" indent="-342900">
              <a:buSzPct val="100000"/>
              <a:buFont typeface="Arial" panose="020B0604020202020204" pitchFamily="34" charset="0"/>
              <a:buChar char="•"/>
            </a:pPr>
            <a:r>
              <a:rPr lang="zh-CN" altLang="en-US" dirty="0">
                <a:solidFill>
                  <a:schemeClr val="tx1"/>
                </a:solidFill>
                <a:latin typeface="楷体_GB2312" pitchFamily="1" charset="-122"/>
                <a:ea typeface="楷体_GB2312" pitchFamily="1" charset="-122"/>
              </a:rPr>
              <a:t>机器指令：能够被计算机识别，并能直接加以执行的语句。</a:t>
            </a:r>
            <a:endParaRPr lang="zh-CN" altLang="en-US" dirty="0">
              <a:solidFill>
                <a:schemeClr val="tx1"/>
              </a:solidFill>
              <a:latin typeface="楷体_GB2312" pitchFamily="1" charset="-122"/>
              <a:ea typeface="楷体_GB2312" pitchFamily="1" charset="-122"/>
            </a:endParaRPr>
          </a:p>
          <a:p>
            <a:pPr marL="342900" indent="-342900">
              <a:buSzPct val="100000"/>
              <a:buFont typeface="Arial" panose="020B0604020202020204" pitchFamily="34" charset="0"/>
              <a:buChar char="•"/>
            </a:pPr>
            <a:endParaRPr lang="zh-CN" altLang="en-US" dirty="0">
              <a:solidFill>
                <a:schemeClr val="tx1"/>
              </a:solidFill>
              <a:latin typeface="楷体_GB2312" pitchFamily="1" charset="-122"/>
              <a:ea typeface="楷体_GB2312" pitchFamily="1" charset="-122"/>
            </a:endParaRPr>
          </a:p>
          <a:p>
            <a:pPr marL="342900" indent="-342900">
              <a:buSzPct val="100000"/>
              <a:buFont typeface="Arial" panose="020B0604020202020204" pitchFamily="34" charset="0"/>
              <a:buChar char="•"/>
            </a:pPr>
            <a:r>
              <a:rPr lang="zh-CN" altLang="en-US" dirty="0">
                <a:solidFill>
                  <a:schemeClr val="tx1"/>
                </a:solidFill>
                <a:latin typeface="楷体_GB2312" pitchFamily="1" charset="-122"/>
                <a:ea typeface="楷体_GB2312" pitchFamily="1" charset="-122"/>
              </a:rPr>
              <a:t>机器语言：由机器指令构成的集合。      </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文本占位符 9217" descr="Rectangle: Click to edit Master text styles&#13;&#10;Second level&#13;&#10;Third level&#13;&#10;Fourth level&#13;&#10;Fifth level"/>
          <p:cNvSpPr>
            <a:spLocks noGrp="1"/>
          </p:cNvSpPr>
          <p:nvPr>
            <p:ph type="body" idx="4294967295"/>
          </p:nvPr>
        </p:nvSpPr>
        <p:spPr/>
        <p:txBody>
          <a:bodyPr anchor="t" anchorCtr="0"/>
          <a:p>
            <a:pPr>
              <a:lnSpc>
                <a:spcPct val="150000"/>
              </a:lnSpc>
              <a:buNone/>
            </a:pPr>
            <a:r>
              <a:rPr lang="zh-CN" altLang="en-US" sz="2400" b="1" dirty="0">
                <a:latin typeface="楷体_GB2312" pitchFamily="1" charset="-122"/>
                <a:ea typeface="楷体_GB2312" pitchFamily="1" charset="-122"/>
              </a:rPr>
              <a:t>机器指令的一般形式为： </a:t>
            </a:r>
            <a:endParaRPr lang="zh-CN" altLang="en-US" sz="2400" b="1" dirty="0">
              <a:latin typeface="楷体_GB2312" pitchFamily="1" charset="-122"/>
              <a:ea typeface="楷体_GB2312" pitchFamily="1" charset="-122"/>
            </a:endParaRPr>
          </a:p>
          <a:p>
            <a:pPr>
              <a:lnSpc>
                <a:spcPct val="150000"/>
              </a:lnSpc>
              <a:buNone/>
            </a:pPr>
            <a:r>
              <a:rPr lang="zh-CN" altLang="en-US" sz="2400" b="1" dirty="0">
                <a:latin typeface="楷体_GB2312" pitchFamily="1" charset="-122"/>
                <a:ea typeface="楷体_GB2312" pitchFamily="1" charset="-122"/>
              </a:rPr>
              <a:t>例如：</a:t>
            </a:r>
            <a:endParaRPr lang="zh-CN" altLang="en-US" sz="2400" b="1" dirty="0">
              <a:latin typeface="楷体_GB2312" pitchFamily="1" charset="-122"/>
              <a:ea typeface="楷体_GB2312" pitchFamily="1" charset="-122"/>
            </a:endParaRPr>
          </a:p>
          <a:p>
            <a:pPr lvl="1">
              <a:lnSpc>
                <a:spcPct val="150000"/>
              </a:lnSpc>
              <a:spcBef>
                <a:spcPct val="0"/>
              </a:spcBef>
              <a:buNone/>
            </a:pPr>
            <a:r>
              <a:rPr lang="en-US" altLang="zh-CN" sz="2000" b="1" dirty="0">
                <a:latin typeface="楷体_GB2312" pitchFamily="1" charset="-122"/>
                <a:ea typeface="楷体_GB2312" pitchFamily="1" charset="-122"/>
              </a:rPr>
              <a:t>1011 1000</a:t>
            </a:r>
            <a:endParaRPr lang="en-US" altLang="zh-CN" sz="2000" b="1" dirty="0">
              <a:latin typeface="楷体_GB2312" pitchFamily="1" charset="-122"/>
              <a:ea typeface="楷体_GB2312" pitchFamily="1" charset="-122"/>
            </a:endParaRPr>
          </a:p>
          <a:p>
            <a:pPr lvl="1">
              <a:lnSpc>
                <a:spcPct val="150000"/>
              </a:lnSpc>
              <a:spcBef>
                <a:spcPct val="0"/>
              </a:spcBef>
              <a:buNone/>
            </a:pPr>
            <a:r>
              <a:rPr lang="en-US" altLang="zh-CN" sz="2000" b="1" dirty="0">
                <a:latin typeface="楷体_GB2312" pitchFamily="1" charset="-122"/>
                <a:ea typeface="楷体_GB2312" pitchFamily="1" charset="-122"/>
              </a:rPr>
              <a:t>				</a:t>
            </a:r>
            <a:r>
              <a:rPr lang="zh-CN" altLang="en-US" sz="2000" b="1" dirty="0">
                <a:latin typeface="楷体_GB2312" pitchFamily="1" charset="-122"/>
                <a:ea typeface="楷体_GB2312" pitchFamily="1" charset="-122"/>
              </a:rPr>
              <a:t>操作码：</a:t>
            </a:r>
            <a:r>
              <a:rPr lang="en-US" altLang="zh-CN" sz="2000" b="1" dirty="0">
                <a:latin typeface="楷体_GB2312" pitchFamily="1" charset="-122"/>
                <a:ea typeface="楷体_GB2312" pitchFamily="1" charset="-122"/>
              </a:rPr>
              <a:t>1011</a:t>
            </a:r>
            <a:r>
              <a:rPr lang="zh-CN" altLang="en-US" sz="2000" b="1" dirty="0">
                <a:latin typeface="楷体_GB2312" pitchFamily="1" charset="-122"/>
                <a:ea typeface="楷体_GB2312" pitchFamily="1" charset="-122"/>
              </a:rPr>
              <a:t>，</a:t>
            </a:r>
            <a:r>
              <a:rPr lang="en-US" altLang="zh-CN" sz="2000" b="1" dirty="0">
                <a:latin typeface="楷体_GB2312" pitchFamily="1" charset="-122"/>
                <a:ea typeface="楷体_GB2312" pitchFamily="1" charset="-122"/>
              </a:rPr>
              <a:t>MOV</a:t>
            </a:r>
            <a:endParaRPr lang="en-US" altLang="zh-CN" sz="2000" b="1" dirty="0">
              <a:latin typeface="楷体_GB2312" pitchFamily="1" charset="-122"/>
              <a:ea typeface="楷体_GB2312" pitchFamily="1" charset="-122"/>
            </a:endParaRPr>
          </a:p>
          <a:p>
            <a:pPr lvl="1">
              <a:lnSpc>
                <a:spcPct val="150000"/>
              </a:lnSpc>
              <a:spcBef>
                <a:spcPct val="0"/>
              </a:spcBef>
              <a:buNone/>
            </a:pPr>
            <a:r>
              <a:rPr lang="en-US" altLang="zh-CN" sz="2000" b="1" dirty="0">
                <a:latin typeface="楷体_GB2312" pitchFamily="1" charset="-122"/>
                <a:ea typeface="楷体_GB2312" pitchFamily="1" charset="-122"/>
              </a:rPr>
              <a:t>1111 0111</a:t>
            </a:r>
            <a:endParaRPr lang="en-US" altLang="zh-CN" sz="2000" b="1" dirty="0">
              <a:latin typeface="楷体_GB2312" pitchFamily="1" charset="-122"/>
              <a:ea typeface="楷体_GB2312" pitchFamily="1" charset="-122"/>
            </a:endParaRPr>
          </a:p>
          <a:p>
            <a:pPr lvl="2">
              <a:lnSpc>
                <a:spcPct val="150000"/>
              </a:lnSpc>
              <a:spcBef>
                <a:spcPct val="0"/>
              </a:spcBef>
              <a:buNone/>
            </a:pPr>
            <a:r>
              <a:rPr lang="en-US" altLang="zh-CN" sz="2000" b="1" dirty="0">
                <a:latin typeface="楷体_GB2312" pitchFamily="1" charset="-122"/>
                <a:ea typeface="楷体_GB2312" pitchFamily="1" charset="-122"/>
              </a:rPr>
              <a:t>     		</a:t>
            </a:r>
            <a:r>
              <a:rPr lang="zh-CN" altLang="en-US" sz="2000" b="1" dirty="0">
                <a:latin typeface="楷体_GB2312" pitchFamily="1" charset="-122"/>
                <a:ea typeface="楷体_GB2312" pitchFamily="1" charset="-122"/>
              </a:rPr>
              <a:t>目的操作数：</a:t>
            </a:r>
            <a:r>
              <a:rPr lang="en-US" altLang="zh-CN" sz="2000" b="1" dirty="0">
                <a:latin typeface="楷体_GB2312" pitchFamily="1" charset="-122"/>
                <a:ea typeface="楷体_GB2312" pitchFamily="1" charset="-122"/>
              </a:rPr>
              <a:t>1000</a:t>
            </a:r>
            <a:r>
              <a:rPr lang="zh-CN" altLang="en-US" sz="2000" b="1" dirty="0">
                <a:latin typeface="楷体_GB2312" pitchFamily="1" charset="-122"/>
                <a:ea typeface="楷体_GB2312" pitchFamily="1" charset="-122"/>
              </a:rPr>
              <a:t>，</a:t>
            </a:r>
            <a:r>
              <a:rPr lang="en-US" altLang="zh-CN" sz="2000" b="1" dirty="0">
                <a:latin typeface="楷体_GB2312" pitchFamily="1" charset="-122"/>
                <a:ea typeface="楷体_GB2312" pitchFamily="1" charset="-122"/>
              </a:rPr>
              <a:t>AX</a:t>
            </a:r>
            <a:endParaRPr lang="en-US" altLang="zh-CN" sz="2000" b="1" dirty="0">
              <a:latin typeface="楷体_GB2312" pitchFamily="1" charset="-122"/>
              <a:ea typeface="楷体_GB2312" pitchFamily="1" charset="-122"/>
            </a:endParaRPr>
          </a:p>
          <a:p>
            <a:pPr lvl="1">
              <a:lnSpc>
                <a:spcPct val="150000"/>
              </a:lnSpc>
              <a:spcBef>
                <a:spcPct val="0"/>
              </a:spcBef>
              <a:buNone/>
            </a:pPr>
            <a:r>
              <a:rPr lang="en-US" altLang="zh-CN" sz="2000" b="1" dirty="0">
                <a:latin typeface="楷体_GB2312" pitchFamily="1" charset="-122"/>
                <a:ea typeface="楷体_GB2312" pitchFamily="1" charset="-122"/>
              </a:rPr>
              <a:t>0000 0000     </a:t>
            </a:r>
            <a:endParaRPr lang="en-US" altLang="zh-CN" sz="2000" b="1" dirty="0">
              <a:latin typeface="楷体_GB2312" pitchFamily="1" charset="-122"/>
              <a:ea typeface="楷体_GB2312" pitchFamily="1" charset="-122"/>
            </a:endParaRPr>
          </a:p>
          <a:p>
            <a:pPr lvl="1">
              <a:lnSpc>
                <a:spcPct val="150000"/>
              </a:lnSpc>
              <a:spcBef>
                <a:spcPct val="0"/>
              </a:spcBef>
              <a:buNone/>
            </a:pPr>
            <a:r>
              <a:rPr lang="en-US" altLang="zh-CN" sz="2000" b="1" dirty="0">
                <a:latin typeface="楷体_GB2312" pitchFamily="1" charset="-122"/>
                <a:ea typeface="楷体_GB2312" pitchFamily="1" charset="-122"/>
              </a:rPr>
              <a:t>               </a:t>
            </a:r>
            <a:r>
              <a:rPr lang="zh-CN" altLang="en-US" sz="2000" b="1" dirty="0">
                <a:latin typeface="楷体_GB2312" pitchFamily="1" charset="-122"/>
                <a:ea typeface="楷体_GB2312" pitchFamily="1" charset="-122"/>
              </a:rPr>
              <a:t>   源操作数：</a:t>
            </a:r>
            <a:r>
              <a:rPr lang="en-US" altLang="zh-CN" sz="2000" b="1" dirty="0">
                <a:latin typeface="楷体_GB2312" pitchFamily="1" charset="-122"/>
                <a:ea typeface="楷体_GB2312" pitchFamily="1" charset="-122"/>
              </a:rPr>
              <a:t>0000 0000 0111 1111</a:t>
            </a:r>
            <a:endParaRPr lang="en-US" altLang="zh-CN" sz="2000" b="1" dirty="0">
              <a:latin typeface="楷体_GB2312" pitchFamily="1" charset="-122"/>
              <a:ea typeface="楷体_GB2312" pitchFamily="1" charset="-122"/>
            </a:endParaRPr>
          </a:p>
          <a:p>
            <a:pPr lvl="1">
              <a:lnSpc>
                <a:spcPct val="150000"/>
              </a:lnSpc>
              <a:spcBef>
                <a:spcPct val="0"/>
              </a:spcBef>
              <a:buNone/>
            </a:pPr>
            <a:r>
              <a:rPr lang="zh-CN" altLang="en-US" sz="2000" b="1" dirty="0">
                <a:latin typeface="楷体_GB2312" pitchFamily="1" charset="-122"/>
                <a:ea typeface="楷体_GB2312" pitchFamily="1" charset="-122"/>
              </a:rPr>
              <a:t>				完成操作：</a:t>
            </a:r>
            <a:r>
              <a:rPr lang="en-US" altLang="zh-CN" sz="2000" b="1" dirty="0">
                <a:latin typeface="楷体_GB2312" pitchFamily="1" charset="-122"/>
                <a:ea typeface="楷体_GB2312" pitchFamily="1" charset="-122"/>
              </a:rPr>
              <a:t>MOV AX, 7FH; 7FH -&gt; AX</a:t>
            </a:r>
            <a:endParaRPr lang="en-US" altLang="zh-CN" sz="2000" b="1" dirty="0">
              <a:latin typeface="楷体_GB2312" pitchFamily="1" charset="-122"/>
              <a:ea typeface="楷体_GB2312" pitchFamily="1" charset="-122"/>
            </a:endParaRPr>
          </a:p>
        </p:txBody>
      </p:sp>
      <p:sp>
        <p:nvSpPr>
          <p:cNvPr id="7170" name="文本框 9218"/>
          <p:cNvSpPr txBox="1"/>
          <p:nvPr/>
        </p:nvSpPr>
        <p:spPr>
          <a:xfrm>
            <a:off x="755650" y="188913"/>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rPr>
              <a:t>机器</a:t>
            </a:r>
            <a:r>
              <a:rPr lang="zh-CN" altLang="en-US" sz="4000">
                <a:solidFill>
                  <a:schemeClr val="bg1"/>
                </a:solidFill>
                <a:latin typeface="华文新魏" panose="02010800040101010101" pitchFamily="2" charset="-122"/>
                <a:ea typeface="华文新魏" panose="02010800040101010101" pitchFamily="2" charset="-122"/>
              </a:rPr>
              <a:t>指令</a:t>
            </a:r>
            <a:endParaRPr lang="zh-CN" altLang="en-US" sz="4000">
              <a:solidFill>
                <a:schemeClr val="bg1"/>
              </a:solidFill>
              <a:latin typeface="华文新魏" panose="02010800040101010101" pitchFamily="2" charset="-122"/>
              <a:ea typeface="华文新魏" panose="02010800040101010101" pitchFamily="2" charset="-122"/>
            </a:endParaRPr>
          </a:p>
        </p:txBody>
      </p:sp>
      <p:grpSp>
        <p:nvGrpSpPr>
          <p:cNvPr id="7171" name="组合 1"/>
          <p:cNvGrpSpPr/>
          <p:nvPr/>
        </p:nvGrpSpPr>
        <p:grpSpPr>
          <a:xfrm>
            <a:off x="4356100" y="1773238"/>
            <a:ext cx="3816350" cy="504825"/>
            <a:chOff x="0" y="0"/>
            <a:chExt cx="6685" cy="624"/>
          </a:xfrm>
        </p:grpSpPr>
        <p:sp>
          <p:nvSpPr>
            <p:cNvPr id="7172" name="文本框 9219"/>
            <p:cNvSpPr txBox="1"/>
            <p:nvPr/>
          </p:nvSpPr>
          <p:spPr>
            <a:xfrm>
              <a:off x="-1" y="0"/>
              <a:ext cx="2725" cy="625"/>
            </a:xfrm>
            <a:prstGeom prst="rect">
              <a:avLst/>
            </a:prstGeom>
            <a:solidFill>
              <a:srgbClr val="FFFFFF"/>
            </a:solidFill>
            <a:ln w="28575" cap="flat" cmpd="sng">
              <a:solidFill>
                <a:srgbClr val="000000"/>
              </a:solidFill>
              <a:prstDash val="solid"/>
              <a:miter/>
              <a:headEnd type="none" w="med" len="med"/>
              <a:tailEnd type="none" w="med" len="med"/>
            </a:ln>
          </p:spPr>
          <p:txBody>
            <a:bodyPr anchor="t" anchorCtr="0"/>
            <a:p>
              <a:pPr algn="just"/>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操作码</a:t>
              </a:r>
              <a:endParaRPr lang="zh-CN" altLang="en-US" sz="2400" b="0" i="1" dirty="0">
                <a:solidFill>
                  <a:schemeClr val="tx1"/>
                </a:solidFill>
                <a:latin typeface="Tahoma" panose="020B0604030504040204" pitchFamily="2" charset="0"/>
                <a:ea typeface="宋体" panose="02010600030101010101" pitchFamily="2" charset="-122"/>
              </a:endParaRPr>
            </a:p>
          </p:txBody>
        </p:sp>
        <p:sp>
          <p:nvSpPr>
            <p:cNvPr id="7173" name="文本框 9220"/>
            <p:cNvSpPr txBox="1"/>
            <p:nvPr/>
          </p:nvSpPr>
          <p:spPr>
            <a:xfrm>
              <a:off x="2720" y="0"/>
              <a:ext cx="3965" cy="625"/>
            </a:xfrm>
            <a:prstGeom prst="rect">
              <a:avLst/>
            </a:prstGeom>
            <a:solidFill>
              <a:srgbClr val="FFFFFF"/>
            </a:solidFill>
            <a:ln w="28575" cap="flat" cmpd="sng">
              <a:solidFill>
                <a:srgbClr val="000000"/>
              </a:solidFill>
              <a:prstDash val="solid"/>
              <a:miter/>
              <a:headEnd type="none" w="med" len="med"/>
              <a:tailEnd type="none" w="med" len="med"/>
            </a:ln>
          </p:spPr>
          <p:txBody>
            <a:bodyPr anchor="t" anchorCtr="0"/>
            <a:p>
              <a:pPr algn="just"/>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地址码</a:t>
              </a:r>
              <a:endParaRPr lang="zh-CN" altLang="en-US" sz="2400" b="0" i="1" dirty="0">
                <a:solidFill>
                  <a:schemeClr val="tx1"/>
                </a:solidFill>
                <a:latin typeface="Tahoma" panose="020B0604030504040204" pitchFamily="2" charset="0"/>
                <a:ea typeface="宋体" panose="02010600030101010101" pitchFamily="2" charset="-122"/>
              </a:endParaRPr>
            </a:p>
          </p:txBody>
        </p:sp>
      </p:grpSp>
      <p:grpSp>
        <p:nvGrpSpPr>
          <p:cNvPr id="7174" name="组合 8198"/>
          <p:cNvGrpSpPr/>
          <p:nvPr/>
        </p:nvGrpSpPr>
        <p:grpSpPr>
          <a:xfrm>
            <a:off x="898525" y="3355975"/>
            <a:ext cx="2089150" cy="1946275"/>
            <a:chOff x="0" y="0"/>
            <a:chExt cx="3289" cy="3064"/>
          </a:xfrm>
        </p:grpSpPr>
        <p:cxnSp>
          <p:nvCxnSpPr>
            <p:cNvPr id="7175" name="直接连接符 4"/>
            <p:cNvCxnSpPr/>
            <p:nvPr/>
          </p:nvCxnSpPr>
          <p:spPr>
            <a:xfrm>
              <a:off x="114" y="0"/>
              <a:ext cx="907" cy="0"/>
            </a:xfrm>
            <a:prstGeom prst="line">
              <a:avLst/>
            </a:prstGeom>
            <a:ln w="25400" cap="flat" cmpd="sng">
              <a:solidFill>
                <a:srgbClr val="FF0000"/>
              </a:solidFill>
              <a:prstDash val="solid"/>
              <a:miter/>
              <a:headEnd type="none" w="med" len="med"/>
              <a:tailEnd type="none" w="med" len="med"/>
            </a:ln>
          </p:spPr>
        </p:cxnSp>
        <p:cxnSp>
          <p:nvCxnSpPr>
            <p:cNvPr id="7176" name="直接连接符 5"/>
            <p:cNvCxnSpPr/>
            <p:nvPr/>
          </p:nvCxnSpPr>
          <p:spPr>
            <a:xfrm>
              <a:off x="567" y="0"/>
              <a:ext cx="0" cy="341"/>
            </a:xfrm>
            <a:prstGeom prst="line">
              <a:avLst/>
            </a:prstGeom>
            <a:ln w="25400" cap="flat" cmpd="sng">
              <a:solidFill>
                <a:srgbClr val="FF0000"/>
              </a:solidFill>
              <a:prstDash val="solid"/>
              <a:miter/>
              <a:headEnd type="none" w="med" len="med"/>
              <a:tailEnd type="none" w="med" len="med"/>
            </a:ln>
          </p:spPr>
        </p:cxnSp>
        <p:cxnSp>
          <p:nvCxnSpPr>
            <p:cNvPr id="7177" name="直接箭头连接符 6"/>
            <p:cNvCxnSpPr/>
            <p:nvPr/>
          </p:nvCxnSpPr>
          <p:spPr>
            <a:xfrm>
              <a:off x="567" y="341"/>
              <a:ext cx="2723" cy="0"/>
            </a:xfrm>
            <a:prstGeom prst="straightConnector1">
              <a:avLst/>
            </a:prstGeom>
            <a:ln w="25400" cap="flat" cmpd="sng">
              <a:solidFill>
                <a:srgbClr val="FF0000"/>
              </a:solidFill>
              <a:prstDash val="solid"/>
              <a:miter/>
              <a:headEnd type="none" w="med" len="med"/>
              <a:tailEnd type="arrow" w="med" len="med"/>
            </a:ln>
          </p:spPr>
        </p:cxnSp>
        <p:cxnSp>
          <p:nvCxnSpPr>
            <p:cNvPr id="7178" name="直接连接符 7"/>
            <p:cNvCxnSpPr/>
            <p:nvPr/>
          </p:nvCxnSpPr>
          <p:spPr>
            <a:xfrm>
              <a:off x="1248" y="1"/>
              <a:ext cx="907" cy="0"/>
            </a:xfrm>
            <a:prstGeom prst="line">
              <a:avLst/>
            </a:prstGeom>
            <a:ln w="22225" cap="flat" cmpd="sng">
              <a:solidFill>
                <a:srgbClr val="00B050"/>
              </a:solidFill>
              <a:prstDash val="solid"/>
              <a:miter/>
              <a:headEnd type="none" w="med" len="med"/>
              <a:tailEnd type="none" w="med" len="med"/>
            </a:ln>
          </p:spPr>
        </p:cxnSp>
        <p:cxnSp>
          <p:nvCxnSpPr>
            <p:cNvPr id="7179" name="曲线连接符 8203"/>
            <p:cNvCxnSpPr/>
            <p:nvPr/>
          </p:nvCxnSpPr>
          <p:spPr>
            <a:xfrm rot="-5400000" flipH="1">
              <a:off x="842" y="845"/>
              <a:ext cx="1702" cy="5"/>
            </a:xfrm>
            <a:prstGeom prst="curvedConnector3">
              <a:avLst>
                <a:gd name="adj1" fmla="val 50060"/>
              </a:avLst>
            </a:prstGeom>
            <a:ln w="22225" cap="flat" cmpd="sng">
              <a:solidFill>
                <a:srgbClr val="00B050"/>
              </a:solidFill>
              <a:prstDash val="solid"/>
              <a:miter/>
              <a:headEnd type="none" w="med" len="med"/>
              <a:tailEnd type="none" w="med" len="med"/>
            </a:ln>
          </p:spPr>
        </p:cxnSp>
        <p:cxnSp>
          <p:nvCxnSpPr>
            <p:cNvPr id="7180" name="直接箭头连接符 9"/>
            <p:cNvCxnSpPr/>
            <p:nvPr/>
          </p:nvCxnSpPr>
          <p:spPr>
            <a:xfrm>
              <a:off x="1701" y="1700"/>
              <a:ext cx="1589" cy="0"/>
            </a:xfrm>
            <a:prstGeom prst="straightConnector1">
              <a:avLst/>
            </a:prstGeom>
            <a:ln w="22225" cap="flat" cmpd="sng">
              <a:solidFill>
                <a:srgbClr val="00B050"/>
              </a:solidFill>
              <a:prstDash val="solid"/>
              <a:miter/>
              <a:headEnd type="none" w="med" len="med"/>
              <a:tailEnd type="arrow" w="med" len="med"/>
            </a:ln>
          </p:spPr>
        </p:cxnSp>
        <p:cxnSp>
          <p:nvCxnSpPr>
            <p:cNvPr id="7181" name="直接连接符 10"/>
            <p:cNvCxnSpPr/>
            <p:nvPr/>
          </p:nvCxnSpPr>
          <p:spPr>
            <a:xfrm>
              <a:off x="0" y="1135"/>
              <a:ext cx="2382" cy="0"/>
            </a:xfrm>
            <a:prstGeom prst="line">
              <a:avLst/>
            </a:prstGeom>
            <a:ln w="25400" cap="flat" cmpd="sng">
              <a:solidFill>
                <a:srgbClr val="505050"/>
              </a:solidFill>
              <a:prstDash val="solid"/>
              <a:miter/>
              <a:headEnd type="none" w="med" len="med"/>
              <a:tailEnd type="none" w="med" len="med"/>
            </a:ln>
          </p:spPr>
        </p:cxnSp>
        <p:cxnSp>
          <p:nvCxnSpPr>
            <p:cNvPr id="7182" name="直接连接符 11"/>
            <p:cNvCxnSpPr/>
            <p:nvPr/>
          </p:nvCxnSpPr>
          <p:spPr>
            <a:xfrm>
              <a:off x="0" y="2607"/>
              <a:ext cx="2268" cy="0"/>
            </a:xfrm>
            <a:prstGeom prst="line">
              <a:avLst/>
            </a:prstGeom>
            <a:ln w="25400" cap="flat" cmpd="sng">
              <a:solidFill>
                <a:srgbClr val="505050"/>
              </a:solidFill>
              <a:prstDash val="solid"/>
              <a:miter/>
              <a:headEnd type="none" w="med" len="med"/>
              <a:tailEnd type="none" w="med" len="med"/>
            </a:ln>
          </p:spPr>
        </p:cxnSp>
        <p:cxnSp>
          <p:nvCxnSpPr>
            <p:cNvPr id="7183" name="曲线连接符 8207"/>
            <p:cNvCxnSpPr/>
            <p:nvPr/>
          </p:nvCxnSpPr>
          <p:spPr>
            <a:xfrm rot="-5400000" flipH="1">
              <a:off x="-402" y="2092"/>
              <a:ext cx="1929" cy="5"/>
            </a:xfrm>
            <a:prstGeom prst="curvedConnector3">
              <a:avLst>
                <a:gd name="adj1" fmla="val 50028"/>
              </a:avLst>
            </a:prstGeom>
            <a:ln w="25400" cap="flat" cmpd="sng">
              <a:solidFill>
                <a:srgbClr val="505050"/>
              </a:solidFill>
              <a:prstDash val="solid"/>
              <a:miter/>
              <a:headEnd type="none" w="med" len="med"/>
              <a:tailEnd type="none" w="med" len="med"/>
            </a:ln>
          </p:spPr>
        </p:cxnSp>
        <p:cxnSp>
          <p:nvCxnSpPr>
            <p:cNvPr id="7184" name="直接箭头连接符 13"/>
            <p:cNvCxnSpPr/>
            <p:nvPr/>
          </p:nvCxnSpPr>
          <p:spPr>
            <a:xfrm>
              <a:off x="567" y="3060"/>
              <a:ext cx="2723" cy="0"/>
            </a:xfrm>
            <a:prstGeom prst="straightConnector1">
              <a:avLst/>
            </a:prstGeom>
            <a:ln w="25400" cap="flat" cmpd="sng">
              <a:solidFill>
                <a:srgbClr val="505050"/>
              </a:solidFill>
              <a:prstDash val="solid"/>
              <a:miter/>
              <a:headEnd type="none" w="med" len="med"/>
              <a:tailEnd type="arrow" w="med" len="med"/>
            </a:ln>
          </p:spPr>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文本占位符 10241" descr="Rectangle: Click to edit Master text styles&#13;&#10;Second level&#13;&#10;Third level&#13;&#10;Fourth level&#13;&#10;Fifth level"/>
          <p:cNvSpPr>
            <a:spLocks noGrp="1"/>
          </p:cNvSpPr>
          <p:nvPr>
            <p:ph type="body" idx="4294967295"/>
          </p:nvPr>
        </p:nvSpPr>
        <p:spPr>
          <a:xfrm>
            <a:off x="684213" y="2060575"/>
            <a:ext cx="7720012" cy="2122488"/>
          </a:xfrm>
        </p:spPr>
        <p:txBody>
          <a:bodyPr anchor="t" anchorCtr="0"/>
          <a:p>
            <a:pPr marL="0" algn="l">
              <a:lnSpc>
                <a:spcPct val="150000"/>
              </a:lnSpc>
              <a:spcBef>
                <a:spcPts val="0"/>
              </a:spcBef>
              <a:buClrTx/>
              <a:buSzTx/>
              <a:buFont typeface="Arial" panose="020B0604020202020204" pitchFamily="34" charset="0"/>
              <a:buBlip>
                <a:blip r:embed="rId1"/>
              </a:buBlip>
            </a:pPr>
            <a:r>
              <a:rPr lang="en-US" altLang="zh-CN" sz="2800" dirty="0">
                <a:latin typeface="微软雅黑" panose="020B0503020204020204" charset="-122"/>
                <a:ea typeface="微软雅黑" panose="020B0503020204020204" charset="-122"/>
                <a:sym typeface="Arial" panose="020B0604020202020204" pitchFamily="34" charset="0"/>
              </a:rPr>
              <a:t> </a:t>
            </a:r>
            <a:r>
              <a:rPr lang="zh-CN" altLang="en-US" sz="2800" dirty="0">
                <a:latin typeface="微软雅黑" panose="020B0503020204020204" charset="-122"/>
                <a:ea typeface="微软雅黑" panose="020B0503020204020204" charset="-122"/>
                <a:sym typeface="Arial" panose="020B0604020202020204" pitchFamily="34" charset="0"/>
              </a:rPr>
              <a:t>操作码：数据传送、加减运算等</a:t>
            </a:r>
            <a:endParaRPr lang="zh-CN" altLang="en-US" sz="2800" dirty="0">
              <a:latin typeface="微软雅黑" panose="020B0503020204020204" charset="-122"/>
              <a:ea typeface="微软雅黑" panose="020B0503020204020204" charset="-122"/>
              <a:sym typeface="Arial" panose="020B0604020202020204" pitchFamily="34" charset="0"/>
            </a:endParaRPr>
          </a:p>
          <a:p>
            <a:pPr marL="0" algn="l">
              <a:lnSpc>
                <a:spcPct val="150000"/>
              </a:lnSpc>
              <a:spcBef>
                <a:spcPts val="0"/>
              </a:spcBef>
              <a:buClrTx/>
              <a:buSzTx/>
              <a:buFont typeface="Arial" panose="020B0604020202020204" pitchFamily="34" charset="0"/>
              <a:buBlip>
                <a:blip r:embed="rId1"/>
              </a:buBlip>
            </a:pPr>
            <a:r>
              <a:rPr lang="en-US" altLang="zh-CN" sz="2800" dirty="0">
                <a:latin typeface="微软雅黑" panose="020B0503020204020204" charset="-122"/>
                <a:ea typeface="微软雅黑" panose="020B0503020204020204" charset="-122"/>
                <a:sym typeface="Arial" panose="020B0604020202020204" pitchFamily="34" charset="0"/>
              </a:rPr>
              <a:t> </a:t>
            </a:r>
            <a:r>
              <a:rPr lang="zh-CN" altLang="en-US" sz="2800" dirty="0">
                <a:latin typeface="微软雅黑" panose="020B0503020204020204" charset="-122"/>
                <a:ea typeface="微软雅黑" panose="020B0503020204020204" charset="-122"/>
                <a:sym typeface="Arial" panose="020B0604020202020204" pitchFamily="34" charset="0"/>
              </a:rPr>
              <a:t>地址码：操作数和运算结果的存放位置</a:t>
            </a:r>
            <a:endParaRPr lang="zh-CN" altLang="en-US" sz="2800" dirty="0">
              <a:latin typeface="微软雅黑" panose="020B0503020204020204" charset="-122"/>
              <a:ea typeface="微软雅黑" panose="020B0503020204020204" charset="-122"/>
            </a:endParaRPr>
          </a:p>
        </p:txBody>
      </p:sp>
      <p:sp>
        <p:nvSpPr>
          <p:cNvPr id="8194" name="文本框 10242"/>
          <p:cNvSpPr txBox="1"/>
          <p:nvPr/>
        </p:nvSpPr>
        <p:spPr>
          <a:xfrm>
            <a:off x="755650" y="188913"/>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rPr>
              <a:t>操作码和地址</a:t>
            </a:r>
            <a:r>
              <a:rPr lang="zh-CN" altLang="en-US" sz="4000">
                <a:solidFill>
                  <a:schemeClr val="bg1"/>
                </a:solidFill>
                <a:latin typeface="华文新魏" panose="02010800040101010101" pitchFamily="2" charset="-122"/>
                <a:ea typeface="华文新魏" panose="02010800040101010101" pitchFamily="2" charset="-122"/>
              </a:rPr>
              <a:t>码</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文本占位符 10241" descr="Rectangle: Click to edit Master text styles&#13;&#10;Second level&#13;&#10;Third level&#13;&#10;Fourth level&#13;&#10;Fifth level"/>
          <p:cNvSpPr>
            <a:spLocks noGrp="1"/>
          </p:cNvSpPr>
          <p:nvPr>
            <p:ph type="body" idx="4294967295"/>
          </p:nvPr>
        </p:nvSpPr>
        <p:spPr>
          <a:xfrm>
            <a:off x="684213" y="1844675"/>
            <a:ext cx="8005762" cy="3887788"/>
          </a:xfrm>
        </p:spPr>
        <p:txBody>
          <a:bodyPr anchor="t" anchorCtr="0"/>
          <a:p>
            <a:pPr>
              <a:lnSpc>
                <a:spcPct val="150000"/>
              </a:lnSpc>
              <a:buNone/>
            </a:pPr>
            <a:r>
              <a:rPr lang="zh-CN" altLang="en-US" b="1" dirty="0">
                <a:ea typeface="楷体_GB2312" pitchFamily="1" charset="-122"/>
              </a:rPr>
              <a:t>用机器语言编程：</a:t>
            </a:r>
            <a:endParaRPr lang="zh-CN" altLang="en-US" b="1" dirty="0">
              <a:ea typeface="楷体_GB2312" pitchFamily="1" charset="-122"/>
            </a:endParaRPr>
          </a:p>
          <a:p>
            <a:pPr lvl="1">
              <a:lnSpc>
                <a:spcPct val="150000"/>
              </a:lnSpc>
              <a:buNone/>
            </a:pPr>
            <a:r>
              <a:rPr lang="zh-CN" altLang="en-US" b="1" dirty="0">
                <a:ea typeface="楷体_GB2312" pitchFamily="1" charset="-122"/>
              </a:rPr>
              <a:t>要用</a:t>
            </a:r>
            <a:r>
              <a:rPr lang="en-US" altLang="zh-CN" b="1" dirty="0">
                <a:ea typeface="楷体_GB2312" pitchFamily="1" charset="-122"/>
              </a:rPr>
              <a:t>0</a:t>
            </a:r>
            <a:r>
              <a:rPr lang="zh-CN" altLang="en-US" b="1" dirty="0">
                <a:ea typeface="楷体_GB2312" pitchFamily="1" charset="-122"/>
              </a:rPr>
              <a:t>和</a:t>
            </a:r>
            <a:r>
              <a:rPr lang="en-US" altLang="zh-CN" b="1" dirty="0">
                <a:ea typeface="楷体_GB2312" pitchFamily="1" charset="-122"/>
              </a:rPr>
              <a:t>1</a:t>
            </a:r>
            <a:r>
              <a:rPr lang="zh-CN" altLang="en-US" b="1" dirty="0">
                <a:ea typeface="楷体_GB2312" pitchFamily="1" charset="-122"/>
              </a:rPr>
              <a:t>编写程序</a:t>
            </a:r>
            <a:endParaRPr lang="zh-CN" altLang="en-US" b="1" dirty="0">
              <a:ea typeface="楷体_GB2312" pitchFamily="1" charset="-122"/>
            </a:endParaRPr>
          </a:p>
          <a:p>
            <a:pPr lvl="1">
              <a:lnSpc>
                <a:spcPct val="150000"/>
              </a:lnSpc>
              <a:buNone/>
            </a:pPr>
            <a:r>
              <a:rPr lang="zh-CN" altLang="en-US" b="1" dirty="0">
                <a:ea typeface="楷体_GB2312" pitchFamily="1" charset="-122"/>
              </a:rPr>
              <a:t>效率低</a:t>
            </a:r>
            <a:endParaRPr lang="zh-CN" altLang="en-US" b="1" dirty="0">
              <a:ea typeface="楷体_GB2312" pitchFamily="1" charset="-122"/>
            </a:endParaRPr>
          </a:p>
          <a:p>
            <a:pPr lvl="1">
              <a:lnSpc>
                <a:spcPct val="150000"/>
              </a:lnSpc>
              <a:buNone/>
            </a:pPr>
            <a:r>
              <a:rPr lang="zh-CN" altLang="en-US" b="1" dirty="0">
                <a:ea typeface="楷体_GB2312" pitchFamily="1" charset="-122"/>
              </a:rPr>
              <a:t>容易出错</a:t>
            </a:r>
            <a:endParaRPr lang="zh-CN" altLang="en-US" dirty="0">
              <a:ea typeface="楷体_GB2312" pitchFamily="1" charset="-122"/>
            </a:endParaRPr>
          </a:p>
        </p:txBody>
      </p:sp>
      <p:sp>
        <p:nvSpPr>
          <p:cNvPr id="9218" name="文本框 10242"/>
          <p:cNvSpPr txBox="1"/>
          <p:nvPr/>
        </p:nvSpPr>
        <p:spPr>
          <a:xfrm>
            <a:off x="755650" y="188913"/>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rPr>
              <a:t>机器语言</a:t>
            </a:r>
            <a:r>
              <a:rPr lang="zh-CN" altLang="en-US" sz="4000">
                <a:solidFill>
                  <a:schemeClr val="bg1"/>
                </a:solidFill>
                <a:latin typeface="华文新魏" panose="02010800040101010101" pitchFamily="2" charset="-122"/>
                <a:ea typeface="华文新魏" panose="02010800040101010101" pitchFamily="2" charset="-122"/>
              </a:rPr>
              <a:t>特点</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文本占位符 11265" descr="Rectangle: Click to edit Master text styles&#13;&#10;Second level&#13;&#10;Third level&#13;&#10;Fourth level&#13;&#10;Fifth level"/>
          <p:cNvSpPr>
            <a:spLocks noGrp="1"/>
          </p:cNvSpPr>
          <p:nvPr>
            <p:ph type="body" idx="4294967295"/>
          </p:nvPr>
        </p:nvSpPr>
        <p:spPr>
          <a:xfrm>
            <a:off x="828675" y="1917700"/>
            <a:ext cx="7934325" cy="4102100"/>
          </a:xfrm>
        </p:spPr>
        <p:txBody>
          <a:bodyPr anchor="t" anchorCtr="0"/>
          <a:p>
            <a:pPr>
              <a:buNone/>
            </a:pPr>
            <a:r>
              <a:rPr lang="zh-CN" altLang="en-US" sz="2800" b="1" dirty="0">
                <a:latin typeface="楷体_GB2312" pitchFamily="1" charset="-122"/>
                <a:ea typeface="楷体_GB2312" pitchFamily="1" charset="-122"/>
              </a:rPr>
              <a:t>机器语言的改进方案：</a:t>
            </a:r>
            <a:r>
              <a:rPr lang="zh-CN" altLang="en-US" sz="2800" b="1" dirty="0">
                <a:solidFill>
                  <a:srgbClr val="FF0000"/>
                </a:solidFill>
                <a:latin typeface="楷体_GB2312" pitchFamily="1" charset="-122"/>
                <a:ea typeface="楷体_GB2312" pitchFamily="1" charset="-122"/>
              </a:rPr>
              <a:t>符号化的机器语言</a:t>
            </a:r>
            <a:endParaRPr lang="zh-CN" altLang="en-US" sz="2800" b="1" dirty="0">
              <a:solidFill>
                <a:srgbClr val="FF0000"/>
              </a:solidFill>
              <a:latin typeface="楷体_GB2312" pitchFamily="1" charset="-122"/>
              <a:ea typeface="楷体_GB2312" pitchFamily="1" charset="-122"/>
            </a:endParaRPr>
          </a:p>
          <a:p>
            <a:pPr>
              <a:buNone/>
            </a:pPr>
            <a:endParaRPr lang="en-US" altLang="zh-CN" sz="2800" b="1" dirty="0">
              <a:latin typeface="楷体_GB2312" pitchFamily="1" charset="-122"/>
              <a:ea typeface="楷体_GB2312" pitchFamily="1" charset="-122"/>
            </a:endParaRPr>
          </a:p>
          <a:p>
            <a:pPr>
              <a:buNone/>
            </a:pPr>
            <a:endParaRPr lang="en-US" altLang="zh-CN" sz="2800" b="1" dirty="0">
              <a:latin typeface="楷体_GB2312" pitchFamily="1" charset="-122"/>
              <a:ea typeface="楷体_GB2312" pitchFamily="1" charset="-122"/>
            </a:endParaRPr>
          </a:p>
          <a:p>
            <a:pPr>
              <a:buNone/>
            </a:pPr>
            <a:r>
              <a:rPr lang="en-US" altLang="zh-CN" sz="2800" b="1" dirty="0">
                <a:latin typeface="楷体_GB2312" pitchFamily="1" charset="-122"/>
                <a:ea typeface="楷体_GB2312" pitchFamily="1" charset="-122"/>
              </a:rPr>
              <a:t>   </a:t>
            </a:r>
            <a:endParaRPr lang="en-US" altLang="zh-CN" sz="2800" b="1" dirty="0">
              <a:latin typeface="楷体_GB2312" pitchFamily="1" charset="-122"/>
              <a:ea typeface="楷体_GB2312" pitchFamily="1" charset="-122"/>
            </a:endParaRPr>
          </a:p>
          <a:p>
            <a:pPr>
              <a:buNone/>
            </a:pPr>
            <a:r>
              <a:rPr lang="en-US" altLang="zh-CN" sz="2800" b="1" dirty="0">
                <a:latin typeface="楷体_GB2312" pitchFamily="1" charset="-122"/>
                <a:ea typeface="楷体_GB2312" pitchFamily="1" charset="-122"/>
              </a:rPr>
              <a:t>   </a:t>
            </a:r>
            <a:r>
              <a:rPr lang="zh-CN" altLang="en-US" sz="2800" b="1"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助记符      变量或标号</a:t>
            </a:r>
            <a:endParaRPr lang="zh-CN" altLang="en-US" sz="2400" b="1" dirty="0">
              <a:latin typeface="楷体_GB2312" pitchFamily="1" charset="-122"/>
              <a:ea typeface="楷体_GB2312" pitchFamily="1" charset="-122"/>
            </a:endParaRPr>
          </a:p>
        </p:txBody>
      </p:sp>
      <p:sp>
        <p:nvSpPr>
          <p:cNvPr id="10242" name="文本框 11266"/>
          <p:cNvSpPr txBox="1"/>
          <p:nvPr/>
        </p:nvSpPr>
        <p:spPr>
          <a:xfrm>
            <a:off x="755650" y="188913"/>
            <a:ext cx="7272338" cy="706755"/>
          </a:xfrm>
          <a:prstGeom prst="rect">
            <a:avLst/>
          </a:prstGeom>
          <a:noFill/>
          <a:ln w="9525">
            <a:noFill/>
          </a:ln>
        </p:spPr>
        <p:txBody>
          <a:bodyPr anchor="t" anchorCtr="0">
            <a:spAutoFit/>
          </a:bodyPr>
          <a:p>
            <a:r>
              <a:rPr lang="zh-CN" altLang="en-US" sz="4000" dirty="0">
                <a:solidFill>
                  <a:schemeClr val="bg1"/>
                </a:solidFill>
                <a:latin typeface="华文新魏" panose="02010800040101010101" pitchFamily="2" charset="-122"/>
                <a:ea typeface="华文新魏" panose="02010800040101010101" pitchFamily="2" charset="-122"/>
              </a:rPr>
              <a:t>汇编语言</a:t>
            </a:r>
            <a:endParaRPr lang="zh-CN" altLang="en-US" sz="4000" dirty="0">
              <a:solidFill>
                <a:schemeClr val="bg1"/>
              </a:solidFill>
              <a:latin typeface="华文新魏" panose="02010800040101010101" pitchFamily="2" charset="-122"/>
              <a:ea typeface="华文新魏" panose="02010800040101010101" pitchFamily="2" charset="-122"/>
            </a:endParaRPr>
          </a:p>
        </p:txBody>
      </p:sp>
      <p:grpSp>
        <p:nvGrpSpPr>
          <p:cNvPr id="10243" name="组合 1"/>
          <p:cNvGrpSpPr/>
          <p:nvPr/>
        </p:nvGrpSpPr>
        <p:grpSpPr>
          <a:xfrm>
            <a:off x="1476375" y="3141663"/>
            <a:ext cx="4246563" cy="503237"/>
            <a:chOff x="0" y="0"/>
            <a:chExt cx="6686" cy="624"/>
          </a:xfrm>
        </p:grpSpPr>
        <p:sp>
          <p:nvSpPr>
            <p:cNvPr id="10244" name="文本框 11267"/>
            <p:cNvSpPr txBox="1"/>
            <p:nvPr/>
          </p:nvSpPr>
          <p:spPr>
            <a:xfrm>
              <a:off x="0" y="0"/>
              <a:ext cx="2725" cy="625"/>
            </a:xfrm>
            <a:prstGeom prst="rect">
              <a:avLst/>
            </a:prstGeom>
            <a:solidFill>
              <a:srgbClr val="FFFFFF"/>
            </a:solidFill>
            <a:ln w="28575" cap="flat" cmpd="sng">
              <a:solidFill>
                <a:srgbClr val="000000"/>
              </a:solidFill>
              <a:prstDash val="solid"/>
              <a:miter/>
              <a:headEnd type="none" w="med" len="med"/>
              <a:tailEnd type="none" w="med" len="med"/>
            </a:ln>
          </p:spPr>
          <p:txBody>
            <a:bodyPr anchor="t" anchorCtr="0"/>
            <a:p>
              <a:pPr algn="just"/>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操作码</a:t>
              </a:r>
              <a:endParaRPr lang="zh-CN" altLang="en-US" sz="2400" b="0" i="1" dirty="0">
                <a:solidFill>
                  <a:schemeClr val="tx1"/>
                </a:solidFill>
                <a:latin typeface="Tahoma" panose="020B0604030504040204" pitchFamily="2" charset="0"/>
                <a:ea typeface="宋体" panose="02010600030101010101" pitchFamily="2" charset="-122"/>
              </a:endParaRPr>
            </a:p>
          </p:txBody>
        </p:sp>
        <p:sp>
          <p:nvSpPr>
            <p:cNvPr id="10245" name="文本框 11268"/>
            <p:cNvSpPr txBox="1"/>
            <p:nvPr/>
          </p:nvSpPr>
          <p:spPr>
            <a:xfrm>
              <a:off x="2722" y="0"/>
              <a:ext cx="3965" cy="625"/>
            </a:xfrm>
            <a:prstGeom prst="rect">
              <a:avLst/>
            </a:prstGeom>
            <a:solidFill>
              <a:srgbClr val="FFFFFF"/>
            </a:solidFill>
            <a:ln w="28575" cap="flat" cmpd="sng">
              <a:solidFill>
                <a:srgbClr val="000000"/>
              </a:solidFill>
              <a:prstDash val="solid"/>
              <a:miter/>
              <a:headEnd type="none" w="med" len="med"/>
              <a:tailEnd type="none" w="med" len="med"/>
            </a:ln>
          </p:spPr>
          <p:txBody>
            <a:bodyPr anchor="t" anchorCtr="0"/>
            <a:p>
              <a:pPr algn="just"/>
              <a:r>
                <a:rPr lang="en-US" altLang="zh-CN" sz="2400" dirty="0">
                  <a:solidFill>
                    <a:schemeClr val="tx1"/>
                  </a:solidFill>
                  <a:latin typeface="Times New Roman" panose="02020603050405020304" pitchFamily="2" charset="0"/>
                  <a:ea typeface="宋体" panose="02010600030101010101" pitchFamily="2" charset="-122"/>
                </a:rPr>
                <a:t>  </a:t>
              </a:r>
              <a:r>
                <a:rPr lang="zh-CN" altLang="en-US" sz="2400" dirty="0">
                  <a:solidFill>
                    <a:schemeClr val="tx1"/>
                  </a:solidFill>
                  <a:latin typeface="Times New Roman" panose="02020603050405020304" pitchFamily="2" charset="0"/>
                  <a:ea typeface="宋体" panose="02010600030101010101" pitchFamily="2" charset="-122"/>
                </a:rPr>
                <a:t>地址码</a:t>
              </a:r>
              <a:endParaRPr lang="zh-CN" altLang="en-US" sz="2400" b="0" i="1" dirty="0">
                <a:solidFill>
                  <a:schemeClr val="tx1"/>
                </a:solidFill>
                <a:latin typeface="Tahoma" panose="020B0604030504040204" pitchFamily="2" charset="0"/>
                <a:ea typeface="宋体" panose="02010600030101010101" pitchFamily="2" charset="-122"/>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占位符 12289" descr="Rectangle: Click to edit Master text styles&#13;&#10;Second level&#13;&#10;Third level&#13;&#10;Fourth level&#13;&#10;Fifth level"/>
          <p:cNvSpPr>
            <a:spLocks noGrp="1"/>
          </p:cNvSpPr>
          <p:nvPr>
            <p:ph type="body" idx="4294967295"/>
          </p:nvPr>
        </p:nvSpPr>
        <p:spPr>
          <a:xfrm>
            <a:off x="828675" y="1773238"/>
            <a:ext cx="7935913" cy="4248150"/>
          </a:xfrm>
        </p:spPr>
        <p:txBody>
          <a:bodyPr anchor="t" anchorCtr="0"/>
          <a:p>
            <a:pPr>
              <a:buNone/>
            </a:pPr>
            <a:r>
              <a:rPr lang="zh-CN" altLang="en-US" b="1" dirty="0">
                <a:latin typeface="楷体_GB2312" pitchFamily="1" charset="-122"/>
                <a:ea typeface="楷体_GB2312" pitchFamily="1" charset="-122"/>
              </a:rPr>
              <a:t>例</a:t>
            </a:r>
            <a:r>
              <a:rPr lang="en-US" altLang="zh-CN" b="1" dirty="0">
                <a:latin typeface="楷体_GB2312" pitchFamily="1" charset="-122"/>
                <a:ea typeface="楷体_GB2312" pitchFamily="1" charset="-122"/>
              </a:rPr>
              <a:t>2</a:t>
            </a:r>
            <a:r>
              <a:rPr lang="zh-CN" altLang="en-US" b="1" dirty="0">
                <a:latin typeface="楷体_GB2312" pitchFamily="1" charset="-122"/>
                <a:ea typeface="楷体_GB2312" pitchFamily="1" charset="-122"/>
              </a:rPr>
              <a:t>：刚才的例子若用汇编语言来书写：</a:t>
            </a:r>
            <a:endParaRPr lang="zh-CN" altLang="en-US" b="1" dirty="0">
              <a:latin typeface="楷体_GB2312" pitchFamily="1" charset="-122"/>
              <a:ea typeface="楷体_GB2312" pitchFamily="1" charset="-122"/>
            </a:endParaRPr>
          </a:p>
          <a:p>
            <a:pPr>
              <a:buNone/>
            </a:pPr>
            <a:endParaRPr lang="zh-CN" altLang="en-US" b="1" dirty="0">
              <a:latin typeface="楷体_GB2312" pitchFamily="1" charset="-122"/>
              <a:ea typeface="楷体_GB2312" pitchFamily="1" charset="-122"/>
            </a:endParaRPr>
          </a:p>
          <a:p>
            <a:pPr>
              <a:lnSpc>
                <a:spcPct val="150000"/>
              </a:lnSpc>
              <a:spcBef>
                <a:spcPct val="0"/>
              </a:spcBef>
              <a:buNone/>
            </a:pPr>
            <a:r>
              <a:rPr lang="zh-CN" altLang="en-US" sz="2800" b="1" dirty="0">
                <a:latin typeface="楷体_GB2312" pitchFamily="1" charset="-122"/>
                <a:ea typeface="楷体_GB2312" pitchFamily="1" charset="-122"/>
              </a:rPr>
              <a:t>       操作码        地址码 </a:t>
            </a:r>
            <a:endParaRPr lang="zh-CN" altLang="en-US" sz="2800" b="1" dirty="0">
              <a:latin typeface="楷体_GB2312" pitchFamily="1" charset="-122"/>
              <a:ea typeface="楷体_GB2312" pitchFamily="1" charset="-122"/>
            </a:endParaRPr>
          </a:p>
          <a:p>
            <a:pPr>
              <a:lnSpc>
                <a:spcPct val="150000"/>
              </a:lnSpc>
              <a:spcBef>
                <a:spcPct val="0"/>
              </a:spcBef>
              <a:buNone/>
            </a:pPr>
            <a:r>
              <a:rPr lang="zh-CN" altLang="en-US" sz="2800" b="1" dirty="0">
                <a:latin typeface="楷体_GB2312" pitchFamily="1" charset="-122"/>
                <a:ea typeface="楷体_GB2312" pitchFamily="1" charset="-122"/>
              </a:rPr>
              <a:t>       </a:t>
            </a:r>
            <a:r>
              <a:rPr lang="en-US" altLang="zh-CN" sz="2800" b="1" dirty="0">
                <a:latin typeface="楷体_GB2312" pitchFamily="1" charset="-122"/>
                <a:ea typeface="楷体_GB2312" pitchFamily="1" charset="-122"/>
              </a:rPr>
              <a:t>B8  </a:t>
            </a:r>
            <a:r>
              <a:rPr lang="zh-CN" altLang="en-US" sz="2800" b="1" dirty="0">
                <a:latin typeface="楷体_GB2312" pitchFamily="1" charset="-122"/>
                <a:ea typeface="楷体_GB2312" pitchFamily="1" charset="-122"/>
              </a:rPr>
              <a:t> </a:t>
            </a:r>
            <a:r>
              <a:rPr lang="en-US" altLang="zh-CN" sz="2800" b="1" dirty="0">
                <a:latin typeface="楷体_GB2312" pitchFamily="1" charset="-122"/>
                <a:ea typeface="楷体_GB2312" pitchFamily="1" charset="-122"/>
              </a:rPr>
              <a:t>         F7   00</a:t>
            </a:r>
            <a:endParaRPr lang="en-US" altLang="zh-CN" sz="2800" b="1" dirty="0">
              <a:latin typeface="楷体_GB2312" pitchFamily="1" charset="-122"/>
              <a:ea typeface="楷体_GB2312" pitchFamily="1" charset="-122"/>
            </a:endParaRPr>
          </a:p>
          <a:p>
            <a:pPr>
              <a:lnSpc>
                <a:spcPct val="150000"/>
              </a:lnSpc>
              <a:spcBef>
                <a:spcPct val="0"/>
              </a:spcBef>
              <a:buNone/>
            </a:pPr>
            <a:r>
              <a:rPr lang="en-US" altLang="zh-CN" sz="2800" b="1" dirty="0">
                <a:latin typeface="楷体_GB2312" pitchFamily="1" charset="-122"/>
                <a:ea typeface="楷体_GB2312" pitchFamily="1" charset="-122"/>
              </a:rPr>
              <a:t>   	  MOV AX</a:t>
            </a:r>
            <a:r>
              <a:rPr lang="zh-CN" altLang="en-US" sz="2800" b="1" dirty="0">
                <a:latin typeface="楷体_GB2312" pitchFamily="1" charset="-122"/>
                <a:ea typeface="楷体_GB2312" pitchFamily="1" charset="-122"/>
              </a:rPr>
              <a:t>，      </a:t>
            </a:r>
            <a:r>
              <a:rPr lang="en-US" altLang="zh-CN" sz="2800" b="1" dirty="0">
                <a:latin typeface="楷体_GB2312" pitchFamily="1" charset="-122"/>
                <a:ea typeface="楷体_GB2312" pitchFamily="1" charset="-122"/>
              </a:rPr>
              <a:t>0F7H</a:t>
            </a:r>
            <a:endParaRPr lang="en-US" altLang="zh-CN" sz="2800" b="1" dirty="0">
              <a:latin typeface="楷体_GB2312" pitchFamily="1" charset="-122"/>
              <a:ea typeface="楷体_GB2312" pitchFamily="1" charset="-122"/>
            </a:endParaRPr>
          </a:p>
        </p:txBody>
      </p:sp>
      <p:sp>
        <p:nvSpPr>
          <p:cNvPr id="11266" name="文本框 12290"/>
          <p:cNvSpPr txBox="1"/>
          <p:nvPr/>
        </p:nvSpPr>
        <p:spPr>
          <a:xfrm>
            <a:off x="755650" y="188913"/>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rPr>
              <a:t>汇编语言语句</a:t>
            </a:r>
            <a:r>
              <a:rPr lang="zh-CN" altLang="en-US" sz="4000">
                <a:solidFill>
                  <a:schemeClr val="bg1"/>
                </a:solidFill>
                <a:latin typeface="华文新魏" panose="02010800040101010101" pitchFamily="2" charset="-122"/>
                <a:ea typeface="华文新魏" panose="02010800040101010101" pitchFamily="2" charset="-122"/>
              </a:rPr>
              <a:t>示例</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文本占位符 13313" descr="Rectangle: Click to edit Master text styles&#13;&#10;Second level&#13;&#10;Third level&#13;&#10;Fourth level&#13;&#10;Fifth level"/>
          <p:cNvSpPr>
            <a:spLocks noGrp="1"/>
          </p:cNvSpPr>
          <p:nvPr>
            <p:ph type="body" idx="4294967295"/>
          </p:nvPr>
        </p:nvSpPr>
        <p:spPr>
          <a:xfrm>
            <a:off x="828675" y="1773238"/>
            <a:ext cx="7935913" cy="4248150"/>
          </a:xfrm>
        </p:spPr>
        <p:txBody>
          <a:bodyPr anchor="t" anchorCtr="0"/>
          <a:p>
            <a:pPr>
              <a:lnSpc>
                <a:spcPct val="80000"/>
              </a:lnSpc>
              <a:buNone/>
            </a:pPr>
            <a:r>
              <a:rPr lang="zh-CN" altLang="en-US" sz="2800" b="1">
                <a:latin typeface="楷体_GB2312" pitchFamily="1" charset="-122"/>
                <a:ea typeface="楷体_GB2312" pitchFamily="1" charset="-122"/>
              </a:rPr>
              <a:t>汇编语言程序翻译成机器语言程序</a:t>
            </a:r>
            <a:endParaRPr lang="zh-CN" altLang="en-US" sz="2800" b="1">
              <a:latin typeface="楷体_GB2312" pitchFamily="1" charset="-122"/>
              <a:ea typeface="楷体_GB2312" pitchFamily="1" charset="-122"/>
            </a:endParaRPr>
          </a:p>
          <a:p>
            <a:pPr>
              <a:lnSpc>
                <a:spcPct val="80000"/>
              </a:lnSpc>
              <a:buNone/>
            </a:pPr>
            <a:endParaRPr lang="zh-CN" altLang="en-US" sz="2800" b="1">
              <a:latin typeface="楷体_GB2312" pitchFamily="1" charset="-122"/>
              <a:ea typeface="楷体_GB2312" pitchFamily="1" charset="-122"/>
            </a:endParaRPr>
          </a:p>
        </p:txBody>
      </p:sp>
      <p:sp>
        <p:nvSpPr>
          <p:cNvPr id="12290" name="文本框 13314"/>
          <p:cNvSpPr txBox="1"/>
          <p:nvPr/>
        </p:nvSpPr>
        <p:spPr>
          <a:xfrm>
            <a:off x="755650" y="188913"/>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rPr>
              <a:t>汇编语言翻译</a:t>
            </a:r>
            <a:r>
              <a:rPr lang="zh-CN" altLang="en-US" sz="4000">
                <a:solidFill>
                  <a:schemeClr val="bg1"/>
                </a:solidFill>
                <a:latin typeface="华文新魏" panose="02010800040101010101" pitchFamily="2" charset="-122"/>
                <a:ea typeface="华文新魏" panose="02010800040101010101" pitchFamily="2" charset="-122"/>
              </a:rPr>
              <a:t>过程</a:t>
            </a:r>
            <a:endParaRPr lang="zh-CN" altLang="en-US" sz="4000">
              <a:solidFill>
                <a:schemeClr val="bg1"/>
              </a:solidFill>
              <a:latin typeface="华文新魏" panose="02010800040101010101" pitchFamily="2" charset="-122"/>
              <a:ea typeface="华文新魏" panose="02010800040101010101" pitchFamily="2" charset="-122"/>
            </a:endParaRPr>
          </a:p>
        </p:txBody>
      </p:sp>
      <p:grpSp>
        <p:nvGrpSpPr>
          <p:cNvPr id="12291" name="组合 6"/>
          <p:cNvGrpSpPr/>
          <p:nvPr/>
        </p:nvGrpSpPr>
        <p:grpSpPr>
          <a:xfrm>
            <a:off x="1187450" y="2781300"/>
            <a:ext cx="6757988" cy="2797567"/>
            <a:chOff x="0" y="0"/>
            <a:chExt cx="11194" cy="4516"/>
          </a:xfrm>
        </p:grpSpPr>
        <p:sp>
          <p:nvSpPr>
            <p:cNvPr id="12292" name="文本框 1"/>
            <p:cNvSpPr txBox="1"/>
            <p:nvPr/>
          </p:nvSpPr>
          <p:spPr>
            <a:xfrm>
              <a:off x="0" y="43"/>
              <a:ext cx="3131" cy="1488"/>
            </a:xfrm>
            <a:prstGeom prst="rect">
              <a:avLst/>
            </a:prstGeom>
            <a:noFill/>
            <a:ln w="9525" cap="flat" cmpd="sng">
              <a:solidFill>
                <a:srgbClr val="251E07"/>
              </a:solidFill>
              <a:prstDash val="solid"/>
              <a:miter/>
              <a:headEnd type="none" w="med" len="med"/>
              <a:tailEnd type="none" w="med" len="med"/>
            </a:ln>
          </p:spPr>
          <p:txBody>
            <a:bodyPr wrap="square" anchor="t" anchorCtr="0">
              <a:spAutoFit/>
            </a:bodyPr>
            <a:p>
              <a:pPr algn="ctr"/>
              <a:r>
                <a:rPr lang="zh-CN" altLang="en-US" sz="2400" dirty="0">
                  <a:latin typeface="Arial" panose="020B0604020202020204" pitchFamily="34" charset="0"/>
                  <a:ea typeface="宋体" panose="02010600030101010101" pitchFamily="2" charset="-122"/>
                </a:rPr>
                <a:t>汇编源程序</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（用户写）</a:t>
              </a:r>
              <a:endParaRPr lang="en-US" altLang="zh-CN" sz="2400" dirty="0">
                <a:latin typeface="Arial" panose="020B0604020202020204" pitchFamily="34" charset="0"/>
                <a:ea typeface="宋体" panose="02010600030101010101" pitchFamily="2" charset="-122"/>
              </a:endParaRPr>
            </a:p>
          </p:txBody>
        </p:sp>
        <p:sp>
          <p:nvSpPr>
            <p:cNvPr id="12293" name="文本框 2"/>
            <p:cNvSpPr txBox="1"/>
            <p:nvPr/>
          </p:nvSpPr>
          <p:spPr>
            <a:xfrm>
              <a:off x="7130" y="0"/>
              <a:ext cx="4064" cy="1488"/>
            </a:xfrm>
            <a:prstGeom prst="rect">
              <a:avLst/>
            </a:prstGeom>
            <a:noFill/>
            <a:ln w="9525" cap="flat" cmpd="sng">
              <a:solidFill>
                <a:srgbClr val="251E07"/>
              </a:solidFill>
              <a:prstDash val="solid"/>
              <a:miter/>
              <a:headEnd type="none" w="med" len="med"/>
              <a:tailEnd type="none" w="med" len="med"/>
            </a:ln>
          </p:spPr>
          <p:txBody>
            <a:bodyPr wrap="square" anchor="t" anchorCtr="0">
              <a:spAutoFit/>
            </a:bodyPr>
            <a:p>
              <a:pPr algn="ctr"/>
              <a:r>
                <a:rPr lang="zh-CN" altLang="en-US" sz="2400" dirty="0">
                  <a:latin typeface="Arial" panose="020B0604020202020204" pitchFamily="34" charset="0"/>
                  <a:ea typeface="宋体" panose="02010600030101010101" pitchFamily="2" charset="-122"/>
                </a:rPr>
                <a:t>目标程序</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（机器可识别）</a:t>
              </a:r>
              <a:endParaRPr lang="en-US" altLang="zh-CN" sz="2400" dirty="0">
                <a:latin typeface="Arial" panose="020B0604020202020204" pitchFamily="34" charset="0"/>
                <a:ea typeface="宋体" panose="02010600030101010101" pitchFamily="2" charset="-122"/>
              </a:endParaRPr>
            </a:p>
          </p:txBody>
        </p:sp>
        <p:sp>
          <p:nvSpPr>
            <p:cNvPr id="12294" name="文本框 3"/>
            <p:cNvSpPr txBox="1"/>
            <p:nvPr/>
          </p:nvSpPr>
          <p:spPr>
            <a:xfrm>
              <a:off x="3501" y="3176"/>
              <a:ext cx="3336" cy="1340"/>
            </a:xfrm>
            <a:prstGeom prst="rect">
              <a:avLst/>
            </a:prstGeom>
            <a:noFill/>
            <a:ln w="9525" cap="flat" cmpd="sng">
              <a:solidFill>
                <a:srgbClr val="251E07"/>
              </a:solidFill>
              <a:prstDash val="solid"/>
              <a:miter/>
              <a:headEnd type="none" w="med" len="med"/>
              <a:tailEnd type="none" w="med" len="med"/>
            </a:ln>
          </p:spPr>
          <p:txBody>
            <a:bodyPr wrap="square" anchor="t" anchorCtr="0">
              <a:spAutoFit/>
            </a:bodyPr>
            <a:p>
              <a:pPr algn="ctr"/>
              <a:r>
                <a:rPr lang="zh-CN" altLang="en-US" sz="2400" dirty="0">
                  <a:latin typeface="Arial" panose="020B0604020202020204" pitchFamily="34" charset="0"/>
                  <a:ea typeface="宋体" panose="02010600030101010101" pitchFamily="2" charset="-122"/>
                </a:rPr>
                <a:t>汇编</a:t>
              </a:r>
              <a:r>
                <a:rPr lang="zh-CN" altLang="en-US" sz="2400" dirty="0">
                  <a:latin typeface="Arial" panose="020B0604020202020204" pitchFamily="34" charset="0"/>
                  <a:ea typeface="宋体" panose="02010600030101010101" pitchFamily="2" charset="-122"/>
                </a:rPr>
                <a:t>器</a:t>
              </a:r>
              <a:endParaRPr lang="zh-CN" altLang="en-US" sz="2400" dirty="0">
                <a:latin typeface="Arial" panose="020B0604020202020204" pitchFamily="34" charset="0"/>
                <a:ea typeface="宋体" panose="02010600030101010101" pitchFamily="2" charset="-122"/>
              </a:endParaRPr>
            </a:p>
            <a:p>
              <a:pPr algn="ctr"/>
              <a:r>
                <a:rPr lang="zh-CN" altLang="en-US" sz="2400" dirty="0">
                  <a:latin typeface="Arial" panose="020B0604020202020204" pitchFamily="34" charset="0"/>
                  <a:ea typeface="宋体" panose="02010600030101010101" pitchFamily="2" charset="-122"/>
                </a:rPr>
                <a:t>（工具）</a:t>
              </a:r>
              <a:endParaRPr lang="en-US" altLang="zh-CN" sz="2400" dirty="0">
                <a:latin typeface="Arial" panose="020B0604020202020204" pitchFamily="34" charset="0"/>
                <a:ea typeface="宋体" panose="02010600030101010101" pitchFamily="2" charset="-122"/>
              </a:endParaRPr>
            </a:p>
          </p:txBody>
        </p:sp>
        <p:cxnSp>
          <p:nvCxnSpPr>
            <p:cNvPr id="12295" name="直接箭头连接符 4"/>
            <p:cNvCxnSpPr/>
            <p:nvPr/>
          </p:nvCxnSpPr>
          <p:spPr>
            <a:xfrm>
              <a:off x="3161" y="794"/>
              <a:ext cx="3886" cy="0"/>
            </a:xfrm>
            <a:prstGeom prst="straightConnector1">
              <a:avLst/>
            </a:prstGeom>
            <a:ln w="50800" cap="flat" cmpd="sng">
              <a:solidFill>
                <a:srgbClr val="002060"/>
              </a:solidFill>
              <a:prstDash val="solid"/>
              <a:miter/>
              <a:headEnd type="none" w="med" len="med"/>
              <a:tailEnd type="arrow" w="med" len="med"/>
            </a:ln>
          </p:spPr>
        </p:cxnSp>
        <p:cxnSp>
          <p:nvCxnSpPr>
            <p:cNvPr id="12296" name="直接箭头连接符 5"/>
            <p:cNvCxnSpPr/>
            <p:nvPr/>
          </p:nvCxnSpPr>
          <p:spPr>
            <a:xfrm flipV="1">
              <a:off x="5202" y="794"/>
              <a:ext cx="0" cy="2268"/>
            </a:xfrm>
            <a:prstGeom prst="straightConnector1">
              <a:avLst/>
            </a:prstGeom>
            <a:ln w="50800" cap="flat" cmpd="sng">
              <a:solidFill>
                <a:srgbClr val="FF0000"/>
              </a:solidFill>
              <a:prstDash val="solid"/>
              <a:miter/>
              <a:headEnd type="none" w="med" len="med"/>
              <a:tailEnd type="arrow" w="med" len="med"/>
            </a:ln>
          </p:spPr>
        </p:cxn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340" name="表格 14339"/>
          <p:cNvGraphicFramePr/>
          <p:nvPr>
            <p:custDataLst>
              <p:tags r:id="rId1"/>
            </p:custDataLst>
          </p:nvPr>
        </p:nvGraphicFramePr>
        <p:xfrm>
          <a:off x="971550" y="1844675"/>
          <a:ext cx="7127875" cy="4048760"/>
        </p:xfrm>
        <a:graphic>
          <a:graphicData uri="http://schemas.openxmlformats.org/drawingml/2006/table">
            <a:tbl>
              <a:tblPr/>
              <a:tblGrid>
                <a:gridCol w="1754505"/>
                <a:gridCol w="1548130"/>
                <a:gridCol w="2035175"/>
                <a:gridCol w="1790065"/>
              </a:tblGrid>
              <a:tr h="411480">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20000"/>
                        </a:spcBef>
                        <a:buClr>
                          <a:schemeClr val="hlink"/>
                        </a:buClr>
                        <a:buSzPct val="110000"/>
                        <a:buFont typeface="Wingdings" panose="05000000000000000000" pitchFamily="2" charset="2"/>
                        <a:buNone/>
                      </a:pPr>
                      <a:endParaRPr sz="2000">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机器语言</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汇编语言</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高级语言</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27710">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计算机能否直接识别</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能</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不能</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不能</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0845">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易用性</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差</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中</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好</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1480">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占据空间</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小</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小</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大</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11480">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执行速度</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快</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快</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慢</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675765">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用途</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特殊</a:t>
                      </a:r>
                      <a:endParaRPr lang="zh-CN" altLang="en-US" sz="2000" b="1">
                        <a:solidFill>
                          <a:schemeClr val="tx1"/>
                        </a:solidFill>
                        <a:latin typeface="楷体_GB2312" pitchFamily="1" charset="-122"/>
                        <a:ea typeface="楷体_GB2312" pitchFamily="1" charset="-122"/>
                      </a:endParaRPr>
                    </a:p>
                    <a:p>
                      <a:pPr marL="0" lvl="0" indent="0" eaLnBrk="0" hangingPunc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加密／解密</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dirty="0">
                          <a:solidFill>
                            <a:schemeClr val="tx1"/>
                          </a:solidFill>
                          <a:latin typeface="楷体_GB2312" pitchFamily="1" charset="-122"/>
                          <a:ea typeface="楷体_GB2312" pitchFamily="1" charset="-122"/>
                        </a:rPr>
                        <a:t>系统核心</a:t>
                      </a:r>
                      <a:endParaRPr lang="zh-CN" altLang="en-US" sz="2000" b="1" dirty="0">
                        <a:solidFill>
                          <a:schemeClr val="tx1"/>
                        </a:solidFill>
                        <a:latin typeface="楷体_GB2312" pitchFamily="1" charset="-122"/>
                        <a:ea typeface="楷体_GB2312" pitchFamily="1" charset="-122"/>
                      </a:endParaRPr>
                    </a:p>
                    <a:p>
                      <a:pPr marL="0" lvl="0" indent="0" eaLnBrk="0" hangingPunct="0">
                        <a:spcBef>
                          <a:spcPct val="0"/>
                        </a:spcBef>
                        <a:buClr>
                          <a:srgbClr val="000000"/>
                        </a:buClr>
                        <a:buSzPct val="110000"/>
                        <a:buFont typeface="Wingdings" panose="05000000000000000000" pitchFamily="2" charset="2"/>
                        <a:buNone/>
                      </a:pPr>
                      <a:r>
                        <a:rPr lang="zh-CN" altLang="en-US" sz="2000" b="1" dirty="0">
                          <a:solidFill>
                            <a:schemeClr val="tx1"/>
                          </a:solidFill>
                          <a:latin typeface="楷体_GB2312" pitchFamily="1" charset="-122"/>
                          <a:ea typeface="楷体_GB2312" pitchFamily="1" charset="-122"/>
                        </a:rPr>
                        <a:t>要求速度快，代码短的程序</a:t>
                      </a:r>
                      <a:endParaRPr lang="zh-CN" altLang="en-US" sz="2000" b="1" dirty="0">
                        <a:solidFill>
                          <a:schemeClr val="tx1"/>
                        </a:solidFill>
                        <a:latin typeface="楷体_GB2312" pitchFamily="1" charset="-122"/>
                        <a:ea typeface="楷体_GB2312" pitchFamily="1" charset="-122"/>
                      </a:endParaRPr>
                    </a:p>
                    <a:p>
                      <a:pPr marL="0" lvl="0" indent="0" eaLnBrk="0" hangingPunct="0">
                        <a:spcBef>
                          <a:spcPct val="0"/>
                        </a:spcBef>
                        <a:buClr>
                          <a:srgbClr val="000000"/>
                        </a:buClr>
                        <a:buSzPct val="110000"/>
                        <a:buFont typeface="Wingdings" panose="05000000000000000000" pitchFamily="2" charset="2"/>
                        <a:buNone/>
                      </a:pPr>
                      <a:r>
                        <a:rPr lang="zh-CN" altLang="en-US" sz="2000" b="1" dirty="0">
                          <a:solidFill>
                            <a:schemeClr val="tx1"/>
                          </a:solidFill>
                          <a:latin typeface="楷体_GB2312" pitchFamily="1" charset="-122"/>
                          <a:ea typeface="楷体_GB2312" pitchFamily="1" charset="-122"/>
                        </a:rPr>
                        <a:t>直接操纵</a:t>
                      </a:r>
                      <a:r>
                        <a:rPr lang="en-US" altLang="x-none" sz="2000" b="1" dirty="0">
                          <a:solidFill>
                            <a:schemeClr val="tx1"/>
                          </a:solidFill>
                          <a:latin typeface="楷体_GB2312" pitchFamily="1" charset="-122"/>
                          <a:ea typeface="楷体_GB2312" pitchFamily="1" charset="-122"/>
                        </a:rPr>
                        <a:t>I/O</a:t>
                      </a:r>
                      <a:endParaRPr lang="en-US" altLang="x-none" sz="2000" b="1" dirty="0">
                        <a:solidFill>
                          <a:schemeClr val="tx1"/>
                        </a:solidFill>
                        <a:latin typeface="楷体_GB2312" pitchFamily="1" charset="-122"/>
                        <a:ea typeface="楷体_GB2312" pitchFamily="1" charset="-122"/>
                      </a:endParaRPr>
                    </a:p>
                    <a:p>
                      <a:pPr marL="0" lvl="0" indent="0" eaLnBrk="0" hangingPunct="0">
                        <a:spcBef>
                          <a:spcPct val="0"/>
                        </a:spcBef>
                        <a:buClr>
                          <a:srgbClr val="000000"/>
                        </a:buClr>
                        <a:buSzPct val="110000"/>
                        <a:buFont typeface="Wingdings" panose="05000000000000000000" pitchFamily="2" charset="2"/>
                        <a:buNone/>
                      </a:pPr>
                      <a:r>
                        <a:rPr lang="zh-CN" altLang="en-US" sz="2000" b="1" dirty="0">
                          <a:solidFill>
                            <a:schemeClr val="tx1"/>
                          </a:solidFill>
                          <a:latin typeface="楷体_GB2312" pitchFamily="1" charset="-122"/>
                          <a:ea typeface="楷体_GB2312" pitchFamily="1" charset="-122"/>
                        </a:rPr>
                        <a:t>信息安全</a:t>
                      </a:r>
                      <a:endParaRPr lang="zh-CN" altLang="en-US" sz="2000" dirty="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wrap="square"/>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spcBef>
                          <a:spcPct val="0"/>
                        </a:spcBef>
                        <a:buClr>
                          <a:srgbClr val="000000"/>
                        </a:buClr>
                        <a:buSzPct val="110000"/>
                        <a:buFont typeface="Wingdings" panose="05000000000000000000" pitchFamily="2" charset="2"/>
                        <a:buNone/>
                      </a:pPr>
                      <a:r>
                        <a:rPr lang="zh-CN" altLang="en-US" sz="2000" b="1">
                          <a:solidFill>
                            <a:schemeClr val="tx1"/>
                          </a:solidFill>
                          <a:latin typeface="楷体_GB2312" pitchFamily="1" charset="-122"/>
                          <a:ea typeface="楷体_GB2312" pitchFamily="1" charset="-122"/>
                        </a:rPr>
                        <a:t>一般性软件开发</a:t>
                      </a:r>
                      <a:endParaRPr lang="zh-CN" altLang="en-US" sz="2000">
                        <a:solidFill>
                          <a:schemeClr val="tx1"/>
                        </a:solidFill>
                        <a:latin typeface="楷体_GB2312" pitchFamily="1" charset="-122"/>
                        <a:ea typeface="楷体_GB2312" pitchFamily="1" charset="-122"/>
                      </a:endParaRPr>
                    </a:p>
                  </a:txBody>
                  <a:tcPr vert="horz" anchor="t">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3352" name="矩形 14375"/>
          <p:cNvSpPr/>
          <p:nvPr/>
        </p:nvSpPr>
        <p:spPr>
          <a:xfrm>
            <a:off x="0" y="5610225"/>
            <a:ext cx="9144000" cy="0"/>
          </a:xfrm>
          <a:prstGeom prst="rect">
            <a:avLst/>
          </a:prstGeom>
          <a:noFill/>
          <a:ln w="9525">
            <a:noFill/>
          </a:ln>
        </p:spPr>
        <p:txBody>
          <a:bodyPr wrap="none" anchor="ctr" anchorCtr="0">
            <a:spAutoFit/>
          </a:bodyPr>
          <a:p>
            <a:pPr indent="269875"/>
            <a:endParaRPr lang="zh-CN" altLang="en-US" sz="1800" b="0">
              <a:solidFill>
                <a:schemeClr val="tx1"/>
              </a:solidFill>
              <a:latin typeface="Arial" panose="020B0604020202020204" pitchFamily="34" charset="0"/>
              <a:ea typeface="宋体" panose="02010600030101010101" pitchFamily="2" charset="-122"/>
            </a:endParaRPr>
          </a:p>
        </p:txBody>
      </p:sp>
      <p:sp>
        <p:nvSpPr>
          <p:cNvPr id="13353" name="文本框 14376"/>
          <p:cNvSpPr txBox="1"/>
          <p:nvPr/>
        </p:nvSpPr>
        <p:spPr>
          <a:xfrm>
            <a:off x="467360" y="260668"/>
            <a:ext cx="7272338" cy="583565"/>
          </a:xfrm>
          <a:prstGeom prst="rect">
            <a:avLst/>
          </a:prstGeom>
          <a:noFill/>
          <a:ln w="9525">
            <a:noFill/>
          </a:ln>
        </p:spPr>
        <p:txBody>
          <a:bodyPr anchor="t" anchorCtr="0">
            <a:spAutoFit/>
          </a:bodyPr>
          <a:p>
            <a:r>
              <a:rPr lang="zh-CN" altLang="en-US" sz="3200" dirty="0">
                <a:solidFill>
                  <a:schemeClr val="bg1"/>
                </a:solidFill>
                <a:latin typeface="华文新魏" panose="02010800040101010101" pitchFamily="2" charset="-122"/>
                <a:ea typeface="华文新魏" panose="02010800040101010101" pitchFamily="2" charset="-122"/>
              </a:rPr>
              <a:t>机器语言、汇编语言和高级语言的比较</a:t>
            </a:r>
            <a:endParaRPr lang="zh-CN" altLang="en-US" sz="32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文本占位符 15361" descr="Rectangle: Click to edit Master text styles&#13;&#10;Second level&#13;&#10;Third level&#13;&#10;Fourth level&#13;&#10;Fifth level"/>
          <p:cNvSpPr>
            <a:spLocks noGrp="1"/>
          </p:cNvSpPr>
          <p:nvPr>
            <p:ph type="body" idx="4294967295"/>
          </p:nvPr>
        </p:nvSpPr>
        <p:spPr>
          <a:xfrm>
            <a:off x="381000" y="1662113"/>
            <a:ext cx="8382000" cy="687387"/>
          </a:xfrm>
        </p:spPr>
        <p:txBody>
          <a:bodyPr anchor="t" anchorCtr="0"/>
          <a:p>
            <a:pPr>
              <a:buNone/>
            </a:pPr>
            <a:r>
              <a:rPr lang="zh-CN" altLang="en-US" b="1">
                <a:latin typeface="楷体_GB2312" pitchFamily="1" charset="-122"/>
                <a:ea typeface="楷体_GB2312" pitchFamily="1" charset="-122"/>
              </a:rPr>
              <a:t>一、完整源程序</a:t>
            </a:r>
            <a:endParaRPr lang="zh-CN" altLang="en-US" b="1">
              <a:latin typeface="楷体_GB2312" pitchFamily="1" charset="-122"/>
              <a:ea typeface="楷体_GB2312" pitchFamily="1" charset="-122"/>
            </a:endParaRPr>
          </a:p>
        </p:txBody>
      </p:sp>
      <p:sp>
        <p:nvSpPr>
          <p:cNvPr id="14338" name="文本框 15362"/>
          <p:cNvSpPr txBox="1"/>
          <p:nvPr/>
        </p:nvSpPr>
        <p:spPr>
          <a:xfrm>
            <a:off x="755650" y="188913"/>
            <a:ext cx="7272338" cy="706755"/>
          </a:xfrm>
          <a:prstGeom prst="rect">
            <a:avLst/>
          </a:prstGeom>
          <a:noFill/>
          <a:ln w="9525">
            <a:noFill/>
          </a:ln>
        </p:spPr>
        <p:txBody>
          <a:bodyPr anchor="t" anchorCtr="0">
            <a:spAutoFit/>
          </a:bodyPr>
          <a:p>
            <a:r>
              <a:rPr lang="zh-CN" altLang="en-US" sz="4000" dirty="0">
                <a:solidFill>
                  <a:schemeClr val="bg1"/>
                </a:solidFill>
                <a:latin typeface="华文新魏" panose="02010800040101010101" pitchFamily="2" charset="-122"/>
                <a:ea typeface="华文新魏" panose="02010800040101010101" pitchFamily="2" charset="-122"/>
              </a:rPr>
              <a:t>汇编源程序举例</a:t>
            </a:r>
            <a:endParaRPr lang="zh-CN" altLang="en-US" sz="4000" dirty="0">
              <a:solidFill>
                <a:schemeClr val="bg1"/>
              </a:solidFill>
              <a:latin typeface="华文新魏" panose="02010800040101010101" pitchFamily="2" charset="-122"/>
              <a:ea typeface="华文新魏" panose="02010800040101010101" pitchFamily="2" charset="-122"/>
            </a:endParaRPr>
          </a:p>
        </p:txBody>
      </p:sp>
      <p:sp>
        <p:nvSpPr>
          <p:cNvPr id="14339" name="文本框 3"/>
          <p:cNvSpPr txBox="1"/>
          <p:nvPr/>
        </p:nvSpPr>
        <p:spPr>
          <a:xfrm>
            <a:off x="828675" y="3787775"/>
            <a:ext cx="3287713" cy="2286000"/>
          </a:xfrm>
          <a:prstGeom prst="rect">
            <a:avLst/>
          </a:prstGeom>
          <a:noFill/>
          <a:ln w="9525">
            <a:noFill/>
          </a:ln>
        </p:spPr>
        <p:txBody>
          <a:bodyPr wrap="square" anchor="t" anchorCtr="0">
            <a:spAutoFit/>
          </a:bodyPr>
          <a:p>
            <a:r>
              <a:rPr lang="zh-CN" altLang="en-US" sz="1600" b="0" dirty="0">
                <a:latin typeface="Arial" panose="020B0604020202020204" pitchFamily="34" charset="0"/>
                <a:ea typeface="宋体" panose="02010600030101010101" pitchFamily="2" charset="-122"/>
              </a:rPr>
              <a:t>.386</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STACK </a:t>
            </a:r>
            <a:r>
              <a:rPr lang="en-US" altLang="zh-CN" sz="1600" b="0" dirty="0">
                <a:latin typeface="Arial" panose="020B0604020202020204" pitchFamily="34" charset="0"/>
                <a:ea typeface="宋体" panose="02010600030101010101" pitchFamily="2" charset="-122"/>
              </a:rPr>
              <a:t>	</a:t>
            </a:r>
            <a:r>
              <a:rPr lang="zh-CN" altLang="en-US" sz="1600" b="0" dirty="0">
                <a:latin typeface="Arial" panose="020B0604020202020204" pitchFamily="34" charset="0"/>
                <a:ea typeface="宋体" panose="02010600030101010101" pitchFamily="2" charset="-122"/>
              </a:rPr>
              <a:t>SEGMENT USE16 STACK</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             </a:t>
            </a:r>
            <a:r>
              <a:rPr lang="en-US" altLang="zh-CN" sz="1600" b="0" dirty="0">
                <a:latin typeface="Arial" panose="020B0604020202020204" pitchFamily="34" charset="0"/>
                <a:ea typeface="宋体" panose="02010600030101010101" pitchFamily="2" charset="-122"/>
              </a:rPr>
              <a:t>	</a:t>
            </a:r>
            <a:r>
              <a:rPr lang="zh-CN" altLang="en-US" sz="1600" b="0" dirty="0">
                <a:latin typeface="Arial" panose="020B0604020202020204" pitchFamily="34" charset="0"/>
                <a:ea typeface="宋体" panose="02010600030101010101" pitchFamily="2" charset="-122"/>
              </a:rPr>
              <a:t>DB 200 DUP(0)</a:t>
            </a:r>
            <a:endParaRPr lang="zh-CN" altLang="en-US" sz="1600" b="0" dirty="0">
              <a:latin typeface="Arial" panose="020B0604020202020204" pitchFamily="34" charset="0"/>
              <a:ea typeface="宋体" panose="02010600030101010101" pitchFamily="2" charset="-122"/>
            </a:endParaRPr>
          </a:p>
          <a:p>
            <a:r>
              <a:rPr lang="en-US" altLang="zh-CN" sz="1600" b="0" dirty="0">
                <a:latin typeface="Arial" panose="020B0604020202020204" pitchFamily="34" charset="0"/>
                <a:ea typeface="宋体" panose="02010600030101010101" pitchFamily="2" charset="-122"/>
              </a:rPr>
              <a:t>S</a:t>
            </a:r>
            <a:r>
              <a:rPr lang="zh-CN" altLang="en-US" sz="1600" b="0" dirty="0">
                <a:latin typeface="Arial" panose="020B0604020202020204" pitchFamily="34" charset="0"/>
                <a:ea typeface="宋体" panose="02010600030101010101" pitchFamily="2" charset="-122"/>
              </a:rPr>
              <a:t>TACK </a:t>
            </a:r>
            <a:r>
              <a:rPr lang="en-US" altLang="zh-CN" sz="1600" b="0" dirty="0">
                <a:latin typeface="Arial" panose="020B0604020202020204" pitchFamily="34" charset="0"/>
                <a:ea typeface="宋体" panose="02010600030101010101" pitchFamily="2" charset="-122"/>
              </a:rPr>
              <a:t>	</a:t>
            </a:r>
            <a:r>
              <a:rPr lang="zh-CN" altLang="en-US" sz="1600" b="0" dirty="0">
                <a:latin typeface="Arial" panose="020B0604020202020204" pitchFamily="34" charset="0"/>
                <a:ea typeface="宋体" panose="02010600030101010101" pitchFamily="2" charset="-122"/>
              </a:rPr>
              <a:t>ENDS</a:t>
            </a:r>
            <a:endParaRPr lang="zh-CN" altLang="en-US" sz="1600" b="0" dirty="0">
              <a:latin typeface="Arial" panose="020B0604020202020204" pitchFamily="34" charset="0"/>
              <a:ea typeface="宋体" panose="02010600030101010101" pitchFamily="2" charset="-122"/>
            </a:endParaRPr>
          </a:p>
          <a:p>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DATA	SEGMENT USE16	SUM  DW  ?</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DATA	ENDS</a:t>
            </a:r>
            <a:endParaRPr lang="zh-CN" altLang="en-US" sz="1600" b="0" dirty="0">
              <a:latin typeface="Arial" panose="020B0604020202020204" pitchFamily="34" charset="0"/>
              <a:ea typeface="宋体" panose="02010600030101010101" pitchFamily="2" charset="-122"/>
            </a:endParaRPr>
          </a:p>
        </p:txBody>
      </p:sp>
      <p:sp>
        <p:nvSpPr>
          <p:cNvPr id="14340" name="文本框 4"/>
          <p:cNvSpPr txBox="1"/>
          <p:nvPr/>
        </p:nvSpPr>
        <p:spPr>
          <a:xfrm>
            <a:off x="4787900" y="1593850"/>
            <a:ext cx="3287713" cy="4479925"/>
          </a:xfrm>
          <a:prstGeom prst="rect">
            <a:avLst/>
          </a:prstGeom>
          <a:noFill/>
          <a:ln w="9525">
            <a:noFill/>
          </a:ln>
        </p:spPr>
        <p:txBody>
          <a:bodyPr wrap="square" anchor="t" anchorCtr="0">
            <a:spAutoFit/>
          </a:bodyPr>
          <a:p>
            <a:r>
              <a:rPr lang="zh-CN" altLang="en-US" sz="1600" b="0" dirty="0">
                <a:latin typeface="Arial" panose="020B0604020202020204" pitchFamily="34" charset="0"/>
                <a:ea typeface="宋体" panose="02010600030101010101" pitchFamily="2" charset="-122"/>
              </a:rPr>
              <a:t>CODE	SEGMENT USE16</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	ASSUME  CS:CODE, SS:STACK, DS:DATA, ES:DATA</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START:	MOV  AX, DATA</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	MOV  DS, AX		MOV  CX, 50		MOV  AX, 0		MOV  BX, 1	</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NEXT:	ADD  AX, BX</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	INC  BX</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	INC  BX			DEC  CX		</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	JNE   NEXT		MOV  SUM, AX	MOV  AH, 4CH</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	INT  21H	</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CODE	ENDS</a:t>
            </a:r>
            <a:endParaRPr lang="zh-CN" altLang="en-US" sz="1600" b="0" dirty="0">
              <a:latin typeface="Arial" panose="020B0604020202020204" pitchFamily="34" charset="0"/>
              <a:ea typeface="宋体" panose="02010600030101010101" pitchFamily="2" charset="-122"/>
            </a:endParaRPr>
          </a:p>
          <a:p>
            <a:r>
              <a:rPr lang="zh-CN" altLang="en-US" sz="1600" b="0" dirty="0">
                <a:latin typeface="Arial" panose="020B0604020202020204" pitchFamily="34" charset="0"/>
                <a:ea typeface="宋体" panose="02010600030101010101" pitchFamily="2" charset="-122"/>
              </a:rPr>
              <a:t>	END  START</a:t>
            </a:r>
            <a:endParaRPr lang="zh-CN" altLang="en-US" sz="1400" b="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rPr>
              <a:t>计算机系统的基本</a:t>
            </a:r>
            <a:r>
              <a:rPr lang="zh-CN" altLang="en-US" sz="3600">
                <a:solidFill>
                  <a:schemeClr val="bg1"/>
                </a:solidFill>
                <a:latin typeface="华文新魏" panose="02010800040101010101" pitchFamily="2" charset="-122"/>
                <a:ea typeface="华文新魏" panose="02010800040101010101" pitchFamily="2" charset="-122"/>
              </a:rPr>
              <a:t>组成</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1115695" y="1484630"/>
            <a:ext cx="4242435" cy="4669155"/>
          </a:xfrm>
          <a:prstGeom prst="rect">
            <a:avLst/>
          </a:prstGeom>
          <a:noFill/>
          <a:ln w="9525">
            <a:noFill/>
          </a:ln>
        </p:spPr>
        <p:txBody>
          <a:bodyPr wrap="square" anchor="t" anchorCtr="0">
            <a:spAutoFit/>
          </a:bodyPr>
          <a:p>
            <a:pPr marL="457200" indent="-457200" algn="l">
              <a:lnSpc>
                <a:spcPct val="120000"/>
              </a:lnSpc>
              <a:buClrTx/>
              <a:buSzTx/>
              <a:buFont typeface="Wingdings" panose="05000000000000000000" charset="0"/>
              <a:buChar char="l"/>
            </a:pPr>
            <a:r>
              <a:rPr lang="en-US" altLang="zh-CN" dirty="0">
                <a:solidFill>
                  <a:srgbClr val="000066"/>
                </a:solidFill>
                <a:latin typeface="楷体_GB2312" pitchFamily="1" charset="-122"/>
                <a:ea typeface="楷体_GB2312" pitchFamily="1" charset="-122"/>
              </a:rPr>
              <a:t> </a:t>
            </a:r>
            <a:r>
              <a:rPr lang="zh-CN" altLang="en-US" dirty="0">
                <a:solidFill>
                  <a:srgbClr val="000066"/>
                </a:solidFill>
                <a:latin typeface="楷体_GB2312" pitchFamily="1" charset="-122"/>
                <a:ea typeface="楷体_GB2312" pitchFamily="1" charset="-122"/>
              </a:rPr>
              <a:t>控制</a:t>
            </a:r>
            <a:r>
              <a:rPr lang="zh-CN" altLang="en-US" dirty="0">
                <a:solidFill>
                  <a:srgbClr val="000066"/>
                </a:solidFill>
                <a:latin typeface="楷体_GB2312" pitchFamily="1" charset="-122"/>
                <a:ea typeface="楷体_GB2312" pitchFamily="1" charset="-122"/>
              </a:rPr>
              <a:t>部件</a:t>
            </a:r>
            <a:endParaRPr lang="zh-CN" altLang="en-US" dirty="0">
              <a:solidFill>
                <a:srgbClr val="000066"/>
              </a:solidFill>
              <a:latin typeface="楷体_GB2312" pitchFamily="1" charset="-122"/>
              <a:ea typeface="楷体_GB2312" pitchFamily="1" charset="-122"/>
            </a:endParaRPr>
          </a:p>
          <a:p>
            <a:pPr marL="457200" indent="-457200" algn="l">
              <a:lnSpc>
                <a:spcPct val="120000"/>
              </a:lnSpc>
              <a:buClrTx/>
              <a:buSzTx/>
              <a:buFont typeface="Wingdings" panose="05000000000000000000" charset="0"/>
              <a:buChar char="l"/>
            </a:pPr>
            <a:r>
              <a:rPr lang="en-US" altLang="zh-CN" dirty="0">
                <a:solidFill>
                  <a:srgbClr val="000066"/>
                </a:solidFill>
                <a:latin typeface="楷体_GB2312" pitchFamily="1" charset="-122"/>
                <a:ea typeface="楷体_GB2312" pitchFamily="1" charset="-122"/>
              </a:rPr>
              <a:t> </a:t>
            </a:r>
            <a:r>
              <a:rPr lang="zh-CN" altLang="en-US" dirty="0">
                <a:solidFill>
                  <a:srgbClr val="000066"/>
                </a:solidFill>
                <a:latin typeface="楷体_GB2312" pitchFamily="1" charset="-122"/>
                <a:ea typeface="楷体_GB2312" pitchFamily="1" charset="-122"/>
              </a:rPr>
              <a:t>功能</a:t>
            </a:r>
            <a:r>
              <a:rPr lang="zh-CN" altLang="en-US" dirty="0">
                <a:solidFill>
                  <a:srgbClr val="000066"/>
                </a:solidFill>
                <a:latin typeface="楷体_GB2312" pitchFamily="1" charset="-122"/>
                <a:ea typeface="楷体_GB2312" pitchFamily="1" charset="-122"/>
              </a:rPr>
              <a:t>部件</a:t>
            </a:r>
            <a:endParaRPr lang="zh-CN" altLang="en-US" dirty="0">
              <a:solidFill>
                <a:srgbClr val="000066"/>
              </a:solidFill>
              <a:latin typeface="楷体_GB2312" pitchFamily="1" charset="-122"/>
              <a:ea typeface="楷体_GB2312" pitchFamily="1" charset="-122"/>
            </a:endParaRPr>
          </a:p>
          <a:p>
            <a:pPr marL="914400" lvl="1" indent="-457200">
              <a:lnSpc>
                <a:spcPct val="120000"/>
              </a:lnSpc>
              <a:buSzPct val="100000"/>
              <a:buFont typeface="Wingdings" panose="05000000000000000000" charset="0"/>
              <a:buChar char="Ø"/>
            </a:pPr>
            <a:r>
              <a:rPr lang="en-US" altLang="zh-CN" dirty="0">
                <a:solidFill>
                  <a:srgbClr val="000066"/>
                </a:solidFill>
                <a:latin typeface="楷体_GB2312" pitchFamily="1" charset="-122"/>
                <a:ea typeface="楷体_GB2312" pitchFamily="1" charset="-122"/>
              </a:rPr>
              <a:t> </a:t>
            </a:r>
            <a:r>
              <a:rPr lang="zh-CN" altLang="en-US" sz="2400" dirty="0">
                <a:solidFill>
                  <a:srgbClr val="000066"/>
                </a:solidFill>
                <a:latin typeface="楷体_GB2312" pitchFamily="1" charset="-122"/>
                <a:ea typeface="楷体_GB2312" pitchFamily="1" charset="-122"/>
              </a:rPr>
              <a:t>运算部件</a:t>
            </a:r>
            <a:endParaRPr lang="zh-CN" altLang="en-US" sz="2400" dirty="0">
              <a:solidFill>
                <a:srgbClr val="000066"/>
              </a:solidFill>
              <a:latin typeface="楷体_GB2312" pitchFamily="1" charset="-122"/>
              <a:ea typeface="楷体_GB2312" pitchFamily="1" charset="-122"/>
            </a:endParaRPr>
          </a:p>
          <a:p>
            <a:pPr marL="1371600" lvl="2" indent="-457200" algn="l">
              <a:lnSpc>
                <a:spcPct val="120000"/>
              </a:lnSpc>
              <a:buClrTx/>
              <a:buSzTx/>
              <a:buFont typeface="Wingdings" panose="05000000000000000000" charset="0"/>
              <a:buChar char="n"/>
            </a:pPr>
            <a:r>
              <a:rPr lang="zh-CN" altLang="en-US" sz="2000" dirty="0">
                <a:solidFill>
                  <a:srgbClr val="000066"/>
                </a:solidFill>
                <a:latin typeface="楷体_GB2312" pitchFamily="1" charset="-122"/>
                <a:ea typeface="楷体_GB2312" pitchFamily="1" charset="-122"/>
              </a:rPr>
              <a:t> 算术逻辑部件</a:t>
            </a:r>
            <a:endParaRPr lang="zh-CN" altLang="en-US" sz="2000" dirty="0">
              <a:solidFill>
                <a:srgbClr val="000066"/>
              </a:solidFill>
              <a:latin typeface="楷体_GB2312" pitchFamily="1" charset="-122"/>
              <a:ea typeface="楷体_GB2312" pitchFamily="1" charset="-122"/>
            </a:endParaRPr>
          </a:p>
          <a:p>
            <a:pPr marL="914400" lvl="1" indent="-457200" algn="l">
              <a:lnSpc>
                <a:spcPct val="120000"/>
              </a:lnSpc>
              <a:buClrTx/>
              <a:buSzTx/>
              <a:buFont typeface="Wingdings" panose="05000000000000000000" charset="0"/>
              <a:buChar char="Ø"/>
            </a:pPr>
            <a:r>
              <a:rPr lang="en-US" altLang="zh-CN" dirty="0">
                <a:solidFill>
                  <a:srgbClr val="000066"/>
                </a:solidFill>
                <a:latin typeface="楷体_GB2312" pitchFamily="1" charset="-122"/>
                <a:ea typeface="楷体_GB2312" pitchFamily="1" charset="-122"/>
              </a:rPr>
              <a:t> </a:t>
            </a:r>
            <a:r>
              <a:rPr lang="zh-CN" altLang="en-US" sz="2400" dirty="0">
                <a:solidFill>
                  <a:srgbClr val="000066"/>
                </a:solidFill>
                <a:latin typeface="楷体_GB2312" pitchFamily="1" charset="-122"/>
                <a:ea typeface="楷体_GB2312" pitchFamily="1" charset="-122"/>
              </a:rPr>
              <a:t>存储部件</a:t>
            </a:r>
            <a:endParaRPr lang="zh-CN" altLang="en-US" sz="2400" dirty="0">
              <a:solidFill>
                <a:srgbClr val="000066"/>
              </a:solidFill>
              <a:latin typeface="楷体_GB2312" pitchFamily="1" charset="-122"/>
              <a:ea typeface="楷体_GB2312" pitchFamily="1" charset="-122"/>
            </a:endParaRPr>
          </a:p>
          <a:p>
            <a:pPr marL="1371600" lvl="2" indent="-457200" algn="l">
              <a:lnSpc>
                <a:spcPct val="120000"/>
              </a:lnSpc>
              <a:buClrTx/>
              <a:buSzTx/>
              <a:buFont typeface="Wingdings" panose="05000000000000000000" charset="0"/>
              <a:buChar char="n"/>
            </a:pPr>
            <a:r>
              <a:rPr lang="zh-CN" altLang="en-US" sz="2000" dirty="0">
                <a:solidFill>
                  <a:srgbClr val="000066"/>
                </a:solidFill>
                <a:latin typeface="楷体_GB2312" pitchFamily="1" charset="-122"/>
                <a:ea typeface="楷体_GB2312" pitchFamily="1" charset="-122"/>
              </a:rPr>
              <a:t> 内存</a:t>
            </a:r>
            <a:endParaRPr lang="zh-CN" altLang="en-US" sz="2000" dirty="0">
              <a:solidFill>
                <a:srgbClr val="000066"/>
              </a:solidFill>
              <a:latin typeface="楷体_GB2312" pitchFamily="1" charset="-122"/>
              <a:ea typeface="楷体_GB2312" pitchFamily="1" charset="-122"/>
            </a:endParaRPr>
          </a:p>
          <a:p>
            <a:pPr marL="1371600" lvl="2" indent="-457200" algn="l">
              <a:lnSpc>
                <a:spcPct val="120000"/>
              </a:lnSpc>
              <a:buClrTx/>
              <a:buSzTx/>
              <a:buFont typeface="Wingdings" panose="05000000000000000000" charset="0"/>
              <a:buChar char="n"/>
            </a:pPr>
            <a:r>
              <a:rPr lang="zh-CN" altLang="en-US" sz="2000" dirty="0">
                <a:solidFill>
                  <a:srgbClr val="000066"/>
                </a:solidFill>
                <a:latin typeface="楷体_GB2312" pitchFamily="1" charset="-122"/>
                <a:ea typeface="楷体_GB2312" pitchFamily="1" charset="-122"/>
              </a:rPr>
              <a:t> 外存</a:t>
            </a:r>
            <a:endParaRPr lang="zh-CN" altLang="en-US" sz="2000" dirty="0">
              <a:solidFill>
                <a:srgbClr val="000066"/>
              </a:solidFill>
              <a:latin typeface="楷体_GB2312" pitchFamily="1" charset="-122"/>
              <a:ea typeface="楷体_GB2312" pitchFamily="1" charset="-122"/>
            </a:endParaRPr>
          </a:p>
          <a:p>
            <a:pPr marL="914400" lvl="1" indent="-457200" algn="l">
              <a:lnSpc>
                <a:spcPct val="120000"/>
              </a:lnSpc>
              <a:buClrTx/>
              <a:buSzTx/>
              <a:buFont typeface="Wingdings" panose="05000000000000000000" charset="0"/>
              <a:buChar char="Ø"/>
            </a:pPr>
            <a:r>
              <a:rPr lang="zh-CN" altLang="en-US" dirty="0">
                <a:solidFill>
                  <a:srgbClr val="000066"/>
                </a:solidFill>
                <a:latin typeface="楷体_GB2312" pitchFamily="1" charset="-122"/>
                <a:ea typeface="楷体_GB2312" pitchFamily="1" charset="-122"/>
              </a:rPr>
              <a:t> </a:t>
            </a:r>
            <a:r>
              <a:rPr lang="zh-CN" altLang="en-US" sz="2400" dirty="0">
                <a:solidFill>
                  <a:srgbClr val="000066"/>
                </a:solidFill>
                <a:latin typeface="楷体_GB2312" pitchFamily="1" charset="-122"/>
                <a:ea typeface="楷体_GB2312" pitchFamily="1" charset="-122"/>
              </a:rPr>
              <a:t>互连部件</a:t>
            </a:r>
            <a:endParaRPr lang="zh-CN" altLang="en-US" sz="2400" dirty="0">
              <a:solidFill>
                <a:srgbClr val="000066"/>
              </a:solidFill>
              <a:latin typeface="楷体_GB2312" pitchFamily="1" charset="-122"/>
              <a:ea typeface="楷体_GB2312" pitchFamily="1" charset="-122"/>
            </a:endParaRPr>
          </a:p>
          <a:p>
            <a:pPr marL="1371600" lvl="2" indent="-457200" algn="l">
              <a:lnSpc>
                <a:spcPct val="120000"/>
              </a:lnSpc>
              <a:buClrTx/>
              <a:buSzTx/>
              <a:buFont typeface="Wingdings" panose="05000000000000000000" charset="0"/>
              <a:buChar char="n"/>
            </a:pPr>
            <a:r>
              <a:rPr lang="zh-CN" altLang="en-US" sz="2000" dirty="0">
                <a:solidFill>
                  <a:srgbClr val="000066"/>
                </a:solidFill>
                <a:latin typeface="楷体_GB2312" pitchFamily="1" charset="-122"/>
                <a:ea typeface="楷体_GB2312" pitchFamily="1" charset="-122"/>
              </a:rPr>
              <a:t> 总线</a:t>
            </a:r>
            <a:endParaRPr lang="zh-CN" altLang="en-US" sz="2000" dirty="0">
              <a:solidFill>
                <a:srgbClr val="000066"/>
              </a:solidFill>
              <a:latin typeface="楷体_GB2312" pitchFamily="1" charset="-122"/>
              <a:ea typeface="楷体_GB2312" pitchFamily="1" charset="-122"/>
            </a:endParaRPr>
          </a:p>
          <a:p>
            <a:pPr marL="1371600" lvl="2" indent="-457200" algn="l">
              <a:lnSpc>
                <a:spcPct val="120000"/>
              </a:lnSpc>
              <a:buClrTx/>
              <a:buSzTx/>
              <a:buFont typeface="Wingdings" panose="05000000000000000000" charset="0"/>
              <a:buChar char="n"/>
            </a:pPr>
            <a:r>
              <a:rPr lang="zh-CN" altLang="en-US" sz="2000" dirty="0">
                <a:solidFill>
                  <a:srgbClr val="000066"/>
                </a:solidFill>
                <a:latin typeface="楷体_GB2312" pitchFamily="1" charset="-122"/>
                <a:ea typeface="楷体_GB2312" pitchFamily="1" charset="-122"/>
              </a:rPr>
              <a:t> 桥接器 </a:t>
            </a:r>
            <a:r>
              <a:rPr lang="zh-CN" altLang="en-US" sz="2000" dirty="0">
                <a:latin typeface="楷体_GB2312" pitchFamily="1" charset="-122"/>
                <a:ea typeface="楷体_GB2312" pitchFamily="1" charset="-122"/>
              </a:rPr>
              <a:t>  </a:t>
            </a:r>
            <a:r>
              <a:rPr lang="zh-CN" altLang="en-US" dirty="0">
                <a:solidFill>
                  <a:schemeClr val="tx1"/>
                </a:solidFill>
                <a:latin typeface="楷体_GB2312" pitchFamily="1" charset="-122"/>
                <a:ea typeface="楷体_GB2312" pitchFamily="1" charset="-122"/>
              </a:rPr>
              <a:t>   </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文本占位符 15361" descr="Rectangle: Click to edit Master text styles&#13;&#10;Second level&#13;&#10;Third level&#13;&#10;Fourth level&#13;&#10;Fifth level"/>
          <p:cNvSpPr>
            <a:spLocks noGrp="1"/>
          </p:cNvSpPr>
          <p:nvPr>
            <p:ph type="body" idx="4294967295"/>
          </p:nvPr>
        </p:nvSpPr>
        <p:spPr>
          <a:xfrm>
            <a:off x="900113" y="1844675"/>
            <a:ext cx="7862887" cy="4175125"/>
          </a:xfrm>
        </p:spPr>
        <p:txBody>
          <a:bodyPr anchor="t" anchorCtr="0"/>
          <a:p>
            <a:pPr>
              <a:buNone/>
            </a:pPr>
            <a:r>
              <a:rPr lang="en-US" altLang="zh-CN" sz="2800" b="1" dirty="0">
                <a:latin typeface="楷体_GB2312" pitchFamily="1" charset="-122"/>
                <a:ea typeface="楷体_GB2312" pitchFamily="1" charset="-122"/>
              </a:rPr>
              <a:t>.386</a:t>
            </a:r>
            <a:endParaRPr lang="en-US" altLang="zh-CN" sz="2800" b="1" dirty="0">
              <a:latin typeface="楷体_GB2312" pitchFamily="1" charset="-122"/>
              <a:ea typeface="楷体_GB2312" pitchFamily="1" charset="-122"/>
            </a:endParaRPr>
          </a:p>
          <a:p>
            <a:pPr>
              <a:lnSpc>
                <a:spcPct val="150000"/>
              </a:lnSpc>
              <a:spcBef>
                <a:spcPct val="0"/>
              </a:spcBef>
              <a:buNone/>
            </a:pPr>
            <a:r>
              <a:rPr lang="en-US" altLang="zh-CN" sz="2800" b="1" dirty="0">
                <a:latin typeface="楷体_GB2312" pitchFamily="1" charset="-122"/>
                <a:ea typeface="楷体_GB2312" pitchFamily="1" charset="-122"/>
              </a:rPr>
              <a:t>;</a:t>
            </a:r>
            <a:r>
              <a:rPr lang="zh-CN" altLang="en-US" sz="2800" b="1" dirty="0">
                <a:latin typeface="楷体_GB2312" pitchFamily="1" charset="-122"/>
                <a:ea typeface="楷体_GB2312" pitchFamily="1" charset="-122"/>
              </a:rPr>
              <a:t>数据段</a:t>
            </a:r>
            <a:endParaRPr lang="zh-CN" altLang="en-US" sz="2800" b="1" dirty="0">
              <a:latin typeface="楷体_GB2312" pitchFamily="1" charset="-122"/>
              <a:ea typeface="楷体_GB2312" pitchFamily="1" charset="-122"/>
            </a:endParaRPr>
          </a:p>
          <a:p>
            <a:pPr>
              <a:lnSpc>
                <a:spcPct val="150000"/>
              </a:lnSpc>
              <a:spcBef>
                <a:spcPct val="0"/>
              </a:spcBef>
              <a:buNone/>
            </a:pPr>
            <a:r>
              <a:rPr lang="en-US" altLang="zh-CN" sz="2800" b="1" dirty="0">
                <a:solidFill>
                  <a:srgbClr val="FF0000"/>
                </a:solidFill>
                <a:latin typeface="楷体_GB2312" pitchFamily="1" charset="-122"/>
                <a:ea typeface="楷体_GB2312" pitchFamily="1" charset="-122"/>
              </a:rPr>
              <a:t>DATA</a:t>
            </a:r>
            <a:r>
              <a:rPr lang="en-US" altLang="zh-CN" sz="2800" b="1" dirty="0">
                <a:latin typeface="楷体_GB2312" pitchFamily="1" charset="-122"/>
                <a:ea typeface="楷体_GB2312" pitchFamily="1" charset="-122"/>
              </a:rPr>
              <a:t>   SEGMENT USE16  ;</a:t>
            </a:r>
            <a:r>
              <a:rPr lang="zh-CN" altLang="en-US" sz="2800" b="1" dirty="0">
                <a:latin typeface="楷体_GB2312" pitchFamily="1" charset="-122"/>
                <a:ea typeface="楷体_GB2312" pitchFamily="1" charset="-122"/>
              </a:rPr>
              <a:t>段为</a:t>
            </a:r>
            <a:r>
              <a:rPr lang="en-US" altLang="zh-CN" sz="2800" b="1" dirty="0">
                <a:latin typeface="楷体_GB2312" pitchFamily="1" charset="-122"/>
                <a:ea typeface="楷体_GB2312" pitchFamily="1" charset="-122"/>
              </a:rPr>
              <a:t>16</a:t>
            </a:r>
            <a:r>
              <a:rPr lang="zh-CN" altLang="en-US" sz="2800" b="1" dirty="0">
                <a:latin typeface="楷体_GB2312" pitchFamily="1" charset="-122"/>
                <a:ea typeface="楷体_GB2312" pitchFamily="1" charset="-122"/>
              </a:rPr>
              <a:t>位段</a:t>
            </a:r>
            <a:endParaRPr lang="zh-CN" altLang="en-US" sz="2800" b="1" dirty="0">
              <a:latin typeface="楷体_GB2312" pitchFamily="1" charset="-122"/>
              <a:ea typeface="楷体_GB2312" pitchFamily="1" charset="-122"/>
            </a:endParaRPr>
          </a:p>
          <a:p>
            <a:pPr>
              <a:lnSpc>
                <a:spcPct val="150000"/>
              </a:lnSpc>
              <a:spcBef>
                <a:spcPct val="0"/>
              </a:spcBef>
              <a:buNone/>
            </a:pPr>
            <a:r>
              <a:rPr lang="zh-CN" altLang="en-US" sz="2800" b="1" dirty="0">
                <a:latin typeface="楷体_GB2312" pitchFamily="1" charset="-122"/>
                <a:ea typeface="楷体_GB2312" pitchFamily="1" charset="-122"/>
              </a:rPr>
              <a:t> </a:t>
            </a:r>
            <a:r>
              <a:rPr lang="en-US" altLang="zh-CN" sz="2800" b="1" dirty="0">
                <a:latin typeface="楷体_GB2312" pitchFamily="1" charset="-122"/>
                <a:ea typeface="楷体_GB2312" pitchFamily="1" charset="-122"/>
              </a:rPr>
              <a:t>SUM    DW  ?   ;SUM</a:t>
            </a:r>
            <a:r>
              <a:rPr lang="zh-CN" altLang="en-US" sz="2800" b="1" dirty="0">
                <a:latin typeface="楷体_GB2312" pitchFamily="1" charset="-122"/>
                <a:ea typeface="楷体_GB2312" pitchFamily="1" charset="-122"/>
              </a:rPr>
              <a:t>为字变量，初值不定</a:t>
            </a:r>
            <a:endParaRPr lang="zh-CN" altLang="en-US" sz="2800" b="1" dirty="0">
              <a:latin typeface="楷体_GB2312" pitchFamily="1" charset="-122"/>
              <a:ea typeface="楷体_GB2312" pitchFamily="1" charset="-122"/>
            </a:endParaRPr>
          </a:p>
          <a:p>
            <a:pPr>
              <a:lnSpc>
                <a:spcPct val="150000"/>
              </a:lnSpc>
              <a:spcBef>
                <a:spcPct val="0"/>
              </a:spcBef>
              <a:buNone/>
            </a:pPr>
            <a:r>
              <a:rPr lang="en-US" altLang="zh-CN" sz="2800" b="1" dirty="0">
                <a:solidFill>
                  <a:srgbClr val="FF0000"/>
                </a:solidFill>
                <a:latin typeface="楷体_GB2312" pitchFamily="1" charset="-122"/>
                <a:ea typeface="楷体_GB2312" pitchFamily="1" charset="-122"/>
              </a:rPr>
              <a:t>DATA</a:t>
            </a:r>
            <a:r>
              <a:rPr lang="en-US" altLang="zh-CN" sz="2800" b="1" dirty="0">
                <a:latin typeface="楷体_GB2312" pitchFamily="1" charset="-122"/>
                <a:ea typeface="楷体_GB2312" pitchFamily="1" charset="-122"/>
              </a:rPr>
              <a:t>   ENDS</a:t>
            </a:r>
            <a:endParaRPr lang="en-US" altLang="zh-CN" sz="2800" b="1" dirty="0">
              <a:latin typeface="楷体_GB2312" pitchFamily="1" charset="-122"/>
              <a:ea typeface="楷体_GB2312" pitchFamily="1" charset="-122"/>
            </a:endParaRPr>
          </a:p>
        </p:txBody>
      </p:sp>
      <p:sp>
        <p:nvSpPr>
          <p:cNvPr id="15362" name="文本框 15362"/>
          <p:cNvSpPr txBox="1"/>
          <p:nvPr/>
        </p:nvSpPr>
        <p:spPr>
          <a:xfrm>
            <a:off x="755650" y="188913"/>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rPr>
              <a:t>汇编程序分段</a:t>
            </a:r>
            <a:r>
              <a:rPr lang="en-US" altLang="zh-CN" sz="4000">
                <a:solidFill>
                  <a:schemeClr val="bg1"/>
                </a:solidFill>
                <a:latin typeface="华文新魏" panose="02010800040101010101" pitchFamily="2" charset="-122"/>
                <a:ea typeface="华文新魏" panose="02010800040101010101" pitchFamily="2" charset="-122"/>
              </a:rPr>
              <a:t>——</a:t>
            </a:r>
            <a:r>
              <a:rPr lang="zh-CN" altLang="en-US" sz="4000">
                <a:solidFill>
                  <a:schemeClr val="bg1"/>
                </a:solidFill>
                <a:latin typeface="华文新魏" panose="02010800040101010101" pitchFamily="2" charset="-122"/>
                <a:ea typeface="华文新魏" panose="02010800040101010101" pitchFamily="2" charset="-122"/>
              </a:rPr>
              <a:t>数据</a:t>
            </a:r>
            <a:r>
              <a:rPr lang="zh-CN" altLang="en-US" sz="4000">
                <a:solidFill>
                  <a:schemeClr val="bg1"/>
                </a:solidFill>
                <a:latin typeface="华文新魏" panose="02010800040101010101" pitchFamily="2" charset="-122"/>
                <a:ea typeface="华文新魏" panose="02010800040101010101" pitchFamily="2" charset="-122"/>
              </a:rPr>
              <a:t>段</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文本占位符 16385" descr="Rectangle: Click to edit Master text styles&#13;&#10;Second level&#13;&#10;Third level&#13;&#10;Fourth level&#13;&#10;Fifth level"/>
          <p:cNvSpPr>
            <a:spLocks noGrp="1"/>
          </p:cNvSpPr>
          <p:nvPr>
            <p:ph type="body" idx="4294967295"/>
          </p:nvPr>
        </p:nvSpPr>
        <p:spPr>
          <a:xfrm>
            <a:off x="900113" y="1701800"/>
            <a:ext cx="7862887" cy="4318000"/>
          </a:xfrm>
        </p:spPr>
        <p:txBody>
          <a:bodyPr anchor="t" anchorCtr="0"/>
          <a:p>
            <a:pPr>
              <a:lnSpc>
                <a:spcPct val="150000"/>
              </a:lnSpc>
              <a:spcBef>
                <a:spcPct val="0"/>
              </a:spcBef>
              <a:buNone/>
            </a:pPr>
            <a:r>
              <a:rPr lang="en-US" altLang="zh-CN" sz="2800" b="1" dirty="0">
                <a:latin typeface="楷体_GB2312" pitchFamily="1" charset="-122"/>
                <a:ea typeface="楷体_GB2312" pitchFamily="1" charset="-122"/>
              </a:rPr>
              <a:t>;</a:t>
            </a:r>
            <a:r>
              <a:rPr lang="zh-CN" altLang="en-US" sz="2800" b="1" dirty="0">
                <a:latin typeface="楷体_GB2312" pitchFamily="1" charset="-122"/>
                <a:ea typeface="楷体_GB2312" pitchFamily="1" charset="-122"/>
              </a:rPr>
              <a:t>堆栈段 </a:t>
            </a:r>
            <a:endParaRPr lang="zh-CN" altLang="en-US" sz="2800" b="1" dirty="0">
              <a:latin typeface="楷体_GB2312" pitchFamily="1" charset="-122"/>
              <a:ea typeface="楷体_GB2312" pitchFamily="1" charset="-122"/>
            </a:endParaRPr>
          </a:p>
          <a:p>
            <a:pPr>
              <a:lnSpc>
                <a:spcPct val="150000"/>
              </a:lnSpc>
              <a:spcBef>
                <a:spcPct val="0"/>
              </a:spcBef>
              <a:buNone/>
            </a:pPr>
            <a:r>
              <a:rPr lang="en-US" altLang="zh-CN" sz="2800" b="1" dirty="0">
                <a:solidFill>
                  <a:srgbClr val="FF0000"/>
                </a:solidFill>
                <a:latin typeface="楷体_GB2312" pitchFamily="1" charset="-122"/>
                <a:ea typeface="楷体_GB2312" pitchFamily="1" charset="-122"/>
              </a:rPr>
              <a:t>STACK</a:t>
            </a:r>
            <a:r>
              <a:rPr lang="en-US" altLang="zh-CN" sz="2800" b="1" dirty="0">
                <a:latin typeface="楷体_GB2312" pitchFamily="1" charset="-122"/>
                <a:ea typeface="楷体_GB2312" pitchFamily="1" charset="-122"/>
              </a:rPr>
              <a:t> SEGMENT USE16 STACK;</a:t>
            </a:r>
            <a:r>
              <a:rPr lang="zh-CN" altLang="en-US" sz="2800" b="1" dirty="0">
                <a:latin typeface="楷体_GB2312" pitchFamily="1" charset="-122"/>
                <a:ea typeface="楷体_GB2312" pitchFamily="1" charset="-122"/>
              </a:rPr>
              <a:t>段名和组合类型</a:t>
            </a:r>
            <a:endParaRPr lang="zh-CN" altLang="en-US" sz="2800" b="1" dirty="0">
              <a:latin typeface="楷体_GB2312" pitchFamily="1" charset="-122"/>
              <a:ea typeface="楷体_GB2312" pitchFamily="1" charset="-122"/>
            </a:endParaRPr>
          </a:p>
          <a:p>
            <a:pPr>
              <a:lnSpc>
                <a:spcPct val="150000"/>
              </a:lnSpc>
              <a:spcBef>
                <a:spcPct val="0"/>
              </a:spcBef>
              <a:buNone/>
            </a:pPr>
            <a:r>
              <a:rPr lang="zh-CN" altLang="en-US" sz="2800" b="1" dirty="0">
                <a:latin typeface="楷体_GB2312" pitchFamily="1" charset="-122"/>
                <a:ea typeface="楷体_GB2312" pitchFamily="1" charset="-122"/>
              </a:rPr>
              <a:t>    </a:t>
            </a:r>
            <a:r>
              <a:rPr lang="en-US" altLang="zh-CN" sz="2800" b="1" dirty="0">
                <a:latin typeface="楷体_GB2312" pitchFamily="1" charset="-122"/>
                <a:ea typeface="楷体_GB2312" pitchFamily="1" charset="-122"/>
              </a:rPr>
              <a:t>DB 200 DUP(0) ;</a:t>
            </a:r>
            <a:r>
              <a:rPr lang="zh-CN" altLang="en-US" sz="2800" b="1" dirty="0">
                <a:latin typeface="楷体_GB2312" pitchFamily="1" charset="-122"/>
                <a:ea typeface="楷体_GB2312" pitchFamily="1" charset="-122"/>
              </a:rPr>
              <a:t>堆栈的大小为</a:t>
            </a:r>
            <a:r>
              <a:rPr lang="en-US" altLang="zh-CN" sz="2800" b="1" dirty="0">
                <a:latin typeface="楷体_GB2312" pitchFamily="1" charset="-122"/>
                <a:ea typeface="楷体_GB2312" pitchFamily="1" charset="-122"/>
              </a:rPr>
              <a:t>200</a:t>
            </a:r>
            <a:r>
              <a:rPr lang="zh-CN" altLang="en-US" sz="2800" b="1" dirty="0">
                <a:latin typeface="楷体_GB2312" pitchFamily="1" charset="-122"/>
                <a:ea typeface="楷体_GB2312" pitchFamily="1" charset="-122"/>
              </a:rPr>
              <a:t>个字节</a:t>
            </a:r>
            <a:endParaRPr lang="zh-CN" altLang="en-US" sz="2800" b="1" dirty="0">
              <a:latin typeface="楷体_GB2312" pitchFamily="1" charset="-122"/>
              <a:ea typeface="楷体_GB2312" pitchFamily="1" charset="-122"/>
            </a:endParaRPr>
          </a:p>
          <a:p>
            <a:pPr>
              <a:lnSpc>
                <a:spcPct val="150000"/>
              </a:lnSpc>
              <a:spcBef>
                <a:spcPct val="0"/>
              </a:spcBef>
              <a:buNone/>
            </a:pPr>
            <a:r>
              <a:rPr lang="en-US" altLang="zh-CN" sz="2800" b="1" dirty="0">
                <a:solidFill>
                  <a:srgbClr val="FF0000"/>
                </a:solidFill>
                <a:latin typeface="楷体_GB2312" pitchFamily="1" charset="-122"/>
                <a:ea typeface="楷体_GB2312" pitchFamily="1" charset="-122"/>
              </a:rPr>
              <a:t>STACK</a:t>
            </a:r>
            <a:r>
              <a:rPr lang="en-US" altLang="zh-CN" sz="2800" b="1" dirty="0">
                <a:latin typeface="楷体_GB2312" pitchFamily="1" charset="-122"/>
                <a:ea typeface="楷体_GB2312" pitchFamily="1" charset="-122"/>
              </a:rPr>
              <a:t> ENDS</a:t>
            </a:r>
            <a:endParaRPr lang="en-US" altLang="zh-CN" sz="2800" b="1" dirty="0">
              <a:latin typeface="楷体_GB2312" pitchFamily="1" charset="-122"/>
              <a:ea typeface="楷体_GB2312" pitchFamily="1" charset="-122"/>
            </a:endParaRPr>
          </a:p>
        </p:txBody>
      </p:sp>
      <p:sp>
        <p:nvSpPr>
          <p:cNvPr id="16386" name="文本框 16386"/>
          <p:cNvSpPr txBox="1"/>
          <p:nvPr/>
        </p:nvSpPr>
        <p:spPr>
          <a:xfrm>
            <a:off x="755650" y="206375"/>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sym typeface="+mn-ea"/>
              </a:rPr>
              <a:t>汇编程序分段</a:t>
            </a:r>
            <a:r>
              <a:rPr lang="en-US" altLang="zh-CN" sz="4000">
                <a:solidFill>
                  <a:schemeClr val="bg1"/>
                </a:solidFill>
                <a:latin typeface="华文新魏" panose="02010800040101010101" pitchFamily="2" charset="-122"/>
                <a:ea typeface="华文新魏" panose="02010800040101010101" pitchFamily="2" charset="-122"/>
                <a:sym typeface="+mn-ea"/>
              </a:rPr>
              <a:t>——</a:t>
            </a:r>
            <a:r>
              <a:rPr lang="zh-CN" altLang="en-US" sz="4000">
                <a:solidFill>
                  <a:schemeClr val="bg1"/>
                </a:solidFill>
                <a:latin typeface="华文新魏" panose="02010800040101010101" pitchFamily="2" charset="-122"/>
                <a:ea typeface="华文新魏" panose="02010800040101010101" pitchFamily="2" charset="-122"/>
                <a:sym typeface="+mn-ea"/>
              </a:rPr>
              <a:t>堆栈段</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占位符 17409" descr="Rectangle: Click to edit Master text styles&#13;&#10;Second level&#13;&#10;Third level&#13;&#10;Fourth level&#13;&#10;Fifth level"/>
          <p:cNvSpPr>
            <a:spLocks noGrp="1"/>
          </p:cNvSpPr>
          <p:nvPr>
            <p:ph type="body" idx="4294967295"/>
          </p:nvPr>
        </p:nvSpPr>
        <p:spPr>
          <a:xfrm>
            <a:off x="828675" y="1773238"/>
            <a:ext cx="6769100" cy="4206875"/>
          </a:xfrm>
        </p:spPr>
        <p:txBody>
          <a:bodyPr anchor="t" anchorCtr="0"/>
          <a:p>
            <a:pPr>
              <a:lnSpc>
                <a:spcPct val="120000"/>
              </a:lnSpc>
              <a:spcBef>
                <a:spcPct val="0"/>
              </a:spcBef>
              <a:buNone/>
            </a:pPr>
            <a:r>
              <a:rPr lang="en-US" altLang="zh-CN" sz="2000" b="1" dirty="0">
                <a:latin typeface="楷体_GB2312" pitchFamily="1" charset="-122"/>
                <a:ea typeface="楷体_GB2312" pitchFamily="1" charset="-122"/>
              </a:rPr>
              <a:t>;</a:t>
            </a:r>
            <a:r>
              <a:rPr lang="zh-CN" altLang="en-US" sz="2000" b="1" dirty="0">
                <a:latin typeface="楷体_GB2312" pitchFamily="1" charset="-122"/>
                <a:ea typeface="楷体_GB2312" pitchFamily="1" charset="-122"/>
              </a:rPr>
              <a:t>代码段</a:t>
            </a:r>
            <a:endParaRPr lang="zh-CN" altLang="en-US" sz="2000" b="1" dirty="0">
              <a:latin typeface="楷体_GB2312" pitchFamily="1" charset="-122"/>
              <a:ea typeface="楷体_GB2312" pitchFamily="1" charset="-122"/>
            </a:endParaRPr>
          </a:p>
          <a:p>
            <a:pPr>
              <a:lnSpc>
                <a:spcPct val="120000"/>
              </a:lnSpc>
              <a:spcBef>
                <a:spcPct val="0"/>
              </a:spcBef>
              <a:buNone/>
            </a:pPr>
            <a:r>
              <a:rPr lang="en-US" altLang="zh-CN" sz="2000" b="1" dirty="0">
                <a:solidFill>
                  <a:srgbClr val="FF0000"/>
                </a:solidFill>
                <a:latin typeface="楷体_GB2312" pitchFamily="1" charset="-122"/>
                <a:ea typeface="楷体_GB2312" pitchFamily="1" charset="-122"/>
              </a:rPr>
              <a:t>CODE</a:t>
            </a:r>
            <a:r>
              <a:rPr lang="en-US" altLang="zh-CN" sz="2000" b="1" dirty="0">
                <a:latin typeface="楷体_GB2312" pitchFamily="1" charset="-122"/>
                <a:ea typeface="楷体_GB2312" pitchFamily="1" charset="-122"/>
              </a:rPr>
              <a:t>  SEGMENT  USE16</a:t>
            </a:r>
            <a:endParaRPr lang="en-US" altLang="zh-CN" sz="2000" b="1" dirty="0">
              <a:latin typeface="楷体_GB2312" pitchFamily="1" charset="-122"/>
              <a:ea typeface="楷体_GB2312" pitchFamily="1" charset="-122"/>
            </a:endParaRPr>
          </a:p>
          <a:p>
            <a:pPr>
              <a:lnSpc>
                <a:spcPct val="120000"/>
              </a:lnSpc>
              <a:spcBef>
                <a:spcPct val="0"/>
              </a:spcBef>
              <a:buNone/>
            </a:pPr>
            <a:r>
              <a:rPr lang="en-US" altLang="zh-CN" sz="2000" b="1" dirty="0">
                <a:latin typeface="楷体_GB2312" pitchFamily="1" charset="-122"/>
                <a:ea typeface="楷体_GB2312" pitchFamily="1" charset="-122"/>
              </a:rPr>
              <a:t>      ASSUME  CS:CODE, SS:STACK,DS:DATA, ES:DATA</a:t>
            </a:r>
            <a:endParaRPr lang="en-US" altLang="zh-CN" sz="2000" b="1" dirty="0">
              <a:latin typeface="楷体_GB2312" pitchFamily="1" charset="-122"/>
              <a:ea typeface="楷体_GB2312" pitchFamily="1" charset="-122"/>
            </a:endParaRPr>
          </a:p>
          <a:p>
            <a:pPr>
              <a:lnSpc>
                <a:spcPct val="120000"/>
              </a:lnSpc>
              <a:spcBef>
                <a:spcPct val="0"/>
              </a:spcBef>
              <a:buNone/>
            </a:pPr>
            <a:r>
              <a:rPr lang="en-US" altLang="zh-CN" sz="2000" b="1" dirty="0">
                <a:latin typeface="楷体_GB2312" pitchFamily="1" charset="-122"/>
                <a:ea typeface="楷体_GB2312" pitchFamily="1" charset="-122"/>
              </a:rPr>
              <a:t>START: MOV  AX</a:t>
            </a:r>
            <a:r>
              <a:rPr lang="zh-CN" altLang="en-US" sz="2000" b="1" dirty="0">
                <a:latin typeface="楷体_GB2312" pitchFamily="1" charset="-122"/>
                <a:ea typeface="楷体_GB2312" pitchFamily="1" charset="-122"/>
              </a:rPr>
              <a:t>，</a:t>
            </a:r>
            <a:r>
              <a:rPr lang="en-US" altLang="zh-CN" sz="2000" b="1" dirty="0">
                <a:latin typeface="楷体_GB2312" pitchFamily="1" charset="-122"/>
                <a:ea typeface="楷体_GB2312" pitchFamily="1" charset="-122"/>
              </a:rPr>
              <a:t>DATA</a:t>
            </a:r>
            <a:endParaRPr lang="en-US" altLang="zh-CN" sz="2000" b="1" dirty="0">
              <a:latin typeface="楷体_GB2312" pitchFamily="1" charset="-122"/>
              <a:ea typeface="楷体_GB2312" pitchFamily="1" charset="-122"/>
            </a:endParaRPr>
          </a:p>
          <a:p>
            <a:pPr>
              <a:lnSpc>
                <a:spcPct val="120000"/>
              </a:lnSpc>
              <a:spcBef>
                <a:spcPct val="0"/>
              </a:spcBef>
              <a:buNone/>
            </a:pPr>
            <a:r>
              <a:rPr lang="en-US" altLang="zh-CN" sz="2000" b="1" dirty="0">
                <a:latin typeface="楷体_GB2312" pitchFamily="1" charset="-122"/>
                <a:ea typeface="楷体_GB2312" pitchFamily="1" charset="-122"/>
              </a:rPr>
              <a:t>       MOV  DS</a:t>
            </a:r>
            <a:r>
              <a:rPr lang="zh-CN" altLang="en-US" sz="2000" b="1" dirty="0">
                <a:latin typeface="楷体_GB2312" pitchFamily="1" charset="-122"/>
                <a:ea typeface="楷体_GB2312" pitchFamily="1" charset="-122"/>
              </a:rPr>
              <a:t>，</a:t>
            </a:r>
            <a:r>
              <a:rPr lang="en-US" altLang="zh-CN" sz="2000" b="1" dirty="0">
                <a:latin typeface="楷体_GB2312" pitchFamily="1" charset="-122"/>
                <a:ea typeface="楷体_GB2312" pitchFamily="1" charset="-122"/>
              </a:rPr>
              <a:t>AX  ;</a:t>
            </a:r>
            <a:r>
              <a:rPr lang="zh-CN" altLang="en-US" sz="2000" b="1" dirty="0">
                <a:latin typeface="楷体_GB2312" pitchFamily="1" charset="-122"/>
                <a:ea typeface="楷体_GB2312" pitchFamily="1" charset="-122"/>
              </a:rPr>
              <a:t>数据段首址送</a:t>
            </a:r>
            <a:r>
              <a:rPr lang="en-US" altLang="zh-CN" sz="2000" b="1" dirty="0">
                <a:latin typeface="楷体_GB2312" pitchFamily="1" charset="-122"/>
                <a:ea typeface="楷体_GB2312" pitchFamily="1" charset="-122"/>
              </a:rPr>
              <a:t>DS</a:t>
            </a:r>
            <a:endParaRPr lang="en-US" altLang="zh-CN" sz="2000" b="1" dirty="0">
              <a:latin typeface="楷体_GB2312" pitchFamily="1" charset="-122"/>
              <a:ea typeface="楷体_GB2312" pitchFamily="1" charset="-122"/>
            </a:endParaRPr>
          </a:p>
          <a:p>
            <a:pPr>
              <a:lnSpc>
                <a:spcPct val="120000"/>
              </a:lnSpc>
              <a:spcBef>
                <a:spcPct val="0"/>
              </a:spcBef>
              <a:buNone/>
            </a:pPr>
            <a:r>
              <a:rPr lang="en-US" altLang="zh-CN" sz="2000" b="1" dirty="0">
                <a:latin typeface="楷体_GB2312" pitchFamily="1" charset="-122"/>
                <a:ea typeface="楷体_GB2312" pitchFamily="1" charset="-122"/>
                <a:sym typeface="Arial" panose="020B0604020202020204" pitchFamily="34" charset="0"/>
              </a:rPr>
              <a:t>		  ......</a:t>
            </a:r>
            <a:endParaRPr lang="zh-CN" altLang="en-US" sz="2000" b="1" dirty="0">
              <a:latin typeface="楷体_GB2312" pitchFamily="1" charset="-122"/>
              <a:ea typeface="楷体_GB2312" pitchFamily="1" charset="-122"/>
              <a:sym typeface="Arial" panose="020B0604020202020204" pitchFamily="34" charset="0"/>
            </a:endParaRPr>
          </a:p>
          <a:p>
            <a:pPr>
              <a:lnSpc>
                <a:spcPct val="120000"/>
              </a:lnSpc>
              <a:spcBef>
                <a:spcPct val="0"/>
              </a:spcBef>
              <a:buNone/>
            </a:pPr>
            <a:r>
              <a:rPr lang="en-US" altLang="zh-CN" sz="2000" b="1" dirty="0">
                <a:latin typeface="楷体_GB2312" pitchFamily="1" charset="-122"/>
                <a:ea typeface="楷体_GB2312" pitchFamily="1" charset="-122"/>
                <a:sym typeface="Arial" panose="020B0604020202020204" pitchFamily="34" charset="0"/>
              </a:rPr>
              <a:t>		MOV    AH</a:t>
            </a:r>
            <a:r>
              <a:rPr lang="zh-CN" altLang="en-US" sz="2000" b="1" dirty="0">
                <a:latin typeface="楷体_GB2312" pitchFamily="1" charset="-122"/>
                <a:ea typeface="楷体_GB2312" pitchFamily="1" charset="-122"/>
                <a:sym typeface="Arial" panose="020B0604020202020204" pitchFamily="34" charset="0"/>
              </a:rPr>
              <a:t>，</a:t>
            </a:r>
            <a:r>
              <a:rPr lang="en-US" altLang="zh-CN" sz="2000" b="1" dirty="0">
                <a:latin typeface="楷体_GB2312" pitchFamily="1" charset="-122"/>
                <a:ea typeface="楷体_GB2312" pitchFamily="1" charset="-122"/>
                <a:sym typeface="Arial" panose="020B0604020202020204" pitchFamily="34" charset="0"/>
              </a:rPr>
              <a:t>4CH</a:t>
            </a:r>
            <a:endParaRPr lang="en-US" altLang="zh-CN" sz="2000" b="1" dirty="0">
              <a:latin typeface="楷体_GB2312" pitchFamily="1" charset="-122"/>
              <a:ea typeface="楷体_GB2312" pitchFamily="1" charset="-122"/>
            </a:endParaRPr>
          </a:p>
          <a:p>
            <a:pPr>
              <a:lnSpc>
                <a:spcPct val="120000"/>
              </a:lnSpc>
              <a:spcBef>
                <a:spcPct val="0"/>
              </a:spcBef>
              <a:buNone/>
            </a:pPr>
            <a:r>
              <a:rPr lang="en-US" altLang="zh-CN" sz="2000" b="1" dirty="0">
                <a:latin typeface="楷体_GB2312" pitchFamily="1" charset="-122"/>
                <a:ea typeface="楷体_GB2312" pitchFamily="1" charset="-122"/>
                <a:sym typeface="Arial" panose="020B0604020202020204" pitchFamily="34" charset="0"/>
              </a:rPr>
              <a:t>      INT    21H     ;</a:t>
            </a:r>
            <a:r>
              <a:rPr lang="zh-CN" altLang="en-US" sz="2000" b="1" dirty="0">
                <a:latin typeface="楷体_GB2312" pitchFamily="1" charset="-122"/>
                <a:ea typeface="楷体_GB2312" pitchFamily="1" charset="-122"/>
                <a:sym typeface="Arial" panose="020B0604020202020204" pitchFamily="34" charset="0"/>
              </a:rPr>
              <a:t>返回</a:t>
            </a:r>
            <a:r>
              <a:rPr lang="en-US" altLang="zh-CN" sz="2000" b="1" dirty="0">
                <a:latin typeface="楷体_GB2312" pitchFamily="1" charset="-122"/>
                <a:ea typeface="楷体_GB2312" pitchFamily="1" charset="-122"/>
                <a:sym typeface="Arial" panose="020B0604020202020204" pitchFamily="34" charset="0"/>
              </a:rPr>
              <a:t>DOS</a:t>
            </a:r>
            <a:endParaRPr lang="en-US" altLang="zh-CN" sz="2000" b="1" dirty="0">
              <a:latin typeface="楷体_GB2312" pitchFamily="1" charset="-122"/>
              <a:ea typeface="楷体_GB2312" pitchFamily="1" charset="-122"/>
            </a:endParaRPr>
          </a:p>
          <a:p>
            <a:pPr>
              <a:lnSpc>
                <a:spcPct val="120000"/>
              </a:lnSpc>
              <a:spcBef>
                <a:spcPct val="0"/>
              </a:spcBef>
              <a:buNone/>
            </a:pPr>
            <a:r>
              <a:rPr lang="en-US" altLang="zh-CN" sz="2000" b="1" dirty="0">
                <a:solidFill>
                  <a:srgbClr val="FF0000"/>
                </a:solidFill>
                <a:latin typeface="楷体_GB2312" pitchFamily="1" charset="-122"/>
                <a:ea typeface="楷体_GB2312" pitchFamily="1" charset="-122"/>
                <a:sym typeface="Arial" panose="020B0604020202020204" pitchFamily="34" charset="0"/>
              </a:rPr>
              <a:t>CODE</a:t>
            </a:r>
            <a:r>
              <a:rPr lang="en-US" altLang="zh-CN" sz="2000" b="1" dirty="0">
                <a:latin typeface="楷体_GB2312" pitchFamily="1" charset="-122"/>
                <a:ea typeface="楷体_GB2312" pitchFamily="1" charset="-122"/>
                <a:sym typeface="Arial" panose="020B0604020202020204" pitchFamily="34" charset="0"/>
              </a:rPr>
              <a:t>  ENDS</a:t>
            </a:r>
            <a:endParaRPr lang="en-US" altLang="zh-CN" sz="2000" b="1" dirty="0">
              <a:latin typeface="楷体_GB2312" pitchFamily="1" charset="-122"/>
              <a:ea typeface="楷体_GB2312" pitchFamily="1" charset="-122"/>
            </a:endParaRPr>
          </a:p>
          <a:p>
            <a:pPr>
              <a:lnSpc>
                <a:spcPct val="120000"/>
              </a:lnSpc>
              <a:spcBef>
                <a:spcPct val="0"/>
              </a:spcBef>
              <a:buNone/>
            </a:pPr>
            <a:r>
              <a:rPr lang="en-US" altLang="zh-CN" sz="2000" b="1" dirty="0">
                <a:latin typeface="楷体_GB2312" pitchFamily="1" charset="-122"/>
                <a:ea typeface="楷体_GB2312" pitchFamily="1" charset="-122"/>
                <a:sym typeface="Arial" panose="020B0604020202020204" pitchFamily="34" charset="0"/>
              </a:rPr>
              <a:t>      END   START   ;</a:t>
            </a:r>
            <a:r>
              <a:rPr lang="zh-CN" altLang="en-US" sz="2000" b="1" dirty="0">
                <a:latin typeface="楷体_GB2312" pitchFamily="1" charset="-122"/>
                <a:ea typeface="楷体_GB2312" pitchFamily="1" charset="-122"/>
                <a:sym typeface="Arial" panose="020B0604020202020204" pitchFamily="34" charset="0"/>
              </a:rPr>
              <a:t>源程序结束语句。程序运行时，启动地址为</a:t>
            </a:r>
            <a:r>
              <a:rPr lang="en-US" altLang="zh-CN" sz="2000" b="1" dirty="0">
                <a:latin typeface="楷体_GB2312" pitchFamily="1" charset="-122"/>
                <a:ea typeface="楷体_GB2312" pitchFamily="1" charset="-122"/>
                <a:sym typeface="Arial" panose="020B0604020202020204" pitchFamily="34" charset="0"/>
              </a:rPr>
              <a:t>START</a:t>
            </a:r>
            <a:endParaRPr lang="en-US" altLang="zh-CN" sz="2000" b="1" dirty="0">
              <a:latin typeface="楷体_GB2312" pitchFamily="1" charset="-122"/>
              <a:ea typeface="楷体_GB2312" pitchFamily="1" charset="-122"/>
            </a:endParaRPr>
          </a:p>
        </p:txBody>
      </p:sp>
      <p:sp>
        <p:nvSpPr>
          <p:cNvPr id="17410" name="文本框 17410"/>
          <p:cNvSpPr txBox="1"/>
          <p:nvPr/>
        </p:nvSpPr>
        <p:spPr>
          <a:xfrm>
            <a:off x="755650" y="188913"/>
            <a:ext cx="7272338" cy="706755"/>
          </a:xfrm>
          <a:prstGeom prst="rect">
            <a:avLst/>
          </a:prstGeom>
          <a:noFill/>
          <a:ln w="9525">
            <a:noFill/>
          </a:ln>
        </p:spPr>
        <p:txBody>
          <a:bodyPr anchor="t" anchorCtr="0">
            <a:spAutoFit/>
          </a:bodyPr>
          <a:p>
            <a:r>
              <a:rPr lang="zh-CN" altLang="en-US" sz="4000">
                <a:solidFill>
                  <a:schemeClr val="bg1"/>
                </a:solidFill>
                <a:latin typeface="华文新魏" panose="02010800040101010101" pitchFamily="2" charset="-122"/>
                <a:ea typeface="华文新魏" panose="02010800040101010101" pitchFamily="2" charset="-122"/>
                <a:sym typeface="+mn-ea"/>
              </a:rPr>
              <a:t>汇编程序分段</a:t>
            </a:r>
            <a:r>
              <a:rPr lang="en-US" altLang="zh-CN" sz="4000">
                <a:solidFill>
                  <a:schemeClr val="bg1"/>
                </a:solidFill>
                <a:latin typeface="华文新魏" panose="02010800040101010101" pitchFamily="2" charset="-122"/>
                <a:ea typeface="华文新魏" panose="02010800040101010101" pitchFamily="2" charset="-122"/>
                <a:sym typeface="+mn-ea"/>
              </a:rPr>
              <a:t>——</a:t>
            </a:r>
            <a:r>
              <a:rPr lang="zh-CN" altLang="en-US" sz="4000">
                <a:solidFill>
                  <a:schemeClr val="bg1"/>
                </a:solidFill>
                <a:latin typeface="华文新魏" panose="02010800040101010101" pitchFamily="2" charset="-122"/>
                <a:ea typeface="华文新魏" panose="02010800040101010101" pitchFamily="2" charset="-122"/>
                <a:sym typeface="+mn-ea"/>
              </a:rPr>
              <a:t>代码段</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占位符 21505" descr="Rectangle: Click to edit Master text styles&#13;&#10;Second level&#13;&#10;Third level&#13;&#10;Fourth level&#13;&#10;Fifth level"/>
          <p:cNvSpPr>
            <a:spLocks noGrp="1"/>
          </p:cNvSpPr>
          <p:nvPr>
            <p:ph type="body" idx="4294967295"/>
          </p:nvPr>
        </p:nvSpPr>
        <p:spPr>
          <a:xfrm>
            <a:off x="755650" y="1701800"/>
            <a:ext cx="8224838" cy="4495800"/>
          </a:xfrm>
        </p:spPr>
        <p:txBody>
          <a:bodyPr anchor="t" anchorCtr="0"/>
          <a:p>
            <a:pPr>
              <a:lnSpc>
                <a:spcPct val="120000"/>
              </a:lnSpc>
              <a:buNone/>
            </a:pPr>
            <a:r>
              <a:rPr lang="en-US" altLang="zh-CN" sz="2400" b="1" dirty="0">
                <a:latin typeface="楷体_GB2312" pitchFamily="1" charset="-122"/>
                <a:ea typeface="楷体_GB2312" pitchFamily="1" charset="-122"/>
              </a:rPr>
              <a:t>1. </a:t>
            </a:r>
            <a:r>
              <a:rPr lang="zh-CN" altLang="en-US" sz="2400" b="1" dirty="0">
                <a:latin typeface="楷体_GB2312" pitchFamily="1" charset="-122"/>
                <a:ea typeface="楷体_GB2312" pitchFamily="1" charset="-122"/>
              </a:rPr>
              <a:t>汇编语言语句的格式：</a:t>
            </a:r>
            <a:endParaRPr lang="zh-CN" altLang="en-US" sz="2400" b="1" dirty="0">
              <a:latin typeface="楷体_GB2312" pitchFamily="1" charset="-122"/>
              <a:ea typeface="楷体_GB2312" pitchFamily="1" charset="-122"/>
            </a:endParaRPr>
          </a:p>
          <a:p>
            <a:pPr lvl="2">
              <a:lnSpc>
                <a:spcPct val="120000"/>
              </a:lnSpc>
              <a:buNone/>
            </a:pPr>
            <a:r>
              <a:rPr lang="en-US" altLang="zh-CN" sz="1800" b="1" dirty="0">
                <a:latin typeface="楷体_GB2312" pitchFamily="1" charset="-122"/>
                <a:ea typeface="楷体_GB2312" pitchFamily="1" charset="-122"/>
              </a:rPr>
              <a:t>[</a:t>
            </a:r>
            <a:r>
              <a:rPr lang="zh-CN" altLang="en-US" sz="1800" b="1" dirty="0">
                <a:latin typeface="楷体_GB2312" pitchFamily="1" charset="-122"/>
                <a:ea typeface="楷体_GB2312" pitchFamily="1" charset="-122"/>
              </a:rPr>
              <a:t>名字</a:t>
            </a:r>
            <a:r>
              <a:rPr lang="en-US" altLang="zh-CN" sz="1800" b="1" dirty="0">
                <a:latin typeface="楷体_GB2312" pitchFamily="1" charset="-122"/>
                <a:ea typeface="楷体_GB2312" pitchFamily="1" charset="-122"/>
              </a:rPr>
              <a:t>]  </a:t>
            </a:r>
            <a:r>
              <a:rPr lang="zh-CN" altLang="en-US" sz="1800" b="1" dirty="0">
                <a:latin typeface="楷体_GB2312" pitchFamily="1" charset="-122"/>
                <a:ea typeface="楷体_GB2312" pitchFamily="1" charset="-122"/>
              </a:rPr>
              <a:t>操作符  </a:t>
            </a:r>
            <a:r>
              <a:rPr lang="en-US" altLang="zh-CN" sz="1800" b="1" dirty="0">
                <a:latin typeface="楷体_GB2312" pitchFamily="1" charset="-122"/>
                <a:ea typeface="楷体_GB2312" pitchFamily="1" charset="-122"/>
              </a:rPr>
              <a:t>[</a:t>
            </a:r>
            <a:r>
              <a:rPr lang="zh-CN" altLang="en-US" sz="1800" b="1" dirty="0">
                <a:latin typeface="楷体_GB2312" pitchFamily="1" charset="-122"/>
                <a:ea typeface="楷体_GB2312" pitchFamily="1" charset="-122"/>
              </a:rPr>
              <a:t>操作数或地址</a:t>
            </a:r>
            <a:r>
              <a:rPr lang="en-US" altLang="zh-CN" sz="1800" b="1" dirty="0">
                <a:latin typeface="楷体_GB2312" pitchFamily="1" charset="-122"/>
                <a:ea typeface="楷体_GB2312" pitchFamily="1" charset="-122"/>
              </a:rPr>
              <a:t>]   [;</a:t>
            </a:r>
            <a:r>
              <a:rPr lang="zh-CN" altLang="en-US" sz="1800" b="1" dirty="0">
                <a:latin typeface="楷体_GB2312" pitchFamily="1" charset="-122"/>
                <a:ea typeface="楷体_GB2312" pitchFamily="1" charset="-122"/>
              </a:rPr>
              <a:t>注释</a:t>
            </a:r>
            <a:r>
              <a:rPr lang="en-US" altLang="zh-CN" sz="1800" b="1" dirty="0">
                <a:latin typeface="楷体_GB2312" pitchFamily="1" charset="-122"/>
                <a:ea typeface="楷体_GB2312" pitchFamily="1" charset="-122"/>
              </a:rPr>
              <a:t>]</a:t>
            </a:r>
            <a:endParaRPr lang="en-US" altLang="zh-CN" sz="1800" b="1" dirty="0">
              <a:latin typeface="楷体_GB2312" pitchFamily="1" charset="-122"/>
              <a:ea typeface="楷体_GB2312" pitchFamily="1" charset="-122"/>
            </a:endParaRPr>
          </a:p>
          <a:p>
            <a:pPr>
              <a:lnSpc>
                <a:spcPct val="120000"/>
              </a:lnSpc>
              <a:buNone/>
            </a:pPr>
            <a:r>
              <a:rPr lang="en-US" altLang="zh-CN" sz="2400" b="1" dirty="0">
                <a:latin typeface="楷体_GB2312" pitchFamily="1" charset="-122"/>
                <a:ea typeface="楷体_GB2312" pitchFamily="1" charset="-122"/>
              </a:rPr>
              <a:t>2. </a:t>
            </a:r>
            <a:r>
              <a:rPr lang="zh-CN" altLang="en-US" sz="2400" b="1" dirty="0">
                <a:latin typeface="楷体_GB2312" pitchFamily="1" charset="-122"/>
                <a:ea typeface="楷体_GB2312" pitchFamily="1" charset="-122"/>
              </a:rPr>
              <a:t>操作符：</a:t>
            </a:r>
            <a:endParaRPr lang="zh-CN" altLang="en-US" sz="2400" b="1" dirty="0">
              <a:latin typeface="楷体_GB2312" pitchFamily="1" charset="-122"/>
              <a:ea typeface="楷体_GB2312" pitchFamily="1" charset="-122"/>
            </a:endParaRPr>
          </a:p>
          <a:p>
            <a:pPr lvl="2">
              <a:lnSpc>
                <a:spcPct val="120000"/>
              </a:lnSpc>
              <a:buClr>
                <a:srgbClr val="000066"/>
              </a:buClr>
            </a:pPr>
            <a:r>
              <a:rPr lang="zh-CN" altLang="en-US" sz="1800" b="1" dirty="0">
                <a:solidFill>
                  <a:srgbClr val="FF3300"/>
                </a:solidFill>
                <a:latin typeface="楷体_GB2312" pitchFamily="1" charset="-122"/>
                <a:ea typeface="楷体_GB2312" pitchFamily="1" charset="-122"/>
              </a:rPr>
              <a:t>指令</a:t>
            </a:r>
            <a:r>
              <a:rPr lang="zh-CN" altLang="en-US" sz="1800" b="1" dirty="0">
                <a:latin typeface="楷体_GB2312" pitchFamily="1" charset="-122"/>
                <a:ea typeface="楷体_GB2312" pitchFamily="1" charset="-122"/>
              </a:rPr>
              <a:t>   </a:t>
            </a:r>
            <a:endParaRPr lang="zh-CN" altLang="en-US" sz="1800" b="1" dirty="0">
              <a:latin typeface="楷体_GB2312" pitchFamily="1" charset="-122"/>
              <a:ea typeface="楷体_GB2312" pitchFamily="1" charset="-122"/>
            </a:endParaRPr>
          </a:p>
          <a:p>
            <a:pPr lvl="2">
              <a:lnSpc>
                <a:spcPct val="120000"/>
              </a:lnSpc>
              <a:buClr>
                <a:srgbClr val="000066"/>
              </a:buClr>
            </a:pPr>
            <a:r>
              <a:rPr lang="zh-CN" altLang="en-US" sz="1800" b="1" dirty="0">
                <a:latin typeface="楷体_GB2312" pitchFamily="1" charset="-122"/>
                <a:ea typeface="楷体_GB2312" pitchFamily="1" charset="-122"/>
              </a:rPr>
              <a:t>伪指令</a:t>
            </a:r>
            <a:endParaRPr lang="zh-CN" altLang="en-US" sz="1800" b="1" dirty="0">
              <a:latin typeface="楷体_GB2312" pitchFamily="1" charset="-122"/>
              <a:ea typeface="楷体_GB2312" pitchFamily="1" charset="-122"/>
            </a:endParaRPr>
          </a:p>
          <a:p>
            <a:pPr lvl="2">
              <a:lnSpc>
                <a:spcPct val="120000"/>
              </a:lnSpc>
              <a:buClr>
                <a:srgbClr val="000066"/>
              </a:buClr>
            </a:pPr>
            <a:r>
              <a:rPr lang="zh-CN" altLang="en-US" sz="1800" b="1" dirty="0">
                <a:latin typeface="楷体_GB2312" pitchFamily="1" charset="-122"/>
                <a:ea typeface="楷体_GB2312" pitchFamily="1" charset="-122"/>
              </a:rPr>
              <a:t>宏</a:t>
            </a:r>
            <a:endParaRPr lang="zh-CN" altLang="en-US" sz="1800" b="1" dirty="0">
              <a:latin typeface="楷体_GB2312" pitchFamily="1" charset="-122"/>
              <a:ea typeface="楷体_GB2312" pitchFamily="1" charset="-122"/>
            </a:endParaRPr>
          </a:p>
          <a:p>
            <a:pPr>
              <a:lnSpc>
                <a:spcPct val="120000"/>
              </a:lnSpc>
              <a:buNone/>
            </a:pPr>
            <a:r>
              <a:rPr lang="en-US" altLang="zh-CN" sz="2400" b="1" dirty="0">
                <a:latin typeface="楷体_GB2312" pitchFamily="1" charset="-122"/>
                <a:ea typeface="楷体_GB2312" pitchFamily="1" charset="-122"/>
              </a:rPr>
              <a:t>3. </a:t>
            </a:r>
            <a:r>
              <a:rPr lang="zh-CN" altLang="en-US" sz="2400" b="1" dirty="0">
                <a:latin typeface="楷体_GB2312" pitchFamily="1" charset="-122"/>
                <a:ea typeface="楷体_GB2312" pitchFamily="1" charset="-122"/>
              </a:rPr>
              <a:t>操作数</a:t>
            </a:r>
            <a:endParaRPr lang="zh-CN" altLang="en-US" sz="2400" b="1" dirty="0">
              <a:latin typeface="楷体_GB2312" pitchFamily="1" charset="-122"/>
              <a:ea typeface="楷体_GB2312" pitchFamily="1" charset="-122"/>
            </a:endParaRPr>
          </a:p>
          <a:p>
            <a:pPr lvl="2">
              <a:lnSpc>
                <a:spcPct val="120000"/>
              </a:lnSpc>
              <a:buClr>
                <a:srgbClr val="000066"/>
              </a:buClr>
            </a:pPr>
            <a:r>
              <a:rPr lang="zh-CN" altLang="en-US" sz="1800" b="1" dirty="0">
                <a:latin typeface="楷体_GB2312" pitchFamily="1" charset="-122"/>
                <a:ea typeface="楷体_GB2312" pitchFamily="1" charset="-122"/>
              </a:rPr>
              <a:t>数值</a:t>
            </a:r>
            <a:endParaRPr lang="zh-CN" altLang="en-US" sz="1800" b="1" dirty="0">
              <a:latin typeface="楷体_GB2312" pitchFamily="1" charset="-122"/>
              <a:ea typeface="楷体_GB2312" pitchFamily="1" charset="-122"/>
            </a:endParaRPr>
          </a:p>
          <a:p>
            <a:pPr lvl="2">
              <a:lnSpc>
                <a:spcPct val="120000"/>
              </a:lnSpc>
              <a:buClr>
                <a:srgbClr val="000066"/>
              </a:buClr>
            </a:pPr>
            <a:r>
              <a:rPr lang="zh-CN" altLang="en-US" sz="1800" b="1" dirty="0">
                <a:solidFill>
                  <a:srgbClr val="FF3300"/>
                </a:solidFill>
                <a:latin typeface="楷体_GB2312" pitchFamily="1" charset="-122"/>
                <a:ea typeface="楷体_GB2312" pitchFamily="1" charset="-122"/>
              </a:rPr>
              <a:t>寄存器</a:t>
            </a:r>
            <a:endParaRPr lang="zh-CN" altLang="en-US" sz="1800" b="1" dirty="0">
              <a:solidFill>
                <a:srgbClr val="FF3300"/>
              </a:solidFill>
              <a:latin typeface="楷体_GB2312" pitchFamily="1" charset="-122"/>
              <a:ea typeface="楷体_GB2312" pitchFamily="1" charset="-122"/>
            </a:endParaRPr>
          </a:p>
          <a:p>
            <a:pPr lvl="2">
              <a:lnSpc>
                <a:spcPct val="120000"/>
              </a:lnSpc>
              <a:buClr>
                <a:srgbClr val="000066"/>
              </a:buClr>
            </a:pPr>
            <a:r>
              <a:rPr lang="zh-CN" altLang="en-US" sz="1800" b="1" dirty="0">
                <a:solidFill>
                  <a:srgbClr val="FF3300"/>
                </a:solidFill>
                <a:latin typeface="楷体_GB2312" pitchFamily="1" charset="-122"/>
                <a:ea typeface="楷体_GB2312" pitchFamily="1" charset="-122"/>
              </a:rPr>
              <a:t>内存</a:t>
            </a:r>
            <a:endParaRPr lang="zh-CN" altLang="en-US" sz="1800" b="1" dirty="0">
              <a:solidFill>
                <a:srgbClr val="FF3300"/>
              </a:solidFill>
              <a:latin typeface="楷体_GB2312" pitchFamily="1" charset="-122"/>
              <a:ea typeface="楷体_GB2312" pitchFamily="1" charset="-122"/>
            </a:endParaRPr>
          </a:p>
        </p:txBody>
      </p:sp>
      <p:sp>
        <p:nvSpPr>
          <p:cNvPr id="18434" name="文本框 21506"/>
          <p:cNvSpPr txBox="1"/>
          <p:nvPr/>
        </p:nvSpPr>
        <p:spPr>
          <a:xfrm>
            <a:off x="755650" y="188913"/>
            <a:ext cx="7273925"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sym typeface="+mn-ea"/>
              </a:rPr>
              <a:t>汇编语句</a:t>
            </a:r>
            <a:r>
              <a:rPr lang="zh-CN" altLang="en-US" sz="3600">
                <a:solidFill>
                  <a:schemeClr val="bg1"/>
                </a:solidFill>
                <a:latin typeface="华文新魏" panose="02010800040101010101" pitchFamily="2" charset="-122"/>
                <a:ea typeface="华文新魏" panose="02010800040101010101" pitchFamily="2" charset="-122"/>
                <a:sym typeface="+mn-ea"/>
              </a:rPr>
              <a:t>格式</a:t>
            </a:r>
            <a:endParaRPr lang="zh-CN" altLang="en-US" sz="3600">
              <a:solidFill>
                <a:schemeClr val="bg1"/>
              </a:solidFill>
              <a:latin typeface="华文新魏" panose="02010800040101010101" pitchFamily="2" charset="-122"/>
              <a:ea typeface="华文新魏" panose="02010800040101010101" pitchFamily="2" charset="-122"/>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idx="4294967295"/>
          </p:nvPr>
        </p:nvSpPr>
        <p:spPr/>
        <p:txBody>
          <a:bodyPr anchor="b" anchorCtr="0"/>
          <a:p>
            <a:r>
              <a:rPr lang="zh-CN" altLang="en-US" sz="4000" b="1" dirty="0">
                <a:solidFill>
                  <a:schemeClr val="bg1"/>
                </a:solidFill>
                <a:latin typeface="华文新魏" panose="02010800040101010101" pitchFamily="2" charset="-122"/>
                <a:ea typeface="华文新魏" panose="02010800040101010101" pitchFamily="2" charset="-122"/>
                <a:sym typeface="Arial" panose="020B0604020202020204" pitchFamily="34" charset="0"/>
              </a:rPr>
              <a:t>汇编</a:t>
            </a:r>
            <a:r>
              <a:rPr lang="zh-CN" altLang="en-US" sz="4000" b="1" dirty="0">
                <a:solidFill>
                  <a:schemeClr val="bg1"/>
                </a:solidFill>
                <a:latin typeface="华文新魏" panose="02010800040101010101" pitchFamily="2" charset="-122"/>
                <a:ea typeface="华文新魏" panose="02010800040101010101" pitchFamily="2" charset="-122"/>
                <a:sym typeface="Arial" panose="020B0604020202020204" pitchFamily="34" charset="0"/>
              </a:rPr>
              <a:t>过程</a:t>
            </a:r>
            <a:endParaRPr lang="zh-CN" altLang="en-US" sz="4000" b="1" dirty="0">
              <a:solidFill>
                <a:schemeClr val="bg1"/>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19458" name="内容占位符 2" descr="Rectangle: Click to edit Master text styles&#13;&#10;Second level&#13;&#10;Third level&#13;&#10;Fourth level&#13;&#10;Fifth level"/>
          <p:cNvSpPr>
            <a:spLocks noGrp="1"/>
          </p:cNvSpPr>
          <p:nvPr>
            <p:ph idx="4294967295"/>
          </p:nvPr>
        </p:nvSpPr>
        <p:spPr>
          <a:xfrm>
            <a:off x="757238" y="1701800"/>
            <a:ext cx="8005762" cy="4318000"/>
          </a:xfrm>
        </p:spPr>
        <p:txBody>
          <a:bodyPr anchor="t" anchorCtr="0"/>
          <a:p>
            <a:pPr marL="1905" lvl="1" indent="455295">
              <a:lnSpc>
                <a:spcPct val="150000"/>
              </a:lnSpc>
              <a:spcBef>
                <a:spcPct val="0"/>
              </a:spcBef>
              <a:buNone/>
            </a:pPr>
            <a:r>
              <a:rPr lang="en-US" altLang="zh-CN" b="1">
                <a:latin typeface="宋体" panose="02010600030101010101" pitchFamily="2" charset="-122"/>
              </a:rPr>
              <a:t>1. </a:t>
            </a:r>
            <a:r>
              <a:rPr lang="zh-CN" altLang="en-US" b="1">
                <a:latin typeface="宋体" panose="02010600030101010101" pitchFamily="2" charset="-122"/>
              </a:rPr>
              <a:t>必备软件</a:t>
            </a:r>
            <a:endParaRPr lang="zh-CN" altLang="en-US" b="1">
              <a:latin typeface="宋体" panose="02010600030101010101" pitchFamily="2" charset="-122"/>
            </a:endParaRPr>
          </a:p>
          <a:p>
            <a:pPr marL="1905" lvl="1" indent="455295">
              <a:lnSpc>
                <a:spcPct val="150000"/>
              </a:lnSpc>
              <a:spcBef>
                <a:spcPct val="0"/>
              </a:spcBef>
              <a:buNone/>
            </a:pPr>
            <a:r>
              <a:rPr lang="en-US" altLang="zh-CN" b="1">
                <a:latin typeface="宋体" panose="02010600030101010101" pitchFamily="2" charset="-122"/>
              </a:rPr>
              <a:t>MASM.EXE</a:t>
            </a:r>
            <a:endParaRPr lang="en-US" altLang="zh-CN" b="1">
              <a:latin typeface="宋体" panose="02010600030101010101" pitchFamily="2" charset="-122"/>
            </a:endParaRPr>
          </a:p>
          <a:p>
            <a:pPr marL="1905" lvl="1" indent="455295">
              <a:lnSpc>
                <a:spcPct val="150000"/>
              </a:lnSpc>
              <a:spcBef>
                <a:spcPct val="0"/>
              </a:spcBef>
              <a:buNone/>
            </a:pPr>
            <a:r>
              <a:rPr lang="en-US" altLang="zh-CN" b="1">
                <a:latin typeface="宋体" panose="02010600030101010101" pitchFamily="2" charset="-122"/>
              </a:rPr>
              <a:t>LINK.EXE</a:t>
            </a:r>
            <a:endParaRPr lang="en-US" altLang="zh-CN" b="1">
              <a:latin typeface="宋体" panose="02010600030101010101" pitchFamily="2" charset="-122"/>
            </a:endParaRPr>
          </a:p>
          <a:p>
            <a:pPr marL="1905" lvl="1" indent="455295">
              <a:lnSpc>
                <a:spcPct val="150000"/>
              </a:lnSpc>
              <a:spcBef>
                <a:spcPct val="0"/>
              </a:spcBef>
              <a:buNone/>
            </a:pPr>
            <a:r>
              <a:rPr lang="en-US" altLang="zh-CN" b="1">
                <a:latin typeface="宋体" panose="02010600030101010101" pitchFamily="2" charset="-122"/>
              </a:rPr>
              <a:t>TD.EXE</a:t>
            </a:r>
            <a:endParaRPr lang="en-US" altLang="zh-CN" b="1">
              <a:latin typeface="宋体" panose="02010600030101010101" pitchFamily="2" charset="-122"/>
            </a:endParaRPr>
          </a:p>
          <a:p>
            <a:pPr marL="1905" lvl="1" indent="455295">
              <a:lnSpc>
                <a:spcPct val="150000"/>
              </a:lnSpc>
              <a:spcBef>
                <a:spcPct val="0"/>
              </a:spcBef>
              <a:buNone/>
            </a:pPr>
            <a:r>
              <a:rPr lang="en-US" altLang="zh-CN" b="1">
                <a:latin typeface="宋体" panose="02010600030101010101" pitchFamily="2" charset="-122"/>
              </a:rPr>
              <a:t></a:t>
            </a:r>
            <a:r>
              <a:rPr lang="zh-CN" altLang="en-US" b="1">
                <a:latin typeface="宋体" panose="02010600030101010101" pitchFamily="2" charset="-122"/>
              </a:rPr>
              <a:t>其他：文本编辑器、</a:t>
            </a:r>
            <a:r>
              <a:rPr lang="en-US" altLang="zh-CN" b="1">
                <a:latin typeface="宋体" panose="02010600030101010101" pitchFamily="2" charset="-122"/>
              </a:rPr>
              <a:t>DOSBOX</a:t>
            </a:r>
            <a:r>
              <a:rPr lang="zh-CN" altLang="en-US" b="1">
                <a:latin typeface="宋体" panose="02010600030101010101" pitchFamily="2" charset="-122"/>
              </a:rPr>
              <a:t>等</a:t>
            </a:r>
            <a:endParaRPr lang="zh-CN" altLang="en-US" b="1">
              <a:latin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idx="4294967295"/>
          </p:nvPr>
        </p:nvSpPr>
        <p:spPr>
          <a:xfrm>
            <a:off x="685800" y="116840"/>
            <a:ext cx="7772400" cy="838200"/>
          </a:xfrm>
        </p:spPr>
        <p:txBody>
          <a:bodyPr anchor="b" anchorCtr="0"/>
          <a:p>
            <a:r>
              <a:rPr lang="zh-CN" altLang="en-US" sz="4000" b="1">
                <a:solidFill>
                  <a:schemeClr val="bg1"/>
                </a:solidFill>
                <a:latin typeface="华文新魏" panose="02010800040101010101" pitchFamily="2" charset="-122"/>
                <a:ea typeface="华文新魏" panose="02010800040101010101" pitchFamily="2" charset="-122"/>
                <a:sym typeface="Arial" panose="020B0604020202020204" pitchFamily="34" charset="0"/>
              </a:rPr>
              <a:t>汇编过程</a:t>
            </a:r>
            <a:endParaRPr lang="zh-CN" altLang="en-US" sz="4000" b="1">
              <a:solidFill>
                <a:schemeClr val="bg1"/>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20482" name="内容占位符 2" descr="Rectangle: Click to edit Master text styles&#13;&#10;Second level&#13;&#10;Third level&#13;&#10;Fourth level&#13;&#10;Fifth level"/>
          <p:cNvSpPr>
            <a:spLocks noGrp="1"/>
          </p:cNvSpPr>
          <p:nvPr>
            <p:ph idx="4294967295"/>
          </p:nvPr>
        </p:nvSpPr>
        <p:spPr>
          <a:xfrm>
            <a:off x="755650" y="1628775"/>
            <a:ext cx="8007350" cy="4391025"/>
          </a:xfrm>
        </p:spPr>
        <p:txBody>
          <a:bodyPr anchor="t" anchorCtr="0"/>
          <a:p>
            <a:pPr marL="1905" indent="-344805">
              <a:lnSpc>
                <a:spcPct val="150000"/>
              </a:lnSpc>
              <a:spcBef>
                <a:spcPct val="0"/>
              </a:spcBef>
              <a:buNone/>
            </a:pPr>
            <a:r>
              <a:rPr lang="en-US" altLang="zh-CN" sz="2800" b="1">
                <a:latin typeface="宋体" panose="02010600030101010101" pitchFamily="2" charset="-122"/>
              </a:rPr>
              <a:t>2. </a:t>
            </a:r>
            <a:r>
              <a:rPr lang="zh-CN" altLang="en-US" sz="2800" b="1">
                <a:latin typeface="宋体" panose="02010600030101010101" pitchFamily="2" charset="-122"/>
              </a:rPr>
              <a:t>命令</a:t>
            </a:r>
            <a:endParaRPr lang="zh-CN" altLang="en-US" sz="2800" b="1">
              <a:latin typeface="宋体" panose="02010600030101010101" pitchFamily="2" charset="-122"/>
            </a:endParaRPr>
          </a:p>
          <a:p>
            <a:pPr marL="1905" lvl="1" indent="455295">
              <a:lnSpc>
                <a:spcPct val="150000"/>
              </a:lnSpc>
              <a:spcBef>
                <a:spcPct val="0"/>
              </a:spcBef>
              <a:buSzPct val="100000"/>
              <a:buChar char="l"/>
            </a:pPr>
            <a:r>
              <a:rPr lang="zh-CN" altLang="en-US" sz="2500" b="1">
                <a:latin typeface="宋体" panose="02010600030101010101" pitchFamily="2" charset="-122"/>
              </a:rPr>
              <a:t> </a:t>
            </a:r>
            <a:r>
              <a:rPr lang="en-US" altLang="zh-CN" sz="2500" b="1">
                <a:solidFill>
                  <a:srgbClr val="FF3300"/>
                </a:solidFill>
                <a:latin typeface="宋体" panose="02010600030101010101" pitchFamily="2" charset="-122"/>
              </a:rPr>
              <a:t>MASM DEMO.ASM</a:t>
            </a:r>
            <a:endParaRPr lang="en-US" altLang="zh-CN" sz="2500" b="1">
              <a:solidFill>
                <a:srgbClr val="FF3300"/>
              </a:solidFill>
              <a:latin typeface="宋体" panose="02010600030101010101" pitchFamily="2" charset="-122"/>
            </a:endParaRPr>
          </a:p>
          <a:p>
            <a:pPr marL="1905" lvl="1" indent="455295">
              <a:lnSpc>
                <a:spcPct val="150000"/>
              </a:lnSpc>
              <a:spcBef>
                <a:spcPct val="0"/>
              </a:spcBef>
              <a:buNone/>
            </a:pPr>
            <a:r>
              <a:rPr lang="en-US" altLang="zh-CN" sz="2500" b="1">
                <a:latin typeface="宋体" panose="02010600030101010101" pitchFamily="2" charset="-122"/>
              </a:rPr>
              <a:t>   </a:t>
            </a:r>
            <a:r>
              <a:rPr lang="zh-CN" altLang="en-US" sz="2500" b="1">
                <a:latin typeface="宋体" panose="02010600030101010101" pitchFamily="2" charset="-122"/>
              </a:rPr>
              <a:t>汇编</a:t>
            </a:r>
            <a:r>
              <a:rPr lang="en-US" altLang="zh-CN" sz="2500" b="1">
                <a:latin typeface="宋体" panose="02010600030101010101" pitchFamily="2" charset="-122"/>
              </a:rPr>
              <a:t>DEMO.ASM</a:t>
            </a:r>
            <a:r>
              <a:rPr lang="zh-CN" altLang="en-US" sz="2500" b="1">
                <a:latin typeface="宋体" panose="02010600030101010101" pitchFamily="2" charset="-122"/>
              </a:rPr>
              <a:t>，应该生成</a:t>
            </a:r>
            <a:r>
              <a:rPr lang="en-US" altLang="zh-CN" sz="2500" b="1">
                <a:latin typeface="宋体" panose="02010600030101010101" pitchFamily="2" charset="-122"/>
              </a:rPr>
              <a:t>DEMO.OBJ</a:t>
            </a:r>
            <a:endParaRPr lang="en-US" altLang="zh-CN" sz="2500" b="1">
              <a:latin typeface="宋体" panose="02010600030101010101" pitchFamily="2" charset="-122"/>
            </a:endParaRPr>
          </a:p>
          <a:p>
            <a:pPr marL="1905" lvl="1" indent="455295">
              <a:lnSpc>
                <a:spcPct val="150000"/>
              </a:lnSpc>
              <a:spcBef>
                <a:spcPct val="0"/>
              </a:spcBef>
              <a:buSzPct val="100000"/>
              <a:buChar char="l"/>
            </a:pPr>
            <a:r>
              <a:rPr lang="en-US" altLang="zh-CN" sz="2500" b="1">
                <a:latin typeface="宋体" panose="02010600030101010101" pitchFamily="2" charset="-122"/>
              </a:rPr>
              <a:t> </a:t>
            </a:r>
            <a:r>
              <a:rPr lang="en-US" altLang="zh-CN" sz="2500" b="1">
                <a:solidFill>
                  <a:srgbClr val="FF3300"/>
                </a:solidFill>
                <a:latin typeface="宋体" panose="02010600030101010101" pitchFamily="2" charset="-122"/>
              </a:rPr>
              <a:t>LINK DEMO.OBJ</a:t>
            </a:r>
            <a:endParaRPr lang="en-US" altLang="zh-CN" sz="2500" b="1">
              <a:solidFill>
                <a:srgbClr val="FF3300"/>
              </a:solidFill>
              <a:latin typeface="宋体" panose="02010600030101010101" pitchFamily="2" charset="-122"/>
            </a:endParaRPr>
          </a:p>
          <a:p>
            <a:pPr marL="1905" lvl="1" indent="455295">
              <a:lnSpc>
                <a:spcPct val="150000"/>
              </a:lnSpc>
              <a:spcBef>
                <a:spcPct val="0"/>
              </a:spcBef>
              <a:buNone/>
            </a:pPr>
            <a:r>
              <a:rPr lang="en-US" altLang="zh-CN" sz="2500" b="1">
                <a:latin typeface="宋体" panose="02010600030101010101" pitchFamily="2" charset="-122"/>
              </a:rPr>
              <a:t>   </a:t>
            </a:r>
            <a:r>
              <a:rPr lang="zh-CN" altLang="en-US" sz="2500" b="1">
                <a:latin typeface="宋体" panose="02010600030101010101" pitchFamily="2" charset="-122"/>
              </a:rPr>
              <a:t>连接</a:t>
            </a:r>
            <a:r>
              <a:rPr lang="en-US" altLang="zh-CN" sz="2500" b="1">
                <a:latin typeface="宋体" panose="02010600030101010101" pitchFamily="2" charset="-122"/>
              </a:rPr>
              <a:t>DEMO.OBJ</a:t>
            </a:r>
            <a:r>
              <a:rPr lang="zh-CN" altLang="en-US" sz="2500" b="1">
                <a:latin typeface="宋体" panose="02010600030101010101" pitchFamily="2" charset="-122"/>
              </a:rPr>
              <a:t>，应该生成</a:t>
            </a:r>
            <a:r>
              <a:rPr lang="en-US" altLang="zh-CN" sz="2500" b="1">
                <a:latin typeface="宋体" panose="02010600030101010101" pitchFamily="2" charset="-122"/>
              </a:rPr>
              <a:t>DEMO.EXE</a:t>
            </a:r>
            <a:endParaRPr lang="en-US" altLang="zh-CN" sz="2500" b="1">
              <a:latin typeface="宋体" panose="02010600030101010101" pitchFamily="2" charset="-122"/>
            </a:endParaRPr>
          </a:p>
          <a:p>
            <a:pPr marL="1905" lvl="1" indent="455295">
              <a:lnSpc>
                <a:spcPct val="150000"/>
              </a:lnSpc>
              <a:spcBef>
                <a:spcPct val="0"/>
              </a:spcBef>
              <a:buSzPct val="100000"/>
              <a:buChar char="l"/>
            </a:pPr>
            <a:r>
              <a:rPr lang="en-US" altLang="zh-CN" sz="2500" b="1">
                <a:latin typeface="宋体" panose="02010600030101010101" pitchFamily="2" charset="-122"/>
              </a:rPr>
              <a:t> </a:t>
            </a:r>
            <a:r>
              <a:rPr lang="en-US" altLang="zh-CN" sz="2500" b="1">
                <a:solidFill>
                  <a:srgbClr val="FF3300"/>
                </a:solidFill>
                <a:latin typeface="宋体" panose="02010600030101010101" pitchFamily="2" charset="-122"/>
              </a:rPr>
              <a:t>TD DEMO.EXE</a:t>
            </a:r>
            <a:endParaRPr lang="en-US" altLang="zh-CN" sz="2500" b="1">
              <a:solidFill>
                <a:srgbClr val="FF3300"/>
              </a:solidFill>
              <a:latin typeface="宋体" panose="02010600030101010101" pitchFamily="2" charset="-122"/>
            </a:endParaRPr>
          </a:p>
          <a:p>
            <a:pPr marL="1905" lvl="1" indent="455295">
              <a:lnSpc>
                <a:spcPct val="150000"/>
              </a:lnSpc>
              <a:spcBef>
                <a:spcPct val="0"/>
              </a:spcBef>
              <a:buNone/>
            </a:pPr>
            <a:r>
              <a:rPr lang="en-US" altLang="zh-CN" sz="2500" b="1">
                <a:latin typeface="宋体" panose="02010600030101010101" pitchFamily="2" charset="-122"/>
              </a:rPr>
              <a:t>   </a:t>
            </a:r>
            <a:r>
              <a:rPr lang="zh-CN" altLang="en-US" sz="2500" b="1">
                <a:latin typeface="宋体" panose="02010600030101010101" pitchFamily="2" charset="-122"/>
              </a:rPr>
              <a:t>调试</a:t>
            </a:r>
            <a:r>
              <a:rPr lang="en-US" altLang="zh-CN" sz="2500" b="1">
                <a:latin typeface="宋体" panose="02010600030101010101" pitchFamily="2" charset="-122"/>
              </a:rPr>
              <a:t>DEMO.EXE</a:t>
            </a:r>
            <a:endParaRPr lang="en-US" altLang="zh-CN" sz="2500" b="1">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idx="4294967295"/>
          </p:nvPr>
        </p:nvSpPr>
        <p:spPr/>
        <p:txBody>
          <a:bodyPr anchor="b" anchorCtr="0"/>
          <a:p>
            <a:r>
              <a:rPr lang="zh-CN" altLang="en-US" sz="3600" b="1">
                <a:solidFill>
                  <a:schemeClr val="bg1"/>
                </a:solidFill>
                <a:latin typeface="华文新魏" panose="02010800040101010101" pitchFamily="2" charset="-122"/>
                <a:ea typeface="华文新魏" panose="02010800040101010101" pitchFamily="2" charset="-122"/>
                <a:sym typeface="Arial" panose="020B0604020202020204" pitchFamily="34" charset="0"/>
              </a:rPr>
              <a:t>调试程序</a:t>
            </a:r>
            <a:r>
              <a:rPr lang="en-US" altLang="zh-CN" sz="3600" b="1">
                <a:solidFill>
                  <a:schemeClr val="bg1"/>
                </a:solidFill>
                <a:latin typeface="华文新魏" panose="02010800040101010101" pitchFamily="2" charset="-122"/>
                <a:ea typeface="华文新魏" panose="02010800040101010101" pitchFamily="2" charset="-122"/>
                <a:sym typeface="Arial" panose="020B0604020202020204" pitchFamily="34" charset="0"/>
              </a:rPr>
              <a:t>Turbo Debugger</a:t>
            </a:r>
            <a:r>
              <a:rPr lang="zh-CN" altLang="en-US" sz="3600" b="1">
                <a:solidFill>
                  <a:schemeClr val="bg1"/>
                </a:solidFill>
                <a:latin typeface="华文新魏" panose="02010800040101010101" pitchFamily="2" charset="-122"/>
                <a:ea typeface="华文新魏" panose="02010800040101010101" pitchFamily="2" charset="-122"/>
                <a:sym typeface="Arial" panose="020B0604020202020204" pitchFamily="34" charset="0"/>
              </a:rPr>
              <a:t>的使用</a:t>
            </a:r>
            <a:endParaRPr lang="zh-CN" altLang="en-US" sz="3600" b="1">
              <a:solidFill>
                <a:schemeClr val="bg1"/>
              </a:solidFill>
              <a:latin typeface="华文新魏" panose="02010800040101010101" pitchFamily="2" charset="-122"/>
              <a:ea typeface="华文新魏" panose="02010800040101010101" pitchFamily="2" charset="-122"/>
              <a:sym typeface="Arial" panose="020B0604020202020204" pitchFamily="34" charset="0"/>
            </a:endParaRPr>
          </a:p>
        </p:txBody>
      </p:sp>
      <p:pic>
        <p:nvPicPr>
          <p:cNvPr id="21506" name="图片 1073743378"/>
          <p:cNvPicPr>
            <a:picLocks noRot="1" noChangeAspect="1"/>
          </p:cNvPicPr>
          <p:nvPr>
            <p:custDataLst>
              <p:tags r:id="rId1"/>
            </p:custDataLst>
          </p:nvPr>
        </p:nvPicPr>
        <p:blipFill>
          <a:blip r:embed="rId2"/>
          <a:stretch>
            <a:fillRect/>
          </a:stretch>
        </p:blipFill>
        <p:spPr>
          <a:xfrm>
            <a:off x="683895" y="2085975"/>
            <a:ext cx="7683500" cy="3989705"/>
          </a:xfrm>
          <a:prstGeom prst="rect">
            <a:avLst/>
          </a:prstGeom>
          <a:noFill/>
          <a:ln w="9525">
            <a:noFill/>
          </a:ln>
        </p:spPr>
      </p:pic>
      <p:sp>
        <p:nvSpPr>
          <p:cNvPr id="21507" name="文本框 22531"/>
          <p:cNvSpPr txBox="1"/>
          <p:nvPr/>
        </p:nvSpPr>
        <p:spPr>
          <a:xfrm>
            <a:off x="755650" y="1628775"/>
            <a:ext cx="1860550" cy="457200"/>
          </a:xfrm>
          <a:prstGeom prst="rect">
            <a:avLst/>
          </a:prstGeom>
          <a:noFill/>
          <a:ln w="9525">
            <a:noFill/>
          </a:ln>
        </p:spPr>
        <p:txBody>
          <a:bodyPr wrap="none" anchor="t" anchorCtr="0">
            <a:spAutoFit/>
          </a:bodyPr>
          <a:p>
            <a:r>
              <a:rPr lang="zh-CN" altLang="en-US" sz="2400" dirty="0">
                <a:latin typeface="宋体" panose="02010600030101010101" pitchFamily="2" charset="-122"/>
                <a:ea typeface="宋体" panose="02010600030101010101" pitchFamily="2" charset="-122"/>
              </a:rPr>
              <a:t>1. TD的界面</a:t>
            </a:r>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idx="4294967295"/>
          </p:nvPr>
        </p:nvSpPr>
        <p:spPr/>
        <p:txBody>
          <a:bodyPr anchor="b" anchorCtr="0"/>
          <a:p>
            <a:r>
              <a:rPr lang="zh-CN" altLang="en-US" sz="3600" b="1">
                <a:solidFill>
                  <a:schemeClr val="bg1"/>
                </a:solidFill>
                <a:latin typeface="华文新魏" panose="02010800040101010101" pitchFamily="2" charset="-122"/>
                <a:ea typeface="华文新魏" panose="02010800040101010101" pitchFamily="2" charset="-122"/>
                <a:sym typeface="Arial" panose="020B0604020202020204" pitchFamily="34" charset="0"/>
              </a:rPr>
              <a:t>调试程序</a:t>
            </a:r>
            <a:r>
              <a:rPr lang="en-US" altLang="zh-CN" sz="3600" b="1">
                <a:solidFill>
                  <a:schemeClr val="bg1"/>
                </a:solidFill>
                <a:latin typeface="华文新魏" panose="02010800040101010101" pitchFamily="2" charset="-122"/>
                <a:ea typeface="华文新魏" panose="02010800040101010101" pitchFamily="2" charset="-122"/>
                <a:sym typeface="Arial" panose="020B0604020202020204" pitchFamily="34" charset="0"/>
              </a:rPr>
              <a:t>Turbo Debugger</a:t>
            </a:r>
            <a:r>
              <a:rPr lang="zh-CN" altLang="en-US" sz="3600" b="1">
                <a:solidFill>
                  <a:schemeClr val="bg1"/>
                </a:solidFill>
                <a:latin typeface="华文新魏" panose="02010800040101010101" pitchFamily="2" charset="-122"/>
                <a:ea typeface="华文新魏" panose="02010800040101010101" pitchFamily="2" charset="-122"/>
                <a:sym typeface="Arial" panose="020B0604020202020204" pitchFamily="34" charset="0"/>
              </a:rPr>
              <a:t>的使用</a:t>
            </a:r>
            <a:endParaRPr lang="zh-CN" altLang="en-US" sz="3600" b="1">
              <a:solidFill>
                <a:schemeClr val="bg1"/>
              </a:solidFill>
              <a:latin typeface="华文新魏" panose="02010800040101010101" pitchFamily="2" charset="-122"/>
              <a:ea typeface="华文新魏" panose="02010800040101010101" pitchFamily="2" charset="-122"/>
              <a:sym typeface="Arial" panose="020B0604020202020204" pitchFamily="34" charset="0"/>
            </a:endParaRPr>
          </a:p>
        </p:txBody>
      </p:sp>
      <p:sp>
        <p:nvSpPr>
          <p:cNvPr id="22530" name="内容占位符 2" descr="Rectangle: Click to edit Master text styles&#13;&#10;Second level&#13;&#10;Third level&#13;&#10;Fourth level&#13;&#10;Fifth level"/>
          <p:cNvSpPr>
            <a:spLocks noGrp="1"/>
          </p:cNvSpPr>
          <p:nvPr>
            <p:ph idx="4294967295"/>
          </p:nvPr>
        </p:nvSpPr>
        <p:spPr>
          <a:xfrm>
            <a:off x="755650" y="1701800"/>
            <a:ext cx="8007350" cy="4318000"/>
          </a:xfrm>
        </p:spPr>
        <p:txBody>
          <a:bodyPr anchor="t" anchorCtr="0"/>
          <a:p>
            <a:pPr marL="1905" indent="-344805">
              <a:lnSpc>
                <a:spcPct val="120000"/>
              </a:lnSpc>
              <a:buNone/>
            </a:pPr>
            <a:r>
              <a:rPr lang="en-US" altLang="zh-CN" sz="2400" b="1">
                <a:latin typeface="宋体" panose="02010600030101010101" pitchFamily="2" charset="-122"/>
              </a:rPr>
              <a:t>2. TD</a:t>
            </a:r>
            <a:r>
              <a:rPr lang="zh-CN" altLang="en-US" sz="2400" b="1">
                <a:latin typeface="宋体" panose="02010600030101010101" pitchFamily="2" charset="-122"/>
              </a:rPr>
              <a:t>的主要操作</a:t>
            </a:r>
            <a:endParaRPr lang="zh-CN" altLang="en-US" sz="2400" b="1">
              <a:latin typeface="宋体" panose="02010600030101010101" pitchFamily="2" charset="-122"/>
            </a:endParaRPr>
          </a:p>
          <a:p>
            <a:pPr marL="1905" lvl="1" indent="455295">
              <a:lnSpc>
                <a:spcPct val="120000"/>
              </a:lnSpc>
              <a:buNone/>
            </a:pPr>
            <a:r>
              <a:rPr lang="zh-CN" altLang="en-US" sz="2400" b="1">
                <a:latin typeface="宋体" panose="02010600030101010101" pitchFamily="2" charset="-122"/>
              </a:rPr>
              <a:t>单步执行：</a:t>
            </a:r>
            <a:r>
              <a:rPr lang="en-US" altLang="zh-CN" sz="2400" b="1">
                <a:solidFill>
                  <a:srgbClr val="FF3300"/>
                </a:solidFill>
                <a:latin typeface="宋体" panose="02010600030101010101" pitchFamily="2" charset="-122"/>
              </a:rPr>
              <a:t>F7</a:t>
            </a:r>
            <a:r>
              <a:rPr lang="zh-CN" altLang="en-US" sz="2400" b="1">
                <a:latin typeface="宋体" panose="02010600030101010101" pitchFamily="2" charset="-122"/>
              </a:rPr>
              <a:t>，</a:t>
            </a:r>
            <a:r>
              <a:rPr lang="en-US" altLang="zh-CN" sz="2400" b="1">
                <a:solidFill>
                  <a:srgbClr val="FF3300"/>
                </a:solidFill>
                <a:latin typeface="宋体" panose="02010600030101010101" pitchFamily="2" charset="-122"/>
              </a:rPr>
              <a:t>F8</a:t>
            </a:r>
            <a:endParaRPr lang="en-US" altLang="zh-CN" sz="2400" b="1">
              <a:solidFill>
                <a:srgbClr val="FF3300"/>
              </a:solidFill>
              <a:latin typeface="宋体" panose="02010600030101010101" pitchFamily="2" charset="-122"/>
            </a:endParaRPr>
          </a:p>
          <a:p>
            <a:pPr marL="1905" lvl="1" indent="455295">
              <a:lnSpc>
                <a:spcPct val="120000"/>
              </a:lnSpc>
              <a:buNone/>
            </a:pPr>
            <a:r>
              <a:rPr lang="zh-CN" altLang="en-US" sz="2400" b="1">
                <a:latin typeface="宋体" panose="02010600030101010101" pitchFamily="2" charset="-122"/>
              </a:rPr>
              <a:t>设置（取消）断点：</a:t>
            </a:r>
            <a:r>
              <a:rPr lang="en-US" altLang="zh-CN" sz="2400" b="1">
                <a:solidFill>
                  <a:srgbClr val="FF3300"/>
                </a:solidFill>
                <a:latin typeface="宋体" panose="02010600030101010101" pitchFamily="2" charset="-122"/>
              </a:rPr>
              <a:t>F2</a:t>
            </a:r>
            <a:endParaRPr lang="en-US" altLang="zh-CN" sz="2400" b="1">
              <a:solidFill>
                <a:srgbClr val="FF3300"/>
              </a:solidFill>
              <a:latin typeface="宋体" panose="02010600030101010101" pitchFamily="2" charset="-122"/>
            </a:endParaRPr>
          </a:p>
          <a:p>
            <a:pPr marL="1905" lvl="1" indent="455295">
              <a:lnSpc>
                <a:spcPct val="120000"/>
              </a:lnSpc>
              <a:buNone/>
            </a:pPr>
            <a:r>
              <a:rPr lang="zh-CN" altLang="en-US" sz="2400" b="1">
                <a:latin typeface="宋体" panose="02010600030101010101" pitchFamily="2" charset="-122"/>
              </a:rPr>
              <a:t>直接执行：</a:t>
            </a:r>
            <a:r>
              <a:rPr lang="en-US" altLang="zh-CN" sz="2400" b="1">
                <a:solidFill>
                  <a:srgbClr val="FF3300"/>
                </a:solidFill>
                <a:latin typeface="宋体" panose="02010600030101010101" pitchFamily="2" charset="-122"/>
              </a:rPr>
              <a:t>F9</a:t>
            </a:r>
            <a:endParaRPr lang="en-US" altLang="zh-CN" sz="2400" b="1">
              <a:solidFill>
                <a:srgbClr val="FF3300"/>
              </a:solidFill>
              <a:latin typeface="宋体" panose="02010600030101010101" pitchFamily="2" charset="-122"/>
            </a:endParaRPr>
          </a:p>
          <a:p>
            <a:pPr marL="1905" indent="-344805">
              <a:lnSpc>
                <a:spcPct val="120000"/>
              </a:lnSpc>
              <a:buNone/>
            </a:pPr>
            <a:r>
              <a:rPr lang="en-US" altLang="zh-CN" sz="2400" b="1">
                <a:latin typeface="宋体" panose="02010600030101010101" pitchFamily="2" charset="-122"/>
              </a:rPr>
              <a:t>3. </a:t>
            </a:r>
            <a:r>
              <a:rPr lang="zh-CN" altLang="en-US" sz="2400" b="1">
                <a:latin typeface="宋体" panose="02010600030101010101" pitchFamily="2" charset="-122"/>
              </a:rPr>
              <a:t>查看数据区</a:t>
            </a:r>
            <a:endParaRPr lang="zh-CN" altLang="en-US" sz="2400" b="1">
              <a:latin typeface="宋体" panose="02010600030101010101" pitchFamily="2" charset="-122"/>
            </a:endParaRPr>
          </a:p>
          <a:p>
            <a:pPr marL="1905" indent="-344805">
              <a:lnSpc>
                <a:spcPct val="120000"/>
              </a:lnSpc>
              <a:buNone/>
            </a:pPr>
            <a:r>
              <a:rPr lang="en-US" altLang="zh-CN" sz="2400" b="1">
                <a:latin typeface="宋体" panose="02010600030101010101" pitchFamily="2" charset="-122"/>
              </a:rPr>
              <a:t>4. </a:t>
            </a:r>
            <a:r>
              <a:rPr lang="zh-CN" altLang="en-US" sz="2400" b="1">
                <a:latin typeface="宋体" panose="02010600030101010101" pitchFamily="2" charset="-122"/>
              </a:rPr>
              <a:t>查看用户界面</a:t>
            </a:r>
            <a:endParaRPr lang="zh-CN" altLang="en-US" sz="2400" b="1">
              <a:latin typeface="宋体" panose="02010600030101010101" pitchFamily="2" charset="-122"/>
            </a:endParaRPr>
          </a:p>
          <a:p>
            <a:pPr marL="1905" indent="-344805">
              <a:lnSpc>
                <a:spcPct val="120000"/>
              </a:lnSpc>
              <a:buNone/>
            </a:pPr>
            <a:r>
              <a:rPr lang="en-US" altLang="zh-CN" sz="2400" b="1">
                <a:latin typeface="宋体" panose="02010600030101010101" pitchFamily="2" charset="-122"/>
              </a:rPr>
              <a:t>5. </a:t>
            </a:r>
            <a:r>
              <a:rPr lang="zh-CN" altLang="en-US" sz="2400" b="1">
                <a:latin typeface="宋体" panose="02010600030101010101" pitchFamily="2" charset="-122"/>
              </a:rPr>
              <a:t>修改数据、指令、寄存器内容</a:t>
            </a:r>
            <a:endParaRPr lang="zh-CN" altLang="en-US" sz="2400" b="1">
              <a:latin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lgn="l">
              <a:spcBef>
                <a:spcPts val="1600"/>
              </a:spcBef>
              <a:buBlip>
                <a:blip r:embed="rId1"/>
              </a:buBlip>
            </a:pPr>
            <a:r>
              <a:rPr lang="en-US" altLang="zh-CN" dirty="0">
                <a:ea typeface="黑体" panose="02010609060101010101" pitchFamily="2" charset="-122"/>
              </a:rPr>
              <a:t> </a:t>
            </a:r>
            <a:r>
              <a:rPr lang="zh-CN" altLang="en-US" dirty="0">
                <a:ea typeface="黑体" panose="02010609060101010101" pitchFamily="2" charset="-122"/>
              </a:rPr>
              <a:t>计算机系统的基本功能和基本组成</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zh-CN" altLang="en-US" dirty="0">
                <a:ea typeface="黑体" panose="02010609060101010101" pitchFamily="2" charset="-122"/>
                <a:sym typeface="+mn-ea"/>
              </a:rPr>
              <a:t>计算机系统层次结构</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a:t>
            </a:r>
            <a:r>
              <a:rPr lang="zh-CN" altLang="en-US" dirty="0">
                <a:ea typeface="黑体" panose="02010609060101010101" pitchFamily="2" charset="-122"/>
              </a:rPr>
              <a:t>计算机性能评价</a:t>
            </a:r>
            <a:endParaRPr lang="zh-CN" altLang="en-US" dirty="0">
              <a:ea typeface="黑体" panose="02010609060101010101" pitchFamily="2" charset="-122"/>
            </a:endParaRPr>
          </a:p>
          <a:p>
            <a:pPr>
              <a:spcBef>
                <a:spcPts val="1600"/>
              </a:spcBef>
            </a:pPr>
            <a:r>
              <a:rPr lang="en-US" altLang="zh-CN" dirty="0">
                <a:solidFill>
                  <a:srgbClr val="FF0000"/>
                </a:solidFill>
                <a:ea typeface="黑体" panose="02010609060101010101" pitchFamily="2" charset="-122"/>
                <a:sym typeface="+mn-ea"/>
              </a:rPr>
              <a:t> </a:t>
            </a:r>
            <a:r>
              <a:rPr lang="zh-CN" altLang="en-US" dirty="0">
                <a:solidFill>
                  <a:srgbClr val="000066"/>
                </a:solidFill>
                <a:ea typeface="黑体" panose="02010609060101010101" pitchFamily="2" charset="-122"/>
                <a:sym typeface="+mn-ea"/>
              </a:rPr>
              <a:t>汇编程序的开发和执行过程</a:t>
            </a:r>
            <a:endParaRPr lang="zh-CN" altLang="en-US" dirty="0">
              <a:solidFill>
                <a:srgbClr val="000066"/>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en-US" altLang="zh-CN" dirty="0">
                <a:solidFill>
                  <a:srgbClr val="FF3300"/>
                </a:solidFill>
                <a:ea typeface="黑体" panose="02010609060101010101" pitchFamily="2" charset="-122"/>
                <a:sym typeface="+mn-ea"/>
              </a:rPr>
              <a:t>Intel 80x86</a:t>
            </a:r>
            <a:r>
              <a:rPr lang="zh-CN" altLang="en-US" dirty="0">
                <a:solidFill>
                  <a:srgbClr val="FF3300"/>
                </a:solidFill>
                <a:ea typeface="黑体" panose="02010609060101010101" pitchFamily="2" charset="-122"/>
                <a:sym typeface="+mn-ea"/>
              </a:rPr>
              <a:t>内部结构</a:t>
            </a:r>
            <a:endParaRPr lang="zh-CN" altLang="en-US" dirty="0">
              <a:solidFill>
                <a:srgbClr val="FF3300"/>
              </a:solidFill>
              <a:ea typeface="黑体" panose="02010609060101010101" pitchFamily="2" charset="-122"/>
            </a:endParaRPr>
          </a:p>
          <a:p>
            <a:pPr marL="0" indent="0">
              <a:spcBef>
                <a:spcPts val="1600"/>
              </a:spcBef>
              <a:buNone/>
            </a:pPr>
            <a:endParaRPr lang="zh-CN" altLang="en-US" dirty="0">
              <a:solidFill>
                <a:srgbClr val="FF3300"/>
              </a:solidFill>
              <a:ea typeface="黑体" panose="0201060906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27649"/>
          <p:cNvSpPr txBox="1"/>
          <p:nvPr/>
        </p:nvSpPr>
        <p:spPr>
          <a:xfrm>
            <a:off x="755650" y="188913"/>
            <a:ext cx="7272338" cy="706755"/>
          </a:xfrm>
          <a:prstGeom prst="rect">
            <a:avLst/>
          </a:prstGeom>
          <a:noFill/>
          <a:ln w="9525">
            <a:noFill/>
          </a:ln>
        </p:spPr>
        <p:txBody>
          <a:bodyPr anchor="t" anchorCtr="0">
            <a:spAutoFit/>
          </a:bodyPr>
          <a:lstStyle/>
          <a:p>
            <a:r>
              <a:rPr lang="zh-CN" altLang="en-US" sz="4000" dirty="0">
                <a:solidFill>
                  <a:schemeClr val="bg1"/>
                </a:solidFill>
                <a:latin typeface="华文新魏" panose="02010800040101010101" pitchFamily="2" charset="-122"/>
                <a:ea typeface="华文新魏" panose="02010800040101010101" pitchFamily="2" charset="-122"/>
              </a:rPr>
              <a:t>Intel 80x86内部结构</a:t>
            </a:r>
            <a:endParaRPr lang="zh-CN" altLang="en-US" sz="4000" dirty="0">
              <a:solidFill>
                <a:schemeClr val="bg1"/>
              </a:solidFill>
              <a:latin typeface="华文新魏" panose="02010800040101010101" pitchFamily="2" charset="-122"/>
              <a:ea typeface="华文新魏" panose="02010800040101010101" pitchFamily="2" charset="-122"/>
            </a:endParaRPr>
          </a:p>
        </p:txBody>
      </p:sp>
      <p:pic>
        <p:nvPicPr>
          <p:cNvPr id="24578" name="图片 27650"/>
          <p:cNvPicPr>
            <a:picLocks noChangeAspect="1"/>
          </p:cNvPicPr>
          <p:nvPr>
            <p:custDataLst>
              <p:tags r:id="rId1"/>
            </p:custDataLst>
          </p:nvPr>
        </p:nvPicPr>
        <p:blipFill>
          <a:blip r:embed="rId2"/>
          <a:stretch>
            <a:fillRect/>
          </a:stretch>
        </p:blipFill>
        <p:spPr>
          <a:xfrm>
            <a:off x="2627630" y="2420620"/>
            <a:ext cx="6109970" cy="3865245"/>
          </a:xfrm>
          <a:prstGeom prst="rect">
            <a:avLst/>
          </a:prstGeom>
          <a:noFill/>
          <a:ln w="9525">
            <a:noFill/>
          </a:ln>
        </p:spPr>
      </p:pic>
      <p:pic>
        <p:nvPicPr>
          <p:cNvPr id="2" name="图片 1"/>
          <p:cNvPicPr>
            <a:picLocks noChangeAspect="1"/>
          </p:cNvPicPr>
          <p:nvPr>
            <p:custDataLst>
              <p:tags r:id="rId3"/>
            </p:custDataLst>
          </p:nvPr>
        </p:nvPicPr>
        <p:blipFill>
          <a:blip r:embed="rId4"/>
          <a:stretch>
            <a:fillRect/>
          </a:stretch>
        </p:blipFill>
        <p:spPr>
          <a:xfrm>
            <a:off x="323215" y="1196975"/>
            <a:ext cx="2796540" cy="18821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rPr>
              <a:t>计算机硬件</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972185" y="1917065"/>
            <a:ext cx="6870700" cy="829945"/>
          </a:xfrm>
          <a:prstGeom prst="rect">
            <a:avLst/>
          </a:prstGeom>
          <a:noFill/>
          <a:ln w="9525">
            <a:noFill/>
          </a:ln>
        </p:spPr>
        <p:txBody>
          <a:bodyPr wrap="square" anchor="t" anchorCtr="0">
            <a:spAutoFit/>
          </a:bodyPr>
          <a:p>
            <a:pPr lvl="1" algn="l">
              <a:lnSpc>
                <a:spcPct val="150000"/>
              </a:lnSpc>
              <a:buClrTx/>
              <a:buSzTx/>
            </a:pPr>
            <a:r>
              <a:rPr lang="zh-CN" altLang="en-US" sz="3200" dirty="0">
                <a:solidFill>
                  <a:srgbClr val="000066"/>
                </a:solidFill>
                <a:latin typeface="楷体_GB2312" pitchFamily="1" charset="-122"/>
                <a:ea typeface="楷体_GB2312" pitchFamily="1" charset="-122"/>
              </a:rPr>
              <a:t>芯片、板卡、外设、电缆等</a:t>
            </a:r>
            <a:endParaRPr lang="zh-CN" altLang="en-US" sz="3200" dirty="0">
              <a:latin typeface="楷体_GB2312" pitchFamily="1" charset="-122"/>
              <a:ea typeface="楷体_GB2312" pitchFamily="1"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文本占位符 28673" descr="Rectangle: Click to edit Master text styles&#10;Second level&#10;Third level&#10;Fourth level&#10;Fifth level"/>
          <p:cNvSpPr>
            <a:spLocks noGrp="1"/>
          </p:cNvSpPr>
          <p:nvPr>
            <p:ph type="body" idx="4294967295"/>
          </p:nvPr>
        </p:nvSpPr>
        <p:spPr>
          <a:xfrm>
            <a:off x="684213" y="1701800"/>
            <a:ext cx="8382000" cy="4495800"/>
          </a:xfrm>
        </p:spPr>
        <p:txBody>
          <a:bodyPr anchor="t" anchorCtr="0"/>
          <a:lstStyle/>
          <a:p>
            <a:pPr>
              <a:lnSpc>
                <a:spcPct val="120000"/>
              </a:lnSpc>
              <a:spcBef>
                <a:spcPct val="0"/>
              </a:spcBef>
              <a:buNone/>
            </a:pPr>
            <a:r>
              <a:rPr lang="en-US" altLang="zh-CN" sz="2400" b="1" dirty="0">
                <a:latin typeface="楷体_GB2312" pitchFamily="1" charset="-122"/>
                <a:ea typeface="楷体_GB2312" pitchFamily="1" charset="-122"/>
              </a:rPr>
              <a:t>1</a:t>
            </a:r>
            <a:r>
              <a:rPr lang="zh-CN" altLang="en-US" sz="2400" b="1" dirty="0">
                <a:latin typeface="楷体_GB2312" pitchFamily="1" charset="-122"/>
                <a:ea typeface="楷体_GB2312" pitchFamily="1" charset="-122"/>
              </a:rPr>
              <a:t>．总线接口部件</a:t>
            </a:r>
            <a:r>
              <a:rPr lang="en-US" altLang="zh-CN" sz="2400" b="1"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是</a:t>
            </a:r>
            <a:r>
              <a:rPr lang="en-US" altLang="zh-CN" sz="2400" b="1" dirty="0">
                <a:latin typeface="楷体_GB2312" pitchFamily="1" charset="-122"/>
                <a:ea typeface="楷体_GB2312" pitchFamily="1" charset="-122"/>
              </a:rPr>
              <a:t>CPU</a:t>
            </a:r>
            <a:r>
              <a:rPr lang="zh-CN" altLang="en-US" sz="2400" b="1" dirty="0">
                <a:latin typeface="楷体_GB2312" pitchFamily="1" charset="-122"/>
                <a:ea typeface="楷体_GB2312" pitchFamily="1" charset="-122"/>
              </a:rPr>
              <a:t>与整个计算机系统之间的</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高速接口</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功能：接受所有的总线操作请求，并按优先权进</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行选择，最大限度地利用本身的资源为这</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些请求服务。</a:t>
            </a:r>
            <a:endParaRPr lang="zh-CN" altLang="en-US" sz="2400" b="1" dirty="0">
              <a:latin typeface="楷体_GB2312" pitchFamily="1" charset="-122"/>
              <a:ea typeface="楷体_GB2312" pitchFamily="1" charset="-122"/>
            </a:endParaRPr>
          </a:p>
          <a:p>
            <a:pPr>
              <a:lnSpc>
                <a:spcPct val="120000"/>
              </a:lnSpc>
              <a:spcBef>
                <a:spcPct val="0"/>
              </a:spcBef>
              <a:buNone/>
            </a:pPr>
            <a:endParaRPr lang="zh-CN" altLang="en-US"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2</a:t>
            </a:r>
            <a:r>
              <a:rPr lang="zh-CN" altLang="en-US" sz="2400" b="1" dirty="0">
                <a:latin typeface="楷体_GB2312" pitchFamily="1" charset="-122"/>
                <a:ea typeface="楷体_GB2312" pitchFamily="1" charset="-122"/>
              </a:rPr>
              <a:t>．执行部件：寄存器组、标志寄存器、算逻部件、</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控制部件等组成</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功能：从译码指令队列中取出指令并且执行</a:t>
            </a:r>
            <a:endParaRPr lang="zh-CN" altLang="en-US" sz="2400" b="1" dirty="0">
              <a:latin typeface="楷体_GB2312" pitchFamily="1" charset="-122"/>
              <a:ea typeface="楷体_GB2312" pitchFamily="1" charset="-122"/>
            </a:endParaRPr>
          </a:p>
        </p:txBody>
      </p:sp>
      <p:sp>
        <p:nvSpPr>
          <p:cNvPr id="25602" name="文本框 28674"/>
          <p:cNvSpPr txBox="1"/>
          <p:nvPr/>
        </p:nvSpPr>
        <p:spPr>
          <a:xfrm>
            <a:off x="684530" y="188278"/>
            <a:ext cx="7272338" cy="706755"/>
          </a:xfrm>
          <a:prstGeom prst="rect">
            <a:avLst/>
          </a:prstGeom>
          <a:noFill/>
          <a:ln w="9525">
            <a:noFill/>
          </a:ln>
        </p:spPr>
        <p:txBody>
          <a:bodyPr anchor="t" anchorCtr="0">
            <a:spAutoFit/>
          </a:bodyPr>
          <a:lstStyle/>
          <a:p>
            <a:r>
              <a:rPr lang="en-US" altLang="zh-CN" sz="4000">
                <a:solidFill>
                  <a:schemeClr val="bg1"/>
                </a:solidFill>
                <a:latin typeface="华文新魏" panose="02010800040101010101" pitchFamily="2" charset="-122"/>
                <a:ea typeface="华文新魏" panose="02010800040101010101" pitchFamily="2" charset="-122"/>
              </a:rPr>
              <a:t>Intel 80x86</a:t>
            </a:r>
            <a:r>
              <a:rPr lang="zh-CN" altLang="en-US" sz="4000">
                <a:solidFill>
                  <a:schemeClr val="bg1"/>
                </a:solidFill>
                <a:latin typeface="华文新魏" panose="02010800040101010101" pitchFamily="2" charset="-122"/>
                <a:ea typeface="华文新魏" panose="02010800040101010101" pitchFamily="2" charset="-122"/>
              </a:rPr>
              <a:t>内部结构</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文本占位符 29697" descr="Rectangle: Click to edit Master text styles&#10;Second level&#10;Third level&#10;Fourth level&#10;Fifth level"/>
          <p:cNvSpPr>
            <a:spLocks noGrp="1"/>
          </p:cNvSpPr>
          <p:nvPr>
            <p:ph type="body" idx="4294967295"/>
          </p:nvPr>
        </p:nvSpPr>
        <p:spPr>
          <a:xfrm>
            <a:off x="539750" y="1557338"/>
            <a:ext cx="8064500" cy="4679950"/>
          </a:xfrm>
        </p:spPr>
        <p:txBody>
          <a:bodyPr anchor="t" anchorCtr="0"/>
          <a:lstStyle/>
          <a:p>
            <a:pPr>
              <a:lnSpc>
                <a:spcPct val="120000"/>
              </a:lnSpc>
              <a:spcBef>
                <a:spcPct val="0"/>
              </a:spcBef>
              <a:buNone/>
            </a:pPr>
            <a:r>
              <a:rPr lang="en-US" altLang="zh-CN" sz="2400" b="1" dirty="0">
                <a:latin typeface="楷体_GB2312" pitchFamily="1" charset="-122"/>
                <a:ea typeface="楷体_GB2312" pitchFamily="1" charset="-122"/>
              </a:rPr>
              <a:t>(1) </a:t>
            </a:r>
            <a:r>
              <a:rPr lang="zh-CN" altLang="en-US" sz="2400" b="1" dirty="0">
                <a:latin typeface="楷体_GB2312" pitchFamily="1" charset="-122"/>
                <a:ea typeface="楷体_GB2312" pitchFamily="1" charset="-122"/>
              </a:rPr>
              <a:t>数据寄存器组</a:t>
            </a:r>
            <a:r>
              <a:rPr lang="en-US" altLang="zh-CN" sz="2400" b="1" dirty="0">
                <a:latin typeface="楷体_GB2312" pitchFamily="1" charset="-122"/>
                <a:ea typeface="楷体_GB2312" pitchFamily="1" charset="-122"/>
              </a:rPr>
              <a:t>(EAX</a:t>
            </a:r>
            <a:r>
              <a:rPr lang="zh-CN" altLang="en-US" sz="2400" b="1" dirty="0">
                <a:latin typeface="楷体_GB2312" pitchFamily="1" charset="-122"/>
                <a:ea typeface="楷体_GB2312" pitchFamily="1" charset="-122"/>
              </a:rPr>
              <a:t>，</a:t>
            </a:r>
            <a:r>
              <a:rPr lang="en-US" altLang="zh-CN" sz="2400" b="1" dirty="0">
                <a:latin typeface="楷体_GB2312" pitchFamily="1" charset="-122"/>
                <a:ea typeface="楷体_GB2312" pitchFamily="1" charset="-122"/>
              </a:rPr>
              <a:t>EBX</a:t>
            </a:r>
            <a:r>
              <a:rPr lang="zh-CN" altLang="en-US" sz="2400" b="1" dirty="0">
                <a:latin typeface="楷体_GB2312" pitchFamily="1" charset="-122"/>
                <a:ea typeface="楷体_GB2312" pitchFamily="1" charset="-122"/>
              </a:rPr>
              <a:t>，</a:t>
            </a:r>
            <a:r>
              <a:rPr lang="en-US" altLang="zh-CN" sz="2400" b="1" dirty="0">
                <a:latin typeface="楷体_GB2312" pitchFamily="1" charset="-122"/>
                <a:ea typeface="楷体_GB2312" pitchFamily="1" charset="-122"/>
              </a:rPr>
              <a:t>ECX</a:t>
            </a:r>
            <a:r>
              <a:rPr lang="zh-CN" altLang="en-US" sz="2400" b="1" dirty="0">
                <a:latin typeface="楷体_GB2312" pitchFamily="1" charset="-122"/>
                <a:ea typeface="楷体_GB2312" pitchFamily="1" charset="-122"/>
              </a:rPr>
              <a:t>，</a:t>
            </a:r>
            <a:r>
              <a:rPr lang="en-US" altLang="zh-CN" sz="2400" b="1" dirty="0">
                <a:latin typeface="楷体_GB2312" pitchFamily="1" charset="-122"/>
                <a:ea typeface="楷体_GB2312" pitchFamily="1" charset="-122"/>
              </a:rPr>
              <a:t>EDX)</a:t>
            </a:r>
            <a:endParaRPr lang="en-US" altLang="zh-CN"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    E</a:t>
            </a:r>
            <a:r>
              <a:rPr lang="en-US" altLang="zh-CN" sz="2400" b="1" dirty="0">
                <a:solidFill>
                  <a:srgbClr val="FF0000"/>
                </a:solidFill>
                <a:latin typeface="楷体_GB2312" pitchFamily="1" charset="-122"/>
                <a:ea typeface="楷体_GB2312" pitchFamily="1" charset="-122"/>
              </a:rPr>
              <a:t>A</a:t>
            </a:r>
            <a:r>
              <a:rPr lang="en-US" altLang="zh-CN" sz="2400" b="1" dirty="0">
                <a:latin typeface="楷体_GB2312" pitchFamily="1" charset="-122"/>
                <a:ea typeface="楷体_GB2312" pitchFamily="1" charset="-122"/>
              </a:rPr>
              <a:t>X (</a:t>
            </a:r>
            <a:r>
              <a:rPr lang="zh-CN" altLang="en-US" sz="2400" b="1" dirty="0">
                <a:latin typeface="楷体_GB2312" pitchFamily="1" charset="-122"/>
                <a:ea typeface="楷体_GB2312" pitchFamily="1" charset="-122"/>
              </a:rPr>
              <a:t>累加器</a:t>
            </a:r>
            <a:r>
              <a:rPr lang="en-US" altLang="zh-CN" sz="2400" b="1" dirty="0">
                <a:latin typeface="楷体_GB2312" pitchFamily="1" charset="-122"/>
                <a:ea typeface="楷体_GB2312" pitchFamily="1" charset="-122"/>
              </a:rPr>
              <a:t>)Accumulator</a:t>
            </a:r>
            <a:endParaRPr lang="en-US" altLang="zh-CN"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    E</a:t>
            </a:r>
            <a:r>
              <a:rPr lang="en-US" altLang="zh-CN" sz="2400" b="1" dirty="0">
                <a:solidFill>
                  <a:srgbClr val="FF0000"/>
                </a:solidFill>
                <a:latin typeface="楷体_GB2312" pitchFamily="1" charset="-122"/>
                <a:ea typeface="楷体_GB2312" pitchFamily="1" charset="-122"/>
              </a:rPr>
              <a:t>B</a:t>
            </a:r>
            <a:r>
              <a:rPr lang="en-US" altLang="zh-CN" sz="2400" b="1" dirty="0">
                <a:latin typeface="楷体_GB2312" pitchFamily="1" charset="-122"/>
                <a:ea typeface="楷体_GB2312" pitchFamily="1" charset="-122"/>
              </a:rPr>
              <a:t>X (</a:t>
            </a:r>
            <a:r>
              <a:rPr lang="zh-CN" altLang="en-US" sz="2400" b="1" dirty="0">
                <a:latin typeface="楷体_GB2312" pitchFamily="1" charset="-122"/>
                <a:ea typeface="楷体_GB2312" pitchFamily="1" charset="-122"/>
              </a:rPr>
              <a:t>基址寄存器</a:t>
            </a:r>
            <a:r>
              <a:rPr lang="en-US" altLang="zh-CN" sz="2400" b="1" dirty="0">
                <a:latin typeface="楷体_GB2312" pitchFamily="1" charset="-122"/>
                <a:ea typeface="楷体_GB2312" pitchFamily="1" charset="-122"/>
              </a:rPr>
              <a:t>)Base        </a:t>
            </a:r>
            <a:endParaRPr lang="en-US" altLang="zh-CN"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    E</a:t>
            </a:r>
            <a:r>
              <a:rPr lang="en-US" altLang="zh-CN" sz="2400" b="1" dirty="0">
                <a:solidFill>
                  <a:srgbClr val="FF0000"/>
                </a:solidFill>
                <a:latin typeface="楷体_GB2312" pitchFamily="1" charset="-122"/>
                <a:ea typeface="楷体_GB2312" pitchFamily="1" charset="-122"/>
              </a:rPr>
              <a:t>C</a:t>
            </a:r>
            <a:r>
              <a:rPr lang="en-US" altLang="zh-CN" sz="2400" b="1" dirty="0">
                <a:latin typeface="楷体_GB2312" pitchFamily="1" charset="-122"/>
                <a:ea typeface="楷体_GB2312" pitchFamily="1" charset="-122"/>
              </a:rPr>
              <a:t>X (</a:t>
            </a:r>
            <a:r>
              <a:rPr lang="zh-CN" altLang="en-US" sz="2400" b="1" dirty="0">
                <a:latin typeface="楷体_GB2312" pitchFamily="1" charset="-122"/>
                <a:ea typeface="楷体_GB2312" pitchFamily="1" charset="-122"/>
              </a:rPr>
              <a:t>计数寄存器</a:t>
            </a:r>
            <a:r>
              <a:rPr lang="en-US" altLang="zh-CN" sz="2400" b="1" dirty="0">
                <a:latin typeface="楷体_GB2312" pitchFamily="1" charset="-122"/>
                <a:ea typeface="楷体_GB2312" pitchFamily="1" charset="-122"/>
              </a:rPr>
              <a:t>)Count</a:t>
            </a:r>
            <a:endParaRPr lang="en-US" altLang="zh-CN"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    E</a:t>
            </a:r>
            <a:r>
              <a:rPr lang="en-US" altLang="zh-CN" sz="2400" b="1" dirty="0">
                <a:solidFill>
                  <a:srgbClr val="FF0000"/>
                </a:solidFill>
                <a:latin typeface="楷体_GB2312" pitchFamily="1" charset="-122"/>
                <a:ea typeface="楷体_GB2312" pitchFamily="1" charset="-122"/>
              </a:rPr>
              <a:t>D</a:t>
            </a:r>
            <a:r>
              <a:rPr lang="en-US" altLang="zh-CN" sz="2400" b="1" dirty="0">
                <a:latin typeface="楷体_GB2312" pitchFamily="1" charset="-122"/>
                <a:ea typeface="楷体_GB2312" pitchFamily="1" charset="-122"/>
              </a:rPr>
              <a:t>X (</a:t>
            </a:r>
            <a:r>
              <a:rPr lang="zh-CN" altLang="en-US" sz="2400" b="1" dirty="0">
                <a:latin typeface="楷体_GB2312" pitchFamily="1" charset="-122"/>
                <a:ea typeface="楷体_GB2312" pitchFamily="1" charset="-122"/>
              </a:rPr>
              <a:t>数据寄存器</a:t>
            </a:r>
            <a:r>
              <a:rPr lang="en-US" altLang="zh-CN" sz="2400" b="1" dirty="0">
                <a:latin typeface="楷体_GB2312" pitchFamily="1" charset="-122"/>
                <a:ea typeface="楷体_GB2312" pitchFamily="1" charset="-122"/>
              </a:rPr>
              <a:t>)Data</a:t>
            </a:r>
            <a:endParaRPr lang="en-US" altLang="zh-CN" sz="2400" b="1" dirty="0">
              <a:latin typeface="楷体_GB2312" pitchFamily="1" charset="-122"/>
              <a:ea typeface="楷体_GB2312" pitchFamily="1" charset="-122"/>
            </a:endParaRPr>
          </a:p>
          <a:p>
            <a:pPr>
              <a:lnSpc>
                <a:spcPct val="120000"/>
              </a:lnSpc>
              <a:spcBef>
                <a:spcPct val="0"/>
              </a:spcBef>
              <a:buNone/>
            </a:pPr>
            <a:endParaRPr lang="en-US" altLang="zh-CN"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作用 ：用来保存操作数、运算结果或作指示</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器、变址寄存器，减少存取操作数所需</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要的访问总线和主存储器的时间，加快</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运行速度。</a:t>
            </a:r>
            <a:endParaRPr lang="zh-CN" altLang="en-US" sz="2400" b="1" dirty="0">
              <a:latin typeface="楷体_GB2312" pitchFamily="1" charset="-122"/>
              <a:ea typeface="楷体_GB2312" pitchFamily="1" charset="-122"/>
            </a:endParaRPr>
          </a:p>
        </p:txBody>
      </p:sp>
      <p:sp>
        <p:nvSpPr>
          <p:cNvPr id="26626" name="文本框 29698"/>
          <p:cNvSpPr txBox="1"/>
          <p:nvPr/>
        </p:nvSpPr>
        <p:spPr>
          <a:xfrm>
            <a:off x="755650" y="188913"/>
            <a:ext cx="7272338" cy="706755"/>
          </a:xfrm>
          <a:prstGeom prst="rect">
            <a:avLst/>
          </a:prstGeom>
          <a:noFill/>
          <a:ln w="9525">
            <a:noFill/>
          </a:ln>
        </p:spPr>
        <p:txBody>
          <a:bodyPr anchor="t" anchorCtr="0">
            <a:spAutoFit/>
          </a:bodyPr>
          <a:lstStyle/>
          <a:p>
            <a:r>
              <a:rPr lang="en-US" altLang="zh-CN" sz="4000">
                <a:solidFill>
                  <a:schemeClr val="bg1"/>
                </a:solidFill>
                <a:latin typeface="华文新魏" panose="02010800040101010101" pitchFamily="2" charset="-122"/>
                <a:ea typeface="华文新魏" panose="02010800040101010101" pitchFamily="2" charset="-122"/>
              </a:rPr>
              <a:t>Intel 80x86</a:t>
            </a:r>
            <a:r>
              <a:rPr lang="zh-CN" altLang="en-US" sz="4000">
                <a:solidFill>
                  <a:schemeClr val="bg1"/>
                </a:solidFill>
                <a:latin typeface="华文新魏" panose="02010800040101010101" pitchFamily="2" charset="-122"/>
                <a:ea typeface="华文新魏" panose="02010800040101010101" pitchFamily="2" charset="-122"/>
              </a:rPr>
              <a:t>内部结构</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文本占位符 30721" descr="Rectangle: Click to edit Master text styles&#10;Second level&#10;Third level&#10;Fourth level&#10;Fifth level"/>
          <p:cNvSpPr>
            <a:spLocks noGrp="1"/>
          </p:cNvSpPr>
          <p:nvPr>
            <p:ph type="body" idx="4294967295"/>
          </p:nvPr>
        </p:nvSpPr>
        <p:spPr>
          <a:xfrm>
            <a:off x="381000" y="4943475"/>
            <a:ext cx="8382000" cy="1222375"/>
          </a:xfrm>
        </p:spPr>
        <p:txBody>
          <a:bodyPr anchor="t" anchorCtr="0"/>
          <a:lstStyle/>
          <a:p>
            <a:pPr>
              <a:lnSpc>
                <a:spcPct val="120000"/>
              </a:lnSpc>
              <a:buNone/>
            </a:pPr>
            <a:r>
              <a:rPr lang="zh-CN" altLang="en-US" sz="1800" b="1" dirty="0">
                <a:solidFill>
                  <a:srgbClr val="FF0000"/>
                </a:solidFill>
                <a:latin typeface="楷体_GB2312" pitchFamily="1" charset="-122"/>
                <a:ea typeface="楷体_GB2312" pitchFamily="1" charset="-122"/>
              </a:rPr>
              <a:t>注意：</a:t>
            </a:r>
            <a:endParaRPr lang="zh-CN" altLang="en-US" sz="1800" b="1" dirty="0">
              <a:solidFill>
                <a:srgbClr val="FF0000"/>
              </a:solidFill>
              <a:latin typeface="楷体_GB2312" pitchFamily="1" charset="-122"/>
              <a:ea typeface="楷体_GB2312" pitchFamily="1" charset="-122"/>
            </a:endParaRPr>
          </a:p>
          <a:p>
            <a:pPr marL="1905" lvl="1" indent="455295">
              <a:lnSpc>
                <a:spcPct val="120000"/>
              </a:lnSpc>
              <a:buSzPct val="100000"/>
              <a:buChar char="l"/>
            </a:pPr>
            <a:r>
              <a:rPr lang="zh-CN" altLang="en-US" sz="1800" b="1" dirty="0">
                <a:latin typeface="楷体_GB2312" pitchFamily="1" charset="-122"/>
                <a:ea typeface="楷体_GB2312" pitchFamily="1" charset="-122"/>
              </a:rPr>
              <a:t>它们既可作</a:t>
            </a:r>
            <a:r>
              <a:rPr lang="en-US" altLang="zh-CN" sz="1800" b="1" dirty="0">
                <a:latin typeface="楷体_GB2312" pitchFamily="1" charset="-122"/>
                <a:ea typeface="楷体_GB2312" pitchFamily="1" charset="-122"/>
              </a:rPr>
              <a:t>32</a:t>
            </a:r>
            <a:r>
              <a:rPr lang="zh-CN" altLang="en-US" sz="1800" b="1" dirty="0">
                <a:latin typeface="楷体_GB2312" pitchFamily="1" charset="-122"/>
                <a:ea typeface="楷体_GB2312" pitchFamily="1" charset="-122"/>
              </a:rPr>
              <a:t>位、</a:t>
            </a:r>
            <a:r>
              <a:rPr lang="en-US" altLang="zh-CN" sz="1800" b="1" dirty="0">
                <a:latin typeface="楷体_GB2312" pitchFamily="1" charset="-122"/>
                <a:ea typeface="楷体_GB2312" pitchFamily="1" charset="-122"/>
              </a:rPr>
              <a:t>16</a:t>
            </a:r>
            <a:r>
              <a:rPr lang="zh-CN" altLang="en-US" sz="1800" b="1" dirty="0">
                <a:latin typeface="楷体_GB2312" pitchFamily="1" charset="-122"/>
                <a:ea typeface="楷体_GB2312" pitchFamily="1" charset="-122"/>
              </a:rPr>
              <a:t>位寄存器，也可作</a:t>
            </a:r>
            <a:r>
              <a:rPr lang="en-US" altLang="zh-CN" sz="1800" b="1" dirty="0">
                <a:latin typeface="楷体_GB2312" pitchFamily="1" charset="-122"/>
                <a:ea typeface="楷体_GB2312" pitchFamily="1" charset="-122"/>
              </a:rPr>
              <a:t>8</a:t>
            </a:r>
            <a:r>
              <a:rPr lang="zh-CN" altLang="en-US" sz="1800" b="1" dirty="0">
                <a:latin typeface="楷体_GB2312" pitchFamily="1" charset="-122"/>
                <a:ea typeface="楷体_GB2312" pitchFamily="1" charset="-122"/>
              </a:rPr>
              <a:t>位寄存器使用。</a:t>
            </a:r>
            <a:endParaRPr lang="zh-CN" altLang="en-US" sz="1800" b="1" dirty="0">
              <a:latin typeface="楷体_GB2312" pitchFamily="1" charset="-122"/>
              <a:ea typeface="楷体_GB2312" pitchFamily="1" charset="-122"/>
            </a:endParaRPr>
          </a:p>
          <a:p>
            <a:pPr marL="1905" lvl="1" indent="455295">
              <a:lnSpc>
                <a:spcPct val="120000"/>
              </a:lnSpc>
              <a:buSzPct val="100000"/>
              <a:buChar char="l"/>
            </a:pPr>
            <a:r>
              <a:rPr lang="en-US" altLang="zh-CN" sz="1800" b="1" dirty="0">
                <a:latin typeface="楷体_GB2312" pitchFamily="1" charset="-122"/>
                <a:ea typeface="楷体_GB2312" pitchFamily="1" charset="-122"/>
              </a:rPr>
              <a:t>16</a:t>
            </a:r>
            <a:r>
              <a:rPr lang="zh-CN" altLang="en-US" sz="1800" b="1" dirty="0">
                <a:latin typeface="楷体_GB2312" pitchFamily="1" charset="-122"/>
                <a:ea typeface="楷体_GB2312" pitchFamily="1" charset="-122"/>
              </a:rPr>
              <a:t>位和</a:t>
            </a:r>
            <a:r>
              <a:rPr lang="en-US" altLang="zh-CN" sz="1800" b="1" dirty="0">
                <a:latin typeface="楷体_GB2312" pitchFamily="1" charset="-122"/>
                <a:ea typeface="楷体_GB2312" pitchFamily="1" charset="-122"/>
              </a:rPr>
              <a:t>8</a:t>
            </a:r>
            <a:r>
              <a:rPr lang="zh-CN" altLang="en-US" sz="1800" b="1" dirty="0">
                <a:latin typeface="楷体_GB2312" pitchFamily="1" charset="-122"/>
                <a:ea typeface="楷体_GB2312" pitchFamily="1" charset="-122"/>
              </a:rPr>
              <a:t>位的寄存器不能作指示器或变址寄存器。</a:t>
            </a:r>
            <a:r>
              <a:rPr lang="zh-CN" altLang="en-US" sz="1800" dirty="0"/>
              <a:t> </a:t>
            </a:r>
            <a:endParaRPr lang="zh-CN" altLang="en-US" sz="1800" dirty="0"/>
          </a:p>
        </p:txBody>
      </p:sp>
      <p:sp>
        <p:nvSpPr>
          <p:cNvPr id="27650" name="文本框 30722"/>
          <p:cNvSpPr txBox="1"/>
          <p:nvPr/>
        </p:nvSpPr>
        <p:spPr>
          <a:xfrm>
            <a:off x="755650" y="188913"/>
            <a:ext cx="7272338" cy="706755"/>
          </a:xfrm>
          <a:prstGeom prst="rect">
            <a:avLst/>
          </a:prstGeom>
          <a:noFill/>
          <a:ln w="9525">
            <a:noFill/>
          </a:ln>
        </p:spPr>
        <p:txBody>
          <a:bodyPr anchor="t" anchorCtr="0">
            <a:spAutoFit/>
          </a:bodyPr>
          <a:lstStyle/>
          <a:p>
            <a:r>
              <a:rPr lang="en-US" altLang="zh-CN" sz="4000">
                <a:solidFill>
                  <a:schemeClr val="bg1"/>
                </a:solidFill>
                <a:latin typeface="华文新魏" panose="02010800040101010101" pitchFamily="2" charset="-122"/>
                <a:ea typeface="华文新魏" panose="02010800040101010101" pitchFamily="2" charset="-122"/>
              </a:rPr>
              <a:t>Intel 80x86</a:t>
            </a:r>
            <a:r>
              <a:rPr lang="zh-CN" altLang="en-US" sz="4000">
                <a:solidFill>
                  <a:schemeClr val="bg1"/>
                </a:solidFill>
                <a:latin typeface="华文新魏" panose="02010800040101010101" pitchFamily="2" charset="-122"/>
                <a:ea typeface="华文新魏" panose="02010800040101010101" pitchFamily="2" charset="-122"/>
              </a:rPr>
              <a:t>内部结构</a:t>
            </a:r>
            <a:endParaRPr lang="zh-CN" altLang="en-US" sz="4000">
              <a:solidFill>
                <a:schemeClr val="bg1"/>
              </a:solidFill>
              <a:latin typeface="华文新魏" panose="02010800040101010101" pitchFamily="2" charset="-122"/>
              <a:ea typeface="华文新魏" panose="02010800040101010101" pitchFamily="2" charset="-122"/>
            </a:endParaRPr>
          </a:p>
        </p:txBody>
      </p:sp>
      <p:pic>
        <p:nvPicPr>
          <p:cNvPr id="27651" name="图片 30723"/>
          <p:cNvPicPr>
            <a:picLocks noChangeAspect="1"/>
          </p:cNvPicPr>
          <p:nvPr/>
        </p:nvPicPr>
        <p:blipFill>
          <a:blip r:embed="rId1"/>
          <a:stretch>
            <a:fillRect/>
          </a:stretch>
        </p:blipFill>
        <p:spPr>
          <a:xfrm>
            <a:off x="755650" y="1700213"/>
            <a:ext cx="7237413" cy="3143250"/>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占位符 31745" descr="Rectangle: Click to edit Master text styles&#10;Second level&#10;Third level&#10;Fourth level&#10;Fifth level"/>
          <p:cNvSpPr>
            <a:spLocks noGrp="1"/>
          </p:cNvSpPr>
          <p:nvPr>
            <p:ph type="body" idx="4294967295"/>
          </p:nvPr>
        </p:nvSpPr>
        <p:spPr>
          <a:xfrm>
            <a:off x="612775" y="1557338"/>
            <a:ext cx="7934325" cy="4318000"/>
          </a:xfrm>
        </p:spPr>
        <p:txBody>
          <a:bodyPr anchor="t" anchorCtr="0"/>
          <a:lstStyle/>
          <a:p>
            <a:pPr>
              <a:lnSpc>
                <a:spcPct val="120000"/>
              </a:lnSpc>
              <a:spcBef>
                <a:spcPct val="0"/>
              </a:spcBef>
              <a:buNone/>
            </a:pPr>
            <a:r>
              <a:rPr lang="en-US" altLang="zh-CN" sz="2400" b="1" dirty="0">
                <a:latin typeface="楷体_GB2312" pitchFamily="1" charset="-122"/>
                <a:ea typeface="楷体_GB2312" pitchFamily="1" charset="-122"/>
              </a:rPr>
              <a:t>(2) </a:t>
            </a:r>
            <a:r>
              <a:rPr lang="zh-CN" altLang="en-US" sz="2400" b="1" dirty="0">
                <a:latin typeface="楷体_GB2312" pitchFamily="1" charset="-122"/>
                <a:ea typeface="楷体_GB2312" pitchFamily="1" charset="-122"/>
              </a:rPr>
              <a:t>指示器变址寄存器组</a:t>
            </a:r>
            <a:r>
              <a:rPr lang="en-US" altLang="zh-CN" sz="2400" b="1" dirty="0">
                <a:latin typeface="楷体_GB2312" pitchFamily="1" charset="-122"/>
                <a:ea typeface="楷体_GB2312" pitchFamily="1" charset="-122"/>
              </a:rPr>
              <a:t>(</a:t>
            </a:r>
            <a:r>
              <a:rPr lang="en-US" altLang="zh-CN" sz="2400" b="1" dirty="0">
                <a:solidFill>
                  <a:srgbClr val="FF3300"/>
                </a:solidFill>
                <a:latin typeface="楷体_GB2312" pitchFamily="1" charset="-122"/>
                <a:ea typeface="楷体_GB2312" pitchFamily="1" charset="-122"/>
              </a:rPr>
              <a:t>ESI</a:t>
            </a:r>
            <a:r>
              <a:rPr lang="zh-CN" altLang="en-US" sz="2400" b="1" dirty="0">
                <a:solidFill>
                  <a:srgbClr val="FF3300"/>
                </a:solidFill>
                <a:latin typeface="楷体_GB2312" pitchFamily="1" charset="-122"/>
                <a:ea typeface="楷体_GB2312" pitchFamily="1" charset="-122"/>
              </a:rPr>
              <a:t>、</a:t>
            </a:r>
            <a:r>
              <a:rPr lang="en-US" altLang="zh-CN" sz="2400" b="1" dirty="0">
                <a:solidFill>
                  <a:srgbClr val="FF3300"/>
                </a:solidFill>
                <a:latin typeface="楷体_GB2312" pitchFamily="1" charset="-122"/>
                <a:ea typeface="楷体_GB2312" pitchFamily="1" charset="-122"/>
              </a:rPr>
              <a:t>EDI</a:t>
            </a:r>
            <a:r>
              <a:rPr lang="zh-CN" altLang="en-US" sz="2400" b="1" dirty="0">
                <a:solidFill>
                  <a:srgbClr val="FF3300"/>
                </a:solidFill>
                <a:latin typeface="楷体_GB2312" pitchFamily="1" charset="-122"/>
                <a:ea typeface="楷体_GB2312" pitchFamily="1" charset="-122"/>
              </a:rPr>
              <a:t>、</a:t>
            </a:r>
            <a:r>
              <a:rPr lang="en-US" altLang="zh-CN" sz="2400" b="1" dirty="0">
                <a:solidFill>
                  <a:srgbClr val="FF3300"/>
                </a:solidFill>
                <a:latin typeface="楷体_GB2312" pitchFamily="1" charset="-122"/>
                <a:ea typeface="楷体_GB2312" pitchFamily="1" charset="-122"/>
              </a:rPr>
              <a:t>ESP</a:t>
            </a:r>
            <a:r>
              <a:rPr lang="zh-CN" altLang="en-US" sz="2400" b="1" dirty="0">
                <a:solidFill>
                  <a:srgbClr val="FF3300"/>
                </a:solidFill>
                <a:latin typeface="楷体_GB2312" pitchFamily="1" charset="-122"/>
                <a:ea typeface="楷体_GB2312" pitchFamily="1" charset="-122"/>
              </a:rPr>
              <a:t>、</a:t>
            </a:r>
            <a:r>
              <a:rPr lang="en-US" altLang="zh-CN" sz="2400" b="1" dirty="0">
                <a:solidFill>
                  <a:srgbClr val="FF3300"/>
                </a:solidFill>
                <a:latin typeface="楷体_GB2312" pitchFamily="1" charset="-122"/>
                <a:ea typeface="楷体_GB2312" pitchFamily="1" charset="-122"/>
              </a:rPr>
              <a:t>EB</a:t>
            </a:r>
            <a:r>
              <a:rPr lang="en-US" altLang="zh-CN" sz="2400" b="1" dirty="0">
                <a:solidFill>
                  <a:srgbClr val="FF0000"/>
                </a:solidFill>
                <a:latin typeface="楷体_GB2312" pitchFamily="1" charset="-122"/>
                <a:ea typeface="楷体_GB2312" pitchFamily="1" charset="-122"/>
              </a:rPr>
              <a:t>P</a:t>
            </a:r>
            <a:r>
              <a:rPr lang="en-US" altLang="zh-CN" sz="2400" b="1" dirty="0">
                <a:latin typeface="楷体_GB2312" pitchFamily="1" charset="-122"/>
                <a:ea typeface="楷体_GB2312" pitchFamily="1" charset="-122"/>
              </a:rPr>
              <a:t>)</a:t>
            </a:r>
            <a:endParaRPr lang="en-US" altLang="zh-CN"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作用：一般用来存放操作数的偏移地址，用作</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指示器或变址寄存器。</a:t>
            </a:r>
            <a:endParaRPr lang="zh-CN" altLang="en-US" sz="2400" b="1" dirty="0">
              <a:latin typeface="楷体_GB2312" pitchFamily="1" charset="-122"/>
              <a:ea typeface="楷体_GB2312" pitchFamily="1" charset="-122"/>
            </a:endParaRPr>
          </a:p>
          <a:p>
            <a:pPr marL="1905" lvl="1" indent="455295">
              <a:lnSpc>
                <a:spcPct val="120000"/>
              </a:lnSpc>
              <a:spcBef>
                <a:spcPct val="0"/>
              </a:spcBef>
              <a:buSzPct val="100000"/>
              <a:buChar char="l"/>
            </a:pPr>
            <a:r>
              <a:rPr lang="en-US" altLang="zh-CN" sz="2400" b="1" dirty="0">
                <a:latin typeface="楷体_GB2312" pitchFamily="1" charset="-122"/>
                <a:ea typeface="楷体_GB2312" pitchFamily="1" charset="-122"/>
              </a:rPr>
              <a:t>ESI(Source Index)</a:t>
            </a:r>
            <a:r>
              <a:rPr lang="zh-CN" altLang="en-US" sz="2400" b="1" dirty="0">
                <a:latin typeface="楷体_GB2312" pitchFamily="1" charset="-122"/>
                <a:ea typeface="楷体_GB2312" pitchFamily="1" charset="-122"/>
              </a:rPr>
              <a:t>，称为源变址寄址器；字符串指令源操作数的指示器</a:t>
            </a:r>
            <a:endParaRPr lang="zh-CN" altLang="en-US" sz="2400" b="1" dirty="0">
              <a:latin typeface="楷体_GB2312" pitchFamily="1" charset="-122"/>
              <a:ea typeface="楷体_GB2312" pitchFamily="1" charset="-122"/>
            </a:endParaRPr>
          </a:p>
          <a:p>
            <a:pPr marL="1905" lvl="1" indent="455295">
              <a:lnSpc>
                <a:spcPct val="120000"/>
              </a:lnSpc>
              <a:spcBef>
                <a:spcPct val="0"/>
              </a:spcBef>
              <a:buSzPct val="100000"/>
              <a:buChar char="l"/>
            </a:pPr>
            <a:r>
              <a:rPr lang="en-US" altLang="zh-CN" sz="2400" b="1" dirty="0">
                <a:latin typeface="楷体_GB2312" pitchFamily="1" charset="-122"/>
                <a:ea typeface="楷体_GB2312" pitchFamily="1" charset="-122"/>
              </a:rPr>
              <a:t>EDI(Destination Index)</a:t>
            </a:r>
            <a:r>
              <a:rPr lang="zh-CN" altLang="en-US" sz="2400" b="1" dirty="0">
                <a:latin typeface="楷体_GB2312" pitchFamily="1" charset="-122"/>
                <a:ea typeface="楷体_GB2312" pitchFamily="1" charset="-122"/>
              </a:rPr>
              <a:t>，称为目的变址寄存器；字符串指令目的操作数的指示器</a:t>
            </a:r>
            <a:endParaRPr lang="zh-CN" altLang="en-US" sz="2400" b="1" dirty="0">
              <a:latin typeface="楷体_GB2312" pitchFamily="1" charset="-122"/>
              <a:ea typeface="楷体_GB2312" pitchFamily="1" charset="-122"/>
            </a:endParaRPr>
          </a:p>
          <a:p>
            <a:pPr marL="1905" lvl="1" indent="455295">
              <a:lnSpc>
                <a:spcPct val="120000"/>
              </a:lnSpc>
              <a:spcBef>
                <a:spcPct val="0"/>
              </a:spcBef>
              <a:buSzPct val="100000"/>
              <a:buChar char="l"/>
            </a:pPr>
            <a:r>
              <a:rPr lang="zh-CN" altLang="en-US" sz="2400" b="1" dirty="0">
                <a:latin typeface="楷体_GB2312" pitchFamily="1" charset="-122"/>
                <a:ea typeface="楷体_GB2312" pitchFamily="1" charset="-122"/>
              </a:rPr>
              <a:t>ESP（Stack Pointer），称为堆栈指示器，存放的是当前堆栈段中栈顶的偏移地址； </a:t>
            </a:r>
            <a:endParaRPr lang="zh-CN" altLang="en-US" sz="2400" b="1" dirty="0">
              <a:latin typeface="楷体_GB2312" pitchFamily="1" charset="-122"/>
              <a:ea typeface="楷体_GB2312" pitchFamily="1" charset="-122"/>
            </a:endParaRPr>
          </a:p>
          <a:p>
            <a:pPr marL="1905" lvl="1" indent="455295">
              <a:lnSpc>
                <a:spcPct val="120000"/>
              </a:lnSpc>
              <a:spcBef>
                <a:spcPct val="0"/>
              </a:spcBef>
              <a:buSzPct val="100000"/>
              <a:buChar char="l"/>
            </a:pPr>
            <a:r>
              <a:rPr lang="zh-CN" altLang="en-US" sz="2400" b="1" dirty="0">
                <a:latin typeface="楷体_GB2312" pitchFamily="1" charset="-122"/>
                <a:ea typeface="楷体_GB2312" pitchFamily="1" charset="-122"/>
              </a:rPr>
              <a:t>EBP(Base Pointer)，为对堆栈操作的基址寄存器；</a:t>
            </a:r>
            <a:endParaRPr lang="zh-CN" altLang="en-US" sz="2400" b="1" dirty="0">
              <a:latin typeface="楷体_GB2312" pitchFamily="1" charset="-122"/>
              <a:ea typeface="楷体_GB2312" pitchFamily="1" charset="-122"/>
            </a:endParaRPr>
          </a:p>
        </p:txBody>
      </p:sp>
      <p:sp>
        <p:nvSpPr>
          <p:cNvPr id="28674" name="文本框 31746"/>
          <p:cNvSpPr txBox="1"/>
          <p:nvPr/>
        </p:nvSpPr>
        <p:spPr>
          <a:xfrm>
            <a:off x="755650" y="188913"/>
            <a:ext cx="7272338" cy="706755"/>
          </a:xfrm>
          <a:prstGeom prst="rect">
            <a:avLst/>
          </a:prstGeom>
          <a:noFill/>
          <a:ln w="9525">
            <a:noFill/>
          </a:ln>
        </p:spPr>
        <p:txBody>
          <a:bodyPr anchor="t" anchorCtr="0">
            <a:spAutoFit/>
          </a:bodyPr>
          <a:lstStyle/>
          <a:p>
            <a:r>
              <a:rPr lang="en-US" altLang="zh-CN" sz="4000">
                <a:solidFill>
                  <a:schemeClr val="bg1"/>
                </a:solidFill>
                <a:latin typeface="华文新魏" panose="02010800040101010101" pitchFamily="2" charset="-122"/>
                <a:ea typeface="华文新魏" panose="02010800040101010101" pitchFamily="2" charset="-122"/>
              </a:rPr>
              <a:t>Intel 80x86</a:t>
            </a:r>
            <a:r>
              <a:rPr lang="zh-CN" altLang="en-US" sz="4000">
                <a:solidFill>
                  <a:schemeClr val="bg1"/>
                </a:solidFill>
                <a:latin typeface="华文新魏" panose="02010800040101010101" pitchFamily="2" charset="-122"/>
                <a:ea typeface="华文新魏" panose="02010800040101010101" pitchFamily="2" charset="-122"/>
              </a:rPr>
              <a:t>内部结构</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文本占位符 32770" descr="Rectangle: Click to edit Master text styles&#10;Second level&#10;Third level&#10;Fourth level&#10;Fifth level"/>
          <p:cNvSpPr>
            <a:spLocks noGrp="1"/>
          </p:cNvSpPr>
          <p:nvPr>
            <p:ph type="body" sz="half" idx="4294967295"/>
          </p:nvPr>
        </p:nvSpPr>
        <p:spPr>
          <a:xfrm>
            <a:off x="381000" y="1524000"/>
            <a:ext cx="8151813" cy="3992563"/>
          </a:xfrm>
        </p:spPr>
        <p:txBody>
          <a:bodyPr anchor="t" anchorCtr="0"/>
          <a:lstStyle>
            <a:lvl1pPr lvl="0">
              <a:buClr>
                <a:schemeClr val="hlink"/>
              </a:buClr>
              <a:buSzPct val="110000"/>
              <a:buFont typeface="Wingdings" panose="05000000000000000000" pitchFamily="2" charset="2"/>
              <a:defRPr sz="2800"/>
            </a:lvl1pPr>
            <a:lvl2pPr lvl="1">
              <a:buClr>
                <a:schemeClr val="tx1"/>
              </a:buClr>
              <a:buSzPct val="60000"/>
              <a:buFont typeface="Wingdings" panose="05000000000000000000" pitchFamily="2" charset="2"/>
              <a:defRPr sz="2400"/>
            </a:lvl2pPr>
            <a:lvl3pPr lvl="2">
              <a:buClr>
                <a:schemeClr val="hlink"/>
              </a:buClr>
              <a:buSzPct val="95000"/>
              <a:buFont typeface="Wingdings" panose="05000000000000000000" pitchFamily="2" charset="2"/>
              <a:defRPr sz="2000"/>
            </a:lvl3pPr>
            <a:lvl4pPr lvl="3">
              <a:buClr>
                <a:schemeClr val="tx1"/>
              </a:buClr>
              <a:buSzPct val="65000"/>
              <a:buFont typeface="Wingdings" panose="05000000000000000000" pitchFamily="2" charset="2"/>
              <a:defRPr sz="1800"/>
            </a:lvl4pPr>
            <a:lvl5pPr lvl="4">
              <a:buClr>
                <a:schemeClr val="hlink"/>
              </a:buClr>
              <a:buSzPct val="60000"/>
              <a:buFont typeface="Wingdings" panose="05000000000000000000" pitchFamily="2" charset="2"/>
              <a:defRPr sz="1800"/>
            </a:lvl5pPr>
          </a:lstStyle>
          <a:p>
            <a:pPr lvl="0" indent="-342900">
              <a:lnSpc>
                <a:spcPct val="120000"/>
              </a:lnSpc>
              <a:spcBef>
                <a:spcPct val="0"/>
              </a:spcBef>
              <a:buNone/>
            </a:pPr>
            <a:r>
              <a:rPr lang="en-US" altLang="zh-CN" sz="2400" b="1" dirty="0">
                <a:latin typeface="宋体" panose="02010600030101010101" pitchFamily="2" charset="-122"/>
              </a:rPr>
              <a:t>3. </a:t>
            </a:r>
            <a:r>
              <a:rPr lang="zh-CN" altLang="en-US" sz="2400" b="1" dirty="0">
                <a:latin typeface="宋体" panose="02010600030101010101" pitchFamily="2" charset="-122"/>
              </a:rPr>
              <a:t>指令预取部件和指令译码部件</a:t>
            </a:r>
            <a:endParaRPr lang="zh-CN" altLang="en-US" sz="2400" b="1" dirty="0">
              <a:latin typeface="宋体" panose="02010600030101010101" pitchFamily="2" charset="-122"/>
            </a:endParaRPr>
          </a:p>
          <a:p>
            <a:pPr lvl="0" indent="-342900">
              <a:lnSpc>
                <a:spcPct val="120000"/>
              </a:lnSpc>
              <a:spcBef>
                <a:spcPct val="0"/>
              </a:spcBef>
              <a:buNone/>
            </a:pPr>
            <a:r>
              <a:rPr lang="zh-CN" altLang="en-US" sz="2400" b="1" dirty="0">
                <a:latin typeface="宋体" panose="02010600030101010101" pitchFamily="2" charset="-122"/>
              </a:rPr>
              <a:t>	指令预取部件</a:t>
            </a:r>
            <a:r>
              <a:rPr lang="en-US" altLang="zh-CN" sz="2400" b="1" dirty="0">
                <a:latin typeface="宋体" panose="02010600030101010101" pitchFamily="2" charset="-122"/>
              </a:rPr>
              <a:t>:</a:t>
            </a:r>
            <a:r>
              <a:rPr lang="zh-CN" altLang="en-US" sz="2400" b="1" dirty="0">
                <a:latin typeface="宋体" panose="02010600030101010101" pitchFamily="2" charset="-122"/>
              </a:rPr>
              <a:t>通过总线接口部件，把将要执行的指令从主存中取出，送入指令排队机构中排队。</a:t>
            </a:r>
            <a:endParaRPr lang="zh-CN" altLang="en-US" sz="2400" b="1" dirty="0">
              <a:latin typeface="宋体" panose="02010600030101010101" pitchFamily="2" charset="-122"/>
            </a:endParaRPr>
          </a:p>
          <a:p>
            <a:pPr lvl="0" indent="-342900">
              <a:lnSpc>
                <a:spcPct val="120000"/>
              </a:lnSpc>
              <a:spcBef>
                <a:spcPct val="0"/>
              </a:spcBef>
              <a:buNone/>
            </a:pPr>
            <a:r>
              <a:rPr lang="zh-CN" altLang="en-US" sz="2400" b="1" dirty="0">
                <a:latin typeface="宋体" panose="02010600030101010101" pitchFamily="2" charset="-122"/>
              </a:rPr>
              <a:t>	指令译码部件</a:t>
            </a:r>
            <a:r>
              <a:rPr lang="en-US" altLang="zh-CN" sz="2400" b="1" dirty="0">
                <a:latin typeface="宋体" panose="02010600030101010101" pitchFamily="2" charset="-122"/>
              </a:rPr>
              <a:t>:</a:t>
            </a:r>
            <a:r>
              <a:rPr lang="zh-CN" altLang="en-US" sz="2400" b="1" dirty="0">
                <a:latin typeface="宋体" panose="02010600030101010101" pitchFamily="2" charset="-122"/>
              </a:rPr>
              <a:t>从指令预取部件中读出指令并译码，再送入译码指令队列排队供执行部件使用。                                       </a:t>
            </a:r>
            <a:endParaRPr lang="zh-CN" altLang="en-US" sz="2400" b="1" dirty="0">
              <a:latin typeface="宋体" panose="02010600030101010101" pitchFamily="2" charset="-122"/>
            </a:endParaRPr>
          </a:p>
          <a:p>
            <a:pPr lvl="0" indent="-342900">
              <a:lnSpc>
                <a:spcPct val="120000"/>
              </a:lnSpc>
              <a:spcBef>
                <a:spcPct val="0"/>
              </a:spcBef>
              <a:buNone/>
            </a:pPr>
            <a:endParaRPr lang="zh-CN" altLang="en-US" sz="2400" b="1" dirty="0">
              <a:latin typeface="宋体" panose="02010600030101010101" pitchFamily="2" charset="-122"/>
            </a:endParaRPr>
          </a:p>
          <a:p>
            <a:pPr lvl="0" indent="-342900">
              <a:lnSpc>
                <a:spcPct val="120000"/>
              </a:lnSpc>
              <a:spcBef>
                <a:spcPct val="0"/>
              </a:spcBef>
              <a:buNone/>
            </a:pPr>
            <a:r>
              <a:rPr lang="zh-CN" altLang="en-US" sz="2400" b="1" dirty="0">
                <a:latin typeface="宋体" panose="02010600030101010101" pitchFamily="2" charset="-122"/>
              </a:rPr>
              <a:t>	指令指示器</a:t>
            </a:r>
            <a:r>
              <a:rPr lang="en-US" altLang="zh-CN" sz="2400" b="1" dirty="0">
                <a:latin typeface="宋体" panose="02010600030101010101" pitchFamily="2" charset="-122"/>
              </a:rPr>
              <a:t>:</a:t>
            </a:r>
            <a:r>
              <a:rPr lang="zh-CN" altLang="en-US" sz="2400" b="1" dirty="0">
                <a:latin typeface="宋体" panose="02010600030101010101" pitchFamily="2" charset="-122"/>
              </a:rPr>
              <a:t>它总是保存着下一条将要被</a:t>
            </a:r>
            <a:r>
              <a:rPr lang="en-US" altLang="zh-CN" sz="2400" b="1" dirty="0">
                <a:latin typeface="宋体" panose="02010600030101010101" pitchFamily="2" charset="-122"/>
              </a:rPr>
              <a:t>CPU</a:t>
            </a:r>
            <a:r>
              <a:rPr lang="zh-CN" altLang="en-US" sz="2400" b="1" dirty="0">
                <a:latin typeface="宋体" panose="02010600030101010101" pitchFamily="2" charset="-122"/>
              </a:rPr>
              <a:t>执行的指令的偏移地址，其值为该指令到所在段首址的字节距离。</a:t>
            </a:r>
            <a:endParaRPr lang="zh-CN" altLang="en-US" sz="2400" b="1" dirty="0">
              <a:latin typeface="宋体" panose="02010600030101010101" pitchFamily="2" charset="-122"/>
            </a:endParaRPr>
          </a:p>
        </p:txBody>
      </p:sp>
      <p:sp>
        <p:nvSpPr>
          <p:cNvPr id="29698" name="文本框 32771"/>
          <p:cNvSpPr txBox="1"/>
          <p:nvPr/>
        </p:nvSpPr>
        <p:spPr>
          <a:xfrm>
            <a:off x="755650" y="188913"/>
            <a:ext cx="7272338" cy="706755"/>
          </a:xfrm>
          <a:prstGeom prst="rect">
            <a:avLst/>
          </a:prstGeom>
          <a:noFill/>
          <a:ln w="9525">
            <a:noFill/>
          </a:ln>
        </p:spPr>
        <p:txBody>
          <a:bodyPr anchor="t" anchorCtr="0">
            <a:spAutoFit/>
          </a:bodyPr>
          <a:lstStyle/>
          <a:p>
            <a:r>
              <a:rPr lang="en-US" altLang="zh-CN" sz="4000">
                <a:solidFill>
                  <a:schemeClr val="bg1"/>
                </a:solidFill>
                <a:latin typeface="华文新魏" panose="02010800040101010101" pitchFamily="2" charset="-122"/>
                <a:ea typeface="华文新魏" panose="02010800040101010101" pitchFamily="2" charset="-122"/>
              </a:rPr>
              <a:t>Intel 80x86</a:t>
            </a:r>
            <a:r>
              <a:rPr lang="zh-CN" altLang="en-US" sz="4000">
                <a:solidFill>
                  <a:schemeClr val="bg1"/>
                </a:solidFill>
                <a:latin typeface="华文新魏" panose="02010800040101010101" pitchFamily="2" charset="-122"/>
                <a:ea typeface="华文新魏" panose="02010800040101010101" pitchFamily="2" charset="-122"/>
              </a:rPr>
              <a:t>内部结构</a:t>
            </a:r>
            <a:endParaRPr lang="zh-CN" altLang="en-US" sz="4000">
              <a:solidFill>
                <a:schemeClr val="bg1"/>
              </a:solidFill>
              <a:latin typeface="华文新魏" panose="02010800040101010101" pitchFamily="2" charset="-122"/>
              <a:ea typeface="华文新魏" panose="02010800040101010101" pitchFamily="2" charset="-122"/>
            </a:endParaRPr>
          </a:p>
        </p:txBody>
      </p:sp>
      <p:graphicFrame>
        <p:nvGraphicFramePr>
          <p:cNvPr id="30724" name="内容占位符 30723"/>
          <p:cNvGraphicFramePr>
            <a:graphicFrameLocks noGrp="1"/>
          </p:cNvGraphicFramePr>
          <p:nvPr>
            <p:ph sz="half" idx="4294967295"/>
          </p:nvPr>
        </p:nvGraphicFramePr>
        <p:xfrm>
          <a:off x="900113" y="5373688"/>
          <a:ext cx="6624638" cy="793750"/>
        </p:xfrm>
        <a:graphic>
          <a:graphicData uri="http://schemas.openxmlformats.org/drawingml/2006/table">
            <a:tbl>
              <a:tblPr/>
              <a:tblGrid>
                <a:gridCol w="1081088"/>
                <a:gridCol w="2592387"/>
                <a:gridCol w="2951163"/>
              </a:tblGrid>
              <a:tr h="396875">
                <a:tc>
                  <a: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lgn="r">
                        <a:spcBef>
                          <a:spcPct val="20000"/>
                        </a:spcBef>
                        <a:buClr>
                          <a:schemeClr val="hlink"/>
                        </a:buClr>
                        <a:buSzPct val="110000"/>
                        <a:buFont typeface="Wingdings" panose="05000000000000000000" pitchFamily="2" charset="2"/>
                        <a:buNone/>
                      </a:pPr>
                      <a:r>
                        <a:rPr lang="en-US" altLang="x-none" sz="2000" b="1" dirty="0">
                          <a:solidFill>
                            <a:srgbClr val="FF3300"/>
                          </a:solidFill>
                          <a:latin typeface="楷体_GB2312" pitchFamily="1" charset="-122"/>
                          <a:ea typeface="楷体_GB2312" pitchFamily="1" charset="-122"/>
                        </a:rPr>
                        <a:t>EIP</a:t>
                      </a:r>
                      <a:endParaRPr lang="en-US" altLang="x-none" sz="2000" b="1" dirty="0">
                        <a:solidFill>
                          <a:srgbClr val="FF3300"/>
                        </a:solidFill>
                        <a:latin typeface="楷体_GB2312" pitchFamily="1" charset="-122"/>
                        <a:ea typeface="楷体_GB2312" pitchFamily="1" charset="-122"/>
                      </a:endParaRPr>
                    </a:p>
                  </a:txBody>
                  <a:tcPr anchor="ctr">
                    <a:lnL cap="flat">
                      <a:noFill/>
                    </a:lnL>
                    <a:lnR w="28575" cap="flat" cmpd="sng">
                      <a:solidFill>
                        <a:srgbClr val="40458C"/>
                      </a:solidFill>
                      <a:prstDash val="solid"/>
                      <a:headEnd type="none" w="med" len="med"/>
                      <a:tailEnd type="none" w="med" len="med"/>
                    </a:lnR>
                    <a:lnT cap="flat">
                      <a:noFill/>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lgn="ctr">
                        <a:spcBef>
                          <a:spcPct val="20000"/>
                        </a:spcBef>
                        <a:buClr>
                          <a:schemeClr val="hlink"/>
                        </a:buClr>
                        <a:buSzPct val="110000"/>
                        <a:buFont typeface="Wingdings" panose="05000000000000000000" pitchFamily="2" charset="2"/>
                        <a:buNone/>
                      </a:pPr>
                      <a:endParaRPr sz="2000">
                        <a:latin typeface="楷体_GB2312" pitchFamily="1" charset="-122"/>
                        <a:ea typeface="楷体_GB2312" pitchFamily="1" charset="-122"/>
                      </a:endParaRPr>
                    </a:p>
                  </a:txBody>
                  <a:tcPr anchor="ctr">
                    <a:lnL w="28575" cap="flat" cmpd="sng">
                      <a:solidFill>
                        <a:srgbClr val="40458C"/>
                      </a:solidFill>
                      <a:prstDash val="solid"/>
                      <a:headEnd type="none" w="med" len="med"/>
                      <a:tailEnd type="none" w="med" len="med"/>
                    </a:lnL>
                    <a:lnR w="28575" cap="flat" cmpd="sng">
                      <a:solidFill>
                        <a:srgbClr val="40458C"/>
                      </a:solidFill>
                      <a:prstDash val="solid"/>
                      <a:headEnd type="none" w="med" len="med"/>
                      <a:tailEnd type="none" w="med" len="med"/>
                    </a:lnR>
                    <a:lnT w="28575" cap="flat" cmpd="sng">
                      <a:solidFill>
                        <a:srgbClr val="40458C"/>
                      </a:solidFill>
                      <a:prstDash val="solid"/>
                      <a:headEnd type="none" w="med" len="med"/>
                      <a:tailEnd type="none" w="med" len="med"/>
                    </a:lnT>
                    <a:lnB w="28575" cap="flat" cmpd="sng">
                      <a:solidFill>
                        <a:srgbClr val="40458C"/>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lgn="ctr">
                        <a:spcBef>
                          <a:spcPct val="20000"/>
                        </a:spcBef>
                        <a:buClr>
                          <a:schemeClr val="hlink"/>
                        </a:buClr>
                        <a:buSzPct val="110000"/>
                        <a:buFont typeface="Wingdings" panose="05000000000000000000" pitchFamily="2" charset="2"/>
                        <a:buNone/>
                      </a:pPr>
                      <a:r>
                        <a:rPr lang="en-US" altLang="x-none" sz="2000" b="1" dirty="0">
                          <a:solidFill>
                            <a:srgbClr val="FF3300"/>
                          </a:solidFill>
                          <a:latin typeface="楷体_GB2312" pitchFamily="1" charset="-122"/>
                          <a:ea typeface="楷体_GB2312" pitchFamily="1" charset="-122"/>
                        </a:rPr>
                        <a:t>IP</a:t>
                      </a:r>
                      <a:endParaRPr lang="en-US" altLang="x-none" sz="2000" b="1" dirty="0">
                        <a:solidFill>
                          <a:srgbClr val="FF3300"/>
                        </a:solidFill>
                        <a:latin typeface="楷体_GB2312" pitchFamily="1" charset="-122"/>
                        <a:ea typeface="楷体_GB2312" pitchFamily="1" charset="-122"/>
                      </a:endParaRPr>
                    </a:p>
                  </a:txBody>
                  <a:tcPr anchor="ctr">
                    <a:lnL w="28575" cap="flat" cmpd="sng">
                      <a:solidFill>
                        <a:srgbClr val="40458C"/>
                      </a:solidFill>
                      <a:prstDash val="solid"/>
                      <a:headEnd type="none" w="med" len="med"/>
                      <a:tailEnd type="none" w="med" len="med"/>
                    </a:lnL>
                    <a:lnR w="28575" cap="flat" cmpd="sng">
                      <a:solidFill>
                        <a:srgbClr val="40458C"/>
                      </a:solidFill>
                      <a:prstDash val="solid"/>
                      <a:headEnd type="none" w="med" len="med"/>
                      <a:tailEnd type="none" w="med" len="med"/>
                    </a:lnR>
                    <a:lnT w="28575" cap="flat" cmpd="sng">
                      <a:solidFill>
                        <a:srgbClr val="40458C"/>
                      </a:solidFill>
                      <a:prstDash val="solid"/>
                      <a:headEnd type="none" w="med" len="med"/>
                      <a:tailEnd type="none" w="med" len="med"/>
                    </a:lnT>
                    <a:lnB w="28575" cap="flat" cmpd="sng">
                      <a:solidFill>
                        <a:srgbClr val="40458C"/>
                      </a:solidFill>
                      <a:prstDash val="solid"/>
                      <a:headEnd type="none" w="med" len="med"/>
                      <a:tailEnd type="none" w="med" len="med"/>
                    </a:lnB>
                    <a:lnTlToBr>
                      <a:noFill/>
                    </a:lnTlToBr>
                    <a:lnBlToTr>
                      <a:noFill/>
                    </a:lnBlToTr>
                    <a:noFill/>
                  </a:tcPr>
                </a:tc>
              </a:tr>
              <a:tr h="396875">
                <a:tc>
                  <a: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lgn="ctr">
                        <a:spcBef>
                          <a:spcPct val="20000"/>
                        </a:spcBef>
                        <a:buClr>
                          <a:schemeClr val="hlink"/>
                        </a:buClr>
                        <a:buSzPct val="110000"/>
                        <a:buFont typeface="Wingdings" panose="05000000000000000000" pitchFamily="2" charset="2"/>
                        <a:buNone/>
                      </a:pPr>
                      <a:endParaRPr sz="2000">
                        <a:latin typeface="楷体_GB2312" pitchFamily="1" charset="-122"/>
                        <a:ea typeface="楷体_GB2312" pitchFamily="1" charset="-122"/>
                      </a:endParaRPr>
                    </a:p>
                  </a:txBody>
                  <a:tcPr anchor="ctr">
                    <a:lnL cap="flat">
                      <a:noFill/>
                    </a:lnL>
                    <a:lnR cap="flat">
                      <a:noFill/>
                    </a:lnR>
                    <a:lnT cap="flat">
                      <a:noFill/>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lgn="ctr">
                        <a:spcBef>
                          <a:spcPct val="20000"/>
                        </a:spcBef>
                        <a:buClr>
                          <a:schemeClr val="hlink"/>
                        </a:buClr>
                        <a:buSzPct val="110000"/>
                        <a:buFont typeface="Wingdings" panose="05000000000000000000" pitchFamily="2" charset="2"/>
                        <a:buNone/>
                      </a:pPr>
                      <a:r>
                        <a:rPr lang="en-US" altLang="x-none" sz="2000" b="1" dirty="0">
                          <a:latin typeface="楷体_GB2312" pitchFamily="1" charset="-122"/>
                          <a:ea typeface="楷体_GB2312" pitchFamily="1" charset="-122"/>
                        </a:rPr>
                        <a:t>31              16</a:t>
                      </a:r>
                      <a:endParaRPr lang="en-US" altLang="x-none" sz="2000" dirty="0">
                        <a:latin typeface="楷体_GB2312" pitchFamily="1" charset="-122"/>
                        <a:ea typeface="楷体_GB2312" pitchFamily="1" charset="-122"/>
                      </a:endParaRPr>
                    </a:p>
                  </a:txBody>
                  <a:tcPr anchor="ctr">
                    <a:lnL cap="flat">
                      <a:noFill/>
                    </a:lnL>
                    <a:lnR cap="flat">
                      <a:noFill/>
                    </a:lnR>
                    <a:lnT w="28575" cap="flat" cmpd="sng">
                      <a:solidFill>
                        <a:srgbClr val="40458C"/>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
                        </a:buBlip>
                        <a:defRPr sz="2800" b="0" i="0" u="none" kern="1200" baseline="0">
                          <a:solidFill>
                            <a:srgbClr val="000066"/>
                          </a:solidFill>
                          <a:latin typeface="Arial" panose="020B0604020202020204" pitchFamily="34" charset="0"/>
                          <a:ea typeface="宋体" panose="02010600030101010101" pitchFamily="2" charset="-122"/>
                        </a:defRPr>
                      </a:lvl1pPr>
                      <a:lvl2pPr marL="742950" lvl="1" indent="-285750">
                        <a:buClr>
                          <a:schemeClr val="tx1"/>
                        </a:buClr>
                        <a:buChar char="n"/>
                        <a:defRPr sz="2400" b="0" kern="1200">
                          <a:latin typeface="Arial" panose="020B0604020202020204" pitchFamily="34" charset="0"/>
                          <a:ea typeface="宋体" panose="02010600030101010101" pitchFamily="2" charset="-122"/>
                        </a:defRPr>
                      </a:lvl2pPr>
                      <a:lvl3pPr marL="1143000" lvl="2" indent="-228600">
                        <a:buClr>
                          <a:schemeClr val="hlink"/>
                        </a:buClr>
                        <a:buChar char="w"/>
                        <a:defRPr sz="2000" b="0" kern="1200">
                          <a:latin typeface="Arial" panose="020B0604020202020204" pitchFamily="34" charset="0"/>
                          <a:ea typeface="宋体" panose="02010600030101010101" pitchFamily="2" charset="-122"/>
                        </a:defRPr>
                      </a:lvl3pPr>
                      <a:lvl4pPr marL="1600200" lvl="3" indent="-228600">
                        <a:buClr>
                          <a:schemeClr val="tx1"/>
                        </a:buClr>
                        <a:buChar char="n"/>
                        <a:defRPr sz="1800" b="0" kern="1200">
                          <a:latin typeface="Arial" panose="020B0604020202020204" pitchFamily="34" charset="0"/>
                          <a:ea typeface="宋体" panose="02010600030101010101" pitchFamily="2" charset="-122"/>
                        </a:defRPr>
                      </a:lvl4pPr>
                      <a:lvl5pPr marL="2057400" lvl="4" indent="-228600">
                        <a:buClr>
                          <a:schemeClr val="hlink"/>
                        </a:buClr>
                        <a:defRPr sz="1800" b="0" kern="1200">
                          <a:latin typeface="Arial" panose="020B0604020202020204" pitchFamily="34" charset="0"/>
                          <a:ea typeface="宋体" panose="02010600030101010101" pitchFamily="2" charset="-122"/>
                        </a:defRPr>
                      </a:lvl5pPr>
                    </a:lstStyle>
                    <a:p>
                      <a:pPr marL="0" lvl="0" indent="0" algn="ctr">
                        <a:spcBef>
                          <a:spcPct val="20000"/>
                        </a:spcBef>
                        <a:buClr>
                          <a:schemeClr val="hlink"/>
                        </a:buClr>
                        <a:buSzPct val="110000"/>
                        <a:buFont typeface="Wingdings" panose="05000000000000000000" pitchFamily="2" charset="2"/>
                        <a:buNone/>
                      </a:pPr>
                      <a:r>
                        <a:rPr lang="en-US" altLang="x-none" sz="2000" b="1" dirty="0">
                          <a:latin typeface="楷体_GB2312" pitchFamily="1" charset="-122"/>
                          <a:ea typeface="楷体_GB2312" pitchFamily="1" charset="-122"/>
                        </a:rPr>
                        <a:t>15                  0</a:t>
                      </a:r>
                      <a:endParaRPr lang="en-US" altLang="x-none" sz="2000" dirty="0">
                        <a:latin typeface="楷体_GB2312" pitchFamily="1" charset="-122"/>
                        <a:ea typeface="楷体_GB2312" pitchFamily="1" charset="-122"/>
                      </a:endParaRPr>
                    </a:p>
                  </a:txBody>
                  <a:tcPr anchor="ctr">
                    <a:lnL cap="flat">
                      <a:noFill/>
                    </a:lnL>
                    <a:lnR cap="flat">
                      <a:noFill/>
                    </a:lnR>
                    <a:lnT w="28575" cap="flat" cmpd="sng">
                      <a:solidFill>
                        <a:srgbClr val="40458C"/>
                      </a:solidFill>
                      <a:prstDash val="solid"/>
                      <a:headEnd type="none" w="med" len="med"/>
                      <a:tailEnd type="none" w="med" len="med"/>
                    </a:lnT>
                    <a:lnB cap="flat">
                      <a:noFill/>
                    </a:lnB>
                    <a:lnTlToBr>
                      <a:noFill/>
                    </a:lnTlToBr>
                    <a:lnBlToTr>
                      <a:noFill/>
                    </a:lnBlToTr>
                    <a:noFill/>
                  </a:tcP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占位符 33793" descr="Rectangle: Click to edit Master text styles&#10;Second level&#10;Third level&#10;Fourth level&#10;Fifth level"/>
          <p:cNvSpPr>
            <a:spLocks noGrp="1"/>
          </p:cNvSpPr>
          <p:nvPr>
            <p:ph type="body" idx="4294967295"/>
          </p:nvPr>
        </p:nvSpPr>
        <p:spPr/>
        <p:txBody>
          <a:bodyPr anchor="t" anchorCtr="0"/>
          <a:lstStyle/>
          <a:p>
            <a:pPr>
              <a:lnSpc>
                <a:spcPct val="120000"/>
              </a:lnSpc>
              <a:spcBef>
                <a:spcPct val="0"/>
              </a:spcBef>
              <a:buNone/>
            </a:pPr>
            <a:r>
              <a:rPr lang="en-US" altLang="zh-CN" sz="2400" b="1" dirty="0">
                <a:latin typeface="楷体_GB2312" pitchFamily="1" charset="-122"/>
                <a:ea typeface="楷体_GB2312" pitchFamily="1" charset="-122"/>
              </a:rPr>
              <a:t>4</a:t>
            </a:r>
            <a:r>
              <a:rPr lang="zh-CN" altLang="en-US" sz="2400" b="1" dirty="0">
                <a:latin typeface="楷体_GB2312" pitchFamily="1" charset="-122"/>
                <a:ea typeface="楷体_GB2312" pitchFamily="1" charset="-122"/>
              </a:rPr>
              <a:t>．分段部件和分页部件</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（1） 使用分段部件和分页部件实现虚拟存储空间映射到物理存储空间</a:t>
            </a:r>
            <a:endParaRPr lang="zh-CN" altLang="en-US" sz="2400" b="1" dirty="0">
              <a:latin typeface="楷体_GB2312" pitchFamily="1" charset="-122"/>
              <a:ea typeface="楷体_GB2312" pitchFamily="1" charset="-122"/>
            </a:endParaRPr>
          </a:p>
          <a:p>
            <a:pPr>
              <a:spcBef>
                <a:spcPct val="0"/>
              </a:spcBef>
              <a:buNone/>
            </a:pPr>
            <a:endParaRPr lang="zh-CN" altLang="en-US" sz="2000" b="1" dirty="0">
              <a:latin typeface="楷体_GB2312" pitchFamily="1" charset="-122"/>
              <a:ea typeface="楷体_GB2312" pitchFamily="1" charset="-122"/>
            </a:endParaRPr>
          </a:p>
          <a:p>
            <a:pPr>
              <a:spcBef>
                <a:spcPct val="0"/>
              </a:spcBef>
              <a:buNone/>
            </a:pPr>
            <a:r>
              <a:rPr lang="zh-CN" altLang="en-US" sz="2000" b="1" dirty="0">
                <a:latin typeface="楷体_GB2312" pitchFamily="1" charset="-122"/>
                <a:ea typeface="楷体_GB2312" pitchFamily="1" charset="-122"/>
              </a:rPr>
              <a:t>	程序员使用二维地址 “</a:t>
            </a:r>
            <a:r>
              <a:rPr lang="zh-CN" altLang="en-US" sz="2000" b="1" dirty="0">
                <a:solidFill>
                  <a:srgbClr val="FF3300"/>
                </a:solidFill>
                <a:latin typeface="楷体_GB2312" pitchFamily="1" charset="-122"/>
                <a:ea typeface="楷体_GB2312" pitchFamily="1" charset="-122"/>
              </a:rPr>
              <a:t>段地址：段内偏移地址</a:t>
            </a:r>
            <a:r>
              <a:rPr lang="zh-CN" altLang="en-US" sz="2000" b="1" dirty="0">
                <a:latin typeface="楷体_GB2312" pitchFamily="1" charset="-122"/>
                <a:ea typeface="楷体_GB2312" pitchFamily="1" charset="-122"/>
              </a:rPr>
              <a:t>”</a:t>
            </a:r>
            <a:endParaRPr lang="zh-CN" altLang="en-US" sz="2000" b="1" dirty="0">
              <a:latin typeface="楷体_GB2312" pitchFamily="1" charset="-122"/>
              <a:ea typeface="楷体_GB2312" pitchFamily="1" charset="-122"/>
            </a:endParaRPr>
          </a:p>
          <a:p>
            <a:pPr>
              <a:spcBef>
                <a:spcPct val="0"/>
              </a:spcBef>
              <a:buNone/>
            </a:pPr>
            <a:endParaRPr lang="zh-CN" altLang="en-US" sz="2000" b="1" dirty="0">
              <a:latin typeface="楷体_GB2312" pitchFamily="1" charset="-122"/>
              <a:ea typeface="楷体_GB2312" pitchFamily="1" charset="-122"/>
            </a:endParaRPr>
          </a:p>
          <a:p>
            <a:pPr>
              <a:spcBef>
                <a:spcPct val="0"/>
              </a:spcBef>
              <a:buNone/>
            </a:pPr>
            <a:r>
              <a:rPr lang="zh-CN" altLang="en-US" sz="2000" b="1" dirty="0">
                <a:latin typeface="楷体_GB2312" pitchFamily="1" charset="-122"/>
                <a:ea typeface="楷体_GB2312" pitchFamily="1" charset="-122"/>
              </a:rPr>
              <a:t>				 	分段部件</a:t>
            </a:r>
            <a:endParaRPr lang="zh-CN" altLang="en-US" sz="2000" b="1" dirty="0">
              <a:latin typeface="楷体_GB2312" pitchFamily="1" charset="-122"/>
              <a:ea typeface="楷体_GB2312" pitchFamily="1" charset="-122"/>
            </a:endParaRPr>
          </a:p>
          <a:p>
            <a:pPr>
              <a:spcBef>
                <a:spcPct val="0"/>
              </a:spcBef>
              <a:buNone/>
            </a:pPr>
            <a:r>
              <a:rPr lang="zh-CN" altLang="en-US" sz="2000" b="1" dirty="0">
                <a:latin typeface="楷体_GB2312" pitchFamily="1" charset="-122"/>
                <a:ea typeface="楷体_GB2312" pitchFamily="1" charset="-122"/>
              </a:rPr>
              <a:t>	段地址：段内偏移地址	---------</a:t>
            </a:r>
            <a:r>
              <a:rPr lang="en-US" altLang="zh-CN" sz="2000" b="1" dirty="0">
                <a:latin typeface="楷体_GB2312" pitchFamily="1" charset="-122"/>
                <a:ea typeface="楷体_GB2312" pitchFamily="1" charset="-122"/>
                <a:sym typeface="Wingdings" panose="05000000000000000000" pitchFamily="2" charset="2"/>
              </a:rPr>
              <a:t></a:t>
            </a:r>
            <a:r>
              <a:rPr lang="zh-CN" altLang="en-US" sz="2000" b="1" dirty="0">
                <a:latin typeface="楷体_GB2312" pitchFamily="1" charset="-122"/>
                <a:ea typeface="楷体_GB2312" pitchFamily="1" charset="-122"/>
                <a:sym typeface="Wingdings" panose="05000000000000000000" pitchFamily="2" charset="2"/>
              </a:rPr>
              <a:t>	</a:t>
            </a:r>
            <a:r>
              <a:rPr lang="zh-CN" altLang="en-US" sz="2000" b="1" dirty="0">
                <a:latin typeface="楷体_GB2312" pitchFamily="1" charset="-122"/>
                <a:ea typeface="楷体_GB2312" pitchFamily="1" charset="-122"/>
              </a:rPr>
              <a:t>一维的线性的地址</a:t>
            </a:r>
            <a:endParaRPr lang="zh-CN" altLang="en-US" sz="2000" b="1" dirty="0">
              <a:latin typeface="楷体_GB2312" pitchFamily="1" charset="-122"/>
              <a:ea typeface="楷体_GB2312" pitchFamily="1" charset="-122"/>
            </a:endParaRPr>
          </a:p>
          <a:p>
            <a:pPr>
              <a:spcBef>
                <a:spcPct val="0"/>
              </a:spcBef>
              <a:buNone/>
            </a:pPr>
            <a:endParaRPr lang="zh-CN" altLang="en-US" sz="2000" b="1" dirty="0">
              <a:latin typeface="楷体_GB2312" pitchFamily="1" charset="-122"/>
              <a:ea typeface="楷体_GB2312" pitchFamily="1" charset="-122"/>
            </a:endParaRPr>
          </a:p>
          <a:p>
            <a:pPr>
              <a:spcBef>
                <a:spcPct val="0"/>
              </a:spcBef>
              <a:buNone/>
            </a:pPr>
            <a:r>
              <a:rPr lang="zh-CN" altLang="en-US" sz="2000" b="1" dirty="0">
                <a:latin typeface="楷体_GB2312" pitchFamily="1" charset="-122"/>
                <a:ea typeface="楷体_GB2312" pitchFamily="1" charset="-122"/>
              </a:rPr>
              <a:t>				 	分页部件</a:t>
            </a:r>
            <a:endParaRPr lang="zh-CN" altLang="en-US" sz="2000" b="1" dirty="0">
              <a:latin typeface="楷体_GB2312" pitchFamily="1" charset="-122"/>
              <a:ea typeface="楷体_GB2312" pitchFamily="1" charset="-122"/>
            </a:endParaRPr>
          </a:p>
          <a:p>
            <a:pPr>
              <a:spcBef>
                <a:spcPct val="0"/>
              </a:spcBef>
              <a:buNone/>
            </a:pPr>
            <a:r>
              <a:rPr lang="zh-CN" altLang="en-US" sz="2000" b="1" dirty="0">
                <a:latin typeface="楷体_GB2312" pitchFamily="1" charset="-122"/>
                <a:ea typeface="楷体_GB2312" pitchFamily="1" charset="-122"/>
              </a:rPr>
              <a:t>	    虚拟的线性的地址	---------</a:t>
            </a:r>
            <a:r>
              <a:rPr lang="en-US" altLang="zh-CN" sz="2000" b="1" dirty="0">
                <a:latin typeface="楷体_GB2312" pitchFamily="1" charset="-122"/>
                <a:ea typeface="楷体_GB2312" pitchFamily="1" charset="-122"/>
                <a:sym typeface="Wingdings" panose="05000000000000000000" pitchFamily="2" charset="2"/>
              </a:rPr>
              <a:t></a:t>
            </a:r>
            <a:r>
              <a:rPr lang="zh-CN" altLang="en-US" sz="2000" b="1" dirty="0">
                <a:latin typeface="楷体_GB2312" pitchFamily="1" charset="-122"/>
                <a:ea typeface="楷体_GB2312" pitchFamily="1" charset="-122"/>
                <a:sym typeface="Wingdings" panose="05000000000000000000" pitchFamily="2" charset="2"/>
              </a:rPr>
              <a:t>	</a:t>
            </a:r>
            <a:r>
              <a:rPr lang="zh-CN" altLang="en-US" sz="2000" b="1" dirty="0">
                <a:latin typeface="楷体_GB2312" pitchFamily="1" charset="-122"/>
                <a:ea typeface="楷体_GB2312" pitchFamily="1" charset="-122"/>
              </a:rPr>
              <a:t>主存储器的物理地址</a:t>
            </a:r>
            <a:r>
              <a:rPr lang="zh-CN" altLang="en-US" sz="2000" dirty="0">
                <a:latin typeface="楷体_GB2312" pitchFamily="1" charset="-122"/>
                <a:ea typeface="楷体_GB2312" pitchFamily="1" charset="-122"/>
              </a:rPr>
              <a:t> </a:t>
            </a:r>
            <a:endParaRPr lang="zh-CN" altLang="en-US" sz="2000" dirty="0">
              <a:latin typeface="楷体_GB2312" pitchFamily="1" charset="-122"/>
              <a:ea typeface="楷体_GB2312" pitchFamily="1" charset="-122"/>
            </a:endParaRPr>
          </a:p>
        </p:txBody>
      </p:sp>
      <p:sp>
        <p:nvSpPr>
          <p:cNvPr id="30722" name="文本框 33794"/>
          <p:cNvSpPr txBox="1"/>
          <p:nvPr/>
        </p:nvSpPr>
        <p:spPr>
          <a:xfrm>
            <a:off x="755650" y="188913"/>
            <a:ext cx="7272338" cy="706755"/>
          </a:xfrm>
          <a:prstGeom prst="rect">
            <a:avLst/>
          </a:prstGeom>
          <a:noFill/>
          <a:ln w="9525">
            <a:noFill/>
          </a:ln>
        </p:spPr>
        <p:txBody>
          <a:bodyPr anchor="t" anchorCtr="0">
            <a:spAutoFit/>
          </a:bodyPr>
          <a:lstStyle/>
          <a:p>
            <a:r>
              <a:rPr lang="en-US" altLang="zh-CN" sz="4000">
                <a:solidFill>
                  <a:schemeClr val="bg1"/>
                </a:solidFill>
                <a:latin typeface="华文新魏" panose="02010800040101010101" pitchFamily="2" charset="-122"/>
                <a:ea typeface="华文新魏" panose="02010800040101010101" pitchFamily="2" charset="-122"/>
              </a:rPr>
              <a:t>Intel 80x86</a:t>
            </a:r>
            <a:r>
              <a:rPr lang="zh-CN" altLang="en-US" sz="4000">
                <a:solidFill>
                  <a:schemeClr val="bg1"/>
                </a:solidFill>
                <a:latin typeface="华文新魏" panose="02010800040101010101" pitchFamily="2" charset="-122"/>
                <a:ea typeface="华文新魏" panose="02010800040101010101" pitchFamily="2" charset="-122"/>
              </a:rPr>
              <a:t>内部结构</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文本占位符 34817" descr="Rectangle: Click to edit Master text styles&#10;Second level&#10;Third level&#10;Fourth level&#10;Fifth level"/>
          <p:cNvSpPr>
            <a:spLocks noGrp="1"/>
          </p:cNvSpPr>
          <p:nvPr>
            <p:ph type="body" idx="4294967295"/>
          </p:nvPr>
        </p:nvSpPr>
        <p:spPr>
          <a:xfrm>
            <a:off x="828675" y="1628775"/>
            <a:ext cx="7934325" cy="4248150"/>
          </a:xfrm>
        </p:spPr>
        <p:txBody>
          <a:bodyPr anchor="t" anchorCtr="0"/>
          <a:lstStyle/>
          <a:p>
            <a:pPr>
              <a:lnSpc>
                <a:spcPct val="150000"/>
              </a:lnSpc>
              <a:spcBef>
                <a:spcPct val="0"/>
              </a:spcBef>
              <a:buNone/>
            </a:pPr>
            <a:r>
              <a:rPr lang="zh-CN" altLang="en-US" sz="2400" b="1" dirty="0">
                <a:latin typeface="楷体_GB2312" pitchFamily="1" charset="-122"/>
                <a:ea typeface="楷体_GB2312" pitchFamily="1" charset="-122"/>
              </a:rPr>
              <a:t>（2） 段寄存器：保存段首地址</a:t>
            </a:r>
            <a:endParaRPr lang="zh-CN" altLang="en-US" sz="2400" b="1" dirty="0">
              <a:latin typeface="楷体_GB2312" pitchFamily="1" charset="-122"/>
              <a:ea typeface="楷体_GB2312" pitchFamily="1" charset="-122"/>
            </a:endParaRPr>
          </a:p>
          <a:p>
            <a:pPr>
              <a:lnSpc>
                <a:spcPct val="150000"/>
              </a:lnSpc>
              <a:spcBef>
                <a:spcPct val="0"/>
              </a:spcBef>
              <a:buNone/>
            </a:pPr>
            <a:r>
              <a:rPr lang="zh-CN" altLang="en-US" sz="2400" b="1" dirty="0">
                <a:latin typeface="楷体_GB2312" pitchFamily="1" charset="-122"/>
                <a:ea typeface="楷体_GB2312" pitchFamily="1" charset="-122"/>
              </a:rPr>
              <a:t>    代码段寄存器 </a:t>
            </a:r>
            <a:r>
              <a:rPr lang="en-US" altLang="zh-CN" sz="2400" b="1" dirty="0">
                <a:solidFill>
                  <a:srgbClr val="FF3300"/>
                </a:solidFill>
                <a:latin typeface="楷体_GB2312" pitchFamily="1" charset="-122"/>
                <a:ea typeface="楷体_GB2312" pitchFamily="1" charset="-122"/>
              </a:rPr>
              <a:t>CS</a:t>
            </a:r>
            <a:endParaRPr lang="en-US" altLang="zh-CN" sz="2400" b="1" dirty="0">
              <a:solidFill>
                <a:srgbClr val="FF3300"/>
              </a:solidFill>
              <a:latin typeface="楷体_GB2312" pitchFamily="1" charset="-122"/>
              <a:ea typeface="楷体_GB2312" pitchFamily="1" charset="-122"/>
            </a:endParaRPr>
          </a:p>
          <a:p>
            <a:pPr>
              <a:lnSpc>
                <a:spcPct val="150000"/>
              </a:lnSpc>
              <a:spcBef>
                <a:spcPct val="0"/>
              </a:spcBef>
              <a:buNone/>
            </a:pPr>
            <a:r>
              <a:rPr lang="en-US" altLang="zh-CN" sz="2400" b="1"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堆栈段寄存器 </a:t>
            </a:r>
            <a:r>
              <a:rPr lang="en-US" altLang="zh-CN" sz="2400" b="1" dirty="0">
                <a:solidFill>
                  <a:srgbClr val="FF3300"/>
                </a:solidFill>
                <a:latin typeface="楷体_GB2312" pitchFamily="1" charset="-122"/>
                <a:ea typeface="楷体_GB2312" pitchFamily="1" charset="-122"/>
              </a:rPr>
              <a:t>SS</a:t>
            </a:r>
            <a:endParaRPr lang="en-US" altLang="zh-CN" sz="2400" b="1" dirty="0">
              <a:solidFill>
                <a:srgbClr val="FF3300"/>
              </a:solidFill>
              <a:latin typeface="楷体_GB2312" pitchFamily="1" charset="-122"/>
              <a:ea typeface="楷体_GB2312" pitchFamily="1" charset="-122"/>
            </a:endParaRPr>
          </a:p>
          <a:p>
            <a:pPr>
              <a:lnSpc>
                <a:spcPct val="150000"/>
              </a:lnSpc>
              <a:spcBef>
                <a:spcPct val="0"/>
              </a:spcBef>
              <a:buNone/>
            </a:pPr>
            <a:r>
              <a:rPr lang="en-US" altLang="zh-CN" sz="2400" b="1"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数据段寄存器 </a:t>
            </a:r>
            <a:r>
              <a:rPr lang="en-US" altLang="zh-CN" sz="2400" b="1" dirty="0">
                <a:solidFill>
                  <a:srgbClr val="FF3300"/>
                </a:solidFill>
                <a:latin typeface="楷体_GB2312" pitchFamily="1" charset="-122"/>
                <a:ea typeface="楷体_GB2312" pitchFamily="1" charset="-122"/>
              </a:rPr>
              <a:t>DS</a:t>
            </a:r>
            <a:endParaRPr lang="en-US" altLang="zh-CN" sz="2400" b="1" dirty="0">
              <a:solidFill>
                <a:srgbClr val="FF3300"/>
              </a:solidFill>
              <a:latin typeface="楷体_GB2312" pitchFamily="1" charset="-122"/>
              <a:ea typeface="楷体_GB2312" pitchFamily="1" charset="-122"/>
            </a:endParaRPr>
          </a:p>
          <a:p>
            <a:pPr>
              <a:lnSpc>
                <a:spcPct val="150000"/>
              </a:lnSpc>
              <a:spcBef>
                <a:spcPct val="0"/>
              </a:spcBef>
              <a:buNone/>
            </a:pPr>
            <a:r>
              <a:rPr lang="en-US" altLang="zh-CN" sz="2400" b="1"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附加段寄存器 </a:t>
            </a:r>
            <a:r>
              <a:rPr lang="en-US" altLang="zh-CN" sz="2400" b="1" dirty="0">
                <a:solidFill>
                  <a:srgbClr val="FF3300"/>
                </a:solidFill>
                <a:latin typeface="楷体_GB2312" pitchFamily="1" charset="-122"/>
                <a:ea typeface="楷体_GB2312" pitchFamily="1" charset="-122"/>
              </a:rPr>
              <a:t>ES</a:t>
            </a:r>
            <a:endParaRPr lang="en-US" altLang="zh-CN" sz="2400" b="1" dirty="0">
              <a:solidFill>
                <a:srgbClr val="FF3300"/>
              </a:solidFill>
              <a:latin typeface="楷体_GB2312" pitchFamily="1" charset="-122"/>
              <a:ea typeface="楷体_GB2312" pitchFamily="1" charset="-122"/>
            </a:endParaRPr>
          </a:p>
          <a:p>
            <a:pPr>
              <a:lnSpc>
                <a:spcPct val="150000"/>
              </a:lnSpc>
              <a:spcBef>
                <a:spcPct val="0"/>
              </a:spcBef>
              <a:buNone/>
            </a:pPr>
            <a:r>
              <a:rPr lang="en-US" altLang="zh-CN" sz="2400" b="1"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附加段寄存器 </a:t>
            </a:r>
            <a:r>
              <a:rPr lang="en-US" altLang="zh-CN" sz="2400" b="1" dirty="0">
                <a:latin typeface="楷体_GB2312" pitchFamily="1" charset="-122"/>
                <a:ea typeface="楷体_GB2312" pitchFamily="1" charset="-122"/>
              </a:rPr>
              <a:t>FS</a:t>
            </a:r>
            <a:endParaRPr lang="en-US" altLang="zh-CN" sz="2400" b="1" dirty="0">
              <a:latin typeface="楷体_GB2312" pitchFamily="1" charset="-122"/>
              <a:ea typeface="楷体_GB2312" pitchFamily="1" charset="-122"/>
            </a:endParaRPr>
          </a:p>
          <a:p>
            <a:pPr>
              <a:lnSpc>
                <a:spcPct val="150000"/>
              </a:lnSpc>
              <a:spcBef>
                <a:spcPct val="0"/>
              </a:spcBef>
              <a:buNone/>
            </a:pPr>
            <a:r>
              <a:rPr lang="en-US" altLang="zh-CN" sz="2400" b="1" dirty="0">
                <a:latin typeface="楷体_GB2312" pitchFamily="1" charset="-122"/>
                <a:ea typeface="楷体_GB2312" pitchFamily="1" charset="-122"/>
              </a:rPr>
              <a:t>    </a:t>
            </a:r>
            <a:r>
              <a:rPr lang="zh-CN" altLang="en-US" sz="2400" b="1" dirty="0">
                <a:latin typeface="楷体_GB2312" pitchFamily="1" charset="-122"/>
                <a:ea typeface="楷体_GB2312" pitchFamily="1" charset="-122"/>
              </a:rPr>
              <a:t>附加段寄存器 </a:t>
            </a:r>
            <a:r>
              <a:rPr lang="en-US" altLang="zh-CN" sz="2400" b="1" dirty="0">
                <a:latin typeface="楷体_GB2312" pitchFamily="1" charset="-122"/>
                <a:ea typeface="楷体_GB2312" pitchFamily="1" charset="-122"/>
              </a:rPr>
              <a:t>GS</a:t>
            </a:r>
            <a:endParaRPr lang="en-US" altLang="zh-CN" sz="2400" b="1" dirty="0">
              <a:latin typeface="楷体_GB2312" pitchFamily="1" charset="-122"/>
              <a:ea typeface="楷体_GB2312" pitchFamily="1" charset="-122"/>
            </a:endParaRPr>
          </a:p>
          <a:p>
            <a:pPr>
              <a:buNone/>
            </a:pPr>
            <a:endParaRPr lang="en-US" altLang="zh-CN" sz="2400" b="1" dirty="0">
              <a:latin typeface="楷体_GB2312" pitchFamily="1" charset="-122"/>
              <a:ea typeface="楷体_GB2312" pitchFamily="1" charset="-122"/>
            </a:endParaRPr>
          </a:p>
          <a:p>
            <a:pPr>
              <a:buNone/>
            </a:pPr>
            <a:endParaRPr lang="en-US" altLang="zh-CN" sz="1600" b="1" dirty="0">
              <a:latin typeface="楷体_GB2312" pitchFamily="1" charset="-122"/>
              <a:ea typeface="楷体_GB2312" pitchFamily="1" charset="-122"/>
            </a:endParaRPr>
          </a:p>
          <a:p>
            <a:pPr>
              <a:buNone/>
            </a:pPr>
            <a:r>
              <a:rPr lang="en-US" altLang="zh-CN" sz="1600" dirty="0">
                <a:latin typeface="楷体_GB2312" pitchFamily="1" charset="-122"/>
                <a:ea typeface="楷体_GB2312" pitchFamily="1" charset="-122"/>
              </a:rPr>
              <a:t> </a:t>
            </a:r>
            <a:endParaRPr lang="en-US" altLang="zh-CN" sz="1600" dirty="0">
              <a:latin typeface="楷体_GB2312" pitchFamily="1" charset="-122"/>
              <a:ea typeface="楷体_GB2312" pitchFamily="1" charset="-122"/>
            </a:endParaRPr>
          </a:p>
        </p:txBody>
      </p:sp>
      <p:sp>
        <p:nvSpPr>
          <p:cNvPr id="31746" name="文本框 34818"/>
          <p:cNvSpPr txBox="1"/>
          <p:nvPr/>
        </p:nvSpPr>
        <p:spPr>
          <a:xfrm>
            <a:off x="755650" y="188913"/>
            <a:ext cx="7272338" cy="706755"/>
          </a:xfrm>
          <a:prstGeom prst="rect">
            <a:avLst/>
          </a:prstGeom>
          <a:noFill/>
          <a:ln w="9525">
            <a:noFill/>
          </a:ln>
        </p:spPr>
        <p:txBody>
          <a:bodyPr anchor="t" anchorCtr="0">
            <a:spAutoFit/>
          </a:bodyPr>
          <a:lstStyle/>
          <a:p>
            <a:r>
              <a:rPr lang="en-US" altLang="zh-CN" sz="4000">
                <a:solidFill>
                  <a:schemeClr val="bg1"/>
                </a:solidFill>
                <a:latin typeface="华文新魏" panose="02010800040101010101" pitchFamily="2" charset="-122"/>
                <a:ea typeface="华文新魏" panose="02010800040101010101" pitchFamily="2" charset="-122"/>
              </a:rPr>
              <a:t>Intel 80x86</a:t>
            </a:r>
            <a:r>
              <a:rPr lang="zh-CN" altLang="en-US" sz="4000">
                <a:solidFill>
                  <a:schemeClr val="bg1"/>
                </a:solidFill>
                <a:latin typeface="华文新魏" panose="02010800040101010101" pitchFamily="2" charset="-122"/>
                <a:ea typeface="华文新魏" panose="02010800040101010101" pitchFamily="2" charset="-122"/>
              </a:rPr>
              <a:t>内部结构</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文本占位符 35841" descr="Rectangle: Click to edit Master text styles&#10;Second level&#10;Third level&#10;Fourth level&#10;Fifth level"/>
          <p:cNvSpPr>
            <a:spLocks noGrp="1"/>
          </p:cNvSpPr>
          <p:nvPr>
            <p:ph type="body" idx="4294967295"/>
          </p:nvPr>
        </p:nvSpPr>
        <p:spPr>
          <a:xfrm>
            <a:off x="684213" y="1701800"/>
            <a:ext cx="8078787" cy="4318000"/>
          </a:xfrm>
        </p:spPr>
        <p:txBody>
          <a:bodyPr anchor="t" anchorCtr="0"/>
          <a:lstStyle/>
          <a:p>
            <a:pPr>
              <a:lnSpc>
                <a:spcPct val="120000"/>
              </a:lnSpc>
              <a:spcBef>
                <a:spcPct val="0"/>
              </a:spcBef>
              <a:buNone/>
            </a:pPr>
            <a:r>
              <a:rPr lang="zh-CN" altLang="en-US" sz="2400" b="1" dirty="0">
                <a:latin typeface="楷体_GB2312" pitchFamily="1" charset="-122"/>
                <a:ea typeface="楷体_GB2312" pitchFamily="1" charset="-122"/>
              </a:rPr>
              <a:t>5. 指令执行过程：</a:t>
            </a:r>
            <a:endParaRPr lang="zh-CN" altLang="en-US"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(1) </a:t>
            </a:r>
            <a:r>
              <a:rPr lang="zh-CN" altLang="en-US" sz="2400" b="1" dirty="0">
                <a:latin typeface="楷体_GB2312" pitchFamily="1" charset="-122"/>
                <a:ea typeface="楷体_GB2312" pitchFamily="1" charset="-122"/>
              </a:rPr>
              <a:t>指令预取部件和指令译码部件 </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a:t>
            </a:r>
            <a:r>
              <a:rPr lang="en-US" altLang="zh-CN" sz="2400" b="1" dirty="0">
                <a:latin typeface="楷体_GB2312" pitchFamily="1" charset="-122"/>
                <a:ea typeface="楷体_GB2312" pitchFamily="1" charset="-122"/>
              </a:rPr>
              <a:t>EIP </a:t>
            </a:r>
            <a:r>
              <a:rPr lang="en-US" altLang="zh-CN" sz="2400" b="1" dirty="0">
                <a:latin typeface="楷体_GB2312" pitchFamily="1" charset="-122"/>
                <a:ea typeface="楷体_GB2312" pitchFamily="1" charset="-122"/>
                <a:sym typeface="Wingdings" panose="05000000000000000000" pitchFamily="2" charset="2"/>
              </a:rPr>
              <a:t> </a:t>
            </a:r>
            <a:r>
              <a:rPr lang="zh-CN" altLang="en-US" sz="2400" b="1" dirty="0">
                <a:latin typeface="楷体_GB2312" pitchFamily="1" charset="-122"/>
                <a:ea typeface="楷体_GB2312" pitchFamily="1" charset="-122"/>
              </a:rPr>
              <a:t>指令的偏移地址</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a:t>
            </a:r>
            <a:r>
              <a:rPr lang="en-US" altLang="zh-CN" sz="2400" b="1" dirty="0">
                <a:latin typeface="楷体_GB2312" pitchFamily="1" charset="-122"/>
                <a:ea typeface="楷体_GB2312" pitchFamily="1" charset="-122"/>
              </a:rPr>
              <a:t>EIP</a:t>
            </a:r>
            <a:r>
              <a:rPr lang="zh-CN" altLang="en-US" sz="2400" b="1" dirty="0">
                <a:latin typeface="楷体_GB2312" pitchFamily="1" charset="-122"/>
                <a:ea typeface="楷体_GB2312" pitchFamily="1" charset="-122"/>
              </a:rPr>
              <a:t>增量，形成下一条指令的地址</a:t>
            </a:r>
            <a:endParaRPr lang="zh-CN" altLang="en-US"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(2) </a:t>
            </a:r>
            <a:r>
              <a:rPr lang="zh-CN" altLang="en-US" sz="2400" b="1" dirty="0">
                <a:latin typeface="楷体_GB2312" pitchFamily="1" charset="-122"/>
                <a:ea typeface="楷体_GB2312" pitchFamily="1" charset="-122"/>
              </a:rPr>
              <a:t>分段部件和分页部件</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a:t>
            </a:r>
            <a:r>
              <a:rPr lang="en-US" altLang="zh-CN" sz="2400" b="1" dirty="0">
                <a:latin typeface="楷体_GB2312" pitchFamily="1" charset="-122"/>
                <a:ea typeface="楷体_GB2312" pitchFamily="1" charset="-122"/>
              </a:rPr>
              <a:t>CS : EIP  </a:t>
            </a:r>
            <a:r>
              <a:rPr lang="en-US" altLang="zh-CN" sz="2400" b="1" dirty="0">
                <a:latin typeface="楷体_GB2312" pitchFamily="1" charset="-122"/>
                <a:ea typeface="楷体_GB2312" pitchFamily="1" charset="-122"/>
                <a:sym typeface="Wingdings" panose="05000000000000000000" pitchFamily="2" charset="2"/>
              </a:rPr>
              <a:t> </a:t>
            </a:r>
            <a:r>
              <a:rPr lang="zh-CN" altLang="en-US" sz="2400" b="1" dirty="0">
                <a:latin typeface="楷体_GB2312" pitchFamily="1" charset="-122"/>
                <a:ea typeface="楷体_GB2312" pitchFamily="1" charset="-122"/>
              </a:rPr>
              <a:t>指令的物理地址</a:t>
            </a:r>
            <a:endParaRPr lang="zh-CN" altLang="en-US" sz="2400" b="1" dirty="0">
              <a:latin typeface="楷体_GB2312" pitchFamily="1" charset="-122"/>
              <a:ea typeface="楷体_GB2312" pitchFamily="1" charset="-122"/>
            </a:endParaRPr>
          </a:p>
          <a:p>
            <a:pPr>
              <a:lnSpc>
                <a:spcPct val="120000"/>
              </a:lnSpc>
              <a:spcBef>
                <a:spcPct val="0"/>
              </a:spcBef>
              <a:buNone/>
            </a:pPr>
            <a:r>
              <a:rPr lang="en-US" altLang="zh-CN" sz="2400" b="1" dirty="0">
                <a:latin typeface="楷体_GB2312" pitchFamily="1" charset="-122"/>
                <a:ea typeface="楷体_GB2312" pitchFamily="1" charset="-122"/>
              </a:rPr>
              <a:t>(3) </a:t>
            </a:r>
            <a:r>
              <a:rPr lang="zh-CN" altLang="en-US" sz="2400" b="1" dirty="0">
                <a:latin typeface="楷体_GB2312" pitchFamily="1" charset="-122"/>
                <a:ea typeface="楷体_GB2312" pitchFamily="1" charset="-122"/>
              </a:rPr>
              <a:t>总线接口部件</a:t>
            </a:r>
            <a:endParaRPr lang="zh-CN" altLang="en-US" sz="2400" b="1" dirty="0">
              <a:latin typeface="楷体_GB2312" pitchFamily="1" charset="-122"/>
              <a:ea typeface="楷体_GB2312" pitchFamily="1" charset="-122"/>
            </a:endParaRPr>
          </a:p>
          <a:p>
            <a:pPr>
              <a:lnSpc>
                <a:spcPct val="120000"/>
              </a:lnSpc>
              <a:spcBef>
                <a:spcPct val="0"/>
              </a:spcBef>
              <a:buNone/>
            </a:pPr>
            <a:r>
              <a:rPr lang="zh-CN" altLang="en-US" sz="2400" b="1" dirty="0">
                <a:latin typeface="楷体_GB2312" pitchFamily="1" charset="-122"/>
                <a:ea typeface="楷体_GB2312" pitchFamily="1" charset="-122"/>
              </a:rPr>
              <a:t>		从主存中取指令 </a:t>
            </a:r>
            <a:r>
              <a:rPr lang="en-US" altLang="zh-CN" sz="2400" b="1" dirty="0">
                <a:latin typeface="楷体_GB2312" pitchFamily="1" charset="-122"/>
                <a:ea typeface="楷体_GB2312" pitchFamily="1" charset="-122"/>
                <a:sym typeface="Wingdings" panose="05000000000000000000" pitchFamily="2" charset="2"/>
              </a:rPr>
              <a:t> </a:t>
            </a:r>
            <a:r>
              <a:rPr lang="zh-CN" altLang="en-US" sz="2400" b="1" dirty="0">
                <a:latin typeface="楷体_GB2312" pitchFamily="1" charset="-122"/>
                <a:ea typeface="楷体_GB2312" pitchFamily="1" charset="-122"/>
              </a:rPr>
              <a:t>预取指令队列</a:t>
            </a:r>
            <a:endParaRPr lang="zh-CN" altLang="en-US" sz="2400" b="1" dirty="0">
              <a:latin typeface="楷体_GB2312" pitchFamily="1" charset="-122"/>
              <a:ea typeface="楷体_GB2312" pitchFamily="1" charset="-122"/>
            </a:endParaRPr>
          </a:p>
        </p:txBody>
      </p:sp>
      <p:sp>
        <p:nvSpPr>
          <p:cNvPr id="32770" name="文本框 35842"/>
          <p:cNvSpPr txBox="1"/>
          <p:nvPr/>
        </p:nvSpPr>
        <p:spPr>
          <a:xfrm>
            <a:off x="755650" y="188913"/>
            <a:ext cx="7272338" cy="706755"/>
          </a:xfrm>
          <a:prstGeom prst="rect">
            <a:avLst/>
          </a:prstGeom>
          <a:noFill/>
          <a:ln w="9525">
            <a:noFill/>
          </a:ln>
        </p:spPr>
        <p:txBody>
          <a:bodyPr anchor="t" anchorCtr="0">
            <a:spAutoFit/>
          </a:bodyPr>
          <a:lstStyle/>
          <a:p>
            <a:r>
              <a:rPr lang="en-US" altLang="zh-CN" sz="4000">
                <a:solidFill>
                  <a:schemeClr val="bg1"/>
                </a:solidFill>
                <a:latin typeface="华文新魏" panose="02010800040101010101" pitchFamily="2" charset="-122"/>
                <a:ea typeface="华文新魏" panose="02010800040101010101" pitchFamily="2" charset="-122"/>
              </a:rPr>
              <a:t>Intel 80x86</a:t>
            </a:r>
            <a:r>
              <a:rPr lang="zh-CN" altLang="en-US" sz="4000">
                <a:solidFill>
                  <a:schemeClr val="bg1"/>
                </a:solidFill>
                <a:latin typeface="华文新魏" panose="02010800040101010101" pitchFamily="2" charset="-122"/>
                <a:ea typeface="华文新魏" panose="02010800040101010101" pitchFamily="2" charset="-122"/>
              </a:rPr>
              <a:t>内部结构</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文本占位符 36865" descr="Rectangle: Click to edit Master text styles&#10;Second level&#10;Third level&#10;Fourth level&#10;Fifth level"/>
          <p:cNvSpPr>
            <a:spLocks noGrp="1"/>
          </p:cNvSpPr>
          <p:nvPr>
            <p:ph type="body" idx="4294967295"/>
          </p:nvPr>
        </p:nvSpPr>
        <p:spPr>
          <a:xfrm>
            <a:off x="828675" y="1701800"/>
            <a:ext cx="7934325" cy="4318000"/>
          </a:xfrm>
        </p:spPr>
        <p:txBody>
          <a:bodyPr anchor="t" anchorCtr="0"/>
          <a:lstStyle/>
          <a:p>
            <a:pPr>
              <a:lnSpc>
                <a:spcPct val="120000"/>
              </a:lnSpc>
              <a:spcBef>
                <a:spcPct val="0"/>
              </a:spcBef>
              <a:buNone/>
            </a:pPr>
            <a:r>
              <a:rPr lang="en-US" altLang="zh-CN" sz="2400" b="1" dirty="0">
                <a:latin typeface="宋体" panose="02010600030101010101" pitchFamily="2" charset="-122"/>
              </a:rPr>
              <a:t>(4) CPU</a:t>
            </a:r>
            <a:r>
              <a:rPr lang="zh-CN" altLang="en-US" sz="2400" b="1" dirty="0">
                <a:latin typeface="宋体" panose="02010600030101010101" pitchFamily="2" charset="-122"/>
              </a:rPr>
              <a:t>按序从预取指令队列中取出指令 </a:t>
            </a: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rPr>
              <a:t>指令译码部件。</a:t>
            </a:r>
            <a:endParaRPr lang="zh-CN" altLang="en-US" sz="2400" b="1" dirty="0">
              <a:latin typeface="宋体" panose="02010600030101010101" pitchFamily="2" charset="-122"/>
            </a:endParaRPr>
          </a:p>
          <a:p>
            <a:pPr>
              <a:lnSpc>
                <a:spcPct val="120000"/>
              </a:lnSpc>
              <a:spcBef>
                <a:spcPct val="0"/>
              </a:spcBef>
              <a:buNone/>
            </a:pPr>
            <a:r>
              <a:rPr lang="en-US" altLang="zh-CN" sz="2400" b="1" dirty="0">
                <a:latin typeface="宋体" panose="02010600030101010101" pitchFamily="2" charset="-122"/>
              </a:rPr>
              <a:t>(5) </a:t>
            </a:r>
            <a:r>
              <a:rPr lang="zh-CN" altLang="en-US" sz="2400" b="1" dirty="0">
                <a:latin typeface="宋体" panose="02010600030101010101" pitchFamily="2" charset="-122"/>
              </a:rPr>
              <a:t>指令译码部件译码 </a:t>
            </a: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rPr>
              <a:t>执行部件执行指令</a:t>
            </a:r>
            <a:r>
              <a:rPr lang="en-US" altLang="zh-CN" sz="2400" b="1" dirty="0">
                <a:latin typeface="宋体" panose="02010600030101010101" pitchFamily="2" charset="-122"/>
              </a:rPr>
              <a:t>;</a:t>
            </a:r>
            <a:endParaRPr lang="en-US" altLang="zh-CN" sz="2400" b="1" dirty="0">
              <a:latin typeface="宋体" panose="02010600030101010101" pitchFamily="2" charset="-122"/>
            </a:endParaRPr>
          </a:p>
          <a:p>
            <a:pPr>
              <a:lnSpc>
                <a:spcPct val="120000"/>
              </a:lnSpc>
              <a:spcBef>
                <a:spcPct val="0"/>
              </a:spcBef>
              <a:buNone/>
            </a:pPr>
            <a:r>
              <a:rPr lang="en-US" altLang="zh-CN" sz="2400" b="1" dirty="0">
                <a:latin typeface="宋体" panose="02010600030101010101" pitchFamily="2" charset="-122"/>
              </a:rPr>
              <a:t>(6) </a:t>
            </a:r>
            <a:r>
              <a:rPr lang="zh-CN" altLang="en-US" sz="2400" b="1" dirty="0">
                <a:latin typeface="宋体" panose="02010600030101010101" pitchFamily="2" charset="-122"/>
              </a:rPr>
              <a:t>执行过程中若需要取主存操作数 </a:t>
            </a: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rPr>
              <a:t>操作数偏移地址</a:t>
            </a:r>
            <a:endParaRPr lang="zh-CN" altLang="en-US" sz="2400" b="1" dirty="0">
              <a:latin typeface="宋体" panose="02010600030101010101" pitchFamily="2" charset="-122"/>
            </a:endParaRPr>
          </a:p>
          <a:p>
            <a:pPr>
              <a:lnSpc>
                <a:spcPct val="120000"/>
              </a:lnSpc>
              <a:spcBef>
                <a:spcPct val="0"/>
              </a:spcBef>
              <a:buNone/>
            </a:pPr>
            <a:r>
              <a:rPr lang="en-US" altLang="zh-CN" sz="2400" b="1" dirty="0">
                <a:latin typeface="宋体" panose="02010600030101010101" pitchFamily="2" charset="-122"/>
              </a:rPr>
              <a:t>(7) </a:t>
            </a:r>
            <a:r>
              <a:rPr lang="zh-CN" altLang="en-US" sz="2400" b="1" dirty="0">
                <a:latin typeface="宋体" panose="02010600030101010101" pitchFamily="2" charset="-122"/>
              </a:rPr>
              <a:t>分段部件和分页部件</a:t>
            </a:r>
            <a:endParaRPr lang="zh-CN" altLang="en-US" sz="2400" b="1" dirty="0">
              <a:latin typeface="宋体" panose="02010600030101010101" pitchFamily="2" charset="-122"/>
            </a:endParaRPr>
          </a:p>
          <a:p>
            <a:pPr>
              <a:lnSpc>
                <a:spcPct val="120000"/>
              </a:lnSpc>
              <a:spcBef>
                <a:spcPct val="0"/>
              </a:spcBef>
              <a:buNone/>
            </a:pPr>
            <a:r>
              <a:rPr lang="zh-CN" altLang="en-US" sz="2400" b="1" dirty="0">
                <a:latin typeface="宋体" panose="02010600030101010101" pitchFamily="2" charset="-122"/>
              </a:rPr>
              <a:t>		偏移地址 </a:t>
            </a:r>
            <a:r>
              <a:rPr lang="en-US" altLang="zh-CN" sz="2400" b="1" dirty="0">
                <a:latin typeface="宋体" panose="02010600030101010101" pitchFamily="2" charset="-122"/>
              </a:rPr>
              <a:t>, </a:t>
            </a:r>
            <a:r>
              <a:rPr lang="zh-CN" altLang="en-US" sz="2400" b="1" dirty="0">
                <a:latin typeface="宋体" panose="02010600030101010101" pitchFamily="2" charset="-122"/>
              </a:rPr>
              <a:t>段寄存器 </a:t>
            </a:r>
            <a:r>
              <a:rPr lang="en-US" altLang="zh-CN" sz="2400" b="1" dirty="0">
                <a:latin typeface="宋体" panose="02010600030101010101" pitchFamily="2" charset="-122"/>
                <a:sym typeface="Wingdings" panose="05000000000000000000" pitchFamily="2" charset="2"/>
              </a:rPr>
              <a:t> </a:t>
            </a:r>
            <a:r>
              <a:rPr lang="zh-CN" altLang="en-US" sz="2400" b="1" dirty="0">
                <a:latin typeface="宋体" panose="02010600030101010101" pitchFamily="2" charset="-122"/>
              </a:rPr>
              <a:t>操作数的物理地址</a:t>
            </a:r>
            <a:endParaRPr lang="zh-CN" altLang="en-US" sz="2400" b="1" dirty="0">
              <a:latin typeface="宋体" panose="02010600030101010101" pitchFamily="2" charset="-122"/>
            </a:endParaRPr>
          </a:p>
          <a:p>
            <a:pPr>
              <a:lnSpc>
                <a:spcPct val="120000"/>
              </a:lnSpc>
              <a:spcBef>
                <a:spcPct val="0"/>
              </a:spcBef>
              <a:buNone/>
            </a:pPr>
            <a:r>
              <a:rPr lang="en-US" altLang="zh-CN" sz="2400" b="1" dirty="0">
                <a:latin typeface="宋体" panose="02010600030101010101" pitchFamily="2" charset="-122"/>
              </a:rPr>
              <a:t>(8) </a:t>
            </a:r>
            <a:r>
              <a:rPr lang="zh-CN" altLang="en-US" sz="2400" b="1" dirty="0">
                <a:latin typeface="宋体" panose="02010600030101010101" pitchFamily="2" charset="-122"/>
              </a:rPr>
              <a:t>总线接口部件</a:t>
            </a:r>
            <a:endParaRPr lang="zh-CN" altLang="en-US" sz="2400" b="1" dirty="0">
              <a:latin typeface="宋体" panose="02010600030101010101" pitchFamily="2" charset="-122"/>
            </a:endParaRPr>
          </a:p>
          <a:p>
            <a:pPr>
              <a:lnSpc>
                <a:spcPct val="120000"/>
              </a:lnSpc>
              <a:spcBef>
                <a:spcPct val="0"/>
              </a:spcBef>
              <a:buNone/>
            </a:pPr>
            <a:r>
              <a:rPr lang="zh-CN" altLang="en-US" sz="2400" b="1" dirty="0">
                <a:latin typeface="宋体" panose="02010600030101010101" pitchFamily="2" charset="-122"/>
              </a:rPr>
              <a:t>		从主存中取数据 </a:t>
            </a:r>
            <a:r>
              <a:rPr lang="en-US" altLang="zh-CN" sz="2400" b="1" dirty="0">
                <a:latin typeface="宋体" panose="02010600030101010101" pitchFamily="2" charset="-122"/>
                <a:sym typeface="Wingdings" panose="05000000000000000000" pitchFamily="2" charset="2"/>
              </a:rPr>
              <a:t></a:t>
            </a:r>
            <a:r>
              <a:rPr lang="en-US" altLang="zh-CN" sz="2400" b="1" dirty="0">
                <a:latin typeface="宋体" panose="02010600030101010101" pitchFamily="2" charset="-122"/>
              </a:rPr>
              <a:t> </a:t>
            </a:r>
            <a:r>
              <a:rPr lang="zh-CN" altLang="en-US" sz="2400" b="1" dirty="0">
                <a:latin typeface="宋体" panose="02010600030101010101" pitchFamily="2" charset="-122"/>
              </a:rPr>
              <a:t>执行部件</a:t>
            </a:r>
            <a:endParaRPr lang="zh-CN" altLang="en-US" sz="2400" b="1" dirty="0">
              <a:latin typeface="宋体" panose="02010600030101010101" pitchFamily="2" charset="-122"/>
            </a:endParaRPr>
          </a:p>
          <a:p>
            <a:endParaRPr lang="zh-CN" altLang="en-US" sz="2400" dirty="0"/>
          </a:p>
        </p:txBody>
      </p:sp>
      <p:sp>
        <p:nvSpPr>
          <p:cNvPr id="33794" name="文本框 36866"/>
          <p:cNvSpPr txBox="1"/>
          <p:nvPr/>
        </p:nvSpPr>
        <p:spPr>
          <a:xfrm>
            <a:off x="755650" y="188913"/>
            <a:ext cx="7272338" cy="706755"/>
          </a:xfrm>
          <a:prstGeom prst="rect">
            <a:avLst/>
          </a:prstGeom>
          <a:noFill/>
          <a:ln w="9525">
            <a:noFill/>
          </a:ln>
        </p:spPr>
        <p:txBody>
          <a:bodyPr anchor="t" anchorCtr="0">
            <a:spAutoFit/>
          </a:bodyPr>
          <a:lstStyle/>
          <a:p>
            <a:r>
              <a:rPr lang="en-US" altLang="zh-CN" sz="4000">
                <a:solidFill>
                  <a:schemeClr val="bg1"/>
                </a:solidFill>
                <a:latin typeface="华文新魏" panose="02010800040101010101" pitchFamily="2" charset="-122"/>
                <a:ea typeface="华文新魏" panose="02010800040101010101" pitchFamily="2" charset="-122"/>
              </a:rPr>
              <a:t>Intel 80x86</a:t>
            </a:r>
            <a:r>
              <a:rPr lang="zh-CN" altLang="en-US" sz="4000">
                <a:solidFill>
                  <a:schemeClr val="bg1"/>
                </a:solidFill>
                <a:latin typeface="华文新魏" panose="02010800040101010101" pitchFamily="2" charset="-122"/>
                <a:ea typeface="华文新魏" panose="02010800040101010101" pitchFamily="2" charset="-122"/>
              </a:rPr>
              <a:t>内部结构</a:t>
            </a:r>
            <a:endParaRPr lang="zh-CN" altLang="en-US" sz="400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文本占位符 37889" descr="Rectangle: Click to edit Master text styles&#13;&#10;Second level&#13;&#10;Third level&#13;&#10;Fourth level&#13;&#10;Fifth level"/>
          <p:cNvSpPr>
            <a:spLocks noGrp="1"/>
          </p:cNvSpPr>
          <p:nvPr>
            <p:ph type="body" idx="4294967295"/>
          </p:nvPr>
        </p:nvSpPr>
        <p:spPr>
          <a:xfrm>
            <a:off x="612775" y="1628775"/>
            <a:ext cx="7920038" cy="4679950"/>
          </a:xfrm>
        </p:spPr>
        <p:txBody>
          <a:bodyPr anchor="t" anchorCtr="0"/>
          <a:p>
            <a:pPr marL="533400" indent="-533400">
              <a:lnSpc>
                <a:spcPct val="120000"/>
              </a:lnSpc>
              <a:spcBef>
                <a:spcPct val="0"/>
              </a:spcBef>
              <a:buNone/>
            </a:pPr>
            <a:r>
              <a:rPr lang="en-US" altLang="zh-CN" sz="2000" b="1" dirty="0">
                <a:solidFill>
                  <a:srgbClr val="FF3300"/>
                </a:solidFill>
                <a:latin typeface="楷体_GB2312" pitchFamily="1" charset="-122"/>
                <a:ea typeface="楷体_GB2312" pitchFamily="1" charset="-122"/>
              </a:rPr>
              <a:t>1</a:t>
            </a:r>
            <a:r>
              <a:rPr lang="en-US" altLang="zh-CN" sz="2400" b="1" dirty="0">
                <a:solidFill>
                  <a:srgbClr val="FF3300"/>
                </a:solidFill>
                <a:latin typeface="楷体_GB2312" pitchFamily="1" charset="-122"/>
                <a:ea typeface="楷体_GB2312" pitchFamily="1" charset="-122"/>
              </a:rPr>
              <a:t>. </a:t>
            </a:r>
            <a:r>
              <a:rPr lang="zh-CN" altLang="en-US" sz="2400" b="1" dirty="0">
                <a:solidFill>
                  <a:srgbClr val="FF3300"/>
                </a:solidFill>
                <a:latin typeface="楷体_GB2312" pitchFamily="1" charset="-122"/>
                <a:ea typeface="楷体_GB2312" pitchFamily="1" charset="-122"/>
              </a:rPr>
              <a:t>实方式（实际地址）</a:t>
            </a:r>
            <a:endParaRPr lang="zh-CN" altLang="en-US" sz="2400" b="1" dirty="0">
              <a:solidFill>
                <a:srgbClr val="FF3300"/>
              </a:solidFill>
              <a:latin typeface="楷体_GB2312" pitchFamily="1" charset="-122"/>
              <a:ea typeface="楷体_GB2312" pitchFamily="1" charset="-122"/>
            </a:endParaRPr>
          </a:p>
          <a:p>
            <a:pPr marL="533400" indent="-533400">
              <a:lnSpc>
                <a:spcPct val="120000"/>
              </a:lnSpc>
              <a:spcBef>
                <a:spcPct val="0"/>
              </a:spcBef>
              <a:buNone/>
            </a:pPr>
            <a:r>
              <a:rPr lang="zh-CN" altLang="en-US" sz="2400" b="1" dirty="0">
                <a:latin typeface="楷体_GB2312" pitchFamily="1" charset="-122"/>
                <a:ea typeface="楷体_GB2312" pitchFamily="1" charset="-122"/>
              </a:rPr>
              <a:t>	操作相当于一个可进行</a:t>
            </a:r>
            <a:r>
              <a:rPr lang="en-US" altLang="zh-CN" sz="2400" b="1" dirty="0">
                <a:latin typeface="楷体_GB2312" pitchFamily="1" charset="-122"/>
                <a:ea typeface="楷体_GB2312" pitchFamily="1" charset="-122"/>
              </a:rPr>
              <a:t>32</a:t>
            </a:r>
            <a:r>
              <a:rPr lang="zh-CN" altLang="en-US" sz="2400" b="1" dirty="0">
                <a:latin typeface="楷体_GB2312" pitchFamily="1" charset="-122"/>
                <a:ea typeface="楷体_GB2312" pitchFamily="1" charset="-122"/>
              </a:rPr>
              <a:t>位快速运算的</a:t>
            </a:r>
            <a:r>
              <a:rPr lang="en-US" altLang="zh-CN" sz="2400" b="1" dirty="0">
                <a:latin typeface="楷体_GB2312" pitchFamily="1" charset="-122"/>
                <a:ea typeface="楷体_GB2312" pitchFamily="1" charset="-122"/>
              </a:rPr>
              <a:t>8086</a:t>
            </a:r>
            <a:r>
              <a:rPr lang="zh-CN" altLang="en-US" sz="2400" b="1" dirty="0">
                <a:latin typeface="楷体_GB2312" pitchFamily="1" charset="-122"/>
                <a:ea typeface="楷体_GB2312" pitchFamily="1" charset="-122"/>
              </a:rPr>
              <a:t>（内部</a:t>
            </a:r>
            <a:r>
              <a:rPr lang="en-US" altLang="zh-CN" sz="2400" b="1" dirty="0">
                <a:latin typeface="楷体_GB2312" pitchFamily="1" charset="-122"/>
                <a:ea typeface="楷体_GB2312" pitchFamily="1" charset="-122"/>
              </a:rPr>
              <a:t>32</a:t>
            </a:r>
            <a:r>
              <a:rPr lang="zh-CN" altLang="en-US" sz="2400" b="1" dirty="0">
                <a:latin typeface="楷体_GB2312" pitchFamily="1" charset="-122"/>
                <a:ea typeface="楷体_GB2312" pitchFamily="1" charset="-122"/>
              </a:rPr>
              <a:t>位、外部总线</a:t>
            </a:r>
            <a:r>
              <a:rPr lang="en-US" altLang="zh-CN" sz="2400" b="1" dirty="0">
                <a:latin typeface="楷体_GB2312" pitchFamily="1" charset="-122"/>
                <a:ea typeface="楷体_GB2312" pitchFamily="1" charset="-122"/>
              </a:rPr>
              <a:t>16</a:t>
            </a:r>
            <a:r>
              <a:rPr lang="zh-CN" altLang="en-US" sz="2400" b="1" dirty="0">
                <a:latin typeface="楷体_GB2312" pitchFamily="1" charset="-122"/>
                <a:ea typeface="楷体_GB2312" pitchFamily="1" charset="-122"/>
              </a:rPr>
              <a:t>位数据、</a:t>
            </a:r>
            <a:r>
              <a:rPr lang="en-US" altLang="zh-CN" sz="2400" b="1" dirty="0">
                <a:latin typeface="楷体_GB2312" pitchFamily="1" charset="-122"/>
                <a:ea typeface="楷体_GB2312" pitchFamily="1" charset="-122"/>
              </a:rPr>
              <a:t>20</a:t>
            </a:r>
            <a:r>
              <a:rPr lang="zh-CN" altLang="en-US" sz="2400" b="1" dirty="0">
                <a:latin typeface="楷体_GB2312" pitchFamily="1" charset="-122"/>
                <a:ea typeface="楷体_GB2312" pitchFamily="1" charset="-122"/>
              </a:rPr>
              <a:t>位地址）</a:t>
            </a:r>
            <a:endParaRPr lang="zh-CN" altLang="en-US" sz="2400" b="1" dirty="0">
              <a:latin typeface="楷体_GB2312" pitchFamily="1" charset="-122"/>
              <a:ea typeface="楷体_GB2312" pitchFamily="1" charset="-122"/>
            </a:endParaRPr>
          </a:p>
          <a:p>
            <a:pPr marL="533400" indent="-533400">
              <a:lnSpc>
                <a:spcPct val="120000"/>
              </a:lnSpc>
              <a:spcBef>
                <a:spcPct val="0"/>
              </a:spcBef>
              <a:buNone/>
            </a:pPr>
            <a:r>
              <a:rPr lang="en-US" altLang="zh-CN" sz="2400" b="1" dirty="0">
                <a:solidFill>
                  <a:srgbClr val="FF3300"/>
                </a:solidFill>
                <a:latin typeface="楷体_GB2312" pitchFamily="1" charset="-122"/>
                <a:ea typeface="楷体_GB2312" pitchFamily="1" charset="-122"/>
              </a:rPr>
              <a:t>2. </a:t>
            </a:r>
            <a:r>
              <a:rPr lang="zh-CN" altLang="en-US" sz="2400" b="1" dirty="0">
                <a:solidFill>
                  <a:srgbClr val="FF3300"/>
                </a:solidFill>
                <a:latin typeface="楷体_GB2312" pitchFamily="1" charset="-122"/>
                <a:ea typeface="楷体_GB2312" pitchFamily="1" charset="-122"/>
              </a:rPr>
              <a:t>保护方式（虚地址）</a:t>
            </a:r>
            <a:endParaRPr lang="zh-CN" altLang="en-US" sz="2400" b="1" dirty="0">
              <a:solidFill>
                <a:srgbClr val="FF3300"/>
              </a:solidFill>
              <a:latin typeface="楷体_GB2312" pitchFamily="1" charset="-122"/>
              <a:ea typeface="楷体_GB2312" pitchFamily="1" charset="-122"/>
            </a:endParaRPr>
          </a:p>
          <a:p>
            <a:pPr marL="533400" indent="-533400">
              <a:lnSpc>
                <a:spcPct val="120000"/>
              </a:lnSpc>
              <a:spcBef>
                <a:spcPct val="0"/>
              </a:spcBef>
              <a:buNone/>
            </a:pPr>
            <a:r>
              <a:rPr lang="zh-CN" altLang="en-US" sz="2400" b="1" dirty="0">
                <a:latin typeface="楷体_GB2312" pitchFamily="1" charset="-122"/>
                <a:ea typeface="楷体_GB2312" pitchFamily="1" charset="-122"/>
              </a:rPr>
              <a:t>	是</a:t>
            </a:r>
            <a:r>
              <a:rPr lang="en-US" altLang="zh-CN" sz="2400" b="1" dirty="0">
                <a:latin typeface="楷体_GB2312" pitchFamily="1" charset="-122"/>
                <a:ea typeface="楷体_GB2312" pitchFamily="1" charset="-122"/>
              </a:rPr>
              <a:t>80386</a:t>
            </a:r>
            <a:r>
              <a:rPr lang="zh-CN" altLang="en-US" sz="2400" b="1" dirty="0">
                <a:latin typeface="楷体_GB2312" pitchFamily="1" charset="-122"/>
                <a:ea typeface="楷体_GB2312" pitchFamily="1" charset="-122"/>
              </a:rPr>
              <a:t>设计目标全部达到的工作方式，通过对程序使用的存储区采用分段、分页的存储管理机制，达到分级使用互不干扰的保护目的。能为每个任务提供一台虚拟处理器，使每个任务单独执行，快速切换。</a:t>
            </a:r>
            <a:endParaRPr lang="zh-CN" altLang="en-US" sz="2400" b="1" dirty="0">
              <a:latin typeface="楷体_GB2312" pitchFamily="1" charset="-122"/>
              <a:ea typeface="楷体_GB2312" pitchFamily="1" charset="-122"/>
            </a:endParaRPr>
          </a:p>
          <a:p>
            <a:pPr marL="533400" indent="-533400">
              <a:lnSpc>
                <a:spcPct val="120000"/>
              </a:lnSpc>
              <a:spcBef>
                <a:spcPct val="0"/>
              </a:spcBef>
              <a:buNone/>
            </a:pPr>
            <a:r>
              <a:rPr lang="en-US" altLang="zh-CN" sz="2400" b="1" dirty="0">
                <a:solidFill>
                  <a:srgbClr val="FF3300"/>
                </a:solidFill>
                <a:latin typeface="楷体_GB2312" pitchFamily="1" charset="-122"/>
                <a:ea typeface="楷体_GB2312" pitchFamily="1" charset="-122"/>
              </a:rPr>
              <a:t>3. </a:t>
            </a:r>
            <a:r>
              <a:rPr lang="zh-CN" altLang="en-US" sz="2400" b="1" dirty="0">
                <a:solidFill>
                  <a:srgbClr val="FF3300"/>
                </a:solidFill>
                <a:latin typeface="楷体_GB2312" pitchFamily="1" charset="-122"/>
                <a:ea typeface="楷体_GB2312" pitchFamily="1" charset="-122"/>
              </a:rPr>
              <a:t>虚拟</a:t>
            </a:r>
            <a:r>
              <a:rPr lang="en-US" altLang="zh-CN" sz="2400" b="1" dirty="0">
                <a:solidFill>
                  <a:srgbClr val="FF3300"/>
                </a:solidFill>
                <a:latin typeface="楷体_GB2312" pitchFamily="1" charset="-122"/>
                <a:ea typeface="楷体_GB2312" pitchFamily="1" charset="-122"/>
              </a:rPr>
              <a:t>8086</a:t>
            </a:r>
            <a:r>
              <a:rPr lang="zh-CN" altLang="en-US" sz="2400" b="1" dirty="0">
                <a:solidFill>
                  <a:srgbClr val="FF3300"/>
                </a:solidFill>
                <a:latin typeface="楷体_GB2312" pitchFamily="1" charset="-122"/>
                <a:ea typeface="楷体_GB2312" pitchFamily="1" charset="-122"/>
              </a:rPr>
              <a:t>方式</a:t>
            </a:r>
            <a:endParaRPr lang="zh-CN" altLang="en-US" sz="2400" b="1" dirty="0">
              <a:solidFill>
                <a:srgbClr val="FF3300"/>
              </a:solidFill>
              <a:latin typeface="楷体_GB2312" pitchFamily="1" charset="-122"/>
              <a:ea typeface="楷体_GB2312" pitchFamily="1" charset="-122"/>
            </a:endParaRPr>
          </a:p>
          <a:p>
            <a:pPr marL="533400" indent="-533400">
              <a:lnSpc>
                <a:spcPct val="120000"/>
              </a:lnSpc>
              <a:spcBef>
                <a:spcPct val="0"/>
              </a:spcBef>
              <a:buNone/>
            </a:pPr>
            <a:r>
              <a:rPr lang="zh-CN" altLang="en-US" sz="2400" b="1" dirty="0">
                <a:latin typeface="楷体_GB2312" pitchFamily="1" charset="-122"/>
                <a:ea typeface="楷体_GB2312" pitchFamily="1" charset="-122"/>
              </a:rPr>
              <a:t>	保护方式下所提供的同时模拟多个</a:t>
            </a:r>
            <a:r>
              <a:rPr lang="en-US" altLang="zh-CN" sz="2400" b="1" dirty="0">
                <a:latin typeface="楷体_GB2312" pitchFamily="1" charset="-122"/>
                <a:ea typeface="楷体_GB2312" pitchFamily="1" charset="-122"/>
              </a:rPr>
              <a:t>8086</a:t>
            </a:r>
            <a:r>
              <a:rPr lang="zh-CN" altLang="en-US" sz="2400" b="1" dirty="0">
                <a:latin typeface="楷体_GB2312" pitchFamily="1" charset="-122"/>
                <a:ea typeface="楷体_GB2312" pitchFamily="1" charset="-122"/>
              </a:rPr>
              <a:t>处理器。</a:t>
            </a:r>
            <a:r>
              <a:rPr lang="zh-CN" altLang="en-US" sz="2000" dirty="0">
                <a:latin typeface="楷体_GB2312" pitchFamily="1" charset="-122"/>
                <a:ea typeface="楷体_GB2312" pitchFamily="1" charset="-122"/>
              </a:rPr>
              <a:t> </a:t>
            </a:r>
            <a:endParaRPr lang="zh-CN" altLang="en-US" sz="2000" dirty="0">
              <a:latin typeface="楷体_GB2312" pitchFamily="1" charset="-122"/>
              <a:ea typeface="楷体_GB2312" pitchFamily="1" charset="-122"/>
            </a:endParaRPr>
          </a:p>
        </p:txBody>
      </p:sp>
      <p:sp>
        <p:nvSpPr>
          <p:cNvPr id="34818" name="文本框 37890"/>
          <p:cNvSpPr txBox="1"/>
          <p:nvPr/>
        </p:nvSpPr>
        <p:spPr>
          <a:xfrm>
            <a:off x="755650" y="188913"/>
            <a:ext cx="7272338" cy="706755"/>
          </a:xfrm>
          <a:prstGeom prst="rect">
            <a:avLst/>
          </a:prstGeom>
          <a:noFill/>
          <a:ln w="9525">
            <a:noFill/>
          </a:ln>
        </p:spPr>
        <p:txBody>
          <a:bodyPr anchor="t" anchorCtr="0">
            <a:spAutoFit/>
          </a:bodyPr>
          <a:p>
            <a:r>
              <a:rPr lang="en-US" altLang="zh-CN" sz="4000" dirty="0">
                <a:solidFill>
                  <a:schemeClr val="bg1"/>
                </a:solidFill>
                <a:latin typeface="华文新魏" panose="02010800040101010101" pitchFamily="2" charset="-122"/>
                <a:ea typeface="华文新魏" panose="02010800040101010101" pitchFamily="2" charset="-122"/>
              </a:rPr>
              <a:t>80x86</a:t>
            </a:r>
            <a:r>
              <a:rPr lang="zh-CN" altLang="en-US" sz="4000" dirty="0">
                <a:solidFill>
                  <a:schemeClr val="bg1"/>
                </a:solidFill>
                <a:latin typeface="华文新魏" panose="02010800040101010101" pitchFamily="2" charset="-122"/>
                <a:ea typeface="华文新魏" panose="02010800040101010101" pitchFamily="2" charset="-122"/>
              </a:rPr>
              <a:t>的三种工作方式</a:t>
            </a:r>
            <a:endParaRPr lang="zh-CN" altLang="en-US" sz="4000" dirty="0">
              <a:solidFill>
                <a:schemeClr val="bg1"/>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a:xfrm>
            <a:off x="467360" y="260985"/>
            <a:ext cx="8229600" cy="561975"/>
          </a:xfrm>
        </p:spPr>
        <p:txBody>
          <a:bodyPr/>
          <a:lstStyle/>
          <a:p>
            <a:pPr algn="l">
              <a:buClrTx/>
              <a:buSzTx/>
              <a:buFont typeface="Arial" panose="020B0604020202020204" pitchFamily="34" charset="0"/>
            </a:pPr>
            <a:r>
              <a:rPr lang="zh-CN" altLang="en-US" sz="3600" b="1">
                <a:solidFill>
                  <a:schemeClr val="bg1"/>
                </a:solidFill>
                <a:latin typeface="华文新魏" panose="02010800040101010101" pitchFamily="2" charset="-122"/>
                <a:ea typeface="华文新魏" panose="02010800040101010101" pitchFamily="2" charset="-122"/>
                <a:cs typeface="+mn-cs"/>
              </a:rPr>
              <a:t>冯·诺依曼结构</a:t>
            </a:r>
            <a:endParaRPr lang="zh-CN" altLang="en-US" sz="3600" b="1">
              <a:solidFill>
                <a:schemeClr val="bg1"/>
              </a:solidFill>
              <a:latin typeface="华文新魏" panose="02010800040101010101" pitchFamily="2" charset="-122"/>
              <a:ea typeface="华文新魏" panose="02010800040101010101" pitchFamily="2" charset="-122"/>
              <a:cs typeface="+mn-cs"/>
            </a:endParaRPr>
          </a:p>
        </p:txBody>
      </p:sp>
      <p:sp>
        <p:nvSpPr>
          <p:cNvPr id="545796" name="Rectangle 4"/>
          <p:cNvSpPr>
            <a:spLocks noGrp="1" noChangeArrowheads="1"/>
          </p:cNvSpPr>
          <p:nvPr>
            <p:ph type="body" idx="1"/>
          </p:nvPr>
        </p:nvSpPr>
        <p:spPr>
          <a:xfrm>
            <a:off x="501650" y="2348865"/>
            <a:ext cx="2910840" cy="4243705"/>
          </a:xfrm>
        </p:spPr>
        <p:txBody>
          <a:bodyPr/>
          <a:lstStyle/>
          <a:p>
            <a:pPr>
              <a:buSzPct val="80000"/>
              <a:buFont typeface="Wingdings" panose="05000000000000000000" pitchFamily="2" charset="2"/>
              <a:buChar char="l"/>
            </a:pPr>
            <a:r>
              <a:rPr lang="zh-CN" altLang="en-US" sz="2000" dirty="0">
                <a:ea typeface="微软雅黑" panose="020B0503020204020204" charset="-122"/>
              </a:rPr>
              <a:t>应该有个主存，用来存放程序和数据</a:t>
            </a:r>
            <a:endParaRPr lang="zh-CN" altLang="en-US" sz="2000" dirty="0">
              <a:ea typeface="微软雅黑" panose="020B0503020204020204" charset="-122"/>
            </a:endParaRPr>
          </a:p>
          <a:p>
            <a:pPr>
              <a:buSzPct val="80000"/>
              <a:buFont typeface="Wingdings" panose="05000000000000000000" pitchFamily="2" charset="2"/>
              <a:buChar char="l"/>
            </a:pPr>
            <a:r>
              <a:rPr lang="zh-CN" altLang="en-US" sz="2000" dirty="0">
                <a:ea typeface="微软雅黑" panose="020B0503020204020204" charset="-122"/>
              </a:rPr>
              <a:t>应该有一个自动逐条取出指令的部件</a:t>
            </a:r>
            <a:endParaRPr lang="zh-CN" altLang="en-US" sz="2000" dirty="0">
              <a:ea typeface="微软雅黑" panose="020B0503020204020204" charset="-122"/>
            </a:endParaRPr>
          </a:p>
          <a:p>
            <a:pPr>
              <a:buSzPct val="80000"/>
              <a:buFont typeface="Wingdings" panose="05000000000000000000" pitchFamily="2" charset="2"/>
              <a:buChar char="l"/>
            </a:pPr>
            <a:r>
              <a:rPr lang="zh-CN" altLang="en-US" sz="2000" dirty="0">
                <a:ea typeface="微软雅黑" panose="020B0503020204020204" charset="-122"/>
              </a:rPr>
              <a:t>还应该有具体执行指令（即运算）的部件</a:t>
            </a:r>
            <a:endParaRPr lang="zh-CN" altLang="en-US" sz="2000" dirty="0">
              <a:ea typeface="微软雅黑" panose="020B0503020204020204" charset="-122"/>
            </a:endParaRPr>
          </a:p>
          <a:p>
            <a:pPr>
              <a:buSzPct val="80000"/>
              <a:buFont typeface="Wingdings" panose="05000000000000000000" pitchFamily="2" charset="2"/>
              <a:buChar char="l"/>
            </a:pPr>
            <a:r>
              <a:rPr lang="zh-CN" altLang="en-US" sz="2000" dirty="0">
                <a:ea typeface="微软雅黑" panose="020B0503020204020204" charset="-122"/>
              </a:rPr>
              <a:t>应该有将程序和原始数据输入计算机的部件</a:t>
            </a:r>
            <a:endParaRPr lang="zh-CN" altLang="en-US" sz="2000" dirty="0">
              <a:ea typeface="微软雅黑" panose="020B0503020204020204" charset="-122"/>
            </a:endParaRPr>
          </a:p>
          <a:p>
            <a:pPr>
              <a:buSzPct val="80000"/>
              <a:buFont typeface="Wingdings" panose="05000000000000000000" pitchFamily="2" charset="2"/>
              <a:buChar char="l"/>
            </a:pPr>
            <a:r>
              <a:rPr lang="zh-CN" altLang="en-US" sz="2000" dirty="0">
                <a:ea typeface="微软雅黑" panose="020B0503020204020204" charset="-122"/>
              </a:rPr>
              <a:t>应该有将运算结果输出计算机的部件</a:t>
            </a:r>
            <a:endParaRPr lang="zh-CN" altLang="en-US" sz="2000" dirty="0">
              <a:ea typeface="微软雅黑" panose="020B0503020204020204" charset="-122"/>
            </a:endParaRPr>
          </a:p>
          <a:p>
            <a:pPr>
              <a:buSzPct val="80000"/>
              <a:buFont typeface="Wingdings" panose="05000000000000000000" pitchFamily="2" charset="2"/>
              <a:buChar char="l"/>
            </a:pPr>
            <a:endParaRPr lang="zh-CN" altLang="en-US" sz="2000" dirty="0">
              <a:ea typeface="微软雅黑" panose="020B0503020204020204" charset="-122"/>
            </a:endParaRPr>
          </a:p>
          <a:p>
            <a:pPr>
              <a:buSzPct val="80000"/>
              <a:buFont typeface="Wingdings" panose="05000000000000000000" pitchFamily="2" charset="2"/>
              <a:buChar char="l"/>
            </a:pPr>
            <a:endParaRPr lang="zh-CN" altLang="en-US" sz="2000" dirty="0">
              <a:ea typeface="微软雅黑" panose="020B0503020204020204" charset="-122"/>
            </a:endParaRPr>
          </a:p>
        </p:txBody>
      </p:sp>
      <p:grpSp>
        <p:nvGrpSpPr>
          <p:cNvPr id="545799" name="Group 7"/>
          <p:cNvGrpSpPr/>
          <p:nvPr/>
        </p:nvGrpSpPr>
        <p:grpSpPr bwMode="auto">
          <a:xfrm>
            <a:off x="3366135" y="1412875"/>
            <a:ext cx="4926330" cy="5066602"/>
            <a:chOff x="2115" y="487"/>
            <a:chExt cx="3487" cy="3910"/>
          </a:xfrm>
        </p:grpSpPr>
        <p:pic>
          <p:nvPicPr>
            <p:cNvPr id="38922"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15" y="487"/>
              <a:ext cx="3459" cy="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Text Box 9"/>
            <p:cNvSpPr txBox="1">
              <a:spLocks noChangeArrowheads="1"/>
            </p:cNvSpPr>
            <p:nvPr/>
          </p:nvSpPr>
          <p:spPr bwMode="auto">
            <a:xfrm>
              <a:off x="4309" y="3804"/>
              <a:ext cx="1293" cy="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en-US" altLang="zh-CN" sz="2200">
                  <a:solidFill>
                    <a:srgbClr val="FF0000"/>
                  </a:solidFill>
                  <a:latin typeface="微软雅黑" panose="020B0503020204020204" charset="-122"/>
                  <a:ea typeface="微软雅黑" panose="020B0503020204020204" charset="-122"/>
                </a:rPr>
                <a:t>IAS</a:t>
              </a:r>
              <a:r>
                <a:rPr lang="zh-CN" altLang="en-US" sz="2200">
                  <a:solidFill>
                    <a:srgbClr val="FF0000"/>
                  </a:solidFill>
                  <a:latin typeface="微软雅黑" panose="020B0503020204020204" charset="-122"/>
                  <a:ea typeface="微软雅黑" panose="020B0503020204020204" charset="-122"/>
                </a:rPr>
                <a:t>计算机结构</a:t>
              </a:r>
              <a:endParaRPr lang="zh-CN" altLang="en-US" sz="2200">
                <a:solidFill>
                  <a:srgbClr val="FF0000"/>
                </a:solidFill>
                <a:latin typeface="微软雅黑" panose="020B0503020204020204" charset="-122"/>
                <a:ea typeface="微软雅黑" panose="020B0503020204020204" charset="-122"/>
              </a:endParaRPr>
            </a:p>
          </p:txBody>
        </p:sp>
      </p:grpSp>
      <p:sp>
        <p:nvSpPr>
          <p:cNvPr id="545802" name="Rectangle 10"/>
          <p:cNvSpPr>
            <a:spLocks noChangeArrowheads="1"/>
          </p:cNvSpPr>
          <p:nvPr/>
        </p:nvSpPr>
        <p:spPr bwMode="auto">
          <a:xfrm>
            <a:off x="3986530" y="1682750"/>
            <a:ext cx="2336800" cy="172339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545803" name="Rectangle 11"/>
          <p:cNvSpPr>
            <a:spLocks noChangeArrowheads="1"/>
          </p:cNvSpPr>
          <p:nvPr/>
        </p:nvSpPr>
        <p:spPr bwMode="auto">
          <a:xfrm>
            <a:off x="3707765" y="3910330"/>
            <a:ext cx="2462530" cy="218313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endParaRPr lang="zh-CN" altLang="en-US" sz="1800" b="0"/>
          </a:p>
        </p:txBody>
      </p:sp>
      <p:sp>
        <p:nvSpPr>
          <p:cNvPr id="11" name="文本框 10"/>
          <p:cNvSpPr txBox="1"/>
          <p:nvPr/>
        </p:nvSpPr>
        <p:spPr>
          <a:xfrm>
            <a:off x="457245" y="1556975"/>
            <a:ext cx="2937318" cy="738664"/>
          </a:xfrm>
          <a:prstGeom prst="rect">
            <a:avLst/>
          </a:prstGeom>
          <a:noFill/>
        </p:spPr>
        <p:txBody>
          <a:bodyPr wrap="square">
            <a:spAutoFit/>
          </a:bodyPr>
          <a:lstStyle/>
          <a:p>
            <a:r>
              <a:rPr lang="zh-CN" altLang="en-US" sz="2100" b="1" dirty="0">
                <a:solidFill>
                  <a:srgbClr val="FF0000"/>
                </a:solidFill>
                <a:latin typeface="微软雅黑" panose="020B0503020204020204" charset="-122"/>
                <a:ea typeface="微软雅黑" panose="020B0503020204020204" charset="-122"/>
              </a:rPr>
              <a:t>要实现存储程序的工作方式，对设备的要求</a:t>
            </a:r>
            <a:endParaRPr lang="zh-CN" altLang="en-US" sz="2100" b="1" dirty="0">
              <a:solidFill>
                <a:srgbClr val="FF0000"/>
              </a:solidFill>
              <a:latin typeface="微软雅黑" panose="020B0503020204020204" charset="-122"/>
              <a:ea typeface="微软雅黑" panose="020B050302020402020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5796">
                                            <p:txEl>
                                              <p:pRg st="0" end="0"/>
                                            </p:txEl>
                                          </p:spTgt>
                                        </p:tgtEl>
                                        <p:attrNameLst>
                                          <p:attrName>style.visibility</p:attrName>
                                        </p:attrNameLst>
                                      </p:cBhvr>
                                      <p:to>
                                        <p:strVal val="visible"/>
                                      </p:to>
                                    </p:set>
                                    <p:animEffect transition="in" filter="blinds(horizontal)">
                                      <p:cBhvr>
                                        <p:cTn id="7" dur="500"/>
                                        <p:tgtEl>
                                          <p:spTgt spid="5457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45796">
                                            <p:txEl>
                                              <p:pRg st="1" end="1"/>
                                            </p:txEl>
                                          </p:spTgt>
                                        </p:tgtEl>
                                        <p:attrNameLst>
                                          <p:attrName>style.visibility</p:attrName>
                                        </p:attrNameLst>
                                      </p:cBhvr>
                                      <p:to>
                                        <p:strVal val="visible"/>
                                      </p:to>
                                    </p:set>
                                    <p:animEffect transition="in" filter="blinds(horizontal)">
                                      <p:cBhvr>
                                        <p:cTn id="12" dur="500"/>
                                        <p:tgtEl>
                                          <p:spTgt spid="5457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45796">
                                            <p:txEl>
                                              <p:pRg st="2" end="2"/>
                                            </p:txEl>
                                          </p:spTgt>
                                        </p:tgtEl>
                                        <p:attrNameLst>
                                          <p:attrName>style.visibility</p:attrName>
                                        </p:attrNameLst>
                                      </p:cBhvr>
                                      <p:to>
                                        <p:strVal val="visible"/>
                                      </p:to>
                                    </p:set>
                                    <p:animEffect transition="in" filter="blinds(horizontal)">
                                      <p:cBhvr>
                                        <p:cTn id="17" dur="500"/>
                                        <p:tgtEl>
                                          <p:spTgt spid="5457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45796">
                                            <p:txEl>
                                              <p:pRg st="3" end="3"/>
                                            </p:txEl>
                                          </p:spTgt>
                                        </p:tgtEl>
                                        <p:attrNameLst>
                                          <p:attrName>style.visibility</p:attrName>
                                        </p:attrNameLst>
                                      </p:cBhvr>
                                      <p:to>
                                        <p:strVal val="visible"/>
                                      </p:to>
                                    </p:set>
                                    <p:animEffect transition="in" filter="blinds(horizontal)">
                                      <p:cBhvr>
                                        <p:cTn id="22" dur="500"/>
                                        <p:tgtEl>
                                          <p:spTgt spid="5457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45796">
                                            <p:txEl>
                                              <p:pRg st="4" end="4"/>
                                            </p:txEl>
                                          </p:spTgt>
                                        </p:tgtEl>
                                        <p:attrNameLst>
                                          <p:attrName>style.visibility</p:attrName>
                                        </p:attrNameLst>
                                      </p:cBhvr>
                                      <p:to>
                                        <p:strVal val="visible"/>
                                      </p:to>
                                    </p:set>
                                    <p:animEffect transition="in" filter="blinds(horizontal)">
                                      <p:cBhvr>
                                        <p:cTn id="27" dur="500"/>
                                        <p:tgtEl>
                                          <p:spTgt spid="5457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45799"/>
                                        </p:tgtEl>
                                        <p:attrNameLst>
                                          <p:attrName>style.visibility</p:attrName>
                                        </p:attrNameLst>
                                      </p:cBhvr>
                                      <p:to>
                                        <p:strVal val="visible"/>
                                      </p:to>
                                    </p:set>
                                    <p:animEffect transition="in" filter="blinds(horizontal)">
                                      <p:cBhvr>
                                        <p:cTn id="32" dur="500"/>
                                        <p:tgtEl>
                                          <p:spTgt spid="54579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45802"/>
                                        </p:tgtEl>
                                        <p:attrNameLst>
                                          <p:attrName>style.visibility</p:attrName>
                                        </p:attrNameLst>
                                      </p:cBhvr>
                                      <p:to>
                                        <p:strVal val="visible"/>
                                      </p:to>
                                    </p:set>
                                    <p:animEffect transition="in" filter="blinds(horizontal)">
                                      <p:cBhvr>
                                        <p:cTn id="37" dur="500"/>
                                        <p:tgtEl>
                                          <p:spTgt spid="5458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45803"/>
                                        </p:tgtEl>
                                        <p:attrNameLst>
                                          <p:attrName>style.visibility</p:attrName>
                                        </p:attrNameLst>
                                      </p:cBhvr>
                                      <p:to>
                                        <p:strVal val="visible"/>
                                      </p:to>
                                    </p:set>
                                    <p:animEffect transition="in" filter="blinds(horizontal)">
                                      <p:cBhvr>
                                        <p:cTn id="42" dur="500"/>
                                        <p:tgtEl>
                                          <p:spTgt spid="54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02" grpId="0" bldLvl="0" animBg="1"/>
      <p:bldP spid="545803"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小结</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zh-CN" altLang="en-US" dirty="0">
                <a:solidFill>
                  <a:srgbClr val="000066"/>
                </a:solidFill>
                <a:ea typeface="黑体" panose="02010609060101010101" pitchFamily="2" charset="-122"/>
              </a:rPr>
              <a:t>计算机系统的基本功能和基本组成</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zh-CN" altLang="en-US" dirty="0">
                <a:ea typeface="黑体" panose="02010609060101010101" pitchFamily="2" charset="-122"/>
                <a:sym typeface="+mn-ea"/>
              </a:rPr>
              <a:t>计算机系统的层次结构</a:t>
            </a:r>
            <a:endParaRPr lang="zh-CN" altLang="en-US" dirty="0">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zh-CN" altLang="en-US" dirty="0">
                <a:ea typeface="黑体" panose="02010609060101010101" pitchFamily="2" charset="-122"/>
                <a:sym typeface="+mn-ea"/>
              </a:rPr>
              <a:t>计算机性能评价</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a:t>
            </a:r>
            <a:r>
              <a:rPr lang="zh-CN" altLang="en-US" dirty="0">
                <a:ea typeface="黑体" panose="02010609060101010101" pitchFamily="2" charset="-122"/>
              </a:rPr>
              <a:t>汇编程序的开发和执行</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Intel 80x86</a:t>
            </a:r>
            <a:r>
              <a:rPr lang="zh-CN" altLang="en-US" dirty="0">
                <a:ea typeface="黑体" panose="02010609060101010101" pitchFamily="2" charset="-122"/>
              </a:rPr>
              <a:t>内部</a:t>
            </a:r>
            <a:r>
              <a:rPr lang="zh-CN" altLang="en-US" dirty="0">
                <a:ea typeface="黑体" panose="02010609060101010101" pitchFamily="2" charset="-122"/>
              </a:rPr>
              <a:t>结构</a:t>
            </a:r>
            <a:endParaRPr lang="zh-CN" altLang="en-US" dirty="0">
              <a:ea typeface="黑体" panose="02010609060101010101" pitchFamily="2" charset="-122"/>
            </a:endParaRPr>
          </a:p>
          <a:p>
            <a:pPr>
              <a:spcBef>
                <a:spcPts val="1600"/>
              </a:spcBef>
            </a:pPr>
            <a:endParaRPr lang="zh-CN" altLang="en-US" dirty="0">
              <a:ea typeface="黑体" panose="0201060906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9937"/>
          <p:cNvSpPr>
            <a:spLocks noGrp="1"/>
          </p:cNvSpPr>
          <p:nvPr>
            <p:ph type="title" idx="4294967295"/>
          </p:nvPr>
        </p:nvSpPr>
        <p:spPr/>
        <p:txBody>
          <a:bodyPr anchor="b" anchorCtr="0"/>
          <a:p>
            <a:r>
              <a:rPr lang="zh-CN" altLang="zh-CN" sz="4000">
                <a:solidFill>
                  <a:schemeClr val="bg1"/>
                </a:solidFill>
                <a:ea typeface="华文新魏" panose="02010800040101010101" pitchFamily="2" charset="-122"/>
              </a:rPr>
              <a:t>课堂练习</a:t>
            </a:r>
            <a:endParaRPr lang="zh-CN" altLang="zh-CN" sz="4000">
              <a:solidFill>
                <a:schemeClr val="bg1"/>
              </a:solidFill>
              <a:ea typeface="华文新魏" panose="02010800040101010101" pitchFamily="2" charset="-122"/>
            </a:endParaRPr>
          </a:p>
        </p:txBody>
      </p:sp>
      <p:sp>
        <p:nvSpPr>
          <p:cNvPr id="36866" name="文本占位符 39938" descr="Rectangle: Click to edit Master text styles&#13;&#10;Second level&#13;&#10;Third level&#13;&#10;Fourth level&#13;&#10;Fifth level"/>
          <p:cNvSpPr>
            <a:spLocks noGrp="1"/>
          </p:cNvSpPr>
          <p:nvPr>
            <p:ph type="body" idx="4294967295"/>
          </p:nvPr>
        </p:nvSpPr>
        <p:spPr>
          <a:xfrm>
            <a:off x="757238" y="1844675"/>
            <a:ext cx="7773988" cy="2968625"/>
          </a:xfrm>
          <a:ln>
            <a:miter/>
          </a:ln>
        </p:spPr>
        <p:txBody>
          <a:bodyPr anchor="t"/>
          <a:p>
            <a:pPr marL="17780" lvl="0" indent="17780" fontAlgn="base">
              <a:lnSpc>
                <a:spcPct val="150000"/>
              </a:lnSpc>
              <a:spcBef>
                <a:spcPts val="0"/>
              </a:spcBef>
              <a:buNone/>
            </a:pPr>
            <a:r>
              <a:rPr lang="zh-CN" altLang="en-US" sz="2800" strike="noStrike" noProof="1" dirty="0">
                <a:sym typeface="+mn-ea"/>
              </a:rPr>
              <a:t>利用寄存器，编程实现：</a:t>
            </a:r>
            <a:endParaRPr lang="zh-CN" altLang="en-US" sz="2800" strike="noStrike" noProof="1" dirty="0"/>
          </a:p>
          <a:p>
            <a:pPr marL="17780" lvl="1" indent="379095" fontAlgn="base">
              <a:lnSpc>
                <a:spcPct val="150000"/>
              </a:lnSpc>
              <a:spcBef>
                <a:spcPts val="0"/>
              </a:spcBef>
              <a:buNone/>
            </a:pPr>
            <a:r>
              <a:rPr lang="en-US" altLang="zh-CN" sz="2800" strike="noStrike" noProof="1">
                <a:sym typeface="+mn-ea"/>
              </a:rPr>
              <a:t>12 + 34 – 26</a:t>
            </a:r>
            <a:endParaRPr lang="en-US" altLang="zh-CN" sz="2800" strike="noStrike" noProof="1"/>
          </a:p>
          <a:p>
            <a:pPr marL="17780" lvl="1" indent="361315" fontAlgn="base">
              <a:lnSpc>
                <a:spcPct val="150000"/>
              </a:lnSpc>
              <a:spcBef>
                <a:spcPts val="0"/>
              </a:spcBef>
              <a:buNone/>
            </a:pPr>
            <a:r>
              <a:rPr lang="zh-CN" altLang="en-US" sz="2800" strike="noStrike" noProof="1" dirty="0">
                <a:sym typeface="+mn-ea"/>
              </a:rPr>
              <a:t>结果放在寄存器</a:t>
            </a:r>
            <a:r>
              <a:rPr lang="en-US" altLang="zh-CN" sz="2800" strike="noStrike" noProof="1" dirty="0">
                <a:sym typeface="+mn-ea"/>
              </a:rPr>
              <a:t>AX</a:t>
            </a:r>
            <a:r>
              <a:rPr lang="zh-CN" altLang="en-US" sz="2800" strike="noStrike" noProof="1" dirty="0">
                <a:sym typeface="+mn-ea"/>
              </a:rPr>
              <a:t>中</a:t>
            </a:r>
            <a:endParaRPr lang="zh-CN" altLang="en-US" sz="2800" strike="noStrike" noProof="1" dirty="0">
              <a:sym typeface="+mn-ea"/>
            </a:endParaRPr>
          </a:p>
          <a:p>
            <a:pPr marL="17780" lvl="1" indent="17780" fontAlgn="base">
              <a:lnSpc>
                <a:spcPct val="150000"/>
              </a:lnSpc>
              <a:spcBef>
                <a:spcPts val="0"/>
              </a:spcBef>
              <a:buNone/>
            </a:pPr>
            <a:r>
              <a:rPr lang="zh-CN" altLang="en-US" sz="2800" b="1" strike="noStrike" noProof="1">
                <a:solidFill>
                  <a:srgbClr val="FF0000"/>
                </a:solidFill>
              </a:rPr>
              <a:t>注意填写：班级、姓名、学号</a:t>
            </a:r>
            <a:endParaRPr lang="zh-CN" altLang="en-US" sz="2800" b="1" strike="noStrike" noProof="1">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39937"/>
          <p:cNvSpPr>
            <a:spLocks noGrp="1"/>
          </p:cNvSpPr>
          <p:nvPr>
            <p:ph type="title" idx="4294967295"/>
          </p:nvPr>
        </p:nvSpPr>
        <p:spPr/>
        <p:txBody>
          <a:bodyPr anchor="b" anchorCtr="0"/>
          <a:p>
            <a:r>
              <a:rPr lang="zh-CN" altLang="en-US" sz="4000">
                <a:solidFill>
                  <a:schemeClr val="bg1"/>
                </a:solidFill>
                <a:ea typeface="华文新魏" panose="02010800040101010101" pitchFamily="2" charset="-122"/>
              </a:rPr>
              <a:t>本章作业</a:t>
            </a:r>
            <a:endParaRPr lang="zh-CN" altLang="en-US" sz="4000">
              <a:solidFill>
                <a:schemeClr val="bg1"/>
              </a:solidFill>
              <a:ea typeface="华文新魏" panose="02010800040101010101" pitchFamily="2" charset="-122"/>
            </a:endParaRPr>
          </a:p>
        </p:txBody>
      </p:sp>
      <p:sp>
        <p:nvSpPr>
          <p:cNvPr id="35842" name="文本占位符 39938" descr="Rectangle: Click to edit Master text styles&#13;&#10;Second level&#13;&#10;Third level&#13;&#10;Fourth level&#13;&#10;Fifth level"/>
          <p:cNvSpPr>
            <a:spLocks noGrp="1"/>
          </p:cNvSpPr>
          <p:nvPr>
            <p:ph type="body" idx="4294967295"/>
          </p:nvPr>
        </p:nvSpPr>
        <p:spPr>
          <a:xfrm>
            <a:off x="757238" y="1844675"/>
            <a:ext cx="7773987" cy="1612900"/>
          </a:xfrm>
        </p:spPr>
        <p:txBody>
          <a:bodyPr anchor="t" anchorCtr="0"/>
          <a:p>
            <a:pPr marL="0" indent="0">
              <a:lnSpc>
                <a:spcPct val="150000"/>
              </a:lnSpc>
              <a:buNone/>
            </a:pPr>
            <a:r>
              <a:rPr lang="en-US" altLang="zh-CN" sz="2800"/>
              <a:t>80X86</a:t>
            </a:r>
            <a:r>
              <a:rPr lang="zh-CN" altLang="en-US" sz="2800"/>
              <a:t>汇编语言程设计</a:t>
            </a:r>
            <a:r>
              <a:rPr lang="zh-CN" altLang="zh-CN" sz="2800"/>
              <a:t>：</a:t>
            </a:r>
            <a:endParaRPr lang="zh-CN" altLang="zh-CN" sz="2800"/>
          </a:p>
          <a:p>
            <a:pPr marL="0" indent="0">
              <a:lnSpc>
                <a:spcPct val="150000"/>
              </a:lnSpc>
              <a:buNone/>
            </a:pPr>
            <a:r>
              <a:rPr lang="en-US" altLang="zh-CN" sz="2800"/>
              <a:t>P30</a:t>
            </a:r>
            <a:r>
              <a:rPr lang="zh-CN" altLang="en-US" sz="2800"/>
              <a:t>：</a:t>
            </a:r>
            <a:r>
              <a:rPr lang="en-US" altLang="zh-CN" sz="2800"/>
              <a:t> 1.2</a:t>
            </a:r>
            <a:r>
              <a:rPr lang="zh-CN" altLang="en-US" sz="2800"/>
              <a:t>，</a:t>
            </a:r>
            <a:r>
              <a:rPr lang="en-US" altLang="zh-CN" sz="2800"/>
              <a:t>1.3</a:t>
            </a:r>
            <a:r>
              <a:rPr lang="zh-CN" altLang="en-US" sz="2800"/>
              <a:t>，</a:t>
            </a:r>
            <a:r>
              <a:rPr lang="en-US" altLang="zh-CN" sz="2800"/>
              <a:t>1.6</a:t>
            </a:r>
            <a:endParaRPr lang="en-US" altLang="zh-CN"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pPr algn="l">
              <a:buClrTx/>
              <a:buSzTx/>
            </a:pPr>
            <a:r>
              <a:rPr lang="zh-CN" altLang="en-US" sz="3600">
                <a:solidFill>
                  <a:schemeClr val="bg1"/>
                </a:solidFill>
                <a:latin typeface="华文新魏" panose="02010800040101010101" pitchFamily="2" charset="-122"/>
                <a:ea typeface="华文新魏" panose="02010800040101010101" pitchFamily="2" charset="-122"/>
                <a:sym typeface="+mn-ea"/>
              </a:rPr>
              <a:t>计算机硬件系统的组成</a:t>
            </a:r>
            <a:endParaRPr lang="zh-CN" altLang="en-US" sz="3600">
              <a:solidFill>
                <a:schemeClr val="bg1"/>
              </a:solidFill>
              <a:latin typeface="华文新魏" panose="02010800040101010101" pitchFamily="2" charset="-122"/>
              <a:ea typeface="华文新魏" panose="02010800040101010101" pitchFamily="2" charset="-122"/>
            </a:endParaRPr>
          </a:p>
        </p:txBody>
      </p:sp>
      <p:pic>
        <p:nvPicPr>
          <p:cNvPr id="3" name="图片 2"/>
          <p:cNvPicPr>
            <a:picLocks noChangeAspect="1"/>
          </p:cNvPicPr>
          <p:nvPr/>
        </p:nvPicPr>
        <p:blipFill>
          <a:blip r:embed="rId1"/>
          <a:stretch>
            <a:fillRect/>
          </a:stretch>
        </p:blipFill>
        <p:spPr>
          <a:xfrm>
            <a:off x="421005" y="1628775"/>
            <a:ext cx="8167370" cy="43141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612140" y="260985"/>
            <a:ext cx="7079615" cy="645160"/>
          </a:xfrm>
          <a:prstGeom prst="rect">
            <a:avLst/>
          </a:prstGeom>
          <a:noFill/>
          <a:ln w="9525">
            <a:noFill/>
          </a:ln>
        </p:spPr>
        <p:txBody>
          <a:bodyPr wrap="square" anchor="t" anchorCtr="0">
            <a:spAutoFit/>
          </a:bodyPr>
          <a:p>
            <a:pPr algn="l">
              <a:buClrTx/>
              <a:buSzTx/>
            </a:pPr>
            <a:r>
              <a:rPr lang="zh-CN" altLang="en-US" sz="3600">
                <a:solidFill>
                  <a:schemeClr val="bg1"/>
                </a:solidFill>
                <a:latin typeface="华文新魏" panose="02010800040101010101" pitchFamily="2" charset="-122"/>
                <a:ea typeface="华文新魏" panose="02010800040101010101" pitchFamily="2" charset="-122"/>
                <a:sym typeface="+mn-ea"/>
              </a:rPr>
              <a:t>硬件系统的简化表示</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895" y="1557020"/>
            <a:ext cx="7632700" cy="737235"/>
          </a:xfrm>
          <a:prstGeom prst="rect">
            <a:avLst/>
          </a:prstGeom>
          <a:noFill/>
          <a:ln w="9525">
            <a:noFill/>
          </a:ln>
        </p:spPr>
        <p:txBody>
          <a:bodyPr wrap="square" anchor="t" anchorCtr="0">
            <a:spAutoFit/>
          </a:bodyPr>
          <a:p>
            <a:pPr algn="l">
              <a:lnSpc>
                <a:spcPct val="150000"/>
              </a:lnSpc>
              <a:buClrTx/>
              <a:buSzTx/>
            </a:pPr>
            <a:r>
              <a:rPr lang="zh-CN" altLang="en-US" dirty="0">
                <a:solidFill>
                  <a:schemeClr val="tx1"/>
                </a:solidFill>
                <a:latin typeface="楷体_GB2312" pitchFamily="1" charset="-122"/>
                <a:ea typeface="楷体_GB2312" pitchFamily="1" charset="-122"/>
              </a:rPr>
              <a:t>   </a:t>
            </a:r>
            <a:endParaRPr lang="zh-CN" altLang="en-US" dirty="0">
              <a:solidFill>
                <a:schemeClr val="tx1"/>
              </a:solidFill>
              <a:latin typeface="楷体_GB2312" pitchFamily="1" charset="-122"/>
              <a:ea typeface="楷体_GB2312" pitchFamily="1" charset="-122"/>
            </a:endParaRPr>
          </a:p>
        </p:txBody>
      </p:sp>
      <p:pic>
        <p:nvPicPr>
          <p:cNvPr id="28674" name="图片 26626"/>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779780" y="2132965"/>
            <a:ext cx="758444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p="http://schemas.openxmlformats.org/presentationml/2006/main">
  <p:tag name="KSO_WM_UNIT_PLACING_PICTURE_USER_VIEWPORT" val="{&quot;height&quot;:5040,&quot;width&quot;:11097.499212598424}"/>
</p:tagLst>
</file>

<file path=ppt/tags/tag2.xml><?xml version="1.0" encoding="utf-8"?>
<p:tagLst xmlns:p="http://schemas.openxmlformats.org/presentationml/2006/main">
  <p:tag name="KSO_WM_UNIT_TABLE_BEAUTIFY" val="smartTable{3f2e19c5-1c45-48a5-8f47-0edfa9d5c974}"/>
  <p:tag name="TABLE_RECT" val="164*194.517*392*182.6"/>
  <p:tag name="TABLE_EMPHASIZE_COLOR" val="6579300"/>
  <p:tag name="TABLE_ONEKEY_SKIN_IDX" val="0"/>
  <p:tag name="TABLE_SKINIDX" val="-1"/>
  <p:tag name="TABLE_COLORIDX" val="l"/>
</p:tagLst>
</file>

<file path=ppt/tags/tag3.xml><?xml version="1.0" encoding="utf-8"?>
<p:tagLst xmlns:p="http://schemas.openxmlformats.org/presentationml/2006/main">
  <p:tag name="KSO_WM_UNIT_TABLE_BEAUTIFY" val="smartTable{782c91a5-cd4b-4325-8052-5d9b0ead8b28}"/>
</p:tagLst>
</file>

<file path=ppt/tags/tag4.xml><?xml version="1.0" encoding="utf-8"?>
<p:tagLst xmlns:p="http://schemas.openxmlformats.org/presentationml/2006/main">
  <p:tag name="KSO_WM_UNIT_TABLE_BEAUTIFY" val="smartTable{782c91a5-cd4b-4325-8052-5d9b0ead8b28}"/>
</p:tagLst>
</file>

<file path=ppt/tags/tag5.xml><?xml version="1.0" encoding="utf-8"?>
<p:tagLst xmlns:p="http://schemas.openxmlformats.org/presentationml/2006/main">
  <p:tag name="KSO_WM_UNIT_TABLE_BEAUTIFY" val="smartTable{85f31f7f-c1f4-4a84-acf1-45e6a7c4344f}"/>
</p:tagLst>
</file>

<file path=ppt/tags/tag6.xml><?xml version="1.0" encoding="utf-8"?>
<p:tagLst xmlns:p="http://schemas.openxmlformats.org/presentationml/2006/main">
  <p:tag name="KSO_WM_UNIT_PLACING_PICTURE_USER_VIEWPORT" val="{&quot;height&quot;:5900,&quot;width&quot;:11362.500787401576}"/>
</p:tagLst>
</file>

<file path=ppt/tags/tag7.xml><?xml version="1.0" encoding="utf-8"?>
<p:tagLst xmlns:p="http://schemas.openxmlformats.org/presentationml/2006/main">
  <p:tag name="KSO_WM_UNIT_PLACING_PICTURE_USER_VIEWPORT" val="{&quot;height&quot;:7050,&quot;width&quot;:11145}"/>
</p:tagLst>
</file>

<file path=ppt/tags/tag8.xml><?xml version="1.0" encoding="utf-8"?>
<p:tagLst xmlns:p="http://schemas.openxmlformats.org/presentationml/2006/main">
  <p:tag name="KSO_WM_UNIT_PLACING_PICTURE_USER_VIEWPORT" val="{&quot;height&quot;:2964,&quot;width&quot;:4404}"/>
</p:tagLst>
</file>

<file path=ppt/tags/tag9.xml><?xml version="1.0" encoding="utf-8"?>
<p:tagLst xmlns:p="http://schemas.openxmlformats.org/presentationml/2006/main">
  <p:tag name="COMMONDATA" val="eyJoZGlkIjoiYjg1NGU3MmE1Yjc5MDU5NjQ3ZjllNDQ2ZDhmZGY5NzIifQ=="/>
</p:tagLst>
</file>

<file path=ppt/theme/theme1.xml><?xml version="1.0" encoding="utf-8"?>
<a:theme xmlns:a="http://schemas.openxmlformats.org/drawingml/2006/main" name="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2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3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3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3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3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3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3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3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1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themeOverride>
</file>

<file path=docProps/app.xml><?xml version="1.0" encoding="utf-8"?>
<Properties xmlns="http://schemas.openxmlformats.org/officeDocument/2006/extended-properties" xmlns:vt="http://schemas.openxmlformats.org/officeDocument/2006/docPropsVTypes">
  <Template>Asm</Template>
  <TotalTime>0</TotalTime>
  <Words>8849</Words>
  <Application>WPS 演示</Application>
  <PresentationFormat>在屏幕上显示</PresentationFormat>
  <Paragraphs>849</Paragraphs>
  <Slides>72</Slides>
  <Notes>0</Notes>
  <HiddenSlides>0</HiddenSlides>
  <MMClips>0</MMClips>
  <ScaleCrop>false</ScaleCrop>
  <HeadingPairs>
    <vt:vector size="6" baseType="variant">
      <vt:variant>
        <vt:lpstr>已用的字体</vt:lpstr>
      </vt:variant>
      <vt:variant>
        <vt:i4>14</vt:i4>
      </vt:variant>
      <vt:variant>
        <vt:lpstr>主题</vt:lpstr>
      </vt:variant>
      <vt:variant>
        <vt:i4>38</vt:i4>
      </vt:variant>
      <vt:variant>
        <vt:lpstr>幻灯片标题</vt:lpstr>
      </vt:variant>
      <vt:variant>
        <vt:i4>72</vt:i4>
      </vt:variant>
    </vt:vector>
  </HeadingPairs>
  <TitlesOfParts>
    <vt:vector size="124" baseType="lpstr">
      <vt:lpstr>Arial</vt:lpstr>
      <vt:lpstr>宋体</vt:lpstr>
      <vt:lpstr>Wingdings</vt:lpstr>
      <vt:lpstr>Tahoma</vt:lpstr>
      <vt:lpstr>黑体</vt:lpstr>
      <vt:lpstr>华文新魏</vt:lpstr>
      <vt:lpstr>楷体_GB2312</vt:lpstr>
      <vt:lpstr>新宋体</vt:lpstr>
      <vt:lpstr>Wingdings</vt:lpstr>
      <vt:lpstr>微软雅黑</vt:lpstr>
      <vt:lpstr>Arial Unicode MS</vt:lpstr>
      <vt:lpstr>Calibri</vt:lpstr>
      <vt:lpstr>Cambria Math</vt:lpstr>
      <vt:lpstr>Times New Roman</vt:lpstr>
      <vt:lpstr>model-3</vt:lpstr>
      <vt:lpstr>1_model-3</vt:lpstr>
      <vt:lpstr>3_model-3</vt:lpstr>
      <vt:lpstr>5_model-3</vt:lpstr>
      <vt:lpstr>6_model-3</vt:lpstr>
      <vt:lpstr>7_model-3</vt:lpstr>
      <vt:lpstr>9_model-3</vt:lpstr>
      <vt:lpstr>4_model-3</vt:lpstr>
      <vt:lpstr>12_model-3</vt:lpstr>
      <vt:lpstr>13_model-3</vt:lpstr>
      <vt:lpstr>15_model-3</vt:lpstr>
      <vt:lpstr>16_model-3</vt:lpstr>
      <vt:lpstr>17_model-3</vt:lpstr>
      <vt:lpstr>18_model-3</vt:lpstr>
      <vt:lpstr>8_model-3</vt:lpstr>
      <vt:lpstr>10_model-3</vt:lpstr>
      <vt:lpstr>19_model-3</vt:lpstr>
      <vt:lpstr>20_model-3</vt:lpstr>
      <vt:lpstr>21_model-3</vt:lpstr>
      <vt:lpstr>22_model-3</vt:lpstr>
      <vt:lpstr>23_model-3</vt:lpstr>
      <vt:lpstr>24_model-3</vt:lpstr>
      <vt:lpstr>25_model-3</vt:lpstr>
      <vt:lpstr>26_model-3</vt:lpstr>
      <vt:lpstr>27_model-3</vt:lpstr>
      <vt:lpstr>28_model-3</vt:lpstr>
      <vt:lpstr>29_model-3</vt:lpstr>
      <vt:lpstr>30_model-3</vt:lpstr>
      <vt:lpstr>31_model-3</vt:lpstr>
      <vt:lpstr>32_model-3</vt:lpstr>
      <vt:lpstr>33_model-3</vt:lpstr>
      <vt:lpstr>34_model-3</vt:lpstr>
      <vt:lpstr>36_model-3</vt:lpstr>
      <vt:lpstr>37_model-3</vt:lpstr>
      <vt:lpstr>2_model-3</vt:lpstr>
      <vt:lpstr>14_model-3</vt:lpstr>
      <vt:lpstr>38_model-3</vt:lpstr>
      <vt:lpstr>39_model-3</vt:lpstr>
      <vt:lpstr>第一章 计算机系统概述</vt:lpstr>
      <vt:lpstr>主要内容</vt:lpstr>
      <vt:lpstr>PowerPoint 演示文稿</vt:lpstr>
      <vt:lpstr>PowerPoint 演示文稿</vt:lpstr>
      <vt:lpstr>PowerPoint 演示文稿</vt:lpstr>
      <vt:lpstr>PowerPoint 演示文稿</vt:lpstr>
      <vt:lpstr>冯·诺依曼结构</vt:lpstr>
      <vt:lpstr>PowerPoint 演示文稿</vt:lpstr>
      <vt:lpstr>PowerPoint 演示文稿</vt:lpstr>
      <vt:lpstr>PowerPoint 演示文稿</vt:lpstr>
      <vt:lpstr>PowerPoint 演示文稿</vt:lpstr>
      <vt:lpstr>主要内容</vt:lpstr>
      <vt:lpstr>1.2 计算机系统的层次结构</vt:lpstr>
      <vt:lpstr>计算机抽象层次间的转换</vt:lpstr>
      <vt:lpstr>PowerPoint 演示文稿</vt:lpstr>
      <vt:lpstr>PowerPoint 演示文稿</vt:lpstr>
      <vt:lpstr>PowerPoint 演示文稿</vt:lpstr>
      <vt:lpstr>PowerPoint 演示文稿</vt:lpstr>
      <vt:lpstr>PowerPoint 演示文稿</vt:lpstr>
      <vt:lpstr>指令集体系结构（ISA）</vt:lpstr>
      <vt:lpstr>指令集体系结构（ISA）</vt:lpstr>
      <vt:lpstr>微体系架构</vt:lpstr>
      <vt:lpstr>计算机系统的不同用户</vt:lpstr>
      <vt:lpstr>计算机系统的层次化结构</vt:lpstr>
      <vt:lpstr>主要内容</vt:lpstr>
      <vt:lpstr>1.3 计算机性能评价</vt:lpstr>
      <vt:lpstr>计算机性能的定义</vt:lpstr>
      <vt:lpstr>计算机性能的测试</vt:lpstr>
      <vt:lpstr>CPU性能指标</vt:lpstr>
      <vt:lpstr>程序执行时间中用户CPU时间的计算</vt:lpstr>
      <vt:lpstr>指令条数、平均CPI、时钟周期的关系</vt:lpstr>
      <vt:lpstr>Example1</vt:lpstr>
      <vt:lpstr>Example2</vt:lpstr>
      <vt:lpstr>用指令执行速度进行性能评估</vt:lpstr>
      <vt:lpstr>Example3</vt:lpstr>
      <vt:lpstr>浮点操作速度单位</vt:lpstr>
      <vt:lpstr>全球超级计算机500强</vt:lpstr>
      <vt:lpstr>选择性能评价程序（Benchmarks）</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汇编过程</vt:lpstr>
      <vt:lpstr>汇编过程</vt:lpstr>
      <vt:lpstr>调试程序Turbo Debugger的使用</vt:lpstr>
      <vt:lpstr>调试程序Turbo Debugger的使用</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lpstr>课堂练习</vt:lpstr>
      <vt:lpstr>本章作业</vt:lpstr>
    </vt:vector>
  </TitlesOfParts>
  <Company>soft.netnest.com.cn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李海波</cp:lastModifiedBy>
  <cp:revision>713</cp:revision>
  <dcterms:created xsi:type="dcterms:W3CDTF">2006-11-13T09:10:00Z</dcterms:created>
  <dcterms:modified xsi:type="dcterms:W3CDTF">2022-09-13T01:15:43Z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849A4ED79F6A4168823D8913AE8C4ED2</vt:lpwstr>
  </property>
</Properties>
</file>