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6" r:id="rId5"/>
  </p:sldMasterIdLst>
  <p:notesMasterIdLst>
    <p:notesMasterId r:id="rId10"/>
  </p:notesMasterIdLst>
  <p:sldIdLst>
    <p:sldId id="256" r:id="rId6"/>
    <p:sldId id="544" r:id="rId7"/>
    <p:sldId id="990" r:id="rId8"/>
    <p:sldId id="958" r:id="rId9"/>
    <p:sldId id="991" r:id="rId11"/>
    <p:sldId id="963" r:id="rId12"/>
    <p:sldId id="960" r:id="rId13"/>
    <p:sldId id="961" r:id="rId14"/>
    <p:sldId id="962" r:id="rId15"/>
    <p:sldId id="965" r:id="rId16"/>
    <p:sldId id="966" r:id="rId17"/>
    <p:sldId id="967" r:id="rId18"/>
    <p:sldId id="968" r:id="rId19"/>
    <p:sldId id="969" r:id="rId20"/>
    <p:sldId id="970" r:id="rId21"/>
    <p:sldId id="971" r:id="rId22"/>
    <p:sldId id="972" r:id="rId23"/>
    <p:sldId id="973" r:id="rId24"/>
    <p:sldId id="974" r:id="rId25"/>
    <p:sldId id="975" r:id="rId26"/>
    <p:sldId id="976" r:id="rId27"/>
    <p:sldId id="977" r:id="rId28"/>
    <p:sldId id="978" r:id="rId29"/>
    <p:sldId id="979" r:id="rId30"/>
    <p:sldId id="980" r:id="rId31"/>
    <p:sldId id="1023" r:id="rId32"/>
    <p:sldId id="981" r:id="rId33"/>
    <p:sldId id="982" r:id="rId34"/>
    <p:sldId id="983" r:id="rId35"/>
    <p:sldId id="984" r:id="rId36"/>
    <p:sldId id="985" r:id="rId37"/>
    <p:sldId id="986" r:id="rId38"/>
    <p:sldId id="987" r:id="rId39"/>
    <p:sldId id="988" r:id="rId40"/>
    <p:sldId id="989" r:id="rId41"/>
  </p:sldIdLst>
  <p:sldSz cx="9144000" cy="6858000" type="screen4x3"/>
  <p:notesSz cx="6858000" cy="9144000"/>
  <p:custDataLst>
    <p:tags r:id="rId46"/>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92"/>
        <p:guide pos="289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6" Type="http://schemas.openxmlformats.org/officeDocument/2006/relationships/tags" Target="tags/tag7.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t" anchorCtr="0"/>
          <a:p>
            <a:pPr lvl="0"/>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Rot="1" noTextEdit="1"/>
          </p:cNvSpPr>
          <p:nvPr>
            <p:ph type="sldImg"/>
          </p:nvPr>
        </p:nvSpPr>
        <p:spPr/>
      </p:sp>
      <p:sp>
        <p:nvSpPr>
          <p:cNvPr id="128003"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Rot="1" noTextEdit="1"/>
          </p:cNvSpPr>
          <p:nvPr>
            <p:ph type="sldImg"/>
          </p:nvPr>
        </p:nvSpPr>
        <p:spPr/>
      </p:sp>
      <p:sp>
        <p:nvSpPr>
          <p:cNvPr id="130051"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p:txBody>
          <a:bodyPr wrap="square" lIns="91440" tIns="45720" rIns="91440" bIns="45720" anchor="t" anchorCtr="0"/>
          <a:p>
            <a:pPr lvl="0"/>
            <a:endParaRPr lang="zh-CN" altLang="en-US" dirty="0"/>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p:txBody>
          <a:bodyPr wrap="square" lIns="91440" tIns="45720" rIns="91440" bIns="45720" anchor="t" anchorCtr="0"/>
          <a:p>
            <a:pPr lvl="0"/>
            <a:endParaRPr lang="zh-CN" altLang="en-US" dirty="0"/>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Rot="1" noTextEdit="1"/>
          </p:cNvSpPr>
          <p:nvPr>
            <p:ph type="sldImg"/>
          </p:nvPr>
        </p:nvSpPr>
        <p:spPr/>
      </p:sp>
      <p:sp>
        <p:nvSpPr>
          <p:cNvPr id="110595"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Rot="1" noTextEdit="1"/>
          </p:cNvSpPr>
          <p:nvPr>
            <p:ph type="sldImg"/>
          </p:nvPr>
        </p:nvSpPr>
        <p:spPr/>
      </p:sp>
      <p:sp>
        <p:nvSpPr>
          <p:cNvPr id="112643"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Rot="1" noTextEdit="1"/>
          </p:cNvSpPr>
          <p:nvPr>
            <p:ph type="sldImg"/>
          </p:nvPr>
        </p:nvSpPr>
        <p:spPr/>
      </p:sp>
      <p:sp>
        <p:nvSpPr>
          <p:cNvPr id="114691"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Rot="1" noTextEdit="1"/>
          </p:cNvSpPr>
          <p:nvPr>
            <p:ph type="sldImg"/>
          </p:nvPr>
        </p:nvSpPr>
        <p:spPr/>
      </p:sp>
      <p:sp>
        <p:nvSpPr>
          <p:cNvPr id="117763" name="Rectangle 3"/>
          <p:cNvSpPr/>
          <p:nvPr>
            <p:ph type="body" idx="1"/>
          </p:nvPr>
        </p:nvSpPr>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7" Type="http://schemas.openxmlformats.org/officeDocument/2006/relationships/theme" Target="../theme/theme3.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7" Type="http://schemas.openxmlformats.org/officeDocument/2006/relationships/theme" Target="../theme/theme4.xml"/><Relationship Id="rId16" Type="http://schemas.openxmlformats.org/officeDocument/2006/relationships/image" Target="../media/image4.png"/><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en-US" altLang="zh-CN">
                <a:latin typeface="Tahoma" panose="020B0604030504040204" pitchFamily="2" charset="0"/>
                <a:ea typeface="黑体" panose="02010609060101010101" pitchFamily="2" charset="-122"/>
              </a:rPr>
              <a:t>3.5</a:t>
            </a:r>
            <a:r>
              <a:rPr lang="zh-CN" altLang="en-US">
                <a:latin typeface="Tahoma" panose="020B0604030504040204" pitchFamily="2" charset="0"/>
                <a:ea typeface="黑体" panose="02010609060101010101" pitchFamily="2" charset="-122"/>
              </a:rPr>
              <a:t> </a:t>
            </a:r>
            <a:r>
              <a:rPr lang="zh-CN" altLang="en-US">
                <a:latin typeface="Tahoma" panose="020B0604030504040204" pitchFamily="2" charset="0"/>
                <a:ea typeface="黑体" panose="02010609060101010101" pitchFamily="2" charset="-122"/>
              </a:rPr>
              <a:t>C语言的机器级表示</a:t>
            </a:r>
            <a:endParaRPr lang="zh-CN" altLang="en-US">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395605" y="260985"/>
            <a:ext cx="8229600" cy="561975"/>
          </a:xfrm>
        </p:spPr>
        <p:txBody>
          <a:bodyPr vert="horz" wrap="square" lIns="91440" tIns="45720" rIns="91440" bIns="45720" anchor="ctr" anchorCtr="0"/>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关于浮点数精度的一个例子</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57347" name="Rectangle 5"/>
          <p:cNvSpPr/>
          <p:nvPr/>
        </p:nvSpPr>
        <p:spPr>
          <a:xfrm>
            <a:off x="0" y="1873250"/>
            <a:ext cx="9144000" cy="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57349" name="Rectangle 6"/>
          <p:cNvSpPr/>
          <p:nvPr/>
        </p:nvSpPr>
        <p:spPr>
          <a:xfrm>
            <a:off x="0" y="4740275"/>
            <a:ext cx="374650" cy="244475"/>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000" b="0" dirty="0">
                <a:latin typeface="Times New Roman" panose="02020603050405020304" pitchFamily="2" charset="0"/>
                <a:cs typeface="Times New Roman" panose="02020603050405020304" pitchFamily="2" charset="0"/>
              </a:rPr>
              <a:t>      </a:t>
            </a:r>
            <a:endParaRPr lang="zh-CN" altLang="en-US" sz="1800" b="0" dirty="0"/>
          </a:p>
        </p:txBody>
      </p:sp>
      <p:pic>
        <p:nvPicPr>
          <p:cNvPr id="57350" name="Picture 7"/>
          <p:cNvPicPr>
            <a:picLocks noChangeAspect="1"/>
          </p:cNvPicPr>
          <p:nvPr/>
        </p:nvPicPr>
        <p:blipFill>
          <a:blip r:embed="rId1"/>
          <a:stretch>
            <a:fillRect/>
          </a:stretch>
        </p:blipFill>
        <p:spPr>
          <a:xfrm>
            <a:off x="4715510" y="1412875"/>
            <a:ext cx="4022725" cy="3816350"/>
          </a:xfrm>
          <a:prstGeom prst="rect">
            <a:avLst/>
          </a:prstGeom>
          <a:noFill/>
          <a:ln w="9525">
            <a:noFill/>
          </a:ln>
        </p:spPr>
      </p:pic>
      <p:sp>
        <p:nvSpPr>
          <p:cNvPr id="57351" name="Rectangle 8"/>
          <p:cNvSpPr/>
          <p:nvPr/>
        </p:nvSpPr>
        <p:spPr>
          <a:xfrm>
            <a:off x="4716145" y="5229225"/>
            <a:ext cx="3580765" cy="1322070"/>
          </a:xfrm>
          <a:prstGeom prst="rect">
            <a:avLst/>
          </a:prstGeom>
          <a:solidFill>
            <a:schemeClr val="bg1"/>
          </a:solidFill>
          <a:ln w="9525" cap="flat" cmpd="sng">
            <a:solidFill>
              <a:schemeClr val="tx1"/>
            </a:solidFill>
            <a:prstDash val="solid"/>
            <a:miter/>
            <a:headEnd type="none" w="med" len="med"/>
            <a:tailEnd type="none" w="med" len="med"/>
          </a:ln>
        </p:spPr>
        <p:txBody>
          <a:bodyPr wrap="squar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en-US" altLang="zh-CN" sz="1600" dirty="0">
                <a:solidFill>
                  <a:srgbClr val="FF0000"/>
                </a:solidFill>
                <a:latin typeface="微软雅黑" panose="020B0503020204020204" charset="-122"/>
                <a:ea typeface="微软雅黑" panose="020B0503020204020204" charset="-122"/>
              </a:rPr>
              <a:t>61.419998</a:t>
            </a:r>
            <a:r>
              <a:rPr lang="zh-CN" altLang="en-US" sz="1600" dirty="0">
                <a:solidFill>
                  <a:srgbClr val="FF0000"/>
                </a:solidFill>
                <a:latin typeface="微软雅黑" panose="020B0503020204020204" charset="-122"/>
                <a:ea typeface="微软雅黑" panose="020B0503020204020204" charset="-122"/>
              </a:rPr>
              <a:t>和</a:t>
            </a:r>
            <a:r>
              <a:rPr lang="en-US" altLang="zh-CN" sz="1600" dirty="0">
                <a:solidFill>
                  <a:srgbClr val="FF0000"/>
                </a:solidFill>
                <a:latin typeface="微软雅黑" panose="020B0503020204020204" charset="-122"/>
                <a:ea typeface="微软雅黑" panose="020B0503020204020204" charset="-122"/>
              </a:rPr>
              <a:t>61.420002</a:t>
            </a:r>
            <a:r>
              <a:rPr lang="zh-CN" altLang="en-US" sz="1600" dirty="0">
                <a:solidFill>
                  <a:srgbClr val="FF0000"/>
                </a:solidFill>
                <a:latin typeface="微软雅黑" panose="020B0503020204020204" charset="-122"/>
                <a:ea typeface="微软雅黑" panose="020B0503020204020204" charset="-122"/>
              </a:rPr>
              <a:t>是两个可表示数，两者之间相差</a:t>
            </a:r>
            <a:r>
              <a:rPr lang="en-US" altLang="zh-CN" sz="1600" dirty="0">
                <a:solidFill>
                  <a:srgbClr val="FF0000"/>
                </a:solidFill>
                <a:latin typeface="微软雅黑" panose="020B0503020204020204" charset="-122"/>
                <a:ea typeface="微软雅黑" panose="020B0503020204020204" charset="-122"/>
              </a:rPr>
              <a:t>0.000004</a:t>
            </a:r>
            <a:r>
              <a:rPr lang="zh-CN" altLang="en-US" sz="1600" dirty="0">
                <a:solidFill>
                  <a:srgbClr val="FF0000"/>
                </a:solidFill>
                <a:latin typeface="微软雅黑" panose="020B0503020204020204" charset="-122"/>
                <a:ea typeface="微软雅黑" panose="020B0503020204020204" charset="-122"/>
              </a:rPr>
              <a:t>。当输入数据是一个不可表示数时，机器将其转换为最邻近的可表示数。</a:t>
            </a:r>
            <a:endParaRPr lang="zh-CN" altLang="en-US" sz="1600" dirty="0">
              <a:solidFill>
                <a:srgbClr val="FF0000"/>
              </a:solidFill>
              <a:latin typeface="微软雅黑" panose="020B0503020204020204" charset="-122"/>
              <a:ea typeface="微软雅黑" panose="020B0503020204020204" charset="-122"/>
            </a:endParaRPr>
          </a:p>
        </p:txBody>
      </p:sp>
      <p:sp>
        <p:nvSpPr>
          <p:cNvPr id="3" name="Rectangle 2"/>
          <p:cNvSpPr>
            <a:spLocks noChangeArrowheads="1"/>
          </p:cNvSpPr>
          <p:nvPr/>
        </p:nvSpPr>
        <p:spPr bwMode="auto">
          <a:xfrm>
            <a:off x="467360" y="1492885"/>
            <a:ext cx="4157345"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en-US" altLang="zh-CN" sz="2400" b="1" dirty="0">
                <a:solidFill>
                  <a:srgbClr val="40458C"/>
                </a:solidFill>
                <a:latin typeface="Times New Roman" panose="02020603050405020304" pitchFamily="2" charset="0"/>
                <a:ea typeface="宋体" panose="02010600030101010101" pitchFamily="2" charset="-122"/>
              </a:rPr>
              <a:t>#include &lt;</a:t>
            </a:r>
            <a:r>
              <a:rPr lang="en-US" altLang="zh-CN" sz="2400" b="1" dirty="0" err="1">
                <a:solidFill>
                  <a:srgbClr val="40458C"/>
                </a:solidFill>
                <a:latin typeface="Times New Roman" panose="02020603050405020304" pitchFamily="2" charset="0"/>
                <a:ea typeface="宋体" panose="02010600030101010101" pitchFamily="2" charset="-122"/>
              </a:rPr>
              <a:t>stdio.h</a:t>
            </a:r>
            <a:r>
              <a:rPr lang="en-US" altLang="zh-CN" sz="2400" b="1" dirty="0">
                <a:solidFill>
                  <a:srgbClr val="40458C"/>
                </a:solidFill>
                <a:latin typeface="Times New Roman" panose="02020603050405020304" pitchFamily="2" charset="0"/>
                <a:ea typeface="宋体" panose="02010600030101010101" pitchFamily="2" charset="-122"/>
              </a:rPr>
              <a:t>&gt;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void main()</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a:t>
            </a:r>
            <a:r>
              <a:rPr lang="en-US" altLang="zh-CN" sz="2400" b="1" dirty="0">
                <a:solidFill>
                  <a:srgbClr val="40458C"/>
                </a:solidFill>
                <a:latin typeface="Times New Roman" panose="02020603050405020304" pitchFamily="2" charset="0"/>
                <a:ea typeface="宋体" panose="02010600030101010101" pitchFamily="2" charset="-122"/>
              </a:rPr>
              <a:t>float heads;</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while (1) {</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printf(“Please enter a number:”);</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a:t>
            </a:r>
            <a:r>
              <a:rPr lang="en-US" altLang="zh-CN" sz="2400" b="1" dirty="0">
                <a:solidFill>
                  <a:srgbClr val="40458C"/>
                </a:solidFill>
                <a:latin typeface="Times New Roman" panose="02020603050405020304" pitchFamily="2" charset="0"/>
                <a:ea typeface="宋体" panose="02010600030101010101" pitchFamily="2" charset="-122"/>
              </a:rPr>
              <a:t>scanf(“%f”, &amp;heads);</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printf(“%f\r\n”, heads);</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idx="4294967295"/>
          </p:nvPr>
        </p:nvSpPr>
        <p:spPr>
          <a:xfrm>
            <a:off x="457200" y="260985"/>
            <a:ext cx="8229600" cy="666115"/>
          </a:xfrm>
        </p:spPr>
        <p:txBody>
          <a:bodyPr vert="horz" wrap="square" lIns="63500" tIns="25400" rIns="63500" bIns="25400" anchor="t" anchorCtr="0">
            <a:spAutoFit/>
          </a:bodyPr>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程序中数据类型的宽度</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23939" name="Rectangle 3"/>
          <p:cNvSpPr>
            <a:spLocks noGrp="1"/>
          </p:cNvSpPr>
          <p:nvPr>
            <p:ph type="body" idx="4294967295"/>
          </p:nvPr>
        </p:nvSpPr>
        <p:spPr>
          <a:xfrm>
            <a:off x="417195" y="1557020"/>
            <a:ext cx="3729990" cy="2985770"/>
          </a:xfrm>
        </p:spPr>
        <p:txBody>
          <a:bodyPr vert="horz" wrap="square" lIns="63500" tIns="25400" rIns="63500" bIns="25400" anchor="t" anchorCtr="0">
            <a:spAutoFit/>
          </a:bodyPr>
          <a:p>
            <a:pPr marL="203200" indent="-203200"/>
            <a:r>
              <a:rPr lang="zh-CN" altLang="en-US" sz="1800" dirty="0">
                <a:ea typeface="黑体" panose="02010609060101010101" pitchFamily="2" charset="-122"/>
              </a:rPr>
              <a:t>高级语言支持多种类型、多种长度的数据</a:t>
            </a:r>
            <a:endParaRPr lang="zh-CN" altLang="en-US" sz="1800" dirty="0">
              <a:ea typeface="黑体" panose="02010609060101010101" pitchFamily="2" charset="-122"/>
            </a:endParaRPr>
          </a:p>
          <a:p>
            <a:pPr marL="685800" lvl="1" indent="-190500"/>
            <a:r>
              <a:rPr lang="zh-CN" altLang="en-US" sz="1800" dirty="0">
                <a:ea typeface="黑体" panose="02010609060101010101" pitchFamily="2" charset="-122"/>
              </a:rPr>
              <a:t>例如，</a:t>
            </a:r>
            <a:r>
              <a:rPr lang="en-US" altLang="zh-CN" sz="1800" dirty="0">
                <a:ea typeface="黑体" panose="02010609060101010101" pitchFamily="2" charset="-122"/>
              </a:rPr>
              <a:t>C</a:t>
            </a:r>
            <a:r>
              <a:rPr lang="zh-CN" altLang="en-US" sz="1800" dirty="0">
                <a:ea typeface="黑体" panose="02010609060101010101" pitchFamily="2" charset="-122"/>
              </a:rPr>
              <a:t>语言中</a:t>
            </a:r>
            <a:r>
              <a:rPr lang="en-US" altLang="zh-CN" sz="1800" dirty="0">
                <a:ea typeface="黑体" panose="02010609060101010101" pitchFamily="2" charset="-122"/>
              </a:rPr>
              <a:t>char</a:t>
            </a:r>
            <a:r>
              <a:rPr lang="zh-CN" altLang="en-US" sz="1800" dirty="0">
                <a:ea typeface="黑体" panose="02010609060101010101" pitchFamily="2" charset="-122"/>
              </a:rPr>
              <a:t>类型的宽度为</a:t>
            </a:r>
            <a:r>
              <a:rPr lang="en-US" altLang="zh-CN" sz="1800" dirty="0">
                <a:ea typeface="黑体" panose="02010609060101010101" pitchFamily="2" charset="-122"/>
              </a:rPr>
              <a:t>1</a:t>
            </a:r>
            <a:r>
              <a:rPr lang="zh-CN" altLang="en-US" sz="1800" dirty="0">
                <a:ea typeface="黑体" panose="02010609060101010101" pitchFamily="2" charset="-122"/>
              </a:rPr>
              <a:t>个字节，可表示一个字符（非数值数据），也可表示一个</a:t>
            </a:r>
            <a:r>
              <a:rPr lang="en-US" altLang="zh-CN" sz="1800" dirty="0">
                <a:ea typeface="黑体" panose="02010609060101010101" pitchFamily="2" charset="-122"/>
              </a:rPr>
              <a:t>8</a:t>
            </a:r>
            <a:r>
              <a:rPr lang="zh-CN" altLang="en-US" sz="1800" dirty="0">
                <a:ea typeface="黑体" panose="02010609060101010101" pitchFamily="2" charset="-122"/>
              </a:rPr>
              <a:t>位的整数（数值数据）</a:t>
            </a:r>
            <a:endParaRPr lang="zh-CN" altLang="en-US" sz="1800" dirty="0">
              <a:ea typeface="黑体" panose="02010609060101010101" pitchFamily="2" charset="-122"/>
            </a:endParaRPr>
          </a:p>
          <a:p>
            <a:pPr marL="685800" lvl="1" indent="-190500"/>
            <a:r>
              <a:rPr lang="zh-CN" altLang="en-US" sz="1800" dirty="0">
                <a:solidFill>
                  <a:srgbClr val="009242"/>
                </a:solidFill>
                <a:ea typeface="黑体" panose="02010609060101010101" pitchFamily="2" charset="-122"/>
              </a:rPr>
              <a:t>不同机器上表示的同一种类型的数据可能宽度不同</a:t>
            </a:r>
            <a:endParaRPr lang="zh-CN" altLang="en-US" sz="1800" dirty="0">
              <a:solidFill>
                <a:srgbClr val="009242"/>
              </a:solidFill>
              <a:ea typeface="黑体" panose="02010609060101010101" pitchFamily="2" charset="-122"/>
            </a:endParaRPr>
          </a:p>
          <a:p>
            <a:pPr marL="203200" indent="-203200"/>
            <a:r>
              <a:rPr lang="zh-CN" altLang="en-US" sz="1800" dirty="0">
                <a:ea typeface="黑体" panose="02010609060101010101" pitchFamily="2" charset="-122"/>
              </a:rPr>
              <a:t>必须确定相应的机器级数据表示方式和相应的处理指令   </a:t>
            </a:r>
            <a:endParaRPr lang="en-US" altLang="zh-CN" sz="1800" dirty="0">
              <a:solidFill>
                <a:srgbClr val="CC0000"/>
              </a:solidFill>
              <a:ea typeface="黑体" panose="02010609060101010101" pitchFamily="2" charset="-122"/>
            </a:endParaRPr>
          </a:p>
        </p:txBody>
      </p:sp>
      <p:sp>
        <p:nvSpPr>
          <p:cNvPr id="68612" name="Rectangle 4"/>
          <p:cNvSpPr/>
          <p:nvPr/>
        </p:nvSpPr>
        <p:spPr>
          <a:xfrm>
            <a:off x="1296988" y="2376964"/>
            <a:ext cx="309880" cy="64516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sz="1800" b="0" dirty="0">
              <a:latin typeface="Times New Roman" panose="02020603050405020304" pitchFamily="2" charset="0"/>
            </a:endParaRPr>
          </a:p>
          <a:p>
            <a:pPr marL="0" lvl="0" indent="0">
              <a:lnSpc>
                <a:spcPct val="100000"/>
              </a:lnSpc>
              <a:spcBef>
                <a:spcPct val="0"/>
              </a:spcBef>
              <a:buNone/>
            </a:pPr>
            <a:endParaRPr lang="zh-CN" altLang="en-US" sz="1800" b="0" dirty="0">
              <a:latin typeface="Times New Roman" panose="02020603050405020304" pitchFamily="2" charset="0"/>
            </a:endParaRPr>
          </a:p>
        </p:txBody>
      </p:sp>
      <p:graphicFrame>
        <p:nvGraphicFramePr>
          <p:cNvPr id="68613" name="表格 68612"/>
          <p:cNvGraphicFramePr/>
          <p:nvPr>
            <p:custDataLst>
              <p:tags r:id="rId1"/>
            </p:custDataLst>
          </p:nvPr>
        </p:nvGraphicFramePr>
        <p:xfrm>
          <a:off x="4356100" y="2060575"/>
          <a:ext cx="4375785" cy="2875915"/>
        </p:xfrm>
        <a:graphic>
          <a:graphicData uri="http://schemas.openxmlformats.org/drawingml/2006/table">
            <a:tbl>
              <a:tblPr/>
              <a:tblGrid>
                <a:gridCol w="1279525"/>
                <a:gridCol w="1399540"/>
                <a:gridCol w="1696720"/>
              </a:tblGrid>
              <a:tr h="6343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C</a:t>
                      </a:r>
                      <a:r>
                        <a:rPr lang="zh-CN" altLang="en-US" sz="1600" b="1" dirty="0">
                          <a:latin typeface="Arial" panose="020B0604020202020204" pitchFamily="34" charset="0"/>
                          <a:ea typeface="黑体" panose="02010609060101010101" pitchFamily="2" charset="-122"/>
                        </a:rPr>
                        <a:t>声明</a:t>
                      </a:r>
                      <a:endParaRPr lang="zh-CN" altLang="en-US"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zh-CN" altLang="en-US" sz="1600" b="1" dirty="0">
                          <a:latin typeface="Arial" panose="020B0604020202020204" pitchFamily="34" charset="0"/>
                          <a:ea typeface="黑体" panose="02010609060101010101" pitchFamily="2" charset="-122"/>
                        </a:rPr>
                        <a:t>典型</a:t>
                      </a:r>
                      <a:r>
                        <a:rPr lang="en-US" altLang="zh-CN" sz="1600" b="1" dirty="0">
                          <a:latin typeface="Arial" panose="020B0604020202020204" pitchFamily="34" charset="0"/>
                          <a:ea typeface="黑体" panose="02010609060101010101" pitchFamily="2" charset="-122"/>
                        </a:rPr>
                        <a:t>32</a:t>
                      </a:r>
                      <a:r>
                        <a:rPr lang="zh-CN" altLang="en-US" sz="1600" b="1" dirty="0">
                          <a:latin typeface="Arial" panose="020B0604020202020204" pitchFamily="34" charset="0"/>
                          <a:ea typeface="黑体" panose="02010609060101010101" pitchFamily="2" charset="-122"/>
                        </a:rPr>
                        <a:t>位</a:t>
                      </a:r>
                      <a:endParaRPr lang="zh-CN" altLang="en-US" sz="1600" b="1" dirty="0">
                        <a:latin typeface="Arial" panose="020B0604020202020204" pitchFamily="34" charset="0"/>
                        <a:ea typeface="黑体" panose="02010609060101010101" pitchFamily="2" charset="-122"/>
                      </a:endParaRPr>
                    </a:p>
                    <a:p>
                      <a:pPr lvl="0" algn="ctr">
                        <a:buNone/>
                      </a:pPr>
                      <a:r>
                        <a:rPr lang="zh-CN" altLang="en-US" sz="1600" b="1" dirty="0">
                          <a:latin typeface="Arial" panose="020B0604020202020204" pitchFamily="34" charset="0"/>
                          <a:ea typeface="黑体" panose="02010609060101010101" pitchFamily="2" charset="-122"/>
                        </a:rPr>
                        <a:t>机器</a:t>
                      </a:r>
                      <a:endParaRPr lang="zh-CN" altLang="en-US"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Compaq Alpha</a:t>
                      </a:r>
                      <a:endParaRPr lang="en-US" altLang="zh-CN" sz="1600" b="1" dirty="0">
                        <a:latin typeface="Arial" panose="020B0604020202020204" pitchFamily="34" charset="0"/>
                        <a:ea typeface="黑体" panose="02010609060101010101" pitchFamily="2" charset="-122"/>
                      </a:endParaRPr>
                    </a:p>
                    <a:p>
                      <a:pPr lvl="0" algn="ctr">
                        <a:buNone/>
                      </a:pPr>
                      <a:r>
                        <a:rPr lang="zh-CN" altLang="en-US" sz="1600" b="1" dirty="0">
                          <a:latin typeface="Arial" panose="020B0604020202020204" pitchFamily="34" charset="0"/>
                          <a:ea typeface="黑体" panose="02010609060101010101" pitchFamily="2" charset="-122"/>
                        </a:rPr>
                        <a:t>机器</a:t>
                      </a:r>
                      <a:endParaRPr lang="zh-CN" altLang="en-US"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14681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1600" b="1" dirty="0">
                          <a:latin typeface="Arial" panose="020B0604020202020204" pitchFamily="34" charset="0"/>
                          <a:ea typeface="黑体" panose="02010609060101010101" pitchFamily="2" charset="-122"/>
                        </a:rPr>
                        <a:t>char</a:t>
                      </a:r>
                      <a:endParaRPr lang="en-US" altLang="zh-CN" sz="1600" b="1" dirty="0">
                        <a:latin typeface="Arial" panose="020B0604020202020204" pitchFamily="34" charset="0"/>
                        <a:ea typeface="黑体" panose="02010609060101010101" pitchFamily="2" charset="-122"/>
                      </a:endParaRPr>
                    </a:p>
                    <a:p>
                      <a:pPr lvl="0" algn="r">
                        <a:buNone/>
                      </a:pPr>
                      <a:r>
                        <a:rPr lang="en-US" altLang="zh-CN" sz="1600" b="1" dirty="0">
                          <a:latin typeface="Arial" panose="020B0604020202020204" pitchFamily="34" charset="0"/>
                          <a:ea typeface="黑体" panose="02010609060101010101" pitchFamily="2" charset="-122"/>
                        </a:rPr>
                        <a:t>short int</a:t>
                      </a:r>
                      <a:endParaRPr lang="en-US" altLang="zh-CN" sz="1600" b="1" dirty="0">
                        <a:latin typeface="Arial" panose="020B0604020202020204" pitchFamily="34" charset="0"/>
                        <a:ea typeface="黑体" panose="02010609060101010101" pitchFamily="2" charset="-122"/>
                      </a:endParaRPr>
                    </a:p>
                    <a:p>
                      <a:pPr lvl="0" algn="r">
                        <a:buNone/>
                      </a:pPr>
                      <a:r>
                        <a:rPr lang="en-US" altLang="zh-CN" sz="1600" b="1" dirty="0">
                          <a:latin typeface="Arial" panose="020B0604020202020204" pitchFamily="34" charset="0"/>
                          <a:ea typeface="黑体" panose="02010609060101010101" pitchFamily="2" charset="-122"/>
                        </a:rPr>
                        <a:t>int</a:t>
                      </a:r>
                      <a:endParaRPr lang="en-US" altLang="zh-CN" sz="1600" b="1" dirty="0">
                        <a:latin typeface="Arial" panose="020B0604020202020204" pitchFamily="34" charset="0"/>
                        <a:ea typeface="黑体" panose="02010609060101010101" pitchFamily="2" charset="-122"/>
                      </a:endParaRPr>
                    </a:p>
                    <a:p>
                      <a:pPr lvl="0" algn="r">
                        <a:buNone/>
                      </a:pPr>
                      <a:r>
                        <a:rPr lang="en-US" altLang="zh-CN" sz="1600" b="1" dirty="0">
                          <a:latin typeface="Arial" panose="020B0604020202020204" pitchFamily="34" charset="0"/>
                          <a:ea typeface="黑体" panose="02010609060101010101" pitchFamily="2" charset="-122"/>
                        </a:rPr>
                        <a:t>long int</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1</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2</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1</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2</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solidFill>
                            <a:srgbClr val="CC0000"/>
                          </a:solidFill>
                          <a:latin typeface="Arial" panose="020B0604020202020204" pitchFamily="34" charset="0"/>
                          <a:ea typeface="黑体" panose="02010609060101010101" pitchFamily="2" charset="-122"/>
                        </a:rPr>
                        <a:t>8</a:t>
                      </a:r>
                      <a:endParaRPr lang="en-US" altLang="zh-CN" sz="1600" b="1" dirty="0">
                        <a:solidFill>
                          <a:srgbClr val="CC0000"/>
                        </a:solidFill>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19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1600" b="1" dirty="0">
                          <a:latin typeface="Arial" panose="020B0604020202020204" pitchFamily="34" charset="0"/>
                          <a:ea typeface="黑体" panose="02010609060101010101" pitchFamily="2" charset="-122"/>
                        </a:rPr>
                        <a:t>char*</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solidFill>
                            <a:srgbClr val="CC0000"/>
                          </a:solidFill>
                          <a:latin typeface="Arial" panose="020B0604020202020204" pitchFamily="34" charset="0"/>
                          <a:ea typeface="黑体" panose="02010609060101010101" pitchFamily="2" charset="-122"/>
                        </a:rPr>
                        <a:t>8</a:t>
                      </a:r>
                      <a:endParaRPr lang="en-US" altLang="zh-CN" sz="1600" b="1" dirty="0">
                        <a:solidFill>
                          <a:srgbClr val="CC0000"/>
                        </a:solidFill>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175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None/>
                      </a:pPr>
                      <a:r>
                        <a:rPr lang="en-US" altLang="zh-CN" sz="1600" b="1" dirty="0">
                          <a:latin typeface="Arial" panose="020B0604020202020204" pitchFamily="34" charset="0"/>
                          <a:ea typeface="黑体" panose="02010609060101010101" pitchFamily="2" charset="-122"/>
                        </a:rPr>
                        <a:t>float</a:t>
                      </a:r>
                      <a:endParaRPr lang="en-US" altLang="zh-CN" sz="1600" b="1" dirty="0">
                        <a:latin typeface="Arial" panose="020B0604020202020204" pitchFamily="34" charset="0"/>
                        <a:ea typeface="黑体" panose="02010609060101010101" pitchFamily="2" charset="-122"/>
                      </a:endParaRPr>
                    </a:p>
                    <a:p>
                      <a:pPr lvl="0" algn="r">
                        <a:buNone/>
                      </a:pPr>
                      <a:r>
                        <a:rPr lang="en-US" altLang="zh-CN" sz="1600" b="1" dirty="0">
                          <a:latin typeface="Arial" panose="020B0604020202020204" pitchFamily="34" charset="0"/>
                          <a:ea typeface="黑体" panose="02010609060101010101" pitchFamily="2" charset="-122"/>
                        </a:rPr>
                        <a:t>double</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8</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None/>
                      </a:pPr>
                      <a:r>
                        <a:rPr lang="en-US" altLang="zh-CN" sz="1600" b="1" dirty="0">
                          <a:latin typeface="Arial" panose="020B0604020202020204" pitchFamily="34" charset="0"/>
                          <a:ea typeface="黑体" panose="02010609060101010101" pitchFamily="2" charset="-122"/>
                        </a:rPr>
                        <a:t>4</a:t>
                      </a:r>
                      <a:endParaRPr lang="en-US" altLang="zh-CN" sz="1600" b="1" dirty="0">
                        <a:latin typeface="Arial" panose="020B0604020202020204" pitchFamily="34" charset="0"/>
                        <a:ea typeface="黑体" panose="02010609060101010101" pitchFamily="2" charset="-122"/>
                      </a:endParaRPr>
                    </a:p>
                    <a:p>
                      <a:pPr lvl="0" algn="ctr">
                        <a:buNone/>
                      </a:pPr>
                      <a:r>
                        <a:rPr lang="en-US" altLang="zh-CN" sz="1600" b="1" dirty="0">
                          <a:latin typeface="Arial" panose="020B0604020202020204" pitchFamily="34" charset="0"/>
                          <a:ea typeface="黑体" panose="02010609060101010101" pitchFamily="2" charset="-122"/>
                        </a:rPr>
                        <a:t>8</a:t>
                      </a:r>
                      <a:endParaRPr lang="en-US" altLang="zh-CN" sz="1600" b="1" dirty="0">
                        <a:latin typeface="Arial" panose="020B0604020202020204" pitchFamily="34" charset="0"/>
                        <a:ea typeface="黑体" panose="02010609060101010101" pitchFamily="2" charset="-122"/>
                      </a:endParaRPr>
                    </a:p>
                  </a:txBody>
                  <a:tcPr marT="45728" marB="4572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24026" name="Rectangle 90"/>
          <p:cNvSpPr/>
          <p:nvPr/>
        </p:nvSpPr>
        <p:spPr>
          <a:xfrm>
            <a:off x="4356100" y="1340485"/>
            <a:ext cx="4508500" cy="366713"/>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rgbClr val="FF0066"/>
                </a:solidFill>
                <a:ea typeface="黑体" panose="02010609060101010101" pitchFamily="2" charset="-122"/>
              </a:rPr>
              <a:t>C</a:t>
            </a:r>
            <a:r>
              <a:rPr lang="zh-CN" altLang="en-US" sz="1800" dirty="0">
                <a:solidFill>
                  <a:srgbClr val="FF0066"/>
                </a:solidFill>
                <a:ea typeface="黑体" panose="02010609060101010101" pitchFamily="2" charset="-122"/>
              </a:rPr>
              <a:t>语言中数值数据类型的宽度 </a:t>
            </a:r>
            <a:r>
              <a:rPr lang="en-US" altLang="zh-CN" sz="1800" dirty="0">
                <a:solidFill>
                  <a:srgbClr val="FF0066"/>
                </a:solidFill>
                <a:ea typeface="黑体" panose="02010609060101010101" pitchFamily="2" charset="-122"/>
              </a:rPr>
              <a:t>(</a:t>
            </a:r>
            <a:r>
              <a:rPr lang="zh-CN" altLang="en-US" sz="1800" dirty="0">
                <a:solidFill>
                  <a:srgbClr val="FF0066"/>
                </a:solidFill>
                <a:ea typeface="黑体" panose="02010609060101010101" pitchFamily="2" charset="-122"/>
              </a:rPr>
              <a:t>单位：字节</a:t>
            </a:r>
            <a:r>
              <a:rPr lang="en-US" altLang="zh-CN" sz="1800" dirty="0">
                <a:solidFill>
                  <a:srgbClr val="FF0066"/>
                </a:solidFill>
                <a:ea typeface="黑体" panose="02010609060101010101" pitchFamily="2" charset="-122"/>
              </a:rPr>
              <a:t>)</a:t>
            </a:r>
            <a:endParaRPr lang="en-US" altLang="zh-CN" sz="1800" dirty="0">
              <a:solidFill>
                <a:srgbClr val="FF0066"/>
              </a:solidFill>
              <a:ea typeface="黑体" panose="02010609060101010101" pitchFamily="2" charset="-122"/>
            </a:endParaRPr>
          </a:p>
        </p:txBody>
      </p:sp>
      <p:sp>
        <p:nvSpPr>
          <p:cNvPr id="424027" name="Rectangle 91"/>
          <p:cNvSpPr/>
          <p:nvPr/>
        </p:nvSpPr>
        <p:spPr>
          <a:xfrm>
            <a:off x="464820" y="4797425"/>
            <a:ext cx="3662680" cy="1419860"/>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10000"/>
              </a:spcBef>
              <a:buClr>
                <a:schemeClr val="tx1"/>
              </a:buClr>
              <a:buFont typeface="Wingdings" panose="05000000000000000000" pitchFamily="2" charset="2"/>
              <a:buNone/>
            </a:pPr>
            <a:r>
              <a:rPr lang="zh-CN" altLang="en-US" sz="1800" dirty="0">
                <a:solidFill>
                  <a:schemeClr val="tx1"/>
                </a:solidFill>
                <a:ea typeface="黑体" panose="02010609060101010101" pitchFamily="2" charset="-122"/>
              </a:rPr>
              <a:t>从表中看出：同类型数据并不是所有机器都采用相同的宽度，分配的字节数</a:t>
            </a:r>
            <a:r>
              <a:rPr lang="zh-CN" altLang="en-US" sz="1800" dirty="0">
                <a:solidFill>
                  <a:srgbClr val="FF3300"/>
                </a:solidFill>
                <a:ea typeface="黑体" panose="02010609060101010101" pitchFamily="2" charset="-122"/>
              </a:rPr>
              <a:t>随机器字长和编译器</a:t>
            </a:r>
            <a:r>
              <a:rPr lang="zh-CN" altLang="en-US" sz="1800" dirty="0">
                <a:solidFill>
                  <a:schemeClr val="tx1"/>
                </a:solidFill>
                <a:ea typeface="黑体" panose="02010609060101010101" pitchFamily="2" charset="-122"/>
              </a:rPr>
              <a:t>的不同而不同。 </a:t>
            </a:r>
            <a:endParaRPr lang="zh-CN" altLang="en-US" sz="1800" dirty="0">
              <a:solidFill>
                <a:schemeClr val="tx1"/>
              </a:solidFill>
              <a:ea typeface="黑体" panose="02010609060101010101" pitchFamily="2" charset="-122"/>
            </a:endParaRPr>
          </a:p>
        </p:txBody>
      </p:sp>
      <p:sp>
        <p:nvSpPr>
          <p:cNvPr id="424030" name="Rectangle 94"/>
          <p:cNvSpPr/>
          <p:nvPr/>
        </p:nvSpPr>
        <p:spPr>
          <a:xfrm>
            <a:off x="4279583" y="5300980"/>
            <a:ext cx="4376737" cy="75565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10000"/>
              </a:spcBef>
              <a:buClr>
                <a:schemeClr val="tx1"/>
              </a:buClr>
              <a:buFont typeface="Wingdings" panose="05000000000000000000" pitchFamily="2" charset="2"/>
              <a:buNone/>
            </a:pPr>
            <a:r>
              <a:rPr lang="en-US" altLang="zh-CN" sz="1800" dirty="0">
                <a:ea typeface="黑体" panose="02010609060101010101" pitchFamily="2" charset="-122"/>
              </a:rPr>
              <a:t>Compaq Alpha</a:t>
            </a:r>
            <a:r>
              <a:rPr lang="zh-CN" altLang="en-US" sz="1800" dirty="0">
                <a:ea typeface="黑体" panose="02010609060101010101" pitchFamily="2" charset="-122"/>
              </a:rPr>
              <a:t>是一个针对高端应用的</a:t>
            </a:r>
            <a:r>
              <a:rPr lang="en-US" altLang="zh-CN" sz="1800" dirty="0">
                <a:ea typeface="黑体" panose="02010609060101010101" pitchFamily="2" charset="-122"/>
              </a:rPr>
              <a:t>64</a:t>
            </a:r>
            <a:r>
              <a:rPr lang="zh-CN" altLang="en-US" sz="1800" dirty="0">
                <a:ea typeface="黑体" panose="02010609060101010101" pitchFamily="2" charset="-122"/>
              </a:rPr>
              <a:t>位机器，即字长为</a:t>
            </a:r>
            <a:r>
              <a:rPr lang="en-US" altLang="zh-CN" sz="1800" dirty="0">
                <a:ea typeface="黑体" panose="02010609060101010101" pitchFamily="2" charset="-122"/>
              </a:rPr>
              <a:t>64</a:t>
            </a:r>
            <a:r>
              <a:rPr lang="zh-CN" altLang="en-US" sz="1800" dirty="0">
                <a:ea typeface="黑体" panose="02010609060101010101" pitchFamily="2" charset="-122"/>
              </a:rPr>
              <a:t>位 </a:t>
            </a:r>
            <a:endParaRPr lang="zh-CN" altLang="en-US" sz="1800" dirty="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3939">
                                            <p:txEl>
                                              <p:charRg st="19" end="74"/>
                                            </p:txEl>
                                          </p:spTgt>
                                        </p:tgtEl>
                                        <p:attrNameLst>
                                          <p:attrName>style.visibility</p:attrName>
                                        </p:attrNameLst>
                                      </p:cBhvr>
                                      <p:to>
                                        <p:strVal val="visible"/>
                                      </p:to>
                                    </p:set>
                                    <p:animEffect transition="in" filter="blinds(horizontal)">
                                      <p:cBhvr>
                                        <p:cTn id="7" dur="500"/>
                                        <p:tgtEl>
                                          <p:spTgt spid="423939">
                                            <p:txEl>
                                              <p:charRg st="19"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3939">
                                            <p:txEl>
                                              <p:charRg st="74" end="97"/>
                                            </p:txEl>
                                          </p:spTgt>
                                        </p:tgtEl>
                                        <p:attrNameLst>
                                          <p:attrName>style.visibility</p:attrName>
                                        </p:attrNameLst>
                                      </p:cBhvr>
                                      <p:to>
                                        <p:strVal val="visible"/>
                                      </p:to>
                                    </p:set>
                                    <p:animEffect transition="in" filter="blinds(horizontal)">
                                      <p:cBhvr>
                                        <p:cTn id="12" dur="500"/>
                                        <p:tgtEl>
                                          <p:spTgt spid="423939">
                                            <p:txEl>
                                              <p:charRg st="74" end="9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4026"/>
                                        </p:tgtEl>
                                        <p:attrNameLst>
                                          <p:attrName>style.visibility</p:attrName>
                                        </p:attrNameLst>
                                      </p:cBhvr>
                                      <p:to>
                                        <p:strVal val="visible"/>
                                      </p:to>
                                    </p:set>
                                    <p:animEffect transition="in" filter="blinds(horizontal)">
                                      <p:cBhvr>
                                        <p:cTn id="17" dur="500"/>
                                        <p:tgtEl>
                                          <p:spTgt spid="424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8613"/>
                                        </p:tgtEl>
                                        <p:attrNameLst>
                                          <p:attrName>style.visibility</p:attrName>
                                        </p:attrNameLst>
                                      </p:cBhvr>
                                      <p:to>
                                        <p:strVal val="visible"/>
                                      </p:to>
                                    </p:set>
                                    <p:animEffect transition="in" filter="blinds(horizontal)">
                                      <p:cBhvr>
                                        <p:cTn id="22" dur="500"/>
                                        <p:tgtEl>
                                          <p:spTgt spid="686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4030"/>
                                        </p:tgtEl>
                                        <p:attrNameLst>
                                          <p:attrName>style.visibility</p:attrName>
                                        </p:attrNameLst>
                                      </p:cBhvr>
                                      <p:to>
                                        <p:strVal val="visible"/>
                                      </p:to>
                                    </p:set>
                                    <p:animEffect transition="in" filter="blinds(horizontal)">
                                      <p:cBhvr>
                                        <p:cTn id="27" dur="500"/>
                                        <p:tgtEl>
                                          <p:spTgt spid="4240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3939">
                                            <p:txEl>
                                              <p:charRg st="97" end="122"/>
                                            </p:txEl>
                                          </p:spTgt>
                                        </p:tgtEl>
                                        <p:attrNameLst>
                                          <p:attrName>style.visibility</p:attrName>
                                        </p:attrNameLst>
                                      </p:cBhvr>
                                      <p:to>
                                        <p:strVal val="visible"/>
                                      </p:to>
                                    </p:set>
                                    <p:animEffect transition="in" filter="blinds(horizontal)">
                                      <p:cBhvr>
                                        <p:cTn id="32" dur="500"/>
                                        <p:tgtEl>
                                          <p:spTgt spid="423939">
                                            <p:txEl>
                                              <p:charRg st="97" end="12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24027"/>
                                        </p:tgtEl>
                                        <p:attrNameLst>
                                          <p:attrName>style.visibility</p:attrName>
                                        </p:attrNameLst>
                                      </p:cBhvr>
                                      <p:to>
                                        <p:strVal val="visible"/>
                                      </p:to>
                                    </p:set>
                                    <p:animEffect transition="in" filter="blinds(horizontal)">
                                      <p:cBhvr>
                                        <p:cTn id="37" dur="500"/>
                                        <p:tgtEl>
                                          <p:spTgt spid="424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26" grpId="0"/>
      <p:bldP spid="424027" grpId="0"/>
      <p:bldP spid="4240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457200" y="260985"/>
            <a:ext cx="8229600" cy="561975"/>
          </a:xfrm>
        </p:spPr>
        <p:txBody>
          <a:bodyPr vert="horz" wrap="square" lIns="91440" tIns="45720" rIns="91440" bIns="45720" anchor="ctr" anchorCtr="0"/>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C表达式类型转换顺序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3731" name="内容占位符 2"/>
          <p:cNvSpPr/>
          <p:nvPr/>
        </p:nvSpPr>
        <p:spPr>
          <a:xfrm>
            <a:off x="322898" y="1459548"/>
            <a:ext cx="3414712" cy="4927600"/>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buNone/>
            </a:pPr>
            <a:r>
              <a:rPr lang="en-US" altLang="zh-CN" dirty="0"/>
              <a:t>   unsigned long long</a:t>
            </a:r>
            <a:endParaRPr lang="zh-CN" altLang="en-US" dirty="0"/>
          </a:p>
          <a:p>
            <a:pPr marL="0" lvl="0" indent="0">
              <a:buNone/>
            </a:pPr>
            <a:r>
              <a:rPr lang="en-US" altLang="zh-CN" dirty="0"/>
              <a:t>    ↑             </a:t>
            </a:r>
            <a:endParaRPr lang="en-US" altLang="zh-CN" dirty="0"/>
          </a:p>
          <a:p>
            <a:pPr marL="0" lvl="0" indent="0">
              <a:buNone/>
            </a:pPr>
            <a:r>
              <a:rPr lang="en-US" altLang="zh-CN" dirty="0"/>
              <a:t>   long long     </a:t>
            </a:r>
            <a:endParaRPr lang="en-US" altLang="zh-CN" dirty="0"/>
          </a:p>
          <a:p>
            <a:pPr marL="0" lvl="0" indent="0">
              <a:buNone/>
            </a:pPr>
            <a:r>
              <a:rPr lang="en-US" altLang="zh-CN" dirty="0"/>
              <a:t>    ↑         </a:t>
            </a:r>
            <a:endParaRPr lang="en-US" altLang="zh-CN" dirty="0"/>
          </a:p>
          <a:p>
            <a:pPr marL="0" lvl="0" indent="0">
              <a:buNone/>
            </a:pPr>
            <a:r>
              <a:rPr lang="en-US" altLang="zh-CN" dirty="0"/>
              <a:t>   unsigned</a:t>
            </a:r>
            <a:endParaRPr lang="en-US" altLang="zh-CN" dirty="0"/>
          </a:p>
          <a:p>
            <a:pPr marL="0" lvl="0" indent="0">
              <a:buNone/>
            </a:pPr>
            <a:r>
              <a:rPr lang="en-US" altLang="zh-CN" dirty="0"/>
              <a:t>    ↑          </a:t>
            </a:r>
            <a:endParaRPr lang="en-US" altLang="zh-CN" dirty="0"/>
          </a:p>
          <a:p>
            <a:pPr marL="0" lvl="0" indent="0">
              <a:buNone/>
            </a:pPr>
            <a:r>
              <a:rPr lang="zh-CN" altLang="en-US" dirty="0"/>
              <a:t>   </a:t>
            </a:r>
            <a:r>
              <a:rPr lang="en-US" altLang="zh-CN" dirty="0"/>
              <a:t>int </a:t>
            </a:r>
            <a:endParaRPr lang="en-US" altLang="zh-CN" dirty="0"/>
          </a:p>
          <a:p>
            <a:pPr marL="0" lvl="0" indent="0">
              <a:buNone/>
            </a:pPr>
            <a:r>
              <a:rPr lang="en-US" altLang="zh-CN" dirty="0">
                <a:latin typeface="Arial Black" panose="020B0A04020102020204" pitchFamily="34" charset="0"/>
              </a:rPr>
              <a:t>    ↑</a:t>
            </a:r>
            <a:endParaRPr lang="en-US" altLang="zh-CN" dirty="0">
              <a:latin typeface="Arial Black" panose="020B0A04020102020204" pitchFamily="34" charset="0"/>
            </a:endParaRPr>
          </a:p>
          <a:p>
            <a:pPr marL="0" lvl="0" indent="0">
              <a:buNone/>
            </a:pPr>
            <a:r>
              <a:rPr lang="en-US" altLang="zh-CN" dirty="0"/>
              <a:t> (unsigned)char,short</a:t>
            </a:r>
            <a:endParaRPr lang="en-US" altLang="zh-CN" dirty="0"/>
          </a:p>
          <a:p>
            <a:pPr marL="0" lvl="0" indent="0">
              <a:buNone/>
            </a:pPr>
            <a:endParaRPr lang="zh-CN" altLang="en-US" u="sng" dirty="0">
              <a:solidFill>
                <a:srgbClr val="FF0000"/>
              </a:solidFill>
            </a:endParaRPr>
          </a:p>
        </p:txBody>
      </p:sp>
      <p:pic>
        <p:nvPicPr>
          <p:cNvPr id="719876" name="Picture 4"/>
          <p:cNvPicPr>
            <a:picLocks noChangeAspect="1"/>
          </p:cNvPicPr>
          <p:nvPr/>
        </p:nvPicPr>
        <p:blipFill>
          <a:blip r:embed="rId1"/>
          <a:stretch>
            <a:fillRect/>
          </a:stretch>
        </p:blipFill>
        <p:spPr>
          <a:xfrm>
            <a:off x="4248785" y="1459865"/>
            <a:ext cx="3785235" cy="3679190"/>
          </a:xfrm>
          <a:prstGeom prst="rect">
            <a:avLst/>
          </a:prstGeom>
          <a:noFill/>
          <a:ln w="9525" cap="flat" cmpd="sng">
            <a:solidFill>
              <a:schemeClr val="tx1"/>
            </a:solidFill>
            <a:prstDash val="solid"/>
            <a:miter/>
            <a:headEnd type="none" w="med" len="med"/>
            <a:tailEnd type="none" w="med" len="med"/>
          </a:ln>
        </p:spPr>
      </p:pic>
      <p:sp>
        <p:nvSpPr>
          <p:cNvPr id="719877" name="Text Box 5"/>
          <p:cNvSpPr txBox="1"/>
          <p:nvPr/>
        </p:nvSpPr>
        <p:spPr>
          <a:xfrm>
            <a:off x="4248785" y="5373053"/>
            <a:ext cx="3916363"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zh-CN" altLang="en-US" sz="2000" dirty="0">
                <a:solidFill>
                  <a:srgbClr val="0033CC"/>
                </a:solidFill>
                <a:latin typeface="微软雅黑" panose="020B0503020204020204" charset="-122"/>
                <a:ea typeface="微软雅黑" panose="020B0503020204020204" charset="-122"/>
              </a:rPr>
              <a:t>猜测执行结果是什么？</a:t>
            </a:r>
            <a:endParaRPr lang="zh-CN" altLang="en-US" sz="2000" dirty="0">
              <a:solidFill>
                <a:srgbClr val="0033CC"/>
              </a:solidFill>
              <a:latin typeface="微软雅黑" panose="020B0503020204020204" charset="-122"/>
              <a:ea typeface="微软雅黑" panose="020B0503020204020204" charset="-122"/>
            </a:endParaRPr>
          </a:p>
        </p:txBody>
      </p:sp>
      <p:sp>
        <p:nvSpPr>
          <p:cNvPr id="719878" name="Text Box 6"/>
          <p:cNvSpPr txBox="1"/>
          <p:nvPr/>
        </p:nvSpPr>
        <p:spPr>
          <a:xfrm>
            <a:off x="6948170" y="5373370"/>
            <a:ext cx="1283970" cy="75311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15000"/>
              </a:spcBef>
              <a:buNone/>
            </a:pPr>
            <a:r>
              <a:rPr lang="en-US" altLang="zh-CN" sz="2000" dirty="0">
                <a:latin typeface="微软雅黑" panose="020B0503020204020204" charset="-122"/>
                <a:ea typeface="微软雅黑" panose="020B0503020204020204" charset="-122"/>
              </a:rPr>
              <a:t>0</a:t>
            </a:r>
            <a:endParaRPr lang="en-US" altLang="zh-CN" sz="2000" dirty="0">
              <a:latin typeface="微软雅黑" panose="020B0503020204020204" charset="-122"/>
              <a:ea typeface="微软雅黑" panose="020B0503020204020204" charset="-122"/>
            </a:endParaRPr>
          </a:p>
          <a:p>
            <a:pPr marL="342900" lvl="0" indent="-342900">
              <a:lnSpc>
                <a:spcPct val="100000"/>
              </a:lnSpc>
              <a:spcBef>
                <a:spcPct val="15000"/>
              </a:spcBef>
              <a:buNone/>
            </a:pPr>
            <a:r>
              <a:rPr lang="en-US" altLang="zh-CN" sz="2000" dirty="0">
                <a:latin typeface="微软雅黑" panose="020B0503020204020204" charset="-122"/>
                <a:ea typeface="微软雅黑" panose="020B0503020204020204" charset="-122"/>
              </a:rPr>
              <a:t>1</a:t>
            </a:r>
            <a:endParaRPr lang="en-US" altLang="zh-CN"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9876"/>
                                        </p:tgtEl>
                                        <p:attrNameLst>
                                          <p:attrName>style.visibility</p:attrName>
                                        </p:attrNameLst>
                                      </p:cBhvr>
                                      <p:to>
                                        <p:strVal val="visible"/>
                                      </p:to>
                                    </p:set>
                                    <p:animEffect transition="in" filter="blinds(horizontal)">
                                      <p:cBhvr>
                                        <p:cTn id="7" dur="500"/>
                                        <p:tgtEl>
                                          <p:spTgt spid="719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9877"/>
                                        </p:tgtEl>
                                        <p:attrNameLst>
                                          <p:attrName>style.visibility</p:attrName>
                                        </p:attrNameLst>
                                      </p:cBhvr>
                                      <p:to>
                                        <p:strVal val="visible"/>
                                      </p:to>
                                    </p:set>
                                    <p:animEffect transition="in" filter="blinds(horizontal)">
                                      <p:cBhvr>
                                        <p:cTn id="12" dur="500"/>
                                        <p:tgtEl>
                                          <p:spTgt spid="7198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9878"/>
                                        </p:tgtEl>
                                        <p:attrNameLst>
                                          <p:attrName>style.visibility</p:attrName>
                                        </p:attrNameLst>
                                      </p:cBhvr>
                                      <p:to>
                                        <p:strVal val="visible"/>
                                      </p:to>
                                    </p:set>
                                    <p:animEffect transition="in" filter="blinds(horizontal)">
                                      <p:cBhvr>
                                        <p:cTn id="17"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p:bldP spid="7198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idx="4294967295"/>
          </p:nvPr>
        </p:nvSpPr>
        <p:spPr>
          <a:xfrm>
            <a:off x="395605" y="260985"/>
            <a:ext cx="8229600" cy="561975"/>
          </a:xfrm>
        </p:spPr>
        <p:txBody>
          <a:bodyPr vert="horz" wrap="square" lIns="91440" tIns="45720" rIns="91440" bIns="45720" anchor="ctr" anchorCtr="0"/>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检测系统的字节顺序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5779" name="内容占位符 2"/>
          <p:cNvSpPr>
            <a:spLocks noGrp="1"/>
          </p:cNvSpPr>
          <p:nvPr>
            <p:ph idx="1"/>
          </p:nvPr>
        </p:nvSpPr>
        <p:spPr>
          <a:xfrm>
            <a:off x="322898" y="1412558"/>
            <a:ext cx="8229600" cy="5218112"/>
          </a:xfrm>
        </p:spPr>
        <p:txBody>
          <a:bodyPr vert="horz" wrap="square" lIns="91440" tIns="45720" rIns="91440" bIns="45720" anchor="t" anchorCtr="0"/>
          <a:p>
            <a:r>
              <a:rPr lang="en-US" altLang="zh-CN" sz="2400" dirty="0">
                <a:latin typeface="微软雅黑" panose="020B0503020204020204" charset="-122"/>
                <a:ea typeface="微软雅黑" panose="020B0503020204020204" charset="-122"/>
              </a:rPr>
              <a:t>union</a:t>
            </a:r>
            <a:r>
              <a:rPr lang="zh-CN" altLang="en-US" sz="2400" dirty="0">
                <a:latin typeface="微软雅黑" panose="020B0503020204020204" charset="-122"/>
                <a:ea typeface="微软雅黑" panose="020B0503020204020204" charset="-122"/>
              </a:rPr>
              <a:t>的存放顺序是所有成员从低地址开始，利用该特性可测试</a:t>
            </a:r>
            <a:r>
              <a:rPr lang="en-US" altLang="zh-CN" sz="2400" dirty="0">
                <a:latin typeface="微软雅黑" panose="020B0503020204020204" charset="-122"/>
                <a:ea typeface="微软雅黑" panose="020B0503020204020204" charset="-122"/>
              </a:rPr>
              <a:t>CPU</a:t>
            </a:r>
            <a:r>
              <a:rPr lang="zh-CN" altLang="en-US" sz="2400" dirty="0">
                <a:latin typeface="微软雅黑" panose="020B0503020204020204" charset="-122"/>
                <a:ea typeface="微软雅黑" panose="020B0503020204020204" charset="-122"/>
              </a:rPr>
              <a:t>的大</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小端方式。</a:t>
            </a:r>
            <a:endParaRPr lang="zh-CN" altLang="en-US" sz="2400" dirty="0">
              <a:latin typeface="微软雅黑" panose="020B0503020204020204" charset="-122"/>
              <a:ea typeface="微软雅黑" panose="020B0503020204020204" charset="-122"/>
            </a:endParaRPr>
          </a:p>
        </p:txBody>
      </p:sp>
      <p:sp>
        <p:nvSpPr>
          <p:cNvPr id="712711" name="Text Box 7"/>
          <p:cNvSpPr txBox="1"/>
          <p:nvPr/>
        </p:nvSpPr>
        <p:spPr>
          <a:xfrm>
            <a:off x="611188" y="6233795"/>
            <a:ext cx="58070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zh-CN" altLang="en-US" sz="2000" dirty="0">
                <a:solidFill>
                  <a:srgbClr val="FF3300"/>
                </a:solidFill>
                <a:latin typeface="微软雅黑" panose="020B0503020204020204" charset="-122"/>
                <a:ea typeface="微软雅黑" panose="020B0503020204020204" charset="-122"/>
              </a:rPr>
              <a:t>请猜测在</a:t>
            </a:r>
            <a:r>
              <a:rPr lang="en-US" altLang="zh-CN" sz="2000" dirty="0">
                <a:solidFill>
                  <a:srgbClr val="FF3300"/>
                </a:solidFill>
                <a:latin typeface="微软雅黑" panose="020B0503020204020204" charset="-122"/>
                <a:ea typeface="微软雅黑" panose="020B0503020204020204" charset="-122"/>
              </a:rPr>
              <a:t>IA-32</a:t>
            </a:r>
            <a:r>
              <a:rPr lang="zh-CN" altLang="en-US" sz="2000" dirty="0">
                <a:solidFill>
                  <a:srgbClr val="FF3300"/>
                </a:solidFill>
                <a:latin typeface="微软雅黑" panose="020B0503020204020204" charset="-122"/>
                <a:ea typeface="微软雅黑" panose="020B0503020204020204" charset="-122"/>
              </a:rPr>
              <a:t>上的打印结果。</a:t>
            </a:r>
            <a:endParaRPr lang="zh-CN" altLang="en-US" sz="2000" dirty="0">
              <a:solidFill>
                <a:srgbClr val="FF3300"/>
              </a:solidFill>
              <a:latin typeface="微软雅黑" panose="020B0503020204020204" charset="-122"/>
              <a:ea typeface="微软雅黑" panose="020B0503020204020204" charset="-122"/>
            </a:endParaRPr>
          </a:p>
        </p:txBody>
      </p:sp>
      <p:pic>
        <p:nvPicPr>
          <p:cNvPr id="712712" name="Picture 8"/>
          <p:cNvPicPr>
            <a:picLocks noChangeAspect="1"/>
          </p:cNvPicPr>
          <p:nvPr/>
        </p:nvPicPr>
        <p:blipFill>
          <a:blip r:embed="rId1"/>
          <a:stretch>
            <a:fillRect/>
          </a:stretch>
        </p:blipFill>
        <p:spPr>
          <a:xfrm>
            <a:off x="6081395" y="3661410"/>
            <a:ext cx="2416175" cy="720725"/>
          </a:xfrm>
          <a:prstGeom prst="rect">
            <a:avLst/>
          </a:prstGeom>
          <a:noFill/>
          <a:ln w="9525" cap="flat" cmpd="sng">
            <a:solidFill>
              <a:schemeClr val="tx1"/>
            </a:solidFill>
            <a:prstDash val="solid"/>
            <a:miter/>
            <a:headEnd type="none" w="med" len="med"/>
            <a:tailEnd type="none" w="med" len="med"/>
          </a:ln>
        </p:spPr>
      </p:pic>
      <p:pic>
        <p:nvPicPr>
          <p:cNvPr id="75782" name="Picture 9"/>
          <p:cNvPicPr>
            <a:picLocks noChangeAspect="1"/>
          </p:cNvPicPr>
          <p:nvPr/>
        </p:nvPicPr>
        <p:blipFill>
          <a:blip r:embed="rId2"/>
          <a:stretch>
            <a:fillRect/>
          </a:stretch>
        </p:blipFill>
        <p:spPr>
          <a:xfrm>
            <a:off x="611505" y="2410460"/>
            <a:ext cx="5469890" cy="37553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idx="4294967295"/>
          </p:nvPr>
        </p:nvSpPr>
        <p:spPr>
          <a:xfrm>
            <a:off x="457200" y="188278"/>
            <a:ext cx="8229600" cy="666115"/>
          </a:xfrm>
        </p:spPr>
        <p:txBody>
          <a:bodyPr vert="horz" wrap="square" lIns="63500" tIns="25400" rIns="63500" bIns="25400" anchor="t" anchorCtr="0">
            <a:spAutoFit/>
          </a:bodyPr>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C语言程序中涉及的运算</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393219" name="Rectangle 3"/>
          <p:cNvSpPr>
            <a:spLocks noGrp="1"/>
          </p:cNvSpPr>
          <p:nvPr>
            <p:ph type="body" idx="4294967295"/>
          </p:nvPr>
        </p:nvSpPr>
        <p:spPr>
          <a:xfrm>
            <a:off x="395288" y="1340485"/>
            <a:ext cx="9067800" cy="5360035"/>
          </a:xfrm>
        </p:spPr>
        <p:txBody>
          <a:bodyPr vert="horz" wrap="square" lIns="63500" tIns="25400" rIns="63500" bIns="25400" anchor="t" anchorCtr="0">
            <a:spAutoFit/>
          </a:bodyPr>
          <a:p>
            <a:pPr marL="203200" indent="-203200">
              <a:lnSpc>
                <a:spcPct val="100000"/>
              </a:lnSpc>
              <a:spcBef>
                <a:spcPts val="600"/>
              </a:spcBef>
            </a:pPr>
            <a:r>
              <a:rPr lang="zh-CN" altLang="en-US" sz="2000" dirty="0">
                <a:latin typeface="微软雅黑" panose="020B0503020204020204" charset="-122"/>
                <a:ea typeface="微软雅黑" panose="020B0503020204020204" charset="-122"/>
              </a:rPr>
              <a:t>算术运算（最基本的运算）</a:t>
            </a:r>
            <a:endParaRPr lang="zh-CN" altLang="en-US" sz="2000" dirty="0">
              <a:latin typeface="微软雅黑" panose="020B0503020204020204" charset="-122"/>
              <a:ea typeface="微软雅黑" panose="020B0503020204020204" charset="-122"/>
            </a:endParaRPr>
          </a:p>
          <a:p>
            <a:pPr marL="685800" lvl="1" indent="-190500">
              <a:lnSpc>
                <a:spcPct val="100000"/>
              </a:lnSpc>
              <a:spcBef>
                <a:spcPts val="600"/>
              </a:spcBef>
            </a:pPr>
            <a:r>
              <a:rPr lang="zh-CN" altLang="en-US" sz="2000" dirty="0">
                <a:latin typeface="微软雅黑" panose="020B0503020204020204" charset="-122"/>
                <a:ea typeface="微软雅黑" panose="020B0503020204020204" charset="-122"/>
              </a:rPr>
              <a:t>无符号数、带符号整数、浮点数的</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运算等</a:t>
            </a:r>
            <a:endParaRPr lang="zh-CN" altLang="en-US" sz="2000" dirty="0">
              <a:latin typeface="微软雅黑" panose="020B0503020204020204" charset="-122"/>
              <a:ea typeface="微软雅黑" panose="020B0503020204020204" charset="-122"/>
            </a:endParaRPr>
          </a:p>
          <a:p>
            <a:pPr marL="203200" indent="-203200">
              <a:lnSpc>
                <a:spcPct val="100000"/>
              </a:lnSpc>
              <a:spcBef>
                <a:spcPts val="600"/>
              </a:spcBef>
            </a:pPr>
            <a:r>
              <a:rPr lang="zh-CN" altLang="en-US" sz="2000" dirty="0">
                <a:latin typeface="微软雅黑" panose="020B0503020204020204" charset="-122"/>
                <a:ea typeface="微软雅黑" panose="020B0503020204020204" charset="-122"/>
              </a:rPr>
              <a:t>按位运算</a:t>
            </a:r>
            <a:endParaRPr lang="zh-CN" altLang="en-US" sz="2000" dirty="0">
              <a:latin typeface="微软雅黑" panose="020B0503020204020204" charset="-122"/>
              <a:ea typeface="微软雅黑" panose="020B0503020204020204" charset="-122"/>
            </a:endParaRPr>
          </a:p>
          <a:p>
            <a:pPr marL="685800" lvl="1" indent="-190500">
              <a:lnSpc>
                <a:spcPct val="100000"/>
              </a:lnSpc>
              <a:spcBef>
                <a:spcPts val="600"/>
              </a:spcBef>
            </a:pPr>
            <a:r>
              <a:rPr lang="zh-CN" altLang="en-US" sz="2000" dirty="0">
                <a:latin typeface="微软雅黑" panose="020B0503020204020204" charset="-122"/>
                <a:ea typeface="微软雅黑" panose="020B0503020204020204" charset="-122"/>
              </a:rPr>
              <a:t>用途</a:t>
            </a:r>
            <a:endParaRPr lang="zh-CN" altLang="en-US" sz="20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2000" dirty="0">
                <a:latin typeface="微软雅黑" panose="020B0503020204020204" charset="-122"/>
                <a:ea typeface="微软雅黑" panose="020B0503020204020204" charset="-122"/>
              </a:rPr>
              <a:t>对</a:t>
            </a:r>
            <a:r>
              <a:rPr lang="zh-CN" altLang="en-US" sz="2000" dirty="0">
                <a:solidFill>
                  <a:srgbClr val="FF0066"/>
                </a:solidFill>
                <a:latin typeface="微软雅黑" panose="020B0503020204020204" charset="-122"/>
                <a:ea typeface="微软雅黑" panose="020B0503020204020204" charset="-122"/>
              </a:rPr>
              <a:t>位串</a:t>
            </a:r>
            <a:r>
              <a:rPr lang="zh-CN" altLang="en-US" sz="2000" dirty="0">
                <a:latin typeface="微软雅黑" panose="020B0503020204020204" charset="-122"/>
                <a:ea typeface="微软雅黑" panose="020B0503020204020204" charset="-122"/>
              </a:rPr>
              <a:t>实现“掩码”（</a:t>
            </a:r>
            <a:r>
              <a:rPr lang="en-US" altLang="zh-CN" sz="2000" dirty="0">
                <a:latin typeface="微软雅黑" panose="020B0503020204020204" charset="-122"/>
                <a:ea typeface="微软雅黑" panose="020B0503020204020204" charset="-122"/>
              </a:rPr>
              <a:t>mask</a:t>
            </a:r>
            <a:r>
              <a:rPr lang="zh-CN" altLang="en-US" sz="2000" dirty="0">
                <a:latin typeface="微软雅黑" panose="020B0503020204020204" charset="-122"/>
                <a:ea typeface="微软雅黑" panose="020B0503020204020204" charset="-122"/>
              </a:rPr>
              <a:t>）操作或相应的其他处理</a:t>
            </a:r>
            <a:endParaRPr lang="zh-CN" altLang="en-US" sz="2000" dirty="0">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2000" dirty="0">
                <a:latin typeface="微软雅黑" panose="020B0503020204020204" charset="-122"/>
                <a:ea typeface="微软雅黑" panose="020B0503020204020204" charset="-122"/>
              </a:rPr>
              <a:t>（主要用于对</a:t>
            </a:r>
            <a:r>
              <a:rPr lang="zh-CN" altLang="en-US" sz="2000" dirty="0">
                <a:solidFill>
                  <a:srgbClr val="FF0066"/>
                </a:solidFill>
                <a:latin typeface="微软雅黑" panose="020B0503020204020204" charset="-122"/>
                <a:ea typeface="微软雅黑" panose="020B0503020204020204" charset="-122"/>
              </a:rPr>
              <a:t>多媒体数据或状态</a:t>
            </a:r>
            <a:r>
              <a:rPr lang="en-US" altLang="zh-CN" sz="2000" dirty="0">
                <a:solidFill>
                  <a:srgbClr val="FF0066"/>
                </a:solidFill>
                <a:latin typeface="微软雅黑" panose="020B0503020204020204" charset="-122"/>
                <a:ea typeface="微软雅黑" panose="020B0503020204020204" charset="-122"/>
              </a:rPr>
              <a:t>/</a:t>
            </a:r>
            <a:r>
              <a:rPr lang="zh-CN" altLang="en-US" sz="2000" dirty="0">
                <a:solidFill>
                  <a:srgbClr val="FF0066"/>
                </a:solidFill>
                <a:latin typeface="微软雅黑" panose="020B0503020204020204" charset="-122"/>
                <a:ea typeface="微软雅黑" panose="020B0503020204020204" charset="-122"/>
              </a:rPr>
              <a:t>控制信息</a:t>
            </a:r>
            <a:r>
              <a:rPr lang="zh-CN" altLang="en-US" sz="2000" dirty="0">
                <a:latin typeface="微软雅黑" panose="020B0503020204020204" charset="-122"/>
                <a:ea typeface="微软雅黑" panose="020B0503020204020204" charset="-122"/>
              </a:rPr>
              <a:t>进行处理）</a:t>
            </a:r>
            <a:endParaRPr lang="zh-CN" altLang="en-US" sz="2000" dirty="0">
              <a:latin typeface="微软雅黑" panose="020B0503020204020204" charset="-122"/>
              <a:ea typeface="微软雅黑" panose="020B0503020204020204" charset="-122"/>
            </a:endParaRPr>
          </a:p>
          <a:p>
            <a:pPr marL="685800" lvl="1" indent="-190500">
              <a:lnSpc>
                <a:spcPct val="100000"/>
              </a:lnSpc>
              <a:spcBef>
                <a:spcPts val="600"/>
              </a:spcBef>
            </a:pPr>
            <a:r>
              <a:rPr lang="zh-CN" altLang="en-US" sz="2000" dirty="0">
                <a:latin typeface="微软雅黑" panose="020B0503020204020204" charset="-122"/>
                <a:ea typeface="微软雅黑" panose="020B0503020204020204" charset="-122"/>
              </a:rPr>
              <a:t>操作</a:t>
            </a:r>
            <a:endParaRPr lang="zh-CN" altLang="en-US" sz="20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2000" dirty="0">
                <a:latin typeface="微软雅黑" panose="020B0503020204020204" charset="-122"/>
                <a:ea typeface="微软雅黑" panose="020B0503020204020204" charset="-122"/>
              </a:rPr>
              <a:t>按位或：“</a:t>
            </a:r>
            <a:r>
              <a:rPr lang="en-US" altLang="zh-CN" sz="2000" dirty="0">
                <a:latin typeface="微软雅黑" panose="020B0503020204020204" charset="-122"/>
                <a:ea typeface="微软雅黑" panose="020B0503020204020204" charset="-122"/>
              </a:rPr>
              <a:t>|” </a:t>
            </a:r>
            <a:endParaRPr lang="en-US" altLang="zh-CN" sz="20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2000" dirty="0">
                <a:latin typeface="微软雅黑" panose="020B0503020204020204" charset="-122"/>
                <a:ea typeface="微软雅黑" panose="020B0503020204020204" charset="-122"/>
              </a:rPr>
              <a:t>按位与：“</a:t>
            </a:r>
            <a:r>
              <a:rPr lang="en-US" altLang="zh-CN" sz="2000" dirty="0">
                <a:latin typeface="微软雅黑" panose="020B0503020204020204" charset="-122"/>
                <a:ea typeface="微软雅黑" panose="020B0503020204020204" charset="-122"/>
              </a:rPr>
              <a:t>&amp;”</a:t>
            </a:r>
            <a:endParaRPr lang="zh-CN" altLang="en-US" sz="20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2000" dirty="0">
                <a:latin typeface="微软雅黑" panose="020B0503020204020204" charset="-122"/>
                <a:ea typeface="微软雅黑" panose="020B0503020204020204" charset="-122"/>
              </a:rPr>
              <a:t>按位取反：“</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2000" dirty="0">
                <a:latin typeface="微软雅黑" panose="020B0503020204020204" charset="-122"/>
                <a:ea typeface="微软雅黑" panose="020B0503020204020204" charset="-122"/>
              </a:rPr>
              <a:t>按位异或：“</a:t>
            </a:r>
            <a:r>
              <a:rPr lang="en-US"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2000" dirty="0">
                <a:solidFill>
                  <a:srgbClr val="CC0000"/>
                </a:solidFill>
                <a:latin typeface="微软雅黑" panose="020B0503020204020204" charset="-122"/>
                <a:ea typeface="微软雅黑" panose="020B0503020204020204" charset="-122"/>
              </a:rPr>
              <a:t>问题：如何从</a:t>
            </a:r>
            <a:r>
              <a:rPr lang="en-US" altLang="zh-CN" sz="2000" dirty="0">
                <a:solidFill>
                  <a:srgbClr val="CC0000"/>
                </a:solidFill>
                <a:latin typeface="微软雅黑" panose="020B0503020204020204" charset="-122"/>
                <a:ea typeface="微软雅黑" panose="020B0503020204020204" charset="-122"/>
              </a:rPr>
              <a:t>16</a:t>
            </a:r>
            <a:r>
              <a:rPr lang="zh-CN" altLang="en-US" sz="2000" dirty="0">
                <a:solidFill>
                  <a:srgbClr val="CC0000"/>
                </a:solidFill>
                <a:latin typeface="微软雅黑" panose="020B0503020204020204" charset="-122"/>
                <a:ea typeface="微软雅黑" panose="020B0503020204020204" charset="-122"/>
              </a:rPr>
              <a:t>位采样数据</a:t>
            </a:r>
            <a:r>
              <a:rPr lang="en-US" altLang="zh-CN" sz="2000" dirty="0">
                <a:solidFill>
                  <a:srgbClr val="CC0000"/>
                </a:solidFill>
                <a:latin typeface="微软雅黑" panose="020B0503020204020204" charset="-122"/>
                <a:ea typeface="微软雅黑" panose="020B0503020204020204" charset="-122"/>
              </a:rPr>
              <a:t>y</a:t>
            </a:r>
            <a:r>
              <a:rPr lang="zh-CN" altLang="en-US" sz="2000" dirty="0">
                <a:solidFill>
                  <a:srgbClr val="CC0000"/>
                </a:solidFill>
                <a:latin typeface="微软雅黑" panose="020B0503020204020204" charset="-122"/>
                <a:ea typeface="微软雅黑" panose="020B0503020204020204" charset="-122"/>
              </a:rPr>
              <a:t>中提取高位字节，并使低字节为</a:t>
            </a:r>
            <a:r>
              <a:rPr lang="en-US" altLang="zh-CN" sz="2000" dirty="0">
                <a:solidFill>
                  <a:srgbClr val="CC0000"/>
                </a:solidFill>
                <a:latin typeface="微软雅黑" panose="020B0503020204020204" charset="-122"/>
                <a:ea typeface="微软雅黑" panose="020B0503020204020204" charset="-122"/>
              </a:rPr>
              <a:t>0</a:t>
            </a:r>
            <a:r>
              <a:rPr lang="zh-CN" altLang="en-US" sz="2000" dirty="0">
                <a:solidFill>
                  <a:srgbClr val="CC0000"/>
                </a:solidFill>
                <a:latin typeface="微软雅黑" panose="020B0503020204020204" charset="-122"/>
                <a:ea typeface="微软雅黑" panose="020B0503020204020204" charset="-122"/>
              </a:rPr>
              <a:t>？</a:t>
            </a:r>
            <a:endParaRPr lang="zh-CN" altLang="en-US" sz="2000" dirty="0">
              <a:solidFill>
                <a:srgbClr val="CC0000"/>
              </a:solidFill>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2000" dirty="0">
                <a:latin typeface="微软雅黑" panose="020B0503020204020204" charset="-122"/>
                <a:ea typeface="微软雅黑" panose="020B0503020204020204" charset="-122"/>
              </a:rPr>
              <a:t>可用“</a:t>
            </a:r>
            <a:r>
              <a:rPr lang="en-US" altLang="zh-CN" sz="2000" dirty="0">
                <a:latin typeface="微软雅黑" panose="020B0503020204020204" charset="-122"/>
                <a:ea typeface="微软雅黑" panose="020B0503020204020204" charset="-122"/>
              </a:rPr>
              <a:t>&amp;”</a:t>
            </a:r>
            <a:r>
              <a:rPr lang="zh-CN" altLang="en-US" sz="2000" dirty="0">
                <a:latin typeface="微软雅黑" panose="020B0503020204020204" charset="-122"/>
                <a:ea typeface="微软雅黑" panose="020B0503020204020204" charset="-122"/>
              </a:rPr>
              <a:t>实现“掩码”操作：</a:t>
            </a:r>
            <a:r>
              <a:rPr lang="en-US" altLang="zh-CN" sz="2000" dirty="0">
                <a:latin typeface="微软雅黑" panose="020B0503020204020204" charset="-122"/>
                <a:ea typeface="微软雅黑" panose="020B0503020204020204" charset="-122"/>
              </a:rPr>
              <a:t>y &amp; 0xFF00</a:t>
            </a:r>
            <a:endParaRPr lang="zh-CN" altLang="en-US" sz="2000" dirty="0">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2000" dirty="0">
                <a:latin typeface="微软雅黑" panose="020B0503020204020204" charset="-122"/>
                <a:ea typeface="微软雅黑" panose="020B0503020204020204" charset="-122"/>
              </a:rPr>
              <a:t>例如，当</a:t>
            </a:r>
            <a:r>
              <a:rPr lang="en-US" altLang="zh-CN" sz="2000" dirty="0">
                <a:latin typeface="微软雅黑" panose="020B0503020204020204" charset="-122"/>
                <a:ea typeface="微软雅黑" panose="020B0503020204020204" charset="-122"/>
              </a:rPr>
              <a:t>y=0x2C0B</a:t>
            </a:r>
            <a:r>
              <a:rPr lang="zh-CN" altLang="en-US" sz="2000" dirty="0">
                <a:latin typeface="微软雅黑" panose="020B0503020204020204" charset="-122"/>
                <a:ea typeface="微软雅黑" panose="020B0503020204020204" charset="-122"/>
              </a:rPr>
              <a:t>时，得到结果为：</a:t>
            </a:r>
            <a:r>
              <a:rPr lang="en-US" altLang="zh-CN" sz="2000" dirty="0">
                <a:latin typeface="微软雅黑" panose="020B0503020204020204" charset="-122"/>
                <a:ea typeface="微软雅黑" panose="020B0503020204020204" charset="-122"/>
              </a:rPr>
              <a:t>0x2C00</a:t>
            </a:r>
            <a:endParaRPr lang="en-US" altLang="zh-CN"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charRg st="13" end="40"/>
                                            </p:txEl>
                                          </p:spTgt>
                                        </p:tgtEl>
                                        <p:attrNameLst>
                                          <p:attrName>style.visibility</p:attrName>
                                        </p:attrNameLst>
                                      </p:cBhvr>
                                      <p:to>
                                        <p:strVal val="visible"/>
                                      </p:to>
                                    </p:set>
                                    <p:animEffect transition="in" filter="blinds(horizontal)">
                                      <p:cBhvr>
                                        <p:cTn id="7" dur="500"/>
                                        <p:tgtEl>
                                          <p:spTgt spid="393219">
                                            <p:txEl>
                                              <p:charRg st="13"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9">
                                            <p:txEl>
                                              <p:charRg st="48" end="74"/>
                                            </p:txEl>
                                          </p:spTgt>
                                        </p:tgtEl>
                                        <p:attrNameLst>
                                          <p:attrName>style.visibility</p:attrName>
                                        </p:attrNameLst>
                                      </p:cBhvr>
                                      <p:to>
                                        <p:strVal val="visible"/>
                                      </p:to>
                                    </p:set>
                                    <p:animEffect transition="in" filter="blinds(horizontal)">
                                      <p:cBhvr>
                                        <p:cTn id="12" dur="500"/>
                                        <p:tgtEl>
                                          <p:spTgt spid="393219">
                                            <p:txEl>
                                              <p:charRg st="48" end="7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3219">
                                            <p:txEl>
                                              <p:charRg st="74" end="99"/>
                                            </p:txEl>
                                          </p:spTgt>
                                        </p:tgtEl>
                                        <p:attrNameLst>
                                          <p:attrName>style.visibility</p:attrName>
                                        </p:attrNameLst>
                                      </p:cBhvr>
                                      <p:to>
                                        <p:strVal val="visible"/>
                                      </p:to>
                                    </p:set>
                                    <p:animEffect transition="in" filter="blinds(horizontal)">
                                      <p:cBhvr>
                                        <p:cTn id="15" dur="500"/>
                                        <p:tgtEl>
                                          <p:spTgt spid="393219">
                                            <p:txEl>
                                              <p:charRg st="74" end="9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3219">
                                            <p:txEl>
                                              <p:charRg st="102" end="111"/>
                                            </p:txEl>
                                          </p:spTgt>
                                        </p:tgtEl>
                                        <p:attrNameLst>
                                          <p:attrName>style.visibility</p:attrName>
                                        </p:attrNameLst>
                                      </p:cBhvr>
                                      <p:to>
                                        <p:strVal val="visible"/>
                                      </p:to>
                                    </p:set>
                                    <p:animEffect transition="in" filter="blinds(horizontal)">
                                      <p:cBhvr>
                                        <p:cTn id="20" dur="500"/>
                                        <p:tgtEl>
                                          <p:spTgt spid="393219">
                                            <p:txEl>
                                              <p:charRg st="102" end="11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93219">
                                            <p:txEl>
                                              <p:charRg st="111" end="119"/>
                                            </p:txEl>
                                          </p:spTgt>
                                        </p:tgtEl>
                                        <p:attrNameLst>
                                          <p:attrName>style.visibility</p:attrName>
                                        </p:attrNameLst>
                                      </p:cBhvr>
                                      <p:to>
                                        <p:strVal val="visible"/>
                                      </p:to>
                                    </p:set>
                                    <p:animEffect transition="in" filter="blinds(horizontal)">
                                      <p:cBhvr>
                                        <p:cTn id="23" dur="500"/>
                                        <p:tgtEl>
                                          <p:spTgt spid="393219">
                                            <p:txEl>
                                              <p:charRg st="111" end="119"/>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93219">
                                            <p:txEl>
                                              <p:charRg st="119" end="128"/>
                                            </p:txEl>
                                          </p:spTgt>
                                        </p:tgtEl>
                                        <p:attrNameLst>
                                          <p:attrName>style.visibility</p:attrName>
                                        </p:attrNameLst>
                                      </p:cBhvr>
                                      <p:to>
                                        <p:strVal val="visible"/>
                                      </p:to>
                                    </p:set>
                                    <p:animEffect transition="in" filter="blinds(horizontal)">
                                      <p:cBhvr>
                                        <p:cTn id="26" dur="500"/>
                                        <p:tgtEl>
                                          <p:spTgt spid="393219">
                                            <p:txEl>
                                              <p:charRg st="119" end="12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93219">
                                            <p:txEl>
                                              <p:charRg st="128" end="137"/>
                                            </p:txEl>
                                          </p:spTgt>
                                        </p:tgtEl>
                                        <p:attrNameLst>
                                          <p:attrName>style.visibility</p:attrName>
                                        </p:attrNameLst>
                                      </p:cBhvr>
                                      <p:to>
                                        <p:strVal val="visible"/>
                                      </p:to>
                                    </p:set>
                                    <p:animEffect transition="in" filter="blinds(horizontal)">
                                      <p:cBhvr>
                                        <p:cTn id="29" dur="500"/>
                                        <p:tgtEl>
                                          <p:spTgt spid="393219">
                                            <p:txEl>
                                              <p:charRg st="128" end="13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3219">
                                            <p:txEl>
                                              <p:charRg st="137" end="168"/>
                                            </p:txEl>
                                          </p:spTgt>
                                        </p:tgtEl>
                                        <p:attrNameLst>
                                          <p:attrName>style.visibility</p:attrName>
                                        </p:attrNameLst>
                                      </p:cBhvr>
                                      <p:to>
                                        <p:strVal val="visible"/>
                                      </p:to>
                                    </p:set>
                                    <p:animEffect transition="in" filter="blinds(horizontal)">
                                      <p:cBhvr>
                                        <p:cTn id="32" dur="500"/>
                                        <p:tgtEl>
                                          <p:spTgt spid="393219">
                                            <p:txEl>
                                              <p:charRg st="137" end="16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3219">
                                            <p:txEl>
                                              <p:charRg st="168" end="193"/>
                                            </p:txEl>
                                          </p:spTgt>
                                        </p:tgtEl>
                                        <p:attrNameLst>
                                          <p:attrName>style.visibility</p:attrName>
                                        </p:attrNameLst>
                                      </p:cBhvr>
                                      <p:to>
                                        <p:strVal val="visible"/>
                                      </p:to>
                                    </p:set>
                                    <p:animEffect transition="in" filter="blinds(horizontal)">
                                      <p:cBhvr>
                                        <p:cTn id="37" dur="500"/>
                                        <p:tgtEl>
                                          <p:spTgt spid="393219">
                                            <p:txEl>
                                              <p:charRg st="168" end="19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93219">
                                            <p:txEl>
                                              <p:charRg st="193" end="220"/>
                                            </p:txEl>
                                          </p:spTgt>
                                        </p:tgtEl>
                                        <p:attrNameLst>
                                          <p:attrName>style.visibility</p:attrName>
                                        </p:attrNameLst>
                                      </p:cBhvr>
                                      <p:to>
                                        <p:strVal val="visible"/>
                                      </p:to>
                                    </p:set>
                                    <p:animEffect transition="in" filter="blinds(horizontal)">
                                      <p:cBhvr>
                                        <p:cTn id="40" dur="500"/>
                                        <p:tgtEl>
                                          <p:spTgt spid="393219">
                                            <p:txEl>
                                              <p:charRg st="193" end="2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idx="4294967295"/>
          </p:nvPr>
        </p:nvSpPr>
        <p:spPr>
          <a:xfrm>
            <a:off x="522288" y="188278"/>
            <a:ext cx="8229600" cy="666115"/>
          </a:xfrm>
        </p:spPr>
        <p:txBody>
          <a:bodyPr vert="horz" wrap="square" lIns="63500" tIns="25400" rIns="63500" bIns="25400" anchor="t" anchorCtr="0">
            <a:spAutoFit/>
          </a:bodyPr>
          <a:p>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C语言程序中涉及的运算</a:t>
            </a:r>
            <a:endParaRPr lang="zh-CN" altLang="en-US" sz="3600" dirty="0">
              <a:ea typeface="宋体" panose="02010600030101010101" pitchFamily="2" charset="-122"/>
            </a:endParaRPr>
          </a:p>
        </p:txBody>
      </p:sp>
      <p:sp>
        <p:nvSpPr>
          <p:cNvPr id="394243" name="Rectangle 3"/>
          <p:cNvSpPr>
            <a:spLocks noGrp="1"/>
          </p:cNvSpPr>
          <p:nvPr>
            <p:ph type="body" idx="4294967295"/>
          </p:nvPr>
        </p:nvSpPr>
        <p:spPr>
          <a:xfrm>
            <a:off x="522605" y="1557020"/>
            <a:ext cx="8191500" cy="4805680"/>
          </a:xfrm>
        </p:spPr>
        <p:txBody>
          <a:bodyPr vert="horz" wrap="square" lIns="63500" tIns="25400" rIns="63500" bIns="25400" anchor="t" anchorCtr="0">
            <a:spAutoFit/>
          </a:bodyPr>
          <a:p>
            <a:pPr marL="203200" indent="-203200"/>
            <a:r>
              <a:rPr lang="zh-CN" altLang="en-US" sz="2100" dirty="0">
                <a:latin typeface="微软雅黑" panose="020B0503020204020204" charset="-122"/>
                <a:ea typeface="微软雅黑" panose="020B0503020204020204" charset="-122"/>
              </a:rPr>
              <a:t>逻</a:t>
            </a:r>
            <a:r>
              <a:rPr lang="zh-CN" altLang="en-US" sz="2000" dirty="0">
                <a:latin typeface="微软雅黑" panose="020B0503020204020204" charset="-122"/>
                <a:ea typeface="微软雅黑" panose="020B0503020204020204" charset="-122"/>
              </a:rPr>
              <a:t>辑运算</a:t>
            </a:r>
            <a:endParaRPr lang="zh-CN" altLang="en-US" sz="2000" dirty="0">
              <a:latin typeface="微软雅黑" panose="020B0503020204020204" charset="-122"/>
              <a:ea typeface="微软雅黑" panose="020B0503020204020204" charset="-122"/>
            </a:endParaRPr>
          </a:p>
          <a:p>
            <a:pPr marL="685800" lvl="1" indent="-190500"/>
            <a:r>
              <a:rPr lang="zh-CN" altLang="en-US" sz="2000" dirty="0">
                <a:latin typeface="微软雅黑" panose="020B0503020204020204" charset="-122"/>
                <a:ea typeface="微软雅黑" panose="020B0503020204020204" charset="-122"/>
              </a:rPr>
              <a:t>用途</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用于关系表达式的运算</a:t>
            </a:r>
            <a:endParaRPr lang="zh-CN" altLang="en-US" sz="2000" dirty="0">
              <a:latin typeface="微软雅黑" panose="020B0503020204020204" charset="-122"/>
              <a:ea typeface="微软雅黑" panose="020B0503020204020204" charset="-122"/>
            </a:endParaRPr>
          </a:p>
          <a:p>
            <a:pPr marL="1257300" lvl="2" indent="-342900">
              <a:buNone/>
            </a:pPr>
            <a:r>
              <a:rPr lang="zh-CN" altLang="en-US" sz="2000" dirty="0">
                <a:latin typeface="微软雅黑" panose="020B0503020204020204" charset="-122"/>
                <a:ea typeface="微软雅黑" panose="020B0503020204020204" charset="-122"/>
              </a:rPr>
              <a:t>例如，</a:t>
            </a:r>
            <a:r>
              <a:rPr lang="en-US" altLang="zh-CN" sz="2000" dirty="0">
                <a:latin typeface="微软雅黑" panose="020B0503020204020204" charset="-122"/>
                <a:ea typeface="微软雅黑" panose="020B0503020204020204" charset="-122"/>
              </a:rPr>
              <a:t>if </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x&gt;y </a:t>
            </a:r>
            <a:r>
              <a:rPr lang="zh-CN" altLang="en-US" sz="2000" dirty="0">
                <a:solidFill>
                  <a:srgbClr val="FF0000"/>
                </a:solidFill>
                <a:latin typeface="微软雅黑" panose="020B0503020204020204" charset="-122"/>
                <a:ea typeface="微软雅黑" panose="020B0503020204020204" charset="-122"/>
              </a:rPr>
              <a:t>并</a:t>
            </a:r>
            <a:r>
              <a:rPr lang="en-US" altLang="zh-CN" sz="2000" dirty="0">
                <a:latin typeface="微软雅黑" panose="020B0503020204020204" charset="-122"/>
                <a:ea typeface="微软雅黑" panose="020B0503020204020204" charset="-122"/>
              </a:rPr>
              <a:t> i&lt;100</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then ……</a:t>
            </a:r>
            <a:r>
              <a:rPr lang="zh-CN" altLang="en-US" sz="2000" dirty="0">
                <a:latin typeface="微软雅黑" panose="020B0503020204020204" charset="-122"/>
                <a:ea typeface="微软雅黑" panose="020B0503020204020204" charset="-122"/>
              </a:rPr>
              <a:t>中的“并</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运算</a:t>
            </a:r>
            <a:endParaRPr lang="zh-CN" altLang="en-US" sz="2000" dirty="0">
              <a:latin typeface="微软雅黑" panose="020B0503020204020204" charset="-122"/>
              <a:ea typeface="微软雅黑" panose="020B0503020204020204" charset="-122"/>
            </a:endParaRPr>
          </a:p>
          <a:p>
            <a:pPr marL="685800" lvl="1" indent="-190500"/>
            <a:r>
              <a:rPr lang="zh-CN" altLang="en-US" sz="2000" dirty="0">
                <a:latin typeface="微软雅黑" panose="020B0503020204020204" charset="-122"/>
                <a:ea typeface="微软雅黑" panose="020B0503020204020204" charset="-122"/>
              </a:rPr>
              <a:t>操作</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表示“</a:t>
            </a:r>
            <a:r>
              <a:rPr lang="en-US" altLang="zh-CN" sz="2000" dirty="0">
                <a:latin typeface="微软雅黑" panose="020B0503020204020204" charset="-122"/>
                <a:ea typeface="微软雅黑" panose="020B0503020204020204" charset="-122"/>
              </a:rPr>
              <a:t>OR”</a:t>
            </a:r>
            <a:r>
              <a:rPr lang="zh-CN" altLang="en-US" sz="2000" dirty="0">
                <a:latin typeface="微软雅黑" panose="020B0503020204020204" charset="-122"/>
                <a:ea typeface="微软雅黑" panose="020B0503020204020204" charset="-122"/>
              </a:rPr>
              <a:t>运算</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&amp;&amp;”</a:t>
            </a:r>
            <a:r>
              <a:rPr lang="zh-CN" altLang="en-US" sz="2000" dirty="0">
                <a:latin typeface="微软雅黑" panose="020B0503020204020204" charset="-122"/>
                <a:ea typeface="微软雅黑" panose="020B0503020204020204" charset="-122"/>
              </a:rPr>
              <a:t>表示“</a:t>
            </a:r>
            <a:r>
              <a:rPr lang="en-US" altLang="zh-CN" sz="2000" dirty="0">
                <a:latin typeface="微软雅黑" panose="020B0503020204020204" charset="-122"/>
                <a:ea typeface="微软雅黑" panose="020B0503020204020204" charset="-122"/>
              </a:rPr>
              <a:t>AND”</a:t>
            </a:r>
            <a:r>
              <a:rPr lang="zh-CN" altLang="en-US" sz="2000" dirty="0">
                <a:latin typeface="微软雅黑" panose="020B0503020204020204" charset="-122"/>
                <a:ea typeface="微软雅黑" panose="020B0503020204020204" charset="-122"/>
              </a:rPr>
              <a:t>运算</a:t>
            </a:r>
            <a:endParaRPr lang="zh-CN" altLang="en-US" sz="2000" dirty="0">
              <a:latin typeface="微软雅黑" panose="020B0503020204020204" charset="-122"/>
              <a:ea typeface="微软雅黑" panose="020B0503020204020204" charset="-122"/>
            </a:endParaRPr>
          </a:p>
          <a:p>
            <a:pPr marL="1257300" lvl="2" indent="-342900">
              <a:buNone/>
            </a:pP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例如， </a:t>
            </a:r>
            <a:r>
              <a:rPr lang="en-US" altLang="zh-CN" sz="2000" dirty="0">
                <a:latin typeface="微软雅黑" panose="020B0503020204020204" charset="-122"/>
                <a:ea typeface="微软雅黑" panose="020B0503020204020204" charset="-122"/>
              </a:rPr>
              <a:t>if ((x&gt;y) &amp;&amp; (i&lt;100)) then ……</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表示“</a:t>
            </a:r>
            <a:r>
              <a:rPr lang="en-US" altLang="zh-CN" sz="2000" dirty="0">
                <a:latin typeface="微软雅黑" panose="020B0503020204020204" charset="-122"/>
                <a:ea typeface="微软雅黑" panose="020B0503020204020204" charset="-122"/>
              </a:rPr>
              <a:t>NOT”</a:t>
            </a:r>
            <a:r>
              <a:rPr lang="zh-CN" altLang="en-US" sz="2000" dirty="0">
                <a:latin typeface="微软雅黑" panose="020B0503020204020204" charset="-122"/>
                <a:ea typeface="微软雅黑" panose="020B0503020204020204" charset="-122"/>
              </a:rPr>
              <a:t>运算 </a:t>
            </a:r>
            <a:endParaRPr lang="zh-CN" altLang="en-US" sz="2000" dirty="0">
              <a:latin typeface="微软雅黑" panose="020B0503020204020204" charset="-122"/>
              <a:ea typeface="微软雅黑" panose="020B0503020204020204" charset="-122"/>
            </a:endParaRPr>
          </a:p>
          <a:p>
            <a:pPr marL="685800" lvl="1" indent="-190500"/>
            <a:r>
              <a:rPr lang="zh-CN" altLang="en-US" sz="2000" dirty="0">
                <a:latin typeface="微软雅黑" panose="020B0503020204020204" charset="-122"/>
                <a:ea typeface="微软雅黑" panose="020B0503020204020204" charset="-122"/>
              </a:rPr>
              <a:t>与按位运算的差别</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符号表示不同：</a:t>
            </a:r>
            <a:r>
              <a:rPr lang="en-US" altLang="zh-CN" sz="2000" dirty="0">
                <a:solidFill>
                  <a:srgbClr val="FF0000"/>
                </a:solidFill>
                <a:latin typeface="微软雅黑" panose="020B0503020204020204" charset="-122"/>
                <a:ea typeface="微软雅黑" panose="020B0503020204020204" charset="-122"/>
              </a:rPr>
              <a:t>&amp;</a:t>
            </a:r>
            <a:r>
              <a:rPr lang="en-US" altLang="zh-CN" sz="2000" dirty="0">
                <a:solidFill>
                  <a:srgbClr val="009900"/>
                </a:solidFill>
                <a:latin typeface="微软雅黑" panose="020B0503020204020204" charset="-122"/>
                <a:ea typeface="微软雅黑" panose="020B0503020204020204" charset="-122"/>
              </a:rPr>
              <a:t> </a:t>
            </a:r>
            <a:r>
              <a:rPr lang="zh-CN" altLang="en-US" sz="2000" dirty="0">
                <a:solidFill>
                  <a:srgbClr val="009900"/>
                </a:solidFill>
                <a:latin typeface="微软雅黑" panose="020B0503020204020204" charset="-122"/>
                <a:ea typeface="微软雅黑" panose="020B0503020204020204" charset="-122"/>
              </a:rPr>
              <a:t>对</a:t>
            </a:r>
            <a:r>
              <a:rPr lang="en-US" altLang="zh-CN" sz="2000" dirty="0">
                <a:solidFill>
                  <a:srgbClr val="009900"/>
                </a:solidFill>
                <a:latin typeface="微软雅黑" panose="020B0503020204020204" charset="-122"/>
                <a:ea typeface="微软雅黑" panose="020B0503020204020204" charset="-122"/>
              </a:rPr>
              <a:t> </a:t>
            </a:r>
            <a:r>
              <a:rPr lang="en-US" altLang="zh-CN" sz="2000" dirty="0">
                <a:solidFill>
                  <a:srgbClr val="FF0000"/>
                </a:solidFill>
                <a:latin typeface="微软雅黑" panose="020B0503020204020204" charset="-122"/>
                <a:ea typeface="微软雅黑" panose="020B0503020204020204" charset="-122"/>
              </a:rPr>
              <a:t>&amp;&amp;</a:t>
            </a:r>
            <a:r>
              <a:rPr lang="en-US" altLang="zh-CN" sz="2000" dirty="0">
                <a:solidFill>
                  <a:srgbClr val="009900"/>
                </a:solidFill>
                <a:latin typeface="微软雅黑" panose="020B0503020204020204" charset="-122"/>
                <a:ea typeface="微软雅黑" panose="020B0503020204020204" charset="-122"/>
              </a:rPr>
              <a:t> </a:t>
            </a:r>
            <a:r>
              <a:rPr lang="zh-CN" altLang="en-US" sz="2000" dirty="0">
                <a:solidFill>
                  <a:srgbClr val="009900"/>
                </a:solidFill>
                <a:latin typeface="微软雅黑" panose="020B0503020204020204" charset="-122"/>
                <a:ea typeface="微软雅黑" panose="020B0503020204020204" charset="-122"/>
              </a:rPr>
              <a:t>；</a:t>
            </a: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009900"/>
                </a:solidFill>
                <a:latin typeface="微软雅黑" panose="020B0503020204020204" charset="-122"/>
                <a:ea typeface="微软雅黑" panose="020B0503020204020204" charset="-122"/>
              </a:rPr>
              <a:t>对</a:t>
            </a:r>
            <a:r>
              <a:rPr lang="en-US" altLang="zh-CN" sz="2000" dirty="0">
                <a:solidFill>
                  <a:srgbClr val="009900"/>
                </a:solidFill>
                <a:latin typeface="微软雅黑" panose="020B0503020204020204" charset="-122"/>
                <a:ea typeface="微软雅黑" panose="020B0503020204020204" charset="-122"/>
              </a:rPr>
              <a:t>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009900"/>
                </a:solidFill>
                <a:latin typeface="微软雅黑" panose="020B0503020204020204" charset="-122"/>
                <a:ea typeface="微软雅黑" panose="020B0503020204020204" charset="-122"/>
              </a:rPr>
              <a:t>； </a:t>
            </a:r>
            <a:r>
              <a:rPr lang="en-US" altLang="zh-CN" sz="2000" dirty="0">
                <a:solidFill>
                  <a:srgbClr val="009900"/>
                </a:solidFill>
                <a:latin typeface="微软雅黑" panose="020B0503020204020204" charset="-122"/>
                <a:ea typeface="微软雅黑" panose="020B0503020204020204" charset="-122"/>
              </a:rPr>
              <a:t>……</a:t>
            </a:r>
            <a:endParaRPr lang="en-US" altLang="zh-CN" sz="2000" dirty="0">
              <a:solidFill>
                <a:srgbClr val="009900"/>
              </a:solidFill>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运算过程不同：</a:t>
            </a:r>
            <a:r>
              <a:rPr lang="zh-CN" altLang="en-US" sz="2000" dirty="0">
                <a:solidFill>
                  <a:srgbClr val="FF0000"/>
                </a:solidFill>
                <a:latin typeface="微软雅黑" panose="020B0503020204020204" charset="-122"/>
                <a:ea typeface="微软雅黑" panose="020B0503020204020204" charset="-122"/>
              </a:rPr>
              <a:t>按位 </a:t>
            </a:r>
            <a:r>
              <a:rPr lang="zh-CN" altLang="en-US" sz="2000" dirty="0">
                <a:solidFill>
                  <a:srgbClr val="009900"/>
                </a:solidFill>
                <a:latin typeface="微软雅黑" panose="020B0503020204020204" charset="-122"/>
                <a:ea typeface="微软雅黑" panose="020B0503020204020204" charset="-122"/>
              </a:rPr>
              <a:t>对</a:t>
            </a:r>
            <a:r>
              <a:rPr lang="en-US" altLang="zh-CN" sz="2000" dirty="0">
                <a:solidFill>
                  <a:srgbClr val="0099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整体</a:t>
            </a:r>
            <a:endParaRPr lang="zh-CN" altLang="en-US" sz="2000" dirty="0">
              <a:solidFill>
                <a:srgbClr val="FF0000"/>
              </a:solidFill>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结果类型不同：</a:t>
            </a:r>
            <a:r>
              <a:rPr lang="zh-CN" altLang="en-US" sz="2000" dirty="0">
                <a:solidFill>
                  <a:srgbClr val="FF0000"/>
                </a:solidFill>
                <a:latin typeface="微软雅黑" panose="020B0503020204020204" charset="-122"/>
                <a:ea typeface="微软雅黑" panose="020B0503020204020204" charset="-122"/>
              </a:rPr>
              <a:t>位串 </a:t>
            </a:r>
            <a:r>
              <a:rPr lang="zh-CN" altLang="en-US" sz="2000" dirty="0">
                <a:solidFill>
                  <a:srgbClr val="009900"/>
                </a:solidFill>
                <a:latin typeface="微软雅黑" panose="020B0503020204020204" charset="-122"/>
                <a:ea typeface="微软雅黑" panose="020B0503020204020204" charset="-122"/>
              </a:rPr>
              <a:t>对</a:t>
            </a:r>
            <a:r>
              <a:rPr lang="en-US" altLang="zh-CN" sz="2000" dirty="0">
                <a:solidFill>
                  <a:srgbClr val="0099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逻辑值</a:t>
            </a:r>
            <a:endParaRPr lang="en-US" altLang="zh-CN"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4243">
                                            <p:txEl>
                                              <p:charRg st="8" end="19"/>
                                            </p:txEl>
                                          </p:spTgt>
                                        </p:tgtEl>
                                        <p:attrNameLst>
                                          <p:attrName>style.visibility</p:attrName>
                                        </p:attrNameLst>
                                      </p:cBhvr>
                                      <p:to>
                                        <p:strVal val="visible"/>
                                      </p:to>
                                    </p:set>
                                    <p:animEffect transition="in" filter="blinds(horizontal)">
                                      <p:cBhvr>
                                        <p:cTn id="7" dur="500"/>
                                        <p:tgtEl>
                                          <p:spTgt spid="394243">
                                            <p:txEl>
                                              <p:charRg st="8" end="1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4243">
                                            <p:txEl>
                                              <p:charRg st="19" end="53"/>
                                            </p:txEl>
                                          </p:spTgt>
                                        </p:tgtEl>
                                        <p:attrNameLst>
                                          <p:attrName>style.visibility</p:attrName>
                                        </p:attrNameLst>
                                      </p:cBhvr>
                                      <p:to>
                                        <p:strVal val="visible"/>
                                      </p:to>
                                    </p:set>
                                    <p:animEffect transition="in" filter="blinds(horizontal)">
                                      <p:cBhvr>
                                        <p:cTn id="10" dur="500"/>
                                        <p:tgtEl>
                                          <p:spTgt spid="394243">
                                            <p:txEl>
                                              <p:charRg st="19" end="5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94243">
                                            <p:txEl>
                                              <p:charRg st="56" end="68"/>
                                            </p:txEl>
                                          </p:spTgt>
                                        </p:tgtEl>
                                        <p:attrNameLst>
                                          <p:attrName>style.visibility</p:attrName>
                                        </p:attrNameLst>
                                      </p:cBhvr>
                                      <p:to>
                                        <p:strVal val="visible"/>
                                      </p:to>
                                    </p:set>
                                    <p:animEffect transition="in" filter="blinds(horizontal)">
                                      <p:cBhvr>
                                        <p:cTn id="15" dur="500"/>
                                        <p:tgtEl>
                                          <p:spTgt spid="394243">
                                            <p:txEl>
                                              <p:charRg st="56" end="6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4243">
                                            <p:txEl>
                                              <p:charRg st="68" end="82"/>
                                            </p:txEl>
                                          </p:spTgt>
                                        </p:tgtEl>
                                        <p:attrNameLst>
                                          <p:attrName>style.visibility</p:attrName>
                                        </p:attrNameLst>
                                      </p:cBhvr>
                                      <p:to>
                                        <p:strVal val="visible"/>
                                      </p:to>
                                    </p:set>
                                    <p:animEffect transition="in" filter="blinds(horizontal)">
                                      <p:cBhvr>
                                        <p:cTn id="18" dur="500"/>
                                        <p:tgtEl>
                                          <p:spTgt spid="394243">
                                            <p:txEl>
                                              <p:charRg st="68" end="8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94243">
                                            <p:txEl>
                                              <p:charRg st="82" end="123"/>
                                            </p:txEl>
                                          </p:spTgt>
                                        </p:tgtEl>
                                        <p:attrNameLst>
                                          <p:attrName>style.visibility</p:attrName>
                                        </p:attrNameLst>
                                      </p:cBhvr>
                                      <p:to>
                                        <p:strVal val="visible"/>
                                      </p:to>
                                    </p:set>
                                    <p:animEffect transition="in" filter="blinds(horizontal)">
                                      <p:cBhvr>
                                        <p:cTn id="21" dur="500"/>
                                        <p:tgtEl>
                                          <p:spTgt spid="394243">
                                            <p:txEl>
                                              <p:charRg st="82" end="12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94243">
                                            <p:txEl>
                                              <p:charRg st="123" end="137"/>
                                            </p:txEl>
                                          </p:spTgt>
                                        </p:tgtEl>
                                        <p:attrNameLst>
                                          <p:attrName>style.visibility</p:attrName>
                                        </p:attrNameLst>
                                      </p:cBhvr>
                                      <p:to>
                                        <p:strVal val="visible"/>
                                      </p:to>
                                    </p:set>
                                    <p:animEffect transition="in" filter="blinds(horizontal)">
                                      <p:cBhvr>
                                        <p:cTn id="24" dur="500"/>
                                        <p:tgtEl>
                                          <p:spTgt spid="394243">
                                            <p:txEl>
                                              <p:charRg st="123" end="13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94243">
                                            <p:txEl>
                                              <p:charRg st="146" end="171"/>
                                            </p:txEl>
                                          </p:spTgt>
                                        </p:tgtEl>
                                        <p:attrNameLst>
                                          <p:attrName>style.visibility</p:attrName>
                                        </p:attrNameLst>
                                      </p:cBhvr>
                                      <p:to>
                                        <p:strVal val="visible"/>
                                      </p:to>
                                    </p:set>
                                    <p:animEffect transition="in" filter="blinds(horizontal)">
                                      <p:cBhvr>
                                        <p:cTn id="29" dur="500"/>
                                        <p:tgtEl>
                                          <p:spTgt spid="394243">
                                            <p:txEl>
                                              <p:charRg st="146" end="17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94243">
                                            <p:txEl>
                                              <p:charRg st="171" end="186"/>
                                            </p:txEl>
                                          </p:spTgt>
                                        </p:tgtEl>
                                        <p:attrNameLst>
                                          <p:attrName>style.visibility</p:attrName>
                                        </p:attrNameLst>
                                      </p:cBhvr>
                                      <p:to>
                                        <p:strVal val="visible"/>
                                      </p:to>
                                    </p:set>
                                    <p:animEffect transition="in" filter="blinds(horizontal)">
                                      <p:cBhvr>
                                        <p:cTn id="32" dur="500"/>
                                        <p:tgtEl>
                                          <p:spTgt spid="394243">
                                            <p:txEl>
                                              <p:charRg st="171" end="18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94243">
                                            <p:txEl>
                                              <p:charRg st="186" end="202"/>
                                            </p:txEl>
                                          </p:spTgt>
                                        </p:tgtEl>
                                        <p:attrNameLst>
                                          <p:attrName>style.visibility</p:attrName>
                                        </p:attrNameLst>
                                      </p:cBhvr>
                                      <p:to>
                                        <p:strVal val="visible"/>
                                      </p:to>
                                    </p:set>
                                    <p:animEffect transition="in" filter="blinds(horizontal)">
                                      <p:cBhvr>
                                        <p:cTn id="35" dur="500"/>
                                        <p:tgtEl>
                                          <p:spTgt spid="394243">
                                            <p:txEl>
                                              <p:charRg st="186" end="2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idx="4294967295"/>
          </p:nvPr>
        </p:nvSpPr>
        <p:spPr>
          <a:xfrm>
            <a:off x="457200" y="188595"/>
            <a:ext cx="8229600" cy="666115"/>
          </a:xfrm>
        </p:spPr>
        <p:txBody>
          <a:bodyPr vert="horz" wrap="square" lIns="63500" tIns="25400" rIns="63500" bIns="25400" anchor="t" anchorCtr="0">
            <a:spAutoFit/>
          </a:bodyPr>
          <a:p>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C语言程序中涉及的运算</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395267" name="Rectangle 3"/>
          <p:cNvSpPr>
            <a:spLocks noGrp="1"/>
          </p:cNvSpPr>
          <p:nvPr>
            <p:ph type="body" idx="4294967295"/>
          </p:nvPr>
        </p:nvSpPr>
        <p:spPr>
          <a:xfrm>
            <a:off x="467995" y="1412558"/>
            <a:ext cx="8942388" cy="5282565"/>
          </a:xfrm>
        </p:spPr>
        <p:txBody>
          <a:bodyPr vert="horz" wrap="square" lIns="63500" tIns="25400" rIns="63500" bIns="25400" anchor="t" anchorCtr="0">
            <a:spAutoFit/>
          </a:bodyPr>
          <a:p>
            <a:pPr marL="203200" indent="-203200">
              <a:lnSpc>
                <a:spcPct val="100000"/>
              </a:lnSpc>
              <a:spcBef>
                <a:spcPts val="600"/>
              </a:spcBef>
            </a:pPr>
            <a:r>
              <a:rPr lang="zh-CN" altLang="en-US" sz="1800" dirty="0">
                <a:latin typeface="微软雅黑" panose="020B0503020204020204" charset="-122"/>
                <a:ea typeface="微软雅黑" panose="020B0503020204020204" charset="-122"/>
              </a:rPr>
              <a:t>移位运算</a:t>
            </a:r>
            <a:endParaRPr lang="zh-CN" altLang="en-US" sz="1800" dirty="0">
              <a:latin typeface="微软雅黑" panose="020B0503020204020204" charset="-122"/>
              <a:ea typeface="微软雅黑" panose="020B0503020204020204" charset="-122"/>
            </a:endParaRPr>
          </a:p>
          <a:p>
            <a:pPr marL="685800" lvl="1" indent="-190500">
              <a:lnSpc>
                <a:spcPct val="100000"/>
              </a:lnSpc>
              <a:spcBef>
                <a:spcPts val="600"/>
              </a:spcBef>
            </a:pPr>
            <a:r>
              <a:rPr lang="zh-CN" altLang="en-US" sz="1800" dirty="0">
                <a:latin typeface="微软雅黑" panose="020B0503020204020204" charset="-122"/>
                <a:ea typeface="微软雅黑" panose="020B0503020204020204" charset="-122"/>
              </a:rPr>
              <a:t>用途</a:t>
            </a:r>
            <a:endParaRPr lang="zh-CN" altLang="en-US" sz="18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1800" dirty="0">
                <a:latin typeface="微软雅黑" panose="020B0503020204020204" charset="-122"/>
                <a:ea typeface="微软雅黑" panose="020B0503020204020204" charset="-122"/>
              </a:rPr>
              <a:t>提取部分信息</a:t>
            </a:r>
            <a:endParaRPr lang="zh-CN" altLang="en-US" sz="18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1800" dirty="0">
                <a:latin typeface="微软雅黑" panose="020B0503020204020204" charset="-122"/>
                <a:ea typeface="微软雅黑" panose="020B0503020204020204" charset="-122"/>
              </a:rPr>
              <a:t>扩大或缩小数值的</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4</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8…</a:t>
            </a:r>
            <a:r>
              <a:rPr lang="zh-CN" altLang="en-US" sz="1800" dirty="0">
                <a:latin typeface="微软雅黑" panose="020B0503020204020204" charset="-122"/>
                <a:ea typeface="微软雅黑" panose="020B0503020204020204" charset="-122"/>
              </a:rPr>
              <a:t>倍</a:t>
            </a:r>
            <a:endParaRPr lang="zh-CN" altLang="en-US" sz="1800" dirty="0">
              <a:latin typeface="微软雅黑" panose="020B0503020204020204" charset="-122"/>
              <a:ea typeface="微软雅黑" panose="020B0503020204020204" charset="-122"/>
            </a:endParaRPr>
          </a:p>
          <a:p>
            <a:pPr marL="685800" lvl="1" indent="-190500">
              <a:lnSpc>
                <a:spcPct val="100000"/>
              </a:lnSpc>
              <a:spcBef>
                <a:spcPts val="600"/>
              </a:spcBef>
            </a:pPr>
            <a:r>
              <a:rPr lang="zh-CN" altLang="en-US" sz="1800" dirty="0">
                <a:latin typeface="微软雅黑" panose="020B0503020204020204" charset="-122"/>
                <a:ea typeface="微软雅黑" panose="020B0503020204020204" charset="-122"/>
              </a:rPr>
              <a:t>操作</a:t>
            </a:r>
            <a:endParaRPr lang="zh-CN" altLang="en-US" sz="18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1800" dirty="0">
                <a:latin typeface="微软雅黑" panose="020B0503020204020204" charset="-122"/>
                <a:ea typeface="微软雅黑" panose="020B0503020204020204" charset="-122"/>
              </a:rPr>
              <a:t>左移</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x&lt;&lt;k;   </a:t>
            </a:r>
            <a:r>
              <a:rPr lang="zh-CN" altLang="en-US" sz="1800" dirty="0">
                <a:latin typeface="微软雅黑" panose="020B0503020204020204" charset="-122"/>
                <a:ea typeface="微软雅黑" panose="020B0503020204020204" charset="-122"/>
              </a:rPr>
              <a:t>右移： </a:t>
            </a:r>
            <a:r>
              <a:rPr lang="en-US" altLang="zh-CN" sz="1800" dirty="0">
                <a:latin typeface="微软雅黑" panose="020B0503020204020204" charset="-122"/>
                <a:ea typeface="微软雅黑" panose="020B0503020204020204" charset="-122"/>
              </a:rPr>
              <a:t>x&gt;&gt;k</a:t>
            </a:r>
            <a:endParaRPr lang="en-US" altLang="zh-CN" sz="1800" dirty="0">
              <a:latin typeface="微软雅黑" panose="020B0503020204020204" charset="-122"/>
              <a:ea typeface="微软雅黑" panose="020B0503020204020204" charset="-122"/>
            </a:endParaRPr>
          </a:p>
          <a:p>
            <a:pPr marL="1257300" lvl="2" indent="-342900">
              <a:lnSpc>
                <a:spcPct val="100000"/>
              </a:lnSpc>
              <a:spcBef>
                <a:spcPts val="600"/>
              </a:spcBef>
            </a:pPr>
            <a:r>
              <a:rPr lang="en-US" altLang="zh-CN" sz="1800" dirty="0">
                <a:latin typeface="微软雅黑" panose="020B0503020204020204" charset="-122"/>
                <a:ea typeface="微软雅黑" panose="020B0503020204020204" charset="-122"/>
              </a:rPr>
              <a:t>C</a:t>
            </a:r>
            <a:r>
              <a:rPr lang="zh-CN" altLang="en-US" sz="1800" dirty="0">
                <a:latin typeface="微软雅黑" panose="020B0503020204020204" charset="-122"/>
                <a:ea typeface="微软雅黑" panose="020B0503020204020204" charset="-122"/>
              </a:rPr>
              <a:t>语言中不区分是逻辑还是算术移位，编译器根据</a:t>
            </a:r>
            <a:r>
              <a:rPr lang="en-US" altLang="zh-CN" sz="1800" dirty="0">
                <a:latin typeface="微软雅黑" panose="020B0503020204020204" charset="-122"/>
                <a:ea typeface="微软雅黑" panose="020B0503020204020204" charset="-122"/>
              </a:rPr>
              <a:t>x</a:t>
            </a:r>
            <a:r>
              <a:rPr lang="zh-CN" altLang="en-US" sz="1800" dirty="0">
                <a:latin typeface="微软雅黑" panose="020B0503020204020204" charset="-122"/>
                <a:ea typeface="微软雅黑" panose="020B0503020204020204" charset="-122"/>
              </a:rPr>
              <a:t>的类型确定</a:t>
            </a:r>
            <a:endParaRPr lang="en-US" altLang="zh-CN" sz="1800" dirty="0">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1800" dirty="0">
                <a:latin typeface="微软雅黑" panose="020B0503020204020204" charset="-122"/>
                <a:ea typeface="微软雅黑" panose="020B0503020204020204" charset="-122"/>
              </a:rPr>
              <a:t>无符号数：逻辑左移、逻辑右移</a:t>
            </a:r>
            <a:endParaRPr lang="zh-CN" altLang="en-US" sz="1800" dirty="0">
              <a:latin typeface="微软雅黑" panose="020B0503020204020204" charset="-122"/>
              <a:ea typeface="微软雅黑" panose="020B0503020204020204" charset="-122"/>
            </a:endParaRPr>
          </a:p>
          <a:p>
            <a:pPr marL="1714500" lvl="3" indent="-342900">
              <a:spcBef>
                <a:spcPts val="600"/>
              </a:spcBef>
              <a:buNone/>
            </a:pPr>
            <a:r>
              <a:rPr lang="zh-CN" altLang="en-US" sz="1800" dirty="0">
                <a:solidFill>
                  <a:srgbClr val="CC0000"/>
                </a:solidFill>
                <a:latin typeface="微软雅黑" panose="020B0503020204020204" charset="-122"/>
                <a:ea typeface="微软雅黑" panose="020B0503020204020204" charset="-122"/>
              </a:rPr>
              <a:t>高（低）位移出，低（高）位补</a:t>
            </a:r>
            <a:r>
              <a:rPr lang="en-US" altLang="zh-CN" sz="1800" dirty="0">
                <a:solidFill>
                  <a:srgbClr val="CC0000"/>
                </a:solidFill>
                <a:latin typeface="微软雅黑" panose="020B0503020204020204" charset="-122"/>
                <a:ea typeface="微软雅黑" panose="020B0503020204020204" charset="-122"/>
              </a:rPr>
              <a:t>0</a:t>
            </a:r>
            <a:r>
              <a:rPr lang="zh-CN" altLang="en-US" sz="1800" dirty="0">
                <a:solidFill>
                  <a:srgbClr val="CC0000"/>
                </a:solidFill>
                <a:latin typeface="微软雅黑" panose="020B0503020204020204" charset="-122"/>
                <a:ea typeface="微软雅黑" panose="020B0503020204020204" charset="-122"/>
              </a:rPr>
              <a:t>，可能溢出！</a:t>
            </a:r>
            <a:endParaRPr lang="zh-CN" altLang="en-US" sz="1800" dirty="0">
              <a:solidFill>
                <a:srgbClr val="CC0000"/>
              </a:solidFill>
              <a:latin typeface="微软雅黑" panose="020B0503020204020204" charset="-122"/>
              <a:ea typeface="微软雅黑" panose="020B0503020204020204" charset="-122"/>
            </a:endParaRPr>
          </a:p>
          <a:p>
            <a:pPr marL="1714500" lvl="3" indent="-342900">
              <a:spcBef>
                <a:spcPts val="600"/>
              </a:spcBef>
              <a:buNone/>
            </a:pPr>
            <a:r>
              <a:rPr lang="zh-CN" altLang="en-US" sz="1800" dirty="0">
                <a:solidFill>
                  <a:schemeClr val="accent2"/>
                </a:solidFill>
                <a:latin typeface="微软雅黑" panose="020B0503020204020204" charset="-122"/>
                <a:ea typeface="微软雅黑" panose="020B0503020204020204" charset="-122"/>
              </a:rPr>
              <a:t>问题：何时可能发生溢出？如何判断溢出？</a:t>
            </a:r>
            <a:endParaRPr lang="en-US" altLang="zh-CN" sz="1800" dirty="0">
              <a:solidFill>
                <a:schemeClr val="accent2"/>
              </a:solidFill>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1800" dirty="0">
                <a:solidFill>
                  <a:srgbClr val="009900"/>
                </a:solidFill>
                <a:latin typeface="微软雅黑" panose="020B0503020204020204" charset="-122"/>
                <a:ea typeface="微软雅黑" panose="020B0503020204020204" charset="-122"/>
              </a:rPr>
              <a:t>          若高位移出的是</a:t>
            </a:r>
            <a:r>
              <a:rPr lang="en-US" altLang="zh-CN" sz="1800" dirty="0">
                <a:solidFill>
                  <a:srgbClr val="009900"/>
                </a:solidFill>
                <a:latin typeface="微软雅黑" panose="020B0503020204020204" charset="-122"/>
                <a:ea typeface="微软雅黑" panose="020B0503020204020204" charset="-122"/>
              </a:rPr>
              <a:t>1</a:t>
            </a:r>
            <a:r>
              <a:rPr lang="zh-CN" altLang="en-US" sz="1800" dirty="0">
                <a:solidFill>
                  <a:srgbClr val="009900"/>
                </a:solidFill>
                <a:latin typeface="微软雅黑" panose="020B0503020204020204" charset="-122"/>
                <a:ea typeface="微软雅黑" panose="020B0503020204020204" charset="-122"/>
              </a:rPr>
              <a:t>，则左移时发生溢出</a:t>
            </a:r>
            <a:endParaRPr lang="zh-CN" altLang="en-US" sz="1800" dirty="0">
              <a:solidFill>
                <a:srgbClr val="009900"/>
              </a:solidFill>
              <a:latin typeface="微软雅黑" panose="020B0503020204020204" charset="-122"/>
              <a:ea typeface="微软雅黑" panose="020B0503020204020204" charset="-122"/>
            </a:endParaRPr>
          </a:p>
          <a:p>
            <a:pPr marL="1257300" lvl="2" indent="-342900">
              <a:lnSpc>
                <a:spcPct val="100000"/>
              </a:lnSpc>
              <a:spcBef>
                <a:spcPts val="600"/>
              </a:spcBef>
            </a:pPr>
            <a:r>
              <a:rPr lang="zh-CN" altLang="en-US" sz="1800" dirty="0">
                <a:latin typeface="微软雅黑" panose="020B0503020204020204" charset="-122"/>
                <a:ea typeface="微软雅黑" panose="020B0503020204020204" charset="-122"/>
              </a:rPr>
              <a:t>带符号整数：算术左移、算术右移</a:t>
            </a:r>
            <a:endParaRPr lang="zh-CN" altLang="en-US" sz="1800" dirty="0">
              <a:latin typeface="微软雅黑" panose="020B0503020204020204" charset="-122"/>
              <a:ea typeface="微软雅黑" panose="020B0503020204020204" charset="-122"/>
            </a:endParaRPr>
          </a:p>
          <a:p>
            <a:pPr marL="1714500" lvl="3" indent="-342900">
              <a:spcBef>
                <a:spcPts val="600"/>
              </a:spcBef>
              <a:buNone/>
            </a:pPr>
            <a:r>
              <a:rPr lang="zh-CN" altLang="en-US" sz="1800" dirty="0">
                <a:solidFill>
                  <a:srgbClr val="CC0000"/>
                </a:solidFill>
                <a:latin typeface="微软雅黑" panose="020B0503020204020204" charset="-122"/>
                <a:ea typeface="微软雅黑" panose="020B0503020204020204" charset="-122"/>
              </a:rPr>
              <a:t>左移：高位移出，低位补</a:t>
            </a:r>
            <a:r>
              <a:rPr lang="en-US" altLang="zh-CN" sz="1800" dirty="0">
                <a:solidFill>
                  <a:srgbClr val="CC0000"/>
                </a:solidFill>
                <a:latin typeface="微软雅黑" panose="020B0503020204020204" charset="-122"/>
                <a:ea typeface="微软雅黑" panose="020B0503020204020204" charset="-122"/>
              </a:rPr>
              <a:t>0</a:t>
            </a:r>
            <a:r>
              <a:rPr lang="zh-CN" altLang="en-US" sz="1800" dirty="0">
                <a:solidFill>
                  <a:srgbClr val="CC0000"/>
                </a:solidFill>
                <a:latin typeface="微软雅黑" panose="020B0503020204020204" charset="-122"/>
                <a:ea typeface="微软雅黑" panose="020B0503020204020204" charset="-122"/>
              </a:rPr>
              <a:t>。可能溢出！</a:t>
            </a:r>
            <a:endParaRPr lang="zh-CN" altLang="en-US" sz="1800" dirty="0">
              <a:solidFill>
                <a:srgbClr val="CC0000"/>
              </a:solidFill>
              <a:latin typeface="微软雅黑" panose="020B0503020204020204" charset="-122"/>
              <a:ea typeface="微软雅黑" panose="020B0503020204020204" charset="-122"/>
            </a:endParaRPr>
          </a:p>
          <a:p>
            <a:pPr marL="1257300" lvl="2" indent="-342900">
              <a:lnSpc>
                <a:spcPct val="100000"/>
              </a:lnSpc>
              <a:spcBef>
                <a:spcPts val="600"/>
              </a:spcBef>
              <a:buNone/>
            </a:pPr>
            <a:r>
              <a:rPr lang="zh-CN" altLang="en-US" sz="1800" dirty="0">
                <a:solidFill>
                  <a:srgbClr val="CC0000"/>
                </a:solidFill>
                <a:latin typeface="微软雅黑" panose="020B0503020204020204" charset="-122"/>
                <a:ea typeface="微软雅黑" panose="020B0503020204020204" charset="-122"/>
              </a:rPr>
              <a:t>       </a:t>
            </a:r>
            <a:r>
              <a:rPr lang="zh-CN" altLang="en-US" sz="1800" dirty="0">
                <a:solidFill>
                  <a:schemeClr val="accent2"/>
                </a:solidFill>
                <a:latin typeface="微软雅黑" panose="020B0503020204020204" charset="-122"/>
                <a:ea typeface="微软雅黑" panose="020B0503020204020204" charset="-122"/>
              </a:rPr>
              <a:t>溢出判断：</a:t>
            </a:r>
            <a:r>
              <a:rPr lang="zh-CN" altLang="en-US" sz="1800" dirty="0">
                <a:solidFill>
                  <a:srgbClr val="009900"/>
                </a:solidFill>
                <a:latin typeface="微软雅黑" panose="020B0503020204020204" charset="-122"/>
                <a:ea typeface="微软雅黑" panose="020B0503020204020204" charset="-122"/>
              </a:rPr>
              <a:t>若移出的位不等于新的符号位，则溢出。</a:t>
            </a:r>
            <a:endParaRPr lang="en-US" altLang="zh-CN" sz="1800" dirty="0">
              <a:solidFill>
                <a:srgbClr val="009900"/>
              </a:solidFill>
              <a:latin typeface="微软雅黑" panose="020B0503020204020204" charset="-122"/>
              <a:ea typeface="微软雅黑" panose="020B0503020204020204" charset="-122"/>
            </a:endParaRPr>
          </a:p>
          <a:p>
            <a:pPr marL="1714500" lvl="3" indent="-342900">
              <a:spcBef>
                <a:spcPts val="600"/>
              </a:spcBef>
              <a:buNone/>
            </a:pPr>
            <a:r>
              <a:rPr lang="zh-CN" altLang="en-US" sz="1800" dirty="0">
                <a:solidFill>
                  <a:srgbClr val="CC0000"/>
                </a:solidFill>
                <a:latin typeface="微软雅黑" panose="020B0503020204020204" charset="-122"/>
                <a:ea typeface="微软雅黑" panose="020B0503020204020204" charset="-122"/>
              </a:rPr>
              <a:t>右移：低位移出，高位补符，可能发生有效数据丢失。</a:t>
            </a:r>
            <a:endParaRPr lang="zh-CN" altLang="en-US" sz="1800" dirty="0">
              <a:solidFill>
                <a:srgbClr val="CC0000"/>
              </a:solidFill>
              <a:latin typeface="微软雅黑" panose="020B0503020204020204" charset="-122"/>
              <a:ea typeface="微软雅黑" panose="020B0503020204020204" charset="-122"/>
            </a:endParaRPr>
          </a:p>
        </p:txBody>
      </p:sp>
      <p:sp>
        <p:nvSpPr>
          <p:cNvPr id="5" name="矩形 4"/>
          <p:cNvSpPr/>
          <p:nvPr/>
        </p:nvSpPr>
        <p:spPr>
          <a:xfrm>
            <a:off x="3588385" y="1340485"/>
            <a:ext cx="5380990" cy="92202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009900"/>
                </a:solidFill>
                <a:latin typeface="黑体" panose="02010609060101010101" pitchFamily="2" charset="-122"/>
                <a:ea typeface="黑体" panose="02010609060101010101" pitchFamily="2" charset="-122"/>
              </a:rPr>
              <a:t>如何从</a:t>
            </a:r>
            <a:r>
              <a:rPr lang="en-US" altLang="zh-CN" sz="1800" dirty="0">
                <a:solidFill>
                  <a:srgbClr val="009900"/>
                </a:solidFill>
                <a:latin typeface="黑体" panose="02010609060101010101" pitchFamily="2" charset="-122"/>
                <a:ea typeface="黑体" panose="02010609060101010101" pitchFamily="2" charset="-122"/>
              </a:rPr>
              <a:t>16</a:t>
            </a:r>
            <a:r>
              <a:rPr lang="zh-CN" altLang="en-US" sz="1800" dirty="0">
                <a:solidFill>
                  <a:srgbClr val="009900"/>
                </a:solidFill>
                <a:latin typeface="黑体" panose="02010609060101010101" pitchFamily="2" charset="-122"/>
                <a:ea typeface="黑体" panose="02010609060101010101" pitchFamily="2" charset="-122"/>
              </a:rPr>
              <a:t>位数据</a:t>
            </a:r>
            <a:r>
              <a:rPr lang="en-US" altLang="zh-CN" sz="1800" dirty="0">
                <a:solidFill>
                  <a:srgbClr val="009900"/>
                </a:solidFill>
                <a:latin typeface="黑体" panose="02010609060101010101" pitchFamily="2" charset="-122"/>
                <a:ea typeface="黑体" panose="02010609060101010101" pitchFamily="2" charset="-122"/>
              </a:rPr>
              <a:t>y</a:t>
            </a:r>
            <a:r>
              <a:rPr lang="zh-CN" altLang="en-US" sz="1800" dirty="0">
                <a:solidFill>
                  <a:srgbClr val="009900"/>
                </a:solidFill>
                <a:latin typeface="黑体" panose="02010609060101010101" pitchFamily="2" charset="-122"/>
                <a:ea typeface="黑体" panose="02010609060101010101" pitchFamily="2" charset="-122"/>
              </a:rPr>
              <a:t>中提取高位字节？</a:t>
            </a:r>
            <a:endParaRPr lang="zh-CN" altLang="en-US" sz="1800" dirty="0">
              <a:solidFill>
                <a:srgbClr val="009900"/>
              </a:solidFill>
              <a:latin typeface="黑体" panose="02010609060101010101" pitchFamily="2" charset="-122"/>
              <a:ea typeface="黑体" panose="02010609060101010101" pitchFamily="2" charset="-122"/>
            </a:endParaRPr>
          </a:p>
          <a:p>
            <a:pPr marL="0" lvl="0" indent="0">
              <a:lnSpc>
                <a:spcPct val="100000"/>
              </a:lnSpc>
              <a:spcBef>
                <a:spcPct val="0"/>
              </a:spcBef>
              <a:buNone/>
            </a:pPr>
            <a:r>
              <a:rPr lang="zh-CN" altLang="en-US" sz="1800" dirty="0">
                <a:solidFill>
                  <a:srgbClr val="FF0000"/>
                </a:solidFill>
                <a:latin typeface="黑体" panose="02010609060101010101" pitchFamily="2" charset="-122"/>
                <a:ea typeface="黑体" panose="02010609060101010101" pitchFamily="2" charset="-122"/>
              </a:rPr>
              <a:t>某字长为</a:t>
            </a:r>
            <a:r>
              <a:rPr lang="en-US" altLang="zh-CN" sz="1800" dirty="0">
                <a:solidFill>
                  <a:srgbClr val="FF0000"/>
                </a:solidFill>
                <a:latin typeface="黑体" panose="02010609060101010101" pitchFamily="2" charset="-122"/>
                <a:ea typeface="黑体" panose="02010609060101010101" pitchFamily="2" charset="-122"/>
              </a:rPr>
              <a:t>8</a:t>
            </a:r>
            <a:r>
              <a:rPr lang="zh-CN" altLang="en-US" sz="1800" dirty="0">
                <a:solidFill>
                  <a:srgbClr val="FF0000"/>
                </a:solidFill>
                <a:latin typeface="黑体" panose="02010609060101010101" pitchFamily="2" charset="-122"/>
                <a:ea typeface="黑体" panose="02010609060101010101" pitchFamily="2" charset="-122"/>
              </a:rPr>
              <a:t>的机器中，</a:t>
            </a:r>
            <a:r>
              <a:rPr lang="en-US" altLang="zh-CN" sz="1800" dirty="0">
                <a:solidFill>
                  <a:srgbClr val="FF0000"/>
                </a:solidFill>
                <a:latin typeface="黑体" panose="02010609060101010101" pitchFamily="2" charset="-122"/>
                <a:ea typeface="黑体" panose="02010609060101010101" pitchFamily="2" charset="-122"/>
              </a:rPr>
              <a:t>x</a:t>
            </a:r>
            <a:r>
              <a:rPr lang="zh-CN" altLang="en-US" sz="1800" dirty="0">
                <a:solidFill>
                  <a:srgbClr val="FF0000"/>
                </a:solidFill>
                <a:latin typeface="黑体" panose="02010609060101010101" pitchFamily="2" charset="-122"/>
                <a:ea typeface="黑体" panose="02010609060101010101" pitchFamily="2" charset="-122"/>
              </a:rPr>
              <a:t>、</a:t>
            </a:r>
            <a:r>
              <a:rPr lang="en-US" altLang="zh-CN" sz="1800" dirty="0">
                <a:solidFill>
                  <a:srgbClr val="FF0000"/>
                </a:solidFill>
                <a:latin typeface="黑体" panose="02010609060101010101" pitchFamily="2" charset="-122"/>
                <a:ea typeface="黑体" panose="02010609060101010101" pitchFamily="2" charset="-122"/>
              </a:rPr>
              <a:t>y</a:t>
            </a:r>
            <a:r>
              <a:rPr lang="zh-CN" altLang="en-US" sz="1800" dirty="0">
                <a:solidFill>
                  <a:srgbClr val="FF0000"/>
                </a:solidFill>
                <a:latin typeface="黑体" panose="02010609060101010101" pitchFamily="2" charset="-122"/>
                <a:ea typeface="黑体" panose="02010609060101010101" pitchFamily="2" charset="-122"/>
              </a:rPr>
              <a:t>和</a:t>
            </a:r>
            <a:r>
              <a:rPr lang="en-US" altLang="zh-CN" sz="1800" dirty="0">
                <a:solidFill>
                  <a:srgbClr val="FF0000"/>
                </a:solidFill>
                <a:latin typeface="黑体" panose="02010609060101010101" pitchFamily="2" charset="-122"/>
                <a:ea typeface="黑体" panose="02010609060101010101" pitchFamily="2" charset="-122"/>
              </a:rPr>
              <a:t>z</a:t>
            </a:r>
            <a:r>
              <a:rPr lang="zh-CN" altLang="en-US" sz="1800" dirty="0">
                <a:solidFill>
                  <a:srgbClr val="FF0000"/>
                </a:solidFill>
                <a:latin typeface="黑体" panose="02010609060101010101" pitchFamily="2" charset="-122"/>
                <a:ea typeface="黑体" panose="02010609060101010101" pitchFamily="2" charset="-122"/>
              </a:rPr>
              <a:t>都是</a:t>
            </a:r>
            <a:r>
              <a:rPr lang="en-US" altLang="zh-CN" sz="1800" dirty="0">
                <a:solidFill>
                  <a:srgbClr val="FF0000"/>
                </a:solidFill>
                <a:latin typeface="黑体" panose="02010609060101010101" pitchFamily="2" charset="-122"/>
                <a:ea typeface="黑体" panose="02010609060101010101" pitchFamily="2" charset="-122"/>
              </a:rPr>
              <a:t>8</a:t>
            </a:r>
            <a:r>
              <a:rPr lang="zh-CN" altLang="en-US" sz="1800" dirty="0">
                <a:solidFill>
                  <a:srgbClr val="FF0000"/>
                </a:solidFill>
                <a:latin typeface="黑体" panose="02010609060101010101" pitchFamily="2" charset="-122"/>
                <a:ea typeface="黑体" panose="02010609060101010101" pitchFamily="2" charset="-122"/>
              </a:rPr>
              <a:t>位无符号整数，已知</a:t>
            </a:r>
            <a:r>
              <a:rPr lang="en-US" altLang="zh-CN" sz="1800" dirty="0">
                <a:solidFill>
                  <a:srgbClr val="FF0000"/>
                </a:solidFill>
                <a:latin typeface="黑体" panose="02010609060101010101" pitchFamily="2" charset="-122"/>
                <a:ea typeface="黑体" panose="02010609060101010101" pitchFamily="2" charset="-122"/>
              </a:rPr>
              <a:t>x=80</a:t>
            </a:r>
            <a:r>
              <a:rPr lang="zh-CN" altLang="en-US" sz="1800" dirty="0">
                <a:solidFill>
                  <a:srgbClr val="FF0000"/>
                </a:solidFill>
                <a:latin typeface="黑体" panose="02010609060101010101" pitchFamily="2" charset="-122"/>
                <a:ea typeface="黑体" panose="02010609060101010101" pitchFamily="2" charset="-122"/>
              </a:rPr>
              <a:t>，则</a:t>
            </a:r>
            <a:r>
              <a:rPr lang="en-US" altLang="zh-CN" sz="1800" dirty="0">
                <a:solidFill>
                  <a:srgbClr val="FF0000"/>
                </a:solidFill>
                <a:latin typeface="黑体" panose="02010609060101010101" pitchFamily="2" charset="-122"/>
                <a:ea typeface="黑体" panose="02010609060101010101" pitchFamily="2" charset="-122"/>
              </a:rPr>
              <a:t>y=x/2=</a:t>
            </a:r>
            <a:r>
              <a:rPr lang="zh-CN" altLang="en-US" sz="1800" dirty="0">
                <a:solidFill>
                  <a:srgbClr val="FF0000"/>
                </a:solidFill>
                <a:latin typeface="黑体" panose="02010609060101010101" pitchFamily="2" charset="-122"/>
                <a:ea typeface="黑体" panose="02010609060101010101" pitchFamily="2" charset="-122"/>
              </a:rPr>
              <a:t>？</a:t>
            </a:r>
            <a:r>
              <a:rPr lang="en-US" altLang="zh-CN" sz="1800" dirty="0">
                <a:solidFill>
                  <a:srgbClr val="FF0000"/>
                </a:solidFill>
                <a:latin typeface="黑体" panose="02010609060101010101" pitchFamily="2" charset="-122"/>
                <a:ea typeface="黑体" panose="02010609060101010101" pitchFamily="2" charset="-122"/>
              </a:rPr>
              <a:t>z=2x=</a:t>
            </a:r>
            <a:r>
              <a:rPr lang="zh-CN" altLang="en-US" sz="1800" dirty="0">
                <a:solidFill>
                  <a:srgbClr val="FF0000"/>
                </a:solidFill>
                <a:latin typeface="黑体" panose="02010609060101010101" pitchFamily="2" charset="-122"/>
                <a:ea typeface="黑体" panose="02010609060101010101" pitchFamily="2" charset="-122"/>
              </a:rPr>
              <a:t>？</a:t>
            </a:r>
            <a:endParaRPr lang="zh-CN" altLang="en-US" sz="1800" dirty="0">
              <a:solidFill>
                <a:srgbClr val="FF0000"/>
              </a:solidFill>
              <a:latin typeface="黑体" panose="02010609060101010101" pitchFamily="2" charset="-122"/>
              <a:ea typeface="黑体" panose="02010609060101010101" pitchFamily="2" charset="-122"/>
            </a:endParaRPr>
          </a:p>
        </p:txBody>
      </p:sp>
      <p:sp>
        <p:nvSpPr>
          <p:cNvPr id="529413" name="Text Box 5"/>
          <p:cNvSpPr txBox="1"/>
          <p:nvPr/>
        </p:nvSpPr>
        <p:spPr>
          <a:xfrm>
            <a:off x="5580380" y="2420620"/>
            <a:ext cx="2990850" cy="78359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en-US" altLang="zh-CN" sz="1800" dirty="0">
                <a:solidFill>
                  <a:srgbClr val="009900"/>
                </a:solidFill>
                <a:ea typeface="黑体" panose="02010609060101010101" pitchFamily="2" charset="-122"/>
              </a:rPr>
              <a:t>(y&gt;&gt;8) </a:t>
            </a:r>
            <a:r>
              <a:rPr lang="zh-CN" altLang="en-US" sz="1800" dirty="0">
                <a:solidFill>
                  <a:srgbClr val="009900"/>
                </a:solidFill>
                <a:ea typeface="黑体" panose="02010609060101010101" pitchFamily="2" charset="-122"/>
              </a:rPr>
              <a:t>送</a:t>
            </a:r>
            <a:r>
              <a:rPr lang="en-US" altLang="zh-CN" sz="1800" dirty="0">
                <a:solidFill>
                  <a:srgbClr val="009900"/>
                </a:solidFill>
                <a:ea typeface="黑体" panose="02010609060101010101" pitchFamily="2" charset="-122"/>
              </a:rPr>
              <a:t>8</a:t>
            </a:r>
            <a:r>
              <a:rPr lang="zh-CN" altLang="en-US" sz="1800" dirty="0">
                <a:solidFill>
                  <a:srgbClr val="009900"/>
                </a:solidFill>
                <a:ea typeface="黑体" panose="02010609060101010101" pitchFamily="2" charset="-122"/>
              </a:rPr>
              <a:t>位寄存器</a:t>
            </a:r>
            <a:endParaRPr lang="zh-CN" altLang="en-US" sz="1800" dirty="0">
              <a:solidFill>
                <a:srgbClr val="009900"/>
              </a:solidFill>
              <a:ea typeface="黑体" panose="02010609060101010101" pitchFamily="2" charset="-122"/>
            </a:endParaRPr>
          </a:p>
          <a:p>
            <a:pPr marL="0" lvl="0" indent="0">
              <a:lnSpc>
                <a:spcPct val="100000"/>
              </a:lnSpc>
              <a:spcBef>
                <a:spcPct val="50000"/>
              </a:spcBef>
              <a:buNone/>
            </a:pPr>
            <a:r>
              <a:rPr lang="zh-CN" altLang="en-US" sz="1800" dirty="0">
                <a:solidFill>
                  <a:srgbClr val="FF0000"/>
                </a:solidFill>
                <a:ea typeface="黑体" panose="02010609060101010101" pitchFamily="2" charset="-122"/>
              </a:rPr>
              <a:t>移位！</a:t>
            </a:r>
            <a:r>
              <a:rPr lang="en-US" altLang="zh-CN" sz="1800" dirty="0">
                <a:solidFill>
                  <a:srgbClr val="FF0000"/>
                </a:solidFill>
                <a:ea typeface="黑体" panose="02010609060101010101" pitchFamily="2" charset="-122"/>
              </a:rPr>
              <a:t>y=40</a:t>
            </a:r>
            <a:r>
              <a:rPr lang="zh-CN" altLang="en-US" sz="1800" dirty="0">
                <a:solidFill>
                  <a:srgbClr val="FF0000"/>
                </a:solidFill>
                <a:ea typeface="黑体" panose="02010609060101010101" pitchFamily="2" charset="-122"/>
              </a:rPr>
              <a:t>？ </a:t>
            </a:r>
            <a:r>
              <a:rPr lang="en-US" altLang="zh-CN" sz="1800" dirty="0">
                <a:solidFill>
                  <a:srgbClr val="FF0000"/>
                </a:solidFill>
                <a:ea typeface="黑体" panose="02010609060101010101" pitchFamily="2" charset="-122"/>
              </a:rPr>
              <a:t>z=160?</a:t>
            </a:r>
            <a:endParaRPr lang="en-US" altLang="zh-CN" sz="1800" dirty="0">
              <a:solidFill>
                <a:srgbClr val="FF0000"/>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charRg st="0" end="18"/>
                                            </p:txEl>
                                          </p:spTgt>
                                        </p:tgtEl>
                                        <p:attrNameLst>
                                          <p:attrName>style.visibility</p:attrName>
                                        </p:attrNameLst>
                                      </p:cBhvr>
                                      <p:to>
                                        <p:strVal val="visible"/>
                                      </p:to>
                                    </p:set>
                                    <p:animEffect transition="in" filter="blinds(horizontal)">
                                      <p:cBhvr>
                                        <p:cTn id="7" dur="500"/>
                                        <p:tgtEl>
                                          <p:spTgt spid="5">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charRg st="0" end="14"/>
                                            </p:txEl>
                                          </p:spTgt>
                                        </p:tgtEl>
                                        <p:attrNameLst>
                                          <p:attrName>style.visibility</p:attrName>
                                        </p:attrNameLst>
                                      </p:cBhvr>
                                      <p:to>
                                        <p:strVal val="visible"/>
                                      </p:to>
                                    </p:set>
                                    <p:animEffect transition="in" filter="blinds(horizontal)">
                                      <p:cBhvr>
                                        <p:cTn id="12" dur="500"/>
                                        <p:tgtEl>
                                          <p:spTgt spid="529413">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charRg st="18" end="65"/>
                                            </p:txEl>
                                          </p:spTgt>
                                        </p:tgtEl>
                                        <p:attrNameLst>
                                          <p:attrName>style.visibility</p:attrName>
                                        </p:attrNameLst>
                                      </p:cBhvr>
                                      <p:to>
                                        <p:strVal val="visible"/>
                                      </p:to>
                                    </p:set>
                                    <p:animEffect transition="in" filter="blinds(horizontal)">
                                      <p:cBhvr>
                                        <p:cTn id="17" dur="500"/>
                                        <p:tgtEl>
                                          <p:spTgt spid="5">
                                            <p:txEl>
                                              <p:charRg st="18" end="6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9413">
                                            <p:txEl>
                                              <p:charRg st="14" end="30"/>
                                            </p:txEl>
                                          </p:spTgt>
                                        </p:tgtEl>
                                        <p:attrNameLst>
                                          <p:attrName>style.visibility</p:attrName>
                                        </p:attrNameLst>
                                      </p:cBhvr>
                                      <p:to>
                                        <p:strVal val="visible"/>
                                      </p:to>
                                    </p:set>
                                    <p:animEffect transition="in" filter="blinds(horizontal)">
                                      <p:cBhvr>
                                        <p:cTn id="22" dur="500"/>
                                        <p:tgtEl>
                                          <p:spTgt spid="529413">
                                            <p:txEl>
                                              <p:charRg st="14"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5267">
                                            <p:txEl>
                                              <p:charRg st="8" end="15"/>
                                            </p:txEl>
                                          </p:spTgt>
                                        </p:tgtEl>
                                        <p:attrNameLst>
                                          <p:attrName>style.visibility</p:attrName>
                                        </p:attrNameLst>
                                      </p:cBhvr>
                                      <p:to>
                                        <p:strVal val="visible"/>
                                      </p:to>
                                    </p:set>
                                    <p:animEffect transition="in" filter="blinds(horizontal)">
                                      <p:cBhvr>
                                        <p:cTn id="27" dur="500"/>
                                        <p:tgtEl>
                                          <p:spTgt spid="395267">
                                            <p:txEl>
                                              <p:charRg st="8" end="1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95267">
                                            <p:txEl>
                                              <p:charRg st="15" end="31"/>
                                            </p:txEl>
                                          </p:spTgt>
                                        </p:tgtEl>
                                        <p:attrNameLst>
                                          <p:attrName>style.visibility</p:attrName>
                                        </p:attrNameLst>
                                      </p:cBhvr>
                                      <p:to>
                                        <p:strVal val="visible"/>
                                      </p:to>
                                    </p:set>
                                    <p:animEffect transition="in" filter="blinds(horizontal)">
                                      <p:cBhvr>
                                        <p:cTn id="30" dur="500"/>
                                        <p:tgtEl>
                                          <p:spTgt spid="395267">
                                            <p:txEl>
                                              <p:charRg st="15" end="3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charRg st="34" end="55"/>
                                            </p:txEl>
                                          </p:spTgt>
                                        </p:tgtEl>
                                        <p:attrNameLst>
                                          <p:attrName>style.visibility</p:attrName>
                                        </p:attrNameLst>
                                      </p:cBhvr>
                                      <p:to>
                                        <p:strVal val="visible"/>
                                      </p:to>
                                    </p:set>
                                    <p:animEffect transition="in" filter="blinds(horizontal)">
                                      <p:cBhvr>
                                        <p:cTn id="35" dur="500"/>
                                        <p:tgtEl>
                                          <p:spTgt spid="395267">
                                            <p:txEl>
                                              <p:charRg st="34" end="5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charRg st="55" end="84"/>
                                            </p:txEl>
                                          </p:spTgt>
                                        </p:tgtEl>
                                        <p:attrNameLst>
                                          <p:attrName>style.visibility</p:attrName>
                                        </p:attrNameLst>
                                      </p:cBhvr>
                                      <p:to>
                                        <p:strVal val="visible"/>
                                      </p:to>
                                    </p:set>
                                    <p:animEffect transition="in" filter="blinds(horizontal)">
                                      <p:cBhvr>
                                        <p:cTn id="40" dur="500"/>
                                        <p:tgtEl>
                                          <p:spTgt spid="395267">
                                            <p:txEl>
                                              <p:charRg st="55" end="8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charRg st="84" end="99"/>
                                            </p:txEl>
                                          </p:spTgt>
                                        </p:tgtEl>
                                        <p:attrNameLst>
                                          <p:attrName>style.visibility</p:attrName>
                                        </p:attrNameLst>
                                      </p:cBhvr>
                                      <p:to>
                                        <p:strVal val="visible"/>
                                      </p:to>
                                    </p:set>
                                    <p:animEffect transition="in" filter="blinds(horizontal)">
                                      <p:cBhvr>
                                        <p:cTn id="45" dur="500"/>
                                        <p:tgtEl>
                                          <p:spTgt spid="395267">
                                            <p:txEl>
                                              <p:charRg st="84" end="9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charRg st="99" end="121"/>
                                            </p:txEl>
                                          </p:spTgt>
                                        </p:tgtEl>
                                        <p:attrNameLst>
                                          <p:attrName>style.visibility</p:attrName>
                                        </p:attrNameLst>
                                      </p:cBhvr>
                                      <p:to>
                                        <p:strVal val="visible"/>
                                      </p:to>
                                    </p:set>
                                    <p:animEffect transition="in" filter="blinds(horizontal)">
                                      <p:cBhvr>
                                        <p:cTn id="50" dur="500"/>
                                        <p:tgtEl>
                                          <p:spTgt spid="395267">
                                            <p:txEl>
                                              <p:charRg st="99" end="121"/>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5267">
                                            <p:txEl>
                                              <p:charRg st="121" end="141"/>
                                            </p:txEl>
                                          </p:spTgt>
                                        </p:tgtEl>
                                        <p:attrNameLst>
                                          <p:attrName>style.visibility</p:attrName>
                                        </p:attrNameLst>
                                      </p:cBhvr>
                                      <p:to>
                                        <p:strVal val="visible"/>
                                      </p:to>
                                    </p:set>
                                    <p:animEffect transition="in" filter="blinds(horizontal)">
                                      <p:cBhvr>
                                        <p:cTn id="53" dur="500"/>
                                        <p:tgtEl>
                                          <p:spTgt spid="395267">
                                            <p:txEl>
                                              <p:charRg st="121" end="14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charRg st="141" end="169"/>
                                            </p:txEl>
                                          </p:spTgt>
                                        </p:tgtEl>
                                        <p:attrNameLst>
                                          <p:attrName>style.visibility</p:attrName>
                                        </p:attrNameLst>
                                      </p:cBhvr>
                                      <p:to>
                                        <p:strVal val="visible"/>
                                      </p:to>
                                    </p:set>
                                    <p:animEffect transition="in" filter="blinds(horizontal)">
                                      <p:cBhvr>
                                        <p:cTn id="58" dur="500"/>
                                        <p:tgtEl>
                                          <p:spTgt spid="395267">
                                            <p:txEl>
                                              <p:charRg st="141" end="16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charRg st="169" end="185"/>
                                            </p:txEl>
                                          </p:spTgt>
                                        </p:tgtEl>
                                        <p:attrNameLst>
                                          <p:attrName>style.visibility</p:attrName>
                                        </p:attrNameLst>
                                      </p:cBhvr>
                                      <p:to>
                                        <p:strVal val="visible"/>
                                      </p:to>
                                    </p:set>
                                    <p:animEffect transition="in" filter="blinds(horizontal)">
                                      <p:cBhvr>
                                        <p:cTn id="63" dur="500"/>
                                        <p:tgtEl>
                                          <p:spTgt spid="395267">
                                            <p:txEl>
                                              <p:charRg st="169" end="18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charRg st="185" end="204"/>
                                            </p:txEl>
                                          </p:spTgt>
                                        </p:tgtEl>
                                        <p:attrNameLst>
                                          <p:attrName>style.visibility</p:attrName>
                                        </p:attrNameLst>
                                      </p:cBhvr>
                                      <p:to>
                                        <p:strVal val="visible"/>
                                      </p:to>
                                    </p:set>
                                    <p:animEffect transition="in" filter="blinds(horizontal)">
                                      <p:cBhvr>
                                        <p:cTn id="68" dur="500"/>
                                        <p:tgtEl>
                                          <p:spTgt spid="395267">
                                            <p:txEl>
                                              <p:charRg st="185" end="20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95267">
                                            <p:txEl>
                                              <p:charRg st="204" end="235"/>
                                            </p:txEl>
                                          </p:spTgt>
                                        </p:tgtEl>
                                        <p:attrNameLst>
                                          <p:attrName>style.visibility</p:attrName>
                                        </p:attrNameLst>
                                      </p:cBhvr>
                                      <p:to>
                                        <p:strVal val="visible"/>
                                      </p:to>
                                    </p:set>
                                    <p:animEffect transition="in" filter="blinds(horizontal)">
                                      <p:cBhvr>
                                        <p:cTn id="73" dur="500"/>
                                        <p:tgtEl>
                                          <p:spTgt spid="395267">
                                            <p:txEl>
                                              <p:charRg st="204" end="23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95267">
                                            <p:txEl>
                                              <p:charRg st="235" end="260"/>
                                            </p:txEl>
                                          </p:spTgt>
                                        </p:tgtEl>
                                        <p:attrNameLst>
                                          <p:attrName>style.visibility</p:attrName>
                                        </p:attrNameLst>
                                      </p:cBhvr>
                                      <p:to>
                                        <p:strVal val="visible"/>
                                      </p:to>
                                    </p:set>
                                    <p:animEffect transition="in" filter="blinds(horizontal)">
                                      <p:cBhvr>
                                        <p:cTn id="78" dur="500"/>
                                        <p:tgtEl>
                                          <p:spTgt spid="395267">
                                            <p:txEl>
                                              <p:charRg st="235" end="2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idx="4294967295"/>
          </p:nvPr>
        </p:nvSpPr>
        <p:spPr>
          <a:xfrm>
            <a:off x="467360" y="188595"/>
            <a:ext cx="8229600" cy="666115"/>
          </a:xfrm>
        </p:spPr>
        <p:txBody>
          <a:bodyPr vert="horz" wrap="square" lIns="63500" tIns="25400" rIns="63500" bIns="25400" anchor="t" anchorCtr="0">
            <a:spAutoFit/>
          </a:bodyPr>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C语言程序中涉及的运算</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396291" name="Rectangle 3"/>
          <p:cNvSpPr>
            <a:spLocks noGrp="1"/>
          </p:cNvSpPr>
          <p:nvPr>
            <p:ph type="body" idx="4294967295"/>
          </p:nvPr>
        </p:nvSpPr>
        <p:spPr>
          <a:xfrm>
            <a:off x="323850" y="1149985"/>
            <a:ext cx="5813425" cy="5708015"/>
          </a:xfrm>
        </p:spPr>
        <p:txBody>
          <a:bodyPr vert="horz" wrap="square" lIns="63500" tIns="25400" rIns="63500" bIns="25400" anchor="t" anchorCtr="0">
            <a:spAutoFit/>
          </a:bodyPr>
          <a:p>
            <a:pPr marL="203200" indent="-203200">
              <a:lnSpc>
                <a:spcPts val="2500"/>
              </a:lnSpc>
              <a:spcBef>
                <a:spcPct val="5000"/>
              </a:spcBef>
            </a:pPr>
            <a:r>
              <a:rPr lang="zh-CN" altLang="en-US" sz="1900" dirty="0">
                <a:latin typeface="微软雅黑" panose="020B0503020204020204" charset="-122"/>
                <a:ea typeface="微软雅黑" panose="020B0503020204020204" charset="-122"/>
              </a:rPr>
              <a:t>位</a:t>
            </a:r>
            <a:r>
              <a:rPr lang="zh-CN" altLang="en-US" sz="1600" dirty="0">
                <a:latin typeface="微软雅黑" panose="020B0503020204020204" charset="-122"/>
                <a:ea typeface="微软雅黑" panose="020B0503020204020204" charset="-122"/>
              </a:rPr>
              <a:t>扩展和位截断运算</a:t>
            </a:r>
            <a:endParaRPr lang="zh-CN" altLang="en-US" sz="1600" dirty="0">
              <a:latin typeface="微软雅黑" panose="020B0503020204020204" charset="-122"/>
              <a:ea typeface="微软雅黑" panose="020B0503020204020204" charset="-122"/>
            </a:endParaRPr>
          </a:p>
          <a:p>
            <a:pPr marL="685800" lvl="1" indent="-190500">
              <a:lnSpc>
                <a:spcPts val="2500"/>
              </a:lnSpc>
              <a:spcBef>
                <a:spcPct val="5000"/>
              </a:spcBef>
            </a:pPr>
            <a:r>
              <a:rPr lang="zh-CN" altLang="en-US" sz="1600" dirty="0">
                <a:latin typeface="微软雅黑" panose="020B0503020204020204" charset="-122"/>
                <a:ea typeface="微软雅黑" panose="020B0503020204020204" charset="-122"/>
              </a:rPr>
              <a:t>用途</a:t>
            </a:r>
            <a:endParaRPr lang="zh-CN" altLang="en-US" sz="1600" dirty="0">
              <a:latin typeface="微软雅黑" panose="020B0503020204020204" charset="-122"/>
              <a:ea typeface="微软雅黑" panose="020B0503020204020204" charset="-122"/>
            </a:endParaRPr>
          </a:p>
          <a:p>
            <a:pPr marL="1257300" lvl="2" indent="-342900">
              <a:lnSpc>
                <a:spcPts val="2500"/>
              </a:lnSpc>
              <a:spcBef>
                <a:spcPct val="5000"/>
              </a:spcBef>
            </a:pPr>
            <a:r>
              <a:rPr lang="zh-CN" altLang="en-US" sz="1600" dirty="0">
                <a:latin typeface="微软雅黑" panose="020B0503020204020204" charset="-122"/>
                <a:ea typeface="微软雅黑" panose="020B0503020204020204" charset="-122"/>
              </a:rPr>
              <a:t>类型转换时可能需要数据扩展或截断</a:t>
            </a:r>
            <a:endParaRPr lang="zh-CN" altLang="en-US" sz="1600" dirty="0">
              <a:latin typeface="微软雅黑" panose="020B0503020204020204" charset="-122"/>
              <a:ea typeface="微软雅黑" panose="020B0503020204020204" charset="-122"/>
            </a:endParaRPr>
          </a:p>
          <a:p>
            <a:pPr marL="685800" lvl="1" indent="-190500">
              <a:lnSpc>
                <a:spcPts val="2500"/>
              </a:lnSpc>
              <a:spcBef>
                <a:spcPct val="5000"/>
              </a:spcBef>
            </a:pPr>
            <a:r>
              <a:rPr lang="zh-CN" altLang="en-US" sz="1600" dirty="0">
                <a:latin typeface="微软雅黑" panose="020B0503020204020204" charset="-122"/>
                <a:ea typeface="微软雅黑" panose="020B0503020204020204" charset="-122"/>
              </a:rPr>
              <a:t>操作</a:t>
            </a:r>
            <a:endParaRPr lang="zh-CN" altLang="en-US" sz="1600" dirty="0">
              <a:latin typeface="微软雅黑" panose="020B0503020204020204" charset="-122"/>
              <a:ea typeface="微软雅黑" panose="020B0503020204020204" charset="-122"/>
            </a:endParaRPr>
          </a:p>
          <a:p>
            <a:pPr marL="1257300" lvl="2" indent="-342900">
              <a:lnSpc>
                <a:spcPts val="2500"/>
              </a:lnSpc>
              <a:spcBef>
                <a:spcPct val="5000"/>
              </a:spcBef>
            </a:pPr>
            <a:r>
              <a:rPr lang="en-US" altLang="zh-CN" sz="1600" dirty="0">
                <a:latin typeface="微软雅黑" panose="020B0503020204020204" charset="-122"/>
                <a:ea typeface="微软雅黑" panose="020B0503020204020204" charset="-122"/>
              </a:rPr>
              <a:t>C</a:t>
            </a:r>
            <a:r>
              <a:rPr lang="zh-CN" altLang="en-US" sz="1600" dirty="0">
                <a:latin typeface="微软雅黑" panose="020B0503020204020204" charset="-122"/>
                <a:ea typeface="微软雅黑" panose="020B0503020204020204" charset="-122"/>
              </a:rPr>
              <a:t>语言中没有专门操作运算符，编译器根据类型转换前后数据的长短，确定是扩展还是截断</a:t>
            </a:r>
            <a:endParaRPr lang="zh-CN" altLang="en-US" sz="1600" dirty="0">
              <a:latin typeface="微软雅黑" panose="020B0503020204020204" charset="-122"/>
              <a:ea typeface="微软雅黑" panose="020B0503020204020204" charset="-122"/>
            </a:endParaRPr>
          </a:p>
          <a:p>
            <a:pPr marL="1257300" lvl="2" indent="-342900">
              <a:lnSpc>
                <a:spcPts val="2500"/>
              </a:lnSpc>
              <a:spcBef>
                <a:spcPct val="5000"/>
              </a:spcBef>
            </a:pPr>
            <a:r>
              <a:rPr lang="zh-CN" altLang="en-US" sz="1600" dirty="0">
                <a:latin typeface="微软雅黑" panose="020B0503020204020204" charset="-122"/>
                <a:ea typeface="微软雅黑" panose="020B0503020204020204" charset="-122"/>
              </a:rPr>
              <a:t>扩展：短转长</a:t>
            </a:r>
            <a:endParaRPr lang="zh-CN" altLang="en-US" sz="1600" dirty="0">
              <a:latin typeface="微软雅黑" panose="020B0503020204020204" charset="-122"/>
              <a:ea typeface="微软雅黑" panose="020B0503020204020204" charset="-122"/>
            </a:endParaRPr>
          </a:p>
          <a:p>
            <a:pPr marL="1257300" lvl="2" indent="-342900">
              <a:lnSpc>
                <a:spcPts val="2500"/>
              </a:lnSpc>
              <a:spcBef>
                <a:spcPct val="5000"/>
              </a:spcBef>
              <a:buNone/>
            </a:pPr>
            <a:r>
              <a:rPr lang="zh-CN" altLang="en-US" sz="1600" dirty="0">
                <a:solidFill>
                  <a:srgbClr val="009900"/>
                </a:solidFill>
                <a:latin typeface="微软雅黑" panose="020B0503020204020204" charset="-122"/>
                <a:ea typeface="微软雅黑" panose="020B0503020204020204" charset="-122"/>
              </a:rPr>
              <a:t>       无符号数：</a:t>
            </a:r>
            <a:r>
              <a:rPr lang="en-US" altLang="zh-CN" sz="1600" dirty="0">
                <a:solidFill>
                  <a:srgbClr val="009900"/>
                </a:solidFill>
                <a:latin typeface="微软雅黑" panose="020B0503020204020204" charset="-122"/>
                <a:ea typeface="微软雅黑" panose="020B0503020204020204" charset="-122"/>
              </a:rPr>
              <a:t>0</a:t>
            </a:r>
            <a:r>
              <a:rPr lang="zh-CN" altLang="en-US" sz="1600" dirty="0">
                <a:solidFill>
                  <a:srgbClr val="009900"/>
                </a:solidFill>
                <a:latin typeface="微软雅黑" panose="020B0503020204020204" charset="-122"/>
                <a:ea typeface="微软雅黑" panose="020B0503020204020204" charset="-122"/>
              </a:rPr>
              <a:t>扩展，前面补</a:t>
            </a:r>
            <a:r>
              <a:rPr lang="en-US" altLang="zh-CN" sz="1600" dirty="0">
                <a:solidFill>
                  <a:srgbClr val="009900"/>
                </a:solidFill>
                <a:latin typeface="微软雅黑" panose="020B0503020204020204" charset="-122"/>
                <a:ea typeface="微软雅黑" panose="020B0503020204020204" charset="-122"/>
              </a:rPr>
              <a:t>0 </a:t>
            </a:r>
            <a:endParaRPr lang="en-US" altLang="zh-CN" sz="1600" dirty="0">
              <a:solidFill>
                <a:srgbClr val="009900"/>
              </a:solidFill>
              <a:latin typeface="微软雅黑" panose="020B0503020204020204" charset="-122"/>
              <a:ea typeface="微软雅黑" panose="020B0503020204020204" charset="-122"/>
            </a:endParaRPr>
          </a:p>
          <a:p>
            <a:pPr marL="1257300" lvl="2" indent="-342900">
              <a:lnSpc>
                <a:spcPts val="2500"/>
              </a:lnSpc>
              <a:spcBef>
                <a:spcPct val="5000"/>
              </a:spcBef>
              <a:buNone/>
            </a:pPr>
            <a:r>
              <a:rPr lang="zh-CN" altLang="en-US" sz="1600" dirty="0">
                <a:solidFill>
                  <a:srgbClr val="009900"/>
                </a:solidFill>
                <a:latin typeface="微软雅黑" panose="020B0503020204020204" charset="-122"/>
                <a:ea typeface="微软雅黑" panose="020B0503020204020204" charset="-122"/>
              </a:rPr>
              <a:t>       带符号整数：符号扩展，前面补符</a:t>
            </a:r>
            <a:endParaRPr lang="zh-CN" altLang="en-US" sz="1600" dirty="0">
              <a:solidFill>
                <a:srgbClr val="009900"/>
              </a:solidFill>
              <a:latin typeface="微软雅黑" panose="020B0503020204020204" charset="-122"/>
              <a:ea typeface="微软雅黑" panose="020B0503020204020204" charset="-122"/>
            </a:endParaRPr>
          </a:p>
          <a:p>
            <a:pPr marL="1257300" lvl="2" indent="-342900">
              <a:lnSpc>
                <a:spcPts val="2500"/>
              </a:lnSpc>
              <a:spcBef>
                <a:spcPct val="5000"/>
              </a:spcBef>
            </a:pPr>
            <a:r>
              <a:rPr lang="zh-CN" altLang="en-US" sz="1600" dirty="0">
                <a:latin typeface="微软雅黑" panose="020B0503020204020204" charset="-122"/>
                <a:ea typeface="微软雅黑" panose="020B0503020204020204" charset="-122"/>
              </a:rPr>
              <a:t>截断：长转短</a:t>
            </a:r>
            <a:endParaRPr lang="zh-CN" altLang="en-US" sz="1600" dirty="0">
              <a:latin typeface="微软雅黑" panose="020B0503020204020204" charset="-122"/>
              <a:ea typeface="微软雅黑" panose="020B0503020204020204" charset="-122"/>
            </a:endParaRPr>
          </a:p>
          <a:p>
            <a:pPr marL="1257300" lvl="2" indent="-342900">
              <a:lnSpc>
                <a:spcPts val="2500"/>
              </a:lnSpc>
              <a:spcBef>
                <a:spcPct val="5000"/>
              </a:spcBef>
              <a:buNone/>
            </a:pPr>
            <a:r>
              <a:rPr lang="zh-CN" altLang="en-US" sz="1600" dirty="0">
                <a:latin typeface="微软雅黑" panose="020B0503020204020204" charset="-122"/>
                <a:ea typeface="微软雅黑" panose="020B0503020204020204" charset="-122"/>
              </a:rPr>
              <a:t>      </a:t>
            </a:r>
            <a:r>
              <a:rPr lang="zh-CN" altLang="en-US" sz="1600" dirty="0">
                <a:solidFill>
                  <a:srgbClr val="009900"/>
                </a:solidFill>
                <a:latin typeface="微软雅黑" panose="020B0503020204020204" charset="-122"/>
                <a:ea typeface="微软雅黑" panose="020B0503020204020204" charset="-122"/>
              </a:rPr>
              <a:t>强行将高位丢弃，故可能发生“溢出”</a:t>
            </a:r>
            <a:endParaRPr lang="zh-CN" altLang="en-US" sz="1600" dirty="0">
              <a:solidFill>
                <a:srgbClr val="009900"/>
              </a:solidFill>
              <a:latin typeface="微软雅黑" panose="020B0503020204020204" charset="-122"/>
              <a:ea typeface="微软雅黑" panose="020B0503020204020204" charset="-122"/>
            </a:endParaRPr>
          </a:p>
          <a:p>
            <a:pPr marL="685800" lvl="1" indent="-190500">
              <a:lnSpc>
                <a:spcPts val="2500"/>
              </a:lnSpc>
              <a:buNone/>
            </a:pPr>
            <a:r>
              <a:rPr lang="zh-CN" altLang="en-US" sz="1600" dirty="0">
                <a:solidFill>
                  <a:srgbClr val="CC0000"/>
                </a:solidFill>
                <a:latin typeface="微软雅黑" panose="020B0503020204020204" charset="-122"/>
                <a:ea typeface="微软雅黑" panose="020B0503020204020204" charset="-122"/>
              </a:rPr>
              <a:t>例</a:t>
            </a:r>
            <a:r>
              <a:rPr lang="en-US" altLang="zh-CN" sz="1600" dirty="0">
                <a:solidFill>
                  <a:srgbClr val="CC0000"/>
                </a:solidFill>
                <a:latin typeface="微软雅黑" panose="020B0503020204020204" charset="-122"/>
                <a:ea typeface="微软雅黑" panose="020B0503020204020204" charset="-122"/>
              </a:rPr>
              <a:t>1</a:t>
            </a:r>
            <a:r>
              <a:rPr lang="zh-CN" altLang="en-US" sz="1600" dirty="0">
                <a:solidFill>
                  <a:srgbClr val="CC0000"/>
                </a:solidFill>
                <a:latin typeface="微软雅黑" panose="020B0503020204020204" charset="-122"/>
                <a:ea typeface="微软雅黑" panose="020B0503020204020204" charset="-122"/>
              </a:rPr>
              <a:t>（扩展操作）：在大端机上输出</a:t>
            </a:r>
            <a:r>
              <a:rPr lang="en-US" altLang="zh-CN" sz="1600" dirty="0">
                <a:solidFill>
                  <a:srgbClr val="CC0000"/>
                </a:solidFill>
                <a:latin typeface="微软雅黑" panose="020B0503020204020204" charset="-122"/>
                <a:ea typeface="微软雅黑" panose="020B0503020204020204" charset="-122"/>
              </a:rPr>
              <a:t>si, usi, i, ui</a:t>
            </a:r>
            <a:r>
              <a:rPr lang="zh-CN" altLang="en-US" sz="1600" dirty="0">
                <a:solidFill>
                  <a:srgbClr val="CC0000"/>
                </a:solidFill>
                <a:latin typeface="微软雅黑" panose="020B0503020204020204" charset="-122"/>
                <a:ea typeface="微软雅黑" panose="020B0503020204020204" charset="-122"/>
              </a:rPr>
              <a:t>的十进制和十六进制值是什么？</a:t>
            </a:r>
            <a:endParaRPr lang="en-US" altLang="zh-CN" sz="1600" dirty="0">
              <a:solidFill>
                <a:srgbClr val="CC0000"/>
              </a:solidFill>
              <a:latin typeface="微软雅黑" panose="020B0503020204020204" charset="-122"/>
              <a:ea typeface="微软雅黑" panose="020B0503020204020204" charset="-122"/>
            </a:endParaRPr>
          </a:p>
          <a:p>
            <a:pPr marL="685800" lvl="1" indent="-190500">
              <a:lnSpc>
                <a:spcPts val="2500"/>
              </a:lnSpc>
              <a:buNone/>
            </a:pPr>
            <a:r>
              <a:rPr lang="en-US" altLang="zh-CN" sz="1600" dirty="0">
                <a:latin typeface="微软雅黑" panose="020B0503020204020204" charset="-122"/>
                <a:ea typeface="微软雅黑" panose="020B0503020204020204" charset="-122"/>
              </a:rPr>
              <a:t>short  si = -32768;</a:t>
            </a:r>
            <a:endParaRPr lang="en-US" altLang="zh-CN" sz="1600" dirty="0">
              <a:latin typeface="微软雅黑" panose="020B0503020204020204" charset="-122"/>
              <a:ea typeface="微软雅黑" panose="020B0503020204020204" charset="-122"/>
            </a:endParaRPr>
          </a:p>
          <a:p>
            <a:pPr marL="685800" lvl="1" indent="-190500">
              <a:lnSpc>
                <a:spcPts val="2500"/>
              </a:lnSpc>
              <a:spcBef>
                <a:spcPct val="0"/>
              </a:spcBef>
              <a:buNone/>
            </a:pPr>
            <a:r>
              <a:rPr lang="en-US" altLang="zh-CN" sz="1600" dirty="0">
                <a:latin typeface="微软雅黑" panose="020B0503020204020204" charset="-122"/>
                <a:ea typeface="微软雅黑" panose="020B0503020204020204" charset="-122"/>
              </a:rPr>
              <a:t>unsigned short  usi = si;</a:t>
            </a:r>
            <a:endParaRPr lang="en-US" altLang="zh-CN" sz="1600" dirty="0">
              <a:latin typeface="微软雅黑" panose="020B0503020204020204" charset="-122"/>
              <a:ea typeface="微软雅黑" panose="020B0503020204020204" charset="-122"/>
            </a:endParaRPr>
          </a:p>
          <a:p>
            <a:pPr marL="685800" lvl="1" indent="-190500">
              <a:lnSpc>
                <a:spcPts val="2500"/>
              </a:lnSpc>
              <a:spcBef>
                <a:spcPct val="0"/>
              </a:spcBef>
              <a:buNone/>
            </a:pPr>
            <a:r>
              <a:rPr lang="en-US" altLang="zh-CN" sz="1600" dirty="0">
                <a:latin typeface="微软雅黑" panose="020B0503020204020204" charset="-122"/>
                <a:ea typeface="微软雅黑" panose="020B0503020204020204" charset="-122"/>
              </a:rPr>
              <a:t>int  i = si;</a:t>
            </a:r>
            <a:endParaRPr lang="en-US" altLang="zh-CN" sz="1600" dirty="0">
              <a:latin typeface="微软雅黑" panose="020B0503020204020204" charset="-122"/>
              <a:ea typeface="微软雅黑" panose="020B0503020204020204" charset="-122"/>
            </a:endParaRPr>
          </a:p>
          <a:p>
            <a:pPr marL="685800" lvl="1" indent="-190500">
              <a:lnSpc>
                <a:spcPts val="2500"/>
              </a:lnSpc>
              <a:spcBef>
                <a:spcPct val="0"/>
              </a:spcBef>
              <a:buNone/>
            </a:pPr>
            <a:r>
              <a:rPr lang="en-US" altLang="zh-CN" sz="1600" dirty="0">
                <a:latin typeface="微软雅黑" panose="020B0503020204020204" charset="-122"/>
                <a:ea typeface="微软雅黑" panose="020B0503020204020204" charset="-122"/>
              </a:rPr>
              <a:t>unsingned  ui = usi ;</a:t>
            </a:r>
            <a:endParaRPr lang="zh-CN" altLang="en-US" sz="1600" dirty="0">
              <a:latin typeface="微软雅黑" panose="020B0503020204020204" charset="-122"/>
              <a:ea typeface="微软雅黑" panose="020B0503020204020204" charset="-122"/>
            </a:endParaRPr>
          </a:p>
        </p:txBody>
      </p:sp>
      <p:sp>
        <p:nvSpPr>
          <p:cNvPr id="396292" name="Rectangle 4"/>
          <p:cNvSpPr/>
          <p:nvPr/>
        </p:nvSpPr>
        <p:spPr>
          <a:xfrm>
            <a:off x="3389630" y="5588953"/>
            <a:ext cx="2849245" cy="1076325"/>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a:lnSpc>
                <a:spcPct val="100000"/>
              </a:lnSpc>
              <a:spcBef>
                <a:spcPct val="0"/>
              </a:spcBef>
              <a:buNone/>
            </a:pPr>
            <a:r>
              <a:rPr lang="pt-BR" altLang="zh-CN" sz="1600" dirty="0"/>
              <a:t>si = -32768    80 00</a:t>
            </a:r>
            <a:endParaRPr lang="en-US" altLang="zh-CN" sz="1600" dirty="0"/>
          </a:p>
          <a:p>
            <a:pPr marL="0" lvl="0" indent="288925">
              <a:lnSpc>
                <a:spcPct val="100000"/>
              </a:lnSpc>
              <a:spcBef>
                <a:spcPct val="0"/>
              </a:spcBef>
              <a:buNone/>
            </a:pPr>
            <a:r>
              <a:rPr lang="pt-BR" altLang="zh-CN" sz="1600" dirty="0"/>
              <a:t>usi = 32768   80 00</a:t>
            </a:r>
            <a:endParaRPr lang="en-US" altLang="zh-CN" sz="1600" dirty="0"/>
          </a:p>
          <a:p>
            <a:pPr marL="0" lvl="0" indent="288925">
              <a:lnSpc>
                <a:spcPct val="100000"/>
              </a:lnSpc>
              <a:spcBef>
                <a:spcPct val="0"/>
              </a:spcBef>
              <a:buNone/>
            </a:pPr>
            <a:r>
              <a:rPr lang="en-US" altLang="zh-CN" sz="1600" dirty="0"/>
              <a:t>i = -32768     FF FF 80 00 </a:t>
            </a:r>
            <a:endParaRPr lang="en-US" altLang="zh-CN" sz="1600" dirty="0"/>
          </a:p>
          <a:p>
            <a:pPr marL="0" lvl="0" indent="288925">
              <a:lnSpc>
                <a:spcPct val="100000"/>
              </a:lnSpc>
              <a:spcBef>
                <a:spcPct val="0"/>
              </a:spcBef>
              <a:buNone/>
            </a:pPr>
            <a:r>
              <a:rPr lang="en-US" altLang="zh-CN" sz="1600" dirty="0"/>
              <a:t>ui = 32768    00 00 80 00</a:t>
            </a:r>
            <a:endParaRPr lang="en-US" altLang="zh-CN" sz="1600" dirty="0"/>
          </a:p>
        </p:txBody>
      </p:sp>
      <p:sp>
        <p:nvSpPr>
          <p:cNvPr id="396294" name="Rectangle 6"/>
          <p:cNvSpPr/>
          <p:nvPr/>
        </p:nvSpPr>
        <p:spPr>
          <a:xfrm>
            <a:off x="6228080" y="1196658"/>
            <a:ext cx="2698750" cy="1322070"/>
          </a:xfrm>
          <a:prstGeom prst="rect">
            <a:avLst/>
          </a:prstGeom>
          <a:solidFill>
            <a:schemeClr val="bg1"/>
          </a:solid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0" indent="-457200">
              <a:lnSpc>
                <a:spcPct val="100000"/>
              </a:lnSpc>
              <a:spcBef>
                <a:spcPct val="0"/>
              </a:spcBef>
              <a:buNone/>
            </a:pPr>
            <a:r>
              <a:rPr lang="zh-CN" altLang="en-US" sz="1600" dirty="0">
                <a:solidFill>
                  <a:srgbClr val="CC0000"/>
                </a:solidFill>
                <a:ea typeface="黑体" panose="02010609060101010101" pitchFamily="2" charset="-122"/>
              </a:rPr>
              <a:t>例</a:t>
            </a:r>
            <a:r>
              <a:rPr lang="en-US" altLang="zh-CN" sz="1600" dirty="0">
                <a:solidFill>
                  <a:srgbClr val="CC0000"/>
                </a:solidFill>
                <a:ea typeface="黑体" panose="02010609060101010101" pitchFamily="2" charset="-122"/>
              </a:rPr>
              <a:t>2</a:t>
            </a:r>
            <a:r>
              <a:rPr lang="zh-CN" altLang="en-US" sz="1600" dirty="0">
                <a:solidFill>
                  <a:srgbClr val="CC0000"/>
                </a:solidFill>
                <a:ea typeface="黑体" panose="02010609060101010101" pitchFamily="2" charset="-122"/>
              </a:rPr>
              <a:t>（截断操作）：</a:t>
            </a:r>
            <a:r>
              <a:rPr lang="en-US" altLang="zh-CN" sz="1600" dirty="0">
                <a:solidFill>
                  <a:srgbClr val="CC0000"/>
                </a:solidFill>
                <a:ea typeface="黑体" panose="02010609060101010101" pitchFamily="2" charset="-122"/>
              </a:rPr>
              <a:t>i</a:t>
            </a:r>
            <a:r>
              <a:rPr lang="zh-CN" altLang="en-US" sz="1600" dirty="0">
                <a:solidFill>
                  <a:srgbClr val="CC0000"/>
                </a:solidFill>
                <a:ea typeface="黑体" panose="02010609060101010101" pitchFamily="2" charset="-122"/>
              </a:rPr>
              <a:t>和</a:t>
            </a:r>
            <a:r>
              <a:rPr lang="en-US" altLang="zh-CN" sz="1600" dirty="0">
                <a:solidFill>
                  <a:srgbClr val="CC0000"/>
                </a:solidFill>
                <a:ea typeface="黑体" panose="02010609060101010101" pitchFamily="2" charset="-122"/>
              </a:rPr>
              <a:t>j</a:t>
            </a:r>
            <a:r>
              <a:rPr lang="zh-CN" altLang="en-US" sz="1600" dirty="0">
                <a:solidFill>
                  <a:srgbClr val="CC0000"/>
                </a:solidFill>
                <a:ea typeface="黑体" panose="02010609060101010101" pitchFamily="2" charset="-122"/>
              </a:rPr>
              <a:t>是否相等？</a:t>
            </a:r>
            <a:endParaRPr lang="en-US" altLang="zh-CN" sz="1600" dirty="0">
              <a:solidFill>
                <a:srgbClr val="CC0000"/>
              </a:solidFill>
              <a:ea typeface="黑体" panose="02010609060101010101" pitchFamily="2" charset="-122"/>
            </a:endParaRPr>
          </a:p>
          <a:p>
            <a:pPr marL="457200" lvl="0" indent="-457200">
              <a:lnSpc>
                <a:spcPct val="100000"/>
              </a:lnSpc>
              <a:spcBef>
                <a:spcPct val="0"/>
              </a:spcBef>
              <a:buNone/>
            </a:pPr>
            <a:r>
              <a:rPr lang="en-US" altLang="zh-CN" sz="1600" dirty="0">
                <a:ea typeface="黑体" panose="02010609060101010101" pitchFamily="2" charset="-122"/>
              </a:rPr>
              <a:t>int i = 32768;</a:t>
            </a:r>
            <a:endParaRPr lang="en-US" altLang="zh-CN" sz="1600" dirty="0">
              <a:ea typeface="黑体" panose="02010609060101010101" pitchFamily="2" charset="-122"/>
            </a:endParaRPr>
          </a:p>
          <a:p>
            <a:pPr marL="457200" lvl="0" indent="-457200">
              <a:lnSpc>
                <a:spcPct val="100000"/>
              </a:lnSpc>
              <a:spcBef>
                <a:spcPct val="0"/>
              </a:spcBef>
              <a:buNone/>
            </a:pPr>
            <a:r>
              <a:rPr lang="en-US" altLang="zh-CN" sz="1600" dirty="0">
                <a:ea typeface="黑体" panose="02010609060101010101" pitchFamily="2" charset="-122"/>
              </a:rPr>
              <a:t>short si = (short) i;</a:t>
            </a:r>
            <a:endParaRPr lang="en-US" altLang="zh-CN" sz="1600" dirty="0">
              <a:ea typeface="黑体" panose="02010609060101010101" pitchFamily="2" charset="-122"/>
            </a:endParaRPr>
          </a:p>
          <a:p>
            <a:pPr marL="457200" lvl="0" indent="-457200">
              <a:lnSpc>
                <a:spcPct val="100000"/>
              </a:lnSpc>
              <a:spcBef>
                <a:spcPct val="0"/>
              </a:spcBef>
              <a:buNone/>
            </a:pPr>
            <a:r>
              <a:rPr lang="en-US" altLang="zh-CN" sz="1600" dirty="0">
                <a:ea typeface="黑体" panose="02010609060101010101" pitchFamily="2" charset="-122"/>
              </a:rPr>
              <a:t>int j = si;</a:t>
            </a:r>
            <a:endParaRPr lang="en-US" altLang="zh-CN" sz="1600" dirty="0">
              <a:ea typeface="黑体" panose="02010609060101010101" pitchFamily="2" charset="-122"/>
            </a:endParaRPr>
          </a:p>
        </p:txBody>
      </p:sp>
      <p:sp>
        <p:nvSpPr>
          <p:cNvPr id="396295" name="Rectangle 7"/>
          <p:cNvSpPr/>
          <p:nvPr/>
        </p:nvSpPr>
        <p:spPr>
          <a:xfrm>
            <a:off x="5939790" y="2575560"/>
            <a:ext cx="3568700" cy="1076325"/>
          </a:xfrm>
          <a:prstGeom prst="rect">
            <a:avLst/>
          </a:prstGeom>
          <a:noFill/>
          <a:ln w="12700">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88925">
              <a:lnSpc>
                <a:spcPct val="100000"/>
              </a:lnSpc>
              <a:spcBef>
                <a:spcPct val="0"/>
              </a:spcBef>
              <a:buNone/>
            </a:pPr>
            <a:r>
              <a:rPr lang="zh-CN" altLang="pt-BR" sz="1600" dirty="0">
                <a:solidFill>
                  <a:schemeClr val="accent2"/>
                </a:solidFill>
                <a:ea typeface="黑体" panose="02010609060101010101" pitchFamily="2" charset="-122"/>
              </a:rPr>
              <a:t>不相等！</a:t>
            </a:r>
            <a:endParaRPr lang="zh-CN" altLang="pt-BR" sz="1600" dirty="0">
              <a:solidFill>
                <a:schemeClr val="accent2"/>
              </a:solidFill>
              <a:ea typeface="黑体" panose="02010609060101010101" pitchFamily="2" charset="-122"/>
            </a:endParaRPr>
          </a:p>
          <a:p>
            <a:pPr marL="0" lvl="0" indent="288925">
              <a:lnSpc>
                <a:spcPct val="100000"/>
              </a:lnSpc>
              <a:spcBef>
                <a:spcPct val="0"/>
              </a:spcBef>
              <a:buNone/>
            </a:pPr>
            <a:r>
              <a:rPr lang="pt-BR" altLang="zh-CN" sz="1600" dirty="0">
                <a:solidFill>
                  <a:schemeClr val="accent2"/>
                </a:solidFill>
                <a:ea typeface="黑体" panose="02010609060101010101" pitchFamily="2" charset="-122"/>
              </a:rPr>
              <a:t>i = 32768   00 00 80 00</a:t>
            </a:r>
            <a:endParaRPr lang="en-US" altLang="zh-CN" sz="1600" dirty="0">
              <a:solidFill>
                <a:schemeClr val="accent2"/>
              </a:solidFill>
              <a:ea typeface="黑体" panose="02010609060101010101" pitchFamily="2" charset="-122"/>
            </a:endParaRPr>
          </a:p>
          <a:p>
            <a:pPr marL="0" lvl="0" indent="288925">
              <a:lnSpc>
                <a:spcPct val="100000"/>
              </a:lnSpc>
              <a:spcBef>
                <a:spcPct val="0"/>
              </a:spcBef>
              <a:buNone/>
            </a:pPr>
            <a:r>
              <a:rPr lang="en-US" altLang="zh-CN" sz="1600" dirty="0">
                <a:solidFill>
                  <a:schemeClr val="accent2"/>
                </a:solidFill>
                <a:ea typeface="黑体" panose="02010609060101010101" pitchFamily="2" charset="-122"/>
              </a:rPr>
              <a:t>si = -32768   80 00 </a:t>
            </a:r>
            <a:endParaRPr lang="en-US" altLang="zh-CN" sz="1600" dirty="0">
              <a:solidFill>
                <a:schemeClr val="accent2"/>
              </a:solidFill>
              <a:ea typeface="黑体" panose="02010609060101010101" pitchFamily="2" charset="-122"/>
            </a:endParaRPr>
          </a:p>
          <a:p>
            <a:pPr marL="0" lvl="0" indent="288925">
              <a:lnSpc>
                <a:spcPct val="100000"/>
              </a:lnSpc>
              <a:spcBef>
                <a:spcPct val="0"/>
              </a:spcBef>
              <a:buNone/>
            </a:pPr>
            <a:r>
              <a:rPr lang="en-US" altLang="zh-CN" sz="1600" dirty="0">
                <a:solidFill>
                  <a:schemeClr val="accent2"/>
                </a:solidFill>
                <a:ea typeface="黑体" panose="02010609060101010101" pitchFamily="2" charset="-122"/>
              </a:rPr>
              <a:t>j = -32768     FF FF 80 00</a:t>
            </a:r>
            <a:endParaRPr lang="en-US" altLang="zh-CN" sz="1600" dirty="0">
              <a:solidFill>
                <a:schemeClr val="accent2"/>
              </a:solidFill>
              <a:ea typeface="黑体" panose="02010609060101010101" pitchFamily="2" charset="-122"/>
            </a:endParaRPr>
          </a:p>
        </p:txBody>
      </p:sp>
      <p:sp>
        <p:nvSpPr>
          <p:cNvPr id="396296" name="Text Box 8"/>
          <p:cNvSpPr txBox="1"/>
          <p:nvPr/>
        </p:nvSpPr>
        <p:spPr>
          <a:xfrm>
            <a:off x="6156008" y="3788728"/>
            <a:ext cx="3025775" cy="107632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600" dirty="0">
                <a:solidFill>
                  <a:srgbClr val="FF0066"/>
                </a:solidFill>
                <a:ea typeface="黑体" panose="02010609060101010101" pitchFamily="2" charset="-122"/>
              </a:rPr>
              <a:t>原因：对</a:t>
            </a:r>
            <a:r>
              <a:rPr lang="en-US" altLang="zh-CN" sz="1600" dirty="0">
                <a:solidFill>
                  <a:srgbClr val="FF0066"/>
                </a:solidFill>
                <a:latin typeface="MingLiU" pitchFamily="49" charset="-122"/>
                <a:ea typeface="MingLiU" pitchFamily="49" charset="-122"/>
              </a:rPr>
              <a:t>i</a:t>
            </a:r>
            <a:r>
              <a:rPr lang="zh-CN" altLang="en-US" sz="1600" dirty="0">
                <a:solidFill>
                  <a:srgbClr val="FF0066"/>
                </a:solidFill>
                <a:ea typeface="黑体" panose="02010609060101010101" pitchFamily="2" charset="-122"/>
              </a:rPr>
              <a:t>截断时发生了溢出，即：</a:t>
            </a:r>
            <a:r>
              <a:rPr lang="en-US" altLang="zh-CN" sz="1600" dirty="0">
                <a:solidFill>
                  <a:srgbClr val="FF0066"/>
                </a:solidFill>
                <a:ea typeface="黑体" panose="02010609060101010101" pitchFamily="2" charset="-122"/>
              </a:rPr>
              <a:t>32768</a:t>
            </a:r>
            <a:r>
              <a:rPr lang="zh-CN" altLang="en-US" sz="1600" dirty="0">
                <a:solidFill>
                  <a:srgbClr val="FF0066"/>
                </a:solidFill>
                <a:ea typeface="黑体" panose="02010609060101010101" pitchFamily="2" charset="-122"/>
              </a:rPr>
              <a:t>截断为</a:t>
            </a:r>
            <a:r>
              <a:rPr lang="en-US" altLang="zh-CN" sz="1600" dirty="0">
                <a:solidFill>
                  <a:srgbClr val="FF0066"/>
                </a:solidFill>
                <a:ea typeface="黑体" panose="02010609060101010101" pitchFamily="2" charset="-122"/>
              </a:rPr>
              <a:t>16</a:t>
            </a:r>
            <a:r>
              <a:rPr lang="zh-CN" altLang="en-US" sz="1600" dirty="0">
                <a:solidFill>
                  <a:srgbClr val="FF0066"/>
                </a:solidFill>
                <a:ea typeface="黑体" panose="02010609060101010101" pitchFamily="2" charset="-122"/>
              </a:rPr>
              <a:t>位数时，因其超出</a:t>
            </a:r>
            <a:r>
              <a:rPr lang="en-US" altLang="zh-CN" sz="1600" dirty="0">
                <a:solidFill>
                  <a:srgbClr val="FF0066"/>
                </a:solidFill>
                <a:ea typeface="黑体" panose="02010609060101010101" pitchFamily="2" charset="-122"/>
              </a:rPr>
              <a:t>16</a:t>
            </a:r>
            <a:r>
              <a:rPr lang="zh-CN" altLang="en-US" sz="1600" dirty="0">
                <a:solidFill>
                  <a:srgbClr val="FF0066"/>
                </a:solidFill>
                <a:ea typeface="黑体" panose="02010609060101010101" pitchFamily="2" charset="-122"/>
              </a:rPr>
              <a:t>位能表示的最大值，故无法截断为正确的</a:t>
            </a:r>
            <a:r>
              <a:rPr lang="en-US" altLang="zh-CN" sz="1600" dirty="0">
                <a:solidFill>
                  <a:srgbClr val="FF0066"/>
                </a:solidFill>
                <a:ea typeface="黑体" panose="02010609060101010101" pitchFamily="2" charset="-122"/>
              </a:rPr>
              <a:t>16</a:t>
            </a:r>
            <a:r>
              <a:rPr lang="zh-CN" altLang="en-US" sz="1600" dirty="0">
                <a:solidFill>
                  <a:srgbClr val="FF0066"/>
                </a:solidFill>
                <a:ea typeface="黑体" panose="02010609060101010101" pitchFamily="2" charset="-122"/>
              </a:rPr>
              <a:t>位数！</a:t>
            </a:r>
            <a:endParaRPr lang="en-US" altLang="zh-CN" sz="1600" dirty="0">
              <a:solidFill>
                <a:srgbClr val="FF0066"/>
              </a:solidFill>
              <a:ea typeface="黑体" panose="02010609060101010101" pitchFamily="2" charset="-122"/>
            </a:endParaRPr>
          </a:p>
        </p:txBody>
      </p:sp>
      <p:sp>
        <p:nvSpPr>
          <p:cNvPr id="2" name="矩形 1"/>
          <p:cNvSpPr/>
          <p:nvPr/>
        </p:nvSpPr>
        <p:spPr>
          <a:xfrm>
            <a:off x="6228080" y="5085080"/>
            <a:ext cx="2546350" cy="10763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600" dirty="0">
                <a:latin typeface="微软雅黑" panose="020B0503020204020204" charset="-122"/>
                <a:ea typeface="微软雅黑" panose="020B0503020204020204" charset="-122"/>
              </a:rPr>
              <a:t>C</a:t>
            </a:r>
            <a:r>
              <a:rPr lang="zh-CN" altLang="en-US" sz="1600" dirty="0">
                <a:latin typeface="微软雅黑" panose="020B0503020204020204" charset="-122"/>
                <a:ea typeface="微软雅黑" panose="020B0503020204020204" charset="-122"/>
              </a:rPr>
              <a:t>语言标准规定，长数转换为短数的结果是未定义的（</a:t>
            </a:r>
            <a:r>
              <a:rPr lang="en-US" altLang="zh-CN" sz="1600" dirty="0">
                <a:latin typeface="微软雅黑" panose="020B0503020204020204" charset="-122"/>
                <a:ea typeface="微软雅黑" panose="020B0503020204020204" charset="-122"/>
              </a:rPr>
              <a:t>UB</a:t>
            </a:r>
            <a:r>
              <a:rPr lang="zh-CN" altLang="en-US" sz="1600" dirty="0">
                <a:latin typeface="微软雅黑" panose="020B0503020204020204" charset="-122"/>
                <a:ea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rPr>
              <a:t>没有规定编译器必须报错</a:t>
            </a:r>
            <a:endParaRPr lang="zh-CN" altLang="en-US" sz="16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charRg st="13" end="30"/>
                                            </p:txEl>
                                          </p:spTgt>
                                        </p:tgtEl>
                                        <p:attrNameLst>
                                          <p:attrName>style.visibility</p:attrName>
                                        </p:attrNameLst>
                                      </p:cBhvr>
                                      <p:to>
                                        <p:strVal val="visible"/>
                                      </p:to>
                                    </p:set>
                                    <p:animEffect transition="in" filter="blinds(horizontal)">
                                      <p:cBhvr>
                                        <p:cTn id="7" dur="500"/>
                                        <p:tgtEl>
                                          <p:spTgt spid="396291">
                                            <p:txEl>
                                              <p:charRg st="13"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charRg st="33" end="74"/>
                                            </p:txEl>
                                          </p:spTgt>
                                        </p:tgtEl>
                                        <p:attrNameLst>
                                          <p:attrName>style.visibility</p:attrName>
                                        </p:attrNameLst>
                                      </p:cBhvr>
                                      <p:to>
                                        <p:strVal val="visible"/>
                                      </p:to>
                                    </p:set>
                                    <p:animEffect transition="in" filter="blinds(horizontal)">
                                      <p:cBhvr>
                                        <p:cTn id="12" dur="500"/>
                                        <p:tgtEl>
                                          <p:spTgt spid="396291">
                                            <p:txEl>
                                              <p:charRg st="3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charRg st="74" end="81"/>
                                            </p:txEl>
                                          </p:spTgt>
                                        </p:tgtEl>
                                        <p:attrNameLst>
                                          <p:attrName>style.visibility</p:attrName>
                                        </p:attrNameLst>
                                      </p:cBhvr>
                                      <p:to>
                                        <p:strVal val="visible"/>
                                      </p:to>
                                    </p:set>
                                    <p:animEffect transition="in" filter="blinds(horizontal)">
                                      <p:cBhvr>
                                        <p:cTn id="17" dur="500"/>
                                        <p:tgtEl>
                                          <p:spTgt spid="396291">
                                            <p:txEl>
                                              <p:charRg st="74"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charRg st="81" end="103"/>
                                            </p:txEl>
                                          </p:spTgt>
                                        </p:tgtEl>
                                        <p:attrNameLst>
                                          <p:attrName>style.visibility</p:attrName>
                                        </p:attrNameLst>
                                      </p:cBhvr>
                                      <p:to>
                                        <p:strVal val="visible"/>
                                      </p:to>
                                    </p:set>
                                    <p:animEffect transition="in" filter="blinds(horizontal)">
                                      <p:cBhvr>
                                        <p:cTn id="22" dur="500"/>
                                        <p:tgtEl>
                                          <p:spTgt spid="396291">
                                            <p:txEl>
                                              <p:charRg st="81"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charRg st="103" end="126"/>
                                            </p:txEl>
                                          </p:spTgt>
                                        </p:tgtEl>
                                        <p:attrNameLst>
                                          <p:attrName>style.visibility</p:attrName>
                                        </p:attrNameLst>
                                      </p:cBhvr>
                                      <p:to>
                                        <p:strVal val="visible"/>
                                      </p:to>
                                    </p:set>
                                    <p:animEffect transition="in" filter="blinds(horizontal)">
                                      <p:cBhvr>
                                        <p:cTn id="27" dur="500"/>
                                        <p:tgtEl>
                                          <p:spTgt spid="396291">
                                            <p:txEl>
                                              <p:charRg st="103"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charRg st="126" end="133"/>
                                            </p:txEl>
                                          </p:spTgt>
                                        </p:tgtEl>
                                        <p:attrNameLst>
                                          <p:attrName>style.visibility</p:attrName>
                                        </p:attrNameLst>
                                      </p:cBhvr>
                                      <p:to>
                                        <p:strVal val="visible"/>
                                      </p:to>
                                    </p:set>
                                    <p:animEffect transition="in" filter="blinds(horizontal)">
                                      <p:cBhvr>
                                        <p:cTn id="32" dur="500"/>
                                        <p:tgtEl>
                                          <p:spTgt spid="396291">
                                            <p:txEl>
                                              <p:charRg st="126"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charRg st="133" end="157"/>
                                            </p:txEl>
                                          </p:spTgt>
                                        </p:tgtEl>
                                        <p:attrNameLst>
                                          <p:attrName>style.visibility</p:attrName>
                                        </p:attrNameLst>
                                      </p:cBhvr>
                                      <p:to>
                                        <p:strVal val="visible"/>
                                      </p:to>
                                    </p:set>
                                    <p:animEffect transition="in" filter="blinds(horizontal)">
                                      <p:cBhvr>
                                        <p:cTn id="37" dur="500"/>
                                        <p:tgtEl>
                                          <p:spTgt spid="396291">
                                            <p:txEl>
                                              <p:charRg st="133" end="15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charRg st="157" end="202"/>
                                            </p:txEl>
                                          </p:spTgt>
                                        </p:tgtEl>
                                        <p:attrNameLst>
                                          <p:attrName>style.visibility</p:attrName>
                                        </p:attrNameLst>
                                      </p:cBhvr>
                                      <p:to>
                                        <p:strVal val="visible"/>
                                      </p:to>
                                    </p:set>
                                    <p:animEffect transition="in" filter="blinds(horizontal)">
                                      <p:cBhvr>
                                        <p:cTn id="42" dur="500"/>
                                        <p:tgtEl>
                                          <p:spTgt spid="396291">
                                            <p:txEl>
                                              <p:charRg st="157" end="2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6291">
                                            <p:txEl>
                                              <p:charRg st="202" end="222"/>
                                            </p:txEl>
                                          </p:spTgt>
                                        </p:tgtEl>
                                        <p:attrNameLst>
                                          <p:attrName>style.visibility</p:attrName>
                                        </p:attrNameLst>
                                      </p:cBhvr>
                                      <p:to>
                                        <p:strVal val="visible"/>
                                      </p:to>
                                    </p:set>
                                    <p:animEffect transition="in" filter="blinds(horizontal)">
                                      <p:cBhvr>
                                        <p:cTn id="47" dur="500"/>
                                        <p:tgtEl>
                                          <p:spTgt spid="396291">
                                            <p:txEl>
                                              <p:charRg st="202" end="22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96291">
                                            <p:txEl>
                                              <p:charRg st="222" end="248"/>
                                            </p:txEl>
                                          </p:spTgt>
                                        </p:tgtEl>
                                        <p:attrNameLst>
                                          <p:attrName>style.visibility</p:attrName>
                                        </p:attrNameLst>
                                      </p:cBhvr>
                                      <p:to>
                                        <p:strVal val="visible"/>
                                      </p:to>
                                    </p:set>
                                    <p:animEffect transition="in" filter="blinds(horizontal)">
                                      <p:cBhvr>
                                        <p:cTn id="50" dur="500"/>
                                        <p:tgtEl>
                                          <p:spTgt spid="396291">
                                            <p:txEl>
                                              <p:charRg st="222" end="24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6291">
                                            <p:txEl>
                                              <p:charRg st="248" end="261"/>
                                            </p:txEl>
                                          </p:spTgt>
                                        </p:tgtEl>
                                        <p:attrNameLst>
                                          <p:attrName>style.visibility</p:attrName>
                                        </p:attrNameLst>
                                      </p:cBhvr>
                                      <p:to>
                                        <p:strVal val="visible"/>
                                      </p:to>
                                    </p:set>
                                    <p:animEffect transition="in" filter="blinds(horizontal)">
                                      <p:cBhvr>
                                        <p:cTn id="53" dur="500"/>
                                        <p:tgtEl>
                                          <p:spTgt spid="396291">
                                            <p:txEl>
                                              <p:charRg st="248" end="261"/>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96291">
                                            <p:txEl>
                                              <p:charRg st="261" end="283"/>
                                            </p:txEl>
                                          </p:spTgt>
                                        </p:tgtEl>
                                        <p:attrNameLst>
                                          <p:attrName>style.visibility</p:attrName>
                                        </p:attrNameLst>
                                      </p:cBhvr>
                                      <p:to>
                                        <p:strVal val="visible"/>
                                      </p:to>
                                    </p:set>
                                    <p:animEffect transition="in" filter="blinds(horizontal)">
                                      <p:cBhvr>
                                        <p:cTn id="56" dur="500"/>
                                        <p:tgtEl>
                                          <p:spTgt spid="396291">
                                            <p:txEl>
                                              <p:charRg st="261" end="28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6292"/>
                                        </p:tgtEl>
                                        <p:attrNameLst>
                                          <p:attrName>style.visibility</p:attrName>
                                        </p:attrNameLst>
                                      </p:cBhvr>
                                      <p:to>
                                        <p:strVal val="visible"/>
                                      </p:to>
                                    </p:set>
                                    <p:animEffect transition="in" filter="blinds(horizontal)">
                                      <p:cBhvr>
                                        <p:cTn id="61" dur="500"/>
                                        <p:tgtEl>
                                          <p:spTgt spid="39629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96294"/>
                                        </p:tgtEl>
                                        <p:attrNameLst>
                                          <p:attrName>style.visibility</p:attrName>
                                        </p:attrNameLst>
                                      </p:cBhvr>
                                      <p:to>
                                        <p:strVal val="visible"/>
                                      </p:to>
                                    </p:set>
                                    <p:animEffect transition="in" filter="blinds(horizontal)">
                                      <p:cBhvr>
                                        <p:cTn id="66" dur="500"/>
                                        <p:tgtEl>
                                          <p:spTgt spid="39629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96295"/>
                                        </p:tgtEl>
                                        <p:attrNameLst>
                                          <p:attrName>style.visibility</p:attrName>
                                        </p:attrNameLst>
                                      </p:cBhvr>
                                      <p:to>
                                        <p:strVal val="visible"/>
                                      </p:to>
                                    </p:set>
                                    <p:animEffect transition="in" filter="blinds(horizontal)">
                                      <p:cBhvr>
                                        <p:cTn id="71" dur="500"/>
                                        <p:tgtEl>
                                          <p:spTgt spid="39629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96296"/>
                                        </p:tgtEl>
                                        <p:attrNameLst>
                                          <p:attrName>style.visibility</p:attrName>
                                        </p:attrNameLst>
                                      </p:cBhvr>
                                      <p:to>
                                        <p:strVal val="visible"/>
                                      </p:to>
                                    </p:set>
                                    <p:animEffect transition="in" filter="blinds(horizontal)">
                                      <p:cBhvr>
                                        <p:cTn id="76" dur="500"/>
                                        <p:tgtEl>
                                          <p:spTgt spid="396296"/>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randombar(horizontal)">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bldLvl="0" animBg="1"/>
      <p:bldP spid="396295" grpId="0"/>
      <p:bldP spid="39629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idx="4294967295"/>
          </p:nvPr>
        </p:nvSpPr>
        <p:spPr>
          <a:xfrm>
            <a:off x="395605" y="260985"/>
            <a:ext cx="7765415" cy="604520"/>
          </a:xfrm>
        </p:spPr>
        <p:txBody>
          <a:bodyPr vert="horz" wrap="square" lIns="63500" tIns="25400" rIns="63500" bIns="25400" anchor="t" anchorCtr="0">
            <a:spAutoFit/>
          </a:bodyPr>
          <a:p>
            <a:pPr algn="l">
              <a:buSzTx/>
              <a:buFontTx/>
            </a:pPr>
            <a:r>
              <a:rPr lang="zh-CN" altLang="en-US" sz="3600" b="1" dirty="0">
                <a:solidFill>
                  <a:schemeClr val="bg1"/>
                </a:solidFill>
                <a:latin typeface="华文新魏" panose="02010800040101010101" pitchFamily="2" charset="-122"/>
                <a:ea typeface="华文新魏" panose="02010800040101010101" pitchFamily="2" charset="-122"/>
                <a:cs typeface="+mn-cs"/>
              </a:rPr>
              <a:t>如何实现高级语言源程序中的运算？</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496643" name="Rectangle 3"/>
          <p:cNvSpPr>
            <a:spLocks noGrp="1"/>
          </p:cNvSpPr>
          <p:nvPr>
            <p:ph type="body" idx="4294967295"/>
          </p:nvPr>
        </p:nvSpPr>
        <p:spPr>
          <a:xfrm>
            <a:off x="395605" y="1340485"/>
            <a:ext cx="8191500" cy="2652395"/>
          </a:xfrm>
        </p:spPr>
        <p:txBody>
          <a:bodyPr vert="horz" wrap="square" lIns="63500" tIns="25400" rIns="63500" bIns="25400" anchor="t" anchorCtr="0">
            <a:spAutoFit/>
          </a:bodyPr>
          <a:p>
            <a:pPr marL="203200" indent="-203200">
              <a:lnSpc>
                <a:spcPct val="100000"/>
              </a:lnSpc>
            </a:pPr>
            <a:r>
              <a:rPr lang="zh-CN" altLang="en-US" sz="1800" dirty="0">
                <a:latin typeface="Times New Roman" panose="02020603050405020304" pitchFamily="2" charset="0"/>
                <a:ea typeface="黑体" panose="02010609060101010101" pitchFamily="2" charset="-122"/>
              </a:rPr>
              <a:t>总结：</a:t>
            </a:r>
            <a:r>
              <a:rPr lang="en-US" altLang="zh-CN" sz="1800" dirty="0">
                <a:latin typeface="Times New Roman" panose="02020603050405020304" pitchFamily="2" charset="0"/>
                <a:ea typeface="黑体" panose="02010609060101010101" pitchFamily="2" charset="-122"/>
              </a:rPr>
              <a:t>C</a:t>
            </a:r>
            <a:r>
              <a:rPr lang="zh-CN" altLang="en-US" sz="1800" dirty="0">
                <a:latin typeface="Times New Roman" panose="02020603050405020304" pitchFamily="2" charset="0"/>
                <a:ea typeface="黑体" panose="02010609060101010101" pitchFamily="2" charset="-122"/>
              </a:rPr>
              <a:t>语言程序中的基本数据类型及其基本运算类型</a:t>
            </a:r>
            <a:endParaRPr lang="zh-CN" altLang="en-US" sz="1800" dirty="0">
              <a:latin typeface="Times New Roman" panose="02020603050405020304" pitchFamily="2" charset="0"/>
              <a:ea typeface="黑体" panose="02010609060101010101" pitchFamily="2" charset="-122"/>
            </a:endParaRPr>
          </a:p>
          <a:p>
            <a:pPr marL="685800" lvl="1" indent="-190500">
              <a:lnSpc>
                <a:spcPct val="100000"/>
              </a:lnSpc>
            </a:pPr>
            <a:r>
              <a:rPr lang="zh-CN" altLang="en-US" sz="1800" dirty="0">
                <a:latin typeface="Times New Roman" panose="02020603050405020304" pitchFamily="2" charset="0"/>
                <a:ea typeface="黑体" panose="02010609060101010101" pitchFamily="2" charset="-122"/>
              </a:rPr>
              <a:t>基本数据类型</a:t>
            </a:r>
            <a:endParaRPr lang="zh-CN" altLang="en-US" sz="1800" dirty="0">
              <a:latin typeface="Times New Roman" panose="02020603050405020304" pitchFamily="2" charset="0"/>
              <a:ea typeface="黑体" panose="02010609060101010101" pitchFamily="2" charset="-122"/>
            </a:endParaRPr>
          </a:p>
          <a:p>
            <a:pPr marL="1257300" lvl="2" indent="-342900">
              <a:lnSpc>
                <a:spcPct val="100000"/>
              </a:lnSpc>
            </a:pPr>
            <a:r>
              <a:rPr lang="zh-CN" altLang="en-US" sz="1800" dirty="0">
                <a:solidFill>
                  <a:srgbClr val="009900"/>
                </a:solidFill>
                <a:latin typeface="Times New Roman" panose="02020603050405020304" pitchFamily="2" charset="0"/>
                <a:ea typeface="黑体" panose="02010609060101010101" pitchFamily="2" charset="-122"/>
              </a:rPr>
              <a:t>无符号数、带符号整数、浮点数、位串、字符（串）</a:t>
            </a:r>
            <a:endParaRPr lang="en-US" altLang="zh-CN" sz="1800" dirty="0">
              <a:solidFill>
                <a:srgbClr val="009900"/>
              </a:solidFill>
              <a:latin typeface="Times New Roman" panose="02020603050405020304" pitchFamily="2" charset="0"/>
              <a:ea typeface="黑体" panose="02010609060101010101" pitchFamily="2" charset="-122"/>
            </a:endParaRPr>
          </a:p>
          <a:p>
            <a:pPr marL="685800" lvl="1" indent="-190500">
              <a:lnSpc>
                <a:spcPct val="100000"/>
              </a:lnSpc>
            </a:pPr>
            <a:r>
              <a:rPr lang="zh-CN" altLang="en-US" sz="1800" dirty="0">
                <a:latin typeface="Times New Roman" panose="02020603050405020304" pitchFamily="2" charset="0"/>
                <a:ea typeface="黑体" panose="02010609060101010101" pitchFamily="2" charset="-122"/>
              </a:rPr>
              <a:t>基本运算类型</a:t>
            </a:r>
            <a:endParaRPr lang="zh-CN" altLang="en-US" sz="1800" dirty="0">
              <a:latin typeface="Times New Roman" panose="02020603050405020304" pitchFamily="2" charset="0"/>
              <a:ea typeface="黑体" panose="02010609060101010101" pitchFamily="2" charset="-122"/>
            </a:endParaRPr>
          </a:p>
          <a:p>
            <a:pPr marL="1257300" lvl="2" indent="-342900">
              <a:lnSpc>
                <a:spcPct val="100000"/>
              </a:lnSpc>
            </a:pPr>
            <a:r>
              <a:rPr lang="zh-CN" altLang="en-US" sz="1800" dirty="0">
                <a:solidFill>
                  <a:srgbClr val="009900"/>
                </a:solidFill>
                <a:latin typeface="Times New Roman" panose="02020603050405020304" pitchFamily="2" charset="0"/>
                <a:ea typeface="黑体" panose="02010609060101010101" pitchFamily="2" charset="-122"/>
              </a:rPr>
              <a:t>算术、按位、逻辑、移位、扩展和截断、匹配</a:t>
            </a:r>
            <a:endParaRPr lang="zh-CN" altLang="en-US" sz="1800" dirty="0">
              <a:solidFill>
                <a:srgbClr val="009900"/>
              </a:solidFill>
              <a:latin typeface="Times New Roman" panose="02020603050405020304" pitchFamily="2" charset="0"/>
              <a:ea typeface="黑体" panose="02010609060101010101" pitchFamily="2" charset="-122"/>
            </a:endParaRPr>
          </a:p>
          <a:p>
            <a:pPr marL="203200" indent="-203200">
              <a:lnSpc>
                <a:spcPct val="100000"/>
              </a:lnSpc>
            </a:pPr>
            <a:r>
              <a:rPr lang="zh-CN" altLang="en-US" sz="1800" dirty="0">
                <a:latin typeface="Times New Roman" panose="02020603050405020304" pitchFamily="2" charset="0"/>
                <a:ea typeface="黑体" panose="02010609060101010101" pitchFamily="2" charset="-122"/>
              </a:rPr>
              <a:t>计算机如何实现高级语言程序中的运算？</a:t>
            </a:r>
            <a:endParaRPr lang="zh-CN" altLang="en-US" sz="1800" dirty="0">
              <a:latin typeface="Times New Roman" panose="02020603050405020304" pitchFamily="2" charset="0"/>
              <a:ea typeface="黑体" panose="02010609060101010101" pitchFamily="2" charset="-122"/>
            </a:endParaRPr>
          </a:p>
          <a:p>
            <a:pPr marL="685800" lvl="1" indent="-190500">
              <a:lnSpc>
                <a:spcPct val="100000"/>
              </a:lnSpc>
            </a:pPr>
            <a:r>
              <a:rPr lang="zh-CN" altLang="en-US" sz="1800" dirty="0">
                <a:latin typeface="Times New Roman" panose="02020603050405020304" pitchFamily="2" charset="0"/>
                <a:ea typeface="黑体" panose="02010609060101010101" pitchFamily="2" charset="-122"/>
              </a:rPr>
              <a:t>将各类表达式编译（转换）为指令序列</a:t>
            </a:r>
            <a:endParaRPr lang="zh-CN" altLang="en-US" sz="1800" dirty="0">
              <a:latin typeface="Times New Roman" panose="02020603050405020304" pitchFamily="2" charset="0"/>
              <a:ea typeface="黑体" panose="02010609060101010101" pitchFamily="2" charset="-122"/>
            </a:endParaRPr>
          </a:p>
          <a:p>
            <a:pPr marL="685800" lvl="1" indent="-190500">
              <a:lnSpc>
                <a:spcPct val="100000"/>
              </a:lnSpc>
            </a:pPr>
            <a:r>
              <a:rPr lang="zh-CN" altLang="en-US" sz="1800" dirty="0">
                <a:latin typeface="Times New Roman" panose="02020603050405020304" pitchFamily="2" charset="0"/>
                <a:ea typeface="黑体" panose="02010609060101010101" pitchFamily="2" charset="-122"/>
              </a:rPr>
              <a:t>计算机直接执行指令来完成运算</a:t>
            </a:r>
            <a:endParaRPr lang="en-US" altLang="zh-CN" sz="1800" dirty="0">
              <a:latin typeface="Times New Roman" panose="02020603050405020304" pitchFamily="2" charset="0"/>
              <a:ea typeface="黑体" panose="02010609060101010101" pitchFamily="2" charset="-122"/>
            </a:endParaRPr>
          </a:p>
        </p:txBody>
      </p:sp>
      <p:sp>
        <p:nvSpPr>
          <p:cNvPr id="496644" name="Rectangle 4"/>
          <p:cNvSpPr/>
          <p:nvPr/>
        </p:nvSpPr>
        <p:spPr>
          <a:xfrm>
            <a:off x="395605" y="4149090"/>
            <a:ext cx="8263255" cy="2084070"/>
          </a:xfrm>
          <a:prstGeom prst="rect">
            <a:avLst/>
          </a:prstGeom>
          <a:noFill/>
          <a:ln w="12700">
            <a:noFill/>
          </a:ln>
        </p:spPr>
        <p:txBody>
          <a:bodyPr wrap="squar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266700">
              <a:lnSpc>
                <a:spcPct val="100000"/>
              </a:lnSpc>
              <a:spcBef>
                <a:spcPct val="40000"/>
              </a:spcBef>
              <a:buNone/>
            </a:pPr>
            <a:r>
              <a:rPr lang="zh-CN" altLang="en-US" sz="1800" dirty="0">
                <a:latin typeface="Times New Roman" panose="02020603050405020304" pitchFamily="2" charset="0"/>
                <a:ea typeface="黑体" panose="02010609060101010101" pitchFamily="2" charset="-122"/>
              </a:rPr>
              <a:t>例：</a:t>
            </a:r>
            <a:r>
              <a:rPr lang="en-US" altLang="zh-CN" sz="1800" dirty="0">
                <a:latin typeface="Times New Roman" panose="02020603050405020304" pitchFamily="2" charset="0"/>
                <a:ea typeface="黑体" panose="02010609060101010101" pitchFamily="2" charset="-122"/>
              </a:rPr>
              <a:t>C</a:t>
            </a:r>
            <a:r>
              <a:rPr lang="zh-CN" altLang="en-US" sz="1800" dirty="0">
                <a:latin typeface="Times New Roman" panose="02020603050405020304" pitchFamily="2" charset="0"/>
                <a:ea typeface="黑体" panose="02010609060101010101" pitchFamily="2" charset="-122"/>
              </a:rPr>
              <a:t>语言赋值语句</a:t>
            </a:r>
            <a:r>
              <a:rPr lang="zh-CN" altLang="en-US" sz="1800" dirty="0">
                <a:solidFill>
                  <a:srgbClr val="CC3300"/>
                </a:solidFill>
                <a:latin typeface="Times New Roman" panose="02020603050405020304" pitchFamily="2" charset="0"/>
                <a:ea typeface="黑体" panose="02010609060101010101" pitchFamily="2" charset="-122"/>
              </a:rPr>
              <a:t>“</a:t>
            </a:r>
            <a:r>
              <a:rPr lang="en-US" altLang="zh-CN" sz="1800" dirty="0">
                <a:solidFill>
                  <a:srgbClr val="CC3300"/>
                </a:solidFill>
                <a:latin typeface="Times New Roman" panose="02020603050405020304" pitchFamily="2" charset="0"/>
                <a:ea typeface="黑体" panose="02010609060101010101" pitchFamily="2" charset="-122"/>
              </a:rPr>
              <a:t>f = (g+h) </a:t>
            </a:r>
            <a:r>
              <a:rPr lang="pt-BR" altLang="zh-CN" sz="1800" dirty="0">
                <a:solidFill>
                  <a:srgbClr val="CC3300"/>
                </a:solidFill>
                <a:latin typeface="Times New Roman" panose="02020603050405020304" pitchFamily="2" charset="0"/>
                <a:ea typeface="黑体" panose="02010609060101010101" pitchFamily="2" charset="-122"/>
              </a:rPr>
              <a:t>– </a:t>
            </a:r>
            <a:r>
              <a:rPr lang="en-US" altLang="zh-CN" sz="1800" dirty="0">
                <a:solidFill>
                  <a:srgbClr val="CC3300"/>
                </a:solidFill>
                <a:latin typeface="Times New Roman" panose="02020603050405020304" pitchFamily="2" charset="0"/>
                <a:ea typeface="黑体" panose="02010609060101010101" pitchFamily="2" charset="-122"/>
              </a:rPr>
              <a:t>(i+j);”</a:t>
            </a:r>
            <a:r>
              <a:rPr lang="zh-CN" altLang="en-US" sz="1800" dirty="0">
                <a:latin typeface="Times New Roman" panose="02020603050405020304" pitchFamily="2" charset="0"/>
                <a:ea typeface="黑体" panose="02010609060101010101" pitchFamily="2" charset="-122"/>
              </a:rPr>
              <a:t>中变量</a:t>
            </a:r>
            <a:r>
              <a:rPr lang="en-US" altLang="zh-CN" sz="1800" dirty="0">
                <a:latin typeface="Times New Roman" panose="02020603050405020304" pitchFamily="2" charset="0"/>
                <a:ea typeface="黑体" panose="02010609060101010101" pitchFamily="2" charset="-122"/>
              </a:rPr>
              <a:t>i</a:t>
            </a:r>
            <a:r>
              <a:rPr lang="zh-CN" altLang="en-US" sz="1800" dirty="0">
                <a:latin typeface="Times New Roman" panose="02020603050405020304" pitchFamily="2" charset="0"/>
                <a:ea typeface="黑体" panose="02010609060101010101" pitchFamily="2" charset="-122"/>
              </a:rPr>
              <a:t>、</a:t>
            </a:r>
            <a:r>
              <a:rPr lang="en-US" altLang="zh-CN" sz="1800" dirty="0">
                <a:latin typeface="Times New Roman" panose="02020603050405020304" pitchFamily="2" charset="0"/>
                <a:ea typeface="黑体" panose="02010609060101010101" pitchFamily="2" charset="-122"/>
              </a:rPr>
              <a:t>j</a:t>
            </a:r>
            <a:r>
              <a:rPr lang="zh-CN" altLang="en-US" sz="1800" dirty="0">
                <a:latin typeface="Times New Roman" panose="02020603050405020304" pitchFamily="2" charset="0"/>
                <a:ea typeface="黑体" panose="02010609060101010101" pitchFamily="2" charset="-122"/>
              </a:rPr>
              <a:t>、</a:t>
            </a:r>
            <a:r>
              <a:rPr lang="en-US" altLang="zh-CN" sz="1800" dirty="0">
                <a:latin typeface="Times New Roman" panose="02020603050405020304" pitchFamily="2" charset="0"/>
                <a:ea typeface="黑体" panose="02010609060101010101" pitchFamily="2" charset="-122"/>
              </a:rPr>
              <a:t>f</a:t>
            </a:r>
            <a:r>
              <a:rPr lang="zh-CN" altLang="en-US" sz="1800" dirty="0">
                <a:latin typeface="Times New Roman" panose="02020603050405020304" pitchFamily="2" charset="0"/>
                <a:ea typeface="黑体" panose="02010609060101010101" pitchFamily="2" charset="-122"/>
              </a:rPr>
              <a:t>、</a:t>
            </a:r>
            <a:r>
              <a:rPr lang="en-US" altLang="zh-CN" sz="1800" dirty="0">
                <a:latin typeface="Times New Roman" panose="02020603050405020304" pitchFamily="2" charset="0"/>
                <a:ea typeface="黑体" panose="02010609060101010101" pitchFamily="2" charset="-122"/>
              </a:rPr>
              <a:t>g</a:t>
            </a:r>
            <a:r>
              <a:rPr lang="zh-CN" altLang="en-US" sz="1800" dirty="0">
                <a:latin typeface="Times New Roman" panose="02020603050405020304" pitchFamily="2" charset="0"/>
                <a:ea typeface="黑体" panose="02010609060101010101" pitchFamily="2" charset="-122"/>
              </a:rPr>
              <a:t>、</a:t>
            </a:r>
            <a:r>
              <a:rPr lang="en-US" altLang="zh-CN" sz="1800" dirty="0">
                <a:latin typeface="Times New Roman" panose="02020603050405020304" pitchFamily="2" charset="0"/>
                <a:ea typeface="黑体" panose="02010609060101010101" pitchFamily="2" charset="-122"/>
              </a:rPr>
              <a:t>h</a:t>
            </a:r>
            <a:r>
              <a:rPr lang="zh-CN" altLang="en-US" sz="1800" dirty="0">
                <a:latin typeface="Times New Roman" panose="02020603050405020304" pitchFamily="2" charset="0"/>
                <a:ea typeface="黑体" panose="02010609060101010101" pitchFamily="2" charset="-122"/>
              </a:rPr>
              <a:t>由编译器分别分配给</a:t>
            </a:r>
            <a:r>
              <a:rPr lang="en-US" altLang="zh-CN" sz="1800" dirty="0">
                <a:latin typeface="Times New Roman" panose="02020603050405020304" pitchFamily="2" charset="0"/>
                <a:ea typeface="黑体" panose="02010609060101010101" pitchFamily="2" charset="-122"/>
              </a:rPr>
              <a:t>MIPS</a:t>
            </a:r>
            <a:r>
              <a:rPr lang="zh-CN" altLang="en-US" sz="1800" dirty="0">
                <a:latin typeface="Times New Roman" panose="02020603050405020304" pitchFamily="2" charset="0"/>
                <a:ea typeface="黑体" panose="02010609060101010101" pitchFamily="2" charset="-122"/>
              </a:rPr>
              <a:t>寄存器</a:t>
            </a:r>
            <a:r>
              <a:rPr lang="en-US" altLang="zh-CN" sz="1800" dirty="0">
                <a:latin typeface="Times New Roman" panose="02020603050405020304" pitchFamily="2" charset="0"/>
                <a:ea typeface="黑体" panose="02010609060101010101" pitchFamily="2" charset="-122"/>
              </a:rPr>
              <a:t>$t0~$t4</a:t>
            </a:r>
            <a:r>
              <a:rPr lang="zh-CN" altLang="en-US" sz="1800" dirty="0">
                <a:latin typeface="Times New Roman" panose="02020603050405020304" pitchFamily="2" charset="0"/>
                <a:ea typeface="黑体" panose="02010609060101010101" pitchFamily="2" charset="-122"/>
              </a:rPr>
              <a:t>。寄存器</a:t>
            </a:r>
            <a:r>
              <a:rPr lang="en-US" altLang="zh-CN" sz="1800" dirty="0">
                <a:latin typeface="Times New Roman" panose="02020603050405020304" pitchFamily="2" charset="0"/>
                <a:ea typeface="黑体" panose="02010609060101010101" pitchFamily="2" charset="-122"/>
              </a:rPr>
              <a:t>$t0~$t7</a:t>
            </a:r>
            <a:r>
              <a:rPr lang="zh-CN" altLang="en-US" sz="1800" dirty="0">
                <a:latin typeface="Times New Roman" panose="02020603050405020304" pitchFamily="2" charset="0"/>
                <a:ea typeface="黑体" panose="02010609060101010101" pitchFamily="2" charset="-122"/>
              </a:rPr>
              <a:t>的编号对应</a:t>
            </a:r>
            <a:r>
              <a:rPr lang="en-US" altLang="zh-CN" sz="1800" dirty="0">
                <a:latin typeface="Times New Roman" panose="02020603050405020304" pitchFamily="2" charset="0"/>
                <a:ea typeface="黑体" panose="02010609060101010101" pitchFamily="2" charset="-122"/>
              </a:rPr>
              <a:t>8~15</a:t>
            </a:r>
            <a:r>
              <a:rPr lang="zh-CN" altLang="en-US" sz="1800" dirty="0">
                <a:latin typeface="Times New Roman" panose="02020603050405020304" pitchFamily="2" charset="0"/>
                <a:ea typeface="黑体" panose="02010609060101010101" pitchFamily="2" charset="-122"/>
              </a:rPr>
              <a:t>，上述程序段对应的</a:t>
            </a:r>
            <a:r>
              <a:rPr lang="en-US" altLang="zh-CN" sz="1800" dirty="0">
                <a:latin typeface="Times New Roman" panose="02020603050405020304" pitchFamily="2" charset="0"/>
                <a:ea typeface="黑体" panose="02010609060101010101" pitchFamily="2" charset="-122"/>
              </a:rPr>
              <a:t>MIPS</a:t>
            </a:r>
            <a:r>
              <a:rPr lang="zh-CN" altLang="en-US" sz="1800" dirty="0">
                <a:latin typeface="Times New Roman" panose="02020603050405020304" pitchFamily="2" charset="0"/>
                <a:ea typeface="黑体" panose="02010609060101010101" pitchFamily="2" charset="-122"/>
              </a:rPr>
              <a:t>机器代码和汇编表示（</a:t>
            </a:r>
            <a:r>
              <a:rPr lang="en-US" altLang="zh-CN" sz="1800" dirty="0">
                <a:latin typeface="Times New Roman" panose="02020603050405020304" pitchFamily="2" charset="0"/>
                <a:ea typeface="黑体" panose="02010609060101010101" pitchFamily="2" charset="-122"/>
              </a:rPr>
              <a:t>#</a:t>
            </a:r>
            <a:r>
              <a:rPr lang="zh-CN" altLang="en-US" sz="1800" dirty="0">
                <a:latin typeface="Times New Roman" panose="02020603050405020304" pitchFamily="2" charset="0"/>
                <a:ea typeface="黑体" panose="02010609060101010101" pitchFamily="2" charset="-122"/>
              </a:rPr>
              <a:t>后为注释）如下：</a:t>
            </a:r>
            <a:endParaRPr lang="zh-CN" altLang="en-US" sz="1800" dirty="0">
              <a:latin typeface="Times New Roman" panose="02020603050405020304" pitchFamily="2" charset="0"/>
              <a:ea typeface="黑体" panose="02010609060101010101" pitchFamily="2" charset="-122"/>
            </a:endParaRPr>
          </a:p>
          <a:p>
            <a:pPr marL="0" lvl="0" indent="266700">
              <a:lnSpc>
                <a:spcPct val="100000"/>
              </a:lnSpc>
              <a:spcBef>
                <a:spcPct val="40000"/>
              </a:spcBef>
              <a:buNone/>
            </a:pPr>
            <a:r>
              <a:rPr lang="en-US" altLang="zh-CN" sz="1800" dirty="0">
                <a:solidFill>
                  <a:srgbClr val="009900"/>
                </a:solidFill>
                <a:latin typeface="Times New Roman" panose="02020603050405020304" pitchFamily="2" charset="0"/>
                <a:ea typeface="黑体" panose="02010609060101010101" pitchFamily="2" charset="-122"/>
              </a:rPr>
              <a:t>000000 </a:t>
            </a:r>
            <a:r>
              <a:rPr lang="en-US" altLang="zh-CN" sz="1800" dirty="0">
                <a:solidFill>
                  <a:srgbClr val="3333FF"/>
                </a:solidFill>
                <a:latin typeface="Times New Roman" panose="02020603050405020304" pitchFamily="2" charset="0"/>
                <a:ea typeface="黑体" panose="02010609060101010101" pitchFamily="2" charset="-122"/>
              </a:rPr>
              <a:t>01011</a:t>
            </a:r>
            <a:r>
              <a:rPr lang="en-US" altLang="zh-CN" sz="1800" dirty="0">
                <a:solidFill>
                  <a:srgbClr val="009900"/>
                </a:solidFill>
                <a:latin typeface="Times New Roman" panose="02020603050405020304" pitchFamily="2" charset="0"/>
                <a:ea typeface="黑体" panose="02010609060101010101" pitchFamily="2" charset="-122"/>
              </a:rPr>
              <a:t> </a:t>
            </a:r>
            <a:r>
              <a:rPr lang="en-US" altLang="zh-CN" sz="1800" dirty="0">
                <a:solidFill>
                  <a:srgbClr val="3333FF"/>
                </a:solidFill>
                <a:latin typeface="Times New Roman" panose="02020603050405020304" pitchFamily="2" charset="0"/>
                <a:ea typeface="黑体" panose="02010609060101010101" pitchFamily="2" charset="-122"/>
              </a:rPr>
              <a:t>01100 01101</a:t>
            </a:r>
            <a:r>
              <a:rPr lang="en-US" altLang="zh-CN" sz="1800" dirty="0">
                <a:solidFill>
                  <a:srgbClr val="009900"/>
                </a:solidFill>
                <a:latin typeface="Times New Roman" panose="02020603050405020304" pitchFamily="2" charset="0"/>
                <a:ea typeface="黑体" panose="02010609060101010101" pitchFamily="2" charset="-122"/>
              </a:rPr>
              <a:t> 00000 100000   add $t5, $t3, $t4   # g+h</a:t>
            </a:r>
            <a:endParaRPr lang="en-US" altLang="zh-CN" sz="1800" dirty="0">
              <a:solidFill>
                <a:srgbClr val="009900"/>
              </a:solidFill>
              <a:latin typeface="Times New Roman" panose="02020603050405020304" pitchFamily="2" charset="0"/>
              <a:ea typeface="黑体" panose="02010609060101010101" pitchFamily="2" charset="-122"/>
            </a:endParaRPr>
          </a:p>
          <a:p>
            <a:pPr marL="0" lvl="0" indent="266700">
              <a:lnSpc>
                <a:spcPct val="100000"/>
              </a:lnSpc>
              <a:spcBef>
                <a:spcPct val="40000"/>
              </a:spcBef>
              <a:buNone/>
            </a:pPr>
            <a:r>
              <a:rPr lang="en-US" altLang="zh-CN" sz="1800" dirty="0">
                <a:solidFill>
                  <a:srgbClr val="009900"/>
                </a:solidFill>
                <a:latin typeface="Times New Roman" panose="02020603050405020304" pitchFamily="2" charset="0"/>
                <a:ea typeface="黑体" panose="02010609060101010101" pitchFamily="2" charset="-122"/>
              </a:rPr>
              <a:t>000000 </a:t>
            </a:r>
            <a:r>
              <a:rPr lang="en-US" altLang="zh-CN" sz="1800" dirty="0">
                <a:solidFill>
                  <a:srgbClr val="3333FF"/>
                </a:solidFill>
                <a:latin typeface="Times New Roman" panose="02020603050405020304" pitchFamily="2" charset="0"/>
                <a:ea typeface="黑体" panose="02010609060101010101" pitchFamily="2" charset="-122"/>
              </a:rPr>
              <a:t>01000 01001 01110</a:t>
            </a:r>
            <a:r>
              <a:rPr lang="en-US" altLang="zh-CN" sz="1800" dirty="0">
                <a:solidFill>
                  <a:srgbClr val="009900"/>
                </a:solidFill>
                <a:latin typeface="Times New Roman" panose="02020603050405020304" pitchFamily="2" charset="0"/>
                <a:ea typeface="黑体" panose="02010609060101010101" pitchFamily="2" charset="-122"/>
              </a:rPr>
              <a:t> 00000 100000  add $t6, $t0, $t1   # i+j</a:t>
            </a:r>
            <a:endParaRPr lang="en-US" altLang="zh-CN" sz="1800" dirty="0">
              <a:solidFill>
                <a:srgbClr val="009900"/>
              </a:solidFill>
              <a:latin typeface="Times New Roman" panose="02020603050405020304" pitchFamily="2" charset="0"/>
              <a:ea typeface="黑体" panose="02010609060101010101" pitchFamily="2" charset="-122"/>
            </a:endParaRPr>
          </a:p>
          <a:p>
            <a:pPr marL="0" lvl="0" indent="266700">
              <a:lnSpc>
                <a:spcPct val="100000"/>
              </a:lnSpc>
              <a:spcBef>
                <a:spcPct val="40000"/>
              </a:spcBef>
              <a:buNone/>
            </a:pPr>
            <a:r>
              <a:rPr lang="en-US" altLang="zh-CN" sz="1800" dirty="0">
                <a:solidFill>
                  <a:srgbClr val="009900"/>
                </a:solidFill>
                <a:latin typeface="Times New Roman" panose="02020603050405020304" pitchFamily="2" charset="0"/>
                <a:ea typeface="黑体" panose="02010609060101010101" pitchFamily="2" charset="-122"/>
              </a:rPr>
              <a:t>000000 </a:t>
            </a:r>
            <a:r>
              <a:rPr lang="en-US" altLang="zh-CN" sz="1800" dirty="0">
                <a:solidFill>
                  <a:srgbClr val="3333FF"/>
                </a:solidFill>
                <a:latin typeface="Times New Roman" panose="02020603050405020304" pitchFamily="2" charset="0"/>
                <a:ea typeface="黑体" panose="02010609060101010101" pitchFamily="2" charset="-122"/>
              </a:rPr>
              <a:t>01101 01110 01010</a:t>
            </a:r>
            <a:r>
              <a:rPr lang="en-US" altLang="zh-CN" sz="1800" dirty="0">
                <a:solidFill>
                  <a:srgbClr val="009900"/>
                </a:solidFill>
                <a:latin typeface="Times New Roman" panose="02020603050405020304" pitchFamily="2" charset="0"/>
                <a:ea typeface="黑体" panose="02010609060101010101" pitchFamily="2" charset="-122"/>
              </a:rPr>
              <a:t> 00000 100010  sub $t2, $t5, $t6   # f =(g+h)–(i+j)</a:t>
            </a:r>
            <a:endParaRPr lang="en-US" altLang="zh-CN" sz="1800" dirty="0">
              <a:solidFill>
                <a:srgbClr val="009900"/>
              </a:solidFill>
              <a:latin typeface="Times New Roman" panose="02020603050405020304" pitchFamily="2" charset="0"/>
              <a:ea typeface="黑体" panose="02010609060101010101" pitchFamily="2" charset="-122"/>
            </a:endParaRPr>
          </a:p>
        </p:txBody>
      </p:sp>
      <p:sp>
        <p:nvSpPr>
          <p:cNvPr id="496645" name="Text Box 5"/>
          <p:cNvSpPr txBox="1"/>
          <p:nvPr/>
        </p:nvSpPr>
        <p:spPr>
          <a:xfrm>
            <a:off x="66675" y="6296025"/>
            <a:ext cx="8753475" cy="3968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2000" dirty="0">
                <a:solidFill>
                  <a:srgbClr val="FF0066"/>
                </a:solidFill>
                <a:latin typeface="黑体" panose="02010609060101010101" pitchFamily="2" charset="-122"/>
                <a:ea typeface="黑体" panose="02010609060101010101" pitchFamily="2" charset="-122"/>
              </a:rPr>
              <a:t>    需要提供哪些运算类指令才能支持高级语言需求呢？</a:t>
            </a:r>
            <a:endParaRPr lang="zh-CN" altLang="en-US" sz="2000" dirty="0">
              <a:solidFill>
                <a:srgbClr val="FF0066"/>
              </a:solidFill>
              <a:latin typeface="黑体" panose="02010609060101010101" pitchFamily="2" charset="-122"/>
              <a:ea typeface="黑体" panose="02010609060101010101" pitchFamily="2" charset="-122"/>
            </a:endParaRPr>
          </a:p>
        </p:txBody>
      </p:sp>
      <p:sp>
        <p:nvSpPr>
          <p:cNvPr id="531462" name="Text Box 6"/>
          <p:cNvSpPr txBox="1"/>
          <p:nvPr/>
        </p:nvSpPr>
        <p:spPr>
          <a:xfrm>
            <a:off x="5579428" y="3068638"/>
            <a:ext cx="2925762" cy="829945"/>
          </a:xfrm>
          <a:prstGeom prst="rect">
            <a:avLst/>
          </a:prstGeom>
          <a:noFill/>
          <a:ln w="9525"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600" dirty="0">
                <a:solidFill>
                  <a:srgbClr val="FF0000"/>
                </a:solidFill>
                <a:ea typeface="微软雅黑" panose="020B0503020204020204" charset="-122"/>
              </a:rPr>
              <a:t>逻辑运算、移位、扩展和截断等指令实现较容易，</a:t>
            </a:r>
            <a:r>
              <a:rPr lang="zh-CN" altLang="en-US" sz="1600" dirty="0">
                <a:solidFill>
                  <a:srgbClr val="0033CC"/>
                </a:solidFill>
                <a:ea typeface="微软雅黑" panose="020B0503020204020204" charset="-122"/>
              </a:rPr>
              <a:t>算术运算指令难</a:t>
            </a:r>
            <a:r>
              <a:rPr lang="zh-CN" altLang="en-US" sz="1600" dirty="0">
                <a:solidFill>
                  <a:srgbClr val="FF0000"/>
                </a:solidFill>
                <a:ea typeface="微软雅黑" panose="020B0503020204020204" charset="-122"/>
              </a:rPr>
              <a:t>！</a:t>
            </a:r>
            <a:endParaRPr lang="zh-CN" altLang="en-US" sz="1600" dirty="0">
              <a:solidFill>
                <a:srgbClr val="FF0000"/>
              </a:solidFill>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charRg st="32" end="56"/>
                                            </p:txEl>
                                          </p:spTgt>
                                        </p:tgtEl>
                                        <p:attrNameLst>
                                          <p:attrName>style.visibility</p:attrName>
                                        </p:attrNameLst>
                                      </p:cBhvr>
                                      <p:to>
                                        <p:strVal val="visible"/>
                                      </p:to>
                                    </p:set>
                                    <p:animEffect transition="in" filter="blinds(horizontal)">
                                      <p:cBhvr>
                                        <p:cTn id="7" dur="500"/>
                                        <p:tgtEl>
                                          <p:spTgt spid="496643">
                                            <p:txEl>
                                              <p:charRg st="32"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3">
                                            <p:txEl>
                                              <p:charRg st="63" end="84"/>
                                            </p:txEl>
                                          </p:spTgt>
                                        </p:tgtEl>
                                        <p:attrNameLst>
                                          <p:attrName>style.visibility</p:attrName>
                                        </p:attrNameLst>
                                      </p:cBhvr>
                                      <p:to>
                                        <p:strVal val="visible"/>
                                      </p:to>
                                    </p:set>
                                    <p:animEffect transition="in" filter="blinds(horizontal)">
                                      <p:cBhvr>
                                        <p:cTn id="12" dur="500"/>
                                        <p:tgtEl>
                                          <p:spTgt spid="496643">
                                            <p:txEl>
                                              <p:charRg st="6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3">
                                            <p:txEl>
                                              <p:charRg st="103" end="121"/>
                                            </p:txEl>
                                          </p:spTgt>
                                        </p:tgtEl>
                                        <p:attrNameLst>
                                          <p:attrName>style.visibility</p:attrName>
                                        </p:attrNameLst>
                                      </p:cBhvr>
                                      <p:to>
                                        <p:strVal val="visible"/>
                                      </p:to>
                                    </p:set>
                                    <p:animEffect transition="in" filter="blinds(horizontal)">
                                      <p:cBhvr>
                                        <p:cTn id="17" dur="500"/>
                                        <p:tgtEl>
                                          <p:spTgt spid="496643">
                                            <p:txEl>
                                              <p:charRg st="103" end="1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6643">
                                            <p:txEl>
                                              <p:charRg st="121" end="136"/>
                                            </p:txEl>
                                          </p:spTgt>
                                        </p:tgtEl>
                                        <p:attrNameLst>
                                          <p:attrName>style.visibility</p:attrName>
                                        </p:attrNameLst>
                                      </p:cBhvr>
                                      <p:to>
                                        <p:strVal val="visible"/>
                                      </p:to>
                                    </p:set>
                                    <p:animEffect transition="in" filter="blinds(horizontal)">
                                      <p:cBhvr>
                                        <p:cTn id="22" dur="500"/>
                                        <p:tgtEl>
                                          <p:spTgt spid="496643">
                                            <p:txEl>
                                              <p:charRg st="121"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4">
                                            <p:txEl>
                                              <p:charRg st="0" end="117"/>
                                            </p:txEl>
                                          </p:spTgt>
                                        </p:tgtEl>
                                        <p:attrNameLst>
                                          <p:attrName>style.visibility</p:attrName>
                                        </p:attrNameLst>
                                      </p:cBhvr>
                                      <p:to>
                                        <p:strVal val="visible"/>
                                      </p:to>
                                    </p:set>
                                    <p:animEffect transition="in" filter="blinds(horizontal)">
                                      <p:cBhvr>
                                        <p:cTn id="27" dur="500"/>
                                        <p:tgtEl>
                                          <p:spTgt spid="496644">
                                            <p:txEl>
                                              <p:charRg st="0"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6644">
                                            <p:txEl>
                                              <p:charRg st="117" end="183"/>
                                            </p:txEl>
                                          </p:spTgt>
                                        </p:tgtEl>
                                        <p:attrNameLst>
                                          <p:attrName>style.visibility</p:attrName>
                                        </p:attrNameLst>
                                      </p:cBhvr>
                                      <p:to>
                                        <p:strVal val="visible"/>
                                      </p:to>
                                    </p:set>
                                    <p:animEffect transition="in" filter="blinds(horizontal)">
                                      <p:cBhvr>
                                        <p:cTn id="32" dur="500"/>
                                        <p:tgtEl>
                                          <p:spTgt spid="496644">
                                            <p:txEl>
                                              <p:charRg st="117" end="183"/>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96644">
                                            <p:txEl>
                                              <p:charRg st="183" end="248"/>
                                            </p:txEl>
                                          </p:spTgt>
                                        </p:tgtEl>
                                        <p:attrNameLst>
                                          <p:attrName>style.visibility</p:attrName>
                                        </p:attrNameLst>
                                      </p:cBhvr>
                                      <p:to>
                                        <p:strVal val="visible"/>
                                      </p:to>
                                    </p:set>
                                    <p:animEffect transition="in" filter="blinds(horizontal)">
                                      <p:cBhvr>
                                        <p:cTn id="35" dur="500"/>
                                        <p:tgtEl>
                                          <p:spTgt spid="496644">
                                            <p:txEl>
                                              <p:charRg st="183" end="24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96644">
                                            <p:txEl>
                                              <p:charRg st="248" end="324"/>
                                            </p:txEl>
                                          </p:spTgt>
                                        </p:tgtEl>
                                        <p:attrNameLst>
                                          <p:attrName>style.visibility</p:attrName>
                                        </p:attrNameLst>
                                      </p:cBhvr>
                                      <p:to>
                                        <p:strVal val="visible"/>
                                      </p:to>
                                    </p:set>
                                    <p:animEffect transition="in" filter="blinds(horizontal)">
                                      <p:cBhvr>
                                        <p:cTn id="38" dur="500"/>
                                        <p:tgtEl>
                                          <p:spTgt spid="496644">
                                            <p:txEl>
                                              <p:charRg st="248" end="32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96645"/>
                                        </p:tgtEl>
                                        <p:attrNameLst>
                                          <p:attrName>style.visibility</p:attrName>
                                        </p:attrNameLst>
                                      </p:cBhvr>
                                      <p:to>
                                        <p:strVal val="visible"/>
                                      </p:to>
                                    </p:set>
                                    <p:animEffect transition="in" filter="blinds(horizontal)">
                                      <p:cBhvr>
                                        <p:cTn id="43" dur="500"/>
                                        <p:tgtEl>
                                          <p:spTgt spid="49664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31462"/>
                                        </p:tgtEl>
                                        <p:attrNameLst>
                                          <p:attrName>style.visibility</p:attrName>
                                        </p:attrNameLst>
                                      </p:cBhvr>
                                      <p:to>
                                        <p:strVal val="visible"/>
                                      </p:to>
                                    </p:set>
                                    <p:animEffect transition="in" filter="blinds(horizontal)">
                                      <p:cBhvr>
                                        <p:cTn id="48"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P spid="53146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566738" y="1340485"/>
            <a:ext cx="8505825" cy="501586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000" dirty="0">
                <a:ea typeface="微软雅黑" panose="020B0503020204020204" charset="-122"/>
              </a:rPr>
              <a:t>如何用程序判断一个</a:t>
            </a:r>
            <a:r>
              <a:rPr lang="zh-CN" altLang="en-US" sz="2000" dirty="0">
                <a:solidFill>
                  <a:srgbClr val="FF0000"/>
                </a:solidFill>
                <a:ea typeface="微软雅黑" panose="020B0503020204020204" charset="-122"/>
              </a:rPr>
              <a:t>无符号数相加</a:t>
            </a:r>
            <a:r>
              <a:rPr lang="zh-CN" altLang="en-US" sz="2000" dirty="0">
                <a:ea typeface="微软雅黑" panose="020B0503020204020204" charset="-122"/>
              </a:rPr>
              <a:t>没有发生溢出</a:t>
            </a:r>
            <a:endParaRPr lang="en-US" altLang="zh-CN" sz="2000" dirty="0">
              <a:ea typeface="微软雅黑" panose="020B0503020204020204" charset="-122"/>
            </a:endParaRPr>
          </a:p>
          <a:p>
            <a:pPr marL="0" lvl="0" indent="0" eaLnBrk="1" hangingPunct="1">
              <a:lnSpc>
                <a:spcPct val="100000"/>
              </a:lnSpc>
              <a:spcBef>
                <a:spcPct val="0"/>
              </a:spcBef>
              <a:buNone/>
            </a:pPr>
            <a:endParaRPr lang="en-US" altLang="zh-CN" sz="2000" dirty="0">
              <a:ea typeface="微软雅黑" panose="020B0503020204020204" charset="-122"/>
            </a:endParaRPr>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endParaRPr lang="en-US" altLang="zh-CN" sz="2000" b="0" dirty="0"/>
          </a:p>
          <a:p>
            <a:pPr marL="0" lvl="0" indent="0" eaLnBrk="1" hangingPunct="1">
              <a:lnSpc>
                <a:spcPct val="100000"/>
              </a:lnSpc>
              <a:spcBef>
                <a:spcPct val="0"/>
              </a:spcBef>
              <a:buNone/>
            </a:pPr>
            <a:r>
              <a:rPr lang="en-US" altLang="zh-CN" sz="2000" dirty="0">
                <a:solidFill>
                  <a:srgbClr val="008000"/>
                </a:solidFill>
                <a:latin typeface="微软雅黑" panose="020B0503020204020204" charset="-122"/>
                <a:ea typeface="微软雅黑" panose="020B0503020204020204" charset="-122"/>
              </a:rPr>
              <a:t>/* Determine whether arguments can be added without overflow */</a:t>
            </a:r>
            <a:endParaRPr lang="en-US" altLang="zh-CN" sz="2000" dirty="0">
              <a:solidFill>
                <a:srgbClr val="008000"/>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endParaRPr lang="en-US" altLang="zh-CN" sz="2000" dirty="0">
              <a:solidFill>
                <a:srgbClr val="008000"/>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r>
              <a:rPr lang="en-US" altLang="zh-CN" sz="2000" dirty="0">
                <a:solidFill>
                  <a:srgbClr val="0033CC"/>
                </a:solidFill>
                <a:latin typeface="微软雅黑" panose="020B0503020204020204" charset="-122"/>
                <a:ea typeface="微软雅黑" panose="020B0503020204020204" charset="-122"/>
              </a:rPr>
              <a:t>int uadd_ok(unsigned x, unsigned y)</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r>
              <a:rPr lang="en-US" altLang="zh-CN" sz="2000" dirty="0">
                <a:solidFill>
                  <a:srgbClr val="0033CC"/>
                </a:solidFill>
                <a:latin typeface="微软雅黑" panose="020B0503020204020204" charset="-122"/>
                <a:ea typeface="微软雅黑" panose="020B0503020204020204" charset="-122"/>
              </a:rPr>
              <a:t>{</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r>
              <a:rPr lang="en-US" altLang="zh-CN" sz="2000" dirty="0">
                <a:solidFill>
                  <a:srgbClr val="0033CC"/>
                </a:solidFill>
                <a:latin typeface="微软雅黑" panose="020B0503020204020204" charset="-122"/>
                <a:ea typeface="微软雅黑" panose="020B0503020204020204" charset="-122"/>
              </a:rPr>
              <a:t>     unsigned sum = x+y;</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r>
              <a:rPr lang="en-US" altLang="zh-CN" sz="2000" dirty="0">
                <a:solidFill>
                  <a:srgbClr val="0033CC"/>
                </a:solidFill>
                <a:latin typeface="微软雅黑" panose="020B0503020204020204" charset="-122"/>
                <a:ea typeface="微软雅黑" panose="020B0503020204020204" charset="-122"/>
              </a:rPr>
              <a:t>     return sum &gt;= x;</a:t>
            </a:r>
            <a:endParaRPr lang="en-US" altLang="zh-CN" sz="2000" dirty="0">
              <a:solidFill>
                <a:srgbClr val="0033CC"/>
              </a:solidFill>
              <a:latin typeface="微软雅黑" panose="020B0503020204020204" charset="-122"/>
              <a:ea typeface="微软雅黑" panose="020B0503020204020204" charset="-122"/>
            </a:endParaRPr>
          </a:p>
          <a:p>
            <a:pPr marL="0" lvl="0" indent="0" eaLnBrk="1" hangingPunct="1">
              <a:lnSpc>
                <a:spcPct val="100000"/>
              </a:lnSpc>
              <a:spcBef>
                <a:spcPct val="0"/>
              </a:spcBef>
              <a:buNone/>
            </a:pPr>
            <a:r>
              <a:rPr lang="en-US" altLang="zh-CN" sz="2000" dirty="0">
                <a:solidFill>
                  <a:srgbClr val="0033CC"/>
                </a:solidFill>
                <a:latin typeface="微软雅黑" panose="020B0503020204020204" charset="-122"/>
                <a:ea typeface="微软雅黑" panose="020B0503020204020204" charset="-122"/>
              </a:rPr>
              <a:t>}</a:t>
            </a:r>
            <a:endParaRPr lang="en-US" altLang="zh-CN" sz="2000" dirty="0">
              <a:solidFill>
                <a:srgbClr val="0033CC"/>
              </a:solidFill>
              <a:latin typeface="微软雅黑" panose="020B0503020204020204" charset="-122"/>
              <a:ea typeface="微软雅黑" panose="020B0503020204020204" charset="-122"/>
            </a:endParaRPr>
          </a:p>
        </p:txBody>
      </p:sp>
      <p:sp>
        <p:nvSpPr>
          <p:cNvPr id="109571" name="标题 2"/>
          <p:cNvSpPr>
            <a:spLocks noGrp="1"/>
          </p:cNvSpPr>
          <p:nvPr>
            <p:ph type="title" idx="4294967295"/>
          </p:nvPr>
        </p:nvSpPr>
        <p:spPr>
          <a:xfrm>
            <a:off x="323215"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无符号整数加法溢出判断程序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714756" name="Picture 4"/>
          <p:cNvPicPr>
            <a:picLocks noChangeAspect="1"/>
          </p:cNvPicPr>
          <p:nvPr/>
        </p:nvPicPr>
        <p:blipFill>
          <a:blip r:embed="rId1"/>
          <a:stretch>
            <a:fillRect/>
          </a:stretch>
        </p:blipFill>
        <p:spPr>
          <a:xfrm>
            <a:off x="1492250" y="1711325"/>
            <a:ext cx="5711190" cy="1257300"/>
          </a:xfrm>
          <a:prstGeom prst="rect">
            <a:avLst/>
          </a:prstGeom>
          <a:noFill/>
          <a:ln w="9525">
            <a:noFill/>
          </a:ln>
        </p:spPr>
      </p:pic>
      <p:sp>
        <p:nvSpPr>
          <p:cNvPr id="714757" name="Rectangle 5"/>
          <p:cNvSpPr/>
          <p:nvPr/>
        </p:nvSpPr>
        <p:spPr>
          <a:xfrm>
            <a:off x="2628265" y="1909445"/>
            <a:ext cx="3846830" cy="862965"/>
          </a:xfrm>
          <a:prstGeom prst="rect">
            <a:avLst/>
          </a:prstGeom>
          <a:solidFill>
            <a:srgbClr val="FF0000">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14758" name="Text Box 6"/>
          <p:cNvSpPr txBox="1"/>
          <p:nvPr/>
        </p:nvSpPr>
        <p:spPr>
          <a:xfrm>
            <a:off x="566738" y="2798763"/>
            <a:ext cx="7245350" cy="828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buNone/>
            </a:pPr>
            <a:r>
              <a:rPr lang="zh-CN" altLang="en-US" sz="2200" dirty="0">
                <a:solidFill>
                  <a:srgbClr val="FF0000"/>
                </a:solidFill>
                <a:latin typeface="微软雅黑" panose="020B0503020204020204" charset="-122"/>
                <a:ea typeface="微软雅黑" panose="020B0503020204020204" charset="-122"/>
              </a:rPr>
              <a:t>发生溢出时，一定满足 </a:t>
            </a:r>
            <a:r>
              <a:rPr lang="en-US" altLang="zh-CN" sz="2200" dirty="0">
                <a:solidFill>
                  <a:srgbClr val="FF0000"/>
                </a:solidFill>
                <a:latin typeface="微软雅黑" panose="020B0503020204020204" charset="-122"/>
                <a:ea typeface="微软雅黑" panose="020B0503020204020204" charset="-122"/>
              </a:rPr>
              <a:t>result&lt;x and result&lt;y</a:t>
            </a:r>
            <a:endParaRPr lang="en-US" altLang="zh-CN" sz="2200" dirty="0">
              <a:solidFill>
                <a:srgbClr val="FF0000"/>
              </a:solidFill>
              <a:latin typeface="微软雅黑" panose="020B0503020204020204" charset="-122"/>
              <a:ea typeface="微软雅黑" panose="020B0503020204020204" charset="-122"/>
            </a:endParaRPr>
          </a:p>
          <a:p>
            <a:pPr marL="0" lvl="0" indent="0" eaLnBrk="1" hangingPunct="1">
              <a:lnSpc>
                <a:spcPct val="100000"/>
              </a:lnSpc>
              <a:buNone/>
            </a:pPr>
            <a:r>
              <a:rPr lang="zh-CN" altLang="en-US" sz="2200" dirty="0">
                <a:solidFill>
                  <a:srgbClr val="FF0000"/>
                </a:solidFill>
                <a:latin typeface="微软雅黑" panose="020B0503020204020204" charset="-122"/>
                <a:ea typeface="微软雅黑" panose="020B0503020204020204" charset="-122"/>
              </a:rPr>
              <a:t>否则，若</a:t>
            </a:r>
            <a:r>
              <a:rPr lang="en-US" altLang="zh-CN" sz="2200" dirty="0">
                <a:solidFill>
                  <a:srgbClr val="FF0000"/>
                </a:solidFill>
                <a:latin typeface="微软雅黑" panose="020B0503020204020204" charset="-122"/>
                <a:ea typeface="微软雅黑" panose="020B0503020204020204" charset="-122"/>
              </a:rPr>
              <a:t>x+y-2</a:t>
            </a:r>
            <a:r>
              <a:rPr lang="en-US" altLang="zh-CN" sz="2200" baseline="30000" dirty="0">
                <a:solidFill>
                  <a:srgbClr val="FF0000"/>
                </a:solidFill>
                <a:latin typeface="微软雅黑" panose="020B0503020204020204" charset="-122"/>
                <a:ea typeface="微软雅黑" panose="020B0503020204020204" charset="-122"/>
              </a:rPr>
              <a:t>n</a:t>
            </a:r>
            <a:r>
              <a:rPr lang="en-US" altLang="zh-CN" sz="2200" dirty="0">
                <a:solidFill>
                  <a:srgbClr val="FF0000"/>
                </a:solidFill>
                <a:latin typeface="微软雅黑" panose="020B0503020204020204" charset="-122"/>
                <a:ea typeface="微软雅黑" panose="020B0503020204020204" charset="-122"/>
                <a:sym typeface="Symbol" panose="05050102010706020507" pitchFamily="18" charset="2"/>
              </a:rPr>
              <a:t>x</a:t>
            </a:r>
            <a:r>
              <a:rPr lang="zh-CN" altLang="en-US" sz="2200" dirty="0">
                <a:solidFill>
                  <a:srgbClr val="FF0000"/>
                </a:solidFill>
                <a:latin typeface="微软雅黑" panose="020B0503020204020204" charset="-122"/>
                <a:ea typeface="微软雅黑" panose="020B0503020204020204" charset="-122"/>
                <a:sym typeface="Symbol" panose="05050102010706020507" pitchFamily="18" charset="2"/>
              </a:rPr>
              <a:t>，则 </a:t>
            </a:r>
            <a:r>
              <a:rPr lang="en-US" altLang="zh-CN" sz="2200" dirty="0">
                <a:solidFill>
                  <a:srgbClr val="FF0000"/>
                </a:solidFill>
                <a:latin typeface="微软雅黑" panose="020B0503020204020204" charset="-122"/>
                <a:ea typeface="微软雅黑" panose="020B0503020204020204" charset="-122"/>
                <a:sym typeface="Symbol" panose="05050102010706020507" pitchFamily="18" charset="2"/>
              </a:rPr>
              <a:t>y</a:t>
            </a:r>
            <a:r>
              <a:rPr lang="en-US" altLang="zh-CN" sz="1800" dirty="0">
                <a:solidFill>
                  <a:srgbClr val="FF0000"/>
                </a:solidFill>
                <a:sym typeface="Symbol" panose="05050102010706020507" pitchFamily="18" charset="2"/>
              </a:rPr>
              <a:t></a:t>
            </a:r>
            <a:r>
              <a:rPr lang="en-US" altLang="zh-CN" sz="2200" dirty="0">
                <a:solidFill>
                  <a:srgbClr val="FF0000"/>
                </a:solidFill>
                <a:latin typeface="微软雅黑" panose="020B0503020204020204" charset="-122"/>
                <a:ea typeface="微软雅黑" panose="020B0503020204020204" charset="-122"/>
              </a:rPr>
              <a:t>2</a:t>
            </a:r>
            <a:r>
              <a:rPr lang="en-US" altLang="zh-CN" sz="2200" baseline="30000" dirty="0">
                <a:solidFill>
                  <a:srgbClr val="FF0000"/>
                </a:solidFill>
                <a:latin typeface="微软雅黑" panose="020B0503020204020204" charset="-122"/>
                <a:ea typeface="微软雅黑" panose="020B0503020204020204" charset="-122"/>
              </a:rPr>
              <a:t>n </a:t>
            </a:r>
            <a:r>
              <a:rPr lang="zh-CN" altLang="en-US" sz="2000" dirty="0">
                <a:solidFill>
                  <a:srgbClr val="FF0000"/>
                </a:solidFill>
                <a:ea typeface="微软雅黑" panose="020B0503020204020204" charset="-122"/>
              </a:rPr>
              <a:t>，</a:t>
            </a:r>
            <a:r>
              <a:rPr lang="zh-CN" altLang="en-US" sz="2200" dirty="0">
                <a:solidFill>
                  <a:srgbClr val="FF0000"/>
                </a:solidFill>
                <a:ea typeface="微软雅黑" panose="020B0503020204020204" charset="-122"/>
              </a:rPr>
              <a:t>这是不可能的！</a:t>
            </a:r>
            <a:endParaRPr lang="en-US" altLang="zh-CN" sz="2200" dirty="0">
              <a:solidFill>
                <a:srgbClr val="FF0000"/>
              </a:solidFill>
              <a:ea typeface="微软雅黑" panose="020B0503020204020204" charset="-122"/>
            </a:endParaRPr>
          </a:p>
        </p:txBody>
      </p:sp>
      <p:sp>
        <p:nvSpPr>
          <p:cNvPr id="714759" name="Text Box 7"/>
          <p:cNvSpPr txBox="1"/>
          <p:nvPr/>
        </p:nvSpPr>
        <p:spPr>
          <a:xfrm>
            <a:off x="6893560" y="2349500"/>
            <a:ext cx="1953895" cy="1087755"/>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zh-CN" altLang="en-US" sz="1800" dirty="0">
                <a:latin typeface="微软雅黑" panose="020B0503020204020204" charset="-122"/>
                <a:ea typeface="微软雅黑" panose="020B0503020204020204" charset="-122"/>
              </a:rPr>
              <a:t>做模拟器实验时，模拟</a:t>
            </a:r>
            <a:r>
              <a:rPr lang="en-US" altLang="zh-CN" sz="1800" dirty="0">
                <a:latin typeface="微软雅黑" panose="020B0503020204020204" charset="-122"/>
                <a:ea typeface="微软雅黑" panose="020B0503020204020204" charset="-122"/>
              </a:rPr>
              <a:t>Add</a:t>
            </a:r>
            <a:r>
              <a:rPr lang="zh-CN" altLang="en-US" sz="1800" dirty="0">
                <a:latin typeface="微软雅黑" panose="020B0503020204020204" charset="-122"/>
                <a:ea typeface="微软雅黑" panose="020B0503020204020204" charset="-122"/>
              </a:rPr>
              <a:t>指令需要用！</a:t>
            </a:r>
            <a:endParaRPr lang="zh-CN" altLang="en-US" sz="1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4756"/>
                                        </p:tgtEl>
                                        <p:attrNameLst>
                                          <p:attrName>style.visibility</p:attrName>
                                        </p:attrNameLst>
                                      </p:cBhvr>
                                      <p:to>
                                        <p:strVal val="visible"/>
                                      </p:to>
                                    </p:set>
                                    <p:animEffect transition="in" filter="blinds(horizontal)">
                                      <p:cBhvr>
                                        <p:cTn id="7" dur="500"/>
                                        <p:tgtEl>
                                          <p:spTgt spid="714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4757"/>
                                        </p:tgtEl>
                                        <p:attrNameLst>
                                          <p:attrName>style.visibility</p:attrName>
                                        </p:attrNameLst>
                                      </p:cBhvr>
                                      <p:to>
                                        <p:strVal val="visible"/>
                                      </p:to>
                                    </p:set>
                                    <p:animEffect transition="in" filter="blinds(horizontal)">
                                      <p:cBhvr>
                                        <p:cTn id="12" dur="500"/>
                                        <p:tgtEl>
                                          <p:spTgt spid="7147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4758"/>
                                        </p:tgtEl>
                                        <p:attrNameLst>
                                          <p:attrName>style.visibility</p:attrName>
                                        </p:attrNameLst>
                                      </p:cBhvr>
                                      <p:to>
                                        <p:strVal val="visible"/>
                                      </p:to>
                                    </p:set>
                                    <p:animEffect transition="in" filter="blinds(horizontal)">
                                      <p:cBhvr>
                                        <p:cTn id="17" dur="500"/>
                                        <p:tgtEl>
                                          <p:spTgt spid="71475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charRg st="29" end="9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
                                            <p:txEl>
                                              <p:charRg st="94" end="13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
                                            <p:txEl>
                                              <p:charRg st="130" end="13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
                                            <p:txEl>
                                              <p:charRg st="132" end="15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
                                            <p:txEl>
                                              <p:charRg st="157" end="17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
                                            <p:txEl>
                                              <p:charRg st="179" end="18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14759"/>
                                        </p:tgtEl>
                                        <p:attrNameLst>
                                          <p:attrName>style.visibility</p:attrName>
                                        </p:attrNameLst>
                                      </p:cBhvr>
                                      <p:to>
                                        <p:strVal val="visible"/>
                                      </p:to>
                                    </p:set>
                                    <p:animEffect transition="in" filter="blinds(horizontal)">
                                      <p:cBhvr>
                                        <p:cTn id="36" dur="500"/>
                                        <p:tgtEl>
                                          <p:spTgt spid="7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7" grpId="0" bldLvl="0" animBg="1"/>
      <p:bldP spid="714758" grpId="0"/>
      <p:bldP spid="7147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nvSpPr>
        <p:spPr>
          <a:xfrm>
            <a:off x="457200" y="98425"/>
            <a:ext cx="8229600" cy="725170"/>
          </a:xfrm>
          <a:prstGeom prst="rect">
            <a:avLst/>
          </a:prstGeom>
          <a:noFill/>
          <a:ln w="9525">
            <a:noFill/>
          </a:ln>
        </p:spPr>
        <p:txBody>
          <a:bodyPr vert="horz" wrap="square" lIns="91440" tIns="45720" rIns="91440" bIns="45720" anchor="ctr" anchorCtr="0"/>
          <a:lst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27405" y="1978025"/>
            <a:ext cx="7348855" cy="3930015"/>
          </a:xfrm>
        </p:spPr>
        <p:txBody>
          <a:bodyPr vert="horz" wrap="square" lIns="91440" tIns="45720" rIns="91440" bIns="45720" anchor="t" anchorCtr="0"/>
          <a:p>
            <a:pPr>
              <a:spcBef>
                <a:spcPts val="1600"/>
              </a:spcBef>
            </a:pPr>
            <a:r>
              <a:rPr dirty="0">
                <a:solidFill>
                  <a:srgbClr val="FF0000"/>
                </a:solidFill>
                <a:ea typeface="黑体" panose="02010609060101010101" pitchFamily="2" charset="-122"/>
              </a:rPr>
              <a:t> 数值类型的机器级表示</a:t>
            </a:r>
            <a:endParaRPr dirty="0">
              <a:solidFill>
                <a:srgbClr val="FF0000"/>
              </a:solidFill>
              <a:ea typeface="黑体" panose="02010609060101010101" pitchFamily="2" charset="-122"/>
            </a:endParaRPr>
          </a:p>
          <a:p>
            <a:pPr>
              <a:spcBef>
                <a:spcPts val="1600"/>
              </a:spcBef>
            </a:pPr>
            <a:r>
              <a:rPr dirty="0">
                <a:solidFill>
                  <a:srgbClr val="000066"/>
                </a:solidFill>
                <a:ea typeface="黑体" panose="02010609060101010101" pitchFamily="2" charset="-122"/>
              </a:rPr>
              <a:t> 选择语句和循环语句的机器级表示</a:t>
            </a:r>
            <a:endParaRPr dirty="0">
              <a:solidFill>
                <a:srgbClr val="000066"/>
              </a:solidFill>
              <a:ea typeface="黑体" panose="02010609060101010101" pitchFamily="2" charset="-122"/>
            </a:endParaRPr>
          </a:p>
          <a:p>
            <a:pPr>
              <a:spcBef>
                <a:spcPts val="1600"/>
              </a:spcBef>
            </a:pPr>
            <a:r>
              <a:rPr dirty="0">
                <a:solidFill>
                  <a:srgbClr val="000066"/>
                </a:solidFill>
                <a:ea typeface="黑体" panose="02010609060101010101" pitchFamily="2" charset="-122"/>
              </a:rPr>
              <a:t> 子程序的机器级表示</a:t>
            </a:r>
            <a:endParaRPr dirty="0">
              <a:solidFill>
                <a:srgbClr val="000066"/>
              </a:solidFill>
              <a:ea typeface="黑体" panose="02010609060101010101" pitchFamily="2" charset="-122"/>
            </a:endParaRPr>
          </a:p>
          <a:p>
            <a:pPr>
              <a:spcBef>
                <a:spcPts val="1600"/>
              </a:spcBef>
            </a:pPr>
            <a:r>
              <a:rPr dirty="0">
                <a:solidFill>
                  <a:srgbClr val="000066"/>
                </a:solidFill>
                <a:ea typeface="黑体" panose="02010609060101010101" pitchFamily="2" charset="-122"/>
              </a:rPr>
              <a:t> 复杂数据类型的机器级表示</a:t>
            </a:r>
            <a:endParaRPr dirty="0">
              <a:solidFill>
                <a:srgbClr val="000066"/>
              </a:solidFill>
              <a:ea typeface="黑体" panose="02010609060101010101" pitchFamily="2" charset="-122"/>
            </a:endParaRPr>
          </a:p>
          <a:p>
            <a:pPr>
              <a:spcBef>
                <a:spcPts val="1600"/>
              </a:spcBef>
            </a:pPr>
            <a:r>
              <a:rPr dirty="0">
                <a:solidFill>
                  <a:srgbClr val="000066"/>
                </a:solidFill>
                <a:ea typeface="黑体" panose="02010609060101010101" pitchFamily="2" charset="-122"/>
              </a:rPr>
              <a:t> 越界访问和缓冲区溢出</a:t>
            </a:r>
            <a:endParaRPr dirty="0">
              <a:solidFill>
                <a:srgbClr val="000066"/>
              </a:solidFill>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16802" name="Picture 2"/>
          <p:cNvPicPr>
            <a:picLocks noChangeAspect="1"/>
          </p:cNvPicPr>
          <p:nvPr/>
        </p:nvPicPr>
        <p:blipFill>
          <a:blip r:embed="rId1"/>
          <a:stretch>
            <a:fillRect/>
          </a:stretch>
        </p:blipFill>
        <p:spPr>
          <a:xfrm>
            <a:off x="858520" y="4948555"/>
            <a:ext cx="4796155" cy="1181100"/>
          </a:xfrm>
          <a:prstGeom prst="rect">
            <a:avLst/>
          </a:prstGeom>
          <a:noFill/>
          <a:ln w="9525">
            <a:noFill/>
          </a:ln>
        </p:spPr>
      </p:pic>
      <p:sp>
        <p:nvSpPr>
          <p:cNvPr id="111619" name="标题 1"/>
          <p:cNvSpPr>
            <a:spLocks noGrp="1"/>
          </p:cNvSpPr>
          <p:nvPr>
            <p:ph type="title" idx="4294967295"/>
          </p:nvPr>
        </p:nvSpPr>
        <p:spPr>
          <a:xfrm>
            <a:off x="457200" y="332740"/>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带符号整数加法溢出判断程序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3" name="内容占位符 2"/>
          <p:cNvSpPr>
            <a:spLocks noGrp="1"/>
          </p:cNvSpPr>
          <p:nvPr>
            <p:ph idx="1"/>
          </p:nvPr>
        </p:nvSpPr>
        <p:spPr/>
        <p:txBody>
          <a:bodyPr vert="horz" wrap="square" lIns="91440" tIns="45720" rIns="91440" bIns="45720" anchor="t" anchorCtr="0"/>
          <a:p>
            <a:pPr>
              <a:lnSpc>
                <a:spcPct val="105000"/>
              </a:lnSpc>
              <a:buNone/>
            </a:pPr>
            <a:r>
              <a:rPr lang="zh-CN" altLang="en-US" sz="2000" dirty="0">
                <a:ea typeface="微软雅黑" panose="020B0503020204020204" charset="-122"/>
              </a:rPr>
              <a:t>如何用程序判断一个</a:t>
            </a:r>
            <a:r>
              <a:rPr lang="zh-CN" altLang="en-US" sz="2000" dirty="0">
                <a:solidFill>
                  <a:srgbClr val="FF0000"/>
                </a:solidFill>
                <a:ea typeface="微软雅黑" panose="020B0503020204020204" charset="-122"/>
              </a:rPr>
              <a:t>带符号整数相加</a:t>
            </a:r>
            <a:r>
              <a:rPr lang="zh-CN" altLang="en-US" sz="2000" dirty="0">
                <a:ea typeface="微软雅黑" panose="020B0503020204020204" charset="-122"/>
              </a:rPr>
              <a:t>没有发生溢出</a:t>
            </a:r>
            <a:endParaRPr lang="zh-CN" altLang="en-US" sz="2000" dirty="0">
              <a:ea typeface="微软雅黑" panose="020B0503020204020204" charset="-122"/>
            </a:endParaRPr>
          </a:p>
          <a:p>
            <a:pPr>
              <a:lnSpc>
                <a:spcPct val="105000"/>
              </a:lnSpc>
            </a:pPr>
            <a:r>
              <a:rPr lang="en-US" altLang="zh-CN" sz="2200" dirty="0">
                <a:solidFill>
                  <a:srgbClr val="008000"/>
                </a:solidFill>
                <a:latin typeface="微软雅黑" panose="020B0503020204020204" charset="-122"/>
                <a:ea typeface="微软雅黑" panose="020B0503020204020204" charset="-122"/>
              </a:rPr>
              <a:t>/* Determine whether arguments can be added without overflow */</a:t>
            </a:r>
            <a:endParaRPr lang="en-US" altLang="zh-CN" sz="2200" dirty="0">
              <a:solidFill>
                <a:srgbClr val="008000"/>
              </a:solidFill>
              <a:latin typeface="微软雅黑" panose="020B0503020204020204" charset="-122"/>
              <a:ea typeface="微软雅黑" panose="020B0503020204020204" charset="-122"/>
            </a:endParaRPr>
          </a:p>
          <a:p>
            <a:pPr>
              <a:lnSpc>
                <a:spcPct val="105000"/>
              </a:lnSpc>
              <a:buNone/>
            </a:pPr>
            <a:endParaRPr lang="en-US" altLang="zh-CN" sz="900" dirty="0">
              <a:solidFill>
                <a:srgbClr val="008000"/>
              </a:solidFill>
              <a:latin typeface="微软雅黑" panose="020B0503020204020204" charset="-122"/>
              <a:ea typeface="微软雅黑" panose="020B0503020204020204" charset="-122"/>
            </a:endParaRPr>
          </a:p>
          <a:p>
            <a:pPr>
              <a:lnSpc>
                <a:spcPct val="105000"/>
              </a:lnSpc>
              <a:spcBef>
                <a:spcPct val="0"/>
              </a:spcBef>
              <a:buNone/>
            </a:pPr>
            <a:r>
              <a:rPr lang="en-US" altLang="zh-CN" sz="2200" dirty="0">
                <a:solidFill>
                  <a:srgbClr val="0033CC"/>
                </a:solidFill>
                <a:latin typeface="微软雅黑" panose="020B0503020204020204" charset="-122"/>
                <a:ea typeface="微软雅黑" panose="020B0503020204020204" charset="-122"/>
              </a:rPr>
              <a:t>int tadd_ok(int x, int y) {</a:t>
            </a:r>
            <a:endParaRPr lang="en-US" altLang="zh-CN" sz="2200" dirty="0">
              <a:solidFill>
                <a:srgbClr val="0033CC"/>
              </a:solidFill>
              <a:latin typeface="微软雅黑" panose="020B0503020204020204" charset="-122"/>
              <a:ea typeface="微软雅黑" panose="020B0503020204020204" charset="-122"/>
            </a:endParaRPr>
          </a:p>
          <a:p>
            <a:pPr>
              <a:lnSpc>
                <a:spcPct val="105000"/>
              </a:lnSpc>
              <a:spcBef>
                <a:spcPct val="0"/>
              </a:spcBef>
              <a:buNone/>
            </a:pPr>
            <a:r>
              <a:rPr lang="en-US" altLang="zh-CN" sz="2200" dirty="0">
                <a:solidFill>
                  <a:srgbClr val="0033CC"/>
                </a:solidFill>
                <a:latin typeface="微软雅黑" panose="020B0503020204020204" charset="-122"/>
                <a:ea typeface="微软雅黑" panose="020B0503020204020204" charset="-122"/>
              </a:rPr>
              <a:t>	  int sum = x+y;</a:t>
            </a:r>
            <a:endParaRPr lang="en-US" altLang="zh-CN" sz="2200" dirty="0">
              <a:solidFill>
                <a:srgbClr val="0033CC"/>
              </a:solidFill>
              <a:latin typeface="微软雅黑" panose="020B0503020204020204" charset="-122"/>
              <a:ea typeface="微软雅黑" panose="020B0503020204020204" charset="-122"/>
            </a:endParaRPr>
          </a:p>
          <a:p>
            <a:pPr>
              <a:lnSpc>
                <a:spcPct val="105000"/>
              </a:lnSpc>
              <a:spcBef>
                <a:spcPct val="0"/>
              </a:spcBef>
              <a:buNone/>
            </a:pPr>
            <a:r>
              <a:rPr lang="nn-NO" altLang="zh-CN" sz="2200" dirty="0">
                <a:solidFill>
                  <a:srgbClr val="0033CC"/>
                </a:solidFill>
                <a:latin typeface="微软雅黑" panose="020B0503020204020204" charset="-122"/>
                <a:ea typeface="微软雅黑" panose="020B0503020204020204" charset="-122"/>
              </a:rPr>
              <a:t>	  int neg_over = x &lt; 0 &amp;&amp; y &lt; 0 &amp;&amp; sum &gt;= 0;</a:t>
            </a:r>
            <a:endParaRPr lang="nn-NO" altLang="zh-CN" sz="2200" dirty="0">
              <a:solidFill>
                <a:srgbClr val="0033CC"/>
              </a:solidFill>
              <a:latin typeface="微软雅黑" panose="020B0503020204020204" charset="-122"/>
              <a:ea typeface="微软雅黑" panose="020B0503020204020204" charset="-122"/>
            </a:endParaRPr>
          </a:p>
          <a:p>
            <a:pPr>
              <a:lnSpc>
                <a:spcPct val="105000"/>
              </a:lnSpc>
              <a:spcBef>
                <a:spcPct val="0"/>
              </a:spcBef>
              <a:buNone/>
            </a:pPr>
            <a:r>
              <a:rPr lang="en-US" altLang="zh-CN" sz="2200" dirty="0">
                <a:solidFill>
                  <a:srgbClr val="0033CC"/>
                </a:solidFill>
                <a:latin typeface="微软雅黑" panose="020B0503020204020204" charset="-122"/>
                <a:ea typeface="微软雅黑" panose="020B0503020204020204" charset="-122"/>
              </a:rPr>
              <a:t>	  int pos_over = x &gt;= 0 &amp;&amp; y &gt;= 0 &amp;&amp; sum &lt; 0;</a:t>
            </a:r>
            <a:endParaRPr lang="en-US" altLang="zh-CN" sz="2200" dirty="0">
              <a:solidFill>
                <a:srgbClr val="0033CC"/>
              </a:solidFill>
              <a:latin typeface="微软雅黑" panose="020B0503020204020204" charset="-122"/>
              <a:ea typeface="微软雅黑" panose="020B0503020204020204" charset="-122"/>
            </a:endParaRPr>
          </a:p>
          <a:p>
            <a:pPr>
              <a:lnSpc>
                <a:spcPct val="105000"/>
              </a:lnSpc>
              <a:spcBef>
                <a:spcPct val="0"/>
              </a:spcBef>
              <a:buNone/>
            </a:pPr>
            <a:r>
              <a:rPr lang="en-US" altLang="zh-CN" sz="2200" dirty="0">
                <a:solidFill>
                  <a:srgbClr val="0033CC"/>
                </a:solidFill>
                <a:latin typeface="微软雅黑" panose="020B0503020204020204" charset="-122"/>
                <a:ea typeface="微软雅黑" panose="020B0503020204020204" charset="-122"/>
              </a:rPr>
              <a:t>	  return !neg_over &amp;&amp; !pos_over;</a:t>
            </a:r>
            <a:endParaRPr lang="en-US" altLang="zh-CN" sz="2200" dirty="0">
              <a:solidFill>
                <a:srgbClr val="0033CC"/>
              </a:solidFill>
              <a:latin typeface="微软雅黑" panose="020B0503020204020204" charset="-122"/>
              <a:ea typeface="微软雅黑" panose="020B0503020204020204" charset="-122"/>
            </a:endParaRPr>
          </a:p>
          <a:p>
            <a:pPr>
              <a:lnSpc>
                <a:spcPct val="105000"/>
              </a:lnSpc>
              <a:spcBef>
                <a:spcPct val="0"/>
              </a:spcBef>
              <a:buNone/>
            </a:pPr>
            <a:r>
              <a:rPr lang="en-US" altLang="zh-CN" sz="2200" dirty="0">
                <a:solidFill>
                  <a:srgbClr val="0033CC"/>
                </a:solidFill>
                <a:latin typeface="微软雅黑" panose="020B0503020204020204" charset="-122"/>
                <a:ea typeface="微软雅黑" panose="020B0503020204020204" charset="-122"/>
              </a:rPr>
              <a:t>} </a:t>
            </a:r>
            <a:endParaRPr lang="zh-CN" altLang="en-US" sz="2200" dirty="0">
              <a:solidFill>
                <a:srgbClr val="0033CC"/>
              </a:solidFill>
              <a:latin typeface="微软雅黑" panose="020B0503020204020204" charset="-122"/>
              <a:ea typeface="微软雅黑" panose="020B0503020204020204" charset="-122"/>
            </a:endParaRPr>
          </a:p>
        </p:txBody>
      </p:sp>
      <p:sp>
        <p:nvSpPr>
          <p:cNvPr id="716805" name="Rectangle 5"/>
          <p:cNvSpPr/>
          <p:nvPr/>
        </p:nvSpPr>
        <p:spPr>
          <a:xfrm>
            <a:off x="1907540" y="4990465"/>
            <a:ext cx="3693160" cy="384175"/>
          </a:xfrm>
          <a:prstGeom prst="rect">
            <a:avLst/>
          </a:prstGeom>
          <a:solidFill>
            <a:srgbClr val="FF0000">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16806" name="Rectangle 6"/>
          <p:cNvSpPr/>
          <p:nvPr/>
        </p:nvSpPr>
        <p:spPr>
          <a:xfrm>
            <a:off x="1925955" y="5797550"/>
            <a:ext cx="3643630" cy="323850"/>
          </a:xfrm>
          <a:prstGeom prst="rect">
            <a:avLst/>
          </a:prstGeom>
          <a:solidFill>
            <a:srgbClr val="FF0000">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16807" name="Text Box 7"/>
          <p:cNvSpPr txBox="1"/>
          <p:nvPr/>
        </p:nvSpPr>
        <p:spPr>
          <a:xfrm>
            <a:off x="899795" y="4643755"/>
            <a:ext cx="4905375" cy="3860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zh-CN" altLang="en-US" sz="1600" dirty="0">
                <a:latin typeface="微软雅黑" panose="020B0503020204020204" charset="-122"/>
                <a:ea typeface="微软雅黑" panose="020B0503020204020204" charset="-122"/>
              </a:rPr>
              <a:t>做</a:t>
            </a:r>
            <a:r>
              <a:rPr lang="en-US" altLang="zh-CN" sz="1600" dirty="0">
                <a:latin typeface="微软雅黑" panose="020B0503020204020204" charset="-122"/>
                <a:ea typeface="微软雅黑" panose="020B0503020204020204" charset="-122"/>
              </a:rPr>
              <a:t>PA2</a:t>
            </a:r>
            <a:r>
              <a:rPr lang="zh-CN" altLang="en-US" sz="1600" dirty="0">
                <a:latin typeface="微软雅黑" panose="020B0503020204020204" charset="-122"/>
                <a:ea typeface="微软雅黑" panose="020B0503020204020204" charset="-122"/>
              </a:rPr>
              <a:t>模拟</a:t>
            </a:r>
            <a:r>
              <a:rPr lang="en-US" altLang="zh-CN" sz="1600" dirty="0">
                <a:latin typeface="微软雅黑" panose="020B0503020204020204" charset="-122"/>
                <a:ea typeface="微软雅黑" panose="020B0503020204020204" charset="-122"/>
              </a:rPr>
              <a:t>Add</a:t>
            </a:r>
            <a:r>
              <a:rPr lang="zh-CN" altLang="en-US" sz="1600" dirty="0">
                <a:latin typeface="微软雅黑" panose="020B0503020204020204" charset="-122"/>
                <a:ea typeface="微软雅黑" panose="020B0503020204020204" charset="-122"/>
              </a:rPr>
              <a:t>指令需要用以下公式：</a:t>
            </a:r>
            <a:endParaRPr lang="zh-CN" altLang="en-US" sz="1600" dirty="0">
              <a:latin typeface="微软雅黑" panose="020B0503020204020204" charset="-122"/>
              <a:ea typeface="微软雅黑" panose="020B0503020204020204" charset="-122"/>
            </a:endParaRPr>
          </a:p>
        </p:txBody>
      </p:sp>
      <p:sp>
        <p:nvSpPr>
          <p:cNvPr id="716809" name="Text Box 9"/>
          <p:cNvSpPr txBox="1"/>
          <p:nvPr/>
        </p:nvSpPr>
        <p:spPr>
          <a:xfrm>
            <a:off x="6481763" y="6362700"/>
            <a:ext cx="1890712"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2000" dirty="0">
                <a:solidFill>
                  <a:srgbClr val="FF0000"/>
                </a:solidFill>
                <a:latin typeface="微软雅黑" panose="020B0503020204020204" charset="-122"/>
                <a:ea typeface="微软雅黑" panose="020B0503020204020204" charset="-122"/>
              </a:rPr>
              <a:t>Lab1</a:t>
            </a:r>
            <a:r>
              <a:rPr lang="zh-CN" altLang="en-US" sz="2000" dirty="0">
                <a:solidFill>
                  <a:srgbClr val="FF0000"/>
                </a:solidFill>
                <a:latin typeface="微软雅黑" panose="020B0503020204020204" charset="-122"/>
                <a:ea typeface="微软雅黑" panose="020B0503020204020204" charset="-122"/>
              </a:rPr>
              <a:t>实验</a:t>
            </a:r>
            <a:endParaRPr lang="zh-CN" altLang="en-US" sz="2000" dirty="0">
              <a:solidFill>
                <a:srgbClr val="FF0000"/>
              </a:solidFill>
              <a:latin typeface="微软雅黑" panose="020B0503020204020204" charset="-122"/>
              <a:ea typeface="微软雅黑" panose="020B0503020204020204" charset="-122"/>
            </a:endParaRPr>
          </a:p>
        </p:txBody>
      </p:sp>
      <p:sp>
        <p:nvSpPr>
          <p:cNvPr id="716810" name="Text Box 10"/>
          <p:cNvSpPr txBox="1"/>
          <p:nvPr/>
        </p:nvSpPr>
        <p:spPr>
          <a:xfrm>
            <a:off x="5851208" y="4868863"/>
            <a:ext cx="3151187" cy="3683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latin typeface="微软雅黑" panose="020B0503020204020204" charset="-122"/>
                <a:ea typeface="微软雅黑" panose="020B0503020204020204" charset="-122"/>
              </a:rPr>
              <a:t>CF=?, ZF=?, OF=?, SF=?</a:t>
            </a:r>
            <a:endParaRPr lang="en-US" altLang="zh-CN" sz="1800" dirty="0">
              <a:latin typeface="微软雅黑" panose="020B0503020204020204" charset="-122"/>
              <a:ea typeface="微软雅黑" panose="020B0503020204020204" charset="-122"/>
            </a:endParaRPr>
          </a:p>
        </p:txBody>
      </p:sp>
      <p:sp>
        <p:nvSpPr>
          <p:cNvPr id="716811" name="Text Box 11"/>
          <p:cNvSpPr txBox="1"/>
          <p:nvPr/>
        </p:nvSpPr>
        <p:spPr>
          <a:xfrm>
            <a:off x="5868035" y="5300663"/>
            <a:ext cx="3402013" cy="3683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latin typeface="微软雅黑" panose="020B0503020204020204" charset="-122"/>
                <a:ea typeface="微软雅黑" panose="020B0503020204020204" charset="-122"/>
              </a:rPr>
              <a:t>CF=0, ZF=0, OF=1, SF=1</a:t>
            </a:r>
            <a:endParaRPr lang="en-US" altLang="zh-CN" sz="1800" dirty="0">
              <a:latin typeface="微软雅黑" panose="020B0503020204020204" charset="-122"/>
              <a:ea typeface="微软雅黑" panose="020B0503020204020204" charset="-122"/>
            </a:endParaRPr>
          </a:p>
        </p:txBody>
      </p:sp>
      <p:sp>
        <p:nvSpPr>
          <p:cNvPr id="716812" name="Text Box 12"/>
          <p:cNvSpPr txBox="1"/>
          <p:nvPr/>
        </p:nvSpPr>
        <p:spPr>
          <a:xfrm>
            <a:off x="5662295" y="5797550"/>
            <a:ext cx="3101340" cy="36830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en-US" altLang="zh-CN" sz="1800" dirty="0">
                <a:latin typeface="微软雅黑" panose="020B0503020204020204" charset="-122"/>
                <a:ea typeface="微软雅黑" panose="020B0503020204020204" charset="-122"/>
              </a:rPr>
              <a:t>CF=1, ZF=0, OF=1, SF=0</a:t>
            </a:r>
            <a:endParaRPr lang="en-US" altLang="zh-CN" sz="1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07"/>
                                        </p:tgtEl>
                                        <p:attrNameLst>
                                          <p:attrName>style.visibility</p:attrName>
                                        </p:attrNameLst>
                                      </p:cBhvr>
                                      <p:to>
                                        <p:strVal val="visible"/>
                                      </p:to>
                                    </p:set>
                                    <p:animEffect transition="in" filter="blinds(horizontal)">
                                      <p:cBhvr>
                                        <p:cTn id="7" dur="500"/>
                                        <p:tgtEl>
                                          <p:spTgt spid="7168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05"/>
                                        </p:tgtEl>
                                        <p:attrNameLst>
                                          <p:attrName>style.visibility</p:attrName>
                                        </p:attrNameLst>
                                      </p:cBhvr>
                                      <p:to>
                                        <p:strVal val="visible"/>
                                      </p:to>
                                    </p:set>
                                    <p:animEffect transition="in" filter="blinds(horizontal)">
                                      <p:cBhvr>
                                        <p:cTn id="17" dur="500"/>
                                        <p:tgtEl>
                                          <p:spTgt spid="7168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06"/>
                                        </p:tgtEl>
                                        <p:attrNameLst>
                                          <p:attrName>style.visibility</p:attrName>
                                        </p:attrNameLst>
                                      </p:cBhvr>
                                      <p:to>
                                        <p:strVal val="visible"/>
                                      </p:to>
                                    </p:set>
                                    <p:animEffect transition="in" filter="blinds(horizontal)">
                                      <p:cBhvr>
                                        <p:cTn id="22" dur="500"/>
                                        <p:tgtEl>
                                          <p:spTgt spid="7168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10"/>
                                        </p:tgtEl>
                                        <p:attrNameLst>
                                          <p:attrName>style.visibility</p:attrName>
                                        </p:attrNameLst>
                                      </p:cBhvr>
                                      <p:to>
                                        <p:strVal val="visible"/>
                                      </p:to>
                                    </p:set>
                                    <p:animEffect transition="in" filter="blinds(horizontal)">
                                      <p:cBhvr>
                                        <p:cTn id="27" dur="500"/>
                                        <p:tgtEl>
                                          <p:spTgt spid="7168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6811"/>
                                        </p:tgtEl>
                                        <p:attrNameLst>
                                          <p:attrName>style.visibility</p:attrName>
                                        </p:attrNameLst>
                                      </p:cBhvr>
                                      <p:to>
                                        <p:strVal val="visible"/>
                                      </p:to>
                                    </p:set>
                                    <p:animEffect transition="in" filter="blinds(horizontal)">
                                      <p:cBhvr>
                                        <p:cTn id="32" dur="500"/>
                                        <p:tgtEl>
                                          <p:spTgt spid="7168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6812"/>
                                        </p:tgtEl>
                                        <p:attrNameLst>
                                          <p:attrName>style.visibility</p:attrName>
                                        </p:attrNameLst>
                                      </p:cBhvr>
                                      <p:to>
                                        <p:strVal val="visible"/>
                                      </p:to>
                                    </p:set>
                                    <p:animEffect transition="in" filter="blinds(horizontal)">
                                      <p:cBhvr>
                                        <p:cTn id="37" dur="500"/>
                                        <p:tgtEl>
                                          <p:spTgt spid="7168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charRg st="0" end="23"/>
                                            </p:txEl>
                                          </p:spTgt>
                                        </p:tgtEl>
                                        <p:attrNameLst>
                                          <p:attrName>style.visibility</p:attrName>
                                        </p:attrNameLst>
                                      </p:cBhvr>
                                      <p:to>
                                        <p:strVal val="visible"/>
                                      </p:to>
                                    </p:set>
                                    <p:animEffect transition="in" filter="blinds(horizontal)">
                                      <p:cBhvr>
                                        <p:cTn id="42" dur="500"/>
                                        <p:tgtEl>
                                          <p:spTgt spid="3">
                                            <p:txEl>
                                              <p:charRg st="0" end="2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charRg st="23" end="8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charRg st="88" end="1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charRg st="116" end="13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charRg st="134" end="18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charRg st="180" end="22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charRg st="227" end="26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charRg st="261" end="26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16809"/>
                                        </p:tgtEl>
                                        <p:attrNameLst>
                                          <p:attrName>style.visibility</p:attrName>
                                        </p:attrNameLst>
                                      </p:cBhvr>
                                      <p:to>
                                        <p:strVal val="visible"/>
                                      </p:to>
                                    </p:set>
                                    <p:animEffect transition="in" filter="blinds(horizontal)">
                                      <p:cBhvr>
                                        <p:cTn id="63" dur="500"/>
                                        <p:tgtEl>
                                          <p:spTgt spid="716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5" grpId="0" bldLvl="0" animBg="1"/>
      <p:bldP spid="716806" grpId="0" bldLvl="0" animBg="1"/>
      <p:bldP spid="716807" grpId="0"/>
      <p:bldP spid="716809" grpId="0"/>
      <p:bldP spid="716810" grpId="0"/>
      <p:bldP spid="716811" grpId="0"/>
      <p:bldP spid="7168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
          <p:cNvSpPr>
            <a:spLocks noGrp="1"/>
          </p:cNvSpPr>
          <p:nvPr>
            <p:ph type="title" idx="4294967295"/>
          </p:nvPr>
        </p:nvSpPr>
        <p:spPr>
          <a:xfrm>
            <a:off x="395605"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带符号整数减法溢出判断程序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19459" name="内容占位符 2"/>
          <p:cNvSpPr>
            <a:spLocks noGrp="1"/>
          </p:cNvSpPr>
          <p:nvPr>
            <p:ph idx="1"/>
          </p:nvPr>
        </p:nvSpPr>
        <p:spPr>
          <a:xfrm>
            <a:off x="341313" y="3608388"/>
            <a:ext cx="8229600" cy="2655887"/>
          </a:xfrm>
        </p:spPr>
        <p:txBody>
          <a:bodyPr vert="horz" wrap="square" lIns="91440" tIns="45720" rIns="91440" bIns="45720" anchor="t" anchorCtr="0"/>
          <a:p>
            <a:pPr marL="0" indent="0">
              <a:buNone/>
            </a:pPr>
            <a:r>
              <a:rPr lang="zh-CN" altLang="en-US" sz="2000" dirty="0">
                <a:ea typeface="微软雅黑" panose="020B0503020204020204" charset="-122"/>
              </a:rPr>
              <a:t>以下程序检查</a:t>
            </a:r>
            <a:r>
              <a:rPr lang="zh-CN" altLang="en-US" sz="2000" dirty="0">
                <a:solidFill>
                  <a:srgbClr val="FF0000"/>
                </a:solidFill>
                <a:ea typeface="微软雅黑" panose="020B0503020204020204" charset="-122"/>
              </a:rPr>
              <a:t>带符号整数相减</a:t>
            </a:r>
            <a:r>
              <a:rPr lang="zh-CN" altLang="en-US" sz="2000" dirty="0">
                <a:ea typeface="微软雅黑" panose="020B0503020204020204" charset="-122"/>
              </a:rPr>
              <a:t>是否溢出有没有问题？</a:t>
            </a:r>
            <a:endParaRPr lang="en-US" altLang="zh-CN" sz="2000" dirty="0">
              <a:ea typeface="微软雅黑" panose="020B0503020204020204" charset="-122"/>
            </a:endParaRPr>
          </a:p>
          <a:p>
            <a:pPr marL="0" indent="0">
              <a:lnSpc>
                <a:spcPct val="100000"/>
              </a:lnSpc>
              <a:spcBef>
                <a:spcPct val="10000"/>
              </a:spcBef>
              <a:buNone/>
            </a:pPr>
            <a:r>
              <a:rPr lang="en-US" altLang="zh-CN" sz="2000" dirty="0">
                <a:solidFill>
                  <a:srgbClr val="008000"/>
                </a:solidFill>
                <a:latin typeface="微软雅黑" panose="020B0503020204020204" charset="-122"/>
                <a:ea typeface="微软雅黑" panose="020B0503020204020204" charset="-122"/>
              </a:rPr>
              <a:t>/* Determine whether arguments can be subtracted without overflow */</a:t>
            </a:r>
            <a:endParaRPr lang="en-US" altLang="zh-CN" sz="2000" dirty="0">
              <a:solidFill>
                <a:srgbClr val="008000"/>
              </a:solidFill>
              <a:latin typeface="微软雅黑" panose="020B0503020204020204" charset="-122"/>
              <a:ea typeface="微软雅黑" panose="020B0503020204020204" charset="-122"/>
            </a:endParaRPr>
          </a:p>
          <a:p>
            <a:pPr marL="0" indent="0">
              <a:lnSpc>
                <a:spcPct val="100000"/>
              </a:lnSpc>
              <a:spcBef>
                <a:spcPct val="10000"/>
              </a:spcBef>
              <a:buNone/>
            </a:pPr>
            <a:endParaRPr lang="en-US" altLang="zh-CN" sz="2000" dirty="0">
              <a:latin typeface="微软雅黑" panose="020B0503020204020204" charset="-122"/>
              <a:ea typeface="微软雅黑" panose="020B0503020204020204" charset="-122"/>
            </a:endParaRPr>
          </a:p>
          <a:p>
            <a:pPr marL="0" indent="0">
              <a:lnSpc>
                <a:spcPct val="100000"/>
              </a:lnSpc>
              <a:spcBef>
                <a:spcPct val="10000"/>
              </a:spcBef>
              <a:buNone/>
            </a:pPr>
            <a:r>
              <a:rPr lang="en-US" altLang="zh-CN" sz="2000" dirty="0">
                <a:solidFill>
                  <a:srgbClr val="0033CC"/>
                </a:solidFill>
                <a:latin typeface="微软雅黑" panose="020B0503020204020204" charset="-122"/>
                <a:ea typeface="微软雅黑" panose="020B0503020204020204" charset="-122"/>
              </a:rPr>
              <a:t>/* WARNING: This code is buggy. */</a:t>
            </a:r>
            <a:endParaRPr lang="en-US" altLang="zh-CN" sz="2000" dirty="0">
              <a:solidFill>
                <a:srgbClr val="0033CC"/>
              </a:solidFill>
              <a:latin typeface="微软雅黑" panose="020B0503020204020204" charset="-122"/>
              <a:ea typeface="微软雅黑" panose="020B0503020204020204" charset="-122"/>
            </a:endParaRPr>
          </a:p>
          <a:p>
            <a:pPr marL="0" indent="0">
              <a:lnSpc>
                <a:spcPct val="100000"/>
              </a:lnSpc>
              <a:spcBef>
                <a:spcPct val="10000"/>
              </a:spcBef>
              <a:buNone/>
            </a:pPr>
            <a:r>
              <a:rPr lang="en-US" altLang="zh-CN" sz="2000" dirty="0">
                <a:solidFill>
                  <a:srgbClr val="0033CC"/>
                </a:solidFill>
                <a:latin typeface="微软雅黑" panose="020B0503020204020204" charset="-122"/>
                <a:ea typeface="微软雅黑" panose="020B0503020204020204" charset="-122"/>
              </a:rPr>
              <a:t>int tsub_ok(int x, int y) {</a:t>
            </a:r>
            <a:endParaRPr lang="en-US" altLang="zh-CN" sz="2000" dirty="0">
              <a:solidFill>
                <a:srgbClr val="0033CC"/>
              </a:solidFill>
              <a:latin typeface="微软雅黑" panose="020B0503020204020204" charset="-122"/>
              <a:ea typeface="微软雅黑" panose="020B0503020204020204" charset="-122"/>
            </a:endParaRPr>
          </a:p>
          <a:p>
            <a:pPr marL="0" indent="0">
              <a:lnSpc>
                <a:spcPct val="100000"/>
              </a:lnSpc>
              <a:spcBef>
                <a:spcPct val="10000"/>
              </a:spcBef>
              <a:buNone/>
            </a:pPr>
            <a:r>
              <a:rPr lang="en-US" altLang="zh-CN" sz="2000" dirty="0">
                <a:solidFill>
                  <a:srgbClr val="0033CC"/>
                </a:solidFill>
                <a:latin typeface="微软雅黑" panose="020B0503020204020204" charset="-122"/>
                <a:ea typeface="微软雅黑" panose="020B0503020204020204" charset="-122"/>
              </a:rPr>
              <a:t>       return </a:t>
            </a:r>
            <a:r>
              <a:rPr lang="en-US" altLang="zh-CN" sz="2000" dirty="0">
                <a:solidFill>
                  <a:srgbClr val="FF0000"/>
                </a:solidFill>
                <a:latin typeface="微软雅黑" panose="020B0503020204020204" charset="-122"/>
                <a:ea typeface="微软雅黑" panose="020B0503020204020204" charset="-122"/>
              </a:rPr>
              <a:t>tadd_ok(x, -y)</a:t>
            </a:r>
            <a:r>
              <a:rPr lang="en-US" altLang="zh-CN" sz="2000" dirty="0">
                <a:solidFill>
                  <a:srgbClr val="0033CC"/>
                </a:solidFill>
                <a:latin typeface="微软雅黑" panose="020B0503020204020204" charset="-122"/>
                <a:ea typeface="微软雅黑" panose="020B0503020204020204" charset="-122"/>
              </a:rPr>
              <a:t>;</a:t>
            </a:r>
            <a:endParaRPr lang="en-US" altLang="zh-CN" sz="2000" dirty="0">
              <a:solidFill>
                <a:srgbClr val="0033CC"/>
              </a:solidFill>
              <a:latin typeface="微软雅黑" panose="020B0503020204020204" charset="-122"/>
              <a:ea typeface="微软雅黑" panose="020B0503020204020204" charset="-122"/>
            </a:endParaRPr>
          </a:p>
          <a:p>
            <a:pPr marL="0" indent="0">
              <a:lnSpc>
                <a:spcPct val="100000"/>
              </a:lnSpc>
              <a:spcBef>
                <a:spcPct val="10000"/>
              </a:spcBef>
              <a:buNone/>
            </a:pPr>
            <a:r>
              <a:rPr lang="en-US" altLang="zh-CN" sz="2000" dirty="0">
                <a:solidFill>
                  <a:srgbClr val="0033CC"/>
                </a:solidFill>
                <a:latin typeface="微软雅黑" panose="020B0503020204020204" charset="-122"/>
                <a:ea typeface="微软雅黑" panose="020B0503020204020204" charset="-122"/>
              </a:rPr>
              <a:t>}</a:t>
            </a:r>
            <a:endParaRPr lang="zh-CN" altLang="en-US" sz="2000" dirty="0">
              <a:solidFill>
                <a:srgbClr val="0033CC"/>
              </a:solidFill>
              <a:latin typeface="微软雅黑" panose="020B0503020204020204" charset="-122"/>
              <a:ea typeface="微软雅黑" panose="020B0503020204020204" charset="-122"/>
            </a:endParaRPr>
          </a:p>
        </p:txBody>
      </p:sp>
      <p:sp>
        <p:nvSpPr>
          <p:cNvPr id="718852" name="Rectangle 4"/>
          <p:cNvSpPr/>
          <p:nvPr/>
        </p:nvSpPr>
        <p:spPr>
          <a:xfrm>
            <a:off x="708025" y="6093143"/>
            <a:ext cx="5567680" cy="445135"/>
          </a:xfrm>
          <a:prstGeom prst="rect">
            <a:avLst/>
          </a:prstGeom>
          <a:noFill/>
          <a:ln w="9525">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buNone/>
            </a:pPr>
            <a:r>
              <a:rPr lang="zh-CN" altLang="en-US" sz="2000" dirty="0">
                <a:solidFill>
                  <a:srgbClr val="C00000"/>
                </a:solidFill>
                <a:latin typeface="微软雅黑" panose="020B0503020204020204" charset="-122"/>
                <a:ea typeface="微软雅黑" panose="020B0503020204020204" charset="-122"/>
              </a:rPr>
              <a:t>当</a:t>
            </a:r>
            <a:r>
              <a:rPr lang="en-US" altLang="zh-CN" sz="2000" dirty="0">
                <a:solidFill>
                  <a:srgbClr val="C00000"/>
                </a:solidFill>
                <a:latin typeface="微软雅黑" panose="020B0503020204020204" charset="-122"/>
                <a:ea typeface="微软雅黑" panose="020B0503020204020204" charset="-122"/>
              </a:rPr>
              <a:t>x&gt;=0</a:t>
            </a:r>
            <a:r>
              <a:rPr lang="zh-CN" altLang="en-US" sz="2000" dirty="0">
                <a:solidFill>
                  <a:srgbClr val="C00000"/>
                </a:solidFill>
                <a:latin typeface="微软雅黑" panose="020B0503020204020204" charset="-122"/>
                <a:ea typeface="微软雅黑" panose="020B0503020204020204" charset="-122"/>
              </a:rPr>
              <a:t>，</a:t>
            </a:r>
            <a:r>
              <a:rPr lang="en-US" altLang="zh-CN" sz="2000" dirty="0">
                <a:solidFill>
                  <a:srgbClr val="C00000"/>
                </a:solidFill>
                <a:latin typeface="微软雅黑" panose="020B0503020204020204" charset="-122"/>
                <a:ea typeface="微软雅黑" panose="020B0503020204020204" charset="-122"/>
              </a:rPr>
              <a:t>y=0x80000000</a:t>
            </a:r>
            <a:r>
              <a:rPr lang="zh-CN" altLang="en-US" sz="2000" dirty="0">
                <a:solidFill>
                  <a:srgbClr val="C00000"/>
                </a:solidFill>
                <a:latin typeface="微软雅黑" panose="020B0503020204020204" charset="-122"/>
                <a:ea typeface="微软雅黑" panose="020B0503020204020204" charset="-122"/>
              </a:rPr>
              <a:t>时，该函数判断错误</a:t>
            </a:r>
            <a:endParaRPr lang="zh-CN" altLang="en-US" sz="2000" dirty="0">
              <a:solidFill>
                <a:srgbClr val="C00000"/>
              </a:solidFill>
              <a:latin typeface="微软雅黑" panose="020B0503020204020204" charset="-122"/>
              <a:ea typeface="微软雅黑" panose="020B0503020204020204" charset="-122"/>
            </a:endParaRPr>
          </a:p>
        </p:txBody>
      </p:sp>
      <p:grpSp>
        <p:nvGrpSpPr>
          <p:cNvPr id="718853" name="Group 5"/>
          <p:cNvGrpSpPr/>
          <p:nvPr/>
        </p:nvGrpSpPr>
        <p:grpSpPr>
          <a:xfrm>
            <a:off x="842645" y="1318895"/>
            <a:ext cx="6730419" cy="845242"/>
            <a:chOff x="187" y="884"/>
            <a:chExt cx="5190" cy="718"/>
          </a:xfrm>
        </p:grpSpPr>
        <p:pic>
          <p:nvPicPr>
            <p:cNvPr id="113675" name="Picture 6"/>
            <p:cNvPicPr>
              <a:picLocks noChangeAspect="1"/>
            </p:cNvPicPr>
            <p:nvPr/>
          </p:nvPicPr>
          <p:blipFill>
            <a:blip r:embed="rId1"/>
            <a:stretch>
              <a:fillRect/>
            </a:stretch>
          </p:blipFill>
          <p:spPr>
            <a:xfrm>
              <a:off x="187" y="884"/>
              <a:ext cx="3940" cy="718"/>
            </a:xfrm>
            <a:prstGeom prst="rect">
              <a:avLst/>
            </a:prstGeom>
            <a:noFill/>
            <a:ln w="9525">
              <a:noFill/>
            </a:ln>
          </p:spPr>
        </p:pic>
        <p:sp>
          <p:nvSpPr>
            <p:cNvPr id="113676" name="Text Box 7"/>
            <p:cNvSpPr txBox="1"/>
            <p:nvPr/>
          </p:nvSpPr>
          <p:spPr>
            <a:xfrm>
              <a:off x="4243" y="1000"/>
              <a:ext cx="1134" cy="6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charset="-122"/>
                </a:rPr>
                <a:t>带符号整数加</a:t>
              </a:r>
              <a:endParaRPr lang="zh-CN" altLang="en-US" sz="2000" dirty="0">
                <a:solidFill>
                  <a:srgbClr val="FF0000"/>
                </a:solidFill>
                <a:ea typeface="微软雅黑" panose="020B0503020204020204" charset="-122"/>
              </a:endParaRPr>
            </a:p>
          </p:txBody>
        </p:sp>
      </p:grpSp>
      <p:grpSp>
        <p:nvGrpSpPr>
          <p:cNvPr id="718856" name="Group 8"/>
          <p:cNvGrpSpPr/>
          <p:nvPr/>
        </p:nvGrpSpPr>
        <p:grpSpPr>
          <a:xfrm>
            <a:off x="842645" y="2325370"/>
            <a:ext cx="6654945" cy="801798"/>
            <a:chOff x="187" y="1791"/>
            <a:chExt cx="5625" cy="823"/>
          </a:xfrm>
        </p:grpSpPr>
        <p:pic>
          <p:nvPicPr>
            <p:cNvPr id="113673" name="Picture 9"/>
            <p:cNvPicPr>
              <a:picLocks noChangeAspect="1"/>
            </p:cNvPicPr>
            <p:nvPr/>
          </p:nvPicPr>
          <p:blipFill>
            <a:blip r:embed="rId2"/>
            <a:stretch>
              <a:fillRect/>
            </a:stretch>
          </p:blipFill>
          <p:spPr>
            <a:xfrm>
              <a:off x="187" y="1791"/>
              <a:ext cx="3940" cy="796"/>
            </a:xfrm>
            <a:prstGeom prst="rect">
              <a:avLst/>
            </a:prstGeom>
            <a:noFill/>
            <a:ln w="9525">
              <a:noFill/>
            </a:ln>
          </p:spPr>
        </p:pic>
        <p:sp>
          <p:nvSpPr>
            <p:cNvPr id="113674" name="Text Box 10"/>
            <p:cNvSpPr txBox="1"/>
            <p:nvPr/>
          </p:nvSpPr>
          <p:spPr>
            <a:xfrm>
              <a:off x="4678" y="1889"/>
              <a:ext cx="1134" cy="72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ea typeface="微软雅黑" panose="020B0503020204020204" charset="-122"/>
                </a:rPr>
                <a:t>带符号整数减</a:t>
              </a:r>
              <a:endParaRPr lang="zh-CN" altLang="en-US" sz="2000" dirty="0">
                <a:solidFill>
                  <a:srgbClr val="FF0000"/>
                </a:solidFill>
                <a:ea typeface="微软雅黑" panose="020B0503020204020204" charset="-122"/>
              </a:endParaRPr>
            </a:p>
          </p:txBody>
        </p:sp>
      </p:grpSp>
      <p:sp>
        <p:nvSpPr>
          <p:cNvPr id="718859" name="Text Box 11"/>
          <p:cNvSpPr txBox="1"/>
          <p:nvPr/>
        </p:nvSpPr>
        <p:spPr>
          <a:xfrm>
            <a:off x="6102350" y="4554538"/>
            <a:ext cx="2565400" cy="14636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ea typeface="微软雅黑" panose="020B0503020204020204" charset="-122"/>
              </a:rPr>
              <a:t>带符号减的溢出判断函数如何实现呢？</a:t>
            </a:r>
            <a:endParaRPr lang="zh-CN" altLang="en-US" sz="2000" dirty="0">
              <a:ea typeface="微软雅黑" panose="020B0503020204020204" charset="-122"/>
            </a:endParaRPr>
          </a:p>
          <a:p>
            <a:pPr marL="0" lvl="0" indent="0" eaLnBrk="1" hangingPunct="1">
              <a:lnSpc>
                <a:spcPct val="100000"/>
              </a:lnSpc>
              <a:spcBef>
                <a:spcPct val="50000"/>
              </a:spcBef>
              <a:buNone/>
            </a:pPr>
            <a:r>
              <a:rPr lang="zh-CN" altLang="en-US" sz="2000" dirty="0">
                <a:ea typeface="微软雅黑" panose="020B0503020204020204" charset="-122"/>
              </a:rPr>
              <a:t>无符号减的溢出判断函数又如何实现呢？</a:t>
            </a:r>
            <a:endParaRPr lang="zh-CN" altLang="en-US" sz="2000" dirty="0">
              <a:ea typeface="微软雅黑" panose="020B0503020204020204" charset="-122"/>
            </a:endParaRPr>
          </a:p>
        </p:txBody>
      </p:sp>
      <p:sp>
        <p:nvSpPr>
          <p:cNvPr id="718860" name="Text Box 12"/>
          <p:cNvSpPr txBox="1"/>
          <p:nvPr/>
        </p:nvSpPr>
        <p:spPr>
          <a:xfrm>
            <a:off x="6275388" y="3200400"/>
            <a:ext cx="2295525" cy="457200"/>
          </a:xfrm>
          <a:prstGeom prst="rect">
            <a:avLst/>
          </a:prstGeom>
          <a:noFill/>
          <a:ln w="952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50000"/>
              </a:spcBef>
              <a:buNone/>
            </a:pPr>
            <a:r>
              <a:rPr lang="zh-CN" altLang="en-US" sz="2000" dirty="0">
                <a:latin typeface="微软雅黑" panose="020B0503020204020204" charset="-122"/>
                <a:ea typeface="微软雅黑" panose="020B0503020204020204" charset="-122"/>
              </a:rPr>
              <a:t>模拟</a:t>
            </a:r>
            <a:r>
              <a:rPr lang="en-US" altLang="zh-CN" sz="2000" dirty="0">
                <a:latin typeface="微软雅黑" panose="020B0503020204020204" charset="-122"/>
                <a:ea typeface="微软雅黑" panose="020B0503020204020204" charset="-122"/>
              </a:rPr>
              <a:t>Sub</a:t>
            </a:r>
            <a:r>
              <a:rPr lang="zh-CN" altLang="en-US" sz="2000" dirty="0">
                <a:latin typeface="微软雅黑" panose="020B0503020204020204" charset="-122"/>
                <a:ea typeface="微软雅黑" panose="020B0503020204020204" charset="-122"/>
              </a:rPr>
              <a:t>指令需要！</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8853"/>
                                        </p:tgtEl>
                                        <p:attrNameLst>
                                          <p:attrName>style.visibility</p:attrName>
                                        </p:attrNameLst>
                                      </p:cBhvr>
                                      <p:to>
                                        <p:strVal val="visible"/>
                                      </p:to>
                                    </p:set>
                                    <p:animEffect transition="in" filter="blinds(horizontal)">
                                      <p:cBhvr>
                                        <p:cTn id="7" dur="500"/>
                                        <p:tgtEl>
                                          <p:spTgt spid="7188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8856"/>
                                        </p:tgtEl>
                                        <p:attrNameLst>
                                          <p:attrName>style.visibility</p:attrName>
                                        </p:attrNameLst>
                                      </p:cBhvr>
                                      <p:to>
                                        <p:strVal val="visible"/>
                                      </p:to>
                                    </p:set>
                                    <p:animEffect transition="in" filter="blinds(horizontal)">
                                      <p:cBhvr>
                                        <p:cTn id="12" dur="500"/>
                                        <p:tgtEl>
                                          <p:spTgt spid="71885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9459">
                                            <p:txEl>
                                              <p:charRg st="0" end="24"/>
                                            </p:txEl>
                                          </p:spTgt>
                                        </p:tgtEl>
                                        <p:attrNameLst>
                                          <p:attrName>style.visibility</p:attrName>
                                        </p:attrNameLst>
                                      </p:cBhvr>
                                      <p:to>
                                        <p:strVal val="visible"/>
                                      </p:to>
                                    </p:set>
                                    <p:animEffect transition="in" filter="randombar(horizontal)">
                                      <p:cBhvr>
                                        <p:cTn id="17" dur="500"/>
                                        <p:tgtEl>
                                          <p:spTgt spid="19459">
                                            <p:txEl>
                                              <p:charRg st="0" end="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charRg st="24" end="93"/>
                                            </p:txEl>
                                          </p:spTgt>
                                        </p:tgtEl>
                                        <p:attrNameLst>
                                          <p:attrName>style.visibility</p:attrName>
                                        </p:attrNameLst>
                                      </p:cBhvr>
                                      <p:to>
                                        <p:strVal val="visible"/>
                                      </p:to>
                                    </p:set>
                                    <p:animEffect transition="in" filter="blinds(horizontal)">
                                      <p:cBhvr>
                                        <p:cTn id="22" dur="500"/>
                                        <p:tgtEl>
                                          <p:spTgt spid="19459">
                                            <p:txEl>
                                              <p:charRg st="24" end="9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459">
                                            <p:txEl>
                                              <p:charRg st="94" end="129"/>
                                            </p:txEl>
                                          </p:spTgt>
                                        </p:tgtEl>
                                        <p:attrNameLst>
                                          <p:attrName>style.visibility</p:attrName>
                                        </p:attrNameLst>
                                      </p:cBhvr>
                                      <p:to>
                                        <p:strVal val="visible"/>
                                      </p:to>
                                    </p:set>
                                    <p:animEffect transition="in" filter="blinds(horizontal)">
                                      <p:cBhvr>
                                        <p:cTn id="25" dur="500"/>
                                        <p:tgtEl>
                                          <p:spTgt spid="19459">
                                            <p:txEl>
                                              <p:charRg st="94" end="12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9459">
                                            <p:txEl>
                                              <p:charRg st="129" end="157"/>
                                            </p:txEl>
                                          </p:spTgt>
                                        </p:tgtEl>
                                        <p:attrNameLst>
                                          <p:attrName>style.visibility</p:attrName>
                                        </p:attrNameLst>
                                      </p:cBhvr>
                                      <p:to>
                                        <p:strVal val="visible"/>
                                      </p:to>
                                    </p:set>
                                    <p:animEffect transition="in" filter="blinds(horizontal)">
                                      <p:cBhvr>
                                        <p:cTn id="28" dur="500"/>
                                        <p:tgtEl>
                                          <p:spTgt spid="19459">
                                            <p:txEl>
                                              <p:charRg st="129" end="15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9459">
                                            <p:txEl>
                                              <p:charRg st="157" end="187"/>
                                            </p:txEl>
                                          </p:spTgt>
                                        </p:tgtEl>
                                        <p:attrNameLst>
                                          <p:attrName>style.visibility</p:attrName>
                                        </p:attrNameLst>
                                      </p:cBhvr>
                                      <p:to>
                                        <p:strVal val="visible"/>
                                      </p:to>
                                    </p:set>
                                    <p:animEffect transition="in" filter="blinds(horizontal)">
                                      <p:cBhvr>
                                        <p:cTn id="31" dur="500"/>
                                        <p:tgtEl>
                                          <p:spTgt spid="19459">
                                            <p:txEl>
                                              <p:charRg st="157" end="18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9459">
                                            <p:txEl>
                                              <p:charRg st="187" end="189"/>
                                            </p:txEl>
                                          </p:spTgt>
                                        </p:tgtEl>
                                        <p:attrNameLst>
                                          <p:attrName>style.visibility</p:attrName>
                                        </p:attrNameLst>
                                      </p:cBhvr>
                                      <p:to>
                                        <p:strVal val="visible"/>
                                      </p:to>
                                    </p:set>
                                    <p:animEffect transition="in" filter="blinds(horizontal)">
                                      <p:cBhvr>
                                        <p:cTn id="34" dur="500"/>
                                        <p:tgtEl>
                                          <p:spTgt spid="19459">
                                            <p:txEl>
                                              <p:charRg st="187" end="18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18852"/>
                                        </p:tgtEl>
                                        <p:attrNameLst>
                                          <p:attrName>style.visibility</p:attrName>
                                        </p:attrNameLst>
                                      </p:cBhvr>
                                      <p:to>
                                        <p:strVal val="visible"/>
                                      </p:to>
                                    </p:set>
                                    <p:animEffect transition="in" filter="blinds(horizontal)">
                                      <p:cBhvr>
                                        <p:cTn id="39" dur="500"/>
                                        <p:tgtEl>
                                          <p:spTgt spid="718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18859"/>
                                        </p:tgtEl>
                                        <p:attrNameLst>
                                          <p:attrName>style.visibility</p:attrName>
                                        </p:attrNameLst>
                                      </p:cBhvr>
                                      <p:to>
                                        <p:strVal val="visible"/>
                                      </p:to>
                                    </p:set>
                                    <p:animEffect transition="in" filter="blinds(horizontal)">
                                      <p:cBhvr>
                                        <p:cTn id="44" dur="500"/>
                                        <p:tgtEl>
                                          <p:spTgt spid="71885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18860"/>
                                        </p:tgtEl>
                                        <p:attrNameLst>
                                          <p:attrName>style.visibility</p:attrName>
                                        </p:attrNameLst>
                                      </p:cBhvr>
                                      <p:to>
                                        <p:strVal val="visible"/>
                                      </p:to>
                                    </p:set>
                                    <p:animEffect transition="in" filter="blinds(horizontal)">
                                      <p:cBhvr>
                                        <p:cTn id="49" dur="500"/>
                                        <p:tgtEl>
                                          <p:spTgt spid="718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2" grpId="0"/>
      <p:bldP spid="718859" grpId="0"/>
      <p:bldP spid="7188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xfrm>
            <a:off x="457200"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整数的乘运算 </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20899" name="Rectangle 3"/>
          <p:cNvSpPr>
            <a:spLocks noGrp="1"/>
          </p:cNvSpPr>
          <p:nvPr>
            <p:ph idx="1"/>
          </p:nvPr>
        </p:nvSpPr>
        <p:spPr>
          <a:xfrm>
            <a:off x="395605" y="1300480"/>
            <a:ext cx="8229600" cy="2163445"/>
          </a:xfrm>
        </p:spPr>
        <p:txBody>
          <a:bodyPr vert="horz" wrap="square" lIns="91440" tIns="45720" rIns="91440" bIns="45720" anchor="t" anchorCtr="0"/>
          <a:p>
            <a:r>
              <a:rPr lang="zh-CN" altLang="en-US" sz="2400" dirty="0">
                <a:latin typeface="微软雅黑" panose="020B0503020204020204" charset="-122"/>
                <a:ea typeface="微软雅黑" panose="020B0503020204020204" charset="-122"/>
              </a:rPr>
              <a:t>通常，高级语言中两个</a:t>
            </a:r>
            <a:r>
              <a:rPr lang="en-US" altLang="zh-CN" sz="2400" dirty="0">
                <a:latin typeface="微软雅黑" panose="020B0503020204020204" charset="-122"/>
                <a:ea typeface="微软雅黑" panose="020B0503020204020204" charset="-122"/>
              </a:rPr>
              <a:t>n</a:t>
            </a:r>
            <a:r>
              <a:rPr lang="zh-CN" altLang="en-US" sz="2400" dirty="0">
                <a:latin typeface="微软雅黑" panose="020B0503020204020204" charset="-122"/>
                <a:ea typeface="微软雅黑" panose="020B0503020204020204" charset="-122"/>
              </a:rPr>
              <a:t>位整数相乘得到的结果通常也是一个</a:t>
            </a:r>
            <a:r>
              <a:rPr lang="en-US" altLang="zh-CN" sz="2400" dirty="0">
                <a:latin typeface="微软雅黑" panose="020B0503020204020204" charset="-122"/>
                <a:ea typeface="微软雅黑" panose="020B0503020204020204" charset="-122"/>
              </a:rPr>
              <a:t>n</a:t>
            </a:r>
            <a:r>
              <a:rPr lang="zh-CN" altLang="en-US" sz="2400" dirty="0">
                <a:latin typeface="微软雅黑" panose="020B0503020204020204" charset="-122"/>
                <a:ea typeface="微软雅黑" panose="020B0503020204020204" charset="-122"/>
              </a:rPr>
              <a:t>位整数，也即，结果只取</a:t>
            </a:r>
            <a:r>
              <a:rPr lang="en-US" altLang="zh-CN" sz="2400" dirty="0">
                <a:latin typeface="微软雅黑" panose="020B0503020204020204" charset="-122"/>
                <a:ea typeface="微软雅黑" panose="020B0503020204020204" charset="-122"/>
              </a:rPr>
              <a:t>2n</a:t>
            </a:r>
            <a:r>
              <a:rPr lang="zh-CN" altLang="en-US" sz="2400" dirty="0">
                <a:latin typeface="微软雅黑" panose="020B0503020204020204" charset="-122"/>
                <a:ea typeface="微软雅黑" panose="020B0503020204020204" charset="-122"/>
              </a:rPr>
              <a:t>位乘积中的低</a:t>
            </a:r>
            <a:r>
              <a:rPr lang="en-US" altLang="zh-CN" sz="2400" dirty="0">
                <a:latin typeface="微软雅黑" panose="020B0503020204020204" charset="-122"/>
                <a:ea typeface="微软雅黑" panose="020B0503020204020204" charset="-122"/>
              </a:rPr>
              <a:t>n</a:t>
            </a:r>
            <a:r>
              <a:rPr lang="zh-CN" altLang="en-US" sz="2400" dirty="0">
                <a:latin typeface="微软雅黑" panose="020B0503020204020204" charset="-122"/>
                <a:ea typeface="微软雅黑" panose="020B0503020204020204" charset="-122"/>
              </a:rPr>
              <a:t>位。</a:t>
            </a:r>
            <a:endParaRPr lang="zh-CN" altLang="en-US" sz="2400" dirty="0">
              <a:latin typeface="微软雅黑" panose="020B0503020204020204" charset="-122"/>
              <a:ea typeface="微软雅黑" panose="020B0503020204020204" charset="-122"/>
            </a:endParaRPr>
          </a:p>
          <a:p>
            <a:pPr lvl="1"/>
            <a:r>
              <a:rPr lang="zh-CN" altLang="en-US" sz="2400" dirty="0">
                <a:latin typeface="微软雅黑" panose="020B0503020204020204" charset="-122"/>
                <a:ea typeface="微软雅黑" panose="020B0503020204020204" charset="-122"/>
              </a:rPr>
              <a:t>例如，在</a:t>
            </a:r>
            <a:r>
              <a:rPr lang="en-US" altLang="zh-CN" sz="2400" dirty="0">
                <a:latin typeface="微软雅黑" panose="020B0503020204020204" charset="-122"/>
                <a:ea typeface="微软雅黑" panose="020B0503020204020204" charset="-122"/>
              </a:rPr>
              <a:t>C</a:t>
            </a:r>
            <a:r>
              <a:rPr lang="zh-CN" altLang="en-US" sz="2400" dirty="0">
                <a:latin typeface="微软雅黑" panose="020B0503020204020204" charset="-122"/>
                <a:ea typeface="微软雅黑" panose="020B0503020204020204" charset="-122"/>
              </a:rPr>
              <a:t>语言中，参加运算的两个操作数的类型和结果的类型必须一致，如果不一致则会先转换为一致的数据类型再进行计算。</a:t>
            </a:r>
            <a:endParaRPr lang="zh-CN" altLang="en-US" sz="2400" dirty="0">
              <a:latin typeface="微软雅黑" panose="020B0503020204020204" charset="-122"/>
              <a:ea typeface="微软雅黑" panose="020B0503020204020204" charset="-122"/>
            </a:endParaRPr>
          </a:p>
        </p:txBody>
      </p:sp>
      <p:sp>
        <p:nvSpPr>
          <p:cNvPr id="720900" name="Rectangle 4"/>
          <p:cNvSpPr/>
          <p:nvPr/>
        </p:nvSpPr>
        <p:spPr>
          <a:xfrm>
            <a:off x="611505" y="3644900"/>
            <a:ext cx="4932363" cy="206121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1" indent="0" eaLnBrk="1" hangingPunct="1">
              <a:lnSpc>
                <a:spcPct val="100000"/>
              </a:lnSpc>
              <a:spcBef>
                <a:spcPct val="35000"/>
              </a:spcBef>
              <a:buNone/>
            </a:pPr>
            <a:r>
              <a:rPr lang="en-US" altLang="zh-CN" dirty="0">
                <a:solidFill>
                  <a:srgbClr val="008000"/>
                </a:solidFill>
                <a:latin typeface="微软雅黑" panose="020B0503020204020204" charset="-122"/>
                <a:ea typeface="微软雅黑" panose="020B0503020204020204" charset="-122"/>
              </a:rPr>
              <a:t>int mul(int x, int y)</a:t>
            </a:r>
            <a:endParaRPr lang="en-US" altLang="zh-CN" dirty="0">
              <a:solidFill>
                <a:srgbClr val="008000"/>
              </a:solidFill>
              <a:latin typeface="微软雅黑" panose="020B0503020204020204" charset="-122"/>
              <a:ea typeface="微软雅黑" panose="020B0503020204020204" charset="-122"/>
            </a:endParaRPr>
          </a:p>
          <a:p>
            <a:pPr marL="457200" lvl="1" indent="0" eaLnBrk="1" hangingPunct="1">
              <a:lnSpc>
                <a:spcPct val="100000"/>
              </a:lnSpc>
              <a:spcBef>
                <a:spcPct val="35000"/>
              </a:spcBef>
              <a:buNone/>
            </a:pPr>
            <a:r>
              <a:rPr lang="en-US" altLang="zh-CN" dirty="0">
                <a:solidFill>
                  <a:srgbClr val="008000"/>
                </a:solidFill>
                <a:latin typeface="微软雅黑" panose="020B0503020204020204" charset="-122"/>
                <a:ea typeface="微软雅黑" panose="020B0503020204020204" charset="-122"/>
              </a:rPr>
              <a:t>{ </a:t>
            </a:r>
            <a:endParaRPr lang="en-US" altLang="zh-CN" dirty="0">
              <a:solidFill>
                <a:srgbClr val="008000"/>
              </a:solidFill>
              <a:latin typeface="微软雅黑" panose="020B0503020204020204" charset="-122"/>
              <a:ea typeface="微软雅黑" panose="020B0503020204020204" charset="-122"/>
            </a:endParaRPr>
          </a:p>
          <a:p>
            <a:pPr marL="457200" lvl="1" indent="0" eaLnBrk="1" hangingPunct="1">
              <a:lnSpc>
                <a:spcPct val="100000"/>
              </a:lnSpc>
              <a:spcBef>
                <a:spcPct val="35000"/>
              </a:spcBef>
              <a:buNone/>
            </a:pPr>
            <a:r>
              <a:rPr lang="en-US" altLang="zh-CN" dirty="0">
                <a:solidFill>
                  <a:srgbClr val="008000"/>
                </a:solidFill>
                <a:latin typeface="微软雅黑" panose="020B0503020204020204" charset="-122"/>
                <a:ea typeface="微软雅黑" panose="020B0503020204020204" charset="-122"/>
              </a:rPr>
              <a:t>	int z=x*y;</a:t>
            </a:r>
            <a:endParaRPr lang="en-US" altLang="zh-CN" dirty="0">
              <a:solidFill>
                <a:srgbClr val="008000"/>
              </a:solidFill>
              <a:latin typeface="微软雅黑" panose="020B0503020204020204" charset="-122"/>
              <a:ea typeface="微软雅黑" panose="020B0503020204020204" charset="-122"/>
            </a:endParaRPr>
          </a:p>
          <a:p>
            <a:pPr marL="457200" lvl="1" indent="0" eaLnBrk="1" hangingPunct="1">
              <a:lnSpc>
                <a:spcPct val="100000"/>
              </a:lnSpc>
              <a:spcBef>
                <a:spcPct val="35000"/>
              </a:spcBef>
              <a:buNone/>
            </a:pPr>
            <a:r>
              <a:rPr lang="en-US" altLang="zh-CN" dirty="0">
                <a:solidFill>
                  <a:srgbClr val="008000"/>
                </a:solidFill>
                <a:latin typeface="微软雅黑" panose="020B0503020204020204" charset="-122"/>
                <a:ea typeface="微软雅黑" panose="020B0503020204020204" charset="-122"/>
              </a:rPr>
              <a:t>  	return z;</a:t>
            </a:r>
            <a:endParaRPr lang="en-US" altLang="zh-CN" dirty="0">
              <a:solidFill>
                <a:srgbClr val="008000"/>
              </a:solidFill>
              <a:latin typeface="微软雅黑" panose="020B0503020204020204" charset="-122"/>
              <a:ea typeface="微软雅黑" panose="020B0503020204020204" charset="-122"/>
            </a:endParaRPr>
          </a:p>
          <a:p>
            <a:pPr marL="457200" lvl="1" indent="0" eaLnBrk="1" hangingPunct="1">
              <a:lnSpc>
                <a:spcPct val="100000"/>
              </a:lnSpc>
              <a:spcBef>
                <a:spcPct val="35000"/>
              </a:spcBef>
              <a:buNone/>
            </a:pPr>
            <a:r>
              <a:rPr lang="en-US" altLang="zh-CN" dirty="0">
                <a:solidFill>
                  <a:srgbClr val="008000"/>
                </a:solidFill>
                <a:latin typeface="微软雅黑" panose="020B0503020204020204" charset="-122"/>
                <a:ea typeface="微软雅黑" panose="020B0503020204020204" charset="-122"/>
              </a:rPr>
              <a:t>}</a:t>
            </a:r>
            <a:endParaRPr lang="en-US" altLang="zh-CN" dirty="0">
              <a:solidFill>
                <a:srgbClr val="008000"/>
              </a:solidFill>
              <a:latin typeface="微软雅黑" panose="020B0503020204020204" charset="-122"/>
              <a:ea typeface="微软雅黑" panose="020B0503020204020204" charset="-122"/>
            </a:endParaRPr>
          </a:p>
        </p:txBody>
      </p:sp>
      <p:sp>
        <p:nvSpPr>
          <p:cNvPr id="720901" name="Text Box 5"/>
          <p:cNvSpPr txBox="1"/>
          <p:nvPr/>
        </p:nvSpPr>
        <p:spPr>
          <a:xfrm>
            <a:off x="4211638" y="3716973"/>
            <a:ext cx="4589462" cy="16256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40000"/>
              </a:lnSpc>
              <a:spcBef>
                <a:spcPct val="50000"/>
              </a:spcBef>
              <a:buNone/>
            </a:pPr>
            <a:r>
              <a:rPr lang="en-US" altLang="zh-CN" dirty="0">
                <a:latin typeface="微软雅黑" panose="020B0503020204020204" charset="-122"/>
                <a:ea typeface="微软雅黑" panose="020B0503020204020204" charset="-122"/>
              </a:rPr>
              <a:t>x*y </a:t>
            </a:r>
            <a:r>
              <a:rPr lang="zh-CN" altLang="en-US" dirty="0">
                <a:latin typeface="微软雅黑" panose="020B0503020204020204" charset="-122"/>
                <a:ea typeface="微软雅黑" panose="020B0503020204020204" charset="-122"/>
              </a:rPr>
              <a:t>被转换为乘法指令，在乘法运算电路中得到的乘积是</a:t>
            </a:r>
            <a:r>
              <a:rPr lang="en-US" altLang="zh-CN" dirty="0">
                <a:latin typeface="微软雅黑" panose="020B0503020204020204" charset="-122"/>
                <a:ea typeface="微软雅黑" panose="020B0503020204020204" charset="-122"/>
              </a:rPr>
              <a:t>64</a:t>
            </a:r>
            <a:r>
              <a:rPr lang="zh-CN" altLang="en-US" dirty="0">
                <a:latin typeface="微软雅黑" panose="020B0503020204020204" charset="-122"/>
                <a:ea typeface="微软雅黑" panose="020B0503020204020204" charset="-122"/>
              </a:rPr>
              <a:t>位，但是，只取其低</a:t>
            </a:r>
            <a:r>
              <a:rPr lang="en-US" altLang="zh-CN" dirty="0">
                <a:latin typeface="微软雅黑" panose="020B0503020204020204" charset="-122"/>
                <a:ea typeface="微软雅黑" panose="020B0503020204020204" charset="-122"/>
              </a:rPr>
              <a:t>32</a:t>
            </a:r>
            <a:r>
              <a:rPr lang="zh-CN" altLang="en-US" dirty="0">
                <a:latin typeface="微软雅黑" panose="020B0503020204020204" charset="-122"/>
                <a:ea typeface="微软雅黑" panose="020B0503020204020204" charset="-122"/>
              </a:rPr>
              <a:t>位赋给</a:t>
            </a:r>
            <a:r>
              <a:rPr lang="en-US" altLang="zh-CN" dirty="0">
                <a:latin typeface="微软雅黑" panose="020B0503020204020204" charset="-122"/>
                <a:ea typeface="微软雅黑" panose="020B0503020204020204" charset="-122"/>
              </a:rPr>
              <a:t>z</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899">
                                            <p:txEl>
                                              <p:charRg st="51" end="109"/>
                                            </p:txEl>
                                          </p:spTgt>
                                        </p:tgtEl>
                                        <p:attrNameLst>
                                          <p:attrName>style.visibility</p:attrName>
                                        </p:attrNameLst>
                                      </p:cBhvr>
                                      <p:to>
                                        <p:strVal val="visible"/>
                                      </p:to>
                                    </p:set>
                                    <p:animEffect transition="in" filter="blinds(horizontal)">
                                      <p:cBhvr>
                                        <p:cTn id="7" dur="500"/>
                                        <p:tgtEl>
                                          <p:spTgt spid="720899">
                                            <p:txEl>
                                              <p:charRg st="51" end="10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0"/>
                                        </p:tgtEl>
                                        <p:attrNameLst>
                                          <p:attrName>style.visibility</p:attrName>
                                        </p:attrNameLst>
                                      </p:cBhvr>
                                      <p:to>
                                        <p:strVal val="visible"/>
                                      </p:to>
                                    </p:set>
                                    <p:animEffect transition="in" filter="blinds(horizontal)">
                                      <p:cBhvr>
                                        <p:cTn id="12" dur="500"/>
                                        <p:tgtEl>
                                          <p:spTgt spid="7209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p:cNvSpPr>
          <p:nvPr>
            <p:ph type="title"/>
          </p:nvPr>
        </p:nvSpPr>
        <p:spPr>
          <a:xfrm>
            <a:off x="467360" y="260985"/>
            <a:ext cx="5279390" cy="54038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整数的乘运算</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29091" name="Rectangle 3"/>
          <p:cNvSpPr>
            <a:spLocks noGrp="1"/>
          </p:cNvSpPr>
          <p:nvPr>
            <p:ph idx="1"/>
          </p:nvPr>
        </p:nvSpPr>
        <p:spPr>
          <a:xfrm>
            <a:off x="394970" y="1484630"/>
            <a:ext cx="7968615" cy="4403725"/>
          </a:xfrm>
        </p:spPr>
        <p:txBody>
          <a:bodyPr vert="horz" wrap="square" lIns="91440" tIns="45720" rIns="91440" bIns="45720" anchor="t" anchorCtr="0"/>
          <a:p>
            <a:r>
              <a:rPr lang="zh-CN" altLang="en-US" sz="2000" dirty="0">
                <a:solidFill>
                  <a:srgbClr val="FF0000"/>
                </a:solidFill>
                <a:latin typeface="微软雅黑" panose="020B0503020204020204" charset="-122"/>
                <a:ea typeface="微软雅黑" panose="020B0503020204020204" charset="-122"/>
              </a:rPr>
              <a:t>硬件</a:t>
            </a:r>
            <a:r>
              <a:rPr lang="zh-CN" altLang="en-US" sz="2000" dirty="0">
                <a:latin typeface="微软雅黑" panose="020B0503020204020204" charset="-122"/>
                <a:ea typeface="微软雅黑" panose="020B0503020204020204" charset="-122"/>
              </a:rPr>
              <a:t>保留</a:t>
            </a:r>
            <a:r>
              <a:rPr lang="en-US" altLang="zh-CN" sz="2000" dirty="0">
                <a:latin typeface="微软雅黑" panose="020B0503020204020204" charset="-122"/>
                <a:ea typeface="微软雅黑" panose="020B0503020204020204" charset="-122"/>
              </a:rPr>
              <a:t>2n</a:t>
            </a:r>
            <a:r>
              <a:rPr lang="zh-CN" altLang="en-US" sz="2000" dirty="0">
                <a:latin typeface="微软雅黑" panose="020B0503020204020204" charset="-122"/>
                <a:ea typeface="微软雅黑" panose="020B0503020204020204" charset="-122"/>
              </a:rPr>
              <a:t>位乘积，故指令的乘积可达</a:t>
            </a:r>
            <a:r>
              <a:rPr lang="en-US" altLang="zh-CN" sz="2000" dirty="0">
                <a:latin typeface="微软雅黑" panose="020B0503020204020204" charset="-122"/>
                <a:ea typeface="微软雅黑" panose="020B0503020204020204" charset="-122"/>
              </a:rPr>
              <a:t>2n</a:t>
            </a:r>
            <a:r>
              <a:rPr lang="zh-CN" altLang="en-US" sz="2000" dirty="0">
                <a:latin typeface="微软雅黑" panose="020B0503020204020204" charset="-122"/>
                <a:ea typeface="微软雅黑" panose="020B0503020204020204" charset="-122"/>
              </a:rPr>
              <a:t>位，可供编译器使用</a:t>
            </a:r>
            <a:endParaRPr lang="zh-CN" altLang="en-US"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如果程序不采用防止溢出的措施，且编译器也不生成用于溢出处理的代码，就会发生一些由于整数溢出而带来的问题。</a:t>
            </a:r>
            <a:endParaRPr lang="zh-CN" altLang="en-US" sz="2000" dirty="0">
              <a:latin typeface="微软雅黑" panose="020B0503020204020204" charset="-122"/>
              <a:ea typeface="微软雅黑" panose="020B0503020204020204" charset="-122"/>
            </a:endParaRPr>
          </a:p>
          <a:p>
            <a:r>
              <a:rPr lang="zh-CN" altLang="en-US" sz="2000" dirty="0">
                <a:solidFill>
                  <a:srgbClr val="FF0000"/>
                </a:solidFill>
                <a:latin typeface="微软雅黑" panose="020B0503020204020204" charset="-122"/>
                <a:ea typeface="微软雅黑" panose="020B0503020204020204" charset="-122"/>
              </a:rPr>
              <a:t>指令：</a:t>
            </a:r>
            <a:r>
              <a:rPr lang="zh-CN" altLang="en-US" sz="2000" dirty="0">
                <a:latin typeface="微软雅黑" panose="020B0503020204020204" charset="-122"/>
                <a:ea typeface="微软雅黑" panose="020B0503020204020204" charset="-122"/>
              </a:rPr>
              <a:t>分</a:t>
            </a:r>
            <a:r>
              <a:rPr lang="zh-CN" altLang="en-US" sz="2000" dirty="0">
                <a:solidFill>
                  <a:srgbClr val="FF0000"/>
                </a:solidFill>
                <a:latin typeface="微软雅黑" panose="020B0503020204020204" charset="-122"/>
                <a:ea typeface="微软雅黑" panose="020B0503020204020204" charset="-122"/>
              </a:rPr>
              <a:t>无符号</a:t>
            </a:r>
            <a:r>
              <a:rPr lang="zh-CN" altLang="en-US" sz="2000" dirty="0">
                <a:latin typeface="微软雅黑" panose="020B0503020204020204" charset="-122"/>
                <a:ea typeface="微软雅黑" panose="020B0503020204020204" charset="-122"/>
              </a:rPr>
              <a:t>数乘指令、</a:t>
            </a:r>
            <a:r>
              <a:rPr lang="zh-CN" altLang="en-US" sz="2000" dirty="0">
                <a:solidFill>
                  <a:srgbClr val="FF0000"/>
                </a:solidFill>
                <a:latin typeface="微软雅黑" panose="020B0503020204020204" charset="-122"/>
                <a:ea typeface="微软雅黑" panose="020B0503020204020204" charset="-122"/>
              </a:rPr>
              <a:t>带符号</a:t>
            </a:r>
            <a:r>
              <a:rPr lang="zh-CN" altLang="en-US" sz="2000" dirty="0">
                <a:latin typeface="微软雅黑" panose="020B0503020204020204" charset="-122"/>
                <a:ea typeface="微软雅黑" panose="020B0503020204020204" charset="-122"/>
              </a:rPr>
              <a:t>整数乘指令</a:t>
            </a:r>
            <a:endParaRPr lang="zh-CN" altLang="en-US"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乘法指令的操作数长度为</a:t>
            </a:r>
            <a:r>
              <a:rPr lang="en-US" altLang="zh-CN" sz="2000" dirty="0">
                <a:solidFill>
                  <a:srgbClr val="FF0000"/>
                </a:solidFill>
                <a:latin typeface="微软雅黑" panose="020B0503020204020204" charset="-122"/>
                <a:ea typeface="微软雅黑" panose="020B0503020204020204" charset="-122"/>
              </a:rPr>
              <a:t>n</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而乘积长度为</a:t>
            </a:r>
            <a:r>
              <a:rPr lang="en-US" altLang="zh-CN" sz="2000" dirty="0">
                <a:solidFill>
                  <a:srgbClr val="FF0000"/>
                </a:solidFill>
                <a:latin typeface="微软雅黑" panose="020B0503020204020204" charset="-122"/>
                <a:ea typeface="微软雅黑" panose="020B0503020204020204" charset="-122"/>
              </a:rPr>
              <a:t>2n</a:t>
            </a:r>
            <a:r>
              <a:rPr lang="zh-CN" altLang="en-US" sz="2000" dirty="0">
                <a:latin typeface="微软雅黑" panose="020B0503020204020204" charset="-122"/>
                <a:ea typeface="微软雅黑" panose="020B0503020204020204" charset="-122"/>
              </a:rPr>
              <a:t>，例如：</a:t>
            </a:r>
            <a:endParaRPr lang="zh-CN" altLang="en-US" sz="2000" dirty="0">
              <a:latin typeface="微软雅黑" panose="020B0503020204020204" charset="-122"/>
              <a:ea typeface="微软雅黑" panose="020B0503020204020204" charset="-122"/>
            </a:endParaRPr>
          </a:p>
          <a:p>
            <a:pPr lvl="1"/>
            <a:r>
              <a:rPr lang="en-US" altLang="zh-CN" sz="2000" dirty="0">
                <a:latin typeface="微软雅黑" panose="020B0503020204020204" charset="-122"/>
                <a:ea typeface="微软雅黑" panose="020B0503020204020204" charset="-122"/>
              </a:rPr>
              <a:t>IA-32</a:t>
            </a:r>
            <a:r>
              <a:rPr lang="zh-CN" altLang="en-US" sz="2000" dirty="0">
                <a:latin typeface="微软雅黑" panose="020B0503020204020204" charset="-122"/>
                <a:ea typeface="微软雅黑" panose="020B0503020204020204" charset="-122"/>
              </a:rPr>
              <a:t>中，若指令只给出一个操作数</a:t>
            </a:r>
            <a:r>
              <a:rPr lang="en-US" altLang="zh-CN" sz="2000" dirty="0">
                <a:latin typeface="微软雅黑" panose="020B0503020204020204" charset="-122"/>
                <a:ea typeface="微软雅黑" panose="020B0503020204020204" charset="-122"/>
              </a:rPr>
              <a:t>SRC</a:t>
            </a:r>
            <a:r>
              <a:rPr lang="zh-CN" altLang="en-US" sz="2000" dirty="0">
                <a:latin typeface="微软雅黑" panose="020B0503020204020204" charset="-122"/>
                <a:ea typeface="微软雅黑" panose="020B0503020204020204" charset="-122"/>
              </a:rPr>
              <a:t>，则另一个源操作数隐含在累加器</a:t>
            </a:r>
            <a:r>
              <a:rPr lang="en-US" altLang="zh-CN" sz="2000" dirty="0">
                <a:latin typeface="微软雅黑" panose="020B0503020204020204" charset="-122"/>
                <a:ea typeface="微软雅黑" panose="020B0503020204020204" charset="-122"/>
              </a:rPr>
              <a:t>AL/AX/EAX</a:t>
            </a:r>
            <a:r>
              <a:rPr lang="zh-CN" altLang="en-US" sz="2000" dirty="0">
                <a:latin typeface="微软雅黑" panose="020B0503020204020204" charset="-122"/>
                <a:ea typeface="微软雅黑" panose="020B0503020204020204" charset="-122"/>
              </a:rPr>
              <a:t>中，将</a:t>
            </a:r>
            <a:r>
              <a:rPr lang="en-US" altLang="zh-CN" sz="2000" dirty="0">
                <a:latin typeface="微软雅黑" panose="020B0503020204020204" charset="-122"/>
                <a:ea typeface="微软雅黑" panose="020B0503020204020204" charset="-122"/>
              </a:rPr>
              <a:t>SRC</a:t>
            </a:r>
            <a:r>
              <a:rPr lang="zh-CN" altLang="en-US" sz="2000" dirty="0">
                <a:latin typeface="微软雅黑" panose="020B0503020204020204" charset="-122"/>
                <a:ea typeface="微软雅黑" panose="020B0503020204020204" charset="-122"/>
              </a:rPr>
              <a:t>和累加器内容相乘，结果存放在</a:t>
            </a:r>
            <a:r>
              <a:rPr lang="en-US" altLang="zh-CN" sz="2000" dirty="0">
                <a:latin typeface="微软雅黑" panose="020B0503020204020204" charset="-122"/>
                <a:ea typeface="微软雅黑" panose="020B0503020204020204" charset="-122"/>
              </a:rPr>
              <a:t>AX</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16</a:t>
            </a:r>
            <a:r>
              <a:rPr lang="zh-CN" altLang="en-US" sz="2000" dirty="0">
                <a:latin typeface="微软雅黑" panose="020B0503020204020204" charset="-122"/>
                <a:ea typeface="微软雅黑" panose="020B0503020204020204" charset="-122"/>
              </a:rPr>
              <a:t>位时）或</a:t>
            </a:r>
            <a:r>
              <a:rPr lang="en-US" altLang="zh-CN" sz="2000" dirty="0">
                <a:latin typeface="微软雅黑" panose="020B0503020204020204" charset="-122"/>
                <a:ea typeface="微软雅黑" panose="020B0503020204020204" charset="-122"/>
              </a:rPr>
              <a:t>DX-AX</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32</a:t>
            </a:r>
            <a:r>
              <a:rPr lang="zh-CN" altLang="en-US" sz="2000" dirty="0">
                <a:latin typeface="微软雅黑" panose="020B0503020204020204" charset="-122"/>
                <a:ea typeface="微软雅黑" panose="020B0503020204020204" charset="-122"/>
              </a:rPr>
              <a:t>位时）或</a:t>
            </a:r>
            <a:r>
              <a:rPr lang="en-US" altLang="zh-CN" sz="2000" dirty="0">
                <a:latin typeface="微软雅黑" panose="020B0503020204020204" charset="-122"/>
                <a:ea typeface="微软雅黑" panose="020B0503020204020204" charset="-122"/>
              </a:rPr>
              <a:t>EDX-EAX</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64</a:t>
            </a:r>
            <a:r>
              <a:rPr lang="zh-CN" altLang="en-US" sz="2000" dirty="0">
                <a:latin typeface="微软雅黑" panose="020B0503020204020204" charset="-122"/>
                <a:ea typeface="微软雅黑" panose="020B0503020204020204" charset="-122"/>
              </a:rPr>
              <a:t>位时）中。 </a:t>
            </a:r>
            <a:endParaRPr lang="en-US" altLang="zh-CN" sz="2000" dirty="0">
              <a:latin typeface="微软雅黑" panose="020B0503020204020204" charset="-122"/>
              <a:ea typeface="微软雅黑" panose="020B0503020204020204" charset="-122"/>
            </a:endParaRPr>
          </a:p>
          <a:p>
            <a:pPr lvl="1"/>
            <a:r>
              <a:rPr lang="zh-CN" altLang="en-US" sz="2000" dirty="0">
                <a:latin typeface="微软雅黑" panose="020B0503020204020204" charset="-122"/>
                <a:ea typeface="微软雅黑" panose="020B0503020204020204" charset="-122"/>
              </a:rPr>
              <a:t>在</a:t>
            </a:r>
            <a:r>
              <a:rPr lang="en-US" altLang="zh-CN" sz="2000" dirty="0">
                <a:latin typeface="微软雅黑" panose="020B0503020204020204" charset="-122"/>
                <a:ea typeface="微软雅黑" panose="020B0503020204020204" charset="-122"/>
              </a:rPr>
              <a:t>MIPS</a:t>
            </a:r>
            <a:r>
              <a:rPr lang="zh-CN" altLang="en-US" sz="2000" dirty="0">
                <a:latin typeface="微软雅黑" panose="020B0503020204020204" charset="-122"/>
                <a:ea typeface="微软雅黑" panose="020B0503020204020204" charset="-122"/>
              </a:rPr>
              <a:t>处理器中，</a:t>
            </a:r>
            <a:r>
              <a:rPr lang="en-US" altLang="zh-CN" sz="2000" dirty="0">
                <a:latin typeface="微软雅黑" panose="020B0503020204020204" charset="-122"/>
                <a:ea typeface="微软雅黑" panose="020B0503020204020204" charset="-122"/>
              </a:rPr>
              <a:t>mult</a:t>
            </a:r>
            <a:r>
              <a:rPr lang="zh-CN" altLang="en-US" sz="2000" dirty="0">
                <a:latin typeface="微软雅黑" panose="020B0503020204020204" charset="-122"/>
                <a:ea typeface="微软雅黑" panose="020B0503020204020204" charset="-122"/>
              </a:rPr>
              <a:t>会将两个</a:t>
            </a:r>
            <a:r>
              <a:rPr lang="en-US" altLang="zh-CN" sz="2000" dirty="0">
                <a:latin typeface="微软雅黑" panose="020B0503020204020204" charset="-122"/>
                <a:ea typeface="微软雅黑" panose="020B0503020204020204" charset="-122"/>
              </a:rPr>
              <a:t>32</a:t>
            </a:r>
            <a:r>
              <a:rPr lang="zh-CN" altLang="en-US" sz="2000" dirty="0">
                <a:latin typeface="微软雅黑" panose="020B0503020204020204" charset="-122"/>
                <a:ea typeface="微软雅黑" panose="020B0503020204020204" charset="-122"/>
              </a:rPr>
              <a:t>位带符号整数相乘，得到的</a:t>
            </a:r>
            <a:r>
              <a:rPr lang="en-US" altLang="zh-CN" sz="2000" dirty="0">
                <a:latin typeface="微软雅黑" panose="020B0503020204020204" charset="-122"/>
                <a:ea typeface="微软雅黑" panose="020B0503020204020204" charset="-122"/>
              </a:rPr>
              <a:t>64</a:t>
            </a:r>
            <a:r>
              <a:rPr lang="zh-CN" altLang="en-US" sz="2000" dirty="0">
                <a:latin typeface="微软雅黑" panose="020B0503020204020204" charset="-122"/>
                <a:ea typeface="微软雅黑" panose="020B0503020204020204" charset="-122"/>
              </a:rPr>
              <a:t>位乘积置于两个</a:t>
            </a:r>
            <a:r>
              <a:rPr lang="en-US" altLang="zh-CN" sz="2000" dirty="0">
                <a:latin typeface="微软雅黑" panose="020B0503020204020204" charset="-122"/>
                <a:ea typeface="微软雅黑" panose="020B0503020204020204" charset="-122"/>
              </a:rPr>
              <a:t>32</a:t>
            </a:r>
            <a:r>
              <a:rPr lang="zh-CN" altLang="en-US" sz="2000" dirty="0">
                <a:latin typeface="微软雅黑" panose="020B0503020204020204" charset="-122"/>
                <a:ea typeface="微软雅黑" panose="020B0503020204020204" charset="-122"/>
              </a:rPr>
              <a:t>位内部寄存器</a:t>
            </a:r>
            <a:r>
              <a:rPr lang="en-US" altLang="zh-CN" sz="2000" dirty="0">
                <a:latin typeface="微软雅黑" panose="020B0503020204020204" charset="-122"/>
                <a:ea typeface="微软雅黑" panose="020B0503020204020204" charset="-122"/>
              </a:rPr>
              <a:t>Hi</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Lo</a:t>
            </a:r>
            <a:r>
              <a:rPr lang="zh-CN" altLang="en-US" sz="2000" dirty="0">
                <a:latin typeface="微软雅黑" panose="020B0503020204020204" charset="-122"/>
                <a:ea typeface="微软雅黑" panose="020B0503020204020204" charset="-122"/>
              </a:rPr>
              <a:t>中，因此，可以</a:t>
            </a:r>
            <a:r>
              <a:rPr lang="zh-CN" altLang="en-US" sz="2000" dirty="0">
                <a:solidFill>
                  <a:srgbClr val="008000"/>
                </a:solidFill>
                <a:latin typeface="微软雅黑" panose="020B0503020204020204" charset="-122"/>
                <a:ea typeface="微软雅黑" panose="020B0503020204020204" charset="-122"/>
              </a:rPr>
              <a:t>根据</a:t>
            </a:r>
            <a:r>
              <a:rPr lang="en-US" altLang="zh-CN" sz="2000" dirty="0">
                <a:solidFill>
                  <a:srgbClr val="008000"/>
                </a:solidFill>
                <a:latin typeface="微软雅黑" panose="020B0503020204020204" charset="-122"/>
                <a:ea typeface="微软雅黑" panose="020B0503020204020204" charset="-122"/>
              </a:rPr>
              <a:t>Hi</a:t>
            </a:r>
            <a:r>
              <a:rPr lang="zh-CN" altLang="en-US" sz="2000" dirty="0">
                <a:solidFill>
                  <a:srgbClr val="008000"/>
                </a:solidFill>
                <a:latin typeface="微软雅黑" panose="020B0503020204020204" charset="-122"/>
                <a:ea typeface="微软雅黑" panose="020B0503020204020204" charset="-122"/>
              </a:rPr>
              <a:t>寄存器中的每一位是否等于</a:t>
            </a:r>
            <a:r>
              <a:rPr lang="en-US" altLang="zh-CN" sz="2000" dirty="0">
                <a:solidFill>
                  <a:srgbClr val="008000"/>
                </a:solidFill>
                <a:latin typeface="微软雅黑" panose="020B0503020204020204" charset="-122"/>
                <a:ea typeface="微软雅黑" panose="020B0503020204020204" charset="-122"/>
              </a:rPr>
              <a:t>Lo</a:t>
            </a:r>
            <a:r>
              <a:rPr lang="zh-CN" altLang="en-US" sz="2000" dirty="0">
                <a:solidFill>
                  <a:srgbClr val="008000"/>
                </a:solidFill>
                <a:latin typeface="微软雅黑" panose="020B0503020204020204" charset="-122"/>
                <a:ea typeface="微软雅黑" panose="020B0503020204020204" charset="-122"/>
              </a:rPr>
              <a:t>寄存器中的第一位来进行溢出判断</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p:txBody>
      </p:sp>
      <p:sp>
        <p:nvSpPr>
          <p:cNvPr id="729092" name="Text Box 4"/>
          <p:cNvSpPr txBox="1"/>
          <p:nvPr/>
        </p:nvSpPr>
        <p:spPr>
          <a:xfrm>
            <a:off x="801370" y="5949315"/>
            <a:ext cx="7541260" cy="706755"/>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rPr>
              <a:t>乘法指令可生成溢出标志，编译器也可使用</a:t>
            </a:r>
            <a:r>
              <a:rPr lang="en-US" altLang="zh-CN" sz="2000" dirty="0">
                <a:solidFill>
                  <a:srgbClr val="FF0000"/>
                </a:solidFill>
                <a:latin typeface="微软雅黑" panose="020B0503020204020204" charset="-122"/>
                <a:ea typeface="微软雅黑" panose="020B0503020204020204" charset="-122"/>
              </a:rPr>
              <a:t>2n</a:t>
            </a:r>
            <a:r>
              <a:rPr lang="zh-CN" altLang="en-US" sz="2000" dirty="0">
                <a:solidFill>
                  <a:srgbClr val="FF0000"/>
                </a:solidFill>
                <a:latin typeface="微软雅黑" panose="020B0503020204020204" charset="-122"/>
                <a:ea typeface="微软雅黑" panose="020B0503020204020204" charset="-122"/>
              </a:rPr>
              <a:t>位乘积来判断是否溢出！</a:t>
            </a:r>
            <a:endParaRPr lang="zh-CN" altLang="en-US"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9091">
                                            <p:txEl>
                                              <p:charRg st="0" end="30"/>
                                            </p:txEl>
                                          </p:spTgt>
                                        </p:tgtEl>
                                        <p:attrNameLst>
                                          <p:attrName>style.visibility</p:attrName>
                                        </p:attrNameLst>
                                      </p:cBhvr>
                                      <p:to>
                                        <p:strVal val="visible"/>
                                      </p:to>
                                    </p:set>
                                    <p:animEffect transition="in" filter="blinds(horizontal)">
                                      <p:cBhvr>
                                        <p:cTn id="7" dur="500"/>
                                        <p:tgtEl>
                                          <p:spTgt spid="72909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9091">
                                            <p:txEl>
                                              <p:charRg st="30" end="83"/>
                                            </p:txEl>
                                          </p:spTgt>
                                        </p:tgtEl>
                                        <p:attrNameLst>
                                          <p:attrName>style.visibility</p:attrName>
                                        </p:attrNameLst>
                                      </p:cBhvr>
                                      <p:to>
                                        <p:strVal val="visible"/>
                                      </p:to>
                                    </p:set>
                                    <p:animEffect transition="in" filter="blinds(horizontal)">
                                      <p:cBhvr>
                                        <p:cTn id="12" dur="500"/>
                                        <p:tgtEl>
                                          <p:spTgt spid="729091">
                                            <p:txEl>
                                              <p:charRg st="30"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9091">
                                            <p:txEl>
                                              <p:charRg st="83" end="104"/>
                                            </p:txEl>
                                          </p:spTgt>
                                        </p:tgtEl>
                                        <p:attrNameLst>
                                          <p:attrName>style.visibility</p:attrName>
                                        </p:attrNameLst>
                                      </p:cBhvr>
                                      <p:to>
                                        <p:strVal val="visible"/>
                                      </p:to>
                                    </p:set>
                                    <p:animEffect transition="in" filter="blinds(horizontal)">
                                      <p:cBhvr>
                                        <p:cTn id="17" dur="500"/>
                                        <p:tgtEl>
                                          <p:spTgt spid="729091">
                                            <p:txEl>
                                              <p:charRg st="83"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9091">
                                            <p:txEl>
                                              <p:charRg st="104" end="130"/>
                                            </p:txEl>
                                          </p:spTgt>
                                        </p:tgtEl>
                                        <p:attrNameLst>
                                          <p:attrName>style.visibility</p:attrName>
                                        </p:attrNameLst>
                                      </p:cBhvr>
                                      <p:to>
                                        <p:strVal val="visible"/>
                                      </p:to>
                                    </p:set>
                                    <p:animEffect transition="in" filter="blinds(horizontal)">
                                      <p:cBhvr>
                                        <p:cTn id="22" dur="500"/>
                                        <p:tgtEl>
                                          <p:spTgt spid="729091">
                                            <p:txEl>
                                              <p:charRg st="104"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9091">
                                            <p:txEl>
                                              <p:charRg st="130" end="233"/>
                                            </p:txEl>
                                          </p:spTgt>
                                        </p:tgtEl>
                                        <p:attrNameLst>
                                          <p:attrName>style.visibility</p:attrName>
                                        </p:attrNameLst>
                                      </p:cBhvr>
                                      <p:to>
                                        <p:strVal val="visible"/>
                                      </p:to>
                                    </p:set>
                                    <p:animEffect transition="in" filter="blinds(horizontal)">
                                      <p:cBhvr>
                                        <p:cTn id="27" dur="500"/>
                                        <p:tgtEl>
                                          <p:spTgt spid="729091">
                                            <p:txEl>
                                              <p:charRg st="130" end="2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9091">
                                            <p:txEl>
                                              <p:charRg st="233" end="329"/>
                                            </p:txEl>
                                          </p:spTgt>
                                        </p:tgtEl>
                                        <p:attrNameLst>
                                          <p:attrName>style.visibility</p:attrName>
                                        </p:attrNameLst>
                                      </p:cBhvr>
                                      <p:to>
                                        <p:strVal val="visible"/>
                                      </p:to>
                                    </p:set>
                                    <p:animEffect transition="in" filter="blinds(horizontal)">
                                      <p:cBhvr>
                                        <p:cTn id="32" dur="500"/>
                                        <p:tgtEl>
                                          <p:spTgt spid="729091">
                                            <p:txEl>
                                              <p:charRg st="233" end="32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9092"/>
                                        </p:tgtEl>
                                        <p:attrNameLst>
                                          <p:attrName>style.visibility</p:attrName>
                                        </p:attrNameLst>
                                      </p:cBhvr>
                                      <p:to>
                                        <p:strVal val="visible"/>
                                      </p:to>
                                    </p:set>
                                    <p:animEffect transition="in" filter="blinds(horizontal)">
                                      <p:cBhvr>
                                        <p:cTn id="37" dur="500"/>
                                        <p:tgtEl>
                                          <p:spTgt spid="72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xfrm>
            <a:off x="395605"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整数乘法溢出漏洞</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129027" name="Rectangle 3"/>
          <p:cNvSpPr>
            <a:spLocks noGrp="1"/>
          </p:cNvSpPr>
          <p:nvPr>
            <p:ph idx="1"/>
          </p:nvPr>
        </p:nvSpPr>
        <p:spPr>
          <a:xfrm>
            <a:off x="467995" y="1425575"/>
            <a:ext cx="6303645" cy="419100"/>
          </a:xfrm>
        </p:spPr>
        <p:txBody>
          <a:bodyPr vert="horz" wrap="square" lIns="91440" tIns="45720" rIns="91440" bIns="45720" anchor="t" anchorCtr="0"/>
          <a:p>
            <a:pPr>
              <a:buNone/>
            </a:pPr>
            <a:r>
              <a:rPr lang="zh-CN" altLang="en-US" sz="1800" dirty="0">
                <a:solidFill>
                  <a:srgbClr val="0000FF"/>
                </a:solidFill>
                <a:latin typeface="微软雅黑" panose="020B0503020204020204" charset="-122"/>
                <a:ea typeface="微软雅黑" panose="020B0503020204020204" charset="-122"/>
              </a:rPr>
              <a:t>以下程序存在什么漏洞，引起该漏洞的原因是什么。</a:t>
            </a:r>
            <a:r>
              <a:rPr lang="zh-CN" altLang="en-US" sz="1800" dirty="0">
                <a:solidFill>
                  <a:srgbClr val="0000FF"/>
                </a:solidFill>
                <a:latin typeface="微软雅黑" panose="020B0503020204020204" charset="-122"/>
                <a:ea typeface="微软雅黑" panose="020B0503020204020204" charset="-122"/>
              </a:rPr>
              <a:t> </a:t>
            </a:r>
            <a:endParaRPr lang="zh-CN" altLang="en-US" sz="1800" dirty="0">
              <a:solidFill>
                <a:srgbClr val="0000FF"/>
              </a:solidFill>
              <a:latin typeface="微软雅黑" panose="020B0503020204020204" charset="-122"/>
              <a:ea typeface="微软雅黑" panose="020B0503020204020204" charset="-122"/>
            </a:endParaRPr>
          </a:p>
        </p:txBody>
      </p:sp>
      <p:sp>
        <p:nvSpPr>
          <p:cNvPr id="129028" name="Rectangle 4"/>
          <p:cNvSpPr/>
          <p:nvPr/>
        </p:nvSpPr>
        <p:spPr>
          <a:xfrm>
            <a:off x="467043" y="1796733"/>
            <a:ext cx="8229600" cy="4483100"/>
          </a:xfrm>
          <a:prstGeom prst="rect">
            <a:avLst/>
          </a:prstGeom>
          <a:noFill/>
          <a:ln w="9525">
            <a:noFill/>
          </a:ln>
        </p:spPr>
        <p:txBody>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457200" lvl="0" indent="-457200">
              <a:spcBef>
                <a:spcPct val="5000"/>
              </a:spcBef>
              <a:buNone/>
            </a:pPr>
            <a:r>
              <a:rPr lang="en-US" altLang="zh-CN" sz="1800" dirty="0">
                <a:latin typeface="微软雅黑" panose="020B0503020204020204" charset="-122"/>
                <a:ea typeface="微软雅黑" panose="020B0503020204020204" charset="-122"/>
              </a:rPr>
              <a:t>/* </a:t>
            </a:r>
            <a:r>
              <a:rPr lang="zh-CN" altLang="en-US" sz="1800" dirty="0">
                <a:latin typeface="微软雅黑" panose="020B0503020204020204" charset="-122"/>
                <a:ea typeface="微软雅黑" panose="020B0503020204020204" charset="-122"/>
              </a:rPr>
              <a:t>复制数组到堆中，</a:t>
            </a:r>
            <a:r>
              <a:rPr lang="en-US" altLang="zh-CN" sz="1800" dirty="0">
                <a:latin typeface="微软雅黑" panose="020B0503020204020204" charset="-122"/>
                <a:ea typeface="微软雅黑" panose="020B0503020204020204" charset="-122"/>
              </a:rPr>
              <a:t>count</a:t>
            </a:r>
            <a:r>
              <a:rPr lang="zh-CN" altLang="en-US" sz="1800" dirty="0">
                <a:latin typeface="微软雅黑" panose="020B0503020204020204" charset="-122"/>
                <a:ea typeface="微软雅黑" panose="020B0503020204020204" charset="-122"/>
              </a:rPr>
              <a:t>为数组元素个数 *</a:t>
            </a:r>
            <a:r>
              <a:rPr lang="en-US" altLang="zh-CN"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int copy_array(int *array, int count) {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int i;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 </a:t>
            </a:r>
            <a:r>
              <a:rPr lang="zh-CN" altLang="en-US" sz="1800" dirty="0">
                <a:latin typeface="微软雅黑" panose="020B0503020204020204" charset="-122"/>
                <a:ea typeface="微软雅黑" panose="020B0503020204020204" charset="-122"/>
              </a:rPr>
              <a:t>在堆区申请一块内存 *</a:t>
            </a:r>
            <a:r>
              <a:rPr lang="en-US" altLang="zh-CN"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int *myarray = (int *) </a:t>
            </a:r>
            <a:r>
              <a:rPr lang="en-US" altLang="zh-CN" sz="1800" dirty="0">
                <a:solidFill>
                  <a:srgbClr val="0000FF"/>
                </a:solidFill>
                <a:latin typeface="微软雅黑" panose="020B0503020204020204" charset="-122"/>
                <a:ea typeface="微软雅黑" panose="020B0503020204020204" charset="-122"/>
              </a:rPr>
              <a:t>malloc(</a:t>
            </a:r>
            <a:r>
              <a:rPr lang="en-US" altLang="zh-CN" sz="1800" dirty="0">
                <a:solidFill>
                  <a:srgbClr val="FF0000"/>
                </a:solidFill>
                <a:latin typeface="微软雅黑" panose="020B0503020204020204" charset="-122"/>
                <a:ea typeface="微软雅黑" panose="020B0503020204020204" charset="-122"/>
              </a:rPr>
              <a:t>count*sizeof(int)</a:t>
            </a:r>
            <a:r>
              <a:rPr lang="en-US" altLang="zh-CN" sz="1800" dirty="0">
                <a:solidFill>
                  <a:srgbClr val="0000FF"/>
                </a:solidFill>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if (myarray == NULL)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return -1;</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for (i = 0; i &lt; count; i++)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myarray[i] = array[i];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return count; </a:t>
            </a:r>
            <a:endParaRPr lang="en-US" altLang="zh-CN" sz="1800" dirty="0">
              <a:latin typeface="微软雅黑" panose="020B0503020204020204" charset="-122"/>
              <a:ea typeface="微软雅黑" panose="020B0503020204020204" charset="-122"/>
            </a:endParaRPr>
          </a:p>
          <a:p>
            <a:pPr marL="457200" lvl="0" indent="-457200">
              <a:spcBef>
                <a:spcPct val="5000"/>
              </a:spcBef>
              <a:buNone/>
            </a:pPr>
            <a:r>
              <a:rPr lang="en-US" altLang="zh-CN" sz="1800" dirty="0">
                <a:latin typeface="微软雅黑" panose="020B0503020204020204" charset="-122"/>
                <a:ea typeface="微软雅黑" panose="020B0503020204020204" charset="-122"/>
              </a:rPr>
              <a:t>} </a:t>
            </a:r>
            <a:endParaRPr lang="zh-CN" altLang="en-US" sz="1800" dirty="0">
              <a:latin typeface="微软雅黑" panose="020B0503020204020204" charset="-122"/>
              <a:ea typeface="微软雅黑" panose="020B0503020204020204" charset="-122"/>
            </a:endParaRPr>
          </a:p>
        </p:txBody>
      </p:sp>
      <p:sp>
        <p:nvSpPr>
          <p:cNvPr id="731141" name="Rectangle 5"/>
          <p:cNvSpPr/>
          <p:nvPr/>
        </p:nvSpPr>
        <p:spPr>
          <a:xfrm>
            <a:off x="899795" y="5410518"/>
            <a:ext cx="3735388" cy="119888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0000FF"/>
                </a:solidFill>
                <a:latin typeface="微软雅黑" panose="020B0503020204020204" charset="-122"/>
                <a:ea typeface="微软雅黑" panose="020B0503020204020204" charset="-122"/>
              </a:rPr>
              <a:t>当参数</a:t>
            </a:r>
            <a:r>
              <a:rPr lang="en-US" altLang="zh-CN" sz="1800" dirty="0">
                <a:solidFill>
                  <a:srgbClr val="0000FF"/>
                </a:solidFill>
                <a:latin typeface="微软雅黑" panose="020B0503020204020204" charset="-122"/>
                <a:ea typeface="微软雅黑" panose="020B0503020204020204" charset="-122"/>
              </a:rPr>
              <a:t>count</a:t>
            </a:r>
            <a:r>
              <a:rPr lang="zh-CN" altLang="en-US" sz="1800" dirty="0">
                <a:solidFill>
                  <a:srgbClr val="0000FF"/>
                </a:solidFill>
                <a:latin typeface="微软雅黑" panose="020B0503020204020204" charset="-122"/>
                <a:ea typeface="微软雅黑" panose="020B0503020204020204" charset="-122"/>
              </a:rPr>
              <a:t>很大时，则</a:t>
            </a:r>
            <a:r>
              <a:rPr lang="en-US" altLang="zh-CN" sz="1800" dirty="0">
                <a:solidFill>
                  <a:srgbClr val="0000FF"/>
                </a:solidFill>
                <a:latin typeface="微软雅黑" panose="020B0503020204020204" charset="-122"/>
                <a:ea typeface="微软雅黑" panose="020B0503020204020204" charset="-122"/>
              </a:rPr>
              <a:t>count*sizeof(int)</a:t>
            </a:r>
            <a:r>
              <a:rPr lang="zh-CN" altLang="en-US" sz="1800" dirty="0">
                <a:solidFill>
                  <a:srgbClr val="0000FF"/>
                </a:solidFill>
                <a:latin typeface="微软雅黑" panose="020B0503020204020204" charset="-122"/>
                <a:ea typeface="微软雅黑" panose="020B0503020204020204" charset="-122"/>
              </a:rPr>
              <a:t>会溢出。如</a:t>
            </a:r>
            <a:r>
              <a:rPr lang="en-US" altLang="zh-CN" sz="1800" dirty="0">
                <a:solidFill>
                  <a:srgbClr val="0000FF"/>
                </a:solidFill>
                <a:latin typeface="微软雅黑" panose="020B0503020204020204" charset="-122"/>
                <a:ea typeface="微软雅黑" panose="020B0503020204020204" charset="-122"/>
              </a:rPr>
              <a:t>count=2</a:t>
            </a:r>
            <a:r>
              <a:rPr lang="en-US" altLang="zh-CN" sz="1800" baseline="30000" dirty="0">
                <a:solidFill>
                  <a:srgbClr val="0000FF"/>
                </a:solidFill>
                <a:latin typeface="微软雅黑" panose="020B0503020204020204" charset="-122"/>
                <a:ea typeface="微软雅黑" panose="020B0503020204020204" charset="-122"/>
              </a:rPr>
              <a:t>30</a:t>
            </a:r>
            <a:r>
              <a:rPr lang="en-US" altLang="zh-CN" sz="1800" dirty="0">
                <a:solidFill>
                  <a:srgbClr val="0000FF"/>
                </a:solidFill>
                <a:latin typeface="微软雅黑" panose="020B0503020204020204" charset="-122"/>
                <a:ea typeface="微软雅黑" panose="020B0503020204020204" charset="-122"/>
              </a:rPr>
              <a:t>+1</a:t>
            </a:r>
            <a:r>
              <a:rPr lang="zh-CN" altLang="en-US" sz="1800" dirty="0">
                <a:solidFill>
                  <a:srgbClr val="0000FF"/>
                </a:solidFill>
                <a:latin typeface="微软雅黑" panose="020B0503020204020204" charset="-122"/>
                <a:ea typeface="微软雅黑" panose="020B0503020204020204" charset="-122"/>
              </a:rPr>
              <a:t>时， </a:t>
            </a:r>
            <a:r>
              <a:rPr lang="en-US" altLang="zh-CN" sz="1800" dirty="0">
                <a:solidFill>
                  <a:srgbClr val="0000FF"/>
                </a:solidFill>
                <a:latin typeface="微软雅黑" panose="020B0503020204020204" charset="-122"/>
                <a:ea typeface="微软雅黑" panose="020B0503020204020204" charset="-122"/>
              </a:rPr>
              <a:t>count*sizeof(int)=4</a:t>
            </a:r>
            <a:r>
              <a:rPr lang="zh-CN" altLang="en-US" sz="1800" dirty="0">
                <a:solidFill>
                  <a:srgbClr val="0000FF"/>
                </a:solidFill>
                <a:latin typeface="微软雅黑" panose="020B0503020204020204" charset="-122"/>
                <a:ea typeface="微软雅黑" panose="020B0503020204020204" charset="-122"/>
              </a:rPr>
              <a:t>。</a:t>
            </a:r>
            <a:endParaRPr lang="zh-CN" altLang="en-US" sz="1800" dirty="0">
              <a:solidFill>
                <a:srgbClr val="0000FF"/>
              </a:solidFill>
              <a:latin typeface="微软雅黑" panose="020B0503020204020204" charset="-122"/>
              <a:ea typeface="微软雅黑" panose="020B0503020204020204" charset="-122"/>
            </a:endParaRPr>
          </a:p>
        </p:txBody>
      </p:sp>
      <p:sp>
        <p:nvSpPr>
          <p:cNvPr id="731142" name="AutoShape 6"/>
          <p:cNvSpPr/>
          <p:nvPr/>
        </p:nvSpPr>
        <p:spPr>
          <a:xfrm>
            <a:off x="4843463" y="5740400"/>
            <a:ext cx="628650" cy="539750"/>
          </a:xfrm>
          <a:prstGeom prst="rightArrow">
            <a:avLst>
              <a:gd name="adj1" fmla="val 50000"/>
              <a:gd name="adj2" fmla="val 29117"/>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731143" name="Rectangle 7"/>
          <p:cNvSpPr/>
          <p:nvPr/>
        </p:nvSpPr>
        <p:spPr>
          <a:xfrm>
            <a:off x="5651500" y="5736908"/>
            <a:ext cx="2655888" cy="645160"/>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0000FF"/>
                </a:solidFill>
                <a:latin typeface="微软雅黑" panose="020B0503020204020204" charset="-122"/>
                <a:ea typeface="微软雅黑" panose="020B0503020204020204" charset="-122"/>
              </a:rPr>
              <a:t>堆（</a:t>
            </a:r>
            <a:r>
              <a:rPr lang="en-US" altLang="zh-CN" sz="1800" dirty="0">
                <a:solidFill>
                  <a:srgbClr val="0000FF"/>
                </a:solidFill>
                <a:latin typeface="微软雅黑" panose="020B0503020204020204" charset="-122"/>
                <a:ea typeface="微软雅黑" panose="020B0503020204020204" charset="-122"/>
              </a:rPr>
              <a:t>heap</a:t>
            </a:r>
            <a:r>
              <a:rPr lang="zh-CN" altLang="en-US" sz="1800" dirty="0">
                <a:solidFill>
                  <a:srgbClr val="0000FF"/>
                </a:solidFill>
                <a:latin typeface="微软雅黑" panose="020B0503020204020204" charset="-122"/>
                <a:ea typeface="微软雅黑" panose="020B0503020204020204" charset="-122"/>
              </a:rPr>
              <a:t>）中大量数据被破坏！</a:t>
            </a:r>
            <a:endParaRPr lang="en-US" altLang="zh-CN" sz="1800" dirty="0">
              <a:solidFill>
                <a:srgbClr val="0000FF"/>
              </a:solidFill>
              <a:latin typeface="微软雅黑" panose="020B0503020204020204" charset="-122"/>
              <a:ea typeface="微软雅黑" panose="020B0503020204020204" charset="-122"/>
            </a:endParaRPr>
          </a:p>
        </p:txBody>
      </p:sp>
      <p:sp>
        <p:nvSpPr>
          <p:cNvPr id="731144" name="Rectangle 8"/>
          <p:cNvSpPr/>
          <p:nvPr/>
        </p:nvSpPr>
        <p:spPr>
          <a:xfrm>
            <a:off x="4932045" y="3573145"/>
            <a:ext cx="3741420" cy="182245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buNone/>
            </a:pPr>
            <a:r>
              <a:rPr lang="zh-CN" altLang="en-US" sz="1800" dirty="0">
                <a:ea typeface="微软雅黑" panose="020B0503020204020204" charset="-122"/>
              </a:rPr>
              <a:t>攻击者可构造特殊参数来触发整数溢出，以一段</a:t>
            </a:r>
            <a:r>
              <a:rPr lang="zh-CN" altLang="en-US" sz="1800" dirty="0">
                <a:solidFill>
                  <a:srgbClr val="008000"/>
                </a:solidFill>
                <a:ea typeface="微软雅黑" panose="020B0503020204020204" charset="-122"/>
              </a:rPr>
              <a:t>预设信息</a:t>
            </a:r>
            <a:r>
              <a:rPr lang="zh-CN" altLang="en-US" sz="1800" dirty="0">
                <a:solidFill>
                  <a:srgbClr val="FF3300"/>
                </a:solidFill>
                <a:ea typeface="微软雅黑" panose="020B0503020204020204" charset="-122"/>
              </a:rPr>
              <a:t>覆盖一个已分配的堆缓冲区</a:t>
            </a:r>
            <a:r>
              <a:rPr lang="zh-CN" altLang="en-US" sz="1800" dirty="0">
                <a:ea typeface="微软雅黑" panose="020B0503020204020204" charset="-122"/>
              </a:rPr>
              <a:t>，造成远程服务器崩溃或者改变内存数据并执行任意代码。</a:t>
            </a:r>
            <a:endParaRPr lang="zh-CN" altLang="en-US" sz="1800" dirty="0">
              <a:ea typeface="微软雅黑" panose="020B0503020204020204" charset="-122"/>
            </a:endParaRPr>
          </a:p>
        </p:txBody>
      </p:sp>
      <p:sp>
        <p:nvSpPr>
          <p:cNvPr id="731145" name="Line 9"/>
          <p:cNvSpPr/>
          <p:nvPr/>
        </p:nvSpPr>
        <p:spPr>
          <a:xfrm flipH="1">
            <a:off x="3716338" y="4014788"/>
            <a:ext cx="2925762" cy="449262"/>
          </a:xfrm>
          <a:prstGeom prst="line">
            <a:avLst/>
          </a:prstGeom>
          <a:ln w="38100" cap="flat" cmpd="sng">
            <a:solidFill>
              <a:srgbClr val="FF0000"/>
            </a:solidFill>
            <a:prstDash val="solid"/>
            <a:headEnd type="none" w="med" len="med"/>
            <a:tailEnd type="triangle" w="med" len="med"/>
          </a:ln>
        </p:spPr>
      </p:sp>
      <p:sp>
        <p:nvSpPr>
          <p:cNvPr id="731146" name="Rectangle 10"/>
          <p:cNvSpPr/>
          <p:nvPr/>
        </p:nvSpPr>
        <p:spPr>
          <a:xfrm>
            <a:off x="5364480" y="1844675"/>
            <a:ext cx="3543300" cy="1076325"/>
          </a:xfrm>
          <a:prstGeom prst="rect">
            <a:avLst/>
          </a:prstGeom>
          <a:noFill/>
          <a:ln w="9525" cap="flat" cmpd="sng">
            <a:solidFill>
              <a:srgbClr val="CC3300"/>
            </a:solidFill>
            <a:prstDash val="solid"/>
            <a:miter/>
            <a:headEnd type="none" w="med" len="med"/>
            <a:tailEnd type="none" w="med" len="med"/>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1600" dirty="0">
                <a:solidFill>
                  <a:srgbClr val="CC3300"/>
                </a:solidFill>
                <a:latin typeface="微软雅黑" panose="020B0503020204020204" charset="-122"/>
                <a:ea typeface="微软雅黑" panose="020B0503020204020204" charset="-122"/>
              </a:rPr>
              <a:t>2002</a:t>
            </a:r>
            <a:r>
              <a:rPr lang="zh-CN" altLang="en-US" sz="1600" dirty="0">
                <a:solidFill>
                  <a:srgbClr val="CC3300"/>
                </a:solidFill>
                <a:latin typeface="微软雅黑" panose="020B0503020204020204" charset="-122"/>
                <a:ea typeface="微软雅黑" panose="020B0503020204020204" charset="-122"/>
              </a:rPr>
              <a:t>年，</a:t>
            </a:r>
            <a:r>
              <a:rPr lang="en-US" altLang="zh-CN" sz="1600" dirty="0">
                <a:solidFill>
                  <a:srgbClr val="CC3300"/>
                </a:solidFill>
                <a:latin typeface="微软雅黑" panose="020B0503020204020204" charset="-122"/>
                <a:ea typeface="微软雅黑" panose="020B0503020204020204" charset="-122"/>
              </a:rPr>
              <a:t>Sun Microsystems</a:t>
            </a:r>
            <a:r>
              <a:rPr lang="zh-CN" altLang="en-US" sz="1600" dirty="0">
                <a:solidFill>
                  <a:srgbClr val="CC3300"/>
                </a:solidFill>
                <a:latin typeface="微软雅黑" panose="020B0503020204020204" charset="-122"/>
                <a:ea typeface="微软雅黑" panose="020B0503020204020204" charset="-122"/>
              </a:rPr>
              <a:t>公司的</a:t>
            </a:r>
            <a:r>
              <a:rPr lang="en-US" altLang="zh-CN" sz="1600" dirty="0">
                <a:solidFill>
                  <a:srgbClr val="CC3300"/>
                </a:solidFill>
                <a:latin typeface="微软雅黑" panose="020B0503020204020204" charset="-122"/>
                <a:ea typeface="微软雅黑" panose="020B0503020204020204" charset="-122"/>
              </a:rPr>
              <a:t>RPC XDR</a:t>
            </a:r>
            <a:r>
              <a:rPr lang="zh-CN" altLang="en-US" sz="1600" dirty="0">
                <a:solidFill>
                  <a:srgbClr val="CC3300"/>
                </a:solidFill>
                <a:latin typeface="微软雅黑" panose="020B0503020204020204" charset="-122"/>
                <a:ea typeface="微软雅黑" panose="020B0503020204020204" charset="-122"/>
              </a:rPr>
              <a:t>库带的</a:t>
            </a:r>
            <a:r>
              <a:rPr lang="en-US" altLang="zh-CN" sz="1600" dirty="0">
                <a:solidFill>
                  <a:srgbClr val="CC3300"/>
                </a:solidFill>
                <a:latin typeface="微软雅黑" panose="020B0503020204020204" charset="-122"/>
                <a:ea typeface="微软雅黑" panose="020B0503020204020204" charset="-122"/>
              </a:rPr>
              <a:t>xdr_array</a:t>
            </a:r>
            <a:r>
              <a:rPr lang="zh-CN" altLang="en-US" sz="1600" dirty="0">
                <a:solidFill>
                  <a:srgbClr val="CC3300"/>
                </a:solidFill>
                <a:latin typeface="微软雅黑" panose="020B0503020204020204" charset="-122"/>
                <a:ea typeface="微软雅黑" panose="020B0503020204020204" charset="-122"/>
              </a:rPr>
              <a:t>函数发生整数溢出漏洞，攻击者可利用该漏洞从远程或本地获取</a:t>
            </a:r>
            <a:r>
              <a:rPr lang="en-US" altLang="zh-CN" sz="1600" dirty="0">
                <a:solidFill>
                  <a:srgbClr val="CC3300"/>
                </a:solidFill>
                <a:latin typeface="微软雅黑" panose="020B0503020204020204" charset="-122"/>
                <a:ea typeface="微软雅黑" panose="020B0503020204020204" charset="-122"/>
              </a:rPr>
              <a:t>root</a:t>
            </a:r>
            <a:r>
              <a:rPr lang="zh-CN" altLang="en-US" sz="1600" dirty="0">
                <a:solidFill>
                  <a:srgbClr val="CC3300"/>
                </a:solidFill>
                <a:latin typeface="微软雅黑" panose="020B0503020204020204" charset="-122"/>
                <a:ea typeface="微软雅黑" panose="020B0503020204020204" charset="-122"/>
              </a:rPr>
              <a:t>权限。</a:t>
            </a:r>
            <a:endParaRPr lang="zh-CN" altLang="en-US" sz="1600" dirty="0">
              <a:solidFill>
                <a:srgbClr val="CC33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1"/>
                                        </p:tgtEl>
                                        <p:attrNameLst>
                                          <p:attrName>style.visibility</p:attrName>
                                        </p:attrNameLst>
                                      </p:cBhvr>
                                      <p:to>
                                        <p:strVal val="visible"/>
                                      </p:to>
                                    </p:set>
                                    <p:animEffect transition="in" filter="blinds(horizontal)">
                                      <p:cBhvr>
                                        <p:cTn id="7" dur="500"/>
                                        <p:tgtEl>
                                          <p:spTgt spid="7311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1142"/>
                                        </p:tgtEl>
                                        <p:attrNameLst>
                                          <p:attrName>style.visibility</p:attrName>
                                        </p:attrNameLst>
                                      </p:cBhvr>
                                      <p:to>
                                        <p:strVal val="visible"/>
                                      </p:to>
                                    </p:set>
                                    <p:animEffect transition="in" filter="blinds(horizontal)">
                                      <p:cBhvr>
                                        <p:cTn id="12" dur="500"/>
                                        <p:tgtEl>
                                          <p:spTgt spid="7311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1143">
                                            <p:txEl>
                                              <p:charRg st="0" end="17"/>
                                            </p:txEl>
                                          </p:spTgt>
                                        </p:tgtEl>
                                        <p:attrNameLst>
                                          <p:attrName>style.visibility</p:attrName>
                                        </p:attrNameLst>
                                      </p:cBhvr>
                                      <p:to>
                                        <p:strVal val="visible"/>
                                      </p:to>
                                    </p:set>
                                    <p:animEffect transition="in" filter="blinds(horizontal)">
                                      <p:cBhvr>
                                        <p:cTn id="17" dur="500"/>
                                        <p:tgtEl>
                                          <p:spTgt spid="731143">
                                            <p:txEl>
                                              <p:charRg st="0"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1144"/>
                                        </p:tgtEl>
                                        <p:attrNameLst>
                                          <p:attrName>style.visibility</p:attrName>
                                        </p:attrNameLst>
                                      </p:cBhvr>
                                      <p:to>
                                        <p:strVal val="visible"/>
                                      </p:to>
                                    </p:set>
                                    <p:animEffect transition="in" filter="blinds(horizontal)">
                                      <p:cBhvr>
                                        <p:cTn id="22" dur="500"/>
                                        <p:tgtEl>
                                          <p:spTgt spid="73114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1145"/>
                                        </p:tgtEl>
                                        <p:attrNameLst>
                                          <p:attrName>style.visibility</p:attrName>
                                        </p:attrNameLst>
                                      </p:cBhvr>
                                      <p:to>
                                        <p:strVal val="visible"/>
                                      </p:to>
                                    </p:set>
                                    <p:animEffect transition="in" filter="blinds(horizontal)">
                                      <p:cBhvr>
                                        <p:cTn id="27" dur="500"/>
                                        <p:tgtEl>
                                          <p:spTgt spid="73114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1146"/>
                                        </p:tgtEl>
                                        <p:attrNameLst>
                                          <p:attrName>style.visibility</p:attrName>
                                        </p:attrNameLst>
                                      </p:cBhvr>
                                      <p:to>
                                        <p:strVal val="visible"/>
                                      </p:to>
                                    </p:set>
                                    <p:animEffect transition="in" filter="blinds(horizontal)">
                                      <p:cBhvr>
                                        <p:cTn id="32" dur="500"/>
                                        <p:tgtEl>
                                          <p:spTgt spid="73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1" grpId="0"/>
      <p:bldP spid="731142" grpId="0" bldLvl="0" animBg="1"/>
      <p:bldP spid="731144" grpId="0"/>
      <p:bldP spid="73114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p:nvPr>
        </p:nvSpPr>
        <p:spPr>
          <a:xfrm>
            <a:off x="457200" y="18859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整数的除运算</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37283" name="Rectangle 3"/>
          <p:cNvSpPr>
            <a:spLocks noGrp="1"/>
          </p:cNvSpPr>
          <p:nvPr>
            <p:ph idx="1"/>
          </p:nvPr>
        </p:nvSpPr>
        <p:spPr>
          <a:xfrm>
            <a:off x="467043" y="1412558"/>
            <a:ext cx="8469312" cy="5218112"/>
          </a:xfrm>
        </p:spPr>
        <p:txBody>
          <a:bodyPr vert="horz" wrap="square" lIns="91440" tIns="45720" rIns="91440" bIns="45720" anchor="t" anchorCtr="0"/>
          <a:p>
            <a:pPr>
              <a:buNone/>
            </a:pPr>
            <a:r>
              <a:rPr lang="zh-CN" altLang="en-US" sz="1800" dirty="0">
                <a:latin typeface="微软雅黑" panose="020B0503020204020204" charset="-122"/>
                <a:ea typeface="微软雅黑" panose="020B0503020204020204" charset="-122"/>
              </a:rPr>
              <a:t>代码段一：</a:t>
            </a:r>
            <a:endParaRPr lang="zh-CN" altLang="en-US"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int a = 0x80000000;</a:t>
            </a:r>
            <a:endParaRPr lang="en-US" altLang="zh-CN"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int b = a / -1; </a:t>
            </a:r>
            <a:endParaRPr lang="en-US" altLang="zh-CN"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printf("%d\n", b);</a:t>
            </a:r>
            <a:endParaRPr lang="en-US" altLang="zh-CN" sz="1800" dirty="0">
              <a:latin typeface="微软雅黑" panose="020B0503020204020204" charset="-122"/>
              <a:ea typeface="微软雅黑" panose="020B0503020204020204" charset="-122"/>
            </a:endParaRPr>
          </a:p>
          <a:p>
            <a:pPr>
              <a:buNone/>
            </a:pPr>
            <a:r>
              <a:rPr lang="zh-CN" altLang="en-US" sz="1800" dirty="0">
                <a:solidFill>
                  <a:srgbClr val="FF0000"/>
                </a:solidFill>
                <a:latin typeface="微软雅黑" panose="020B0503020204020204" charset="-122"/>
                <a:ea typeface="微软雅黑" panose="020B0503020204020204" charset="-122"/>
              </a:rPr>
              <a:t>运行结果为</a:t>
            </a:r>
            <a:r>
              <a:rPr lang="en-US" altLang="zh-CN" sz="1800" dirty="0">
                <a:solidFill>
                  <a:srgbClr val="FF0000"/>
                </a:solidFill>
                <a:latin typeface="微软雅黑" panose="020B0503020204020204" charset="-122"/>
                <a:ea typeface="微软雅黑" panose="020B0503020204020204" charset="-122"/>
              </a:rPr>
              <a:t>-2147483648</a:t>
            </a:r>
            <a:endParaRPr lang="zh-CN" altLang="en-US" sz="1800" dirty="0">
              <a:solidFill>
                <a:srgbClr val="FF0000"/>
              </a:solidFill>
              <a:latin typeface="微软雅黑" panose="020B0503020204020204" charset="-122"/>
              <a:ea typeface="微软雅黑" panose="020B0503020204020204" charset="-122"/>
            </a:endParaRPr>
          </a:p>
          <a:p>
            <a:pPr>
              <a:buNone/>
            </a:pPr>
            <a:endParaRPr lang="zh-CN" altLang="en-US" sz="1800" dirty="0">
              <a:latin typeface="微软雅黑" panose="020B0503020204020204" charset="-122"/>
              <a:ea typeface="微软雅黑" panose="020B0503020204020204" charset="-122"/>
            </a:endParaRPr>
          </a:p>
          <a:p>
            <a:pPr>
              <a:buNone/>
            </a:pPr>
            <a:r>
              <a:rPr lang="zh-CN" altLang="en-US" sz="1800" dirty="0">
                <a:latin typeface="微软雅黑" panose="020B0503020204020204" charset="-122"/>
                <a:ea typeface="微软雅黑" panose="020B0503020204020204" charset="-122"/>
              </a:rPr>
              <a:t>代码段二：</a:t>
            </a:r>
            <a:endParaRPr lang="zh-CN" altLang="en-US"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int a = 0x80000000;</a:t>
            </a:r>
            <a:endParaRPr lang="en-US" altLang="zh-CN"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int b = -1;</a:t>
            </a:r>
            <a:endParaRPr lang="en-US" altLang="zh-CN"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int c = a / b; </a:t>
            </a:r>
            <a:endParaRPr lang="en-US" altLang="zh-CN" sz="1800" dirty="0">
              <a:latin typeface="微软雅黑" panose="020B0503020204020204" charset="-122"/>
              <a:ea typeface="微软雅黑" panose="020B0503020204020204" charset="-122"/>
            </a:endParaRPr>
          </a:p>
          <a:p>
            <a:pPr>
              <a:buNone/>
            </a:pPr>
            <a:r>
              <a:rPr lang="en-US" altLang="zh-CN" sz="1800" dirty="0">
                <a:latin typeface="微软雅黑" panose="020B0503020204020204" charset="-122"/>
                <a:ea typeface="微软雅黑" panose="020B0503020204020204" charset="-122"/>
              </a:rPr>
              <a:t>printf("%d\n", c);</a:t>
            </a:r>
            <a:endParaRPr lang="en-US" altLang="zh-CN" sz="1800" dirty="0">
              <a:latin typeface="微软雅黑" panose="020B0503020204020204" charset="-122"/>
              <a:ea typeface="微软雅黑" panose="020B0503020204020204" charset="-122"/>
            </a:endParaRPr>
          </a:p>
          <a:p>
            <a:pPr>
              <a:buNone/>
            </a:pPr>
            <a:r>
              <a:rPr lang="zh-CN" altLang="en-US" sz="1800" dirty="0">
                <a:solidFill>
                  <a:srgbClr val="FF0000"/>
                </a:solidFill>
                <a:latin typeface="微软雅黑" panose="020B0503020204020204" charset="-122"/>
                <a:ea typeface="微软雅黑" panose="020B0503020204020204" charset="-122"/>
              </a:rPr>
              <a:t>运行结果为“</a:t>
            </a:r>
            <a:r>
              <a:rPr lang="en-US" altLang="zh-CN" sz="1800" dirty="0">
                <a:solidFill>
                  <a:srgbClr val="FF0000"/>
                </a:solidFill>
                <a:latin typeface="微软雅黑" panose="020B0503020204020204" charset="-122"/>
                <a:ea typeface="微软雅黑" panose="020B0503020204020204" charset="-122"/>
              </a:rPr>
              <a:t>Floating point exception”</a:t>
            </a:r>
            <a:r>
              <a:rPr lang="zh-CN" altLang="en-US" sz="1800" dirty="0">
                <a:solidFill>
                  <a:srgbClr val="FF0000"/>
                </a:solidFill>
                <a:latin typeface="微软雅黑" panose="020B0503020204020204" charset="-122"/>
                <a:ea typeface="微软雅黑" panose="020B0503020204020204" charset="-122"/>
              </a:rPr>
              <a:t>，显然</a:t>
            </a:r>
            <a:r>
              <a:rPr lang="en-US" altLang="zh-CN" sz="1800" dirty="0">
                <a:solidFill>
                  <a:srgbClr val="FF0000"/>
                </a:solidFill>
                <a:latin typeface="微软雅黑" panose="020B0503020204020204" charset="-122"/>
                <a:ea typeface="微软雅黑" panose="020B0503020204020204" charset="-122"/>
              </a:rPr>
              <a:t>CPU</a:t>
            </a:r>
            <a:r>
              <a:rPr lang="zh-CN" altLang="en-US" sz="1800" dirty="0">
                <a:solidFill>
                  <a:srgbClr val="FF0000"/>
                </a:solidFill>
                <a:latin typeface="微软雅黑" panose="020B0503020204020204" charset="-122"/>
                <a:ea typeface="微软雅黑" panose="020B0503020204020204" charset="-122"/>
              </a:rPr>
              <a:t>检测到了异常</a:t>
            </a:r>
            <a:endParaRPr lang="en-US" altLang="zh-CN" sz="1800" dirty="0">
              <a:solidFill>
                <a:srgbClr val="FF0000"/>
              </a:solidFill>
              <a:latin typeface="微软雅黑" panose="020B0503020204020204" charset="-122"/>
              <a:ea typeface="微软雅黑" panose="020B0503020204020204" charset="-122"/>
            </a:endParaRPr>
          </a:p>
        </p:txBody>
      </p:sp>
      <p:sp>
        <p:nvSpPr>
          <p:cNvPr id="737284" name="Rectangle 4"/>
          <p:cNvSpPr/>
          <p:nvPr/>
        </p:nvSpPr>
        <p:spPr>
          <a:xfrm>
            <a:off x="4276408" y="1628458"/>
            <a:ext cx="4410075" cy="149352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20000"/>
              </a:lnSpc>
              <a:spcBef>
                <a:spcPct val="0"/>
              </a:spcBef>
              <a:buNone/>
            </a:pPr>
            <a:r>
              <a:rPr lang="zh-CN" altLang="en-US" sz="1800" dirty="0">
                <a:solidFill>
                  <a:srgbClr val="0033CC"/>
                </a:solidFill>
                <a:latin typeface="微软雅黑" panose="020B0503020204020204" charset="-122"/>
                <a:ea typeface="微软雅黑" panose="020B0503020204020204" charset="-122"/>
              </a:rPr>
              <a:t>用</a:t>
            </a:r>
            <a:r>
              <a:rPr lang="en-US" altLang="zh-CN" sz="1800" dirty="0">
                <a:solidFill>
                  <a:srgbClr val="0033CC"/>
                </a:solidFill>
                <a:latin typeface="微软雅黑" panose="020B0503020204020204" charset="-122"/>
                <a:ea typeface="微软雅黑" panose="020B0503020204020204" charset="-122"/>
              </a:rPr>
              <a:t>objdump</a:t>
            </a:r>
            <a:r>
              <a:rPr lang="zh-CN" altLang="en-US" sz="1800" dirty="0">
                <a:solidFill>
                  <a:srgbClr val="0033CC"/>
                </a:solidFill>
                <a:latin typeface="微软雅黑" panose="020B0503020204020204" charset="-122"/>
                <a:ea typeface="微软雅黑" panose="020B0503020204020204" charset="-122"/>
              </a:rPr>
              <a:t>看代码段一的反汇编代码</a:t>
            </a:r>
            <a:r>
              <a:rPr lang="en-US" altLang="zh-CN" sz="1800" dirty="0">
                <a:solidFill>
                  <a:srgbClr val="0033CC"/>
                </a:solidFill>
                <a:latin typeface="微软雅黑" panose="020B0503020204020204" charset="-122"/>
                <a:ea typeface="微软雅黑" panose="020B0503020204020204" charset="-122"/>
              </a:rPr>
              <a:t>, </a:t>
            </a:r>
            <a:r>
              <a:rPr lang="zh-CN" altLang="en-US" sz="1800" dirty="0">
                <a:solidFill>
                  <a:srgbClr val="0033CC"/>
                </a:solidFill>
                <a:latin typeface="微软雅黑" panose="020B0503020204020204" charset="-122"/>
                <a:ea typeface="微软雅黑" panose="020B0503020204020204" charset="-122"/>
              </a:rPr>
              <a:t>得知除以 </a:t>
            </a:r>
            <a:r>
              <a:rPr lang="en-US" altLang="zh-CN" sz="1800" dirty="0">
                <a:solidFill>
                  <a:srgbClr val="0033CC"/>
                </a:solidFill>
                <a:latin typeface="微软雅黑" panose="020B0503020204020204" charset="-122"/>
                <a:ea typeface="微软雅黑" panose="020B0503020204020204" charset="-122"/>
              </a:rPr>
              <a:t>-1 </a:t>
            </a:r>
            <a:r>
              <a:rPr lang="zh-CN" altLang="en-US" sz="1800" dirty="0">
                <a:solidFill>
                  <a:srgbClr val="0033CC"/>
                </a:solidFill>
                <a:latin typeface="微软雅黑" panose="020B0503020204020204" charset="-122"/>
                <a:ea typeface="微软雅黑" panose="020B0503020204020204" charset="-122"/>
              </a:rPr>
              <a:t>被优化成取负指令</a:t>
            </a:r>
            <a:r>
              <a:rPr lang="en-US" altLang="zh-CN" sz="1800" dirty="0">
                <a:solidFill>
                  <a:srgbClr val="0033CC"/>
                </a:solidFill>
                <a:latin typeface="微软雅黑" panose="020B0503020204020204" charset="-122"/>
                <a:ea typeface="微软雅黑" panose="020B0503020204020204" charset="-122"/>
              </a:rPr>
              <a:t>neg, </a:t>
            </a:r>
            <a:r>
              <a:rPr lang="zh-CN" altLang="en-US" sz="1800" dirty="0">
                <a:solidFill>
                  <a:srgbClr val="0033CC"/>
                </a:solidFill>
                <a:latin typeface="微软雅黑" panose="020B0503020204020204" charset="-122"/>
                <a:ea typeface="微软雅黑" panose="020B0503020204020204" charset="-122"/>
              </a:rPr>
              <a:t>故未发生除法溢出</a:t>
            </a:r>
            <a:br>
              <a:rPr lang="en-US" altLang="zh-CN" sz="2200" dirty="0">
                <a:solidFill>
                  <a:srgbClr val="0033CC"/>
                </a:solidFill>
                <a:latin typeface="微软雅黑" panose="020B0503020204020204" charset="-122"/>
                <a:ea typeface="微软雅黑" panose="020B0503020204020204" charset="-122"/>
              </a:rPr>
            </a:br>
            <a:endParaRPr lang="zh-CN" altLang="en-US" sz="2200" dirty="0">
              <a:solidFill>
                <a:srgbClr val="0033CC"/>
              </a:solidFill>
              <a:latin typeface="微软雅黑" panose="020B0503020204020204" charset="-122"/>
              <a:ea typeface="微软雅黑" panose="020B0503020204020204" charset="-122"/>
            </a:endParaRPr>
          </a:p>
        </p:txBody>
      </p:sp>
      <p:sp>
        <p:nvSpPr>
          <p:cNvPr id="737285" name="Text Box 5"/>
          <p:cNvSpPr txBox="1"/>
          <p:nvPr/>
        </p:nvSpPr>
        <p:spPr>
          <a:xfrm>
            <a:off x="457200" y="5661025"/>
            <a:ext cx="4095750" cy="3683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008000"/>
                </a:solidFill>
                <a:ea typeface="微软雅黑" panose="020B0503020204020204" charset="-122"/>
              </a:rPr>
              <a:t>为什么两者结果不同！</a:t>
            </a:r>
            <a:endParaRPr lang="zh-CN" altLang="en-US" sz="1800" dirty="0">
              <a:solidFill>
                <a:srgbClr val="008000"/>
              </a:solidFill>
              <a:ea typeface="微软雅黑" panose="020B0503020204020204" charset="-122"/>
            </a:endParaRPr>
          </a:p>
        </p:txBody>
      </p:sp>
      <p:sp>
        <p:nvSpPr>
          <p:cNvPr id="737286" name="Text Box 6"/>
          <p:cNvSpPr txBox="1"/>
          <p:nvPr/>
        </p:nvSpPr>
        <p:spPr>
          <a:xfrm>
            <a:off x="4427538" y="3717290"/>
            <a:ext cx="4275137" cy="87566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FF0000"/>
                </a:solidFill>
                <a:ea typeface="微软雅黑" panose="020B0503020204020204" charset="-122"/>
              </a:rPr>
              <a:t>为什么显示是</a:t>
            </a:r>
            <a:r>
              <a:rPr lang="zh-CN" altLang="en-US" sz="1800" dirty="0">
                <a:solidFill>
                  <a:srgbClr val="FF0000"/>
                </a:solidFill>
                <a:latin typeface="微软雅黑" panose="020B0503020204020204" charset="-122"/>
                <a:ea typeface="微软雅黑" panose="020B0503020204020204" charset="-122"/>
              </a:rPr>
              <a:t>“</a:t>
            </a:r>
            <a:r>
              <a:rPr lang="zh-CN" altLang="en-US" sz="1800" dirty="0">
                <a:solidFill>
                  <a:srgbClr val="FF0000"/>
                </a:solidFill>
                <a:ea typeface="微软雅黑" panose="020B0503020204020204" charset="-122"/>
              </a:rPr>
              <a:t>浮点异常</a:t>
            </a:r>
            <a:r>
              <a:rPr lang="zh-CN" altLang="en-US" sz="1800" dirty="0">
                <a:solidFill>
                  <a:srgbClr val="FF0000"/>
                </a:solidFill>
                <a:latin typeface="微软雅黑" panose="020B0503020204020204" charset="-122"/>
                <a:ea typeface="微软雅黑" panose="020B0503020204020204" charset="-122"/>
              </a:rPr>
              <a:t>”</a:t>
            </a:r>
            <a:r>
              <a:rPr lang="zh-CN" altLang="en-US" sz="1800" dirty="0">
                <a:solidFill>
                  <a:srgbClr val="FF0000"/>
                </a:solidFill>
                <a:ea typeface="微软雅黑" panose="020B0503020204020204" charset="-122"/>
              </a:rPr>
              <a:t>呢？</a:t>
            </a:r>
            <a:endParaRPr lang="zh-CN" altLang="en-US" sz="1800" dirty="0">
              <a:solidFill>
                <a:srgbClr val="FF0000"/>
              </a:solidFill>
              <a:ea typeface="微软雅黑" panose="020B0503020204020204" charset="-122"/>
            </a:endParaRPr>
          </a:p>
          <a:p>
            <a:pPr marL="0" lvl="0" indent="0" eaLnBrk="1" hangingPunct="1">
              <a:lnSpc>
                <a:spcPct val="100000"/>
              </a:lnSpc>
              <a:spcBef>
                <a:spcPct val="50000"/>
              </a:spcBef>
              <a:buNone/>
            </a:pPr>
            <a:r>
              <a:rPr lang="zh-CN" altLang="en-US" sz="1800" dirty="0">
                <a:ea typeface="微软雅黑" panose="020B0503020204020204" charset="-122"/>
              </a:rPr>
              <a:t>学完第</a:t>
            </a:r>
            <a:r>
              <a:rPr lang="en-US" altLang="zh-CN" sz="1800" dirty="0">
                <a:ea typeface="微软雅黑" panose="020B0503020204020204" charset="-122"/>
              </a:rPr>
              <a:t>7</a:t>
            </a:r>
            <a:r>
              <a:rPr lang="zh-CN" altLang="en-US" sz="1800" dirty="0">
                <a:ea typeface="微软雅黑" panose="020B0503020204020204" charset="-122"/>
              </a:rPr>
              <a:t>章应该能回答这个问题</a:t>
            </a:r>
            <a:r>
              <a:rPr lang="zh-CN" altLang="en-US" sz="2200" dirty="0">
                <a:ea typeface="微软雅黑" panose="020B0503020204020204" charset="-122"/>
              </a:rPr>
              <a:t>！</a:t>
            </a:r>
            <a:endParaRPr lang="zh-CN" altLang="en-US" sz="2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charRg st="0" end="6"/>
                                            </p:txEl>
                                          </p:spTgt>
                                        </p:tgtEl>
                                        <p:attrNameLst>
                                          <p:attrName>style.visibility</p:attrName>
                                        </p:attrNameLst>
                                      </p:cBhvr>
                                      <p:to>
                                        <p:strVal val="visible"/>
                                      </p:to>
                                    </p:set>
                                    <p:animEffect transition="in" filter="blinds(horizontal)">
                                      <p:cBhvr>
                                        <p:cTn id="7" dur="500"/>
                                        <p:tgtEl>
                                          <p:spTgt spid="737283">
                                            <p:txEl>
                                              <p:charRg st="0"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283">
                                            <p:txEl>
                                              <p:charRg st="6" end="26"/>
                                            </p:txEl>
                                          </p:spTgt>
                                        </p:tgtEl>
                                        <p:attrNameLst>
                                          <p:attrName>style.visibility</p:attrName>
                                        </p:attrNameLst>
                                      </p:cBhvr>
                                      <p:to>
                                        <p:strVal val="visible"/>
                                      </p:to>
                                    </p:set>
                                    <p:animEffect transition="in" filter="blinds(horizontal)">
                                      <p:cBhvr>
                                        <p:cTn id="10" dur="500"/>
                                        <p:tgtEl>
                                          <p:spTgt spid="737283">
                                            <p:txEl>
                                              <p:charRg st="6" end="2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7283">
                                            <p:txEl>
                                              <p:charRg st="26" end="43"/>
                                            </p:txEl>
                                          </p:spTgt>
                                        </p:tgtEl>
                                        <p:attrNameLst>
                                          <p:attrName>style.visibility</p:attrName>
                                        </p:attrNameLst>
                                      </p:cBhvr>
                                      <p:to>
                                        <p:strVal val="visible"/>
                                      </p:to>
                                    </p:set>
                                    <p:animEffect transition="in" filter="blinds(horizontal)">
                                      <p:cBhvr>
                                        <p:cTn id="13" dur="500"/>
                                        <p:tgtEl>
                                          <p:spTgt spid="737283">
                                            <p:txEl>
                                              <p:charRg st="26" end="4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37283">
                                            <p:txEl>
                                              <p:charRg st="43" end="62"/>
                                            </p:txEl>
                                          </p:spTgt>
                                        </p:tgtEl>
                                        <p:attrNameLst>
                                          <p:attrName>style.visibility</p:attrName>
                                        </p:attrNameLst>
                                      </p:cBhvr>
                                      <p:to>
                                        <p:strVal val="visible"/>
                                      </p:to>
                                    </p:set>
                                    <p:animEffect transition="in" filter="blinds(horizontal)">
                                      <p:cBhvr>
                                        <p:cTn id="16" dur="500"/>
                                        <p:tgtEl>
                                          <p:spTgt spid="737283">
                                            <p:txEl>
                                              <p:charRg st="43" end="6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37283">
                                            <p:txEl>
                                              <p:charRg st="62" end="79"/>
                                            </p:txEl>
                                          </p:spTgt>
                                        </p:tgtEl>
                                        <p:attrNameLst>
                                          <p:attrName>style.visibility</p:attrName>
                                        </p:attrNameLst>
                                      </p:cBhvr>
                                      <p:to>
                                        <p:strVal val="visible"/>
                                      </p:to>
                                    </p:set>
                                    <p:animEffect transition="in" filter="blinds(horizontal)">
                                      <p:cBhvr>
                                        <p:cTn id="19" dur="500"/>
                                        <p:tgtEl>
                                          <p:spTgt spid="737283">
                                            <p:txEl>
                                              <p:charRg st="62" end="7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37283">
                                            <p:txEl>
                                              <p:charRg st="80" end="86"/>
                                            </p:txEl>
                                          </p:spTgt>
                                        </p:tgtEl>
                                        <p:attrNameLst>
                                          <p:attrName>style.visibility</p:attrName>
                                        </p:attrNameLst>
                                      </p:cBhvr>
                                      <p:to>
                                        <p:strVal val="visible"/>
                                      </p:to>
                                    </p:set>
                                    <p:animEffect transition="in" filter="blinds(horizontal)">
                                      <p:cBhvr>
                                        <p:cTn id="24" dur="500"/>
                                        <p:tgtEl>
                                          <p:spTgt spid="737283">
                                            <p:txEl>
                                              <p:charRg st="80" end="8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283">
                                            <p:txEl>
                                              <p:charRg st="86" end="106"/>
                                            </p:txEl>
                                          </p:spTgt>
                                        </p:tgtEl>
                                        <p:attrNameLst>
                                          <p:attrName>style.visibility</p:attrName>
                                        </p:attrNameLst>
                                      </p:cBhvr>
                                      <p:to>
                                        <p:strVal val="visible"/>
                                      </p:to>
                                    </p:set>
                                    <p:animEffect transition="in" filter="blinds(horizontal)">
                                      <p:cBhvr>
                                        <p:cTn id="27" dur="500"/>
                                        <p:tgtEl>
                                          <p:spTgt spid="737283">
                                            <p:txEl>
                                              <p:charRg st="86" end="10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283">
                                            <p:txEl>
                                              <p:charRg st="106" end="118"/>
                                            </p:txEl>
                                          </p:spTgt>
                                        </p:tgtEl>
                                        <p:attrNameLst>
                                          <p:attrName>style.visibility</p:attrName>
                                        </p:attrNameLst>
                                      </p:cBhvr>
                                      <p:to>
                                        <p:strVal val="visible"/>
                                      </p:to>
                                    </p:set>
                                    <p:animEffect transition="in" filter="blinds(horizontal)">
                                      <p:cBhvr>
                                        <p:cTn id="30" dur="500"/>
                                        <p:tgtEl>
                                          <p:spTgt spid="737283">
                                            <p:txEl>
                                              <p:charRg st="106" end="11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37283">
                                            <p:txEl>
                                              <p:charRg st="118" end="134"/>
                                            </p:txEl>
                                          </p:spTgt>
                                        </p:tgtEl>
                                        <p:attrNameLst>
                                          <p:attrName>style.visibility</p:attrName>
                                        </p:attrNameLst>
                                      </p:cBhvr>
                                      <p:to>
                                        <p:strVal val="visible"/>
                                      </p:to>
                                    </p:set>
                                    <p:animEffect transition="in" filter="blinds(horizontal)">
                                      <p:cBhvr>
                                        <p:cTn id="33" dur="500"/>
                                        <p:tgtEl>
                                          <p:spTgt spid="737283">
                                            <p:txEl>
                                              <p:charRg st="118" end="13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37283">
                                            <p:txEl>
                                              <p:charRg st="134" end="153"/>
                                            </p:txEl>
                                          </p:spTgt>
                                        </p:tgtEl>
                                        <p:attrNameLst>
                                          <p:attrName>style.visibility</p:attrName>
                                        </p:attrNameLst>
                                      </p:cBhvr>
                                      <p:to>
                                        <p:strVal val="visible"/>
                                      </p:to>
                                    </p:set>
                                    <p:animEffect transition="in" filter="blinds(horizontal)">
                                      <p:cBhvr>
                                        <p:cTn id="36" dur="500"/>
                                        <p:tgtEl>
                                          <p:spTgt spid="737283">
                                            <p:txEl>
                                              <p:charRg st="134" end="153"/>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37283">
                                            <p:txEl>
                                              <p:charRg st="153" end="197"/>
                                            </p:txEl>
                                          </p:spTgt>
                                        </p:tgtEl>
                                        <p:attrNameLst>
                                          <p:attrName>style.visibility</p:attrName>
                                        </p:attrNameLst>
                                      </p:cBhvr>
                                      <p:to>
                                        <p:strVal val="visible"/>
                                      </p:to>
                                    </p:set>
                                    <p:animEffect transition="in" filter="blinds(horizontal)">
                                      <p:cBhvr>
                                        <p:cTn id="39" dur="500"/>
                                        <p:tgtEl>
                                          <p:spTgt spid="737283">
                                            <p:txEl>
                                              <p:charRg st="153" end="19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37285"/>
                                        </p:tgtEl>
                                        <p:attrNameLst>
                                          <p:attrName>style.visibility</p:attrName>
                                        </p:attrNameLst>
                                      </p:cBhvr>
                                      <p:to>
                                        <p:strVal val="visible"/>
                                      </p:to>
                                    </p:set>
                                    <p:animEffect transition="in" filter="blinds(horizontal)">
                                      <p:cBhvr>
                                        <p:cTn id="44" dur="500"/>
                                        <p:tgtEl>
                                          <p:spTgt spid="73728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37284"/>
                                        </p:tgtEl>
                                        <p:attrNameLst>
                                          <p:attrName>style.visibility</p:attrName>
                                        </p:attrNameLst>
                                      </p:cBhvr>
                                      <p:to>
                                        <p:strVal val="visible"/>
                                      </p:to>
                                    </p:set>
                                    <p:animEffect transition="in" filter="blinds(horizontal)">
                                      <p:cBhvr>
                                        <p:cTn id="49" dur="500"/>
                                        <p:tgtEl>
                                          <p:spTgt spid="73728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37286"/>
                                        </p:tgtEl>
                                        <p:attrNameLst>
                                          <p:attrName>style.visibility</p:attrName>
                                        </p:attrNameLst>
                                      </p:cBhvr>
                                      <p:to>
                                        <p:strVal val="visible"/>
                                      </p:to>
                                    </p:set>
                                    <p:animEffect transition="in" filter="blinds(horizontal)">
                                      <p:cBhvr>
                                        <p:cTn id="54" dur="500"/>
                                        <p:tgtEl>
                                          <p:spTgt spid="73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p:bldP spid="737285" grpId="0"/>
      <p:bldP spid="7372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p:nvPr>
        </p:nvSpPr>
        <p:spPr>
          <a:xfrm>
            <a:off x="457200" y="260985"/>
            <a:ext cx="8229600" cy="561975"/>
          </a:xfrm>
        </p:spPr>
        <p:txBody>
          <a:bodyPr vert="horz" wrap="square" lIns="91440" tIns="45720" rIns="91440" bIns="45720" anchor="ctr" anchorCtr="0"/>
          <a:p>
            <a:pPr algn="l">
              <a:buSzTx/>
              <a:buFontTx/>
            </a:pPr>
            <a:r>
              <a:rPr lang="en-US" altLang="zh-CN" sz="3200" b="1" dirty="0">
                <a:solidFill>
                  <a:schemeClr val="bg1"/>
                </a:solidFill>
                <a:latin typeface="华文新魏" panose="02010800040101010101" pitchFamily="2" charset="-122"/>
                <a:ea typeface="华文新魏" panose="02010800040101010101" pitchFamily="2" charset="-122"/>
                <a:cs typeface="+mn-cs"/>
              </a:rPr>
              <a:t>C</a:t>
            </a:r>
            <a:r>
              <a:rPr lang="zh-CN" altLang="en-US" sz="3200" b="1" dirty="0">
                <a:solidFill>
                  <a:schemeClr val="bg1"/>
                </a:solidFill>
                <a:latin typeface="华文新魏" panose="02010800040101010101" pitchFamily="2" charset="-122"/>
                <a:ea typeface="华文新魏" panose="02010800040101010101" pitchFamily="2" charset="-122"/>
                <a:cs typeface="+mn-cs"/>
              </a:rPr>
              <a:t>语言</a:t>
            </a:r>
            <a:r>
              <a:rPr lang="zh-CN" altLang="en-US" sz="3200" b="1" dirty="0">
                <a:solidFill>
                  <a:schemeClr val="bg1"/>
                </a:solidFill>
                <a:latin typeface="华文新魏" panose="02010800040101010101" pitchFamily="2" charset="-122"/>
                <a:ea typeface="华文新魏" panose="02010800040101010101" pitchFamily="2" charset="-122"/>
                <a:cs typeface="+mn-cs"/>
                <a:sym typeface="+mn-ea"/>
              </a:rPr>
              <a:t>整数实现</a:t>
            </a:r>
            <a:r>
              <a:rPr lang="zh-CN" altLang="en-US" sz="3200" b="1" dirty="0">
                <a:solidFill>
                  <a:schemeClr val="bg1"/>
                </a:solidFill>
                <a:latin typeface="华文新魏" panose="02010800040101010101" pitchFamily="2" charset="-122"/>
                <a:ea typeface="华文新魏" panose="02010800040101010101" pitchFamily="2" charset="-122"/>
                <a:cs typeface="+mn-cs"/>
              </a:rPr>
              <a:t>与汇编语言的差异小结</a:t>
            </a:r>
            <a:endParaRPr lang="zh-CN" altLang="en-US" sz="3200" b="1" dirty="0">
              <a:solidFill>
                <a:schemeClr val="bg1"/>
              </a:solidFill>
              <a:latin typeface="华文新魏" panose="02010800040101010101" pitchFamily="2" charset="-122"/>
              <a:ea typeface="华文新魏" panose="02010800040101010101" pitchFamily="2" charset="-122"/>
              <a:cs typeface="+mn-cs"/>
            </a:endParaRPr>
          </a:p>
        </p:txBody>
      </p:sp>
      <p:sp>
        <p:nvSpPr>
          <p:cNvPr id="737283" name="Rectangle 3"/>
          <p:cNvSpPr>
            <a:spLocks noGrp="1"/>
          </p:cNvSpPr>
          <p:nvPr>
            <p:ph idx="1"/>
          </p:nvPr>
        </p:nvSpPr>
        <p:spPr>
          <a:xfrm>
            <a:off x="683260" y="1557020"/>
            <a:ext cx="8468995" cy="4669790"/>
          </a:xfrm>
        </p:spPr>
        <p:txBody>
          <a:bodyPr vert="horz" wrap="square" lIns="91440" tIns="45720" rIns="91440" bIns="45720" anchor="t" anchorCtr="0"/>
          <a:p>
            <a:pPr algn="l">
              <a:lnSpc>
                <a:spcPct val="120000"/>
              </a:lnSpc>
              <a:spcBef>
                <a:spcPts val="0"/>
              </a:spcBef>
              <a:buBlip>
                <a:blip r:embed="rId1"/>
              </a:buBlip>
            </a:pPr>
            <a:r>
              <a:rPr lang="zh-CN" altLang="en-US" sz="2000" dirty="0">
                <a:solidFill>
                  <a:srgbClr val="000066"/>
                </a:solidFill>
                <a:ea typeface="黑体" panose="02010609060101010101" pitchFamily="2" charset="-122"/>
              </a:rPr>
              <a:t>整数类型添加了符号信息</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有符号数</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无符号数</a:t>
            </a:r>
            <a:endParaRPr lang="zh-CN" altLang="en-US" sz="2000" dirty="0">
              <a:solidFill>
                <a:srgbClr val="000066"/>
              </a:solidFill>
              <a:ea typeface="黑体" panose="02010609060101010101" pitchFamily="2" charset="-122"/>
            </a:endParaRPr>
          </a:p>
          <a:p>
            <a:pPr algn="l">
              <a:lnSpc>
                <a:spcPct val="120000"/>
              </a:lnSpc>
              <a:spcBef>
                <a:spcPts val="0"/>
              </a:spcBef>
              <a:buBlip>
                <a:blip r:embed="rId1"/>
              </a:buBlip>
            </a:pPr>
            <a:r>
              <a:rPr lang="zh-CN" altLang="en-US" sz="2000" dirty="0">
                <a:solidFill>
                  <a:srgbClr val="000066"/>
                </a:solidFill>
                <a:ea typeface="黑体" panose="02010609060101010101" pitchFamily="2" charset="-122"/>
              </a:rPr>
              <a:t>运算符取消了类型信息，数值运算</a:t>
            </a:r>
            <a:r>
              <a:rPr lang="zh-CN" altLang="en-US" sz="2000" dirty="0">
                <a:solidFill>
                  <a:srgbClr val="000066"/>
                </a:solidFill>
                <a:ea typeface="黑体" panose="02010609060101010101" pitchFamily="2" charset="-122"/>
              </a:rPr>
              <a:t>时可能跨类型</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加</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减</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乘</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除</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与或非</a:t>
            </a:r>
            <a:endParaRPr lang="zh-CN" altLang="en-US" sz="2000" dirty="0">
              <a:solidFill>
                <a:srgbClr val="000066"/>
              </a:solidFill>
              <a:ea typeface="黑体" panose="02010609060101010101" pitchFamily="2" charset="-122"/>
            </a:endParaRPr>
          </a:p>
          <a:p>
            <a:pPr lvl="1" algn="l">
              <a:lnSpc>
                <a:spcPct val="120000"/>
              </a:lnSpc>
              <a:spcBef>
                <a:spcPts val="0"/>
              </a:spcBef>
              <a:buFont typeface="Wingdings" panose="05000000000000000000" charset="0"/>
              <a:buChar char="Ø"/>
            </a:pPr>
            <a:r>
              <a:rPr lang="zh-CN" altLang="en-US" sz="2000" dirty="0">
                <a:solidFill>
                  <a:srgbClr val="000066"/>
                </a:solidFill>
                <a:ea typeface="黑体" panose="02010609060101010101" pitchFamily="2" charset="-122"/>
              </a:rPr>
              <a:t>比较大小</a:t>
            </a:r>
            <a:endParaRPr lang="zh-CN" altLang="en-US" sz="2000" dirty="0">
              <a:solidFill>
                <a:srgbClr val="000066"/>
              </a:solidFill>
              <a:ea typeface="黑体" panose="02010609060101010101" pitchFamily="2" charset="-122"/>
            </a:endParaRPr>
          </a:p>
          <a:p>
            <a:pPr marL="342900" lvl="1" indent="-342900" algn="l">
              <a:lnSpc>
                <a:spcPct val="120000"/>
              </a:lnSpc>
              <a:spcBef>
                <a:spcPts val="0"/>
              </a:spcBef>
              <a:buBlip>
                <a:blip r:embed="rId1"/>
              </a:buBlip>
            </a:pPr>
            <a:r>
              <a:rPr lang="zh-CN" altLang="en-US" sz="2000" dirty="0">
                <a:solidFill>
                  <a:srgbClr val="000066"/>
                </a:solidFill>
                <a:ea typeface="黑体" panose="02010609060101010101" pitchFamily="2" charset="-122"/>
              </a:rPr>
              <a:t>数值运算时，取消了标志寄存器的直接观察窗口</a:t>
            </a:r>
            <a:endParaRPr lang="zh-CN" altLang="en-US" sz="2000" dirty="0">
              <a:solidFill>
                <a:srgbClr val="000066"/>
              </a:solidFill>
              <a:ea typeface="黑体" panose="02010609060101010101" pitchFamily="2" charset="-122"/>
            </a:endParaRPr>
          </a:p>
          <a:p>
            <a:pPr algn="l">
              <a:lnSpc>
                <a:spcPct val="120000"/>
              </a:lnSpc>
              <a:spcBef>
                <a:spcPts val="0"/>
              </a:spcBef>
              <a:buBlip>
                <a:blip r:embed="rId1"/>
              </a:buBlip>
            </a:pPr>
            <a:r>
              <a:rPr lang="zh-CN" altLang="en-US" sz="2000" dirty="0">
                <a:solidFill>
                  <a:srgbClr val="000066"/>
                </a:solidFill>
                <a:ea typeface="黑体" panose="02010609060101010101" pitchFamily="2" charset="-122"/>
              </a:rPr>
              <a:t>数值运算</a:t>
            </a:r>
            <a:r>
              <a:rPr lang="zh-CN" altLang="en-US" sz="2000" dirty="0">
                <a:solidFill>
                  <a:srgbClr val="000066"/>
                </a:solidFill>
                <a:ea typeface="黑体" panose="02010609060101010101" pitchFamily="2" charset="-122"/>
              </a:rPr>
              <a:t>时存在隐式的类型转化（类型扩展或截断）</a:t>
            </a:r>
            <a:endParaRPr lang="zh-CN" altLang="en-US" sz="2000" dirty="0">
              <a:solidFill>
                <a:srgbClr val="000066"/>
              </a:solidFill>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283">
                                            <p:txEl>
                                              <p:charRg st="0" end="6"/>
                                            </p:txEl>
                                          </p:spTgt>
                                        </p:tgtEl>
                                        <p:attrNameLst>
                                          <p:attrName>style.visibility</p:attrName>
                                        </p:attrNameLst>
                                      </p:cBhvr>
                                      <p:to>
                                        <p:strVal val="visible"/>
                                      </p:to>
                                    </p:set>
                                    <p:animEffect transition="in" filter="blinds(horizontal)">
                                      <p:cBhvr>
                                        <p:cTn id="7" dur="500"/>
                                        <p:tgtEl>
                                          <p:spTgt spid="737283">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283">
                                            <p:txEl>
                                              <p:charRg st="1" end="1"/>
                                            </p:txEl>
                                          </p:spTgt>
                                        </p:tgtEl>
                                        <p:attrNameLst>
                                          <p:attrName>style.visibility</p:attrName>
                                        </p:attrNameLst>
                                      </p:cBhvr>
                                      <p:to>
                                        <p:strVal val="visible"/>
                                      </p:to>
                                    </p:set>
                                    <p:animEffect transition="in" filter="blinds(horizontal)">
                                      <p:cBhvr>
                                        <p:cTn id="12" dur="500"/>
                                        <p:tgtEl>
                                          <p:spTgt spid="73728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7283">
                                            <p:txEl>
                                              <p:charRg st="2" end="2"/>
                                            </p:txEl>
                                          </p:spTgt>
                                        </p:tgtEl>
                                        <p:attrNameLst>
                                          <p:attrName>style.visibility</p:attrName>
                                        </p:attrNameLst>
                                      </p:cBhvr>
                                      <p:to>
                                        <p:strVal val="visible"/>
                                      </p:to>
                                    </p:set>
                                    <p:animEffect transition="in" filter="blinds(horizontal)">
                                      <p:cBhvr>
                                        <p:cTn id="17" dur="500"/>
                                        <p:tgtEl>
                                          <p:spTgt spid="737283">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7283">
                                            <p:txEl>
                                              <p:charRg st="1" end="1"/>
                                            </p:txEl>
                                          </p:spTgt>
                                        </p:tgtEl>
                                        <p:attrNameLst>
                                          <p:attrName>style.visibility</p:attrName>
                                        </p:attrNameLst>
                                      </p:cBhvr>
                                      <p:to>
                                        <p:strVal val="visible"/>
                                      </p:to>
                                    </p:set>
                                    <p:animEffect transition="in" filter="blinds(horizontal)">
                                      <p:cBhvr>
                                        <p:cTn id="22" dur="500"/>
                                        <p:tgtEl>
                                          <p:spTgt spid="737283">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7283">
                                            <p:txEl>
                                              <p:charRg st="2" end="2"/>
                                            </p:txEl>
                                          </p:spTgt>
                                        </p:tgtEl>
                                        <p:attrNameLst>
                                          <p:attrName>style.visibility</p:attrName>
                                        </p:attrNameLst>
                                      </p:cBhvr>
                                      <p:to>
                                        <p:strVal val="visible"/>
                                      </p:to>
                                    </p:set>
                                    <p:animEffect transition="in" filter="blinds(horizontal)">
                                      <p:cBhvr>
                                        <p:cTn id="27" dur="500"/>
                                        <p:tgtEl>
                                          <p:spTgt spid="737283">
                                            <p:txEl>
                                              <p:char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7283">
                                            <p:txEl>
                                              <p:charRg st="3" end="3"/>
                                            </p:txEl>
                                          </p:spTgt>
                                        </p:tgtEl>
                                        <p:attrNameLst>
                                          <p:attrName>style.visibility</p:attrName>
                                        </p:attrNameLst>
                                      </p:cBhvr>
                                      <p:to>
                                        <p:strVal val="visible"/>
                                      </p:to>
                                    </p:set>
                                    <p:animEffect transition="in" filter="blinds(horizontal)">
                                      <p:cBhvr>
                                        <p:cTn id="32" dur="500"/>
                                        <p:tgtEl>
                                          <p:spTgt spid="737283">
                                            <p:txEl>
                                              <p:char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7283">
                                            <p:txEl>
                                              <p:charRg st="4" end="4"/>
                                            </p:txEl>
                                          </p:spTgt>
                                        </p:tgtEl>
                                        <p:attrNameLst>
                                          <p:attrName>style.visibility</p:attrName>
                                        </p:attrNameLst>
                                      </p:cBhvr>
                                      <p:to>
                                        <p:strVal val="visible"/>
                                      </p:to>
                                    </p:set>
                                    <p:animEffect transition="in" filter="blinds(horizontal)">
                                      <p:cBhvr>
                                        <p:cTn id="37" dur="500"/>
                                        <p:tgtEl>
                                          <p:spTgt spid="737283">
                                            <p:txEl>
                                              <p:char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7283">
                                            <p:txEl>
                                              <p:charRg st="5" end="5"/>
                                            </p:txEl>
                                          </p:spTgt>
                                        </p:tgtEl>
                                        <p:attrNameLst>
                                          <p:attrName>style.visibility</p:attrName>
                                        </p:attrNameLst>
                                      </p:cBhvr>
                                      <p:to>
                                        <p:strVal val="visible"/>
                                      </p:to>
                                    </p:set>
                                    <p:animEffect transition="in" filter="blinds(horizontal)">
                                      <p:cBhvr>
                                        <p:cTn id="42" dur="500"/>
                                        <p:tgtEl>
                                          <p:spTgt spid="737283">
                                            <p:txEl>
                                              <p:char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7283">
                                            <p:txEl>
                                              <p:charRg st="6" end="6"/>
                                            </p:txEl>
                                          </p:spTgt>
                                        </p:tgtEl>
                                        <p:attrNameLst>
                                          <p:attrName>style.visibility</p:attrName>
                                        </p:attrNameLst>
                                      </p:cBhvr>
                                      <p:to>
                                        <p:strVal val="visible"/>
                                      </p:to>
                                    </p:set>
                                    <p:animEffect transition="in" filter="blinds(horizontal)">
                                      <p:cBhvr>
                                        <p:cTn id="47" dur="500"/>
                                        <p:tgtEl>
                                          <p:spTgt spid="737283">
                                            <p:txEl>
                                              <p:char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7283">
                                            <p:txEl>
                                              <p:charRg st="7" end="7"/>
                                            </p:txEl>
                                          </p:spTgt>
                                        </p:tgtEl>
                                        <p:attrNameLst>
                                          <p:attrName>style.visibility</p:attrName>
                                        </p:attrNameLst>
                                      </p:cBhvr>
                                      <p:to>
                                        <p:strVal val="visible"/>
                                      </p:to>
                                    </p:set>
                                    <p:animEffect transition="in" filter="blinds(horizontal)">
                                      <p:cBhvr>
                                        <p:cTn id="52" dur="500"/>
                                        <p:tgtEl>
                                          <p:spTgt spid="737283">
                                            <p:txEl>
                                              <p:char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7283">
                                            <p:txEl>
                                              <p:charRg st="10" end="10"/>
                                            </p:txEl>
                                          </p:spTgt>
                                        </p:tgtEl>
                                        <p:attrNameLst>
                                          <p:attrName>style.visibility</p:attrName>
                                        </p:attrNameLst>
                                      </p:cBhvr>
                                      <p:to>
                                        <p:strVal val="visible"/>
                                      </p:to>
                                    </p:set>
                                    <p:animEffect transition="in" filter="blinds(horizontal)">
                                      <p:cBhvr>
                                        <p:cTn id="57" dur="500"/>
                                        <p:tgtEl>
                                          <p:spTgt spid="737283">
                                            <p:txEl>
                                              <p:char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37283">
                                            <p:txEl>
                                              <p:charRg st="2" end="2"/>
                                            </p:txEl>
                                          </p:spTgt>
                                        </p:tgtEl>
                                        <p:attrNameLst>
                                          <p:attrName>style.visibility</p:attrName>
                                        </p:attrNameLst>
                                      </p:cBhvr>
                                      <p:to>
                                        <p:strVal val="visible"/>
                                      </p:to>
                                    </p:set>
                                    <p:animEffect transition="in" filter="blinds(horizontal)">
                                      <p:cBhvr>
                                        <p:cTn id="62" dur="500"/>
                                        <p:tgtEl>
                                          <p:spTgt spid="737283">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p:cNvSpPr>
          <p:nvPr>
            <p:ph type="title"/>
          </p:nvPr>
        </p:nvSpPr>
        <p:spPr>
          <a:xfrm>
            <a:off x="457200"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浮点数除0的问题</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pic>
        <p:nvPicPr>
          <p:cNvPr id="144388" name="Picture 4"/>
          <p:cNvPicPr>
            <a:picLocks noChangeAspect="1"/>
          </p:cNvPicPr>
          <p:nvPr/>
        </p:nvPicPr>
        <p:blipFill>
          <a:blip r:embed="rId1"/>
          <a:stretch>
            <a:fillRect/>
          </a:stretch>
        </p:blipFill>
        <p:spPr>
          <a:xfrm>
            <a:off x="457200" y="1557020"/>
            <a:ext cx="7502525" cy="4989195"/>
          </a:xfrm>
          <a:prstGeom prst="rect">
            <a:avLst/>
          </a:prstGeom>
          <a:noFill/>
          <a:ln w="9525">
            <a:noFill/>
          </a:ln>
        </p:spPr>
      </p:pic>
      <p:sp>
        <p:nvSpPr>
          <p:cNvPr id="144389" name="Rectangle 5"/>
          <p:cNvSpPr/>
          <p:nvPr/>
        </p:nvSpPr>
        <p:spPr>
          <a:xfrm>
            <a:off x="3987800" y="3357245"/>
            <a:ext cx="4535805" cy="860425"/>
          </a:xfrm>
          <a:prstGeom prst="rect">
            <a:avLst/>
          </a:prstGeom>
          <a:noFill/>
          <a:ln w="9525">
            <a:noFill/>
          </a:ln>
        </p:spPr>
        <p:txBody>
          <a:bodyPr wrap="squar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2000" dirty="0">
                <a:solidFill>
                  <a:srgbClr val="3333CC"/>
                </a:solidFill>
                <a:latin typeface="微软雅黑" panose="020B0503020204020204" charset="-122"/>
                <a:ea typeface="微软雅黑" panose="020B0503020204020204" charset="-122"/>
              </a:rPr>
              <a:t>为什么整数除</a:t>
            </a:r>
            <a:r>
              <a:rPr lang="en-US" altLang="zh-CN" sz="2000" dirty="0">
                <a:solidFill>
                  <a:srgbClr val="3333CC"/>
                </a:solidFill>
                <a:latin typeface="微软雅黑" panose="020B0503020204020204" charset="-122"/>
                <a:ea typeface="微软雅黑" panose="020B0503020204020204" charset="-122"/>
              </a:rPr>
              <a:t>0</a:t>
            </a:r>
            <a:r>
              <a:rPr lang="zh-CN" altLang="en-US" sz="2000" dirty="0">
                <a:solidFill>
                  <a:srgbClr val="3333CC"/>
                </a:solidFill>
                <a:latin typeface="微软雅黑" panose="020B0503020204020204" charset="-122"/>
                <a:ea typeface="微软雅黑" panose="020B0503020204020204" charset="-122"/>
              </a:rPr>
              <a:t>会发生异常？</a:t>
            </a:r>
            <a:endParaRPr lang="zh-CN" altLang="en-US" sz="2000" dirty="0">
              <a:solidFill>
                <a:srgbClr val="3333CC"/>
              </a:solidFill>
              <a:latin typeface="微软雅黑" panose="020B0503020204020204" charset="-122"/>
              <a:ea typeface="微软雅黑" panose="020B0503020204020204" charset="-122"/>
            </a:endParaRPr>
          </a:p>
          <a:p>
            <a:pPr marL="0" lvl="0" indent="0">
              <a:lnSpc>
                <a:spcPct val="125000"/>
              </a:lnSpc>
              <a:spcBef>
                <a:spcPct val="0"/>
              </a:spcBef>
              <a:buNone/>
            </a:pPr>
            <a:r>
              <a:rPr lang="zh-CN" altLang="en-US" sz="2000" dirty="0">
                <a:solidFill>
                  <a:srgbClr val="3333CC"/>
                </a:solidFill>
                <a:latin typeface="微软雅黑" panose="020B0503020204020204" charset="-122"/>
                <a:ea typeface="微软雅黑" panose="020B0503020204020204" charset="-122"/>
              </a:rPr>
              <a:t>为什么浮点数除</a:t>
            </a:r>
            <a:r>
              <a:rPr lang="en-US" altLang="zh-CN" sz="2000" dirty="0">
                <a:solidFill>
                  <a:srgbClr val="3333CC"/>
                </a:solidFill>
                <a:latin typeface="微软雅黑" panose="020B0503020204020204" charset="-122"/>
                <a:ea typeface="微软雅黑" panose="020B0503020204020204" charset="-122"/>
              </a:rPr>
              <a:t>0</a:t>
            </a:r>
            <a:r>
              <a:rPr lang="zh-CN" altLang="en-US" sz="2000" dirty="0">
                <a:solidFill>
                  <a:srgbClr val="3333CC"/>
                </a:solidFill>
                <a:latin typeface="微软雅黑" panose="020B0503020204020204" charset="-122"/>
                <a:ea typeface="微软雅黑" panose="020B0503020204020204" charset="-122"/>
              </a:rPr>
              <a:t>不会出现异常？</a:t>
            </a:r>
            <a:endParaRPr lang="zh-CN" altLang="en-US" sz="2000" dirty="0">
              <a:solidFill>
                <a:srgbClr val="3333CC"/>
              </a:solidFill>
              <a:latin typeface="微软雅黑" panose="020B0503020204020204" charset="-122"/>
              <a:ea typeface="微软雅黑" panose="020B0503020204020204" charset="-122"/>
            </a:endParaRPr>
          </a:p>
        </p:txBody>
      </p:sp>
      <p:sp>
        <p:nvSpPr>
          <p:cNvPr id="144390" name="Text Box 6"/>
          <p:cNvSpPr txBox="1"/>
          <p:nvPr/>
        </p:nvSpPr>
        <p:spPr>
          <a:xfrm>
            <a:off x="5264150" y="1484313"/>
            <a:ext cx="3151188"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8000"/>
                </a:solidFill>
                <a:ea typeface="微软雅黑" panose="020B0503020204020204" charset="-122"/>
              </a:rPr>
              <a:t>这是网上的一个帖子</a:t>
            </a:r>
            <a:endParaRPr lang="zh-CN" altLang="en-US" sz="2000" dirty="0">
              <a:solidFill>
                <a:srgbClr val="008000"/>
              </a:solidFill>
              <a:ea typeface="微软雅黑" panose="020B0503020204020204" charset="-122"/>
            </a:endParaRPr>
          </a:p>
        </p:txBody>
      </p:sp>
      <p:sp>
        <p:nvSpPr>
          <p:cNvPr id="144391" name="Line 7"/>
          <p:cNvSpPr/>
          <p:nvPr/>
        </p:nvSpPr>
        <p:spPr>
          <a:xfrm>
            <a:off x="4211638" y="6443663"/>
            <a:ext cx="1169987" cy="0"/>
          </a:xfrm>
          <a:prstGeom prst="line">
            <a:avLst/>
          </a:prstGeom>
          <a:ln w="38100" cap="flat" cmpd="sng">
            <a:solidFill>
              <a:srgbClr val="FF0000"/>
            </a:solidFill>
            <a:prstDash val="solid"/>
            <a:headEnd type="none" w="med" len="med"/>
            <a:tailEnd type="none" w="med" len="med"/>
          </a:ln>
        </p:spPr>
      </p:sp>
      <p:sp>
        <p:nvSpPr>
          <p:cNvPr id="144392" name="Line 8"/>
          <p:cNvSpPr/>
          <p:nvPr/>
        </p:nvSpPr>
        <p:spPr>
          <a:xfrm>
            <a:off x="5651500" y="6443663"/>
            <a:ext cx="1169988" cy="0"/>
          </a:xfrm>
          <a:prstGeom prst="line">
            <a:avLst/>
          </a:prstGeom>
          <a:ln w="38100" cap="flat" cmpd="sng">
            <a:solidFill>
              <a:srgbClr val="FF0000"/>
            </a:solidFill>
            <a:prstDash val="solid"/>
            <a:headEnd type="none" w="med" len="med"/>
            <a:tailEnd type="none" w="med" len="med"/>
          </a:ln>
        </p:spPr>
      </p:sp>
      <p:sp>
        <p:nvSpPr>
          <p:cNvPr id="743433" name="Text Box 9"/>
          <p:cNvSpPr txBox="1"/>
          <p:nvPr/>
        </p:nvSpPr>
        <p:spPr>
          <a:xfrm>
            <a:off x="3923665" y="5157470"/>
            <a:ext cx="4365625" cy="70675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zh-CN" altLang="en-US" sz="2000" dirty="0">
                <a:solidFill>
                  <a:srgbClr val="FF0000"/>
                </a:solidFill>
                <a:ea typeface="微软雅黑" panose="020B0503020204020204" charset="-122"/>
              </a:rPr>
              <a:t>浮点运算中，一个有限数除以</a:t>
            </a:r>
            <a:r>
              <a:rPr lang="en-US" altLang="zh-CN" sz="2000" dirty="0">
                <a:solidFill>
                  <a:srgbClr val="FF0000"/>
                </a:solidFill>
                <a:ea typeface="微软雅黑" panose="020B0503020204020204" charset="-122"/>
              </a:rPr>
              <a:t>0</a:t>
            </a:r>
            <a:r>
              <a:rPr lang="zh-CN" altLang="en-US" sz="2000" dirty="0">
                <a:solidFill>
                  <a:srgbClr val="FF0000"/>
                </a:solidFill>
                <a:ea typeface="微软雅黑" panose="020B0503020204020204" charset="-122"/>
              </a:rPr>
              <a:t>，结果为正无穷大（负无穷大）</a:t>
            </a:r>
            <a:endParaRPr lang="zh-CN" altLang="en-US" sz="2000" dirty="0">
              <a:solidFill>
                <a:srgbClr val="FF0000"/>
              </a:solidFill>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animEffect transition="in" filter="blinds(horizontal)">
                                      <p:cBhvr>
                                        <p:cTn id="7" dur="500"/>
                                        <p:tgtEl>
                                          <p:spTgt spid="743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a:spLocks noGrp="1"/>
          </p:cNvSpPr>
          <p:nvPr>
            <p:ph type="title"/>
          </p:nvPr>
        </p:nvSpPr>
        <p:spPr>
          <a:xfrm>
            <a:off x="467360"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C语言中的浮点数类型</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52643" name="Rectangle 3"/>
          <p:cNvSpPr>
            <a:spLocks noGrp="1"/>
          </p:cNvSpPr>
          <p:nvPr>
            <p:ph idx="1"/>
          </p:nvPr>
        </p:nvSpPr>
        <p:spPr>
          <a:xfrm>
            <a:off x="344170" y="1412875"/>
            <a:ext cx="8455025" cy="5218113"/>
          </a:xfrm>
        </p:spPr>
        <p:txBody>
          <a:bodyPr vert="horz" wrap="square" lIns="91440" tIns="45720" rIns="91440" bIns="45720" anchor="t" anchorCtr="0"/>
          <a:p>
            <a:pPr>
              <a:lnSpc>
                <a:spcPct val="120000"/>
              </a:lnSpc>
              <a:spcBef>
                <a:spcPct val="30000"/>
              </a:spcBef>
            </a:pPr>
            <a:r>
              <a:rPr lang="en-US" altLang="zh-CN" sz="2000" dirty="0">
                <a:latin typeface="微软雅黑" panose="020B0503020204020204" charset="-122"/>
                <a:ea typeface="微软雅黑" panose="020B0503020204020204" charset="-122"/>
              </a:rPr>
              <a:t>C</a:t>
            </a:r>
            <a:r>
              <a:rPr lang="zh-CN" altLang="en-US" sz="2000" dirty="0">
                <a:latin typeface="微软雅黑" panose="020B0503020204020204" charset="-122"/>
                <a:ea typeface="微软雅黑" panose="020B0503020204020204" charset="-122"/>
              </a:rPr>
              <a:t>语言中有</a:t>
            </a:r>
            <a:r>
              <a:rPr lang="en-US" altLang="zh-CN" sz="2000" dirty="0">
                <a:solidFill>
                  <a:srgbClr val="FF0000"/>
                </a:solidFill>
                <a:latin typeface="微软雅黑" panose="020B0503020204020204" charset="-122"/>
                <a:ea typeface="微软雅黑" panose="020B0503020204020204" charset="-122"/>
              </a:rPr>
              <a:t>float</a:t>
            </a:r>
            <a:r>
              <a:rPr lang="zh-CN" altLang="en-US" sz="2000" dirty="0">
                <a:latin typeface="微软雅黑" panose="020B0503020204020204" charset="-122"/>
                <a:ea typeface="微软雅黑" panose="020B0503020204020204" charset="-122"/>
              </a:rPr>
              <a:t>和</a:t>
            </a:r>
            <a:r>
              <a:rPr lang="en-US" altLang="zh-CN" sz="2000" dirty="0">
                <a:solidFill>
                  <a:srgbClr val="FF0000"/>
                </a:solidFill>
                <a:latin typeface="微软雅黑" panose="020B0503020204020204" charset="-122"/>
                <a:ea typeface="微软雅黑" panose="020B0503020204020204" charset="-122"/>
              </a:rPr>
              <a:t>double</a:t>
            </a:r>
            <a:r>
              <a:rPr lang="zh-CN" altLang="en-US" sz="2000" dirty="0">
                <a:latin typeface="微软雅黑" panose="020B0503020204020204" charset="-122"/>
                <a:ea typeface="微软雅黑" panose="020B0503020204020204" charset="-122"/>
              </a:rPr>
              <a:t>类型，分别对应</a:t>
            </a:r>
            <a:r>
              <a:rPr lang="en-US" altLang="zh-CN" sz="2000" dirty="0">
                <a:latin typeface="微软雅黑" panose="020B0503020204020204" charset="-122"/>
                <a:ea typeface="微软雅黑" panose="020B0503020204020204" charset="-122"/>
              </a:rPr>
              <a:t>IEEE 754</a:t>
            </a:r>
            <a:r>
              <a:rPr lang="zh-CN" altLang="en-US" sz="2000" dirty="0">
                <a:latin typeface="微软雅黑" panose="020B0503020204020204" charset="-122"/>
                <a:ea typeface="微软雅黑" panose="020B0503020204020204" charset="-122"/>
              </a:rPr>
              <a:t>单精度浮点数格式和双精度浮点数格式</a:t>
            </a:r>
            <a:endParaRPr lang="zh-CN" altLang="en-US" sz="2000" dirty="0">
              <a:latin typeface="微软雅黑" panose="020B0503020204020204" charset="-122"/>
              <a:ea typeface="微软雅黑" panose="020B0503020204020204" charset="-122"/>
            </a:endParaRPr>
          </a:p>
          <a:p>
            <a:pPr>
              <a:lnSpc>
                <a:spcPct val="120000"/>
              </a:lnSpc>
              <a:spcBef>
                <a:spcPct val="30000"/>
              </a:spcBef>
            </a:pPr>
            <a:r>
              <a:rPr lang="en-US" altLang="zh-CN" sz="2000" dirty="0">
                <a:solidFill>
                  <a:srgbClr val="FF0000"/>
                </a:solidFill>
                <a:latin typeface="微软雅黑" panose="020B0503020204020204" charset="-122"/>
                <a:ea typeface="微软雅黑" panose="020B0503020204020204" charset="-122"/>
              </a:rPr>
              <a:t>long double</a:t>
            </a:r>
            <a:r>
              <a:rPr lang="zh-CN" altLang="en-US" sz="2000" dirty="0">
                <a:latin typeface="微软雅黑" panose="020B0503020204020204" charset="-122"/>
                <a:ea typeface="微软雅黑" panose="020B0503020204020204" charset="-122"/>
              </a:rPr>
              <a:t>类型的长度和格式随编译器和处理器类型的不同而有所不同，</a:t>
            </a:r>
            <a:r>
              <a:rPr lang="en-US" altLang="zh-CN" sz="2000" dirty="0">
                <a:latin typeface="微软雅黑" panose="020B0503020204020204" charset="-122"/>
                <a:ea typeface="微软雅黑" panose="020B0503020204020204" charset="-122"/>
              </a:rPr>
              <a:t>IA-32</a:t>
            </a:r>
            <a:r>
              <a:rPr lang="zh-CN" altLang="en-US" sz="2000" dirty="0">
                <a:latin typeface="微软雅黑" panose="020B0503020204020204" charset="-122"/>
                <a:ea typeface="微软雅黑" panose="020B0503020204020204" charset="-122"/>
              </a:rPr>
              <a:t>中是</a:t>
            </a:r>
            <a:r>
              <a:rPr lang="en-US" altLang="zh-CN" sz="2000" dirty="0">
                <a:solidFill>
                  <a:srgbClr val="FF0000"/>
                </a:solidFill>
                <a:latin typeface="微软雅黑" panose="020B0503020204020204" charset="-122"/>
                <a:ea typeface="微软雅黑" panose="020B0503020204020204" charset="-122"/>
              </a:rPr>
              <a:t>80</a:t>
            </a:r>
            <a:r>
              <a:rPr lang="zh-CN" altLang="en-US" sz="2000" dirty="0">
                <a:solidFill>
                  <a:srgbClr val="FF0000"/>
                </a:solidFill>
                <a:latin typeface="微软雅黑" panose="020B0503020204020204" charset="-122"/>
                <a:ea typeface="微软雅黑" panose="020B0503020204020204" charset="-122"/>
              </a:rPr>
              <a:t>位扩展精度</a:t>
            </a:r>
            <a:r>
              <a:rPr lang="zh-CN" altLang="en-US" sz="2000" dirty="0">
                <a:latin typeface="微软雅黑" panose="020B0503020204020204" charset="-122"/>
                <a:ea typeface="微软雅黑" panose="020B0503020204020204" charset="-122"/>
              </a:rPr>
              <a:t>格式</a:t>
            </a:r>
            <a:endParaRPr lang="zh-CN" altLang="en-US" sz="2000" dirty="0">
              <a:latin typeface="微软雅黑" panose="020B0503020204020204" charset="-122"/>
              <a:ea typeface="微软雅黑" panose="020B0503020204020204" charset="-122"/>
            </a:endParaRPr>
          </a:p>
          <a:p>
            <a:pPr>
              <a:lnSpc>
                <a:spcPct val="120000"/>
              </a:lnSpc>
              <a:spcBef>
                <a:spcPct val="30000"/>
              </a:spcBef>
            </a:pPr>
            <a:r>
              <a:rPr lang="zh-CN" altLang="en-US" sz="2000" dirty="0">
                <a:latin typeface="微软雅黑" panose="020B0503020204020204" charset="-122"/>
                <a:ea typeface="微软雅黑" panose="020B0503020204020204" charset="-122"/>
              </a:rPr>
              <a:t>从</a:t>
            </a:r>
            <a:r>
              <a:rPr lang="en-US" altLang="zh-CN" sz="2000" dirty="0">
                <a:latin typeface="微软雅黑" panose="020B0503020204020204" charset="-122"/>
                <a:ea typeface="微软雅黑" panose="020B0503020204020204" charset="-122"/>
              </a:rPr>
              <a:t>int</a:t>
            </a:r>
            <a:r>
              <a:rPr lang="zh-CN" altLang="en-US" sz="2000" dirty="0">
                <a:latin typeface="微软雅黑" panose="020B0503020204020204" charset="-122"/>
                <a:ea typeface="微软雅黑" panose="020B0503020204020204" charset="-122"/>
              </a:rPr>
              <a:t>转换为</a:t>
            </a:r>
            <a:r>
              <a:rPr lang="en-US" altLang="zh-CN" sz="2000" dirty="0">
                <a:latin typeface="微软雅黑" panose="020B0503020204020204" charset="-122"/>
                <a:ea typeface="微软雅黑" panose="020B0503020204020204" charset="-122"/>
              </a:rPr>
              <a:t>float</a:t>
            </a:r>
            <a:r>
              <a:rPr lang="zh-CN" altLang="en-US" sz="2000" dirty="0">
                <a:latin typeface="微软雅黑" panose="020B0503020204020204" charset="-122"/>
                <a:ea typeface="微软雅黑" panose="020B0503020204020204" charset="-122"/>
              </a:rPr>
              <a:t>时，不会发生溢出，但可能有数据被舍入 </a:t>
            </a:r>
            <a:endParaRPr lang="zh-CN" altLang="en-US" sz="2000" dirty="0">
              <a:latin typeface="微软雅黑" panose="020B0503020204020204" charset="-122"/>
              <a:ea typeface="微软雅黑" panose="020B0503020204020204" charset="-122"/>
            </a:endParaRPr>
          </a:p>
          <a:p>
            <a:pPr>
              <a:lnSpc>
                <a:spcPct val="120000"/>
              </a:lnSpc>
              <a:spcBef>
                <a:spcPct val="30000"/>
              </a:spcBef>
            </a:pPr>
            <a:r>
              <a:rPr lang="zh-CN" altLang="en-US" sz="2000" dirty="0">
                <a:latin typeface="微软雅黑" panose="020B0503020204020204" charset="-122"/>
                <a:ea typeface="微软雅黑" panose="020B0503020204020204" charset="-122"/>
              </a:rPr>
              <a:t>从</a:t>
            </a:r>
            <a:r>
              <a:rPr lang="en-US" altLang="zh-CN" sz="2000" dirty="0">
                <a:latin typeface="微软雅黑" panose="020B0503020204020204" charset="-122"/>
                <a:ea typeface="微软雅黑" panose="020B0503020204020204" charset="-122"/>
              </a:rPr>
              <a:t>int</a:t>
            </a:r>
            <a:r>
              <a:rPr lang="zh-CN" altLang="en-US" sz="2000" dirty="0">
                <a:latin typeface="微软雅黑" panose="020B0503020204020204" charset="-122"/>
                <a:ea typeface="微软雅黑" panose="020B0503020204020204" charset="-122"/>
              </a:rPr>
              <a:t>或 </a:t>
            </a:r>
            <a:r>
              <a:rPr lang="en-US" altLang="zh-CN" sz="2000" dirty="0">
                <a:latin typeface="微软雅黑" panose="020B0503020204020204" charset="-122"/>
                <a:ea typeface="微软雅黑" panose="020B0503020204020204" charset="-122"/>
              </a:rPr>
              <a:t>float</a:t>
            </a:r>
            <a:r>
              <a:rPr lang="zh-CN" altLang="en-US" sz="2000" dirty="0">
                <a:latin typeface="微软雅黑" panose="020B0503020204020204" charset="-122"/>
                <a:ea typeface="微软雅黑" panose="020B0503020204020204" charset="-122"/>
              </a:rPr>
              <a:t>转换为</a:t>
            </a:r>
            <a:r>
              <a:rPr lang="en-US" altLang="zh-CN" sz="2000" dirty="0">
                <a:latin typeface="微软雅黑" panose="020B0503020204020204" charset="-122"/>
                <a:ea typeface="微软雅黑" panose="020B0503020204020204" charset="-122"/>
              </a:rPr>
              <a:t>double</a:t>
            </a:r>
            <a:r>
              <a:rPr lang="zh-CN" altLang="en-US" sz="2000" dirty="0">
                <a:latin typeface="微软雅黑" panose="020B0503020204020204" charset="-122"/>
                <a:ea typeface="微软雅黑" panose="020B0503020204020204" charset="-122"/>
              </a:rPr>
              <a:t>时，因为</a:t>
            </a:r>
            <a:r>
              <a:rPr lang="en-US" altLang="zh-CN" sz="2000" dirty="0">
                <a:latin typeface="微软雅黑" panose="020B0503020204020204" charset="-122"/>
                <a:ea typeface="微软雅黑" panose="020B0503020204020204" charset="-122"/>
              </a:rPr>
              <a:t>double</a:t>
            </a:r>
            <a:r>
              <a:rPr lang="zh-CN" altLang="en-US" sz="2000" dirty="0">
                <a:latin typeface="微软雅黑" panose="020B0503020204020204" charset="-122"/>
                <a:ea typeface="微软雅黑" panose="020B0503020204020204" charset="-122"/>
              </a:rPr>
              <a:t>的有效位数更多，故能保留精确值 </a:t>
            </a:r>
            <a:endParaRPr lang="zh-CN" altLang="en-US" sz="2000" dirty="0">
              <a:latin typeface="微软雅黑" panose="020B0503020204020204" charset="-122"/>
              <a:ea typeface="微软雅黑" panose="020B0503020204020204" charset="-122"/>
            </a:endParaRPr>
          </a:p>
          <a:p>
            <a:pPr>
              <a:lnSpc>
                <a:spcPct val="120000"/>
              </a:lnSpc>
              <a:spcBef>
                <a:spcPct val="30000"/>
              </a:spcBef>
            </a:pPr>
            <a:r>
              <a:rPr lang="zh-CN" altLang="en-US" sz="2000" dirty="0">
                <a:latin typeface="微软雅黑" panose="020B0503020204020204" charset="-122"/>
                <a:ea typeface="微软雅黑" panose="020B0503020204020204" charset="-122"/>
              </a:rPr>
              <a:t>从</a:t>
            </a:r>
            <a:r>
              <a:rPr lang="en-US" altLang="zh-CN" sz="2000" dirty="0">
                <a:latin typeface="微软雅黑" panose="020B0503020204020204" charset="-122"/>
                <a:ea typeface="微软雅黑" panose="020B0503020204020204" charset="-122"/>
              </a:rPr>
              <a:t>double</a:t>
            </a:r>
            <a:r>
              <a:rPr lang="zh-CN" altLang="en-US" sz="2000" dirty="0">
                <a:latin typeface="微软雅黑" panose="020B0503020204020204" charset="-122"/>
                <a:ea typeface="微软雅黑" panose="020B0503020204020204" charset="-122"/>
              </a:rPr>
              <a:t>转换为</a:t>
            </a:r>
            <a:r>
              <a:rPr lang="en-US" altLang="zh-CN" sz="2000" dirty="0">
                <a:latin typeface="微软雅黑" panose="020B0503020204020204" charset="-122"/>
                <a:ea typeface="微软雅黑" panose="020B0503020204020204" charset="-122"/>
              </a:rPr>
              <a:t>float</a:t>
            </a:r>
            <a:r>
              <a:rPr lang="zh-CN" altLang="en-US" sz="2000" dirty="0">
                <a:latin typeface="微软雅黑" panose="020B0503020204020204" charset="-122"/>
                <a:ea typeface="微软雅黑" panose="020B0503020204020204" charset="-122"/>
              </a:rPr>
              <a:t>和</a:t>
            </a:r>
            <a:r>
              <a:rPr lang="en-US" altLang="zh-CN" sz="2000" dirty="0">
                <a:latin typeface="微软雅黑" panose="020B0503020204020204" charset="-122"/>
                <a:ea typeface="微软雅黑" panose="020B0503020204020204" charset="-122"/>
              </a:rPr>
              <a:t>int</a:t>
            </a:r>
            <a:r>
              <a:rPr lang="zh-CN" altLang="en-US" sz="2000" dirty="0">
                <a:latin typeface="微软雅黑" panose="020B0503020204020204" charset="-122"/>
                <a:ea typeface="微软雅黑" panose="020B0503020204020204" charset="-122"/>
              </a:rPr>
              <a:t>时，可能发生溢出，此外，由于有效位数变少，故可能被舍入</a:t>
            </a:r>
            <a:endParaRPr lang="zh-CN" altLang="en-US" sz="2000" dirty="0">
              <a:latin typeface="微软雅黑" panose="020B0503020204020204" charset="-122"/>
              <a:ea typeface="微软雅黑" panose="020B0503020204020204" charset="-122"/>
            </a:endParaRPr>
          </a:p>
          <a:p>
            <a:pPr>
              <a:lnSpc>
                <a:spcPct val="120000"/>
              </a:lnSpc>
              <a:spcBef>
                <a:spcPct val="30000"/>
              </a:spcBef>
            </a:pPr>
            <a:r>
              <a:rPr lang="zh-CN" altLang="en-US" sz="2000" dirty="0">
                <a:latin typeface="微软雅黑" panose="020B0503020204020204" charset="-122"/>
                <a:ea typeface="微软雅黑" panose="020B0503020204020204" charset="-122"/>
              </a:rPr>
              <a:t>从</a:t>
            </a:r>
            <a:r>
              <a:rPr lang="en-US" altLang="zh-CN" sz="2000" dirty="0">
                <a:latin typeface="微软雅黑" panose="020B0503020204020204" charset="-122"/>
                <a:ea typeface="微软雅黑" panose="020B0503020204020204" charset="-122"/>
              </a:rPr>
              <a:t>float </a:t>
            </a:r>
            <a:r>
              <a:rPr lang="zh-CN" altLang="en-US" sz="2000" dirty="0">
                <a:latin typeface="微软雅黑" panose="020B0503020204020204" charset="-122"/>
                <a:ea typeface="微软雅黑" panose="020B0503020204020204" charset="-122"/>
              </a:rPr>
              <a:t>或</a:t>
            </a:r>
            <a:r>
              <a:rPr lang="en-US" altLang="zh-CN" sz="2000" dirty="0">
                <a:latin typeface="微软雅黑" panose="020B0503020204020204" charset="-122"/>
                <a:ea typeface="微软雅黑" panose="020B0503020204020204" charset="-122"/>
              </a:rPr>
              <a:t>double</a:t>
            </a:r>
            <a:r>
              <a:rPr lang="zh-CN" altLang="en-US" sz="2000" dirty="0">
                <a:latin typeface="微软雅黑" panose="020B0503020204020204" charset="-122"/>
                <a:ea typeface="微软雅黑" panose="020B0503020204020204" charset="-122"/>
              </a:rPr>
              <a:t>转换为</a:t>
            </a:r>
            <a:r>
              <a:rPr lang="en-US" altLang="zh-CN" sz="2000" dirty="0">
                <a:latin typeface="微软雅黑" panose="020B0503020204020204" charset="-122"/>
                <a:ea typeface="微软雅黑" panose="020B0503020204020204" charset="-122"/>
              </a:rPr>
              <a:t>int</a:t>
            </a:r>
            <a:r>
              <a:rPr lang="zh-CN" altLang="en-US" sz="2000" dirty="0">
                <a:latin typeface="微软雅黑" panose="020B0503020204020204" charset="-122"/>
                <a:ea typeface="微软雅黑" panose="020B0503020204020204" charset="-122"/>
              </a:rPr>
              <a:t>时，因为</a:t>
            </a:r>
            <a:r>
              <a:rPr lang="en-US" altLang="zh-CN" sz="2000" dirty="0">
                <a:latin typeface="微软雅黑" panose="020B0503020204020204" charset="-122"/>
                <a:ea typeface="微软雅黑" panose="020B0503020204020204" charset="-122"/>
              </a:rPr>
              <a:t>int</a:t>
            </a:r>
            <a:r>
              <a:rPr lang="zh-CN" altLang="en-US" sz="2000" dirty="0">
                <a:latin typeface="微软雅黑" panose="020B0503020204020204" charset="-122"/>
                <a:ea typeface="微软雅黑" panose="020B0503020204020204" charset="-122"/>
              </a:rPr>
              <a:t>没有小数部分，所以数据可能会向</a:t>
            </a:r>
            <a:r>
              <a:rPr lang="en-US" altLang="zh-CN" sz="2000" dirty="0">
                <a:latin typeface="微软雅黑" panose="020B0503020204020204" charset="-122"/>
                <a:ea typeface="微软雅黑" panose="020B0503020204020204" charset="-122"/>
              </a:rPr>
              <a:t>0</a:t>
            </a:r>
            <a:r>
              <a:rPr lang="zh-CN" altLang="en-US" sz="2000" dirty="0">
                <a:latin typeface="微软雅黑" panose="020B0503020204020204" charset="-122"/>
                <a:ea typeface="微软雅黑" panose="020B0503020204020204" charset="-122"/>
              </a:rPr>
              <a:t>方向被截断</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2643">
                                            <p:txEl>
                                              <p:charRg st="0" end="50"/>
                                            </p:txEl>
                                          </p:spTgt>
                                        </p:tgtEl>
                                        <p:attrNameLst>
                                          <p:attrName>style.visibility</p:attrName>
                                        </p:attrNameLst>
                                      </p:cBhvr>
                                      <p:to>
                                        <p:strVal val="visible"/>
                                      </p:to>
                                    </p:set>
                                    <p:animEffect transition="in" filter="blinds(horizontal)">
                                      <p:cBhvr>
                                        <p:cTn id="7" dur="500"/>
                                        <p:tgtEl>
                                          <p:spTgt spid="752643">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2643">
                                            <p:txEl>
                                              <p:charRg st="50" end="105"/>
                                            </p:txEl>
                                          </p:spTgt>
                                        </p:tgtEl>
                                        <p:attrNameLst>
                                          <p:attrName>style.visibility</p:attrName>
                                        </p:attrNameLst>
                                      </p:cBhvr>
                                      <p:to>
                                        <p:strVal val="visible"/>
                                      </p:to>
                                    </p:set>
                                    <p:animEffect transition="in" filter="blinds(horizontal)">
                                      <p:cBhvr>
                                        <p:cTn id="12" dur="500"/>
                                        <p:tgtEl>
                                          <p:spTgt spid="752643">
                                            <p:txEl>
                                              <p:charRg st="50" end="1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643">
                                            <p:txEl>
                                              <p:charRg st="105" end="137"/>
                                            </p:txEl>
                                          </p:spTgt>
                                        </p:tgtEl>
                                        <p:attrNameLst>
                                          <p:attrName>style.visibility</p:attrName>
                                        </p:attrNameLst>
                                      </p:cBhvr>
                                      <p:to>
                                        <p:strVal val="visible"/>
                                      </p:to>
                                    </p:set>
                                    <p:animEffect transition="in" filter="blinds(horizontal)">
                                      <p:cBhvr>
                                        <p:cTn id="17" dur="500"/>
                                        <p:tgtEl>
                                          <p:spTgt spid="752643">
                                            <p:txEl>
                                              <p:charRg st="105"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2643">
                                            <p:txEl>
                                              <p:charRg st="137" end="184"/>
                                            </p:txEl>
                                          </p:spTgt>
                                        </p:tgtEl>
                                        <p:attrNameLst>
                                          <p:attrName>style.visibility</p:attrName>
                                        </p:attrNameLst>
                                      </p:cBhvr>
                                      <p:to>
                                        <p:strVal val="visible"/>
                                      </p:to>
                                    </p:set>
                                    <p:animEffect transition="in" filter="blinds(horizontal)">
                                      <p:cBhvr>
                                        <p:cTn id="22" dur="500"/>
                                        <p:tgtEl>
                                          <p:spTgt spid="752643">
                                            <p:txEl>
                                              <p:charRg st="137" end="1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2643">
                                            <p:txEl>
                                              <p:charRg st="184" end="231"/>
                                            </p:txEl>
                                          </p:spTgt>
                                        </p:tgtEl>
                                        <p:attrNameLst>
                                          <p:attrName>style.visibility</p:attrName>
                                        </p:attrNameLst>
                                      </p:cBhvr>
                                      <p:to>
                                        <p:strVal val="visible"/>
                                      </p:to>
                                    </p:set>
                                    <p:animEffect transition="in" filter="blinds(horizontal)">
                                      <p:cBhvr>
                                        <p:cTn id="27" dur="500"/>
                                        <p:tgtEl>
                                          <p:spTgt spid="752643">
                                            <p:txEl>
                                              <p:charRg st="184" end="2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52643">
                                            <p:txEl>
                                              <p:charRg st="231" end="280"/>
                                            </p:txEl>
                                          </p:spTgt>
                                        </p:tgtEl>
                                        <p:attrNameLst>
                                          <p:attrName>style.visibility</p:attrName>
                                        </p:attrNameLst>
                                      </p:cBhvr>
                                      <p:to>
                                        <p:strVal val="visible"/>
                                      </p:to>
                                    </p:set>
                                    <p:animEffect transition="in" filter="blinds(horizontal)">
                                      <p:cBhvr>
                                        <p:cTn id="32" dur="500"/>
                                        <p:tgtEl>
                                          <p:spTgt spid="752643">
                                            <p:txEl>
                                              <p:charRg st="231" end="2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p:nvPr/>
        </p:nvSpPr>
        <p:spPr>
          <a:xfrm>
            <a:off x="8062913" y="22225"/>
            <a:ext cx="1320800" cy="177800"/>
          </a:xfrm>
          <a:prstGeom prst="rect">
            <a:avLst/>
          </a:prstGeom>
          <a:noFill/>
          <a:ln w="25400">
            <a:noFill/>
          </a:ln>
        </p:spPr>
        <p:txBody>
          <a:bodyPr lIns="0" tIns="0" rIns="0" bIns="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1200" b="0" dirty="0">
                <a:solidFill>
                  <a:srgbClr val="FFFFFF"/>
                </a:solidFill>
                <a:latin typeface="Gill Sans"/>
                <a:ea typeface="Gill Sans"/>
                <a:sym typeface="Gill Sans"/>
              </a:rPr>
              <a:t>Carnegie Mellon</a:t>
            </a:r>
            <a:endParaRPr lang="en-US" altLang="zh-CN" sz="1200" b="0" dirty="0">
              <a:solidFill>
                <a:srgbClr val="FFFFFF"/>
              </a:solidFill>
              <a:latin typeface="Gill Sans"/>
              <a:ea typeface="Gill Sans"/>
              <a:sym typeface="Gill Sans"/>
            </a:endParaRPr>
          </a:p>
        </p:txBody>
      </p:sp>
      <p:sp>
        <p:nvSpPr>
          <p:cNvPr id="157699" name="Rectangle 3"/>
          <p:cNvSpPr>
            <a:spLocks noGrp="1"/>
          </p:cNvSpPr>
          <p:nvPr>
            <p:ph type="title" idx="4294967295"/>
          </p:nvPr>
        </p:nvSpPr>
        <p:spPr>
          <a:xfrm>
            <a:off x="457200" y="274955"/>
            <a:ext cx="8229600" cy="561975"/>
          </a:xfrm>
        </p:spPr>
        <p:txBody>
          <a:bodyPr vert="horz" wrap="square" lIns="38100" tIns="38100" rIns="38100" bIns="38100" anchor="ctr" anchorCtr="0"/>
          <a:p>
            <a:pPr algn="l" eaLnBrk="1" hangingPunct="1">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浮点数比较运算举例</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157700" name="Rectangle 4"/>
          <p:cNvSpPr>
            <a:spLocks noGrp="1"/>
          </p:cNvSpPr>
          <p:nvPr>
            <p:ph type="body" idx="4294967295"/>
          </p:nvPr>
        </p:nvSpPr>
        <p:spPr>
          <a:xfrm>
            <a:off x="539750" y="1336675"/>
            <a:ext cx="8229600" cy="548005"/>
          </a:xfrm>
        </p:spPr>
        <p:txBody>
          <a:bodyPr vert="horz" wrap="square" lIns="38100" tIns="38100" rIns="38100" bIns="38100" anchor="t" anchorCtr="0"/>
          <a:p>
            <a:pPr marL="254000" indent="-254000" eaLnBrk="1" hangingPunct="1"/>
            <a:r>
              <a:rPr lang="zh-CN" altLang="en-US" sz="2400" dirty="0">
                <a:ea typeface="微软雅黑" panose="020B0503020204020204" charset="-122"/>
              </a:rPr>
              <a:t>对于以下给定的关系表达式，判断是否永真。</a:t>
            </a:r>
            <a:endParaRPr lang="zh-CN" altLang="en-US" sz="2400" dirty="0">
              <a:ea typeface="微软雅黑" panose="020B0503020204020204" charset="-122"/>
            </a:endParaRPr>
          </a:p>
        </p:txBody>
      </p:sp>
      <p:sp>
        <p:nvSpPr>
          <p:cNvPr id="157701" name="Rectangle 5"/>
          <p:cNvSpPr/>
          <p:nvPr/>
        </p:nvSpPr>
        <p:spPr>
          <a:xfrm>
            <a:off x="4067810" y="1772285"/>
            <a:ext cx="4324985" cy="3990975"/>
          </a:xfrm>
          <a:prstGeom prst="rect">
            <a:avLst/>
          </a:prstGeom>
          <a:noFill/>
          <a:ln w="25400">
            <a:noFill/>
          </a:ln>
        </p:spPr>
        <p:txBody>
          <a:bodyPr lIns="38100" tIns="38100" rIns="38100" bIns="381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x == (int)(float) x</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x == (int)(double) x</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f == (float)(double) f</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d == (float) d</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f == -(-f);</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2/3 == 2/3.0</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d &lt; 0.0 ⇒((d*2) &lt; 0.0)</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d &gt; f ⇒ -f &gt; -d</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d * d &gt;= 0.0</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x*x&gt;=0</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a:p>
            <a:pPr marL="254000" lvl="0" indent="-254000" defTabSz="914400" eaLnBrk="1" hangingPunct="1">
              <a:lnSpc>
                <a:spcPct val="100000"/>
              </a:lnSpc>
              <a:spcBef>
                <a:spcPts val="575"/>
              </a:spcBef>
              <a:buClr>
                <a:srgbClr val="000000"/>
              </a:buClr>
              <a:buFont typeface="Helvetica" pitchFamily="34" charset="0"/>
              <a:buNone/>
              <a:tabLst>
                <a:tab pos="1828800" algn="l"/>
                <a:tab pos="2463800" algn="l"/>
                <a:tab pos="3086100" algn="l"/>
              </a:tabLst>
            </a:pPr>
            <a:r>
              <a:rPr lang="en-US" altLang="zh-CN" sz="2000" dirty="0">
                <a:solidFill>
                  <a:srgbClr val="0033CC"/>
                </a:solidFill>
                <a:latin typeface="Arial" panose="020B0604020202020204" pitchFamily="34" charset="0"/>
                <a:ea typeface="Monaco"/>
                <a:cs typeface="Arial" panose="020B0604020202020204" pitchFamily="34" charset="0"/>
                <a:sym typeface="Monaco"/>
              </a:rPr>
              <a:t>(d+f)-d == f</a:t>
            </a:r>
            <a:endParaRPr lang="en-US" altLang="zh-CN" sz="2000" dirty="0">
              <a:solidFill>
                <a:srgbClr val="0033CC"/>
              </a:solidFill>
              <a:latin typeface="Arial" panose="020B0604020202020204" pitchFamily="34" charset="0"/>
              <a:ea typeface="Monaco"/>
              <a:cs typeface="Arial" panose="020B0604020202020204" pitchFamily="34" charset="0"/>
              <a:sym typeface="Monaco"/>
            </a:endParaRPr>
          </a:p>
        </p:txBody>
      </p:sp>
      <p:sp>
        <p:nvSpPr>
          <p:cNvPr id="157702" name="Rectangle 6"/>
          <p:cNvSpPr/>
          <p:nvPr/>
        </p:nvSpPr>
        <p:spPr>
          <a:xfrm>
            <a:off x="828040" y="1916430"/>
            <a:ext cx="2160588" cy="1304925"/>
          </a:xfrm>
          <a:prstGeom prst="rect">
            <a:avLst/>
          </a:prstGeom>
          <a:solidFill>
            <a:srgbClr val="D6D6F4">
              <a:alpha val="29019"/>
            </a:srgbClr>
          </a:solidFill>
          <a:ln w="25400" cap="flat" cmpd="sng">
            <a:solidFill>
              <a:srgbClr val="ADADEA"/>
            </a:solidFill>
            <a:prstDash val="solid"/>
            <a:miter/>
            <a:headEnd type="none" w="med" len="med"/>
            <a:tailEnd type="none" w="med" len="med"/>
          </a:ln>
        </p:spPr>
        <p:txBody>
          <a:bodyPr lIns="38100" tIns="38100" rIns="38100" bIns="3810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charset="-122"/>
                <a:ea typeface="微软雅黑" panose="020B0503020204020204" charset="-122"/>
                <a:sym typeface="Monaco"/>
              </a:rPr>
              <a:t>int x ;</a:t>
            </a:r>
            <a:endParaRPr lang="en-US" altLang="zh-CN" sz="2300" dirty="0">
              <a:latin typeface="微软雅黑" panose="020B0503020204020204" charset="-122"/>
              <a:ea typeface="微软雅黑" panose="020B0503020204020204" charset="-122"/>
              <a:sym typeface="Monaco"/>
            </a:endParaRPr>
          </a:p>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charset="-122"/>
                <a:ea typeface="微软雅黑" panose="020B0503020204020204" charset="-122"/>
                <a:sym typeface="Monaco"/>
              </a:rPr>
              <a:t>float f ;</a:t>
            </a:r>
            <a:endParaRPr lang="en-US" altLang="zh-CN" sz="2300" dirty="0">
              <a:latin typeface="微软雅黑" panose="020B0503020204020204" charset="-122"/>
              <a:ea typeface="微软雅黑" panose="020B0503020204020204" charset="-122"/>
              <a:sym typeface="Monaco"/>
            </a:endParaRPr>
          </a:p>
          <a:p>
            <a:pPr marL="0" lvl="0" indent="0" defTabSz="914400" eaLnBrk="1" hangingPunct="1">
              <a:lnSpc>
                <a:spcPct val="100000"/>
              </a:lnSpc>
              <a:spcBef>
                <a:spcPts val="475"/>
              </a:spcBef>
              <a:buNone/>
              <a:tabLst>
                <a:tab pos="1371600" algn="l"/>
                <a:tab pos="2286000" algn="l"/>
              </a:tabLst>
            </a:pPr>
            <a:r>
              <a:rPr lang="en-US" altLang="zh-CN" sz="2300" dirty="0">
                <a:latin typeface="微软雅黑" panose="020B0503020204020204" charset="-122"/>
                <a:ea typeface="微软雅黑" panose="020B0503020204020204" charset="-122"/>
                <a:sym typeface="Monaco"/>
              </a:rPr>
              <a:t>double d ;</a:t>
            </a:r>
            <a:endParaRPr lang="en-US" altLang="zh-CN" sz="2300" dirty="0">
              <a:latin typeface="微软雅黑" panose="020B0503020204020204" charset="-122"/>
              <a:ea typeface="微软雅黑" panose="020B0503020204020204" charset="-122"/>
              <a:sym typeface="Monaco"/>
            </a:endParaRPr>
          </a:p>
        </p:txBody>
      </p:sp>
      <p:sp>
        <p:nvSpPr>
          <p:cNvPr id="157703" name="Rectangle 7"/>
          <p:cNvSpPr/>
          <p:nvPr/>
        </p:nvSpPr>
        <p:spPr>
          <a:xfrm>
            <a:off x="755333" y="3500755"/>
            <a:ext cx="2067560" cy="691515"/>
          </a:xfrm>
          <a:prstGeom prst="rect">
            <a:avLst/>
          </a:prstGeom>
          <a:noFill/>
          <a:ln w="25400">
            <a:noFill/>
          </a:ln>
        </p:spPr>
        <p:txBody>
          <a:bodyPr wrap="none" lIns="38100" tIns="38100" rIns="38100" bIns="3810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r>
              <a:rPr lang="en-US" altLang="zh-CN" sz="2000" dirty="0">
                <a:latin typeface="微软雅黑" panose="020B0503020204020204" charset="-122"/>
                <a:ea typeface="微软雅黑" panose="020B0503020204020204" charset="-122"/>
                <a:sym typeface="Calibri" panose="020F0502020204030204" charset="0"/>
              </a:rPr>
              <a:t>Assume neither</a:t>
            </a:r>
            <a:endParaRPr lang="en-US" altLang="zh-CN" sz="2000" dirty="0">
              <a:latin typeface="微软雅黑" panose="020B0503020204020204" charset="-122"/>
              <a:ea typeface="微软雅黑" panose="020B0503020204020204" charset="-122"/>
              <a:sym typeface="Arial Narrow" panose="020B0606020202030204" pitchFamily="34" charset="0"/>
            </a:endParaRPr>
          </a:p>
          <a:p>
            <a:pPr marL="0" lvl="0" indent="0" eaLnBrk="1" hangingPunct="1">
              <a:lnSpc>
                <a:spcPct val="100000"/>
              </a:lnSpc>
              <a:spcBef>
                <a:spcPct val="0"/>
              </a:spcBef>
              <a:buNone/>
            </a:pPr>
            <a:r>
              <a:rPr lang="en-US" altLang="zh-CN" sz="2000" dirty="0">
                <a:latin typeface="微软雅黑" panose="020B0503020204020204" charset="-122"/>
                <a:ea typeface="微软雅黑" panose="020B0503020204020204" charset="-122"/>
                <a:sym typeface="Courier New Bold" pitchFamily="49" charset="0"/>
              </a:rPr>
              <a:t>d</a:t>
            </a:r>
            <a:r>
              <a:rPr lang="en-US" altLang="zh-CN" sz="2000" dirty="0">
                <a:latin typeface="微软雅黑" panose="020B0503020204020204" charset="-122"/>
                <a:ea typeface="微软雅黑" panose="020B0503020204020204" charset="-122"/>
                <a:sym typeface="Calibri" panose="020F0502020204030204" charset="0"/>
              </a:rPr>
              <a:t> nor </a:t>
            </a:r>
            <a:r>
              <a:rPr lang="en-US" altLang="zh-CN" sz="2000" dirty="0">
                <a:latin typeface="微软雅黑" panose="020B0503020204020204" charset="-122"/>
                <a:ea typeface="微软雅黑" panose="020B0503020204020204" charset="-122"/>
                <a:sym typeface="Courier New Bold" pitchFamily="49" charset="0"/>
              </a:rPr>
              <a:t>f</a:t>
            </a:r>
            <a:r>
              <a:rPr lang="en-US" altLang="zh-CN" sz="2000" dirty="0">
                <a:latin typeface="微软雅黑" panose="020B0503020204020204" charset="-122"/>
                <a:ea typeface="微软雅黑" panose="020B0503020204020204" charset="-122"/>
                <a:sym typeface="Calibri" panose="020F0502020204030204" charset="0"/>
              </a:rPr>
              <a:t> is NaN</a:t>
            </a:r>
            <a:endParaRPr lang="en-US" altLang="zh-CN" sz="2000" dirty="0">
              <a:latin typeface="微软雅黑" panose="020B0503020204020204" charset="-122"/>
              <a:ea typeface="微软雅黑" panose="020B0503020204020204" charset="-122"/>
              <a:sym typeface="Calibri" panose="020F0502020204030204" charset="0"/>
            </a:endParaRPr>
          </a:p>
        </p:txBody>
      </p:sp>
      <p:sp>
        <p:nvSpPr>
          <p:cNvPr id="753672" name="Text Box 8"/>
          <p:cNvSpPr txBox="1"/>
          <p:nvPr/>
        </p:nvSpPr>
        <p:spPr>
          <a:xfrm>
            <a:off x="7088823" y="173037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否</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3" name="Text Box 9"/>
          <p:cNvSpPr txBox="1"/>
          <p:nvPr/>
        </p:nvSpPr>
        <p:spPr>
          <a:xfrm>
            <a:off x="7088823" y="210248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4" name="Text Box 10"/>
          <p:cNvSpPr txBox="1"/>
          <p:nvPr/>
        </p:nvSpPr>
        <p:spPr>
          <a:xfrm>
            <a:off x="7088823" y="247459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5" name="Text Box 11"/>
          <p:cNvSpPr txBox="1"/>
          <p:nvPr/>
        </p:nvSpPr>
        <p:spPr>
          <a:xfrm>
            <a:off x="7088823" y="284670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否</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6" name="Text Box 12"/>
          <p:cNvSpPr txBox="1"/>
          <p:nvPr/>
        </p:nvSpPr>
        <p:spPr>
          <a:xfrm>
            <a:off x="7088823" y="321881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7" name="Text Box 13"/>
          <p:cNvSpPr txBox="1"/>
          <p:nvPr/>
        </p:nvSpPr>
        <p:spPr>
          <a:xfrm>
            <a:off x="7088823" y="359092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否</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8" name="Text Box 14"/>
          <p:cNvSpPr txBox="1"/>
          <p:nvPr/>
        </p:nvSpPr>
        <p:spPr>
          <a:xfrm>
            <a:off x="7088823" y="396303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79" name="Text Box 15"/>
          <p:cNvSpPr txBox="1"/>
          <p:nvPr/>
        </p:nvSpPr>
        <p:spPr>
          <a:xfrm>
            <a:off x="7088823" y="433514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80" name="Text Box 16"/>
          <p:cNvSpPr txBox="1"/>
          <p:nvPr/>
        </p:nvSpPr>
        <p:spPr>
          <a:xfrm>
            <a:off x="7088823" y="470725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是</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157713" name="Text Box 17"/>
          <p:cNvSpPr txBox="1"/>
          <p:nvPr/>
        </p:nvSpPr>
        <p:spPr>
          <a:xfrm>
            <a:off x="792163" y="4824413"/>
            <a:ext cx="1709737" cy="7620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200" dirty="0">
                <a:solidFill>
                  <a:srgbClr val="FF0000"/>
                </a:solidFill>
                <a:ea typeface="微软雅黑" panose="020B0503020204020204" charset="-122"/>
              </a:rPr>
              <a:t>自己写程序测试一下！</a:t>
            </a:r>
            <a:endParaRPr lang="zh-CN" altLang="en-US" sz="2200" dirty="0">
              <a:solidFill>
                <a:srgbClr val="FF0000"/>
              </a:solidFill>
              <a:ea typeface="微软雅黑" panose="020B0503020204020204" charset="-122"/>
            </a:endParaRPr>
          </a:p>
        </p:txBody>
      </p:sp>
      <p:sp>
        <p:nvSpPr>
          <p:cNvPr id="753682" name="Text Box 18"/>
          <p:cNvSpPr txBox="1"/>
          <p:nvPr/>
        </p:nvSpPr>
        <p:spPr>
          <a:xfrm>
            <a:off x="7088823" y="507936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否</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
        <p:nvSpPr>
          <p:cNvPr id="753683" name="Text Box 19"/>
          <p:cNvSpPr txBox="1"/>
          <p:nvPr/>
        </p:nvSpPr>
        <p:spPr>
          <a:xfrm>
            <a:off x="7088823" y="5451475"/>
            <a:ext cx="539750" cy="39878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否</a:t>
            </a:r>
            <a:endPar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2"/>
                                        </p:tgtEl>
                                        <p:attrNameLst>
                                          <p:attrName>style.visibility</p:attrName>
                                        </p:attrNameLst>
                                      </p:cBhvr>
                                      <p:to>
                                        <p:strVal val="visible"/>
                                      </p:to>
                                    </p:set>
                                    <p:animEffect transition="in" filter="blinds(horizontal)">
                                      <p:cBhvr>
                                        <p:cTn id="7" dur="500"/>
                                        <p:tgtEl>
                                          <p:spTgt spid="7536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3">
                                            <p:txEl>
                                              <p:charRg st="0" end="2"/>
                                            </p:txEl>
                                          </p:spTgt>
                                        </p:tgtEl>
                                        <p:attrNameLst>
                                          <p:attrName>style.visibility</p:attrName>
                                        </p:attrNameLst>
                                      </p:cBhvr>
                                      <p:to>
                                        <p:strVal val="visible"/>
                                      </p:to>
                                    </p:set>
                                    <p:animEffect transition="in" filter="blinds(horizontal)">
                                      <p:cBhvr>
                                        <p:cTn id="12" dur="500"/>
                                        <p:tgtEl>
                                          <p:spTgt spid="753673">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74">
                                            <p:txEl>
                                              <p:charRg st="0" end="2"/>
                                            </p:txEl>
                                          </p:spTgt>
                                        </p:tgtEl>
                                        <p:attrNameLst>
                                          <p:attrName>style.visibility</p:attrName>
                                        </p:attrNameLst>
                                      </p:cBhvr>
                                      <p:to>
                                        <p:strVal val="visible"/>
                                      </p:to>
                                    </p:set>
                                    <p:animEffect transition="in" filter="blinds(horizontal)">
                                      <p:cBhvr>
                                        <p:cTn id="17" dur="500"/>
                                        <p:tgtEl>
                                          <p:spTgt spid="753674">
                                            <p:txEl>
                                              <p:charRg st="0"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3675"/>
                                        </p:tgtEl>
                                        <p:attrNameLst>
                                          <p:attrName>style.visibility</p:attrName>
                                        </p:attrNameLst>
                                      </p:cBhvr>
                                      <p:to>
                                        <p:strVal val="visible"/>
                                      </p:to>
                                    </p:set>
                                    <p:animEffect transition="in" filter="blinds(horizontal)">
                                      <p:cBhvr>
                                        <p:cTn id="22" dur="500"/>
                                        <p:tgtEl>
                                          <p:spTgt spid="7536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3676"/>
                                        </p:tgtEl>
                                        <p:attrNameLst>
                                          <p:attrName>style.visibility</p:attrName>
                                        </p:attrNameLst>
                                      </p:cBhvr>
                                      <p:to>
                                        <p:strVal val="visible"/>
                                      </p:to>
                                    </p:set>
                                    <p:animEffect transition="in" filter="blinds(horizontal)">
                                      <p:cBhvr>
                                        <p:cTn id="27" dur="500"/>
                                        <p:tgtEl>
                                          <p:spTgt spid="7536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77"/>
                                        </p:tgtEl>
                                        <p:attrNameLst>
                                          <p:attrName>style.visibility</p:attrName>
                                        </p:attrNameLst>
                                      </p:cBhvr>
                                      <p:to>
                                        <p:strVal val="visible"/>
                                      </p:to>
                                    </p:set>
                                    <p:animEffect transition="in" filter="blinds(horizontal)">
                                      <p:cBhvr>
                                        <p:cTn id="32" dur="500"/>
                                        <p:tgtEl>
                                          <p:spTgt spid="7536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3678">
                                            <p:txEl>
                                              <p:charRg st="0" end="2"/>
                                            </p:txEl>
                                          </p:spTgt>
                                        </p:tgtEl>
                                        <p:attrNameLst>
                                          <p:attrName>style.visibility</p:attrName>
                                        </p:attrNameLst>
                                      </p:cBhvr>
                                      <p:to>
                                        <p:strVal val="visible"/>
                                      </p:to>
                                    </p:set>
                                    <p:animEffect transition="in" filter="blinds(horizontal)">
                                      <p:cBhvr>
                                        <p:cTn id="37" dur="500"/>
                                        <p:tgtEl>
                                          <p:spTgt spid="753678">
                                            <p:txEl>
                                              <p:charRg st="0"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3679">
                                            <p:txEl>
                                              <p:charRg st="0" end="2"/>
                                            </p:txEl>
                                          </p:spTgt>
                                        </p:tgtEl>
                                        <p:attrNameLst>
                                          <p:attrName>style.visibility</p:attrName>
                                        </p:attrNameLst>
                                      </p:cBhvr>
                                      <p:to>
                                        <p:strVal val="visible"/>
                                      </p:to>
                                    </p:set>
                                    <p:animEffect transition="in" filter="blinds(horizontal)">
                                      <p:cBhvr>
                                        <p:cTn id="42" dur="500"/>
                                        <p:tgtEl>
                                          <p:spTgt spid="753679">
                                            <p:txEl>
                                              <p:charRg st="0"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3680">
                                            <p:txEl>
                                              <p:charRg st="0" end="2"/>
                                            </p:txEl>
                                          </p:spTgt>
                                        </p:tgtEl>
                                        <p:attrNameLst>
                                          <p:attrName>style.visibility</p:attrName>
                                        </p:attrNameLst>
                                      </p:cBhvr>
                                      <p:to>
                                        <p:strVal val="visible"/>
                                      </p:to>
                                    </p:set>
                                    <p:animEffect transition="in" filter="blinds(horizontal)">
                                      <p:cBhvr>
                                        <p:cTn id="47" dur="500"/>
                                        <p:tgtEl>
                                          <p:spTgt spid="753680">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3682"/>
                                        </p:tgtEl>
                                        <p:attrNameLst>
                                          <p:attrName>style.visibility</p:attrName>
                                        </p:attrNameLst>
                                      </p:cBhvr>
                                      <p:to>
                                        <p:strVal val="visible"/>
                                      </p:to>
                                    </p:set>
                                    <p:animEffect transition="in" filter="blinds(horizontal)">
                                      <p:cBhvr>
                                        <p:cTn id="52" dur="500"/>
                                        <p:tgtEl>
                                          <p:spTgt spid="7536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3683"/>
                                        </p:tgtEl>
                                        <p:attrNameLst>
                                          <p:attrName>style.visibility</p:attrName>
                                        </p:attrNameLst>
                                      </p:cBhvr>
                                      <p:to>
                                        <p:strVal val="visible"/>
                                      </p:to>
                                    </p:set>
                                    <p:animEffect transition="in" filter="blinds(horizontal)">
                                      <p:cBhvr>
                                        <p:cTn id="57" dur="500"/>
                                        <p:tgtEl>
                                          <p:spTgt spid="75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2" grpId="0"/>
      <p:bldP spid="753675" grpId="0"/>
      <p:bldP spid="753676" grpId="0"/>
      <p:bldP spid="753677" grpId="0"/>
      <p:bldP spid="753682" grpId="0"/>
      <p:bldP spid="75368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nvSpPr>
        <p:spPr>
          <a:xfrm>
            <a:off x="457200" y="260985"/>
            <a:ext cx="8229600" cy="725170"/>
          </a:xfrm>
          <a:prstGeom prst="rect">
            <a:avLst/>
          </a:prstGeom>
          <a:noFill/>
          <a:ln w="9525">
            <a:noFill/>
          </a:ln>
        </p:spPr>
        <p:txBody>
          <a:bodyPr vert="horz" wrap="square" lIns="91440" tIns="45720" rIns="91440" bIns="45720" anchor="ctr" anchorCtr="0"/>
          <a:lst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a:lstStyle>
          <a:p>
            <a:pPr algn="l">
              <a:buClrTx/>
              <a:buSzTx/>
              <a:buFont typeface="Arial" panose="020B0604020202020204" pitchFamily="34" charset="0"/>
            </a:pPr>
            <a:r>
              <a:rPr lang="en-US" altLang="zh-CN" sz="4000" b="1" dirty="0">
                <a:solidFill>
                  <a:schemeClr val="bg1"/>
                </a:solidFill>
                <a:latin typeface="华文新魏" panose="02010800040101010101" pitchFamily="2" charset="-122"/>
                <a:ea typeface="华文新魏" panose="02010800040101010101" pitchFamily="2" charset="-122"/>
                <a:cs typeface="+mn-cs"/>
              </a:rPr>
              <a:t>3.5.1 </a:t>
            </a:r>
            <a:r>
              <a:rPr lang="zh-CN" altLang="en-US" sz="4000" b="1" dirty="0">
                <a:solidFill>
                  <a:schemeClr val="bg1"/>
                </a:solidFill>
                <a:latin typeface="华文新魏" panose="02010800040101010101" pitchFamily="2" charset="-122"/>
                <a:ea typeface="华文新魏" panose="02010800040101010101" pitchFamily="2" charset="-122"/>
                <a:cs typeface="+mn-cs"/>
              </a:rPr>
              <a:t>数值类型的机器级</a:t>
            </a:r>
            <a:r>
              <a:rPr lang="zh-CN" altLang="en-US" sz="4000" b="1" dirty="0">
                <a:solidFill>
                  <a:schemeClr val="bg1"/>
                </a:solidFill>
                <a:latin typeface="华文新魏" panose="02010800040101010101" pitchFamily="2" charset="-122"/>
                <a:ea typeface="华文新魏" panose="02010800040101010101" pitchFamily="2" charset="-122"/>
                <a:cs typeface="+mn-cs"/>
              </a:rPr>
              <a:t>表示</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2" name="文本框 1"/>
          <p:cNvSpPr txBox="1"/>
          <p:nvPr/>
        </p:nvSpPr>
        <p:spPr>
          <a:xfrm>
            <a:off x="1115060" y="1988820"/>
            <a:ext cx="6732270" cy="1281430"/>
          </a:xfrm>
          <a:prstGeom prst="rect">
            <a:avLst/>
          </a:prstGeom>
          <a:noFill/>
        </p:spPr>
        <p:txBody>
          <a:bodyPr wrap="square" rtlCol="0">
            <a:spAutoFit/>
          </a:bodyPr>
          <a:p>
            <a:pPr marL="342900" indent="-342900" algn="l">
              <a:spcBef>
                <a:spcPts val="1600"/>
              </a:spcBef>
              <a:buClr>
                <a:schemeClr val="hlink"/>
              </a:buClr>
              <a:buSzPct val="110000"/>
              <a:buFont typeface="Wingdings" panose="05000000000000000000" pitchFamily="2" charset="2"/>
              <a:buBlip>
                <a:blip r:embed="rId1"/>
              </a:buBlip>
            </a:pPr>
            <a:r>
              <a:rPr sz="3200" b="0" dirty="0">
                <a:latin typeface="+mn-lt"/>
                <a:ea typeface="黑体" panose="02010609060101010101" pitchFamily="2" charset="-122"/>
              </a:rPr>
              <a:t>C语言中的有符号数和无符号数</a:t>
            </a:r>
            <a:endParaRPr sz="3200" b="0" dirty="0">
              <a:latin typeface="+mn-lt"/>
              <a:ea typeface="黑体" panose="02010609060101010101" pitchFamily="2" charset="-122"/>
            </a:endParaRPr>
          </a:p>
          <a:p>
            <a:pPr marL="342900" indent="-342900" algn="l">
              <a:spcBef>
                <a:spcPts val="1600"/>
              </a:spcBef>
              <a:buClr>
                <a:schemeClr val="hlink"/>
              </a:buClr>
              <a:buSzPct val="110000"/>
              <a:buFont typeface="Wingdings" panose="05000000000000000000" pitchFamily="2" charset="2"/>
              <a:buBlip>
                <a:blip r:embed="rId1"/>
              </a:buBlip>
            </a:pPr>
            <a:r>
              <a:rPr sz="3200" b="0" dirty="0">
                <a:latin typeface="+mn-lt"/>
                <a:ea typeface="黑体" panose="02010609060101010101" pitchFamily="2" charset="-122"/>
              </a:rPr>
              <a:t>C语言中的浮点数</a:t>
            </a:r>
            <a:endParaRPr sz="3200" b="0" dirty="0">
              <a:latin typeface="+mn-lt"/>
              <a:ea typeface="黑体" panose="02010609060101010101" pitchFamily="2" charset="-122"/>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a:spLocks noGrp="1"/>
          </p:cNvSpPr>
          <p:nvPr>
            <p:ph type="title"/>
          </p:nvPr>
        </p:nvSpPr>
        <p:spPr>
          <a:xfrm>
            <a:off x="457200" y="332740"/>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举例：爱国者导弹定位错误</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57763" name="Rectangle 3"/>
          <p:cNvSpPr>
            <a:spLocks noGrp="1"/>
          </p:cNvSpPr>
          <p:nvPr>
            <p:ph idx="1"/>
          </p:nvPr>
        </p:nvSpPr>
        <p:spPr>
          <a:xfrm>
            <a:off x="134303" y="1340168"/>
            <a:ext cx="8937625" cy="5788025"/>
          </a:xfrm>
        </p:spPr>
        <p:txBody>
          <a:bodyPr vert="horz" wrap="square" lIns="91440" tIns="45720" rIns="91440" bIns="45720" anchor="t" anchorCtr="0"/>
          <a:p>
            <a:pPr>
              <a:lnSpc>
                <a:spcPct val="120000"/>
              </a:lnSpc>
              <a:spcBef>
                <a:spcPct val="35000"/>
              </a:spcBef>
            </a:pPr>
            <a:r>
              <a:rPr lang="en-US" altLang="zh-CN" sz="1800" dirty="0">
                <a:latin typeface="微软雅黑" panose="020B0503020204020204" charset="-122"/>
                <a:ea typeface="微软雅黑" panose="020B0503020204020204" charset="-122"/>
              </a:rPr>
              <a:t>1991</a:t>
            </a:r>
            <a:r>
              <a:rPr lang="zh-CN" altLang="en-US" sz="1800" dirty="0">
                <a:latin typeface="微软雅黑" panose="020B0503020204020204" charset="-122"/>
                <a:ea typeface="微软雅黑" panose="020B0503020204020204" charset="-122"/>
              </a:rPr>
              <a:t>年</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月</a:t>
            </a:r>
            <a:r>
              <a:rPr lang="en-US" altLang="zh-CN" sz="1800" dirty="0">
                <a:latin typeface="微软雅黑" panose="020B0503020204020204" charset="-122"/>
                <a:ea typeface="微软雅黑" panose="020B0503020204020204" charset="-122"/>
              </a:rPr>
              <a:t>25</a:t>
            </a:r>
            <a:r>
              <a:rPr lang="zh-CN" altLang="en-US" sz="1800" dirty="0">
                <a:latin typeface="微软雅黑" panose="020B0503020204020204" charset="-122"/>
                <a:ea typeface="微软雅黑" panose="020B0503020204020204" charset="-122"/>
              </a:rPr>
              <a:t>日，海湾战争中，美国在沙特阿拉伯达摩地区设置的爱国者导弹拦截伊拉克的飞毛腿导弹失败，致使飞毛腿导弹击中了一个美军军营，杀死了美军</a:t>
            </a:r>
            <a:r>
              <a:rPr lang="en-US" altLang="zh-CN" sz="1800" dirty="0">
                <a:latin typeface="微软雅黑" panose="020B0503020204020204" charset="-122"/>
                <a:ea typeface="微软雅黑" panose="020B0503020204020204" charset="-122"/>
              </a:rPr>
              <a:t>28</a:t>
            </a:r>
            <a:r>
              <a:rPr lang="zh-CN" altLang="en-US" sz="1800" dirty="0">
                <a:latin typeface="微软雅黑" panose="020B0503020204020204" charset="-122"/>
                <a:ea typeface="微软雅黑" panose="020B0503020204020204" charset="-122"/>
              </a:rPr>
              <a:t>名士兵。其原因是由于</a:t>
            </a:r>
            <a:r>
              <a:rPr lang="zh-CN" altLang="en-US" sz="1800" dirty="0">
                <a:solidFill>
                  <a:srgbClr val="008000"/>
                </a:solidFill>
                <a:latin typeface="微软雅黑" panose="020B0503020204020204" charset="-122"/>
                <a:ea typeface="微软雅黑" panose="020B0503020204020204" charset="-122"/>
              </a:rPr>
              <a:t>爱国者导弹系统时钟内的一个软件错误</a:t>
            </a:r>
            <a:r>
              <a:rPr lang="zh-CN" altLang="en-US" sz="1800" dirty="0">
                <a:latin typeface="微软雅黑" panose="020B0503020204020204" charset="-122"/>
                <a:ea typeface="微软雅黑" panose="020B0503020204020204" charset="-122"/>
              </a:rPr>
              <a:t>造成的，引起这个软件错误的原因是</a:t>
            </a:r>
            <a:r>
              <a:rPr lang="zh-CN" altLang="en-US" sz="1800" dirty="0">
                <a:solidFill>
                  <a:srgbClr val="FF0000"/>
                </a:solidFill>
                <a:latin typeface="微软雅黑" panose="020B0503020204020204" charset="-122"/>
                <a:ea typeface="微软雅黑" panose="020B0503020204020204" charset="-122"/>
              </a:rPr>
              <a:t>浮点数的精度问题</a:t>
            </a:r>
            <a:r>
              <a:rPr lang="zh-CN" altLang="en-US" sz="1800" dirty="0">
                <a:latin typeface="微软雅黑" panose="020B0503020204020204" charset="-122"/>
                <a:ea typeface="微软雅黑" panose="020B0503020204020204" charset="-122"/>
              </a:rPr>
              <a:t>。</a:t>
            </a:r>
            <a:r>
              <a:rPr lang="zh-CN" altLang="en-US" sz="1800" dirty="0"/>
              <a:t> </a:t>
            </a:r>
            <a:endParaRPr lang="zh-CN" altLang="en-US" sz="1800" dirty="0"/>
          </a:p>
          <a:p>
            <a:pPr>
              <a:lnSpc>
                <a:spcPct val="120000"/>
              </a:lnSpc>
              <a:spcBef>
                <a:spcPct val="35000"/>
              </a:spcBef>
            </a:pPr>
            <a:r>
              <a:rPr lang="zh-CN" altLang="en-US" sz="1800" dirty="0">
                <a:latin typeface="微软雅黑" panose="020B0503020204020204" charset="-122"/>
                <a:ea typeface="微软雅黑" panose="020B0503020204020204" charset="-122"/>
              </a:rPr>
              <a:t>爱国者导弹系统中有一内置时钟，用计数器实现，</a:t>
            </a:r>
            <a:r>
              <a:rPr lang="zh-CN" altLang="en-US" sz="1800" dirty="0">
                <a:solidFill>
                  <a:srgbClr val="0033CC"/>
                </a:solidFill>
                <a:latin typeface="微软雅黑" panose="020B0503020204020204" charset="-122"/>
                <a:ea typeface="微软雅黑" panose="020B0503020204020204" charset="-122"/>
              </a:rPr>
              <a:t>每隔</a:t>
            </a:r>
            <a:r>
              <a:rPr lang="en-US" altLang="zh-CN" sz="1800" dirty="0">
                <a:solidFill>
                  <a:srgbClr val="0033CC"/>
                </a:solidFill>
                <a:latin typeface="微软雅黑" panose="020B0503020204020204" charset="-122"/>
                <a:ea typeface="微软雅黑" panose="020B0503020204020204" charset="-122"/>
              </a:rPr>
              <a:t>0.1</a:t>
            </a:r>
            <a:r>
              <a:rPr lang="zh-CN" altLang="en-US" sz="1800" dirty="0">
                <a:solidFill>
                  <a:srgbClr val="0033CC"/>
                </a:solidFill>
                <a:latin typeface="微软雅黑" panose="020B0503020204020204" charset="-122"/>
                <a:ea typeface="微软雅黑" panose="020B0503020204020204" charset="-122"/>
              </a:rPr>
              <a:t>秒计数一次</a:t>
            </a:r>
            <a:r>
              <a:rPr lang="zh-CN" altLang="en-US" sz="1800" dirty="0">
                <a:latin typeface="微软雅黑" panose="020B0503020204020204" charset="-122"/>
                <a:ea typeface="微软雅黑" panose="020B0503020204020204" charset="-122"/>
              </a:rPr>
              <a:t>。程序用</a:t>
            </a:r>
            <a:r>
              <a:rPr lang="en-US" altLang="zh-CN" sz="1800" dirty="0">
                <a:latin typeface="微软雅黑" panose="020B0503020204020204" charset="-122"/>
                <a:ea typeface="微软雅黑" panose="020B0503020204020204" charset="-122"/>
              </a:rPr>
              <a:t>0.1</a:t>
            </a:r>
            <a:r>
              <a:rPr lang="zh-CN" altLang="en-US" sz="1800" dirty="0">
                <a:latin typeface="微软雅黑" panose="020B0503020204020204" charset="-122"/>
                <a:ea typeface="微软雅黑" panose="020B0503020204020204" charset="-122"/>
              </a:rPr>
              <a:t>的一个</a:t>
            </a:r>
            <a:r>
              <a:rPr lang="en-US" altLang="zh-CN" sz="1800" dirty="0">
                <a:solidFill>
                  <a:srgbClr val="FF0000"/>
                </a:solidFill>
                <a:latin typeface="微软雅黑" panose="020B0503020204020204" charset="-122"/>
                <a:ea typeface="微软雅黑" panose="020B0503020204020204" charset="-122"/>
              </a:rPr>
              <a:t>24</a:t>
            </a:r>
            <a:r>
              <a:rPr lang="zh-CN" altLang="en-US" sz="1800" dirty="0">
                <a:solidFill>
                  <a:srgbClr val="FF0000"/>
                </a:solidFill>
                <a:latin typeface="微软雅黑" panose="020B0503020204020204" charset="-122"/>
                <a:ea typeface="微软雅黑" panose="020B0503020204020204" charset="-122"/>
              </a:rPr>
              <a:t>位定点二进制小数</a:t>
            </a:r>
            <a:r>
              <a:rPr lang="en-US" altLang="zh-CN" sz="1800" dirty="0">
                <a:solidFill>
                  <a:srgbClr val="FF0000"/>
                </a:solidFill>
                <a:latin typeface="微软雅黑" panose="020B0503020204020204" charset="-122"/>
                <a:ea typeface="微软雅黑" panose="020B0503020204020204" charset="-122"/>
              </a:rPr>
              <a:t>x</a:t>
            </a:r>
            <a:r>
              <a:rPr lang="zh-CN" altLang="en-US" sz="1800" dirty="0">
                <a:latin typeface="微软雅黑" panose="020B0503020204020204" charset="-122"/>
                <a:ea typeface="微软雅黑" panose="020B0503020204020204" charset="-122"/>
              </a:rPr>
              <a:t>来乘以计数值作为以秒为单位的时间</a:t>
            </a:r>
            <a:endParaRPr lang="zh-CN" altLang="en-US" sz="1800" dirty="0">
              <a:latin typeface="微软雅黑" panose="020B0503020204020204" charset="-122"/>
              <a:ea typeface="微软雅黑" panose="020B0503020204020204" charset="-122"/>
            </a:endParaRPr>
          </a:p>
          <a:p>
            <a:pPr>
              <a:lnSpc>
                <a:spcPct val="120000"/>
              </a:lnSpc>
              <a:spcBef>
                <a:spcPct val="35000"/>
              </a:spcBef>
            </a:pPr>
            <a:r>
              <a:rPr lang="zh-CN" altLang="en-US" sz="1800" dirty="0">
                <a:latin typeface="微软雅黑" panose="020B0503020204020204" charset="-122"/>
                <a:ea typeface="微软雅黑" panose="020B0503020204020204" charset="-122"/>
              </a:rPr>
              <a:t>这个</a:t>
            </a:r>
            <a:r>
              <a:rPr lang="en-US" altLang="zh-CN" sz="1800" dirty="0">
                <a:latin typeface="微软雅黑" panose="020B0503020204020204" charset="-122"/>
                <a:ea typeface="微软雅黑" panose="020B0503020204020204" charset="-122"/>
              </a:rPr>
              <a:t>x</a:t>
            </a:r>
            <a:r>
              <a:rPr lang="zh-CN" altLang="en-US" sz="1800" dirty="0">
                <a:latin typeface="微软雅黑" panose="020B0503020204020204" charset="-122"/>
                <a:ea typeface="微软雅黑" panose="020B0503020204020204" charset="-122"/>
              </a:rPr>
              <a:t>的机器数是多少呢？</a:t>
            </a:r>
            <a:endParaRPr lang="zh-CN" altLang="en-US" sz="1800" dirty="0">
              <a:latin typeface="微软雅黑" panose="020B0503020204020204" charset="-122"/>
              <a:ea typeface="微软雅黑" panose="020B0503020204020204" charset="-122"/>
            </a:endParaRPr>
          </a:p>
          <a:p>
            <a:pPr>
              <a:lnSpc>
                <a:spcPct val="120000"/>
              </a:lnSpc>
              <a:spcBef>
                <a:spcPct val="35000"/>
              </a:spcBef>
            </a:pPr>
            <a:r>
              <a:rPr lang="en-US" altLang="zh-CN" sz="1800" dirty="0">
                <a:latin typeface="微软雅黑" panose="020B0503020204020204" charset="-122"/>
                <a:ea typeface="微软雅黑" panose="020B0503020204020204" charset="-122"/>
              </a:rPr>
              <a:t>0.1</a:t>
            </a:r>
            <a:r>
              <a:rPr lang="zh-CN" altLang="en-US" sz="1800" dirty="0">
                <a:latin typeface="微软雅黑" panose="020B0503020204020204" charset="-122"/>
                <a:ea typeface="微软雅黑" panose="020B0503020204020204" charset="-122"/>
              </a:rPr>
              <a:t>的二进制表示是一个无限循环序列：</a:t>
            </a:r>
            <a:r>
              <a:rPr lang="en-US" altLang="zh-CN" sz="1800" dirty="0">
                <a:latin typeface="微软雅黑" panose="020B0503020204020204" charset="-122"/>
                <a:ea typeface="微软雅黑" panose="020B0503020204020204" charset="-122"/>
              </a:rPr>
              <a:t>0.00011[0011]…</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x=0.000 1100 1100 1100 1100 1100B</a:t>
            </a:r>
            <a:r>
              <a:rPr lang="zh-CN" altLang="en-US" sz="1800" dirty="0">
                <a:latin typeface="微软雅黑" panose="020B0503020204020204" charset="-122"/>
                <a:ea typeface="微软雅黑" panose="020B0503020204020204" charset="-122"/>
              </a:rPr>
              <a:t>。显然，</a:t>
            </a:r>
            <a:r>
              <a:rPr lang="en-US" altLang="zh-CN" sz="1800" dirty="0">
                <a:solidFill>
                  <a:srgbClr val="0033CC"/>
                </a:solidFill>
                <a:latin typeface="微软雅黑" panose="020B0503020204020204" charset="-122"/>
                <a:ea typeface="微软雅黑" panose="020B0503020204020204" charset="-122"/>
              </a:rPr>
              <a:t>x</a:t>
            </a:r>
            <a:r>
              <a:rPr lang="zh-CN" altLang="en-US" sz="1800" dirty="0">
                <a:solidFill>
                  <a:srgbClr val="0033CC"/>
                </a:solidFill>
                <a:latin typeface="微软雅黑" panose="020B0503020204020204" charset="-122"/>
                <a:ea typeface="微软雅黑" panose="020B0503020204020204" charset="-122"/>
              </a:rPr>
              <a:t>是</a:t>
            </a:r>
            <a:r>
              <a:rPr lang="en-US" altLang="zh-CN" sz="1800" dirty="0">
                <a:solidFill>
                  <a:srgbClr val="0033CC"/>
                </a:solidFill>
                <a:latin typeface="微软雅黑" panose="020B0503020204020204" charset="-122"/>
                <a:ea typeface="微软雅黑" panose="020B0503020204020204" charset="-122"/>
              </a:rPr>
              <a:t>0.1</a:t>
            </a:r>
            <a:r>
              <a:rPr lang="zh-CN" altLang="en-US" sz="1800" dirty="0">
                <a:solidFill>
                  <a:srgbClr val="0033CC"/>
                </a:solidFill>
                <a:latin typeface="微软雅黑" panose="020B0503020204020204" charset="-122"/>
                <a:ea typeface="微软雅黑" panose="020B0503020204020204" charset="-122"/>
              </a:rPr>
              <a:t>的近似表示</a:t>
            </a:r>
            <a:r>
              <a:rPr lang="zh-CN" altLang="en-US" sz="1800" dirty="0">
                <a:latin typeface="微软雅黑" panose="020B0503020204020204" charset="-122"/>
                <a:ea typeface="微软雅黑" panose="020B0503020204020204" charset="-122"/>
              </a:rPr>
              <a:t>，</a:t>
            </a:r>
            <a:r>
              <a:rPr lang="en-US" altLang="zh-CN" sz="1800" dirty="0">
                <a:solidFill>
                  <a:srgbClr val="FF0000"/>
                </a:solidFill>
                <a:latin typeface="微软雅黑" panose="020B0503020204020204" charset="-122"/>
                <a:ea typeface="微软雅黑" panose="020B0503020204020204" charset="-122"/>
              </a:rPr>
              <a:t>0.1-x</a:t>
            </a:r>
            <a:endParaRPr lang="en-US" altLang="zh-CN" sz="1800" dirty="0">
              <a:solidFill>
                <a:srgbClr val="FF0000"/>
              </a:solidFill>
              <a:latin typeface="微软雅黑" panose="020B0503020204020204" charset="-122"/>
              <a:ea typeface="微软雅黑" panose="020B0503020204020204" charset="-122"/>
            </a:endParaRPr>
          </a:p>
          <a:p>
            <a:pPr>
              <a:lnSpc>
                <a:spcPct val="120000"/>
              </a:lnSpc>
              <a:spcBef>
                <a:spcPct val="35000"/>
              </a:spcBef>
              <a:buNone/>
            </a:pPr>
            <a:r>
              <a:rPr lang="en-US" altLang="zh-CN" sz="1800" dirty="0">
                <a:latin typeface="微软雅黑" panose="020B0503020204020204" charset="-122"/>
                <a:ea typeface="微软雅黑" panose="020B0503020204020204" charset="-122"/>
              </a:rPr>
              <a:t>     = 0.000 1100 1100 1100 1100 1100 [1100]… - </a:t>
            </a:r>
            <a:endParaRPr lang="en-US" altLang="zh-CN" sz="1800" dirty="0">
              <a:latin typeface="微软雅黑" panose="020B0503020204020204" charset="-122"/>
              <a:ea typeface="微软雅黑" panose="020B0503020204020204" charset="-122"/>
            </a:endParaRPr>
          </a:p>
          <a:p>
            <a:pPr>
              <a:lnSpc>
                <a:spcPct val="120000"/>
              </a:lnSpc>
              <a:spcBef>
                <a:spcPct val="35000"/>
              </a:spcBef>
              <a:buNone/>
            </a:pPr>
            <a:r>
              <a:rPr lang="en-US" altLang="zh-CN" sz="1800" dirty="0">
                <a:latin typeface="微软雅黑" panose="020B0503020204020204" charset="-122"/>
                <a:ea typeface="微软雅黑" panose="020B0503020204020204" charset="-122"/>
              </a:rPr>
              <a:t>        0.000 1100 1100 1100 1100 1100B</a:t>
            </a:r>
            <a:r>
              <a:rPr lang="zh-CN" altLang="en-US" sz="1800" dirty="0">
                <a:latin typeface="微软雅黑" panose="020B0503020204020204" charset="-122"/>
                <a:ea typeface="微软雅黑" panose="020B0503020204020204" charset="-122"/>
              </a:rPr>
              <a:t>，即为：</a:t>
            </a:r>
            <a:endParaRPr lang="zh-CN" altLang="en-US" sz="1800" dirty="0">
              <a:latin typeface="微软雅黑" panose="020B0503020204020204" charset="-122"/>
              <a:ea typeface="微软雅黑" panose="020B0503020204020204" charset="-122"/>
            </a:endParaRPr>
          </a:p>
          <a:p>
            <a:pPr>
              <a:lnSpc>
                <a:spcPct val="120000"/>
              </a:lnSpc>
              <a:spcBef>
                <a:spcPct val="35000"/>
              </a:spcBef>
              <a:buNone/>
            </a:pPr>
            <a:r>
              <a:rPr lang="en-US" altLang="zh-CN" sz="1800" dirty="0">
                <a:latin typeface="微软雅黑" panose="020B0503020204020204" charset="-122"/>
                <a:ea typeface="微软雅黑" panose="020B0503020204020204" charset="-122"/>
              </a:rPr>
              <a:t>     =0.000 0000 0000 0000 0000 0</a:t>
            </a:r>
            <a:r>
              <a:rPr lang="en-US" altLang="zh-CN" sz="1800" dirty="0">
                <a:solidFill>
                  <a:srgbClr val="0033CC"/>
                </a:solidFill>
                <a:latin typeface="微软雅黑" panose="020B0503020204020204" charset="-122"/>
                <a:ea typeface="微软雅黑" panose="020B0503020204020204" charset="-122"/>
              </a:rPr>
              <a:t>000 1100 [1100]…</a:t>
            </a:r>
            <a:r>
              <a:rPr lang="en-US" altLang="zh-CN" sz="1800" dirty="0">
                <a:latin typeface="微软雅黑" panose="020B0503020204020204" charset="-122"/>
                <a:ea typeface="微软雅黑" panose="020B0503020204020204" charset="-122"/>
              </a:rPr>
              <a:t>B</a:t>
            </a:r>
            <a:endParaRPr lang="en-US" altLang="zh-CN" sz="1800" dirty="0">
              <a:latin typeface="微软雅黑" panose="020B0503020204020204" charset="-122"/>
              <a:ea typeface="微软雅黑" panose="020B0503020204020204" charset="-122"/>
            </a:endParaRPr>
          </a:p>
          <a:p>
            <a:pPr>
              <a:lnSpc>
                <a:spcPct val="120000"/>
              </a:lnSpc>
              <a:spcBef>
                <a:spcPct val="35000"/>
              </a:spcBef>
              <a:buNone/>
            </a:pPr>
            <a:r>
              <a:rPr lang="en-US" altLang="zh-CN" sz="1800" dirty="0">
                <a:latin typeface="微软雅黑" panose="020B0503020204020204" charset="-122"/>
                <a:ea typeface="微软雅黑" panose="020B0503020204020204" charset="-122"/>
              </a:rPr>
              <a:t>     =2</a:t>
            </a:r>
            <a:r>
              <a:rPr lang="en-US" altLang="zh-CN" sz="1800" baseline="30000" dirty="0">
                <a:latin typeface="微软雅黑" panose="020B0503020204020204" charset="-122"/>
                <a:ea typeface="微软雅黑" panose="020B0503020204020204" charset="-122"/>
              </a:rPr>
              <a:t>-20</a:t>
            </a:r>
            <a:r>
              <a:rPr lang="en-US" altLang="zh-CN" sz="1800" dirty="0">
                <a:latin typeface="微软雅黑" panose="020B0503020204020204" charset="-122"/>
                <a:ea typeface="微软雅黑" panose="020B0503020204020204" charset="-122"/>
              </a:rPr>
              <a:t>×0.1 </a:t>
            </a:r>
            <a:r>
              <a:rPr lang="en-US" altLang="zh-CN" sz="1800" dirty="0">
                <a:latin typeface="微软雅黑" panose="020B0503020204020204" charset="-122"/>
                <a:ea typeface="微软雅黑" panose="020B0503020204020204" charset="-122"/>
                <a:sym typeface="Symbol" panose="05050102010706020507" pitchFamily="18" charset="2"/>
              </a:rPr>
              <a:t> </a:t>
            </a:r>
            <a:r>
              <a:rPr lang="en-US" altLang="zh-CN" sz="1800" dirty="0">
                <a:latin typeface="微软雅黑" panose="020B0503020204020204" charset="-122"/>
                <a:ea typeface="微软雅黑" panose="020B0503020204020204" charset="-122"/>
              </a:rPr>
              <a:t>9.54×10</a:t>
            </a:r>
            <a:r>
              <a:rPr lang="en-US" altLang="zh-CN" sz="1800" baseline="30000" dirty="0">
                <a:latin typeface="微软雅黑" panose="020B0503020204020204" charset="-122"/>
                <a:ea typeface="微软雅黑" panose="020B0503020204020204" charset="-122"/>
              </a:rPr>
              <a:t>-8</a:t>
            </a:r>
            <a:endParaRPr lang="zh-CN" altLang="en-US" sz="1800" baseline="30000" dirty="0">
              <a:latin typeface="微软雅黑" panose="020B0503020204020204" charset="-122"/>
              <a:ea typeface="微软雅黑" panose="020B0503020204020204" charset="-122"/>
            </a:endParaRPr>
          </a:p>
        </p:txBody>
      </p:sp>
      <p:sp>
        <p:nvSpPr>
          <p:cNvPr id="757764" name="Text Box 4"/>
          <p:cNvSpPr txBox="1"/>
          <p:nvPr/>
        </p:nvSpPr>
        <p:spPr>
          <a:xfrm>
            <a:off x="3923983" y="6020753"/>
            <a:ext cx="4365625" cy="36830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008000"/>
                </a:solidFill>
                <a:ea typeface="微软雅黑" panose="020B0503020204020204" charset="-122"/>
              </a:rPr>
              <a:t>这就是机器值与真值之间的误差！</a:t>
            </a:r>
            <a:endParaRPr lang="zh-CN" altLang="en-US" sz="1800" dirty="0">
              <a:solidFill>
                <a:srgbClr val="008000"/>
              </a:solidFill>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763">
                                            <p:txEl>
                                              <p:charRg st="0" end="129"/>
                                            </p:txEl>
                                          </p:spTgt>
                                        </p:tgtEl>
                                        <p:attrNameLst>
                                          <p:attrName>style.visibility</p:attrName>
                                        </p:attrNameLst>
                                      </p:cBhvr>
                                      <p:to>
                                        <p:strVal val="visible"/>
                                      </p:to>
                                    </p:set>
                                    <p:animEffect transition="in" filter="blinds(horizontal)">
                                      <p:cBhvr>
                                        <p:cTn id="7" dur="500"/>
                                        <p:tgtEl>
                                          <p:spTgt spid="757763">
                                            <p:txEl>
                                              <p:charRg st="0" end="1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63">
                                            <p:txEl>
                                              <p:charRg st="129" end="199"/>
                                            </p:txEl>
                                          </p:spTgt>
                                        </p:tgtEl>
                                        <p:attrNameLst>
                                          <p:attrName>style.visibility</p:attrName>
                                        </p:attrNameLst>
                                      </p:cBhvr>
                                      <p:to>
                                        <p:strVal val="visible"/>
                                      </p:to>
                                    </p:set>
                                    <p:animEffect transition="in" filter="blinds(horizontal)">
                                      <p:cBhvr>
                                        <p:cTn id="12" dur="500"/>
                                        <p:tgtEl>
                                          <p:spTgt spid="757763">
                                            <p:txEl>
                                              <p:charRg st="129" end="1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7763">
                                            <p:txEl>
                                              <p:charRg st="199" end="212"/>
                                            </p:txEl>
                                          </p:spTgt>
                                        </p:tgtEl>
                                        <p:attrNameLst>
                                          <p:attrName>style.visibility</p:attrName>
                                        </p:attrNameLst>
                                      </p:cBhvr>
                                      <p:to>
                                        <p:strVal val="visible"/>
                                      </p:to>
                                    </p:set>
                                    <p:animEffect transition="in" filter="blinds(horizontal)">
                                      <p:cBhvr>
                                        <p:cTn id="17" dur="500"/>
                                        <p:tgtEl>
                                          <p:spTgt spid="757763">
                                            <p:txEl>
                                              <p:charRg st="199" end="2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3">
                                            <p:txEl>
                                              <p:charRg st="212" end="300"/>
                                            </p:txEl>
                                          </p:spTgt>
                                        </p:tgtEl>
                                        <p:attrNameLst>
                                          <p:attrName>style.visibility</p:attrName>
                                        </p:attrNameLst>
                                      </p:cBhvr>
                                      <p:to>
                                        <p:strVal val="visible"/>
                                      </p:to>
                                    </p:set>
                                    <p:animEffect transition="in" filter="blinds(horizontal)">
                                      <p:cBhvr>
                                        <p:cTn id="22" dur="500"/>
                                        <p:tgtEl>
                                          <p:spTgt spid="757763">
                                            <p:txEl>
                                              <p:charRg st="212" end="3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7763">
                                            <p:txEl>
                                              <p:charRg st="300" end="349"/>
                                            </p:txEl>
                                          </p:spTgt>
                                        </p:tgtEl>
                                        <p:attrNameLst>
                                          <p:attrName>style.visibility</p:attrName>
                                        </p:attrNameLst>
                                      </p:cBhvr>
                                      <p:to>
                                        <p:strVal val="visible"/>
                                      </p:to>
                                    </p:set>
                                    <p:animEffect transition="in" filter="blinds(horizontal)">
                                      <p:cBhvr>
                                        <p:cTn id="27" dur="500"/>
                                        <p:tgtEl>
                                          <p:spTgt spid="757763">
                                            <p:txEl>
                                              <p:charRg st="300" end="34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7763">
                                            <p:txEl>
                                              <p:charRg st="349" end="393"/>
                                            </p:txEl>
                                          </p:spTgt>
                                        </p:tgtEl>
                                        <p:attrNameLst>
                                          <p:attrName>style.visibility</p:attrName>
                                        </p:attrNameLst>
                                      </p:cBhvr>
                                      <p:to>
                                        <p:strVal val="visible"/>
                                      </p:to>
                                    </p:set>
                                    <p:animEffect transition="in" filter="blinds(horizontal)">
                                      <p:cBhvr>
                                        <p:cTn id="30" dur="500"/>
                                        <p:tgtEl>
                                          <p:spTgt spid="757763">
                                            <p:txEl>
                                              <p:charRg st="349" end="39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57763">
                                            <p:txEl>
                                              <p:charRg st="393" end="444"/>
                                            </p:txEl>
                                          </p:spTgt>
                                        </p:tgtEl>
                                        <p:attrNameLst>
                                          <p:attrName>style.visibility</p:attrName>
                                        </p:attrNameLst>
                                      </p:cBhvr>
                                      <p:to>
                                        <p:strVal val="visible"/>
                                      </p:to>
                                    </p:set>
                                    <p:animEffect transition="in" filter="blinds(horizontal)">
                                      <p:cBhvr>
                                        <p:cTn id="33" dur="500"/>
                                        <p:tgtEl>
                                          <p:spTgt spid="757763">
                                            <p:txEl>
                                              <p:charRg st="393" end="44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57763">
                                            <p:txEl>
                                              <p:charRg st="444" end="471"/>
                                            </p:txEl>
                                          </p:spTgt>
                                        </p:tgtEl>
                                        <p:attrNameLst>
                                          <p:attrName>style.visibility</p:attrName>
                                        </p:attrNameLst>
                                      </p:cBhvr>
                                      <p:to>
                                        <p:strVal val="visible"/>
                                      </p:to>
                                    </p:set>
                                    <p:animEffect transition="in" filter="blinds(horizontal)">
                                      <p:cBhvr>
                                        <p:cTn id="36" dur="500"/>
                                        <p:tgtEl>
                                          <p:spTgt spid="757763">
                                            <p:txEl>
                                              <p:charRg st="444" end="47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57764"/>
                                        </p:tgtEl>
                                        <p:attrNameLst>
                                          <p:attrName>style.visibility</p:attrName>
                                        </p:attrNameLst>
                                      </p:cBhvr>
                                      <p:to>
                                        <p:strVal val="visible"/>
                                      </p:to>
                                    </p:set>
                                    <p:animEffect transition="in" filter="blinds(horizontal)">
                                      <p:cBhvr>
                                        <p:cTn id="41" dur="500"/>
                                        <p:tgtEl>
                                          <p:spTgt spid="75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a:spLocks noGrp="1"/>
          </p:cNvSpPr>
          <p:nvPr>
            <p:ph type="title"/>
          </p:nvPr>
        </p:nvSpPr>
        <p:spPr>
          <a:xfrm>
            <a:off x="457200" y="98425"/>
            <a:ext cx="8229600" cy="561975"/>
          </a:xfrm>
        </p:spPr>
        <p:txBody>
          <a:bodyPr vert="horz" wrap="square" lIns="91440" tIns="45720" rIns="91440" bIns="45720" anchor="ctr" anchorCtr="0"/>
          <a:p>
            <a:r>
              <a:rPr lang="zh-CN" altLang="en-US" sz="4000" b="1" dirty="0">
                <a:solidFill>
                  <a:schemeClr val="bg1"/>
                </a:solidFill>
                <a:latin typeface="华文新魏" panose="02010800040101010101" pitchFamily="2" charset="-122"/>
                <a:ea typeface="华文新魏" panose="02010800040101010101" pitchFamily="2" charset="-122"/>
                <a:cs typeface="+mn-cs"/>
              </a:rPr>
              <a:t>举例：爱国者导弹定位错误</a:t>
            </a:r>
            <a:endParaRPr lang="zh-CN" altLang="en-US" dirty="0"/>
          </a:p>
        </p:txBody>
      </p:sp>
      <p:sp>
        <p:nvSpPr>
          <p:cNvPr id="758787" name="Rectangle 3"/>
          <p:cNvSpPr/>
          <p:nvPr>
            <p:ph idx="1"/>
          </p:nvPr>
        </p:nvSpPr>
        <p:spPr>
          <a:xfrm>
            <a:off x="179705" y="1270000"/>
            <a:ext cx="8023860" cy="2927985"/>
          </a:xfrm>
        </p:spPr>
        <p:txBody>
          <a:bodyPr vert="horz" wrap="square" lIns="91440" tIns="45720" rIns="91440" bIns="45720" anchor="t" anchorCtr="0"/>
          <a:p>
            <a:pPr>
              <a:lnSpc>
                <a:spcPct val="125000"/>
              </a:lnSpc>
              <a:spcBef>
                <a:spcPct val="45000"/>
              </a:spcBef>
              <a:buNone/>
            </a:pPr>
            <a:r>
              <a:rPr lang="zh-CN" altLang="en-US"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已知在爱国者导弹准备拦截飞毛腿导弹之前，已经连续工作了</a:t>
            </a:r>
            <a:r>
              <a:rPr lang="en-US" altLang="zh-CN" sz="2000" dirty="0">
                <a:latin typeface="微软雅黑" panose="020B0503020204020204" charset="-122"/>
                <a:ea typeface="微软雅黑" panose="020B0503020204020204" charset="-122"/>
              </a:rPr>
              <a:t>100</a:t>
            </a:r>
            <a:r>
              <a:rPr lang="zh-CN" altLang="en-US" sz="2000" dirty="0">
                <a:latin typeface="微软雅黑" panose="020B0503020204020204" charset="-122"/>
                <a:ea typeface="微软雅黑" panose="020B0503020204020204" charset="-122"/>
              </a:rPr>
              <a:t>小时，飞毛腿的速度大约为</a:t>
            </a:r>
            <a:r>
              <a:rPr lang="en-US" altLang="zh-CN" sz="2000" dirty="0">
                <a:latin typeface="微软雅黑" panose="020B0503020204020204" charset="-122"/>
                <a:ea typeface="微软雅黑" panose="020B0503020204020204" charset="-122"/>
              </a:rPr>
              <a:t>2000</a:t>
            </a:r>
            <a:r>
              <a:rPr lang="zh-CN" altLang="en-US" sz="2000" dirty="0">
                <a:latin typeface="微软雅黑" panose="020B0503020204020204" charset="-122"/>
                <a:ea typeface="微软雅黑" panose="020B0503020204020204" charset="-122"/>
              </a:rPr>
              <a:t>米</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秒，则由于时钟计算误差而导致的距离误差是多少？</a:t>
            </a:r>
            <a:r>
              <a:rPr lang="zh-CN" altLang="en-US" sz="2000" dirty="0"/>
              <a:t> </a:t>
            </a:r>
            <a:endParaRPr lang="zh-CN" altLang="en-US" sz="2000" dirty="0">
              <a:latin typeface="微软雅黑" panose="020B0503020204020204" charset="-122"/>
              <a:ea typeface="微软雅黑" panose="020B0503020204020204" charset="-122"/>
            </a:endParaRPr>
          </a:p>
          <a:p>
            <a:pPr>
              <a:lnSpc>
                <a:spcPct val="125000"/>
              </a:lnSpc>
              <a:spcBef>
                <a:spcPct val="45000"/>
              </a:spcBef>
              <a:buNone/>
            </a:pPr>
            <a:r>
              <a:rPr lang="zh-CN" altLang="en-US" sz="2000" dirty="0">
                <a:latin typeface="微软雅黑" panose="020B0503020204020204" charset="-122"/>
                <a:ea typeface="微软雅黑" panose="020B0503020204020204" charset="-122"/>
              </a:rPr>
              <a:t>    </a:t>
            </a:r>
            <a:r>
              <a:rPr lang="en-US" altLang="zh-CN" sz="2000" dirty="0">
                <a:latin typeface="微软雅黑" panose="020B0503020204020204" charset="-122"/>
                <a:ea typeface="微软雅黑" panose="020B0503020204020204" charset="-122"/>
              </a:rPr>
              <a:t>100</a:t>
            </a:r>
            <a:r>
              <a:rPr lang="zh-CN" altLang="en-US" sz="2000" dirty="0">
                <a:latin typeface="微软雅黑" panose="020B0503020204020204" charset="-122"/>
                <a:ea typeface="微软雅黑" panose="020B0503020204020204" charset="-122"/>
              </a:rPr>
              <a:t>小时相当于计数了</a:t>
            </a:r>
            <a:r>
              <a:rPr lang="en-US" altLang="zh-CN" sz="2000" dirty="0">
                <a:latin typeface="微软雅黑" panose="020B0503020204020204" charset="-122"/>
                <a:ea typeface="微软雅黑" panose="020B0503020204020204" charset="-122"/>
              </a:rPr>
              <a:t>100×60×60×10=36×10</a:t>
            </a:r>
            <a:r>
              <a:rPr lang="en-US" altLang="zh-CN" sz="2000" baseline="30000" dirty="0">
                <a:latin typeface="微软雅黑" panose="020B0503020204020204" charset="-122"/>
                <a:ea typeface="微软雅黑" panose="020B0503020204020204" charset="-122"/>
              </a:rPr>
              <a:t>5</a:t>
            </a:r>
            <a:r>
              <a:rPr lang="zh-CN" altLang="en-US" sz="2000" dirty="0">
                <a:latin typeface="微软雅黑" panose="020B0503020204020204" charset="-122"/>
                <a:ea typeface="微软雅黑" panose="020B0503020204020204" charset="-122"/>
              </a:rPr>
              <a:t>次，因而导弹的时钟已经偏差了</a:t>
            </a:r>
            <a:r>
              <a:rPr lang="en-US" altLang="zh-CN" sz="2000" dirty="0">
                <a:latin typeface="微软雅黑" panose="020B0503020204020204" charset="-122"/>
                <a:ea typeface="微软雅黑" panose="020B0503020204020204" charset="-122"/>
              </a:rPr>
              <a:t>9.54×10</a:t>
            </a:r>
            <a:r>
              <a:rPr lang="en-US" altLang="zh-CN" sz="2000" baseline="30000" dirty="0">
                <a:latin typeface="微软雅黑" panose="020B0503020204020204" charset="-122"/>
                <a:ea typeface="微软雅黑" panose="020B0503020204020204" charset="-122"/>
              </a:rPr>
              <a:t>-8</a:t>
            </a:r>
            <a:r>
              <a:rPr lang="en-US" altLang="zh-CN" sz="2000" dirty="0">
                <a:latin typeface="微软雅黑" panose="020B0503020204020204" charset="-122"/>
                <a:ea typeface="微软雅黑" panose="020B0503020204020204" charset="-122"/>
              </a:rPr>
              <a:t>×36×10</a:t>
            </a:r>
            <a:r>
              <a:rPr lang="en-US" altLang="zh-CN" sz="2000" baseline="30000" dirty="0">
                <a:latin typeface="微软雅黑" panose="020B0503020204020204" charset="-122"/>
                <a:ea typeface="微软雅黑" panose="020B0503020204020204" charset="-122"/>
              </a:rPr>
              <a:t>5 </a:t>
            </a:r>
            <a:r>
              <a:rPr lang="en-US" altLang="zh-CN" sz="2000" dirty="0">
                <a:latin typeface="微软雅黑" panose="020B0503020204020204" charset="-122"/>
                <a:ea typeface="微软雅黑" panose="020B0503020204020204" charset="-122"/>
                <a:sym typeface="Symbol" panose="05050102010706020507" pitchFamily="18" charset="2"/>
              </a:rPr>
              <a:t> </a:t>
            </a:r>
            <a:r>
              <a:rPr lang="en-US" altLang="zh-CN" sz="2000" dirty="0">
                <a:latin typeface="微软雅黑" panose="020B0503020204020204" charset="-122"/>
                <a:ea typeface="微软雅黑" panose="020B0503020204020204" charset="-122"/>
              </a:rPr>
              <a:t>0.343</a:t>
            </a:r>
            <a:r>
              <a:rPr lang="zh-CN" altLang="en-US" sz="2000" dirty="0">
                <a:latin typeface="微软雅黑" panose="020B0503020204020204" charset="-122"/>
                <a:ea typeface="微软雅黑" panose="020B0503020204020204" charset="-122"/>
                <a:sym typeface="Symbol" panose="05050102010706020507" pitchFamily="18" charset="2"/>
              </a:rPr>
              <a:t>秒</a:t>
            </a:r>
            <a:r>
              <a:rPr lang="zh-CN" altLang="en-US" sz="2000" dirty="0">
                <a:sym typeface="Symbol" panose="05050102010706020507" pitchFamily="18" charset="2"/>
              </a:rPr>
              <a:t> </a:t>
            </a:r>
            <a:endParaRPr lang="zh-CN" altLang="en-US" sz="2000" dirty="0">
              <a:sym typeface="Symbol" panose="05050102010706020507" pitchFamily="18" charset="2"/>
            </a:endParaRPr>
          </a:p>
          <a:p>
            <a:pPr>
              <a:lnSpc>
                <a:spcPct val="125000"/>
              </a:lnSpc>
              <a:spcBef>
                <a:spcPct val="45000"/>
              </a:spcBef>
              <a:buNone/>
            </a:pPr>
            <a:r>
              <a:rPr lang="zh-CN" altLang="en-US" sz="2000" dirty="0">
                <a:latin typeface="微软雅黑" panose="020B0503020204020204" charset="-122"/>
                <a:ea typeface="微软雅黑" panose="020B0503020204020204" charset="-122"/>
              </a:rPr>
              <a:t>    因此，距离误差是</a:t>
            </a:r>
            <a:r>
              <a:rPr lang="en-US" altLang="zh-CN" sz="2000" dirty="0">
                <a:latin typeface="微软雅黑" panose="020B0503020204020204" charset="-122"/>
                <a:ea typeface="微软雅黑" panose="020B0503020204020204" charset="-122"/>
              </a:rPr>
              <a:t>2000×0.343</a:t>
            </a:r>
            <a:r>
              <a:rPr lang="zh-CN" altLang="en-US" sz="2000" dirty="0">
                <a:latin typeface="微软雅黑" panose="020B0503020204020204" charset="-122"/>
                <a:ea typeface="微软雅黑" panose="020B0503020204020204" charset="-122"/>
                <a:sym typeface="Symbol" panose="05050102010706020507" pitchFamily="18" charset="2"/>
              </a:rPr>
              <a:t>秒</a:t>
            </a:r>
            <a:r>
              <a:rPr lang="zh-CN" altLang="en-US" sz="2000" dirty="0">
                <a:sym typeface="Symbol" panose="05050102010706020507" pitchFamily="18" charset="2"/>
              </a:rPr>
              <a:t> </a:t>
            </a:r>
            <a:r>
              <a:rPr lang="en-US" altLang="zh-CN" sz="2000" dirty="0">
                <a:latin typeface="微软雅黑" panose="020B0503020204020204" charset="-122"/>
                <a:ea typeface="微软雅黑" panose="020B0503020204020204" charset="-122"/>
                <a:sym typeface="Symbol" panose="05050102010706020507" pitchFamily="18" charset="2"/>
              </a:rPr>
              <a:t></a:t>
            </a:r>
            <a:r>
              <a:rPr lang="zh-CN" altLang="en-US" sz="2000" dirty="0">
                <a:sym typeface="Symbol" panose="05050102010706020507" pitchFamily="18" charset="2"/>
              </a:rPr>
              <a:t> </a:t>
            </a:r>
            <a:r>
              <a:rPr lang="en-US" altLang="zh-CN" sz="2000" dirty="0">
                <a:latin typeface="微软雅黑" panose="020B0503020204020204" charset="-122"/>
                <a:ea typeface="微软雅黑" panose="020B0503020204020204" charset="-122"/>
              </a:rPr>
              <a:t>687</a:t>
            </a:r>
            <a:r>
              <a:rPr lang="zh-CN" altLang="en-US" sz="2000" dirty="0">
                <a:latin typeface="微软雅黑" panose="020B0503020204020204" charset="-122"/>
                <a:ea typeface="微软雅黑" panose="020B0503020204020204" charset="-122"/>
              </a:rPr>
              <a:t>米</a:t>
            </a:r>
            <a:endParaRPr lang="zh-CN" altLang="en-US" sz="2000" dirty="0">
              <a:latin typeface="微软雅黑" panose="020B0503020204020204" charset="-122"/>
              <a:ea typeface="微软雅黑" panose="020B0503020204020204" charset="-122"/>
            </a:endParaRPr>
          </a:p>
          <a:p>
            <a:pPr>
              <a:spcBef>
                <a:spcPct val="25000"/>
              </a:spcBef>
            </a:pPr>
            <a:endParaRPr lang="zh-CN" altLang="en-US" sz="2000" dirty="0">
              <a:latin typeface="微软雅黑" panose="020B0503020204020204" charset="-122"/>
              <a:ea typeface="微软雅黑" panose="020B0503020204020204" charset="-122"/>
            </a:endParaRPr>
          </a:p>
        </p:txBody>
      </p:sp>
      <p:sp>
        <p:nvSpPr>
          <p:cNvPr id="758788" name="Rectangle 4"/>
          <p:cNvSpPr/>
          <p:nvPr/>
        </p:nvSpPr>
        <p:spPr>
          <a:xfrm>
            <a:off x="225108" y="4330065"/>
            <a:ext cx="8596312" cy="1806575"/>
          </a:xfrm>
          <a:prstGeom prst="rect">
            <a:avLst/>
          </a:prstGeom>
          <a:noFill/>
          <a:ln w="9525">
            <a:noFill/>
          </a:ln>
        </p:spPr>
        <p:txBody>
          <a:bodyPr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5000"/>
              </a:lnSpc>
              <a:spcBef>
                <a:spcPct val="0"/>
              </a:spcBef>
              <a:buNone/>
            </a:pPr>
            <a:r>
              <a:rPr lang="zh-CN" altLang="en-US" sz="1800" dirty="0">
                <a:solidFill>
                  <a:srgbClr val="FF0000"/>
                </a:solidFill>
                <a:latin typeface="微软雅黑" panose="020B0503020204020204" charset="-122"/>
                <a:ea typeface="微软雅黑" panose="020B0503020204020204" charset="-122"/>
              </a:rPr>
              <a:t>小故事：</a:t>
            </a:r>
            <a:r>
              <a:rPr lang="zh-CN" altLang="en-US" sz="1800" dirty="0">
                <a:latin typeface="微软雅黑" panose="020B0503020204020204" charset="-122"/>
                <a:ea typeface="微软雅黑" panose="020B0503020204020204" charset="-122"/>
              </a:rPr>
              <a:t>实际上，以色列方面已经发现了这个问题并于</a:t>
            </a:r>
            <a:r>
              <a:rPr lang="en-US" altLang="zh-CN" sz="1800" dirty="0">
                <a:latin typeface="微软雅黑" panose="020B0503020204020204" charset="-122"/>
                <a:ea typeface="微软雅黑" panose="020B0503020204020204" charset="-122"/>
              </a:rPr>
              <a:t>1991</a:t>
            </a:r>
            <a:r>
              <a:rPr lang="zh-CN" altLang="en-US" sz="1800" dirty="0">
                <a:latin typeface="微软雅黑" panose="020B0503020204020204" charset="-122"/>
                <a:ea typeface="微软雅黑" panose="020B0503020204020204" charset="-122"/>
              </a:rPr>
              <a:t>年</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月</a:t>
            </a:r>
            <a:r>
              <a:rPr lang="en-US" altLang="zh-CN" sz="1800" dirty="0">
                <a:latin typeface="微软雅黑" panose="020B0503020204020204" charset="-122"/>
                <a:ea typeface="微软雅黑" panose="020B0503020204020204" charset="-122"/>
              </a:rPr>
              <a:t>11</a:t>
            </a:r>
            <a:r>
              <a:rPr lang="zh-CN" altLang="en-US" sz="1800" dirty="0">
                <a:latin typeface="微软雅黑" panose="020B0503020204020204" charset="-122"/>
                <a:ea typeface="微软雅黑" panose="020B0503020204020204" charset="-122"/>
              </a:rPr>
              <a:t>日知会了美国陆军及爱国者计划办公室（软件制造商）。</a:t>
            </a:r>
            <a:r>
              <a:rPr lang="zh-CN" altLang="en-US" sz="1800" dirty="0">
                <a:solidFill>
                  <a:srgbClr val="0033CC"/>
                </a:solidFill>
                <a:latin typeface="微软雅黑" panose="020B0503020204020204" charset="-122"/>
                <a:ea typeface="微软雅黑" panose="020B0503020204020204" charset="-122"/>
              </a:rPr>
              <a:t>以色列方面建议重新启动爱国者系统的电脑作为暂时解决方案，可是美国陆军方面却不知道每次需要间隔多少时间重新启动系统一次。</a:t>
            </a:r>
            <a:r>
              <a:rPr lang="en-US" altLang="zh-CN" sz="1800" dirty="0">
                <a:latin typeface="微软雅黑" panose="020B0503020204020204" charset="-122"/>
                <a:ea typeface="微软雅黑" panose="020B0503020204020204" charset="-122"/>
              </a:rPr>
              <a:t>1991</a:t>
            </a:r>
            <a:r>
              <a:rPr lang="zh-CN" altLang="en-US" sz="1800" dirty="0">
                <a:latin typeface="微软雅黑" panose="020B0503020204020204" charset="-122"/>
                <a:ea typeface="微软雅黑" panose="020B0503020204020204" charset="-122"/>
              </a:rPr>
              <a:t>年</a:t>
            </a: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月</a:t>
            </a:r>
            <a:r>
              <a:rPr lang="en-US" altLang="zh-CN" sz="1800" dirty="0">
                <a:latin typeface="微软雅黑" panose="020B0503020204020204" charset="-122"/>
                <a:ea typeface="微软雅黑" panose="020B0503020204020204" charset="-122"/>
              </a:rPr>
              <a:t>16</a:t>
            </a:r>
            <a:r>
              <a:rPr lang="zh-CN" altLang="en-US" sz="1800" dirty="0">
                <a:latin typeface="微软雅黑" panose="020B0503020204020204" charset="-122"/>
                <a:ea typeface="微软雅黑" panose="020B0503020204020204" charset="-122"/>
              </a:rPr>
              <a:t>日，制造商向美国陆军提供了更新软件，但这个软件最终却在飞毛腿导弹击中军营后的一天才运抵部队。 </a:t>
            </a:r>
            <a:endParaRPr lang="zh-CN" altLang="en-US" sz="18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8787">
                                            <p:txEl>
                                              <p:charRg st="0" end="77"/>
                                            </p:txEl>
                                          </p:spTgt>
                                        </p:tgtEl>
                                        <p:attrNameLst>
                                          <p:attrName>style.visibility</p:attrName>
                                        </p:attrNameLst>
                                      </p:cBhvr>
                                      <p:to>
                                        <p:strVal val="visible"/>
                                      </p:to>
                                    </p:set>
                                    <p:animEffect transition="in" filter="blinds(horizontal)">
                                      <p:cBhvr>
                                        <p:cTn id="7" dur="500"/>
                                        <p:tgtEl>
                                          <p:spTgt spid="758787">
                                            <p:txEl>
                                              <p:charRg st="0" end="7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8787">
                                            <p:txEl>
                                              <p:charRg st="77" end="152"/>
                                            </p:txEl>
                                          </p:spTgt>
                                        </p:tgtEl>
                                        <p:attrNameLst>
                                          <p:attrName>style.visibility</p:attrName>
                                        </p:attrNameLst>
                                      </p:cBhvr>
                                      <p:to>
                                        <p:strVal val="visible"/>
                                      </p:to>
                                    </p:set>
                                    <p:animEffect transition="in" filter="blinds(horizontal)">
                                      <p:cBhvr>
                                        <p:cTn id="12" dur="500"/>
                                        <p:tgtEl>
                                          <p:spTgt spid="758787">
                                            <p:txEl>
                                              <p:charRg st="77" end="1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8787">
                                            <p:txEl>
                                              <p:charRg st="152" end="183"/>
                                            </p:txEl>
                                          </p:spTgt>
                                        </p:tgtEl>
                                        <p:attrNameLst>
                                          <p:attrName>style.visibility</p:attrName>
                                        </p:attrNameLst>
                                      </p:cBhvr>
                                      <p:to>
                                        <p:strVal val="visible"/>
                                      </p:to>
                                    </p:set>
                                    <p:animEffect transition="in" filter="blinds(horizontal)">
                                      <p:cBhvr>
                                        <p:cTn id="17" dur="500"/>
                                        <p:tgtEl>
                                          <p:spTgt spid="758787">
                                            <p:txEl>
                                              <p:charRg st="152" end="1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8788"/>
                                        </p:tgtEl>
                                        <p:attrNameLst>
                                          <p:attrName>style.visibility</p:attrName>
                                        </p:attrNameLst>
                                      </p:cBhvr>
                                      <p:to>
                                        <p:strVal val="visible"/>
                                      </p:to>
                                    </p:set>
                                    <p:animEffect transition="in" filter="blinds(horizontal)">
                                      <p:cBhvr>
                                        <p:cTn id="22" dur="500"/>
                                        <p:tgtEl>
                                          <p:spTgt spid="75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a:spLocks noGrp="1"/>
          </p:cNvSpPr>
          <p:nvPr>
            <p:ph type="title"/>
          </p:nvPr>
        </p:nvSpPr>
        <p:spPr>
          <a:xfrm>
            <a:off x="457200" y="260985"/>
            <a:ext cx="8229600" cy="561975"/>
          </a:xfrm>
        </p:spPr>
        <p:txBody>
          <a:bodyPr vert="horz" wrap="square" lIns="91440" tIns="45720" rIns="91440" bIns="45720" anchor="ctr" anchorCtr="0"/>
          <a:p>
            <a:r>
              <a:rPr lang="zh-CN" altLang="en-US" sz="4000" b="1" dirty="0">
                <a:solidFill>
                  <a:schemeClr val="bg1"/>
                </a:solidFill>
                <a:latin typeface="华文新魏" panose="02010800040101010101" pitchFamily="2" charset="-122"/>
                <a:ea typeface="华文新魏" panose="02010800040101010101" pitchFamily="2" charset="-122"/>
                <a:cs typeface="+mn-cs"/>
              </a:rPr>
              <a:t>举例：爱国者导弹定位错误</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59811" name="Rectangle 3"/>
          <p:cNvSpPr>
            <a:spLocks noGrp="1"/>
          </p:cNvSpPr>
          <p:nvPr>
            <p:ph idx="1"/>
          </p:nvPr>
        </p:nvSpPr>
        <p:spPr>
          <a:xfrm>
            <a:off x="251460" y="1557020"/>
            <a:ext cx="8731250" cy="5805488"/>
          </a:xfrm>
        </p:spPr>
        <p:txBody>
          <a:bodyPr vert="horz" wrap="square" lIns="91440" tIns="45720" rIns="91440" bIns="45720" anchor="t" anchorCtr="0"/>
          <a:p>
            <a:pPr>
              <a:lnSpc>
                <a:spcPct val="125000"/>
              </a:lnSpc>
              <a:spcBef>
                <a:spcPct val="25000"/>
              </a:spcBef>
            </a:pPr>
            <a:r>
              <a:rPr lang="zh-CN" altLang="en-US" sz="2000" dirty="0">
                <a:latin typeface="微软雅黑" panose="020B0503020204020204" charset="-122"/>
                <a:ea typeface="微软雅黑" panose="020B0503020204020204" charset="-122"/>
              </a:rPr>
              <a:t>若</a:t>
            </a:r>
            <a:r>
              <a:rPr lang="en-US" altLang="zh-CN" sz="2000" dirty="0">
                <a:solidFill>
                  <a:srgbClr val="FF0000"/>
                </a:solidFill>
                <a:latin typeface="微软雅黑" panose="020B0503020204020204" charset="-122"/>
                <a:ea typeface="微软雅黑" panose="020B0503020204020204" charset="-122"/>
              </a:rPr>
              <a:t>x</a:t>
            </a:r>
            <a:r>
              <a:rPr lang="zh-CN" altLang="en-US" sz="2000" dirty="0">
                <a:solidFill>
                  <a:srgbClr val="FF0000"/>
                </a:solidFill>
                <a:latin typeface="微软雅黑" panose="020B0503020204020204" charset="-122"/>
                <a:ea typeface="微软雅黑" panose="020B0503020204020204" charset="-122"/>
              </a:rPr>
              <a:t>用</a:t>
            </a:r>
            <a:r>
              <a:rPr lang="en-US" altLang="zh-CN" sz="2000" dirty="0">
                <a:solidFill>
                  <a:srgbClr val="FF0000"/>
                </a:solidFill>
                <a:latin typeface="微软雅黑" panose="020B0503020204020204" charset="-122"/>
                <a:ea typeface="微软雅黑" panose="020B0503020204020204" charset="-122"/>
              </a:rPr>
              <a:t>float</a:t>
            </a:r>
            <a:r>
              <a:rPr lang="zh-CN" altLang="en-US" sz="2000" dirty="0">
                <a:solidFill>
                  <a:srgbClr val="FF0000"/>
                </a:solidFill>
                <a:latin typeface="微软雅黑" panose="020B0503020204020204" charset="-122"/>
                <a:ea typeface="微软雅黑" panose="020B0503020204020204" charset="-122"/>
              </a:rPr>
              <a:t>型表示</a:t>
            </a:r>
            <a:r>
              <a:rPr lang="zh-CN" altLang="en-US" sz="2000" dirty="0">
                <a:latin typeface="微软雅黑" panose="020B0503020204020204" charset="-122"/>
                <a:ea typeface="微软雅黑" panose="020B0503020204020204" charset="-122"/>
              </a:rPr>
              <a:t>，则</a:t>
            </a:r>
            <a:r>
              <a:rPr lang="en-US" altLang="zh-CN" sz="2000" dirty="0">
                <a:latin typeface="微软雅黑" panose="020B0503020204020204" charset="-122"/>
                <a:ea typeface="微软雅黑" panose="020B0503020204020204" charset="-122"/>
              </a:rPr>
              <a:t>x</a:t>
            </a:r>
            <a:r>
              <a:rPr lang="zh-CN" altLang="en-US" sz="2000" dirty="0">
                <a:latin typeface="微软雅黑" panose="020B0503020204020204" charset="-122"/>
                <a:ea typeface="微软雅黑" panose="020B0503020204020204" charset="-122"/>
              </a:rPr>
              <a:t>的机器数是什么？</a:t>
            </a:r>
            <a:r>
              <a:rPr lang="en-US" altLang="zh-CN" sz="2000" dirty="0">
                <a:latin typeface="微软雅黑" panose="020B0503020204020204" charset="-122"/>
                <a:ea typeface="微软雅黑" panose="020B0503020204020204" charset="-122"/>
              </a:rPr>
              <a:t>0.1</a:t>
            </a:r>
            <a:r>
              <a:rPr lang="zh-CN" altLang="en-US" sz="2000" dirty="0">
                <a:latin typeface="微软雅黑" panose="020B0503020204020204" charset="-122"/>
                <a:ea typeface="微软雅黑" panose="020B0503020204020204" charset="-122"/>
              </a:rPr>
              <a:t>与</a:t>
            </a:r>
            <a:r>
              <a:rPr lang="en-US" altLang="zh-CN" sz="2000" dirty="0">
                <a:latin typeface="微软雅黑" panose="020B0503020204020204" charset="-122"/>
                <a:ea typeface="微软雅黑" panose="020B0503020204020204" charset="-122"/>
              </a:rPr>
              <a:t>x</a:t>
            </a:r>
            <a:r>
              <a:rPr lang="zh-CN" altLang="en-US" sz="2000" dirty="0">
                <a:latin typeface="微软雅黑" panose="020B0503020204020204" charset="-122"/>
                <a:ea typeface="微软雅黑" panose="020B0503020204020204" charset="-122"/>
              </a:rPr>
              <a:t>的偏差是多少？系统运行</a:t>
            </a:r>
            <a:r>
              <a:rPr lang="en-US" altLang="zh-CN" sz="2000" dirty="0">
                <a:latin typeface="微软雅黑" panose="020B0503020204020204" charset="-122"/>
                <a:ea typeface="微软雅黑" panose="020B0503020204020204" charset="-122"/>
              </a:rPr>
              <a:t>100</a:t>
            </a:r>
            <a:r>
              <a:rPr lang="zh-CN" altLang="en-US" sz="2000" dirty="0">
                <a:latin typeface="微软雅黑" panose="020B0503020204020204" charset="-122"/>
                <a:ea typeface="微软雅黑" panose="020B0503020204020204" charset="-122"/>
              </a:rPr>
              <a:t>小时后的时钟偏差是多少？在飞毛腿速度为</a:t>
            </a:r>
            <a:r>
              <a:rPr lang="en-US" altLang="zh-CN" sz="2000" dirty="0">
                <a:latin typeface="微软雅黑" panose="020B0503020204020204" charset="-122"/>
                <a:ea typeface="微软雅黑" panose="020B0503020204020204" charset="-122"/>
              </a:rPr>
              <a:t>2000</a:t>
            </a:r>
            <a:r>
              <a:rPr lang="zh-CN" altLang="en-US" sz="2000" dirty="0">
                <a:latin typeface="微软雅黑" panose="020B0503020204020204" charset="-122"/>
                <a:ea typeface="微软雅黑" panose="020B0503020204020204" charset="-122"/>
              </a:rPr>
              <a:t>米</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秒的情况下，预测的距离偏差为多少？</a:t>
            </a:r>
            <a:endParaRPr lang="zh-CN" altLang="en-US" sz="2000" dirty="0">
              <a:latin typeface="微软雅黑" panose="020B0503020204020204" charset="-122"/>
              <a:ea typeface="微软雅黑" panose="020B0503020204020204" charset="-122"/>
            </a:endParaRPr>
          </a:p>
          <a:p>
            <a:pPr lvl="1">
              <a:lnSpc>
                <a:spcPct val="125000"/>
              </a:lnSpc>
              <a:spcBef>
                <a:spcPct val="25000"/>
              </a:spcBef>
            </a:pPr>
            <a:r>
              <a:rPr lang="en-US" altLang="zh-CN" sz="2000" dirty="0">
                <a:latin typeface="微软雅黑" panose="020B0503020204020204" charset="-122"/>
                <a:ea typeface="微软雅黑" panose="020B0503020204020204" charset="-122"/>
              </a:rPr>
              <a:t>0.1= 0.0 0011[0011]B=+1.1 0011 0011 0011 0011 0011 00B×2</a:t>
            </a:r>
            <a:r>
              <a:rPr lang="en-US" altLang="zh-CN" sz="2000" baseline="30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，故</a:t>
            </a:r>
            <a:r>
              <a:rPr lang="en-US" altLang="zh-CN" sz="2000" dirty="0">
                <a:latin typeface="微软雅黑" panose="020B0503020204020204" charset="-122"/>
                <a:ea typeface="微软雅黑" panose="020B0503020204020204" charset="-122"/>
              </a:rPr>
              <a:t>x</a:t>
            </a:r>
            <a:r>
              <a:rPr lang="zh-CN" altLang="en-US" sz="2000" dirty="0">
                <a:latin typeface="微软雅黑" panose="020B0503020204020204" charset="-122"/>
                <a:ea typeface="微软雅黑" panose="020B0503020204020204" charset="-122"/>
              </a:rPr>
              <a:t>的机器数为</a:t>
            </a:r>
            <a:r>
              <a:rPr lang="en-US" altLang="zh-CN" sz="2000" dirty="0">
                <a:solidFill>
                  <a:schemeClr val="tx1"/>
                </a:solidFill>
                <a:latin typeface="微软雅黑" panose="020B0503020204020204" charset="-122"/>
                <a:ea typeface="微软雅黑" panose="020B0503020204020204" charset="-122"/>
              </a:rPr>
              <a:t>0</a:t>
            </a:r>
            <a:r>
              <a:rPr lang="en-US" altLang="zh-CN" sz="2000" dirty="0">
                <a:latin typeface="微软雅黑" panose="020B0503020204020204" charset="-122"/>
                <a:ea typeface="微软雅黑" panose="020B0503020204020204" charset="-122"/>
              </a:rPr>
              <a:t> </a:t>
            </a:r>
            <a:r>
              <a:rPr lang="en-US" altLang="zh-CN" sz="2000" dirty="0">
                <a:solidFill>
                  <a:srgbClr val="008000"/>
                </a:solidFill>
                <a:latin typeface="微软雅黑" panose="020B0503020204020204" charset="-122"/>
                <a:ea typeface="微软雅黑" panose="020B0503020204020204" charset="-122"/>
              </a:rPr>
              <a:t>011 1101 1</a:t>
            </a:r>
            <a:r>
              <a:rPr lang="en-US" altLang="zh-CN" sz="2000" dirty="0">
                <a:latin typeface="微软雅黑" panose="020B0503020204020204" charset="-122"/>
                <a:ea typeface="微软雅黑" panose="020B0503020204020204" charset="-122"/>
              </a:rPr>
              <a:t> </a:t>
            </a:r>
            <a:r>
              <a:rPr lang="en-US" altLang="zh-CN" sz="2000" dirty="0">
                <a:solidFill>
                  <a:srgbClr val="FF0000"/>
                </a:solidFill>
                <a:latin typeface="微软雅黑" panose="020B0503020204020204" charset="-122"/>
                <a:ea typeface="微软雅黑" panose="020B0503020204020204" charset="-122"/>
              </a:rPr>
              <a:t>100 1100 1100 1100 1100 1100</a:t>
            </a:r>
            <a:endParaRPr lang="en-US" altLang="zh-CN" sz="2000" dirty="0">
              <a:solidFill>
                <a:srgbClr val="FF0000"/>
              </a:solidFill>
              <a:latin typeface="微软雅黑" panose="020B0503020204020204" charset="-122"/>
              <a:ea typeface="微软雅黑" panose="020B0503020204020204" charset="-122"/>
            </a:endParaRPr>
          </a:p>
          <a:p>
            <a:pPr lvl="1">
              <a:lnSpc>
                <a:spcPct val="125000"/>
              </a:lnSpc>
              <a:spcBef>
                <a:spcPct val="25000"/>
              </a:spcBef>
            </a:pPr>
            <a:r>
              <a:rPr lang="en-US" altLang="zh-CN" sz="2000" dirty="0">
                <a:latin typeface="微软雅黑" panose="020B0503020204020204" charset="-122"/>
                <a:ea typeface="微软雅黑" panose="020B0503020204020204" charset="-122"/>
              </a:rPr>
              <a:t>Float</a:t>
            </a:r>
            <a:r>
              <a:rPr lang="zh-CN" altLang="en-US" sz="2000" dirty="0">
                <a:latin typeface="微软雅黑" panose="020B0503020204020204" charset="-122"/>
                <a:ea typeface="微软雅黑" panose="020B0503020204020204" charset="-122"/>
              </a:rPr>
              <a:t>型仅</a:t>
            </a:r>
            <a:r>
              <a:rPr lang="en-US" altLang="zh-CN" sz="2000" dirty="0">
                <a:latin typeface="微软雅黑" panose="020B0503020204020204" charset="-122"/>
                <a:ea typeface="微软雅黑" panose="020B0503020204020204" charset="-122"/>
              </a:rPr>
              <a:t>24</a:t>
            </a:r>
            <a:r>
              <a:rPr lang="zh-CN" altLang="en-US" sz="2000" dirty="0">
                <a:latin typeface="微软雅黑" panose="020B0503020204020204" charset="-122"/>
                <a:ea typeface="微软雅黑" panose="020B0503020204020204" charset="-122"/>
              </a:rPr>
              <a:t>位有效位数，后面的有效位全被丢弃，故</a:t>
            </a:r>
            <a:r>
              <a:rPr lang="en-US" altLang="zh-CN" sz="2000" dirty="0">
                <a:latin typeface="微软雅黑" panose="020B0503020204020204" charset="-122"/>
                <a:ea typeface="微软雅黑" panose="020B0503020204020204" charset="-122"/>
              </a:rPr>
              <a:t>x</a:t>
            </a:r>
            <a:r>
              <a:rPr lang="zh-CN" altLang="en-US" sz="2000" dirty="0">
                <a:latin typeface="微软雅黑" panose="020B0503020204020204" charset="-122"/>
                <a:ea typeface="微软雅黑" panose="020B0503020204020204" charset="-122"/>
              </a:rPr>
              <a:t>与</a:t>
            </a:r>
            <a:r>
              <a:rPr lang="en-US" altLang="zh-CN" sz="2000" dirty="0">
                <a:latin typeface="微软雅黑" panose="020B0503020204020204" charset="-122"/>
                <a:ea typeface="微软雅黑" panose="020B0503020204020204" charset="-122"/>
              </a:rPr>
              <a:t>0.1</a:t>
            </a:r>
            <a:r>
              <a:rPr lang="zh-CN" altLang="en-US" sz="2000" dirty="0">
                <a:latin typeface="微软雅黑" panose="020B0503020204020204" charset="-122"/>
                <a:ea typeface="微软雅黑" panose="020B0503020204020204" charset="-122"/>
              </a:rPr>
              <a:t>之间的误差为：</a:t>
            </a:r>
            <a:r>
              <a:rPr lang="en-US" altLang="zh-CN" sz="2000" dirty="0">
                <a:latin typeface="微软雅黑" panose="020B0503020204020204" charset="-122"/>
                <a:ea typeface="微软雅黑" panose="020B0503020204020204" charset="-122"/>
              </a:rPr>
              <a:t>|x–0.1|=0.</a:t>
            </a:r>
            <a:r>
              <a:rPr lang="en-US" altLang="zh-CN" sz="2000" dirty="0">
                <a:solidFill>
                  <a:srgbClr val="CC3300"/>
                </a:solidFill>
                <a:latin typeface="微软雅黑" panose="020B0503020204020204" charset="-122"/>
                <a:ea typeface="微软雅黑" panose="020B0503020204020204" charset="-122"/>
              </a:rPr>
              <a:t>000 0000 0000 0000 0000 0000 0000 </a:t>
            </a:r>
            <a:r>
              <a:rPr lang="en-US" altLang="zh-CN" sz="2000" dirty="0">
                <a:latin typeface="微软雅黑" panose="020B0503020204020204" charset="-122"/>
                <a:ea typeface="微软雅黑" panose="020B0503020204020204" charset="-122"/>
              </a:rPr>
              <a:t>1100 [1100]…B</a:t>
            </a:r>
            <a:r>
              <a:rPr lang="zh-CN" altLang="en-US" sz="2000" dirty="0">
                <a:latin typeface="微软雅黑" panose="020B0503020204020204" charset="-122"/>
                <a:ea typeface="微软雅黑" panose="020B0503020204020204" charset="-122"/>
              </a:rPr>
              <a:t>。这个值等于</a:t>
            </a:r>
            <a:r>
              <a:rPr lang="en-US" altLang="zh-CN" sz="2000" dirty="0">
                <a:latin typeface="微软雅黑" panose="020B0503020204020204" charset="-122"/>
                <a:ea typeface="微软雅黑" panose="020B0503020204020204" charset="-122"/>
              </a:rPr>
              <a:t>2</a:t>
            </a:r>
            <a:r>
              <a:rPr lang="en-US" altLang="zh-CN" sz="2000" baseline="30000" dirty="0">
                <a:latin typeface="微软雅黑" panose="020B0503020204020204" charset="-122"/>
                <a:ea typeface="微软雅黑" panose="020B0503020204020204" charset="-122"/>
              </a:rPr>
              <a:t>-24</a:t>
            </a:r>
            <a:r>
              <a:rPr lang="en-US" altLang="zh-CN" sz="2000" dirty="0">
                <a:latin typeface="微软雅黑" panose="020B0503020204020204" charset="-122"/>
                <a:ea typeface="微软雅黑" panose="020B0503020204020204" charset="-122"/>
              </a:rPr>
              <a:t>×0.1 </a:t>
            </a:r>
            <a:r>
              <a:rPr lang="en-US" altLang="zh-CN" sz="2000" dirty="0">
                <a:latin typeface="微软雅黑" panose="020B0503020204020204" charset="-122"/>
                <a:ea typeface="微软雅黑" panose="020B0503020204020204" charset="-122"/>
                <a:sym typeface="Symbol" panose="05050102010706020507" pitchFamily="18" charset="2"/>
              </a:rPr>
              <a:t></a:t>
            </a:r>
            <a:r>
              <a:rPr lang="en-US" altLang="zh-CN" sz="2000" dirty="0">
                <a:latin typeface="微软雅黑" panose="020B0503020204020204" charset="-122"/>
                <a:ea typeface="微软雅黑" panose="020B0503020204020204" charset="-122"/>
              </a:rPr>
              <a:t> 5.96×10</a:t>
            </a:r>
            <a:r>
              <a:rPr lang="en-US" altLang="zh-CN" sz="2000" baseline="30000" dirty="0">
                <a:latin typeface="微软雅黑" panose="020B0503020204020204" charset="-122"/>
                <a:ea typeface="微软雅黑" panose="020B0503020204020204" charset="-122"/>
              </a:rPr>
              <a:t>-9</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100</a:t>
            </a:r>
            <a:r>
              <a:rPr lang="zh-CN" altLang="en-US" sz="2000" dirty="0">
                <a:latin typeface="微软雅黑" panose="020B0503020204020204" charset="-122"/>
                <a:ea typeface="微软雅黑" panose="020B0503020204020204" charset="-122"/>
              </a:rPr>
              <a:t>小时后时钟偏差</a:t>
            </a:r>
            <a:r>
              <a:rPr lang="en-US" altLang="zh-CN" sz="2000" dirty="0">
                <a:latin typeface="微软雅黑" panose="020B0503020204020204" charset="-122"/>
                <a:ea typeface="微软雅黑" panose="020B0503020204020204" charset="-122"/>
              </a:rPr>
              <a:t>5.96×10</a:t>
            </a:r>
            <a:r>
              <a:rPr lang="en-US" altLang="zh-CN" sz="2000" baseline="30000" dirty="0">
                <a:latin typeface="微软雅黑" panose="020B0503020204020204" charset="-122"/>
                <a:ea typeface="微软雅黑" panose="020B0503020204020204" charset="-122"/>
              </a:rPr>
              <a:t>-9</a:t>
            </a:r>
            <a:r>
              <a:rPr lang="en-US" altLang="zh-CN" sz="2000" dirty="0">
                <a:latin typeface="微软雅黑" panose="020B0503020204020204" charset="-122"/>
                <a:ea typeface="微软雅黑" panose="020B0503020204020204" charset="-122"/>
              </a:rPr>
              <a:t>×36×10</a:t>
            </a:r>
            <a:r>
              <a:rPr lang="en-US" altLang="zh-CN" sz="2000" baseline="30000" dirty="0">
                <a:latin typeface="微软雅黑" panose="020B0503020204020204" charset="-122"/>
                <a:ea typeface="微软雅黑" panose="020B0503020204020204" charset="-122"/>
              </a:rPr>
              <a:t>5 </a:t>
            </a:r>
            <a:r>
              <a:rPr lang="en-US" altLang="zh-CN" sz="2000" dirty="0">
                <a:latin typeface="微软雅黑" panose="020B0503020204020204" charset="-122"/>
                <a:ea typeface="微软雅黑" panose="020B0503020204020204" charset="-122"/>
                <a:sym typeface="Symbol" panose="05050102010706020507" pitchFamily="18" charset="2"/>
              </a:rPr>
              <a:t> </a:t>
            </a:r>
            <a:r>
              <a:rPr lang="en-US" altLang="zh-CN" sz="2000" dirty="0">
                <a:latin typeface="微软雅黑" panose="020B0503020204020204" charset="-122"/>
                <a:ea typeface="微软雅黑" panose="020B0503020204020204" charset="-122"/>
              </a:rPr>
              <a:t>0.0215</a:t>
            </a:r>
            <a:r>
              <a:rPr lang="zh-CN" altLang="en-US" sz="2000" dirty="0">
                <a:latin typeface="微软雅黑" panose="020B0503020204020204" charset="-122"/>
                <a:ea typeface="微软雅黑" panose="020B0503020204020204" charset="-122"/>
              </a:rPr>
              <a:t>秒。距离偏差</a:t>
            </a:r>
            <a:r>
              <a:rPr lang="en-US" altLang="zh-CN" sz="2000" dirty="0">
                <a:latin typeface="微软雅黑" panose="020B0503020204020204" charset="-122"/>
                <a:ea typeface="微软雅黑" panose="020B0503020204020204" charset="-122"/>
              </a:rPr>
              <a:t>0.0215×2000</a:t>
            </a:r>
            <a:r>
              <a:rPr lang="en-US" altLang="zh-CN" sz="2000" dirty="0">
                <a:latin typeface="微软雅黑" panose="020B0503020204020204" charset="-122"/>
                <a:ea typeface="微软雅黑" panose="020B0503020204020204" charset="-122"/>
                <a:sym typeface="Symbol" panose="05050102010706020507" pitchFamily="18" charset="2"/>
              </a:rPr>
              <a:t></a:t>
            </a:r>
            <a:r>
              <a:rPr lang="en-US" altLang="zh-CN" sz="2000" dirty="0">
                <a:latin typeface="微软雅黑" panose="020B0503020204020204" charset="-122"/>
                <a:ea typeface="微软雅黑" panose="020B0503020204020204" charset="-122"/>
              </a:rPr>
              <a:t>43</a:t>
            </a:r>
            <a:r>
              <a:rPr lang="zh-CN" altLang="en-US" sz="2000" dirty="0">
                <a:latin typeface="微软雅黑" panose="020B0503020204020204" charset="-122"/>
                <a:ea typeface="微软雅黑" panose="020B0503020204020204" charset="-122"/>
              </a:rPr>
              <a:t>米。比爱国者导弹系统精确约</a:t>
            </a:r>
            <a:r>
              <a:rPr lang="en-US" altLang="zh-CN" sz="2000" dirty="0">
                <a:latin typeface="微软雅黑" panose="020B0503020204020204" charset="-122"/>
                <a:ea typeface="微软雅黑" panose="020B0503020204020204" charset="-122"/>
              </a:rPr>
              <a:t>16</a:t>
            </a:r>
            <a:r>
              <a:rPr lang="zh-CN" altLang="en-US" sz="2000" dirty="0">
                <a:latin typeface="微软雅黑" panose="020B0503020204020204" charset="-122"/>
                <a:ea typeface="微软雅黑" panose="020B0503020204020204" charset="-122"/>
              </a:rPr>
              <a:t>倍。</a:t>
            </a:r>
            <a:r>
              <a:rPr lang="zh-CN" altLang="en-US" sz="2400" dirty="0">
                <a:latin typeface="微软雅黑" panose="020B0503020204020204" charset="-122"/>
                <a:ea typeface="微软雅黑" panose="020B0503020204020204" charset="-122"/>
              </a:rPr>
              <a:t> </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811">
                                            <p:txEl>
                                              <p:charRg st="0" end="84"/>
                                            </p:txEl>
                                          </p:spTgt>
                                        </p:tgtEl>
                                        <p:attrNameLst>
                                          <p:attrName>style.visibility</p:attrName>
                                        </p:attrNameLst>
                                      </p:cBhvr>
                                      <p:to>
                                        <p:strVal val="visible"/>
                                      </p:to>
                                    </p:set>
                                    <p:animEffect transition="in" filter="blinds(horizontal)">
                                      <p:cBhvr>
                                        <p:cTn id="7" dur="500"/>
                                        <p:tgtEl>
                                          <p:spTgt spid="759811">
                                            <p:txEl>
                                              <p:charRg st="0"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9811">
                                            <p:txEl>
                                              <p:charRg st="84" end="192"/>
                                            </p:txEl>
                                          </p:spTgt>
                                        </p:tgtEl>
                                        <p:attrNameLst>
                                          <p:attrName>style.visibility</p:attrName>
                                        </p:attrNameLst>
                                      </p:cBhvr>
                                      <p:to>
                                        <p:strVal val="visible"/>
                                      </p:to>
                                    </p:set>
                                    <p:animEffect transition="in" filter="blinds(horizontal)">
                                      <p:cBhvr>
                                        <p:cTn id="12" dur="500"/>
                                        <p:tgtEl>
                                          <p:spTgt spid="759811">
                                            <p:txEl>
                                              <p:charRg st="84" end="1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9811">
                                            <p:txEl>
                                              <p:charRg st="192" end="389"/>
                                            </p:txEl>
                                          </p:spTgt>
                                        </p:tgtEl>
                                        <p:attrNameLst>
                                          <p:attrName>style.visibility</p:attrName>
                                        </p:attrNameLst>
                                      </p:cBhvr>
                                      <p:to>
                                        <p:strVal val="visible"/>
                                      </p:to>
                                    </p:set>
                                    <p:animEffect transition="in" filter="blinds(horizontal)">
                                      <p:cBhvr>
                                        <p:cTn id="17" dur="500"/>
                                        <p:tgtEl>
                                          <p:spTgt spid="759811">
                                            <p:txEl>
                                              <p:charRg st="192" end="3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a:spLocks noGrp="1"/>
          </p:cNvSpPr>
          <p:nvPr>
            <p:ph type="title"/>
          </p:nvPr>
        </p:nvSpPr>
        <p:spPr>
          <a:xfrm>
            <a:off x="457200" y="260985"/>
            <a:ext cx="8229600" cy="561975"/>
          </a:xfrm>
        </p:spPr>
        <p:txBody>
          <a:bodyPr vert="horz" wrap="square" lIns="91440" tIns="45720" rIns="91440" bIns="45720" anchor="ctr" anchorCtr="0"/>
          <a:p>
            <a:r>
              <a:rPr lang="zh-CN" altLang="en-US" sz="4000" b="1" dirty="0">
                <a:solidFill>
                  <a:schemeClr val="bg1"/>
                </a:solidFill>
                <a:latin typeface="华文新魏" panose="02010800040101010101" pitchFamily="2" charset="-122"/>
                <a:ea typeface="华文新魏" panose="02010800040101010101" pitchFamily="2" charset="-122"/>
                <a:cs typeface="+mn-cs"/>
              </a:rPr>
              <a:t>举例：爱国者导弹定位错误</a:t>
            </a:r>
            <a:endParaRPr lang="zh-CN" altLang="en-US" dirty="0"/>
          </a:p>
        </p:txBody>
      </p:sp>
      <p:sp>
        <p:nvSpPr>
          <p:cNvPr id="761859" name="Rectangle 3"/>
          <p:cNvSpPr>
            <a:spLocks noGrp="1"/>
          </p:cNvSpPr>
          <p:nvPr>
            <p:ph idx="1"/>
          </p:nvPr>
        </p:nvSpPr>
        <p:spPr>
          <a:xfrm>
            <a:off x="251460" y="1412875"/>
            <a:ext cx="8525510" cy="4169410"/>
          </a:xfrm>
        </p:spPr>
        <p:txBody>
          <a:bodyPr vert="horz" wrap="square" lIns="91440" tIns="45720" rIns="91440" bIns="45720" anchor="t" anchorCtr="0"/>
          <a:p>
            <a:pPr>
              <a:spcBef>
                <a:spcPct val="25000"/>
              </a:spcBef>
            </a:pPr>
            <a:r>
              <a:rPr lang="zh-CN" altLang="en-US" sz="2400" dirty="0">
                <a:latin typeface="微软雅黑" panose="020B0503020204020204" charset="-122"/>
                <a:ea typeface="微软雅黑" panose="020B0503020204020204" charset="-122"/>
              </a:rPr>
              <a:t>若</a:t>
            </a:r>
            <a:r>
              <a:rPr lang="zh-CN" altLang="en-US" sz="2400" dirty="0">
                <a:solidFill>
                  <a:srgbClr val="FF0000"/>
                </a:solidFill>
                <a:latin typeface="微软雅黑" panose="020B0503020204020204" charset="-122"/>
                <a:ea typeface="微软雅黑" panose="020B0503020204020204" charset="-122"/>
              </a:rPr>
              <a:t>用</a:t>
            </a:r>
            <a:r>
              <a:rPr lang="en-US" altLang="zh-CN" sz="2400" dirty="0">
                <a:solidFill>
                  <a:srgbClr val="FF0000"/>
                </a:solidFill>
                <a:latin typeface="微软雅黑" panose="020B0503020204020204" charset="-122"/>
                <a:ea typeface="微软雅黑" panose="020B0503020204020204" charset="-122"/>
              </a:rPr>
              <a:t>32</a:t>
            </a:r>
            <a:r>
              <a:rPr lang="zh-CN" altLang="en-US" sz="2400" dirty="0">
                <a:solidFill>
                  <a:srgbClr val="FF0000"/>
                </a:solidFill>
                <a:latin typeface="微软雅黑" panose="020B0503020204020204" charset="-122"/>
                <a:ea typeface="微软雅黑" panose="020B0503020204020204" charset="-122"/>
              </a:rPr>
              <a:t>位二进制定点小数</a:t>
            </a:r>
            <a:r>
              <a:rPr lang="en-US" altLang="zh-CN" sz="2400" dirty="0">
                <a:latin typeface="微软雅黑" panose="020B0503020204020204" charset="-122"/>
                <a:ea typeface="微软雅黑" panose="020B0503020204020204" charset="-122"/>
              </a:rPr>
              <a:t>x=0.000 1100 1100 1100 1100 1100 1100 1101 B</a:t>
            </a:r>
            <a:r>
              <a:rPr lang="zh-CN" altLang="en-US" sz="2400" dirty="0">
                <a:latin typeface="微软雅黑" panose="020B0503020204020204" charset="-122"/>
                <a:ea typeface="微软雅黑" panose="020B0503020204020204" charset="-122"/>
              </a:rPr>
              <a:t>表示</a:t>
            </a:r>
            <a:r>
              <a:rPr lang="en-US" altLang="zh-CN" sz="2400" dirty="0">
                <a:latin typeface="微软雅黑" panose="020B0503020204020204" charset="-122"/>
                <a:ea typeface="微软雅黑" panose="020B0503020204020204" charset="-122"/>
              </a:rPr>
              <a:t>0.1</a:t>
            </a:r>
            <a:r>
              <a:rPr lang="zh-CN" altLang="en-US" sz="2400" dirty="0">
                <a:latin typeface="微软雅黑" panose="020B0503020204020204" charset="-122"/>
                <a:ea typeface="微软雅黑" panose="020B0503020204020204" charset="-122"/>
              </a:rPr>
              <a:t>，则误差比用</a:t>
            </a:r>
            <a:r>
              <a:rPr lang="en-US" altLang="zh-CN" sz="2400" dirty="0">
                <a:latin typeface="微软雅黑" panose="020B0503020204020204" charset="-122"/>
                <a:ea typeface="微软雅黑" panose="020B0503020204020204" charset="-122"/>
              </a:rPr>
              <a:t>float</a:t>
            </a:r>
            <a:r>
              <a:rPr lang="zh-CN" altLang="en-US" sz="2400" dirty="0">
                <a:latin typeface="微软雅黑" panose="020B0503020204020204" charset="-122"/>
                <a:ea typeface="微软雅黑" panose="020B0503020204020204" charset="-122"/>
              </a:rPr>
              <a:t>表示误差更大还是更小？</a:t>
            </a:r>
            <a:endParaRPr lang="zh-CN" altLang="en-US" sz="2400" dirty="0">
              <a:latin typeface="微软雅黑" panose="020B0503020204020204" charset="-122"/>
              <a:ea typeface="微软雅黑" panose="020B0503020204020204" charset="-122"/>
            </a:endParaRPr>
          </a:p>
          <a:p>
            <a:pPr lvl="1">
              <a:lnSpc>
                <a:spcPct val="125000"/>
              </a:lnSpc>
              <a:spcBef>
                <a:spcPct val="25000"/>
              </a:spcBef>
            </a:pPr>
            <a:r>
              <a:rPr lang="zh-CN" altLang="en-US" sz="2400" dirty="0">
                <a:latin typeface="微软雅黑" panose="020B0503020204020204" charset="-122"/>
                <a:ea typeface="微软雅黑" panose="020B0503020204020204" charset="-122"/>
              </a:rPr>
              <a:t>当</a:t>
            </a:r>
            <a:r>
              <a:rPr lang="en-US" altLang="zh-CN" sz="2400" dirty="0">
                <a:latin typeface="微软雅黑" panose="020B0503020204020204" charset="-122"/>
                <a:ea typeface="微软雅黑" panose="020B0503020204020204" charset="-122"/>
              </a:rPr>
              <a:t>x=0.000 1100 1100 1100 1100 1100 1100 1101 B</a:t>
            </a:r>
            <a:r>
              <a:rPr lang="zh-CN" altLang="en-US" sz="2400" dirty="0">
                <a:latin typeface="微软雅黑" panose="020B0503020204020204" charset="-122"/>
                <a:ea typeface="微软雅黑" panose="020B0503020204020204" charset="-122"/>
              </a:rPr>
              <a:t>时，与</a:t>
            </a:r>
            <a:r>
              <a:rPr lang="en-US" altLang="zh-CN" sz="2400" dirty="0">
                <a:latin typeface="微软雅黑" panose="020B0503020204020204" charset="-122"/>
                <a:ea typeface="微软雅黑" panose="020B0503020204020204" charset="-122"/>
              </a:rPr>
              <a:t>0.1</a:t>
            </a:r>
            <a:r>
              <a:rPr lang="zh-CN" altLang="en-US" sz="2400" dirty="0">
                <a:latin typeface="微软雅黑" panose="020B0503020204020204" charset="-122"/>
                <a:ea typeface="微软雅黑" panose="020B0503020204020204" charset="-122"/>
              </a:rPr>
              <a:t>之间的误差约为：</a:t>
            </a:r>
            <a:r>
              <a:rPr lang="en-US" altLang="zh-CN" sz="2400" dirty="0">
                <a:latin typeface="微软雅黑" panose="020B0503020204020204" charset="-122"/>
                <a:ea typeface="微软雅黑" panose="020B0503020204020204" charset="-122"/>
              </a:rPr>
              <a:t>|x–0.1|=0.</a:t>
            </a:r>
            <a:r>
              <a:rPr lang="en-US" altLang="zh-CN" sz="2400" dirty="0">
                <a:solidFill>
                  <a:srgbClr val="CC3300"/>
                </a:solidFill>
                <a:latin typeface="微软雅黑" panose="020B0503020204020204" charset="-122"/>
                <a:ea typeface="微软雅黑" panose="020B0503020204020204" charset="-122"/>
              </a:rPr>
              <a:t>000 0000 0000 0000 0000 0000 0000 000</a:t>
            </a:r>
            <a:r>
              <a:rPr lang="en-US" altLang="zh-CN" sz="2400" dirty="0">
                <a:latin typeface="微软雅黑" panose="020B0503020204020204" charset="-122"/>
                <a:ea typeface="微软雅黑" panose="020B0503020204020204" charset="-122"/>
              </a:rPr>
              <a:t>0 00 1100 [1100]…B</a:t>
            </a:r>
            <a:r>
              <a:rPr lang="zh-CN" altLang="en-US" sz="2400" dirty="0">
                <a:latin typeface="微软雅黑" panose="020B0503020204020204" charset="-122"/>
                <a:ea typeface="微软雅黑" panose="020B0503020204020204" charset="-122"/>
              </a:rPr>
              <a:t>。这个值等于</a:t>
            </a:r>
            <a:r>
              <a:rPr lang="en-US" altLang="zh-CN" sz="2400" dirty="0">
                <a:latin typeface="微软雅黑" panose="020B0503020204020204" charset="-122"/>
                <a:ea typeface="微软雅黑" panose="020B0503020204020204" charset="-122"/>
              </a:rPr>
              <a:t>2</a:t>
            </a:r>
            <a:r>
              <a:rPr lang="en-US" altLang="zh-CN" sz="2400" baseline="30000" dirty="0">
                <a:latin typeface="微软雅黑" panose="020B0503020204020204" charset="-122"/>
                <a:ea typeface="微软雅黑" panose="020B0503020204020204" charset="-122"/>
              </a:rPr>
              <a:t>-30</a:t>
            </a:r>
            <a:r>
              <a:rPr lang="en-US" altLang="zh-CN" sz="2400" dirty="0">
                <a:latin typeface="微软雅黑" panose="020B0503020204020204" charset="-122"/>
                <a:ea typeface="微软雅黑" panose="020B0503020204020204" charset="-122"/>
              </a:rPr>
              <a:t>×0.1 </a:t>
            </a:r>
            <a:r>
              <a:rPr lang="en-US" altLang="zh-CN" sz="2400" dirty="0">
                <a:latin typeface="微软雅黑" panose="020B0503020204020204" charset="-122"/>
                <a:ea typeface="微软雅黑" panose="020B0503020204020204" charset="-122"/>
                <a:sym typeface="Symbol" panose="05050102010706020507" pitchFamily="18" charset="2"/>
              </a:rPr>
              <a:t></a:t>
            </a:r>
            <a:r>
              <a:rPr lang="en-US" altLang="zh-CN" sz="2400" dirty="0">
                <a:latin typeface="微软雅黑" panose="020B0503020204020204" charset="-122"/>
                <a:ea typeface="微软雅黑" panose="020B0503020204020204" charset="-122"/>
              </a:rPr>
              <a:t> 9.31×10</a:t>
            </a:r>
            <a:r>
              <a:rPr lang="en-US" altLang="zh-CN" sz="2400" baseline="30000" dirty="0">
                <a:latin typeface="微软雅黑" panose="020B0503020204020204" charset="-122"/>
                <a:ea typeface="微软雅黑" panose="020B0503020204020204" charset="-122"/>
              </a:rPr>
              <a:t>-11</a:t>
            </a:r>
            <a:r>
              <a:rPr lang="zh-CN" altLang="en-US" sz="2400" dirty="0">
                <a:latin typeface="微软雅黑" panose="020B0503020204020204" charset="-122"/>
                <a:ea typeface="微软雅黑" panose="020B0503020204020204" charset="-122"/>
              </a:rPr>
              <a:t>。</a:t>
            </a:r>
            <a:r>
              <a:rPr lang="en-US" altLang="zh-CN" sz="2400" dirty="0">
                <a:latin typeface="微软雅黑" panose="020B0503020204020204" charset="-122"/>
                <a:ea typeface="微软雅黑" panose="020B0503020204020204" charset="-122"/>
              </a:rPr>
              <a:t>100</a:t>
            </a:r>
            <a:r>
              <a:rPr lang="zh-CN" altLang="en-US" sz="2400" dirty="0">
                <a:latin typeface="微软雅黑" panose="020B0503020204020204" charset="-122"/>
                <a:ea typeface="微软雅黑" panose="020B0503020204020204" charset="-122"/>
              </a:rPr>
              <a:t>小时后时钟偏差</a:t>
            </a:r>
            <a:r>
              <a:rPr lang="en-US" altLang="zh-CN" sz="2400" dirty="0">
                <a:latin typeface="微软雅黑" panose="020B0503020204020204" charset="-122"/>
                <a:ea typeface="微软雅黑" panose="020B0503020204020204" charset="-122"/>
              </a:rPr>
              <a:t>9.31×10</a:t>
            </a:r>
            <a:r>
              <a:rPr lang="en-US" altLang="zh-CN" sz="2400" baseline="30000" dirty="0">
                <a:latin typeface="微软雅黑" panose="020B0503020204020204" charset="-122"/>
                <a:ea typeface="微软雅黑" panose="020B0503020204020204" charset="-122"/>
              </a:rPr>
              <a:t>-11</a:t>
            </a:r>
            <a:r>
              <a:rPr lang="en-US" altLang="zh-CN" sz="2400" dirty="0">
                <a:latin typeface="微软雅黑" panose="020B0503020204020204" charset="-122"/>
                <a:ea typeface="微软雅黑" panose="020B0503020204020204" charset="-122"/>
              </a:rPr>
              <a:t>×36×10</a:t>
            </a:r>
            <a:r>
              <a:rPr lang="en-US" altLang="zh-CN" sz="2400" baseline="30000" dirty="0">
                <a:latin typeface="微软雅黑" panose="020B0503020204020204" charset="-122"/>
                <a:ea typeface="微软雅黑" panose="020B0503020204020204" charset="-122"/>
              </a:rPr>
              <a:t>5 </a:t>
            </a:r>
            <a:r>
              <a:rPr lang="en-US" altLang="zh-CN" sz="2400" dirty="0">
                <a:latin typeface="微软雅黑" panose="020B0503020204020204" charset="-122"/>
                <a:ea typeface="微软雅黑" panose="020B0503020204020204" charset="-122"/>
                <a:sym typeface="Symbol" panose="05050102010706020507" pitchFamily="18" charset="2"/>
              </a:rPr>
              <a:t> </a:t>
            </a:r>
            <a:r>
              <a:rPr lang="en-US" altLang="zh-CN" sz="2400" dirty="0">
                <a:latin typeface="微软雅黑" panose="020B0503020204020204" charset="-122"/>
                <a:ea typeface="微软雅黑" panose="020B0503020204020204" charset="-122"/>
              </a:rPr>
              <a:t>0.000335</a:t>
            </a:r>
            <a:r>
              <a:rPr lang="zh-CN" altLang="en-US" sz="2400" dirty="0">
                <a:latin typeface="微软雅黑" panose="020B0503020204020204" charset="-122"/>
                <a:ea typeface="微软雅黑" panose="020B0503020204020204" charset="-122"/>
              </a:rPr>
              <a:t>秒。预测的距离偏差仅为</a:t>
            </a:r>
            <a:r>
              <a:rPr lang="en-US" altLang="zh-CN" sz="2400" dirty="0">
                <a:latin typeface="微软雅黑" panose="020B0503020204020204" charset="-122"/>
                <a:ea typeface="微软雅黑" panose="020B0503020204020204" charset="-122"/>
              </a:rPr>
              <a:t>0.000335×2000 </a:t>
            </a:r>
            <a:r>
              <a:rPr lang="en-US" altLang="zh-CN" sz="2400" dirty="0">
                <a:latin typeface="微软雅黑" panose="020B0503020204020204" charset="-122"/>
                <a:ea typeface="微软雅黑" panose="020B0503020204020204" charset="-122"/>
                <a:sym typeface="Symbol" panose="05050102010706020507" pitchFamily="18" charset="2"/>
              </a:rPr>
              <a:t> </a:t>
            </a:r>
            <a:r>
              <a:rPr lang="en-US" altLang="zh-CN" sz="2400" dirty="0">
                <a:latin typeface="微软雅黑" panose="020B0503020204020204" charset="-122"/>
                <a:ea typeface="微软雅黑" panose="020B0503020204020204" charset="-122"/>
              </a:rPr>
              <a:t>0.67</a:t>
            </a:r>
            <a:r>
              <a:rPr lang="zh-CN" altLang="en-US" sz="2400" dirty="0">
                <a:latin typeface="微软雅黑" panose="020B0503020204020204" charset="-122"/>
                <a:ea typeface="微软雅黑" panose="020B0503020204020204" charset="-122"/>
              </a:rPr>
              <a:t>米。 </a:t>
            </a:r>
            <a:endParaRPr lang="zh-CN" altLang="en-US"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1859">
                                            <p:txEl>
                                              <p:charRg st="1" end="85"/>
                                            </p:txEl>
                                          </p:spTgt>
                                        </p:tgtEl>
                                        <p:attrNameLst>
                                          <p:attrName>style.visibility</p:attrName>
                                        </p:attrNameLst>
                                      </p:cBhvr>
                                      <p:to>
                                        <p:strVal val="visible"/>
                                      </p:to>
                                    </p:set>
                                    <p:animEffect transition="in" filter="blinds(horizontal)">
                                      <p:cBhvr>
                                        <p:cTn id="7" dur="500"/>
                                        <p:tgtEl>
                                          <p:spTgt spid="761859">
                                            <p:txEl>
                                              <p:charRg st="1"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1859">
                                            <p:txEl>
                                              <p:charRg st="85" end="310"/>
                                            </p:txEl>
                                          </p:spTgt>
                                        </p:tgtEl>
                                        <p:attrNameLst>
                                          <p:attrName>style.visibility</p:attrName>
                                        </p:attrNameLst>
                                      </p:cBhvr>
                                      <p:to>
                                        <p:strVal val="visible"/>
                                      </p:to>
                                    </p:set>
                                    <p:animEffect transition="in" filter="blinds(horizontal)">
                                      <p:cBhvr>
                                        <p:cTn id="12" dur="500"/>
                                        <p:tgtEl>
                                          <p:spTgt spid="761859">
                                            <p:txEl>
                                              <p:charRg st="85"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1"/>
          <p:cNvSpPr>
            <a:spLocks noGrp="1"/>
          </p:cNvSpPr>
          <p:nvPr>
            <p:ph type="title" idx="4294967295"/>
          </p:nvPr>
        </p:nvSpPr>
        <p:spPr>
          <a:xfrm>
            <a:off x="395605" y="260985"/>
            <a:ext cx="8229600" cy="561975"/>
          </a:xfrm>
        </p:spPr>
        <p:txBody>
          <a:bodyPr vert="horz" wrap="square" lIns="91440" tIns="45720" rIns="91440" bIns="45720" anchor="ctr" anchorCtr="0"/>
          <a:p>
            <a:r>
              <a:rPr lang="zh-CN" altLang="en-US" sz="4000" b="1" dirty="0">
                <a:solidFill>
                  <a:schemeClr val="bg1"/>
                </a:solidFill>
                <a:latin typeface="华文新魏" panose="02010800040101010101" pitchFamily="2" charset="-122"/>
                <a:ea typeface="华文新魏" panose="02010800040101010101" pitchFamily="2" charset="-122"/>
                <a:cs typeface="+mn-cs"/>
              </a:rPr>
              <a:t>检测系统的字节顺序</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5779" name="内容占位符 2"/>
          <p:cNvSpPr>
            <a:spLocks noGrp="1"/>
          </p:cNvSpPr>
          <p:nvPr>
            <p:ph idx="1"/>
          </p:nvPr>
        </p:nvSpPr>
        <p:spPr>
          <a:xfrm>
            <a:off x="251460" y="1484630"/>
            <a:ext cx="8229600" cy="897255"/>
          </a:xfrm>
        </p:spPr>
        <p:txBody>
          <a:bodyPr vert="horz" wrap="square" lIns="91440" tIns="45720" rIns="91440" bIns="45720" anchor="t" anchorCtr="0"/>
          <a:p>
            <a:r>
              <a:rPr lang="en-US" altLang="zh-CN" sz="2000" dirty="0">
                <a:latin typeface="微软雅黑" panose="020B0503020204020204" charset="-122"/>
                <a:ea typeface="微软雅黑" panose="020B0503020204020204" charset="-122"/>
              </a:rPr>
              <a:t>union</a:t>
            </a:r>
            <a:r>
              <a:rPr lang="zh-CN" altLang="en-US" sz="2000" dirty="0">
                <a:latin typeface="微软雅黑" panose="020B0503020204020204" charset="-122"/>
                <a:ea typeface="微软雅黑" panose="020B0503020204020204" charset="-122"/>
              </a:rPr>
              <a:t>的存放顺序是所有成员从低地址开始，利用该特性可测试</a:t>
            </a:r>
            <a:r>
              <a:rPr lang="en-US" altLang="zh-CN" sz="2000" dirty="0">
                <a:latin typeface="微软雅黑" panose="020B0503020204020204" charset="-122"/>
                <a:ea typeface="微软雅黑" panose="020B0503020204020204" charset="-122"/>
              </a:rPr>
              <a:t>CPU</a:t>
            </a:r>
            <a:r>
              <a:rPr lang="zh-CN" altLang="en-US" sz="2000" dirty="0">
                <a:latin typeface="微软雅黑" panose="020B0503020204020204" charset="-122"/>
                <a:ea typeface="微软雅黑" panose="020B0503020204020204" charset="-122"/>
              </a:rPr>
              <a:t>的大</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小端方式。</a:t>
            </a:r>
            <a:endParaRPr lang="zh-CN" altLang="en-US" sz="2000" dirty="0">
              <a:latin typeface="微软雅黑" panose="020B0503020204020204" charset="-122"/>
              <a:ea typeface="微软雅黑" panose="020B0503020204020204" charset="-122"/>
            </a:endParaRPr>
          </a:p>
        </p:txBody>
      </p:sp>
      <p:sp>
        <p:nvSpPr>
          <p:cNvPr id="712711" name="Text Box 7"/>
          <p:cNvSpPr txBox="1"/>
          <p:nvPr/>
        </p:nvSpPr>
        <p:spPr>
          <a:xfrm>
            <a:off x="1150938" y="6165850"/>
            <a:ext cx="5807075" cy="39687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342900" lvl="0" indent="-342900">
              <a:lnSpc>
                <a:spcPct val="100000"/>
              </a:lnSpc>
              <a:spcBef>
                <a:spcPct val="50000"/>
              </a:spcBef>
              <a:buNone/>
            </a:pPr>
            <a:r>
              <a:rPr lang="zh-CN" altLang="en-US" sz="2000" dirty="0">
                <a:solidFill>
                  <a:srgbClr val="FF3300"/>
                </a:solidFill>
                <a:latin typeface="微软雅黑" panose="020B0503020204020204" charset="-122"/>
                <a:ea typeface="微软雅黑" panose="020B0503020204020204" charset="-122"/>
              </a:rPr>
              <a:t>请猜测在</a:t>
            </a:r>
            <a:r>
              <a:rPr lang="en-US" altLang="zh-CN" sz="2000" dirty="0">
                <a:solidFill>
                  <a:srgbClr val="FF3300"/>
                </a:solidFill>
                <a:latin typeface="微软雅黑" panose="020B0503020204020204" charset="-122"/>
                <a:ea typeface="微软雅黑" panose="020B0503020204020204" charset="-122"/>
              </a:rPr>
              <a:t>IA-32</a:t>
            </a:r>
            <a:r>
              <a:rPr lang="zh-CN" altLang="en-US" sz="2000" dirty="0">
                <a:solidFill>
                  <a:srgbClr val="FF3300"/>
                </a:solidFill>
                <a:latin typeface="微软雅黑" panose="020B0503020204020204" charset="-122"/>
                <a:ea typeface="微软雅黑" panose="020B0503020204020204" charset="-122"/>
              </a:rPr>
              <a:t>上的打印结果。</a:t>
            </a:r>
            <a:endParaRPr lang="zh-CN" altLang="en-US" sz="2000" dirty="0">
              <a:solidFill>
                <a:srgbClr val="FF3300"/>
              </a:solidFill>
              <a:latin typeface="微软雅黑" panose="020B0503020204020204" charset="-122"/>
              <a:ea typeface="微软雅黑" panose="020B0503020204020204" charset="-122"/>
            </a:endParaRPr>
          </a:p>
        </p:txBody>
      </p:sp>
      <p:pic>
        <p:nvPicPr>
          <p:cNvPr id="712712" name="Picture 8"/>
          <p:cNvPicPr>
            <a:picLocks noChangeAspect="1"/>
          </p:cNvPicPr>
          <p:nvPr/>
        </p:nvPicPr>
        <p:blipFill>
          <a:blip r:embed="rId1"/>
          <a:stretch>
            <a:fillRect/>
          </a:stretch>
        </p:blipFill>
        <p:spPr>
          <a:xfrm>
            <a:off x="6064885" y="3429000"/>
            <a:ext cx="2416175" cy="720725"/>
          </a:xfrm>
          <a:prstGeom prst="rect">
            <a:avLst/>
          </a:prstGeom>
          <a:noFill/>
          <a:ln w="9525" cap="flat" cmpd="sng">
            <a:solidFill>
              <a:schemeClr val="tx1"/>
            </a:solidFill>
            <a:prstDash val="solid"/>
            <a:miter/>
            <a:headEnd type="none" w="med" len="med"/>
            <a:tailEnd type="none" w="med" len="med"/>
          </a:ln>
        </p:spPr>
      </p:pic>
      <p:pic>
        <p:nvPicPr>
          <p:cNvPr id="75782" name="Picture 9"/>
          <p:cNvPicPr>
            <a:picLocks noChangeAspect="1"/>
          </p:cNvPicPr>
          <p:nvPr/>
        </p:nvPicPr>
        <p:blipFill>
          <a:blip r:embed="rId2"/>
          <a:stretch>
            <a:fillRect/>
          </a:stretch>
        </p:blipFill>
        <p:spPr>
          <a:xfrm>
            <a:off x="611505" y="2237740"/>
            <a:ext cx="5586095" cy="3835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idx="4294967295"/>
          </p:nvPr>
        </p:nvSpPr>
        <p:spPr>
          <a:xfrm>
            <a:off x="323215" y="260985"/>
            <a:ext cx="8229600" cy="561975"/>
          </a:xfrm>
        </p:spPr>
        <p:txBody>
          <a:bodyPr vert="horz" wrap="square" lIns="91440" tIns="45720" rIns="91440" bIns="45720" anchor="ctr" anchorCtr="0"/>
          <a:p>
            <a:pPr algn="l">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关于大端小端</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6803" name="Rectangle 3"/>
          <p:cNvSpPr>
            <a:spLocks noGrp="1"/>
          </p:cNvSpPr>
          <p:nvPr>
            <p:ph type="body" idx="4294967295"/>
          </p:nvPr>
        </p:nvSpPr>
        <p:spPr>
          <a:xfrm>
            <a:off x="106998" y="1146175"/>
            <a:ext cx="8042275" cy="3997325"/>
          </a:xfrm>
        </p:spPr>
        <p:txBody>
          <a:bodyPr vert="horz" wrap="square" lIns="91440" tIns="45720" rIns="91440" bIns="45720" anchor="t" anchorCtr="0"/>
          <a:p>
            <a:pPr marL="0" indent="0">
              <a:spcBef>
                <a:spcPts val="1200"/>
              </a:spcBef>
              <a:buNone/>
            </a:pPr>
            <a:r>
              <a:rPr lang="zh-CN" altLang="en-US" sz="1800" dirty="0">
                <a:solidFill>
                  <a:srgbClr val="0000FF"/>
                </a:solidFill>
                <a:latin typeface="微软雅黑" panose="020B0503020204020204" charset="-122"/>
                <a:ea typeface="微软雅黑" panose="020B0503020204020204" charset="-122"/>
              </a:rPr>
              <a:t>以下程序，能否判断出他的</a:t>
            </a:r>
            <a:r>
              <a:rPr lang="en-US" altLang="zh-CN" sz="1800" dirty="0">
                <a:solidFill>
                  <a:srgbClr val="0000FF"/>
                </a:solidFill>
                <a:latin typeface="微软雅黑" panose="020B0503020204020204" charset="-122"/>
                <a:ea typeface="微软雅黑" panose="020B0503020204020204" charset="-122"/>
              </a:rPr>
              <a:t>PC</a:t>
            </a:r>
            <a:r>
              <a:rPr lang="zh-CN" altLang="en-US" sz="1800" dirty="0">
                <a:solidFill>
                  <a:srgbClr val="0000FF"/>
                </a:solidFill>
                <a:latin typeface="微软雅黑" panose="020B0503020204020204" charset="-122"/>
                <a:ea typeface="微软雅黑" panose="020B0503020204020204" charset="-122"/>
              </a:rPr>
              <a:t>是大端？</a:t>
            </a:r>
            <a:endParaRPr lang="zh-CN" altLang="en-US" sz="1800" dirty="0">
              <a:solidFill>
                <a:srgbClr val="0000FF"/>
              </a:solidFill>
              <a:latin typeface="微软雅黑" panose="020B0503020204020204" charset="-122"/>
              <a:ea typeface="微软雅黑" panose="020B0503020204020204" charset="-122"/>
            </a:endParaRPr>
          </a:p>
          <a:p>
            <a:pPr marL="0" indent="0">
              <a:spcBef>
                <a:spcPts val="1200"/>
              </a:spcBef>
              <a:buNone/>
            </a:pPr>
            <a:r>
              <a:rPr lang="en-US" altLang="zh-CN" sz="1800" dirty="0">
                <a:solidFill>
                  <a:srgbClr val="008000"/>
                </a:solidFill>
                <a:latin typeface="微软雅黑" panose="020B0503020204020204" charset="-122"/>
                <a:ea typeface="微软雅黑" panose="020B0503020204020204" charset="-122"/>
              </a:rPr>
              <a:t>union  test {</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int     a;</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a:t>
            </a:r>
            <a:r>
              <a:rPr lang="en-US" altLang="zh-CN" sz="1800" dirty="0">
                <a:solidFill>
                  <a:srgbClr val="FF0000"/>
                </a:solidFill>
                <a:latin typeface="微软雅黑" panose="020B0503020204020204" charset="-122"/>
                <a:ea typeface="微软雅黑" panose="020B0503020204020204" charset="-122"/>
              </a:rPr>
              <a:t>char  b;</a:t>
            </a:r>
            <a:endParaRPr lang="en-US" altLang="zh-CN" sz="1800" dirty="0">
              <a:solidFill>
                <a:srgbClr val="FF0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main( ) {</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test.a=0xff;</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a:t>
            </a:r>
            <a:r>
              <a:rPr lang="en-US" altLang="zh-CN" sz="1800" dirty="0">
                <a:solidFill>
                  <a:srgbClr val="FF0000"/>
                </a:solidFill>
                <a:latin typeface="微软雅黑" panose="020B0503020204020204" charset="-122"/>
                <a:ea typeface="微软雅黑" panose="020B0503020204020204" charset="-122"/>
              </a:rPr>
              <a:t>if (test.b==0xff)  </a:t>
            </a:r>
            <a:endParaRPr lang="en-US" altLang="zh-CN" sz="1800" dirty="0">
              <a:solidFill>
                <a:srgbClr val="FF0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printf(</a:t>
            </a:r>
            <a:r>
              <a:rPr lang="en-US" altLang="zh-CN" sz="1800" dirty="0">
                <a:solidFill>
                  <a:srgbClr val="008000"/>
                </a:solidFill>
                <a:latin typeface="Meiryo UI" pitchFamily="34" charset="-128"/>
                <a:ea typeface="微软雅黑" panose="020B0503020204020204" charset="-122"/>
              </a:rPr>
              <a:t>“</a:t>
            </a:r>
            <a:r>
              <a:rPr lang="en-US" altLang="zh-CN" sz="1800" dirty="0">
                <a:solidFill>
                  <a:srgbClr val="008000"/>
                </a:solidFill>
                <a:latin typeface="微软雅黑" panose="020B0503020204020204" charset="-122"/>
                <a:ea typeface="微软雅黑" panose="020B0503020204020204" charset="-122"/>
              </a:rPr>
              <a:t>Little endian</a:t>
            </a:r>
            <a:r>
              <a:rPr lang="en-US" altLang="zh-CN" sz="1800" dirty="0">
                <a:solidFill>
                  <a:srgbClr val="008000"/>
                </a:solidFill>
                <a:latin typeface="Meiryo UI" pitchFamily="34" charset="-128"/>
                <a:ea typeface="微软雅黑" panose="020B0503020204020204" charset="-122"/>
              </a:rPr>
              <a:t>“</a:t>
            </a:r>
            <a:r>
              <a:rPr lang="en-US" altLang="zh-CN" sz="1800" dirty="0">
                <a:solidFill>
                  <a:srgbClr val="008000"/>
                </a:solidFill>
                <a:latin typeface="微软雅黑" panose="020B0503020204020204" charset="-122"/>
                <a:ea typeface="微软雅黑" panose="020B0503020204020204" charset="-122"/>
              </a:rPr>
              <a:t>);</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else </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      printf(</a:t>
            </a:r>
            <a:r>
              <a:rPr lang="en-US" altLang="zh-CN" sz="1800" dirty="0">
                <a:solidFill>
                  <a:srgbClr val="008000"/>
                </a:solidFill>
                <a:latin typeface="Meiryo UI" pitchFamily="34" charset="-128"/>
                <a:ea typeface="微软雅黑" panose="020B0503020204020204" charset="-122"/>
              </a:rPr>
              <a:t>“</a:t>
            </a:r>
            <a:r>
              <a:rPr lang="en-US" altLang="zh-CN" sz="1800" dirty="0">
                <a:solidFill>
                  <a:srgbClr val="008000"/>
                </a:solidFill>
                <a:latin typeface="微软雅黑" panose="020B0503020204020204" charset="-122"/>
                <a:ea typeface="微软雅黑" panose="020B0503020204020204" charset="-122"/>
              </a:rPr>
              <a:t>Big endian</a:t>
            </a:r>
            <a:r>
              <a:rPr lang="en-US" altLang="zh-CN" sz="1800" dirty="0">
                <a:solidFill>
                  <a:srgbClr val="008000"/>
                </a:solidFill>
                <a:latin typeface="Meiryo UI" pitchFamily="34" charset="-128"/>
                <a:ea typeface="微软雅黑" panose="020B0503020204020204" charset="-122"/>
              </a:rPr>
              <a:t>“</a:t>
            </a:r>
            <a:r>
              <a:rPr lang="en-US" altLang="zh-CN" sz="1800" dirty="0">
                <a:solidFill>
                  <a:srgbClr val="008000"/>
                </a:solidFill>
                <a:latin typeface="微软雅黑" panose="020B0503020204020204" charset="-122"/>
                <a:ea typeface="微软雅黑" panose="020B0503020204020204" charset="-122"/>
              </a:rPr>
              <a:t>);</a:t>
            </a:r>
            <a:endParaRPr lang="en-US" altLang="zh-CN" sz="1800" dirty="0">
              <a:solidFill>
                <a:srgbClr val="008000"/>
              </a:solidFill>
              <a:latin typeface="微软雅黑" panose="020B0503020204020204" charset="-122"/>
              <a:ea typeface="微软雅黑" panose="020B0503020204020204" charset="-122"/>
            </a:endParaRPr>
          </a:p>
          <a:p>
            <a:pPr marL="0" indent="0">
              <a:lnSpc>
                <a:spcPct val="100000"/>
              </a:lnSpc>
              <a:spcBef>
                <a:spcPct val="0"/>
              </a:spcBef>
              <a:buNone/>
            </a:pPr>
            <a:r>
              <a:rPr lang="en-US" altLang="zh-CN" sz="1800" dirty="0">
                <a:solidFill>
                  <a:srgbClr val="008000"/>
                </a:solidFill>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p:txBody>
      </p:sp>
      <p:grpSp>
        <p:nvGrpSpPr>
          <p:cNvPr id="76804" name="组合 7"/>
          <p:cNvGrpSpPr/>
          <p:nvPr/>
        </p:nvGrpSpPr>
        <p:grpSpPr>
          <a:xfrm>
            <a:off x="4984750" y="1546225"/>
            <a:ext cx="3441700" cy="585788"/>
            <a:chOff x="5472100" y="2798930"/>
            <a:chExt cx="3442423" cy="585065"/>
          </a:xfrm>
        </p:grpSpPr>
        <p:sp>
          <p:nvSpPr>
            <p:cNvPr id="4" name="矩形 3"/>
            <p:cNvSpPr/>
            <p:nvPr/>
          </p:nvSpPr>
          <p:spPr>
            <a:xfrm>
              <a:off x="5472100" y="2798930"/>
              <a:ext cx="3442423" cy="585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a:stCxn id="4" idx="0"/>
            </p:cNvCxnSpPr>
            <p:nvPr/>
          </p:nvCxnSpPr>
          <p:spPr>
            <a:xfrm flipH="1">
              <a:off x="7193312"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082498"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372402" y="2798930"/>
              <a:ext cx="0" cy="585065"/>
            </a:xfrm>
            <a:prstGeom prst="line">
              <a:avLst/>
            </a:prstGeom>
            <a:ln w="2540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76818" name="文本框 6"/>
            <p:cNvSpPr txBox="1"/>
            <p:nvPr/>
          </p:nvSpPr>
          <p:spPr>
            <a:xfrm>
              <a:off x="8223586" y="2906796"/>
              <a:ext cx="585065" cy="36933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latin typeface="微软雅黑" panose="020B0503020204020204" charset="-122"/>
                  <a:ea typeface="微软雅黑" panose="020B0503020204020204" charset="-122"/>
                </a:rPr>
                <a:t>FF</a:t>
              </a:r>
              <a:endParaRPr lang="zh-CN" altLang="en-US" sz="1800" dirty="0">
                <a:latin typeface="微软雅黑" panose="020B0503020204020204" charset="-122"/>
                <a:ea typeface="微软雅黑" panose="020B0503020204020204" charset="-122"/>
              </a:endParaRPr>
            </a:p>
          </p:txBody>
        </p:sp>
        <p:sp>
          <p:nvSpPr>
            <p:cNvPr id="76819" name="文本框 11"/>
            <p:cNvSpPr txBox="1"/>
            <p:nvPr/>
          </p:nvSpPr>
          <p:spPr>
            <a:xfrm>
              <a:off x="7376534" y="2919941"/>
              <a:ext cx="585065" cy="36933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latin typeface="微软雅黑" panose="020B0503020204020204" charset="-122"/>
                  <a:ea typeface="微软雅黑" panose="020B0503020204020204" charset="-122"/>
                </a:rPr>
                <a:t>00</a:t>
              </a:r>
              <a:endParaRPr lang="zh-CN" altLang="en-US" sz="1800" dirty="0">
                <a:latin typeface="微软雅黑" panose="020B0503020204020204" charset="-122"/>
                <a:ea typeface="微软雅黑" panose="020B0503020204020204" charset="-122"/>
              </a:endParaRPr>
            </a:p>
          </p:txBody>
        </p:sp>
        <p:sp>
          <p:nvSpPr>
            <p:cNvPr id="76820" name="文本框 12"/>
            <p:cNvSpPr txBox="1"/>
            <p:nvPr/>
          </p:nvSpPr>
          <p:spPr>
            <a:xfrm>
              <a:off x="6518236" y="2934558"/>
              <a:ext cx="585065" cy="36933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latin typeface="微软雅黑" panose="020B0503020204020204" charset="-122"/>
                  <a:ea typeface="微软雅黑" panose="020B0503020204020204" charset="-122"/>
                </a:rPr>
                <a:t>00</a:t>
              </a:r>
              <a:endParaRPr lang="zh-CN" altLang="en-US" sz="1800" dirty="0">
                <a:latin typeface="微软雅黑" panose="020B0503020204020204" charset="-122"/>
                <a:ea typeface="微软雅黑" panose="020B0503020204020204" charset="-122"/>
              </a:endParaRPr>
            </a:p>
          </p:txBody>
        </p:sp>
        <p:sp>
          <p:nvSpPr>
            <p:cNvPr id="76821" name="文本框 13"/>
            <p:cNvSpPr txBox="1"/>
            <p:nvPr/>
          </p:nvSpPr>
          <p:spPr>
            <a:xfrm>
              <a:off x="5681262" y="2918927"/>
              <a:ext cx="585065" cy="369332"/>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latin typeface="微软雅黑" panose="020B0503020204020204" charset="-122"/>
                  <a:ea typeface="微软雅黑" panose="020B0503020204020204" charset="-122"/>
                </a:rPr>
                <a:t>00</a:t>
              </a:r>
              <a:endParaRPr lang="zh-CN" altLang="en-US" sz="1800" dirty="0">
                <a:latin typeface="微软雅黑" panose="020B0503020204020204" charset="-122"/>
                <a:ea typeface="微软雅黑" panose="020B0503020204020204" charset="-122"/>
              </a:endParaRPr>
            </a:p>
          </p:txBody>
        </p:sp>
      </p:grpSp>
      <p:sp>
        <p:nvSpPr>
          <p:cNvPr id="76805" name="文本框 25"/>
          <p:cNvSpPr txBox="1"/>
          <p:nvPr/>
        </p:nvSpPr>
        <p:spPr>
          <a:xfrm>
            <a:off x="7532688" y="1146175"/>
            <a:ext cx="990600" cy="400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latin typeface="微软雅黑" panose="020B0503020204020204" charset="-122"/>
                <a:ea typeface="微软雅黑" panose="020B0503020204020204" charset="-122"/>
              </a:rPr>
              <a:t>小地址</a:t>
            </a:r>
            <a:endParaRPr lang="zh-CN" altLang="en-US" sz="2000" dirty="0">
              <a:latin typeface="微软雅黑" panose="020B0503020204020204" charset="-122"/>
              <a:ea typeface="微软雅黑" panose="020B0503020204020204" charset="-122"/>
            </a:endParaRPr>
          </a:p>
        </p:txBody>
      </p:sp>
      <p:sp>
        <p:nvSpPr>
          <p:cNvPr id="76806" name="文本框 29"/>
          <p:cNvSpPr txBox="1"/>
          <p:nvPr/>
        </p:nvSpPr>
        <p:spPr>
          <a:xfrm>
            <a:off x="4933950" y="1133475"/>
            <a:ext cx="990600" cy="400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latin typeface="微软雅黑" panose="020B0503020204020204" charset="-122"/>
                <a:ea typeface="微软雅黑" panose="020B0503020204020204" charset="-122"/>
              </a:rPr>
              <a:t>大地址</a:t>
            </a:r>
            <a:endParaRPr lang="zh-CN" altLang="en-US" sz="2000" dirty="0">
              <a:latin typeface="微软雅黑" panose="020B0503020204020204" charset="-122"/>
              <a:ea typeface="微软雅黑" panose="020B0503020204020204" charset="-122"/>
            </a:endParaRPr>
          </a:p>
        </p:txBody>
      </p:sp>
      <p:sp>
        <p:nvSpPr>
          <p:cNvPr id="76807" name="文本框 31"/>
          <p:cNvSpPr txBox="1"/>
          <p:nvPr/>
        </p:nvSpPr>
        <p:spPr>
          <a:xfrm>
            <a:off x="4211638" y="1689100"/>
            <a:ext cx="725487" cy="400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2000" dirty="0">
                <a:latin typeface="微软雅黑" panose="020B0503020204020204" charset="-122"/>
                <a:ea typeface="微软雅黑" panose="020B0503020204020204" charset="-122"/>
              </a:rPr>
              <a:t>小端</a:t>
            </a:r>
            <a:endParaRPr lang="zh-CN" altLang="en-US" sz="2000" dirty="0">
              <a:latin typeface="微软雅黑" panose="020B0503020204020204" charset="-122"/>
              <a:ea typeface="微软雅黑" panose="020B0503020204020204" charset="-122"/>
            </a:endParaRPr>
          </a:p>
        </p:txBody>
      </p:sp>
      <p:sp>
        <p:nvSpPr>
          <p:cNvPr id="37" name="矩形 36"/>
          <p:cNvSpPr/>
          <p:nvPr/>
        </p:nvSpPr>
        <p:spPr>
          <a:xfrm>
            <a:off x="7616825" y="1558925"/>
            <a:ext cx="809625" cy="585788"/>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1"/>
          <p:cNvSpPr/>
          <p:nvPr/>
        </p:nvSpPr>
        <p:spPr>
          <a:xfrm>
            <a:off x="73025" y="4986338"/>
            <a:ext cx="8667750" cy="1630045"/>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ts val="600"/>
              </a:spcBef>
              <a:buNone/>
            </a:pPr>
            <a:r>
              <a:rPr lang="zh-CN" altLang="en-US" sz="1800" dirty="0">
                <a:solidFill>
                  <a:srgbClr val="0066FF"/>
                </a:solidFill>
                <a:latin typeface="微软雅黑" panose="020B0503020204020204" charset="-122"/>
                <a:ea typeface="微软雅黑" panose="020B0503020204020204" charset="-122"/>
              </a:rPr>
              <a:t>按照</a:t>
            </a:r>
            <a:r>
              <a:rPr lang="en-US" altLang="zh-CN" sz="1800" dirty="0">
                <a:solidFill>
                  <a:srgbClr val="0066FF"/>
                </a:solidFill>
                <a:latin typeface="微软雅黑" panose="020B0503020204020204" charset="-122"/>
                <a:ea typeface="微软雅黑" panose="020B0503020204020204" charset="-122"/>
              </a:rPr>
              <a:t>C</a:t>
            </a:r>
            <a:r>
              <a:rPr lang="zh-CN" altLang="en-US" sz="1800" dirty="0">
                <a:solidFill>
                  <a:srgbClr val="0066FF"/>
                </a:solidFill>
                <a:latin typeface="微软雅黑" panose="020B0503020204020204" charset="-122"/>
                <a:ea typeface="微软雅黑" panose="020B0503020204020204" charset="-122"/>
              </a:rPr>
              <a:t>语言标准，</a:t>
            </a:r>
            <a:r>
              <a:rPr lang="en-US" altLang="zh-CN" sz="1800" dirty="0">
                <a:solidFill>
                  <a:srgbClr val="0066FF"/>
                </a:solidFill>
                <a:latin typeface="微软雅黑" panose="020B0503020204020204" charset="-122"/>
                <a:ea typeface="微软雅黑" panose="020B0503020204020204" charset="-122"/>
              </a:rPr>
              <a:t>test.b</a:t>
            </a:r>
            <a:r>
              <a:rPr lang="zh-CN" altLang="en-US" sz="1800" dirty="0">
                <a:solidFill>
                  <a:srgbClr val="0066FF"/>
                </a:solidFill>
                <a:latin typeface="微软雅黑" panose="020B0503020204020204" charset="-122"/>
                <a:ea typeface="微软雅黑" panose="020B0503020204020204" charset="-122"/>
              </a:rPr>
              <a:t>从</a:t>
            </a:r>
            <a:r>
              <a:rPr lang="en-US" altLang="zh-CN" sz="1800" dirty="0">
                <a:solidFill>
                  <a:srgbClr val="0066FF"/>
                </a:solidFill>
                <a:latin typeface="微软雅黑" panose="020B0503020204020204" charset="-122"/>
                <a:ea typeface="微软雅黑" panose="020B0503020204020204" charset="-122"/>
              </a:rPr>
              <a:t>char</a:t>
            </a:r>
            <a:r>
              <a:rPr lang="zh-CN" altLang="en-US" sz="1800" dirty="0">
                <a:solidFill>
                  <a:srgbClr val="0066FF"/>
                </a:solidFill>
                <a:latin typeface="微软雅黑" panose="020B0503020204020204" charset="-122"/>
                <a:ea typeface="微软雅黑" panose="020B0503020204020204" charset="-122"/>
              </a:rPr>
              <a:t>型提升为</a:t>
            </a:r>
            <a:r>
              <a:rPr lang="en-US" altLang="zh-CN" sz="1800" dirty="0">
                <a:solidFill>
                  <a:srgbClr val="0066FF"/>
                </a:solidFill>
                <a:latin typeface="微软雅黑" panose="020B0503020204020204" charset="-122"/>
                <a:ea typeface="微软雅黑" panose="020B0503020204020204" charset="-122"/>
              </a:rPr>
              <a:t>int</a:t>
            </a:r>
            <a:r>
              <a:rPr lang="zh-CN" altLang="en-US" sz="1800" dirty="0">
                <a:solidFill>
                  <a:srgbClr val="0066FF"/>
                </a:solidFill>
                <a:latin typeface="微软雅黑" panose="020B0503020204020204" charset="-122"/>
                <a:ea typeface="微软雅黑" panose="020B0503020204020204" charset="-122"/>
              </a:rPr>
              <a:t>型，</a:t>
            </a:r>
            <a:r>
              <a:rPr lang="en-US" altLang="zh-CN" sz="1800" dirty="0">
                <a:solidFill>
                  <a:srgbClr val="0066FF"/>
                </a:solidFill>
                <a:latin typeface="微软雅黑" panose="020B0503020204020204" charset="-122"/>
                <a:ea typeface="微软雅黑" panose="020B0503020204020204" charset="-122"/>
              </a:rPr>
              <a:t>0xff</a:t>
            </a:r>
            <a:r>
              <a:rPr lang="zh-CN" altLang="en-US" sz="1800" dirty="0">
                <a:solidFill>
                  <a:srgbClr val="0066FF"/>
                </a:solidFill>
                <a:latin typeface="微软雅黑" panose="020B0503020204020204" charset="-122"/>
                <a:ea typeface="微软雅黑" panose="020B0503020204020204" charset="-122"/>
              </a:rPr>
              <a:t>为</a:t>
            </a:r>
            <a:r>
              <a:rPr lang="en-US" altLang="zh-CN" sz="1800" dirty="0">
                <a:solidFill>
                  <a:srgbClr val="0066FF"/>
                </a:solidFill>
                <a:latin typeface="微软雅黑" panose="020B0503020204020204" charset="-122"/>
                <a:ea typeface="微软雅黑" panose="020B0503020204020204" charset="-122"/>
              </a:rPr>
              <a:t>int</a:t>
            </a:r>
            <a:r>
              <a:rPr lang="zh-CN" altLang="en-US" sz="1800" dirty="0">
                <a:solidFill>
                  <a:srgbClr val="0066FF"/>
                </a:solidFill>
                <a:latin typeface="微软雅黑" panose="020B0503020204020204" charset="-122"/>
                <a:ea typeface="微软雅黑" panose="020B0503020204020204" charset="-122"/>
              </a:rPr>
              <a:t>型，故按</a:t>
            </a:r>
            <a:r>
              <a:rPr lang="en-US" altLang="zh-CN" sz="1800" dirty="0">
                <a:solidFill>
                  <a:srgbClr val="0066FF"/>
                </a:solidFill>
                <a:latin typeface="微软雅黑" panose="020B0503020204020204" charset="-122"/>
                <a:ea typeface="微软雅黑" panose="020B0503020204020204" charset="-122"/>
              </a:rPr>
              <a:t>int</a:t>
            </a:r>
            <a:r>
              <a:rPr lang="zh-CN" altLang="en-US" sz="1800" dirty="0">
                <a:solidFill>
                  <a:srgbClr val="0066FF"/>
                </a:solidFill>
                <a:latin typeface="微软雅黑" panose="020B0503020204020204" charset="-122"/>
                <a:ea typeface="微软雅黑" panose="020B0503020204020204" charset="-122"/>
              </a:rPr>
              <a:t>型比</a:t>
            </a:r>
            <a:endParaRPr lang="en-US" altLang="zh-CN" sz="1800" dirty="0">
              <a:solidFill>
                <a:srgbClr val="0066FF"/>
              </a:solidFill>
              <a:latin typeface="微软雅黑" panose="020B0503020204020204" charset="-122"/>
              <a:ea typeface="微软雅黑" panose="020B0503020204020204" charset="-122"/>
            </a:endParaRPr>
          </a:p>
          <a:p>
            <a:pPr marL="0" lvl="0" indent="0">
              <a:lnSpc>
                <a:spcPct val="100000"/>
              </a:lnSpc>
              <a:spcBef>
                <a:spcPts val="600"/>
              </a:spcBef>
              <a:buNone/>
            </a:pPr>
            <a:r>
              <a:rPr lang="zh-CN" altLang="en-US" sz="1800" dirty="0">
                <a:solidFill>
                  <a:srgbClr val="FF0000"/>
                </a:solidFill>
                <a:latin typeface="微软雅黑" panose="020B0503020204020204" charset="-122"/>
                <a:ea typeface="微软雅黑" panose="020B0503020204020204" charset="-122"/>
              </a:rPr>
              <a:t>在</a:t>
            </a:r>
            <a:r>
              <a:rPr lang="en-US" altLang="zh-CN" sz="1800" dirty="0">
                <a:solidFill>
                  <a:srgbClr val="FF0000"/>
                </a:solidFill>
                <a:latin typeface="微软雅黑" panose="020B0503020204020204" charset="-122"/>
                <a:ea typeface="微软雅黑" panose="020B0503020204020204" charset="-122"/>
              </a:rPr>
              <a:t>IA-32</a:t>
            </a:r>
            <a:r>
              <a:rPr lang="zh-CN" altLang="en-US" sz="1800" dirty="0">
                <a:solidFill>
                  <a:srgbClr val="FF0000"/>
                </a:solidFill>
                <a:latin typeface="微软雅黑" panose="020B0503020204020204" charset="-122"/>
                <a:ea typeface="微软雅黑" panose="020B0503020204020204" charset="-122"/>
              </a:rPr>
              <a:t>中，</a:t>
            </a:r>
            <a:r>
              <a:rPr lang="en-US" altLang="zh-CN" sz="1800" dirty="0">
                <a:solidFill>
                  <a:srgbClr val="FF0000"/>
                </a:solidFill>
                <a:latin typeface="微软雅黑" panose="020B0503020204020204" charset="-122"/>
                <a:ea typeface="微软雅黑" panose="020B0503020204020204" charset="-122"/>
              </a:rPr>
              <a:t>char</a:t>
            </a:r>
            <a:r>
              <a:rPr lang="zh-CN" altLang="en-US" sz="1800" dirty="0">
                <a:solidFill>
                  <a:srgbClr val="FF0000"/>
                </a:solidFill>
                <a:latin typeface="微软雅黑" panose="020B0503020204020204" charset="-122"/>
                <a:ea typeface="微软雅黑" panose="020B0503020204020204" charset="-122"/>
              </a:rPr>
              <a:t>为</a:t>
            </a:r>
            <a:r>
              <a:rPr lang="en-US" altLang="zh-CN" sz="1800" dirty="0">
                <a:solidFill>
                  <a:srgbClr val="FF0000"/>
                </a:solidFill>
                <a:latin typeface="微软雅黑" panose="020B0503020204020204" charset="-122"/>
                <a:ea typeface="微软雅黑" panose="020B0503020204020204" charset="-122"/>
              </a:rPr>
              <a:t>signed char</a:t>
            </a:r>
            <a:r>
              <a:rPr lang="zh-CN" altLang="en-US" sz="1800" dirty="0">
                <a:solidFill>
                  <a:srgbClr val="FF0000"/>
                </a:solidFill>
                <a:latin typeface="微软雅黑" panose="020B0503020204020204" charset="-122"/>
                <a:ea typeface="微软雅黑" panose="020B0503020204020204" charset="-122"/>
              </a:rPr>
              <a:t>，</a:t>
            </a:r>
            <a:r>
              <a:rPr lang="zh-CN" altLang="en-US" sz="1800" dirty="0">
                <a:solidFill>
                  <a:srgbClr val="0066FF"/>
                </a:solidFill>
                <a:latin typeface="微软雅黑" panose="020B0503020204020204" charset="-122"/>
                <a:ea typeface="微软雅黑" panose="020B0503020204020204" charset="-122"/>
              </a:rPr>
              <a:t>扩展为</a:t>
            </a:r>
            <a:r>
              <a:rPr lang="en-US" altLang="zh-CN" sz="1800" dirty="0">
                <a:solidFill>
                  <a:srgbClr val="0066FF"/>
                </a:solidFill>
                <a:latin typeface="微软雅黑" panose="020B0503020204020204" charset="-122"/>
                <a:ea typeface="微软雅黑" panose="020B0503020204020204" charset="-122"/>
              </a:rPr>
              <a:t>32</a:t>
            </a:r>
            <a:r>
              <a:rPr lang="zh-CN" altLang="en-US" sz="1800" dirty="0">
                <a:solidFill>
                  <a:srgbClr val="0066FF"/>
                </a:solidFill>
                <a:latin typeface="微软雅黑" panose="020B0503020204020204" charset="-122"/>
                <a:ea typeface="微软雅黑" panose="020B0503020204020204" charset="-122"/>
              </a:rPr>
              <a:t>位后为全</a:t>
            </a:r>
            <a:r>
              <a:rPr lang="en-US" altLang="zh-CN" sz="1800" dirty="0">
                <a:solidFill>
                  <a:srgbClr val="0066FF"/>
                </a:solidFill>
                <a:latin typeface="微软雅黑" panose="020B0503020204020204" charset="-122"/>
                <a:ea typeface="微软雅黑" panose="020B0503020204020204" charset="-122"/>
              </a:rPr>
              <a:t>1</a:t>
            </a:r>
            <a:r>
              <a:rPr lang="zh-CN" altLang="en-US" sz="1800" dirty="0">
                <a:solidFill>
                  <a:srgbClr val="0066FF"/>
                </a:solidFill>
                <a:latin typeface="微软雅黑" panose="020B0503020204020204" charset="-122"/>
                <a:ea typeface="微软雅黑" panose="020B0503020204020204" charset="-122"/>
              </a:rPr>
              <a:t>，真值为</a:t>
            </a:r>
            <a:r>
              <a:rPr lang="en-US" altLang="zh-CN" sz="1800" dirty="0">
                <a:solidFill>
                  <a:srgbClr val="0066FF"/>
                </a:solidFill>
                <a:latin typeface="微软雅黑" panose="020B0503020204020204" charset="-122"/>
                <a:ea typeface="微软雅黑" panose="020B0503020204020204" charset="-122"/>
              </a:rPr>
              <a:t>-1</a:t>
            </a:r>
            <a:r>
              <a:rPr lang="zh-CN" altLang="en-US" sz="1800" dirty="0">
                <a:solidFill>
                  <a:srgbClr val="0066FF"/>
                </a:solidFill>
                <a:latin typeface="微软雅黑" panose="020B0503020204020204" charset="-122"/>
                <a:ea typeface="微软雅黑" panose="020B0503020204020204" charset="-122"/>
              </a:rPr>
              <a:t>；而</a:t>
            </a:r>
            <a:r>
              <a:rPr lang="en-US" altLang="zh-CN" sz="1800" dirty="0">
                <a:solidFill>
                  <a:srgbClr val="0066FF"/>
                </a:solidFill>
                <a:latin typeface="微软雅黑" panose="020B0503020204020204" charset="-122"/>
                <a:ea typeface="微软雅黑" panose="020B0503020204020204" charset="-122"/>
              </a:rPr>
              <a:t>0xff</a:t>
            </a:r>
            <a:r>
              <a:rPr lang="zh-CN" altLang="en-US" sz="1800" dirty="0">
                <a:solidFill>
                  <a:srgbClr val="0066FF"/>
                </a:solidFill>
                <a:latin typeface="微软雅黑" panose="020B0503020204020204" charset="-122"/>
                <a:ea typeface="微软雅黑" panose="020B0503020204020204" charset="-122"/>
              </a:rPr>
              <a:t>的真值是</a:t>
            </a:r>
            <a:r>
              <a:rPr lang="en-US" altLang="zh-CN" sz="1800" dirty="0">
                <a:solidFill>
                  <a:srgbClr val="0066FF"/>
                </a:solidFill>
                <a:latin typeface="微软雅黑" panose="020B0503020204020204" charset="-122"/>
                <a:ea typeface="微软雅黑" panose="020B0503020204020204" charset="-122"/>
              </a:rPr>
              <a:t>255</a:t>
            </a:r>
            <a:r>
              <a:rPr lang="zh-CN" altLang="en-US" sz="1800" dirty="0">
                <a:solidFill>
                  <a:srgbClr val="0066FF"/>
                </a:solidFill>
                <a:latin typeface="微软雅黑" panose="020B0503020204020204" charset="-122"/>
                <a:ea typeface="微软雅黑" panose="020B0503020204020204" charset="-122"/>
              </a:rPr>
              <a:t>；等式左右不等！</a:t>
            </a:r>
            <a:endParaRPr lang="en-US" altLang="zh-CN" sz="1800" dirty="0">
              <a:solidFill>
                <a:srgbClr val="0066FF"/>
              </a:solidFill>
              <a:latin typeface="微软雅黑" panose="020B0503020204020204" charset="-122"/>
              <a:ea typeface="微软雅黑" panose="020B0503020204020204" charset="-122"/>
            </a:endParaRPr>
          </a:p>
          <a:p>
            <a:pPr marL="0" lvl="0" indent="0">
              <a:lnSpc>
                <a:spcPct val="100000"/>
              </a:lnSpc>
              <a:spcBef>
                <a:spcPts val="600"/>
              </a:spcBef>
              <a:buNone/>
            </a:pPr>
            <a:r>
              <a:rPr lang="zh-CN" altLang="en-US" sz="1800" dirty="0">
                <a:solidFill>
                  <a:srgbClr val="FF0000"/>
                </a:solidFill>
                <a:latin typeface="微软雅黑" panose="020B0503020204020204" charset="-122"/>
                <a:ea typeface="微软雅黑" panose="020B0503020204020204" charset="-122"/>
              </a:rPr>
              <a:t>在</a:t>
            </a:r>
            <a:r>
              <a:rPr lang="en-US" altLang="zh-CN" sz="1800" dirty="0">
                <a:solidFill>
                  <a:srgbClr val="FF0000"/>
                </a:solidFill>
                <a:latin typeface="微软雅黑" panose="020B0503020204020204" charset="-122"/>
                <a:ea typeface="微软雅黑" panose="020B0503020204020204" charset="-122"/>
              </a:rPr>
              <a:t>RISC-V</a:t>
            </a:r>
            <a:r>
              <a:rPr lang="zh-CN" altLang="en-US" sz="1800" dirty="0">
                <a:solidFill>
                  <a:srgbClr val="FF0000"/>
                </a:solidFill>
                <a:latin typeface="微软雅黑" panose="020B0503020204020204" charset="-122"/>
                <a:ea typeface="微软雅黑" panose="020B0503020204020204" charset="-122"/>
              </a:rPr>
              <a:t>中，</a:t>
            </a:r>
            <a:r>
              <a:rPr lang="en-US" altLang="zh-CN" sz="1800" dirty="0">
                <a:solidFill>
                  <a:srgbClr val="FF0000"/>
                </a:solidFill>
                <a:latin typeface="微软雅黑" panose="020B0503020204020204" charset="-122"/>
                <a:ea typeface="微软雅黑" panose="020B0503020204020204" charset="-122"/>
              </a:rPr>
              <a:t>char</a:t>
            </a:r>
            <a:r>
              <a:rPr lang="zh-CN" altLang="en-US" sz="1800" dirty="0">
                <a:solidFill>
                  <a:srgbClr val="FF0000"/>
                </a:solidFill>
                <a:latin typeface="微软雅黑" panose="020B0503020204020204" charset="-122"/>
                <a:ea typeface="微软雅黑" panose="020B0503020204020204" charset="-122"/>
              </a:rPr>
              <a:t>为</a:t>
            </a:r>
            <a:r>
              <a:rPr lang="en-US" altLang="zh-CN" sz="1800" dirty="0">
                <a:solidFill>
                  <a:srgbClr val="FF0000"/>
                </a:solidFill>
                <a:latin typeface="微软雅黑" panose="020B0503020204020204" charset="-122"/>
                <a:ea typeface="微软雅黑" panose="020B0503020204020204" charset="-122"/>
              </a:rPr>
              <a:t>unsigned char</a:t>
            </a:r>
            <a:r>
              <a:rPr lang="zh-CN" altLang="en-US" sz="1800" dirty="0">
                <a:solidFill>
                  <a:srgbClr val="FF0000"/>
                </a:solidFill>
                <a:latin typeface="微软雅黑" panose="020B0503020204020204" charset="-122"/>
                <a:ea typeface="微软雅黑" panose="020B0503020204020204" charset="-122"/>
              </a:rPr>
              <a:t>，</a:t>
            </a:r>
            <a:r>
              <a:rPr lang="zh-CN" altLang="en-US" sz="1800" dirty="0">
                <a:solidFill>
                  <a:srgbClr val="0066FF"/>
                </a:solidFill>
                <a:latin typeface="微软雅黑" panose="020B0503020204020204" charset="-122"/>
                <a:ea typeface="微软雅黑" panose="020B0503020204020204" charset="-122"/>
              </a:rPr>
              <a:t>扩展为</a:t>
            </a:r>
            <a:r>
              <a:rPr lang="en-US" altLang="zh-CN" sz="1800" dirty="0">
                <a:solidFill>
                  <a:srgbClr val="0066FF"/>
                </a:solidFill>
                <a:latin typeface="微软雅黑" panose="020B0503020204020204" charset="-122"/>
                <a:ea typeface="微软雅黑" panose="020B0503020204020204" charset="-122"/>
              </a:rPr>
              <a:t>32</a:t>
            </a:r>
            <a:r>
              <a:rPr lang="zh-CN" altLang="en-US" sz="1800" dirty="0">
                <a:solidFill>
                  <a:srgbClr val="0066FF"/>
                </a:solidFill>
                <a:latin typeface="微软雅黑" panose="020B0503020204020204" charset="-122"/>
                <a:ea typeface="微软雅黑" panose="020B0503020204020204" charset="-122"/>
              </a:rPr>
              <a:t>位后为</a:t>
            </a:r>
            <a:r>
              <a:rPr lang="en-US" altLang="zh-CN" sz="1800" dirty="0">
                <a:solidFill>
                  <a:srgbClr val="0066FF"/>
                </a:solidFill>
                <a:latin typeface="微软雅黑" panose="020B0503020204020204" charset="-122"/>
                <a:ea typeface="微软雅黑" panose="020B0503020204020204" charset="-122"/>
              </a:rPr>
              <a:t>0x0000 00ff</a:t>
            </a:r>
            <a:r>
              <a:rPr lang="zh-CN" altLang="en-US" sz="1800" dirty="0">
                <a:solidFill>
                  <a:srgbClr val="0066FF"/>
                </a:solidFill>
                <a:latin typeface="微软雅黑" panose="020B0503020204020204" charset="-122"/>
                <a:ea typeface="微软雅黑" panose="020B0503020204020204" charset="-122"/>
              </a:rPr>
              <a:t>，因而，等式左右都是</a:t>
            </a:r>
            <a:r>
              <a:rPr lang="en-US" altLang="zh-CN" sz="1800" dirty="0">
                <a:solidFill>
                  <a:srgbClr val="0066FF"/>
                </a:solidFill>
                <a:latin typeface="微软雅黑" panose="020B0503020204020204" charset="-122"/>
                <a:ea typeface="微软雅黑" panose="020B0503020204020204" charset="-122"/>
              </a:rPr>
              <a:t>255</a:t>
            </a:r>
            <a:r>
              <a:rPr lang="zh-CN" altLang="en-US" sz="1800" dirty="0">
                <a:solidFill>
                  <a:srgbClr val="0066FF"/>
                </a:solidFill>
                <a:latin typeface="微软雅黑" panose="020B0503020204020204" charset="-122"/>
                <a:ea typeface="微软雅黑" panose="020B0503020204020204" charset="-122"/>
              </a:rPr>
              <a:t>，相等！</a:t>
            </a:r>
            <a:endParaRPr lang="en-US" altLang="zh-CN" sz="1800" dirty="0">
              <a:solidFill>
                <a:srgbClr val="0066FF"/>
              </a:solidFill>
              <a:latin typeface="微软雅黑" panose="020B0503020204020204" charset="-122"/>
              <a:ea typeface="微软雅黑" panose="020B0503020204020204" charset="-122"/>
            </a:endParaRPr>
          </a:p>
        </p:txBody>
      </p:sp>
      <p:sp>
        <p:nvSpPr>
          <p:cNvPr id="38" name="矩形 37"/>
          <p:cNvSpPr/>
          <p:nvPr/>
        </p:nvSpPr>
        <p:spPr>
          <a:xfrm>
            <a:off x="3808730" y="2514600"/>
            <a:ext cx="4794250" cy="2245360"/>
          </a:xfrm>
          <a:prstGeom prst="rect">
            <a:avLst/>
          </a:prstGeom>
          <a:ln>
            <a:solidFill>
              <a:schemeClr val="tx1"/>
            </a:solidFill>
          </a:ln>
        </p:spPr>
        <p:txBody>
          <a:bodyPr wrap="square">
            <a:spAutoFit/>
          </a:bodyPr>
          <a:lstStyle/>
          <a:p>
            <a:pPr marL="0" marR="0" lvl="0" indent="0" algn="l" defTabSz="914400" rtl="0" eaLnBrk="0" fontAlgn="base" latinLnBrk="0" hangingPunct="0">
              <a:lnSpc>
                <a:spcPts val="2800"/>
              </a:lnSpc>
              <a:spcBef>
                <a:spcPct val="0"/>
              </a:spcBef>
              <a:spcAft>
                <a:spcPct val="0"/>
              </a:spcAft>
              <a:buClrTx/>
              <a:buSzTx/>
              <a:buFontTx/>
              <a:buNone/>
              <a:defRPr/>
            </a:pPr>
            <a:r>
              <a:rPr kumimoji="0" lang="en-US"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C</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语言标准</a:t>
            </a:r>
            <a:r>
              <a:rPr kumimoji="0" lang="zh-CN" altLang="zh-CN" sz="1600" b="1"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2" charset="0"/>
              </a:rPr>
              <a:t>没有明确规定</a:t>
            </a:r>
            <a:r>
              <a:rPr kumimoji="0" lang="en-US" altLang="zh-CN" sz="1600" b="1"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2" charset="0"/>
              </a:rPr>
              <a:t>char</a:t>
            </a:r>
            <a:r>
              <a:rPr kumimoji="0" lang="zh-CN" altLang="zh-CN" sz="1600" b="1"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2" charset="0"/>
              </a:rPr>
              <a:t>为无符号还是带符号整型</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，当程序移植到另一个系统时，其行为可能发生变化，从而造成难以理解的结果。为避免这种情况，</a:t>
            </a:r>
            <a:r>
              <a:rPr kumimoji="0" lang="zh-CN" altLang="zh-CN" sz="1600" b="1" i="0" u="none" strike="noStrike" kern="100" cap="none" spc="0" normalizeH="0" baseline="0" noProof="0" dirty="0">
                <a:ln>
                  <a:noFill/>
                </a:ln>
                <a:solidFill>
                  <a:srgbClr val="FF0000"/>
                </a:solidFill>
                <a:effectLst/>
                <a:uLnTx/>
                <a:uFillTx/>
                <a:latin typeface="微软雅黑" panose="020B0503020204020204" charset="-122"/>
                <a:ea typeface="微软雅黑" panose="020B0503020204020204" charset="-122"/>
                <a:cs typeface="Times New Roman" panose="02020603050405020304" pitchFamily="2" charset="0"/>
              </a:rPr>
              <a:t>程序员应尽量编写行为确定的程序</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a:t>
            </a:r>
            <a:r>
              <a:rPr kumimoji="0" lang="zh-CN" altLang="en-US"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对于一字节整数，应</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显式定义成</a:t>
            </a:r>
            <a:r>
              <a:rPr kumimoji="0" lang="en-US"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signed char</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或</a:t>
            </a:r>
            <a:r>
              <a:rPr kumimoji="0" lang="en-US"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unsigned char</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a:t>
            </a:r>
            <a:r>
              <a:rPr kumimoji="0" lang="zh-CN" altLang="en-US"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作</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字符处理时，则可使用</a:t>
            </a:r>
            <a:r>
              <a:rPr kumimoji="0" lang="en-US"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char</a:t>
            </a:r>
            <a:r>
              <a:rPr kumimoji="0" lang="zh-CN" altLang="zh-CN" sz="1600" b="1" i="0" u="none" strike="noStrike" kern="1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pitchFamily="2" charset="0"/>
              </a:rPr>
              <a:t>型。</a:t>
            </a:r>
            <a:endParaRPr kumimoji="0" lang="zh-CN" altLang="en-US" sz="16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2" name="组合 11"/>
          <p:cNvGrpSpPr/>
          <p:nvPr/>
        </p:nvGrpSpPr>
        <p:grpSpPr>
          <a:xfrm>
            <a:off x="1949450" y="1584325"/>
            <a:ext cx="1914525" cy="1476375"/>
            <a:chOff x="1949810" y="1583932"/>
            <a:chExt cx="1914450" cy="1476350"/>
          </a:xfrm>
        </p:grpSpPr>
        <p:sp>
          <p:nvSpPr>
            <p:cNvPr id="76812" name="矩形 4"/>
            <p:cNvSpPr/>
            <p:nvPr/>
          </p:nvSpPr>
          <p:spPr>
            <a:xfrm>
              <a:off x="1949810" y="1583932"/>
              <a:ext cx="1914450" cy="923330"/>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sz="1800" dirty="0">
                  <a:solidFill>
                    <a:srgbClr val="FF0000"/>
                  </a:solidFill>
                  <a:latin typeface="微软雅黑" panose="020B0503020204020204" charset="-122"/>
                  <a:ea typeface="微软雅黑" panose="020B0503020204020204" charset="-122"/>
                </a:rPr>
                <a:t>未确定行为（</a:t>
              </a:r>
              <a:r>
                <a:rPr lang="en-US" altLang="zh-CN" sz="1800" dirty="0">
                  <a:solidFill>
                    <a:srgbClr val="FF0000"/>
                  </a:solidFill>
                  <a:latin typeface="微软雅黑" panose="020B0503020204020204" charset="-122"/>
                  <a:ea typeface="微软雅黑" panose="020B0503020204020204" charset="-122"/>
                </a:rPr>
                <a:t>unspecified behavior</a:t>
              </a:r>
              <a:r>
                <a:rPr lang="zh-CN" altLang="en-US" sz="1800" dirty="0">
                  <a:solidFill>
                    <a:srgbClr val="FF0000"/>
                  </a:solidFill>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语句</a:t>
              </a:r>
              <a:endParaRPr lang="zh-CN" altLang="en-US" sz="1800" dirty="0"/>
            </a:p>
          </p:txBody>
        </p:sp>
        <p:sp>
          <p:nvSpPr>
            <p:cNvPr id="11" name="箭头: 下 10"/>
            <p:cNvSpPr/>
            <p:nvPr/>
          </p:nvSpPr>
          <p:spPr>
            <a:xfrm>
              <a:off x="2186339" y="2460217"/>
              <a:ext cx="352411" cy="6000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charRg st="0" end="46"/>
                                            </p:txEl>
                                          </p:spTgt>
                                        </p:tgtEl>
                                        <p:attrNameLst>
                                          <p:attrName>style.visibility</p:attrName>
                                        </p:attrNameLst>
                                      </p:cBhvr>
                                      <p:to>
                                        <p:strVal val="visible"/>
                                      </p:to>
                                    </p:set>
                                    <p:animEffect transition="in" filter="randombar(horizontal)">
                                      <p:cBhvr>
                                        <p:cTn id="12" dur="500"/>
                                        <p:tgtEl>
                                          <p:spTgt spid="2">
                                            <p:txEl>
                                              <p:charRg st="0"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charRg st="46" end="109"/>
                                            </p:txEl>
                                          </p:spTgt>
                                        </p:tgtEl>
                                        <p:attrNameLst>
                                          <p:attrName>style.visibility</p:attrName>
                                        </p:attrNameLst>
                                      </p:cBhvr>
                                      <p:to>
                                        <p:strVal val="visible"/>
                                      </p:to>
                                    </p:set>
                                    <p:animEffect transition="in" filter="randombar(horizontal)">
                                      <p:cBhvr>
                                        <p:cTn id="17" dur="500"/>
                                        <p:tgtEl>
                                          <p:spTgt spid="2">
                                            <p:txEl>
                                              <p:charRg st="46"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charRg st="109" end="174"/>
                                            </p:txEl>
                                          </p:spTgt>
                                        </p:tgtEl>
                                        <p:attrNameLst>
                                          <p:attrName>style.visibility</p:attrName>
                                        </p:attrNameLst>
                                      </p:cBhvr>
                                      <p:to>
                                        <p:strVal val="visible"/>
                                      </p:to>
                                    </p:set>
                                    <p:animEffect transition="in" filter="randombar(horizontal)">
                                      <p:cBhvr>
                                        <p:cTn id="22" dur="500"/>
                                        <p:tgtEl>
                                          <p:spTgt spid="2">
                                            <p:txEl>
                                              <p:charRg st="109" end="1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randombar(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idx="4294967295"/>
          </p:nvPr>
        </p:nvSpPr>
        <p:spPr>
          <a:xfrm>
            <a:off x="467360" y="260668"/>
            <a:ext cx="8229600" cy="666115"/>
          </a:xfrm>
        </p:spPr>
        <p:txBody>
          <a:bodyPr vert="horz" wrap="square" lIns="63500" tIns="25400" rIns="63500" bIns="25400" anchor="t" anchorCtr="0">
            <a:spAutoFit/>
          </a:bodyPr>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C语言程序中的整数</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graphicFrame>
        <p:nvGraphicFramePr>
          <p:cNvPr id="24579" name="表格 24578"/>
          <p:cNvGraphicFramePr/>
          <p:nvPr>
            <p:custDataLst>
              <p:tags r:id="rId1"/>
            </p:custDataLst>
          </p:nvPr>
        </p:nvGraphicFramePr>
        <p:xfrm>
          <a:off x="502285" y="3573145"/>
          <a:ext cx="8026400" cy="2888615"/>
        </p:xfrm>
        <a:graphic>
          <a:graphicData uri="http://schemas.openxmlformats.org/drawingml/2006/table">
            <a:tbl>
              <a:tblPr/>
              <a:tblGrid>
                <a:gridCol w="3391535"/>
                <a:gridCol w="1099820"/>
                <a:gridCol w="602615"/>
                <a:gridCol w="2932430"/>
              </a:tblGrid>
              <a:tr h="34163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sz="1600" b="1" dirty="0">
                          <a:latin typeface="Arial" panose="020B0604020202020204" pitchFamily="34" charset="0"/>
                          <a:ea typeface="黑体" panose="02010609060101010101" pitchFamily="2" charset="-122"/>
                        </a:rPr>
                        <a:t>关系表达式</a:t>
                      </a:r>
                      <a:endParaRPr lang="zh-CN" altLang="en-US" sz="1600" b="1"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sz="1600" b="1">
                          <a:ln>
                            <a:noFill/>
                          </a:ln>
                          <a:effectLst/>
                          <a:latin typeface="Times New Roman" panose="02020603050405020304" pitchFamily="2" charset="0"/>
                          <a:ea typeface="黑体" panose="02010609060101010101" pitchFamily="2" charset="-122"/>
                          <a:sym typeface="+mn-ea"/>
                        </a:rPr>
                        <a:t>有符号</a:t>
                      </a:r>
                      <a:r>
                        <a:rPr lang="en-US" altLang="zh-CN" sz="1600" b="1">
                          <a:ln>
                            <a:noFill/>
                          </a:ln>
                          <a:effectLst/>
                          <a:latin typeface="Times New Roman" panose="02020603050405020304" pitchFamily="2" charset="0"/>
                          <a:ea typeface="黑体" panose="02010609060101010101" pitchFamily="2" charset="-122"/>
                          <a:sym typeface="+mn-ea"/>
                        </a:rPr>
                        <a:t>/</a:t>
                      </a:r>
                      <a:r>
                        <a:rPr lang="zh-CN" altLang="en-US" sz="1600" b="1">
                          <a:ln>
                            <a:noFill/>
                          </a:ln>
                          <a:effectLst/>
                          <a:latin typeface="Times New Roman" panose="02020603050405020304" pitchFamily="2" charset="0"/>
                          <a:ea typeface="黑体" panose="02010609060101010101" pitchFamily="2" charset="-122"/>
                          <a:sym typeface="+mn-ea"/>
                        </a:rPr>
                        <a:t>无符号</a:t>
                      </a:r>
                      <a:endParaRPr lang="zh-CN" altLang="en-US" sz="1600" b="1"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sz="1600" b="1" dirty="0">
                          <a:latin typeface="Arial" panose="020B0604020202020204" pitchFamily="34" charset="0"/>
                          <a:ea typeface="黑体" panose="02010609060101010101" pitchFamily="2" charset="-122"/>
                        </a:rPr>
                        <a:t>结果</a:t>
                      </a:r>
                      <a:endParaRPr lang="zh-CN" altLang="en-US" sz="1600" b="1"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buNone/>
                      </a:pPr>
                      <a:r>
                        <a:rPr lang="zh-CN" altLang="en-US" sz="1600" b="1" dirty="0">
                          <a:latin typeface="Arial" panose="020B0604020202020204" pitchFamily="34" charset="0"/>
                          <a:ea typeface="黑体" panose="02010609060101010101" pitchFamily="2" charset="-122"/>
                        </a:rPr>
                        <a:t>说明</a:t>
                      </a:r>
                      <a:endParaRPr lang="zh-CN" altLang="en-US" sz="1600" b="1"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698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spcBef>
                          <a:spcPct val="25000"/>
                        </a:spcBef>
                        <a:buNone/>
                      </a:pPr>
                      <a:r>
                        <a:rPr lang="en-US" altLang="zh-CN" sz="1600" b="1" dirty="0">
                          <a:latin typeface="Arial" panose="020B0604020202020204" pitchFamily="34" charset="0"/>
                          <a:ea typeface="黑体" panose="02010609060101010101" pitchFamily="2" charset="-122"/>
                        </a:rPr>
                        <a:t>0 == 0U</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-1 &lt; 0</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-1 &lt; 0U</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2147483647 &gt; -2147483647-1</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2147483647U &gt; -2147483647-1</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2147483647 &gt; (int) 2147483648U</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-1 &gt; -2</a:t>
                      </a:r>
                      <a:endParaRPr lang="en-US" altLang="zh-CN" sz="1600" b="1" dirty="0">
                        <a:latin typeface="Arial" panose="020B0604020202020204" pitchFamily="34" charset="0"/>
                        <a:ea typeface="黑体" panose="02010609060101010101" pitchFamily="2" charset="-122"/>
                      </a:endParaRPr>
                    </a:p>
                    <a:p>
                      <a:pPr marL="203200" lvl="0" indent="-203200">
                        <a:spcBef>
                          <a:spcPct val="25000"/>
                        </a:spcBef>
                        <a:buNone/>
                      </a:pPr>
                      <a:r>
                        <a:rPr lang="en-US" altLang="zh-CN" sz="1600" b="1" dirty="0">
                          <a:latin typeface="Arial" panose="020B0604020202020204" pitchFamily="34" charset="0"/>
                          <a:ea typeface="黑体" panose="02010609060101010101" pitchFamily="2" charset="-122"/>
                        </a:rPr>
                        <a:t>(unsigned) -1 &gt; -2</a:t>
                      </a:r>
                      <a:endParaRPr lang="en-US" altLang="zh-CN" sz="1600" b="1"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spcBef>
                          <a:spcPct val="25000"/>
                        </a:spcBef>
                        <a:buNone/>
                      </a:pPr>
                      <a:endParaRPr lang="zh-CN" altLang="en-US" sz="1600"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lgn="ctr">
                        <a:spcBef>
                          <a:spcPct val="25000"/>
                        </a:spcBef>
                        <a:buNone/>
                      </a:pPr>
                      <a:endParaRPr lang="en-US" altLang="zh-CN" sz="1600"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203200" lvl="0" indent="-203200">
                        <a:spcBef>
                          <a:spcPct val="25000"/>
                        </a:spcBef>
                        <a:buNone/>
                      </a:pPr>
                      <a:endParaRPr lang="en-US" altLang="zh-CN" sz="1600" dirty="0">
                        <a:latin typeface="Arial" panose="020B0604020202020204" pitchFamily="34" charset="0"/>
                        <a:ea typeface="黑体" panose="02010609060101010101" pitchFamily="2" charset="-122"/>
                      </a:endParaRPr>
                    </a:p>
                  </a:txBody>
                  <a:tcPr marT="45710" marB="4571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4596" name="Rectangle 56"/>
          <p:cNvSpPr/>
          <p:nvPr/>
        </p:nvSpPr>
        <p:spPr>
          <a:xfrm>
            <a:off x="0" y="5059363"/>
            <a:ext cx="184150" cy="45720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b="0" dirty="0">
              <a:latin typeface="Times New Roman" panose="02020603050405020304" pitchFamily="2" charset="0"/>
            </a:endParaRPr>
          </a:p>
        </p:txBody>
      </p:sp>
      <p:sp>
        <p:nvSpPr>
          <p:cNvPr id="401468" name="Rectangle 60"/>
          <p:cNvSpPr/>
          <p:nvPr/>
        </p:nvSpPr>
        <p:spPr>
          <a:xfrm>
            <a:off x="545783" y="1283018"/>
            <a:ext cx="7886700" cy="423545"/>
          </a:xfrm>
          <a:prstGeom prst="rect">
            <a:avLst/>
          </a:prstGeom>
          <a:noFill/>
          <a:ln w="12700">
            <a:noFill/>
          </a:ln>
        </p:spPr>
        <p:txBody>
          <a:bodyPr wrap="non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zh-CN" altLang="en-US" sz="1800" dirty="0">
                <a:latin typeface="微软雅黑" panose="020B0503020204020204" charset="-122"/>
                <a:ea typeface="微软雅黑" panose="020B0503020204020204" charset="-122"/>
              </a:rPr>
              <a:t>无符号数：</a:t>
            </a:r>
            <a:r>
              <a:rPr lang="en-US" altLang="zh-CN" sz="1800" dirty="0">
                <a:latin typeface="微软雅黑" panose="020B0503020204020204" charset="-122"/>
                <a:ea typeface="微软雅黑" panose="020B0503020204020204" charset="-122"/>
              </a:rPr>
              <a:t>unsigned int ( short / long)</a:t>
            </a:r>
            <a:r>
              <a:rPr lang="zh-CN" altLang="en-US"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有符号数： </a:t>
            </a:r>
            <a:r>
              <a:rPr lang="en-US" altLang="zh-CN" sz="1800" dirty="0">
                <a:latin typeface="微软雅黑" panose="020B0503020204020204" charset="-122"/>
                <a:ea typeface="微软雅黑" panose="020B0503020204020204" charset="-122"/>
              </a:rPr>
              <a:t>int ( short / long)</a:t>
            </a:r>
            <a:endParaRPr lang="en-US" altLang="zh-CN" sz="1800" dirty="0">
              <a:latin typeface="微软雅黑" panose="020B0503020204020204" charset="-122"/>
              <a:ea typeface="微软雅黑" panose="020B0503020204020204" charset="-122"/>
            </a:endParaRPr>
          </a:p>
        </p:txBody>
      </p:sp>
      <p:sp>
        <p:nvSpPr>
          <p:cNvPr id="401469" name="Rectangle 61"/>
          <p:cNvSpPr/>
          <p:nvPr/>
        </p:nvSpPr>
        <p:spPr>
          <a:xfrm>
            <a:off x="539433" y="2277110"/>
            <a:ext cx="6794500" cy="42354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zh-CN" altLang="en-US" sz="1800" dirty="0">
                <a:solidFill>
                  <a:srgbClr val="3333FF"/>
                </a:solidFill>
                <a:latin typeface="微软雅黑" panose="020B0503020204020204" charset="-122"/>
                <a:ea typeface="微软雅黑" panose="020B0503020204020204" charset="-122"/>
              </a:rPr>
              <a:t>常在一个数的后面加一个“</a:t>
            </a:r>
            <a:r>
              <a:rPr lang="en-US" altLang="zh-CN" sz="1800" dirty="0">
                <a:solidFill>
                  <a:srgbClr val="3333FF"/>
                </a:solidFill>
                <a:latin typeface="微软雅黑" panose="020B0503020204020204" charset="-122"/>
                <a:ea typeface="微软雅黑" panose="020B0503020204020204" charset="-122"/>
              </a:rPr>
              <a:t>u”</a:t>
            </a:r>
            <a:r>
              <a:rPr lang="zh-CN" altLang="en-US" sz="1800" dirty="0">
                <a:solidFill>
                  <a:srgbClr val="3333FF"/>
                </a:solidFill>
                <a:latin typeface="微软雅黑" panose="020B0503020204020204" charset="-122"/>
                <a:ea typeface="微软雅黑" panose="020B0503020204020204" charset="-122"/>
              </a:rPr>
              <a:t>或“</a:t>
            </a:r>
            <a:r>
              <a:rPr lang="en-US" altLang="zh-CN" sz="1800" dirty="0">
                <a:solidFill>
                  <a:srgbClr val="3333FF"/>
                </a:solidFill>
                <a:latin typeface="微软雅黑" panose="020B0503020204020204" charset="-122"/>
                <a:ea typeface="微软雅黑" panose="020B0503020204020204" charset="-122"/>
              </a:rPr>
              <a:t>U”</a:t>
            </a:r>
            <a:r>
              <a:rPr lang="zh-CN" altLang="en-US" sz="1800" dirty="0">
                <a:solidFill>
                  <a:srgbClr val="3333FF"/>
                </a:solidFill>
                <a:latin typeface="微软雅黑" panose="020B0503020204020204" charset="-122"/>
                <a:ea typeface="微软雅黑" panose="020B0503020204020204" charset="-122"/>
              </a:rPr>
              <a:t>表示无符号数</a:t>
            </a:r>
            <a:endParaRPr lang="en-US" altLang="zh-CN" sz="1800" dirty="0">
              <a:solidFill>
                <a:srgbClr val="3333FF"/>
              </a:solidFill>
              <a:latin typeface="微软雅黑" panose="020B0503020204020204" charset="-122"/>
              <a:ea typeface="微软雅黑" panose="020B0503020204020204" charset="-122"/>
            </a:endParaRPr>
          </a:p>
        </p:txBody>
      </p:sp>
      <p:sp>
        <p:nvSpPr>
          <p:cNvPr id="401470" name="Rectangle 62"/>
          <p:cNvSpPr/>
          <p:nvPr/>
        </p:nvSpPr>
        <p:spPr>
          <a:xfrm>
            <a:off x="545783" y="2645410"/>
            <a:ext cx="8929687" cy="42354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20000"/>
              </a:lnSpc>
              <a:spcBef>
                <a:spcPct val="30000"/>
              </a:spcBef>
              <a:buClr>
                <a:schemeClr val="accent1"/>
              </a:buClr>
              <a:buFont typeface="Wingdings" panose="05000000000000000000" pitchFamily="2" charset="2"/>
              <a:buNone/>
            </a:pPr>
            <a:r>
              <a:rPr lang="en-US" altLang="zh-CN" sz="1800" dirty="0">
                <a:solidFill>
                  <a:srgbClr val="FF0000"/>
                </a:solidFill>
                <a:latin typeface="微软雅黑" panose="020B0503020204020204" charset="-122"/>
                <a:ea typeface="微软雅黑" panose="020B0503020204020204" charset="-122"/>
              </a:rPr>
              <a:t>C</a:t>
            </a:r>
            <a:r>
              <a:rPr lang="zh-CN" altLang="en-US" sz="1800" dirty="0">
                <a:solidFill>
                  <a:srgbClr val="FF0000"/>
                </a:solidFill>
                <a:latin typeface="微软雅黑" panose="020B0503020204020204" charset="-122"/>
                <a:ea typeface="微软雅黑" panose="020B0503020204020204" charset="-122"/>
              </a:rPr>
              <a:t>语言标准规定：</a:t>
            </a:r>
            <a:r>
              <a:rPr lang="zh-CN" altLang="en-US" sz="1800" dirty="0">
                <a:solidFill>
                  <a:srgbClr val="0066FF"/>
                </a:solidFill>
                <a:latin typeface="微软雅黑" panose="020B0503020204020204" charset="-122"/>
                <a:ea typeface="微软雅黑" panose="020B0503020204020204" charset="-122"/>
              </a:rPr>
              <a:t>若运算中同时有无符号和带符号整数，则按无符号整数运算</a:t>
            </a:r>
            <a:endParaRPr lang="zh-CN" altLang="en-US" sz="1800" dirty="0">
              <a:solidFill>
                <a:srgbClr val="0066FF"/>
              </a:solidFill>
              <a:latin typeface="微软雅黑" panose="020B0503020204020204" charset="-122"/>
              <a:ea typeface="微软雅黑" panose="020B0503020204020204" charset="-122"/>
            </a:endParaRPr>
          </a:p>
        </p:txBody>
      </p:sp>
      <p:sp>
        <p:nvSpPr>
          <p:cNvPr id="401493" name="Text Box 85"/>
          <p:cNvSpPr txBox="1"/>
          <p:nvPr/>
        </p:nvSpPr>
        <p:spPr>
          <a:xfrm>
            <a:off x="528320" y="3119120"/>
            <a:ext cx="8087360" cy="368300"/>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sz="1800" dirty="0">
                <a:latin typeface="黑体" panose="02010609060101010101" pitchFamily="2" charset="-122"/>
                <a:ea typeface="黑体" panose="02010609060101010101" pitchFamily="2" charset="-122"/>
              </a:rPr>
              <a:t>假定以下关系表达式在</a:t>
            </a:r>
            <a:r>
              <a:rPr lang="en-US" altLang="zh-CN" sz="1800" dirty="0">
                <a:latin typeface="黑体" panose="02010609060101010101" pitchFamily="2" charset="-122"/>
                <a:ea typeface="黑体" panose="02010609060101010101" pitchFamily="2" charset="-122"/>
              </a:rPr>
              <a:t>32</a:t>
            </a:r>
            <a:r>
              <a:rPr lang="zh-CN" altLang="en-US" sz="1800" dirty="0">
                <a:latin typeface="黑体" panose="02010609060101010101" pitchFamily="2" charset="-122"/>
                <a:ea typeface="黑体" panose="02010609060101010101" pitchFamily="2" charset="-122"/>
              </a:rPr>
              <a:t>位用补码表示的机器上执行，结果是什么？</a:t>
            </a:r>
            <a:endParaRPr lang="zh-CN" altLang="en-US" sz="1800" dirty="0">
              <a:latin typeface="黑体" panose="02010609060101010101" pitchFamily="2" charset="-122"/>
              <a:ea typeface="黑体" panose="02010609060101010101" pitchFamily="2" charset="-122"/>
            </a:endParaRPr>
          </a:p>
        </p:txBody>
      </p:sp>
      <p:sp>
        <p:nvSpPr>
          <p:cNvPr id="24601" name="矩形 1"/>
          <p:cNvSpPr/>
          <p:nvPr/>
        </p:nvSpPr>
        <p:spPr>
          <a:xfrm>
            <a:off x="539750" y="1700530"/>
            <a:ext cx="7988935" cy="64516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rgbClr val="FF0000"/>
                </a:solidFill>
                <a:latin typeface="微软雅黑" panose="020B0503020204020204" charset="-122"/>
                <a:ea typeface="微软雅黑" panose="020B0503020204020204" charset="-122"/>
              </a:rPr>
              <a:t>C</a:t>
            </a:r>
            <a:r>
              <a:rPr lang="zh-CN" altLang="en-US" sz="1800" dirty="0">
                <a:solidFill>
                  <a:srgbClr val="FF0000"/>
                </a:solidFill>
                <a:latin typeface="微软雅黑" panose="020B0503020204020204" charset="-122"/>
                <a:ea typeface="微软雅黑" panose="020B0503020204020204" charset="-122"/>
              </a:rPr>
              <a:t>语言标准规定了各类型最小取值范围，如</a:t>
            </a:r>
            <a:r>
              <a:rPr lang="en-US" altLang="zh-CN" sz="1800" dirty="0">
                <a:solidFill>
                  <a:srgbClr val="FF0000"/>
                </a:solidFill>
                <a:latin typeface="微软雅黑" panose="020B0503020204020204" charset="-122"/>
                <a:ea typeface="微软雅黑" panose="020B0503020204020204" charset="-122"/>
              </a:rPr>
              <a:t>: int</a:t>
            </a:r>
            <a:r>
              <a:rPr lang="zh-CN" altLang="en-US" sz="1800" dirty="0">
                <a:solidFill>
                  <a:srgbClr val="FF0000"/>
                </a:solidFill>
                <a:latin typeface="微软雅黑" panose="020B0503020204020204" charset="-122"/>
                <a:ea typeface="微软雅黑" panose="020B0503020204020204" charset="-122"/>
              </a:rPr>
              <a:t>型至少应为</a:t>
            </a:r>
            <a:r>
              <a:rPr lang="en-US" altLang="zh-CN" sz="1800" dirty="0">
                <a:solidFill>
                  <a:srgbClr val="FF0000"/>
                </a:solidFill>
                <a:latin typeface="微软雅黑" panose="020B0503020204020204" charset="-122"/>
                <a:ea typeface="微软雅黑" panose="020B0503020204020204" charset="-122"/>
              </a:rPr>
              <a:t>16</a:t>
            </a:r>
            <a:r>
              <a:rPr lang="zh-CN" altLang="en-US" sz="1800" dirty="0">
                <a:solidFill>
                  <a:srgbClr val="FF0000"/>
                </a:solidFill>
                <a:latin typeface="微软雅黑" panose="020B0503020204020204" charset="-122"/>
                <a:ea typeface="微软雅黑" panose="020B0503020204020204" charset="-122"/>
              </a:rPr>
              <a:t>位，取值范围为</a:t>
            </a:r>
            <a:r>
              <a:rPr lang="en-US" altLang="zh-CN" sz="1800" dirty="0">
                <a:solidFill>
                  <a:srgbClr val="FF0000"/>
                </a:solidFill>
                <a:latin typeface="微软雅黑" panose="020B0503020204020204" charset="-122"/>
                <a:ea typeface="微软雅黑" panose="020B0503020204020204" charset="-122"/>
              </a:rPr>
              <a:t>-32768</a:t>
            </a:r>
            <a:r>
              <a:rPr lang="zh-CN" altLang="en-US" sz="1800" dirty="0">
                <a:solidFill>
                  <a:srgbClr val="FF0000"/>
                </a:solidFill>
                <a:latin typeface="微软雅黑" panose="020B0503020204020204" charset="-122"/>
                <a:ea typeface="微软雅黑" panose="020B0503020204020204" charset="-122"/>
              </a:rPr>
              <a:t>到</a:t>
            </a:r>
            <a:r>
              <a:rPr lang="en-US" altLang="zh-CN" sz="1800" dirty="0">
                <a:solidFill>
                  <a:srgbClr val="FF0000"/>
                </a:solidFill>
                <a:latin typeface="微软雅黑" panose="020B0503020204020204" charset="-122"/>
                <a:ea typeface="微软雅黑" panose="020B0503020204020204" charset="-122"/>
              </a:rPr>
              <a:t>32767</a:t>
            </a:r>
            <a:r>
              <a:rPr lang="zh-CN" altLang="en-US" sz="1800" dirty="0">
                <a:solidFill>
                  <a:srgbClr val="FF0000"/>
                </a:solidFill>
                <a:latin typeface="微软雅黑" panose="020B0503020204020204" charset="-122"/>
                <a:ea typeface="微软雅黑" panose="020B0503020204020204" charset="-122"/>
              </a:rPr>
              <a:t>，而</a:t>
            </a:r>
            <a:r>
              <a:rPr lang="en-US" altLang="zh-CN" sz="1800" dirty="0">
                <a:solidFill>
                  <a:srgbClr val="FF0000"/>
                </a:solidFill>
                <a:latin typeface="微软雅黑" panose="020B0503020204020204" charset="-122"/>
                <a:ea typeface="微软雅黑" panose="020B0503020204020204" charset="-122"/>
              </a:rPr>
              <a:t>int</a:t>
            </a:r>
            <a:r>
              <a:rPr lang="zh-CN" altLang="en-US" sz="1800" dirty="0">
                <a:solidFill>
                  <a:srgbClr val="FF0000"/>
                </a:solidFill>
                <a:latin typeface="微软雅黑" panose="020B0503020204020204" charset="-122"/>
                <a:ea typeface="微软雅黑" panose="020B0503020204020204" charset="-122"/>
              </a:rPr>
              <a:t>型数据具体的取值范围则由</a:t>
            </a:r>
            <a:r>
              <a:rPr lang="en-US" altLang="zh-CN" sz="1800" dirty="0">
                <a:solidFill>
                  <a:srgbClr val="FF0000"/>
                </a:solidFill>
                <a:latin typeface="微软雅黑" panose="020B0503020204020204" charset="-122"/>
                <a:ea typeface="微软雅黑" panose="020B0503020204020204" charset="-122"/>
              </a:rPr>
              <a:t>ABI</a:t>
            </a:r>
            <a:r>
              <a:rPr lang="zh-CN" altLang="en-US" sz="1800" dirty="0">
                <a:solidFill>
                  <a:srgbClr val="FF0000"/>
                </a:solidFill>
                <a:latin typeface="微软雅黑" panose="020B0503020204020204" charset="-122"/>
                <a:ea typeface="微软雅黑" panose="020B0503020204020204" charset="-122"/>
              </a:rPr>
              <a:t>规范规定。</a:t>
            </a:r>
            <a:endParaRPr lang="zh-CN" altLang="en-US" sz="18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1468">
                                            <p:txEl>
                                              <p:charRg st="0" end="61"/>
                                            </p:txEl>
                                          </p:spTgt>
                                        </p:tgtEl>
                                        <p:attrNameLst>
                                          <p:attrName>style.visibility</p:attrName>
                                        </p:attrNameLst>
                                      </p:cBhvr>
                                      <p:to>
                                        <p:strVal val="visible"/>
                                      </p:to>
                                    </p:set>
                                    <p:animEffect transition="in" filter="blinds(horizontal)">
                                      <p:cBhvr>
                                        <p:cTn id="7" dur="500"/>
                                        <p:tgtEl>
                                          <p:spTgt spid="401468">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1469">
                                            <p:txEl>
                                              <p:charRg st="0" end="25"/>
                                            </p:txEl>
                                          </p:spTgt>
                                        </p:tgtEl>
                                        <p:attrNameLst>
                                          <p:attrName>style.visibility</p:attrName>
                                        </p:attrNameLst>
                                      </p:cBhvr>
                                      <p:to>
                                        <p:strVal val="visible"/>
                                      </p:to>
                                    </p:set>
                                    <p:animEffect transition="in" filter="blinds(horizontal)">
                                      <p:cBhvr>
                                        <p:cTn id="12" dur="500"/>
                                        <p:tgtEl>
                                          <p:spTgt spid="401469">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1470">
                                            <p:txEl>
                                              <p:charRg st="0" end="35"/>
                                            </p:txEl>
                                          </p:spTgt>
                                        </p:tgtEl>
                                        <p:attrNameLst>
                                          <p:attrName>style.visibility</p:attrName>
                                        </p:attrNameLst>
                                      </p:cBhvr>
                                      <p:to>
                                        <p:strVal val="visible"/>
                                      </p:to>
                                    </p:set>
                                    <p:animEffect transition="in" filter="blinds(horizontal)">
                                      <p:cBhvr>
                                        <p:cTn id="17" dur="500"/>
                                        <p:tgtEl>
                                          <p:spTgt spid="401470">
                                            <p:txEl>
                                              <p:charRg st="0"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1493"/>
                                        </p:tgtEl>
                                        <p:attrNameLst>
                                          <p:attrName>style.visibility</p:attrName>
                                        </p:attrNameLst>
                                      </p:cBhvr>
                                      <p:to>
                                        <p:strVal val="visible"/>
                                      </p:to>
                                    </p:set>
                                    <p:animEffect transition="in" filter="blinds(horizontal)">
                                      <p:cBhvr>
                                        <p:cTn id="22" dur="500"/>
                                        <p:tgtEl>
                                          <p:spTgt spid="4014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gtEl>
                                        <p:attrNameLst>
                                          <p:attrName>style.visibility</p:attrName>
                                        </p:attrNameLst>
                                      </p:cBhvr>
                                      <p:to>
                                        <p:strVal val="visible"/>
                                      </p:to>
                                    </p:set>
                                    <p:animEffect transition="in" filter="blinds(horizontal)">
                                      <p:cBhvr>
                                        <p:cTn id="2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idx="4294967295"/>
          </p:nvPr>
        </p:nvSpPr>
        <p:spPr>
          <a:xfrm>
            <a:off x="323850" y="241935"/>
            <a:ext cx="8229600" cy="666115"/>
          </a:xfrm>
        </p:spPr>
        <p:txBody>
          <a:bodyPr vert="horz" wrap="square" lIns="63500" tIns="25400" rIns="63500" bIns="25400" anchor="t" anchorCtr="0">
            <a:spAutoFit/>
          </a:bodyPr>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C语言程序中的整数</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26644" name="Rectangle 20"/>
          <p:cNvSpPr/>
          <p:nvPr/>
        </p:nvSpPr>
        <p:spPr>
          <a:xfrm>
            <a:off x="0" y="2540000"/>
            <a:ext cx="184150" cy="457200"/>
          </a:xfrm>
          <a:prstGeom prst="rect">
            <a:avLst/>
          </a:prstGeom>
          <a:noFill/>
          <a:ln w="12700">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endParaRPr lang="zh-CN" altLang="en-US" b="0" dirty="0">
              <a:latin typeface="Times New Roman" panose="02020603050405020304" pitchFamily="2" charset="0"/>
            </a:endParaRPr>
          </a:p>
        </p:txBody>
      </p:sp>
      <p:sp>
        <p:nvSpPr>
          <p:cNvPr id="26645" name="Text Box 37"/>
          <p:cNvSpPr txBox="1"/>
          <p:nvPr/>
        </p:nvSpPr>
        <p:spPr>
          <a:xfrm>
            <a:off x="755650" y="5588953"/>
            <a:ext cx="5648325" cy="460375"/>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50000"/>
              </a:spcBef>
              <a:buNone/>
            </a:pPr>
            <a:r>
              <a:rPr lang="zh-CN" altLang="en-US" dirty="0">
                <a:solidFill>
                  <a:srgbClr val="CC0000"/>
                </a:solidFill>
                <a:latin typeface="黑体" panose="02010609060101010101" pitchFamily="2" charset="-122"/>
                <a:ea typeface="黑体" panose="02010609060101010101" pitchFamily="2" charset="-122"/>
              </a:rPr>
              <a:t>带*的结果与常规预想的相反！</a:t>
            </a:r>
            <a:endParaRPr lang="en-US" altLang="zh-CN" dirty="0">
              <a:solidFill>
                <a:srgbClr val="CC0000"/>
              </a:solidFill>
              <a:latin typeface="黑体" panose="02010609060101010101" pitchFamily="2" charset="-122"/>
              <a:ea typeface="黑体" panose="02010609060101010101" pitchFamily="2" charset="-122"/>
            </a:endParaRPr>
          </a:p>
        </p:txBody>
      </p:sp>
      <p:graphicFrame>
        <p:nvGraphicFramePr>
          <p:cNvPr id="3" name="表格 2"/>
          <p:cNvGraphicFramePr/>
          <p:nvPr>
            <p:custDataLst>
              <p:tags r:id="rId1"/>
            </p:custDataLst>
          </p:nvPr>
        </p:nvGraphicFramePr>
        <p:xfrm>
          <a:off x="476885" y="1700530"/>
          <a:ext cx="7944485" cy="3589655"/>
        </p:xfrm>
        <a:graphic>
          <a:graphicData uri="http://schemas.openxmlformats.org/drawingml/2006/table">
            <a:tbl>
              <a:tblPr firstRow="1" bandRow="1">
                <a:tableStyleId>{5940675A-B579-460E-94D1-54222C63F5DA}</a:tableStyleId>
              </a:tblPr>
              <a:tblGrid>
                <a:gridCol w="3364230"/>
                <a:gridCol w="772160"/>
                <a:gridCol w="623570"/>
                <a:gridCol w="3184525"/>
              </a:tblGrid>
              <a:tr h="594995">
                <a:tc>
                  <a:txBody>
                    <a:bodyPr/>
                    <a:p>
                      <a:pPr marR="0" lvl="0" algn="ctr" defTabSz="914400" rtl="0" ea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关系</a:t>
                      </a:r>
                      <a:endPar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p>
                      <a:pPr marR="0" lvl="0" algn="ctr" defTabSz="914400" rtl="0" ea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表达式</a:t>
                      </a:r>
                      <a:endPar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txBody>
                  <a:tcPr marT="45671" marB="45671" horzOverflow="overflow"/>
                </a:tc>
                <a:tc>
                  <a:txBody>
                    <a:bodyPr/>
                    <a:p>
                      <a:pPr marR="0" lvl="0" algn="l" defTabSz="914400" rtl="0" ea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有符号</a:t>
                      </a:r>
                      <a:r>
                        <a:rPr kumimoji="0" lang="en-US" altLang="zh-CN" sz="14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a:t>
                      </a:r>
                      <a:r>
                        <a:rPr kumimoji="0" lang="zh-CN" altLang="en-US" sz="14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无符号</a:t>
                      </a:r>
                      <a:endParaRPr kumimoji="0" lang="zh-CN" altLang="en-US" sz="14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txBody>
                  <a:tcPr marT="45671" marB="45671" horzOverflow="overflow"/>
                </a:tc>
                <a:tc>
                  <a:txBody>
                    <a:bodyPr/>
                    <a:p>
                      <a:pPr marR="0" lvl="0" algn="ctr" defTabSz="914400" rtl="0" ea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结</a:t>
                      </a:r>
                      <a:endPar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p>
                      <a:pPr marR="0" lvl="0" algn="ctr" defTabSz="914400" rtl="0" ea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果</a:t>
                      </a:r>
                      <a:endPar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txBody>
                  <a:tcPr marT="45671" marB="45671" horzOverflow="overflow"/>
                </a:tc>
                <a:tc>
                  <a:txBody>
                    <a:bodyPr/>
                    <a:p>
                      <a:pPr marR="0" lvl="0" algn="ctr" defTabSz="914400" rtl="0" eaLnBrk="0" hangingPunct="0">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rPr>
                        <a:t>说明</a:t>
                      </a:r>
                      <a:endParaRPr kumimoji="0" lang="zh-CN" altLang="en-US" sz="1600" b="1" i="0" u="none" strike="noStrike" cap="none" normalizeH="0" baseline="0">
                        <a:ln>
                          <a:noFill/>
                        </a:ln>
                        <a:solidFill>
                          <a:schemeClr val="tx1"/>
                        </a:solidFill>
                        <a:effectLst/>
                        <a:latin typeface="Times New Roman" panose="02020603050405020304" pitchFamily="2" charset="0"/>
                        <a:ea typeface="黑体" panose="02010609060101010101" pitchFamily="2" charset="-122"/>
                      </a:endParaRPr>
                    </a:p>
                  </a:txBody>
                  <a:tcPr marT="45671" marB="45671" horzOverflow="overflow"/>
                </a:tc>
              </a:tr>
              <a:tr h="370205">
                <a:tc>
                  <a:txBody>
                    <a:bodyPr/>
                    <a:p>
                      <a:pPr>
                        <a:buNone/>
                      </a:pPr>
                      <a:r>
                        <a:rPr lang="en-US" altLang="zh-CN" sz="1600"/>
                        <a:t>0 == 0U</a:t>
                      </a:r>
                      <a:endParaRPr lang="en-US" altLang="zh-CN" sz="1600"/>
                    </a:p>
                  </a:txBody>
                  <a:tcPr/>
                </a:tc>
                <a:tc>
                  <a:txBody>
                    <a:bodyPr/>
                    <a:p>
                      <a:pPr>
                        <a:buNone/>
                      </a:pPr>
                      <a:r>
                        <a:rPr lang="zh-CN" altLang="en-US" sz="1600"/>
                        <a:t>无</a:t>
                      </a:r>
                      <a:endParaRPr lang="zh-CN" altLang="en-US" sz="1600"/>
                    </a:p>
                  </a:txBody>
                  <a:tcPr/>
                </a:tc>
                <a:tc>
                  <a:txBody>
                    <a:bodyPr/>
                    <a:p>
                      <a:pPr>
                        <a:buNone/>
                      </a:pPr>
                      <a:r>
                        <a:rPr lang="en-US" altLang="zh-CN" sz="1600"/>
                        <a:t>1</a:t>
                      </a:r>
                      <a:endParaRPr lang="en-US" altLang="zh-CN" sz="1600"/>
                    </a:p>
                  </a:txBody>
                  <a:tcPr/>
                </a:tc>
                <a:tc>
                  <a:txBody>
                    <a:bodyPr/>
                    <a:p>
                      <a:pPr>
                        <a:buNone/>
                      </a:pPr>
                      <a:r>
                        <a:rPr lang="en-US" altLang="zh-CN" sz="1600"/>
                        <a:t>00...0B = 00...0B</a:t>
                      </a:r>
                      <a:endParaRPr lang="en-US" altLang="zh-CN" sz="1600"/>
                    </a:p>
                  </a:txBody>
                  <a:tcPr/>
                </a:tc>
              </a:tr>
              <a:tr h="370205">
                <a:tc>
                  <a:txBody>
                    <a:bodyPr/>
                    <a:p>
                      <a:pPr>
                        <a:buNone/>
                      </a:pPr>
                      <a:r>
                        <a:rPr lang="en-US" altLang="zh-CN" sz="1600"/>
                        <a:t>-1 &lt; 0</a:t>
                      </a:r>
                      <a:endParaRPr lang="en-US" altLang="zh-CN" sz="1600"/>
                    </a:p>
                  </a:txBody>
                  <a:tcPr/>
                </a:tc>
                <a:tc>
                  <a:txBody>
                    <a:bodyPr/>
                    <a:p>
                      <a:pPr>
                        <a:buNone/>
                      </a:pPr>
                      <a:r>
                        <a:rPr lang="zh-CN" altLang="en-US" sz="1600"/>
                        <a:t>有</a:t>
                      </a:r>
                      <a:endParaRPr lang="zh-CN" altLang="en-US" sz="1600"/>
                    </a:p>
                  </a:txBody>
                  <a:tcPr/>
                </a:tc>
                <a:tc>
                  <a:txBody>
                    <a:bodyPr/>
                    <a:p>
                      <a:pPr>
                        <a:buNone/>
                      </a:pPr>
                      <a:r>
                        <a:rPr lang="en-US" altLang="zh-CN" sz="1600"/>
                        <a:t>1</a:t>
                      </a:r>
                      <a:endParaRPr lang="en-US" altLang="zh-CN" sz="1600"/>
                    </a:p>
                  </a:txBody>
                  <a:tcPr/>
                </a:tc>
                <a:tc>
                  <a:txBody>
                    <a:bodyPr/>
                    <a:p>
                      <a:pPr>
                        <a:buNone/>
                      </a:pPr>
                      <a:r>
                        <a:rPr lang="en-US" altLang="zh-CN" sz="1600"/>
                        <a:t>11...1B(-1) &lt; 00...0B(0)</a:t>
                      </a:r>
                      <a:endParaRPr lang="en-US" altLang="zh-CN" sz="1600"/>
                    </a:p>
                  </a:txBody>
                  <a:tcPr/>
                </a:tc>
              </a:tr>
              <a:tr h="370205">
                <a:tc>
                  <a:txBody>
                    <a:bodyPr/>
                    <a:p>
                      <a:pPr>
                        <a:buNone/>
                      </a:pPr>
                      <a:r>
                        <a:rPr lang="en-US" altLang="zh-CN" sz="1600"/>
                        <a:t>-1 &lt; 0U</a:t>
                      </a:r>
                      <a:endParaRPr lang="en-US" altLang="zh-CN" sz="1600"/>
                    </a:p>
                  </a:txBody>
                  <a:tcPr/>
                </a:tc>
                <a:tc>
                  <a:txBody>
                    <a:bodyPr/>
                    <a:p>
                      <a:pPr>
                        <a:buNone/>
                      </a:pPr>
                      <a:r>
                        <a:rPr lang="zh-CN" altLang="en-US" sz="1600"/>
                        <a:t>无</a:t>
                      </a:r>
                      <a:endParaRPr lang="zh-CN" altLang="en-US" sz="1600"/>
                    </a:p>
                  </a:txBody>
                  <a:tcPr/>
                </a:tc>
                <a:tc>
                  <a:txBody>
                    <a:bodyPr/>
                    <a:p>
                      <a:pPr>
                        <a:buNone/>
                      </a:pPr>
                      <a:r>
                        <a:rPr lang="en-US" altLang="zh-CN" sz="1600">
                          <a:solidFill>
                            <a:srgbClr val="FF0000"/>
                          </a:solidFill>
                        </a:rPr>
                        <a:t>0*</a:t>
                      </a:r>
                      <a:endParaRPr lang="en-US" altLang="zh-CN" sz="1600">
                        <a:solidFill>
                          <a:srgbClr val="FF0000"/>
                        </a:solidFill>
                      </a:endParaRPr>
                    </a:p>
                  </a:txBody>
                  <a:tcPr/>
                </a:tc>
                <a:tc>
                  <a:txBody>
                    <a:bodyPr/>
                    <a:p>
                      <a:pPr>
                        <a:buNone/>
                      </a:pPr>
                      <a:r>
                        <a:rPr lang="en-US" altLang="zh-CN" sz="1600">
                          <a:solidFill>
                            <a:srgbClr val="FF0000"/>
                          </a:solidFill>
                        </a:rPr>
                        <a:t>11...1B(2</a:t>
                      </a:r>
                      <a:r>
                        <a:rPr lang="en-US" altLang="zh-CN" sz="1600" baseline="30000">
                          <a:solidFill>
                            <a:srgbClr val="FF0000"/>
                          </a:solidFill>
                        </a:rPr>
                        <a:t>32</a:t>
                      </a:r>
                      <a:r>
                        <a:rPr lang="en-US" altLang="zh-CN" sz="1600">
                          <a:solidFill>
                            <a:srgbClr val="FF0000"/>
                          </a:solidFill>
                        </a:rPr>
                        <a:t>-1) &gt; 00...0B(0)</a:t>
                      </a:r>
                      <a:endParaRPr lang="en-US" altLang="zh-CN" sz="1600">
                        <a:solidFill>
                          <a:srgbClr val="FF0000"/>
                        </a:solidFill>
                      </a:endParaRPr>
                    </a:p>
                  </a:txBody>
                  <a:tcPr/>
                </a:tc>
              </a:tr>
              <a:tr h="370205">
                <a:tc>
                  <a:txBody>
                    <a:bodyPr/>
                    <a:p>
                      <a:pPr>
                        <a:buNone/>
                      </a:pPr>
                      <a:r>
                        <a:rPr lang="en-US" altLang="zh-CN" sz="1600"/>
                        <a:t>2147483647 &gt; -</a:t>
                      </a:r>
                      <a:r>
                        <a:rPr lang="en-US" altLang="zh-CN" sz="1600">
                          <a:sym typeface="+mn-ea"/>
                        </a:rPr>
                        <a:t>2147483647-1</a:t>
                      </a:r>
                      <a:endParaRPr lang="en-US" altLang="zh-CN" sz="1600"/>
                    </a:p>
                  </a:txBody>
                  <a:tcPr/>
                </a:tc>
                <a:tc>
                  <a:txBody>
                    <a:bodyPr/>
                    <a:p>
                      <a:pPr>
                        <a:buNone/>
                      </a:pPr>
                      <a:r>
                        <a:rPr lang="zh-CN" altLang="en-US" sz="1600"/>
                        <a:t>有</a:t>
                      </a:r>
                      <a:endParaRPr lang="zh-CN" altLang="en-US" sz="1600"/>
                    </a:p>
                  </a:txBody>
                  <a:tcPr/>
                </a:tc>
                <a:tc>
                  <a:txBody>
                    <a:bodyPr/>
                    <a:p>
                      <a:pPr>
                        <a:buNone/>
                      </a:pPr>
                      <a:r>
                        <a:rPr lang="en-US" altLang="zh-CN" sz="1600"/>
                        <a:t>1</a:t>
                      </a:r>
                      <a:endParaRPr lang="en-US" altLang="zh-CN" sz="1600"/>
                    </a:p>
                  </a:txBody>
                  <a:tcPr/>
                </a:tc>
                <a:tc>
                  <a:txBody>
                    <a:bodyPr/>
                    <a:p>
                      <a:pPr>
                        <a:buNone/>
                      </a:pPr>
                      <a:r>
                        <a:rPr lang="en-US" altLang="zh-CN" sz="1600"/>
                        <a:t>011...1B(2</a:t>
                      </a:r>
                      <a:r>
                        <a:rPr lang="en-US" altLang="zh-CN" sz="1600" baseline="30000"/>
                        <a:t>31</a:t>
                      </a:r>
                      <a:r>
                        <a:rPr lang="en-US" altLang="zh-CN" sz="1600"/>
                        <a:t>-1) &gt; 100..0B(-2</a:t>
                      </a:r>
                      <a:r>
                        <a:rPr lang="en-US" altLang="zh-CN" sz="1600" baseline="30000"/>
                        <a:t>31</a:t>
                      </a:r>
                      <a:r>
                        <a:rPr lang="en-US" altLang="zh-CN" sz="1600"/>
                        <a:t>)</a:t>
                      </a:r>
                      <a:endParaRPr lang="en-US" altLang="zh-CN" sz="1600"/>
                    </a:p>
                  </a:txBody>
                  <a:tcPr/>
                </a:tc>
              </a:tr>
              <a:tr h="370205">
                <a:tc>
                  <a:txBody>
                    <a:bodyPr/>
                    <a:p>
                      <a:pPr>
                        <a:buNone/>
                      </a:pPr>
                      <a:r>
                        <a:rPr lang="en-US" altLang="zh-CN" sz="1600">
                          <a:sym typeface="+mn-ea"/>
                        </a:rPr>
                        <a:t>2147483647U &gt; -2147483647</a:t>
                      </a:r>
                      <a:r>
                        <a:rPr lang="en-US" altLang="zh-CN" sz="1600"/>
                        <a:t>-1</a:t>
                      </a:r>
                      <a:endParaRPr lang="en-US" altLang="zh-CN" sz="1600"/>
                    </a:p>
                  </a:txBody>
                  <a:tcPr/>
                </a:tc>
                <a:tc>
                  <a:txBody>
                    <a:bodyPr/>
                    <a:p>
                      <a:pPr>
                        <a:buNone/>
                      </a:pPr>
                      <a:r>
                        <a:rPr lang="zh-CN" altLang="en-US" sz="1600"/>
                        <a:t>无</a:t>
                      </a:r>
                      <a:endParaRPr lang="zh-CN" altLang="en-US" sz="1600"/>
                    </a:p>
                  </a:txBody>
                  <a:tcPr/>
                </a:tc>
                <a:tc>
                  <a:txBody>
                    <a:bodyPr/>
                    <a:p>
                      <a:pPr>
                        <a:buNone/>
                      </a:pPr>
                      <a:r>
                        <a:rPr lang="en-US" altLang="zh-CN" sz="1600">
                          <a:solidFill>
                            <a:srgbClr val="FF0000"/>
                          </a:solidFill>
                        </a:rPr>
                        <a:t>0*</a:t>
                      </a:r>
                      <a:endParaRPr lang="en-US" altLang="zh-CN" sz="1600">
                        <a:solidFill>
                          <a:srgbClr val="FF0000"/>
                        </a:solidFill>
                      </a:endParaRPr>
                    </a:p>
                  </a:txBody>
                  <a:tcPr/>
                </a:tc>
                <a:tc>
                  <a:txBody>
                    <a:bodyPr/>
                    <a:p>
                      <a:pPr>
                        <a:buNone/>
                      </a:pPr>
                      <a:r>
                        <a:rPr lang="en-US" altLang="zh-CN" sz="1600">
                          <a:solidFill>
                            <a:srgbClr val="FF0000"/>
                          </a:solidFill>
                          <a:sym typeface="+mn-ea"/>
                        </a:rPr>
                        <a:t>011...1B(2</a:t>
                      </a:r>
                      <a:r>
                        <a:rPr lang="en-US" altLang="zh-CN" sz="1600" baseline="30000">
                          <a:solidFill>
                            <a:srgbClr val="FF0000"/>
                          </a:solidFill>
                          <a:sym typeface="+mn-ea"/>
                        </a:rPr>
                        <a:t>31</a:t>
                      </a:r>
                      <a:r>
                        <a:rPr lang="en-US" altLang="zh-CN" sz="1600">
                          <a:solidFill>
                            <a:srgbClr val="FF0000"/>
                          </a:solidFill>
                          <a:sym typeface="+mn-ea"/>
                        </a:rPr>
                        <a:t>-1) &lt; 100..0B(2</a:t>
                      </a:r>
                      <a:r>
                        <a:rPr lang="en-US" altLang="zh-CN" sz="1600" baseline="30000">
                          <a:solidFill>
                            <a:srgbClr val="FF0000"/>
                          </a:solidFill>
                          <a:sym typeface="+mn-ea"/>
                        </a:rPr>
                        <a:t>31</a:t>
                      </a:r>
                      <a:r>
                        <a:rPr lang="en-US" altLang="zh-CN" sz="1600">
                          <a:solidFill>
                            <a:srgbClr val="FF0000"/>
                          </a:solidFill>
                          <a:sym typeface="+mn-ea"/>
                        </a:rPr>
                        <a:t>)</a:t>
                      </a:r>
                      <a:endParaRPr lang="en-US" altLang="zh-CN" sz="1600">
                        <a:solidFill>
                          <a:srgbClr val="FF0000"/>
                        </a:solidFill>
                        <a:sym typeface="+mn-ea"/>
                      </a:endParaRPr>
                    </a:p>
                  </a:txBody>
                  <a:tcPr/>
                </a:tc>
              </a:tr>
              <a:tr h="403225">
                <a:tc>
                  <a:txBody>
                    <a:bodyPr/>
                    <a:p>
                      <a:pPr>
                        <a:buNone/>
                      </a:pPr>
                      <a:r>
                        <a:rPr lang="en-US" altLang="zh-CN" sz="1600">
                          <a:sym typeface="+mn-ea"/>
                        </a:rPr>
                        <a:t>2147483647 &gt; (int)2147483648U</a:t>
                      </a:r>
                      <a:endParaRPr lang="en-US" altLang="zh-CN" sz="1600">
                        <a:sym typeface="+mn-ea"/>
                      </a:endParaRPr>
                    </a:p>
                  </a:txBody>
                  <a:tcPr/>
                </a:tc>
                <a:tc>
                  <a:txBody>
                    <a:bodyPr/>
                    <a:p>
                      <a:pPr>
                        <a:buNone/>
                      </a:pPr>
                      <a:r>
                        <a:rPr lang="zh-CN" altLang="en-US" sz="1600"/>
                        <a:t>有</a:t>
                      </a:r>
                      <a:endParaRPr lang="zh-CN" altLang="en-US" sz="1600"/>
                    </a:p>
                  </a:txBody>
                  <a:tcPr/>
                </a:tc>
                <a:tc>
                  <a:txBody>
                    <a:bodyPr/>
                    <a:p>
                      <a:pPr>
                        <a:buNone/>
                      </a:pPr>
                      <a:r>
                        <a:rPr lang="en-US" altLang="zh-CN" sz="1600">
                          <a:solidFill>
                            <a:srgbClr val="FF0000"/>
                          </a:solidFill>
                        </a:rPr>
                        <a:t>1*</a:t>
                      </a:r>
                      <a:endParaRPr lang="en-US" altLang="zh-CN" sz="1600">
                        <a:solidFill>
                          <a:srgbClr val="FF0000"/>
                        </a:solidFill>
                      </a:endParaRPr>
                    </a:p>
                  </a:txBody>
                  <a:tcPr/>
                </a:tc>
                <a:tc>
                  <a:txBody>
                    <a:bodyPr/>
                    <a:p>
                      <a:pPr>
                        <a:buNone/>
                      </a:pPr>
                      <a:r>
                        <a:rPr lang="en-US" altLang="zh-CN" sz="1600">
                          <a:solidFill>
                            <a:srgbClr val="FF0000"/>
                          </a:solidFill>
                          <a:sym typeface="+mn-ea"/>
                        </a:rPr>
                        <a:t>011...1B(2</a:t>
                      </a:r>
                      <a:r>
                        <a:rPr lang="en-US" altLang="zh-CN" sz="1600" baseline="30000">
                          <a:solidFill>
                            <a:srgbClr val="FF0000"/>
                          </a:solidFill>
                          <a:sym typeface="+mn-ea"/>
                        </a:rPr>
                        <a:t>31</a:t>
                      </a:r>
                      <a:r>
                        <a:rPr lang="en-US" altLang="zh-CN" sz="1600">
                          <a:solidFill>
                            <a:srgbClr val="FF0000"/>
                          </a:solidFill>
                          <a:sym typeface="+mn-ea"/>
                        </a:rPr>
                        <a:t>-1) &gt; 100..0B(-2</a:t>
                      </a:r>
                      <a:r>
                        <a:rPr lang="en-US" altLang="zh-CN" sz="1600" baseline="30000">
                          <a:solidFill>
                            <a:srgbClr val="FF0000"/>
                          </a:solidFill>
                          <a:sym typeface="+mn-ea"/>
                        </a:rPr>
                        <a:t>31</a:t>
                      </a:r>
                      <a:r>
                        <a:rPr lang="en-US" altLang="zh-CN" sz="1600">
                          <a:solidFill>
                            <a:srgbClr val="FF0000"/>
                          </a:solidFill>
                          <a:sym typeface="+mn-ea"/>
                        </a:rPr>
                        <a:t>)</a:t>
                      </a:r>
                      <a:endParaRPr lang="en-US" altLang="zh-CN" sz="1600">
                        <a:solidFill>
                          <a:srgbClr val="FF0000"/>
                        </a:solidFill>
                        <a:sym typeface="+mn-ea"/>
                      </a:endParaRPr>
                    </a:p>
                  </a:txBody>
                  <a:tcPr/>
                </a:tc>
              </a:tr>
              <a:tr h="370205">
                <a:tc>
                  <a:txBody>
                    <a:bodyPr/>
                    <a:p>
                      <a:pPr>
                        <a:buNone/>
                      </a:pPr>
                      <a:r>
                        <a:rPr lang="en-US" altLang="zh-CN" sz="1600"/>
                        <a:t>-1 &gt; -2</a:t>
                      </a:r>
                      <a:endParaRPr lang="en-US" altLang="zh-CN" sz="1600"/>
                    </a:p>
                  </a:txBody>
                  <a:tcPr/>
                </a:tc>
                <a:tc>
                  <a:txBody>
                    <a:bodyPr/>
                    <a:p>
                      <a:pPr>
                        <a:buNone/>
                      </a:pPr>
                      <a:r>
                        <a:rPr lang="zh-CN" altLang="en-US" sz="1600"/>
                        <a:t>有</a:t>
                      </a:r>
                      <a:endParaRPr lang="zh-CN" altLang="en-US" sz="1600"/>
                    </a:p>
                  </a:txBody>
                  <a:tcPr/>
                </a:tc>
                <a:tc>
                  <a:txBody>
                    <a:bodyPr/>
                    <a:p>
                      <a:pPr>
                        <a:buNone/>
                      </a:pPr>
                      <a:r>
                        <a:rPr lang="en-US" altLang="zh-CN" sz="1600"/>
                        <a:t>1</a:t>
                      </a:r>
                      <a:endParaRPr lang="en-US" altLang="zh-CN" sz="1600"/>
                    </a:p>
                  </a:txBody>
                  <a:tcPr/>
                </a:tc>
                <a:tc>
                  <a:txBody>
                    <a:bodyPr/>
                    <a:p>
                      <a:pPr>
                        <a:buNone/>
                      </a:pPr>
                      <a:r>
                        <a:rPr lang="en-US" altLang="zh-CN" sz="1600"/>
                        <a:t>11...1B(-1) &gt; 11...10B(-2)</a:t>
                      </a:r>
                      <a:endParaRPr lang="en-US" altLang="zh-CN" sz="1600"/>
                    </a:p>
                  </a:txBody>
                  <a:tcPr/>
                </a:tc>
              </a:tr>
              <a:tr h="370205">
                <a:tc>
                  <a:txBody>
                    <a:bodyPr/>
                    <a:p>
                      <a:pPr>
                        <a:buNone/>
                      </a:pPr>
                      <a:r>
                        <a:rPr lang="en-US" altLang="zh-CN" sz="1600"/>
                        <a:t>(unsigned)-1&gt;-2</a:t>
                      </a:r>
                      <a:endParaRPr lang="en-US" altLang="zh-CN" sz="1600"/>
                    </a:p>
                  </a:txBody>
                  <a:tcPr/>
                </a:tc>
                <a:tc>
                  <a:txBody>
                    <a:bodyPr/>
                    <a:p>
                      <a:pPr>
                        <a:buNone/>
                      </a:pPr>
                      <a:r>
                        <a:rPr lang="zh-CN" altLang="en-US" sz="1600"/>
                        <a:t>无</a:t>
                      </a:r>
                      <a:endParaRPr lang="zh-CN" altLang="en-US" sz="1600"/>
                    </a:p>
                  </a:txBody>
                  <a:tcPr/>
                </a:tc>
                <a:tc>
                  <a:txBody>
                    <a:bodyPr/>
                    <a:p>
                      <a:pPr>
                        <a:buNone/>
                      </a:pPr>
                      <a:r>
                        <a:rPr lang="en-US" altLang="zh-CN" sz="1600"/>
                        <a:t>1</a:t>
                      </a:r>
                      <a:endParaRPr lang="en-US" altLang="zh-CN" sz="1600"/>
                    </a:p>
                  </a:txBody>
                  <a:tcPr/>
                </a:tc>
                <a:tc>
                  <a:txBody>
                    <a:bodyPr/>
                    <a:p>
                      <a:pPr>
                        <a:buNone/>
                      </a:pPr>
                      <a:r>
                        <a:rPr lang="en-US" altLang="zh-CN" sz="1600"/>
                        <a:t>11...1B(</a:t>
                      </a:r>
                      <a:r>
                        <a:rPr lang="en-US" altLang="zh-CN" sz="1600">
                          <a:sym typeface="+mn-ea"/>
                        </a:rPr>
                        <a:t>2</a:t>
                      </a:r>
                      <a:r>
                        <a:rPr lang="en-US" altLang="zh-CN" sz="1600" baseline="30000">
                          <a:sym typeface="+mn-ea"/>
                        </a:rPr>
                        <a:t>32</a:t>
                      </a:r>
                      <a:r>
                        <a:rPr lang="en-US" altLang="zh-CN" sz="1600">
                          <a:sym typeface="+mn-ea"/>
                        </a:rPr>
                        <a:t>-1) &gt; 11...10B(2</a:t>
                      </a:r>
                      <a:r>
                        <a:rPr lang="en-US" altLang="zh-CN" sz="1600" baseline="30000">
                          <a:sym typeface="+mn-ea"/>
                        </a:rPr>
                        <a:t>32</a:t>
                      </a:r>
                      <a:r>
                        <a:rPr lang="en-US" altLang="zh-CN" sz="1600">
                          <a:sym typeface="+mn-ea"/>
                        </a:rPr>
                        <a:t>-2)</a:t>
                      </a:r>
                      <a:endParaRPr lang="en-US" altLang="zh-CN" sz="16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429895" y="260985"/>
            <a:ext cx="8229600" cy="561975"/>
          </a:xfrm>
        </p:spPr>
        <p:txBody>
          <a:bodyPr vert="horz" wrap="square" lIns="91440" tIns="45720" rIns="91440" bIns="45720" anchor="ctr" anchorCtr="0"/>
          <a:p>
            <a:pPr algn="l">
              <a:buClrTx/>
              <a:buSzTx/>
              <a:buFontTx/>
            </a:pPr>
            <a:r>
              <a:rPr lang="zh-CN" altLang="en-US" sz="4000" b="1" dirty="0">
                <a:solidFill>
                  <a:schemeClr val="bg1"/>
                </a:solidFill>
                <a:latin typeface="华文新魏" panose="02010800040101010101" pitchFamily="2" charset="-122"/>
                <a:ea typeface="华文新魏" panose="02010800040101010101" pitchFamily="2" charset="-122"/>
                <a:cs typeface="+mn-cs"/>
              </a:rPr>
              <a:t>C语言程序中的整数</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786435" name="Rectangle 3"/>
          <p:cNvSpPr>
            <a:spLocks noGrp="1"/>
          </p:cNvSpPr>
          <p:nvPr>
            <p:ph idx="1"/>
          </p:nvPr>
        </p:nvSpPr>
        <p:spPr>
          <a:xfrm>
            <a:off x="490855" y="1484630"/>
            <a:ext cx="8107045" cy="4868545"/>
          </a:xfrm>
        </p:spPr>
        <p:txBody>
          <a:bodyPr vert="horz" wrap="square" lIns="91440" tIns="45720" rIns="91440" bIns="45720" anchor="t" anchorCtr="0"/>
          <a:p>
            <a:pPr>
              <a:spcBef>
                <a:spcPct val="25000"/>
              </a:spcBef>
              <a:buNone/>
            </a:pPr>
            <a:r>
              <a:rPr lang="en-US" altLang="zh-CN" sz="2000" dirty="0">
                <a:latin typeface="微软雅黑" panose="020B0503020204020204" charset="-122"/>
                <a:ea typeface="微软雅黑" panose="020B0503020204020204" charset="-122"/>
              </a:rPr>
              <a:t>1</a:t>
            </a:r>
            <a:r>
              <a:rPr lang="zh-CN" altLang="en-US" sz="1800" dirty="0">
                <a:latin typeface="微软雅黑" panose="020B0503020204020204" charset="-122"/>
                <a:ea typeface="微软雅黑" panose="020B0503020204020204" charset="-122"/>
              </a:rPr>
              <a:t>）在有些</a:t>
            </a:r>
            <a:r>
              <a:rPr lang="en-US" altLang="zh-CN" sz="1800" dirty="0">
                <a:latin typeface="微软雅黑" panose="020B0503020204020204" charset="-122"/>
                <a:ea typeface="微软雅黑" panose="020B0503020204020204" charset="-122"/>
              </a:rPr>
              <a:t>32</a:t>
            </a:r>
            <a:r>
              <a:rPr lang="zh-CN" altLang="en-US" sz="1800" dirty="0">
                <a:latin typeface="微软雅黑" panose="020B0503020204020204" charset="-122"/>
                <a:ea typeface="微软雅黑" panose="020B0503020204020204" charset="-122"/>
              </a:rPr>
              <a:t>位系统上，</a:t>
            </a:r>
            <a:r>
              <a:rPr lang="en-US" altLang="zh-CN" sz="1800" dirty="0">
                <a:latin typeface="微软雅黑" panose="020B0503020204020204" charset="-122"/>
                <a:ea typeface="微软雅黑" panose="020B0503020204020204" charset="-122"/>
              </a:rPr>
              <a:t>C</a:t>
            </a:r>
            <a:r>
              <a:rPr lang="zh-CN" altLang="en-US" sz="1800" dirty="0">
                <a:latin typeface="微软雅黑" panose="020B0503020204020204" charset="-122"/>
                <a:ea typeface="微软雅黑" panose="020B0503020204020204" charset="-122"/>
              </a:rPr>
              <a:t>表达式</a:t>
            </a:r>
            <a:r>
              <a:rPr lang="en-US" altLang="zh-CN" sz="1800" dirty="0">
                <a:solidFill>
                  <a:srgbClr val="0033CC"/>
                </a:solidFill>
                <a:latin typeface="微软雅黑" panose="020B0503020204020204" charset="-122"/>
                <a:ea typeface="微软雅黑" panose="020B0503020204020204" charset="-122"/>
              </a:rPr>
              <a:t>-2147483648 &lt; 2147483647</a:t>
            </a:r>
            <a:r>
              <a:rPr lang="zh-CN" altLang="en-US" sz="1800" dirty="0">
                <a:latin typeface="微软雅黑" panose="020B0503020204020204" charset="-122"/>
                <a:ea typeface="微软雅黑" panose="020B0503020204020204" charset="-122"/>
              </a:rPr>
              <a:t>的执行结果为</a:t>
            </a:r>
            <a:r>
              <a:rPr lang="en-US" altLang="zh-CN" sz="1800" dirty="0">
                <a:latin typeface="微软雅黑" panose="020B0503020204020204" charset="-122"/>
                <a:ea typeface="微软雅黑" panose="020B0503020204020204" charset="-122"/>
              </a:rPr>
              <a:t>false</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Why</a:t>
            </a:r>
            <a:r>
              <a:rPr lang="zh-CN" altLang="en-US" sz="1800" dirty="0">
                <a:latin typeface="微软雅黑" panose="020B0503020204020204" charset="-122"/>
                <a:ea typeface="微软雅黑" panose="020B0503020204020204" charset="-122"/>
              </a:rPr>
              <a:t>？</a:t>
            </a:r>
            <a:endParaRPr lang="zh-CN" altLang="en-US" sz="1800" dirty="0">
              <a:latin typeface="微软雅黑" panose="020B0503020204020204" charset="-122"/>
              <a:ea typeface="微软雅黑" panose="020B0503020204020204" charset="-122"/>
            </a:endParaRPr>
          </a:p>
          <a:p>
            <a:pPr>
              <a:spcBef>
                <a:spcPct val="25000"/>
              </a:spcBef>
              <a:buNone/>
            </a:pPr>
            <a:r>
              <a:rPr lang="en-US" altLang="zh-CN" sz="1800" dirty="0">
                <a:latin typeface="微软雅黑" panose="020B0503020204020204" charset="-122"/>
                <a:ea typeface="微软雅黑" panose="020B0503020204020204" charset="-122"/>
              </a:rPr>
              <a:t>2</a:t>
            </a:r>
            <a:r>
              <a:rPr lang="zh-CN" altLang="en-US" sz="1800" dirty="0">
                <a:latin typeface="微软雅黑" panose="020B0503020204020204" charset="-122"/>
                <a:ea typeface="微软雅黑" panose="020B0503020204020204" charset="-122"/>
              </a:rPr>
              <a:t>）若定义变量“</a:t>
            </a:r>
            <a:r>
              <a:rPr lang="en-US" altLang="zh-CN" sz="1800" dirty="0">
                <a:latin typeface="微软雅黑" panose="020B0503020204020204" charset="-122"/>
                <a:ea typeface="微软雅黑" panose="020B0503020204020204" charset="-122"/>
              </a:rPr>
              <a:t>int i=-2147483648;”</a:t>
            </a:r>
            <a:r>
              <a:rPr lang="zh-CN" altLang="en-US" sz="1800" dirty="0">
                <a:latin typeface="微软雅黑" panose="020B0503020204020204" charset="-122"/>
                <a:ea typeface="微软雅黑" panose="020B0503020204020204" charset="-122"/>
              </a:rPr>
              <a:t>，则“</a:t>
            </a:r>
            <a:r>
              <a:rPr lang="en-US" altLang="zh-CN" sz="1800" dirty="0">
                <a:solidFill>
                  <a:srgbClr val="0033CC"/>
                </a:solidFill>
                <a:latin typeface="微软雅黑" panose="020B0503020204020204" charset="-122"/>
                <a:ea typeface="微软雅黑" panose="020B0503020204020204" charset="-122"/>
              </a:rPr>
              <a:t>i &lt; 2147483647</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的执行结果为</a:t>
            </a:r>
            <a:r>
              <a:rPr lang="en-US" altLang="zh-CN" sz="1800" dirty="0">
                <a:latin typeface="微软雅黑" panose="020B0503020204020204" charset="-122"/>
                <a:ea typeface="微软雅黑" panose="020B0503020204020204" charset="-122"/>
              </a:rPr>
              <a:t>true</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Why</a:t>
            </a:r>
            <a:r>
              <a:rPr lang="zh-CN" altLang="en-US" sz="1800" dirty="0">
                <a:latin typeface="微软雅黑" panose="020B0503020204020204" charset="-122"/>
                <a:ea typeface="微软雅黑" panose="020B0503020204020204" charset="-122"/>
              </a:rPr>
              <a:t>？</a:t>
            </a:r>
            <a:endParaRPr lang="zh-CN" altLang="en-US" sz="1800" dirty="0">
              <a:latin typeface="微软雅黑" panose="020B0503020204020204" charset="-122"/>
              <a:ea typeface="微软雅黑" panose="020B0503020204020204" charset="-122"/>
            </a:endParaRPr>
          </a:p>
          <a:p>
            <a:pPr>
              <a:spcBef>
                <a:spcPct val="25000"/>
              </a:spcBef>
              <a:buNone/>
            </a:pPr>
            <a:r>
              <a:rPr lang="en-US" altLang="zh-CN" sz="1800" dirty="0">
                <a:latin typeface="微软雅黑" panose="020B0503020204020204" charset="-122"/>
                <a:ea typeface="微软雅黑" panose="020B0503020204020204" charset="-122"/>
              </a:rPr>
              <a:t>3</a:t>
            </a:r>
            <a:r>
              <a:rPr lang="zh-CN" altLang="en-US" sz="1800" dirty="0">
                <a:latin typeface="微软雅黑" panose="020B0503020204020204" charset="-122"/>
                <a:ea typeface="微软雅黑" panose="020B0503020204020204" charset="-122"/>
              </a:rPr>
              <a:t>）如果将表达式写成“</a:t>
            </a:r>
            <a:r>
              <a:rPr lang="en-US" altLang="zh-CN" sz="1800" dirty="0">
                <a:solidFill>
                  <a:srgbClr val="0033CC"/>
                </a:solidFill>
                <a:latin typeface="微软雅黑" panose="020B0503020204020204" charset="-122"/>
                <a:ea typeface="微软雅黑" panose="020B0503020204020204" charset="-122"/>
              </a:rPr>
              <a:t>-2147483647-1 &lt; 2147483647</a:t>
            </a:r>
            <a:r>
              <a:rPr lang="en-US" altLang="zh-CN" sz="1800" dirty="0">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，则结果会怎样呢？</a:t>
            </a:r>
            <a:r>
              <a:rPr lang="en-US" altLang="zh-CN" sz="1800" dirty="0">
                <a:latin typeface="微软雅黑" panose="020B0503020204020204" charset="-122"/>
                <a:ea typeface="微软雅黑" panose="020B0503020204020204" charset="-122"/>
              </a:rPr>
              <a:t>Why</a:t>
            </a:r>
            <a:r>
              <a:rPr lang="zh-CN" altLang="en-US" sz="1800" dirty="0">
                <a:latin typeface="微软雅黑" panose="020B0503020204020204" charset="-122"/>
                <a:ea typeface="微软雅黑" panose="020B0503020204020204" charset="-122"/>
              </a:rPr>
              <a:t>？</a:t>
            </a:r>
            <a:endParaRPr lang="zh-CN" altLang="en-US" sz="1800" dirty="0">
              <a:latin typeface="微软雅黑" panose="020B0503020204020204" charset="-122"/>
              <a:ea typeface="微软雅黑" panose="020B0503020204020204" charset="-122"/>
            </a:endParaRPr>
          </a:p>
          <a:p>
            <a:pPr>
              <a:spcBef>
                <a:spcPct val="25000"/>
              </a:spcBef>
              <a:buNone/>
            </a:pPr>
            <a:r>
              <a:rPr lang="en-US" altLang="zh-CN" sz="1800" dirty="0">
                <a:solidFill>
                  <a:srgbClr val="CC3300"/>
                </a:solidFill>
              </a:rPr>
              <a:t>1</a:t>
            </a:r>
            <a:r>
              <a:rPr lang="zh-CN" altLang="en-US" sz="1800" dirty="0">
                <a:solidFill>
                  <a:srgbClr val="CC3300"/>
                </a:solidFill>
              </a:rPr>
              <a:t>）在</a:t>
            </a:r>
            <a:r>
              <a:rPr lang="en-US" altLang="zh-CN" sz="1800" dirty="0">
                <a:solidFill>
                  <a:srgbClr val="CC3300"/>
                </a:solidFill>
              </a:rPr>
              <a:t>ISO C90</a:t>
            </a:r>
            <a:r>
              <a:rPr lang="zh-CN" altLang="en-US" sz="1800" dirty="0">
                <a:solidFill>
                  <a:srgbClr val="CC3300"/>
                </a:solidFill>
              </a:rPr>
              <a:t>标准下 ，</a:t>
            </a:r>
            <a:r>
              <a:rPr lang="en-US" altLang="zh-CN" sz="1800" dirty="0">
                <a:solidFill>
                  <a:srgbClr val="CC3300"/>
                </a:solidFill>
                <a:latin typeface="微软雅黑" panose="020B0503020204020204" charset="-122"/>
                <a:ea typeface="微软雅黑" panose="020B0503020204020204" charset="-122"/>
              </a:rPr>
              <a:t>2147483648</a:t>
            </a:r>
            <a:r>
              <a:rPr lang="zh-CN" altLang="en-US" sz="1800" dirty="0">
                <a:solidFill>
                  <a:srgbClr val="CC3300"/>
                </a:solidFill>
                <a:latin typeface="微软雅黑" panose="020B0503020204020204" charset="-122"/>
                <a:ea typeface="微软雅黑" panose="020B0503020204020204" charset="-122"/>
              </a:rPr>
              <a:t>为</a:t>
            </a:r>
            <a:r>
              <a:rPr lang="en-US" altLang="zh-CN" sz="1800" dirty="0">
                <a:solidFill>
                  <a:srgbClr val="CC3300"/>
                </a:solidFill>
                <a:latin typeface="微软雅黑" panose="020B0503020204020204" charset="-122"/>
                <a:ea typeface="微软雅黑" panose="020B0503020204020204" charset="-122"/>
              </a:rPr>
              <a:t>unsigned int</a:t>
            </a:r>
            <a:r>
              <a:rPr lang="zh-CN" altLang="en-US" sz="1800" dirty="0">
                <a:solidFill>
                  <a:srgbClr val="CC3300"/>
                </a:solidFill>
                <a:latin typeface="微软雅黑" panose="020B0503020204020204" charset="-122"/>
                <a:ea typeface="微软雅黑" panose="020B0503020204020204" charset="-122"/>
              </a:rPr>
              <a:t>型，因此</a:t>
            </a:r>
            <a:endParaRPr lang="zh-CN" altLang="en-US" sz="1800" dirty="0">
              <a:solidFill>
                <a:srgbClr val="CC3300"/>
              </a:solidFill>
              <a:latin typeface="微软雅黑" panose="020B0503020204020204" charset="-122"/>
              <a:ea typeface="微软雅黑" panose="020B0503020204020204" charset="-122"/>
            </a:endParaRPr>
          </a:p>
          <a:p>
            <a:pPr>
              <a:spcBef>
                <a:spcPct val="25000"/>
              </a:spcBef>
              <a:buNone/>
            </a:pPr>
            <a:r>
              <a:rPr lang="zh-CN" altLang="en-US" sz="1800" dirty="0">
                <a:solidFill>
                  <a:srgbClr val="CC3300"/>
                </a:solidFill>
                <a:latin typeface="微软雅黑" panose="020B0503020204020204" charset="-122"/>
                <a:ea typeface="微软雅黑" panose="020B0503020204020204" charset="-122"/>
              </a:rPr>
              <a:t>    </a:t>
            </a:r>
            <a:r>
              <a:rPr lang="zh-CN" altLang="en-US" sz="1800" dirty="0">
                <a:solidFill>
                  <a:srgbClr val="0033CC"/>
                </a:solidFill>
                <a:latin typeface="微软雅黑" panose="020B0503020204020204" charset="-122"/>
                <a:ea typeface="微软雅黑" panose="020B0503020204020204" charset="-122"/>
              </a:rPr>
              <a:t>“</a:t>
            </a:r>
            <a:r>
              <a:rPr lang="en-US" altLang="zh-CN" sz="1800" dirty="0">
                <a:solidFill>
                  <a:srgbClr val="0033CC"/>
                </a:solidFill>
                <a:latin typeface="微软雅黑" panose="020B0503020204020204" charset="-122"/>
                <a:ea typeface="微软雅黑" panose="020B0503020204020204" charset="-122"/>
              </a:rPr>
              <a:t>-2147483648 &lt; 2147483647”</a:t>
            </a:r>
            <a:r>
              <a:rPr lang="zh-CN" altLang="en-US" sz="1800" dirty="0">
                <a:solidFill>
                  <a:srgbClr val="CC3300"/>
                </a:solidFill>
                <a:latin typeface="微软雅黑" panose="020B0503020204020204" charset="-122"/>
                <a:ea typeface="微软雅黑" panose="020B0503020204020204" charset="-122"/>
              </a:rPr>
              <a:t>按无符号数比较，</a:t>
            </a:r>
            <a:endParaRPr lang="zh-CN" altLang="en-US" sz="1800" dirty="0">
              <a:solidFill>
                <a:srgbClr val="CC3300"/>
              </a:solidFill>
              <a:latin typeface="微软雅黑" panose="020B0503020204020204" charset="-122"/>
              <a:ea typeface="微软雅黑" panose="020B0503020204020204" charset="-122"/>
            </a:endParaRPr>
          </a:p>
          <a:p>
            <a:pPr>
              <a:spcBef>
                <a:spcPct val="25000"/>
              </a:spcBef>
              <a:buNone/>
            </a:pPr>
            <a:r>
              <a:rPr lang="en-US" altLang="zh-CN" sz="1800" dirty="0">
                <a:solidFill>
                  <a:srgbClr val="CC3300"/>
                </a:solidFill>
                <a:latin typeface="微软雅黑" panose="020B0503020204020204" charset="-122"/>
                <a:ea typeface="微软雅黑" panose="020B0503020204020204" charset="-122"/>
              </a:rPr>
              <a:t>     10……0B</a:t>
            </a:r>
            <a:r>
              <a:rPr lang="zh-CN" altLang="en-US" sz="1800" dirty="0">
                <a:solidFill>
                  <a:srgbClr val="CC3300"/>
                </a:solidFill>
                <a:latin typeface="微软雅黑" panose="020B0503020204020204" charset="-122"/>
                <a:ea typeface="微软雅黑" panose="020B0503020204020204" charset="-122"/>
              </a:rPr>
              <a:t>比</a:t>
            </a:r>
            <a:r>
              <a:rPr lang="en-US" altLang="zh-CN" sz="1800" dirty="0">
                <a:solidFill>
                  <a:srgbClr val="CC3300"/>
                </a:solidFill>
                <a:latin typeface="微软雅黑" panose="020B0503020204020204" charset="-122"/>
                <a:ea typeface="微软雅黑" panose="020B0503020204020204" charset="-122"/>
              </a:rPr>
              <a:t>01……1</a:t>
            </a:r>
            <a:r>
              <a:rPr lang="zh-CN" altLang="en-US" sz="1800" dirty="0">
                <a:solidFill>
                  <a:srgbClr val="CC3300"/>
                </a:solidFill>
                <a:latin typeface="微软雅黑" panose="020B0503020204020204" charset="-122"/>
                <a:ea typeface="微软雅黑" panose="020B0503020204020204" charset="-122"/>
              </a:rPr>
              <a:t>大，结果为</a:t>
            </a:r>
            <a:r>
              <a:rPr lang="en-US" altLang="zh-CN" sz="1800" dirty="0">
                <a:solidFill>
                  <a:srgbClr val="CC3300"/>
                </a:solidFill>
                <a:latin typeface="微软雅黑" panose="020B0503020204020204" charset="-122"/>
                <a:ea typeface="微软雅黑" panose="020B0503020204020204" charset="-122"/>
              </a:rPr>
              <a:t>false</a:t>
            </a:r>
            <a:r>
              <a:rPr lang="zh-CN" altLang="en-US" sz="1800" dirty="0">
                <a:solidFill>
                  <a:srgbClr val="CC3300"/>
                </a:solidFill>
                <a:latin typeface="微软雅黑" panose="020B0503020204020204" charset="-122"/>
                <a:ea typeface="微软雅黑" panose="020B0503020204020204" charset="-122"/>
              </a:rPr>
              <a:t>。</a:t>
            </a:r>
            <a:endParaRPr lang="zh-CN" altLang="en-US" sz="1800" dirty="0">
              <a:solidFill>
                <a:srgbClr val="CC3300"/>
              </a:solidFill>
              <a:latin typeface="微软雅黑" panose="020B0503020204020204" charset="-122"/>
              <a:ea typeface="微软雅黑" panose="020B0503020204020204" charset="-122"/>
            </a:endParaRPr>
          </a:p>
          <a:p>
            <a:pPr>
              <a:spcBef>
                <a:spcPct val="25000"/>
              </a:spcBef>
              <a:buNone/>
            </a:pPr>
            <a:r>
              <a:rPr lang="zh-CN" altLang="en-US" sz="1800" dirty="0">
                <a:solidFill>
                  <a:srgbClr val="CC3300"/>
                </a:solidFill>
              </a:rPr>
              <a:t>     </a:t>
            </a:r>
            <a:r>
              <a:rPr lang="zh-CN" altLang="en-US" sz="1800" dirty="0">
                <a:solidFill>
                  <a:srgbClr val="008000"/>
                </a:solidFill>
              </a:rPr>
              <a:t>在</a:t>
            </a:r>
            <a:r>
              <a:rPr lang="en-US" altLang="zh-CN" sz="1800" dirty="0">
                <a:solidFill>
                  <a:srgbClr val="008000"/>
                </a:solidFill>
              </a:rPr>
              <a:t>ISO C99</a:t>
            </a:r>
            <a:r>
              <a:rPr lang="zh-CN" altLang="en-US" sz="1800" dirty="0">
                <a:solidFill>
                  <a:srgbClr val="008000"/>
                </a:solidFill>
              </a:rPr>
              <a:t>标准下 ，</a:t>
            </a:r>
            <a:r>
              <a:rPr lang="en-US" altLang="zh-CN" sz="1800" dirty="0">
                <a:solidFill>
                  <a:srgbClr val="008000"/>
                </a:solidFill>
                <a:latin typeface="微软雅黑" panose="020B0503020204020204" charset="-122"/>
                <a:ea typeface="微软雅黑" panose="020B0503020204020204" charset="-122"/>
              </a:rPr>
              <a:t>2147483648</a:t>
            </a:r>
            <a:r>
              <a:rPr lang="zh-CN" altLang="en-US" sz="1800" dirty="0">
                <a:solidFill>
                  <a:srgbClr val="008000"/>
                </a:solidFill>
                <a:latin typeface="微软雅黑" panose="020B0503020204020204" charset="-122"/>
                <a:ea typeface="微软雅黑" panose="020B0503020204020204" charset="-122"/>
              </a:rPr>
              <a:t>为</a:t>
            </a:r>
            <a:r>
              <a:rPr lang="en-US" altLang="zh-CN" sz="1800" dirty="0">
                <a:solidFill>
                  <a:srgbClr val="008000"/>
                </a:solidFill>
                <a:latin typeface="微软雅黑" panose="020B0503020204020204" charset="-122"/>
                <a:ea typeface="微软雅黑" panose="020B0503020204020204" charset="-122"/>
              </a:rPr>
              <a:t>long long</a:t>
            </a:r>
            <a:r>
              <a:rPr lang="zh-CN" altLang="en-US" sz="1800" dirty="0">
                <a:solidFill>
                  <a:srgbClr val="008000"/>
                </a:solidFill>
                <a:latin typeface="微软雅黑" panose="020B0503020204020204" charset="-122"/>
                <a:ea typeface="微软雅黑" panose="020B0503020204020204" charset="-122"/>
              </a:rPr>
              <a:t>型，因此</a:t>
            </a:r>
            <a:endParaRPr lang="zh-CN" altLang="en-US" sz="1800" dirty="0">
              <a:solidFill>
                <a:srgbClr val="008000"/>
              </a:solidFill>
              <a:latin typeface="微软雅黑" panose="020B0503020204020204" charset="-122"/>
              <a:ea typeface="微软雅黑" panose="020B0503020204020204" charset="-122"/>
            </a:endParaRPr>
          </a:p>
          <a:p>
            <a:pPr>
              <a:spcBef>
                <a:spcPct val="25000"/>
              </a:spcBef>
              <a:buNone/>
            </a:pPr>
            <a:r>
              <a:rPr lang="zh-CN" altLang="en-US" sz="1800" dirty="0">
                <a:solidFill>
                  <a:srgbClr val="008000"/>
                </a:solidFill>
                <a:latin typeface="微软雅黑" panose="020B0503020204020204" charset="-122"/>
                <a:ea typeface="微软雅黑" panose="020B0503020204020204" charset="-122"/>
              </a:rPr>
              <a:t>    </a:t>
            </a:r>
            <a:r>
              <a:rPr lang="zh-CN" altLang="en-US" sz="1800" dirty="0">
                <a:solidFill>
                  <a:srgbClr val="0033CC"/>
                </a:solidFill>
                <a:latin typeface="微软雅黑" panose="020B0503020204020204" charset="-122"/>
                <a:ea typeface="微软雅黑" panose="020B0503020204020204" charset="-122"/>
              </a:rPr>
              <a:t>“</a:t>
            </a:r>
            <a:r>
              <a:rPr lang="en-US" altLang="zh-CN" sz="1800" dirty="0">
                <a:solidFill>
                  <a:srgbClr val="0033CC"/>
                </a:solidFill>
                <a:latin typeface="微软雅黑" panose="020B0503020204020204" charset="-122"/>
                <a:ea typeface="微软雅黑" panose="020B0503020204020204" charset="-122"/>
              </a:rPr>
              <a:t>-2147483648 &lt; 2147483647”</a:t>
            </a:r>
            <a:r>
              <a:rPr lang="zh-CN" altLang="en-US" sz="1800" dirty="0">
                <a:solidFill>
                  <a:srgbClr val="008000"/>
                </a:solidFill>
                <a:latin typeface="微软雅黑" panose="020B0503020204020204" charset="-122"/>
                <a:ea typeface="微软雅黑" panose="020B0503020204020204" charset="-122"/>
              </a:rPr>
              <a:t>按带符号整数比较，</a:t>
            </a:r>
            <a:endParaRPr lang="zh-CN" altLang="en-US" sz="1800" dirty="0">
              <a:solidFill>
                <a:srgbClr val="008000"/>
              </a:solidFill>
              <a:latin typeface="微软雅黑" panose="020B0503020204020204" charset="-122"/>
              <a:ea typeface="微软雅黑" panose="020B0503020204020204" charset="-122"/>
            </a:endParaRPr>
          </a:p>
          <a:p>
            <a:pPr>
              <a:spcBef>
                <a:spcPct val="25000"/>
              </a:spcBef>
              <a:buNone/>
            </a:pPr>
            <a:r>
              <a:rPr lang="en-US" altLang="zh-CN" sz="1800" dirty="0">
                <a:solidFill>
                  <a:srgbClr val="008000"/>
                </a:solidFill>
                <a:latin typeface="微软雅黑" panose="020B0503020204020204" charset="-122"/>
                <a:ea typeface="微软雅黑" panose="020B0503020204020204" charset="-122"/>
              </a:rPr>
              <a:t>     10……0B</a:t>
            </a:r>
            <a:r>
              <a:rPr lang="zh-CN" altLang="en-US" sz="1800" dirty="0">
                <a:solidFill>
                  <a:srgbClr val="008000"/>
                </a:solidFill>
                <a:latin typeface="微软雅黑" panose="020B0503020204020204" charset="-122"/>
                <a:ea typeface="微软雅黑" panose="020B0503020204020204" charset="-122"/>
              </a:rPr>
              <a:t>比</a:t>
            </a:r>
            <a:r>
              <a:rPr lang="en-US" altLang="zh-CN" sz="1800" dirty="0">
                <a:solidFill>
                  <a:srgbClr val="008000"/>
                </a:solidFill>
                <a:latin typeface="微软雅黑" panose="020B0503020204020204" charset="-122"/>
                <a:ea typeface="微软雅黑" panose="020B0503020204020204" charset="-122"/>
              </a:rPr>
              <a:t>01……1</a:t>
            </a:r>
            <a:r>
              <a:rPr lang="zh-CN" altLang="en-US" sz="1800" dirty="0">
                <a:solidFill>
                  <a:srgbClr val="008000"/>
                </a:solidFill>
                <a:latin typeface="微软雅黑" panose="020B0503020204020204" charset="-122"/>
                <a:ea typeface="微软雅黑" panose="020B0503020204020204" charset="-122"/>
              </a:rPr>
              <a:t>小，结果为</a:t>
            </a:r>
            <a:r>
              <a:rPr lang="en-US" altLang="zh-CN" sz="1800" dirty="0">
                <a:solidFill>
                  <a:srgbClr val="008000"/>
                </a:solidFill>
                <a:latin typeface="微软雅黑" panose="020B0503020204020204" charset="-122"/>
                <a:ea typeface="微软雅黑" panose="020B0503020204020204" charset="-122"/>
              </a:rPr>
              <a:t>true</a:t>
            </a:r>
            <a:r>
              <a:rPr lang="zh-CN" altLang="en-US" sz="1800" dirty="0">
                <a:solidFill>
                  <a:srgbClr val="008000"/>
                </a:solidFill>
                <a:latin typeface="微软雅黑" panose="020B0503020204020204" charset="-122"/>
                <a:ea typeface="微软雅黑" panose="020B0503020204020204" charset="-122"/>
              </a:rPr>
              <a:t>。</a:t>
            </a:r>
            <a:endParaRPr lang="zh-CN" altLang="en-US" sz="1800" dirty="0">
              <a:solidFill>
                <a:srgbClr val="008000"/>
              </a:solidFill>
              <a:latin typeface="微软雅黑" panose="020B0503020204020204" charset="-122"/>
              <a:ea typeface="微软雅黑" panose="020B0503020204020204" charset="-122"/>
            </a:endParaRPr>
          </a:p>
          <a:p>
            <a:pPr>
              <a:spcBef>
                <a:spcPct val="25000"/>
              </a:spcBef>
              <a:buNone/>
            </a:pPr>
            <a:r>
              <a:rPr lang="en-US" altLang="zh-CN" sz="1800" dirty="0">
                <a:solidFill>
                  <a:srgbClr val="CC3300"/>
                </a:solidFill>
              </a:rPr>
              <a:t>2</a:t>
            </a:r>
            <a:r>
              <a:rPr lang="zh-CN" altLang="en-US" sz="1800" dirty="0">
                <a:solidFill>
                  <a:srgbClr val="CC3300"/>
                </a:solidFill>
              </a:rPr>
              <a:t>）</a:t>
            </a:r>
            <a:r>
              <a:rPr lang="en-US" altLang="zh-CN" sz="1800" dirty="0">
                <a:solidFill>
                  <a:srgbClr val="0033CC"/>
                </a:solidFill>
                <a:latin typeface="微软雅黑" panose="020B0503020204020204" charset="-122"/>
                <a:ea typeface="微软雅黑" panose="020B0503020204020204" charset="-122"/>
              </a:rPr>
              <a:t>i &lt; 2147483647 </a:t>
            </a:r>
            <a:r>
              <a:rPr lang="zh-CN" altLang="en-US" sz="1800" dirty="0">
                <a:latin typeface="微软雅黑" panose="020B0503020204020204" charset="-122"/>
                <a:ea typeface="微软雅黑" panose="020B0503020204020204" charset="-122"/>
              </a:rPr>
              <a:t>按</a:t>
            </a:r>
            <a:r>
              <a:rPr lang="en-US" altLang="zh-CN" sz="1800" dirty="0">
                <a:latin typeface="微软雅黑" panose="020B0503020204020204" charset="-122"/>
                <a:ea typeface="微软雅黑" panose="020B0503020204020204" charset="-122"/>
              </a:rPr>
              <a:t>int</a:t>
            </a:r>
            <a:r>
              <a:rPr lang="zh-CN" altLang="en-US" sz="1800" dirty="0">
                <a:latin typeface="微软雅黑" panose="020B0503020204020204" charset="-122"/>
                <a:ea typeface="微软雅黑" panose="020B0503020204020204" charset="-122"/>
              </a:rPr>
              <a:t>型数比较，结果为</a:t>
            </a:r>
            <a:r>
              <a:rPr lang="en-US" altLang="zh-CN" sz="1800" dirty="0">
                <a:latin typeface="微软雅黑" panose="020B0503020204020204" charset="-122"/>
                <a:ea typeface="微软雅黑" panose="020B0503020204020204" charset="-122"/>
              </a:rPr>
              <a:t>true</a:t>
            </a:r>
            <a:r>
              <a:rPr lang="zh-CN" altLang="en-US" sz="1800" dirty="0">
                <a:latin typeface="微软雅黑" panose="020B0503020204020204" charset="-122"/>
                <a:ea typeface="微软雅黑" panose="020B0503020204020204" charset="-122"/>
              </a:rPr>
              <a:t>。</a:t>
            </a:r>
            <a:endParaRPr lang="zh-CN" altLang="en-US" sz="1800" dirty="0">
              <a:latin typeface="微软雅黑" panose="020B0503020204020204" charset="-122"/>
              <a:ea typeface="微软雅黑" panose="020B0503020204020204" charset="-122"/>
            </a:endParaRPr>
          </a:p>
          <a:p>
            <a:pPr>
              <a:spcBef>
                <a:spcPct val="25000"/>
              </a:spcBef>
              <a:buNone/>
            </a:pPr>
            <a:r>
              <a:rPr lang="en-US" altLang="zh-CN" sz="1800" dirty="0">
                <a:solidFill>
                  <a:srgbClr val="CC3300"/>
                </a:solidFill>
              </a:rPr>
              <a:t>3</a:t>
            </a:r>
            <a:r>
              <a:rPr lang="zh-CN" altLang="en-US" sz="1800" dirty="0">
                <a:solidFill>
                  <a:srgbClr val="CC3300"/>
                </a:solidFill>
              </a:rPr>
              <a:t>）</a:t>
            </a:r>
            <a:r>
              <a:rPr lang="en-US" altLang="zh-CN" sz="1800" dirty="0">
                <a:solidFill>
                  <a:srgbClr val="0033CC"/>
                </a:solidFill>
                <a:latin typeface="微软雅黑" panose="020B0503020204020204" charset="-122"/>
                <a:ea typeface="微软雅黑" panose="020B0503020204020204" charset="-122"/>
              </a:rPr>
              <a:t>-2147483647-1 &lt; 2147483647 </a:t>
            </a:r>
            <a:r>
              <a:rPr lang="zh-CN" altLang="en-US" sz="1800" dirty="0">
                <a:latin typeface="微软雅黑" panose="020B0503020204020204" charset="-122"/>
                <a:ea typeface="微软雅黑" panose="020B0503020204020204" charset="-122"/>
              </a:rPr>
              <a:t>按</a:t>
            </a:r>
            <a:r>
              <a:rPr lang="en-US" altLang="zh-CN" sz="1800" dirty="0">
                <a:latin typeface="微软雅黑" panose="020B0503020204020204" charset="-122"/>
                <a:ea typeface="微软雅黑" panose="020B0503020204020204" charset="-122"/>
              </a:rPr>
              <a:t>int</a:t>
            </a:r>
            <a:r>
              <a:rPr lang="zh-CN" altLang="en-US" sz="1800" dirty="0">
                <a:latin typeface="微软雅黑" panose="020B0503020204020204" charset="-122"/>
                <a:ea typeface="微软雅黑" panose="020B0503020204020204" charset="-122"/>
              </a:rPr>
              <a:t>型比较，结果为</a:t>
            </a:r>
            <a:r>
              <a:rPr lang="en-US" altLang="zh-CN" sz="1800" dirty="0">
                <a:latin typeface="微软雅黑" panose="020B0503020204020204" charset="-122"/>
                <a:ea typeface="微软雅黑" panose="020B0503020204020204" charset="-122"/>
              </a:rPr>
              <a:t>true</a:t>
            </a:r>
            <a:r>
              <a:rPr lang="zh-CN" altLang="en-US" sz="1800" dirty="0">
                <a:latin typeface="微软雅黑" panose="020B0503020204020204" charset="-122"/>
                <a:ea typeface="微软雅黑" panose="020B0503020204020204" charset="-122"/>
              </a:rPr>
              <a:t>。</a:t>
            </a:r>
            <a:endParaRPr lang="zh-CN" altLang="en-US" sz="1800" dirty="0">
              <a:latin typeface="微软雅黑" panose="020B0503020204020204" charset="-122"/>
              <a:ea typeface="微软雅黑" panose="020B0503020204020204" charset="-122"/>
            </a:endParaRPr>
          </a:p>
        </p:txBody>
      </p:sp>
      <p:sp>
        <p:nvSpPr>
          <p:cNvPr id="786436" name="Text Box 4"/>
          <p:cNvSpPr txBox="1"/>
          <p:nvPr/>
        </p:nvSpPr>
        <p:spPr>
          <a:xfrm>
            <a:off x="7307898" y="3716973"/>
            <a:ext cx="1350962" cy="1190625"/>
          </a:xfrm>
          <a:prstGeom prst="rect">
            <a:avLst/>
          </a:prstGeom>
          <a:noFill/>
          <a:ln w="9525">
            <a:noFill/>
          </a:ln>
        </p:spPr>
        <p:txBody>
          <a:bodyPr lIns="0" rIns="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1800" dirty="0">
                <a:solidFill>
                  <a:srgbClr val="FF0000"/>
                </a:solidFill>
                <a:latin typeface="微软雅黑" panose="020B0503020204020204" charset="-122"/>
                <a:ea typeface="微软雅黑" panose="020B0503020204020204" charset="-122"/>
              </a:rPr>
              <a:t>由</a:t>
            </a:r>
            <a:r>
              <a:rPr lang="en-US" altLang="zh-CN" sz="1800" dirty="0">
                <a:solidFill>
                  <a:srgbClr val="FF0000"/>
                </a:solidFill>
                <a:latin typeface="微软雅黑" panose="020B0503020204020204" charset="-122"/>
                <a:ea typeface="微软雅黑" panose="020B0503020204020204" charset="-122"/>
              </a:rPr>
              <a:t>C</a:t>
            </a:r>
            <a:r>
              <a:rPr lang="zh-CN" altLang="en-US" sz="1800" dirty="0">
                <a:solidFill>
                  <a:srgbClr val="FF0000"/>
                </a:solidFill>
                <a:latin typeface="微软雅黑" panose="020B0503020204020204" charset="-122"/>
                <a:ea typeface="微软雅黑" panose="020B0503020204020204" charset="-122"/>
              </a:rPr>
              <a:t>语言中的“</a:t>
            </a:r>
            <a:r>
              <a:rPr lang="en-US" altLang="zh-CN" sz="1800" dirty="0">
                <a:solidFill>
                  <a:srgbClr val="FF0000"/>
                </a:solidFill>
                <a:latin typeface="微软雅黑" panose="020B0503020204020204" charset="-122"/>
                <a:ea typeface="微软雅黑" panose="020B0503020204020204" charset="-122"/>
              </a:rPr>
              <a:t>Integer Promotion”</a:t>
            </a:r>
            <a:r>
              <a:rPr lang="zh-CN" altLang="en-US" sz="1800" dirty="0">
                <a:solidFill>
                  <a:srgbClr val="FF0000"/>
                </a:solidFill>
                <a:latin typeface="微软雅黑" panose="020B0503020204020204" charset="-122"/>
                <a:ea typeface="微软雅黑" panose="020B0503020204020204" charset="-122"/>
              </a:rPr>
              <a:t>规则决定的。</a:t>
            </a:r>
            <a:endParaRPr lang="zh-CN" altLang="en-US" sz="18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6435">
                                            <p:txEl>
                                              <p:charRg st="0" end="57"/>
                                            </p:txEl>
                                          </p:spTgt>
                                        </p:tgtEl>
                                        <p:attrNameLst>
                                          <p:attrName>style.visibility</p:attrName>
                                        </p:attrNameLst>
                                      </p:cBhvr>
                                      <p:to>
                                        <p:strVal val="visible"/>
                                      </p:to>
                                    </p:set>
                                    <p:animEffect transition="in" filter="blinds(horizontal)">
                                      <p:cBhvr>
                                        <p:cTn id="7" dur="500"/>
                                        <p:tgtEl>
                                          <p:spTgt spid="786435">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5">
                                            <p:txEl>
                                              <p:charRg st="57" end="118"/>
                                            </p:txEl>
                                          </p:spTgt>
                                        </p:tgtEl>
                                        <p:attrNameLst>
                                          <p:attrName>style.visibility</p:attrName>
                                        </p:attrNameLst>
                                      </p:cBhvr>
                                      <p:to>
                                        <p:strVal val="visible"/>
                                      </p:to>
                                    </p:set>
                                    <p:animEffect transition="in" filter="blinds(horizontal)">
                                      <p:cBhvr>
                                        <p:cTn id="12" dur="500"/>
                                        <p:tgtEl>
                                          <p:spTgt spid="786435">
                                            <p:txEl>
                                              <p:charRg st="57" end="1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5">
                                            <p:txEl>
                                              <p:charRg st="118" end="170"/>
                                            </p:txEl>
                                          </p:spTgt>
                                        </p:tgtEl>
                                        <p:attrNameLst>
                                          <p:attrName>style.visibility</p:attrName>
                                        </p:attrNameLst>
                                      </p:cBhvr>
                                      <p:to>
                                        <p:strVal val="visible"/>
                                      </p:to>
                                    </p:set>
                                    <p:animEffect transition="in" filter="blinds(horizontal)">
                                      <p:cBhvr>
                                        <p:cTn id="17" dur="500"/>
                                        <p:tgtEl>
                                          <p:spTgt spid="786435">
                                            <p:txEl>
                                              <p:charRg st="118" end="1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6435">
                                            <p:txEl>
                                              <p:charRg st="170" end="213"/>
                                            </p:txEl>
                                          </p:spTgt>
                                        </p:tgtEl>
                                        <p:attrNameLst>
                                          <p:attrName>style.visibility</p:attrName>
                                        </p:attrNameLst>
                                      </p:cBhvr>
                                      <p:to>
                                        <p:strVal val="visible"/>
                                      </p:to>
                                    </p:set>
                                    <p:animEffect transition="in" filter="blinds(horizontal)">
                                      <p:cBhvr>
                                        <p:cTn id="22" dur="500"/>
                                        <p:tgtEl>
                                          <p:spTgt spid="786435">
                                            <p:txEl>
                                              <p:charRg st="170" end="21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86435">
                                            <p:txEl>
                                              <p:charRg st="213" end="252"/>
                                            </p:txEl>
                                          </p:spTgt>
                                        </p:tgtEl>
                                        <p:attrNameLst>
                                          <p:attrName>style.visibility</p:attrName>
                                        </p:attrNameLst>
                                      </p:cBhvr>
                                      <p:to>
                                        <p:strVal val="visible"/>
                                      </p:to>
                                    </p:set>
                                    <p:animEffect transition="in" filter="blinds(horizontal)">
                                      <p:cBhvr>
                                        <p:cTn id="25" dur="500"/>
                                        <p:tgtEl>
                                          <p:spTgt spid="786435">
                                            <p:txEl>
                                              <p:charRg st="213" end="25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86435">
                                            <p:txEl>
                                              <p:charRg st="252" end="281"/>
                                            </p:txEl>
                                          </p:spTgt>
                                        </p:tgtEl>
                                        <p:attrNameLst>
                                          <p:attrName>style.visibility</p:attrName>
                                        </p:attrNameLst>
                                      </p:cBhvr>
                                      <p:to>
                                        <p:strVal val="visible"/>
                                      </p:to>
                                    </p:set>
                                    <p:animEffect transition="in" filter="blinds(horizontal)">
                                      <p:cBhvr>
                                        <p:cTn id="28" dur="500"/>
                                        <p:tgtEl>
                                          <p:spTgt spid="786435">
                                            <p:txEl>
                                              <p:charRg st="252" end="28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86435">
                                            <p:txEl>
                                              <p:charRg st="281" end="324"/>
                                            </p:txEl>
                                          </p:spTgt>
                                        </p:tgtEl>
                                        <p:attrNameLst>
                                          <p:attrName>style.visibility</p:attrName>
                                        </p:attrNameLst>
                                      </p:cBhvr>
                                      <p:to>
                                        <p:strVal val="visible"/>
                                      </p:to>
                                    </p:set>
                                    <p:animEffect transition="in" filter="blinds(horizontal)">
                                      <p:cBhvr>
                                        <p:cTn id="33" dur="500"/>
                                        <p:tgtEl>
                                          <p:spTgt spid="786435">
                                            <p:txEl>
                                              <p:charRg st="281" end="32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86435">
                                            <p:txEl>
                                              <p:charRg st="324" end="364"/>
                                            </p:txEl>
                                          </p:spTgt>
                                        </p:tgtEl>
                                        <p:attrNameLst>
                                          <p:attrName>style.visibility</p:attrName>
                                        </p:attrNameLst>
                                      </p:cBhvr>
                                      <p:to>
                                        <p:strVal val="visible"/>
                                      </p:to>
                                    </p:set>
                                    <p:animEffect transition="in" filter="blinds(horizontal)">
                                      <p:cBhvr>
                                        <p:cTn id="36" dur="500"/>
                                        <p:tgtEl>
                                          <p:spTgt spid="786435">
                                            <p:txEl>
                                              <p:charRg st="324" end="364"/>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86435">
                                            <p:txEl>
                                              <p:charRg st="364" end="392"/>
                                            </p:txEl>
                                          </p:spTgt>
                                        </p:tgtEl>
                                        <p:attrNameLst>
                                          <p:attrName>style.visibility</p:attrName>
                                        </p:attrNameLst>
                                      </p:cBhvr>
                                      <p:to>
                                        <p:strVal val="visible"/>
                                      </p:to>
                                    </p:set>
                                    <p:animEffect transition="in" filter="blinds(horizontal)">
                                      <p:cBhvr>
                                        <p:cTn id="39" dur="500"/>
                                        <p:tgtEl>
                                          <p:spTgt spid="786435">
                                            <p:txEl>
                                              <p:charRg st="364" end="39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86435">
                                            <p:txEl>
                                              <p:charRg st="392" end="427"/>
                                            </p:txEl>
                                          </p:spTgt>
                                        </p:tgtEl>
                                        <p:attrNameLst>
                                          <p:attrName>style.visibility</p:attrName>
                                        </p:attrNameLst>
                                      </p:cBhvr>
                                      <p:to>
                                        <p:strVal val="visible"/>
                                      </p:to>
                                    </p:set>
                                    <p:animEffect transition="in" filter="blinds(horizontal)">
                                      <p:cBhvr>
                                        <p:cTn id="44" dur="500"/>
                                        <p:tgtEl>
                                          <p:spTgt spid="786435">
                                            <p:txEl>
                                              <p:charRg st="392" end="42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86435">
                                            <p:txEl>
                                              <p:charRg st="427" end="473"/>
                                            </p:txEl>
                                          </p:spTgt>
                                        </p:tgtEl>
                                        <p:attrNameLst>
                                          <p:attrName>style.visibility</p:attrName>
                                        </p:attrNameLst>
                                      </p:cBhvr>
                                      <p:to>
                                        <p:strVal val="visible"/>
                                      </p:to>
                                    </p:set>
                                    <p:animEffect transition="in" filter="blinds(horizontal)">
                                      <p:cBhvr>
                                        <p:cTn id="49" dur="500"/>
                                        <p:tgtEl>
                                          <p:spTgt spid="786435">
                                            <p:txEl>
                                              <p:charRg st="427" end="47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786436"/>
                                        </p:tgtEl>
                                        <p:attrNameLst>
                                          <p:attrName>style.visibility</p:attrName>
                                        </p:attrNameLst>
                                      </p:cBhvr>
                                      <p:to>
                                        <p:strVal val="visible"/>
                                      </p:to>
                                    </p:set>
                                    <p:animEffect transition="in" filter="blinds(horizontal)">
                                      <p:cBhvr>
                                        <p:cTn id="54" dur="500"/>
                                        <p:tgtEl>
                                          <p:spTgt spid="78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55650" y="1484313"/>
            <a:ext cx="52562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solidFill>
                  <a:schemeClr val="tx1"/>
                </a:solidFill>
                <a:latin typeface="Times New Roman" panose="02020603050405020304" pitchFamily="2" charset="0"/>
                <a:ea typeface="宋体" panose="02010600030101010101" pitchFamily="2" charset="-122"/>
              </a:rPr>
              <a:t>#include &lt;</a:t>
            </a:r>
            <a:r>
              <a:rPr lang="en-US" altLang="zh-CN" sz="2400" b="1" dirty="0" err="1">
                <a:solidFill>
                  <a:schemeClr val="tx1"/>
                </a:solidFill>
                <a:latin typeface="Times New Roman" panose="02020603050405020304" pitchFamily="2" charset="0"/>
                <a:ea typeface="宋体" panose="02010600030101010101" pitchFamily="2" charset="-122"/>
              </a:rPr>
              <a:t>stdio.h</a:t>
            </a:r>
            <a:r>
              <a:rPr lang="en-US" altLang="zh-CN" sz="2400" b="1" dirty="0">
                <a:solidFill>
                  <a:schemeClr val="tx1"/>
                </a:solidFill>
                <a:latin typeface="Times New Roman" panose="02020603050405020304" pitchFamily="2" charset="0"/>
                <a:ea typeface="宋体" panose="02010600030101010101" pitchFamily="2" charset="-122"/>
              </a:rPr>
              <a:t>&gt;</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spcBef>
                <a:spcPct val="50000"/>
              </a:spcBef>
            </a:pPr>
            <a:r>
              <a:rPr lang="en-US" altLang="zh-CN" sz="2400" b="1" dirty="0">
                <a:solidFill>
                  <a:schemeClr val="tx1"/>
                </a:solidFill>
                <a:latin typeface="Times New Roman" panose="02020603050405020304" pitchFamily="2" charset="0"/>
                <a:ea typeface="宋体" panose="02010600030101010101" pitchFamily="2" charset="-122"/>
              </a:rPr>
              <a:t>void main()</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spcBef>
                <a:spcPct val="50000"/>
              </a:spcBef>
            </a:pPr>
            <a:r>
              <a:rPr lang="en-US" altLang="zh-CN" sz="2400" b="1" dirty="0">
                <a:solidFill>
                  <a:schemeClr val="tx1"/>
                </a:solidFill>
                <a:latin typeface="Times New Roman" panose="02020603050405020304" pitchFamily="2" charset="0"/>
                <a:ea typeface="宋体" panose="02010600030101010101" pitchFamily="2" charset="-122"/>
              </a:rPr>
              <a:t>{</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2" charset="0"/>
                <a:ea typeface="宋体" panose="02010600030101010101" pitchFamily="2" charset="-122"/>
              </a:rPr>
              <a:t>       short   x;</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2" charset="0"/>
                <a:ea typeface="宋体" panose="02010600030101010101" pitchFamily="2" charset="-122"/>
              </a:rPr>
              <a:t>       unsigned short  y;</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2" charset="0"/>
                <a:ea typeface="宋体" panose="02010600030101010101" pitchFamily="2" charset="-122"/>
              </a:rPr>
              <a:t>       x= -1;            // x=65535</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2" charset="0"/>
                <a:ea typeface="宋体" panose="02010600030101010101" pitchFamily="2" charset="-122"/>
              </a:rPr>
              <a:t>       y= -1;            // y=65535</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r>
              <a:rPr lang="en-US" altLang="zh-CN" sz="2400" b="1" dirty="0">
                <a:solidFill>
                  <a:schemeClr val="tx1"/>
                </a:solidFill>
                <a:latin typeface="Times New Roman" panose="02020603050405020304" pitchFamily="2" charset="0"/>
                <a:ea typeface="宋体" panose="02010600030101010101" pitchFamily="2" charset="-122"/>
              </a:rPr>
              <a:t>       </a:t>
            </a:r>
            <a:r>
              <a:rPr lang="en-US" altLang="zh-CN" sz="2400" b="1" dirty="0" err="1">
                <a:solidFill>
                  <a:schemeClr val="tx1"/>
                </a:solidFill>
                <a:latin typeface="Times New Roman" panose="02020603050405020304" pitchFamily="2" charset="0"/>
                <a:ea typeface="宋体" panose="02010600030101010101" pitchFamily="2" charset="-122"/>
              </a:rPr>
              <a:t>printf</a:t>
            </a:r>
            <a:r>
              <a:rPr lang="en-US" altLang="zh-CN" sz="2400" b="1" dirty="0">
                <a:solidFill>
                  <a:schemeClr val="tx1"/>
                </a:solidFill>
                <a:latin typeface="Times New Roman" panose="02020603050405020304" pitchFamily="2" charset="0"/>
                <a:ea typeface="宋体" panose="02010600030101010101" pitchFamily="2" charset="-122"/>
              </a:rPr>
              <a:t>("%d   %d\n", x,  y);</a:t>
            </a:r>
            <a:endParaRPr lang="en-US" altLang="zh-CN" sz="2400" b="1" dirty="0">
              <a:solidFill>
                <a:schemeClr val="tx1"/>
              </a:solidFill>
              <a:latin typeface="Times New Roman" panose="02020603050405020304" pitchFamily="2" charset="0"/>
              <a:ea typeface="宋体" panose="02010600030101010101" pitchFamily="2" charset="-122"/>
            </a:endParaRPr>
          </a:p>
          <a:p>
            <a:pPr eaLnBrk="1" hangingPunct="1">
              <a:spcBef>
                <a:spcPct val="50000"/>
              </a:spcBef>
            </a:pPr>
            <a:r>
              <a:rPr lang="en-US" altLang="zh-CN" sz="2400" b="1" dirty="0">
                <a:solidFill>
                  <a:schemeClr val="tx1"/>
                </a:solidFill>
                <a:latin typeface="Times New Roman" panose="02020603050405020304" pitchFamily="2" charset="0"/>
                <a:ea typeface="宋体" panose="02010600030101010101" pitchFamily="2" charset="-122"/>
              </a:rPr>
              <a:t>}</a:t>
            </a:r>
            <a:endParaRPr lang="en-US" altLang="zh-CN" sz="2400" b="1" dirty="0">
              <a:solidFill>
                <a:schemeClr val="tx1"/>
              </a:solidFill>
              <a:latin typeface="Times New Roman" panose="02020603050405020304" pitchFamily="2" charset="0"/>
              <a:ea typeface="宋体" panose="02010600030101010101" pitchFamily="2" charset="-122"/>
            </a:endParaRPr>
          </a:p>
        </p:txBody>
      </p:sp>
      <p:sp>
        <p:nvSpPr>
          <p:cNvPr id="4" name="Text Box 3"/>
          <p:cNvSpPr txBox="1">
            <a:spLocks noChangeArrowheads="1"/>
          </p:cNvSpPr>
          <p:nvPr/>
        </p:nvSpPr>
        <p:spPr bwMode="auto">
          <a:xfrm>
            <a:off x="590961" y="5580133"/>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solidFill>
                  <a:srgbClr val="FF3300"/>
                </a:solidFill>
                <a:latin typeface="Times New Roman" panose="02020603050405020304" pitchFamily="2" charset="0"/>
              </a:rPr>
              <a:t>在汇编语言中也有类似于</a:t>
            </a:r>
            <a:r>
              <a:rPr kumimoji="1" lang="en-US" altLang="zh-CN" sz="2800" b="1" dirty="0">
                <a:solidFill>
                  <a:srgbClr val="FF3300"/>
                </a:solidFill>
                <a:latin typeface="Times New Roman" panose="02020603050405020304" pitchFamily="2" charset="0"/>
              </a:rPr>
              <a:t>unsigned</a:t>
            </a:r>
            <a:r>
              <a:rPr kumimoji="1" lang="zh-CN" altLang="en-US" sz="2800" b="1" dirty="0">
                <a:solidFill>
                  <a:srgbClr val="FF3300"/>
                </a:solidFill>
                <a:latin typeface="Times New Roman" panose="02020603050405020304" pitchFamily="2" charset="0"/>
              </a:rPr>
              <a:t>的约定</a:t>
            </a:r>
            <a:r>
              <a:rPr kumimoji="1" lang="zh-CN" altLang="en-US" sz="2800" b="1" dirty="0">
                <a:latin typeface="Times New Roman" panose="02020603050405020304" pitchFamily="2" charset="0"/>
              </a:rPr>
              <a:t>。</a:t>
            </a:r>
            <a:endParaRPr kumimoji="1" lang="zh-CN" altLang="en-US" sz="2800" b="1" dirty="0">
              <a:latin typeface="Times New Roman" panose="02020603050405020304" pitchFamily="2" charset="0"/>
            </a:endParaRPr>
          </a:p>
        </p:txBody>
      </p:sp>
      <p:grpSp>
        <p:nvGrpSpPr>
          <p:cNvPr id="5" name="Group 4"/>
          <p:cNvGrpSpPr/>
          <p:nvPr/>
        </p:nvGrpSpPr>
        <p:grpSpPr bwMode="auto">
          <a:xfrm>
            <a:off x="6300788" y="1341438"/>
            <a:ext cx="2232025" cy="4319587"/>
            <a:chOff x="3969" y="845"/>
            <a:chExt cx="1406" cy="2721"/>
          </a:xfrm>
        </p:grpSpPr>
        <p:sp>
          <p:nvSpPr>
            <p:cNvPr id="6" name="Text Box 5"/>
            <p:cNvSpPr txBox="1">
              <a:spLocks noChangeArrowheads="1"/>
            </p:cNvSpPr>
            <p:nvPr/>
          </p:nvSpPr>
          <p:spPr bwMode="auto">
            <a:xfrm>
              <a:off x="4059" y="1797"/>
              <a:ext cx="13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2" charset="0"/>
                </a:rPr>
                <a:t>结果是：</a:t>
              </a:r>
              <a:endParaRPr kumimoji="1" lang="zh-CN" altLang="en-US" sz="2400" b="1" dirty="0">
                <a:latin typeface="Times New Roman" panose="02020603050405020304" pitchFamily="2" charset="0"/>
              </a:endParaRPr>
            </a:p>
            <a:p>
              <a:pPr eaLnBrk="1" hangingPunct="1"/>
              <a:r>
                <a:rPr kumimoji="1" lang="zh-CN" altLang="en-US" sz="2400" b="1" dirty="0">
                  <a:latin typeface="Times New Roman" panose="02020603050405020304" pitchFamily="2" charset="0"/>
                </a:rPr>
                <a:t> </a:t>
              </a:r>
              <a:r>
                <a:rPr kumimoji="1" lang="en-US" altLang="zh-CN" sz="2400" b="1" dirty="0">
                  <a:latin typeface="Times New Roman" panose="02020603050405020304" pitchFamily="2" charset="0"/>
                </a:rPr>
                <a:t>-1   65535</a:t>
              </a:r>
              <a:endParaRPr kumimoji="1" lang="en-US" altLang="zh-CN" sz="2400" b="1" dirty="0">
                <a:latin typeface="Times New Roman" panose="02020603050405020304" pitchFamily="2" charset="0"/>
              </a:endParaRPr>
            </a:p>
          </p:txBody>
        </p:sp>
        <p:sp>
          <p:nvSpPr>
            <p:cNvPr id="7" name="Line 6"/>
            <p:cNvSpPr>
              <a:spLocks noChangeShapeType="1"/>
            </p:cNvSpPr>
            <p:nvPr/>
          </p:nvSpPr>
          <p:spPr bwMode="auto">
            <a:xfrm>
              <a:off x="3969" y="845"/>
              <a:ext cx="0" cy="27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Text Box 5"/>
          <p:cNvSpPr txBox="1">
            <a:spLocks noChangeArrowheads="1"/>
          </p:cNvSpPr>
          <p:nvPr/>
        </p:nvSpPr>
        <p:spPr bwMode="auto">
          <a:xfrm>
            <a:off x="251520" y="236538"/>
            <a:ext cx="730377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anose="02010800040101010101" pitchFamily="2" charset="-122"/>
                <a:ea typeface="华文新魏" panose="02010800040101010101" pitchFamily="2" charset="-122"/>
              </a:defRPr>
            </a:lvl1pPr>
            <a:lvl2pPr marL="742950" indent="-285750" eaLnBrk="0" hangingPunct="0">
              <a:defRPr kumimoji="1" sz="4400">
                <a:solidFill>
                  <a:srgbClr val="FF00FF"/>
                </a:solidFill>
                <a:latin typeface="华文新魏" panose="02010800040101010101" pitchFamily="2" charset="-122"/>
                <a:ea typeface="华文新魏" panose="02010800040101010101" pitchFamily="2" charset="-122"/>
              </a:defRPr>
            </a:lvl2pPr>
            <a:lvl3pPr marL="1143000" indent="-228600" eaLnBrk="0" hangingPunct="0">
              <a:defRPr kumimoji="1" sz="4400">
                <a:solidFill>
                  <a:srgbClr val="FF00FF"/>
                </a:solidFill>
                <a:latin typeface="华文新魏" panose="02010800040101010101" pitchFamily="2" charset="-122"/>
                <a:ea typeface="华文新魏" panose="02010800040101010101" pitchFamily="2" charset="-122"/>
              </a:defRPr>
            </a:lvl3pPr>
            <a:lvl4pPr marL="1600200" indent="-228600" eaLnBrk="0" hangingPunct="0">
              <a:defRPr kumimoji="1" sz="4400">
                <a:solidFill>
                  <a:srgbClr val="FF00FF"/>
                </a:solidFill>
                <a:latin typeface="华文新魏" panose="02010800040101010101" pitchFamily="2" charset="-122"/>
                <a:ea typeface="华文新魏" panose="02010800040101010101" pitchFamily="2" charset="-122"/>
              </a:defRPr>
            </a:lvl4pPr>
            <a:lvl5pPr marL="2057400" indent="-228600" eaLnBrk="0" hangingPunct="0">
              <a:defRPr kumimoji="1" sz="4400">
                <a:solidFill>
                  <a:srgbClr val="FF00FF"/>
                </a:solidFill>
                <a:latin typeface="华文新魏" panose="02010800040101010101" pitchFamily="2" charset="-122"/>
                <a:ea typeface="华文新魏" panose="02010800040101010101" pitchFamily="2" charset="-122"/>
              </a:defRPr>
            </a:lvl5pPr>
            <a:lvl6pPr marL="25146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6pPr>
            <a:lvl7pPr marL="29718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7pPr>
            <a:lvl8pPr marL="34290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8pPr>
            <a:lvl9pPr marL="38862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9pPr>
          </a:lstStyle>
          <a:p>
            <a:pPr eaLnBrk="1" hangingPunct="1"/>
            <a:r>
              <a:rPr lang="zh-CN" altLang="en-US" sz="4000" b="1" dirty="0">
                <a:solidFill>
                  <a:schemeClr val="bg1"/>
                </a:solidFill>
                <a:latin typeface="Times New Roman" panose="02020603050405020304" pitchFamily="2" charset="0"/>
              </a:rPr>
              <a:t>有符号和无符号整数的表示形式</a:t>
            </a:r>
            <a:endParaRPr lang="zh-CN" altLang="en-US" sz="4000" b="1" dirty="0">
              <a:solidFill>
                <a:schemeClr val="bg1"/>
              </a:solidFill>
              <a:latin typeface="Times New Roman" panose="02020603050405020304" pitchFamily="2"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67544" y="1492638"/>
            <a:ext cx="439241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40458C"/>
                </a:solidFill>
                <a:latin typeface="Times New Roman" panose="02020603050405020304" pitchFamily="2" charset="0"/>
                <a:ea typeface="宋体" panose="02010600030101010101" pitchFamily="2" charset="-122"/>
              </a:rPr>
              <a:t>#include &lt;</a:t>
            </a:r>
            <a:r>
              <a:rPr lang="en-US" altLang="zh-CN" sz="2400" b="1" dirty="0" err="1">
                <a:solidFill>
                  <a:srgbClr val="40458C"/>
                </a:solidFill>
                <a:latin typeface="Times New Roman" panose="02020603050405020304" pitchFamily="2" charset="0"/>
                <a:ea typeface="宋体" panose="02010600030101010101" pitchFamily="2" charset="-122"/>
              </a:rPr>
              <a:t>stdio.h</a:t>
            </a:r>
            <a:r>
              <a:rPr lang="en-US" altLang="zh-CN" sz="2400" b="1" dirty="0">
                <a:solidFill>
                  <a:srgbClr val="40458C"/>
                </a:solidFill>
                <a:latin typeface="Times New Roman" panose="02020603050405020304" pitchFamily="2" charset="0"/>
                <a:ea typeface="宋体" panose="02010600030101010101" pitchFamily="2" charset="-122"/>
              </a:rPr>
              <a:t>&gt;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void main()</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short   x;</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unsigned short  y;</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x=-1;    y=-1;</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if (x&gt;0)</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a:t>
            </a:r>
            <a:r>
              <a:rPr lang="en-US" altLang="zh-CN" sz="2400" b="1" dirty="0" err="1">
                <a:solidFill>
                  <a:srgbClr val="40458C"/>
                </a:solidFill>
                <a:latin typeface="Times New Roman" panose="02020603050405020304" pitchFamily="2" charset="0"/>
                <a:ea typeface="宋体" panose="02010600030101010101" pitchFamily="2" charset="-122"/>
              </a:rPr>
              <a:t>printf</a:t>
            </a:r>
            <a:r>
              <a:rPr lang="en-US" altLang="zh-CN" sz="2400" b="1" dirty="0">
                <a:solidFill>
                  <a:srgbClr val="40458C"/>
                </a:solidFill>
                <a:latin typeface="Times New Roman" panose="02020603050405020304" pitchFamily="2" charset="0"/>
                <a:ea typeface="宋体" panose="02010600030101010101" pitchFamily="2" charset="-122"/>
              </a:rPr>
              <a:t>(“%d positive\</a:t>
            </a:r>
            <a:r>
              <a:rPr lang="en-US" altLang="zh-CN" sz="2400" b="1" dirty="0" err="1">
                <a:solidFill>
                  <a:srgbClr val="40458C"/>
                </a:solidFill>
                <a:latin typeface="Times New Roman" panose="02020603050405020304" pitchFamily="2" charset="0"/>
                <a:ea typeface="宋体" panose="02010600030101010101" pitchFamily="2" charset="-122"/>
              </a:rPr>
              <a:t>n”,x</a:t>
            </a:r>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if (y&gt;0)</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           </a:t>
            </a:r>
            <a:r>
              <a:rPr lang="en-US" altLang="zh-CN" sz="2400" b="1" dirty="0" err="1">
                <a:solidFill>
                  <a:srgbClr val="40458C"/>
                </a:solidFill>
                <a:latin typeface="Times New Roman" panose="02020603050405020304" pitchFamily="2" charset="0"/>
                <a:ea typeface="宋体" panose="02010600030101010101" pitchFamily="2" charset="-122"/>
              </a:rPr>
              <a:t>printf</a:t>
            </a:r>
            <a:r>
              <a:rPr lang="en-US" altLang="zh-CN" sz="2400" b="1" dirty="0">
                <a:solidFill>
                  <a:srgbClr val="40458C"/>
                </a:solidFill>
                <a:latin typeface="Times New Roman" panose="02020603050405020304" pitchFamily="2" charset="0"/>
                <a:ea typeface="宋体" panose="02010600030101010101" pitchFamily="2" charset="-122"/>
              </a:rPr>
              <a:t>(“%d positive\</a:t>
            </a:r>
            <a:r>
              <a:rPr lang="en-US" altLang="zh-CN" sz="2400" b="1" dirty="0" err="1">
                <a:solidFill>
                  <a:srgbClr val="40458C"/>
                </a:solidFill>
                <a:latin typeface="Times New Roman" panose="02020603050405020304" pitchFamily="2" charset="0"/>
                <a:ea typeface="宋体" panose="02010600030101010101" pitchFamily="2" charset="-122"/>
              </a:rPr>
              <a:t>n“,y</a:t>
            </a:r>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a:p>
            <a:r>
              <a:rPr lang="en-US" altLang="zh-CN" sz="2400" b="1" dirty="0">
                <a:solidFill>
                  <a:srgbClr val="40458C"/>
                </a:solidFill>
                <a:latin typeface="Times New Roman" panose="02020603050405020304" pitchFamily="2" charset="0"/>
                <a:ea typeface="宋体" panose="02010600030101010101" pitchFamily="2" charset="-122"/>
              </a:rPr>
              <a:t>}</a:t>
            </a:r>
            <a:endParaRPr lang="en-US" altLang="zh-CN" sz="2400" b="1" dirty="0">
              <a:solidFill>
                <a:srgbClr val="40458C"/>
              </a:solidFill>
              <a:latin typeface="Times New Roman" panose="02020603050405020304" pitchFamily="2" charset="0"/>
              <a:ea typeface="宋体" panose="02010600030101010101" pitchFamily="2" charset="-122"/>
            </a:endParaRPr>
          </a:p>
        </p:txBody>
      </p:sp>
      <p:sp>
        <p:nvSpPr>
          <p:cNvPr id="4" name="Text Box 3"/>
          <p:cNvSpPr txBox="1">
            <a:spLocks noChangeArrowheads="1"/>
          </p:cNvSpPr>
          <p:nvPr/>
        </p:nvSpPr>
        <p:spPr bwMode="auto">
          <a:xfrm>
            <a:off x="5364088" y="1476411"/>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40458C"/>
                </a:solidFill>
                <a:latin typeface="Times New Roman" panose="02020603050405020304" pitchFamily="2" charset="0"/>
              </a:rPr>
              <a:t>结果？</a:t>
            </a:r>
            <a:endParaRPr lang="zh-CN" altLang="en-US" sz="2800" b="1" dirty="0">
              <a:solidFill>
                <a:srgbClr val="40458C"/>
              </a:solidFill>
              <a:latin typeface="Times New Roman" panose="02020603050405020304" pitchFamily="2" charset="0"/>
            </a:endParaRPr>
          </a:p>
        </p:txBody>
      </p:sp>
      <p:sp>
        <p:nvSpPr>
          <p:cNvPr id="5" name="Line 4"/>
          <p:cNvSpPr>
            <a:spLocks noChangeShapeType="1"/>
          </p:cNvSpPr>
          <p:nvPr/>
        </p:nvSpPr>
        <p:spPr bwMode="auto">
          <a:xfrm>
            <a:off x="5004048" y="1555731"/>
            <a:ext cx="72008" cy="3745477"/>
          </a:xfrm>
          <a:prstGeom prst="line">
            <a:avLst/>
          </a:prstGeom>
          <a:noFill/>
          <a:ln w="9525">
            <a:solidFill>
              <a:srgbClr val="40458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0458C"/>
              </a:solidFill>
              <a:effectLst/>
              <a:uLnTx/>
              <a:uFillTx/>
              <a:latin typeface="Arial" panose="020B0604020202020204" pitchFamily="34" charset="0"/>
              <a:ea typeface="宋体" panose="02010600030101010101" pitchFamily="2" charset="-122"/>
            </a:endParaRPr>
          </a:p>
        </p:txBody>
      </p:sp>
      <p:sp>
        <p:nvSpPr>
          <p:cNvPr id="7" name="Text Box 7"/>
          <p:cNvSpPr txBox="1">
            <a:spLocks noChangeArrowheads="1"/>
          </p:cNvSpPr>
          <p:nvPr/>
        </p:nvSpPr>
        <p:spPr bwMode="auto">
          <a:xfrm>
            <a:off x="5436096" y="4208224"/>
            <a:ext cx="3312368"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40458C"/>
                </a:solidFill>
                <a:effectLst/>
                <a:uLnTx/>
                <a:uFillTx/>
                <a:latin typeface="Arial" panose="020B0604020202020204" pitchFamily="34" charset="0"/>
                <a:ea typeface="宋体" panose="02010600030101010101" pitchFamily="2" charset="-122"/>
              </a:rPr>
              <a:t>谁来把一个数当有符号数，还是无符号数</a:t>
            </a:r>
            <a:r>
              <a:rPr kumimoji="0" lang="zh-CN" altLang="en-US" sz="2400" b="1" i="0" u="none" strike="noStrike" kern="0" cap="none" spc="0" normalizeH="0" baseline="0" noProof="0" dirty="0">
                <a:ln>
                  <a:noFill/>
                </a:ln>
                <a:solidFill>
                  <a:srgbClr val="40458C"/>
                </a:solidFill>
                <a:effectLst/>
                <a:uLnTx/>
                <a:uFillTx/>
                <a:latin typeface="Arial" panose="020B0604020202020204" pitchFamily="34" charset="0"/>
                <a:ea typeface="宋体" panose="02010600030101010101" pitchFamily="2" charset="-122"/>
              </a:rPr>
              <a:t>对待？</a:t>
            </a:r>
            <a:endParaRPr kumimoji="0" lang="zh-CN" altLang="en-US" sz="2400" b="1" i="0" u="none" strike="noStrike" kern="0" cap="none" spc="0" normalizeH="0" baseline="0" noProof="0" dirty="0">
              <a:ln>
                <a:noFill/>
              </a:ln>
              <a:solidFill>
                <a:srgbClr val="40458C"/>
              </a:solidFill>
              <a:effectLst/>
              <a:uLnTx/>
              <a:uFillTx/>
              <a:latin typeface="Arial" panose="020B0604020202020204" pitchFamily="34" charset="0"/>
              <a:ea typeface="宋体" panose="02010600030101010101" pitchFamily="2" charset="-122"/>
            </a:endParaRPr>
          </a:p>
        </p:txBody>
      </p:sp>
      <p:sp>
        <p:nvSpPr>
          <p:cNvPr id="8" name="Text Box 5"/>
          <p:cNvSpPr txBox="1">
            <a:spLocks noChangeArrowheads="1"/>
          </p:cNvSpPr>
          <p:nvPr/>
        </p:nvSpPr>
        <p:spPr bwMode="auto">
          <a:xfrm>
            <a:off x="251520" y="236538"/>
            <a:ext cx="730377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anose="02010800040101010101" pitchFamily="2" charset="-122"/>
                <a:ea typeface="华文新魏" panose="02010800040101010101" pitchFamily="2" charset="-122"/>
              </a:defRPr>
            </a:lvl1pPr>
            <a:lvl2pPr marL="742950" indent="-285750" eaLnBrk="0" hangingPunct="0">
              <a:defRPr kumimoji="1" sz="4400">
                <a:solidFill>
                  <a:srgbClr val="FF00FF"/>
                </a:solidFill>
                <a:latin typeface="华文新魏" panose="02010800040101010101" pitchFamily="2" charset="-122"/>
                <a:ea typeface="华文新魏" panose="02010800040101010101" pitchFamily="2" charset="-122"/>
              </a:defRPr>
            </a:lvl2pPr>
            <a:lvl3pPr marL="1143000" indent="-228600" eaLnBrk="0" hangingPunct="0">
              <a:defRPr kumimoji="1" sz="4400">
                <a:solidFill>
                  <a:srgbClr val="FF00FF"/>
                </a:solidFill>
                <a:latin typeface="华文新魏" panose="02010800040101010101" pitchFamily="2" charset="-122"/>
                <a:ea typeface="华文新魏" panose="02010800040101010101" pitchFamily="2" charset="-122"/>
              </a:defRPr>
            </a:lvl3pPr>
            <a:lvl4pPr marL="1600200" indent="-228600" eaLnBrk="0" hangingPunct="0">
              <a:defRPr kumimoji="1" sz="4400">
                <a:solidFill>
                  <a:srgbClr val="FF00FF"/>
                </a:solidFill>
                <a:latin typeface="华文新魏" panose="02010800040101010101" pitchFamily="2" charset="-122"/>
                <a:ea typeface="华文新魏" panose="02010800040101010101" pitchFamily="2" charset="-122"/>
              </a:defRPr>
            </a:lvl4pPr>
            <a:lvl5pPr marL="2057400" indent="-228600" eaLnBrk="0" hangingPunct="0">
              <a:defRPr kumimoji="1" sz="4400">
                <a:solidFill>
                  <a:srgbClr val="FF00FF"/>
                </a:solidFill>
                <a:latin typeface="华文新魏" panose="02010800040101010101" pitchFamily="2" charset="-122"/>
                <a:ea typeface="华文新魏" panose="02010800040101010101" pitchFamily="2" charset="-122"/>
              </a:defRPr>
            </a:lvl5pPr>
            <a:lvl6pPr marL="25146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6pPr>
            <a:lvl7pPr marL="29718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7pPr>
            <a:lvl8pPr marL="34290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8pPr>
            <a:lvl9pPr marL="38862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9pPr>
          </a:lstStyle>
          <a:p>
            <a:pPr eaLnBrk="1" hangingPunct="1"/>
            <a:r>
              <a:rPr lang="zh-CN" altLang="en-US" sz="4000" b="1" dirty="0">
                <a:solidFill>
                  <a:schemeClr val="bg1"/>
                </a:solidFill>
                <a:latin typeface="Times New Roman" panose="02020603050405020304" pitchFamily="2" charset="0"/>
              </a:rPr>
              <a:t>有符号和无符号整数的表示形式</a:t>
            </a:r>
            <a:endParaRPr lang="zh-CN" altLang="en-US" sz="4000" b="1" dirty="0">
              <a:solidFill>
                <a:schemeClr val="bg1"/>
              </a:solidFill>
              <a:latin typeface="Times New Roman" panose="02020603050405020304" pitchFamily="2" charset="0"/>
            </a:endParaRPr>
          </a:p>
        </p:txBody>
      </p:sp>
      <p:pic>
        <p:nvPicPr>
          <p:cNvPr id="11" name="图片 10"/>
          <p:cNvPicPr>
            <a:picLocks noChangeAspect="1"/>
          </p:cNvPicPr>
          <p:nvPr/>
        </p:nvPicPr>
        <p:blipFill>
          <a:blip r:embed="rId1"/>
          <a:stretch>
            <a:fillRect/>
          </a:stretch>
        </p:blipFill>
        <p:spPr>
          <a:xfrm>
            <a:off x="5796136" y="1961176"/>
            <a:ext cx="2819545" cy="1403422"/>
          </a:xfrm>
          <a:prstGeom prst="rect">
            <a:avLst/>
          </a:prstGeom>
        </p:spPr>
      </p:pic>
      <p:sp>
        <p:nvSpPr>
          <p:cNvPr id="12" name="Text Box 3"/>
          <p:cNvSpPr txBox="1">
            <a:spLocks noChangeArrowheads="1"/>
          </p:cNvSpPr>
          <p:nvPr/>
        </p:nvSpPr>
        <p:spPr bwMode="auto">
          <a:xfrm>
            <a:off x="5436096" y="3559320"/>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40458C"/>
                </a:solidFill>
                <a:latin typeface="Times New Roman" panose="02020603050405020304" pitchFamily="2" charset="0"/>
              </a:rPr>
              <a:t>为什么？</a:t>
            </a:r>
            <a:endParaRPr lang="zh-CN" altLang="en-US" sz="2800" b="1" dirty="0">
              <a:solidFill>
                <a:srgbClr val="40458C"/>
              </a:solidFill>
              <a:latin typeface="Times New Roman" panose="02020603050405020304" pitchFamily="2"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51520" y="236538"/>
            <a:ext cx="730377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anose="02010800040101010101" pitchFamily="2" charset="-122"/>
                <a:ea typeface="华文新魏" panose="02010800040101010101" pitchFamily="2" charset="-122"/>
              </a:defRPr>
            </a:lvl1pPr>
            <a:lvl2pPr marL="742950" indent="-285750" eaLnBrk="0" hangingPunct="0">
              <a:defRPr kumimoji="1" sz="4400">
                <a:solidFill>
                  <a:srgbClr val="FF00FF"/>
                </a:solidFill>
                <a:latin typeface="华文新魏" panose="02010800040101010101" pitchFamily="2" charset="-122"/>
                <a:ea typeface="华文新魏" panose="02010800040101010101" pitchFamily="2" charset="-122"/>
              </a:defRPr>
            </a:lvl2pPr>
            <a:lvl3pPr marL="1143000" indent="-228600" eaLnBrk="0" hangingPunct="0">
              <a:defRPr kumimoji="1" sz="4400">
                <a:solidFill>
                  <a:srgbClr val="FF00FF"/>
                </a:solidFill>
                <a:latin typeface="华文新魏" panose="02010800040101010101" pitchFamily="2" charset="-122"/>
                <a:ea typeface="华文新魏" panose="02010800040101010101" pitchFamily="2" charset="-122"/>
              </a:defRPr>
            </a:lvl3pPr>
            <a:lvl4pPr marL="1600200" indent="-228600" eaLnBrk="0" hangingPunct="0">
              <a:defRPr kumimoji="1" sz="4400">
                <a:solidFill>
                  <a:srgbClr val="FF00FF"/>
                </a:solidFill>
                <a:latin typeface="华文新魏" panose="02010800040101010101" pitchFamily="2" charset="-122"/>
                <a:ea typeface="华文新魏" panose="02010800040101010101" pitchFamily="2" charset="-122"/>
              </a:defRPr>
            </a:lvl4pPr>
            <a:lvl5pPr marL="2057400" indent="-228600" eaLnBrk="0" hangingPunct="0">
              <a:defRPr kumimoji="1" sz="4400">
                <a:solidFill>
                  <a:srgbClr val="FF00FF"/>
                </a:solidFill>
                <a:latin typeface="华文新魏" panose="02010800040101010101" pitchFamily="2" charset="-122"/>
                <a:ea typeface="华文新魏" panose="02010800040101010101" pitchFamily="2" charset="-122"/>
              </a:defRPr>
            </a:lvl5pPr>
            <a:lvl6pPr marL="25146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6pPr>
            <a:lvl7pPr marL="29718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7pPr>
            <a:lvl8pPr marL="34290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8pPr>
            <a:lvl9pPr marL="3886200" indent="-228600" eaLnBrk="0" fontAlgn="base" hangingPunct="0">
              <a:spcBef>
                <a:spcPct val="0"/>
              </a:spcBef>
              <a:spcAft>
                <a:spcPct val="0"/>
              </a:spcAft>
              <a:defRPr kumimoji="1" sz="4400">
                <a:solidFill>
                  <a:srgbClr val="FF00FF"/>
                </a:solidFill>
                <a:latin typeface="华文新魏" panose="02010800040101010101" pitchFamily="2" charset="-122"/>
                <a:ea typeface="华文新魏" panose="02010800040101010101" pitchFamily="2" charset="-122"/>
              </a:defRPr>
            </a:lvl9pPr>
          </a:lstStyle>
          <a:p>
            <a:pPr eaLnBrk="1" hangingPunct="1"/>
            <a:r>
              <a:rPr lang="zh-CN" altLang="en-US" sz="4000" b="1" dirty="0">
                <a:solidFill>
                  <a:schemeClr val="bg1"/>
                </a:solidFill>
                <a:latin typeface="Times New Roman" panose="02020603050405020304" pitchFamily="2" charset="0"/>
              </a:rPr>
              <a:t>有符号和无符号整数的表示形式</a:t>
            </a:r>
            <a:endParaRPr lang="zh-CN" altLang="en-US" sz="4000" b="1" dirty="0">
              <a:solidFill>
                <a:schemeClr val="bg1"/>
              </a:solidFill>
              <a:latin typeface="Times New Roman" panose="02020603050405020304" pitchFamily="2" charset="0"/>
            </a:endParaRPr>
          </a:p>
        </p:txBody>
      </p:sp>
      <p:pic>
        <p:nvPicPr>
          <p:cNvPr id="14" name="图片 13"/>
          <p:cNvPicPr>
            <a:picLocks noChangeAspect="1"/>
          </p:cNvPicPr>
          <p:nvPr/>
        </p:nvPicPr>
        <p:blipFill>
          <a:blip r:embed="rId1"/>
          <a:stretch>
            <a:fillRect/>
          </a:stretch>
        </p:blipFill>
        <p:spPr>
          <a:xfrm>
            <a:off x="467544" y="1556792"/>
            <a:ext cx="8014112" cy="4927853"/>
          </a:xfrm>
          <a:prstGeom prst="rect">
            <a:avLst/>
          </a:prstGeom>
        </p:spPr>
      </p:pic>
      <p:cxnSp>
        <p:nvCxnSpPr>
          <p:cNvPr id="16" name="直接连接符 15"/>
          <p:cNvCxnSpPr/>
          <p:nvPr/>
        </p:nvCxnSpPr>
        <p:spPr bwMode="auto">
          <a:xfrm flipV="1">
            <a:off x="1763688" y="2060848"/>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flipV="1">
            <a:off x="1763688" y="4581128"/>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flipV="1">
            <a:off x="1835696" y="5373216"/>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V="1">
            <a:off x="1835696" y="2924944"/>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2"/>
    </p:custDataLst>
  </p:cSld>
  <p:clrMapOvr>
    <a:masterClrMapping/>
  </p:clrMapOvr>
</p:sld>
</file>

<file path=ppt/tags/tag1.xml><?xml version="1.0" encoding="utf-8"?>
<p:tagLst xmlns:p="http://schemas.openxmlformats.org/presentationml/2006/main">
  <p:tag name="KSO_WM_UNIT_TABLE_BEAUTIFY" val="smartTable{5a747786-1eaf-42d4-bd8a-297cb720aa3f}"/>
  <p:tag name="TABLE_ENDDRAG_ORIGIN_RECT" val="632*227"/>
  <p:tag name="TABLE_ENDDRAG_RECT" val="39*281*632*227"/>
</p:tagLst>
</file>

<file path=ppt/tags/tag2.xml><?xml version="1.0" encoding="utf-8"?>
<p:tagLst xmlns:p="http://schemas.openxmlformats.org/presentationml/2006/main">
  <p:tag name="KSO_WM_UNIT_TABLE_BEAUTIFY" val="smartTable{f03f2d2b-cd19-4359-833e-26a603c476d5}"/>
  <p:tag name="TABLE_ENDDRAG_ORIGIN_RECT" val="625*282"/>
  <p:tag name="TABLE_ENDDRAG_RECT" val="37*133*625*282"/>
</p:tagLst>
</file>

<file path=ppt/tags/tag3.xml><?xml version="1.0" encoding="utf-8"?>
<p:tagLst xmlns:p="http://schemas.openxmlformats.org/presentationml/2006/main">
  <p:tag name="TIMING" val="|10.9|1.1"/>
</p:tagLst>
</file>

<file path=ppt/tags/tag4.xml><?xml version="1.0" encoding="utf-8"?>
<p:tagLst xmlns:p="http://schemas.openxmlformats.org/presentationml/2006/main">
  <p:tag name="TIMING" val="|72.5|0.8|0.6"/>
</p:tagLst>
</file>

<file path=ppt/tags/tag5.xml><?xml version="1.0" encoding="utf-8"?>
<p:tagLst xmlns:p="http://schemas.openxmlformats.org/presentationml/2006/main">
  <p:tag name="TIMING" val="|72.5|0.8|0.6"/>
</p:tagLst>
</file>

<file path=ppt/tags/tag6.xml><?xml version="1.0" encoding="utf-8"?>
<p:tagLst xmlns:p="http://schemas.openxmlformats.org/presentationml/2006/main">
  <p:tag name="KSO_WM_UNIT_TABLE_BEAUTIFY" val="smartTable{9c5144ec-1dc2-4647-89ae-899ff2652761}"/>
  <p:tag name="TABLE_ENDDRAG_ORIGIN_RECT" val="344*226"/>
  <p:tag name="TABLE_ENDDRAG_RECT" val="343*162*344*226"/>
</p:tagLst>
</file>

<file path=ppt/tags/tag7.xml><?xml version="1.0" encoding="utf-8"?>
<p:tagLst xmlns:p="http://schemas.openxmlformats.org/presentationml/2006/main">
  <p:tag name="COMMONDATA" val="eyJoZGlkIjoiYjg1NGU3MmE1Yjc5MDU5NjQ3ZjllNDQ2ZDhmZGY5NzIifQ=="/>
</p:tagLst>
</file>

<file path=ppt/theme/theme1.xml><?xml version="1.0" encoding="utf-8"?>
<a:theme xmlns:a="http://schemas.openxmlformats.org/drawingml/2006/main" name="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Asm</Template>
  <TotalTime>0</TotalTime>
  <Words>9766</Words>
  <Application>WPS 演示</Application>
  <PresentationFormat>在屏幕上显示</PresentationFormat>
  <Paragraphs>679</Paragraphs>
  <Slides>35</Slides>
  <Notes>0</Notes>
  <HiddenSlides>0</HiddenSlides>
  <MMClips>0</MMClips>
  <ScaleCrop>false</ScaleCrop>
  <HeadingPairs>
    <vt:vector size="6" baseType="variant">
      <vt:variant>
        <vt:lpstr>已用的字体</vt:lpstr>
      </vt:variant>
      <vt:variant>
        <vt:i4>23</vt:i4>
      </vt:variant>
      <vt:variant>
        <vt:lpstr>主题</vt:lpstr>
      </vt:variant>
      <vt:variant>
        <vt:i4>4</vt:i4>
      </vt:variant>
      <vt:variant>
        <vt:lpstr>幻灯片标题</vt:lpstr>
      </vt:variant>
      <vt:variant>
        <vt:i4>35</vt:i4>
      </vt:variant>
    </vt:vector>
  </HeadingPairs>
  <TitlesOfParts>
    <vt:vector size="62" baseType="lpstr">
      <vt:lpstr>Arial</vt:lpstr>
      <vt:lpstr>宋体</vt:lpstr>
      <vt:lpstr>Wingdings</vt:lpstr>
      <vt:lpstr>Tahoma</vt:lpstr>
      <vt:lpstr>黑体</vt:lpstr>
      <vt:lpstr>华文新魏</vt:lpstr>
      <vt:lpstr>Times New Roman</vt:lpstr>
      <vt:lpstr>微软雅黑</vt:lpstr>
      <vt:lpstr>Arial Unicode MS</vt:lpstr>
      <vt:lpstr>Calibri</vt:lpstr>
      <vt:lpstr>Arial Black</vt:lpstr>
      <vt:lpstr>MingLiU</vt:lpstr>
      <vt:lpstr>Symbol</vt:lpstr>
      <vt:lpstr>Wingdings</vt:lpstr>
      <vt:lpstr>Gill Sans</vt:lpstr>
      <vt:lpstr>Segoe Print</vt:lpstr>
      <vt:lpstr>Helvetica</vt:lpstr>
      <vt:lpstr>Monaco</vt:lpstr>
      <vt:lpstr>Arial Narrow</vt:lpstr>
      <vt:lpstr>Courier New Bold</vt:lpstr>
      <vt:lpstr>Meiryo UI</vt:lpstr>
      <vt:lpstr>Yu Gothic</vt:lpstr>
      <vt:lpstr>Courier New</vt:lpstr>
      <vt:lpstr>model-3</vt:lpstr>
      <vt:lpstr>1_model-3</vt:lpstr>
      <vt:lpstr>3_model-3</vt:lpstr>
      <vt:lpstr>4_model-3</vt:lpstr>
      <vt:lpstr>3.5 C语言的机器级表示</vt:lpstr>
      <vt:lpstr>PowerPoint 演示文稿</vt:lpstr>
      <vt:lpstr>PowerPoint 演示文稿</vt:lpstr>
      <vt:lpstr>C语言程序中的整数</vt:lpstr>
      <vt:lpstr>C语言程序中的整数</vt:lpstr>
      <vt:lpstr>C语言程序中的整数</vt:lpstr>
      <vt:lpstr>PowerPoint 演示文稿</vt:lpstr>
      <vt:lpstr>PowerPoint 演示文稿</vt:lpstr>
      <vt:lpstr>PowerPoint 演示文稿</vt:lpstr>
      <vt:lpstr>关于浮点数精度的一个例子</vt:lpstr>
      <vt:lpstr>程序中数据类型的宽度</vt:lpstr>
      <vt:lpstr>C表达式类型转换顺序</vt:lpstr>
      <vt:lpstr>检测系统的字节顺序</vt:lpstr>
      <vt:lpstr>C语言程序中涉及的运算</vt:lpstr>
      <vt:lpstr>C语言程序中涉及的运算</vt:lpstr>
      <vt:lpstr>C语言程序中涉及的运算</vt:lpstr>
      <vt:lpstr>C语言程序中涉及的运算</vt:lpstr>
      <vt:lpstr>如何实现高级语言源程序中的运算？</vt:lpstr>
      <vt:lpstr>无符号整数加法溢出判断程序</vt:lpstr>
      <vt:lpstr>带符号整数加法溢出判断程序</vt:lpstr>
      <vt:lpstr>带符号整数减法溢出判断程序</vt:lpstr>
      <vt:lpstr>整数的乘运算 </vt:lpstr>
      <vt:lpstr>整数的乘运算</vt:lpstr>
      <vt:lpstr>整数乘法溢出漏洞</vt:lpstr>
      <vt:lpstr>整数的除运算</vt:lpstr>
      <vt:lpstr>C语言整数实现与汇编语言的差异小结</vt:lpstr>
      <vt:lpstr>浮点数除0的问题</vt:lpstr>
      <vt:lpstr>C语言中的浮点数类型</vt:lpstr>
      <vt:lpstr>浮点数比较运算举例</vt:lpstr>
      <vt:lpstr>举例：爱国者导弹定位错误</vt:lpstr>
      <vt:lpstr>举例：爱国者导弹定位错误</vt:lpstr>
      <vt:lpstr>举例：爱国者导弹定位错误</vt:lpstr>
      <vt:lpstr>举例：爱国者导弹定位错误</vt:lpstr>
      <vt:lpstr>检测系统的字节顺序</vt:lpstr>
      <vt:lpstr>关于大端小端</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780</cp:revision>
  <dcterms:created xsi:type="dcterms:W3CDTF">2006-11-13T09:10:00Z</dcterms:created>
  <dcterms:modified xsi:type="dcterms:W3CDTF">2022-10-10T14:51:40Z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849A4ED79F6A4168823D8913AE8C4ED2</vt:lpwstr>
  </property>
</Properties>
</file>