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  <p:sldMasterId id="2147483792" r:id="rId13"/>
    <p:sldMasterId id="2147483804" r:id="rId14"/>
    <p:sldMasterId id="2147483816" r:id="rId15"/>
  </p:sldMasterIdLst>
  <p:notesMasterIdLst>
    <p:notesMasterId r:id="rId36"/>
  </p:notesMasterIdLst>
  <p:sldIdLst>
    <p:sldId id="634" r:id="rId16"/>
    <p:sldId id="635" r:id="rId17"/>
    <p:sldId id="636" r:id="rId18"/>
    <p:sldId id="638" r:id="rId19"/>
    <p:sldId id="640" r:id="rId20"/>
    <p:sldId id="641" r:id="rId21"/>
    <p:sldId id="644" r:id="rId22"/>
    <p:sldId id="643" r:id="rId23"/>
    <p:sldId id="637" r:id="rId24"/>
    <p:sldId id="664" r:id="rId25"/>
    <p:sldId id="665" r:id="rId26"/>
    <p:sldId id="666" r:id="rId27"/>
    <p:sldId id="667" r:id="rId28"/>
    <p:sldId id="668" r:id="rId29"/>
    <p:sldId id="669" r:id="rId30"/>
    <p:sldId id="626" r:id="rId31"/>
    <p:sldId id="627" r:id="rId32"/>
    <p:sldId id="628" r:id="rId33"/>
    <p:sldId id="615" r:id="rId34"/>
    <p:sldId id="616" r:id="rId35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6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海波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39"/>
  </p:normalViewPr>
  <p:slideViewPr>
    <p:cSldViewPr showGuides="1">
      <p:cViewPr varScale="1">
        <p:scale>
          <a:sx n="75" d="100"/>
          <a:sy n="75" d="100"/>
        </p:scale>
        <p:origin x="1020" y="44"/>
      </p:cViewPr>
      <p:guideLst>
        <p:guide orient="horz" pos="2146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presProps" Target="presProps.xml"/><Relationship Id="rId21" Type="http://schemas.openxmlformats.org/officeDocument/2006/relationships/slide" Target="slides/slide6.xml"/><Relationship Id="rId34" Type="http://schemas.openxmlformats.org/officeDocument/2006/relationships/slide" Target="slides/slide19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2.png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2.png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2.png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Relationship Id="rId4" Type="http://schemas.openxmlformats.org/officeDocument/2006/relationships/image" Target="../media/image2.png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Relationship Id="rId4" Type="http://schemas.openxmlformats.org/officeDocument/2006/relationships/image" Target="../media/image2.png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Relationship Id="rId4" Type="http://schemas.openxmlformats.org/officeDocument/2006/relationships/image" Target="../media/image2.png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2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2.png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lstStyle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1986" name="副标题 81985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lstStyle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1986" name="副标题 81985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lstStyle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1986" name="副标题 81985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lstStyle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1986" name="副标题 81985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lstStyle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1986" name="副标题 81985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lstStyle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1986" name="副标题 81985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lstStyle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1986" name="副标题 81985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lstStyle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1986" name="副标题 81985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lstStyle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1986" name="副标题 81985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lstStyle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1986" name="副标题 81985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lstStyle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1986" name="副标题 81985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lstStyle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1986" name="副标题 81985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lstStyle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1986" name="副标题 81985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lstStyle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1986" name="副标题 81985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lstStyle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1986" name="副标题 81985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2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2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image" Target="../media/image2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 dirty="0"/>
              <a:t>单击此处编辑母版标题样式</a:t>
            </a:r>
          </a:p>
        </p:txBody>
      </p:sp>
      <p:sp>
        <p:nvSpPr>
          <p:cNvPr id="1035" name="文本占位符 80906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 dirty="0"/>
              <a:t>单击此处编辑母版标题样式</a:t>
            </a:r>
          </a:p>
        </p:txBody>
      </p:sp>
      <p:sp>
        <p:nvSpPr>
          <p:cNvPr id="1035" name="文本占位符 80906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 dirty="0"/>
              <a:t>单击此处编辑母版标题样式</a:t>
            </a:r>
          </a:p>
        </p:txBody>
      </p:sp>
      <p:sp>
        <p:nvSpPr>
          <p:cNvPr id="1035" name="文本占位符 80906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 dirty="0"/>
              <a:t>单击此处编辑母版标题样式</a:t>
            </a:r>
          </a:p>
        </p:txBody>
      </p:sp>
      <p:sp>
        <p:nvSpPr>
          <p:cNvPr id="1035" name="文本占位符 80906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 dirty="0"/>
              <a:t>单击此处编辑母版标题样式</a:t>
            </a:r>
          </a:p>
        </p:txBody>
      </p:sp>
      <p:sp>
        <p:nvSpPr>
          <p:cNvPr id="1035" name="文本占位符 80906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 dirty="0"/>
              <a:t>单击此处编辑母版标题样式</a:t>
            </a:r>
          </a:p>
        </p:txBody>
      </p:sp>
      <p:sp>
        <p:nvSpPr>
          <p:cNvPr id="1035" name="文本占位符 80906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 dirty="0"/>
              <a:t>单击此处编辑母版标题样式</a:t>
            </a:r>
          </a:p>
        </p:txBody>
      </p:sp>
      <p:sp>
        <p:nvSpPr>
          <p:cNvPr id="1035" name="文本占位符 80906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 dirty="0"/>
              <a:t>单击此处编辑母版标题样式</a:t>
            </a:r>
          </a:p>
        </p:txBody>
      </p:sp>
      <p:sp>
        <p:nvSpPr>
          <p:cNvPr id="1035" name="文本占位符 80906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 dirty="0"/>
              <a:t>单击此处编辑母版标题样式</a:t>
            </a:r>
          </a:p>
        </p:txBody>
      </p:sp>
      <p:sp>
        <p:nvSpPr>
          <p:cNvPr id="1035" name="文本占位符 80906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 dirty="0"/>
              <a:t>单击此处编辑母版标题样式</a:t>
            </a:r>
          </a:p>
        </p:txBody>
      </p:sp>
      <p:sp>
        <p:nvSpPr>
          <p:cNvPr id="1035" name="文本占位符 80906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 dirty="0"/>
              <a:t>单击此处编辑母版标题样式</a:t>
            </a:r>
          </a:p>
        </p:txBody>
      </p:sp>
      <p:sp>
        <p:nvSpPr>
          <p:cNvPr id="1035" name="文本占位符 80906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 dirty="0"/>
              <a:t>单击此处编辑母版标题样式</a:t>
            </a:r>
          </a:p>
        </p:txBody>
      </p:sp>
      <p:sp>
        <p:nvSpPr>
          <p:cNvPr id="1035" name="文本占位符 80906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 dirty="0"/>
              <a:t>单击此处编辑母版标题样式</a:t>
            </a:r>
          </a:p>
        </p:txBody>
      </p:sp>
      <p:sp>
        <p:nvSpPr>
          <p:cNvPr id="1035" name="文本占位符 80906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 dirty="0"/>
              <a:t>单击此处编辑母版标题样式</a:t>
            </a:r>
          </a:p>
        </p:txBody>
      </p:sp>
      <p:sp>
        <p:nvSpPr>
          <p:cNvPr id="1035" name="文本占位符 80906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 dirty="0"/>
              <a:t>单击此处编辑母版标题样式</a:t>
            </a:r>
          </a:p>
        </p:txBody>
      </p:sp>
      <p:sp>
        <p:nvSpPr>
          <p:cNvPr id="1035" name="文本占位符 80906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文本框 49153"/>
          <p:cNvSpPr txBox="1"/>
          <p:nvPr/>
        </p:nvSpPr>
        <p:spPr>
          <a:xfrm>
            <a:off x="3059748" y="260985"/>
            <a:ext cx="221742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主要内容</a:t>
            </a:r>
          </a:p>
        </p:txBody>
      </p:sp>
      <p:sp>
        <p:nvSpPr>
          <p:cNvPr id="3074" name="矩形 49169"/>
          <p:cNvSpPr/>
          <p:nvPr/>
        </p:nvSpPr>
        <p:spPr>
          <a:xfrm>
            <a:off x="972185" y="1772920"/>
            <a:ext cx="7188835" cy="41122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342900" indent="-342900" algn="l"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 数值类型的机器级表示</a:t>
            </a:r>
            <a:endParaRPr sz="32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  <a:p>
            <a:pPr marL="342900" indent="-342900" algn="l"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 </a:t>
            </a:r>
            <a:r>
              <a:rPr sz="3200" i="0" dirty="0">
                <a:solidFill>
                  <a:srgbClr val="FF3300"/>
                </a:solidFill>
                <a:latin typeface="+mn-lt"/>
                <a:ea typeface="黑体" panose="02010609060101010101" pitchFamily="2" charset="-122"/>
                <a:sym typeface="+mn-ea"/>
              </a:rPr>
              <a:t>选择语句和循环语句的机器级表示</a:t>
            </a:r>
            <a:endParaRPr sz="3200" i="0" dirty="0">
              <a:solidFill>
                <a:srgbClr val="FF3300"/>
              </a:solidFill>
              <a:latin typeface="+mn-lt"/>
              <a:ea typeface="黑体" panose="02010609060101010101" pitchFamily="2" charset="-122"/>
            </a:endParaRPr>
          </a:p>
          <a:p>
            <a:pPr marL="342900" indent="-342900" algn="l"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 子程序的机器级表示</a:t>
            </a:r>
            <a:endParaRPr sz="32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  <a:p>
            <a:pPr marL="342900" indent="-342900" algn="l"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 复杂数据类型的机器级表示</a:t>
            </a:r>
            <a:endParaRPr sz="32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  <a:p>
            <a:pPr marL="342900" indent="-342900" algn="l"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 越界访问和缓冲区溢出</a:t>
            </a:r>
            <a:endParaRPr sz="32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  <a:p>
            <a:pPr>
              <a:lnSpc>
                <a:spcPct val="120000"/>
              </a:lnSpc>
              <a:spcBef>
                <a:spcPct val="30000"/>
              </a:spcBef>
            </a:pPr>
            <a:endParaRPr lang="zh-CN" altLang="en-US" sz="3200" i="0" dirty="0">
              <a:solidFill>
                <a:srgbClr val="00206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/>
          </p:cNvSpPr>
          <p:nvPr>
            <p:ph type="title"/>
          </p:nvPr>
        </p:nvSpPr>
        <p:spPr>
          <a:xfrm>
            <a:off x="323850" y="188595"/>
            <a:ext cx="8229600" cy="561975"/>
          </a:xfrm>
        </p:spPr>
        <p:txBody>
          <a:bodyPr vert="horz" wrap="square" lIns="91440" tIns="45720" rIns="91440" bIns="45720" anchor="ctr" anchorCtr="0"/>
          <a:lstStyle/>
          <a:p>
            <a:pPr algn="l">
              <a:buClrTx/>
              <a:buSzTx/>
              <a:buFontTx/>
            </a:pPr>
            <a:r>
              <a:rPr lang="en-US" altLang="zh-CN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do ~ while </a:t>
            </a: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语句</a:t>
            </a:r>
            <a:r>
              <a:rPr lang="en-US" altLang="zh-CN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 </a:t>
            </a:r>
            <a:endParaRPr lang="en-US" altLang="zh-CN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9027" name="Rectangle 3"/>
          <p:cNvSpPr>
            <a:spLocks noGrp="1"/>
          </p:cNvSpPr>
          <p:nvPr>
            <p:ph idx="1"/>
          </p:nvPr>
        </p:nvSpPr>
        <p:spPr>
          <a:xfrm>
            <a:off x="179705" y="1196975"/>
            <a:ext cx="5415280" cy="667385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Release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编译优化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 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1988820"/>
            <a:ext cx="8741410" cy="38049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/>
          </p:cNvSpPr>
          <p:nvPr>
            <p:ph type="title"/>
          </p:nvPr>
        </p:nvSpPr>
        <p:spPr>
          <a:xfrm>
            <a:off x="457200" y="260985"/>
            <a:ext cx="8229600" cy="561975"/>
          </a:xfrm>
        </p:spPr>
        <p:txBody>
          <a:bodyPr vert="horz" wrap="square" lIns="91440" tIns="45720" rIns="91440" bIns="45720" anchor="ctr" anchorCtr="0"/>
          <a:lstStyle/>
          <a:p>
            <a:pPr algn="l">
              <a:buClrTx/>
              <a:buSzTx/>
              <a:buFontTx/>
            </a:pPr>
            <a:r>
              <a:rPr lang="en-US" altLang="zh-CN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循环结构的机器级表示 </a:t>
            </a:r>
            <a:endParaRPr lang="en-US" altLang="zh-CN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9027" name="Rectangle 3"/>
          <p:cNvSpPr>
            <a:spLocks noGrp="1"/>
          </p:cNvSpPr>
          <p:nvPr>
            <p:ph idx="1"/>
          </p:nvPr>
        </p:nvSpPr>
        <p:spPr>
          <a:xfrm>
            <a:off x="179705" y="1196975"/>
            <a:ext cx="5415280" cy="667385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while</a:t>
            </a:r>
            <a:r>
              <a:rPr lang="zh-CN" altLang="en-US" sz="240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语句的机器级表示</a:t>
            </a:r>
            <a:r>
              <a:rPr lang="zh-CN" altLang="en-US" sz="2800" dirty="0"/>
              <a:t> 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07315" y="1988820"/>
            <a:ext cx="2316480" cy="2131060"/>
            <a:chOff x="169" y="3132"/>
            <a:chExt cx="3648" cy="3356"/>
          </a:xfrm>
        </p:grpSpPr>
        <p:sp>
          <p:nvSpPr>
            <p:cNvPr id="7" name="矩形 6"/>
            <p:cNvSpPr/>
            <p:nvPr/>
          </p:nvSpPr>
          <p:spPr>
            <a:xfrm>
              <a:off x="169" y="3132"/>
              <a:ext cx="3649" cy="3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3"/>
                  </a:solidFill>
                </a14:hiddenFill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" y="3245"/>
              <a:ext cx="3492" cy="2844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485" y="1628775"/>
            <a:ext cx="6660515" cy="51663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" y="2348865"/>
            <a:ext cx="9065895" cy="4312285"/>
          </a:xfrm>
          <a:prstGeom prst="rect">
            <a:avLst/>
          </a:prstGeom>
        </p:spPr>
      </p:pic>
      <p:sp>
        <p:nvSpPr>
          <p:cNvPr id="129026" name="Rectangle 2"/>
          <p:cNvSpPr>
            <a:spLocks noGrp="1"/>
          </p:cNvSpPr>
          <p:nvPr>
            <p:ph type="title"/>
          </p:nvPr>
        </p:nvSpPr>
        <p:spPr>
          <a:xfrm>
            <a:off x="457200" y="260985"/>
            <a:ext cx="8229600" cy="561975"/>
          </a:xfrm>
        </p:spPr>
        <p:txBody>
          <a:bodyPr vert="horz" wrap="square" lIns="91440" tIns="45720" rIns="91440" bIns="45720" anchor="ctr" anchorCtr="0"/>
          <a:lstStyle/>
          <a:p>
            <a:pPr algn="l">
              <a:buClrTx/>
              <a:buSzTx/>
              <a:buFontTx/>
            </a:pPr>
            <a:r>
              <a:rPr lang="en-US" altLang="zh-CN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循环结构的机器级表示 </a:t>
            </a:r>
            <a:endParaRPr lang="en-US" altLang="zh-CN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9027" name="Rectangle 3"/>
          <p:cNvSpPr>
            <a:spLocks noGrp="1"/>
          </p:cNvSpPr>
          <p:nvPr>
            <p:ph idx="1"/>
          </p:nvPr>
        </p:nvSpPr>
        <p:spPr>
          <a:xfrm>
            <a:off x="323850" y="1196975"/>
            <a:ext cx="5415280" cy="667385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for</a:t>
            </a:r>
            <a:r>
              <a:rPr lang="zh-CN" altLang="en-US" sz="240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语句的机器级表示</a:t>
            </a:r>
            <a:r>
              <a:rPr lang="zh-CN" altLang="en-US" sz="2800" dirty="0"/>
              <a:t> 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446905" y="1196975"/>
            <a:ext cx="3879850" cy="1247140"/>
            <a:chOff x="86" y="3132"/>
            <a:chExt cx="6110" cy="1964"/>
          </a:xfrm>
        </p:grpSpPr>
        <p:sp>
          <p:nvSpPr>
            <p:cNvPr id="7" name="矩形 6"/>
            <p:cNvSpPr/>
            <p:nvPr/>
          </p:nvSpPr>
          <p:spPr>
            <a:xfrm>
              <a:off x="86" y="3132"/>
              <a:ext cx="6111" cy="1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3"/>
                  </a:solidFill>
                </a14:hiddenFill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" y="3245"/>
              <a:ext cx="6000" cy="18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/>
          </p:cNvSpPr>
          <p:nvPr>
            <p:ph type="title"/>
          </p:nvPr>
        </p:nvSpPr>
        <p:spPr>
          <a:xfrm>
            <a:off x="323850" y="188595"/>
            <a:ext cx="8229600" cy="561975"/>
          </a:xfrm>
        </p:spPr>
        <p:txBody>
          <a:bodyPr vert="horz" wrap="square" lIns="91440" tIns="45720" rIns="91440" bIns="45720" anchor="ctr" anchorCtr="0"/>
          <a:lstStyle/>
          <a:p>
            <a:pPr algn="l">
              <a:buClrTx/>
              <a:buSzTx/>
              <a:buFontTx/>
            </a:pPr>
            <a:r>
              <a:rPr lang="en-US" altLang="zh-CN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for </a:t>
            </a: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语句</a:t>
            </a:r>
            <a:r>
              <a:rPr lang="en-US" altLang="zh-CN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 </a:t>
            </a:r>
            <a:endParaRPr lang="en-US" altLang="zh-CN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9027" name="Rectangle 3"/>
          <p:cNvSpPr>
            <a:spLocks noGrp="1"/>
          </p:cNvSpPr>
          <p:nvPr>
            <p:ph idx="1"/>
          </p:nvPr>
        </p:nvSpPr>
        <p:spPr>
          <a:xfrm>
            <a:off x="179705" y="1196975"/>
            <a:ext cx="5415280" cy="667385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Release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编译优化（优选大小）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 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" y="2060575"/>
            <a:ext cx="9090025" cy="29108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3402" y="5373593"/>
            <a:ext cx="7200800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变量与寄存器绑定，语句数量大幅减少！ </a:t>
            </a:r>
            <a:endParaRPr lang="en-US" altLang="zh-CN" sz="24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循环部分：减为 </a:t>
            </a: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条语句！</a:t>
            </a: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endParaRPr lang="en-US" altLang="zh-CN" sz="2400" b="1" i="0" dirty="0">
              <a:solidFill>
                <a:srgbClr val="555555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/>
          </p:cNvSpPr>
          <p:nvPr>
            <p:ph type="title"/>
          </p:nvPr>
        </p:nvSpPr>
        <p:spPr>
          <a:xfrm>
            <a:off x="323850" y="188595"/>
            <a:ext cx="8229600" cy="561975"/>
          </a:xfrm>
        </p:spPr>
        <p:txBody>
          <a:bodyPr vert="horz" wrap="square" lIns="91440" tIns="45720" rIns="91440" bIns="45720" anchor="ctr" anchorCtr="0"/>
          <a:lstStyle/>
          <a:p>
            <a:pPr algn="l">
              <a:buClrTx/>
              <a:buSzTx/>
              <a:buFontTx/>
            </a:pPr>
            <a:r>
              <a:rPr lang="en-US" altLang="zh-CN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for  </a:t>
            </a: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语句</a:t>
            </a:r>
            <a:r>
              <a:rPr lang="en-US" altLang="zh-CN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 </a:t>
            </a:r>
            <a:endParaRPr lang="en-US" altLang="zh-CN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9027" name="Rectangle 3"/>
          <p:cNvSpPr>
            <a:spLocks noGrp="1"/>
          </p:cNvSpPr>
          <p:nvPr>
            <p:ph idx="1"/>
          </p:nvPr>
        </p:nvSpPr>
        <p:spPr>
          <a:xfrm>
            <a:off x="179705" y="1196975"/>
            <a:ext cx="5415280" cy="667385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Release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编译优化（优选速度）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 </a:t>
            </a:r>
            <a:endParaRPr lang="zh-CN" altLang="en-US" sz="2800" dirty="0"/>
          </a:p>
        </p:txBody>
      </p:sp>
      <p:grpSp>
        <p:nvGrpSpPr>
          <p:cNvPr id="6" name="组合 5"/>
          <p:cNvGrpSpPr/>
          <p:nvPr/>
        </p:nvGrpSpPr>
        <p:grpSpPr>
          <a:xfrm>
            <a:off x="95250" y="1701165"/>
            <a:ext cx="11606530" cy="4392930"/>
            <a:chOff x="-87" y="2565"/>
            <a:chExt cx="18278" cy="790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67" y="2565"/>
              <a:ext cx="14308" cy="6412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7" y="8978"/>
              <a:ext cx="18278" cy="1488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107950" y="6144895"/>
            <a:ext cx="8284845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FF0000"/>
                </a:solidFill>
                <a:latin typeface="宋体" panose="02010600030101010101" pitchFamily="2" charset="-122"/>
              </a:rPr>
              <a:t>每次循环</a:t>
            </a:r>
            <a:r>
              <a:rPr lang="en-US" altLang="zh-CN" b="1" i="0" dirty="0">
                <a:solidFill>
                  <a:srgbClr val="FF0000"/>
                </a:solidFill>
                <a:latin typeface="宋体" panose="02010600030101010101" pitchFamily="2" charset="-122"/>
              </a:rPr>
              <a:t>i+4</a:t>
            </a:r>
            <a:r>
              <a:rPr lang="zh-CN" altLang="en-US" b="1" i="0" dirty="0">
                <a:solidFill>
                  <a:srgbClr val="FF0000"/>
                </a:solidFill>
                <a:latin typeface="宋体" panose="02010600030101010101" pitchFamily="2" charset="-122"/>
              </a:rPr>
              <a:t>，循环次数降为</a:t>
            </a:r>
            <a:r>
              <a:rPr lang="en-US" altLang="zh-CN" b="1" i="0" dirty="0">
                <a:solidFill>
                  <a:srgbClr val="FF0000"/>
                </a:solidFill>
                <a:latin typeface="宋体" panose="02010600030101010101" pitchFamily="2" charset="-122"/>
              </a:rPr>
              <a:t>25</a:t>
            </a:r>
            <a:r>
              <a:rPr lang="zh-CN" altLang="en-US" b="1" i="0" dirty="0">
                <a:solidFill>
                  <a:srgbClr val="FF0000"/>
                </a:solidFill>
                <a:latin typeface="宋体" panose="02010600030101010101" pitchFamily="2" charset="-122"/>
              </a:rPr>
              <a:t>次。分四组累加求和，结束循环后将四个和相加得到总结果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26"/>
          <p:cNvSpPr txBox="1">
            <a:spLocks noChangeArrowheads="1"/>
          </p:cNvSpPr>
          <p:nvPr/>
        </p:nvSpPr>
        <p:spPr bwMode="auto">
          <a:xfrm>
            <a:off x="400660" y="270341"/>
            <a:ext cx="168148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for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59741" y="1448352"/>
            <a:ext cx="48245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altLang="zh-CN" i="0" dirty="0"/>
              <a:t>int  i = 0, sum = 0</a:t>
            </a:r>
            <a:r>
              <a:rPr lang="en-US" altLang="zh-CN" i="0" dirty="0"/>
              <a:t>,</a:t>
            </a:r>
            <a:r>
              <a:rPr lang="zh-CN" altLang="en-US" i="0" dirty="0"/>
              <a:t> </a:t>
            </a:r>
            <a:r>
              <a:rPr lang="nn-NO" altLang="zh-CN" i="0" dirty="0"/>
              <a:t>a[5];</a:t>
            </a:r>
          </a:p>
          <a:p>
            <a:r>
              <a:rPr lang="en-US" altLang="zh-CN" i="0" dirty="0"/>
              <a:t>    ……</a:t>
            </a:r>
            <a:endParaRPr lang="nn-NO" altLang="zh-CN" i="0" dirty="0"/>
          </a:p>
          <a:p>
            <a:r>
              <a:rPr lang="nn-NO" altLang="zh-CN" i="0" dirty="0"/>
              <a:t>for  (i = 0;i &lt; 5;i++)       sum += a[i];</a:t>
            </a:r>
            <a:endParaRPr lang="zh-CN" altLang="en-US" i="0" dirty="0"/>
          </a:p>
        </p:txBody>
      </p:sp>
      <p:sp>
        <p:nvSpPr>
          <p:cNvPr id="9" name="文本框 8"/>
          <p:cNvSpPr txBox="1"/>
          <p:nvPr/>
        </p:nvSpPr>
        <p:spPr>
          <a:xfrm>
            <a:off x="659741" y="2708920"/>
            <a:ext cx="44644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charset="-122"/>
                <a:ea typeface="新宋体" panose="02010609030101010101" charset="-122"/>
              </a:rPr>
              <a:t> mov  </a:t>
            </a:r>
            <a:r>
              <a:rPr lang="en-US" altLang="zh-CN" sz="2000" b="1" i="0" dirty="0" err="1">
                <a:solidFill>
                  <a:srgbClr val="555555"/>
                </a:solidFill>
                <a:latin typeface="新宋体" panose="02010609030101010101" charset="-122"/>
                <a:ea typeface="新宋体" panose="02010609030101010101" charset="-122"/>
              </a:rPr>
              <a:t>eax,dword</a:t>
            </a:r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en-US" altLang="zh-CN" sz="2000" b="1" i="0" dirty="0" err="1">
                <a:solidFill>
                  <a:srgbClr val="555555"/>
                </a:solidFill>
                <a:latin typeface="新宋体" panose="02010609030101010101" charset="-122"/>
                <a:ea typeface="新宋体" panose="02010609030101010101" charset="-122"/>
              </a:rPr>
              <a:t>ptr</a:t>
            </a:r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charset="-122"/>
                <a:ea typeface="新宋体" panose="02010609030101010101" charset="-122"/>
              </a:rPr>
              <a:t> [ebp-8]  </a:t>
            </a:r>
            <a:endParaRPr lang="en-US" altLang="zh-CN" sz="2000" b="1" i="0" dirty="0">
              <a:solidFill>
                <a:srgbClr val="000000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charset="-122"/>
                <a:ea typeface="新宋体" panose="02010609030101010101" charset="-122"/>
              </a:rPr>
              <a:t> add  </a:t>
            </a:r>
            <a:r>
              <a:rPr lang="en-US" altLang="zh-CN" sz="2000" b="1" i="0" dirty="0" err="1">
                <a:solidFill>
                  <a:srgbClr val="555555"/>
                </a:solidFill>
                <a:latin typeface="新宋体" panose="02010609030101010101" charset="-122"/>
                <a:ea typeface="新宋体" panose="02010609030101010101" charset="-122"/>
              </a:rPr>
              <a:t>eax,dword</a:t>
            </a:r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en-US" altLang="zh-CN" sz="2000" b="1" i="0" dirty="0" err="1">
                <a:solidFill>
                  <a:srgbClr val="555555"/>
                </a:solidFill>
                <a:latin typeface="新宋体" panose="02010609030101010101" charset="-122"/>
                <a:ea typeface="新宋体" panose="02010609030101010101" charset="-122"/>
              </a:rPr>
              <a:t>ptr</a:t>
            </a:r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charset="-122"/>
                <a:ea typeface="新宋体" panose="02010609030101010101" charset="-122"/>
              </a:rPr>
              <a:t> [ebp-0Ch]  </a:t>
            </a:r>
            <a:endParaRPr lang="en-US" altLang="zh-CN" sz="2000" b="1" i="0" dirty="0">
              <a:solidFill>
                <a:srgbClr val="000000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charset="-122"/>
                <a:ea typeface="新宋体" panose="02010609030101010101" charset="-122"/>
              </a:rPr>
              <a:t> add  </a:t>
            </a:r>
            <a:r>
              <a:rPr lang="en-US" altLang="zh-CN" sz="2000" b="1" i="0" dirty="0" err="1">
                <a:solidFill>
                  <a:srgbClr val="555555"/>
                </a:solidFill>
                <a:latin typeface="新宋体" panose="02010609030101010101" charset="-122"/>
                <a:ea typeface="新宋体" panose="02010609030101010101" charset="-122"/>
              </a:rPr>
              <a:t>eax,dword</a:t>
            </a:r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en-US" altLang="zh-CN" sz="2000" b="1" i="0" dirty="0" err="1">
                <a:solidFill>
                  <a:srgbClr val="555555"/>
                </a:solidFill>
                <a:latin typeface="新宋体" panose="02010609030101010101" charset="-122"/>
                <a:ea typeface="新宋体" panose="02010609030101010101" charset="-122"/>
              </a:rPr>
              <a:t>ptr</a:t>
            </a:r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charset="-122"/>
                <a:ea typeface="新宋体" panose="02010609030101010101" charset="-122"/>
              </a:rPr>
              <a:t> [ebp-10h]  </a:t>
            </a:r>
            <a:endParaRPr lang="en-US" altLang="zh-CN" sz="2000" b="1" i="0" dirty="0">
              <a:solidFill>
                <a:srgbClr val="000000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charset="-122"/>
                <a:ea typeface="新宋体" panose="02010609030101010101" charset="-122"/>
              </a:rPr>
              <a:t> add  </a:t>
            </a:r>
            <a:r>
              <a:rPr lang="en-US" altLang="zh-CN" sz="2000" b="1" i="0" dirty="0" err="1">
                <a:solidFill>
                  <a:srgbClr val="555555"/>
                </a:solidFill>
                <a:latin typeface="新宋体" panose="02010609030101010101" charset="-122"/>
                <a:ea typeface="新宋体" panose="02010609030101010101" charset="-122"/>
              </a:rPr>
              <a:t>eax,dword</a:t>
            </a:r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en-US" altLang="zh-CN" sz="2000" b="1" i="0" dirty="0" err="1">
                <a:solidFill>
                  <a:srgbClr val="555555"/>
                </a:solidFill>
                <a:latin typeface="新宋体" panose="02010609030101010101" charset="-122"/>
                <a:ea typeface="新宋体" panose="02010609030101010101" charset="-122"/>
              </a:rPr>
              <a:t>ptr</a:t>
            </a:r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charset="-122"/>
                <a:ea typeface="新宋体" panose="02010609030101010101" charset="-122"/>
              </a:rPr>
              <a:t> [ebp-14h]  </a:t>
            </a:r>
            <a:endParaRPr lang="en-US" altLang="zh-CN" sz="2000" b="1" i="0" dirty="0">
              <a:solidFill>
                <a:srgbClr val="000000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charset="-122"/>
                <a:ea typeface="新宋体" panose="02010609030101010101" charset="-122"/>
              </a:rPr>
              <a:t> add  </a:t>
            </a:r>
            <a:r>
              <a:rPr lang="en-US" altLang="zh-CN" sz="2000" b="1" i="0" dirty="0" err="1">
                <a:solidFill>
                  <a:srgbClr val="555555"/>
                </a:solidFill>
                <a:latin typeface="新宋体" panose="02010609030101010101" charset="-122"/>
                <a:ea typeface="新宋体" panose="02010609030101010101" charset="-122"/>
              </a:rPr>
              <a:t>eax,dword</a:t>
            </a:r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en-US" altLang="zh-CN" sz="2000" b="1" i="0" dirty="0" err="1">
                <a:solidFill>
                  <a:srgbClr val="555555"/>
                </a:solidFill>
                <a:latin typeface="新宋体" panose="02010609030101010101" charset="-122"/>
                <a:ea typeface="新宋体" panose="02010609030101010101" charset="-122"/>
              </a:rPr>
              <a:t>ptr</a:t>
            </a:r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charset="-122"/>
                <a:ea typeface="新宋体" panose="02010609030101010101" charset="-122"/>
              </a:rPr>
              <a:t> [ebp-18h]  </a:t>
            </a:r>
            <a:endParaRPr lang="en-US" altLang="zh-CN" sz="2000" b="1" i="0" dirty="0">
              <a:solidFill>
                <a:srgbClr val="000000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charset="-122"/>
                <a:ea typeface="新宋体" panose="02010609030101010101" charset="-122"/>
              </a:rPr>
              <a:t> mov  sum, </a:t>
            </a:r>
            <a:r>
              <a:rPr lang="en-US" altLang="zh-CN" sz="2000" b="1" i="0" dirty="0" err="1">
                <a:solidFill>
                  <a:srgbClr val="555555"/>
                </a:solidFill>
                <a:latin typeface="新宋体" panose="02010609030101010101" charset="-122"/>
                <a:ea typeface="新宋体" panose="02010609030101010101" charset="-122"/>
              </a:rPr>
              <a:t>eax</a:t>
            </a:r>
            <a:endParaRPr lang="zh-CN" altLang="en-US" sz="2000" b="1" i="0" dirty="0"/>
          </a:p>
        </p:txBody>
      </p:sp>
      <p:sp>
        <p:nvSpPr>
          <p:cNvPr id="7" name="文本框 6"/>
          <p:cNvSpPr txBox="1"/>
          <p:nvPr/>
        </p:nvSpPr>
        <p:spPr>
          <a:xfrm>
            <a:off x="5220072" y="1351130"/>
            <a:ext cx="28803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Release </a:t>
            </a:r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编译优化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5650" y="4940935"/>
            <a:ext cx="756666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如果循环次数为常数，且较小时，优化为顺序执行结构</a:t>
            </a:r>
            <a:endParaRPr lang="en-US" altLang="zh-CN" sz="2200" b="1" i="0" dirty="0">
              <a:solidFill>
                <a:srgbClr val="555555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26"/>
          <p:cNvSpPr txBox="1">
            <a:spLocks noChangeArrowheads="1"/>
          </p:cNvSpPr>
          <p:nvPr/>
        </p:nvSpPr>
        <p:spPr bwMode="auto">
          <a:xfrm>
            <a:off x="400660" y="270341"/>
            <a:ext cx="506222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循环程序反汇编的比较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9552" y="1571600"/>
            <a:ext cx="561662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i="0" dirty="0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#define _CRT_SECURE_NO_WARNINGS</a:t>
            </a:r>
          </a:p>
          <a:p>
            <a:r>
              <a:rPr lang="en-US" altLang="zh-CN" sz="2200" i="0" dirty="0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#include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en-US" altLang="zh-CN" sz="2200" i="0" dirty="0">
                <a:solidFill>
                  <a:srgbClr val="A31515"/>
                </a:solidFill>
                <a:latin typeface="新宋体" panose="02010609030101010101" charset="-122"/>
                <a:ea typeface="新宋体" panose="02010609030101010101" charset="-122"/>
              </a:rPr>
              <a:t>&lt;</a:t>
            </a:r>
            <a:r>
              <a:rPr lang="en-US" altLang="zh-CN" sz="2200" i="0" dirty="0" err="1">
                <a:solidFill>
                  <a:srgbClr val="A31515"/>
                </a:solidFill>
                <a:latin typeface="新宋体" panose="02010609030101010101" charset="-122"/>
                <a:ea typeface="新宋体" panose="02010609030101010101" charset="-122"/>
              </a:rPr>
              <a:t>stdio.h</a:t>
            </a:r>
            <a:r>
              <a:rPr lang="en-US" altLang="zh-CN" sz="2200" i="0" dirty="0">
                <a:solidFill>
                  <a:srgbClr val="A31515"/>
                </a:solidFill>
                <a:latin typeface="新宋体" panose="02010609030101010101" charset="-122"/>
                <a:ea typeface="新宋体" panose="02010609030101010101" charset="-122"/>
              </a:rPr>
              <a:t>&gt;</a:t>
            </a:r>
            <a:endParaRPr lang="en-US" altLang="zh-CN" sz="2200" i="0" dirty="0">
              <a:solidFill>
                <a:srgbClr val="000000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endParaRPr lang="zh-CN" altLang="en-US" sz="2200" i="0" dirty="0">
              <a:solidFill>
                <a:srgbClr val="000000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2200" i="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void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charset="-122"/>
                <a:ea typeface="新宋体" panose="02010609030101010101" charset="-122"/>
              </a:rPr>
              <a:t> main()</a:t>
            </a:r>
          </a:p>
          <a:p>
            <a:r>
              <a:rPr lang="en-US" altLang="zh-CN" sz="2200" i="0" dirty="0">
                <a:solidFill>
                  <a:srgbClr val="000000"/>
                </a:solidFill>
                <a:latin typeface="新宋体" panose="02010609030101010101" charset="-122"/>
                <a:ea typeface="新宋体" panose="02010609030101010101" charset="-122"/>
              </a:rPr>
              <a:t>{</a:t>
            </a:r>
          </a:p>
          <a:p>
            <a:pPr lvl="1"/>
            <a:r>
              <a:rPr lang="en-US" altLang="zh-CN" sz="2200" i="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char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charset="-122"/>
                <a:ea typeface="新宋体" panose="02010609030101010101" charset="-122"/>
              </a:rPr>
              <a:t>  buf1[20];</a:t>
            </a:r>
          </a:p>
          <a:p>
            <a:pPr lvl="1"/>
            <a:r>
              <a:rPr lang="en-US" altLang="zh-CN" sz="2200" i="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char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charset="-122"/>
                <a:ea typeface="新宋体" panose="02010609030101010101" charset="-122"/>
              </a:rPr>
              <a:t>  buf2[20];</a:t>
            </a:r>
          </a:p>
          <a:p>
            <a:pPr lvl="1"/>
            <a:r>
              <a:rPr lang="en-US" altLang="zh-CN" sz="2200" i="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int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charset="-122"/>
                <a:ea typeface="新宋体" panose="02010609030101010101" charset="-122"/>
              </a:rPr>
              <a:t>   </a:t>
            </a:r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charset="-122"/>
                <a:ea typeface="新宋体" panose="02010609030101010101" charset="-122"/>
              </a:rPr>
              <a:t>i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charset="-122"/>
                <a:ea typeface="新宋体" panose="02010609030101010101" charset="-122"/>
              </a:rPr>
              <a:t>;</a:t>
            </a:r>
          </a:p>
          <a:p>
            <a:pPr lvl="1"/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charset="-122"/>
                <a:ea typeface="新宋体" panose="02010609030101010101" charset="-122"/>
              </a:rPr>
              <a:t>scanf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charset="-122"/>
                <a:ea typeface="新宋体" panose="02010609030101010101" charset="-122"/>
              </a:rPr>
              <a:t>("%s", buf1); </a:t>
            </a:r>
          </a:p>
          <a:p>
            <a:pPr lvl="1"/>
            <a:r>
              <a:rPr lang="en-US" altLang="zh-CN" sz="2200" i="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for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charset="-122"/>
                <a:ea typeface="新宋体" panose="02010609030101010101" charset="-122"/>
              </a:rPr>
              <a:t> (</a:t>
            </a:r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charset="-122"/>
                <a:ea typeface="新宋体" panose="02010609030101010101" charset="-122"/>
              </a:rPr>
              <a:t>i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charset="-122"/>
                <a:ea typeface="新宋体" panose="02010609030101010101" charset="-122"/>
              </a:rPr>
              <a:t> = 0;i &lt; 20;i++)</a:t>
            </a:r>
          </a:p>
          <a:p>
            <a:pPr lvl="1"/>
            <a:r>
              <a:rPr lang="en-US" altLang="zh-CN" sz="2200" i="0" dirty="0">
                <a:solidFill>
                  <a:srgbClr val="000000"/>
                </a:solidFill>
                <a:latin typeface="新宋体" panose="02010609030101010101" charset="-122"/>
                <a:ea typeface="新宋体" panose="02010609030101010101" charset="-122"/>
              </a:rPr>
              <a:t>   buf2[</a:t>
            </a:r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charset="-122"/>
                <a:ea typeface="新宋体" panose="02010609030101010101" charset="-122"/>
              </a:rPr>
              <a:t>i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charset="-122"/>
                <a:ea typeface="新宋体" panose="02010609030101010101" charset="-122"/>
              </a:rPr>
              <a:t>] = buf1[</a:t>
            </a:r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charset="-122"/>
                <a:ea typeface="新宋体" panose="02010609030101010101" charset="-122"/>
              </a:rPr>
              <a:t>i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charset="-122"/>
                <a:ea typeface="新宋体" panose="02010609030101010101" charset="-122"/>
              </a:rPr>
              <a:t>];</a:t>
            </a:r>
          </a:p>
          <a:p>
            <a:pPr lvl="1"/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charset="-122"/>
                <a:ea typeface="新宋体" panose="02010609030101010101" charset="-122"/>
              </a:rPr>
              <a:t>printf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charset="-122"/>
                <a:ea typeface="新宋体" panose="02010609030101010101" charset="-122"/>
              </a:rPr>
              <a:t>(</a:t>
            </a:r>
            <a:r>
              <a:rPr lang="en-US" altLang="zh-CN" sz="2200" i="0" dirty="0">
                <a:solidFill>
                  <a:srgbClr val="A31515"/>
                </a:solidFill>
                <a:latin typeface="新宋体" panose="02010609030101010101" charset="-122"/>
                <a:ea typeface="新宋体" panose="02010609030101010101" charset="-122"/>
              </a:rPr>
              <a:t>"%s\n"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charset="-122"/>
                <a:ea typeface="新宋体" panose="02010609030101010101" charset="-122"/>
              </a:rPr>
              <a:t>, buf2);</a:t>
            </a:r>
          </a:p>
          <a:p>
            <a:pPr lvl="1"/>
            <a:r>
              <a:rPr lang="en-US" altLang="zh-CN" sz="2200" i="0" dirty="0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</a:rPr>
              <a:t>return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charset="-122"/>
                <a:ea typeface="新宋体" panose="02010609030101010101" charset="-122"/>
              </a:rPr>
              <a:t>;</a:t>
            </a:r>
          </a:p>
          <a:p>
            <a:r>
              <a:rPr lang="en-US" altLang="zh-CN" sz="2200" i="0" dirty="0">
                <a:solidFill>
                  <a:srgbClr val="000000"/>
                </a:solidFill>
                <a:latin typeface="新宋体" panose="02010609030101010101" charset="-122"/>
                <a:ea typeface="新宋体" panose="02010609030101010101" charset="-122"/>
              </a:rPr>
              <a:t>}</a:t>
            </a:r>
            <a:endParaRPr lang="zh-CN" altLang="en-US" sz="2200" i="0" dirty="0"/>
          </a:p>
        </p:txBody>
      </p:sp>
      <p:sp>
        <p:nvSpPr>
          <p:cNvPr id="8" name="文本框 7"/>
          <p:cNvSpPr txBox="1"/>
          <p:nvPr/>
        </p:nvSpPr>
        <p:spPr>
          <a:xfrm>
            <a:off x="5580112" y="1340768"/>
            <a:ext cx="3312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Release </a:t>
            </a:r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编译优化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26"/>
          <p:cNvSpPr txBox="1">
            <a:spLocks noChangeArrowheads="1"/>
          </p:cNvSpPr>
          <p:nvPr/>
        </p:nvSpPr>
        <p:spPr bwMode="auto">
          <a:xfrm>
            <a:off x="400660" y="270341"/>
            <a:ext cx="506222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循环程序反汇编的比较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67544" y="1530072"/>
            <a:ext cx="727280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0" dirty="0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i="0" dirty="0" err="1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scanf</a:t>
            </a:r>
            <a:r>
              <a:rPr lang="en-US" altLang="zh-CN" i="0" dirty="0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("%s", buf1);</a:t>
            </a:r>
          </a:p>
          <a:p>
            <a:r>
              <a:rPr lang="en-US" altLang="zh-CN" i="0" dirty="0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00251090  lea         </a:t>
            </a:r>
            <a:r>
              <a:rPr lang="en-US" altLang="zh-CN" i="0" dirty="0" err="1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eax</a:t>
            </a:r>
            <a:r>
              <a:rPr lang="en-US" altLang="zh-CN" i="0" dirty="0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,[buf1]  </a:t>
            </a:r>
          </a:p>
          <a:p>
            <a:r>
              <a:rPr lang="en-US" altLang="zh-CN" i="0" dirty="0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00251093  push        </a:t>
            </a:r>
            <a:r>
              <a:rPr lang="en-US" altLang="zh-CN" i="0" dirty="0" err="1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eax</a:t>
            </a:r>
            <a:r>
              <a:rPr lang="en-US" altLang="zh-CN" i="0" dirty="0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  </a:t>
            </a:r>
          </a:p>
          <a:p>
            <a:r>
              <a:rPr lang="en-US" altLang="zh-CN" i="0" dirty="0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00251094  push        offset string "%s" (0252100h)  </a:t>
            </a:r>
          </a:p>
          <a:p>
            <a:r>
              <a:rPr lang="en-US" altLang="zh-CN" i="0" dirty="0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00251099  call        </a:t>
            </a:r>
            <a:r>
              <a:rPr lang="en-US" altLang="zh-CN" i="0" dirty="0" err="1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scanf</a:t>
            </a:r>
            <a:r>
              <a:rPr lang="en-US" altLang="zh-CN" i="0" dirty="0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 (0251050h)  </a:t>
            </a:r>
          </a:p>
        </p:txBody>
      </p:sp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26"/>
          <p:cNvSpPr txBox="1">
            <a:spLocks noChangeArrowheads="1"/>
          </p:cNvSpPr>
          <p:nvPr/>
        </p:nvSpPr>
        <p:spPr bwMode="auto">
          <a:xfrm>
            <a:off x="400660" y="270341"/>
            <a:ext cx="506222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循环程序反汇编的比较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28383" y="1467089"/>
            <a:ext cx="705678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0" dirty="0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0025109E  mov         </a:t>
            </a:r>
            <a:r>
              <a:rPr lang="en-US" altLang="zh-CN" i="0" dirty="0" err="1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eax,dword</a:t>
            </a:r>
            <a:r>
              <a:rPr lang="en-US" altLang="zh-CN" i="0" dirty="0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en-US" altLang="zh-CN" i="0" dirty="0" err="1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ptr</a:t>
            </a:r>
            <a:r>
              <a:rPr lang="en-US" altLang="zh-CN" i="0" dirty="0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 [ebp-8]  </a:t>
            </a:r>
          </a:p>
          <a:p>
            <a:r>
              <a:rPr lang="en-US" altLang="zh-CN" i="0" dirty="0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002510A1  </a:t>
            </a:r>
            <a:r>
              <a:rPr lang="en-US" altLang="zh-CN" i="0" dirty="0" err="1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movups</a:t>
            </a:r>
            <a:r>
              <a:rPr lang="en-US" altLang="zh-CN" i="0" dirty="0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      xmm0,xmmword </a:t>
            </a:r>
            <a:r>
              <a:rPr lang="en-US" altLang="zh-CN" i="0" dirty="0" err="1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ptr</a:t>
            </a:r>
            <a:r>
              <a:rPr lang="en-US" altLang="zh-CN" i="0" dirty="0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 [buf1]  </a:t>
            </a:r>
          </a:p>
          <a:p>
            <a:r>
              <a:rPr lang="en-US" altLang="zh-CN" i="0" dirty="0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002510A5  mov         </a:t>
            </a:r>
            <a:r>
              <a:rPr lang="en-US" altLang="zh-CN" i="0" dirty="0" err="1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dword</a:t>
            </a:r>
            <a:r>
              <a:rPr lang="en-US" altLang="zh-CN" i="0" dirty="0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en-US" altLang="zh-CN" i="0" dirty="0" err="1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ptr</a:t>
            </a:r>
            <a:r>
              <a:rPr lang="en-US" altLang="zh-CN" i="0" dirty="0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 [ebp-1Ch],</a:t>
            </a:r>
            <a:r>
              <a:rPr lang="en-US" altLang="zh-CN" i="0" dirty="0" err="1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eax</a:t>
            </a:r>
            <a:r>
              <a:rPr lang="en-US" altLang="zh-CN" i="0" dirty="0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  </a:t>
            </a:r>
          </a:p>
          <a:p>
            <a:r>
              <a:rPr lang="en-US" altLang="zh-CN" i="0" dirty="0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	for (</a:t>
            </a:r>
            <a:r>
              <a:rPr lang="en-US" altLang="zh-CN" i="0" dirty="0" err="1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i</a:t>
            </a:r>
            <a:r>
              <a:rPr lang="en-US" altLang="zh-CN" i="0" dirty="0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 = 0;i &lt; 20;i++)</a:t>
            </a:r>
          </a:p>
          <a:p>
            <a:r>
              <a:rPr lang="en-US" altLang="zh-CN" i="0" dirty="0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		buf2[</a:t>
            </a:r>
            <a:r>
              <a:rPr lang="en-US" altLang="zh-CN" i="0" dirty="0" err="1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i</a:t>
            </a:r>
            <a:r>
              <a:rPr lang="en-US" altLang="zh-CN" i="0" dirty="0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] = buf1[</a:t>
            </a:r>
            <a:r>
              <a:rPr lang="en-US" altLang="zh-CN" i="0" dirty="0" err="1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i</a:t>
            </a:r>
            <a:r>
              <a:rPr lang="en-US" altLang="zh-CN" i="0" dirty="0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];</a:t>
            </a:r>
          </a:p>
          <a:p>
            <a:r>
              <a:rPr lang="en-US" altLang="zh-CN" i="0" dirty="0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n-US" altLang="zh-CN" i="0" dirty="0" err="1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printf</a:t>
            </a:r>
            <a:r>
              <a:rPr lang="en-US" altLang="zh-CN" i="0" dirty="0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("%s\n", buf2);</a:t>
            </a:r>
          </a:p>
          <a:p>
            <a:r>
              <a:rPr lang="en-US" altLang="zh-CN" i="0" dirty="0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002510A8  lea         </a:t>
            </a:r>
            <a:r>
              <a:rPr lang="en-US" altLang="zh-CN" i="0" dirty="0" err="1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eax</a:t>
            </a:r>
            <a:r>
              <a:rPr lang="en-US" altLang="zh-CN" i="0" dirty="0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,[buf2]  </a:t>
            </a:r>
          </a:p>
          <a:p>
            <a:r>
              <a:rPr lang="en-US" altLang="zh-CN" i="0" dirty="0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002510AB  push        </a:t>
            </a:r>
            <a:r>
              <a:rPr lang="en-US" altLang="zh-CN" i="0" dirty="0" err="1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eax</a:t>
            </a:r>
            <a:r>
              <a:rPr lang="en-US" altLang="zh-CN" i="0" dirty="0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  </a:t>
            </a:r>
          </a:p>
          <a:p>
            <a:r>
              <a:rPr lang="en-US" altLang="zh-CN" i="0" dirty="0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002510AC  push        offset string "%s\n" (0252104h)  </a:t>
            </a:r>
          </a:p>
          <a:p>
            <a:r>
              <a:rPr lang="en-US" altLang="zh-CN" i="0" dirty="0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002510B1  </a:t>
            </a:r>
            <a:r>
              <a:rPr lang="en-US" altLang="zh-CN" i="0" dirty="0" err="1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movups</a:t>
            </a:r>
            <a:r>
              <a:rPr lang="en-US" altLang="zh-CN" i="0" dirty="0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      </a:t>
            </a:r>
            <a:r>
              <a:rPr lang="en-US" altLang="zh-CN" i="0" dirty="0" err="1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xmmword</a:t>
            </a:r>
            <a:r>
              <a:rPr lang="en-US" altLang="zh-CN" i="0" dirty="0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en-US" altLang="zh-CN" i="0" dirty="0" err="1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ptr</a:t>
            </a:r>
            <a:r>
              <a:rPr lang="en-US" altLang="zh-CN" i="0" dirty="0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 [buf2],xmm0  </a:t>
            </a:r>
          </a:p>
          <a:p>
            <a:r>
              <a:rPr lang="en-US" altLang="zh-CN" i="0" dirty="0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002510B5  call        </a:t>
            </a:r>
            <a:r>
              <a:rPr lang="en-US" altLang="zh-CN" i="0" dirty="0" err="1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printf</a:t>
            </a:r>
            <a:r>
              <a:rPr lang="en-US" altLang="zh-CN" i="0" dirty="0">
                <a:solidFill>
                  <a:srgbClr val="808080"/>
                </a:solidFill>
                <a:latin typeface="新宋体" panose="02010609030101010101" charset="-122"/>
                <a:ea typeface="新宋体" panose="02010609030101010101" charset="-122"/>
              </a:rPr>
              <a:t> (0251020h)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193174" y="1182853"/>
            <a:ext cx="27839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Release </a:t>
            </a:r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编译优化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8383" y="5013176"/>
            <a:ext cx="3312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Q: </a:t>
            </a:r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这段代码如何解读？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4944964"/>
            <a:ext cx="4039460" cy="1568929"/>
          </a:xfrm>
          <a:prstGeom prst="rect">
            <a:avLst/>
          </a:prstGeom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51520" y="5546999"/>
            <a:ext cx="4039460" cy="1193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b="1" i="0" dirty="0">
                <a:latin typeface="宋体" panose="02010600030101010101" pitchFamily="2" charset="-122"/>
              </a:rPr>
              <a:t>buf1 </a:t>
            </a:r>
            <a:r>
              <a:rPr lang="zh-CN" altLang="en-US" b="1" i="0" dirty="0">
                <a:latin typeface="宋体" panose="02010600030101010101" pitchFamily="2" charset="-122"/>
              </a:rPr>
              <a:t>的前</a:t>
            </a:r>
            <a:r>
              <a:rPr lang="en-US" altLang="zh-CN" b="1" i="0" dirty="0">
                <a:latin typeface="宋体" panose="02010600030101010101" pitchFamily="2" charset="-122"/>
              </a:rPr>
              <a:t>16</a:t>
            </a:r>
            <a:r>
              <a:rPr lang="zh-CN" altLang="en-US" b="1" i="0" dirty="0">
                <a:latin typeface="宋体" panose="02010600030101010101" pitchFamily="2" charset="-122"/>
              </a:rPr>
              <a:t>个字节拷贝到 </a:t>
            </a:r>
            <a:r>
              <a:rPr lang="en-US" altLang="zh-CN" b="1" i="0" dirty="0">
                <a:latin typeface="宋体" panose="02010600030101010101" pitchFamily="2" charset="-122"/>
              </a:rPr>
              <a:t>xmm0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b="1" i="0" dirty="0">
                <a:latin typeface="宋体" panose="02010600030101010101" pitchFamily="2" charset="-122"/>
              </a:rPr>
              <a:t>     </a:t>
            </a:r>
            <a:r>
              <a:rPr lang="zh-CN" altLang="en-US" b="1" i="0" dirty="0">
                <a:latin typeface="宋体" panose="02010600030101010101" pitchFamily="2" charset="-122"/>
              </a:rPr>
              <a:t>后</a:t>
            </a:r>
            <a:r>
              <a:rPr lang="en-US" altLang="zh-CN" b="1" i="0" dirty="0">
                <a:latin typeface="宋体" panose="02010600030101010101" pitchFamily="2" charset="-122"/>
              </a:rPr>
              <a:t>4</a:t>
            </a:r>
            <a:r>
              <a:rPr lang="zh-CN" altLang="en-US" b="1" i="0" dirty="0">
                <a:latin typeface="宋体" panose="02010600030101010101" pitchFamily="2" charset="-122"/>
              </a:rPr>
              <a:t>个字节拷贝到 </a:t>
            </a:r>
            <a:r>
              <a:rPr lang="en-US" altLang="zh-CN" b="1" i="0" dirty="0" err="1">
                <a:latin typeface="宋体" panose="02010600030101010101" pitchFamily="2" charset="-122"/>
              </a:rPr>
              <a:t>eax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b="1" i="0" dirty="0">
                <a:latin typeface="宋体" panose="02010600030101010101" pitchFamily="2" charset="-122"/>
              </a:rPr>
              <a:t>再分别送到 </a:t>
            </a:r>
            <a:r>
              <a:rPr lang="en-US" altLang="zh-CN" b="1" i="0" dirty="0">
                <a:latin typeface="宋体" panose="02010600030101010101" pitchFamily="2" charset="-122"/>
              </a:rPr>
              <a:t>buf2 </a:t>
            </a:r>
            <a:r>
              <a:rPr lang="zh-CN" altLang="en-US" b="1" i="0" dirty="0">
                <a:latin typeface="宋体" panose="02010600030101010101" pitchFamily="2" charset="-122"/>
              </a:rPr>
              <a:t>相应位置</a:t>
            </a:r>
            <a:endParaRPr lang="en-US" altLang="zh-CN" b="1" i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561975"/>
          </a:xfrm>
        </p:spPr>
        <p:txBody>
          <a:bodyPr vert="horz" wrap="square" lIns="91440" tIns="45720" rIns="91440" bIns="45720" anchor="ctr" anchorCtr="0"/>
          <a:lstStyle/>
          <a:p>
            <a:pPr algn="l">
              <a:buClrTx/>
              <a:buSzTx/>
              <a:buFontTx/>
            </a:pPr>
            <a:r>
              <a:rPr lang="en-US" altLang="zh-CN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循环结构与递归的比较</a:t>
            </a:r>
          </a:p>
        </p:txBody>
      </p:sp>
      <p:sp>
        <p:nvSpPr>
          <p:cNvPr id="133123" name="Rectangle 3"/>
          <p:cNvSpPr>
            <a:spLocks noGrp="1"/>
          </p:cNvSpPr>
          <p:nvPr>
            <p:ph idx="1"/>
          </p:nvPr>
        </p:nvSpPr>
        <p:spPr>
          <a:xfrm>
            <a:off x="179705" y="1051560"/>
            <a:ext cx="8596313" cy="5218113"/>
          </a:xfrm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zh-CN" altLang="en-US" dirty="0"/>
              <a:t>   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递归函数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nn_sum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仅为说明原理，实际上可直接用公式，为说明循环的机器级表示，这里用循环实现。</a:t>
            </a:r>
            <a:r>
              <a:rPr lang="zh-CN" altLang="en-US" dirty="0"/>
              <a:t> </a:t>
            </a:r>
          </a:p>
        </p:txBody>
      </p:sp>
      <p:sp>
        <p:nvSpPr>
          <p:cNvPr id="574468" name="Rectangle 4"/>
          <p:cNvSpPr/>
          <p:nvPr/>
        </p:nvSpPr>
        <p:spPr>
          <a:xfrm>
            <a:off x="144463" y="2126298"/>
            <a:ext cx="3532187" cy="22987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</a:lstStyle>
          <a:p>
            <a:pPr marL="0" lvl="0" indent="2667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int  nn_sum ( int n) </a:t>
            </a:r>
          </a:p>
          <a:p>
            <a:pPr marL="0" lvl="0" indent="2667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{</a:t>
            </a:r>
          </a:p>
          <a:p>
            <a:pPr marL="0" lvl="0" indent="2667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     	int i;</a:t>
            </a:r>
          </a:p>
          <a:p>
            <a:pPr marL="0" lvl="0" indent="2667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         	int result=0;	</a:t>
            </a:r>
          </a:p>
          <a:p>
            <a:pPr marL="0" lvl="0" indent="2667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	for (i=1; i &lt;=n; i++)  </a:t>
            </a:r>
          </a:p>
          <a:p>
            <a:pPr marL="0" lvl="0" indent="2667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	      result+=i;   </a:t>
            </a:r>
          </a:p>
          <a:p>
            <a:pPr marL="0" lvl="0" indent="2667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	return result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</a:p>
          <a:p>
            <a:pPr marL="0" lvl="0" indent="2667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}</a:t>
            </a:r>
          </a:p>
        </p:txBody>
      </p:sp>
      <p:sp>
        <p:nvSpPr>
          <p:cNvPr id="574469" name="Rectangle 5"/>
          <p:cNvSpPr/>
          <p:nvPr/>
        </p:nvSpPr>
        <p:spPr>
          <a:xfrm>
            <a:off x="4167188" y="1861185"/>
            <a:ext cx="2700337" cy="31226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</a:lstStyle>
          <a:p>
            <a:pPr marL="0" lvl="0" indent="0" defTabSz="914400" eaLnBrk="1" hangingPunct="1">
              <a:lnSpc>
                <a:spcPct val="100000"/>
              </a:lnSpc>
              <a:spcBef>
                <a:spcPct val="0"/>
              </a:spcBef>
              <a:buNone/>
              <a:tabLst>
                <a:tab pos="542925" algn="l"/>
              </a:tabLst>
            </a:pPr>
            <a:r>
              <a:rPr lang="en-US" altLang="zh-CN" sz="1800" b="0" dirty="0"/>
              <a:t>  </a:t>
            </a:r>
            <a:r>
              <a:rPr lang="en-US" altLang="zh-CN" sz="1800" dirty="0"/>
              <a:t>movl  8(%ebp), %ecx</a:t>
            </a:r>
          </a:p>
          <a:p>
            <a:pPr marL="0" lvl="0" indent="0" defTabSz="914400" eaLnBrk="1" hangingPunct="1">
              <a:lnSpc>
                <a:spcPct val="100000"/>
              </a:lnSpc>
              <a:spcBef>
                <a:spcPct val="0"/>
              </a:spcBef>
              <a:buNone/>
              <a:tabLst>
                <a:tab pos="542925" algn="l"/>
              </a:tabLst>
            </a:pPr>
            <a:r>
              <a:rPr lang="en-US" altLang="zh-CN" sz="1800" dirty="0"/>
              <a:t>  movl  $0, %eax</a:t>
            </a:r>
          </a:p>
          <a:p>
            <a:pPr marL="0" lvl="0" indent="0" defTabSz="914400" eaLnBrk="1" hangingPunct="1">
              <a:lnSpc>
                <a:spcPct val="100000"/>
              </a:lnSpc>
              <a:spcBef>
                <a:spcPct val="0"/>
              </a:spcBef>
              <a:buNone/>
              <a:tabLst>
                <a:tab pos="542925" algn="l"/>
              </a:tabLst>
            </a:pPr>
            <a:r>
              <a:rPr lang="en-US" altLang="zh-CN" sz="1800" dirty="0"/>
              <a:t>  movl  $1, %edx</a:t>
            </a:r>
          </a:p>
          <a:p>
            <a:pPr marL="0" lvl="0" indent="0" defTabSz="914400" eaLnBrk="1" hangingPunct="1">
              <a:lnSpc>
                <a:spcPct val="100000"/>
              </a:lnSpc>
              <a:spcBef>
                <a:spcPct val="0"/>
              </a:spcBef>
              <a:buNone/>
              <a:tabLst>
                <a:tab pos="542925" algn="l"/>
              </a:tabLst>
            </a:pPr>
            <a:r>
              <a:rPr lang="en-US" altLang="zh-CN" sz="1800" dirty="0"/>
              <a:t>  cmpl  %ecx, %edx</a:t>
            </a:r>
          </a:p>
          <a:p>
            <a:pPr marL="0" lvl="0" indent="0" defTabSz="914400" eaLnBrk="1" hangingPunct="1">
              <a:lnSpc>
                <a:spcPct val="100000"/>
              </a:lnSpc>
              <a:spcBef>
                <a:spcPct val="0"/>
              </a:spcBef>
              <a:buNone/>
              <a:tabLst>
                <a:tab pos="542925" algn="l"/>
              </a:tabLst>
            </a:pPr>
            <a:r>
              <a:rPr lang="en-US" altLang="zh-CN" sz="1800" dirty="0"/>
              <a:t>  jg    .L2</a:t>
            </a:r>
          </a:p>
          <a:p>
            <a:pPr marL="0" lvl="0" indent="0" defTabSz="914400" eaLnBrk="1" hangingPunct="1">
              <a:lnSpc>
                <a:spcPct val="100000"/>
              </a:lnSpc>
              <a:spcBef>
                <a:spcPct val="0"/>
              </a:spcBef>
              <a:buNone/>
              <a:tabLst>
                <a:tab pos="542925" algn="l"/>
              </a:tabLst>
            </a:pPr>
            <a:r>
              <a:rPr lang="en-US" altLang="zh-CN" sz="1800" dirty="0"/>
              <a:t>.L1:</a:t>
            </a:r>
          </a:p>
          <a:p>
            <a:pPr marL="0" lvl="0" indent="0" defTabSz="914400" eaLnBrk="1" hangingPunct="1">
              <a:lnSpc>
                <a:spcPct val="100000"/>
              </a:lnSpc>
              <a:spcBef>
                <a:spcPct val="0"/>
              </a:spcBef>
              <a:buNone/>
              <a:tabLst>
                <a:tab pos="542925" algn="l"/>
              </a:tabLst>
            </a:pPr>
            <a:r>
              <a:rPr lang="en-US" altLang="zh-CN" sz="1800" dirty="0"/>
              <a:t>  addl  %edx, %eax</a:t>
            </a:r>
          </a:p>
          <a:p>
            <a:pPr marL="0" lvl="0" indent="0" defTabSz="914400" eaLnBrk="1" hangingPunct="1">
              <a:lnSpc>
                <a:spcPct val="100000"/>
              </a:lnSpc>
              <a:spcBef>
                <a:spcPct val="0"/>
              </a:spcBef>
              <a:buNone/>
              <a:tabLst>
                <a:tab pos="542925" algn="l"/>
              </a:tabLst>
            </a:pPr>
            <a:r>
              <a:rPr lang="en-US" altLang="zh-CN" sz="1800" dirty="0"/>
              <a:t>  addl  $1, %edx</a:t>
            </a:r>
          </a:p>
          <a:p>
            <a:pPr marL="0" lvl="0" indent="0" defTabSz="914400" eaLnBrk="1" hangingPunct="1">
              <a:lnSpc>
                <a:spcPct val="100000"/>
              </a:lnSpc>
              <a:spcBef>
                <a:spcPct val="0"/>
              </a:spcBef>
              <a:buNone/>
              <a:tabLst>
                <a:tab pos="542925" algn="l"/>
              </a:tabLst>
            </a:pPr>
            <a:r>
              <a:rPr lang="en-US" altLang="zh-CN" sz="1800" dirty="0"/>
              <a:t>  cmpl  %ecx, %edx</a:t>
            </a:r>
          </a:p>
          <a:p>
            <a:pPr marL="0" lvl="0" indent="0" defTabSz="914400" eaLnBrk="1" hangingPunct="1">
              <a:lnSpc>
                <a:spcPct val="100000"/>
              </a:lnSpc>
              <a:spcBef>
                <a:spcPct val="0"/>
              </a:spcBef>
              <a:buNone/>
              <a:tabLst>
                <a:tab pos="542925" algn="l"/>
              </a:tabLst>
            </a:pPr>
            <a:r>
              <a:rPr lang="en-US" altLang="zh-CN" sz="1800" dirty="0"/>
              <a:t>  jle   .L1</a:t>
            </a:r>
          </a:p>
          <a:p>
            <a:pPr marL="0" lvl="0" indent="0" defTabSz="914400" eaLnBrk="1" hangingPunct="1">
              <a:lnSpc>
                <a:spcPct val="100000"/>
              </a:lnSpc>
              <a:spcBef>
                <a:spcPct val="0"/>
              </a:spcBef>
              <a:buNone/>
              <a:tabLst>
                <a:tab pos="542925" algn="l"/>
              </a:tabLst>
            </a:pPr>
            <a:r>
              <a:rPr lang="en-US" altLang="zh-CN" sz="1800" dirty="0"/>
              <a:t>.L2   </a:t>
            </a:r>
          </a:p>
        </p:txBody>
      </p:sp>
      <p:sp>
        <p:nvSpPr>
          <p:cNvPr id="574470" name="Rectangle 6"/>
          <p:cNvSpPr/>
          <p:nvPr/>
        </p:nvSpPr>
        <p:spPr>
          <a:xfrm>
            <a:off x="385763" y="4938078"/>
            <a:ext cx="8235950" cy="18224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9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过程体中没用到</a:t>
            </a:r>
            <a:r>
              <a:rPr lang="zh-CN" altLang="en-US" sz="190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被调用过程保存寄存器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。因而，该过程栈帧中仅需保留</a:t>
            </a:r>
            <a:r>
              <a:rPr lang="en-US" altLang="zh-CN" sz="19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EBP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，即其栈帧仅占用</a:t>
            </a:r>
            <a:r>
              <a:rPr lang="en-US" altLang="zh-CN" sz="19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字节空间，而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hlinkClick r:id="" action="ppaction://hlinkshowjump?jump=nextslide"/>
              </a:rPr>
              <a:t>递归方式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则占用了</a:t>
            </a:r>
            <a:r>
              <a:rPr lang="en-US" altLang="zh-CN" sz="19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(16n+12)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字节栈空间，多用了</a:t>
            </a:r>
            <a:r>
              <a:rPr lang="en-US" altLang="zh-CN" sz="19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(16n+8)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字节，每次递归调用都要执行</a:t>
            </a:r>
            <a:r>
              <a:rPr lang="en-US" altLang="zh-CN" sz="19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16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条指令，一共多了</a:t>
            </a:r>
            <a:r>
              <a:rPr lang="en-US" altLang="zh-CN" sz="19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次过程调用，因而，递归方式比循环方式至少多执行了</a:t>
            </a:r>
            <a:r>
              <a:rPr lang="en-US" altLang="zh-CN" sz="19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16n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条指令。由此可以看出，</a:t>
            </a:r>
            <a:r>
              <a:rPr lang="zh-CN" altLang="en-US" sz="190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为了提高程序的性能，若能用非递归方式执行则最好用非递归方式。</a:t>
            </a:r>
            <a:r>
              <a:rPr lang="zh-CN" altLang="en-US" sz="180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574471" name="Text Box 7"/>
          <p:cNvSpPr txBox="1"/>
          <p:nvPr/>
        </p:nvSpPr>
        <p:spPr>
          <a:xfrm>
            <a:off x="6964363" y="1780858"/>
            <a:ext cx="2179637" cy="22875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50000"/>
              </a:spcBef>
              <a:buNone/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局部变量 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i 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result 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被分别分配在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EDX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EAX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中。</a:t>
            </a:r>
          </a:p>
          <a:p>
            <a:pPr marL="0" lvl="0" indent="0" eaLnBrk="1" hangingPunct="1">
              <a:lnSpc>
                <a:spcPct val="125000"/>
              </a:lnSpc>
              <a:spcBef>
                <a:spcPct val="50000"/>
              </a:spcBef>
              <a:buNone/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通常复杂局部变量被分配在栈中，而这里都是简单变量</a:t>
            </a:r>
          </a:p>
        </p:txBody>
      </p:sp>
      <p:sp>
        <p:nvSpPr>
          <p:cNvPr id="574472" name="Line 8"/>
          <p:cNvSpPr/>
          <p:nvPr/>
        </p:nvSpPr>
        <p:spPr>
          <a:xfrm flipV="1">
            <a:off x="2727325" y="2040573"/>
            <a:ext cx="1619250" cy="315912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4473" name="Line 9"/>
          <p:cNvSpPr/>
          <p:nvPr/>
        </p:nvSpPr>
        <p:spPr>
          <a:xfrm flipV="1">
            <a:off x="2501900" y="2356485"/>
            <a:ext cx="1844675" cy="674688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4474" name="Line 10"/>
          <p:cNvSpPr/>
          <p:nvPr/>
        </p:nvSpPr>
        <p:spPr>
          <a:xfrm flipV="1">
            <a:off x="2051050" y="2581910"/>
            <a:ext cx="2295525" cy="763588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4475" name="Line 11"/>
          <p:cNvSpPr/>
          <p:nvPr/>
        </p:nvSpPr>
        <p:spPr>
          <a:xfrm flipV="1">
            <a:off x="2681288" y="2940685"/>
            <a:ext cx="1711325" cy="360363"/>
          </a:xfrm>
          <a:prstGeom prst="line">
            <a:avLst/>
          </a:prstGeom>
          <a:ln w="38100" cap="flat" cmpd="sng">
            <a:solidFill>
              <a:srgbClr val="3333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4476" name="Line 12"/>
          <p:cNvSpPr/>
          <p:nvPr/>
        </p:nvSpPr>
        <p:spPr>
          <a:xfrm>
            <a:off x="2727325" y="3705860"/>
            <a:ext cx="1619250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4477" name="Line 13"/>
          <p:cNvSpPr/>
          <p:nvPr/>
        </p:nvSpPr>
        <p:spPr>
          <a:xfrm>
            <a:off x="3132138" y="3482023"/>
            <a:ext cx="1214437" cy="493712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4478" name="Line 14"/>
          <p:cNvSpPr/>
          <p:nvPr/>
        </p:nvSpPr>
        <p:spPr>
          <a:xfrm>
            <a:off x="2681288" y="3482023"/>
            <a:ext cx="1620837" cy="854075"/>
          </a:xfrm>
          <a:prstGeom prst="line">
            <a:avLst/>
          </a:prstGeom>
          <a:ln w="38100" cap="flat" cmpd="sng">
            <a:solidFill>
              <a:srgbClr val="3333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4479" name="Text Box 15"/>
          <p:cNvSpPr txBox="1"/>
          <p:nvPr/>
        </p:nvSpPr>
        <p:spPr>
          <a:xfrm>
            <a:off x="7451725" y="4301808"/>
            <a:ext cx="855663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hlinkClick r:id="" action="ppaction://noaction"/>
              </a:rPr>
              <a:t>SKIP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4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4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7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7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7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74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7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74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8" grpId="0" bldLvl="0" animBg="1"/>
      <p:bldP spid="574469" grpId="0" bldLvl="0" animBg="1"/>
      <p:bldP spid="574470" grpId="0"/>
      <p:bldP spid="574471" grpId="0"/>
      <p:bldP spid="5744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文本框 49153"/>
          <p:cNvSpPr txBox="1"/>
          <p:nvPr/>
        </p:nvSpPr>
        <p:spPr>
          <a:xfrm>
            <a:off x="467678" y="332740"/>
            <a:ext cx="731583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32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3.5.2 </a:t>
            </a:r>
            <a:r>
              <a:rPr lang="zh-CN" altLang="en-US" sz="32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选择语句和循环语句的机器级表示</a:t>
            </a:r>
          </a:p>
        </p:txBody>
      </p:sp>
      <p:sp>
        <p:nvSpPr>
          <p:cNvPr id="129027" name="Rectangle 3"/>
          <p:cNvSpPr>
            <a:spLocks noGrp="1"/>
          </p:cNvSpPr>
          <p:nvPr/>
        </p:nvSpPr>
        <p:spPr>
          <a:xfrm>
            <a:off x="828040" y="1628775"/>
            <a:ext cx="6160770" cy="40417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lvl="0" indent="-3429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/>
              <a:t> </a:t>
            </a:r>
            <a:r>
              <a:rPr lang="en-US" altLang="zh-CN" sz="280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if ~ else</a:t>
            </a:r>
            <a:r>
              <a:rPr lang="zh-CN" altLang="en-US" sz="280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语句的机器级表示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80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switch ~ case</a:t>
            </a:r>
            <a:r>
              <a:rPr lang="zh-CN" altLang="en-US" sz="280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语句的机器级表示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条件表达式的机器级表示</a:t>
            </a:r>
            <a:r>
              <a:rPr lang="zh-CN" altLang="en-US" sz="2800" dirty="0">
                <a:sym typeface="+mn-ea"/>
              </a:rPr>
              <a:t> 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/>
              <a:t> </a:t>
            </a:r>
            <a:r>
              <a:rPr lang="en-US" altLang="zh-CN" sz="280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 ~ while</a:t>
            </a:r>
            <a:r>
              <a:rPr lang="zh-CN" altLang="en-US" sz="280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语句的机器级表示</a:t>
            </a:r>
            <a:r>
              <a:rPr lang="zh-CN" altLang="en-US" sz="2800" dirty="0">
                <a:sym typeface="+mn-ea"/>
              </a:rPr>
              <a:t> 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while</a:t>
            </a:r>
            <a:r>
              <a:rPr lang="zh-CN" altLang="en-US" sz="280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语句的机器级表示</a:t>
            </a:r>
            <a:endParaRPr lang="zh-CN" altLang="en-US" sz="2800" dirty="0">
              <a:solidFill>
                <a:srgbClr val="3333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for</a:t>
            </a:r>
            <a:r>
              <a:rPr lang="zh-CN" altLang="en-US" sz="280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语句的机器级表示</a:t>
            </a:r>
            <a:r>
              <a:rPr lang="zh-CN" altLang="en-US" sz="2800" dirty="0">
                <a:sym typeface="+mn-ea"/>
              </a:rPr>
              <a:t> 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561975"/>
          </a:xfrm>
        </p:spPr>
        <p:txBody>
          <a:bodyPr vert="horz" wrap="square" lIns="91440" tIns="45720" rIns="91440" bIns="45720" anchor="ctr" anchorCtr="0"/>
          <a:lstStyle/>
          <a:p>
            <a:pPr algn="l">
              <a:buClrTx/>
              <a:buSzTx/>
              <a:buFontTx/>
            </a:pPr>
            <a:r>
              <a:rPr lang="en-US" altLang="zh-CN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逆向工程举例</a:t>
            </a:r>
          </a:p>
        </p:txBody>
      </p:sp>
      <p:sp>
        <p:nvSpPr>
          <p:cNvPr id="135171" name="Rectangle 4"/>
          <p:cNvSpPr/>
          <p:nvPr/>
        </p:nvSpPr>
        <p:spPr>
          <a:xfrm>
            <a:off x="5472113" y="1401763"/>
            <a:ext cx="3508375" cy="33877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</a:lstStyle>
          <a:p>
            <a:pPr marL="0" lvl="0" indent="0" defTabSz="914400" eaLnBrk="1" hangingPunct="1">
              <a:lnSpc>
                <a:spcPct val="100000"/>
              </a:lnSpc>
              <a:spcBef>
                <a:spcPct val="0"/>
              </a:spcBef>
              <a:buNone/>
              <a:tabLst>
                <a:tab pos="542925" algn="l"/>
              </a:tabLst>
            </a:pPr>
            <a:r>
              <a:rPr lang="zh-CN" altLang="en-US" sz="1800" b="0" i="0" dirty="0"/>
              <a:t>  </a:t>
            </a:r>
            <a:r>
              <a:rPr lang="en-US" altLang="zh-CN" sz="1800" i="0" dirty="0">
                <a:latin typeface="微软雅黑" panose="020B0503020204020204" charset="-122"/>
                <a:ea typeface="微软雅黑" panose="020B0503020204020204" charset="-122"/>
              </a:rPr>
              <a:t>movl  	8(%ebp), %ebx</a:t>
            </a:r>
          </a:p>
          <a:p>
            <a:pPr marL="0" lvl="0" indent="0" defTabSz="914400" eaLnBrk="1" hangingPunct="1">
              <a:lnSpc>
                <a:spcPct val="100000"/>
              </a:lnSpc>
              <a:spcBef>
                <a:spcPct val="0"/>
              </a:spcBef>
              <a:buNone/>
              <a:tabLst>
                <a:tab pos="542925" algn="l"/>
              </a:tabLst>
            </a:pPr>
            <a:r>
              <a:rPr lang="en-US" altLang="zh-CN" sz="1800" i="0" dirty="0">
                <a:latin typeface="微软雅黑" panose="020B0503020204020204" charset="-122"/>
                <a:ea typeface="微软雅黑" panose="020B0503020204020204" charset="-122"/>
              </a:rPr>
              <a:t>  movl  	$0, %eax</a:t>
            </a:r>
          </a:p>
          <a:p>
            <a:pPr marL="0" lvl="0" indent="0" defTabSz="914400" eaLnBrk="1" hangingPunct="1">
              <a:lnSpc>
                <a:spcPct val="100000"/>
              </a:lnSpc>
              <a:spcBef>
                <a:spcPct val="0"/>
              </a:spcBef>
              <a:buNone/>
              <a:tabLst>
                <a:tab pos="542925" algn="l"/>
              </a:tabLst>
            </a:pPr>
            <a:r>
              <a:rPr lang="en-US" altLang="zh-CN" sz="1800" i="0" dirty="0">
                <a:latin typeface="微软雅黑" panose="020B0503020204020204" charset="-122"/>
                <a:ea typeface="微软雅黑" panose="020B0503020204020204" charset="-122"/>
              </a:rPr>
              <a:t>  movl  	$0, %ecx</a:t>
            </a:r>
          </a:p>
          <a:p>
            <a:pPr marL="0" lvl="0" indent="0" defTabSz="914400" eaLnBrk="1" hangingPunct="1">
              <a:lnSpc>
                <a:spcPct val="100000"/>
              </a:lnSpc>
              <a:spcBef>
                <a:spcPct val="0"/>
              </a:spcBef>
              <a:buNone/>
              <a:tabLst>
                <a:tab pos="542925" algn="l"/>
              </a:tabLst>
            </a:pPr>
            <a:r>
              <a:rPr lang="en-US" altLang="zh-CN" sz="1800" i="0" dirty="0">
                <a:latin typeface="微软雅黑" panose="020B0503020204020204" charset="-122"/>
                <a:ea typeface="微软雅黑" panose="020B0503020204020204" charset="-122"/>
              </a:rPr>
              <a:t>.L12:</a:t>
            </a:r>
          </a:p>
          <a:p>
            <a:pPr marL="0" lvl="0" indent="0" defTabSz="914400" eaLnBrk="1" hangingPunct="1">
              <a:lnSpc>
                <a:spcPct val="100000"/>
              </a:lnSpc>
              <a:spcBef>
                <a:spcPct val="0"/>
              </a:spcBef>
              <a:buNone/>
              <a:tabLst>
                <a:tab pos="542925" algn="l"/>
              </a:tabLst>
            </a:pPr>
            <a:r>
              <a:rPr lang="en-US" altLang="zh-CN" sz="1800" i="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1800" i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leal   	(%eax,%eax), %edx</a:t>
            </a:r>
          </a:p>
          <a:p>
            <a:pPr marL="0" lvl="0" indent="0" defTabSz="914400" eaLnBrk="1" hangingPunct="1">
              <a:lnSpc>
                <a:spcPct val="100000"/>
              </a:lnSpc>
              <a:spcBef>
                <a:spcPct val="0"/>
              </a:spcBef>
              <a:buNone/>
              <a:tabLst>
                <a:tab pos="542925" algn="l"/>
              </a:tabLst>
            </a:pPr>
            <a:r>
              <a:rPr lang="en-US" altLang="zh-CN" sz="1800" i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 movl  	%ebx, %eax</a:t>
            </a:r>
          </a:p>
          <a:p>
            <a:pPr marL="0" lvl="0" indent="0" defTabSz="914400" eaLnBrk="1" hangingPunct="1">
              <a:lnSpc>
                <a:spcPct val="100000"/>
              </a:lnSpc>
              <a:spcBef>
                <a:spcPct val="0"/>
              </a:spcBef>
              <a:buNone/>
              <a:tabLst>
                <a:tab pos="542925" algn="l"/>
              </a:tabLst>
            </a:pPr>
            <a:r>
              <a:rPr lang="en-US" altLang="zh-CN" sz="1800" i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 andl  	$1, %eax</a:t>
            </a:r>
          </a:p>
          <a:p>
            <a:pPr marL="0" lvl="0" indent="0" defTabSz="914400" eaLnBrk="1" hangingPunct="1">
              <a:lnSpc>
                <a:spcPct val="100000"/>
              </a:lnSpc>
              <a:spcBef>
                <a:spcPct val="0"/>
              </a:spcBef>
              <a:buNone/>
              <a:tabLst>
                <a:tab pos="542925" algn="l"/>
              </a:tabLst>
            </a:pPr>
            <a:r>
              <a:rPr lang="en-US" altLang="zh-CN" sz="1800" i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 orl       %edx, %eax</a:t>
            </a:r>
          </a:p>
          <a:p>
            <a:pPr marL="0" lvl="0" indent="0" defTabSz="914400" eaLnBrk="1" hangingPunct="1">
              <a:lnSpc>
                <a:spcPct val="100000"/>
              </a:lnSpc>
              <a:spcBef>
                <a:spcPct val="0"/>
              </a:spcBef>
              <a:buNone/>
              <a:tabLst>
                <a:tab pos="542925" algn="l"/>
              </a:tabLst>
            </a:pPr>
            <a:r>
              <a:rPr lang="en-US" altLang="zh-CN" sz="1800" i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 shrl     %ebx</a:t>
            </a:r>
            <a:r>
              <a:rPr lang="en-US" altLang="zh-CN" sz="1800" i="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</a:p>
          <a:p>
            <a:pPr marL="0" lvl="0" indent="0" defTabSz="914400" eaLnBrk="1" hangingPunct="1">
              <a:lnSpc>
                <a:spcPct val="100000"/>
              </a:lnSpc>
              <a:spcBef>
                <a:spcPct val="0"/>
              </a:spcBef>
              <a:buNone/>
              <a:tabLst>
                <a:tab pos="542925" algn="l"/>
              </a:tabLst>
            </a:pPr>
            <a:r>
              <a:rPr lang="en-US" altLang="zh-CN" sz="1800" i="0" dirty="0">
                <a:latin typeface="微软雅黑" panose="020B0503020204020204" charset="-122"/>
                <a:ea typeface="微软雅黑" panose="020B0503020204020204" charset="-122"/>
              </a:rPr>
              <a:t>  addl   	$1, %ecx   </a:t>
            </a:r>
          </a:p>
          <a:p>
            <a:pPr marL="0" lvl="0" indent="0" defTabSz="914400" eaLnBrk="1" hangingPunct="1">
              <a:lnSpc>
                <a:spcPct val="100000"/>
              </a:lnSpc>
              <a:spcBef>
                <a:spcPct val="0"/>
              </a:spcBef>
              <a:buNone/>
              <a:tabLst>
                <a:tab pos="542925" algn="l"/>
              </a:tabLst>
            </a:pPr>
            <a:r>
              <a:rPr lang="en-US" altLang="zh-CN" sz="1800" i="0" dirty="0">
                <a:latin typeface="微软雅黑" panose="020B0503020204020204" charset="-122"/>
                <a:ea typeface="微软雅黑" panose="020B0503020204020204" charset="-122"/>
              </a:rPr>
              <a:t>  cmpl  	$32, %ecx</a:t>
            </a:r>
          </a:p>
          <a:p>
            <a:pPr marL="0" lvl="0" indent="0" defTabSz="914400" eaLnBrk="1" hangingPunct="1">
              <a:lnSpc>
                <a:spcPct val="100000"/>
              </a:lnSpc>
              <a:spcBef>
                <a:spcPct val="0"/>
              </a:spcBef>
              <a:buNone/>
              <a:tabLst>
                <a:tab pos="542925" algn="l"/>
              </a:tabLst>
            </a:pPr>
            <a:r>
              <a:rPr lang="en-US" altLang="zh-CN" sz="1800" i="0" dirty="0">
                <a:latin typeface="微软雅黑" panose="020B0503020204020204" charset="-122"/>
                <a:ea typeface="微软雅黑" panose="020B0503020204020204" charset="-122"/>
              </a:rPr>
              <a:t>  jne    	.L12</a:t>
            </a:r>
          </a:p>
        </p:txBody>
      </p:sp>
      <p:sp>
        <p:nvSpPr>
          <p:cNvPr id="582662" name="Rectangle 6"/>
          <p:cNvSpPr/>
          <p:nvPr/>
        </p:nvSpPr>
        <p:spPr>
          <a:xfrm>
            <a:off x="134938" y="4643438"/>
            <a:ext cx="8847137" cy="22828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i="0" dirty="0">
                <a:latin typeface="微软雅黑" panose="020B0503020204020204" charset="-122"/>
                <a:ea typeface="微软雅黑" panose="020B0503020204020204" charset="-122"/>
              </a:rPr>
              <a:t>① 处为</a:t>
            </a:r>
            <a:r>
              <a:rPr lang="en-US" altLang="zh-CN" sz="2000" i="0" dirty="0">
                <a:latin typeface="微软雅黑" panose="020B0503020204020204" charset="-122"/>
                <a:ea typeface="微软雅黑" panose="020B0503020204020204" charset="-122"/>
              </a:rPr>
              <a:t>i=0</a:t>
            </a:r>
            <a:r>
              <a:rPr lang="zh-CN" altLang="en-US" sz="2000" i="0" dirty="0">
                <a:latin typeface="微软雅黑" panose="020B0503020204020204" charset="-122"/>
                <a:ea typeface="微软雅黑" panose="020B0503020204020204" charset="-122"/>
              </a:rPr>
              <a:t>，② 处为</a:t>
            </a:r>
            <a:r>
              <a:rPr lang="en-US" altLang="zh-CN" sz="2000" i="0" dirty="0">
                <a:latin typeface="微软雅黑" panose="020B0503020204020204" charset="-122"/>
                <a:ea typeface="微软雅黑" panose="020B0503020204020204" charset="-122"/>
              </a:rPr>
              <a:t>i≠32</a:t>
            </a:r>
            <a:r>
              <a:rPr lang="zh-CN" altLang="en-US" sz="2000" i="0" dirty="0">
                <a:latin typeface="微软雅黑" panose="020B0503020204020204" charset="-122"/>
                <a:ea typeface="微软雅黑" panose="020B0503020204020204" charset="-122"/>
              </a:rPr>
              <a:t>，③ 处为</a:t>
            </a:r>
            <a:r>
              <a:rPr lang="en-US" altLang="zh-CN" sz="2000" i="0" dirty="0">
                <a:latin typeface="微软雅黑" panose="020B0503020204020204" charset="-122"/>
                <a:ea typeface="微软雅黑" panose="020B0503020204020204" charset="-122"/>
              </a:rPr>
              <a:t>i++</a:t>
            </a:r>
            <a:r>
              <a:rPr lang="zh-CN" altLang="en-US" sz="2000" i="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i="0" dirty="0">
                <a:latin typeface="微软雅黑" panose="020B0503020204020204" charset="-122"/>
                <a:ea typeface="微软雅黑" panose="020B0503020204020204" charset="-122"/>
              </a:rPr>
              <a:t>入口参数 </a:t>
            </a:r>
            <a:r>
              <a:rPr lang="en-US" altLang="zh-CN" sz="2000" i="0" dirty="0">
                <a:latin typeface="微软雅黑" panose="020B0503020204020204" charset="-122"/>
                <a:ea typeface="微软雅黑" panose="020B0503020204020204" charset="-122"/>
              </a:rPr>
              <a:t>x </a:t>
            </a:r>
            <a:r>
              <a:rPr lang="zh-CN" altLang="en-US" sz="2000" i="0" dirty="0"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000" i="0" dirty="0">
                <a:latin typeface="微软雅黑" panose="020B0503020204020204" charset="-122"/>
                <a:ea typeface="微软雅黑" panose="020B0503020204020204" charset="-122"/>
              </a:rPr>
              <a:t>EBX</a:t>
            </a:r>
            <a:r>
              <a:rPr lang="zh-CN" altLang="en-US" sz="2000" i="0" dirty="0">
                <a:latin typeface="微软雅黑" panose="020B0503020204020204" charset="-122"/>
                <a:ea typeface="微软雅黑" panose="020B0503020204020204" charset="-122"/>
              </a:rPr>
              <a:t>中，返回参数 </a:t>
            </a:r>
            <a:r>
              <a:rPr lang="en-US" altLang="zh-CN" sz="2000" i="0" dirty="0">
                <a:latin typeface="微软雅黑" panose="020B0503020204020204" charset="-122"/>
                <a:ea typeface="微软雅黑" panose="020B0503020204020204" charset="-122"/>
              </a:rPr>
              <a:t>result </a:t>
            </a:r>
            <a:r>
              <a:rPr lang="zh-CN" altLang="en-US" sz="2000" i="0" dirty="0"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000" i="0" dirty="0">
                <a:latin typeface="微软雅黑" panose="020B0503020204020204" charset="-122"/>
                <a:ea typeface="微软雅黑" panose="020B0503020204020204" charset="-122"/>
              </a:rPr>
              <a:t>EAX</a:t>
            </a:r>
            <a:r>
              <a:rPr lang="zh-CN" altLang="en-US" sz="2000" i="0" dirty="0">
                <a:latin typeface="微软雅黑" panose="020B0503020204020204" charset="-122"/>
                <a:ea typeface="微软雅黑" panose="020B0503020204020204" charset="-122"/>
              </a:rPr>
              <a:t>中。</a:t>
            </a:r>
            <a:r>
              <a:rPr lang="en-US" altLang="zh-CN" sz="2000" i="0" dirty="0">
                <a:latin typeface="微软雅黑" panose="020B0503020204020204" charset="-122"/>
                <a:ea typeface="微软雅黑" panose="020B0503020204020204" charset="-122"/>
              </a:rPr>
              <a:t>LEA</a:t>
            </a:r>
            <a:r>
              <a:rPr lang="zh-CN" altLang="en-US" sz="2000" i="0" dirty="0">
                <a:latin typeface="微软雅黑" panose="020B0503020204020204" charset="-122"/>
                <a:ea typeface="微软雅黑" panose="020B0503020204020204" charset="-122"/>
              </a:rPr>
              <a:t>实现“</a:t>
            </a:r>
            <a:r>
              <a:rPr lang="en-US" altLang="zh-CN" sz="2000" i="0" dirty="0">
                <a:latin typeface="微软雅黑" panose="020B0503020204020204" charset="-122"/>
                <a:ea typeface="微软雅黑" panose="020B0503020204020204" charset="-122"/>
              </a:rPr>
              <a:t>2*result”</a:t>
            </a:r>
            <a:r>
              <a:rPr lang="zh-CN" altLang="en-US" sz="2000" i="0" dirty="0">
                <a:latin typeface="微软雅黑" panose="020B0503020204020204" charset="-122"/>
                <a:ea typeface="微软雅黑" panose="020B0503020204020204" charset="-122"/>
              </a:rPr>
              <a:t>，即：将</a:t>
            </a:r>
            <a:r>
              <a:rPr lang="en-US" altLang="zh-CN" sz="2000" i="0" dirty="0">
                <a:latin typeface="微软雅黑" panose="020B0503020204020204" charset="-122"/>
                <a:ea typeface="微软雅黑" panose="020B0503020204020204" charset="-122"/>
              </a:rPr>
              <a:t>result</a:t>
            </a:r>
            <a:r>
              <a:rPr lang="zh-CN" altLang="en-US" sz="2000" i="0" dirty="0">
                <a:latin typeface="微软雅黑" panose="020B0503020204020204" charset="-122"/>
                <a:ea typeface="微软雅黑" panose="020B0503020204020204" charset="-122"/>
              </a:rPr>
              <a:t>左移一位；第</a:t>
            </a:r>
            <a:r>
              <a:rPr lang="en-US" altLang="zh-CN" sz="2000" i="0" dirty="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2000" i="0" dirty="0">
                <a:latin typeface="微软雅黑" panose="020B0503020204020204" charset="-122"/>
                <a:ea typeface="微软雅黑" panose="020B0503020204020204" charset="-122"/>
              </a:rPr>
              <a:t>和第</a:t>
            </a:r>
            <a:r>
              <a:rPr lang="en-US" altLang="zh-CN" sz="2000" i="0" dirty="0"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2000" i="0" dirty="0">
                <a:latin typeface="微软雅黑" panose="020B0503020204020204" charset="-122"/>
                <a:ea typeface="微软雅黑" panose="020B0503020204020204" charset="-122"/>
              </a:rPr>
              <a:t>条指令则实现“</a:t>
            </a:r>
            <a:r>
              <a:rPr lang="en-US" altLang="zh-CN" sz="2000" i="0" dirty="0">
                <a:latin typeface="微软雅黑" panose="020B0503020204020204" charset="-122"/>
                <a:ea typeface="微软雅黑" panose="020B0503020204020204" charset="-122"/>
              </a:rPr>
              <a:t>x&amp;0x01”</a:t>
            </a:r>
            <a:r>
              <a:rPr lang="zh-CN" altLang="en-US" sz="2000" i="0" dirty="0">
                <a:latin typeface="微软雅黑" panose="020B0503020204020204" charset="-122"/>
                <a:ea typeface="微软雅黑" panose="020B0503020204020204" charset="-122"/>
              </a:rPr>
              <a:t>；第</a:t>
            </a:r>
            <a:r>
              <a:rPr lang="en-US" altLang="zh-CN" sz="2000" i="0" dirty="0"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2000" i="0" dirty="0">
                <a:latin typeface="微软雅黑" panose="020B0503020204020204" charset="-122"/>
                <a:ea typeface="微软雅黑" panose="020B0503020204020204" charset="-122"/>
              </a:rPr>
              <a:t>条指令实现“</a:t>
            </a:r>
            <a:r>
              <a:rPr lang="en-US" altLang="zh-CN" sz="2000" i="0" dirty="0">
                <a:latin typeface="微软雅黑" panose="020B0503020204020204" charset="-122"/>
                <a:ea typeface="微软雅黑" panose="020B0503020204020204" charset="-122"/>
              </a:rPr>
              <a:t>result=(result&lt;&lt;1) | (x &amp; 0x01)”</a:t>
            </a:r>
            <a:r>
              <a:rPr lang="zh-CN" altLang="en-US" sz="2000" i="0" dirty="0">
                <a:latin typeface="微软雅黑" panose="020B0503020204020204" charset="-122"/>
                <a:ea typeface="微软雅黑" panose="020B0503020204020204" charset="-122"/>
              </a:rPr>
              <a:t>，第</a:t>
            </a:r>
            <a:r>
              <a:rPr lang="en-US" altLang="zh-CN" sz="2000" i="0" dirty="0"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zh-CN" altLang="en-US" sz="2000" i="0" dirty="0">
                <a:latin typeface="微软雅黑" panose="020B0503020204020204" charset="-122"/>
                <a:ea typeface="微软雅黑" panose="020B0503020204020204" charset="-122"/>
              </a:rPr>
              <a:t>条指令实现“</a:t>
            </a:r>
            <a:r>
              <a:rPr lang="en-US" altLang="zh-CN" sz="2000" i="0" dirty="0">
                <a:latin typeface="微软雅黑" panose="020B0503020204020204" charset="-122"/>
                <a:ea typeface="微软雅黑" panose="020B0503020204020204" charset="-122"/>
              </a:rPr>
              <a:t>x&gt;&gt;=1”</a:t>
            </a:r>
            <a:r>
              <a:rPr lang="zh-CN" altLang="en-US" sz="2000" i="0" dirty="0">
                <a:latin typeface="微软雅黑" panose="020B0503020204020204" charset="-122"/>
                <a:ea typeface="微软雅黑" panose="020B0503020204020204" charset="-122"/>
              </a:rPr>
              <a:t>。综上所述，④ 处的</a:t>
            </a:r>
            <a:r>
              <a:rPr lang="en-US" altLang="zh-CN" sz="2000" i="0" dirty="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2000" i="0" dirty="0">
                <a:latin typeface="微软雅黑" panose="020B0503020204020204" charset="-122"/>
                <a:ea typeface="微软雅黑" panose="020B0503020204020204" charset="-122"/>
              </a:rPr>
              <a:t>语言语句是</a:t>
            </a:r>
            <a:r>
              <a:rPr lang="zh-CN" altLang="en-US" sz="2000" i="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en-US" altLang="zh-CN" sz="2000" i="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result=(result&lt;&lt;1) | (x &amp; 0x01); x&gt;&gt;=1;”</a:t>
            </a:r>
            <a:r>
              <a:rPr lang="zh-CN" altLang="en-US" sz="2000" i="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sp>
        <p:nvSpPr>
          <p:cNvPr id="582664" name="Rectangle 8"/>
          <p:cNvSpPr/>
          <p:nvPr/>
        </p:nvSpPr>
        <p:spPr>
          <a:xfrm>
            <a:off x="71438" y="1536700"/>
            <a:ext cx="4456112" cy="2563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i="0" dirty="0">
                <a:latin typeface="微软雅黑" panose="020B0503020204020204" charset="-122"/>
                <a:ea typeface="微软雅黑" panose="020B0503020204020204" charset="-122"/>
              </a:rPr>
              <a:t>int function_test( unsigned x) </a:t>
            </a:r>
          </a:p>
          <a:p>
            <a:pPr marL="342900" lvl="0" indent="-3429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i="0" dirty="0">
                <a:latin typeface="微软雅黑" panose="020B0503020204020204" charset="-122"/>
                <a:ea typeface="微软雅黑" panose="020B0503020204020204" charset="-122"/>
              </a:rPr>
              <a:t>{</a:t>
            </a:r>
          </a:p>
          <a:p>
            <a:pPr marL="342900" lvl="0" indent="-3429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i="0" dirty="0">
                <a:latin typeface="微软雅黑" panose="020B0503020204020204" charset="-122"/>
                <a:ea typeface="微软雅黑" panose="020B0503020204020204" charset="-122"/>
              </a:rPr>
              <a:t>    int result=0;</a:t>
            </a:r>
          </a:p>
          <a:p>
            <a:pPr marL="342900" lvl="0" indent="-3429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i="0" dirty="0">
                <a:latin typeface="微软雅黑" panose="020B0503020204020204" charset="-122"/>
                <a:ea typeface="微软雅黑" panose="020B0503020204020204" charset="-122"/>
              </a:rPr>
              <a:t>    int i</a:t>
            </a:r>
            <a:r>
              <a:rPr lang="zh-CN" altLang="en-US" sz="1800" i="0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</a:p>
          <a:p>
            <a:pPr marL="342900" lvl="0" indent="-3429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i="0" dirty="0">
                <a:latin typeface="微软雅黑" panose="020B0503020204020204" charset="-122"/>
                <a:ea typeface="微软雅黑" panose="020B0503020204020204" charset="-122"/>
              </a:rPr>
              <a:t>    for ( </a:t>
            </a:r>
            <a:r>
              <a:rPr lang="en-US" altLang="zh-CN" sz="1800" i="0" u="sng" dirty="0">
                <a:latin typeface="微软雅黑" panose="020B0503020204020204" charset="-122"/>
                <a:ea typeface="微软雅黑" panose="020B0503020204020204" charset="-122"/>
              </a:rPr>
              <a:t>     ①     </a:t>
            </a:r>
            <a:r>
              <a:rPr lang="en-US" altLang="zh-CN" sz="1800" i="0" dirty="0">
                <a:latin typeface="微软雅黑" panose="020B0503020204020204" charset="-122"/>
                <a:ea typeface="微软雅黑" panose="020B0503020204020204" charset="-122"/>
              </a:rPr>
              <a:t> ; </a:t>
            </a:r>
            <a:r>
              <a:rPr lang="en-US" altLang="zh-CN" sz="1800" i="0" u="sng" dirty="0">
                <a:latin typeface="微软雅黑" panose="020B0503020204020204" charset="-122"/>
                <a:ea typeface="微软雅黑" panose="020B0503020204020204" charset="-122"/>
              </a:rPr>
              <a:t>    ②     </a:t>
            </a:r>
            <a:r>
              <a:rPr lang="en-US" altLang="zh-CN" sz="1800" i="0" dirty="0">
                <a:latin typeface="微软雅黑" panose="020B0503020204020204" charset="-122"/>
                <a:ea typeface="微软雅黑" panose="020B0503020204020204" charset="-122"/>
              </a:rPr>
              <a:t> ; </a:t>
            </a:r>
            <a:r>
              <a:rPr lang="en-US" altLang="zh-CN" sz="1800" i="0" u="sng" dirty="0">
                <a:latin typeface="微软雅黑" panose="020B0503020204020204" charset="-122"/>
                <a:ea typeface="微软雅黑" panose="020B0503020204020204" charset="-122"/>
              </a:rPr>
              <a:t>     ③     </a:t>
            </a:r>
            <a:r>
              <a:rPr lang="en-US" altLang="zh-CN" sz="1800" i="0" dirty="0">
                <a:latin typeface="微软雅黑" panose="020B0503020204020204" charset="-122"/>
                <a:ea typeface="微软雅黑" panose="020B0503020204020204" charset="-122"/>
              </a:rPr>
              <a:t> ) {</a:t>
            </a:r>
          </a:p>
          <a:p>
            <a:pPr marL="342900" lvl="0" indent="-3429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i="0" dirty="0"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en-US" altLang="zh-CN" sz="1800" i="0" u="sng" dirty="0">
                <a:latin typeface="微软雅黑" panose="020B0503020204020204" charset="-122"/>
                <a:ea typeface="微软雅黑" panose="020B0503020204020204" charset="-122"/>
              </a:rPr>
              <a:t>               ④                </a:t>
            </a:r>
            <a:r>
              <a:rPr lang="zh-CN" altLang="en-US" sz="1800" i="0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r>
              <a:rPr lang="zh-CN" altLang="en-US" sz="1800" i="0" u="sng" dirty="0"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</a:p>
          <a:p>
            <a:pPr marL="342900" lvl="0" indent="-3429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i="0" dirty="0">
                <a:latin typeface="微软雅黑" panose="020B0503020204020204" charset="-122"/>
                <a:ea typeface="微软雅黑" panose="020B0503020204020204" charset="-122"/>
              </a:rPr>
              <a:t>     }</a:t>
            </a:r>
          </a:p>
          <a:p>
            <a:pPr marL="342900" lvl="0" indent="-3429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i="0" dirty="0">
                <a:latin typeface="微软雅黑" panose="020B0503020204020204" charset="-122"/>
                <a:ea typeface="微软雅黑" panose="020B0503020204020204" charset="-122"/>
              </a:rPr>
              <a:t>     return result;</a:t>
            </a:r>
          </a:p>
          <a:p>
            <a:pPr marL="342900" lvl="0" indent="-3429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i="0" dirty="0">
                <a:latin typeface="微软雅黑" panose="020B0503020204020204" charset="-122"/>
                <a:ea typeface="微软雅黑" panose="020B0503020204020204" charset="-122"/>
              </a:rPr>
              <a:t>} </a:t>
            </a:r>
          </a:p>
        </p:txBody>
      </p:sp>
      <p:sp>
        <p:nvSpPr>
          <p:cNvPr id="582665" name="Line 9"/>
          <p:cNvSpPr/>
          <p:nvPr/>
        </p:nvSpPr>
        <p:spPr>
          <a:xfrm flipV="1">
            <a:off x="3627438" y="1581150"/>
            <a:ext cx="2024062" cy="134938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2666" name="Line 10"/>
          <p:cNvSpPr/>
          <p:nvPr/>
        </p:nvSpPr>
        <p:spPr>
          <a:xfrm flipV="1">
            <a:off x="1871663" y="1851025"/>
            <a:ext cx="3779837" cy="360363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2667" name="Line 11"/>
          <p:cNvSpPr/>
          <p:nvPr/>
        </p:nvSpPr>
        <p:spPr>
          <a:xfrm flipV="1">
            <a:off x="1646238" y="2166938"/>
            <a:ext cx="3960812" cy="53975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582668" name="Group 12"/>
          <p:cNvGrpSpPr/>
          <p:nvPr/>
        </p:nvGrpSpPr>
        <p:grpSpPr>
          <a:xfrm flipH="1">
            <a:off x="8442325" y="2346325"/>
            <a:ext cx="360363" cy="2251075"/>
            <a:chOff x="130" y="1565"/>
            <a:chExt cx="170" cy="1701"/>
          </a:xfrm>
        </p:grpSpPr>
        <p:sp>
          <p:nvSpPr>
            <p:cNvPr id="135187" name="Line 13"/>
            <p:cNvSpPr/>
            <p:nvPr/>
          </p:nvSpPr>
          <p:spPr>
            <a:xfrm>
              <a:off x="130" y="3266"/>
              <a:ext cx="170" cy="0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5188" name="Line 14"/>
            <p:cNvSpPr/>
            <p:nvPr/>
          </p:nvSpPr>
          <p:spPr>
            <a:xfrm flipH="1">
              <a:off x="130" y="1565"/>
              <a:ext cx="0" cy="1701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5189" name="Line 15"/>
            <p:cNvSpPr/>
            <p:nvPr/>
          </p:nvSpPr>
          <p:spPr>
            <a:xfrm>
              <a:off x="130" y="1565"/>
              <a:ext cx="170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582674" name="Group 18"/>
          <p:cNvGrpSpPr/>
          <p:nvPr/>
        </p:nvGrpSpPr>
        <p:grpSpPr>
          <a:xfrm>
            <a:off x="2592388" y="2932113"/>
            <a:ext cx="3016250" cy="1844675"/>
            <a:chOff x="1604" y="1395"/>
            <a:chExt cx="1900" cy="1162"/>
          </a:xfrm>
        </p:grpSpPr>
        <p:sp>
          <p:nvSpPr>
            <p:cNvPr id="135185" name="AutoShape 16"/>
            <p:cNvSpPr/>
            <p:nvPr/>
          </p:nvSpPr>
          <p:spPr>
            <a:xfrm>
              <a:off x="3419" y="2245"/>
              <a:ext cx="85" cy="312"/>
            </a:xfrm>
            <a:prstGeom prst="leftBracket">
              <a:avLst>
                <a:gd name="adj" fmla="val 30588"/>
              </a:avLst>
            </a:pr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rgbClr val="0000CC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0066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rgbClr val="CC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i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5186" name="Line 17"/>
            <p:cNvSpPr/>
            <p:nvPr/>
          </p:nvSpPr>
          <p:spPr>
            <a:xfrm flipH="1" flipV="1">
              <a:off x="1604" y="1395"/>
              <a:ext cx="1786" cy="1048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triangle" w="med" len="med"/>
              <a:tailEnd type="none" w="med" len="med"/>
            </a:ln>
          </p:spPr>
        </p:sp>
      </p:grpSp>
      <p:sp>
        <p:nvSpPr>
          <p:cNvPr id="582675" name="Line 19"/>
          <p:cNvSpPr/>
          <p:nvPr/>
        </p:nvSpPr>
        <p:spPr>
          <a:xfrm>
            <a:off x="3762375" y="2932113"/>
            <a:ext cx="1889125" cy="1169987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582678" name="Group 22"/>
          <p:cNvGrpSpPr/>
          <p:nvPr/>
        </p:nvGrpSpPr>
        <p:grpSpPr>
          <a:xfrm>
            <a:off x="3535363" y="2616200"/>
            <a:ext cx="2160587" cy="1169988"/>
            <a:chOff x="2227" y="1196"/>
            <a:chExt cx="1361" cy="737"/>
          </a:xfrm>
        </p:grpSpPr>
        <p:sp>
          <p:nvSpPr>
            <p:cNvPr id="135183" name="AutoShape 20"/>
            <p:cNvSpPr/>
            <p:nvPr/>
          </p:nvSpPr>
          <p:spPr>
            <a:xfrm>
              <a:off x="3475" y="1196"/>
              <a:ext cx="113" cy="737"/>
            </a:xfrm>
            <a:prstGeom prst="leftBracket">
              <a:avLst>
                <a:gd name="adj" fmla="val 54351"/>
              </a:avLst>
            </a:pr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rgbClr val="0000CC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0066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rgbClr val="CC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i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5184" name="Line 21"/>
            <p:cNvSpPr/>
            <p:nvPr/>
          </p:nvSpPr>
          <p:spPr>
            <a:xfrm>
              <a:off x="2227" y="1536"/>
              <a:ext cx="1247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582679" name="Text Box 23"/>
          <p:cNvSpPr txBox="1"/>
          <p:nvPr/>
        </p:nvSpPr>
        <p:spPr>
          <a:xfrm>
            <a:off x="385763" y="4191000"/>
            <a:ext cx="2565400" cy="731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sz="2000" i="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该函数有几个参数？</a:t>
            </a:r>
          </a:p>
          <a:p>
            <a:pPr marL="342900" lvl="0" indent="-342900">
              <a:lnSpc>
                <a:spcPct val="100000"/>
              </a:lnSpc>
              <a:spcBef>
                <a:spcPct val="10000"/>
              </a:spcBef>
              <a:buNone/>
            </a:pPr>
            <a:r>
              <a:rPr lang="zh-CN" altLang="en-US" sz="2000" i="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处理结构是怎样的？</a:t>
            </a:r>
          </a:p>
        </p:txBody>
      </p:sp>
      <p:sp>
        <p:nvSpPr>
          <p:cNvPr id="582680" name="Text Box 24"/>
          <p:cNvSpPr txBox="1"/>
          <p:nvPr/>
        </p:nvSpPr>
        <p:spPr>
          <a:xfrm>
            <a:off x="2906713" y="4146550"/>
            <a:ext cx="1800225" cy="731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10000"/>
              </a:spcBef>
              <a:buNone/>
            </a:pPr>
            <a:r>
              <a:rPr lang="en-US" altLang="zh-CN" sz="2000" i="0" dirty="0">
                <a:solidFill>
                  <a:srgbClr val="0066FF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i="0" dirty="0">
                <a:solidFill>
                  <a:srgbClr val="0066FF"/>
                </a:solidFill>
                <a:latin typeface="微软雅黑" panose="020B0503020204020204" charset="-122"/>
                <a:ea typeface="微软雅黑" panose="020B0503020204020204" charset="-122"/>
              </a:rPr>
              <a:t>个</a:t>
            </a:r>
          </a:p>
          <a:p>
            <a:pPr marL="342900" lvl="0" indent="-342900">
              <a:lnSpc>
                <a:spcPct val="100000"/>
              </a:lnSpc>
              <a:spcBef>
                <a:spcPct val="10000"/>
              </a:spcBef>
              <a:buNone/>
            </a:pPr>
            <a:r>
              <a:rPr lang="zh-CN" altLang="en-US" sz="2000" i="0" dirty="0">
                <a:solidFill>
                  <a:srgbClr val="0066FF"/>
                </a:solidFill>
                <a:latin typeface="微软雅黑" panose="020B0503020204020204" charset="-122"/>
                <a:ea typeface="微软雅黑" panose="020B0503020204020204" charset="-122"/>
              </a:rPr>
              <a:t>循环结构！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8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8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8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8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8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82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82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64" grpId="0"/>
      <p:bldP spid="582679" grpId="0"/>
      <p:bldP spid="5826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 vert="horz" wrap="square" lIns="91440" tIns="45720" rIns="91440" bIns="45720" anchor="ctr" anchorCtr="0"/>
          <a:lstStyle/>
          <a:p>
            <a:pPr algn="l">
              <a:buClrTx/>
              <a:buSzTx/>
              <a:buFontTx/>
            </a:pPr>
            <a:r>
              <a:rPr lang="en-US" altLang="zh-CN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选择结构的机器级表示</a:t>
            </a:r>
          </a:p>
        </p:txBody>
      </p:sp>
      <p:sp>
        <p:nvSpPr>
          <p:cNvPr id="129027" name="Rectangle 3"/>
          <p:cNvSpPr>
            <a:spLocks noGrp="1"/>
          </p:cNvSpPr>
          <p:nvPr>
            <p:ph idx="1"/>
          </p:nvPr>
        </p:nvSpPr>
        <p:spPr>
          <a:xfrm>
            <a:off x="395605" y="1628775"/>
            <a:ext cx="5415280" cy="667385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if ~ else</a:t>
            </a:r>
            <a:r>
              <a:rPr lang="zh-CN" altLang="en-US" sz="240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语句的机器级表示</a:t>
            </a:r>
            <a:r>
              <a:rPr lang="zh-CN" altLang="en-US" sz="2800" dirty="0"/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27705"/>
            <a:ext cx="8595360" cy="298704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5321935" y="1412875"/>
            <a:ext cx="3106420" cy="1727200"/>
            <a:chOff x="8381" y="2225"/>
            <a:chExt cx="4892" cy="272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1" y="2338"/>
              <a:ext cx="4452" cy="2496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447" y="2225"/>
              <a:ext cx="4827" cy="2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3"/>
                  </a:solidFill>
                </a14:hiddenFill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/>
          </p:cNvSpPr>
          <p:nvPr>
            <p:ph type="title"/>
          </p:nvPr>
        </p:nvSpPr>
        <p:spPr>
          <a:xfrm>
            <a:off x="323215" y="260985"/>
            <a:ext cx="8229600" cy="561975"/>
          </a:xfrm>
        </p:spPr>
        <p:txBody>
          <a:bodyPr vert="horz" wrap="square" lIns="91440" tIns="45720" rIns="91440" bIns="45720" anchor="ctr" anchorCtr="0"/>
          <a:lstStyle/>
          <a:p>
            <a:pPr algn="l">
              <a:buClrTx/>
              <a:buSzTx/>
              <a:buFontTx/>
            </a:pPr>
            <a:r>
              <a:rPr lang="en-US" altLang="zh-CN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switch ~ case语句的机器级表示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" y="1196975"/>
            <a:ext cx="8839835" cy="4907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/>
          </p:cNvSpPr>
          <p:nvPr>
            <p:ph type="title"/>
          </p:nvPr>
        </p:nvSpPr>
        <p:spPr>
          <a:xfrm>
            <a:off x="323215" y="260985"/>
            <a:ext cx="8229600" cy="561975"/>
          </a:xfrm>
        </p:spPr>
        <p:txBody>
          <a:bodyPr vert="horz" wrap="square" lIns="91440" tIns="45720" rIns="91440" bIns="45720" anchor="ctr" anchorCtr="0"/>
          <a:lstStyle/>
          <a:p>
            <a:pPr algn="l">
              <a:buClrTx/>
              <a:buSzTx/>
              <a:buFontTx/>
            </a:pPr>
            <a:r>
              <a:rPr lang="en-US" altLang="zh-CN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switch ~ case语句的机器级表示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" y="1196975"/>
            <a:ext cx="8997950" cy="52470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/>
          </p:cNvSpPr>
          <p:nvPr>
            <p:ph type="title"/>
          </p:nvPr>
        </p:nvSpPr>
        <p:spPr>
          <a:xfrm>
            <a:off x="395605" y="260985"/>
            <a:ext cx="8229600" cy="561975"/>
          </a:xfrm>
        </p:spPr>
        <p:txBody>
          <a:bodyPr vert="horz" wrap="square" lIns="91440" tIns="45720" rIns="91440" bIns="45720" anchor="ctr" anchorCtr="0"/>
          <a:lstStyle/>
          <a:p>
            <a:pPr algn="l">
              <a:buClrTx/>
              <a:buSzTx/>
              <a:buFontTx/>
            </a:pPr>
            <a:r>
              <a:rPr lang="en-US" altLang="zh-CN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选择结构的机器级表示</a:t>
            </a:r>
          </a:p>
        </p:txBody>
      </p:sp>
      <p:sp>
        <p:nvSpPr>
          <p:cNvPr id="129027" name="Rectangle 3"/>
          <p:cNvSpPr>
            <a:spLocks noGrp="1"/>
          </p:cNvSpPr>
          <p:nvPr>
            <p:ph idx="1"/>
          </p:nvPr>
        </p:nvSpPr>
        <p:spPr>
          <a:xfrm>
            <a:off x="395605" y="1628775"/>
            <a:ext cx="5415280" cy="667385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sz="2400" dirty="0"/>
              <a:t> </a:t>
            </a:r>
            <a:r>
              <a:rPr lang="zh-CN" altLang="en-US" sz="240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条件表达式的机器级表示</a:t>
            </a:r>
            <a:r>
              <a:rPr lang="zh-CN" altLang="en-US" sz="2800" dirty="0"/>
              <a:t> 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499610" y="1484630"/>
            <a:ext cx="3660140" cy="1267460"/>
            <a:chOff x="5612" y="3358"/>
            <a:chExt cx="5764" cy="1996"/>
          </a:xfrm>
        </p:grpSpPr>
        <p:sp>
          <p:nvSpPr>
            <p:cNvPr id="6" name="矩形 5"/>
            <p:cNvSpPr/>
            <p:nvPr/>
          </p:nvSpPr>
          <p:spPr>
            <a:xfrm>
              <a:off x="5612" y="3358"/>
              <a:ext cx="5764" cy="1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3"/>
                  </a:solidFill>
                </a14:hiddenFill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6" y="3451"/>
              <a:ext cx="5424" cy="1812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" y="2852420"/>
            <a:ext cx="9076690" cy="38963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26"/>
          <p:cNvSpPr txBox="1">
            <a:spLocks noChangeArrowheads="1"/>
          </p:cNvSpPr>
          <p:nvPr/>
        </p:nvSpPr>
        <p:spPr bwMode="auto">
          <a:xfrm>
            <a:off x="755625" y="260816"/>
            <a:ext cx="412496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Debug   VS   Release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67988" y="1340676"/>
            <a:ext cx="8136904" cy="1014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400" b="1" i="0" dirty="0">
                <a:latin typeface="宋体" panose="02010600030101010101" pitchFamily="2" charset="-122"/>
              </a:rPr>
              <a:t>不同的编译开关下生成的机器语言程序是不同的。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Debug   VS   Release; </a:t>
            </a:r>
            <a:r>
              <a:rPr lang="zh-CN" altLang="en-US" sz="2400" b="1" i="0" dirty="0">
                <a:latin typeface="宋体" panose="02010600030101010101" pitchFamily="2" charset="-122"/>
              </a:rPr>
              <a:t>优化开关；编译开关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493319"/>
            <a:ext cx="6480720" cy="4119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/>
          </p:cNvSpPr>
          <p:nvPr>
            <p:ph type="title"/>
          </p:nvPr>
        </p:nvSpPr>
        <p:spPr>
          <a:xfrm>
            <a:off x="395605" y="260985"/>
            <a:ext cx="8229600" cy="561975"/>
          </a:xfrm>
        </p:spPr>
        <p:txBody>
          <a:bodyPr vert="horz" wrap="square" lIns="91440" tIns="45720" rIns="91440" bIns="45720" anchor="ctr" anchorCtr="0"/>
          <a:lstStyle/>
          <a:p>
            <a:pPr algn="l">
              <a:buClrTx/>
              <a:buSzTx/>
              <a:buFontTx/>
            </a:pPr>
            <a:r>
              <a:rPr lang="en-US" altLang="zh-CN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switch ~ case语句</a:t>
            </a:r>
          </a:p>
        </p:txBody>
      </p:sp>
      <p:sp>
        <p:nvSpPr>
          <p:cNvPr id="129027" name="Rectangle 3"/>
          <p:cNvSpPr>
            <a:spLocks noGrp="1"/>
          </p:cNvSpPr>
          <p:nvPr>
            <p:ph idx="1"/>
          </p:nvPr>
        </p:nvSpPr>
        <p:spPr>
          <a:xfrm>
            <a:off x="395605" y="1628775"/>
            <a:ext cx="5415280" cy="667385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Release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编译优化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499610" y="1484630"/>
            <a:ext cx="3660140" cy="1267460"/>
            <a:chOff x="5612" y="3358"/>
            <a:chExt cx="5764" cy="1996"/>
          </a:xfrm>
        </p:grpSpPr>
        <p:sp>
          <p:nvSpPr>
            <p:cNvPr id="6" name="矩形 5"/>
            <p:cNvSpPr/>
            <p:nvPr/>
          </p:nvSpPr>
          <p:spPr>
            <a:xfrm>
              <a:off x="5612" y="3358"/>
              <a:ext cx="5764" cy="1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3"/>
                  </a:solidFill>
                </a14:hiddenFill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6" y="3451"/>
              <a:ext cx="5424" cy="1812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" y="3140710"/>
            <a:ext cx="8831580" cy="26581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/>
          </p:cNvSpPr>
          <p:nvPr>
            <p:ph type="title"/>
          </p:nvPr>
        </p:nvSpPr>
        <p:spPr>
          <a:xfrm>
            <a:off x="457200" y="260985"/>
            <a:ext cx="8229600" cy="561975"/>
          </a:xfrm>
        </p:spPr>
        <p:txBody>
          <a:bodyPr vert="horz" wrap="square" lIns="91440" tIns="45720" rIns="91440" bIns="45720" anchor="ctr" anchorCtr="0"/>
          <a:lstStyle/>
          <a:p>
            <a:pPr algn="l">
              <a:buClrTx/>
              <a:buSzTx/>
              <a:buFontTx/>
            </a:pPr>
            <a:r>
              <a:rPr lang="en-US" altLang="zh-CN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循环结构的机器级表示 </a:t>
            </a:r>
            <a:endParaRPr lang="en-US" altLang="zh-CN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9027" name="Rectangle 3"/>
          <p:cNvSpPr>
            <a:spLocks noGrp="1"/>
          </p:cNvSpPr>
          <p:nvPr>
            <p:ph idx="1"/>
          </p:nvPr>
        </p:nvSpPr>
        <p:spPr>
          <a:xfrm>
            <a:off x="179705" y="1196975"/>
            <a:ext cx="5415280" cy="667385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do ~ while</a:t>
            </a:r>
            <a:r>
              <a:rPr lang="zh-CN" altLang="en-US" sz="240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语句的机器级表示</a:t>
            </a:r>
            <a:r>
              <a:rPr lang="zh-CN" altLang="en-US" sz="2800" dirty="0"/>
              <a:t> 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7315" y="1988820"/>
            <a:ext cx="2487930" cy="2251710"/>
            <a:chOff x="523" y="3398"/>
            <a:chExt cx="3918" cy="3546"/>
          </a:xfrm>
        </p:grpSpPr>
        <p:sp>
          <p:nvSpPr>
            <p:cNvPr id="7" name="矩形 6"/>
            <p:cNvSpPr/>
            <p:nvPr/>
          </p:nvSpPr>
          <p:spPr>
            <a:xfrm>
              <a:off x="523" y="3398"/>
              <a:ext cx="3919" cy="3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3"/>
                  </a:solidFill>
                </a14:hiddenFill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3" y="3472"/>
              <a:ext cx="3636" cy="3276"/>
            </a:xfrm>
            <a:prstGeom prst="rect">
              <a:avLst/>
            </a:prstGeom>
          </p:spPr>
        </p:pic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070" y="1772920"/>
            <a:ext cx="6403340" cy="49853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g1NGU3MmE1Yjc5MDU5NjQ3ZjllNDQ2ZDhmZGY5NzIifQ=="/>
</p:tagLst>
</file>

<file path=ppt/theme/theme1.xml><?xml version="1.0" encoding="utf-8"?>
<a:theme xmlns:a="http://schemas.openxmlformats.org/drawingml/2006/main" name="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0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第五章示例</Template>
  <TotalTime>105</TotalTime>
  <Words>1128</Words>
  <Application>Microsoft Office PowerPoint</Application>
  <PresentationFormat>全屏显示(4:3)</PresentationFormat>
  <Paragraphs>143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15</vt:i4>
      </vt:variant>
      <vt:variant>
        <vt:lpstr>幻灯片标题</vt:lpstr>
      </vt:variant>
      <vt:variant>
        <vt:i4>20</vt:i4>
      </vt:variant>
    </vt:vector>
  </HeadingPairs>
  <TitlesOfParts>
    <vt:vector size="44" baseType="lpstr">
      <vt:lpstr>华文新魏</vt:lpstr>
      <vt:lpstr>宋体</vt:lpstr>
      <vt:lpstr>微软雅黑</vt:lpstr>
      <vt:lpstr>新宋体</vt:lpstr>
      <vt:lpstr>Arial</vt:lpstr>
      <vt:lpstr>Calibri</vt:lpstr>
      <vt:lpstr>Tahoma</vt:lpstr>
      <vt:lpstr>Times New Roman</vt:lpstr>
      <vt:lpstr>Wingdings</vt:lpstr>
      <vt:lpstr>model-3</vt:lpstr>
      <vt:lpstr>1_model-3</vt:lpstr>
      <vt:lpstr>2_model-3</vt:lpstr>
      <vt:lpstr>3_model-3</vt:lpstr>
      <vt:lpstr>4_model-3</vt:lpstr>
      <vt:lpstr>5_model-3</vt:lpstr>
      <vt:lpstr>7_model-3</vt:lpstr>
      <vt:lpstr>6_model-3</vt:lpstr>
      <vt:lpstr>8_model-3</vt:lpstr>
      <vt:lpstr>10_model-3</vt:lpstr>
      <vt:lpstr>11_model-3</vt:lpstr>
      <vt:lpstr>12_model-3</vt:lpstr>
      <vt:lpstr>13_model-3</vt:lpstr>
      <vt:lpstr>14_model-3</vt:lpstr>
      <vt:lpstr>15_model-3</vt:lpstr>
      <vt:lpstr>PowerPoint 演示文稿</vt:lpstr>
      <vt:lpstr>PowerPoint 演示文稿</vt:lpstr>
      <vt:lpstr>选择结构的机器级表示</vt:lpstr>
      <vt:lpstr> switch ~ case语句的机器级表示</vt:lpstr>
      <vt:lpstr> switch ~ case语句的机器级表示</vt:lpstr>
      <vt:lpstr>选择结构的机器级表示</vt:lpstr>
      <vt:lpstr>PowerPoint 演示文稿</vt:lpstr>
      <vt:lpstr>switch ~ case语句</vt:lpstr>
      <vt:lpstr>循环结构的机器级表示 </vt:lpstr>
      <vt:lpstr>do ~ while 语句 </vt:lpstr>
      <vt:lpstr>循环结构的机器级表示 </vt:lpstr>
      <vt:lpstr>循环结构的机器级表示 </vt:lpstr>
      <vt:lpstr>for 语句 </vt:lpstr>
      <vt:lpstr>for  语句 </vt:lpstr>
      <vt:lpstr>PowerPoint 演示文稿</vt:lpstr>
      <vt:lpstr>PowerPoint 演示文稿</vt:lpstr>
      <vt:lpstr>PowerPoint 演示文稿</vt:lpstr>
      <vt:lpstr>PowerPoint 演示文稿</vt:lpstr>
      <vt:lpstr>循环结构与递归的比较</vt:lpstr>
      <vt:lpstr>逆向工程举例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李 嘉鹏</cp:lastModifiedBy>
  <cp:revision>387</cp:revision>
  <dcterms:created xsi:type="dcterms:W3CDTF">2016-02-29T06:13:00Z</dcterms:created>
  <dcterms:modified xsi:type="dcterms:W3CDTF">2022-12-02T08:29:25Z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0ACD04F5CB4748F3A8D84CF0687ADDBD</vt:lpwstr>
  </property>
</Properties>
</file>