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  <p:sldMasterId id="2147483686" r:id="rId5"/>
  </p:sldMasterIdLst>
  <p:notesMasterIdLst>
    <p:notesMasterId r:id="rId13"/>
  </p:notesMasterIdLst>
  <p:sldIdLst>
    <p:sldId id="256" r:id="rId6"/>
    <p:sldId id="544" r:id="rId7"/>
    <p:sldId id="698" r:id="rId8"/>
    <p:sldId id="700" r:id="rId9"/>
    <p:sldId id="701" r:id="rId10"/>
    <p:sldId id="702" r:id="rId11"/>
    <p:sldId id="703" r:id="rId12"/>
    <p:sldId id="704" r:id="rId14"/>
    <p:sldId id="708" r:id="rId15"/>
    <p:sldId id="709" r:id="rId16"/>
    <p:sldId id="710" r:id="rId17"/>
    <p:sldId id="711" r:id="rId18"/>
    <p:sldId id="712" r:id="rId19"/>
    <p:sldId id="713" r:id="rId20"/>
    <p:sldId id="715" r:id="rId21"/>
    <p:sldId id="716" r:id="rId22"/>
    <p:sldId id="724" r:id="rId23"/>
    <p:sldId id="696" r:id="rId24"/>
    <p:sldId id="697" r:id="rId25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48"/>
        <p:guide pos="292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body" idx="1"/>
          </p:nvPr>
        </p:nvSpPr>
        <p:spPr>
          <a:xfrm>
            <a:off x="511175" y="3971925"/>
            <a:ext cx="5857875" cy="5211763"/>
          </a:xfrm>
          <a:ln w="12700"/>
        </p:spPr>
        <p:txBody>
          <a:bodyPr wrap="square" lIns="97217" tIns="47756" rIns="97217" bIns="47756" anchor="t" anchorCtr="0"/>
          <a:p>
            <a:pPr lvl="0"/>
            <a:r>
              <a:rPr lang="en-US" altLang="zh-CN" dirty="0">
                <a:ea typeface="宋体" panose="02010600030101010101" pitchFamily="2" charset="-122"/>
              </a:rPr>
              <a:t>Before we go any further, let’s step back for a second and take a look at the big picture.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All computer consist of five components: (1) Input and (2) output devices. (3) The Memory System. And the (4) Control and (5) Datapath of the Processor.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Today’s lecture covers the datapath design.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In the next lecture, I will show you how to design the processor’s control unit.</a:t>
            </a:r>
            <a:endParaRPr lang="en-US" altLang="zh-CN" dirty="0">
              <a:ea typeface="宋体" panose="02010600030101010101" pitchFamily="2" charset="-122"/>
            </a:endParaRPr>
          </a:p>
          <a:p>
            <a:pPr lvl="0"/>
            <a:endParaRPr lang="en-US" altLang="zh-CN" dirty="0">
              <a:ea typeface="宋体" panose="02010600030101010101" pitchFamily="2" charset="-122"/>
            </a:endParaRPr>
          </a:p>
          <a:p>
            <a:pPr lvl="0"/>
            <a:r>
              <a:rPr lang="en-US" altLang="zh-CN" dirty="0">
                <a:ea typeface="宋体" panose="02010600030101010101" pitchFamily="2" charset="-122"/>
              </a:rPr>
              <a:t>+1 = 5 min. (X:45)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TextEdit="1"/>
          </p:cNvSpPr>
          <p:nvPr>
            <p:ph type="sldImg"/>
          </p:nvPr>
        </p:nvSpPr>
        <p:spPr>
          <a:xfrm>
            <a:off x="1341438" y="625475"/>
            <a:ext cx="4129087" cy="3098800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128588"/>
            <a:ext cx="8807450" cy="5286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128588"/>
            <a:ext cx="8807450" cy="5286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6538" y="128588"/>
            <a:ext cx="8807450" cy="5286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95300" y="1295400"/>
            <a:ext cx="4019550" cy="2182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7250" y="1295400"/>
            <a:ext cx="4019550" cy="21828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15" Type="http://schemas.openxmlformats.org/officeDocument/2006/relationships/image" Target="../media/image4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7" Type="http://schemas.openxmlformats.org/officeDocument/2006/relationships/theme" Target="../theme/theme3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7" Type="http://schemas.openxmlformats.org/officeDocument/2006/relationships/theme" Target="../theme/theme4.xml"/><Relationship Id="rId16" Type="http://schemas.openxmlformats.org/officeDocument/2006/relationships/image" Target="../media/image4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118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 dirty="0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indent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5" name="文本占位符 1034" descr="Rectangle: Click to edit Master text styles&#13;&#10;Second level&#13;&#10;Third level&#13;&#10;Fourth level&#13;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8575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zh-CN" altLang="en-US">
                <a:latin typeface="Tahoma" panose="020B0604030504040204" pitchFamily="2" charset="0"/>
                <a:ea typeface="黑体" panose="02010609060101010101" pitchFamily="2" charset="-122"/>
              </a:rPr>
              <a:t>第五章 程序的</a:t>
            </a:r>
            <a:r>
              <a:rPr lang="zh-CN" altLang="en-US">
                <a:latin typeface="Tahoma" panose="020B0604030504040204" pitchFamily="2" charset="0"/>
                <a:ea typeface="黑体" panose="02010609060101010101" pitchFamily="2" charset="-122"/>
              </a:rPr>
              <a:t>执行</a:t>
            </a:r>
            <a:endParaRPr lang="zh-CN" altLang="en-US">
              <a:latin typeface="Tahoma" panose="020B06040305040402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52969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3213100"/>
            <a:ext cx="8802370" cy="3443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5539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66115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单周期数据通路中指令的执行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52963" name="Rectangle 3"/>
          <p:cNvSpPr>
            <a:spLocks noGrp="1"/>
          </p:cNvSpPr>
          <p:nvPr>
            <p:ph idx="1"/>
          </p:nvPr>
        </p:nvSpPr>
        <p:spPr>
          <a:xfrm>
            <a:off x="290513" y="1248093"/>
            <a:ext cx="8597900" cy="781050"/>
          </a:xfrm>
        </p:spPr>
        <p:txBody>
          <a:bodyPr vert="horz" wrap="square" lIns="63500" tIns="25400" rIns="63500" bIns="25400" anchor="t" anchorCtr="0">
            <a:spAutoFit/>
          </a:bodyPr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假定：最复杂指令执行过程 ① 取指：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200ps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；②译码和读操作数：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50ps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；③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ALU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操作：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100ps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；④读存储器：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200ps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；⑤结果写寄存器：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50ps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52966" name="Text Box 6"/>
          <p:cNvSpPr txBox="1"/>
          <p:nvPr/>
        </p:nvSpPr>
        <p:spPr>
          <a:xfrm>
            <a:off x="322898" y="2275205"/>
            <a:ext cx="3962400" cy="427038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200+50+100+200=550</a:t>
            </a:r>
            <a:endParaRPr lang="en-US" altLang="zh-CN" sz="22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2967" name="Text Box 7"/>
          <p:cNvSpPr txBox="1"/>
          <p:nvPr/>
        </p:nvSpPr>
        <p:spPr>
          <a:xfrm>
            <a:off x="3951288" y="2330768"/>
            <a:ext cx="5049837" cy="706755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单周期：每条指令在单个时钟周期内完成，故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CPI=1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，时钟周期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=600ps</a:t>
            </a:r>
            <a:endParaRPr lang="en-US" altLang="zh-CN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2968" name="Text Box 8"/>
          <p:cNvSpPr txBox="1"/>
          <p:nvPr/>
        </p:nvSpPr>
        <p:spPr>
          <a:xfrm>
            <a:off x="3643313" y="4015105"/>
            <a:ext cx="5137150" cy="717550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每秒执行指令条数：</a:t>
            </a:r>
            <a:endParaRPr lang="zh-CN" altLang="en-US" sz="20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"/>
              </a:spcBef>
            </a:pP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1/600ps=1/(600×10</a:t>
            </a:r>
            <a:r>
              <a:rPr lang="en-US" altLang="zh-CN" sz="2000" baseline="30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-15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)=1.67×10</a:t>
            </a:r>
            <a:r>
              <a:rPr lang="en-US" altLang="zh-CN" sz="2000" baseline="30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endParaRPr lang="en-US" altLang="zh-CN" sz="2000" baseline="300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2970" name="Rectangle 10"/>
          <p:cNvSpPr/>
          <p:nvPr/>
        </p:nvSpPr>
        <p:spPr>
          <a:xfrm>
            <a:off x="3271838" y="3319780"/>
            <a:ext cx="3592512" cy="701675"/>
          </a:xfrm>
          <a:prstGeom prst="rect">
            <a:avLst/>
          </a:prstGeom>
          <a:noFill/>
          <a:ln w="50800">
            <a:noFill/>
          </a:ln>
        </p:spPr>
        <p:txBody>
          <a:bodyPr wrap="none" anchor="ctr" anchorCtr="0">
            <a:spAutoFit/>
          </a:bodyPr>
          <a:p>
            <a:pPr algn="ctr"/>
            <a:r>
              <a:rPr lang="en-US" altLang="zh-CN" b="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CPI=1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，指令延时为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600ps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指令吞吐率为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1.67GIPS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2971" name="Rectangle 11"/>
          <p:cNvSpPr/>
          <p:nvPr/>
        </p:nvSpPr>
        <p:spPr>
          <a:xfrm>
            <a:off x="3841750" y="4964113"/>
            <a:ext cx="3676650" cy="701675"/>
          </a:xfrm>
          <a:prstGeom prst="rect">
            <a:avLst/>
          </a:prstGeom>
          <a:noFill/>
          <a:ln w="50800">
            <a:noFill/>
          </a:ln>
        </p:spPr>
        <p:txBody>
          <a:bodyPr anchor="ctr" anchorCtr="0">
            <a:spAutoFit/>
          </a:bodyPr>
          <a:p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指令串行执行，程序执行时间为：指令条数</a:t>
            </a:r>
            <a:r>
              <a:rPr lang="pt-BR" altLang="zh-CN" sz="2000" dirty="0">
                <a:latin typeface="微软雅黑" panose="020B0503020204020204" charset="-122"/>
                <a:ea typeface="微软雅黑" panose="020B0503020204020204" charset="-122"/>
              </a:rPr>
              <a:t>×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600ps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63">
                                            <p:txEl>
                                              <p:charRg st="0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63" grpId="0" build="p"/>
      <p:bldP spid="552966" grpId="0"/>
      <p:bldP spid="552967" grpId="0"/>
      <p:bldP spid="552968" grpId="0"/>
      <p:bldP spid="552970" grpId="0"/>
      <p:bldP spid="5529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66115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流水线数据通路中指令的执行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555013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336800"/>
            <a:ext cx="9144000" cy="2098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4" name="Rectangle 6"/>
          <p:cNvSpPr>
            <a:spLocks noGrp="1"/>
          </p:cNvSpPr>
          <p:nvPr>
            <p:ph idx="1"/>
          </p:nvPr>
        </p:nvSpPr>
        <p:spPr>
          <a:xfrm>
            <a:off x="290513" y="1119188"/>
            <a:ext cx="8597900" cy="789305"/>
          </a:xfrm>
        </p:spPr>
        <p:txBody>
          <a:bodyPr vert="horz" wrap="square" lIns="63500" tIns="25400" rIns="63500" bIns="25400" anchor="t" anchorCtr="0">
            <a:spAutoFit/>
          </a:bodyPr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假定：最复杂指令执行过程 ① 取指：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200ps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；②译码和读操作数：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50ps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；③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ALU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操作：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100ps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；④读存储器：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200ps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；⑤结果写寄存器：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50ps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5015" name="Text Box 7"/>
          <p:cNvSpPr txBox="1"/>
          <p:nvPr/>
        </p:nvSpPr>
        <p:spPr>
          <a:xfrm>
            <a:off x="0" y="3590925"/>
            <a:ext cx="1044575" cy="368300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取指令</a:t>
            </a:r>
            <a:endParaRPr lang="zh-CN" altLang="en-US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5016" name="Text Box 8"/>
          <p:cNvSpPr txBox="1"/>
          <p:nvPr/>
        </p:nvSpPr>
        <p:spPr>
          <a:xfrm>
            <a:off x="1601788" y="3609975"/>
            <a:ext cx="1552575" cy="368300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译码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读数</a:t>
            </a:r>
            <a:endParaRPr lang="zh-CN" altLang="en-US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5017" name="Text Box 9"/>
          <p:cNvSpPr txBox="1"/>
          <p:nvPr/>
        </p:nvSpPr>
        <p:spPr>
          <a:xfrm>
            <a:off x="3565525" y="3614738"/>
            <a:ext cx="1438275" cy="368300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ALU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运算</a:t>
            </a:r>
            <a:endParaRPr lang="zh-CN" altLang="en-US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5018" name="Text Box 10"/>
          <p:cNvSpPr txBox="1"/>
          <p:nvPr/>
        </p:nvSpPr>
        <p:spPr>
          <a:xfrm>
            <a:off x="5151438" y="3590925"/>
            <a:ext cx="1873250" cy="368300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读</a:t>
            </a:r>
            <a:r>
              <a:rPr lang="en-US" altLang="zh-CN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写存储器</a:t>
            </a:r>
            <a:endParaRPr lang="zh-CN" altLang="en-US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5019" name="Text Box 11"/>
          <p:cNvSpPr txBox="1"/>
          <p:nvPr/>
        </p:nvSpPr>
        <p:spPr>
          <a:xfrm>
            <a:off x="7326313" y="3597275"/>
            <a:ext cx="1408112" cy="368300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写结果</a:t>
            </a:r>
            <a:endParaRPr lang="zh-CN" altLang="en-US" sz="18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55020" name="Rectangle 12"/>
          <p:cNvSpPr/>
          <p:nvPr/>
        </p:nvSpPr>
        <p:spPr>
          <a:xfrm>
            <a:off x="144463" y="1952467"/>
            <a:ext cx="2033905" cy="398780"/>
          </a:xfrm>
          <a:prstGeom prst="rect">
            <a:avLst/>
          </a:prstGeom>
          <a:noFill/>
          <a:ln w="50800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最长段为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200ps</a:t>
            </a:r>
            <a:r>
              <a:rPr lang="en-US" altLang="zh-CN" sz="2000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5012" name="Rectangle 4"/>
          <p:cNvSpPr/>
          <p:nvPr/>
        </p:nvSpPr>
        <p:spPr>
          <a:xfrm>
            <a:off x="2327275" y="1967548"/>
            <a:ext cx="3917315" cy="398780"/>
          </a:xfrm>
          <a:prstGeom prst="rect">
            <a:avLst/>
          </a:prstGeom>
          <a:noFill/>
          <a:ln w="50800">
            <a:noFill/>
          </a:ln>
        </p:spPr>
        <p:txBody>
          <a:bodyPr wrap="none" anchor="ctr" anchorCtr="0">
            <a:spAutoFit/>
          </a:bodyPr>
          <a:p>
            <a:r>
              <a:rPr lang="en-US" altLang="zh-CN" sz="2000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指令延时为：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250ps×5=1.25ns</a:t>
            </a:r>
            <a:endParaRPr lang="en-US" altLang="zh-CN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6572" name="Rectangle 13"/>
          <p:cNvSpPr/>
          <p:nvPr/>
        </p:nvSpPr>
        <p:spPr>
          <a:xfrm>
            <a:off x="6423025" y="1963738"/>
            <a:ext cx="2463165" cy="398780"/>
          </a:xfrm>
          <a:prstGeom prst="rect">
            <a:avLst/>
          </a:prstGeom>
          <a:noFill/>
          <a:ln w="50800">
            <a:noFill/>
          </a:ln>
        </p:spPr>
        <p:txBody>
          <a:bodyPr wrap="none">
            <a:spAutoFit/>
          </a:bodyPr>
          <a:p>
            <a:r>
              <a:rPr lang="zh-CN" altLang="en-US" sz="2000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指令吞吐率为</a:t>
            </a:r>
            <a:r>
              <a:rPr lang="en-US" altLang="zh-CN" sz="2000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4GIPS</a:t>
            </a:r>
            <a:endParaRPr lang="en-US" altLang="zh-CN" sz="2000" dirty="0">
              <a:solidFill>
                <a:srgbClr val="0066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55022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3" y="4586288"/>
            <a:ext cx="8931275" cy="2185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5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5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5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5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55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55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55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5" grpId="0"/>
      <p:bldP spid="555016" grpId="0"/>
      <p:bldP spid="555017" grpId="0"/>
      <p:bldP spid="555018" grpId="0"/>
      <p:bldP spid="555019" grpId="0"/>
      <p:bldP spid="555020" grpId="0"/>
      <p:bldP spid="5550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66115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流水线指令集的设计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559107" name="Rectangle 3"/>
          <p:cNvSpPr>
            <a:spLocks noGrp="1"/>
          </p:cNvSpPr>
          <p:nvPr>
            <p:ph idx="1"/>
          </p:nvPr>
        </p:nvSpPr>
        <p:spPr>
          <a:xfrm>
            <a:off x="214948" y="1221423"/>
            <a:ext cx="8963025" cy="5395595"/>
          </a:xfrm>
        </p:spPr>
        <p:txBody>
          <a:bodyPr vert="horz" wrap="square" lIns="63500" tIns="25400" rIns="63500" bIns="25400" anchor="t" anchorCtr="0">
            <a:spAutoFit/>
          </a:bodyPr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具有什么特征的指令集有利于流水线执行呢？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长度尽量一致，有利于简化取指令和指令译码操作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MIPS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指令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位，下址计算方便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: PC+4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X86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指令从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字节到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17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字节不等，使取指部件极其复杂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格式少，且源寄存器位置相同，有利于在指令未知时就可取操作数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MIPS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指令的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rs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rt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位置一定，在指令译码时就可读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rs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rt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的值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  <a:buNone/>
            </a:pP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若位置随指令不同而不同，则需先确定指令类型才能取寄存器编号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load / Store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指令才能访问存储器，有利于减少操作步骤，规整流水线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lw/sw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指令的地址计算和运算指令的执行步骤规整在同一个周期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5000"/>
              </a:spcBef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X86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运算类指令操作数可为内存数据，需计算地址、访存、执行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内存中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对齐”存放，有利于减少访存次数和流水线的规整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5000"/>
              </a:lnSpc>
              <a:spcBef>
                <a:spcPct val="15000"/>
              </a:spcBef>
              <a:buNone/>
            </a:pPr>
            <a:r>
              <a:rPr lang="zh-CN" altLang="en-US" sz="18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总之，规整、简单和一致等特性有利于指令的流水线执行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59108" name="Group 4"/>
          <p:cNvGrpSpPr/>
          <p:nvPr/>
        </p:nvGrpSpPr>
        <p:grpSpPr>
          <a:xfrm>
            <a:off x="1914843" y="3407728"/>
            <a:ext cx="5889823" cy="944562"/>
            <a:chOff x="1918" y="672"/>
            <a:chExt cx="3757" cy="595"/>
          </a:xfrm>
        </p:grpSpPr>
        <p:grpSp>
          <p:nvGrpSpPr>
            <p:cNvPr id="67589" name="Group 5"/>
            <p:cNvGrpSpPr/>
            <p:nvPr/>
          </p:nvGrpSpPr>
          <p:grpSpPr>
            <a:xfrm>
              <a:off x="1918" y="672"/>
              <a:ext cx="3757" cy="386"/>
              <a:chOff x="1918" y="672"/>
              <a:chExt cx="3757" cy="386"/>
            </a:xfrm>
          </p:grpSpPr>
          <p:grpSp>
            <p:nvGrpSpPr>
              <p:cNvPr id="67596" name="Group 6"/>
              <p:cNvGrpSpPr/>
              <p:nvPr/>
            </p:nvGrpSpPr>
            <p:grpSpPr>
              <a:xfrm>
                <a:off x="1979" y="864"/>
                <a:ext cx="3607" cy="194"/>
                <a:chOff x="1979" y="864"/>
                <a:chExt cx="3607" cy="194"/>
              </a:xfrm>
            </p:grpSpPr>
            <p:sp>
              <p:nvSpPr>
                <p:cNvPr id="67604" name="Rectangle 7"/>
                <p:cNvSpPr/>
                <p:nvPr/>
              </p:nvSpPr>
              <p:spPr>
                <a:xfrm>
                  <a:off x="1983" y="872"/>
                  <a:ext cx="3599" cy="176"/>
                </a:xfrm>
                <a:prstGeom prst="rect">
                  <a:avLst/>
                </a:prstGeom>
                <a:noFill/>
                <a:ln w="254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sz="1600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7605" name="Group 8"/>
                <p:cNvGrpSpPr/>
                <p:nvPr/>
              </p:nvGrpSpPr>
              <p:grpSpPr>
                <a:xfrm>
                  <a:off x="1979" y="864"/>
                  <a:ext cx="3607" cy="194"/>
                  <a:chOff x="1979" y="864"/>
                  <a:chExt cx="3607" cy="194"/>
                </a:xfrm>
              </p:grpSpPr>
              <p:grpSp>
                <p:nvGrpSpPr>
                  <p:cNvPr id="67606" name="Group 9"/>
                  <p:cNvGrpSpPr/>
                  <p:nvPr/>
                </p:nvGrpSpPr>
                <p:grpSpPr>
                  <a:xfrm>
                    <a:off x="1979" y="864"/>
                    <a:ext cx="624" cy="194"/>
                    <a:chOff x="1979" y="864"/>
                    <a:chExt cx="624" cy="194"/>
                  </a:xfrm>
                </p:grpSpPr>
                <p:sp>
                  <p:nvSpPr>
                    <p:cNvPr id="67622" name="Rectangle 10"/>
                    <p:cNvSpPr/>
                    <p:nvPr/>
                  </p:nvSpPr>
                  <p:spPr>
                    <a:xfrm>
                      <a:off x="1979" y="868"/>
                      <a:ext cx="624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sz="16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7623" name="Rectangle 11"/>
                    <p:cNvSpPr/>
                    <p:nvPr/>
                  </p:nvSpPr>
                  <p:spPr>
                    <a:xfrm>
                      <a:off x="2161" y="864"/>
                      <a:ext cx="273" cy="194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p>
                      <a:r>
                        <a:rPr lang="en-US" altLang="zh-CN" sz="16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op</a:t>
                      </a:r>
                      <a:endParaRPr lang="en-US" altLang="zh-CN" sz="16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67607" name="Group 12"/>
                  <p:cNvGrpSpPr/>
                  <p:nvPr/>
                </p:nvGrpSpPr>
                <p:grpSpPr>
                  <a:xfrm>
                    <a:off x="2611" y="864"/>
                    <a:ext cx="580" cy="194"/>
                    <a:chOff x="2611" y="864"/>
                    <a:chExt cx="580" cy="194"/>
                  </a:xfrm>
                </p:grpSpPr>
                <p:sp>
                  <p:nvSpPr>
                    <p:cNvPr id="67620" name="Rectangle 13"/>
                    <p:cNvSpPr/>
                    <p:nvPr/>
                  </p:nvSpPr>
                  <p:spPr>
                    <a:xfrm>
                      <a:off x="2611" y="868"/>
                      <a:ext cx="580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sz="16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7621" name="Rectangle 14"/>
                    <p:cNvSpPr/>
                    <p:nvPr/>
                  </p:nvSpPr>
                  <p:spPr>
                    <a:xfrm>
                      <a:off x="2776" y="864"/>
                      <a:ext cx="238" cy="194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p>
                      <a:r>
                        <a:rPr lang="en-US" altLang="zh-CN" sz="16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rs</a:t>
                      </a:r>
                      <a:endParaRPr lang="en-US" altLang="zh-CN" sz="16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67608" name="Group 15"/>
                  <p:cNvGrpSpPr/>
                  <p:nvPr/>
                </p:nvGrpSpPr>
                <p:grpSpPr>
                  <a:xfrm>
                    <a:off x="3199" y="864"/>
                    <a:ext cx="579" cy="194"/>
                    <a:chOff x="3199" y="864"/>
                    <a:chExt cx="579" cy="194"/>
                  </a:xfrm>
                </p:grpSpPr>
                <p:sp>
                  <p:nvSpPr>
                    <p:cNvPr id="67618" name="Rectangle 16"/>
                    <p:cNvSpPr/>
                    <p:nvPr/>
                  </p:nvSpPr>
                  <p:spPr>
                    <a:xfrm>
                      <a:off x="3199" y="868"/>
                      <a:ext cx="579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sz="16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7619" name="Rectangle 17"/>
                    <p:cNvSpPr/>
                    <p:nvPr/>
                  </p:nvSpPr>
                  <p:spPr>
                    <a:xfrm>
                      <a:off x="3363" y="864"/>
                      <a:ext cx="209" cy="194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p>
                      <a:r>
                        <a:rPr lang="en-US" altLang="zh-CN" sz="16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rt</a:t>
                      </a:r>
                      <a:endParaRPr lang="en-US" altLang="zh-CN" sz="16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67609" name="Group 18"/>
                  <p:cNvGrpSpPr/>
                  <p:nvPr/>
                </p:nvGrpSpPr>
                <p:grpSpPr>
                  <a:xfrm>
                    <a:off x="3786" y="864"/>
                    <a:ext cx="579" cy="194"/>
                    <a:chOff x="3786" y="864"/>
                    <a:chExt cx="579" cy="194"/>
                  </a:xfrm>
                </p:grpSpPr>
                <p:sp>
                  <p:nvSpPr>
                    <p:cNvPr id="67616" name="Rectangle 19"/>
                    <p:cNvSpPr/>
                    <p:nvPr/>
                  </p:nvSpPr>
                  <p:spPr>
                    <a:xfrm>
                      <a:off x="3786" y="868"/>
                      <a:ext cx="579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sz="16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7617" name="Rectangle 20"/>
                    <p:cNvSpPr/>
                    <p:nvPr/>
                  </p:nvSpPr>
                  <p:spPr>
                    <a:xfrm>
                      <a:off x="3951" y="864"/>
                      <a:ext cx="245" cy="194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p>
                      <a:r>
                        <a:rPr lang="en-US" altLang="zh-CN" sz="16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rd</a:t>
                      </a:r>
                      <a:endParaRPr lang="en-US" altLang="zh-CN" sz="16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67610" name="Group 21"/>
                  <p:cNvGrpSpPr/>
                  <p:nvPr/>
                </p:nvGrpSpPr>
                <p:grpSpPr>
                  <a:xfrm>
                    <a:off x="4373" y="864"/>
                    <a:ext cx="580" cy="194"/>
                    <a:chOff x="4373" y="864"/>
                    <a:chExt cx="580" cy="194"/>
                  </a:xfrm>
                </p:grpSpPr>
                <p:sp>
                  <p:nvSpPr>
                    <p:cNvPr id="67614" name="Rectangle 22"/>
                    <p:cNvSpPr/>
                    <p:nvPr/>
                  </p:nvSpPr>
                  <p:spPr>
                    <a:xfrm>
                      <a:off x="4373" y="868"/>
                      <a:ext cx="580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sz="16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7615" name="Rectangle 23"/>
                    <p:cNvSpPr/>
                    <p:nvPr/>
                  </p:nvSpPr>
                  <p:spPr>
                    <a:xfrm>
                      <a:off x="4448" y="864"/>
                      <a:ext cx="465" cy="194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p>
                      <a:r>
                        <a:rPr lang="en-US" altLang="zh-CN" sz="16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shamt</a:t>
                      </a:r>
                      <a:endParaRPr lang="en-US" altLang="zh-CN" sz="16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67611" name="Group 24"/>
                  <p:cNvGrpSpPr/>
                  <p:nvPr/>
                </p:nvGrpSpPr>
                <p:grpSpPr>
                  <a:xfrm>
                    <a:off x="4961" y="864"/>
                    <a:ext cx="625" cy="194"/>
                    <a:chOff x="4961" y="864"/>
                    <a:chExt cx="625" cy="194"/>
                  </a:xfrm>
                </p:grpSpPr>
                <p:sp>
                  <p:nvSpPr>
                    <p:cNvPr id="67612" name="Rectangle 25"/>
                    <p:cNvSpPr/>
                    <p:nvPr/>
                  </p:nvSpPr>
                  <p:spPr>
                    <a:xfrm>
                      <a:off x="4961" y="868"/>
                      <a:ext cx="625" cy="184"/>
                    </a:xfrm>
                    <a:prstGeom prst="rect">
                      <a:avLst/>
                    </a:prstGeom>
                    <a:noFill/>
                    <a:ln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>
                  </p:spPr>
                  <p:txBody>
                    <a:bodyPr wrap="none" anchor="ctr" anchorCtr="0"/>
                    <a:p>
                      <a:endParaRPr lang="zh-CN" altLang="en-US" sz="16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7613" name="Rectangle 26"/>
                    <p:cNvSpPr/>
                    <p:nvPr/>
                  </p:nvSpPr>
                  <p:spPr>
                    <a:xfrm>
                      <a:off x="5143" y="864"/>
                      <a:ext cx="388" cy="194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</p:spPr>
                  <p:txBody>
                    <a:bodyPr wrap="none" lIns="90488" tIns="44450" rIns="90488" bIns="44450">
                      <a:spAutoFit/>
                    </a:bodyPr>
                    <a:p>
                      <a:r>
                        <a:rPr lang="en-US" altLang="zh-CN" sz="1600" dirty="0"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func</a:t>
                      </a:r>
                      <a:endParaRPr lang="en-US" altLang="zh-CN" sz="1600" dirty="0"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</p:grpSp>
          </p:grpSp>
          <p:sp>
            <p:nvSpPr>
              <p:cNvPr id="67597" name="Rectangle 27"/>
              <p:cNvSpPr/>
              <p:nvPr/>
            </p:nvSpPr>
            <p:spPr>
              <a:xfrm>
                <a:off x="5488" y="672"/>
                <a:ext cx="187" cy="2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p>
                <a:r>
                  <a:rPr lang="zh-CN" altLang="en-US" sz="1600" dirty="0">
                    <a:latin typeface="Arial" panose="020B0604020202020204" pitchFamily="34" charset="0"/>
                    <a:ea typeface="宋体" panose="02010600030101010101" pitchFamily="2" charset="-122"/>
                  </a:rPr>
                  <a:t>0</a:t>
                </a:r>
                <a:endPara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598" name="Rectangle 28"/>
              <p:cNvSpPr/>
              <p:nvPr/>
            </p:nvSpPr>
            <p:spPr>
              <a:xfrm>
                <a:off x="4810" y="672"/>
                <a:ext cx="187" cy="2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p>
                <a:r>
                  <a:rPr lang="zh-CN" altLang="en-US" sz="1600" dirty="0">
                    <a:latin typeface="Arial" panose="020B0604020202020204" pitchFamily="34" charset="0"/>
                    <a:ea typeface="宋体" panose="02010600030101010101" pitchFamily="2" charset="-122"/>
                  </a:rPr>
                  <a:t>6</a:t>
                </a:r>
                <a:endPara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599" name="Rectangle 29"/>
              <p:cNvSpPr/>
              <p:nvPr/>
            </p:nvSpPr>
            <p:spPr>
              <a:xfrm>
                <a:off x="4177" y="672"/>
                <a:ext cx="252" cy="2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p>
                <a:r>
                  <a:rPr lang="zh-CN" altLang="en-US" sz="1600" dirty="0">
                    <a:latin typeface="Arial" panose="020B0604020202020204" pitchFamily="34" charset="0"/>
                    <a:ea typeface="宋体" panose="02010600030101010101" pitchFamily="2" charset="-122"/>
                  </a:rPr>
                  <a:t>11</a:t>
                </a:r>
                <a:endPara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00" name="Rectangle 30"/>
              <p:cNvSpPr/>
              <p:nvPr/>
            </p:nvSpPr>
            <p:spPr>
              <a:xfrm>
                <a:off x="3589" y="672"/>
                <a:ext cx="259" cy="2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p>
                <a:r>
                  <a:rPr lang="zh-CN" altLang="en-US" sz="1600" dirty="0">
                    <a:latin typeface="Arial" panose="020B0604020202020204" pitchFamily="34" charset="0"/>
                    <a:ea typeface="宋体" panose="02010600030101010101" pitchFamily="2" charset="-122"/>
                  </a:rPr>
                  <a:t>16</a:t>
                </a:r>
                <a:endPara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01" name="Rectangle 31"/>
              <p:cNvSpPr/>
              <p:nvPr/>
            </p:nvSpPr>
            <p:spPr>
              <a:xfrm>
                <a:off x="3002" y="672"/>
                <a:ext cx="259" cy="2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p>
                <a:r>
                  <a:rPr lang="zh-CN" altLang="en-US" sz="1600" dirty="0">
                    <a:latin typeface="Arial" panose="020B0604020202020204" pitchFamily="34" charset="0"/>
                    <a:ea typeface="宋体" panose="02010600030101010101" pitchFamily="2" charset="-122"/>
                  </a:rPr>
                  <a:t>21</a:t>
                </a:r>
                <a:endPara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02" name="Rectangle 32"/>
              <p:cNvSpPr/>
              <p:nvPr/>
            </p:nvSpPr>
            <p:spPr>
              <a:xfrm>
                <a:off x="2414" y="672"/>
                <a:ext cx="259" cy="2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p>
                <a:r>
                  <a:rPr lang="zh-CN" altLang="en-US" sz="1600" dirty="0">
                    <a:latin typeface="Arial" panose="020B0604020202020204" pitchFamily="34" charset="0"/>
                    <a:ea typeface="宋体" panose="02010600030101010101" pitchFamily="2" charset="-122"/>
                  </a:rPr>
                  <a:t>26</a:t>
                </a:r>
                <a:endPara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603" name="Rectangle 33"/>
              <p:cNvSpPr/>
              <p:nvPr/>
            </p:nvSpPr>
            <p:spPr>
              <a:xfrm>
                <a:off x="1918" y="672"/>
                <a:ext cx="259" cy="21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p>
                <a:r>
                  <a:rPr lang="zh-CN" altLang="en-US" sz="1600" dirty="0">
                    <a:latin typeface="Arial" panose="020B0604020202020204" pitchFamily="34" charset="0"/>
                    <a:ea typeface="宋体" panose="02010600030101010101" pitchFamily="2" charset="-122"/>
                  </a:rPr>
                  <a:t>31</a:t>
                </a:r>
                <a:endPara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7590" name="Rectangle 34"/>
            <p:cNvSpPr/>
            <p:nvPr/>
          </p:nvSpPr>
          <p:spPr>
            <a:xfrm>
              <a:off x="2143" y="1056"/>
              <a:ext cx="454" cy="2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p>
              <a:r>
                <a: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rPr>
                <a:t>6 </a:t>
              </a: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bits</a:t>
              </a:r>
              <a:endParaRPr lang="en-US" altLang="zh-CN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591" name="Rectangle 35"/>
            <p:cNvSpPr/>
            <p:nvPr/>
          </p:nvSpPr>
          <p:spPr>
            <a:xfrm>
              <a:off x="5126" y="1056"/>
              <a:ext cx="454" cy="2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p>
              <a:r>
                <a: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rPr>
                <a:t>6 </a:t>
              </a: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bits</a:t>
              </a:r>
              <a:endParaRPr lang="en-US" altLang="zh-CN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592" name="Rectangle 36"/>
            <p:cNvSpPr/>
            <p:nvPr/>
          </p:nvSpPr>
          <p:spPr>
            <a:xfrm>
              <a:off x="4493" y="1056"/>
              <a:ext cx="454" cy="2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p>
              <a:r>
                <a: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rPr>
                <a:t>5 </a:t>
              </a: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bits</a:t>
              </a:r>
              <a:endParaRPr lang="en-US" altLang="zh-CN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593" name="Rectangle 37"/>
            <p:cNvSpPr/>
            <p:nvPr/>
          </p:nvSpPr>
          <p:spPr>
            <a:xfrm>
              <a:off x="3906" y="1056"/>
              <a:ext cx="454" cy="2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p>
              <a:r>
                <a: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rPr>
                <a:t>5 </a:t>
              </a: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bits</a:t>
              </a:r>
              <a:endParaRPr lang="en-US" altLang="zh-CN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594" name="Rectangle 38"/>
            <p:cNvSpPr/>
            <p:nvPr/>
          </p:nvSpPr>
          <p:spPr>
            <a:xfrm>
              <a:off x="3317" y="1056"/>
              <a:ext cx="490" cy="211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p>
              <a:r>
                <a: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r>
                <a:rPr lang="zh-CN" altLang="en-US" sz="1600" b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bits</a:t>
              </a:r>
              <a:endParaRPr lang="en-US" altLang="zh-CN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595" name="Rectangle 39"/>
            <p:cNvSpPr/>
            <p:nvPr/>
          </p:nvSpPr>
          <p:spPr>
            <a:xfrm>
              <a:off x="2731" y="1056"/>
              <a:ext cx="450" cy="21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p>
              <a:r>
                <a:rPr lang="zh-CN" altLang="en-US" sz="1600" dirty="0"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  <a:r>
                <a:rPr lang="zh-CN" altLang="en-US" sz="1600" b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bits</a:t>
              </a:r>
              <a:endParaRPr lang="en-US" altLang="zh-CN" sz="16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9107">
                                            <p:txEl>
                                              <p:charRg st="21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charRg st="4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9107">
                                            <p:txEl>
                                              <p:charRg st="44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charRg st="67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59107">
                                            <p:txEl>
                                              <p:charRg st="67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charRg st="9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9107">
                                            <p:txEl>
                                              <p:charRg st="94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charRg st="124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9107">
                                            <p:txEl>
                                              <p:charRg st="124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5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charRg st="161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59107">
                                            <p:txEl>
                                              <p:charRg st="161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charRg st="191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59107">
                                            <p:txEl>
                                              <p:charRg st="191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charRg st="229" end="2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59107">
                                            <p:txEl>
                                              <p:charRg st="229" end="2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charRg st="260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59107">
                                            <p:txEl>
                                              <p:charRg st="260" end="2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charRg st="290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59107">
                                            <p:txEl>
                                              <p:charRg st="290" end="3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charRg st="317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59107">
                                            <p:txEl>
                                              <p:charRg st="317" end="3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>
          <a:xfrm>
            <a:off x="711200" y="-476"/>
            <a:ext cx="6283325" cy="666115"/>
          </a:xfrm>
        </p:spPr>
        <p:txBody>
          <a:bodyPr vert="horz" wrap="square" lIns="63500" tIns="25400" rIns="63500" bIns="25400" anchor="ctr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按指令格式的复杂度来分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10627" name="Rectangle 3"/>
          <p:cNvSpPr>
            <a:spLocks noGrp="1"/>
          </p:cNvSpPr>
          <p:nvPr>
            <p:ph type="body" idx="4294967295"/>
          </p:nvPr>
        </p:nvSpPr>
        <p:spPr>
          <a:xfrm>
            <a:off x="204470" y="2317750"/>
            <a:ext cx="8385175" cy="3349625"/>
          </a:xfrm>
        </p:spPr>
        <p:txBody>
          <a:bodyPr vert="horz" wrap="square" lIns="91440" tIns="45720" rIns="91440" bIns="45720" anchor="t" anchorCtr="0">
            <a:spAutoFit/>
          </a:bodyPr>
          <a:p>
            <a:pPr marL="285750" indent="-285750">
              <a:lnSpc>
                <a:spcPct val="105000"/>
              </a:lnSpc>
              <a:spcBef>
                <a:spcPct val="15000"/>
              </a:spcBef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早期</a:t>
            </a:r>
            <a:r>
              <a:rPr lang="en-US" altLang="en-US" sz="2000" dirty="0">
                <a:latin typeface="微软雅黑" panose="020B0503020204020204" charset="-122"/>
                <a:ea typeface="微软雅黑" panose="020B0503020204020204" charset="-122"/>
              </a:rPr>
              <a:t>CISC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设计风格的主要特点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zh-CN" altLang="en-US" sz="20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(1) 指令系统复杂</a:t>
            </a:r>
            <a:endParaRPr lang="zh-CN" altLang="en-US" sz="2000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zh-CN" altLang="en-US" sz="20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200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变长操作码 </a:t>
            </a:r>
            <a:r>
              <a:rPr lang="en-US" altLang="zh-CN" sz="200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200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变长指令字 </a:t>
            </a:r>
            <a:r>
              <a:rPr lang="en-US" altLang="zh-CN" sz="200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200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指令多 / 寻址方式多 / 指令格式多 </a:t>
            </a:r>
            <a:endParaRPr lang="zh-CN" altLang="en-US" sz="2000" dirty="0">
              <a:solidFill>
                <a:srgbClr val="A500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zh-CN" altLang="en-US" sz="20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(2) 指令周期长</a:t>
            </a:r>
            <a:endParaRPr lang="zh-CN" altLang="en-US" sz="2000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zh-CN" altLang="en-US" sz="20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00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绝大多数指令需要多个时钟周期才能完成</a:t>
            </a:r>
            <a:endParaRPr lang="zh-CN" altLang="en-US" sz="2000" dirty="0">
              <a:solidFill>
                <a:srgbClr val="A500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zh-CN" altLang="en-US" sz="20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(3) 各种指令都能访问存储器</a:t>
            </a:r>
            <a:endParaRPr lang="zh-CN" altLang="en-US" sz="2000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zh-CN" altLang="en-US" sz="20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200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除了专门的存储器读写指令外，运算指令也能访问存储器</a:t>
            </a:r>
            <a:endParaRPr lang="zh-CN" altLang="en-US" sz="2000" dirty="0">
              <a:solidFill>
                <a:srgbClr val="A500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zh-CN" altLang="en-US" sz="20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0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(4) 采用微程序控制</a:t>
            </a:r>
            <a:endParaRPr lang="zh-CN" altLang="en-US" sz="2000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05000"/>
              </a:lnSpc>
              <a:spcBef>
                <a:spcPct val="15000"/>
              </a:spcBef>
              <a:buFont typeface="Monotype Sorts" pitchFamily="2" charset="2"/>
              <a:buChar char=" "/>
            </a:pPr>
            <a:r>
              <a:rPr lang="zh-CN" altLang="en-US" sz="2000" dirty="0">
                <a:solidFill>
                  <a:srgbClr val="0033CC"/>
                </a:solidFill>
                <a:latin typeface="微软雅黑" panose="020B0503020204020204" charset="-122"/>
                <a:ea typeface="微软雅黑" panose="020B0503020204020204" charset="-122"/>
              </a:rPr>
              <a:t> (5) 难以进行编译优化来生成高效目标代码</a:t>
            </a:r>
            <a:endParaRPr lang="zh-CN" altLang="en-US" sz="2000" dirty="0">
              <a:solidFill>
                <a:srgbClr val="0033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0628" name="Rectangle 4"/>
          <p:cNvSpPr/>
          <p:nvPr/>
        </p:nvSpPr>
        <p:spPr>
          <a:xfrm>
            <a:off x="236855" y="5669915"/>
            <a:ext cx="8143240" cy="1047115"/>
          </a:xfrm>
          <a:prstGeom prst="rect">
            <a:avLst/>
          </a:prstGeom>
          <a:noFill/>
          <a:ln w="12700">
            <a:noFill/>
          </a:ln>
        </p:spPr>
        <p:txBody>
          <a:bodyPr wrap="square" lIns="63500" tIns="25400" rIns="63500" bIns="25400">
            <a:spAutoFit/>
          </a:bodyPr>
          <a:p>
            <a:pPr>
              <a:lnSpc>
                <a:spcPct val="120000"/>
              </a:lnSpc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例如，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VAX-11/780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小型机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0000"/>
              </a:lnSpc>
            </a:pPr>
            <a:r>
              <a: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16种寻址方式；9种数据格式；303条指令；一条指令包括1～2个字节的操作码和下续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</a:rPr>
              <a:t>个操作数说明符。一个说明符的长度达1 ～10个字节。</a:t>
            </a:r>
            <a:endParaRPr lang="zh-CN" altLang="en-US" sz="1800" b="0" dirty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8613" name="Rectangle 6"/>
          <p:cNvSpPr/>
          <p:nvPr/>
        </p:nvSpPr>
        <p:spPr>
          <a:xfrm>
            <a:off x="261620" y="1158875"/>
            <a:ext cx="8366125" cy="1117600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>
            <a:spAutoFit/>
          </a:bodyPr>
          <a:p>
            <a:pPr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按指令格式的复杂度来分，有两种类型计算机：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spcBef>
                <a:spcPct val="25000"/>
              </a:spcBef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复杂指令集计算机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CISC (Complex Instruction Set Computer)</a:t>
            </a:r>
            <a:endParaRPr lang="en-US" altLang="zh-CN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spcBef>
                <a:spcPct val="25000"/>
              </a:spcBef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精简指令集计算机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RISC (Reduce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Instruction Set Computer)</a:t>
            </a:r>
            <a:endParaRPr lang="en-US" altLang="zh-CN" sz="20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charRg st="16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627">
                                            <p:txEl>
                                              <p:charRg st="16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charRg st="2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0627">
                                            <p:txEl>
                                              <p:charRg st="27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charRg st="69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0627">
                                            <p:txEl>
                                              <p:charRg st="69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charRg st="7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0627">
                                            <p:txEl>
                                              <p:charRg st="79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charRg st="10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0627">
                                            <p:txEl>
                                              <p:charRg st="104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charRg st="12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0627">
                                            <p:txEl>
                                              <p:charRg st="120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charRg st="152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0627">
                                            <p:txEl>
                                              <p:charRg st="152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charRg st="165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0627">
                                            <p:txEl>
                                              <p:charRg st="165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Grp="1"/>
          </p:cNvSpPr>
          <p:nvPr>
            <p:ph type="title" idx="4294967295"/>
          </p:nvPr>
        </p:nvSpPr>
        <p:spPr>
          <a:xfrm>
            <a:off x="236538" y="128588"/>
            <a:ext cx="8559800" cy="666115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复杂指令集计算机CISC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11651" name="Rectangle 3"/>
          <p:cNvSpPr>
            <a:spLocks noGrp="1"/>
          </p:cNvSpPr>
          <p:nvPr>
            <p:ph type="body" idx="4294967295"/>
          </p:nvPr>
        </p:nvSpPr>
        <p:spPr>
          <a:xfrm>
            <a:off x="189865" y="3906838"/>
            <a:ext cx="8153400" cy="2814955"/>
          </a:xfrm>
        </p:spPr>
        <p:txBody>
          <a:bodyPr vert="horz" wrap="square" lIns="91440" tIns="45720" rIns="91440" bIns="45720" anchor="t" anchorCtr="0">
            <a:spAutoFit/>
          </a:bodyPr>
          <a:p>
            <a:pPr marL="285750" indent="-285750">
              <a:lnSpc>
                <a:spcPct val="125000"/>
              </a:lnSpc>
              <a:spcBef>
                <a:spcPct val="5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对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CISC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进行测试，发现一个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  <a:hlinkClick r:id="" action="ppaction://hlinkshowjump?jump=nextslide"/>
              </a:rPr>
              <a:t>事实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 indent="-228600">
              <a:lnSpc>
                <a:spcPct val="125000"/>
              </a:lnSpc>
              <a:spcBef>
                <a:spcPct val="5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在程序中各种指令出现的频率悬殊很大，最常使用的是一些简单指令，这些指令占程序的80%，但只占指令系统的20%。而且在微程序控制的计算机中，占指令总数20%的复杂指令占用了控制存储器容量的80%。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25000"/>
              </a:lnSpc>
              <a:spcBef>
                <a:spcPct val="5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1982年美国加州伯克利大学的</a:t>
            </a:r>
            <a:r>
              <a:rPr lang="en-US" altLang="zh-CN" sz="20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RISCⅠ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斯坦福大学的</a:t>
            </a:r>
            <a:r>
              <a:rPr lang="en-US" altLang="zh-CN" sz="20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MIPS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，IBM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公司的</a:t>
            </a:r>
            <a:r>
              <a:rPr lang="en-US" altLang="zh-CN" sz="20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IBM801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相继宣告完成，这些机器被称为</a:t>
            </a:r>
            <a:r>
              <a:rPr lang="zh-CN" altLang="en-US" sz="20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第一代</a:t>
            </a:r>
            <a:r>
              <a:rPr lang="en-US" altLang="zh-CN" sz="20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RISC</a:t>
            </a:r>
            <a:r>
              <a:rPr lang="zh-CN" altLang="en-US" sz="20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机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1652" name="Rectangle 4"/>
          <p:cNvSpPr/>
          <p:nvPr/>
        </p:nvSpPr>
        <p:spPr>
          <a:xfrm>
            <a:off x="378778" y="1206500"/>
            <a:ext cx="8434387" cy="27416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  <a:buChar char="u"/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CISC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的缺陷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742950" lvl="1" indent="-285750">
              <a:lnSpc>
                <a:spcPct val="130000"/>
              </a:lnSpc>
              <a:spcBef>
                <a:spcPct val="30000"/>
              </a:spcBef>
              <a:buSzPct val="100000"/>
              <a:buChar char="–"/>
            </a:pPr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日趋庞大的指令系统不但使计算机的</a:t>
            </a:r>
            <a:r>
              <a:rPr lang="zh-CN" altLang="en-US" sz="20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研制周期变长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，而且</a:t>
            </a:r>
            <a:r>
              <a:rPr lang="zh-CN" altLang="en-US" sz="20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难以保证设计的正确性，难以调试和维护，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并且因指令操作复杂而</a:t>
            </a:r>
            <a:r>
              <a:rPr lang="zh-CN" altLang="en-US" sz="20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增加机器周期</a:t>
            </a:r>
            <a:r>
              <a:rPr lang="zh-CN" altLang="en-US" sz="20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，从而</a:t>
            </a:r>
            <a:r>
              <a:rPr lang="zh-CN" altLang="en-US" sz="20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降低了系统性能。</a:t>
            </a:r>
            <a:endParaRPr lang="zh-CN" altLang="en-US" sz="2000" dirty="0">
              <a:solidFill>
                <a:srgbClr val="C222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40000"/>
              </a:lnSpc>
              <a:spcBef>
                <a:spcPct val="30000"/>
              </a:spcBef>
              <a:buSzPct val="75000"/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1975年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IBM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公司开始研究</a:t>
            </a:r>
            <a:r>
              <a:rPr lang="zh-CN" altLang="en-US" sz="20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指令系统的合理性问题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John Cocks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提出精简指令系统计算机 </a:t>
            </a:r>
            <a:r>
              <a:rPr lang="en-US" altLang="zh-CN" sz="20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RISC</a:t>
            </a:r>
            <a:r>
              <a:rPr lang="en-US" altLang="zh-CN" sz="2000" dirty="0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</a:rPr>
              <a:t> ( Reduce Instruction Set Computer )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 Box 6"/>
          <p:cNvSpPr txBox="1"/>
          <p:nvPr/>
        </p:nvSpPr>
        <p:spPr>
          <a:xfrm>
            <a:off x="7916228" y="6611938"/>
            <a:ext cx="895350" cy="358140"/>
          </a:xfrm>
          <a:prstGeom prst="rect">
            <a:avLst/>
          </a:prstGeom>
          <a:noFill/>
          <a:ln w="12700">
            <a:noFill/>
          </a:ln>
        </p:spPr>
        <p:txBody>
          <a:bodyPr lIns="63500" tIns="25400" rIns="63500" bIns="2540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hlinkClick r:id="rId1" action="ppaction://hlinksldjump"/>
              </a:rPr>
              <a:t>SKIP</a:t>
            </a:r>
            <a:endParaRPr lang="en-US" altLang="zh-CN" sz="2000" dirty="0">
              <a:solidFill>
                <a:schemeClr val="accent2"/>
              </a:solidFill>
              <a:latin typeface="Arial" panose="020B0604020202020204" pitchFamily="34" charset="0"/>
              <a:ea typeface="宋体" panose="02010600030101010101" pitchFamily="2" charset="-122"/>
              <a:hlinkClick r:id="rId1" action="ppaction://hlinksldjump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charRg st="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52">
                                            <p:txEl>
                                              <p:charRg st="8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2">
                                            <p:txEl>
                                              <p:charRg st="8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1652">
                                            <p:txEl>
                                              <p:charRg st="80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1651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charRg st="1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1651">
                                            <p:txEl>
                                              <p:charRg st="18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charRg st="116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1651">
                                            <p:txEl>
                                              <p:charRg st="116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>
          <a:xfrm>
            <a:off x="236538" y="59849"/>
            <a:ext cx="8662987" cy="666115"/>
          </a:xfrm>
        </p:spPr>
        <p:txBody>
          <a:bodyPr vert="horz" wrap="square" lIns="63500" tIns="25400" rIns="63500" bIns="25400" anchor="ctr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RISC设计风格的主要特点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13699" name="Rectangle 3"/>
          <p:cNvSpPr>
            <a:spLocks noGrp="1"/>
          </p:cNvSpPr>
          <p:nvPr>
            <p:ph type="body" idx="4294967295"/>
          </p:nvPr>
        </p:nvSpPr>
        <p:spPr>
          <a:xfrm>
            <a:off x="198120" y="1369060"/>
            <a:ext cx="8607425" cy="4381500"/>
          </a:xfrm>
        </p:spPr>
        <p:txBody>
          <a:bodyPr vert="horz" wrap="square" lIns="91440" tIns="45720" rIns="91440" bIns="45720" anchor="t" anchorCtr="0">
            <a:spAutoFit/>
          </a:bodyPr>
          <a:p>
            <a:pPr marL="342900" indent="-342900">
              <a:buFont typeface="Monotype Sorts" pitchFamily="2" charset="2"/>
              <a:buChar char=" "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(1) 简化的指令系统</a:t>
            </a:r>
            <a:endParaRPr lang="zh-CN" altLang="en-US" sz="22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Monotype Sorts" pitchFamily="2" charset="2"/>
              <a:buChar char=" "/>
            </a:pPr>
            <a:r>
              <a:rPr lang="zh-CN" altLang="en-US" sz="22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     指令少 / 寻址方式少 / 指令格式少 / 指令长度一致</a:t>
            </a:r>
            <a:endParaRPr lang="zh-CN" altLang="en-US" sz="2200" dirty="0">
              <a:solidFill>
                <a:srgbClr val="C222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Monotype Sorts" pitchFamily="2" charset="2"/>
              <a:buChar char=" "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(2) 以</a:t>
            </a:r>
            <a:r>
              <a:rPr lang="en-US" altLang="zh-CN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RR</a:t>
            </a:r>
            <a:r>
              <a:rPr lang="zh-CN" altLang="en-US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方式工作</a:t>
            </a:r>
            <a:endParaRPr lang="zh-CN" altLang="en-US" sz="22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Monotype Sorts" pitchFamily="2" charset="2"/>
              <a:buChar char=" "/>
            </a:pPr>
            <a:r>
              <a:rPr lang="zh-CN" altLang="en-US" sz="22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      除</a:t>
            </a:r>
            <a:r>
              <a:rPr lang="en-US" altLang="zh-CN" sz="22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Load/Store</a:t>
            </a:r>
            <a:r>
              <a:rPr lang="zh-CN" altLang="en-US" sz="22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指令可访存外，其余指令都只访问寄存器</a:t>
            </a:r>
            <a:endParaRPr lang="zh-CN" altLang="en-US" sz="2200" dirty="0">
              <a:solidFill>
                <a:srgbClr val="C222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Monotype Sorts" pitchFamily="2" charset="2"/>
              <a:buChar char=" "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(3) 指令周期短</a:t>
            </a:r>
            <a:endParaRPr lang="zh-CN" altLang="en-US" sz="22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Monotype Sorts" pitchFamily="2" charset="2"/>
              <a:buChar char=" "/>
            </a:pPr>
            <a:r>
              <a:rPr lang="zh-CN" altLang="en-US" sz="22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      以流水线方式工作，</a:t>
            </a: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2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因而除</a:t>
            </a:r>
            <a:r>
              <a:rPr lang="en-US" altLang="zh-CN" sz="22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Load/Store</a:t>
            </a:r>
            <a:r>
              <a:rPr lang="zh-CN" altLang="en-US" sz="2200" dirty="0">
                <a:solidFill>
                  <a:srgbClr val="C2228D"/>
                </a:solidFill>
                <a:latin typeface="微软雅黑" panose="020B0503020204020204" charset="-122"/>
                <a:ea typeface="微软雅黑" panose="020B0503020204020204" charset="-122"/>
              </a:rPr>
              <a:t>指令外，其他简单指令都只需一个或一个不到的时钟周期就可完成</a:t>
            </a:r>
            <a:endParaRPr lang="zh-CN" altLang="en-US" sz="2200" dirty="0">
              <a:solidFill>
                <a:srgbClr val="C2228D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Monotype Sorts" pitchFamily="2" charset="2"/>
              <a:buChar char=" "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(4) 采用大量通用寄存器，以减少访存次数</a:t>
            </a:r>
            <a:endParaRPr lang="zh-CN" altLang="en-US" sz="22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Monotype Sorts" pitchFamily="2" charset="2"/>
              <a:buChar char=" "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(5) 采用硬连线路控制器，不用或少用微程序控制</a:t>
            </a:r>
            <a:endParaRPr lang="zh-CN" altLang="en-US" sz="22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buFont typeface="Monotype Sorts" pitchFamily="2" charset="2"/>
              <a:buChar char=" "/>
            </a:pPr>
            <a:r>
              <a:rPr lang="zh-CN" altLang="en-US" sz="2200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(6)  采用优化的编译系统，力求有效地支持高级语言程序</a:t>
            </a:r>
            <a:endParaRPr lang="zh-CN" altLang="en-US" sz="2200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3700" name="Text Box 4"/>
          <p:cNvSpPr txBox="1"/>
          <p:nvPr/>
        </p:nvSpPr>
        <p:spPr>
          <a:xfrm>
            <a:off x="252095" y="5516880"/>
            <a:ext cx="8578215" cy="819785"/>
          </a:xfrm>
          <a:prstGeom prst="rect">
            <a:avLst/>
          </a:prstGeom>
          <a:noFill/>
          <a:ln w="12700">
            <a:noFill/>
          </a:ln>
        </p:spPr>
        <p:txBody>
          <a:bodyPr wrap="square" lIns="63500" tIns="25400" rIns="63500" bIns="25400"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MIPS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是典型的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RISC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处理器，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82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年以来新的指令集大多采用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RISC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体系结构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x86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因为“兼容”的需要，保留了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CISC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的风格，同时也借鉴了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RISC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思想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369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charRg st="12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3699">
                                            <p:txEl>
                                              <p:charRg st="12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charRg st="46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3699">
                                            <p:txEl>
                                              <p:charRg st="46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charRg st="58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3699">
                                            <p:txEl>
                                              <p:charRg st="58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charRg st="94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3699">
                                            <p:txEl>
                                              <p:charRg st="94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charRg st="104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13699">
                                            <p:txEl>
                                              <p:charRg st="104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charRg st="16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3699">
                                            <p:txEl>
                                              <p:charRg st="163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charRg st="186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13699">
                                            <p:txEl>
                                              <p:charRg st="186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>
                                            <p:txEl>
                                              <p:charRg st="212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13699">
                                            <p:txEl>
                                              <p:charRg st="212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3700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>
                                            <p:txEl>
                                              <p:charRg st="39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13700">
                                            <p:txEl>
                                              <p:charRg st="39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66115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指令流水线的实现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56627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70505"/>
            <a:ext cx="9144000" cy="21888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8" name="Rectangle 4"/>
          <p:cNvSpPr>
            <a:spLocks noGrp="1"/>
          </p:cNvSpPr>
          <p:nvPr>
            <p:ph idx="1"/>
          </p:nvPr>
        </p:nvSpPr>
        <p:spPr>
          <a:xfrm>
            <a:off x="251143" y="1433513"/>
            <a:ext cx="8597900" cy="781050"/>
          </a:xfrm>
        </p:spPr>
        <p:txBody>
          <a:bodyPr vert="horz" wrap="square" lIns="63500" tIns="25400" rIns="63500" bIns="25400" anchor="t" anchorCtr="0">
            <a:spAutoFit/>
          </a:bodyPr>
          <a:p>
            <a:pPr>
              <a:lnSpc>
                <a:spcPct val="120000"/>
              </a:lnSpc>
              <a:buNone/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假定：最复杂指令执行过程 ① 取指：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200ps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；②译码和读操作数：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50ps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；③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ALU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操作：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100ps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；④读存储器：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200ps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；⑤结果写寄存器：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50ps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 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6277" name="Text Box 5"/>
          <p:cNvSpPr txBox="1"/>
          <p:nvPr/>
        </p:nvSpPr>
        <p:spPr>
          <a:xfrm>
            <a:off x="188913" y="5180965"/>
            <a:ext cx="1044575" cy="828675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取指令</a:t>
            </a:r>
            <a:endParaRPr lang="zh-CN" altLang="en-US" sz="22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IFetch</a:t>
            </a:r>
            <a:endParaRPr lang="en-US" altLang="zh-CN" sz="22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6278" name="Text Box 6"/>
          <p:cNvSpPr txBox="1"/>
          <p:nvPr/>
        </p:nvSpPr>
        <p:spPr>
          <a:xfrm>
            <a:off x="1601788" y="5200015"/>
            <a:ext cx="1625600" cy="812800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p>
            <a:pPr>
              <a:spcBef>
                <a:spcPct val="15000"/>
              </a:spcBef>
            </a:pPr>
            <a:r>
              <a:rPr lang="zh-CN" altLang="en-US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读数</a:t>
            </a:r>
            <a:r>
              <a:rPr lang="en-US" altLang="zh-CN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译码</a:t>
            </a:r>
            <a:endParaRPr lang="zh-CN" altLang="en-US" sz="22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ct val="15000"/>
              </a:spcBef>
            </a:pPr>
            <a:r>
              <a:rPr lang="en-US" altLang="zh-CN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Reg/Dec</a:t>
            </a:r>
            <a:endParaRPr lang="en-US" altLang="zh-CN" sz="22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6279" name="Text Box 7"/>
          <p:cNvSpPr txBox="1"/>
          <p:nvPr/>
        </p:nvSpPr>
        <p:spPr>
          <a:xfrm>
            <a:off x="3609975" y="5204778"/>
            <a:ext cx="1438275" cy="828675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en-US" altLang="zh-CN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ALU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运算</a:t>
            </a:r>
            <a:endParaRPr lang="zh-CN" altLang="en-US" sz="22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ct val="20000"/>
              </a:spcBef>
            </a:pPr>
            <a:r>
              <a:rPr lang="en-US" altLang="zh-CN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Exec</a:t>
            </a:r>
            <a:endParaRPr lang="en-US" altLang="zh-CN" sz="22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6280" name="Text Box 8"/>
          <p:cNvSpPr txBox="1"/>
          <p:nvPr/>
        </p:nvSpPr>
        <p:spPr>
          <a:xfrm>
            <a:off x="5195888" y="5180965"/>
            <a:ext cx="1873250" cy="846138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p>
            <a:pPr>
              <a:spcBef>
                <a:spcPct val="25000"/>
              </a:spcBef>
            </a:pPr>
            <a:r>
              <a:rPr lang="zh-CN" altLang="en-US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读</a:t>
            </a:r>
            <a:r>
              <a:rPr lang="en-US" altLang="zh-CN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写存储器</a:t>
            </a:r>
            <a:endParaRPr lang="zh-CN" altLang="en-US" sz="22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spcBef>
                <a:spcPct val="25000"/>
              </a:spcBef>
            </a:pPr>
            <a:r>
              <a:rPr lang="en-US" altLang="zh-CN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Mem</a:t>
            </a:r>
            <a:endParaRPr lang="en-US" altLang="zh-CN" sz="22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6281" name="Text Box 9"/>
          <p:cNvSpPr txBox="1"/>
          <p:nvPr/>
        </p:nvSpPr>
        <p:spPr>
          <a:xfrm>
            <a:off x="7385050" y="5187315"/>
            <a:ext cx="1408113" cy="828675"/>
          </a:xfrm>
          <a:prstGeom prst="rect">
            <a:avLst/>
          </a:prstGeom>
          <a:noFill/>
          <a:ln w="50800">
            <a:noFill/>
          </a:ln>
        </p:spPr>
        <p:txBody>
          <a:bodyPr>
            <a:spAutoFit/>
          </a:bodyPr>
          <a:p>
            <a:pPr>
              <a:spcBef>
                <a:spcPct val="20000"/>
              </a:spcBef>
            </a:pPr>
            <a:r>
              <a:rPr lang="zh-CN" altLang="en-US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写结果</a:t>
            </a:r>
            <a:endParaRPr lang="zh-CN" altLang="en-US" sz="22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Write</a:t>
            </a:r>
            <a:endParaRPr lang="en-US" altLang="zh-CN" sz="22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6282" name="Rectangle 10"/>
          <p:cNvSpPr/>
          <p:nvPr/>
        </p:nvSpPr>
        <p:spPr>
          <a:xfrm>
            <a:off x="174625" y="2314893"/>
            <a:ext cx="4889500" cy="427037"/>
          </a:xfrm>
          <a:prstGeom prst="rect">
            <a:avLst/>
          </a:prstGeom>
          <a:noFill/>
          <a:ln w="50800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可以分</a:t>
            </a:r>
            <a:r>
              <a:rPr lang="en-US" altLang="zh-CN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个流水段，最长阶段为</a:t>
            </a:r>
            <a:r>
              <a:rPr lang="en-US" altLang="zh-CN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200ps</a:t>
            </a:r>
            <a:r>
              <a:rPr lang="en-US" altLang="zh-CN" dirty="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solidFill>
                <a:srgbClr val="FF33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6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6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6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6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6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277" grpId="0"/>
      <p:bldP spid="566278" grpId="0"/>
      <p:bldP spid="566279" grpId="0"/>
      <p:bldP spid="566280" grpId="0"/>
      <p:bldP spid="566281" grpId="0"/>
      <p:bldP spid="5662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Grp="1"/>
          </p:cNvSpPr>
          <p:nvPr>
            <p:ph type="title"/>
          </p:nvPr>
        </p:nvSpPr>
        <p:spPr>
          <a:xfrm>
            <a:off x="462915" y="133350"/>
            <a:ext cx="7493635" cy="666115"/>
          </a:xfrm>
          <a:noFill/>
          <a:ln w="9525">
            <a:noFill/>
          </a:ln>
        </p:spPr>
        <p:txBody>
          <a:bodyPr vert="horz" wrap="square" lIns="63500" tIns="25400" rIns="63500" bIns="25400" rtlCol="0" anchor="t" anchorCtr="0">
            <a:spAutoFit/>
          </a:bodyPr>
          <a:p>
            <a:pPr lvl="0" algn="l">
              <a:buSzTx/>
              <a:buFontTx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提高性能措施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—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实现指令级并行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569347" name="Rectangle 3"/>
          <p:cNvSpPr>
            <a:spLocks noGrp="1"/>
          </p:cNvSpPr>
          <p:nvPr>
            <p:ph idx="1"/>
          </p:nvPr>
        </p:nvSpPr>
        <p:spPr>
          <a:xfrm>
            <a:off x="182563" y="1353185"/>
            <a:ext cx="8770937" cy="5207000"/>
          </a:xfrm>
        </p:spPr>
        <p:txBody>
          <a:bodyPr vert="horz" wrap="square" lIns="63500" tIns="25400" rIns="63500" bIns="25400" anchor="t" anchorCtr="0">
            <a:spAutoFit/>
          </a:bodyPr>
          <a:p>
            <a:pPr marL="342900" indent="-342900">
              <a:lnSpc>
                <a:spcPct val="115000"/>
              </a:lnSpc>
              <a:spcBef>
                <a:spcPct val="1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实现指令流内部的并行流水线称为指令级并行（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ILP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>
              <a:lnSpc>
                <a:spcPct val="115000"/>
              </a:lnSpc>
              <a:spcBef>
                <a:spcPct val="1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有两种指令级并行策略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38200" lvl="1" indent="-342900">
              <a:lnSpc>
                <a:spcPct val="115000"/>
              </a:lnSpc>
              <a:spcBef>
                <a:spcPct val="1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超流水线（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Super- pipelining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级数更多的流水线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理想情况下，流水线的加速比与流水段的数目成正比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0000"/>
              </a:spcBef>
              <a:buNone/>
            </a:pPr>
            <a:r>
              <a:rPr lang="zh-CN" altLang="en-US" sz="18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（即：理想情况下，流水段越多，时钟周期越短，指令吞吐率越高）</a:t>
            </a:r>
            <a:endParaRPr lang="zh-CN" altLang="en-US" sz="1800" dirty="0">
              <a:solidFill>
                <a:srgbClr val="008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0000"/>
              </a:spcBef>
              <a:buNone/>
            </a:pPr>
            <a:r>
              <a:rPr lang="zh-CN" altLang="en-US" sz="1800" dirty="0">
                <a:solidFill>
                  <a:srgbClr val="3399FF"/>
                </a:solidFill>
                <a:latin typeface="微软雅黑" panose="020B0503020204020204" charset="-122"/>
                <a:ea typeface="微软雅黑" panose="020B0503020204020204" charset="-122"/>
              </a:rPr>
              <a:t>但是，它会增加开销，且是有极限的！可以怎样突破极限呢？</a:t>
            </a:r>
            <a:endParaRPr lang="zh-CN" altLang="en-US" sz="1800" dirty="0">
              <a:solidFill>
                <a:srgbClr val="3399FF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38200" lvl="1" indent="-342900">
              <a:lnSpc>
                <a:spcPct val="115000"/>
              </a:lnSpc>
              <a:spcBef>
                <a:spcPct val="1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多发射流水线（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Multiple issue pipelining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多条指令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如整数、浮点、装入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存储等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同时启动并独立运行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0000"/>
              </a:spcBef>
            </a:pPr>
            <a:r>
              <a:rPr lang="zh-CN" altLang="en-US" sz="1800" dirty="0">
                <a:solidFill>
                  <a:srgbClr val="00B4A3"/>
                </a:solidFill>
                <a:latin typeface="微软雅黑" panose="020B0503020204020204" charset="-122"/>
                <a:ea typeface="微软雅黑" panose="020B0503020204020204" charset="-122"/>
              </a:rPr>
              <a:t>前提：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有多个执行部件。如定点、浮点、乘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除、取数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存数部件等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0000"/>
              </a:spcBef>
            </a:pPr>
            <a:r>
              <a:rPr lang="zh-CN" altLang="en-US" sz="1800" dirty="0">
                <a:solidFill>
                  <a:srgbClr val="00B4A3"/>
                </a:solidFill>
                <a:latin typeface="微软雅黑" panose="020B0503020204020204" charset="-122"/>
                <a:ea typeface="微软雅黑" panose="020B0503020204020204" charset="-122"/>
              </a:rPr>
              <a:t>结果：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能达到小于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CPI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，定义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CPI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的倒数为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IPC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0000"/>
              </a:spcBef>
              <a:buNone/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（例如：理想的四路多发射流水线的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IPC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为</a:t>
            </a:r>
            <a:r>
              <a:rPr lang="en-US" altLang="zh-CN" sz="18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4</a:t>
            </a:r>
            <a:r>
              <a:rPr lang="zh-CN" altLang="en-US" sz="1800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800" dirty="0">
              <a:solidFill>
                <a:srgbClr val="008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lnSpc>
                <a:spcPct val="115000"/>
              </a:lnSpc>
              <a:spcBef>
                <a:spcPct val="10000"/>
              </a:spcBef>
            </a:pP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两种实现方法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1752600" lvl="3" indent="-381000">
              <a:lnSpc>
                <a:spcPct val="115000"/>
              </a:lnSpc>
              <a:spcBef>
                <a:spcPct val="10000"/>
              </a:spcBef>
              <a:buFont typeface="Times New Roman" panose="02020603050405020304" pitchFamily="2" charset="0"/>
              <a:buChar char="▫"/>
            </a:pPr>
            <a:r>
              <a:rPr lang="zh-CN" altLang="en-US" sz="1800" b="1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静态多发射：由编译器在编译时静态完成指令打包和冒险处理</a:t>
            </a:r>
            <a:endParaRPr lang="zh-CN" altLang="en-US" sz="1800" b="1" dirty="0">
              <a:solidFill>
                <a:srgbClr val="008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752600" lvl="3" indent="-381000">
              <a:lnSpc>
                <a:spcPct val="115000"/>
              </a:lnSpc>
              <a:spcBef>
                <a:spcPct val="10000"/>
              </a:spcBef>
              <a:buFont typeface="Times New Roman" panose="02020603050405020304" pitchFamily="2" charset="0"/>
              <a:buChar char="▫"/>
            </a:pPr>
            <a:r>
              <a:rPr lang="zh-CN" altLang="en-US" sz="1800" b="1" dirty="0">
                <a:solidFill>
                  <a:srgbClr val="008000"/>
                </a:solidFill>
                <a:latin typeface="微软雅黑" panose="020B0503020204020204" charset="-122"/>
                <a:ea typeface="微软雅黑" panose="020B0503020204020204" charset="-122"/>
              </a:rPr>
              <a:t>动态多发射：由硬件在执行时动态完成指令打包和冒险处理</a:t>
            </a:r>
            <a:endParaRPr lang="en-US" altLang="zh-CN" sz="1800" b="1" dirty="0">
              <a:solidFill>
                <a:srgbClr val="008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9348" name="Text Box 4"/>
          <p:cNvSpPr txBox="1"/>
          <p:nvPr/>
        </p:nvSpPr>
        <p:spPr>
          <a:xfrm>
            <a:off x="4139565" y="2060258"/>
            <a:ext cx="127635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CPI =</a:t>
            </a:r>
            <a:r>
              <a:rPr lang="zh-CN" altLang="en-US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  <a:endParaRPr lang="zh-CN" altLang="en-US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9349" name="Text Box 5"/>
          <p:cNvSpPr txBox="1"/>
          <p:nvPr/>
        </p:nvSpPr>
        <p:spPr>
          <a:xfrm>
            <a:off x="5291138" y="2046288"/>
            <a:ext cx="107315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CPI =1</a:t>
            </a:r>
            <a:endParaRPr lang="en-US" altLang="zh-CN" sz="2000" dirty="0">
              <a:solidFill>
                <a:srgbClr val="CC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9352" name="Text Box 8"/>
          <p:cNvSpPr txBox="1"/>
          <p:nvPr/>
        </p:nvSpPr>
        <p:spPr>
          <a:xfrm>
            <a:off x="6384925" y="854075"/>
            <a:ext cx="2552700" cy="91598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800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段流水线说明一个时钟周期内最多有几条指令同时并行执行？</a:t>
            </a:r>
            <a:endParaRPr lang="zh-CN" altLang="en-US" sz="18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69353" name="Text Box 9"/>
          <p:cNvSpPr txBox="1"/>
          <p:nvPr/>
        </p:nvSpPr>
        <p:spPr>
          <a:xfrm>
            <a:off x="7110413" y="1741488"/>
            <a:ext cx="1757362" cy="6413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条！故</a:t>
            </a:r>
            <a:r>
              <a:rPr lang="en-US" altLang="zh-CN" sz="1800" dirty="0">
                <a:latin typeface="微软雅黑" panose="020B0503020204020204" charset="-122"/>
                <a:ea typeface="微软雅黑" panose="020B0503020204020204" charset="-122"/>
              </a:rPr>
              <a:t>N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越大并行度越高！</a:t>
            </a:r>
            <a:endParaRPr lang="zh-CN" altLang="en-US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6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9347">
                                            <p:txEl>
                                              <p:charRg st="6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2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9352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7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69347">
                                            <p:txEl>
                                              <p:charRg st="70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94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69347">
                                            <p:txEl>
                                              <p:charRg st="94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125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9347">
                                            <p:txEl>
                                              <p:charRg st="125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153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69347">
                                            <p:txEl>
                                              <p:charRg st="153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18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9347">
                                            <p:txEl>
                                              <p:charRg st="188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218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69347">
                                            <p:txEl>
                                              <p:charRg st="218" end="2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249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69347">
                                            <p:txEl>
                                              <p:charRg st="249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276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569347">
                                            <p:txEl>
                                              <p:charRg st="276" end="3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300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569347">
                                            <p:txEl>
                                              <p:charRg st="300" end="3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307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569347">
                                            <p:txEl>
                                              <p:charRg st="307" end="3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335" end="3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69347">
                                            <p:txEl>
                                              <p:charRg st="335" end="3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8" grpId="0"/>
      <p:bldP spid="569349" grpId="0"/>
      <p:bldP spid="5693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程序的执行概述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流水线方式</a:t>
            </a: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指令集的</a:t>
            </a:r>
            <a:r>
              <a:rPr lang="zh-CN" altLang="en-US" dirty="0">
                <a:ea typeface="黑体" panose="02010609060101010101" pitchFamily="2" charset="-122"/>
              </a:rPr>
              <a:t>扩展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程序的执行概述</a:t>
            </a:r>
            <a:endParaRPr lang="zh-CN" altLang="en-US" dirty="0">
              <a:solidFill>
                <a:srgbClr val="000066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流水线</a:t>
            </a:r>
            <a:r>
              <a:rPr lang="zh-CN" altLang="en-US" dirty="0">
                <a:ea typeface="黑体" panose="02010609060101010101" pitchFamily="2" charset="-122"/>
              </a:rPr>
              <a:t>方式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3300"/>
                </a:solidFill>
                <a:ea typeface="黑体" panose="02010609060101010101" pitchFamily="2" charset="-122"/>
              </a:rPr>
              <a:t>指令集的扩展</a:t>
            </a: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endParaRPr lang="zh-CN" altLang="en-US" dirty="0">
              <a:solidFill>
                <a:srgbClr val="FF3300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程序的执行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概述</a:t>
            </a:r>
            <a:endParaRPr lang="zh-CN" altLang="en-US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流水线</a:t>
            </a:r>
            <a:r>
              <a:rPr lang="zh-CN" altLang="en-US" dirty="0">
                <a:ea typeface="黑体" panose="02010609060101010101" pitchFamily="2" charset="-122"/>
              </a:rPr>
              <a:t>方式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指令集的</a:t>
            </a:r>
            <a:r>
              <a:rPr lang="zh-CN" altLang="en-US" dirty="0">
                <a:ea typeface="黑体" panose="02010609060101010101" pitchFamily="2" charset="-122"/>
              </a:rPr>
              <a:t>扩展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11188" y="260668"/>
            <a:ext cx="7499350" cy="666115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5.1 程序及指令的执行过程 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50563" name="Rectangle 3"/>
          <p:cNvSpPr>
            <a:spLocks noGrp="1"/>
          </p:cNvSpPr>
          <p:nvPr>
            <p:ph idx="1"/>
          </p:nvPr>
        </p:nvSpPr>
        <p:spPr>
          <a:xfrm>
            <a:off x="177800" y="1268730"/>
            <a:ext cx="8955405" cy="5031740"/>
          </a:xfrm>
        </p:spPr>
        <p:txBody>
          <a:bodyPr vert="horz" wrap="square" lIns="63500" tIns="25400" rIns="63500" bIns="25400" anchor="t" anchorCtr="0">
            <a:spAutoFit/>
          </a:bodyPr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程序和指令的关系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程序由一条一条指令组成，指令按顺序存放在连续存储单元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程序的执行：</a:t>
            </a:r>
            <a:r>
              <a:rPr lang="zh-CN" altLang="en-US" sz="240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周而复始地执行一条一条指令</a:t>
            </a:r>
            <a:endParaRPr lang="zh-CN" altLang="en-US" sz="2400" dirty="0">
              <a:solidFill>
                <a:srgbClr val="A5002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正常情况下，指令按其存放顺序执行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遇到需改变程序执行流程时，用相应的转移指令</a:t>
            </a:r>
            <a:r>
              <a:rPr lang="zh-CN" altLang="en-US" sz="2400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（包括无条件转移指令、条件转移指令、调用指令和返回指令等）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来改变程序执行流程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程序的执行流的控制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将要执行的指令所在存储单元的地址由程序计数器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给出，通过改变</a:t>
            </a:r>
            <a:r>
              <a:rPr lang="en-US" altLang="zh-CN" sz="2400" dirty="0"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的值来控制执行顺序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指令周期：</a:t>
            </a:r>
            <a:r>
              <a:rPr lang="en-US" altLang="zh-CN" sz="240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2400" dirty="0">
                <a:solidFill>
                  <a:srgbClr val="A50021"/>
                </a:solidFill>
                <a:latin typeface="微软雅黑" panose="020B0503020204020204" charset="-122"/>
                <a:ea typeface="微软雅黑" panose="020B0503020204020204" charset="-122"/>
              </a:rPr>
              <a:t>取出并执行一条指令的时间</a:t>
            </a:r>
            <a:endParaRPr lang="zh-CN" altLang="en-US" sz="2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63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charRg st="56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63">
                                            <p:txEl>
                                              <p:charRg st="56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charRg st="73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63">
                                            <p:txEl>
                                              <p:charRg st="73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charRg st="14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63">
                                            <p:txEl>
                                              <p:charRg st="143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758825" y="174625"/>
            <a:ext cx="7499350" cy="666115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程序及指令的执行过程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8290" y="1341120"/>
            <a:ext cx="8517255" cy="5423556"/>
            <a:chOff x="0" y="1148"/>
            <a:chExt cx="14400" cy="9731"/>
          </a:xfrm>
        </p:grpSpPr>
        <p:pic>
          <p:nvPicPr>
            <p:cNvPr id="456710" name="Picture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5" y="1148"/>
              <a:ext cx="13520" cy="6920"/>
            </a:xfrm>
            <a:prstGeom prst="rect">
              <a:avLst/>
            </a:prstGeom>
            <a:noFill/>
            <a:ln w="63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pic>
        <p:sp>
          <p:nvSpPr>
            <p:cNvPr id="456713" name="Line 9"/>
            <p:cNvSpPr/>
            <p:nvPr/>
          </p:nvSpPr>
          <p:spPr>
            <a:xfrm>
              <a:off x="0" y="5210"/>
              <a:ext cx="14400" cy="70"/>
            </a:xfrm>
            <a:prstGeom prst="line">
              <a:avLst/>
            </a:prstGeom>
            <a:ln w="50800" cap="flat" cmpd="sng">
              <a:solidFill>
                <a:srgbClr val="FE9AAB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6714" name="Text Box 10"/>
            <p:cNvSpPr txBox="1"/>
            <p:nvPr/>
          </p:nvSpPr>
          <p:spPr>
            <a:xfrm>
              <a:off x="548" y="8893"/>
              <a:ext cx="13277" cy="1986"/>
            </a:xfrm>
            <a:prstGeom prst="rect">
              <a:avLst/>
            </a:prstGeom>
            <a:noFill/>
            <a:ln w="50800">
              <a:noFill/>
            </a:ln>
          </p:spPr>
          <p:txBody>
            <a:bodyPr>
              <a:spAutoFit/>
            </a:bodyPr>
            <a:p>
              <a:pPr>
                <a:spcBef>
                  <a:spcPct val="30000"/>
                </a:spcBef>
              </a:pPr>
              <a:r>
                <a:rPr lang="en-US" altLang="zh-CN" sz="2000" dirty="0">
                  <a:latin typeface="微软雅黑" panose="020B0503020204020204" charset="-122"/>
                  <a:ea typeface="微软雅黑" panose="020B0503020204020204" charset="-122"/>
                </a:rPr>
                <a:t>CPU</a:t>
              </a:r>
              <a:r>
                <a:rPr lang="zh-CN" altLang="en-US" sz="2000" dirty="0">
                  <a:latin typeface="微软雅黑" panose="020B0503020204020204" charset="-122"/>
                  <a:ea typeface="微软雅黑" panose="020B0503020204020204" charset="-122"/>
                </a:rPr>
                <a:t>运行程序的过程就是执行一条一条指令的过程</a:t>
              </a:r>
              <a:endParaRPr lang="zh-CN" altLang="en-US" sz="20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spcBef>
                  <a:spcPct val="30000"/>
                </a:spcBef>
              </a:pPr>
              <a:r>
                <a:rPr lang="en-US" altLang="zh-CN" sz="2000" dirty="0">
                  <a:solidFill>
                    <a:srgbClr val="006600"/>
                  </a:solidFill>
                  <a:latin typeface="微软雅黑" panose="020B0503020204020204" charset="-122"/>
                  <a:ea typeface="微软雅黑" panose="020B0503020204020204" charset="-122"/>
                </a:rPr>
                <a:t>CPU</a:t>
              </a:r>
              <a:r>
                <a:rPr lang="zh-CN" altLang="en-US" sz="2000" dirty="0">
                  <a:solidFill>
                    <a:srgbClr val="006600"/>
                  </a:solidFill>
                  <a:latin typeface="微软雅黑" panose="020B0503020204020204" charset="-122"/>
                  <a:ea typeface="微软雅黑" panose="020B0503020204020204" charset="-122"/>
                </a:rPr>
                <a:t>执行指令的过程中，包含</a:t>
              </a: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CPU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操作、访问内存或</a:t>
              </a:r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I/O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端口的操作</a:t>
              </a:r>
              <a:r>
                <a:rPr lang="zh-CN" altLang="en-US" sz="2000" dirty="0">
                  <a:solidFill>
                    <a:srgbClr val="0066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两类</a:t>
              </a:r>
              <a:endParaRPr lang="zh-CN" altLang="en-US" sz="2000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6715" name="Text Box 11"/>
            <p:cNvSpPr txBox="1"/>
            <p:nvPr/>
          </p:nvSpPr>
          <p:spPr>
            <a:xfrm>
              <a:off x="280" y="1235"/>
              <a:ext cx="6943" cy="1268"/>
            </a:xfrm>
            <a:prstGeom prst="rect">
              <a:avLst/>
            </a:prstGeom>
            <a:noFill/>
            <a:ln w="5080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访存或</a:t>
              </a:r>
              <a:r>
                <a:rPr lang="en-US" altLang="zh-CN" sz="20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I/O</a:t>
              </a:r>
              <a:r>
                <a:rPr lang="zh-CN" altLang="en-US" sz="20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zh-CN" altLang="en-US" sz="2000" dirty="0">
                  <a:solidFill>
                    <a:srgbClr val="006600"/>
                  </a:solidFill>
                  <a:latin typeface="微软雅黑" panose="020B0503020204020204" charset="-122"/>
                  <a:ea typeface="微软雅黑" panose="020B0503020204020204" charset="-122"/>
                </a:rPr>
                <a:t>涉及存储系统、总线和</a:t>
              </a:r>
              <a:r>
                <a:rPr lang="en-US" altLang="zh-CN" sz="2000" dirty="0">
                  <a:solidFill>
                    <a:srgbClr val="006600"/>
                  </a:solidFill>
                  <a:latin typeface="微软雅黑" panose="020B0503020204020204" charset="-122"/>
                  <a:ea typeface="微软雅黑" panose="020B0503020204020204" charset="-122"/>
                </a:rPr>
                <a:t>I/O</a:t>
              </a:r>
              <a:r>
                <a:rPr lang="zh-CN" altLang="en-US" sz="2000" dirty="0">
                  <a:solidFill>
                    <a:srgbClr val="006600"/>
                  </a:solidFill>
                  <a:latin typeface="微软雅黑" panose="020B0503020204020204" charset="-122"/>
                  <a:ea typeface="微软雅黑" panose="020B0503020204020204" charset="-122"/>
                </a:rPr>
                <a:t>接口等内容</a:t>
              </a:r>
              <a:r>
                <a:rPr lang="zh-CN" altLang="en-US" sz="2000" dirty="0">
                  <a:solidFill>
                    <a:srgbClr val="99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（以后章节内容）</a:t>
              </a:r>
              <a:endParaRPr lang="zh-CN" altLang="en-US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6716" name="Text Box 12"/>
            <p:cNvSpPr txBox="1"/>
            <p:nvPr/>
          </p:nvSpPr>
          <p:spPr>
            <a:xfrm>
              <a:off x="170" y="7439"/>
              <a:ext cx="7905" cy="1268"/>
            </a:xfrm>
            <a:prstGeom prst="rect">
              <a:avLst/>
            </a:prstGeom>
            <a:noFill/>
            <a:ln w="50800">
              <a:noFill/>
            </a:ln>
          </p:spPr>
          <p:txBody>
            <a:bodyPr>
              <a:spAutoFit/>
            </a:bodyPr>
            <a:p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CPU</a:t>
              </a:r>
              <a:r>
                <a:rPr lang="zh-CN" altLang="en-US" sz="20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内部操作：</a:t>
              </a:r>
              <a:endPara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r>
                <a:rPr lang="zh-CN" altLang="en-US" sz="2000" dirty="0">
                  <a:solidFill>
                    <a:srgbClr val="006600"/>
                  </a:solidFill>
                  <a:latin typeface="微软雅黑" panose="020B0503020204020204" charset="-122"/>
                  <a:ea typeface="微软雅黑" panose="020B0503020204020204" charset="-122"/>
                </a:rPr>
                <a:t>涉及</a:t>
              </a:r>
              <a:r>
                <a:rPr lang="en-US" altLang="zh-CN" sz="2000" dirty="0">
                  <a:solidFill>
                    <a:srgbClr val="006600"/>
                  </a:solidFill>
                  <a:latin typeface="微软雅黑" panose="020B0503020204020204" charset="-122"/>
                  <a:ea typeface="微软雅黑" panose="020B0503020204020204" charset="-122"/>
                </a:rPr>
                <a:t>CPU</a:t>
              </a:r>
              <a:r>
                <a:rPr lang="zh-CN" altLang="en-US" sz="2000" dirty="0">
                  <a:solidFill>
                    <a:srgbClr val="006600"/>
                  </a:solidFill>
                  <a:latin typeface="微软雅黑" panose="020B0503020204020204" charset="-122"/>
                  <a:ea typeface="微软雅黑" panose="020B0503020204020204" charset="-122"/>
                </a:rPr>
                <a:t>内部数据通路</a:t>
              </a:r>
              <a:endParaRPr lang="zh-CN" altLang="en-US" sz="20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704" y="3395"/>
              <a:ext cx="1932" cy="1841"/>
              <a:chOff x="2980525" y="2009775"/>
              <a:chExt cx="984202" cy="83555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" name="椭圆 1"/>
              <p:cNvSpPr/>
              <p:nvPr/>
            </p:nvSpPr>
            <p:spPr bwMode="auto">
              <a:xfrm>
                <a:off x="2980525" y="2009775"/>
                <a:ext cx="984202" cy="835558"/>
              </a:xfrm>
              <a:prstGeom prst="ellipse">
                <a:avLst/>
              </a:prstGeom>
              <a:grpFill/>
              <a:ln w="1587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3169947" y="2196241"/>
                <a:ext cx="685424" cy="444531"/>
              </a:xfrm>
              <a:prstGeom prst="rect">
                <a:avLst/>
              </a:prstGeom>
              <a:grpFill/>
            </p:spPr>
            <p:txBody>
              <a:bodyPr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定长：</a:t>
                </a: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下条指令地址计算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813" y="4716"/>
              <a:ext cx="1772" cy="1620"/>
              <a:chOff x="2980525" y="2009775"/>
              <a:chExt cx="984202" cy="835558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2" name="椭圆 11"/>
              <p:cNvSpPr/>
              <p:nvPr/>
            </p:nvSpPr>
            <p:spPr bwMode="auto">
              <a:xfrm>
                <a:off x="2980525" y="2009775"/>
                <a:ext cx="984202" cy="835558"/>
              </a:xfrm>
              <a:prstGeom prst="ellipse">
                <a:avLst/>
              </a:prstGeom>
              <a:grpFill/>
              <a:ln w="1587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600" b="1" i="0" u="none" strike="noStrike" kern="1200" cap="none" spc="0" normalizeH="0" baseline="0" noProof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154084" y="2140789"/>
                <a:ext cx="700201" cy="597497"/>
              </a:xfrm>
              <a:prstGeom prst="rect">
                <a:avLst/>
              </a:prstGeom>
              <a:grpFill/>
            </p:spPr>
            <p:txBody>
              <a:bodyPr wrap="squar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变长：</a:t>
                </a: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下</a:t>
                </a: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</a:rPr>
                  <a:t>条指地址计算</a:t>
                </a:r>
                <a:endParaRPr kumimoji="0" lang="zh-CN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454025" y="160338"/>
            <a:ext cx="7948613" cy="666115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机器指令的执行过程 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449539" name="Rectangle 3"/>
          <p:cNvSpPr>
            <a:spLocks noGrp="1"/>
          </p:cNvSpPr>
          <p:nvPr>
            <p:ph idx="1"/>
          </p:nvPr>
        </p:nvSpPr>
        <p:spPr>
          <a:xfrm>
            <a:off x="426720" y="1411605"/>
            <a:ext cx="3831590" cy="2943860"/>
          </a:xfrm>
        </p:spPr>
        <p:txBody>
          <a:bodyPr vert="horz" wrap="square" lIns="63500" tIns="25400" rIns="63500" bIns="25400" anchor="t" anchorCtr="0">
            <a:spAutoFit/>
          </a:bodyPr>
          <a:p>
            <a:pPr>
              <a:spcBef>
                <a:spcPct val="1000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执行指令的过程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spcBef>
                <a:spcPct val="2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取指令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spcBef>
                <a:spcPct val="20000"/>
              </a:spcBef>
            </a:pP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PC+“1”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spcBef>
                <a:spcPct val="200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指令译码</a:t>
            </a:r>
            <a:endParaRPr lang="zh-CN" altLang="en-US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spcBef>
                <a:spcPct val="2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进行主存地址运算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spcBef>
                <a:spcPct val="2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取操作数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spcBef>
                <a:spcPct val="2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进行算术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</a:rPr>
              <a:t>/ 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逻辑运算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2">
              <a:spcBef>
                <a:spcPct val="20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存结果</a:t>
            </a:r>
            <a:endParaRPr lang="zh-CN" altLang="en-US" sz="2000" dirty="0">
              <a:solidFill>
                <a:srgbClr val="0066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9544" name="Text Box 8"/>
          <p:cNvSpPr txBox="1"/>
          <p:nvPr/>
        </p:nvSpPr>
        <p:spPr>
          <a:xfrm>
            <a:off x="539115" y="4374515"/>
            <a:ext cx="6452870" cy="1568450"/>
          </a:xfrm>
          <a:prstGeom prst="rect">
            <a:avLst/>
          </a:prstGeom>
          <a:noFill/>
          <a:ln w="50800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问题：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“取指令”一定在最开始做吗？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PC+“1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”一定在译码之前做吗？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“译码”须在指令执行前做吗？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907665" y="1490980"/>
            <a:ext cx="4869815" cy="2879090"/>
            <a:chOff x="4466" y="2009"/>
            <a:chExt cx="7669" cy="4534"/>
          </a:xfrm>
        </p:grpSpPr>
        <p:sp>
          <p:nvSpPr>
            <p:cNvPr id="10244" name="AutoShape 6"/>
            <p:cNvSpPr/>
            <p:nvPr/>
          </p:nvSpPr>
          <p:spPr>
            <a:xfrm>
              <a:off x="10911" y="2491"/>
              <a:ext cx="632" cy="3868"/>
            </a:xfrm>
            <a:prstGeom prst="rightBrace">
              <a:avLst>
                <a:gd name="adj1" fmla="val 67786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45" name="Text Box 7"/>
            <p:cNvSpPr txBox="1"/>
            <p:nvPr/>
          </p:nvSpPr>
          <p:spPr>
            <a:xfrm>
              <a:off x="11503" y="3519"/>
              <a:ext cx="633" cy="3025"/>
            </a:xfrm>
            <a:prstGeom prst="rect">
              <a:avLst/>
            </a:prstGeom>
            <a:noFill/>
            <a:ln w="508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pitchFamily="2" charset="0"/>
                  <a:ea typeface="微软雅黑" panose="020B0503020204020204" charset="-122"/>
                </a:rPr>
                <a:t>指令执行过程</a:t>
              </a:r>
              <a:endParaRPr lang="zh-CN" altLang="en-US" sz="2000" dirty="0">
                <a:latin typeface="Times New Roman" panose="02020603050405020304" pitchFamily="2" charset="0"/>
                <a:ea typeface="微软雅黑" panose="020B0503020204020204" charset="-122"/>
              </a:endParaRPr>
            </a:p>
          </p:txBody>
        </p:sp>
        <p:sp>
          <p:nvSpPr>
            <p:cNvPr id="10255" name="AutoShape 10"/>
            <p:cNvSpPr/>
            <p:nvPr/>
          </p:nvSpPr>
          <p:spPr>
            <a:xfrm>
              <a:off x="4466" y="2579"/>
              <a:ext cx="488" cy="839"/>
            </a:xfrm>
            <a:prstGeom prst="rightBrace">
              <a:avLst>
                <a:gd name="adj1" fmla="val 16397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6" name="Text Box 11"/>
            <p:cNvSpPr txBox="1"/>
            <p:nvPr/>
          </p:nvSpPr>
          <p:spPr>
            <a:xfrm>
              <a:off x="4869" y="2579"/>
              <a:ext cx="1139" cy="1055"/>
            </a:xfrm>
            <a:prstGeom prst="rect">
              <a:avLst/>
            </a:prstGeom>
            <a:noFill/>
            <a:ln w="50800">
              <a:noFill/>
            </a:ln>
          </p:spPr>
          <p:txBody>
            <a:bodyPr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1900" dirty="0">
                  <a:latin typeface="Times New Roman" panose="02020603050405020304" pitchFamily="2" charset="0"/>
                  <a:ea typeface="微软雅黑" panose="020B0503020204020204" charset="-122"/>
                </a:rPr>
                <a:t>取指阶段</a:t>
              </a:r>
              <a:endParaRPr lang="zh-CN" altLang="en-US" sz="1900" dirty="0">
                <a:latin typeface="Times New Roman" panose="02020603050405020304" pitchFamily="2" charset="0"/>
                <a:ea typeface="微软雅黑" panose="020B0503020204020204" charset="-122"/>
              </a:endParaRPr>
            </a:p>
          </p:txBody>
        </p:sp>
        <p:sp>
          <p:nvSpPr>
            <p:cNvPr id="10253" name="AutoShape 13"/>
            <p:cNvSpPr/>
            <p:nvPr/>
          </p:nvSpPr>
          <p:spPr>
            <a:xfrm>
              <a:off x="9603" y="4361"/>
              <a:ext cx="591" cy="1965"/>
            </a:xfrm>
            <a:prstGeom prst="rightBrace">
              <a:avLst>
                <a:gd name="adj1" fmla="val 55092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54" name="Text Box 14"/>
            <p:cNvSpPr txBox="1"/>
            <p:nvPr/>
          </p:nvSpPr>
          <p:spPr>
            <a:xfrm>
              <a:off x="10024" y="4988"/>
              <a:ext cx="1187" cy="1113"/>
            </a:xfrm>
            <a:prstGeom prst="rect">
              <a:avLst/>
            </a:prstGeom>
            <a:noFill/>
            <a:ln w="50800">
              <a:noFill/>
            </a:ln>
          </p:spPr>
          <p:txBody>
            <a:bodyPr>
              <a:spAutoFit/>
            </a:bodyPr>
            <a:p>
              <a:pPr algn="ctr"/>
              <a:r>
                <a:rPr lang="zh-CN" altLang="en-US" sz="2000" dirty="0">
                  <a:latin typeface="Times New Roman" panose="02020603050405020304" pitchFamily="2" charset="0"/>
                  <a:ea typeface="黑体" panose="02010609060101010101" pitchFamily="2" charset="-122"/>
                </a:rPr>
                <a:t>执行阶段</a:t>
              </a:r>
              <a:endParaRPr lang="zh-CN" altLang="en-US" sz="2000" dirty="0">
                <a:latin typeface="Times New Roman" panose="02020603050405020304" pitchFamily="2" charset="0"/>
                <a:ea typeface="黑体" panose="02010609060101010101" pitchFamily="2" charset="-122"/>
              </a:endParaRPr>
            </a:p>
          </p:txBody>
        </p:sp>
        <p:sp>
          <p:nvSpPr>
            <p:cNvPr id="449551" name="Text Box 15"/>
            <p:cNvSpPr txBox="1"/>
            <p:nvPr/>
          </p:nvSpPr>
          <p:spPr>
            <a:xfrm>
              <a:off x="6826" y="2009"/>
              <a:ext cx="2745" cy="2885"/>
            </a:xfrm>
            <a:prstGeom prst="rect">
              <a:avLst/>
            </a:prstGeom>
            <a:noFill/>
            <a:ln w="952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>
              <a:spAutoFit/>
            </a:bodyPr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19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“</a:t>
              </a:r>
              <a:r>
                <a:rPr lang="en-US" altLang="zh-CN" sz="19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1”</a:t>
              </a:r>
              <a:r>
                <a:rPr lang="zh-CN" altLang="en-US" sz="19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zh-CN" altLang="en-US" sz="1900" dirty="0">
                  <a:solidFill>
                    <a:srgbClr val="99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指一条指令的长度，定长指令字每次都一样；变长指令字每次可能不同</a:t>
              </a:r>
              <a:endParaRPr lang="zh-CN" altLang="en-US" sz="19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49554" name="Group 18"/>
          <p:cNvGrpSpPr/>
          <p:nvPr/>
        </p:nvGrpSpPr>
        <p:grpSpPr>
          <a:xfrm>
            <a:off x="5556957" y="4580890"/>
            <a:ext cx="2862508" cy="1551803"/>
            <a:chOff x="3825" y="2862"/>
            <a:chExt cx="1704" cy="548"/>
          </a:xfrm>
        </p:grpSpPr>
        <p:sp>
          <p:nvSpPr>
            <p:cNvPr id="10251" name="Text Box 16"/>
            <p:cNvSpPr txBox="1"/>
            <p:nvPr/>
          </p:nvSpPr>
          <p:spPr>
            <a:xfrm>
              <a:off x="4679" y="2862"/>
              <a:ext cx="850" cy="548"/>
            </a:xfrm>
            <a:prstGeom prst="rect">
              <a:avLst/>
            </a:prstGeom>
            <a:noFill/>
            <a:ln w="9525" cap="flat" cmpd="sng">
              <a:solidFill>
                <a:srgbClr val="00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18000" rIns="1800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9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定长</a:t>
              </a:r>
              <a:r>
                <a:rPr lang="zh-CN" altLang="en-US" sz="1900" dirty="0">
                  <a:latin typeface="微软雅黑" panose="020B0503020204020204" charset="-122"/>
                  <a:ea typeface="微软雅黑" panose="020B0503020204020204" charset="-122"/>
                </a:rPr>
                <a:t>指令字通常在译码前做，</a:t>
              </a:r>
              <a:r>
                <a:rPr lang="zh-CN" altLang="en-US" sz="1900" dirty="0">
                  <a:solidFill>
                    <a:srgbClr val="FF3300"/>
                  </a:solidFill>
                  <a:latin typeface="微软雅黑" panose="020B0503020204020204" charset="-122"/>
                  <a:ea typeface="微软雅黑" panose="020B0503020204020204" charset="-122"/>
                </a:rPr>
                <a:t>变长</a:t>
              </a:r>
              <a:r>
                <a:rPr lang="zh-CN" altLang="en-US" sz="1900" dirty="0">
                  <a:latin typeface="微软雅黑" panose="020B0503020204020204" charset="-122"/>
                  <a:ea typeface="微软雅黑" panose="020B0503020204020204" charset="-122"/>
                </a:rPr>
                <a:t>指令字在译码后做！</a:t>
              </a:r>
              <a:endParaRPr lang="zh-CN" altLang="en-US" sz="19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252" name="Line 17"/>
            <p:cNvSpPr/>
            <p:nvPr/>
          </p:nvSpPr>
          <p:spPr>
            <a:xfrm flipH="1">
              <a:off x="3825" y="3141"/>
              <a:ext cx="874" cy="11"/>
            </a:xfrm>
            <a:prstGeom prst="line">
              <a:avLst/>
            </a:prstGeom>
            <a:ln w="19050" cap="flat" cmpd="sng">
              <a:solidFill>
                <a:srgbClr val="0099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953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charRg st="11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9539">
                                            <p:txEl>
                                              <p:charRg st="11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9539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charRg st="22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9539">
                                            <p:txEl>
                                              <p:charRg st="22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char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9539">
                                            <p:txEl>
                                              <p:charRg st="27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charRg st="36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9539">
                                            <p:txEl>
                                              <p:charRg st="36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charRg st="4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9539">
                                            <p:txEl>
                                              <p:charRg st="41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charRg st="5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49539">
                                            <p:txEl>
                                              <p:charRg st="53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4954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>
                                            <p:txEl>
                                              <p:charRg st="4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49544">
                                            <p:txEl>
                                              <p:charRg st="4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49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>
                                            <p:txEl>
                                              <p:charRg st="3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49544">
                                            <p:txEl>
                                              <p:charRg st="3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3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236538" y="171450"/>
            <a:ext cx="8807450" cy="666115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机器指令的执行过程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92195" name="Rectangle 3"/>
          <p:cNvSpPr>
            <a:spLocks noGrp="1"/>
          </p:cNvSpPr>
          <p:nvPr>
            <p:ph idx="1"/>
          </p:nvPr>
        </p:nvSpPr>
        <p:spPr>
          <a:xfrm>
            <a:off x="178753" y="1340168"/>
            <a:ext cx="8902700" cy="5051425"/>
          </a:xfrm>
        </p:spPr>
        <p:txBody>
          <a:bodyPr vert="horz" wrap="square" lIns="63500" tIns="25400" rIns="63500" bIns="25400" anchor="t" anchorCtr="0">
            <a:spAutoFit/>
          </a:bodyPr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每条指令的功能总是由以下四种基本操作来实现：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5000"/>
              </a:lnSpc>
              <a:spcBef>
                <a:spcPct val="25000"/>
              </a:spcBef>
              <a:buNone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读取某一主存单元的内容，并将其装入某个寄存器</a:t>
            </a:r>
            <a:r>
              <a:rPr lang="zh-CN" altLang="en-US" sz="22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（取指， 取数）</a:t>
            </a:r>
            <a:endParaRPr lang="zh-CN" altLang="en-US" sz="2200" dirty="0">
              <a:solidFill>
                <a:srgbClr val="99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5000"/>
              </a:lnSpc>
              <a:spcBef>
                <a:spcPct val="25000"/>
              </a:spcBef>
              <a:buNone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把一个数据从某个寄存器存入给定的主存单元中</a:t>
            </a:r>
            <a:r>
              <a:rPr lang="zh-CN" altLang="en-US" sz="22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（存结果）</a:t>
            </a:r>
            <a:endParaRPr lang="zh-CN" altLang="en-US" sz="2200" dirty="0">
              <a:solidFill>
                <a:srgbClr val="99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5000"/>
              </a:lnSpc>
              <a:spcBef>
                <a:spcPct val="25000"/>
              </a:spcBef>
              <a:buNone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把一个数据从某寄存器送到另一寄存器或者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ALU</a:t>
            </a:r>
            <a:r>
              <a:rPr lang="zh-CN" altLang="en-US" sz="22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（取数，存结果）</a:t>
            </a:r>
            <a:endParaRPr lang="zh-CN" altLang="en-US" sz="2200" dirty="0">
              <a:solidFill>
                <a:srgbClr val="99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5000"/>
              </a:lnSpc>
              <a:spcBef>
                <a:spcPct val="25000"/>
              </a:spcBef>
              <a:buNone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进行算术或逻辑运算</a:t>
            </a:r>
            <a:r>
              <a:rPr lang="zh-CN" altLang="en-US" sz="22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2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PC+”1”</a:t>
            </a:r>
            <a:r>
              <a:rPr lang="zh-CN" altLang="en-US" sz="2200" dirty="0">
                <a:solidFill>
                  <a:srgbClr val="993300"/>
                </a:solidFill>
                <a:latin typeface="微软雅黑" panose="020B0503020204020204" charset="-122"/>
                <a:ea typeface="微软雅黑" panose="020B0503020204020204" charset="-122"/>
              </a:rPr>
              <a:t>，计算地址，运算）</a:t>
            </a:r>
            <a:endParaRPr lang="zh-CN" altLang="en-US" sz="2200" dirty="0">
              <a:solidFill>
                <a:srgbClr val="99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5000"/>
              </a:lnSpc>
              <a:spcBef>
                <a:spcPct val="25000"/>
              </a:spcBef>
              <a:buNone/>
            </a:pPr>
            <a:r>
              <a:rPr lang="zh-CN" altLang="en-US" sz="2200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指令执行过程中查询各种异常情况，并在发现异常时转异常处理</a:t>
            </a:r>
            <a:endParaRPr lang="zh-CN" altLang="en-US" sz="2200" dirty="0">
              <a:solidFill>
                <a:srgbClr val="0066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5000"/>
              </a:lnSpc>
              <a:spcBef>
                <a:spcPct val="25000"/>
              </a:spcBef>
              <a:buNone/>
            </a:pPr>
            <a:r>
              <a:rPr lang="zh-CN" altLang="en-US" sz="2200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指令执行结束时查询中断请求，并在发现中断请求时响应中断</a:t>
            </a:r>
            <a:endParaRPr lang="zh-CN" altLang="en-US" sz="2200" dirty="0">
              <a:solidFill>
                <a:srgbClr val="0066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操作功能可形式化描述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5000"/>
              </a:lnSpc>
              <a:spcBef>
                <a:spcPct val="25000"/>
              </a:spcBef>
              <a:buNone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描述语言称为寄存器传送语言</a:t>
            </a:r>
            <a:r>
              <a:rPr lang="en-US" altLang="zh-CN" sz="2200" dirty="0">
                <a:latin typeface="微软雅黑" panose="020B0503020204020204" charset="-122"/>
                <a:ea typeface="微软雅黑" panose="020B0503020204020204" charset="-122"/>
              </a:rPr>
              <a:t>RTL (Register Transfer Language)</a:t>
            </a:r>
            <a:endParaRPr lang="zh-CN" altLang="en-US" sz="2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15000"/>
              </a:lnSpc>
              <a:spcBef>
                <a:spcPct val="25000"/>
              </a:spcBef>
              <a:buNone/>
            </a:pPr>
            <a:endParaRPr lang="zh-CN" altLang="en-US" sz="22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23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2195">
                                            <p:txEl>
                                              <p:charRg st="23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5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2195">
                                            <p:txEl>
                                              <p:charRg st="54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8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2195">
                                            <p:txEl>
                                              <p:charRg st="81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112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92195">
                                            <p:txEl>
                                              <p:charRg st="112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138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2195">
                                            <p:txEl>
                                              <p:charRg st="138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167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92195">
                                            <p:txEl>
                                              <p:charRg st="167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charRg st="206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92195">
                                            <p:txEl>
                                              <p:charRg st="206" end="2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236538" y="128588"/>
            <a:ext cx="8710612" cy="666115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数据通路的位置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7155" name="Rectangle 3"/>
          <p:cNvSpPr>
            <a:spLocks noGrp="1"/>
          </p:cNvSpPr>
          <p:nvPr>
            <p:ph idx="1"/>
          </p:nvPr>
        </p:nvSpPr>
        <p:spPr>
          <a:xfrm>
            <a:off x="406400" y="1264285"/>
            <a:ext cx="8483600" cy="5495925"/>
          </a:xfrm>
        </p:spPr>
        <p:txBody>
          <a:bodyPr vert="horz" wrap="square" lIns="63500" tIns="25400" rIns="63500" bIns="25400" anchor="t" anchorCtr="0">
            <a:spAutoFit/>
          </a:bodyPr>
          <a:p>
            <a:r>
              <a:rPr lang="zh-CN" altLang="en-US" sz="2400" dirty="0">
                <a:ea typeface="微软雅黑" panose="020B0503020204020204" charset="-122"/>
              </a:rPr>
              <a:t>计算机的五大组成部分：</a:t>
            </a:r>
            <a:endParaRPr lang="zh-CN" altLang="en-US" sz="2400" dirty="0">
              <a:ea typeface="微软雅黑" panose="020B0503020204020204" charset="-122"/>
            </a:endParaRPr>
          </a:p>
          <a:p>
            <a:pPr>
              <a:buNone/>
            </a:pPr>
            <a:endParaRPr lang="en-US" altLang="zh-CN" sz="2400" dirty="0">
              <a:ea typeface="微软雅黑" panose="020B0503020204020204" charset="-122"/>
            </a:endParaRPr>
          </a:p>
          <a:p>
            <a:pPr>
              <a:buNone/>
            </a:pPr>
            <a:endParaRPr lang="en-US" altLang="zh-CN" sz="2000" dirty="0">
              <a:ea typeface="黑体" panose="02010609060101010101" pitchFamily="2" charset="-122"/>
            </a:endParaRPr>
          </a:p>
          <a:p>
            <a:pPr>
              <a:buNone/>
            </a:pPr>
            <a:endParaRPr lang="en-US" altLang="zh-CN" sz="2000" dirty="0">
              <a:ea typeface="黑体" panose="02010609060101010101" pitchFamily="2" charset="-122"/>
            </a:endParaRPr>
          </a:p>
          <a:p>
            <a:pPr>
              <a:buNone/>
            </a:pPr>
            <a:endParaRPr lang="en-US" altLang="zh-CN" sz="2000" dirty="0">
              <a:ea typeface="黑体" panose="02010609060101010101" pitchFamily="2" charset="-122"/>
            </a:endParaRPr>
          </a:p>
          <a:p>
            <a:pPr>
              <a:buNone/>
            </a:pPr>
            <a:endParaRPr lang="en-US" altLang="zh-CN" sz="2000" dirty="0">
              <a:ea typeface="黑体" panose="02010609060101010101" pitchFamily="2" charset="-122"/>
            </a:endParaRPr>
          </a:p>
          <a:p>
            <a:pPr>
              <a:buNone/>
            </a:pPr>
            <a:endParaRPr lang="en-US" altLang="zh-CN" sz="2000" dirty="0">
              <a:ea typeface="黑体" panose="02010609060101010101" pitchFamily="2" charset="-122"/>
            </a:endParaRP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什么是数据通路（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DataPath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?</a:t>
            </a:r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5000"/>
              </a:lnSpc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指令执行过程中，数据所经过的路径，包括路径中的部件。它是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指令的执行部件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15000"/>
              </a:lnSpc>
              <a:spcBef>
                <a:spcPct val="25000"/>
              </a:spcBef>
            </a:pP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控制器（</a:t>
            </a:r>
            <a:r>
              <a:rPr lang="en-US" altLang="zh-CN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Control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）的功能是什么？</a:t>
            </a:r>
            <a:endParaRPr lang="zh-CN" altLang="en-US" sz="20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lnSpc>
                <a:spcPct val="125000"/>
              </a:lnSpc>
              <a:spcBef>
                <a:spcPct val="25000"/>
              </a:spcBef>
            </a:pP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对指令进行译码，生成指令对应的控制信号，控制数据通路的动作。能对执行部件发出控制信号，是</a:t>
            </a:r>
            <a:r>
              <a:rPr lang="zh-CN" altLang="en-US" sz="2000" dirty="0">
                <a:solidFill>
                  <a:srgbClr val="CC0000"/>
                </a:solidFill>
                <a:latin typeface="微软雅黑" panose="020B0503020204020204" charset="-122"/>
                <a:ea typeface="微软雅黑" panose="020B0503020204020204" charset="-122"/>
              </a:rPr>
              <a:t>指令的控制部件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123440" y="1772920"/>
            <a:ext cx="4912360" cy="2197100"/>
            <a:chOff x="2324" y="2964"/>
            <a:chExt cx="7736" cy="3460"/>
          </a:xfrm>
        </p:grpSpPr>
        <p:sp>
          <p:nvSpPr>
            <p:cNvPr id="31748" name="Rectangle 6"/>
            <p:cNvSpPr/>
            <p:nvPr/>
          </p:nvSpPr>
          <p:spPr>
            <a:xfrm>
              <a:off x="2620" y="3634"/>
              <a:ext cx="2455" cy="1160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49" name="Rectangle 7"/>
            <p:cNvSpPr/>
            <p:nvPr/>
          </p:nvSpPr>
          <p:spPr>
            <a:xfrm>
              <a:off x="2985" y="3951"/>
              <a:ext cx="1485" cy="5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p>
              <a:r>
                <a:rPr lang="en-US" altLang="zh-CN" sz="1800" dirty="0">
                  <a:solidFill>
                    <a:srgbClr val="0000FF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Control</a:t>
              </a:r>
              <a:endParaRPr lang="en-US" altLang="zh-CN" sz="1800" dirty="0">
                <a:solidFill>
                  <a:srgbClr val="0000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0" name="Rectangle 11"/>
            <p:cNvSpPr/>
            <p:nvPr/>
          </p:nvSpPr>
          <p:spPr>
            <a:xfrm>
              <a:off x="5690" y="2984"/>
              <a:ext cx="2013" cy="344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1" name="Rectangle 12"/>
            <p:cNvSpPr/>
            <p:nvPr/>
          </p:nvSpPr>
          <p:spPr>
            <a:xfrm>
              <a:off x="5828" y="4326"/>
              <a:ext cx="1605" cy="57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p>
              <a:r>
                <a:rPr lang="en-US" altLang="zh-CN" sz="18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Memory</a:t>
              </a:r>
              <a:endParaRPr lang="en-US" altLang="zh-CN" sz="18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2" name="Rectangle 13"/>
            <p:cNvSpPr/>
            <p:nvPr/>
          </p:nvSpPr>
          <p:spPr>
            <a:xfrm>
              <a:off x="2324" y="2964"/>
              <a:ext cx="3045" cy="3440"/>
            </a:xfrm>
            <a:prstGeom prst="rect">
              <a:avLst/>
            </a:prstGeom>
            <a:noFill/>
            <a:ln w="25400" cap="flat" cmpd="sng">
              <a:solidFill>
                <a:srgbClr val="A5002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3" name="Rectangle 14"/>
            <p:cNvSpPr/>
            <p:nvPr/>
          </p:nvSpPr>
          <p:spPr>
            <a:xfrm>
              <a:off x="2838" y="2964"/>
              <a:ext cx="1110" cy="6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p>
              <a:r>
                <a:rPr lang="en-US" altLang="zh-CN" sz="2000" dirty="0">
                  <a:solidFill>
                    <a:srgbClr val="CC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CPU</a:t>
              </a:r>
              <a:endParaRPr lang="en-US" altLang="zh-CN" sz="2000" dirty="0">
                <a:solidFill>
                  <a:srgbClr val="CC00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4" name="Rectangle 15"/>
            <p:cNvSpPr/>
            <p:nvPr/>
          </p:nvSpPr>
          <p:spPr>
            <a:xfrm>
              <a:off x="8048" y="2984"/>
              <a:ext cx="2012" cy="14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5" name="Rectangle 16"/>
            <p:cNvSpPr/>
            <p:nvPr/>
          </p:nvSpPr>
          <p:spPr>
            <a:xfrm>
              <a:off x="8468" y="3444"/>
              <a:ext cx="1145" cy="5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p>
              <a:pPr algn="ctr"/>
              <a:r>
                <a:rPr lang="en-US" altLang="zh-CN" sz="18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Input</a:t>
              </a:r>
              <a:endParaRPr lang="en-US" altLang="zh-CN" sz="18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6" name="Rectangle 17"/>
            <p:cNvSpPr/>
            <p:nvPr/>
          </p:nvSpPr>
          <p:spPr>
            <a:xfrm>
              <a:off x="8048" y="5024"/>
              <a:ext cx="2012" cy="1400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57" name="Rectangle 18"/>
            <p:cNvSpPr/>
            <p:nvPr/>
          </p:nvSpPr>
          <p:spPr>
            <a:xfrm>
              <a:off x="8340" y="5484"/>
              <a:ext cx="1405" cy="5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p>
              <a:pPr algn="ctr"/>
              <a:r>
                <a:rPr lang="en-US" altLang="zh-CN" sz="1800" dirty="0">
                  <a:latin typeface="Times New Roman" panose="02020603050405020304" pitchFamily="2" charset="0"/>
                  <a:ea typeface="宋体" panose="02010600030101010101" pitchFamily="2" charset="-122"/>
                </a:rPr>
                <a:t>Output</a:t>
              </a:r>
              <a:endParaRPr lang="en-US" altLang="zh-CN" sz="18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grpSp>
          <p:nvGrpSpPr>
            <p:cNvPr id="31758" name="Group 20"/>
            <p:cNvGrpSpPr/>
            <p:nvPr/>
          </p:nvGrpSpPr>
          <p:grpSpPr>
            <a:xfrm>
              <a:off x="2585" y="5059"/>
              <a:ext cx="2503" cy="1160"/>
              <a:chOff x="1016" y="2072"/>
              <a:chExt cx="800" cy="464"/>
            </a:xfrm>
          </p:grpSpPr>
          <p:sp>
            <p:nvSpPr>
              <p:cNvPr id="31761" name="Rectangle 21"/>
              <p:cNvSpPr/>
              <p:nvPr/>
            </p:nvSpPr>
            <p:spPr>
              <a:xfrm>
                <a:off x="1016" y="2072"/>
                <a:ext cx="800" cy="464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1762" name="Rectangle 22"/>
              <p:cNvSpPr/>
              <p:nvPr/>
            </p:nvSpPr>
            <p:spPr>
              <a:xfrm>
                <a:off x="1095" y="2193"/>
                <a:ext cx="510" cy="210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lIns="90488" tIns="44450" rIns="90488" bIns="44450">
                <a:spAutoFit/>
              </a:bodyPr>
              <a:p>
                <a:r>
                  <a:rPr lang="en-US" altLang="zh-CN" dirty="0">
                    <a:solidFill>
                      <a:srgbClr val="CC3300"/>
                    </a:solidFill>
                    <a:latin typeface="Times New Roman" panose="02020603050405020304" pitchFamily="2" charset="0"/>
                    <a:ea typeface="宋体" panose="02010600030101010101" pitchFamily="2" charset="-122"/>
                  </a:rPr>
                  <a:t>Datapath</a:t>
                </a:r>
                <a:endParaRPr lang="en-US" altLang="zh-CN" dirty="0">
                  <a:solidFill>
                    <a:srgbClr val="CC3300"/>
                  </a:solidFill>
                  <a:latin typeface="Times New Roman" panose="02020603050405020304" pitchFamily="2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759" name="Rectangle 9"/>
            <p:cNvSpPr/>
            <p:nvPr/>
          </p:nvSpPr>
          <p:spPr>
            <a:xfrm>
              <a:off x="2585" y="5069"/>
              <a:ext cx="2503" cy="1160"/>
            </a:xfrm>
            <a:prstGeom prst="rect">
              <a:avLst/>
            </a:prstGeom>
            <a:solidFill>
              <a:srgbClr val="91B3F1"/>
            </a:solidFill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760" name="Rectangle 10"/>
            <p:cNvSpPr/>
            <p:nvPr/>
          </p:nvSpPr>
          <p:spPr>
            <a:xfrm>
              <a:off x="2973" y="5371"/>
              <a:ext cx="1895" cy="573"/>
            </a:xfrm>
            <a:prstGeom prst="rect">
              <a:avLst/>
            </a:prstGeom>
            <a:solidFill>
              <a:srgbClr val="91B3F1"/>
            </a:solidFill>
            <a:ln w="12700">
              <a:noFill/>
            </a:ln>
          </p:spPr>
          <p:txBody>
            <a:bodyPr lIns="90488" tIns="44450" rIns="90488" bIns="44450">
              <a:spAutoFit/>
            </a:bodyPr>
            <a:p>
              <a:r>
                <a:rPr lang="en-US" altLang="zh-CN" sz="1800" dirty="0">
                  <a:solidFill>
                    <a:srgbClr val="CC33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Datapath</a:t>
              </a:r>
              <a:endParaRPr lang="en-US" altLang="zh-CN" sz="1800" dirty="0">
                <a:solidFill>
                  <a:srgbClr val="CC3300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charRg st="1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55">
                                            <p:txEl>
                                              <p:charRg st="18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charRg st="37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55">
                                            <p:txEl>
                                              <p:charRg st="37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charRg st="74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7155">
                                            <p:txEl>
                                              <p:charRg st="74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charRg st="94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7155">
                                            <p:txEl>
                                              <p:charRg st="94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66115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数据通路的基本结构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394243" name="Rectangle 3"/>
          <p:cNvSpPr>
            <a:spLocks noGrp="1"/>
          </p:cNvSpPr>
          <p:nvPr>
            <p:ph idx="1"/>
          </p:nvPr>
        </p:nvSpPr>
        <p:spPr>
          <a:xfrm>
            <a:off x="473075" y="1393190"/>
            <a:ext cx="8201025" cy="4267200"/>
          </a:xfrm>
        </p:spPr>
        <p:txBody>
          <a:bodyPr vert="horz" wrap="square" lIns="63500" tIns="25400" rIns="63500" bIns="25400" anchor="t" anchorCtr="0">
            <a:spAutoFit/>
          </a:bodyPr>
          <a:p>
            <a:pPr>
              <a:spcBef>
                <a:spcPct val="30000"/>
              </a:spcBef>
            </a:pPr>
            <a:r>
              <a:rPr lang="zh-CN" altLang="en-US" sz="2000" dirty="0">
                <a:ea typeface="微软雅黑" panose="020B0503020204020204" charset="-122"/>
              </a:rPr>
              <a:t>数据通路由两类元件组成</a:t>
            </a:r>
            <a:endParaRPr lang="zh-CN" altLang="en-US" sz="2000" dirty="0">
              <a:ea typeface="微软雅黑" panose="020B050302020402020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z="2000" dirty="0">
                <a:ea typeface="微软雅黑" panose="020B0503020204020204" charset="-122"/>
              </a:rPr>
              <a:t>组合逻辑元件（也称操作元件）</a:t>
            </a:r>
            <a:endParaRPr lang="zh-CN" altLang="en-US" sz="2000" dirty="0">
              <a:ea typeface="微软雅黑" panose="020B050302020402020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z="2000" dirty="0">
                <a:ea typeface="微软雅黑" panose="020B0503020204020204" charset="-122"/>
              </a:rPr>
              <a:t>时序逻辑元件（也称状态元件，存储元件）</a:t>
            </a:r>
            <a:endParaRPr lang="zh-CN" altLang="en-US" sz="2000" dirty="0">
              <a:ea typeface="微软雅黑" panose="020B0503020204020204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dirty="0">
                <a:ea typeface="微软雅黑" panose="020B0503020204020204" charset="-122"/>
              </a:rPr>
              <a:t>元件间的连接方式</a:t>
            </a:r>
            <a:endParaRPr lang="zh-CN" altLang="en-US" sz="2000" dirty="0">
              <a:ea typeface="微软雅黑" panose="020B050302020402020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z="2000" dirty="0">
                <a:ea typeface="微软雅黑" panose="020B0503020204020204" charset="-122"/>
              </a:rPr>
              <a:t>总线连接方式</a:t>
            </a:r>
            <a:endParaRPr lang="zh-CN" altLang="en-US" sz="2000" dirty="0">
              <a:ea typeface="微软雅黑" panose="020B050302020402020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z="2000" dirty="0">
                <a:ea typeface="微软雅黑" panose="020B0503020204020204" charset="-122"/>
              </a:rPr>
              <a:t>分散连接方式</a:t>
            </a:r>
            <a:endParaRPr lang="zh-CN" altLang="en-US" sz="2000" dirty="0">
              <a:ea typeface="微软雅黑" panose="020B0503020204020204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dirty="0">
                <a:ea typeface="微软雅黑" panose="020B0503020204020204" charset="-122"/>
              </a:rPr>
              <a:t>数据通路如何构成？</a:t>
            </a:r>
            <a:endParaRPr lang="zh-CN" altLang="en-US" sz="2000" dirty="0">
              <a:ea typeface="微软雅黑" panose="020B050302020402020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z="2000" dirty="0">
                <a:ea typeface="微软雅黑" panose="020B0503020204020204" charset="-122"/>
              </a:rPr>
              <a:t>由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 dirty="0">
                <a:ea typeface="微软雅黑" panose="020B0503020204020204" charset="-122"/>
              </a:rPr>
              <a:t>操作元件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 dirty="0">
                <a:ea typeface="微软雅黑" panose="020B0503020204020204" charset="-122"/>
              </a:rPr>
              <a:t>和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2000" dirty="0">
                <a:ea typeface="微软雅黑" panose="020B0503020204020204" charset="-122"/>
              </a:rPr>
              <a:t>存储元件</a:t>
            </a:r>
            <a:r>
              <a:rPr lang="zh-CN" altLang="en-US" sz="2000" dirty="0"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2000" dirty="0">
                <a:ea typeface="微软雅黑" panose="020B0503020204020204" charset="-122"/>
              </a:rPr>
              <a:t>通过总线方式或分散方式连接而成</a:t>
            </a:r>
            <a:endParaRPr lang="zh-CN" altLang="en-US" sz="2000" dirty="0">
              <a:ea typeface="微软雅黑" panose="020B0503020204020204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dirty="0">
                <a:ea typeface="微软雅黑" panose="020B0503020204020204" charset="-122"/>
              </a:rPr>
              <a:t>数据通路的功能是什么？</a:t>
            </a:r>
            <a:endParaRPr lang="zh-CN" altLang="en-US" sz="2000" dirty="0">
              <a:ea typeface="微软雅黑" panose="020B0503020204020204" charset="-122"/>
            </a:endParaRPr>
          </a:p>
          <a:p>
            <a:pPr lvl="1">
              <a:spcBef>
                <a:spcPct val="30000"/>
              </a:spcBef>
            </a:pPr>
            <a:r>
              <a:rPr lang="zh-CN" altLang="en-US" sz="2000" dirty="0">
                <a:ea typeface="微软雅黑" panose="020B0503020204020204" charset="-122"/>
              </a:rPr>
              <a:t>进行数据存储、处理、传送</a:t>
            </a:r>
            <a:endParaRPr lang="zh-CN" altLang="en-US" sz="2000" dirty="0">
              <a:ea typeface="微软雅黑" panose="020B0503020204020204" charset="-122"/>
            </a:endParaRPr>
          </a:p>
        </p:txBody>
      </p:sp>
      <p:sp>
        <p:nvSpPr>
          <p:cNvPr id="394244" name="Rectangle 4"/>
          <p:cNvSpPr/>
          <p:nvPr/>
        </p:nvSpPr>
        <p:spPr>
          <a:xfrm>
            <a:off x="728663" y="5662931"/>
            <a:ext cx="7413625" cy="891540"/>
          </a:xfrm>
          <a:prstGeom prst="rect">
            <a:avLst/>
          </a:prstGeom>
          <a:noFill/>
          <a:ln w="50800">
            <a:noFill/>
          </a:ln>
        </p:spPr>
        <p:txBody>
          <a:bodyPr anchor="ctr" anchorCtr="0">
            <a:spAutoFit/>
          </a:bodyPr>
          <a:p>
            <a:pPr>
              <a:lnSpc>
                <a:spcPct val="130000"/>
              </a:lnSpc>
              <a:spcBef>
                <a:spcPct val="25000"/>
              </a:spcBef>
            </a:pPr>
            <a:r>
              <a:rPr lang="zh-CN" altLang="en-US" sz="2000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因此，数据通路是由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操作元件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0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存储元件</a:t>
            </a:r>
            <a:r>
              <a:rPr lang="zh-CN" altLang="en-US" sz="2000" dirty="0">
                <a:solidFill>
                  <a:srgbClr val="006600"/>
                </a:solidFill>
                <a:latin typeface="微软雅黑" panose="020B0503020204020204" charset="-122"/>
                <a:ea typeface="微软雅黑" panose="020B0503020204020204" charset="-122"/>
              </a:rPr>
              <a:t>通过总线方式或分散方式连接而成的进行数据存储、处理、传送的路径。</a:t>
            </a:r>
            <a:r>
              <a:rPr lang="zh-CN" altLang="en-US" sz="2000" dirty="0">
                <a:solidFill>
                  <a:srgbClr val="0099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000" dirty="0">
              <a:solidFill>
                <a:srgbClr val="0099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12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charRg st="12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27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4243">
                                            <p:txEl>
                                              <p:charRg st="27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5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4243">
                                            <p:txEl>
                                              <p:charRg st="56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6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94243">
                                            <p:txEl>
                                              <p:charRg st="63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8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94243">
                                            <p:txEl>
                                              <p:charRg st="80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charRg st="122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94243">
                                            <p:txEl>
                                              <p:charRg st="122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9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666115"/>
          </a:xfrm>
        </p:spPr>
        <p:txBody>
          <a:bodyPr vert="horz" wrap="square" lIns="63500" tIns="25400" rIns="63500" bIns="25400" anchor="t" anchorCtr="0">
            <a:spAutoFit/>
          </a:bodyPr>
          <a:p>
            <a:pPr algn="l">
              <a:buClrTx/>
              <a:buSzTx/>
              <a:buFont typeface="Arial" panose="020B0604020202020204" pitchFamily="34" charset="0"/>
            </a:pP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5.2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指令流水线的基本概念</a:t>
            </a:r>
            <a:endParaRPr lang="zh-CN" altLang="en-US" sz="4000" b="1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381635" y="1268413"/>
            <a:ext cx="8191500" cy="2482850"/>
          </a:xfrm>
        </p:spPr>
        <p:txBody>
          <a:bodyPr vert="horz" wrap="square" lIns="63500" tIns="25400" rIns="63500" bIns="25400" anchor="t" anchorCtr="0">
            <a:spAutoFit/>
          </a:bodyPr>
          <a:p>
            <a:r>
              <a:rPr lang="zh-CN" altLang="en-US" sz="2200" dirty="0">
                <a:solidFill>
                  <a:srgbClr val="FF3300"/>
                </a:solidFill>
                <a:latin typeface="微软雅黑" panose="020B0503020204020204" charset="-122"/>
                <a:ea typeface="微软雅黑" panose="020B0503020204020204" charset="-122"/>
              </a:rPr>
              <a:t>五段流水线</a:t>
            </a:r>
            <a:endParaRPr lang="zh-CN" altLang="en-US" sz="2200" dirty="0">
              <a:solidFill>
                <a:srgbClr val="FF33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 sz="2200" dirty="0"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取指令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(IF)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：根据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PC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的值从存储器取出指令。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  指令译码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(ID)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：产生指令执行所需的控制信号。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  取操作数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(OF)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：读取存储器操作数或寄存器操作数。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  执行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(EX)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：对操作数完成指定操作。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  写回</a:t>
            </a:r>
            <a:r>
              <a:rPr lang="en-US" altLang="zh-CN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(WB)</a:t>
            </a:r>
            <a:r>
              <a:rPr lang="zh-CN" altLang="en-US" sz="2000" dirty="0"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</a:rPr>
              <a:t>：将操作结果写入存储器或寄存器。</a:t>
            </a:r>
            <a:endParaRPr lang="zh-CN" altLang="en-US" sz="2000" dirty="0"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451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635" y="3529330"/>
            <a:ext cx="8472170" cy="32569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g1NGU3MmE1Yjc5MDU5NjQ3ZjllNDQ2ZDhmZGY5NzIifQ=="/>
  <p:tag name="KSO_WPP_MARK_KEY" val="81c5c250-2f56-4b09-a48e-2244a3d16e71"/>
</p:tagLst>
</file>

<file path=ppt/theme/theme1.xml><?xml version="1.0" encoding="utf-8"?>
<a:theme xmlns:a="http://schemas.openxmlformats.org/drawingml/2006/main" name="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5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6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0</TotalTime>
  <Words>3820</Words>
  <Application>WPS 演示</Application>
  <PresentationFormat>在屏幕上显示</PresentationFormat>
  <Paragraphs>323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Arial</vt:lpstr>
      <vt:lpstr>宋体</vt:lpstr>
      <vt:lpstr>Wingdings</vt:lpstr>
      <vt:lpstr>Tahoma</vt:lpstr>
      <vt:lpstr>黑体</vt:lpstr>
      <vt:lpstr>华文新魏</vt:lpstr>
      <vt:lpstr>微软雅黑</vt:lpstr>
      <vt:lpstr>Times New Roman</vt:lpstr>
      <vt:lpstr>Monotype Sorts</vt:lpstr>
      <vt:lpstr>Wingdings</vt:lpstr>
      <vt:lpstr>Arial Unicode MS</vt:lpstr>
      <vt:lpstr>Calibri</vt:lpstr>
      <vt:lpstr>model-3</vt:lpstr>
      <vt:lpstr>1_model-3</vt:lpstr>
      <vt:lpstr>15_model-3</vt:lpstr>
      <vt:lpstr>16_model-3</vt:lpstr>
      <vt:lpstr>第五章 程序的执行</vt:lpstr>
      <vt:lpstr>PowerPoint 演示文稿</vt:lpstr>
      <vt:lpstr>5.1 程序及指令的执行过程 </vt:lpstr>
      <vt:lpstr>程序及指令的执行过程</vt:lpstr>
      <vt:lpstr>机器指令的执行过程 </vt:lpstr>
      <vt:lpstr>机器指令的执行过程</vt:lpstr>
      <vt:lpstr>数据通路的位置</vt:lpstr>
      <vt:lpstr>数据通路的基本结构</vt:lpstr>
      <vt:lpstr>5.2 指令流水线的基本概念</vt:lpstr>
      <vt:lpstr>单周期数据通路中指令的执行</vt:lpstr>
      <vt:lpstr>流水线数据通路中指令的执行</vt:lpstr>
      <vt:lpstr>流水线指令集的设计</vt:lpstr>
      <vt:lpstr>按指令格式的复杂度来分</vt:lpstr>
      <vt:lpstr>复杂指令集计算机CISC</vt:lpstr>
      <vt:lpstr>RISC设计风格的主要特点</vt:lpstr>
      <vt:lpstr>指令流水线的实现</vt:lpstr>
      <vt:lpstr>提高性能措施—实现指令级并行</vt:lpstr>
      <vt:lpstr>PowerPoint 演示文稿</vt:lpstr>
      <vt:lpstr>PowerPoint 演示文稿</vt:lpstr>
    </vt:vector>
  </TitlesOfParts>
  <Company>soft.netnest.com.cn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李海波</cp:lastModifiedBy>
  <cp:revision>624</cp:revision>
  <dcterms:created xsi:type="dcterms:W3CDTF">2006-11-13T09:10:00Z</dcterms:created>
  <dcterms:modified xsi:type="dcterms:W3CDTF">2022-10-17T05:15:44Z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849A4ED79F6A4168823D8913AE8C4ED2</vt:lpwstr>
  </property>
</Properties>
</file>