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8" r:id="rId3"/>
    <p:sldId id="340" r:id="rId4"/>
    <p:sldId id="341" r:id="rId5"/>
    <p:sldId id="343" r:id="rId6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8" r:id="rId17"/>
    <p:sldId id="353" r:id="rId18"/>
    <p:sldId id="354" r:id="rId19"/>
    <p:sldId id="355" r:id="rId20"/>
    <p:sldId id="356" r:id="rId21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95" d="100"/>
          <a:sy n="95" d="100"/>
        </p:scale>
        <p:origin x="15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B846C-EEDF-4CD3-A53B-144C1945FB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48247-B489-4978-B684-9F67FD9EA4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/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/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/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/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66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rgbClr val="000066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0196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5.3.1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程序设计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417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浮点数据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浮点数据在机内的表示形式、浮点类型变量的定义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x87 FPU的寄存器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 数据寄存器、标记寄存器、状态寄存器、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 控制寄存器、用于异常处理的寄存器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x87 FPU指令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浮点数处理程序示例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160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0243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用于异常处理的三个寄存器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488" y="2348880"/>
            <a:ext cx="6927652" cy="163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最后一条</a:t>
            </a:r>
            <a:r>
              <a:rPr lang="en-US" altLang="zh-CN" sz="2800" b="1" i="0" dirty="0">
                <a:latin typeface="宋体" panose="02010600030101010101" pitchFamily="2" charset="-122"/>
              </a:rPr>
              <a:t>x87 FPU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指令指针寄存器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最后一条数据指针寄存器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最后一条</a:t>
            </a:r>
            <a:r>
              <a:rPr lang="en-US" altLang="zh-CN" sz="2800" b="1" i="0" dirty="0">
                <a:latin typeface="宋体" panose="02010600030101010101" pitchFamily="2" charset="-122"/>
              </a:rPr>
              <a:t>x87 FPU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指令操作码寄存器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80035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628800"/>
            <a:ext cx="5220580" cy="322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数据传输指令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算术指令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比较指令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超越函数指令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控制和常数指令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浮点数处理程序示例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188" y="1453635"/>
            <a:ext cx="69276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sz="2800" b="1" i="0" dirty="0">
                <a:latin typeface="宋体" panose="02010600030101010101" pitchFamily="2" charset="-122"/>
              </a:rPr>
              <a:t>&gt;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int main(int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argc</a:t>
            </a:r>
            <a:r>
              <a:rPr lang="en-US" altLang="zh-CN" sz="2800" b="1" i="0" dirty="0">
                <a:latin typeface="宋体" panose="02010600030101010101" pitchFamily="2" charset="-122"/>
              </a:rPr>
              <a:t>, char*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argv</a:t>
            </a:r>
            <a:r>
              <a:rPr lang="en-US" altLang="zh-CN" sz="2800" b="1" i="0" dirty="0">
                <a:latin typeface="宋体" panose="02010600030101010101" pitchFamily="2" charset="-122"/>
              </a:rPr>
              <a:t>[])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{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float x, y, z;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x = 3.14;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y = 5.701;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z = x + y;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800" b="1" i="0" dirty="0">
                <a:latin typeface="宋体" panose="02010600030101010101" pitchFamily="2" charset="-122"/>
              </a:rPr>
              <a:t>("%f\n", z);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	return 0;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}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950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浮点数处理程序示例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6" y="1772816"/>
            <a:ext cx="7777236" cy="418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用</a:t>
            </a:r>
            <a:r>
              <a:rPr lang="en-US" altLang="zh-CN" sz="2400" b="1" i="0" dirty="0">
                <a:latin typeface="宋体" panose="02010600030101010101" pitchFamily="2" charset="-122"/>
              </a:rPr>
              <a:t>VS2019</a:t>
            </a:r>
            <a:r>
              <a:rPr lang="zh-CN" altLang="en-US" sz="2400" b="1" i="0" dirty="0">
                <a:latin typeface="宋体" panose="02010600030101010101" pitchFamily="2" charset="-122"/>
              </a:rPr>
              <a:t>的开发环境，在对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程序进行编译时，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生成汇编语言程序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操作方法：设置“项目属性</a:t>
            </a:r>
            <a:r>
              <a:rPr lang="en-US" altLang="zh-CN" sz="2400" b="1" i="0" dirty="0">
                <a:latin typeface="宋体" panose="02010600030101010101" pitchFamily="2" charset="-122"/>
              </a:rPr>
              <a:t>-&gt; C/C++ -&gt;</a:t>
            </a:r>
            <a:r>
              <a:rPr lang="zh-CN" altLang="en-US" sz="2400" b="1" i="0" dirty="0">
                <a:latin typeface="宋体" panose="02010600030101010101" pitchFamily="2" charset="-122"/>
              </a:rPr>
              <a:t>输出文件</a:t>
            </a:r>
            <a:r>
              <a:rPr lang="en-US" altLang="zh-CN" sz="2400" b="1" i="0" dirty="0">
                <a:latin typeface="宋体" panose="02010600030101010101" pitchFamily="2" charset="-122"/>
              </a:rPr>
              <a:t>-&gt;</a:t>
            </a:r>
            <a:r>
              <a:rPr lang="zh-CN" altLang="en-US" sz="2400" b="1" i="0" dirty="0">
                <a:latin typeface="宋体" panose="02010600030101010101" pitchFamily="2" charset="-122"/>
              </a:rPr>
              <a:t>汇编程序输出”，选择“带源代码的程序集</a:t>
            </a:r>
            <a:r>
              <a:rPr lang="en-US" altLang="zh-CN" sz="2400" b="1" i="0" dirty="0">
                <a:latin typeface="宋体" panose="02010600030101010101" pitchFamily="2" charset="-122"/>
              </a:rPr>
              <a:t>(/FAs)”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生成的代码是</a:t>
            </a:r>
            <a:r>
              <a:rPr lang="en-US" altLang="zh-CN" sz="2400" b="1" i="0" dirty="0">
                <a:latin typeface="宋体" panose="02010600030101010101" pitchFamily="2" charset="-122"/>
              </a:rPr>
              <a:t>XMM</a:t>
            </a:r>
            <a:r>
              <a:rPr lang="zh-CN" altLang="en-US" sz="2400" b="1" i="0" dirty="0">
                <a:latin typeface="宋体" panose="02010600030101010101" pitchFamily="2" charset="-122"/>
              </a:rPr>
              <a:t>中的浮点数处理指令。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在编译时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设置使用的指令集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操作方法：设置“项目属性</a:t>
            </a:r>
            <a:r>
              <a:rPr lang="en-US" altLang="zh-CN" sz="2400" b="1" i="0" dirty="0">
                <a:latin typeface="宋体" panose="02010600030101010101" pitchFamily="2" charset="-122"/>
              </a:rPr>
              <a:t>-&gt; C/C++ -&gt;</a:t>
            </a:r>
            <a:r>
              <a:rPr lang="zh-CN" altLang="en-US" sz="2400" b="1" i="0" dirty="0">
                <a:latin typeface="宋体" panose="02010600030101010101" pitchFamily="2" charset="-122"/>
              </a:rPr>
              <a:t>代码生成</a:t>
            </a:r>
            <a:r>
              <a:rPr lang="en-US" altLang="zh-CN" sz="2400" b="1" i="0" dirty="0">
                <a:latin typeface="宋体" panose="02010600030101010101" pitchFamily="2" charset="-122"/>
              </a:rPr>
              <a:t>-&gt;</a:t>
            </a:r>
            <a:r>
              <a:rPr lang="zh-CN" altLang="en-US" sz="2400" b="1" i="0" dirty="0">
                <a:latin typeface="宋体" panose="02010600030101010101" pitchFamily="2" charset="-122"/>
              </a:rPr>
              <a:t>启用增强指令集”中选择“无增强指令</a:t>
            </a:r>
            <a:r>
              <a:rPr lang="en-US" altLang="zh-CN" sz="2400" b="1" i="0" dirty="0">
                <a:latin typeface="宋体" panose="02010600030101010101" pitchFamily="2" charset="-122"/>
              </a:rPr>
              <a:t>/arch:IA32”</a:t>
            </a:r>
            <a:r>
              <a:rPr lang="zh-CN" altLang="en-US" sz="2400" b="1" i="0" dirty="0">
                <a:latin typeface="宋体" panose="02010600030101010101" pitchFamily="2" charset="-122"/>
              </a:rPr>
              <a:t>，则会生成使用</a:t>
            </a:r>
            <a:r>
              <a:rPr lang="en-US" altLang="zh-CN" sz="2400" b="1" i="0" dirty="0">
                <a:latin typeface="宋体" panose="02010600030101010101" pitchFamily="2" charset="-122"/>
              </a:rPr>
              <a:t>x87 FPU</a:t>
            </a:r>
            <a:r>
              <a:rPr lang="zh-CN" altLang="en-US" sz="2400" b="1" i="0" dirty="0">
                <a:latin typeface="宋体" panose="02010600030101010101" pitchFamily="2" charset="-122"/>
              </a:rPr>
              <a:t>指令的程序。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浮点数处理程序示例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426313"/>
            <a:ext cx="7777236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在编译时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设置使用的指令集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7" y="1916832"/>
            <a:ext cx="7489205" cy="458856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浮点数处理程序示例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536" y="1412776"/>
            <a:ext cx="77772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	x = 3.14;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[__real@4048f5c3 (0A57B34h)]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fstp</a:t>
            </a: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[x]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y = 5.701;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[__real@40b66e98 (0A57B3Ch)]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fstp</a:t>
            </a: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[y]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u = 3.5;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[__real@40600000 (0A57B38h)]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fstp</a:t>
            </a: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[u]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z = x +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y+u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[x]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[y]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[u]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fstp</a:t>
            </a:r>
            <a:r>
              <a:rPr lang="en-US" altLang="zh-CN" sz="2400" b="1" i="0" dirty="0">
                <a:latin typeface="宋体" panose="02010600030101010101" pitchFamily="2" charset="-122"/>
              </a:rPr>
              <a:t>   qword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[z]  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浮点数处理程序示例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700808"/>
            <a:ext cx="71287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("%f\n", z);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sub    esp,8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400" b="1" i="0" dirty="0">
                <a:latin typeface="宋体" panose="02010600030101010101" pitchFamily="2" charset="-122"/>
              </a:rPr>
              <a:t>    qword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[z]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fstp</a:t>
            </a:r>
            <a:r>
              <a:rPr lang="en-US" altLang="zh-CN" sz="2400" b="1" i="0" dirty="0">
                <a:latin typeface="宋体" panose="02010600030101010101" pitchFamily="2" charset="-122"/>
              </a:rPr>
              <a:t>   qword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r>
              <a:rPr lang="en-US" altLang="zh-CN" sz="2400" b="1" i="0" dirty="0">
                <a:latin typeface="宋体" panose="02010600030101010101" pitchFamily="2" charset="-122"/>
              </a:rPr>
              <a:t>]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push   offset string "%f\n" (0A57B30h)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call   _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 (0A51046h)  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add    esp,0Ch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浮点数处理程序示例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544" y="1484784"/>
            <a:ext cx="80648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.686P  ;  686P </a:t>
            </a:r>
            <a:r>
              <a:rPr lang="zh-CN" altLang="en-US" sz="2400" b="1" i="0" dirty="0">
                <a:latin typeface="宋体" panose="02010600030101010101" pitchFamily="2" charset="-122"/>
              </a:rPr>
              <a:t>支持</a:t>
            </a:r>
            <a:r>
              <a:rPr lang="en-US" altLang="zh-CN" sz="2400" b="1" i="0" dirty="0">
                <a:latin typeface="宋体" panose="02010600030101010101" pitchFamily="2" charset="-122"/>
              </a:rPr>
              <a:t>80387</a:t>
            </a:r>
            <a:r>
              <a:rPr lang="zh-CN" altLang="en-US" sz="2400" b="1" i="0" dirty="0">
                <a:latin typeface="宋体" panose="02010600030101010101" pitchFamily="2" charset="-122"/>
              </a:rPr>
              <a:t>数学协处理器指令</a:t>
            </a:r>
            <a:endParaRPr lang="zh-CN" altLang="en-US" sz="2400" b="1" i="0" dirty="0">
              <a:latin typeface="宋体" panose="02010600030101010101" pitchFamily="2" charset="-122"/>
            </a:endParaRP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    </a:t>
            </a:r>
            <a:r>
              <a:rPr lang="en-US" altLang="zh-CN" sz="2400" b="1" i="0" dirty="0">
                <a:latin typeface="宋体" panose="02010600030101010101" pitchFamily="2" charset="-122"/>
              </a:rPr>
              <a:t>;  </a:t>
            </a:r>
            <a:r>
              <a:rPr lang="zh-CN" altLang="en-US" sz="2400" b="1" i="0" dirty="0">
                <a:latin typeface="宋体" panose="02010600030101010101" pitchFamily="2" charset="-122"/>
              </a:rPr>
              <a:t>将处理器选择伪指令换成 </a:t>
            </a:r>
            <a:r>
              <a:rPr lang="en-US" altLang="zh-CN" sz="2400" b="1" i="0" dirty="0">
                <a:latin typeface="宋体" panose="02010600030101010101" pitchFamily="2" charset="-122"/>
              </a:rPr>
              <a:t>.387, .486</a:t>
            </a:r>
            <a:r>
              <a:rPr lang="zh-CN" altLang="en-US" sz="2400" b="1" i="0" dirty="0">
                <a:latin typeface="宋体" panose="02010600030101010101" pitchFamily="2" charset="-122"/>
              </a:rPr>
              <a:t>等均可</a:t>
            </a:r>
            <a:endParaRPr lang="zh-CN" altLang="en-US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.model flat,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stdcall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400" b="1" i="0" dirty="0">
                <a:latin typeface="宋体" panose="02010600030101010101" pitchFamily="2" charset="-122"/>
              </a:rPr>
              <a:t> proto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stdcall</a:t>
            </a:r>
            <a:r>
              <a:rPr lang="en-US" altLang="zh-CN" sz="2400" b="1" i="0" dirty="0">
                <a:latin typeface="宋体" panose="02010600030101010101" pitchFamily="2" charset="-122"/>
              </a:rPr>
              <a:t> :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sz="2400" b="1" i="0" dirty="0">
                <a:latin typeface="宋体" panose="02010600030101010101" pitchFamily="2" charset="-122"/>
              </a:rPr>
              <a:t>  kernel32.lib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proto C :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sbyte</a:t>
            </a:r>
            <a:r>
              <a:rPr lang="en-US" altLang="zh-CN" sz="2400" b="1" i="0" dirty="0">
                <a:latin typeface="宋体" panose="02010600030101010101" pitchFamily="2" charset="-122"/>
              </a:rPr>
              <a:t>, :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vararg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sz="2400" b="1" i="0" dirty="0">
                <a:latin typeface="宋体" panose="02010600030101010101" pitchFamily="2" charset="-122"/>
              </a:rPr>
              <a:t>  libcmt.lib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sz="2400" b="1" i="0" dirty="0">
                <a:latin typeface="宋体" panose="02010600030101010101" pitchFamily="2" charset="-122"/>
              </a:rPr>
              <a:t>  legacy_stdio_definitions.lib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.data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db</a:t>
            </a:r>
            <a:r>
              <a:rPr lang="en-US" altLang="zh-CN" sz="2400" b="1" i="0" dirty="0">
                <a:latin typeface="宋体" panose="02010600030101010101" pitchFamily="2" charset="-122"/>
              </a:rPr>
              <a:t>	"%f",0ah, 0dh, 0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x  real4  3.14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y  real4  5.701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z  real4  0.0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.stack 200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0339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浮点数处理程序示例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1556792"/>
            <a:ext cx="80648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.code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main  proc  c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400" b="1" i="0" dirty="0">
                <a:latin typeface="宋体" panose="02010600030101010101" pitchFamily="2" charset="-122"/>
              </a:rPr>
              <a:t>    x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将</a:t>
            </a:r>
            <a:r>
              <a:rPr lang="en-US" altLang="zh-CN" sz="2400" b="1" i="0" dirty="0">
                <a:latin typeface="宋体" panose="02010600030101010101" pitchFamily="2" charset="-122"/>
              </a:rPr>
              <a:t>(x)</a:t>
            </a:r>
            <a:r>
              <a:rPr lang="zh-CN" altLang="en-US" sz="2400" b="1" i="0" dirty="0">
                <a:latin typeface="宋体" panose="02010600030101010101" pitchFamily="2" charset="-122"/>
              </a:rPr>
              <a:t> 压入数据寄存器栈的栈顶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</a:t>
            </a:r>
            <a:r>
              <a:rPr lang="en-US" altLang="zh-CN" sz="2400" b="1" i="0" dirty="0">
                <a:latin typeface="宋体" panose="02010600030101010101" pitchFamily="2" charset="-122"/>
              </a:rPr>
              <a:t>(0)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   y   ; 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</a:t>
            </a:r>
            <a:r>
              <a:rPr lang="en-US" altLang="zh-CN" sz="2400" b="1" i="0" dirty="0">
                <a:latin typeface="宋体" panose="02010600030101010101" pitchFamily="2" charset="-122"/>
              </a:rPr>
              <a:t>(0))+(y)-&gt;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</a:t>
            </a:r>
            <a:r>
              <a:rPr lang="en-US" altLang="zh-CN" sz="2400" b="1" i="0" dirty="0">
                <a:latin typeface="宋体" panose="02010600030101010101" pitchFamily="2" charset="-122"/>
              </a:rPr>
              <a:t>(0)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fst</a:t>
            </a:r>
            <a:r>
              <a:rPr lang="en-US" altLang="zh-CN" sz="2400" b="1" i="0" dirty="0">
                <a:latin typeface="宋体" panose="02010600030101010101" pitchFamily="2" charset="-122"/>
              </a:rPr>
              <a:t>    z   ; 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</a:t>
            </a:r>
            <a:r>
              <a:rPr lang="en-US" altLang="zh-CN" sz="2400" b="1" i="0" dirty="0">
                <a:latin typeface="宋体" panose="02010600030101010101" pitchFamily="2" charset="-122"/>
              </a:rPr>
              <a:t>(0))-&gt;z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sub 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r>
              <a:rPr lang="en-US" altLang="zh-CN" sz="2400" b="1" i="0" dirty="0">
                <a:latin typeface="宋体" panose="02010600030101010101" pitchFamily="2" charset="-122"/>
              </a:rPr>
              <a:t>,  8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fstp</a:t>
            </a:r>
            <a:r>
              <a:rPr lang="en-US" altLang="zh-CN" sz="2400" b="1" i="0" dirty="0">
                <a:latin typeface="宋体" panose="02010600030101010101" pitchFamily="2" charset="-122"/>
              </a:rPr>
              <a:t>  qword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r>
              <a:rPr lang="en-US" altLang="zh-CN" sz="2400" b="1" i="0" dirty="0">
                <a:latin typeface="宋体" panose="02010600030101010101" pitchFamily="2" charset="-122"/>
              </a:rPr>
              <a:t>]  ; 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</a:t>
            </a:r>
            <a:r>
              <a:rPr lang="en-US" altLang="zh-CN" sz="2400" b="1" i="0" dirty="0">
                <a:latin typeface="宋体" panose="02010600030101010101" pitchFamily="2" charset="-122"/>
              </a:rPr>
              <a:t>(0))</a:t>
            </a:r>
            <a:r>
              <a:rPr lang="zh-CN" altLang="en-US" sz="2400" b="1" i="0" dirty="0">
                <a:latin typeface="宋体" panose="02010600030101010101" pitchFamily="2" charset="-122"/>
              </a:rPr>
              <a:t>转换成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sz="2400" b="1" i="0" dirty="0">
                <a:latin typeface="宋体" panose="02010600030101010101" pitchFamily="2" charset="-122"/>
              </a:rPr>
              <a:t>类型，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              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送到内存堆栈中</a:t>
            </a:r>
            <a:endParaRPr lang="zh-CN" altLang="en-US" sz="2400" b="1" i="0" dirty="0">
              <a:latin typeface="宋体" panose="02010600030101010101" pitchFamily="2" charset="-122"/>
            </a:endParaRP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invoke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printf,offset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lpFmt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add 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r>
              <a:rPr lang="en-US" altLang="zh-CN" sz="2400" b="1" i="0" dirty="0">
                <a:latin typeface="宋体" panose="02010600030101010101" pitchFamily="2" charset="-122"/>
              </a:rPr>
              <a:t>,  8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invoke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400" b="1" i="0" dirty="0">
                <a:latin typeface="宋体" panose="02010600030101010101" pitchFamily="2" charset="-122"/>
              </a:rPr>
              <a:t>, 0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main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endp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end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6769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浮点数据在机内的表示形式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628800"/>
            <a:ext cx="6198056" cy="936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1" y="2852936"/>
            <a:ext cx="5974041" cy="9361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41" y="3861048"/>
            <a:ext cx="6016768" cy="9260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04248" y="1844824"/>
            <a:ext cx="2232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单精度浮点数</a:t>
            </a:r>
            <a:endParaRPr lang="en-US" altLang="zh-CN" sz="2400" b="1" i="0" dirty="0"/>
          </a:p>
          <a:p>
            <a:r>
              <a:rPr lang="en-US" altLang="zh-CN" sz="2400" b="1" i="0" dirty="0"/>
              <a:t>float</a:t>
            </a:r>
            <a:endParaRPr lang="zh-CN" altLang="en-US" sz="2400" b="1" i="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90647" y="3112166"/>
            <a:ext cx="2232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双精度浮点数</a:t>
            </a:r>
            <a:endParaRPr lang="en-US" altLang="zh-CN" sz="2400" b="1" i="0" dirty="0"/>
          </a:p>
          <a:p>
            <a:r>
              <a:rPr lang="en-US" altLang="zh-CN" sz="2400" b="1" i="0" dirty="0"/>
              <a:t>double</a:t>
            </a:r>
            <a:endParaRPr lang="zh-CN" altLang="en-US" sz="2400" b="1" i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6695575" y="4227720"/>
            <a:ext cx="2232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高精度浮点数</a:t>
            </a:r>
            <a:endParaRPr lang="en-US" altLang="zh-CN" sz="2400" b="1" i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570344" y="5071704"/>
            <a:ext cx="8003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符号位：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表示正数，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表示负数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指  数：采用“移码”来表示。单精度移 </a:t>
            </a:r>
            <a:r>
              <a:rPr lang="en-US" altLang="zh-CN" sz="2800" b="1" i="0" dirty="0">
                <a:latin typeface="宋体" panose="02010600030101010101" pitchFamily="2" charset="-122"/>
              </a:rPr>
              <a:t>7F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-126D -&gt;  00000001B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127D -&gt;  11111110B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6601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浮点数据在机内的表示形式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484783"/>
            <a:ext cx="7920880" cy="499067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16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14.1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浮点类型变量的定义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0243"/>
            <a:ext cx="82809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f1   real4   1.25    ; float , 4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f2   real8   1.25    ; double, 8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f3   real10  1.25    ; long double, 10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i1   dd      1.25    ; 4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个字节的变量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i2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dq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1.25    ; 8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个字节的变量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i3   dt      1.25    ; 10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个字节的变量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331" y="4221083"/>
            <a:ext cx="60486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i="0" dirty="0">
                <a:latin typeface="宋体" panose="02010600030101010101" pitchFamily="2" charset="-122"/>
              </a:rPr>
              <a:t>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f1 </a:t>
            </a:r>
            <a:r>
              <a:rPr lang="zh-CN" altLang="zh-CN" sz="2800" b="1" i="0" dirty="0">
                <a:latin typeface="宋体" panose="02010600030101010101" pitchFamily="2" charset="-122"/>
              </a:rPr>
              <a:t>和</a:t>
            </a:r>
            <a:r>
              <a:rPr lang="en-US" altLang="zh-CN" sz="2800" b="1" i="0" dirty="0">
                <a:latin typeface="宋体" panose="02010600030101010101" pitchFamily="2" charset="-122"/>
              </a:rPr>
              <a:t> i1 </a:t>
            </a:r>
            <a:r>
              <a:rPr lang="zh-CN" altLang="zh-CN" sz="2800" b="1" i="0" dirty="0">
                <a:latin typeface="宋体" panose="02010600030101010101" pitchFamily="2" charset="-122"/>
              </a:rPr>
              <a:t>中的存储结果相同；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zh-CN" altLang="zh-CN" sz="2800" b="1" i="0" dirty="0">
                <a:latin typeface="宋体" panose="02010600030101010101" pitchFamily="2" charset="-122"/>
              </a:rPr>
              <a:t>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f2 </a:t>
            </a:r>
            <a:r>
              <a:rPr lang="zh-CN" altLang="zh-CN" sz="2800" b="1" i="0" dirty="0">
                <a:latin typeface="宋体" panose="02010600030101010101" pitchFamily="2" charset="-122"/>
              </a:rPr>
              <a:t>和</a:t>
            </a:r>
            <a:r>
              <a:rPr lang="en-US" altLang="zh-CN" sz="2800" b="1" i="0" dirty="0">
                <a:latin typeface="宋体" panose="02010600030101010101" pitchFamily="2" charset="-122"/>
              </a:rPr>
              <a:t> i2 </a:t>
            </a:r>
            <a:r>
              <a:rPr lang="zh-CN" altLang="zh-CN" sz="2800" b="1" i="0" dirty="0">
                <a:latin typeface="宋体" panose="02010600030101010101" pitchFamily="2" charset="-122"/>
              </a:rPr>
              <a:t>中的存储结果相同；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zh-CN" altLang="zh-CN" sz="2800" b="1" i="0" dirty="0">
                <a:latin typeface="宋体" panose="02010600030101010101" pitchFamily="2" charset="-122"/>
              </a:rPr>
              <a:t>变量</a:t>
            </a:r>
            <a:r>
              <a:rPr lang="en-US" altLang="zh-CN" sz="2800" b="1" i="0" dirty="0">
                <a:latin typeface="宋体" panose="02010600030101010101" pitchFamily="2" charset="-122"/>
              </a:rPr>
              <a:t>f3 </a:t>
            </a:r>
            <a:r>
              <a:rPr lang="zh-CN" altLang="zh-CN" sz="2800" b="1" i="0" dirty="0">
                <a:latin typeface="宋体" panose="02010600030101010101" pitchFamily="2" charset="-122"/>
              </a:rPr>
              <a:t>和 </a:t>
            </a:r>
            <a:r>
              <a:rPr lang="en-US" altLang="zh-CN" sz="2800" b="1" i="0" dirty="0">
                <a:latin typeface="宋体" panose="02010600030101010101" pitchFamily="2" charset="-122"/>
              </a:rPr>
              <a:t>i3 </a:t>
            </a:r>
            <a:r>
              <a:rPr lang="zh-CN" altLang="zh-CN" sz="2800" b="1" i="0" dirty="0">
                <a:latin typeface="宋体" panose="02010600030101010101" pitchFamily="2" charset="-122"/>
              </a:rPr>
              <a:t>中的存储结果相同</a:t>
            </a:r>
            <a:r>
              <a:rPr lang="zh-CN" altLang="en-US" sz="2800" b="1" i="0" dirty="0">
                <a:latin typeface="宋体" panose="02010600030101010101" pitchFamily="2" charset="-122"/>
              </a:rPr>
              <a:t>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f1</a:t>
            </a:r>
            <a:r>
              <a:rPr lang="zh-CN" altLang="zh-CN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f2</a:t>
            </a:r>
            <a:r>
              <a:rPr lang="zh-CN" altLang="zh-CN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f3 </a:t>
            </a:r>
            <a:r>
              <a:rPr lang="zh-CN" altLang="zh-CN" sz="2800" b="1" i="0" dirty="0">
                <a:latin typeface="宋体" panose="02010600030101010101" pitchFamily="2" charset="-122"/>
              </a:rPr>
              <a:t>中的存储结果不同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160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0243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x87 FPU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数据寄存器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9108" y="2204735"/>
            <a:ext cx="7812868" cy="378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</a:rPr>
              <a:t>80</a:t>
            </a:r>
            <a:r>
              <a:rPr lang="zh-CN" altLang="en-US" sz="2800" b="1" i="0" dirty="0">
                <a:latin typeface="宋体" panose="02010600030101010101" pitchFamily="2" charset="-122"/>
              </a:rPr>
              <a:t>位的寄存器，存放高精度的浮点数据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名称： </a:t>
            </a:r>
            <a:r>
              <a:rPr lang="en-US" altLang="zh-CN" sz="2800" b="1" i="0" dirty="0">
                <a:latin typeface="宋体" panose="02010600030101010101" pitchFamily="2" charset="-122"/>
              </a:rPr>
              <a:t>r0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r1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r7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不能在指令中直接使用这些寄存器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FPU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</a:t>
            </a: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latin typeface="宋体" panose="02010600030101010101" pitchFamily="2" charset="-122"/>
              </a:rPr>
              <a:t>个数据寄存器组织成一个堆栈，按照后进先出的堆栈原则工作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当前栈顶的寄存器编号由</a:t>
            </a:r>
            <a:r>
              <a:rPr lang="en-US" altLang="zh-CN" sz="2800" b="1" i="0" dirty="0">
                <a:latin typeface="宋体" panose="02010600030101010101" pitchFamily="2" charset="-122"/>
              </a:rPr>
              <a:t>FPU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中的状态寄存器中的</a:t>
            </a:r>
            <a:r>
              <a:rPr lang="en-US" altLang="zh-CN" sz="2800" b="1" i="0" dirty="0">
                <a:latin typeface="宋体" panose="02010600030101010101" pitchFamily="2" charset="-122"/>
              </a:rPr>
              <a:t>TOP</a:t>
            </a:r>
            <a:r>
              <a:rPr lang="zh-CN" altLang="en-US" sz="2800" b="1" i="0" dirty="0">
                <a:latin typeface="宋体" panose="02010600030101010101" pitchFamily="2" charset="-122"/>
              </a:rPr>
              <a:t>字段指明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160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0243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x87 FPU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数据寄存器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3168530"/>
            <a:ext cx="3886228" cy="28527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3168530"/>
            <a:ext cx="3829078" cy="284799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8291" y="2001330"/>
            <a:ext cx="67001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设：</a:t>
            </a:r>
            <a:r>
              <a:rPr lang="en-US" altLang="zh-CN" sz="2800" b="1" i="0" dirty="0">
                <a:latin typeface="宋体" panose="02010600030101010101" pitchFamily="2" charset="-122"/>
              </a:rPr>
              <a:t>TOP</a:t>
            </a:r>
            <a:r>
              <a:rPr lang="zh-CN" altLang="zh-CN" sz="2800" b="1" i="0" dirty="0">
                <a:latin typeface="宋体" panose="02010600030101010101" pitchFamily="2" charset="-122"/>
              </a:rPr>
              <a:t>的初始值为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执行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800" b="1" i="0" dirty="0">
                <a:latin typeface="宋体" panose="02010600030101010101" pitchFamily="2" charset="-122"/>
              </a:rPr>
              <a:t>  f1 </a:t>
            </a:r>
            <a:r>
              <a:rPr lang="zh-CN" altLang="zh-CN" sz="2800" b="1" i="0" dirty="0">
                <a:latin typeface="宋体" panose="02010600030101010101" pitchFamily="2" charset="-122"/>
              </a:rPr>
              <a:t>和</a:t>
            </a: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fld</a:t>
            </a:r>
            <a:r>
              <a:rPr lang="en-US" altLang="zh-CN" sz="2800" b="1" i="0" dirty="0">
                <a:latin typeface="宋体" panose="02010600030101010101" pitchFamily="2" charset="-122"/>
              </a:rPr>
              <a:t>  f2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3316" y="6198548"/>
            <a:ext cx="6655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i="0" dirty="0">
                <a:latin typeface="宋体" panose="02010600030101010101" pitchFamily="2" charset="-122"/>
              </a:rPr>
              <a:t>助记符</a:t>
            </a:r>
            <a:r>
              <a:rPr lang="en-US" altLang="zh-CN" sz="2800" b="1" i="0" dirty="0">
                <a:latin typeface="宋体" panose="02010600030101010101" pitchFamily="2" charset="-122"/>
              </a:rPr>
              <a:t>st0 </a:t>
            </a:r>
            <a:r>
              <a:rPr lang="zh-CN" altLang="zh-CN" sz="2800" b="1" i="0" dirty="0">
                <a:latin typeface="宋体" panose="02010600030101010101" pitchFamily="2" charset="-122"/>
              </a:rPr>
              <a:t>始终是指向栈顶的数据寄存器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160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0243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标记寄存器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TAGS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188" y="3563561"/>
            <a:ext cx="8146479" cy="271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表明各数据寄存器中存放数的情况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00</a:t>
            </a:r>
            <a:r>
              <a:rPr lang="zh-CN" altLang="en-US" sz="2800" b="1" i="0" dirty="0">
                <a:latin typeface="宋体" panose="02010600030101010101" pitchFamily="2" charset="-122"/>
              </a:rPr>
              <a:t>：存有有效的数据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01</a:t>
            </a:r>
            <a:r>
              <a:rPr lang="zh-CN" altLang="en-US" sz="2800" b="1" i="0" dirty="0">
                <a:latin typeface="宋体" panose="02010600030101010101" pitchFamily="2" charset="-122"/>
              </a:rPr>
              <a:t>：数据为 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：数据是特殊数据</a:t>
            </a:r>
            <a:r>
              <a:rPr lang="en-US" altLang="zh-CN" sz="2800" b="1" i="0" dirty="0">
                <a:latin typeface="宋体" panose="02010600030101010101" pitchFamily="2" charset="-122"/>
              </a:rPr>
              <a:t>(</a:t>
            </a:r>
            <a:r>
              <a:rPr lang="zh-CN" altLang="en-US" sz="2400" b="1" i="0" dirty="0">
                <a:latin typeface="宋体" panose="02010600030101010101" pitchFamily="2" charset="-122"/>
              </a:rPr>
              <a:t>非数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NaN</a:t>
            </a:r>
            <a:r>
              <a:rPr lang="zh-CN" altLang="en-US" sz="2400" b="1" i="0" dirty="0">
                <a:latin typeface="宋体" panose="02010600030101010101" pitchFamily="2" charset="-122"/>
              </a:rPr>
              <a:t>、无穷大或非规格化数</a:t>
            </a:r>
            <a:r>
              <a:rPr lang="en-US" altLang="zh-CN" sz="2400" b="1" i="0" dirty="0">
                <a:latin typeface="宋体" panose="02010600030101010101" pitchFamily="2" charset="-122"/>
              </a:rPr>
              <a:t>)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11</a:t>
            </a:r>
            <a:r>
              <a:rPr lang="zh-CN" altLang="en-US" sz="2800" b="1" i="0" dirty="0">
                <a:latin typeface="宋体" panose="02010600030101010101" pitchFamily="2" charset="-122"/>
              </a:rPr>
              <a:t>：没有数据（空状态）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204864"/>
            <a:ext cx="7515280" cy="1157296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160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0243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状态寄存器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STAT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172" y="2839193"/>
            <a:ext cx="801203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B=1</a:t>
            </a:r>
            <a:r>
              <a:rPr lang="zh-CN" altLang="en-US" b="1" i="0" dirty="0">
                <a:latin typeface="宋体" panose="02010600030101010101" pitchFamily="2" charset="-122"/>
              </a:rPr>
              <a:t>： </a:t>
            </a:r>
            <a:r>
              <a:rPr lang="en-US" altLang="zh-CN" b="1" i="0" dirty="0">
                <a:latin typeface="宋体" panose="02010600030101010101" pitchFamily="2" charset="-122"/>
              </a:rPr>
              <a:t>FPU</a:t>
            </a:r>
            <a:r>
              <a:rPr lang="zh-CN" altLang="en-US" b="1" i="0" dirty="0">
                <a:latin typeface="宋体" panose="02010600030101010101" pitchFamily="2" charset="-122"/>
              </a:rPr>
              <a:t>忙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TOP</a:t>
            </a:r>
            <a:r>
              <a:rPr lang="zh-CN" altLang="en-US" b="1" i="0" dirty="0">
                <a:latin typeface="宋体" panose="02010600030101010101" pitchFamily="2" charset="-122"/>
              </a:rPr>
              <a:t>：指明了当前栈顶的浮点数据寄存器编号（</a:t>
            </a:r>
            <a:r>
              <a:rPr lang="en-US" altLang="zh-CN" b="1" i="0" dirty="0">
                <a:latin typeface="宋体" panose="02010600030101010101" pitchFamily="2" charset="-122"/>
              </a:rPr>
              <a:t>0~7</a:t>
            </a:r>
            <a:r>
              <a:rPr lang="zh-CN" altLang="en-US" b="1" i="0" dirty="0">
                <a:latin typeface="宋体" panose="02010600030101010101" pitchFamily="2" charset="-122"/>
              </a:rPr>
              <a:t>）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C0~C3</a:t>
            </a:r>
            <a:r>
              <a:rPr lang="zh-CN" altLang="en-US" b="1" i="0" dirty="0">
                <a:latin typeface="宋体" panose="02010600030101010101" pitchFamily="2" charset="-122"/>
              </a:rPr>
              <a:t>：保存浮点运算结果的标志，与</a:t>
            </a:r>
            <a:r>
              <a:rPr lang="en-US" altLang="zh-CN" b="1" i="0" dirty="0">
                <a:latin typeface="宋体" panose="02010600030101010101" pitchFamily="2" charset="-122"/>
              </a:rPr>
              <a:t>SF</a:t>
            </a:r>
            <a:r>
              <a:rPr lang="zh-CN" altLang="en-US" b="1" i="0" dirty="0">
                <a:latin typeface="宋体" panose="02010600030101010101" pitchFamily="2" charset="-12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</a:rPr>
              <a:t>ZF</a:t>
            </a:r>
            <a:r>
              <a:rPr lang="zh-CN" altLang="en-US" b="1" i="0" dirty="0">
                <a:latin typeface="宋体" panose="02010600030101010101" pitchFamily="2" charset="-12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</a:rPr>
              <a:t>OF</a:t>
            </a:r>
            <a:r>
              <a:rPr lang="zh-CN" altLang="en-US" b="1" i="0" dirty="0">
                <a:latin typeface="宋体" panose="02010600030101010101" pitchFamily="2" charset="-12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</a:rPr>
              <a:t>CF</a:t>
            </a:r>
            <a:r>
              <a:rPr lang="zh-CN" altLang="en-US" b="1" i="0" dirty="0">
                <a:latin typeface="宋体" panose="02010600030101010101" pitchFamily="2" charset="-122"/>
              </a:rPr>
              <a:t>等的作用类似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ES=1</a:t>
            </a:r>
            <a:r>
              <a:rPr lang="zh-CN" altLang="en-US" b="1" i="0" dirty="0">
                <a:latin typeface="宋体" panose="02010600030101010101" pitchFamily="2" charset="-122"/>
              </a:rPr>
              <a:t>，至少存在一种错误，即第</a:t>
            </a:r>
            <a:r>
              <a:rPr lang="en-US" altLang="zh-CN" b="1" i="0" dirty="0">
                <a:latin typeface="宋体" panose="02010600030101010101" pitchFamily="2" charset="-122"/>
              </a:rPr>
              <a:t>5~0</a:t>
            </a:r>
            <a:r>
              <a:rPr lang="zh-CN" altLang="en-US" b="1" i="0" dirty="0">
                <a:latin typeface="宋体" panose="02010600030101010101" pitchFamily="2" charset="-122"/>
              </a:rPr>
              <a:t>位中至少有一位置为</a:t>
            </a:r>
            <a:r>
              <a:rPr lang="en-US" altLang="zh-CN" b="1" i="0" dirty="0">
                <a:latin typeface="宋体" panose="02010600030101010101" pitchFamily="2" charset="-122"/>
              </a:rPr>
              <a:t>1</a:t>
            </a:r>
            <a:r>
              <a:rPr lang="zh-CN" altLang="en-US" b="1" i="0" dirty="0">
                <a:latin typeface="宋体" panose="02010600030101010101" pitchFamily="2" charset="-122"/>
              </a:rPr>
              <a:t>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SF=1</a:t>
            </a:r>
            <a:r>
              <a:rPr lang="zh-CN" altLang="en-US" b="1" i="0" dirty="0">
                <a:latin typeface="宋体" panose="02010600030101010101" pitchFamily="2" charset="-122"/>
              </a:rPr>
              <a:t>：上溢（栈满时再入栈，</a:t>
            </a:r>
            <a:r>
              <a:rPr lang="en-US" altLang="zh-CN" b="1" i="0" dirty="0">
                <a:latin typeface="宋体" panose="02010600030101010101" pitchFamily="2" charset="-122"/>
              </a:rPr>
              <a:t>C1=1</a:t>
            </a:r>
            <a:r>
              <a:rPr lang="zh-CN" altLang="en-US" b="1" i="0" dirty="0">
                <a:latin typeface="宋体" panose="02010600030101010101" pitchFamily="2" charset="-122"/>
              </a:rPr>
              <a:t>）；下溢（栈空再出栈，</a:t>
            </a:r>
            <a:r>
              <a:rPr lang="en-US" altLang="zh-CN" b="1" i="0" dirty="0">
                <a:latin typeface="宋体" panose="02010600030101010101" pitchFamily="2" charset="-122"/>
              </a:rPr>
              <a:t>C1=0</a:t>
            </a:r>
            <a:r>
              <a:rPr lang="zh-CN" altLang="en-US" b="1" i="0" dirty="0">
                <a:latin typeface="宋体" panose="02010600030101010101" pitchFamily="2" charset="-122"/>
              </a:rPr>
              <a:t>）；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PE=1</a:t>
            </a:r>
            <a:r>
              <a:rPr lang="zh-CN" altLang="en-US" b="1" i="0" dirty="0">
                <a:latin typeface="宋体" panose="02010600030101010101" pitchFamily="2" charset="-122"/>
              </a:rPr>
              <a:t>：精度异常，运算结果不能用精确表示成目的操作数的格式；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UE=1</a:t>
            </a:r>
            <a:r>
              <a:rPr lang="zh-CN" altLang="en-US" b="1" i="0" dirty="0">
                <a:latin typeface="宋体" panose="02010600030101010101" pitchFamily="2" charset="-122"/>
              </a:rPr>
              <a:t>：向下溢出异常，结果太小，小于目标操作数允许的最小值；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OE=1</a:t>
            </a:r>
            <a:r>
              <a:rPr lang="zh-CN" altLang="en-US" b="1" i="0" dirty="0">
                <a:latin typeface="宋体" panose="02010600030101010101" pitchFamily="2" charset="-122"/>
              </a:rPr>
              <a:t>：向上溢出异常，结果太大，超过了目标操作数允许的最大值；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ZE=1</a:t>
            </a:r>
            <a:r>
              <a:rPr lang="zh-CN" altLang="en-US" b="1" i="0" dirty="0">
                <a:latin typeface="宋体" panose="02010600030101010101" pitchFamily="2" charset="-122"/>
              </a:rPr>
              <a:t>：除</a:t>
            </a:r>
            <a:r>
              <a:rPr lang="en-US" altLang="zh-CN" b="1" i="0" dirty="0">
                <a:latin typeface="宋体" panose="02010600030101010101" pitchFamily="2" charset="-122"/>
              </a:rPr>
              <a:t>0</a:t>
            </a:r>
            <a:r>
              <a:rPr lang="zh-CN" altLang="en-US" b="1" i="0" dirty="0">
                <a:latin typeface="宋体" panose="02010600030101010101" pitchFamily="2" charset="-122"/>
              </a:rPr>
              <a:t>异常，除数为</a:t>
            </a:r>
            <a:r>
              <a:rPr lang="en-US" altLang="zh-CN" b="1" i="0" dirty="0">
                <a:latin typeface="宋体" panose="02010600030101010101" pitchFamily="2" charset="-122"/>
              </a:rPr>
              <a:t>0</a:t>
            </a:r>
            <a:r>
              <a:rPr lang="zh-CN" altLang="en-US" b="1" i="0" dirty="0">
                <a:latin typeface="宋体" panose="02010600030101010101" pitchFamily="2" charset="-122"/>
              </a:rPr>
              <a:t>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DE=1</a:t>
            </a:r>
            <a:r>
              <a:rPr lang="zh-CN" altLang="en-US" b="1" i="0" dirty="0">
                <a:latin typeface="宋体" panose="02010600030101010101" pitchFamily="2" charset="-122"/>
              </a:rPr>
              <a:t>：不合规格操作数异常，至少有一个操作数是非规格化的；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IE=1</a:t>
            </a:r>
            <a:r>
              <a:rPr lang="zh-CN" altLang="en-US" b="1" i="0" dirty="0">
                <a:latin typeface="宋体" panose="02010600030101010101" pitchFamily="2" charset="-122"/>
              </a:rPr>
              <a:t>：无效操作异常，非法操作，如对负数开平方等。</a:t>
            </a:r>
            <a:endParaRPr lang="zh-CN" altLang="en-US" b="1" i="0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281" y="2060848"/>
            <a:ext cx="8172510" cy="700093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160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x87 FPU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480243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控制寄存器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CTRL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2660" y="2997458"/>
            <a:ext cx="8012039" cy="350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宋体" panose="02010600030101010101" pitchFamily="2" charset="-122"/>
              </a:rPr>
              <a:t>最低</a:t>
            </a:r>
            <a:r>
              <a:rPr lang="en-US" altLang="zh-CN" b="1" i="0" dirty="0">
                <a:latin typeface="宋体" panose="02010600030101010101" pitchFamily="2" charset="-122"/>
              </a:rPr>
              <a:t>6</a:t>
            </a:r>
            <a:r>
              <a:rPr lang="zh-CN" altLang="en-US" b="1" i="0" dirty="0">
                <a:latin typeface="宋体" panose="02010600030101010101" pitchFamily="2" charset="-122"/>
              </a:rPr>
              <a:t>位与状态寄存器的最低</a:t>
            </a:r>
            <a:r>
              <a:rPr lang="en-US" altLang="zh-CN" b="1" i="0" dirty="0">
                <a:latin typeface="宋体" panose="02010600030101010101" pitchFamily="2" charset="-122"/>
              </a:rPr>
              <a:t>6</a:t>
            </a:r>
            <a:r>
              <a:rPr lang="zh-CN" altLang="en-US" b="1" i="0" dirty="0">
                <a:latin typeface="宋体" panose="02010600030101010101" pitchFamily="2" charset="-122"/>
              </a:rPr>
              <a:t>位对应，决定相应的错误是否被屏蔽。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i="0" dirty="0">
                <a:latin typeface="宋体" panose="02010600030101010101" pitchFamily="2" charset="-122"/>
              </a:rPr>
              <a:t>   若异常屏蔽位为</a:t>
            </a:r>
            <a:r>
              <a:rPr lang="en-US" altLang="zh-CN" b="1" i="0" dirty="0">
                <a:latin typeface="宋体" panose="02010600030101010101" pitchFamily="2" charset="-122"/>
              </a:rPr>
              <a:t>1</a:t>
            </a:r>
            <a:r>
              <a:rPr lang="zh-CN" altLang="en-US" b="1" i="0" dirty="0">
                <a:latin typeface="宋体" panose="02010600030101010101" pitchFamily="2" charset="-122"/>
              </a:rPr>
              <a:t>，则该异常被屏蔽，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i="0" dirty="0">
                <a:latin typeface="宋体" panose="02010600030101010101" pitchFamily="2" charset="-122"/>
              </a:rPr>
              <a:t>   若异常没有被屏蔽，则</a:t>
            </a:r>
            <a:r>
              <a:rPr lang="en-US" altLang="zh-CN" b="1" i="0" dirty="0">
                <a:latin typeface="宋体" panose="02010600030101010101" pitchFamily="2" charset="-122"/>
              </a:rPr>
              <a:t>FPU</a:t>
            </a:r>
            <a:r>
              <a:rPr lang="zh-CN" altLang="en-US" b="1" i="0" dirty="0">
                <a:latin typeface="宋体" panose="02010600030101010101" pitchFamily="2" charset="-122"/>
              </a:rPr>
              <a:t>将调用异常处理程序。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>
                <a:latin typeface="宋体" panose="02010600030101010101" pitchFamily="2" charset="-122"/>
              </a:rPr>
              <a:t>PC</a:t>
            </a:r>
            <a:r>
              <a:rPr lang="zh-CN" altLang="en-US" b="1" i="0" dirty="0">
                <a:latin typeface="宋体" panose="02010600030101010101" pitchFamily="2" charset="-122"/>
              </a:rPr>
              <a:t>： 用于控制浮点计算结果的精度。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00</a:t>
            </a:r>
            <a:r>
              <a:rPr lang="zh-CN" altLang="en-US" b="1" i="0" dirty="0">
                <a:latin typeface="宋体" panose="02010600030101010101" pitchFamily="2" charset="-122"/>
              </a:rPr>
              <a:t>表示单精度，</a:t>
            </a:r>
            <a:r>
              <a:rPr lang="en-US" altLang="zh-CN" b="1" i="0" dirty="0">
                <a:latin typeface="宋体" panose="02010600030101010101" pitchFamily="2" charset="-122"/>
              </a:rPr>
              <a:t>01</a:t>
            </a:r>
            <a:r>
              <a:rPr lang="zh-CN" altLang="en-US" b="1" i="0" dirty="0">
                <a:latin typeface="宋体" panose="02010600030101010101" pitchFamily="2" charset="-122"/>
              </a:rPr>
              <a:t>保留，</a:t>
            </a:r>
            <a:r>
              <a:rPr lang="en-US" altLang="zh-CN" b="1" i="0" dirty="0">
                <a:latin typeface="宋体" panose="02010600030101010101" pitchFamily="2" charset="-122"/>
              </a:rPr>
              <a:t>10</a:t>
            </a:r>
            <a:r>
              <a:rPr lang="zh-CN" altLang="en-US" b="1" i="0" dirty="0">
                <a:latin typeface="宋体" panose="02010600030101010101" pitchFamily="2" charset="-122"/>
              </a:rPr>
              <a:t>表示双精度，</a:t>
            </a:r>
            <a:r>
              <a:rPr lang="en-US" altLang="zh-CN" b="1" i="0" dirty="0">
                <a:latin typeface="宋体" panose="02010600030101010101" pitchFamily="2" charset="-122"/>
              </a:rPr>
              <a:t>11</a:t>
            </a:r>
            <a:r>
              <a:rPr lang="zh-CN" altLang="en-US" b="1" i="0" dirty="0">
                <a:latin typeface="宋体" panose="02010600030101010101" pitchFamily="2" charset="-122"/>
              </a:rPr>
              <a:t>表示扩展精度。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>
                <a:latin typeface="宋体" panose="02010600030101010101" pitchFamily="2" charset="-122"/>
              </a:rPr>
              <a:t>RC</a:t>
            </a:r>
            <a:r>
              <a:rPr lang="zh-CN" altLang="en-US" b="1" i="0" dirty="0">
                <a:latin typeface="宋体" panose="02010600030101010101" pitchFamily="2" charset="-122"/>
              </a:rPr>
              <a:t>：舍入控制位。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00</a:t>
            </a:r>
            <a:r>
              <a:rPr lang="zh-CN" altLang="en-US" b="1" i="0" dirty="0">
                <a:latin typeface="宋体" panose="02010600030101010101" pitchFamily="2" charset="-122"/>
              </a:rPr>
              <a:t>表示四舍五入； </a:t>
            </a:r>
            <a:r>
              <a:rPr lang="en-US" altLang="zh-CN" b="1" i="0" dirty="0">
                <a:latin typeface="宋体" panose="02010600030101010101" pitchFamily="2" charset="-122"/>
              </a:rPr>
              <a:t>01</a:t>
            </a:r>
            <a:r>
              <a:rPr lang="zh-CN" altLang="en-US" b="1" i="0" dirty="0">
                <a:latin typeface="宋体" panose="02010600030101010101" pitchFamily="2" charset="-122"/>
              </a:rPr>
              <a:t>表示向下舍入，即取地板；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10</a:t>
            </a:r>
            <a:r>
              <a:rPr lang="zh-CN" altLang="en-US" b="1" i="0" dirty="0">
                <a:latin typeface="宋体" panose="02010600030101010101" pitchFamily="2" charset="-122"/>
              </a:rPr>
              <a:t>表示向上舍入，即取天花板；</a:t>
            </a:r>
            <a:r>
              <a:rPr lang="en-US" altLang="zh-CN" b="1" i="0" dirty="0">
                <a:latin typeface="宋体" panose="02010600030101010101" pitchFamily="2" charset="-122"/>
              </a:rPr>
              <a:t>11</a:t>
            </a:r>
            <a:r>
              <a:rPr lang="zh-CN" altLang="en-US" b="1" i="0" dirty="0">
                <a:latin typeface="宋体" panose="02010600030101010101" pitchFamily="2" charset="-122"/>
              </a:rPr>
              <a:t>表示截断舍入；</a:t>
            </a:r>
            <a:endParaRPr lang="zh-CN" altLang="en-US" b="1" i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>
                <a:latin typeface="宋体" panose="02010600030101010101" pitchFamily="2" charset="-122"/>
              </a:rPr>
              <a:t>IC</a:t>
            </a:r>
            <a:r>
              <a:rPr lang="zh-CN" altLang="en-US" b="1" i="0" dirty="0">
                <a:latin typeface="宋体" panose="02010600030101010101" pitchFamily="2" charset="-122"/>
              </a:rPr>
              <a:t>：无穷大控制，对</a:t>
            </a:r>
            <a:r>
              <a:rPr lang="en-US" altLang="zh-CN" b="1" i="0" dirty="0">
                <a:latin typeface="宋体" panose="02010600030101010101" pitchFamily="2" charset="-122"/>
              </a:rPr>
              <a:t>80387</a:t>
            </a:r>
            <a:r>
              <a:rPr lang="zh-CN" altLang="en-US" b="1" i="0" dirty="0">
                <a:latin typeface="宋体" panose="02010600030101010101" pitchFamily="2" charset="-122"/>
              </a:rPr>
              <a:t>以后的</a:t>
            </a:r>
            <a:r>
              <a:rPr lang="en-US" altLang="zh-CN" b="1" i="0" dirty="0">
                <a:latin typeface="宋体" panose="02010600030101010101" pitchFamily="2" charset="-122"/>
              </a:rPr>
              <a:t>FPU</a:t>
            </a:r>
            <a:r>
              <a:rPr lang="zh-CN" altLang="en-US" b="1" i="0" dirty="0">
                <a:latin typeface="宋体" panose="02010600030101010101" pitchFamily="2" charset="-122"/>
              </a:rPr>
              <a:t>，该位必须置</a:t>
            </a:r>
            <a:r>
              <a:rPr lang="en-US" altLang="zh-CN" b="1" i="0" dirty="0">
                <a:latin typeface="宋体" panose="02010600030101010101" pitchFamily="2" charset="-122"/>
              </a:rPr>
              <a:t>1</a:t>
            </a:r>
            <a:r>
              <a:rPr lang="zh-CN" altLang="en-US" b="1" i="0" dirty="0">
                <a:latin typeface="宋体" panose="02010600030101010101" pitchFamily="2" charset="-122"/>
              </a:rPr>
              <a:t>。</a:t>
            </a:r>
            <a:endParaRPr lang="zh-CN" altLang="en-US" b="1" i="0" dirty="0"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306" y="2003463"/>
            <a:ext cx="8515412" cy="700093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0</TotalTime>
  <Words>3094</Words>
  <Application>WPS 演示</Application>
  <PresentationFormat>全屏显示(4:3)</PresentationFormat>
  <Paragraphs>201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Tahoma</vt:lpstr>
      <vt:lpstr>黑体</vt:lpstr>
      <vt:lpstr>华文新魏</vt:lpstr>
      <vt:lpstr>Cambria Math</vt:lpstr>
      <vt:lpstr>微软雅黑</vt:lpstr>
      <vt:lpstr>Arial Unicode MS</vt:lpstr>
      <vt:lpstr>等线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李海波</cp:lastModifiedBy>
  <cp:revision>328</cp:revision>
  <dcterms:created xsi:type="dcterms:W3CDTF">2113-01-01T00:00:00Z</dcterms:created>
  <dcterms:modified xsi:type="dcterms:W3CDTF">2022-08-30T12:06:01Z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B26D81C335CA42139D7175C1D5206DAA</vt:lpwstr>
  </property>
  <property fmtid="{D5CDD505-2E9C-101B-9397-08002B2CF9AE}" pid="3" name="KSOProductBuildVer">
    <vt:lpwstr>2052-11.1.0.12313</vt:lpwstr>
  </property>
</Properties>
</file>