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3"/>
    <p:sldId id="321" r:id="rId4"/>
    <p:sldId id="339" r:id="rId5"/>
    <p:sldId id="340" r:id="rId6"/>
    <p:sldId id="341" r:id="rId7"/>
    <p:sldId id="342" r:id="rId8"/>
    <p:sldId id="344" r:id="rId9"/>
    <p:sldId id="350" r:id="rId10"/>
    <p:sldId id="343" r:id="rId11"/>
    <p:sldId id="345" r:id="rId12"/>
    <p:sldId id="346" r:id="rId13"/>
    <p:sldId id="347" r:id="rId14"/>
    <p:sldId id="348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0" autoAdjust="0"/>
  </p:normalViewPr>
  <p:slideViewPr>
    <p:cSldViewPr>
      <p:cViewPr varScale="1">
        <p:scale>
          <a:sx n="95" d="100"/>
          <a:sy n="95" d="100"/>
        </p:scale>
        <p:origin x="154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/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/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/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/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>
          <a:solidFill>
            <a:srgbClr val="000066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rgbClr val="000066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5681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5.3.2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程序设计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7561262" cy="442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技术简介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  单指令多数据流的基本概念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MMX</a:t>
            </a:r>
            <a:r>
              <a:rPr lang="zh-CN" altLang="en-US" sz="2800" b="1" i="0" dirty="0">
                <a:latin typeface="宋体" panose="02010600030101010101" pitchFamily="2" charset="-122"/>
              </a:rPr>
              <a:t>寄存器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  环绕与饱和运算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MMX指令简介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MMX编程示例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用C语言编写MMX应用程序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1864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556792"/>
            <a:ext cx="777723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latin typeface="宋体" panose="02010600030101010101" pitchFamily="2" charset="-122"/>
              </a:rPr>
              <a:t>实现两个向量的內积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zh-CN" altLang="en-US" b="1" i="0" dirty="0">
                <a:latin typeface="宋体" panose="02010600030101010101" pitchFamily="2" charset="-122"/>
              </a:rPr>
              <a:t>设有向量 </a:t>
            </a:r>
            <a:r>
              <a:rPr lang="en-US" altLang="zh-CN" b="1" i="0" dirty="0">
                <a:latin typeface="宋体" panose="02010600030101010101" pitchFamily="2" charset="-122"/>
              </a:rPr>
              <a:t>a=(a1,a2,a3,a4)</a:t>
            </a:r>
            <a:r>
              <a:rPr lang="zh-CN" altLang="en-US" b="1" i="0" dirty="0">
                <a:latin typeface="宋体" panose="02010600030101010101" pitchFamily="2" charset="-122"/>
              </a:rPr>
              <a:t>，向量</a:t>
            </a:r>
            <a:r>
              <a:rPr lang="en-US" altLang="zh-CN" b="1" i="0" dirty="0">
                <a:latin typeface="宋体" panose="02010600030101010101" pitchFamily="2" charset="-122"/>
              </a:rPr>
              <a:t>b=(b1,b2,b3,b4)</a:t>
            </a:r>
            <a:r>
              <a:rPr lang="zh-CN" altLang="en-US" b="1" i="0" dirty="0">
                <a:latin typeface="宋体" panose="02010600030101010101" pitchFamily="2" charset="-122"/>
              </a:rPr>
              <a:t>。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zh-CN" altLang="en-US" b="1" i="0" dirty="0">
                <a:latin typeface="宋体" panose="02010600030101010101" pitchFamily="2" charset="-122"/>
              </a:rPr>
              <a:t>向量</a:t>
            </a:r>
            <a:r>
              <a:rPr lang="en-US" altLang="zh-CN" b="1" i="0" dirty="0">
                <a:latin typeface="宋体" panose="02010600030101010101" pitchFamily="2" charset="-122"/>
              </a:rPr>
              <a:t>a</a:t>
            </a:r>
            <a:r>
              <a:rPr lang="zh-CN" altLang="en-US" b="1" i="0" dirty="0">
                <a:latin typeface="宋体" panose="02010600030101010101" pitchFamily="2" charset="-122"/>
              </a:rPr>
              <a:t>、</a:t>
            </a:r>
            <a:r>
              <a:rPr lang="en-US" altLang="zh-CN" b="1" i="0" dirty="0">
                <a:latin typeface="宋体" panose="02010600030101010101" pitchFamily="2" charset="-122"/>
              </a:rPr>
              <a:t>b</a:t>
            </a:r>
            <a:r>
              <a:rPr lang="zh-CN" altLang="en-US" b="1" i="0" dirty="0">
                <a:latin typeface="宋体" panose="02010600030101010101" pitchFamily="2" charset="-122"/>
              </a:rPr>
              <a:t>的內积为 </a:t>
            </a:r>
            <a:r>
              <a:rPr lang="en-US" altLang="zh-CN" b="1" i="0" dirty="0">
                <a:latin typeface="宋体" panose="02010600030101010101" pitchFamily="2" charset="-122"/>
              </a:rPr>
              <a:t>&lt;</a:t>
            </a:r>
            <a:r>
              <a:rPr lang="en-US" altLang="zh-CN" b="1" i="0" dirty="0" err="1">
                <a:latin typeface="宋体" panose="02010600030101010101" pitchFamily="2" charset="-122"/>
              </a:rPr>
              <a:t>a,b</a:t>
            </a:r>
            <a:r>
              <a:rPr lang="en-US" altLang="zh-CN" b="1" i="0" dirty="0">
                <a:latin typeface="宋体" panose="02010600030101010101" pitchFamily="2" charset="-122"/>
              </a:rPr>
              <a:t>&gt;=a1*b1+a2*b2+a3*b3+a4*b4</a:t>
            </a:r>
            <a:r>
              <a:rPr lang="zh-CN" altLang="en-US" b="1" i="0" dirty="0">
                <a:latin typeface="宋体" panose="02010600030101010101" pitchFamily="2" charset="-122"/>
              </a:rPr>
              <a:t>。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.686P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.MMX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.model flat, c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b="1" i="0" dirty="0">
                <a:latin typeface="宋体" panose="02010600030101010101" pitchFamily="2" charset="-122"/>
              </a:rPr>
              <a:t> proto </a:t>
            </a:r>
            <a:r>
              <a:rPr lang="en-US" altLang="zh-CN" b="1" i="0" dirty="0" err="1">
                <a:latin typeface="宋体" panose="02010600030101010101" pitchFamily="2" charset="-122"/>
              </a:rPr>
              <a:t>stdcall</a:t>
            </a:r>
            <a:r>
              <a:rPr lang="en-US" altLang="zh-CN" b="1" i="0" dirty="0">
                <a:latin typeface="宋体" panose="02010600030101010101" pitchFamily="2" charset="-122"/>
              </a:rPr>
              <a:t> :DWORD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b="1" i="0" dirty="0">
                <a:latin typeface="宋体" panose="02010600030101010101" pitchFamily="2" charset="-122"/>
              </a:rPr>
              <a:t>      proto  :</a:t>
            </a:r>
            <a:r>
              <a:rPr lang="en-US" altLang="zh-CN" b="1" i="0" dirty="0" err="1">
                <a:latin typeface="宋体" panose="02010600030101010101" pitchFamily="2" charset="-122"/>
              </a:rPr>
              <a:t>vararg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includelib</a:t>
            </a:r>
            <a:r>
              <a:rPr lang="en-US" altLang="zh-CN" b="1" i="0" dirty="0">
                <a:latin typeface="宋体" panose="02010600030101010101" pitchFamily="2" charset="-122"/>
              </a:rPr>
              <a:t>  libcmt.lib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includelib</a:t>
            </a:r>
            <a:r>
              <a:rPr lang="en-US" altLang="zh-CN" b="1" i="0" dirty="0">
                <a:latin typeface="宋体" panose="02010600030101010101" pitchFamily="2" charset="-122"/>
              </a:rPr>
              <a:t>  legacy_stdio_definitions.lib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.data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buf1        sword   1, -2, 3, 400H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buf2        sword   2, 3, 4, 500H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buf3        </a:t>
            </a:r>
            <a:r>
              <a:rPr lang="en-US" altLang="zh-CN" b="1" i="0" dirty="0" err="1">
                <a:latin typeface="宋体" panose="02010600030101010101" pitchFamily="2" charset="-122"/>
              </a:rPr>
              <a:t>sdword</a:t>
            </a:r>
            <a:r>
              <a:rPr lang="en-US" altLang="zh-CN" b="1" i="0" dirty="0">
                <a:latin typeface="宋体" panose="02010600030101010101" pitchFamily="2" charset="-122"/>
              </a:rPr>
              <a:t>   0, 0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lpFmt</a:t>
            </a:r>
            <a:r>
              <a:rPr lang="en-US" altLang="zh-CN" b="1" i="0" dirty="0">
                <a:latin typeface="宋体" panose="02010600030101010101" pitchFamily="2" charset="-122"/>
              </a:rPr>
              <a:t>	       </a:t>
            </a:r>
            <a:r>
              <a:rPr lang="en-US" altLang="zh-CN" b="1" i="0" dirty="0" err="1">
                <a:latin typeface="宋体" panose="02010600030101010101" pitchFamily="2" charset="-122"/>
              </a:rPr>
              <a:t>db</a:t>
            </a:r>
            <a:r>
              <a:rPr lang="en-US" altLang="zh-CN" b="1" i="0" dirty="0">
                <a:latin typeface="宋体" panose="02010600030101010101" pitchFamily="2" charset="-122"/>
              </a:rPr>
              <a:t>  "%d  %x(H)", 0dh,0ah,0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.stack 200</a:t>
            </a:r>
            <a:endParaRPr lang="en-US" altLang="zh-CN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1864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916832"/>
            <a:ext cx="820891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latin typeface="宋体" panose="02010600030101010101" pitchFamily="2" charset="-122"/>
              </a:rPr>
              <a:t>.code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main  proc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</a:t>
            </a:r>
            <a:r>
              <a:rPr lang="en-US" altLang="zh-CN" b="1" i="0" dirty="0" err="1">
                <a:latin typeface="宋体" panose="02010600030101010101" pitchFamily="2" charset="-122"/>
              </a:rPr>
              <a:t>movq</a:t>
            </a:r>
            <a:r>
              <a:rPr lang="en-US" altLang="zh-CN" b="1" i="0" dirty="0">
                <a:latin typeface="宋体" panose="02010600030101010101" pitchFamily="2" charset="-122"/>
              </a:rPr>
              <a:t>     mm0,  qword </a:t>
            </a:r>
            <a:r>
              <a:rPr lang="en-US" altLang="zh-CN" b="1" i="0" dirty="0" err="1">
                <a:latin typeface="宋体" panose="02010600030101010101" pitchFamily="2" charset="-122"/>
              </a:rPr>
              <a:t>ptr</a:t>
            </a:r>
            <a:r>
              <a:rPr lang="en-US" altLang="zh-CN" b="1" i="0" dirty="0">
                <a:latin typeface="宋体" panose="02010600030101010101" pitchFamily="2" charset="-122"/>
              </a:rPr>
              <a:t>  buf1    ; mm0=04000003FFFE0001H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</a:t>
            </a:r>
            <a:r>
              <a:rPr lang="en-US" altLang="zh-CN" b="1" i="0" dirty="0" err="1">
                <a:latin typeface="宋体" panose="02010600030101010101" pitchFamily="2" charset="-122"/>
              </a:rPr>
              <a:t>movq</a:t>
            </a:r>
            <a:r>
              <a:rPr lang="en-US" altLang="zh-CN" b="1" i="0" dirty="0">
                <a:latin typeface="宋体" panose="02010600030101010101" pitchFamily="2" charset="-122"/>
              </a:rPr>
              <a:t>     mm1,  qword </a:t>
            </a:r>
            <a:r>
              <a:rPr lang="en-US" altLang="zh-CN" b="1" i="0" dirty="0" err="1">
                <a:latin typeface="宋体" panose="02010600030101010101" pitchFamily="2" charset="-122"/>
              </a:rPr>
              <a:t>ptr</a:t>
            </a:r>
            <a:r>
              <a:rPr lang="en-US" altLang="zh-CN" b="1" i="0" dirty="0">
                <a:latin typeface="宋体" panose="02010600030101010101" pitchFamily="2" charset="-122"/>
              </a:rPr>
              <a:t>  buf2    ; mm1=0500000400030002H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</a:t>
            </a:r>
            <a:r>
              <a:rPr lang="en-US" altLang="zh-CN" b="1" i="0" dirty="0" err="1">
                <a:latin typeface="宋体" panose="02010600030101010101" pitchFamily="2" charset="-122"/>
              </a:rPr>
              <a:t>pmaddwd</a:t>
            </a:r>
            <a:r>
              <a:rPr lang="en-US" altLang="zh-CN" b="1" i="0" dirty="0">
                <a:latin typeface="宋体" panose="02010600030101010101" pitchFamily="2" charset="-122"/>
              </a:rPr>
              <a:t>  mm0,  mm1                ; mm0=0014000CFFFFFFFCH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</a:t>
            </a:r>
            <a:r>
              <a:rPr lang="en-US" altLang="zh-CN" b="1" i="0" dirty="0" err="1">
                <a:latin typeface="宋体" panose="02010600030101010101" pitchFamily="2" charset="-122"/>
              </a:rPr>
              <a:t>movq</a:t>
            </a:r>
            <a:r>
              <a:rPr lang="en-US" altLang="zh-CN" b="1" i="0" dirty="0">
                <a:latin typeface="宋体" panose="02010600030101010101" pitchFamily="2" charset="-122"/>
              </a:rPr>
              <a:t>     qword </a:t>
            </a:r>
            <a:r>
              <a:rPr lang="en-US" altLang="zh-CN" b="1" i="0" dirty="0" err="1">
                <a:latin typeface="宋体" panose="02010600030101010101" pitchFamily="2" charset="-122"/>
              </a:rPr>
              <a:t>ptr</a:t>
            </a:r>
            <a:r>
              <a:rPr lang="en-US" altLang="zh-CN" b="1" i="0" dirty="0">
                <a:latin typeface="宋体" panose="02010600030101010101" pitchFamily="2" charset="-122"/>
              </a:rPr>
              <a:t> buf3, mm0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mov     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r>
              <a:rPr lang="en-US" altLang="zh-CN" b="1" i="0" dirty="0">
                <a:latin typeface="宋体" panose="02010600030101010101" pitchFamily="2" charset="-122"/>
              </a:rPr>
              <a:t>,  buf3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add     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r>
              <a:rPr lang="en-US" altLang="zh-CN" b="1" i="0" dirty="0">
                <a:latin typeface="宋体" panose="02010600030101010101" pitchFamily="2" charset="-122"/>
              </a:rPr>
              <a:t>,  buf3+4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</a:t>
            </a:r>
            <a:r>
              <a:rPr lang="en-US" altLang="zh-CN" b="1" i="0" dirty="0" err="1">
                <a:latin typeface="宋体" panose="02010600030101010101" pitchFamily="2" charset="-122"/>
              </a:rPr>
              <a:t>emms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invoke </a:t>
            </a:r>
            <a:r>
              <a:rPr lang="en-US" altLang="zh-CN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b="1" i="0" dirty="0">
                <a:latin typeface="宋体" panose="02010600030101010101" pitchFamily="2" charset="-122"/>
              </a:rPr>
              <a:t>, offset </a:t>
            </a:r>
            <a:r>
              <a:rPr lang="en-US" altLang="zh-CN" b="1" i="0" dirty="0" err="1">
                <a:latin typeface="宋体" panose="02010600030101010101" pitchFamily="2" charset="-122"/>
              </a:rPr>
              <a:t>lpFmt</a:t>
            </a:r>
            <a:r>
              <a:rPr lang="en-US" altLang="zh-CN" b="1" i="0" dirty="0">
                <a:latin typeface="宋体" panose="02010600030101010101" pitchFamily="2" charset="-122"/>
              </a:rPr>
              <a:t>,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r>
              <a:rPr lang="en-US" altLang="zh-CN" b="1" i="0" dirty="0">
                <a:latin typeface="宋体" panose="02010600030101010101" pitchFamily="2" charset="-122"/>
              </a:rPr>
              <a:t>,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invoke </a:t>
            </a:r>
            <a:r>
              <a:rPr lang="en-US" altLang="zh-CN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b="1" i="0" dirty="0">
                <a:latin typeface="宋体" panose="02010600030101010101" pitchFamily="2" charset="-122"/>
              </a:rPr>
              <a:t>, 0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main  </a:t>
            </a:r>
            <a:r>
              <a:rPr lang="en-US" altLang="zh-CN" b="1" i="0" dirty="0" err="1">
                <a:latin typeface="宋体" panose="02010600030101010101" pitchFamily="2" charset="-122"/>
              </a:rPr>
              <a:t>endp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end</a:t>
            </a:r>
            <a:endParaRPr lang="en-US" altLang="zh-CN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7765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608" y="1340768"/>
            <a:ext cx="7200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b="1" i="0" dirty="0" err="1">
                <a:latin typeface="宋体" panose="02010600030101010101" pitchFamily="2" charset="-122"/>
              </a:rPr>
              <a:t>stdio.h</a:t>
            </a:r>
            <a:r>
              <a:rPr lang="en-US" altLang="zh-CN" b="1" i="0" dirty="0">
                <a:latin typeface="宋体" panose="02010600030101010101" pitchFamily="2" charset="-122"/>
              </a:rPr>
              <a:t>&gt;     #include &lt;</a:t>
            </a:r>
            <a:r>
              <a:rPr lang="en-US" altLang="zh-CN" b="1" i="0" dirty="0" err="1">
                <a:latin typeface="宋体" panose="02010600030101010101" pitchFamily="2" charset="-122"/>
              </a:rPr>
              <a:t>time.h</a:t>
            </a:r>
            <a:r>
              <a:rPr lang="en-US" altLang="zh-CN" b="1" i="0" dirty="0">
                <a:latin typeface="宋体" panose="02010600030101010101" pitchFamily="2" charset="-122"/>
              </a:rPr>
              <a:t>&gt;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b="1" i="0" dirty="0" err="1">
                <a:latin typeface="宋体" panose="02010600030101010101" pitchFamily="2" charset="-122"/>
              </a:rPr>
              <a:t>stdlib.h</a:t>
            </a:r>
            <a:r>
              <a:rPr lang="en-US" altLang="zh-CN" b="1" i="0" dirty="0">
                <a:latin typeface="宋体" panose="02010600030101010101" pitchFamily="2" charset="-122"/>
              </a:rPr>
              <a:t>&gt;    #include &lt;</a:t>
            </a:r>
            <a:r>
              <a:rPr lang="en-US" altLang="zh-CN" b="1" i="0" dirty="0" err="1">
                <a:latin typeface="宋体" panose="02010600030101010101" pitchFamily="2" charset="-122"/>
              </a:rPr>
              <a:t>conio.h</a:t>
            </a:r>
            <a:r>
              <a:rPr lang="en-US" altLang="zh-CN" b="1" i="0" dirty="0">
                <a:latin typeface="宋体" panose="02010600030101010101" pitchFamily="2" charset="-122"/>
              </a:rPr>
              <a:t>&gt;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#define LEN 100000 // </a:t>
            </a:r>
            <a:r>
              <a:rPr lang="zh-CN" altLang="en-US" b="1" i="0" dirty="0">
                <a:latin typeface="宋体" panose="02010600030101010101" pitchFamily="2" charset="-122"/>
              </a:rPr>
              <a:t>数组大小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int main() {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</a:t>
            </a:r>
            <a:r>
              <a:rPr lang="en-US" altLang="zh-CN" b="1" i="0" dirty="0" err="1">
                <a:latin typeface="宋体" panose="02010600030101010101" pitchFamily="2" charset="-122"/>
              </a:rPr>
              <a:t>clock_t</a:t>
            </a:r>
            <a:r>
              <a:rPr lang="en-US" altLang="zh-CN" b="1" i="0" dirty="0">
                <a:latin typeface="宋体" panose="02010600030101010101" pitchFamily="2" charset="-122"/>
              </a:rPr>
              <a:t> </a:t>
            </a:r>
            <a:r>
              <a:rPr lang="en-US" altLang="zh-CN" b="1" i="0" dirty="0" err="1">
                <a:latin typeface="宋体" panose="02010600030101010101" pitchFamily="2" charset="-122"/>
              </a:rPr>
              <a:t>stTime</a:t>
            </a:r>
            <a:r>
              <a:rPr lang="en-US" altLang="zh-CN" b="1" i="0" dirty="0">
                <a:latin typeface="宋体" panose="02010600030101010101" pitchFamily="2" charset="-122"/>
              </a:rPr>
              <a:t>, </a:t>
            </a:r>
            <a:r>
              <a:rPr lang="en-US" altLang="zh-CN" b="1" i="0" dirty="0" err="1">
                <a:latin typeface="宋体" panose="02010600030101010101" pitchFamily="2" charset="-122"/>
              </a:rPr>
              <a:t>edTime</a:t>
            </a:r>
            <a:r>
              <a:rPr lang="en-US" altLang="zh-CN" b="1" i="0" dirty="0">
                <a:latin typeface="宋体" panose="02010600030101010101" pitchFamily="2" charset="-122"/>
              </a:rPr>
              <a:t>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int   </a:t>
            </a:r>
            <a:r>
              <a:rPr lang="en-US" altLang="zh-CN" b="1" i="0" dirty="0" err="1">
                <a:latin typeface="宋体" panose="02010600030101010101" pitchFamily="2" charset="-122"/>
              </a:rPr>
              <a:t>i,j</a:t>
            </a:r>
            <a:r>
              <a:rPr lang="en-US" altLang="zh-CN" b="1" i="0" dirty="0">
                <a:latin typeface="宋体" panose="02010600030101010101" pitchFamily="2" charset="-122"/>
              </a:rPr>
              <a:t>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unsigned short  a[LEN], b[LEN], c[LEN];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</a:t>
            </a:r>
            <a:r>
              <a:rPr lang="en-US" altLang="zh-CN" b="1" i="0" dirty="0" err="1">
                <a:latin typeface="宋体" panose="02010600030101010101" pitchFamily="2" charset="-122"/>
              </a:rPr>
              <a:t>srand</a:t>
            </a:r>
            <a:r>
              <a:rPr lang="en-US" altLang="zh-CN" b="1" i="0" dirty="0">
                <a:latin typeface="宋体" panose="02010600030101010101" pitchFamily="2" charset="-122"/>
              </a:rPr>
              <a:t>(time(NULL));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for (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= 0;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&lt; LEN;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++) // </a:t>
            </a:r>
            <a:r>
              <a:rPr lang="zh-CN" altLang="en-US" b="1" i="0" dirty="0">
                <a:latin typeface="宋体" panose="02010600030101010101" pitchFamily="2" charset="-122"/>
              </a:rPr>
              <a:t>生成随机数组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zh-CN" altLang="en-US" b="1" i="0" dirty="0">
                <a:latin typeface="宋体" panose="02010600030101010101" pitchFamily="2" charset="-122"/>
              </a:rPr>
              <a:t>	</a:t>
            </a:r>
            <a:r>
              <a:rPr lang="en-US" altLang="zh-CN" b="1" i="0" dirty="0">
                <a:latin typeface="宋体" panose="02010600030101010101" pitchFamily="2" charset="-122"/>
              </a:rPr>
              <a:t>{  a[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] = rand() ;  b[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] = rand(); }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</a:t>
            </a:r>
            <a:r>
              <a:rPr lang="en-US" altLang="zh-CN" b="1" i="0" dirty="0" err="1">
                <a:latin typeface="宋体" panose="02010600030101010101" pitchFamily="2" charset="-122"/>
              </a:rPr>
              <a:t>stTime</a:t>
            </a:r>
            <a:r>
              <a:rPr lang="en-US" altLang="zh-CN" b="1" i="0" dirty="0">
                <a:latin typeface="宋体" panose="02010600030101010101" pitchFamily="2" charset="-122"/>
              </a:rPr>
              <a:t> = clock();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    for (j = 0; j &lt; 1000; </a:t>
            </a:r>
            <a:r>
              <a:rPr lang="en-US" altLang="zh-CN" b="1" i="0" dirty="0" err="1">
                <a:latin typeface="宋体" panose="02010600030101010101" pitchFamily="2" charset="-122"/>
              </a:rPr>
              <a:t>j++</a:t>
            </a:r>
            <a:r>
              <a:rPr lang="en-US" altLang="zh-CN" b="1" i="0" dirty="0">
                <a:latin typeface="宋体" panose="02010600030101010101" pitchFamily="2" charset="-122"/>
              </a:rPr>
              <a:t>) { // </a:t>
            </a:r>
            <a:r>
              <a:rPr lang="zh-CN" altLang="en-US" b="1" i="0" dirty="0">
                <a:latin typeface="宋体" panose="02010600030101010101" pitchFamily="2" charset="-122"/>
              </a:rPr>
              <a:t>重复做</a:t>
            </a:r>
            <a:r>
              <a:rPr lang="en-US" altLang="zh-CN" b="1" i="0" dirty="0">
                <a:latin typeface="宋体" panose="02010600030101010101" pitchFamily="2" charset="-122"/>
              </a:rPr>
              <a:t>1000</a:t>
            </a:r>
            <a:r>
              <a:rPr lang="zh-CN" altLang="en-US" b="1" i="0" dirty="0">
                <a:latin typeface="宋体" panose="02010600030101010101" pitchFamily="2" charset="-122"/>
              </a:rPr>
              <a:t>遍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	for (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= 0;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&lt; LEN;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++) 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		c[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] = a[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] + b[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];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}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    </a:t>
            </a:r>
            <a:r>
              <a:rPr lang="en-US" altLang="zh-CN" b="1" i="0" dirty="0" err="1">
                <a:latin typeface="宋体" panose="02010600030101010101" pitchFamily="2" charset="-122"/>
              </a:rPr>
              <a:t>edTime</a:t>
            </a:r>
            <a:r>
              <a:rPr lang="en-US" altLang="zh-CN" b="1" i="0" dirty="0">
                <a:latin typeface="宋体" panose="02010600030101010101" pitchFamily="2" charset="-122"/>
              </a:rPr>
              <a:t> = clock();  // </a:t>
            </a:r>
            <a:r>
              <a:rPr lang="en-US" altLang="zh-CN" b="1" i="0" dirty="0" err="1">
                <a:latin typeface="宋体" panose="02010600030101010101" pitchFamily="2" charset="-122"/>
              </a:rPr>
              <a:t>edTime</a:t>
            </a:r>
            <a:r>
              <a:rPr lang="en-US" altLang="zh-CN" b="1" i="0" dirty="0">
                <a:latin typeface="宋体" panose="02010600030101010101" pitchFamily="2" charset="-122"/>
              </a:rPr>
              <a:t> - </a:t>
            </a:r>
            <a:r>
              <a:rPr lang="en-US" altLang="zh-CN" b="1" i="0" dirty="0" err="1">
                <a:latin typeface="宋体" panose="02010600030101010101" pitchFamily="2" charset="-122"/>
              </a:rPr>
              <a:t>stTime</a:t>
            </a:r>
            <a:r>
              <a:rPr lang="en-US" altLang="zh-CN" b="1" i="0" dirty="0">
                <a:latin typeface="宋体" panose="02010600030101010101" pitchFamily="2" charset="-122"/>
              </a:rPr>
              <a:t>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    ……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}</a:t>
            </a:r>
            <a:endParaRPr lang="en-US" altLang="zh-CN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7765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188" y="1481740"/>
            <a:ext cx="7200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latin typeface="宋体" panose="02010600030101010101" pitchFamily="2" charset="-122"/>
              </a:rPr>
              <a:t>#include  &lt;</a:t>
            </a:r>
            <a:r>
              <a:rPr lang="en-US" altLang="zh-CN" b="1" i="0" dirty="0" err="1">
                <a:latin typeface="宋体" panose="02010600030101010101" pitchFamily="2" charset="-122"/>
              </a:rPr>
              <a:t>mmintrin.h</a:t>
            </a:r>
            <a:r>
              <a:rPr lang="en-US" altLang="zh-CN" b="1" i="0" dirty="0">
                <a:latin typeface="宋体" panose="02010600030101010101" pitchFamily="2" charset="-122"/>
              </a:rPr>
              <a:t>&gt;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__m64  *pa, *pb, *pc;  // </a:t>
            </a:r>
            <a:r>
              <a:rPr lang="zh-CN" altLang="en-US" b="1" i="0" dirty="0">
                <a:latin typeface="宋体" panose="02010600030101010101" pitchFamily="2" charset="-122"/>
              </a:rPr>
              <a:t>指向数组 </a:t>
            </a:r>
            <a:r>
              <a:rPr lang="en-US" altLang="zh-CN" b="1" i="0" dirty="0">
                <a:latin typeface="宋体" panose="02010600030101010101" pitchFamily="2" charset="-122"/>
              </a:rPr>
              <a:t>a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int  LEN4;    // </a:t>
            </a:r>
            <a:r>
              <a:rPr lang="zh-CN" altLang="en-US" b="1" i="0" dirty="0">
                <a:latin typeface="宋体" panose="02010600030101010101" pitchFamily="2" charset="-122"/>
              </a:rPr>
              <a:t>一次运算</a:t>
            </a:r>
            <a:r>
              <a:rPr lang="en-US" altLang="zh-CN" b="1" i="0" dirty="0">
                <a:latin typeface="宋体" panose="02010600030101010101" pitchFamily="2" charset="-122"/>
              </a:rPr>
              <a:t>4</a:t>
            </a:r>
            <a:r>
              <a:rPr lang="zh-CN" altLang="en-US" b="1" i="0" dirty="0">
                <a:latin typeface="宋体" panose="02010600030101010101" pitchFamily="2" charset="-122"/>
              </a:rPr>
              <a:t>个数，总循环次数减少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for (j = 0; j &lt; 1000; </a:t>
            </a:r>
            <a:r>
              <a:rPr lang="en-US" altLang="zh-CN" b="1" i="0" dirty="0" err="1">
                <a:latin typeface="宋体" panose="02010600030101010101" pitchFamily="2" charset="-122"/>
              </a:rPr>
              <a:t>j++</a:t>
            </a:r>
            <a:r>
              <a:rPr lang="en-US" altLang="zh-CN" b="1" i="0" dirty="0">
                <a:latin typeface="宋体" panose="02010600030101010101" pitchFamily="2" charset="-122"/>
              </a:rPr>
              <a:t>) {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pa = (__m64 *)a;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pb = (__m64 *)b;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pc = (__m64 *)c;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LEN4 = LEN / 4;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for (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= 0;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&lt; LEN4;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++) {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	*pc = _</a:t>
            </a:r>
            <a:r>
              <a:rPr lang="en-US" altLang="zh-CN" b="1" i="0" dirty="0" err="1">
                <a:latin typeface="宋体" panose="02010600030101010101" pitchFamily="2" charset="-122"/>
              </a:rPr>
              <a:t>m_paddw</a:t>
            </a:r>
            <a:r>
              <a:rPr lang="en-US" altLang="zh-CN" b="1" i="0" dirty="0">
                <a:latin typeface="宋体" panose="02010600030101010101" pitchFamily="2" charset="-122"/>
              </a:rPr>
              <a:t>(*pa, *pb);  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	pa += 1;   // </a:t>
            </a:r>
            <a:r>
              <a:rPr lang="zh-CN" altLang="en-US" b="1" i="0" dirty="0">
                <a:latin typeface="宋体" panose="02010600030101010101" pitchFamily="2" charset="-122"/>
              </a:rPr>
              <a:t>反汇编后，地址是加 </a:t>
            </a:r>
            <a:r>
              <a:rPr lang="en-US" altLang="zh-CN" b="1" i="0" dirty="0">
                <a:latin typeface="宋体" panose="02010600030101010101" pitchFamily="2" charset="-122"/>
              </a:rPr>
              <a:t>8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	pb += 1;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	pc += 1;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}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}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_</a:t>
            </a:r>
            <a:r>
              <a:rPr lang="en-US" altLang="zh-CN" b="1" i="0" dirty="0" err="1">
                <a:latin typeface="宋体" panose="02010600030101010101" pitchFamily="2" charset="-122"/>
              </a:rPr>
              <a:t>m_empty</a:t>
            </a:r>
            <a:r>
              <a:rPr lang="en-US" altLang="zh-CN" b="1" i="0" dirty="0">
                <a:latin typeface="宋体" panose="02010600030101010101" pitchFamily="2" charset="-122"/>
              </a:rPr>
              <a:t>();  // </a:t>
            </a:r>
            <a:r>
              <a:rPr lang="zh-CN" altLang="en-US" b="1" i="0" dirty="0">
                <a:latin typeface="宋体" panose="02010600030101010101" pitchFamily="2" charset="-122"/>
              </a:rPr>
              <a:t>实际是 </a:t>
            </a:r>
            <a:r>
              <a:rPr lang="en-US" altLang="zh-CN" b="1" i="0" dirty="0">
                <a:latin typeface="宋体" panose="02010600030101010101" pitchFamily="2" charset="-122"/>
              </a:rPr>
              <a:t>EMMS</a:t>
            </a:r>
            <a:r>
              <a:rPr lang="zh-CN" altLang="en-US" b="1" i="0" dirty="0">
                <a:latin typeface="宋体" panose="02010600030101010101" pitchFamily="2" charset="-122"/>
              </a:rPr>
              <a:t>指令</a:t>
            </a:r>
            <a:endParaRPr lang="zh-CN" altLang="en-US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27088" y="2132330"/>
            <a:ext cx="7129462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  <a:buFont typeface="Wingdings" panose="05000000000000000000" charset="0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单指令多数据流的基本概念；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30000"/>
              </a:spcBef>
              <a:buFont typeface="Wingdings" panose="05000000000000000000" charset="0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环绕与饱和运算的概念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30000"/>
              </a:spcBef>
              <a:buFont typeface="Wingdings" panose="05000000000000000000" charset="0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采用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指令，提高程序运行效率</a:t>
            </a:r>
            <a:endParaRPr lang="zh-CN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2988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程序设计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628775"/>
            <a:ext cx="71294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Pentium Ⅱ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单指令多数据流 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SIMD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Single Instruction Multiple Data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多媒体扩展指令集  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Multi-Media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eXtension</a:t>
            </a:r>
            <a:endParaRPr lang="zh-CN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1864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465620"/>
            <a:ext cx="7129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单指令多数据流 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SIMD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1864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2185837"/>
            <a:ext cx="5120758" cy="22819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869160"/>
            <a:ext cx="6867575" cy="132874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628775"/>
            <a:ext cx="7993260" cy="465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环绕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VS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饱和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AL, 7FH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ADD  AL, 1    (AL)=80H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AL, 0FFH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ADD  AL, 1    (AL)=0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一个水杯装满了水，再向其中加水，结果如何？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一个空杯，要求从中减（取出）水，结果如何？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饱和运算又分为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有符号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无符号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的饱和运算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1864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484784"/>
            <a:ext cx="7993260" cy="504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寄存器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位的寄存器：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mm0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mm7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直接使用这些寄存器：寄存器寻址方式。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不能用于寄存器间接寻址、变址寻址和基址加变址寻址，即不能用于寻址内存中的操作数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可以用于整数运算，又可以用于浮点运算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可存放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个字节、或者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个字、或者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个双字数据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是浮点寄存器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ST0-ST7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（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80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位）的部分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1864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1864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556792"/>
            <a:ext cx="7777236" cy="4865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数据传送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算术运算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比较运算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逻辑运算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移位、转换、解组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状态控制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常用字母后缀来标识需要处理的元素大小，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d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q</a:t>
            </a:r>
            <a:r>
              <a:rPr lang="zh-CN" altLang="en-US" sz="2800" b="1" i="0" dirty="0">
                <a:latin typeface="宋体" panose="02010600030101010101" pitchFamily="2" charset="-122"/>
              </a:rPr>
              <a:t>分别对应字节、字、双字、四字。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1864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844824"/>
            <a:ext cx="7777236" cy="109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只支持整数运算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浮点运算时要进行状态切换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18643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556792"/>
            <a:ext cx="7777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latin typeface="宋体" panose="02010600030101010101" pitchFamily="2" charset="-122"/>
              </a:rPr>
              <a:t> x     </a:t>
            </a:r>
            <a:r>
              <a:rPr lang="en-US" altLang="zh-CN" b="1" i="0" dirty="0" err="1">
                <a:latin typeface="宋体" panose="02010600030101010101" pitchFamily="2" charset="-122"/>
              </a:rPr>
              <a:t>db</a:t>
            </a:r>
            <a:r>
              <a:rPr lang="en-US" altLang="zh-CN" b="1" i="0" dirty="0">
                <a:latin typeface="宋体" panose="02010600030101010101" pitchFamily="2" charset="-122"/>
              </a:rPr>
              <a:t>   70H, 0A0H, 50H,  50H, 0F0H, 0F0H, 0F0H, 0F0H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y     </a:t>
            </a:r>
            <a:r>
              <a:rPr lang="en-US" altLang="zh-CN" b="1" i="0" dirty="0" err="1">
                <a:latin typeface="宋体" panose="02010600030101010101" pitchFamily="2" charset="-122"/>
              </a:rPr>
              <a:t>db</a:t>
            </a:r>
            <a:r>
              <a:rPr lang="en-US" altLang="zh-CN" b="1" i="0" dirty="0">
                <a:latin typeface="宋体" panose="02010600030101010101" pitchFamily="2" charset="-122"/>
              </a:rPr>
              <a:t>  0A0H,  70H, 30H, 0F0H,  01H,  20H,  81H, 0F0H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 err="1">
                <a:latin typeface="宋体" panose="02010600030101010101" pitchFamily="2" charset="-122"/>
              </a:rPr>
              <a:t>movq</a:t>
            </a:r>
            <a:r>
              <a:rPr lang="en-US" altLang="zh-CN" b="1" i="0" dirty="0">
                <a:latin typeface="宋体" panose="02010600030101010101" pitchFamily="2" charset="-122"/>
              </a:rPr>
              <a:t>   mm0, qword </a:t>
            </a:r>
            <a:r>
              <a:rPr lang="en-US" altLang="zh-CN" b="1" i="0" dirty="0" err="1">
                <a:latin typeface="宋体" panose="02010600030101010101" pitchFamily="2" charset="-122"/>
              </a:rPr>
              <a:t>ptr</a:t>
            </a:r>
            <a:r>
              <a:rPr lang="en-US" altLang="zh-CN" b="1" i="0" dirty="0">
                <a:latin typeface="宋体" panose="02010600030101010101" pitchFamily="2" charset="-122"/>
              </a:rPr>
              <a:t> x ; mm0 = F0 </a:t>
            </a:r>
            <a:r>
              <a:rPr lang="en-US" altLang="zh-CN" b="1" i="0" dirty="0" err="1">
                <a:latin typeface="宋体" panose="02010600030101010101" pitchFamily="2" charset="-122"/>
              </a:rPr>
              <a:t>F0</a:t>
            </a:r>
            <a:r>
              <a:rPr lang="en-US" altLang="zh-CN" b="1" i="0" dirty="0">
                <a:latin typeface="宋体" panose="02010600030101010101" pitchFamily="2" charset="-122"/>
              </a:rPr>
              <a:t> </a:t>
            </a:r>
            <a:r>
              <a:rPr lang="en-US" altLang="zh-CN" b="1" i="0" dirty="0" err="1">
                <a:latin typeface="宋体" panose="02010600030101010101" pitchFamily="2" charset="-122"/>
              </a:rPr>
              <a:t>F0</a:t>
            </a:r>
            <a:r>
              <a:rPr lang="en-US" altLang="zh-CN" b="1" i="0" dirty="0">
                <a:latin typeface="宋体" panose="02010600030101010101" pitchFamily="2" charset="-122"/>
              </a:rPr>
              <a:t> </a:t>
            </a:r>
            <a:r>
              <a:rPr lang="en-US" altLang="zh-CN" b="1" i="0" dirty="0" err="1">
                <a:latin typeface="宋体" panose="02010600030101010101" pitchFamily="2" charset="-122"/>
              </a:rPr>
              <a:t>F0</a:t>
            </a:r>
            <a:r>
              <a:rPr lang="en-US" altLang="zh-CN" b="1" i="0" dirty="0">
                <a:latin typeface="宋体" panose="02010600030101010101" pitchFamily="2" charset="-122"/>
              </a:rPr>
              <a:t> 50 50 A0 70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 err="1">
                <a:latin typeface="宋体" panose="02010600030101010101" pitchFamily="2" charset="-122"/>
              </a:rPr>
              <a:t>movq</a:t>
            </a:r>
            <a:r>
              <a:rPr lang="en-US" altLang="zh-CN" b="1" i="0" dirty="0">
                <a:latin typeface="宋体" panose="02010600030101010101" pitchFamily="2" charset="-122"/>
              </a:rPr>
              <a:t>   mm1, qword </a:t>
            </a:r>
            <a:r>
              <a:rPr lang="en-US" altLang="zh-CN" b="1" i="0" dirty="0" err="1">
                <a:latin typeface="宋体" panose="02010600030101010101" pitchFamily="2" charset="-122"/>
              </a:rPr>
              <a:t>ptr</a:t>
            </a:r>
            <a:r>
              <a:rPr lang="en-US" altLang="zh-CN" b="1" i="0" dirty="0">
                <a:latin typeface="宋体" panose="02010600030101010101" pitchFamily="2" charset="-122"/>
              </a:rPr>
              <a:t> y ; mm1 = F0 81 20 01 F0 30 70 A0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 err="1">
                <a:latin typeface="宋体" panose="02010600030101010101" pitchFamily="2" charset="-122"/>
              </a:rPr>
              <a:t>paddb</a:t>
            </a:r>
            <a:r>
              <a:rPr lang="en-US" altLang="zh-CN" b="1" i="0" dirty="0">
                <a:latin typeface="宋体" panose="02010600030101010101" pitchFamily="2" charset="-122"/>
              </a:rPr>
              <a:t>  mm0, mm1         ; mm0 =  E0 71 10 F1 40 80 10 10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 err="1">
                <a:latin typeface="宋体" panose="02010600030101010101" pitchFamily="2" charset="-122"/>
              </a:rPr>
              <a:t>paddsb</a:t>
            </a:r>
            <a:r>
              <a:rPr lang="en-US" altLang="zh-CN" b="1" i="0" dirty="0">
                <a:latin typeface="宋体" panose="02010600030101010101" pitchFamily="2" charset="-122"/>
              </a:rPr>
              <a:t>  mm0,mm1         ; mm0 =  E0 80 10 F1 40 7F 10 10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 err="1">
                <a:latin typeface="宋体" panose="02010600030101010101" pitchFamily="2" charset="-122"/>
              </a:rPr>
              <a:t>paddusb</a:t>
            </a:r>
            <a:r>
              <a:rPr lang="en-US" altLang="zh-CN" b="1" i="0" dirty="0">
                <a:latin typeface="宋体" panose="02010600030101010101" pitchFamily="2" charset="-122"/>
              </a:rPr>
              <a:t> mm0,mm1         ; mm0 =  FF </a:t>
            </a:r>
            <a:r>
              <a:rPr lang="en-US" altLang="zh-CN" b="1" i="0" dirty="0" err="1">
                <a:latin typeface="宋体" panose="02010600030101010101" pitchFamily="2" charset="-122"/>
              </a:rPr>
              <a:t>FF</a:t>
            </a:r>
            <a:r>
              <a:rPr lang="en-US" altLang="zh-CN" b="1" i="0" dirty="0">
                <a:latin typeface="宋体" panose="02010600030101010101" pitchFamily="2" charset="-122"/>
              </a:rPr>
              <a:t> </a:t>
            </a:r>
            <a:r>
              <a:rPr lang="en-US" altLang="zh-CN" b="1" i="0" dirty="0" err="1">
                <a:latin typeface="宋体" panose="02010600030101010101" pitchFamily="2" charset="-122"/>
              </a:rPr>
              <a:t>FF</a:t>
            </a:r>
            <a:r>
              <a:rPr lang="en-US" altLang="zh-CN" b="1" i="0" dirty="0">
                <a:latin typeface="宋体" panose="02010600030101010101" pitchFamily="2" charset="-122"/>
              </a:rPr>
              <a:t> F1 FF 80 FF </a:t>
            </a:r>
            <a:r>
              <a:rPr lang="en-US" altLang="zh-CN" b="1" i="0" dirty="0" err="1">
                <a:latin typeface="宋体" panose="02010600030101010101" pitchFamily="2" charset="-122"/>
              </a:rPr>
              <a:t>FF</a:t>
            </a:r>
            <a:endParaRPr lang="zh-CN" altLang="en-US" b="1" i="0" dirty="0"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484" y="3934968"/>
            <a:ext cx="8208912" cy="2347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paddb</a:t>
            </a:r>
            <a:r>
              <a:rPr lang="zh-CN" altLang="en-US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打包字节整数环绕加法指令</a:t>
            </a:r>
            <a:endParaRPr lang="en-US" altLang="zh-CN" sz="2000" b="1" i="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      ADD Packed Byte integers</a:t>
            </a:r>
            <a:endParaRPr lang="zh-CN" altLang="zh-CN" sz="2000" b="1" i="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paddsb</a:t>
            </a:r>
            <a:r>
              <a:rPr lang="zh-CN" altLang="en-US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b="1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有符号饱和字节加法指令</a:t>
            </a:r>
            <a:endParaRPr lang="en-US" altLang="zh-CN" b="1" i="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ADD Packed Signed Byte integers with signed saturation</a:t>
            </a:r>
            <a:endParaRPr lang="en-US" altLang="zh-CN" sz="2000" b="1" i="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paddusb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b="1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无符号饱和字节加法指令</a:t>
            </a:r>
            <a:endParaRPr lang="en-US" altLang="zh-CN" b="1" i="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 ADD Packed </a:t>
            </a:r>
            <a:r>
              <a:rPr lang="en-US" altLang="zh-CN" sz="2000" b="1" i="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Byte integers with unsigned saturation</a:t>
            </a:r>
            <a:endParaRPr lang="en-US" altLang="zh-CN" sz="2000" b="1" i="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COMMONDATA" val="eyJoZGlkIjoiYjg1NGU3MmE1Yjc5MDU5NjQ3ZjllNDQ2ZDhmZGY5NzIifQ=="/>
  <p:tag name="KSO_WPP_MARK_KEY" val="d06f9802-0991-4c88-89f8-73c457a9c6a4"/>
</p:tagLst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0</TotalTime>
  <Words>2825</Words>
  <Application>WPS 演示</Application>
  <PresentationFormat>全屏显示(4:3)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Tahoma</vt:lpstr>
      <vt:lpstr>黑体</vt:lpstr>
      <vt:lpstr>华文新魏</vt:lpstr>
      <vt:lpstr>Wingdings</vt:lpstr>
      <vt:lpstr>Times New Roman</vt:lpstr>
      <vt:lpstr>微软雅黑</vt:lpstr>
      <vt:lpstr>Arial Unicode MS</vt:lpstr>
      <vt:lpstr>Calibri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李海波</cp:lastModifiedBy>
  <cp:revision>313</cp:revision>
  <dcterms:created xsi:type="dcterms:W3CDTF">2113-01-01T00:00:00Z</dcterms:created>
  <dcterms:modified xsi:type="dcterms:W3CDTF">2022-10-19T15:14:02Z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35F52A60841841AD8748EB97FFE3EE8B</vt:lpwstr>
  </property>
  <property fmtid="{D5CDD505-2E9C-101B-9397-08002B2CF9AE}" pid="3" name="KSOProductBuildVer">
    <vt:lpwstr>2052-11.1.0.12598</vt:lpwstr>
  </property>
</Properties>
</file>