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2"/>
  </p:notesMasterIdLst>
  <p:sldIdLst>
    <p:sldId id="265" r:id="rId2"/>
    <p:sldId id="266" r:id="rId3"/>
    <p:sldId id="267" r:id="rId4"/>
    <p:sldId id="262" r:id="rId5"/>
    <p:sldId id="269" r:id="rId6"/>
    <p:sldId id="270" r:id="rId7"/>
    <p:sldId id="271" r:id="rId8"/>
    <p:sldId id="274" r:id="rId9"/>
    <p:sldId id="275" r:id="rId10"/>
    <p:sldId id="272" r:id="rId11"/>
    <p:sldId id="273" r:id="rId12"/>
    <p:sldId id="277" r:id="rId13"/>
    <p:sldId id="276" r:id="rId14"/>
    <p:sldId id="278" r:id="rId15"/>
    <p:sldId id="279" r:id="rId16"/>
    <p:sldId id="280" r:id="rId17"/>
    <p:sldId id="281" r:id="rId18"/>
    <p:sldId id="282" r:id="rId19"/>
    <p:sldId id="283" r:id="rId20"/>
    <p:sldId id="284" r:id="rId21"/>
    <p:sldId id="285" r:id="rId22"/>
    <p:sldId id="286" r:id="rId23"/>
    <p:sldId id="287" r:id="rId24"/>
    <p:sldId id="288" r:id="rId25"/>
    <p:sldId id="289" r:id="rId26"/>
    <p:sldId id="290" r:id="rId27"/>
    <p:sldId id="291" r:id="rId28"/>
    <p:sldId id="292" r:id="rId29"/>
    <p:sldId id="293" r:id="rId30"/>
    <p:sldId id="294" r:id="rId31"/>
    <p:sldId id="295" r:id="rId32"/>
    <p:sldId id="299" r:id="rId33"/>
    <p:sldId id="297" r:id="rId34"/>
    <p:sldId id="300" r:id="rId35"/>
    <p:sldId id="301" r:id="rId36"/>
    <p:sldId id="302" r:id="rId37"/>
    <p:sldId id="303" r:id="rId38"/>
    <p:sldId id="304" r:id="rId39"/>
    <p:sldId id="305" r:id="rId40"/>
    <p:sldId id="310" r:id="rId41"/>
    <p:sldId id="306" r:id="rId42"/>
    <p:sldId id="307" r:id="rId43"/>
    <p:sldId id="308" r:id="rId44"/>
    <p:sldId id="298" r:id="rId45"/>
    <p:sldId id="311" r:id="rId46"/>
    <p:sldId id="312" r:id="rId47"/>
    <p:sldId id="313" r:id="rId48"/>
    <p:sldId id="314" r:id="rId49"/>
    <p:sldId id="315" r:id="rId50"/>
    <p:sldId id="316" r:id="rId51"/>
    <p:sldId id="317" r:id="rId52"/>
    <p:sldId id="318" r:id="rId53"/>
    <p:sldId id="319" r:id="rId54"/>
    <p:sldId id="320" r:id="rId55"/>
    <p:sldId id="296" r:id="rId56"/>
    <p:sldId id="321" r:id="rId57"/>
    <p:sldId id="322" r:id="rId58"/>
    <p:sldId id="324" r:id="rId59"/>
    <p:sldId id="323" r:id="rId60"/>
    <p:sldId id="268" r:id="rId6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608" autoAdjust="0"/>
  </p:normalViewPr>
  <p:slideViewPr>
    <p:cSldViewPr snapToGrid="0">
      <p:cViewPr varScale="1">
        <p:scale>
          <a:sx n="81" d="100"/>
          <a:sy n="81" d="100"/>
        </p:scale>
        <p:origin x="109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91AC6B-2634-4E2F-8F5A-BC95DA460766}" type="datetimeFigureOut">
              <a:rPr lang="zh-CN" altLang="en-US" smtClean="0"/>
              <a:t>2023/10/30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FB0A52-928A-44CE-9E53-D35098B3E268}" type="slidenum">
              <a:rPr lang="zh-CN" altLang="en-US" smtClean="0"/>
              <a:t>‹#›</a:t>
            </a:fld>
            <a:endParaRPr lang="zh-CN" altLang="en-US"/>
          </a:p>
        </p:txBody>
      </p:sp>
    </p:spTree>
    <p:extLst>
      <p:ext uri="{BB962C8B-B14F-4D97-AF65-F5344CB8AC3E}">
        <p14:creationId xmlns:p14="http://schemas.microsoft.com/office/powerpoint/2010/main" val="2861446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FB0A52-928A-44CE-9E53-D35098B3E268}" type="slidenum">
              <a:rPr lang="zh-CN" altLang="en-US" smtClean="0"/>
              <a:t>14</a:t>
            </a:fld>
            <a:endParaRPr lang="zh-CN" altLang="en-US"/>
          </a:p>
        </p:txBody>
      </p:sp>
    </p:spTree>
    <p:extLst>
      <p:ext uri="{BB962C8B-B14F-4D97-AF65-F5344CB8AC3E}">
        <p14:creationId xmlns:p14="http://schemas.microsoft.com/office/powerpoint/2010/main" val="11656615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6FB0A52-928A-44CE-9E53-D35098B3E268}" type="slidenum">
              <a:rPr lang="zh-CN" altLang="en-US" smtClean="0"/>
              <a:t>45</a:t>
            </a:fld>
            <a:endParaRPr lang="zh-CN" altLang="en-US"/>
          </a:p>
        </p:txBody>
      </p:sp>
    </p:spTree>
    <p:extLst>
      <p:ext uri="{BB962C8B-B14F-4D97-AF65-F5344CB8AC3E}">
        <p14:creationId xmlns:p14="http://schemas.microsoft.com/office/powerpoint/2010/main" val="41429706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6FB0A52-928A-44CE-9E53-D35098B3E268}" type="slidenum">
              <a:rPr lang="zh-CN" altLang="en-US" smtClean="0"/>
              <a:t>15</a:t>
            </a:fld>
            <a:endParaRPr lang="zh-CN" altLang="en-US"/>
          </a:p>
        </p:txBody>
      </p:sp>
    </p:spTree>
    <p:extLst>
      <p:ext uri="{BB962C8B-B14F-4D97-AF65-F5344CB8AC3E}">
        <p14:creationId xmlns:p14="http://schemas.microsoft.com/office/powerpoint/2010/main" val="18962457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6FB0A52-928A-44CE-9E53-D35098B3E268}" type="slidenum">
              <a:rPr lang="zh-CN" altLang="en-US" smtClean="0"/>
              <a:t>16</a:t>
            </a:fld>
            <a:endParaRPr lang="zh-CN" altLang="en-US"/>
          </a:p>
        </p:txBody>
      </p:sp>
    </p:spTree>
    <p:extLst>
      <p:ext uri="{BB962C8B-B14F-4D97-AF65-F5344CB8AC3E}">
        <p14:creationId xmlns:p14="http://schemas.microsoft.com/office/powerpoint/2010/main" val="41658826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6FB0A52-928A-44CE-9E53-D35098B3E268}" type="slidenum">
              <a:rPr lang="zh-CN" altLang="en-US" smtClean="0"/>
              <a:t>17</a:t>
            </a:fld>
            <a:endParaRPr lang="zh-CN" altLang="en-US"/>
          </a:p>
        </p:txBody>
      </p:sp>
    </p:spTree>
    <p:extLst>
      <p:ext uri="{BB962C8B-B14F-4D97-AF65-F5344CB8AC3E}">
        <p14:creationId xmlns:p14="http://schemas.microsoft.com/office/powerpoint/2010/main" val="26220854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② </a:t>
            </a:r>
            <a:r>
              <a:rPr lang="en-US" altLang="zh-CN" sz="1200" dirty="0"/>
              <a:t>PRECOMMIT</a:t>
            </a:r>
            <a:r>
              <a:rPr lang="zh-CN" altLang="en-US" sz="1200" dirty="0"/>
              <a:t>状态下超时：教材给出的策略（由于单状态转换规则，协调者可以确定参与者至少是在</a:t>
            </a:r>
            <a:r>
              <a:rPr lang="en-US" altLang="zh-CN" sz="1200" dirty="0"/>
              <a:t>READY</a:t>
            </a:r>
            <a:r>
              <a:rPr lang="zh-CN" altLang="en-US" sz="1200" dirty="0"/>
              <a:t>状态，因此可以发送</a:t>
            </a:r>
            <a:r>
              <a:rPr lang="en-US" altLang="zh-CN" sz="1200" dirty="0"/>
              <a:t>prepare-to-commit</a:t>
            </a:r>
            <a:r>
              <a:rPr lang="zh-CN" altLang="en-US" sz="1200" dirty="0"/>
              <a:t>消息将所有参与者转为</a:t>
            </a:r>
            <a:r>
              <a:rPr lang="en-US" altLang="zh-CN" sz="1200" dirty="0"/>
              <a:t>PRECOMMIT</a:t>
            </a:r>
            <a:r>
              <a:rPr lang="zh-CN" altLang="en-US" sz="1200" dirty="0"/>
              <a:t>状态，然后协调者向日志写入</a:t>
            </a:r>
            <a:r>
              <a:rPr lang="en-US" altLang="zh-CN" sz="1200" dirty="0"/>
              <a:t>global-commit</a:t>
            </a:r>
            <a:r>
              <a:rPr lang="zh-CN" altLang="en-US" sz="1200" dirty="0"/>
              <a:t>记录，并向参与者发出</a:t>
            </a:r>
            <a:r>
              <a:rPr lang="en-US" altLang="zh-CN" sz="1200" dirty="0"/>
              <a:t>global-commit</a:t>
            </a:r>
            <a:r>
              <a:rPr lang="zh-CN" altLang="en-US" sz="1200" dirty="0"/>
              <a:t>消息），</a:t>
            </a:r>
            <a:r>
              <a:rPr lang="zh-CN" altLang="en-US" sz="1200" dirty="0">
                <a:solidFill>
                  <a:srgbClr val="00B0F0"/>
                </a:solidFill>
              </a:rPr>
              <a:t>考虑到参与者在写本地日志可能失败的情况，似乎应该采取</a:t>
            </a:r>
            <a:r>
              <a:rPr lang="en-US" altLang="zh-CN" sz="1200" dirty="0">
                <a:solidFill>
                  <a:srgbClr val="00B0F0"/>
                </a:solidFill>
              </a:rPr>
              <a:t>abort</a:t>
            </a:r>
            <a:r>
              <a:rPr lang="zh-CN" altLang="en-US" sz="1200" dirty="0">
                <a:solidFill>
                  <a:srgbClr val="00B0F0"/>
                </a:solidFill>
              </a:rPr>
              <a:t>策略。</a:t>
            </a:r>
            <a:endParaRPr lang="en-US" altLang="zh-CN" sz="1200" dirty="0">
              <a:solidFill>
                <a:srgbClr val="00B0F0"/>
              </a:solidFill>
            </a:endParaRPr>
          </a:p>
          <a:p>
            <a:endParaRPr lang="zh-CN" altLang="en-US" dirty="0"/>
          </a:p>
        </p:txBody>
      </p:sp>
      <p:sp>
        <p:nvSpPr>
          <p:cNvPr id="4" name="灯片编号占位符 3"/>
          <p:cNvSpPr>
            <a:spLocks noGrp="1"/>
          </p:cNvSpPr>
          <p:nvPr>
            <p:ph type="sldNum" sz="quarter" idx="5"/>
          </p:nvPr>
        </p:nvSpPr>
        <p:spPr/>
        <p:txBody>
          <a:bodyPr/>
          <a:lstStyle/>
          <a:p>
            <a:fld id="{36FB0A52-928A-44CE-9E53-D35098B3E268}" type="slidenum">
              <a:rPr lang="zh-CN" altLang="en-US" smtClean="0"/>
              <a:t>27</a:t>
            </a:fld>
            <a:endParaRPr lang="zh-CN" altLang="en-US"/>
          </a:p>
        </p:txBody>
      </p:sp>
    </p:spTree>
    <p:extLst>
      <p:ext uri="{BB962C8B-B14F-4D97-AF65-F5344CB8AC3E}">
        <p14:creationId xmlns:p14="http://schemas.microsoft.com/office/powerpoint/2010/main" val="5768427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6FB0A52-928A-44CE-9E53-D35098B3E268}" type="slidenum">
              <a:rPr lang="zh-CN" altLang="en-US" smtClean="0"/>
              <a:t>32</a:t>
            </a:fld>
            <a:endParaRPr lang="zh-CN" altLang="en-US"/>
          </a:p>
        </p:txBody>
      </p:sp>
    </p:spTree>
    <p:extLst>
      <p:ext uri="{BB962C8B-B14F-4D97-AF65-F5344CB8AC3E}">
        <p14:creationId xmlns:p14="http://schemas.microsoft.com/office/powerpoint/2010/main" val="19985288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6FB0A52-928A-44CE-9E53-D35098B3E268}" type="slidenum">
              <a:rPr lang="zh-CN" altLang="en-US" smtClean="0"/>
              <a:t>34</a:t>
            </a:fld>
            <a:endParaRPr lang="zh-CN" altLang="en-US"/>
          </a:p>
        </p:txBody>
      </p:sp>
    </p:spTree>
    <p:extLst>
      <p:ext uri="{BB962C8B-B14F-4D97-AF65-F5344CB8AC3E}">
        <p14:creationId xmlns:p14="http://schemas.microsoft.com/office/powerpoint/2010/main" val="30856561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接受、选定</a:t>
            </a:r>
          </a:p>
        </p:txBody>
      </p:sp>
      <p:sp>
        <p:nvSpPr>
          <p:cNvPr id="4" name="灯片编号占位符 3"/>
          <p:cNvSpPr>
            <a:spLocks noGrp="1"/>
          </p:cNvSpPr>
          <p:nvPr>
            <p:ph type="sldNum" sz="quarter" idx="5"/>
          </p:nvPr>
        </p:nvSpPr>
        <p:spPr/>
        <p:txBody>
          <a:bodyPr/>
          <a:lstStyle/>
          <a:p>
            <a:fld id="{36FB0A52-928A-44CE-9E53-D35098B3E268}" type="slidenum">
              <a:rPr lang="zh-CN" altLang="en-US" smtClean="0"/>
              <a:t>35</a:t>
            </a:fld>
            <a:endParaRPr lang="zh-CN" altLang="en-US"/>
          </a:p>
        </p:txBody>
      </p:sp>
    </p:spTree>
    <p:extLst>
      <p:ext uri="{BB962C8B-B14F-4D97-AF65-F5344CB8AC3E}">
        <p14:creationId xmlns:p14="http://schemas.microsoft.com/office/powerpoint/2010/main" val="25860157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6FB0A52-928A-44CE-9E53-D35098B3E268}" type="slidenum">
              <a:rPr lang="zh-CN" altLang="en-US" smtClean="0"/>
              <a:t>36</a:t>
            </a:fld>
            <a:endParaRPr lang="zh-CN" altLang="en-US"/>
          </a:p>
        </p:txBody>
      </p:sp>
    </p:spTree>
    <p:extLst>
      <p:ext uri="{BB962C8B-B14F-4D97-AF65-F5344CB8AC3E}">
        <p14:creationId xmlns:p14="http://schemas.microsoft.com/office/powerpoint/2010/main" val="590998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298711" y="1106488"/>
            <a:ext cx="9594574" cy="1381125"/>
          </a:xfrm>
        </p:spPr>
        <p:txBody>
          <a:bodyPr anchor="b">
            <a:normAutofit/>
          </a:bodyPr>
          <a:lstStyle>
            <a:lvl1pPr algn="ctr">
              <a:defRPr sz="6000" b="0">
                <a:latin typeface="微软雅黑" panose="020B0503020204020204" pitchFamily="34" charset="-122"/>
                <a:ea typeface="微软雅黑" panose="020B0503020204020204" pitchFamily="34" charset="-122"/>
              </a:defRPr>
            </a:lvl1pPr>
          </a:lstStyle>
          <a:p>
            <a:r>
              <a:rPr lang="zh-CN" altLang="en-US" dirty="0"/>
              <a:t>主标题微软雅黑</a:t>
            </a:r>
            <a:r>
              <a:rPr lang="en-US" altLang="zh-CN" dirty="0"/>
              <a:t>60</a:t>
            </a:r>
            <a:endParaRPr lang="zh-CN" altLang="en-US" dirty="0"/>
          </a:p>
        </p:txBody>
      </p:sp>
      <p:sp>
        <p:nvSpPr>
          <p:cNvPr id="3" name="副标题 2"/>
          <p:cNvSpPr>
            <a:spLocks noGrp="1"/>
          </p:cNvSpPr>
          <p:nvPr>
            <p:ph type="subTitle" idx="1" hasCustomPrompt="1"/>
          </p:nvPr>
        </p:nvSpPr>
        <p:spPr>
          <a:xfrm>
            <a:off x="1524000" y="3024982"/>
            <a:ext cx="9144000" cy="1655762"/>
          </a:xfrm>
        </p:spPr>
        <p:txBody>
          <a:bodyPr>
            <a:normAutofit/>
          </a:bodyPr>
          <a:lstStyle>
            <a:lvl1pPr marL="0" indent="0" algn="ctr">
              <a:buNone/>
              <a:defRPr sz="40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副标题微软雅黑</a:t>
            </a:r>
            <a:r>
              <a:rPr lang="en-US" altLang="zh-CN" dirty="0"/>
              <a:t>40</a:t>
            </a:r>
            <a:endParaRPr lang="zh-CN" altLang="en-US" dirty="0"/>
          </a:p>
        </p:txBody>
      </p:sp>
      <p:sp>
        <p:nvSpPr>
          <p:cNvPr id="6" name="灯片编号占位符 5"/>
          <p:cNvSpPr>
            <a:spLocks noGrp="1"/>
          </p:cNvSpPr>
          <p:nvPr>
            <p:ph type="sldNum" sz="quarter" idx="12"/>
          </p:nvPr>
        </p:nvSpPr>
        <p:spPr/>
        <p:txBody>
          <a:bodyPr/>
          <a:lstStyle/>
          <a:p>
            <a:fld id="{C464E751-8DDD-48F4-87DB-3D6A7AC74B40}" type="slidenum">
              <a:rPr lang="zh-CN" altLang="en-US" smtClean="0"/>
              <a:t>‹#›</a:t>
            </a:fld>
            <a:endParaRPr lang="zh-CN" altLang="en-US"/>
          </a:p>
        </p:txBody>
      </p:sp>
    </p:spTree>
    <p:extLst>
      <p:ext uri="{BB962C8B-B14F-4D97-AF65-F5344CB8AC3E}">
        <p14:creationId xmlns:p14="http://schemas.microsoft.com/office/powerpoint/2010/main" val="1763569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365126"/>
            <a:ext cx="10515600" cy="920336"/>
          </a:xfrm>
        </p:spPr>
        <p:txBody>
          <a:bodyPr>
            <a:normAutofit/>
          </a:bodyPr>
          <a:lstStyle>
            <a:lvl1pPr>
              <a:defRPr sz="3200">
                <a:latin typeface="微软雅黑" panose="020B0503020204020204" pitchFamily="34" charset="-122"/>
                <a:ea typeface="微软雅黑" panose="020B0503020204020204" pitchFamily="34" charset="-122"/>
              </a:defRPr>
            </a:lvl1pPr>
          </a:lstStyle>
          <a:p>
            <a:r>
              <a:rPr lang="en-US" altLang="zh-CN" dirty="0"/>
              <a:t>1 </a:t>
            </a:r>
            <a:r>
              <a:rPr lang="zh-CN" altLang="en-US" dirty="0"/>
              <a:t>页面标题微软雅黑</a:t>
            </a:r>
            <a:r>
              <a:rPr lang="en-US" altLang="zh-CN" dirty="0"/>
              <a:t>32</a:t>
            </a:r>
            <a:endParaRPr lang="zh-CN" altLang="en-US" dirty="0"/>
          </a:p>
        </p:txBody>
      </p:sp>
      <p:sp>
        <p:nvSpPr>
          <p:cNvPr id="3" name="内容占位符 2"/>
          <p:cNvSpPr>
            <a:spLocks noGrp="1"/>
          </p:cNvSpPr>
          <p:nvPr>
            <p:ph idx="1" hasCustomPrompt="1"/>
          </p:nvPr>
        </p:nvSpPr>
        <p:spPr>
          <a:xfrm>
            <a:off x="838200" y="1285462"/>
            <a:ext cx="10515600" cy="4351338"/>
          </a:xfrm>
        </p:spPr>
        <p:txBody>
          <a:bodyPr/>
          <a:lstStyle>
            <a:lvl1pPr marL="0" indent="0">
              <a:lnSpc>
                <a:spcPct val="120000"/>
              </a:lnSpc>
              <a:buNone/>
              <a:defRPr baseline="0">
                <a:latin typeface="微软雅黑" panose="020B0503020204020204" pitchFamily="34" charset="-122"/>
                <a:ea typeface="微软雅黑" panose="020B0503020204020204" pitchFamily="34" charset="-122"/>
              </a:defRPr>
            </a:lvl1pPr>
            <a:lvl2pPr marL="0" indent="0">
              <a:lnSpc>
                <a:spcPct val="120000"/>
              </a:lnSpc>
              <a:buNone/>
              <a:defRPr sz="2400">
                <a:latin typeface="微软雅黑" panose="020B0503020204020204" pitchFamily="34" charset="-122"/>
                <a:ea typeface="微软雅黑" panose="020B0503020204020204" pitchFamily="34" charset="-122"/>
              </a:defRPr>
            </a:lvl2pPr>
            <a:lvl3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a:latin typeface="微软雅黑" panose="020B0503020204020204" pitchFamily="34" charset="-122"/>
                <a:ea typeface="微软雅黑" panose="020B0503020204020204" pitchFamily="34" charset="-122"/>
              </a:defRPr>
            </a:lvl3pPr>
            <a:lvl4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baseline="0">
                <a:latin typeface="微软雅黑" panose="020B0503020204020204" pitchFamily="34" charset="-122"/>
                <a:ea typeface="微软雅黑" panose="020B0503020204020204" pitchFamily="34" charset="-122"/>
              </a:defRPr>
            </a:lvl4pPr>
            <a:lvl5pPr marL="0" indent="0">
              <a:buNone/>
              <a:defRPr>
                <a:latin typeface="微软雅黑" panose="020B0503020204020204" pitchFamily="34" charset="-122"/>
                <a:ea typeface="微软雅黑" panose="020B0503020204020204" pitchFamily="34" charset="-122"/>
              </a:defRPr>
            </a:lvl5pPr>
          </a:lstStyle>
          <a:p>
            <a:pPr lvl="0"/>
            <a:r>
              <a:rPr lang="en-US" altLang="zh-CN" dirty="0"/>
              <a:t>1.1 </a:t>
            </a:r>
            <a:r>
              <a:rPr lang="zh-CN" altLang="en-US" dirty="0"/>
              <a:t>正文一级标题微软雅黑</a:t>
            </a:r>
            <a:r>
              <a:rPr lang="en-US" altLang="zh-CN" dirty="0"/>
              <a:t>28</a:t>
            </a:r>
            <a:r>
              <a:rPr lang="zh-CN" altLang="en-US" dirty="0"/>
              <a:t>行距</a:t>
            </a:r>
            <a:r>
              <a:rPr lang="en-US" altLang="zh-CN" dirty="0"/>
              <a:t>1.2</a:t>
            </a:r>
            <a:endParaRPr lang="zh-CN" altLang="en-US" dirty="0"/>
          </a:p>
          <a:p>
            <a:pPr lvl="1"/>
            <a:r>
              <a:rPr lang="en-US" altLang="zh-CN" dirty="0"/>
              <a:t>1.1.1 </a:t>
            </a:r>
            <a:r>
              <a:rPr lang="zh-CN" altLang="en-US" dirty="0"/>
              <a:t>正文二级标题微软雅黑</a:t>
            </a:r>
            <a:r>
              <a:rPr lang="en-US" altLang="zh-CN" dirty="0"/>
              <a:t>24</a:t>
            </a:r>
            <a:r>
              <a:rPr lang="zh-CN" altLang="en-US" dirty="0"/>
              <a:t>行距</a:t>
            </a:r>
            <a:r>
              <a:rPr lang="en-US" altLang="zh-CN" dirty="0"/>
              <a:t>1.2</a:t>
            </a:r>
            <a:endParaRPr lang="zh-CN" altLang="en-US" dirty="0"/>
          </a:p>
          <a:p>
            <a:pPr marL="0" marR="0" lvl="2"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en-US" altLang="zh-CN" dirty="0"/>
              <a:t>1.1.1.1</a:t>
            </a:r>
            <a:r>
              <a:rPr lang="zh-CN" altLang="en-US" dirty="0"/>
              <a:t>第三级微软雅黑</a:t>
            </a:r>
            <a:r>
              <a:rPr lang="en-US" altLang="zh-CN" dirty="0"/>
              <a:t>24</a:t>
            </a:r>
            <a:r>
              <a:rPr lang="zh-CN" altLang="en-US" dirty="0"/>
              <a:t>行距</a:t>
            </a:r>
            <a:r>
              <a:rPr lang="en-US" altLang="zh-CN" dirty="0"/>
              <a:t>1.2</a:t>
            </a:r>
            <a:endParaRPr lang="zh-CN" altLang="en-US" dirty="0"/>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en-US" altLang="zh-CN" dirty="0"/>
              <a:t>1.1.1.1.1 </a:t>
            </a:r>
            <a:r>
              <a:rPr lang="zh-CN" altLang="en-US" dirty="0"/>
              <a:t>第四级微软雅黑</a:t>
            </a:r>
            <a:r>
              <a:rPr lang="en-US" altLang="zh-CN" dirty="0"/>
              <a:t>24</a:t>
            </a:r>
            <a:r>
              <a:rPr lang="zh-CN" altLang="en-US" dirty="0"/>
              <a:t>行距</a:t>
            </a:r>
            <a:r>
              <a:rPr lang="en-US" altLang="zh-CN" dirty="0"/>
              <a:t>1.2</a:t>
            </a:r>
            <a:endParaRPr lang="zh-CN" altLang="en-US" dirty="0"/>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zh-CN" altLang="en-US" dirty="0"/>
              <a:t>正文微软雅黑</a:t>
            </a:r>
            <a:r>
              <a:rPr lang="en-US" altLang="zh-CN" dirty="0"/>
              <a:t>24</a:t>
            </a:r>
            <a:r>
              <a:rPr lang="zh-CN" altLang="en-US" dirty="0"/>
              <a:t>行距</a:t>
            </a:r>
            <a:r>
              <a:rPr lang="en-US" altLang="zh-CN" dirty="0"/>
              <a:t>1.2</a:t>
            </a:r>
            <a:endParaRPr lang="zh-CN" altLang="en-US" dirty="0"/>
          </a:p>
          <a:p>
            <a:pPr lvl="3"/>
            <a:endParaRPr lang="zh-CN" altLang="en-US" dirty="0"/>
          </a:p>
        </p:txBody>
      </p:sp>
      <p:sp>
        <p:nvSpPr>
          <p:cNvPr id="11" name="灯片编号占位符 10"/>
          <p:cNvSpPr>
            <a:spLocks noGrp="1"/>
          </p:cNvSpPr>
          <p:nvPr>
            <p:ph type="sldNum" sz="quarter" idx="12"/>
          </p:nvPr>
        </p:nvSpPr>
        <p:spPr/>
        <p:txBody>
          <a:bodyPr/>
          <a:lstStyle>
            <a:lvl1pPr>
              <a:defRPr sz="1800">
                <a:solidFill>
                  <a:schemeClr val="tx1"/>
                </a:solidFill>
              </a:defRPr>
            </a:lvl1pPr>
          </a:lstStyle>
          <a:p>
            <a:fld id="{C464E751-8DDD-48F4-87DB-3D6A7AC74B40}" type="slidenum">
              <a:rPr lang="zh-CN" altLang="en-US" smtClean="0"/>
              <a:pPr/>
              <a:t>‹#›</a:t>
            </a:fld>
            <a:endParaRPr lang="zh-CN" altLang="en-US" dirty="0"/>
          </a:p>
        </p:txBody>
      </p:sp>
    </p:spTree>
    <p:extLst>
      <p:ext uri="{BB962C8B-B14F-4D97-AF65-F5344CB8AC3E}">
        <p14:creationId xmlns:p14="http://schemas.microsoft.com/office/powerpoint/2010/main" val="2128240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10" name="内容占位符 2"/>
          <p:cNvSpPr>
            <a:spLocks noGrp="1"/>
          </p:cNvSpPr>
          <p:nvPr>
            <p:ph idx="1" hasCustomPrompt="1"/>
          </p:nvPr>
        </p:nvSpPr>
        <p:spPr>
          <a:xfrm>
            <a:off x="838199" y="1275764"/>
            <a:ext cx="5125278" cy="4351338"/>
          </a:xfrm>
        </p:spPr>
        <p:txBody>
          <a:bodyPr/>
          <a:lstStyle>
            <a:lvl1pPr marL="0" indent="0">
              <a:lnSpc>
                <a:spcPct val="120000"/>
              </a:lnSpc>
              <a:buNone/>
              <a:defRPr baseline="0">
                <a:latin typeface="微软雅黑" panose="020B0503020204020204" pitchFamily="34" charset="-122"/>
                <a:ea typeface="微软雅黑" panose="020B0503020204020204" pitchFamily="34" charset="-122"/>
              </a:defRPr>
            </a:lvl1pPr>
            <a:lvl2pPr marL="0" indent="0">
              <a:lnSpc>
                <a:spcPct val="120000"/>
              </a:lnSpc>
              <a:buNone/>
              <a:defRPr sz="2400">
                <a:latin typeface="微软雅黑" panose="020B0503020204020204" pitchFamily="34" charset="-122"/>
                <a:ea typeface="微软雅黑" panose="020B0503020204020204" pitchFamily="34" charset="-122"/>
              </a:defRPr>
            </a:lvl2pPr>
            <a:lvl3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a:latin typeface="微软雅黑" panose="020B0503020204020204" pitchFamily="34" charset="-122"/>
                <a:ea typeface="微软雅黑" panose="020B0503020204020204" pitchFamily="34" charset="-122"/>
              </a:defRPr>
            </a:lvl3pPr>
            <a:lvl4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baseline="0">
                <a:latin typeface="微软雅黑" panose="020B0503020204020204" pitchFamily="34" charset="-122"/>
                <a:ea typeface="微软雅黑" panose="020B0503020204020204" pitchFamily="34" charset="-122"/>
              </a:defRPr>
            </a:lvl4pPr>
            <a:lvl5pPr marL="0" indent="0">
              <a:buNone/>
              <a:defRPr>
                <a:latin typeface="微软雅黑" panose="020B0503020204020204" pitchFamily="34" charset="-122"/>
                <a:ea typeface="微软雅黑" panose="020B0503020204020204" pitchFamily="34" charset="-122"/>
              </a:defRPr>
            </a:lvl5pPr>
          </a:lstStyle>
          <a:p>
            <a:pPr lvl="0"/>
            <a:r>
              <a:rPr lang="en-US" altLang="zh-CN" dirty="0"/>
              <a:t>1.1 </a:t>
            </a:r>
            <a:r>
              <a:rPr lang="zh-CN" altLang="en-US" dirty="0"/>
              <a:t>双栏正文一级标题微软雅黑</a:t>
            </a:r>
            <a:r>
              <a:rPr lang="en-US" altLang="zh-CN" dirty="0"/>
              <a:t>28</a:t>
            </a:r>
            <a:r>
              <a:rPr lang="zh-CN" altLang="en-US" dirty="0"/>
              <a:t>行距</a:t>
            </a:r>
            <a:r>
              <a:rPr lang="en-US" altLang="zh-CN" dirty="0"/>
              <a:t>1.2</a:t>
            </a:r>
            <a:endParaRPr lang="zh-CN" altLang="en-US" dirty="0"/>
          </a:p>
          <a:p>
            <a:pPr lvl="1"/>
            <a:r>
              <a:rPr lang="en-US" altLang="zh-CN" dirty="0"/>
              <a:t>1.1.1 </a:t>
            </a:r>
            <a:r>
              <a:rPr lang="zh-CN" altLang="en-US" dirty="0"/>
              <a:t>双栏正文二级标题微软雅黑</a:t>
            </a:r>
            <a:r>
              <a:rPr lang="en-US" altLang="zh-CN" dirty="0"/>
              <a:t>24</a:t>
            </a:r>
            <a:r>
              <a:rPr lang="zh-CN" altLang="en-US" dirty="0"/>
              <a:t>行距</a:t>
            </a:r>
            <a:r>
              <a:rPr lang="en-US" altLang="zh-CN" dirty="0"/>
              <a:t>1.2</a:t>
            </a:r>
            <a:endParaRPr lang="zh-CN" altLang="en-US" dirty="0"/>
          </a:p>
          <a:p>
            <a:pPr marL="0" marR="0" lvl="2"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en-US" altLang="zh-CN" dirty="0"/>
              <a:t>1.1.1.1</a:t>
            </a:r>
            <a:r>
              <a:rPr lang="zh-CN" altLang="en-US" dirty="0"/>
              <a:t>双栏第三级微软雅黑</a:t>
            </a:r>
            <a:r>
              <a:rPr lang="en-US" altLang="zh-CN" dirty="0"/>
              <a:t>24</a:t>
            </a:r>
            <a:r>
              <a:rPr lang="zh-CN" altLang="en-US" dirty="0"/>
              <a:t>行距</a:t>
            </a:r>
            <a:r>
              <a:rPr lang="en-US" altLang="zh-CN" dirty="0"/>
              <a:t>1.2</a:t>
            </a:r>
            <a:endParaRPr lang="zh-CN" altLang="en-US" dirty="0"/>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en-US" altLang="zh-CN" dirty="0"/>
              <a:t>1.1.1.1.1</a:t>
            </a:r>
            <a:r>
              <a:rPr lang="zh-CN" altLang="en-US" dirty="0"/>
              <a:t>双栏第四级微软雅黑</a:t>
            </a:r>
            <a:r>
              <a:rPr lang="en-US" altLang="zh-CN" dirty="0"/>
              <a:t>24</a:t>
            </a:r>
            <a:r>
              <a:rPr lang="zh-CN" altLang="en-US" dirty="0"/>
              <a:t>行距</a:t>
            </a:r>
            <a:r>
              <a:rPr lang="en-US" altLang="zh-CN" dirty="0"/>
              <a:t>1.2</a:t>
            </a:r>
            <a:endParaRPr lang="zh-CN" altLang="en-US" dirty="0"/>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zh-CN" altLang="en-US" dirty="0"/>
              <a:t>双栏正文微软雅黑</a:t>
            </a:r>
            <a:r>
              <a:rPr lang="en-US" altLang="zh-CN" dirty="0"/>
              <a:t>24</a:t>
            </a:r>
            <a:r>
              <a:rPr lang="zh-CN" altLang="en-US" dirty="0"/>
              <a:t>行距</a:t>
            </a:r>
            <a:r>
              <a:rPr lang="en-US" altLang="zh-CN" dirty="0"/>
              <a:t>1.2</a:t>
            </a:r>
            <a:endParaRPr lang="zh-CN" altLang="en-US" dirty="0"/>
          </a:p>
          <a:p>
            <a:pPr lvl="3"/>
            <a:endParaRPr lang="zh-CN" altLang="en-US" dirty="0"/>
          </a:p>
        </p:txBody>
      </p:sp>
      <p:sp>
        <p:nvSpPr>
          <p:cNvPr id="11" name="内容占位符 2"/>
          <p:cNvSpPr>
            <a:spLocks noGrp="1"/>
          </p:cNvSpPr>
          <p:nvPr>
            <p:ph idx="13" hasCustomPrompt="1"/>
          </p:nvPr>
        </p:nvSpPr>
        <p:spPr>
          <a:xfrm>
            <a:off x="6228521" y="1275764"/>
            <a:ext cx="5125278" cy="4351338"/>
          </a:xfrm>
        </p:spPr>
        <p:txBody>
          <a:bodyPr/>
          <a:lstStyle>
            <a:lvl1pPr marL="0" indent="0">
              <a:lnSpc>
                <a:spcPct val="120000"/>
              </a:lnSpc>
              <a:buNone/>
              <a:defRPr baseline="0">
                <a:latin typeface="微软雅黑" panose="020B0503020204020204" pitchFamily="34" charset="-122"/>
                <a:ea typeface="微软雅黑" panose="020B0503020204020204" pitchFamily="34" charset="-122"/>
              </a:defRPr>
            </a:lvl1pPr>
            <a:lvl2pPr marL="0" indent="0">
              <a:lnSpc>
                <a:spcPct val="120000"/>
              </a:lnSpc>
              <a:buNone/>
              <a:defRPr sz="2400">
                <a:latin typeface="微软雅黑" panose="020B0503020204020204" pitchFamily="34" charset="-122"/>
                <a:ea typeface="微软雅黑" panose="020B0503020204020204" pitchFamily="34" charset="-122"/>
              </a:defRPr>
            </a:lvl2pPr>
            <a:lvl3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a:latin typeface="微软雅黑" panose="020B0503020204020204" pitchFamily="34" charset="-122"/>
                <a:ea typeface="微软雅黑" panose="020B0503020204020204" pitchFamily="34" charset="-122"/>
              </a:defRPr>
            </a:lvl3pPr>
            <a:lvl4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baseline="0">
                <a:latin typeface="微软雅黑" panose="020B0503020204020204" pitchFamily="34" charset="-122"/>
                <a:ea typeface="微软雅黑" panose="020B0503020204020204" pitchFamily="34" charset="-122"/>
              </a:defRPr>
            </a:lvl4pPr>
            <a:lvl5pPr marL="0" indent="0">
              <a:buNone/>
              <a:defRPr>
                <a:latin typeface="微软雅黑" panose="020B0503020204020204" pitchFamily="34" charset="-122"/>
                <a:ea typeface="微软雅黑" panose="020B0503020204020204" pitchFamily="34" charset="-122"/>
              </a:defRPr>
            </a:lvl5pPr>
          </a:lstStyle>
          <a:p>
            <a:pPr lvl="0"/>
            <a:r>
              <a:rPr lang="en-US" altLang="zh-CN" dirty="0"/>
              <a:t>1.1 </a:t>
            </a:r>
            <a:r>
              <a:rPr lang="zh-CN" altLang="en-US" dirty="0"/>
              <a:t>双栏正文一级标题微软雅黑</a:t>
            </a:r>
            <a:r>
              <a:rPr lang="en-US" altLang="zh-CN" dirty="0"/>
              <a:t>28</a:t>
            </a:r>
            <a:r>
              <a:rPr lang="zh-CN" altLang="en-US" dirty="0"/>
              <a:t>行距</a:t>
            </a:r>
            <a:r>
              <a:rPr lang="en-US" altLang="zh-CN" dirty="0"/>
              <a:t>1.2</a:t>
            </a:r>
            <a:endParaRPr lang="zh-CN" altLang="en-US" dirty="0"/>
          </a:p>
          <a:p>
            <a:pPr lvl="1"/>
            <a:r>
              <a:rPr lang="en-US" altLang="zh-CN" dirty="0"/>
              <a:t>1.1.1 </a:t>
            </a:r>
            <a:r>
              <a:rPr lang="zh-CN" altLang="en-US" dirty="0"/>
              <a:t>双栏正文二级标题微软雅黑</a:t>
            </a:r>
            <a:r>
              <a:rPr lang="en-US" altLang="zh-CN" dirty="0"/>
              <a:t>24</a:t>
            </a:r>
            <a:r>
              <a:rPr lang="zh-CN" altLang="en-US" dirty="0"/>
              <a:t>行距</a:t>
            </a:r>
            <a:r>
              <a:rPr lang="en-US" altLang="zh-CN" dirty="0"/>
              <a:t>1.2</a:t>
            </a:r>
            <a:endParaRPr lang="zh-CN" altLang="en-US" dirty="0"/>
          </a:p>
          <a:p>
            <a:pPr marL="0" marR="0" lvl="2"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en-US" altLang="zh-CN" dirty="0"/>
              <a:t>1.1.1.1</a:t>
            </a:r>
            <a:r>
              <a:rPr lang="zh-CN" altLang="en-US" dirty="0"/>
              <a:t>双栏第三级微软雅黑</a:t>
            </a:r>
            <a:r>
              <a:rPr lang="en-US" altLang="zh-CN" dirty="0"/>
              <a:t>24</a:t>
            </a:r>
            <a:r>
              <a:rPr lang="zh-CN" altLang="en-US" dirty="0"/>
              <a:t>行距</a:t>
            </a:r>
            <a:r>
              <a:rPr lang="en-US" altLang="zh-CN" dirty="0"/>
              <a:t>1.2</a:t>
            </a:r>
            <a:endParaRPr lang="zh-CN" altLang="en-US" dirty="0"/>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en-US" altLang="zh-CN" dirty="0"/>
              <a:t>1.1.1.1.1</a:t>
            </a:r>
            <a:r>
              <a:rPr lang="zh-CN" altLang="en-US" dirty="0"/>
              <a:t>双栏第四级微软雅黑</a:t>
            </a:r>
            <a:r>
              <a:rPr lang="en-US" altLang="zh-CN" dirty="0"/>
              <a:t>24</a:t>
            </a:r>
            <a:r>
              <a:rPr lang="zh-CN" altLang="en-US" dirty="0"/>
              <a:t>行距</a:t>
            </a:r>
            <a:r>
              <a:rPr lang="en-US" altLang="zh-CN" dirty="0"/>
              <a:t>1.2</a:t>
            </a:r>
            <a:endParaRPr lang="zh-CN" altLang="en-US" dirty="0"/>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zh-CN" altLang="en-US" dirty="0"/>
              <a:t>双栏正文微软雅黑</a:t>
            </a:r>
            <a:r>
              <a:rPr lang="en-US" altLang="zh-CN" dirty="0"/>
              <a:t>24</a:t>
            </a:r>
            <a:r>
              <a:rPr lang="zh-CN" altLang="en-US" dirty="0"/>
              <a:t>行距</a:t>
            </a:r>
            <a:r>
              <a:rPr lang="en-US" altLang="zh-CN" dirty="0"/>
              <a:t>1.2</a:t>
            </a:r>
            <a:endParaRPr lang="zh-CN" altLang="en-US" dirty="0"/>
          </a:p>
          <a:p>
            <a:pPr lvl="3"/>
            <a:endParaRPr lang="zh-CN" altLang="en-US" dirty="0"/>
          </a:p>
        </p:txBody>
      </p:sp>
      <p:sp>
        <p:nvSpPr>
          <p:cNvPr id="18" name="灯片编号占位符 17"/>
          <p:cNvSpPr>
            <a:spLocks noGrp="1"/>
          </p:cNvSpPr>
          <p:nvPr>
            <p:ph type="sldNum" sz="quarter" idx="16"/>
          </p:nvPr>
        </p:nvSpPr>
        <p:spPr/>
        <p:txBody>
          <a:bodyPr/>
          <a:lstStyle>
            <a:lvl1pPr>
              <a:defRPr sz="1800">
                <a:solidFill>
                  <a:schemeClr val="tx1"/>
                </a:solidFill>
              </a:defRPr>
            </a:lvl1pPr>
          </a:lstStyle>
          <a:p>
            <a:fld id="{C464E751-8DDD-48F4-87DB-3D6A7AC74B40}" type="slidenum">
              <a:rPr lang="zh-CN" altLang="en-US" smtClean="0"/>
              <a:pPr/>
              <a:t>‹#›</a:t>
            </a:fld>
            <a:endParaRPr lang="zh-CN" altLang="en-US" dirty="0"/>
          </a:p>
        </p:txBody>
      </p:sp>
      <p:sp>
        <p:nvSpPr>
          <p:cNvPr id="19" name="标题 1"/>
          <p:cNvSpPr>
            <a:spLocks noGrp="1"/>
          </p:cNvSpPr>
          <p:nvPr>
            <p:ph type="title" hasCustomPrompt="1"/>
          </p:nvPr>
        </p:nvSpPr>
        <p:spPr>
          <a:xfrm>
            <a:off x="838200" y="365126"/>
            <a:ext cx="10515600" cy="920336"/>
          </a:xfrm>
        </p:spPr>
        <p:txBody>
          <a:bodyPr>
            <a:normAutofit/>
          </a:bodyPr>
          <a:lstStyle>
            <a:lvl1pPr>
              <a:defRPr sz="3200">
                <a:latin typeface="微软雅黑" panose="020B0503020204020204" pitchFamily="34" charset="-122"/>
                <a:ea typeface="微软雅黑" panose="020B0503020204020204" pitchFamily="34" charset="-122"/>
              </a:defRPr>
            </a:lvl1pPr>
          </a:lstStyle>
          <a:p>
            <a:r>
              <a:rPr lang="en-US" altLang="zh-CN" dirty="0"/>
              <a:t>1 </a:t>
            </a:r>
            <a:r>
              <a:rPr lang="zh-CN" altLang="en-US" dirty="0"/>
              <a:t>页面标题微软雅黑</a:t>
            </a:r>
            <a:r>
              <a:rPr lang="en-US" altLang="zh-CN" dirty="0"/>
              <a:t>32</a:t>
            </a:r>
            <a:endParaRPr lang="zh-CN" altLang="en-US" dirty="0"/>
          </a:p>
        </p:txBody>
      </p:sp>
    </p:spTree>
    <p:extLst>
      <p:ext uri="{BB962C8B-B14F-4D97-AF65-F5344CB8AC3E}">
        <p14:creationId xmlns:p14="http://schemas.microsoft.com/office/powerpoint/2010/main" val="195226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左文右图">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6109252" y="1275764"/>
            <a:ext cx="5246136" cy="458528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7" name="灯片编号占位符 6"/>
          <p:cNvSpPr>
            <a:spLocks noGrp="1"/>
          </p:cNvSpPr>
          <p:nvPr>
            <p:ph type="sldNum" sz="quarter" idx="12"/>
          </p:nvPr>
        </p:nvSpPr>
        <p:spPr/>
        <p:txBody>
          <a:bodyPr/>
          <a:lstStyle>
            <a:lvl1pPr>
              <a:defRPr sz="1800">
                <a:solidFill>
                  <a:schemeClr val="tx1"/>
                </a:solidFill>
              </a:defRPr>
            </a:lvl1pPr>
          </a:lstStyle>
          <a:p>
            <a:fld id="{C464E751-8DDD-48F4-87DB-3D6A7AC74B40}" type="slidenum">
              <a:rPr lang="zh-CN" altLang="en-US" smtClean="0"/>
              <a:pPr/>
              <a:t>‹#›</a:t>
            </a:fld>
            <a:endParaRPr lang="zh-CN" altLang="en-US" dirty="0"/>
          </a:p>
        </p:txBody>
      </p:sp>
      <p:sp>
        <p:nvSpPr>
          <p:cNvPr id="10" name="内容占位符 2"/>
          <p:cNvSpPr>
            <a:spLocks noGrp="1"/>
          </p:cNvSpPr>
          <p:nvPr>
            <p:ph idx="13" hasCustomPrompt="1"/>
          </p:nvPr>
        </p:nvSpPr>
        <p:spPr>
          <a:xfrm>
            <a:off x="838199" y="1275764"/>
            <a:ext cx="5125278" cy="4585286"/>
          </a:xfrm>
        </p:spPr>
        <p:txBody>
          <a:bodyPr/>
          <a:lstStyle>
            <a:lvl1pPr marL="0" indent="0">
              <a:lnSpc>
                <a:spcPct val="120000"/>
              </a:lnSpc>
              <a:buNone/>
              <a:defRPr baseline="0">
                <a:latin typeface="微软雅黑" panose="020B0503020204020204" pitchFamily="34" charset="-122"/>
                <a:ea typeface="微软雅黑" panose="020B0503020204020204" pitchFamily="34" charset="-122"/>
              </a:defRPr>
            </a:lvl1pPr>
            <a:lvl2pPr marL="0" indent="0">
              <a:lnSpc>
                <a:spcPct val="120000"/>
              </a:lnSpc>
              <a:buNone/>
              <a:defRPr sz="2400">
                <a:latin typeface="微软雅黑" panose="020B0503020204020204" pitchFamily="34" charset="-122"/>
                <a:ea typeface="微软雅黑" panose="020B0503020204020204" pitchFamily="34" charset="-122"/>
              </a:defRPr>
            </a:lvl2pPr>
            <a:lvl3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a:latin typeface="微软雅黑" panose="020B0503020204020204" pitchFamily="34" charset="-122"/>
                <a:ea typeface="微软雅黑" panose="020B0503020204020204" pitchFamily="34" charset="-122"/>
              </a:defRPr>
            </a:lvl3pPr>
            <a:lvl4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baseline="0">
                <a:solidFill>
                  <a:srgbClr val="FF0000"/>
                </a:solidFill>
                <a:latin typeface="微软雅黑" panose="020B0503020204020204" pitchFamily="34" charset="-122"/>
                <a:ea typeface="微软雅黑" panose="020B0503020204020204" pitchFamily="34" charset="-122"/>
              </a:defRPr>
            </a:lvl4pPr>
            <a:lvl5pPr marL="0" indent="0">
              <a:buNone/>
              <a:defRPr>
                <a:latin typeface="微软雅黑" panose="020B0503020204020204" pitchFamily="34" charset="-122"/>
                <a:ea typeface="微软雅黑" panose="020B0503020204020204" pitchFamily="34" charset="-122"/>
              </a:defRPr>
            </a:lvl5pPr>
          </a:lstStyle>
          <a:p>
            <a:pPr lvl="0"/>
            <a:r>
              <a:rPr lang="en-US" altLang="zh-CN" dirty="0"/>
              <a:t>1.1 </a:t>
            </a:r>
            <a:r>
              <a:rPr lang="zh-CN" altLang="en-US" dirty="0"/>
              <a:t>左文右图正文一级标题微软雅黑</a:t>
            </a:r>
            <a:r>
              <a:rPr lang="en-US" altLang="zh-CN" dirty="0"/>
              <a:t>28</a:t>
            </a:r>
            <a:r>
              <a:rPr lang="zh-CN" altLang="en-US" dirty="0"/>
              <a:t>行距</a:t>
            </a:r>
            <a:r>
              <a:rPr lang="en-US" altLang="zh-CN" dirty="0"/>
              <a:t>1.2</a:t>
            </a:r>
            <a:endParaRPr lang="zh-CN" altLang="en-US" dirty="0"/>
          </a:p>
          <a:p>
            <a:pPr lvl="1"/>
            <a:r>
              <a:rPr lang="en-US" altLang="zh-CN" dirty="0"/>
              <a:t>1.1.1 </a:t>
            </a:r>
            <a:r>
              <a:rPr lang="zh-CN" altLang="en-US" dirty="0"/>
              <a:t>左文右图正文二级标题微软雅黑</a:t>
            </a:r>
            <a:r>
              <a:rPr lang="en-US" altLang="zh-CN" dirty="0"/>
              <a:t>24</a:t>
            </a:r>
            <a:r>
              <a:rPr lang="zh-CN" altLang="en-US" dirty="0"/>
              <a:t>行距</a:t>
            </a:r>
            <a:r>
              <a:rPr lang="en-US" altLang="zh-CN" dirty="0"/>
              <a:t>1.2</a:t>
            </a:r>
            <a:endParaRPr lang="zh-CN" altLang="en-US" dirty="0"/>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zh-CN" altLang="en-US" dirty="0"/>
              <a:t>左文右图正文微软雅黑</a:t>
            </a:r>
            <a:r>
              <a:rPr lang="en-US" altLang="zh-CN" dirty="0"/>
              <a:t>24</a:t>
            </a:r>
            <a:r>
              <a:rPr lang="zh-CN" altLang="en-US" dirty="0"/>
              <a:t>行距</a:t>
            </a:r>
            <a:r>
              <a:rPr lang="en-US" altLang="zh-CN" dirty="0"/>
              <a:t>1.2</a:t>
            </a:r>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endParaRPr lang="en-US" altLang="zh-CN" dirty="0"/>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zh-CN" altLang="en-US" dirty="0"/>
              <a:t>图文版面比例可调整</a:t>
            </a:r>
          </a:p>
          <a:p>
            <a:pPr lvl="3"/>
            <a:endParaRPr lang="zh-CN" altLang="en-US" dirty="0"/>
          </a:p>
        </p:txBody>
      </p:sp>
      <p:sp>
        <p:nvSpPr>
          <p:cNvPr id="11" name="标题 1"/>
          <p:cNvSpPr>
            <a:spLocks noGrp="1"/>
          </p:cNvSpPr>
          <p:nvPr>
            <p:ph type="title" hasCustomPrompt="1"/>
          </p:nvPr>
        </p:nvSpPr>
        <p:spPr>
          <a:xfrm>
            <a:off x="838200" y="365126"/>
            <a:ext cx="10515600" cy="920336"/>
          </a:xfrm>
        </p:spPr>
        <p:txBody>
          <a:bodyPr>
            <a:normAutofit/>
          </a:bodyPr>
          <a:lstStyle>
            <a:lvl1pPr>
              <a:defRPr sz="3200">
                <a:latin typeface="微软雅黑" panose="020B0503020204020204" pitchFamily="34" charset="-122"/>
                <a:ea typeface="微软雅黑" panose="020B0503020204020204" pitchFamily="34" charset="-122"/>
              </a:defRPr>
            </a:lvl1pPr>
          </a:lstStyle>
          <a:p>
            <a:r>
              <a:rPr lang="en-US" altLang="zh-CN" dirty="0"/>
              <a:t>1 </a:t>
            </a:r>
            <a:r>
              <a:rPr lang="zh-CN" altLang="en-US" dirty="0"/>
              <a:t>页面标题微软雅黑</a:t>
            </a:r>
            <a:r>
              <a:rPr lang="en-US" altLang="zh-CN" dirty="0"/>
              <a:t>32</a:t>
            </a:r>
            <a:endParaRPr lang="zh-CN" altLang="en-US" dirty="0"/>
          </a:p>
        </p:txBody>
      </p:sp>
    </p:spTree>
    <p:extLst>
      <p:ext uri="{BB962C8B-B14F-4D97-AF65-F5344CB8AC3E}">
        <p14:creationId xmlns:p14="http://schemas.microsoft.com/office/powerpoint/2010/main" val="1747627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左图右文">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837457" y="1275764"/>
            <a:ext cx="5246136" cy="458528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7" name="灯片编号占位符 6"/>
          <p:cNvSpPr>
            <a:spLocks noGrp="1"/>
          </p:cNvSpPr>
          <p:nvPr>
            <p:ph type="sldNum" sz="quarter" idx="12"/>
          </p:nvPr>
        </p:nvSpPr>
        <p:spPr/>
        <p:txBody>
          <a:bodyPr/>
          <a:lstStyle>
            <a:lvl1pPr>
              <a:defRPr sz="1800">
                <a:solidFill>
                  <a:schemeClr val="tx1"/>
                </a:solidFill>
              </a:defRPr>
            </a:lvl1pPr>
          </a:lstStyle>
          <a:p>
            <a:fld id="{C464E751-8DDD-48F4-87DB-3D6A7AC74B40}" type="slidenum">
              <a:rPr lang="zh-CN" altLang="en-US" smtClean="0"/>
              <a:pPr/>
              <a:t>‹#›</a:t>
            </a:fld>
            <a:endParaRPr lang="zh-CN" altLang="en-US" dirty="0"/>
          </a:p>
        </p:txBody>
      </p:sp>
      <p:sp>
        <p:nvSpPr>
          <p:cNvPr id="10" name="内容占位符 2"/>
          <p:cNvSpPr>
            <a:spLocks noGrp="1"/>
          </p:cNvSpPr>
          <p:nvPr>
            <p:ph idx="13" hasCustomPrompt="1"/>
          </p:nvPr>
        </p:nvSpPr>
        <p:spPr>
          <a:xfrm>
            <a:off x="6221961" y="1275764"/>
            <a:ext cx="5125278" cy="4585286"/>
          </a:xfrm>
        </p:spPr>
        <p:txBody>
          <a:bodyPr/>
          <a:lstStyle>
            <a:lvl1pPr marL="0" indent="0">
              <a:lnSpc>
                <a:spcPct val="120000"/>
              </a:lnSpc>
              <a:buNone/>
              <a:defRPr baseline="0">
                <a:latin typeface="微软雅黑" panose="020B0503020204020204" pitchFamily="34" charset="-122"/>
                <a:ea typeface="微软雅黑" panose="020B0503020204020204" pitchFamily="34" charset="-122"/>
              </a:defRPr>
            </a:lvl1pPr>
            <a:lvl2pPr marL="0" indent="0">
              <a:lnSpc>
                <a:spcPct val="120000"/>
              </a:lnSpc>
              <a:buNone/>
              <a:defRPr sz="2400">
                <a:latin typeface="微软雅黑" panose="020B0503020204020204" pitchFamily="34" charset="-122"/>
                <a:ea typeface="微软雅黑" panose="020B0503020204020204" pitchFamily="34" charset="-122"/>
              </a:defRPr>
            </a:lvl2pPr>
            <a:lvl3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a:latin typeface="微软雅黑" panose="020B0503020204020204" pitchFamily="34" charset="-122"/>
                <a:ea typeface="微软雅黑" panose="020B0503020204020204" pitchFamily="34" charset="-122"/>
              </a:defRPr>
            </a:lvl3pPr>
            <a:lvl4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baseline="0">
                <a:solidFill>
                  <a:srgbClr val="FF0000"/>
                </a:solidFill>
                <a:latin typeface="微软雅黑" panose="020B0503020204020204" pitchFamily="34" charset="-122"/>
                <a:ea typeface="微软雅黑" panose="020B0503020204020204" pitchFamily="34" charset="-122"/>
              </a:defRPr>
            </a:lvl4pPr>
            <a:lvl5pPr marL="0" indent="0">
              <a:buNone/>
              <a:defRPr>
                <a:latin typeface="微软雅黑" panose="020B0503020204020204" pitchFamily="34" charset="-122"/>
                <a:ea typeface="微软雅黑" panose="020B0503020204020204" pitchFamily="34" charset="-122"/>
              </a:defRPr>
            </a:lvl5pPr>
          </a:lstStyle>
          <a:p>
            <a:pPr lvl="0"/>
            <a:r>
              <a:rPr lang="en-US" altLang="zh-CN" dirty="0"/>
              <a:t>1.1 </a:t>
            </a:r>
            <a:r>
              <a:rPr lang="zh-CN" altLang="en-US" dirty="0"/>
              <a:t>左图右文正文一级标题微软雅黑</a:t>
            </a:r>
            <a:r>
              <a:rPr lang="en-US" altLang="zh-CN" dirty="0"/>
              <a:t>28</a:t>
            </a:r>
            <a:r>
              <a:rPr lang="zh-CN" altLang="en-US" dirty="0"/>
              <a:t>行距</a:t>
            </a:r>
            <a:r>
              <a:rPr lang="en-US" altLang="zh-CN" dirty="0"/>
              <a:t>1.2</a:t>
            </a:r>
            <a:endParaRPr lang="zh-CN" altLang="en-US" dirty="0"/>
          </a:p>
          <a:p>
            <a:pPr lvl="1"/>
            <a:r>
              <a:rPr lang="en-US" altLang="zh-CN" dirty="0"/>
              <a:t>1.1.1 </a:t>
            </a:r>
            <a:r>
              <a:rPr lang="zh-CN" altLang="en-US" dirty="0"/>
              <a:t>左图右文正文二级标题微软雅黑</a:t>
            </a:r>
            <a:r>
              <a:rPr lang="en-US" altLang="zh-CN" dirty="0"/>
              <a:t>24</a:t>
            </a:r>
            <a:r>
              <a:rPr lang="zh-CN" altLang="en-US" dirty="0"/>
              <a:t>行距</a:t>
            </a:r>
            <a:r>
              <a:rPr lang="en-US" altLang="zh-CN" dirty="0"/>
              <a:t>1.2</a:t>
            </a:r>
            <a:endParaRPr lang="zh-CN" altLang="en-US" dirty="0"/>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zh-CN" altLang="en-US" dirty="0"/>
              <a:t>左图右文正文微软雅黑</a:t>
            </a:r>
            <a:r>
              <a:rPr lang="en-US" altLang="zh-CN" dirty="0"/>
              <a:t>24</a:t>
            </a:r>
            <a:r>
              <a:rPr lang="zh-CN" altLang="en-US" dirty="0"/>
              <a:t>行距</a:t>
            </a:r>
            <a:r>
              <a:rPr lang="en-US" altLang="zh-CN" dirty="0"/>
              <a:t>1.2</a:t>
            </a:r>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endParaRPr lang="en-US" altLang="zh-CN" dirty="0"/>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zh-CN" altLang="en-US" dirty="0"/>
              <a:t>图文版面比例可调整</a:t>
            </a:r>
          </a:p>
          <a:p>
            <a:pPr lvl="3"/>
            <a:endParaRPr lang="zh-CN" altLang="en-US" dirty="0"/>
          </a:p>
        </p:txBody>
      </p:sp>
      <p:sp>
        <p:nvSpPr>
          <p:cNvPr id="11" name="标题 1"/>
          <p:cNvSpPr>
            <a:spLocks noGrp="1"/>
          </p:cNvSpPr>
          <p:nvPr>
            <p:ph type="title" hasCustomPrompt="1"/>
          </p:nvPr>
        </p:nvSpPr>
        <p:spPr>
          <a:xfrm>
            <a:off x="838200" y="365126"/>
            <a:ext cx="10515600" cy="920336"/>
          </a:xfrm>
        </p:spPr>
        <p:txBody>
          <a:bodyPr>
            <a:normAutofit/>
          </a:bodyPr>
          <a:lstStyle>
            <a:lvl1pPr>
              <a:defRPr sz="3200">
                <a:latin typeface="微软雅黑" panose="020B0503020204020204" pitchFamily="34" charset="-122"/>
                <a:ea typeface="微软雅黑" panose="020B0503020204020204" pitchFamily="34" charset="-122"/>
              </a:defRPr>
            </a:lvl1pPr>
          </a:lstStyle>
          <a:p>
            <a:r>
              <a:rPr lang="en-US" altLang="zh-CN" dirty="0"/>
              <a:t>1 </a:t>
            </a:r>
            <a:r>
              <a:rPr lang="zh-CN" altLang="en-US" dirty="0"/>
              <a:t>页面标题微软雅黑</a:t>
            </a:r>
            <a:r>
              <a:rPr lang="en-US" altLang="zh-CN" dirty="0"/>
              <a:t>32</a:t>
            </a:r>
            <a:endParaRPr lang="zh-CN" altLang="en-US" dirty="0"/>
          </a:p>
        </p:txBody>
      </p:sp>
    </p:spTree>
    <p:extLst>
      <p:ext uri="{BB962C8B-B14F-4D97-AF65-F5344CB8AC3E}">
        <p14:creationId xmlns:p14="http://schemas.microsoft.com/office/powerpoint/2010/main" val="1023297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上文下图">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3581400" y="3004102"/>
            <a:ext cx="5233021" cy="325037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7" name="灯片编号占位符 6"/>
          <p:cNvSpPr>
            <a:spLocks noGrp="1"/>
          </p:cNvSpPr>
          <p:nvPr>
            <p:ph type="sldNum" sz="quarter" idx="12"/>
          </p:nvPr>
        </p:nvSpPr>
        <p:spPr/>
        <p:txBody>
          <a:bodyPr/>
          <a:lstStyle>
            <a:lvl1pPr>
              <a:defRPr sz="1800">
                <a:solidFill>
                  <a:schemeClr val="tx1"/>
                </a:solidFill>
              </a:defRPr>
            </a:lvl1pPr>
          </a:lstStyle>
          <a:p>
            <a:fld id="{C464E751-8DDD-48F4-87DB-3D6A7AC74B40}" type="slidenum">
              <a:rPr lang="zh-CN" altLang="en-US" smtClean="0"/>
              <a:pPr/>
              <a:t>‹#›</a:t>
            </a:fld>
            <a:endParaRPr lang="zh-CN" altLang="en-US" dirty="0"/>
          </a:p>
        </p:txBody>
      </p:sp>
      <p:sp>
        <p:nvSpPr>
          <p:cNvPr id="11" name="内容占位符 2"/>
          <p:cNvSpPr>
            <a:spLocks noGrp="1"/>
          </p:cNvSpPr>
          <p:nvPr>
            <p:ph idx="13" hasCustomPrompt="1"/>
          </p:nvPr>
        </p:nvSpPr>
        <p:spPr>
          <a:xfrm>
            <a:off x="838199" y="1275764"/>
            <a:ext cx="10638184" cy="1626462"/>
          </a:xfrm>
        </p:spPr>
        <p:txBody>
          <a:bodyPr/>
          <a:lstStyle>
            <a:lvl1pPr marL="0" indent="0">
              <a:lnSpc>
                <a:spcPct val="120000"/>
              </a:lnSpc>
              <a:buNone/>
              <a:defRPr baseline="0">
                <a:latin typeface="微软雅黑" panose="020B0503020204020204" pitchFamily="34" charset="-122"/>
                <a:ea typeface="微软雅黑" panose="020B0503020204020204" pitchFamily="34" charset="-122"/>
              </a:defRPr>
            </a:lvl1pPr>
            <a:lvl2pPr marL="0" indent="0">
              <a:lnSpc>
                <a:spcPct val="120000"/>
              </a:lnSpc>
              <a:buNone/>
              <a:defRPr sz="2400">
                <a:latin typeface="微软雅黑" panose="020B0503020204020204" pitchFamily="34" charset="-122"/>
                <a:ea typeface="微软雅黑" panose="020B0503020204020204" pitchFamily="34" charset="-122"/>
              </a:defRPr>
            </a:lvl2pPr>
            <a:lvl3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a:latin typeface="微软雅黑" panose="020B0503020204020204" pitchFamily="34" charset="-122"/>
                <a:ea typeface="微软雅黑" panose="020B0503020204020204" pitchFamily="34" charset="-122"/>
              </a:defRPr>
            </a:lvl3pPr>
            <a:lvl4pPr marL="0" marR="0"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sz="2400" baseline="0">
                <a:solidFill>
                  <a:srgbClr val="FF0000"/>
                </a:solidFill>
                <a:latin typeface="微软雅黑" panose="020B0503020204020204" pitchFamily="34" charset="-122"/>
                <a:ea typeface="微软雅黑" panose="020B0503020204020204" pitchFamily="34" charset="-122"/>
              </a:defRPr>
            </a:lvl4pPr>
            <a:lvl5pPr marL="0" indent="0">
              <a:buNone/>
              <a:defRPr>
                <a:latin typeface="微软雅黑" panose="020B0503020204020204" pitchFamily="34" charset="-122"/>
                <a:ea typeface="微软雅黑" panose="020B0503020204020204" pitchFamily="34" charset="-122"/>
              </a:defRPr>
            </a:lvl5pPr>
          </a:lstStyle>
          <a:p>
            <a:pPr lvl="0"/>
            <a:r>
              <a:rPr lang="en-US" altLang="zh-CN" dirty="0"/>
              <a:t>1.1 </a:t>
            </a:r>
            <a:r>
              <a:rPr lang="zh-CN" altLang="en-US" dirty="0"/>
              <a:t>上文下图正文一级标题微软雅黑</a:t>
            </a:r>
            <a:r>
              <a:rPr lang="en-US" altLang="zh-CN" dirty="0"/>
              <a:t>28</a:t>
            </a:r>
            <a:r>
              <a:rPr lang="zh-CN" altLang="en-US" dirty="0"/>
              <a:t>行距</a:t>
            </a:r>
            <a:r>
              <a:rPr lang="en-US" altLang="zh-CN" dirty="0"/>
              <a:t>1.2</a:t>
            </a:r>
            <a:endParaRPr lang="zh-CN" altLang="en-US" dirty="0"/>
          </a:p>
          <a:p>
            <a:pPr lvl="1"/>
            <a:r>
              <a:rPr lang="en-US" altLang="zh-CN" dirty="0"/>
              <a:t>1.1.1 </a:t>
            </a:r>
            <a:r>
              <a:rPr lang="zh-CN" altLang="en-US" dirty="0"/>
              <a:t>上文下图正文二级标题微软雅黑</a:t>
            </a:r>
            <a:r>
              <a:rPr lang="en-US" altLang="zh-CN" dirty="0"/>
              <a:t>24</a:t>
            </a:r>
            <a:r>
              <a:rPr lang="zh-CN" altLang="en-US" dirty="0"/>
              <a:t>行距</a:t>
            </a:r>
            <a:r>
              <a:rPr lang="en-US" altLang="zh-CN" dirty="0"/>
              <a:t>1.2</a:t>
            </a:r>
            <a:endParaRPr lang="zh-CN" altLang="en-US" dirty="0"/>
          </a:p>
          <a:p>
            <a:pPr marL="0" marR="0" lvl="3"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r>
              <a:rPr lang="zh-CN" altLang="en-US" dirty="0"/>
              <a:t>上文下图正文微软雅黑</a:t>
            </a:r>
            <a:r>
              <a:rPr lang="en-US" altLang="zh-CN" dirty="0"/>
              <a:t>24</a:t>
            </a:r>
            <a:r>
              <a:rPr lang="zh-CN" altLang="en-US" dirty="0"/>
              <a:t>行距</a:t>
            </a:r>
            <a:r>
              <a:rPr lang="en-US" altLang="zh-CN" dirty="0"/>
              <a:t>1.2</a:t>
            </a:r>
            <a:r>
              <a:rPr lang="zh-CN" altLang="en-US" dirty="0"/>
              <a:t>， 图文版面占比可调整</a:t>
            </a:r>
          </a:p>
          <a:p>
            <a:pPr lvl="3"/>
            <a:endParaRPr lang="zh-CN" altLang="en-US" dirty="0"/>
          </a:p>
        </p:txBody>
      </p:sp>
      <p:sp>
        <p:nvSpPr>
          <p:cNvPr id="12" name="标题 1"/>
          <p:cNvSpPr>
            <a:spLocks noGrp="1"/>
          </p:cNvSpPr>
          <p:nvPr>
            <p:ph type="title" hasCustomPrompt="1"/>
          </p:nvPr>
        </p:nvSpPr>
        <p:spPr>
          <a:xfrm>
            <a:off x="838200" y="365126"/>
            <a:ext cx="10515600" cy="920336"/>
          </a:xfrm>
        </p:spPr>
        <p:txBody>
          <a:bodyPr>
            <a:normAutofit/>
          </a:bodyPr>
          <a:lstStyle>
            <a:lvl1pPr>
              <a:defRPr sz="3200">
                <a:latin typeface="微软雅黑" panose="020B0503020204020204" pitchFamily="34" charset="-122"/>
                <a:ea typeface="微软雅黑" panose="020B0503020204020204" pitchFamily="34" charset="-122"/>
              </a:defRPr>
            </a:lvl1pPr>
          </a:lstStyle>
          <a:p>
            <a:r>
              <a:rPr lang="en-US" altLang="zh-CN" dirty="0"/>
              <a:t>1 </a:t>
            </a:r>
            <a:r>
              <a:rPr lang="zh-CN" altLang="en-US" dirty="0"/>
              <a:t>页面标题微软雅黑</a:t>
            </a:r>
            <a:r>
              <a:rPr lang="en-US" altLang="zh-CN" dirty="0"/>
              <a:t>32</a:t>
            </a:r>
            <a:endParaRPr lang="zh-CN" altLang="en-US" dirty="0"/>
          </a:p>
        </p:txBody>
      </p:sp>
    </p:spTree>
    <p:extLst>
      <p:ext uri="{BB962C8B-B14F-4D97-AF65-F5344CB8AC3E}">
        <p14:creationId xmlns:p14="http://schemas.microsoft.com/office/powerpoint/2010/main" val="1462044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64E751-8DDD-48F4-87DB-3D6A7AC74B40}" type="slidenum">
              <a:rPr lang="zh-CN" altLang="en-US" smtClean="0"/>
              <a:t>‹#›</a:t>
            </a:fld>
            <a:endParaRPr lang="zh-CN" altLang="en-US"/>
          </a:p>
        </p:txBody>
      </p:sp>
    </p:spTree>
    <p:extLst>
      <p:ext uri="{BB962C8B-B14F-4D97-AF65-F5344CB8AC3E}">
        <p14:creationId xmlns:p14="http://schemas.microsoft.com/office/powerpoint/2010/main" val="37412741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7" r:id="rId4"/>
    <p:sldLayoutId id="2147483661" r:id="rId5"/>
    <p:sldLayoutId id="2147483660" r:id="rId6"/>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39" Type="http://schemas.openxmlformats.org/officeDocument/2006/relationships/tags" Target="../tags/tag39.xml"/><Relationship Id="rId21" Type="http://schemas.openxmlformats.org/officeDocument/2006/relationships/tags" Target="../tags/tag21.xml"/><Relationship Id="rId34" Type="http://schemas.openxmlformats.org/officeDocument/2006/relationships/tags" Target="../tags/tag34.xml"/><Relationship Id="rId42" Type="http://schemas.openxmlformats.org/officeDocument/2006/relationships/tags" Target="../tags/tag42.xml"/><Relationship Id="rId7" Type="http://schemas.openxmlformats.org/officeDocument/2006/relationships/tags" Target="../tags/tag7.xml"/><Relationship Id="rId2" Type="http://schemas.openxmlformats.org/officeDocument/2006/relationships/tags" Target="../tags/tag2.xml"/><Relationship Id="rId16" Type="http://schemas.openxmlformats.org/officeDocument/2006/relationships/tags" Target="../tags/tag16.xml"/><Relationship Id="rId29" Type="http://schemas.openxmlformats.org/officeDocument/2006/relationships/tags" Target="../tags/tag29.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tags" Target="../tags/tag32.xml"/><Relationship Id="rId37" Type="http://schemas.openxmlformats.org/officeDocument/2006/relationships/tags" Target="../tags/tag37.xml"/><Relationship Id="rId40" Type="http://schemas.openxmlformats.org/officeDocument/2006/relationships/tags" Target="../tags/tag40.xml"/><Relationship Id="rId45" Type="http://schemas.openxmlformats.org/officeDocument/2006/relationships/slideLayout" Target="../slideLayouts/slideLayout2.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36" Type="http://schemas.openxmlformats.org/officeDocument/2006/relationships/tags" Target="../tags/tag36.xml"/><Relationship Id="rId10" Type="http://schemas.openxmlformats.org/officeDocument/2006/relationships/tags" Target="../tags/tag10.xml"/><Relationship Id="rId19" Type="http://schemas.openxmlformats.org/officeDocument/2006/relationships/tags" Target="../tags/tag19.xml"/><Relationship Id="rId31" Type="http://schemas.openxmlformats.org/officeDocument/2006/relationships/tags" Target="../tags/tag31.xml"/><Relationship Id="rId44" Type="http://schemas.openxmlformats.org/officeDocument/2006/relationships/tags" Target="../tags/tag44.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 Id="rId35" Type="http://schemas.openxmlformats.org/officeDocument/2006/relationships/tags" Target="../tags/tag35.xml"/><Relationship Id="rId43" Type="http://schemas.openxmlformats.org/officeDocument/2006/relationships/tags" Target="../tags/tag43.xml"/><Relationship Id="rId8" Type="http://schemas.openxmlformats.org/officeDocument/2006/relationships/tags" Target="../tags/tag8.xml"/><Relationship Id="rId3" Type="http://schemas.openxmlformats.org/officeDocument/2006/relationships/tags" Target="../tags/tag3.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tags" Target="../tags/tag33.xml"/><Relationship Id="rId38" Type="http://schemas.openxmlformats.org/officeDocument/2006/relationships/tags" Target="../tags/tag38.xml"/><Relationship Id="rId20" Type="http://schemas.openxmlformats.org/officeDocument/2006/relationships/tags" Target="../tags/tag20.xml"/><Relationship Id="rId41" Type="http://schemas.openxmlformats.org/officeDocument/2006/relationships/tags" Target="../tags/tag4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tags" Target="../tags/tag52.xml"/><Relationship Id="rId13" Type="http://schemas.openxmlformats.org/officeDocument/2006/relationships/tags" Target="../tags/tag57.xml"/><Relationship Id="rId18" Type="http://schemas.openxmlformats.org/officeDocument/2006/relationships/tags" Target="../tags/tag62.xml"/><Relationship Id="rId26" Type="http://schemas.openxmlformats.org/officeDocument/2006/relationships/tags" Target="../tags/tag70.xml"/><Relationship Id="rId3" Type="http://schemas.openxmlformats.org/officeDocument/2006/relationships/tags" Target="../tags/tag47.xml"/><Relationship Id="rId21" Type="http://schemas.openxmlformats.org/officeDocument/2006/relationships/tags" Target="../tags/tag65.xml"/><Relationship Id="rId7" Type="http://schemas.openxmlformats.org/officeDocument/2006/relationships/tags" Target="../tags/tag51.xml"/><Relationship Id="rId12" Type="http://schemas.openxmlformats.org/officeDocument/2006/relationships/tags" Target="../tags/tag56.xml"/><Relationship Id="rId17" Type="http://schemas.openxmlformats.org/officeDocument/2006/relationships/tags" Target="../tags/tag61.xml"/><Relationship Id="rId25" Type="http://schemas.openxmlformats.org/officeDocument/2006/relationships/tags" Target="../tags/tag69.xml"/><Relationship Id="rId2" Type="http://schemas.openxmlformats.org/officeDocument/2006/relationships/tags" Target="../tags/tag46.xml"/><Relationship Id="rId16" Type="http://schemas.openxmlformats.org/officeDocument/2006/relationships/tags" Target="../tags/tag60.xml"/><Relationship Id="rId20" Type="http://schemas.openxmlformats.org/officeDocument/2006/relationships/tags" Target="../tags/tag64.xml"/><Relationship Id="rId29" Type="http://schemas.openxmlformats.org/officeDocument/2006/relationships/tags" Target="../tags/tag73.xml"/><Relationship Id="rId1" Type="http://schemas.openxmlformats.org/officeDocument/2006/relationships/tags" Target="../tags/tag45.xml"/><Relationship Id="rId6" Type="http://schemas.openxmlformats.org/officeDocument/2006/relationships/tags" Target="../tags/tag50.xml"/><Relationship Id="rId11" Type="http://schemas.openxmlformats.org/officeDocument/2006/relationships/tags" Target="../tags/tag55.xml"/><Relationship Id="rId24" Type="http://schemas.openxmlformats.org/officeDocument/2006/relationships/tags" Target="../tags/tag68.xml"/><Relationship Id="rId32" Type="http://schemas.openxmlformats.org/officeDocument/2006/relationships/slideLayout" Target="../slideLayouts/slideLayout2.xml"/><Relationship Id="rId5" Type="http://schemas.openxmlformats.org/officeDocument/2006/relationships/tags" Target="../tags/tag49.xml"/><Relationship Id="rId15" Type="http://schemas.openxmlformats.org/officeDocument/2006/relationships/tags" Target="../tags/tag59.xml"/><Relationship Id="rId23" Type="http://schemas.openxmlformats.org/officeDocument/2006/relationships/tags" Target="../tags/tag67.xml"/><Relationship Id="rId28" Type="http://schemas.openxmlformats.org/officeDocument/2006/relationships/tags" Target="../tags/tag72.xml"/><Relationship Id="rId10" Type="http://schemas.openxmlformats.org/officeDocument/2006/relationships/tags" Target="../tags/tag54.xml"/><Relationship Id="rId19" Type="http://schemas.openxmlformats.org/officeDocument/2006/relationships/tags" Target="../tags/tag63.xml"/><Relationship Id="rId31" Type="http://schemas.openxmlformats.org/officeDocument/2006/relationships/tags" Target="../tags/tag75.xml"/><Relationship Id="rId4" Type="http://schemas.openxmlformats.org/officeDocument/2006/relationships/tags" Target="../tags/tag48.xml"/><Relationship Id="rId9" Type="http://schemas.openxmlformats.org/officeDocument/2006/relationships/tags" Target="../tags/tag53.xml"/><Relationship Id="rId14" Type="http://schemas.openxmlformats.org/officeDocument/2006/relationships/tags" Target="../tags/tag58.xml"/><Relationship Id="rId22" Type="http://schemas.openxmlformats.org/officeDocument/2006/relationships/tags" Target="../tags/tag66.xml"/><Relationship Id="rId27" Type="http://schemas.openxmlformats.org/officeDocument/2006/relationships/tags" Target="../tags/tag71.xml"/><Relationship Id="rId30" Type="http://schemas.openxmlformats.org/officeDocument/2006/relationships/tags" Target="../tags/tag7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p:txBody>
          <a:bodyPr>
            <a:normAutofit/>
          </a:bodyPr>
          <a:lstStyle/>
          <a:p>
            <a:r>
              <a:rPr lang="zh-CN" altLang="en-US" dirty="0"/>
              <a:t>大数据管理</a:t>
            </a:r>
          </a:p>
        </p:txBody>
      </p:sp>
      <p:sp>
        <p:nvSpPr>
          <p:cNvPr id="7" name="副标题 6"/>
          <p:cNvSpPr>
            <a:spLocks noGrp="1"/>
          </p:cNvSpPr>
          <p:nvPr>
            <p:ph type="subTitle" idx="1"/>
          </p:nvPr>
        </p:nvSpPr>
        <p:spPr/>
        <p:txBody>
          <a:bodyPr/>
          <a:lstStyle/>
          <a:p>
            <a:r>
              <a:rPr lang="zh-CN" altLang="en-US" dirty="0">
                <a:solidFill>
                  <a:schemeClr val="accent5">
                    <a:lumMod val="75000"/>
                  </a:schemeClr>
                </a:solidFill>
              </a:rPr>
              <a:t>第</a:t>
            </a:r>
            <a:r>
              <a:rPr lang="en-US" altLang="zh-CN" dirty="0">
                <a:solidFill>
                  <a:schemeClr val="accent5">
                    <a:lumMod val="75000"/>
                  </a:schemeClr>
                </a:solidFill>
              </a:rPr>
              <a:t>10</a:t>
            </a:r>
            <a:r>
              <a:rPr lang="zh-CN" altLang="en-US" dirty="0">
                <a:solidFill>
                  <a:schemeClr val="accent5">
                    <a:lumMod val="75000"/>
                  </a:schemeClr>
                </a:solidFill>
              </a:rPr>
              <a:t>章 故障恢复</a:t>
            </a:r>
            <a:endParaRPr lang="zh-CN" altLang="en-US" dirty="0"/>
          </a:p>
        </p:txBody>
      </p:sp>
    </p:spTree>
    <p:extLst>
      <p:ext uri="{BB962C8B-B14F-4D97-AF65-F5344CB8AC3E}">
        <p14:creationId xmlns:p14="http://schemas.microsoft.com/office/powerpoint/2010/main" val="22008870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92C7222-EBCF-4670-8F13-F7753B9429E7}"/>
              </a:ext>
            </a:extLst>
          </p:cNvPr>
          <p:cNvSpPr>
            <a:spLocks noGrp="1"/>
          </p:cNvSpPr>
          <p:nvPr>
            <p:ph idx="1"/>
          </p:nvPr>
        </p:nvSpPr>
        <p:spPr>
          <a:xfrm>
            <a:off x="838200" y="806824"/>
            <a:ext cx="10515600" cy="4829976"/>
          </a:xfrm>
        </p:spPr>
        <p:txBody>
          <a:bodyPr>
            <a:normAutofit/>
          </a:bodyPr>
          <a:lstStyle/>
          <a:p>
            <a:r>
              <a:rPr lang="zh-CN" altLang="en-US" sz="2400" dirty="0"/>
              <a:t>       </a:t>
            </a:r>
            <a:r>
              <a:rPr lang="zh-CN" altLang="en-US" sz="2400" dirty="0">
                <a:solidFill>
                  <a:srgbClr val="FF0000"/>
                </a:solidFill>
              </a:rPr>
              <a:t>终结协议</a:t>
            </a:r>
            <a:r>
              <a:rPr lang="zh-CN" altLang="en-US" sz="2400" dirty="0"/>
              <a:t>通常被期望是</a:t>
            </a:r>
            <a:r>
              <a:rPr lang="zh-CN" altLang="en-US" sz="2400" dirty="0">
                <a:solidFill>
                  <a:srgbClr val="FF0000"/>
                </a:solidFill>
              </a:rPr>
              <a:t>非阻塞的</a:t>
            </a:r>
            <a:r>
              <a:rPr lang="en-US" altLang="zh-CN" sz="2400" dirty="0"/>
              <a:t>——</a:t>
            </a:r>
            <a:r>
              <a:rPr lang="zh-CN" altLang="en-US" sz="2400" dirty="0"/>
              <a:t>允许事务在操作节点上终结而不用等待其他节点上的恢复操作，从而大幅提高事务执行的性能。</a:t>
            </a:r>
            <a:endParaRPr lang="en-US" altLang="zh-CN" sz="2400" dirty="0"/>
          </a:p>
          <a:p>
            <a:r>
              <a:rPr lang="en-US" altLang="zh-CN" sz="2400" dirty="0"/>
              <a:t>       </a:t>
            </a:r>
            <a:r>
              <a:rPr lang="zh-CN" altLang="en-US" sz="2400" dirty="0"/>
              <a:t>分布式</a:t>
            </a:r>
            <a:r>
              <a:rPr lang="zh-CN" altLang="en-US" sz="2400" dirty="0">
                <a:solidFill>
                  <a:srgbClr val="FF0000"/>
                </a:solidFill>
              </a:rPr>
              <a:t>恢复协议</a:t>
            </a:r>
            <a:r>
              <a:rPr lang="zh-CN" altLang="en-US" sz="2400" dirty="0"/>
              <a:t>通常被期望是</a:t>
            </a:r>
            <a:r>
              <a:rPr lang="zh-CN" altLang="en-US" sz="2400" dirty="0">
                <a:solidFill>
                  <a:srgbClr val="FF0000"/>
                </a:solidFill>
              </a:rPr>
              <a:t>独立</a:t>
            </a:r>
            <a:r>
              <a:rPr lang="zh-CN" altLang="en-US" sz="2400" dirty="0"/>
              <a:t>的</a:t>
            </a:r>
            <a:r>
              <a:rPr lang="en-US" altLang="zh-CN" sz="2400" dirty="0"/>
              <a:t>——</a:t>
            </a:r>
            <a:r>
              <a:rPr lang="zh-CN" altLang="en-US" sz="2400" dirty="0"/>
              <a:t>可以对发生事务故障的节点进行恢复而不用考虑其他节点，从而减小恢复过程中的通信开销。</a:t>
            </a:r>
            <a:endParaRPr lang="en-US" altLang="zh-CN" sz="2400" dirty="0"/>
          </a:p>
          <a:p>
            <a:endParaRPr lang="en-US" altLang="zh-CN" sz="2400" dirty="0"/>
          </a:p>
          <a:p>
            <a:r>
              <a:rPr lang="zh-CN" altLang="en-US" sz="2400" b="1" dirty="0"/>
              <a:t>恢复协议和终结协议之间的关系：</a:t>
            </a:r>
            <a:endParaRPr lang="en-US" altLang="zh-CN" sz="2400" b="1" dirty="0"/>
          </a:p>
          <a:p>
            <a:pPr marL="342900" indent="-342900">
              <a:buFont typeface="Wingdings" panose="05000000000000000000" pitchFamily="2" charset="2"/>
              <a:buChar char="Ø"/>
            </a:pPr>
            <a:r>
              <a:rPr lang="zh-CN" altLang="en-US" sz="2400" dirty="0"/>
              <a:t>非租塞的终结协议，未必意味着独立的恢复协议；</a:t>
            </a:r>
            <a:endParaRPr lang="en-US" altLang="zh-CN" sz="2400" dirty="0"/>
          </a:p>
          <a:p>
            <a:pPr marL="342900" indent="-342900">
              <a:buFont typeface="Wingdings" panose="05000000000000000000" pitchFamily="2" charset="2"/>
              <a:buChar char="Ø"/>
            </a:pPr>
            <a:r>
              <a:rPr lang="zh-CN" altLang="en-US" sz="2400" dirty="0"/>
              <a:t>独立的恢复协议，却意味着非阻塞终结协议。</a:t>
            </a:r>
          </a:p>
        </p:txBody>
      </p:sp>
      <p:sp>
        <p:nvSpPr>
          <p:cNvPr id="4" name="灯片编号占位符 3">
            <a:extLst>
              <a:ext uri="{FF2B5EF4-FFF2-40B4-BE49-F238E27FC236}">
                <a16:creationId xmlns:a16="http://schemas.microsoft.com/office/drawing/2014/main" id="{F5DE96E9-09AA-4923-86EA-9CE07FBB1B2F}"/>
              </a:ext>
            </a:extLst>
          </p:cNvPr>
          <p:cNvSpPr>
            <a:spLocks noGrp="1"/>
          </p:cNvSpPr>
          <p:nvPr>
            <p:ph type="sldNum" sz="quarter" idx="12"/>
          </p:nvPr>
        </p:nvSpPr>
        <p:spPr/>
        <p:txBody>
          <a:bodyPr/>
          <a:lstStyle/>
          <a:p>
            <a:fld id="{C464E751-8DDD-48F4-87DB-3D6A7AC74B40}" type="slidenum">
              <a:rPr lang="zh-CN" altLang="en-US" smtClean="0"/>
              <a:pPr/>
              <a:t>10</a:t>
            </a:fld>
            <a:endParaRPr lang="zh-CN" altLang="en-US" dirty="0"/>
          </a:p>
        </p:txBody>
      </p:sp>
    </p:spTree>
    <p:extLst>
      <p:ext uri="{BB962C8B-B14F-4D97-AF65-F5344CB8AC3E}">
        <p14:creationId xmlns:p14="http://schemas.microsoft.com/office/powerpoint/2010/main" val="1411907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800" b="1" dirty="0"/>
              <a:t>10.2.1 </a:t>
            </a:r>
            <a:r>
              <a:rPr lang="zh-CN" altLang="en-US" sz="2800" b="1" dirty="0"/>
              <a:t>两阶段提交协议的终结和恢复协议</a:t>
            </a:r>
          </a:p>
        </p:txBody>
      </p:sp>
      <p:sp>
        <p:nvSpPr>
          <p:cNvPr id="3" name="内容占位符 2"/>
          <p:cNvSpPr>
            <a:spLocks noGrp="1"/>
          </p:cNvSpPr>
          <p:nvPr>
            <p:ph idx="1"/>
          </p:nvPr>
        </p:nvSpPr>
        <p:spPr/>
        <p:txBody>
          <a:bodyPr>
            <a:normAutofit/>
          </a:bodyPr>
          <a:lstStyle/>
          <a:p>
            <a:r>
              <a:rPr lang="zh-CN" altLang="en-US" sz="2400" dirty="0"/>
              <a:t>两阶段提交协议在</a:t>
            </a:r>
            <a:r>
              <a:rPr lang="zh-CN" altLang="en-US" sz="2400" dirty="0">
                <a:solidFill>
                  <a:srgbClr val="FF0000"/>
                </a:solidFill>
              </a:rPr>
              <a:t>全局提交</a:t>
            </a:r>
            <a:r>
              <a:rPr lang="zh-CN" altLang="en-US" sz="2400" dirty="0"/>
              <a:t>情况下的消息传递过程 </a:t>
            </a:r>
          </a:p>
          <a:p>
            <a:endParaRPr lang="zh-CN" altLang="en-US" sz="2400"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11</a:t>
            </a:fld>
            <a:endParaRPr lang="zh-CN" altLang="en-US" dirty="0"/>
          </a:p>
        </p:txBody>
      </p:sp>
      <p:pic>
        <p:nvPicPr>
          <p:cNvPr id="7" name="图片 6">
            <a:extLst>
              <a:ext uri="{FF2B5EF4-FFF2-40B4-BE49-F238E27FC236}">
                <a16:creationId xmlns:a16="http://schemas.microsoft.com/office/drawing/2014/main" id="{E8FB813E-6D29-412C-8FBC-AC553C173DAA}"/>
              </a:ext>
            </a:extLst>
          </p:cNvPr>
          <p:cNvPicPr>
            <a:picLocks noChangeAspect="1"/>
          </p:cNvPicPr>
          <p:nvPr/>
        </p:nvPicPr>
        <p:blipFill>
          <a:blip r:embed="rId2"/>
          <a:stretch>
            <a:fillRect/>
          </a:stretch>
        </p:blipFill>
        <p:spPr>
          <a:xfrm>
            <a:off x="2343852" y="1804746"/>
            <a:ext cx="6656712" cy="4688128"/>
          </a:xfrm>
          <a:prstGeom prst="rect">
            <a:avLst/>
          </a:prstGeom>
        </p:spPr>
      </p:pic>
    </p:spTree>
    <p:extLst>
      <p:ext uri="{BB962C8B-B14F-4D97-AF65-F5344CB8AC3E}">
        <p14:creationId xmlns:p14="http://schemas.microsoft.com/office/powerpoint/2010/main" val="4003514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71525" y="228187"/>
            <a:ext cx="10515600" cy="686213"/>
          </a:xfrm>
        </p:spPr>
        <p:txBody>
          <a:bodyPr>
            <a:normAutofit/>
          </a:bodyPr>
          <a:lstStyle/>
          <a:p>
            <a:r>
              <a:rPr lang="zh-CN" altLang="zh-CN" sz="2400" dirty="0">
                <a:cs typeface="宋体" panose="02010600030101010101" pitchFamily="2" charset="-122"/>
              </a:rPr>
              <a:t>两阶段提交协议在</a:t>
            </a:r>
            <a:r>
              <a:rPr lang="zh-CN" altLang="zh-CN" sz="2400" dirty="0">
                <a:solidFill>
                  <a:srgbClr val="FF0000"/>
                </a:solidFill>
                <a:cs typeface="宋体" panose="02010600030101010101" pitchFamily="2" charset="-122"/>
              </a:rPr>
              <a:t>中止</a:t>
            </a:r>
            <a:r>
              <a:rPr lang="zh-CN" altLang="zh-CN" sz="2400" dirty="0">
                <a:cs typeface="宋体" panose="02010600030101010101" pitchFamily="2" charset="-122"/>
              </a:rPr>
              <a:t>情况下的消息传递过程</a:t>
            </a:r>
            <a:endParaRPr lang="zh-CN" altLang="en-US" sz="2400"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12</a:t>
            </a:fld>
            <a:endParaRPr lang="zh-CN" altLang="en-US" dirty="0"/>
          </a:p>
        </p:txBody>
      </p:sp>
      <p:pic>
        <p:nvPicPr>
          <p:cNvPr id="7" name="图片 6">
            <a:extLst>
              <a:ext uri="{FF2B5EF4-FFF2-40B4-BE49-F238E27FC236}">
                <a16:creationId xmlns:a16="http://schemas.microsoft.com/office/drawing/2014/main" id="{39F211B9-C6D1-48CE-ABD2-D69974BBC6DA}"/>
              </a:ext>
            </a:extLst>
          </p:cNvPr>
          <p:cNvPicPr>
            <a:picLocks noChangeAspect="1"/>
          </p:cNvPicPr>
          <p:nvPr/>
        </p:nvPicPr>
        <p:blipFill>
          <a:blip r:embed="rId2"/>
          <a:stretch>
            <a:fillRect/>
          </a:stretch>
        </p:blipFill>
        <p:spPr>
          <a:xfrm>
            <a:off x="1049740" y="914400"/>
            <a:ext cx="8022542" cy="5560107"/>
          </a:xfrm>
          <a:prstGeom prst="rect">
            <a:avLst/>
          </a:prstGeom>
        </p:spPr>
      </p:pic>
      <p:sp>
        <p:nvSpPr>
          <p:cNvPr id="2" name="椭圆 1">
            <a:extLst>
              <a:ext uri="{FF2B5EF4-FFF2-40B4-BE49-F238E27FC236}">
                <a16:creationId xmlns:a16="http://schemas.microsoft.com/office/drawing/2014/main" id="{42B85611-6680-49BD-B24D-E12E17E876A7}"/>
              </a:ext>
            </a:extLst>
          </p:cNvPr>
          <p:cNvSpPr/>
          <p:nvPr/>
        </p:nvSpPr>
        <p:spPr>
          <a:xfrm>
            <a:off x="2608729" y="4419600"/>
            <a:ext cx="1900518" cy="475129"/>
          </a:xfrm>
          <a:prstGeom prst="ellipse">
            <a:avLst/>
          </a:prstGeom>
          <a:noFill/>
          <a:ln w="571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912274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52475" y="123412"/>
            <a:ext cx="3381375" cy="562388"/>
          </a:xfrm>
        </p:spPr>
        <p:txBody>
          <a:bodyPr>
            <a:normAutofit/>
          </a:bodyPr>
          <a:lstStyle/>
          <a:p>
            <a:r>
              <a:rPr lang="zh-CN" altLang="en-US" sz="2400" dirty="0"/>
              <a:t>二阶段提交协议活动图</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13</a:t>
            </a:fld>
            <a:endParaRPr lang="zh-CN" altLang="en-US" dirty="0"/>
          </a:p>
        </p:txBody>
      </p:sp>
      <p:pic>
        <p:nvPicPr>
          <p:cNvPr id="6" name="Picture 2"/>
          <p:cNvPicPr>
            <a:picLocks noChangeAspect="1" noChangeArrowheads="1"/>
          </p:cNvPicPr>
          <p:nvPr/>
        </p:nvPicPr>
        <p:blipFill>
          <a:blip r:embed="rId2" cstate="print"/>
          <a:srcRect/>
          <a:stretch>
            <a:fillRect/>
          </a:stretch>
        </p:blipFill>
        <p:spPr bwMode="auto">
          <a:xfrm>
            <a:off x="7892766" y="792739"/>
            <a:ext cx="3810000" cy="3648075"/>
          </a:xfrm>
          <a:prstGeom prst="rect">
            <a:avLst/>
          </a:prstGeom>
          <a:noFill/>
          <a:ln w="9525">
            <a:noFill/>
            <a:miter lim="800000"/>
            <a:headEnd/>
            <a:tailEnd/>
          </a:ln>
        </p:spPr>
      </p:pic>
      <p:sp>
        <p:nvSpPr>
          <p:cNvPr id="7" name="矩形 6"/>
          <p:cNvSpPr/>
          <p:nvPr/>
        </p:nvSpPr>
        <p:spPr>
          <a:xfrm>
            <a:off x="704850" y="6453328"/>
            <a:ext cx="5756704" cy="369332"/>
          </a:xfrm>
          <a:prstGeom prst="rect">
            <a:avLst/>
          </a:prstGeom>
        </p:spPr>
        <p:txBody>
          <a:bodyPr wrap="none">
            <a:spAutoFit/>
          </a:bodyPr>
          <a:lstStyle/>
          <a:p>
            <a:r>
              <a:rPr lang="zh-CN" altLang="en-US" dirty="0">
                <a:solidFill>
                  <a:schemeClr val="bg2">
                    <a:lumMod val="90000"/>
                  </a:schemeClr>
                </a:solidFill>
              </a:rPr>
              <a:t>参考链接：https://www.136.la/nginx/show-181222.html</a:t>
            </a:r>
          </a:p>
        </p:txBody>
      </p:sp>
      <p:pic>
        <p:nvPicPr>
          <p:cNvPr id="8" name="图片 7">
            <a:extLst>
              <a:ext uri="{FF2B5EF4-FFF2-40B4-BE49-F238E27FC236}">
                <a16:creationId xmlns:a16="http://schemas.microsoft.com/office/drawing/2014/main" id="{E24E8661-8931-4216-B9F0-AD87E5D446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475" y="668688"/>
            <a:ext cx="6642855" cy="5870224"/>
          </a:xfrm>
          <a:prstGeom prst="rect">
            <a:avLst/>
          </a:prstGeom>
        </p:spPr>
      </p:pic>
      <p:sp>
        <p:nvSpPr>
          <p:cNvPr id="9" name="椭圆 8">
            <a:extLst>
              <a:ext uri="{FF2B5EF4-FFF2-40B4-BE49-F238E27FC236}">
                <a16:creationId xmlns:a16="http://schemas.microsoft.com/office/drawing/2014/main" id="{B0259EB8-D85E-4760-9DE9-C96E2D823661}"/>
              </a:ext>
            </a:extLst>
          </p:cNvPr>
          <p:cNvSpPr/>
          <p:nvPr/>
        </p:nvSpPr>
        <p:spPr>
          <a:xfrm>
            <a:off x="2823882" y="2061882"/>
            <a:ext cx="1900518" cy="475129"/>
          </a:xfrm>
          <a:prstGeom prst="ellipse">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D3904421-2D32-4B0B-A608-5AEADC49408A}"/>
              </a:ext>
            </a:extLst>
          </p:cNvPr>
          <p:cNvSpPr/>
          <p:nvPr/>
        </p:nvSpPr>
        <p:spPr>
          <a:xfrm>
            <a:off x="4966447" y="2752164"/>
            <a:ext cx="1900518" cy="475129"/>
          </a:xfrm>
          <a:prstGeom prst="ellipse">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851ABBBA-BA18-4AA5-9326-1DAE745DE8BD}"/>
              </a:ext>
            </a:extLst>
          </p:cNvPr>
          <p:cNvSpPr/>
          <p:nvPr/>
        </p:nvSpPr>
        <p:spPr>
          <a:xfrm>
            <a:off x="2632943" y="3366235"/>
            <a:ext cx="1900518" cy="475129"/>
          </a:xfrm>
          <a:prstGeom prst="ellipse">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BB57737C-7B03-4710-8A18-3546812E783E}"/>
              </a:ext>
            </a:extLst>
          </p:cNvPr>
          <p:cNvSpPr/>
          <p:nvPr/>
        </p:nvSpPr>
        <p:spPr>
          <a:xfrm>
            <a:off x="1873623" y="5694451"/>
            <a:ext cx="1900518" cy="475129"/>
          </a:xfrm>
          <a:prstGeom prst="ellipse">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81813522-F7B7-496E-A567-97106971DD48}"/>
              </a:ext>
            </a:extLst>
          </p:cNvPr>
          <p:cNvSpPr/>
          <p:nvPr/>
        </p:nvSpPr>
        <p:spPr>
          <a:xfrm>
            <a:off x="711134" y="4236485"/>
            <a:ext cx="1900518" cy="475129"/>
          </a:xfrm>
          <a:prstGeom prst="ellipse">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8867B5F8-2FC0-4132-8C8C-AA5CDB7A2475}"/>
              </a:ext>
            </a:extLst>
          </p:cNvPr>
          <p:cNvSpPr/>
          <p:nvPr/>
        </p:nvSpPr>
        <p:spPr>
          <a:xfrm>
            <a:off x="4338918" y="4742317"/>
            <a:ext cx="3227294" cy="475129"/>
          </a:xfrm>
          <a:prstGeom prst="ellipse">
            <a:avLst/>
          </a:prstGeom>
          <a:noFill/>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6550226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800" b="1" dirty="0"/>
              <a:t>10.2.1.1 </a:t>
            </a:r>
            <a:r>
              <a:rPr lang="zh-CN" altLang="en-US" sz="2800" b="1" dirty="0"/>
              <a:t>终结协议</a:t>
            </a:r>
          </a:p>
        </p:txBody>
      </p:sp>
      <p:sp>
        <p:nvSpPr>
          <p:cNvPr id="3" name="内容占位符 2"/>
          <p:cNvSpPr>
            <a:spLocks noGrp="1"/>
          </p:cNvSpPr>
          <p:nvPr>
            <p:ph idx="1"/>
          </p:nvPr>
        </p:nvSpPr>
        <p:spPr/>
        <p:txBody>
          <a:bodyPr>
            <a:normAutofit/>
          </a:bodyPr>
          <a:lstStyle/>
          <a:p>
            <a:r>
              <a:rPr lang="zh-CN" altLang="en-US" sz="2400" b="1" dirty="0">
                <a:solidFill>
                  <a:srgbClr val="FF0000"/>
                </a:solidFill>
              </a:rPr>
              <a:t>终结协议负责处理协调者和参与者进程的计时器超时问题</a:t>
            </a:r>
            <a:endParaRPr lang="en-US" altLang="zh-CN" sz="2400" b="1" dirty="0">
              <a:solidFill>
                <a:srgbClr val="FF0000"/>
              </a:solidFill>
            </a:endParaRPr>
          </a:p>
          <a:p>
            <a:r>
              <a:rPr lang="zh-CN" altLang="en-US" sz="2400" b="1" dirty="0"/>
              <a:t>协调者超时</a:t>
            </a:r>
            <a:r>
              <a:rPr lang="zh-CN" altLang="en-US" sz="2400" dirty="0"/>
              <a:t>，可能发生在三种状态中，对应两种情况：</a:t>
            </a:r>
            <a:endParaRPr lang="en-US" altLang="zh-CN" sz="2400" dirty="0"/>
          </a:p>
          <a:p>
            <a:r>
              <a:rPr lang="zh-CN" altLang="en-US" sz="2400" dirty="0">
                <a:solidFill>
                  <a:srgbClr val="FF0000"/>
                </a:solidFill>
              </a:rPr>
              <a:t>在</a:t>
            </a:r>
            <a:r>
              <a:rPr lang="en-US" altLang="zh-CN" sz="2400" dirty="0">
                <a:solidFill>
                  <a:srgbClr val="FF0000"/>
                </a:solidFill>
              </a:rPr>
              <a:t>WAIT</a:t>
            </a:r>
            <a:r>
              <a:rPr lang="zh-CN" altLang="en-US" sz="2400" dirty="0">
                <a:solidFill>
                  <a:srgbClr val="FF0000"/>
                </a:solidFill>
              </a:rPr>
              <a:t>状态下的超时</a:t>
            </a:r>
            <a:r>
              <a:rPr lang="zh-CN" altLang="en-US" sz="2400" dirty="0"/>
              <a:t>：此时由于不满足全局提交规则，协调者不能单方面提交，</a:t>
            </a:r>
            <a:r>
              <a:rPr lang="zh-CN" altLang="en-US" sz="2400" dirty="0">
                <a:solidFill>
                  <a:srgbClr val="FF0000"/>
                </a:solidFill>
              </a:rPr>
              <a:t>可以单方面取消</a:t>
            </a:r>
            <a:r>
              <a:rPr lang="zh-CN" altLang="en-US" sz="2400" dirty="0"/>
              <a:t>（向日志中写入</a:t>
            </a:r>
            <a:r>
              <a:rPr lang="en-US" altLang="zh-CN" sz="2400" dirty="0"/>
              <a:t>abort</a:t>
            </a:r>
            <a:r>
              <a:rPr lang="zh-CN" altLang="en-US" sz="2400" dirty="0"/>
              <a:t>记录，并向所有参与者发送</a:t>
            </a:r>
            <a:r>
              <a:rPr lang="en-US" altLang="zh-CN" sz="2400" dirty="0"/>
              <a:t>global abort</a:t>
            </a:r>
            <a:r>
              <a:rPr lang="zh-CN" altLang="en-US" sz="2400" dirty="0"/>
              <a:t>消息）；</a:t>
            </a:r>
            <a:endParaRPr lang="en-US" altLang="zh-CN" sz="2400" dirty="0"/>
          </a:p>
          <a:p>
            <a:r>
              <a:rPr lang="zh-CN" altLang="en-US" sz="2400" dirty="0">
                <a:solidFill>
                  <a:srgbClr val="FF0000"/>
                </a:solidFill>
              </a:rPr>
              <a:t>在</a:t>
            </a:r>
            <a:r>
              <a:rPr lang="en-US" altLang="zh-CN" sz="2400" dirty="0">
                <a:solidFill>
                  <a:srgbClr val="FF0000"/>
                </a:solidFill>
              </a:rPr>
              <a:t>COMMIT</a:t>
            </a:r>
            <a:r>
              <a:rPr lang="zh-CN" altLang="en-US" sz="2400" dirty="0">
                <a:solidFill>
                  <a:srgbClr val="FF0000"/>
                </a:solidFill>
              </a:rPr>
              <a:t>和</a:t>
            </a:r>
            <a:r>
              <a:rPr lang="en-US" altLang="zh-CN" sz="2400" dirty="0">
                <a:solidFill>
                  <a:srgbClr val="FF0000"/>
                </a:solidFill>
              </a:rPr>
              <a:t>ABORT</a:t>
            </a:r>
            <a:r>
              <a:rPr lang="zh-CN" altLang="en-US" sz="2400" dirty="0">
                <a:solidFill>
                  <a:srgbClr val="FF0000"/>
                </a:solidFill>
              </a:rPr>
              <a:t>状态下的超时</a:t>
            </a:r>
            <a:r>
              <a:rPr lang="zh-CN" altLang="en-US" sz="2400" dirty="0"/>
              <a:t>：协调者无法确定每个参与者的局部恢复管理程序是否已经完成了提交或者取消操作，因此会向没有回复确认信息的参与者</a:t>
            </a:r>
            <a:r>
              <a:rPr lang="zh-CN" altLang="en-US" sz="2400" dirty="0">
                <a:solidFill>
                  <a:srgbClr val="FF0000"/>
                </a:solidFill>
              </a:rPr>
              <a:t>不停的发送</a:t>
            </a:r>
            <a:r>
              <a:rPr lang="en-US" altLang="zh-CN" sz="2400" dirty="0"/>
              <a:t>global-commit</a:t>
            </a:r>
            <a:r>
              <a:rPr lang="zh-CN" altLang="en-US" sz="2400" dirty="0"/>
              <a:t>或者</a:t>
            </a:r>
            <a:r>
              <a:rPr lang="en-US" altLang="zh-CN" sz="2400" dirty="0"/>
              <a:t>global-abort</a:t>
            </a:r>
            <a:r>
              <a:rPr lang="zh-CN" altLang="en-US" sz="2400" dirty="0"/>
              <a:t>命令，然后</a:t>
            </a:r>
            <a:r>
              <a:rPr lang="zh-CN" altLang="en-US" sz="2400" dirty="0">
                <a:solidFill>
                  <a:srgbClr val="FF0000"/>
                </a:solidFill>
              </a:rPr>
              <a:t>等它们回复</a:t>
            </a:r>
            <a:r>
              <a:rPr lang="zh-CN" altLang="en-US" sz="2400" dirty="0"/>
              <a:t>。</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14</a:t>
            </a:fld>
            <a:endParaRPr lang="zh-CN" altLang="en-US" dirty="0"/>
          </a:p>
        </p:txBody>
      </p:sp>
    </p:spTree>
    <p:extLst>
      <p:ext uri="{BB962C8B-B14F-4D97-AF65-F5344CB8AC3E}">
        <p14:creationId xmlns:p14="http://schemas.microsoft.com/office/powerpoint/2010/main" val="25495686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b="1" dirty="0">
                <a:solidFill>
                  <a:prstClr val="black"/>
                </a:solidFill>
              </a:rPr>
              <a:t>10.2.1.1 </a:t>
            </a:r>
            <a:r>
              <a:rPr lang="zh-CN" altLang="en-US" sz="2800" b="1" dirty="0">
                <a:solidFill>
                  <a:prstClr val="black"/>
                </a:solidFill>
              </a:rPr>
              <a:t>终结协议（续）</a:t>
            </a:r>
            <a:endParaRPr lang="zh-CN" altLang="en-US" b="1" dirty="0"/>
          </a:p>
        </p:txBody>
      </p:sp>
      <p:sp>
        <p:nvSpPr>
          <p:cNvPr id="3" name="内容占位符 2"/>
          <p:cNvSpPr>
            <a:spLocks noGrp="1"/>
          </p:cNvSpPr>
          <p:nvPr>
            <p:ph idx="1"/>
          </p:nvPr>
        </p:nvSpPr>
        <p:spPr>
          <a:xfrm>
            <a:off x="838200" y="1285462"/>
            <a:ext cx="10515600" cy="5207412"/>
          </a:xfrm>
        </p:spPr>
        <p:txBody>
          <a:bodyPr>
            <a:normAutofit/>
          </a:bodyPr>
          <a:lstStyle/>
          <a:p>
            <a:r>
              <a:rPr lang="zh-CN" altLang="en-US" sz="2400" b="1" dirty="0"/>
              <a:t>参与者超时</a:t>
            </a:r>
            <a:r>
              <a:rPr lang="zh-CN" altLang="en-US" sz="2400" dirty="0"/>
              <a:t>，可能发生在两种状态中：</a:t>
            </a:r>
            <a:endParaRPr lang="en-US" altLang="zh-CN" sz="2400" dirty="0"/>
          </a:p>
          <a:p>
            <a:r>
              <a:rPr lang="en-US" altLang="zh-CN" sz="2400" b="1" dirty="0">
                <a:solidFill>
                  <a:srgbClr val="FF0000"/>
                </a:solidFill>
              </a:rPr>
              <a:t>INITIAL</a:t>
            </a:r>
            <a:r>
              <a:rPr lang="zh-CN" altLang="en-US" sz="2400" b="1" dirty="0">
                <a:solidFill>
                  <a:srgbClr val="FF0000"/>
                </a:solidFill>
              </a:rPr>
              <a:t>状态下超时</a:t>
            </a:r>
            <a:r>
              <a:rPr lang="zh-CN" altLang="en-US" sz="2400" b="1" dirty="0"/>
              <a:t>：</a:t>
            </a:r>
            <a:r>
              <a:rPr lang="zh-CN" altLang="en-US" sz="2400" dirty="0"/>
              <a:t>参与者此时正等待</a:t>
            </a:r>
            <a:r>
              <a:rPr lang="en-US" altLang="zh-CN" sz="2400" dirty="0"/>
              <a:t>prepare</a:t>
            </a:r>
            <a:r>
              <a:rPr lang="zh-CN" altLang="en-US" sz="2400" dirty="0"/>
              <a:t>消息，超时后</a:t>
            </a:r>
            <a:r>
              <a:rPr lang="zh-CN" altLang="en-US" sz="2400" dirty="0">
                <a:solidFill>
                  <a:srgbClr val="FF0000"/>
                </a:solidFill>
              </a:rPr>
              <a:t>可以单方面取消</a:t>
            </a:r>
            <a:r>
              <a:rPr lang="zh-CN" altLang="en-US" sz="2400" dirty="0"/>
              <a:t>事务。</a:t>
            </a:r>
            <a:r>
              <a:rPr lang="zh-CN" altLang="en-US" sz="2400" dirty="0">
                <a:solidFill>
                  <a:srgbClr val="FF0000"/>
                </a:solidFill>
              </a:rPr>
              <a:t>如果在取消后参与者又收到了</a:t>
            </a:r>
            <a:r>
              <a:rPr lang="en-US" altLang="zh-CN" sz="2400" dirty="0">
                <a:solidFill>
                  <a:srgbClr val="FF0000"/>
                </a:solidFill>
              </a:rPr>
              <a:t>prepare</a:t>
            </a:r>
            <a:r>
              <a:rPr lang="zh-CN" altLang="en-US" sz="2400" dirty="0">
                <a:solidFill>
                  <a:srgbClr val="FF0000"/>
                </a:solidFill>
              </a:rPr>
              <a:t>消息</a:t>
            </a:r>
            <a:r>
              <a:rPr lang="zh-CN" altLang="en-US" sz="2400" dirty="0"/>
              <a:t>，可以有两种做法：</a:t>
            </a:r>
            <a:endParaRPr lang="en-US" altLang="zh-CN" sz="2400" dirty="0"/>
          </a:p>
          <a:p>
            <a:r>
              <a:rPr lang="zh-CN" altLang="en-US" sz="2400" dirty="0"/>
              <a:t>（</a:t>
            </a:r>
            <a:r>
              <a:rPr lang="en-US" altLang="zh-CN" sz="2400" dirty="0"/>
              <a:t>1</a:t>
            </a:r>
            <a:r>
              <a:rPr lang="zh-CN" altLang="en-US" sz="2400" dirty="0"/>
              <a:t>）参与者寻找本地日志记录，</a:t>
            </a:r>
            <a:r>
              <a:rPr lang="zh-CN" altLang="en-US" sz="2400" dirty="0">
                <a:solidFill>
                  <a:srgbClr val="FF0000"/>
                </a:solidFill>
              </a:rPr>
              <a:t>找到</a:t>
            </a:r>
            <a:r>
              <a:rPr lang="en-US" altLang="zh-CN" sz="2400" dirty="0">
                <a:solidFill>
                  <a:srgbClr val="FF0000"/>
                </a:solidFill>
              </a:rPr>
              <a:t>abort</a:t>
            </a:r>
            <a:r>
              <a:rPr lang="zh-CN" altLang="en-US" sz="2400" dirty="0">
                <a:solidFill>
                  <a:srgbClr val="FF0000"/>
                </a:solidFill>
              </a:rPr>
              <a:t>记录后回复</a:t>
            </a:r>
            <a:r>
              <a:rPr lang="zh-CN" altLang="en-US" sz="2400" dirty="0"/>
              <a:t>一个</a:t>
            </a:r>
            <a:r>
              <a:rPr lang="en-US" altLang="zh-CN" sz="2400" dirty="0"/>
              <a:t>vote-abort</a:t>
            </a:r>
            <a:r>
              <a:rPr lang="zh-CN" altLang="en-US" sz="2400" dirty="0"/>
              <a:t>消息；</a:t>
            </a:r>
            <a:endParaRPr lang="en-US" altLang="zh-CN" sz="2400" dirty="0"/>
          </a:p>
          <a:p>
            <a:r>
              <a:rPr lang="zh-CN" altLang="en-US" sz="2400" dirty="0"/>
              <a:t>（</a:t>
            </a:r>
            <a:r>
              <a:rPr lang="en-US" altLang="zh-CN" sz="2400" dirty="0"/>
              <a:t>2</a:t>
            </a:r>
            <a:r>
              <a:rPr lang="zh-CN" altLang="en-US" sz="2400" dirty="0"/>
              <a:t>）简单的</a:t>
            </a:r>
            <a:r>
              <a:rPr lang="zh-CN" altLang="en-US" sz="2400" dirty="0">
                <a:solidFill>
                  <a:srgbClr val="FF0000"/>
                </a:solidFill>
              </a:rPr>
              <a:t>忽略该</a:t>
            </a:r>
            <a:r>
              <a:rPr lang="en-US" altLang="zh-CN" sz="2400" dirty="0">
                <a:solidFill>
                  <a:srgbClr val="FF0000"/>
                </a:solidFill>
              </a:rPr>
              <a:t>prepare</a:t>
            </a:r>
            <a:r>
              <a:rPr lang="zh-CN" altLang="en-US" sz="2400" dirty="0">
                <a:solidFill>
                  <a:srgbClr val="FF0000"/>
                </a:solidFill>
              </a:rPr>
              <a:t>消息</a:t>
            </a:r>
            <a:r>
              <a:rPr lang="zh-CN" altLang="en-US" sz="2400" dirty="0"/>
              <a:t>，此时会</a:t>
            </a:r>
            <a:r>
              <a:rPr lang="zh-CN" altLang="en-US" sz="2400" dirty="0">
                <a:solidFill>
                  <a:srgbClr val="FF0000"/>
                </a:solidFill>
              </a:rPr>
              <a:t>引起协调者在</a:t>
            </a:r>
            <a:r>
              <a:rPr lang="en-US" altLang="zh-CN" sz="2400" dirty="0">
                <a:solidFill>
                  <a:srgbClr val="FF0000"/>
                </a:solidFill>
              </a:rPr>
              <a:t>WAIT</a:t>
            </a:r>
            <a:r>
              <a:rPr lang="zh-CN" altLang="en-US" sz="2400" dirty="0">
                <a:solidFill>
                  <a:srgbClr val="FF0000"/>
                </a:solidFill>
              </a:rPr>
              <a:t>状态下的超时</a:t>
            </a:r>
            <a:r>
              <a:rPr lang="zh-CN" altLang="en-US" sz="2400" dirty="0"/>
              <a:t>。</a:t>
            </a:r>
            <a:endParaRPr lang="en-US" altLang="zh-CN" sz="2400" dirty="0"/>
          </a:p>
          <a:p>
            <a:r>
              <a:rPr lang="en-US" altLang="zh-CN" sz="2400" b="1" dirty="0">
                <a:solidFill>
                  <a:srgbClr val="FF0000"/>
                </a:solidFill>
              </a:rPr>
              <a:t>READY</a:t>
            </a:r>
            <a:r>
              <a:rPr lang="zh-CN" altLang="en-US" sz="2400" b="1" dirty="0">
                <a:solidFill>
                  <a:srgbClr val="FF0000"/>
                </a:solidFill>
              </a:rPr>
              <a:t>状态下的超时</a:t>
            </a:r>
            <a:r>
              <a:rPr lang="zh-CN" altLang="en-US" sz="2400" b="1" dirty="0"/>
              <a:t>：</a:t>
            </a:r>
            <a:r>
              <a:rPr lang="zh-CN" altLang="en-US" sz="2400" dirty="0"/>
              <a:t>此时，参与者在从其他地方（协调者或者其他参与者）得到最终决策之前，会被一直阻塞住。</a:t>
            </a:r>
            <a:r>
              <a:rPr lang="zh-CN" altLang="en-US" sz="2400" dirty="0">
                <a:solidFill>
                  <a:srgbClr val="00B0F0"/>
                </a:solidFill>
              </a:rPr>
              <a:t>此时参与者已经发起了提交的投票，但没有得到协调者的全局决策，因此不能单方面做出决策，也不能更改之前的投票并取消事务。</a:t>
            </a:r>
            <a:r>
              <a:rPr lang="zh-CN" altLang="en-US" sz="2400" dirty="0"/>
              <a:t>     </a:t>
            </a:r>
            <a:endParaRPr lang="zh-CN" altLang="en-US" sz="2400" dirty="0">
              <a:solidFill>
                <a:srgbClr val="FF0000"/>
              </a:solidFill>
            </a:endParaRP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15</a:t>
            </a:fld>
            <a:endParaRPr lang="zh-CN" altLang="en-US" dirty="0"/>
          </a:p>
        </p:txBody>
      </p:sp>
    </p:spTree>
    <p:extLst>
      <p:ext uri="{BB962C8B-B14F-4D97-AF65-F5344CB8AC3E}">
        <p14:creationId xmlns:p14="http://schemas.microsoft.com/office/powerpoint/2010/main" val="12467724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800" b="1" dirty="0">
                <a:solidFill>
                  <a:prstClr val="black"/>
                </a:solidFill>
              </a:rPr>
              <a:t>10.2.1.1 </a:t>
            </a:r>
            <a:r>
              <a:rPr lang="zh-CN" altLang="en-US" sz="2800" b="1" dirty="0">
                <a:solidFill>
                  <a:prstClr val="black"/>
                </a:solidFill>
              </a:rPr>
              <a:t>终结协议（续）</a:t>
            </a:r>
            <a:endParaRPr lang="zh-CN" altLang="en-US" sz="2800" b="1" dirty="0"/>
          </a:p>
        </p:txBody>
      </p:sp>
      <p:sp>
        <p:nvSpPr>
          <p:cNvPr id="3" name="内容占位符 2"/>
          <p:cNvSpPr>
            <a:spLocks noGrp="1"/>
          </p:cNvSpPr>
          <p:nvPr>
            <p:ph idx="1"/>
          </p:nvPr>
        </p:nvSpPr>
        <p:spPr>
          <a:xfrm>
            <a:off x="838200" y="1285462"/>
            <a:ext cx="10515600" cy="5207412"/>
          </a:xfrm>
        </p:spPr>
        <p:txBody>
          <a:bodyPr>
            <a:noAutofit/>
          </a:bodyPr>
          <a:lstStyle/>
          <a:p>
            <a:r>
              <a:rPr lang="en-US" altLang="zh-CN" sz="2400" dirty="0">
                <a:solidFill>
                  <a:srgbClr val="FF0000"/>
                </a:solidFill>
              </a:rPr>
              <a:t>       READY</a:t>
            </a:r>
            <a:r>
              <a:rPr lang="zh-CN" altLang="en-US" sz="2400" dirty="0">
                <a:solidFill>
                  <a:srgbClr val="FF0000"/>
                </a:solidFill>
              </a:rPr>
              <a:t>状态下的超时，在参与者之间两两可互相通信的情况下，</a:t>
            </a:r>
            <a:r>
              <a:rPr lang="zh-CN" altLang="en-US" sz="2400" dirty="0"/>
              <a:t>可通过互相询问其他参与者</a:t>
            </a:r>
            <a:r>
              <a:rPr lang="en-US" altLang="zh-CN" sz="2400" dirty="0"/>
              <a:t>(</a:t>
            </a:r>
            <a:r>
              <a:rPr lang="en-US" altLang="zh-CN" sz="2400" dirty="0" err="1"/>
              <a:t>P</a:t>
            </a:r>
            <a:r>
              <a:rPr lang="en-US" altLang="zh-CN" sz="2400" baseline="-25000" dirty="0" err="1"/>
              <a:t>j</a:t>
            </a:r>
            <a:r>
              <a:rPr lang="en-US" altLang="zh-CN" sz="2400" dirty="0"/>
              <a:t>)</a:t>
            </a:r>
            <a:r>
              <a:rPr lang="zh-CN" altLang="en-US" sz="2400" dirty="0"/>
              <a:t>的状态来决定超时处理（</a:t>
            </a:r>
            <a:r>
              <a:rPr lang="zh-CN" altLang="en-US" sz="2400" dirty="0">
                <a:solidFill>
                  <a:srgbClr val="FF0000"/>
                </a:solidFill>
              </a:rPr>
              <a:t>设计出一个更加分布式的终结协议</a:t>
            </a:r>
            <a:r>
              <a:rPr lang="zh-CN" altLang="en-US" sz="2400" dirty="0"/>
              <a:t>）。</a:t>
            </a:r>
            <a:endParaRPr lang="en-US" altLang="zh-CN" sz="2400" dirty="0"/>
          </a:p>
          <a:p>
            <a:r>
              <a:rPr lang="zh-CN" altLang="en-US" sz="2400" dirty="0"/>
              <a:t>参与者</a:t>
            </a:r>
            <a:r>
              <a:rPr lang="en-US" altLang="zh-CN" sz="2400" dirty="0"/>
              <a:t>P</a:t>
            </a:r>
            <a:r>
              <a:rPr lang="en-US" altLang="zh-CN" sz="2400" baseline="-25000" dirty="0"/>
              <a:t>i</a:t>
            </a:r>
            <a:r>
              <a:rPr lang="zh-CN" altLang="en-US" sz="2400" dirty="0"/>
              <a:t>向其他参与者</a:t>
            </a:r>
            <a:r>
              <a:rPr lang="en-US" altLang="zh-CN" sz="2400" dirty="0" err="1"/>
              <a:t>P</a:t>
            </a:r>
            <a:r>
              <a:rPr lang="en-US" altLang="zh-CN" sz="2400" baseline="-25000" dirty="0" err="1"/>
              <a:t>j</a:t>
            </a:r>
            <a:r>
              <a:rPr lang="zh-CN" altLang="en-US" sz="2400" dirty="0"/>
              <a:t>发送状态查询请求， 询问 </a:t>
            </a:r>
            <a:r>
              <a:rPr lang="en-US" altLang="zh-CN" sz="2400" dirty="0" err="1"/>
              <a:t>P</a:t>
            </a:r>
            <a:r>
              <a:rPr lang="en-US" altLang="zh-CN" sz="2400" baseline="-25000" dirty="0" err="1"/>
              <a:t>j</a:t>
            </a:r>
            <a:r>
              <a:rPr lang="zh-CN" altLang="en-US" sz="2400" dirty="0"/>
              <a:t>是否知道事务已经提交</a:t>
            </a:r>
          </a:p>
          <a:p>
            <a:r>
              <a:rPr lang="zh-CN" altLang="en-US" sz="2400" dirty="0"/>
              <a:t>       如果 </a:t>
            </a:r>
            <a:r>
              <a:rPr lang="en-US" altLang="zh-CN" sz="2400" dirty="0"/>
              <a:t>P</a:t>
            </a:r>
            <a:r>
              <a:rPr lang="en-US" altLang="zh-CN" sz="2400" baseline="-25000" dirty="0"/>
              <a:t>i</a:t>
            </a:r>
            <a:r>
              <a:rPr lang="zh-CN" altLang="en-US" sz="2400" dirty="0"/>
              <a:t>没有收到 </a:t>
            </a:r>
            <a:r>
              <a:rPr lang="en-US" altLang="zh-CN" sz="2400" dirty="0" err="1"/>
              <a:t>P</a:t>
            </a:r>
            <a:r>
              <a:rPr lang="en-US" altLang="zh-CN" sz="2400" baseline="-25000" dirty="0" err="1"/>
              <a:t>j</a:t>
            </a:r>
            <a:r>
              <a:rPr lang="zh-CN" altLang="en-US" sz="2400" dirty="0"/>
              <a:t>的响应， </a:t>
            </a:r>
            <a:r>
              <a:rPr lang="en-US" altLang="zh-CN" sz="2400" dirty="0"/>
              <a:t>P</a:t>
            </a:r>
            <a:r>
              <a:rPr lang="en-US" altLang="zh-CN" sz="2400" baseline="-25000" dirty="0"/>
              <a:t>i</a:t>
            </a:r>
            <a:r>
              <a:rPr lang="zh-CN" altLang="en-US" sz="2400" dirty="0"/>
              <a:t>无法进行后续操作， 只能继续等待；</a:t>
            </a:r>
          </a:p>
          <a:p>
            <a:r>
              <a:rPr lang="zh-CN" altLang="en-US" sz="2400" dirty="0"/>
              <a:t>       如果</a:t>
            </a:r>
            <a:r>
              <a:rPr lang="en-US" altLang="zh-CN" sz="2400" dirty="0"/>
              <a:t>P</a:t>
            </a:r>
            <a:r>
              <a:rPr lang="en-US" altLang="zh-CN" sz="2400" baseline="-25000" dirty="0"/>
              <a:t>i</a:t>
            </a:r>
            <a:r>
              <a:rPr lang="zh-CN" altLang="en-US" sz="2400" dirty="0"/>
              <a:t>收到了</a:t>
            </a:r>
            <a:r>
              <a:rPr lang="en-US" altLang="zh-CN" sz="2400" dirty="0" err="1"/>
              <a:t>P</a:t>
            </a:r>
            <a:r>
              <a:rPr lang="en-US" altLang="zh-CN" sz="2400" baseline="-25000" dirty="0" err="1"/>
              <a:t>j</a:t>
            </a:r>
            <a:r>
              <a:rPr lang="zh-CN" altLang="en-US" sz="2400" dirty="0"/>
              <a:t>的响应， 则分如下几种情况：</a:t>
            </a:r>
          </a:p>
          <a:p>
            <a:pPr lvl="1"/>
            <a:r>
              <a:rPr lang="en-US" altLang="zh-CN" dirty="0"/>
              <a:t>       </a:t>
            </a:r>
            <a:r>
              <a:rPr lang="zh-CN" altLang="en-US" dirty="0"/>
              <a:t>① </a:t>
            </a:r>
            <a:r>
              <a:rPr lang="en-US" altLang="zh-CN" dirty="0" err="1"/>
              <a:t>P</a:t>
            </a:r>
            <a:r>
              <a:rPr lang="en-US" altLang="zh-CN" baseline="-25000" dirty="0" err="1"/>
              <a:t>j</a:t>
            </a:r>
            <a:r>
              <a:rPr lang="zh-CN" altLang="en-US" dirty="0"/>
              <a:t>回复说它收到了来自 </a:t>
            </a:r>
            <a:r>
              <a:rPr lang="en-US" altLang="zh-CN" dirty="0"/>
              <a:t>TC </a:t>
            </a:r>
            <a:r>
              <a:rPr lang="zh-CN" altLang="en-US" dirty="0"/>
              <a:t>的 </a:t>
            </a:r>
            <a:r>
              <a:rPr lang="zh-CN" altLang="en-US" dirty="0">
                <a:solidFill>
                  <a:srgbClr val="FF0000"/>
                </a:solidFill>
              </a:rPr>
              <a:t>“全局提交</a:t>
            </a:r>
            <a:r>
              <a:rPr lang="en-US" altLang="zh-CN" dirty="0">
                <a:solidFill>
                  <a:srgbClr val="FF0000"/>
                </a:solidFill>
              </a:rPr>
              <a:t>”/ “</a:t>
            </a:r>
            <a:r>
              <a:rPr lang="zh-CN" altLang="en-US" dirty="0">
                <a:solidFill>
                  <a:srgbClr val="FF0000"/>
                </a:solidFill>
              </a:rPr>
              <a:t>全局撤销</a:t>
            </a:r>
            <a:r>
              <a:rPr lang="en-US" altLang="zh-CN" dirty="0">
                <a:solidFill>
                  <a:srgbClr val="FF0000"/>
                </a:solidFill>
              </a:rPr>
              <a:t>” </a:t>
            </a:r>
            <a:r>
              <a:rPr lang="zh-CN" altLang="en-US" dirty="0">
                <a:solidFill>
                  <a:srgbClr val="FF0000"/>
                </a:solidFill>
              </a:rPr>
              <a:t>指令</a:t>
            </a:r>
            <a:r>
              <a:rPr lang="zh-CN" altLang="en-US" dirty="0"/>
              <a:t>，并处于“提交”</a:t>
            </a:r>
            <a:r>
              <a:rPr lang="en-US" altLang="zh-CN" dirty="0"/>
              <a:t> /</a:t>
            </a:r>
            <a:r>
              <a:rPr lang="zh-CN" altLang="en-US" dirty="0"/>
              <a:t>“撤销”</a:t>
            </a:r>
            <a:r>
              <a:rPr lang="zh-CN" altLang="en-US" dirty="0">
                <a:solidFill>
                  <a:srgbClr val="FF0000"/>
                </a:solidFill>
              </a:rPr>
              <a:t>状态</a:t>
            </a:r>
            <a:r>
              <a:rPr lang="zh-CN" altLang="en-US" dirty="0"/>
              <a:t>；</a:t>
            </a:r>
            <a:endParaRPr lang="en-US" altLang="zh-CN" dirty="0"/>
          </a:p>
          <a:p>
            <a:pPr lvl="1"/>
            <a:r>
              <a:rPr lang="en-US" altLang="zh-CN" dirty="0"/>
              <a:t>       </a:t>
            </a:r>
            <a:r>
              <a:rPr lang="zh-CN" altLang="en-US" dirty="0"/>
              <a:t>此时 </a:t>
            </a:r>
            <a:r>
              <a:rPr lang="en-US" altLang="zh-CN" dirty="0" err="1"/>
              <a:t>P</a:t>
            </a:r>
            <a:r>
              <a:rPr lang="en-US" altLang="zh-CN" baseline="-25000" dirty="0" err="1"/>
              <a:t>j</a:t>
            </a:r>
            <a:r>
              <a:rPr lang="en-US" altLang="zh-CN" dirty="0"/>
              <a:t> </a:t>
            </a:r>
            <a:r>
              <a:rPr lang="zh-CN" altLang="en-US" dirty="0"/>
              <a:t>可以执行 “提交</a:t>
            </a:r>
            <a:r>
              <a:rPr lang="en-US" altLang="zh-CN" dirty="0"/>
              <a:t>”/ “</a:t>
            </a:r>
            <a:r>
              <a:rPr lang="zh-CN" altLang="en-US" dirty="0"/>
              <a:t>撤销</a:t>
            </a:r>
            <a:r>
              <a:rPr lang="en-US" altLang="zh-CN" dirty="0"/>
              <a:t>”</a:t>
            </a:r>
            <a:r>
              <a:rPr lang="zh-CN" altLang="en-US" dirty="0">
                <a:solidFill>
                  <a:srgbClr val="00B0F0"/>
                </a:solidFill>
              </a:rPr>
              <a:t>（</a:t>
            </a:r>
            <a:r>
              <a:rPr lang="en-US" altLang="zh-CN" dirty="0">
                <a:solidFill>
                  <a:srgbClr val="00B0F0"/>
                </a:solidFill>
              </a:rPr>
              <a:t> </a:t>
            </a:r>
            <a:r>
              <a:rPr lang="zh-CN" altLang="en-US" dirty="0">
                <a:solidFill>
                  <a:srgbClr val="00B0F0"/>
                </a:solidFill>
              </a:rPr>
              <a:t>因为 </a:t>
            </a:r>
            <a:r>
              <a:rPr lang="en-US" altLang="zh-CN" dirty="0">
                <a:solidFill>
                  <a:srgbClr val="00B0F0"/>
                </a:solidFill>
              </a:rPr>
              <a:t>TC </a:t>
            </a:r>
            <a:r>
              <a:rPr lang="zh-CN" altLang="en-US" dirty="0">
                <a:solidFill>
                  <a:srgbClr val="00B0F0"/>
                </a:solidFill>
              </a:rPr>
              <a:t>发给 </a:t>
            </a:r>
            <a:r>
              <a:rPr lang="en-US" altLang="zh-CN" dirty="0">
                <a:solidFill>
                  <a:srgbClr val="00B0F0"/>
                </a:solidFill>
              </a:rPr>
              <a:t>P</a:t>
            </a:r>
            <a:r>
              <a:rPr lang="en-US" altLang="zh-CN" baseline="-25000" dirty="0">
                <a:solidFill>
                  <a:srgbClr val="00B0F0"/>
                </a:solidFill>
              </a:rPr>
              <a:t>i</a:t>
            </a:r>
            <a:r>
              <a:rPr lang="zh-CN" altLang="en-US" dirty="0">
                <a:solidFill>
                  <a:srgbClr val="00B0F0"/>
                </a:solidFill>
              </a:rPr>
              <a:t>的指令肯定和</a:t>
            </a:r>
            <a:r>
              <a:rPr lang="en-US" altLang="zh-CN" dirty="0" err="1">
                <a:solidFill>
                  <a:srgbClr val="00B0F0"/>
                </a:solidFill>
              </a:rPr>
              <a:t>P</a:t>
            </a:r>
            <a:r>
              <a:rPr lang="en-US" altLang="zh-CN" baseline="-25000" dirty="0" err="1">
                <a:solidFill>
                  <a:srgbClr val="00B0F0"/>
                </a:solidFill>
              </a:rPr>
              <a:t>j</a:t>
            </a:r>
            <a:r>
              <a:rPr lang="zh-CN" altLang="en-US" dirty="0">
                <a:solidFill>
                  <a:srgbClr val="00B0F0"/>
                </a:solidFill>
              </a:rPr>
              <a:t>一样）</a:t>
            </a:r>
            <a:r>
              <a:rPr lang="zh-CN" altLang="en-US" dirty="0"/>
              <a:t>；</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16</a:t>
            </a:fld>
            <a:endParaRPr lang="zh-CN" altLang="en-US" dirty="0"/>
          </a:p>
        </p:txBody>
      </p:sp>
    </p:spTree>
    <p:extLst>
      <p:ext uri="{BB962C8B-B14F-4D97-AF65-F5344CB8AC3E}">
        <p14:creationId xmlns:p14="http://schemas.microsoft.com/office/powerpoint/2010/main" val="24685225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71499"/>
            <a:ext cx="10515600" cy="6149975"/>
          </a:xfrm>
        </p:spPr>
        <p:txBody>
          <a:bodyPr>
            <a:normAutofit/>
          </a:bodyPr>
          <a:lstStyle/>
          <a:p>
            <a:pPr lvl="1"/>
            <a:r>
              <a:rPr lang="zh-CN" altLang="en-US" dirty="0"/>
              <a:t>②</a:t>
            </a:r>
            <a:r>
              <a:rPr lang="en-US" altLang="zh-CN" dirty="0"/>
              <a:t> </a:t>
            </a:r>
            <a:r>
              <a:rPr lang="en-US" altLang="zh-CN" dirty="0" err="1"/>
              <a:t>P</a:t>
            </a:r>
            <a:r>
              <a:rPr lang="en-US" altLang="zh-CN" baseline="-25000" dirty="0" err="1"/>
              <a:t>j</a:t>
            </a:r>
            <a:r>
              <a:rPr lang="zh-CN" altLang="en-US" dirty="0"/>
              <a:t>回复说它</a:t>
            </a:r>
            <a:r>
              <a:rPr lang="zh-CN" altLang="en-US" dirty="0">
                <a:solidFill>
                  <a:srgbClr val="FF0000"/>
                </a:solidFill>
              </a:rPr>
              <a:t>处于</a:t>
            </a:r>
            <a:r>
              <a:rPr lang="en-US" altLang="zh-CN" dirty="0">
                <a:solidFill>
                  <a:srgbClr val="FF0000"/>
                </a:solidFill>
              </a:rPr>
              <a:t>INITIAL</a:t>
            </a:r>
            <a:r>
              <a:rPr lang="zh-CN" altLang="en-US" dirty="0">
                <a:solidFill>
                  <a:srgbClr val="FF0000"/>
                </a:solidFill>
              </a:rPr>
              <a:t>状态</a:t>
            </a:r>
            <a:r>
              <a:rPr lang="zh-CN" altLang="en-US" dirty="0"/>
              <a:t>没有向 </a:t>
            </a:r>
            <a:r>
              <a:rPr lang="en-US" altLang="zh-CN" dirty="0"/>
              <a:t>TC </a:t>
            </a:r>
            <a:r>
              <a:rPr lang="zh-CN" altLang="en-US" dirty="0"/>
              <a:t>回复 “提交</a:t>
            </a:r>
            <a:r>
              <a:rPr lang="en-US" altLang="zh-CN" dirty="0"/>
              <a:t>”/“</a:t>
            </a:r>
            <a:r>
              <a:rPr lang="zh-CN" altLang="en-US" dirty="0"/>
              <a:t>撤销</a:t>
            </a:r>
            <a:r>
              <a:rPr lang="en-US" altLang="zh-CN" dirty="0"/>
              <a:t>”,</a:t>
            </a:r>
          </a:p>
          <a:p>
            <a:pPr lvl="2"/>
            <a:r>
              <a:rPr lang="zh-CN" altLang="en-US" dirty="0"/>
              <a:t>        此时 </a:t>
            </a:r>
            <a:r>
              <a:rPr lang="en-US" altLang="zh-CN" dirty="0"/>
              <a:t>P</a:t>
            </a:r>
            <a:r>
              <a:rPr lang="en-US" altLang="zh-CN" baseline="-25000" dirty="0"/>
              <a:t>i</a:t>
            </a:r>
            <a:r>
              <a:rPr lang="zh-CN" altLang="en-US" dirty="0"/>
              <a:t>和 </a:t>
            </a:r>
            <a:r>
              <a:rPr lang="en-US" altLang="zh-CN" dirty="0" err="1"/>
              <a:t>P</a:t>
            </a:r>
            <a:r>
              <a:rPr lang="en-US" altLang="zh-CN" baseline="-25000" dirty="0" err="1"/>
              <a:t>j</a:t>
            </a:r>
            <a:r>
              <a:rPr lang="zh-CN" altLang="en-US" dirty="0">
                <a:solidFill>
                  <a:srgbClr val="FF0000"/>
                </a:solidFill>
              </a:rPr>
              <a:t>都直接执行 </a:t>
            </a:r>
            <a:r>
              <a:rPr lang="en-US" altLang="zh-CN" dirty="0">
                <a:solidFill>
                  <a:srgbClr val="FF0000"/>
                </a:solidFill>
              </a:rPr>
              <a:t>abort </a:t>
            </a:r>
            <a:r>
              <a:rPr lang="zh-CN" altLang="en-US" dirty="0">
                <a:solidFill>
                  <a:srgbClr val="FF0000"/>
                </a:solidFill>
              </a:rPr>
              <a:t>操作</a:t>
            </a:r>
            <a:r>
              <a:rPr lang="zh-CN" altLang="en-US" dirty="0"/>
              <a:t>，不必担心 </a:t>
            </a:r>
            <a:r>
              <a:rPr lang="en-US" altLang="zh-CN" dirty="0"/>
              <a:t>TC</a:t>
            </a:r>
            <a:r>
              <a:rPr lang="zh-CN" altLang="en-US" dirty="0"/>
              <a:t>， 因为 </a:t>
            </a:r>
            <a:r>
              <a:rPr lang="en-US" altLang="zh-CN" dirty="0"/>
              <a:t>TC </a:t>
            </a:r>
            <a:r>
              <a:rPr lang="zh-CN" altLang="en-US" dirty="0"/>
              <a:t>尚未收到 </a:t>
            </a:r>
            <a:r>
              <a:rPr lang="en-US" altLang="zh-CN" dirty="0"/>
              <a:t> </a:t>
            </a:r>
            <a:r>
              <a:rPr lang="en-US" altLang="zh-CN" dirty="0" err="1"/>
              <a:t>P</a:t>
            </a:r>
            <a:r>
              <a:rPr lang="en-US" altLang="zh-CN" baseline="-25000" dirty="0" err="1"/>
              <a:t>j</a:t>
            </a:r>
            <a:r>
              <a:rPr lang="en-US" altLang="zh-CN" dirty="0"/>
              <a:t> </a:t>
            </a:r>
            <a:r>
              <a:rPr lang="zh-CN" altLang="en-US" dirty="0"/>
              <a:t>的回复， 而</a:t>
            </a:r>
            <a:r>
              <a:rPr lang="en-US" altLang="zh-CN" dirty="0"/>
              <a:t>TC</a:t>
            </a:r>
            <a:r>
              <a:rPr lang="zh-CN" altLang="en-US" dirty="0"/>
              <a:t>最终会根据 </a:t>
            </a:r>
            <a:r>
              <a:rPr lang="en-US" altLang="zh-CN" dirty="0"/>
              <a:t>P</a:t>
            </a:r>
            <a:r>
              <a:rPr lang="en-US" altLang="zh-CN" baseline="-25000" dirty="0"/>
              <a:t>i</a:t>
            </a:r>
            <a:r>
              <a:rPr lang="zh-CN" altLang="en-US" dirty="0"/>
              <a:t>和 </a:t>
            </a:r>
            <a:r>
              <a:rPr lang="en-US" altLang="zh-CN" dirty="0" err="1"/>
              <a:t>P</a:t>
            </a:r>
            <a:r>
              <a:rPr lang="en-US" altLang="zh-CN" baseline="-25000" dirty="0" err="1"/>
              <a:t>j</a:t>
            </a:r>
            <a:r>
              <a:rPr lang="zh-CN" altLang="en-US" dirty="0"/>
              <a:t>的状态回复 </a:t>
            </a:r>
            <a:r>
              <a:rPr lang="en-US" altLang="zh-CN" dirty="0"/>
              <a:t>client</a:t>
            </a:r>
            <a:r>
              <a:rPr lang="zh-CN" altLang="en-US" dirty="0"/>
              <a:t>；</a:t>
            </a:r>
            <a:endParaRPr lang="en-US" altLang="zh-CN" dirty="0"/>
          </a:p>
          <a:p>
            <a:pPr lvl="1"/>
            <a:r>
              <a:rPr lang="zh-CN" altLang="en-US" dirty="0"/>
              <a:t>③</a:t>
            </a:r>
            <a:r>
              <a:rPr lang="en-US" altLang="zh-CN" dirty="0"/>
              <a:t> </a:t>
            </a:r>
            <a:r>
              <a:rPr lang="en-US" altLang="zh-CN" dirty="0" err="1"/>
              <a:t>P</a:t>
            </a:r>
            <a:r>
              <a:rPr lang="en-US" altLang="zh-CN" baseline="-25000" dirty="0" err="1"/>
              <a:t>j</a:t>
            </a:r>
            <a:r>
              <a:rPr lang="zh-CN" altLang="en-US" dirty="0"/>
              <a:t>回复说它</a:t>
            </a:r>
            <a:r>
              <a:rPr lang="zh-CN" altLang="en-US" dirty="0">
                <a:solidFill>
                  <a:srgbClr val="FF0000"/>
                </a:solidFill>
              </a:rPr>
              <a:t>向 </a:t>
            </a:r>
            <a:r>
              <a:rPr lang="en-US" altLang="zh-CN" dirty="0">
                <a:solidFill>
                  <a:srgbClr val="FF0000"/>
                </a:solidFill>
              </a:rPr>
              <a:t>TC </a:t>
            </a:r>
            <a:r>
              <a:rPr lang="zh-CN" altLang="en-US" dirty="0">
                <a:solidFill>
                  <a:srgbClr val="FF0000"/>
                </a:solidFill>
              </a:rPr>
              <a:t>回复了 “撤销</a:t>
            </a:r>
            <a:r>
              <a:rPr lang="en-US" altLang="zh-CN" dirty="0">
                <a:solidFill>
                  <a:srgbClr val="FF0000"/>
                </a:solidFill>
              </a:rPr>
              <a:t>”</a:t>
            </a:r>
            <a:r>
              <a:rPr lang="en-US" altLang="zh-CN" dirty="0"/>
              <a:t>(vote-abort)</a:t>
            </a:r>
            <a:r>
              <a:rPr lang="zh-CN" altLang="en-US" dirty="0"/>
              <a:t>，</a:t>
            </a:r>
            <a:r>
              <a:rPr lang="en-US" altLang="zh-CN" dirty="0"/>
              <a:t> </a:t>
            </a:r>
            <a:r>
              <a:rPr lang="en-US" altLang="zh-CN" dirty="0" err="1"/>
              <a:t>P</a:t>
            </a:r>
            <a:r>
              <a:rPr lang="en-US" altLang="zh-CN" baseline="-25000" dirty="0" err="1"/>
              <a:t>j</a:t>
            </a:r>
            <a:r>
              <a:rPr lang="zh-CN" altLang="en-US" dirty="0"/>
              <a:t>处于</a:t>
            </a:r>
            <a:r>
              <a:rPr lang="en-US" altLang="zh-CN" dirty="0"/>
              <a:t>”</a:t>
            </a:r>
            <a:r>
              <a:rPr lang="zh-CN" altLang="en-US" dirty="0"/>
              <a:t>撤销</a:t>
            </a:r>
            <a:r>
              <a:rPr lang="en-US" altLang="zh-CN" dirty="0"/>
              <a:t>”</a:t>
            </a:r>
            <a:r>
              <a:rPr lang="zh-CN" altLang="en-US" dirty="0"/>
              <a:t>状态</a:t>
            </a:r>
            <a:r>
              <a:rPr lang="en-US" altLang="zh-CN" dirty="0"/>
              <a:t>)</a:t>
            </a:r>
          </a:p>
          <a:p>
            <a:pPr lvl="2"/>
            <a:r>
              <a:rPr lang="zh-CN" altLang="en-US" dirty="0"/>
              <a:t>        此时 </a:t>
            </a:r>
            <a:r>
              <a:rPr lang="en-US" altLang="zh-CN" dirty="0"/>
              <a:t>B </a:t>
            </a:r>
            <a:r>
              <a:rPr lang="zh-CN" altLang="en-US" dirty="0"/>
              <a:t>和 </a:t>
            </a:r>
            <a:r>
              <a:rPr lang="en-US" altLang="zh-CN" dirty="0"/>
              <a:t>A </a:t>
            </a:r>
            <a:r>
              <a:rPr lang="zh-CN" altLang="en-US" dirty="0">
                <a:solidFill>
                  <a:srgbClr val="FF0000"/>
                </a:solidFill>
              </a:rPr>
              <a:t>都直接执行 撤销</a:t>
            </a:r>
            <a:r>
              <a:rPr lang="en-US" altLang="zh-CN" dirty="0">
                <a:solidFill>
                  <a:srgbClr val="FF0000"/>
                </a:solidFill>
              </a:rPr>
              <a:t> </a:t>
            </a:r>
            <a:r>
              <a:rPr lang="zh-CN" altLang="en-US" dirty="0">
                <a:solidFill>
                  <a:srgbClr val="FF0000"/>
                </a:solidFill>
              </a:rPr>
              <a:t>操作</a:t>
            </a:r>
          </a:p>
          <a:p>
            <a:pPr lvl="1"/>
            <a:r>
              <a:rPr lang="zh-CN" altLang="en-US" dirty="0"/>
              <a:t>④</a:t>
            </a:r>
            <a:r>
              <a:rPr lang="en-US" altLang="zh-CN" dirty="0"/>
              <a:t> </a:t>
            </a:r>
            <a:r>
              <a:rPr lang="en-US" altLang="zh-CN" dirty="0" err="1"/>
              <a:t>P</a:t>
            </a:r>
            <a:r>
              <a:rPr lang="en-US" altLang="zh-CN" baseline="-25000" dirty="0" err="1"/>
              <a:t>j</a:t>
            </a:r>
            <a:r>
              <a:rPr lang="en-US" altLang="zh-CN" dirty="0"/>
              <a:t> </a:t>
            </a:r>
            <a:r>
              <a:rPr lang="zh-CN" altLang="en-US" dirty="0"/>
              <a:t>回复说它</a:t>
            </a:r>
            <a:r>
              <a:rPr lang="zh-CN" altLang="en-US" dirty="0">
                <a:solidFill>
                  <a:srgbClr val="FF0000"/>
                </a:solidFill>
              </a:rPr>
              <a:t>向 </a:t>
            </a:r>
            <a:r>
              <a:rPr lang="en-US" altLang="zh-CN" dirty="0">
                <a:solidFill>
                  <a:srgbClr val="FF0000"/>
                </a:solidFill>
              </a:rPr>
              <a:t>TC </a:t>
            </a:r>
            <a:r>
              <a:rPr lang="zh-CN" altLang="en-US" dirty="0">
                <a:solidFill>
                  <a:srgbClr val="FF0000"/>
                </a:solidFill>
              </a:rPr>
              <a:t>回复了 “提交</a:t>
            </a:r>
            <a:r>
              <a:rPr lang="en-US" altLang="zh-CN" dirty="0">
                <a:solidFill>
                  <a:srgbClr val="FF0000"/>
                </a:solidFill>
              </a:rPr>
              <a:t>”</a:t>
            </a:r>
            <a:r>
              <a:rPr lang="en-US" altLang="zh-CN" dirty="0"/>
              <a:t>(vote-commit)</a:t>
            </a:r>
            <a:r>
              <a:rPr lang="zh-CN" altLang="en-US" dirty="0"/>
              <a:t>，</a:t>
            </a:r>
            <a:r>
              <a:rPr lang="en-US" altLang="zh-CN" dirty="0" err="1"/>
              <a:t>P</a:t>
            </a:r>
            <a:r>
              <a:rPr lang="en-US" altLang="zh-CN" baseline="-25000" dirty="0" err="1"/>
              <a:t>j</a:t>
            </a:r>
            <a:r>
              <a:rPr lang="zh-CN" altLang="en-US" dirty="0"/>
              <a:t>处于“就绪”状态</a:t>
            </a:r>
            <a:endParaRPr lang="en-US" altLang="zh-CN" dirty="0"/>
          </a:p>
          <a:p>
            <a:pPr lvl="1"/>
            <a:r>
              <a:rPr lang="zh-CN" altLang="en-US" dirty="0"/>
              <a:t>         因为 </a:t>
            </a:r>
            <a:r>
              <a:rPr lang="en-US" altLang="zh-CN" dirty="0"/>
              <a:t>TC </a:t>
            </a:r>
            <a:r>
              <a:rPr lang="zh-CN" altLang="en-US" dirty="0"/>
              <a:t>可能处于两种状态</a:t>
            </a:r>
            <a:endParaRPr lang="en-US" altLang="zh-CN" dirty="0"/>
          </a:p>
          <a:p>
            <a:pPr lvl="3"/>
            <a:r>
              <a:rPr lang="en-US" altLang="zh-CN" dirty="0"/>
              <a:t>         </a:t>
            </a:r>
            <a:r>
              <a:rPr lang="en-US" altLang="zh-CN" dirty="0">
                <a:solidFill>
                  <a:srgbClr val="FF0000"/>
                </a:solidFill>
              </a:rPr>
              <a:t>A</a:t>
            </a:r>
            <a:r>
              <a:rPr lang="zh-CN" altLang="en-US" dirty="0">
                <a:solidFill>
                  <a:srgbClr val="FF0000"/>
                </a:solidFill>
              </a:rPr>
              <a:t>：</a:t>
            </a:r>
            <a:r>
              <a:rPr lang="en-US" altLang="zh-CN" dirty="0"/>
              <a:t>  </a:t>
            </a:r>
            <a:r>
              <a:rPr lang="zh-CN" altLang="en-US" dirty="0"/>
              <a:t>可能已经收到了 </a:t>
            </a:r>
            <a:r>
              <a:rPr lang="en-US" altLang="zh-CN" dirty="0"/>
              <a:t>P</a:t>
            </a:r>
            <a:r>
              <a:rPr lang="en-US" altLang="zh-CN" baseline="-25000" dirty="0"/>
              <a:t>i</a:t>
            </a:r>
            <a:r>
              <a:rPr lang="en-US" altLang="zh-CN" dirty="0"/>
              <a:t> </a:t>
            </a:r>
            <a:r>
              <a:rPr lang="zh-CN" altLang="en-US" dirty="0"/>
              <a:t>和 </a:t>
            </a:r>
            <a:r>
              <a:rPr lang="en-US" altLang="zh-CN" dirty="0" err="1"/>
              <a:t>P</a:t>
            </a:r>
            <a:r>
              <a:rPr lang="en-US" altLang="zh-CN" baseline="-25000" dirty="0" err="1"/>
              <a:t>j</a:t>
            </a:r>
            <a:r>
              <a:rPr lang="en-US" altLang="zh-CN" dirty="0"/>
              <a:t> </a:t>
            </a:r>
            <a:r>
              <a:rPr lang="zh-CN" altLang="en-US" dirty="0"/>
              <a:t>的 “提交</a:t>
            </a:r>
            <a:r>
              <a:rPr lang="en-US" altLang="zh-CN" dirty="0"/>
              <a:t>” </a:t>
            </a:r>
            <a:r>
              <a:rPr lang="zh-CN" altLang="en-US" dirty="0"/>
              <a:t>响应， 并且决定执行 “提交</a:t>
            </a:r>
            <a:r>
              <a:rPr lang="en-US" altLang="zh-CN" dirty="0"/>
              <a:t>”, </a:t>
            </a:r>
            <a:r>
              <a:rPr lang="zh-CN" altLang="en-US" dirty="0">
                <a:solidFill>
                  <a:srgbClr val="FF0000"/>
                </a:solidFill>
              </a:rPr>
              <a:t>向 </a:t>
            </a:r>
            <a:r>
              <a:rPr lang="en-US" altLang="zh-CN" dirty="0">
                <a:solidFill>
                  <a:srgbClr val="FF0000"/>
                </a:solidFill>
              </a:rPr>
              <a:t>P</a:t>
            </a:r>
            <a:r>
              <a:rPr lang="en-US" altLang="zh-CN" baseline="-25000" dirty="0">
                <a:solidFill>
                  <a:srgbClr val="FF0000"/>
                </a:solidFill>
              </a:rPr>
              <a:t>i</a:t>
            </a:r>
            <a:r>
              <a:rPr lang="zh-CN" altLang="en-US" dirty="0">
                <a:solidFill>
                  <a:srgbClr val="FF0000"/>
                </a:solidFill>
              </a:rPr>
              <a:t>和 </a:t>
            </a:r>
            <a:r>
              <a:rPr lang="en-US" altLang="zh-CN" dirty="0" err="1">
                <a:solidFill>
                  <a:srgbClr val="FF0000"/>
                </a:solidFill>
              </a:rPr>
              <a:t>P</a:t>
            </a:r>
            <a:r>
              <a:rPr lang="en-US" altLang="zh-CN" baseline="-25000" dirty="0" err="1">
                <a:solidFill>
                  <a:srgbClr val="FF0000"/>
                </a:solidFill>
              </a:rPr>
              <a:t>j</a:t>
            </a:r>
            <a:r>
              <a:rPr lang="en-US" altLang="zh-CN" dirty="0">
                <a:solidFill>
                  <a:srgbClr val="FF0000"/>
                </a:solidFill>
              </a:rPr>
              <a:t> </a:t>
            </a:r>
            <a:r>
              <a:rPr lang="zh-CN" altLang="en-US" dirty="0">
                <a:solidFill>
                  <a:srgbClr val="FF0000"/>
                </a:solidFill>
              </a:rPr>
              <a:t>发送了“提交</a:t>
            </a:r>
            <a:r>
              <a:rPr lang="en-US" altLang="zh-CN" dirty="0">
                <a:solidFill>
                  <a:srgbClr val="FF0000"/>
                </a:solidFill>
              </a:rPr>
              <a:t>” </a:t>
            </a:r>
            <a:r>
              <a:rPr lang="zh-CN" altLang="en-US" dirty="0">
                <a:solidFill>
                  <a:srgbClr val="FF0000"/>
                </a:solidFill>
              </a:rPr>
              <a:t>指令， 只是没被 </a:t>
            </a:r>
            <a:r>
              <a:rPr lang="en-US" altLang="zh-CN" dirty="0">
                <a:solidFill>
                  <a:srgbClr val="FF0000"/>
                </a:solidFill>
              </a:rPr>
              <a:t>P</a:t>
            </a:r>
            <a:r>
              <a:rPr lang="en-US" altLang="zh-CN" baseline="-25000" dirty="0">
                <a:solidFill>
                  <a:srgbClr val="FF0000"/>
                </a:solidFill>
              </a:rPr>
              <a:t>i</a:t>
            </a:r>
            <a:r>
              <a:rPr lang="zh-CN" altLang="en-US" dirty="0">
                <a:solidFill>
                  <a:srgbClr val="FF0000"/>
                </a:solidFill>
              </a:rPr>
              <a:t>和 </a:t>
            </a:r>
            <a:r>
              <a:rPr lang="en-US" altLang="zh-CN" dirty="0" err="1">
                <a:solidFill>
                  <a:srgbClr val="FF0000"/>
                </a:solidFill>
              </a:rPr>
              <a:t>P</a:t>
            </a:r>
            <a:r>
              <a:rPr lang="en-US" altLang="zh-CN" baseline="-25000" dirty="0" err="1">
                <a:solidFill>
                  <a:srgbClr val="FF0000"/>
                </a:solidFill>
              </a:rPr>
              <a:t>j</a:t>
            </a:r>
            <a:r>
              <a:rPr lang="en-US" altLang="zh-CN" dirty="0">
                <a:solidFill>
                  <a:srgbClr val="FF0000"/>
                </a:solidFill>
              </a:rPr>
              <a:t> </a:t>
            </a:r>
            <a:r>
              <a:rPr lang="zh-CN" altLang="en-US" dirty="0">
                <a:solidFill>
                  <a:srgbClr val="FF0000"/>
                </a:solidFill>
              </a:rPr>
              <a:t>收到</a:t>
            </a:r>
            <a:r>
              <a:rPr lang="zh-CN" altLang="en-US" dirty="0"/>
              <a:t>， 但是 </a:t>
            </a:r>
            <a:r>
              <a:rPr lang="en-US" altLang="zh-CN" dirty="0"/>
              <a:t>TC </a:t>
            </a:r>
            <a:r>
              <a:rPr lang="zh-CN" altLang="en-US" dirty="0"/>
              <a:t>发送 “</a:t>
            </a:r>
            <a:r>
              <a:rPr lang="en-US" altLang="zh-CN" dirty="0"/>
              <a:t>commit” </a:t>
            </a:r>
            <a:r>
              <a:rPr lang="zh-CN" altLang="en-US" dirty="0"/>
              <a:t>之后就会直接向客户端返回了 “</a:t>
            </a:r>
            <a:r>
              <a:rPr lang="en-US" altLang="zh-CN" dirty="0"/>
              <a:t>ok”</a:t>
            </a:r>
            <a:r>
              <a:rPr lang="zh-CN" altLang="en-US" dirty="0"/>
              <a:t>；</a:t>
            </a:r>
            <a:endParaRPr lang="en-US" altLang="zh-CN" dirty="0"/>
          </a:p>
          <a:p>
            <a:pPr lvl="2"/>
            <a:r>
              <a:rPr lang="en-US" altLang="zh-CN" dirty="0"/>
              <a:t>         </a:t>
            </a:r>
            <a:r>
              <a:rPr lang="en-US" altLang="zh-CN" dirty="0">
                <a:solidFill>
                  <a:srgbClr val="FF0000"/>
                </a:solidFill>
              </a:rPr>
              <a:t>B</a:t>
            </a:r>
            <a:r>
              <a:rPr lang="zh-CN" altLang="en-US" dirty="0">
                <a:solidFill>
                  <a:srgbClr val="FF0000"/>
                </a:solidFill>
              </a:rPr>
              <a:t>：</a:t>
            </a:r>
            <a:r>
              <a:rPr lang="en-US" altLang="zh-CN" dirty="0"/>
              <a:t>TC </a:t>
            </a:r>
            <a:r>
              <a:rPr lang="zh-CN" altLang="en-US" dirty="0"/>
              <a:t>也有可能在等待</a:t>
            </a:r>
            <a:r>
              <a:rPr lang="en-US" altLang="zh-CN" dirty="0"/>
              <a:t>P</a:t>
            </a:r>
            <a:r>
              <a:rPr lang="en-US" altLang="zh-CN" baseline="-25000" dirty="0"/>
              <a:t>i</a:t>
            </a:r>
            <a:r>
              <a:rPr lang="en-US" altLang="zh-CN" dirty="0"/>
              <a:t> </a:t>
            </a:r>
            <a:r>
              <a:rPr lang="zh-CN" altLang="en-US" dirty="0"/>
              <a:t>和 </a:t>
            </a:r>
            <a:r>
              <a:rPr lang="en-US" altLang="zh-CN" dirty="0" err="1"/>
              <a:t>P</a:t>
            </a:r>
            <a:r>
              <a:rPr lang="en-US" altLang="zh-CN" baseline="-25000" dirty="0" err="1"/>
              <a:t>j</a:t>
            </a:r>
            <a:r>
              <a:rPr lang="en-US" altLang="zh-CN" dirty="0"/>
              <a:t> </a:t>
            </a:r>
            <a:r>
              <a:rPr lang="zh-CN" altLang="en-US" dirty="0"/>
              <a:t>的响应过程中</a:t>
            </a:r>
            <a:r>
              <a:rPr lang="zh-CN" altLang="en-US" dirty="0">
                <a:solidFill>
                  <a:srgbClr val="FF0000"/>
                </a:solidFill>
              </a:rPr>
              <a:t>超时了， 直接进行了 “撤销</a:t>
            </a:r>
            <a:r>
              <a:rPr lang="en-US" altLang="zh-CN" dirty="0">
                <a:solidFill>
                  <a:srgbClr val="FF0000"/>
                </a:solidFill>
              </a:rPr>
              <a:t>” </a:t>
            </a:r>
            <a:r>
              <a:rPr lang="zh-CN" altLang="en-US" dirty="0">
                <a:solidFill>
                  <a:srgbClr val="FF0000"/>
                </a:solidFill>
              </a:rPr>
              <a:t>决定</a:t>
            </a:r>
            <a:r>
              <a:rPr lang="zh-CN" altLang="en-US" dirty="0"/>
              <a:t>， 向 </a:t>
            </a:r>
            <a:r>
              <a:rPr lang="en-US" altLang="zh-CN" dirty="0"/>
              <a:t>P</a:t>
            </a:r>
            <a:r>
              <a:rPr lang="en-US" altLang="zh-CN" baseline="-25000" dirty="0"/>
              <a:t>i</a:t>
            </a:r>
            <a:r>
              <a:rPr lang="en-US" altLang="zh-CN" dirty="0"/>
              <a:t> </a:t>
            </a:r>
            <a:r>
              <a:rPr lang="zh-CN" altLang="en-US" dirty="0"/>
              <a:t>和 </a:t>
            </a:r>
            <a:r>
              <a:rPr lang="en-US" altLang="zh-CN" dirty="0" err="1"/>
              <a:t>P</a:t>
            </a:r>
            <a:r>
              <a:rPr lang="en-US" altLang="zh-CN" baseline="-25000" dirty="0" err="1"/>
              <a:t>j</a:t>
            </a:r>
            <a:r>
              <a:rPr lang="zh-CN" altLang="en-US" dirty="0"/>
              <a:t>发送了 “</a:t>
            </a:r>
            <a:r>
              <a:rPr lang="en-US" altLang="zh-CN" dirty="0"/>
              <a:t>abort” </a:t>
            </a:r>
            <a:r>
              <a:rPr lang="zh-CN" altLang="en-US" dirty="0"/>
              <a:t>指令， </a:t>
            </a:r>
            <a:r>
              <a:rPr lang="zh-CN" altLang="en-US" dirty="0">
                <a:solidFill>
                  <a:srgbClr val="FF0000"/>
                </a:solidFill>
              </a:rPr>
              <a:t>只是没被 </a:t>
            </a:r>
            <a:r>
              <a:rPr lang="en-US" altLang="zh-CN" dirty="0">
                <a:solidFill>
                  <a:srgbClr val="FF0000"/>
                </a:solidFill>
              </a:rPr>
              <a:t>P</a:t>
            </a:r>
            <a:r>
              <a:rPr lang="en-US" altLang="zh-CN" baseline="-25000" dirty="0">
                <a:solidFill>
                  <a:srgbClr val="FF0000"/>
                </a:solidFill>
              </a:rPr>
              <a:t>i</a:t>
            </a:r>
            <a:r>
              <a:rPr lang="en-US" altLang="zh-CN" dirty="0">
                <a:solidFill>
                  <a:srgbClr val="FF0000"/>
                </a:solidFill>
              </a:rPr>
              <a:t> </a:t>
            </a:r>
            <a:r>
              <a:rPr lang="zh-CN" altLang="en-US" dirty="0">
                <a:solidFill>
                  <a:srgbClr val="FF0000"/>
                </a:solidFill>
              </a:rPr>
              <a:t>和 </a:t>
            </a:r>
            <a:r>
              <a:rPr lang="en-US" altLang="zh-CN" dirty="0" err="1">
                <a:solidFill>
                  <a:srgbClr val="FF0000"/>
                </a:solidFill>
              </a:rPr>
              <a:t>P</a:t>
            </a:r>
            <a:r>
              <a:rPr lang="en-US" altLang="zh-CN" baseline="-25000" dirty="0" err="1">
                <a:solidFill>
                  <a:srgbClr val="FF0000"/>
                </a:solidFill>
              </a:rPr>
              <a:t>j</a:t>
            </a:r>
            <a:r>
              <a:rPr lang="en-US" altLang="zh-CN" dirty="0">
                <a:solidFill>
                  <a:srgbClr val="FF0000"/>
                </a:solidFill>
              </a:rPr>
              <a:t> </a:t>
            </a:r>
            <a:r>
              <a:rPr lang="zh-CN" altLang="en-US" dirty="0">
                <a:solidFill>
                  <a:srgbClr val="FF0000"/>
                </a:solidFill>
              </a:rPr>
              <a:t>收到</a:t>
            </a:r>
            <a:r>
              <a:rPr lang="zh-CN" altLang="en-US" dirty="0"/>
              <a:t>， </a:t>
            </a:r>
            <a:r>
              <a:rPr lang="zh-CN" altLang="en-US" dirty="0">
                <a:solidFill>
                  <a:srgbClr val="FF0000"/>
                </a:solidFill>
              </a:rPr>
              <a:t>但是 </a:t>
            </a:r>
            <a:r>
              <a:rPr lang="en-US" altLang="zh-CN" dirty="0">
                <a:solidFill>
                  <a:srgbClr val="FF0000"/>
                </a:solidFill>
              </a:rPr>
              <a:t>TC </a:t>
            </a:r>
            <a:r>
              <a:rPr lang="zh-CN" altLang="en-US" dirty="0">
                <a:solidFill>
                  <a:srgbClr val="FF0000"/>
                </a:solidFill>
              </a:rPr>
              <a:t>发送 “</a:t>
            </a:r>
            <a:r>
              <a:rPr lang="en-US" altLang="zh-CN" dirty="0">
                <a:solidFill>
                  <a:srgbClr val="FF0000"/>
                </a:solidFill>
              </a:rPr>
              <a:t>abort” </a:t>
            </a:r>
            <a:r>
              <a:rPr lang="zh-CN" altLang="en-US" dirty="0">
                <a:solidFill>
                  <a:srgbClr val="FF0000"/>
                </a:solidFill>
              </a:rPr>
              <a:t>之后就会直接向客户端返回了 “</a:t>
            </a:r>
            <a:r>
              <a:rPr lang="en-US" altLang="zh-CN" dirty="0">
                <a:solidFill>
                  <a:srgbClr val="FF0000"/>
                </a:solidFill>
              </a:rPr>
              <a:t>fail”</a:t>
            </a:r>
            <a:r>
              <a:rPr lang="zh-CN" altLang="en-US" dirty="0"/>
              <a:t>。</a:t>
            </a:r>
            <a:r>
              <a:rPr lang="zh-CN" altLang="en-US" b="1" dirty="0"/>
              <a:t>所以，此时 </a:t>
            </a:r>
            <a:r>
              <a:rPr lang="en-US" altLang="zh-CN" b="1" dirty="0"/>
              <a:t>P</a:t>
            </a:r>
            <a:r>
              <a:rPr lang="en-US" altLang="zh-CN" b="1" baseline="-25000" dirty="0"/>
              <a:t>i</a:t>
            </a:r>
            <a:r>
              <a:rPr lang="zh-CN" altLang="en-US" b="1" dirty="0"/>
              <a:t>不能进行后续操作</a:t>
            </a:r>
            <a:endParaRPr lang="zh-CN" altLang="en-US"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17</a:t>
            </a:fld>
            <a:endParaRPr lang="zh-CN" altLang="en-US" dirty="0"/>
          </a:p>
        </p:txBody>
      </p:sp>
      <p:sp>
        <p:nvSpPr>
          <p:cNvPr id="2" name="对话气泡: 圆角矩形 1">
            <a:extLst>
              <a:ext uri="{FF2B5EF4-FFF2-40B4-BE49-F238E27FC236}">
                <a16:creationId xmlns:a16="http://schemas.microsoft.com/office/drawing/2014/main" id="{A6565598-4F34-4E33-BE5E-F5EB21EF923F}"/>
              </a:ext>
            </a:extLst>
          </p:cNvPr>
          <p:cNvSpPr/>
          <p:nvPr/>
        </p:nvSpPr>
        <p:spPr>
          <a:xfrm>
            <a:off x="8310283" y="2303929"/>
            <a:ext cx="2187388" cy="493059"/>
          </a:xfrm>
          <a:prstGeom prst="wedgeRoundRectCallout">
            <a:avLst>
              <a:gd name="adj1" fmla="val -60177"/>
              <a:gd name="adj2" fmla="val -3931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非阻塞式终结</a:t>
            </a:r>
          </a:p>
        </p:txBody>
      </p:sp>
      <p:sp>
        <p:nvSpPr>
          <p:cNvPr id="5" name="对话气泡: 圆角矩形 4">
            <a:extLst>
              <a:ext uri="{FF2B5EF4-FFF2-40B4-BE49-F238E27FC236}">
                <a16:creationId xmlns:a16="http://schemas.microsoft.com/office/drawing/2014/main" id="{5EEC7B4C-B796-45AA-9CEC-7CA759FA1812}"/>
              </a:ext>
            </a:extLst>
          </p:cNvPr>
          <p:cNvSpPr/>
          <p:nvPr/>
        </p:nvSpPr>
        <p:spPr>
          <a:xfrm>
            <a:off x="3747248" y="5981886"/>
            <a:ext cx="2187388" cy="493059"/>
          </a:xfrm>
          <a:prstGeom prst="wedgeRoundRectCallout">
            <a:avLst>
              <a:gd name="adj1" fmla="val -60177"/>
              <a:gd name="adj2" fmla="val -3931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阻塞</a:t>
            </a:r>
          </a:p>
        </p:txBody>
      </p:sp>
    </p:spTree>
    <p:extLst>
      <p:ext uri="{BB962C8B-B14F-4D97-AF65-F5344CB8AC3E}">
        <p14:creationId xmlns:p14="http://schemas.microsoft.com/office/powerpoint/2010/main" val="3361243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b="1" dirty="0">
                <a:solidFill>
                  <a:prstClr val="black"/>
                </a:solidFill>
              </a:rPr>
              <a:t>10.2.1.1 </a:t>
            </a:r>
            <a:r>
              <a:rPr lang="zh-CN" altLang="en-US" sz="2800" b="1" dirty="0">
                <a:solidFill>
                  <a:prstClr val="black"/>
                </a:solidFill>
              </a:rPr>
              <a:t>终结协议（续）</a:t>
            </a:r>
            <a:endParaRPr lang="zh-CN" altLang="en-US" b="1" dirty="0"/>
          </a:p>
        </p:txBody>
      </p:sp>
      <p:sp>
        <p:nvSpPr>
          <p:cNvPr id="3" name="内容占位符 2"/>
          <p:cNvSpPr>
            <a:spLocks noGrp="1"/>
          </p:cNvSpPr>
          <p:nvPr>
            <p:ph idx="1"/>
          </p:nvPr>
        </p:nvSpPr>
        <p:spPr>
          <a:xfrm>
            <a:off x="838200" y="1285462"/>
            <a:ext cx="10515600" cy="5207412"/>
          </a:xfrm>
        </p:spPr>
        <p:txBody>
          <a:bodyPr>
            <a:normAutofit/>
          </a:bodyPr>
          <a:lstStyle/>
          <a:p>
            <a:r>
              <a:rPr lang="zh-CN" altLang="en-US" sz="2400" b="1" dirty="0"/>
              <a:t>关于</a:t>
            </a:r>
            <a:r>
              <a:rPr lang="en-US" altLang="zh-CN" sz="2400" b="1" dirty="0"/>
              <a:t>2PC</a:t>
            </a:r>
            <a:r>
              <a:rPr lang="zh-CN" altLang="en-US" sz="2400" b="1" dirty="0"/>
              <a:t>策略阻塞的讨论：</a:t>
            </a:r>
            <a:endParaRPr lang="en-US" altLang="zh-CN" sz="2400" b="1" dirty="0"/>
          </a:p>
          <a:p>
            <a:r>
              <a:rPr lang="zh-CN" altLang="en-US" sz="2400" dirty="0"/>
              <a:t>       协调者的</a:t>
            </a:r>
            <a:r>
              <a:rPr lang="en-US" altLang="zh-CN" sz="2400" dirty="0"/>
              <a:t>WAIT</a:t>
            </a:r>
            <a:r>
              <a:rPr lang="zh-CN" altLang="en-US" sz="2400" dirty="0"/>
              <a:t>状态和参与者的</a:t>
            </a:r>
            <a:r>
              <a:rPr lang="en-US" altLang="zh-CN" sz="2400" dirty="0"/>
              <a:t>READY</a:t>
            </a:r>
            <a:r>
              <a:rPr lang="zh-CN" altLang="en-US" sz="2400" dirty="0"/>
              <a:t>状态破坏了非阻塞条件。</a:t>
            </a:r>
            <a:endParaRPr lang="en-US" altLang="zh-CN" sz="2400" dirty="0"/>
          </a:p>
          <a:p>
            <a:endParaRPr lang="en-US" altLang="zh-CN" sz="2400" dirty="0"/>
          </a:p>
          <a:p>
            <a:r>
              <a:rPr lang="en-US" altLang="zh-CN" sz="2400" dirty="0"/>
              <a:t>       </a:t>
            </a:r>
            <a:r>
              <a:rPr lang="zh-CN" altLang="en-US" sz="2400" dirty="0"/>
              <a:t>假如协调者和参与者都出现故障，虽然发生故障的节点可能已经得到了协调者的决策信息，并且已经按照该信息对事务进行了终结，但是</a:t>
            </a:r>
            <a:r>
              <a:rPr lang="zh-CN" altLang="en-US" sz="2400" dirty="0">
                <a:solidFill>
                  <a:srgbClr val="FF0000"/>
                </a:solidFill>
              </a:rPr>
              <a:t>其他参与者是不知道该决策信息的</a:t>
            </a:r>
            <a:r>
              <a:rPr lang="zh-CN" altLang="en-US" sz="2400" dirty="0"/>
              <a:t>。</a:t>
            </a:r>
            <a:endParaRPr lang="en-US" altLang="zh-CN" sz="2400" dirty="0"/>
          </a:p>
          <a:p>
            <a:r>
              <a:rPr lang="en-US" altLang="zh-CN" sz="2400" dirty="0"/>
              <a:t>       </a:t>
            </a:r>
            <a:r>
              <a:rPr lang="zh-CN" altLang="en-US" sz="2400" dirty="0"/>
              <a:t>此时如果参与者们选举出了一个新的协调者，</a:t>
            </a:r>
            <a:r>
              <a:rPr lang="zh-CN" altLang="en-US" sz="2400" dirty="0">
                <a:solidFill>
                  <a:srgbClr val="FF0000"/>
                </a:solidFill>
              </a:rPr>
              <a:t>新的协调者作出的决策可能和故障节点得到的决策是不同的</a:t>
            </a:r>
            <a:r>
              <a:rPr lang="zh-CN" altLang="en-US" sz="2400" dirty="0"/>
              <a:t>。</a:t>
            </a:r>
            <a:endParaRPr lang="en-US" altLang="zh-CN" sz="2400" dirty="0"/>
          </a:p>
          <a:p>
            <a:r>
              <a:rPr lang="zh-CN" altLang="en-US" sz="2400" dirty="0"/>
              <a:t>       因此，</a:t>
            </a:r>
            <a:r>
              <a:rPr lang="zh-CN" altLang="en-US" sz="2400" dirty="0">
                <a:solidFill>
                  <a:srgbClr val="FF0000"/>
                </a:solidFill>
              </a:rPr>
              <a:t>为</a:t>
            </a:r>
            <a:r>
              <a:rPr lang="en-US" altLang="zh-CN" sz="2400" dirty="0">
                <a:solidFill>
                  <a:srgbClr val="FF0000"/>
                </a:solidFill>
              </a:rPr>
              <a:t>2PC</a:t>
            </a:r>
            <a:r>
              <a:rPr lang="zh-CN" altLang="en-US" sz="2400" dirty="0">
                <a:solidFill>
                  <a:srgbClr val="FF0000"/>
                </a:solidFill>
              </a:rPr>
              <a:t>策略设计一个非阻塞的终结协议是不可能的，</a:t>
            </a:r>
            <a:r>
              <a:rPr lang="en-US" altLang="zh-CN" sz="2400" dirty="0">
                <a:solidFill>
                  <a:srgbClr val="FF0000"/>
                </a:solidFill>
              </a:rPr>
              <a:t>2PC</a:t>
            </a:r>
            <a:r>
              <a:rPr lang="zh-CN" altLang="en-US" sz="2400" dirty="0">
                <a:solidFill>
                  <a:srgbClr val="FF0000"/>
                </a:solidFill>
              </a:rPr>
              <a:t>是一个有阻塞的协议</a:t>
            </a:r>
            <a:r>
              <a:rPr lang="zh-CN" altLang="en-US" sz="2400" dirty="0"/>
              <a:t>。</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18</a:t>
            </a:fld>
            <a:endParaRPr lang="zh-CN" altLang="en-US" dirty="0"/>
          </a:p>
        </p:txBody>
      </p:sp>
    </p:spTree>
    <p:extLst>
      <p:ext uri="{BB962C8B-B14F-4D97-AF65-F5344CB8AC3E}">
        <p14:creationId xmlns:p14="http://schemas.microsoft.com/office/powerpoint/2010/main" val="32593648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800" b="1" dirty="0"/>
              <a:t>10.2.1.2 </a:t>
            </a:r>
            <a:r>
              <a:rPr lang="zh-CN" altLang="en-US" sz="2800" b="1" dirty="0"/>
              <a:t>恢复协议</a:t>
            </a:r>
          </a:p>
        </p:txBody>
      </p:sp>
      <p:sp>
        <p:nvSpPr>
          <p:cNvPr id="3" name="内容占位符 2"/>
          <p:cNvSpPr>
            <a:spLocks noGrp="1"/>
          </p:cNvSpPr>
          <p:nvPr>
            <p:ph idx="1"/>
          </p:nvPr>
        </p:nvSpPr>
        <p:spPr/>
        <p:txBody>
          <a:bodyPr>
            <a:normAutofit/>
          </a:bodyPr>
          <a:lstStyle/>
          <a:p>
            <a:r>
              <a:rPr lang="zh-CN" altLang="en-US" sz="2400" dirty="0"/>
              <a:t>       因为</a:t>
            </a:r>
            <a:r>
              <a:rPr lang="en-US" altLang="zh-CN" sz="2400" dirty="0"/>
              <a:t>2PC</a:t>
            </a:r>
            <a:r>
              <a:rPr lang="zh-CN" altLang="en-US" sz="2400" dirty="0"/>
              <a:t>的终结协议是固有阻塞的，一般而言，保证独立恢复的同时，设计保证分布式事务的原子性提交协议是不可能的。这需要两条假设：</a:t>
            </a:r>
            <a:endParaRPr lang="en-US" altLang="zh-CN" sz="2400" dirty="0"/>
          </a:p>
          <a:p>
            <a:r>
              <a:rPr lang="zh-CN" altLang="en-US" sz="2400" dirty="0"/>
              <a:t>（</a:t>
            </a:r>
            <a:r>
              <a:rPr lang="en-US" altLang="zh-CN" sz="2400" dirty="0"/>
              <a:t>1</a:t>
            </a:r>
            <a:r>
              <a:rPr lang="zh-CN" altLang="en-US" sz="2400" dirty="0"/>
              <a:t>）假设向日志中写一个记录和</a:t>
            </a:r>
            <a:r>
              <a:rPr lang="zh-CN" altLang="en-US" sz="2400" dirty="0">
                <a:solidFill>
                  <a:srgbClr val="FF0000"/>
                </a:solidFill>
              </a:rPr>
              <a:t>发送一条消息的组合操作</a:t>
            </a:r>
            <a:r>
              <a:rPr lang="zh-CN" altLang="en-US" sz="2400" dirty="0"/>
              <a:t>是具有原子性的；</a:t>
            </a:r>
            <a:endParaRPr lang="en-US" altLang="zh-CN" sz="2400" dirty="0"/>
          </a:p>
          <a:p>
            <a:r>
              <a:rPr lang="zh-CN" altLang="en-US" sz="2400" dirty="0"/>
              <a:t>（</a:t>
            </a:r>
            <a:r>
              <a:rPr lang="en-US" altLang="zh-CN" sz="2400" dirty="0"/>
              <a:t>2</a:t>
            </a:r>
            <a:r>
              <a:rPr lang="zh-CN" altLang="en-US" sz="2400" dirty="0"/>
              <a:t>）</a:t>
            </a:r>
            <a:r>
              <a:rPr lang="zh-CN" altLang="en-US" sz="2400" dirty="0">
                <a:solidFill>
                  <a:srgbClr val="FF0000"/>
                </a:solidFill>
              </a:rPr>
              <a:t>状态转移</a:t>
            </a:r>
            <a:r>
              <a:rPr lang="zh-CN" altLang="en-US" sz="2400" dirty="0"/>
              <a:t>应发生在</a:t>
            </a:r>
            <a:r>
              <a:rPr lang="zh-CN" altLang="en-US" sz="2400" dirty="0">
                <a:solidFill>
                  <a:srgbClr val="FF0000"/>
                </a:solidFill>
              </a:rPr>
              <a:t>响应（发送）消息之后</a:t>
            </a:r>
            <a:r>
              <a:rPr lang="zh-CN" altLang="en-US" sz="2400" dirty="0"/>
              <a:t>。</a:t>
            </a:r>
          </a:p>
          <a:p>
            <a:r>
              <a:rPr lang="zh-CN" altLang="en-US" sz="2400" dirty="0"/>
              <a:t>       其中，第</a:t>
            </a:r>
            <a:r>
              <a:rPr lang="en-US" altLang="zh-CN" sz="2400" dirty="0"/>
              <a:t>1</a:t>
            </a:r>
            <a:r>
              <a:rPr lang="zh-CN" altLang="en-US" sz="2400" dirty="0"/>
              <a:t>条的落实是不现实的，因此恢复协议分几种情况讨论：</a:t>
            </a:r>
            <a:endParaRPr lang="en-US" altLang="zh-CN" sz="2400"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19</a:t>
            </a:fld>
            <a:endParaRPr lang="zh-CN" altLang="en-US" dirty="0"/>
          </a:p>
        </p:txBody>
      </p:sp>
    </p:spTree>
    <p:extLst>
      <p:ext uri="{BB962C8B-B14F-4D97-AF65-F5344CB8AC3E}">
        <p14:creationId xmlns:p14="http://schemas.microsoft.com/office/powerpoint/2010/main" val="3687004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第</a:t>
            </a:r>
            <a:r>
              <a:rPr lang="en-US" altLang="zh-CN" dirty="0"/>
              <a:t>10</a:t>
            </a:r>
            <a:r>
              <a:rPr lang="zh-CN" altLang="en-US" dirty="0"/>
              <a:t>章 故障恢复</a:t>
            </a:r>
          </a:p>
        </p:txBody>
      </p:sp>
      <p:sp>
        <p:nvSpPr>
          <p:cNvPr id="3" name="内容占位符 2"/>
          <p:cNvSpPr>
            <a:spLocks noGrp="1"/>
          </p:cNvSpPr>
          <p:nvPr>
            <p:ph idx="1"/>
          </p:nvPr>
        </p:nvSpPr>
        <p:spPr>
          <a:xfrm>
            <a:off x="838199" y="1285462"/>
            <a:ext cx="10791825" cy="5286788"/>
          </a:xfrm>
        </p:spPr>
        <p:txBody>
          <a:bodyPr>
            <a:normAutofit fontScale="92500"/>
          </a:bodyPr>
          <a:lstStyle/>
          <a:p>
            <a:r>
              <a:rPr lang="zh-CN" altLang="en-US" b="1" dirty="0">
                <a:solidFill>
                  <a:srgbClr val="C00000"/>
                </a:solidFill>
              </a:rPr>
              <a:t>教学内容</a:t>
            </a:r>
            <a:endParaRPr lang="en-US" altLang="zh-CN" b="1" dirty="0">
              <a:solidFill>
                <a:srgbClr val="C00000"/>
              </a:solidFill>
            </a:endParaRPr>
          </a:p>
          <a:p>
            <a:pPr marL="342900" lvl="1" indent="-342900">
              <a:buFont typeface="Wingdings" panose="05000000000000000000" pitchFamily="2" charset="2"/>
              <a:buChar char="Ø"/>
            </a:pPr>
            <a:r>
              <a:rPr lang="zh-CN" altLang="en-US" dirty="0"/>
              <a:t>概述传统数据库中的故障种类及处理方法</a:t>
            </a:r>
            <a:endParaRPr lang="en-US" altLang="zh-CN" dirty="0"/>
          </a:p>
          <a:p>
            <a:pPr marL="342900" lvl="1" indent="-342900">
              <a:buFont typeface="Wingdings" panose="05000000000000000000" pitchFamily="2" charset="2"/>
              <a:buChar char="Ø"/>
            </a:pPr>
            <a:r>
              <a:rPr lang="zh-CN" altLang="en-US" dirty="0"/>
              <a:t>分析在分布式数据库中发生</a:t>
            </a:r>
            <a:r>
              <a:rPr lang="zh-CN" altLang="en-US" dirty="0">
                <a:solidFill>
                  <a:srgbClr val="FF0000"/>
                </a:solidFill>
              </a:rPr>
              <a:t>节点故障</a:t>
            </a:r>
            <a:r>
              <a:rPr lang="zh-CN" altLang="en-US" dirty="0"/>
              <a:t>之后的</a:t>
            </a:r>
            <a:r>
              <a:rPr lang="zh-CN" altLang="en-US" dirty="0">
                <a:solidFill>
                  <a:srgbClr val="FF0000"/>
                </a:solidFill>
              </a:rPr>
              <a:t>终结和恢复协议</a:t>
            </a:r>
            <a:endParaRPr lang="en-US" altLang="zh-CN" dirty="0">
              <a:solidFill>
                <a:srgbClr val="FF0000"/>
              </a:solidFill>
            </a:endParaRPr>
          </a:p>
          <a:p>
            <a:pPr marL="342900" lvl="1" indent="-342900">
              <a:buFont typeface="Wingdings" panose="05000000000000000000" pitchFamily="2" charset="2"/>
              <a:buChar char="Ø"/>
            </a:pPr>
            <a:r>
              <a:rPr lang="zh-CN" altLang="en-US" dirty="0"/>
              <a:t>介绍两种当前流行的</a:t>
            </a:r>
            <a:r>
              <a:rPr lang="zh-CN" altLang="en-US" dirty="0">
                <a:solidFill>
                  <a:srgbClr val="FF0000"/>
                </a:solidFill>
              </a:rPr>
              <a:t>分布式数据库恢复</a:t>
            </a:r>
            <a:r>
              <a:rPr lang="zh-CN" altLang="en-US" dirty="0"/>
              <a:t>技术</a:t>
            </a:r>
            <a:r>
              <a:rPr lang="en-US" altLang="zh-CN" dirty="0"/>
              <a:t>——PAXOS</a:t>
            </a:r>
            <a:r>
              <a:rPr lang="zh-CN" altLang="en-US" dirty="0"/>
              <a:t>技术和</a:t>
            </a:r>
            <a:r>
              <a:rPr lang="en-US" altLang="zh-CN" dirty="0"/>
              <a:t>RAFT</a:t>
            </a:r>
            <a:r>
              <a:rPr lang="zh-CN" altLang="en-US" dirty="0"/>
              <a:t>技术及其应用</a:t>
            </a:r>
            <a:endParaRPr lang="en-US" altLang="zh-CN" dirty="0"/>
          </a:p>
          <a:p>
            <a:pPr marL="342900" lvl="1" indent="-342900">
              <a:buFont typeface="Wingdings" panose="05000000000000000000" pitchFamily="2" charset="2"/>
              <a:buChar char="Ø"/>
            </a:pPr>
            <a:r>
              <a:rPr lang="zh-CN" altLang="en-US" dirty="0"/>
              <a:t>介绍</a:t>
            </a:r>
            <a:r>
              <a:rPr lang="en-US" altLang="zh-CN" dirty="0"/>
              <a:t>Hadoop</a:t>
            </a:r>
            <a:r>
              <a:rPr lang="zh-CN" altLang="en-US" dirty="0"/>
              <a:t>的存储副本容错，</a:t>
            </a:r>
            <a:r>
              <a:rPr lang="en-US" altLang="zh-CN" dirty="0"/>
              <a:t>HA</a:t>
            </a:r>
            <a:r>
              <a:rPr lang="zh-CN" altLang="en-US" dirty="0"/>
              <a:t>热备，键值系统的故障恢复等常见的</a:t>
            </a:r>
            <a:r>
              <a:rPr lang="zh-CN" altLang="en-US" dirty="0">
                <a:solidFill>
                  <a:srgbClr val="FF0000"/>
                </a:solidFill>
              </a:rPr>
              <a:t>大数据系统容错与恢复</a:t>
            </a:r>
            <a:r>
              <a:rPr lang="zh-CN" altLang="en-US" dirty="0"/>
              <a:t>技术</a:t>
            </a:r>
            <a:endParaRPr lang="en-US" altLang="zh-CN" dirty="0"/>
          </a:p>
          <a:p>
            <a:r>
              <a:rPr lang="zh-CN" altLang="en-US" b="1" dirty="0">
                <a:solidFill>
                  <a:srgbClr val="C00000"/>
                </a:solidFill>
              </a:rPr>
              <a:t>教学目标</a:t>
            </a:r>
            <a:endParaRPr lang="en-US" altLang="zh-CN" b="1" dirty="0">
              <a:solidFill>
                <a:srgbClr val="C00000"/>
              </a:solidFill>
            </a:endParaRPr>
          </a:p>
          <a:p>
            <a:pPr marL="342900" lvl="1" indent="-342900">
              <a:buFont typeface="Wingdings" panose="05000000000000000000" pitchFamily="2" charset="2"/>
              <a:buChar char="Ø"/>
            </a:pPr>
            <a:r>
              <a:rPr kumimoji="1" lang="zh-CN" altLang="en-US" dirty="0"/>
              <a:t>掌握故障及故障恢复的基本概念</a:t>
            </a:r>
            <a:endParaRPr kumimoji="1" lang="en-US" altLang="zh-CN" dirty="0"/>
          </a:p>
          <a:p>
            <a:pPr marL="342900" lvl="1" indent="-342900">
              <a:buFont typeface="Wingdings" panose="05000000000000000000" pitchFamily="2" charset="2"/>
              <a:buChar char="Ø"/>
            </a:pPr>
            <a:r>
              <a:rPr kumimoji="1" lang="zh-CN" altLang="en-US" strike="dblStrike" dirty="0">
                <a:solidFill>
                  <a:srgbClr val="FF0000"/>
                </a:solidFill>
              </a:rPr>
              <a:t>掌握传统数据库中的故障恢复技术</a:t>
            </a:r>
            <a:endParaRPr kumimoji="1" lang="en-US" altLang="zh-CN" strike="dblStrike" dirty="0">
              <a:solidFill>
                <a:srgbClr val="FF0000"/>
              </a:solidFill>
            </a:endParaRPr>
          </a:p>
          <a:p>
            <a:pPr marL="342900" lvl="1" indent="-342900">
              <a:buFont typeface="Wingdings" panose="05000000000000000000" pitchFamily="2" charset="2"/>
              <a:buChar char="Ø"/>
            </a:pPr>
            <a:r>
              <a:rPr kumimoji="1" lang="zh-CN" altLang="en-US" dirty="0"/>
              <a:t>了解分布式数据库的故障恢复技术</a:t>
            </a:r>
            <a:endParaRPr kumimoji="1" lang="en-US" altLang="zh-CN" dirty="0"/>
          </a:p>
          <a:p>
            <a:pPr marL="342900" lvl="1" indent="-342900">
              <a:buFont typeface="Wingdings" panose="05000000000000000000" pitchFamily="2" charset="2"/>
              <a:buChar char="Ø"/>
            </a:pPr>
            <a:r>
              <a:rPr kumimoji="1" lang="zh-CN" altLang="en-US" dirty="0"/>
              <a:t>了解流行的分布式数据库恢复技术和常见的大数据系统容错与恢复技术</a:t>
            </a:r>
            <a:endParaRPr kumimoji="1" lang="en-US" altLang="zh-CN" dirty="0"/>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64E751-8DDD-48F4-87DB-3D6A7AC74B40}" type="slidenum">
              <a:rPr kumimoji="0" lang="zh-CN" altLang="en-US" sz="18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9489201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b="1" dirty="0">
                <a:solidFill>
                  <a:prstClr val="black"/>
                </a:solidFill>
              </a:rPr>
              <a:t>10.2.1.2 </a:t>
            </a:r>
            <a:r>
              <a:rPr lang="zh-CN" altLang="en-US" sz="2800" b="1" dirty="0">
                <a:solidFill>
                  <a:prstClr val="black"/>
                </a:solidFill>
              </a:rPr>
              <a:t>恢复协议（续）</a:t>
            </a:r>
            <a:endParaRPr lang="zh-CN" altLang="en-US" b="1" dirty="0"/>
          </a:p>
        </p:txBody>
      </p:sp>
      <p:sp>
        <p:nvSpPr>
          <p:cNvPr id="3" name="内容占位符 2"/>
          <p:cNvSpPr>
            <a:spLocks noGrp="1"/>
          </p:cNvSpPr>
          <p:nvPr>
            <p:ph idx="1"/>
          </p:nvPr>
        </p:nvSpPr>
        <p:spPr/>
        <p:txBody>
          <a:bodyPr>
            <a:normAutofit/>
          </a:bodyPr>
          <a:lstStyle/>
          <a:p>
            <a:r>
              <a:rPr lang="zh-CN" altLang="en-US" sz="2400" dirty="0"/>
              <a:t>（</a:t>
            </a:r>
            <a:r>
              <a:rPr lang="en-US" altLang="zh-CN" sz="2400" dirty="0"/>
              <a:t>1</a:t>
            </a:r>
            <a:r>
              <a:rPr lang="zh-CN" altLang="en-US" sz="2400" dirty="0"/>
              <a:t>）协调者故障</a:t>
            </a:r>
            <a:endParaRPr lang="en-US" altLang="zh-CN" sz="2400" dirty="0"/>
          </a:p>
          <a:p>
            <a:r>
              <a:rPr lang="zh-CN" altLang="en-US" sz="2400" dirty="0">
                <a:sym typeface="Wingdings 2" panose="05020102010507070707" pitchFamily="18" charset="2"/>
              </a:rPr>
              <a:t></a:t>
            </a:r>
            <a:r>
              <a:rPr lang="zh-CN" altLang="en-US" sz="2400" dirty="0"/>
              <a:t>协调者在</a:t>
            </a:r>
            <a:r>
              <a:rPr lang="en-US" altLang="zh-CN" sz="2400" dirty="0">
                <a:solidFill>
                  <a:srgbClr val="FF0000"/>
                </a:solidFill>
              </a:rPr>
              <a:t>INITIAL</a:t>
            </a:r>
            <a:r>
              <a:rPr lang="zh-CN" altLang="en-US" sz="2400" dirty="0">
                <a:solidFill>
                  <a:srgbClr val="FF0000"/>
                </a:solidFill>
              </a:rPr>
              <a:t>状态</a:t>
            </a:r>
            <a:r>
              <a:rPr lang="zh-CN" altLang="en-US" sz="2400" dirty="0"/>
              <a:t>下发生故障，此时提交例程未初始化，</a:t>
            </a:r>
            <a:r>
              <a:rPr lang="zh-CN" altLang="en-US" sz="2400" dirty="0">
                <a:solidFill>
                  <a:srgbClr val="FF0000"/>
                </a:solidFill>
              </a:rPr>
              <a:t>恢复时应该启动提交进程</a:t>
            </a:r>
            <a:r>
              <a:rPr lang="zh-CN" altLang="en-US" sz="2400" dirty="0"/>
              <a:t>。</a:t>
            </a:r>
          </a:p>
          <a:p>
            <a:r>
              <a:rPr lang="zh-CN" altLang="en-US" sz="2400" dirty="0">
                <a:sym typeface="Wingdings 2" panose="05020102010507070707" pitchFamily="18" charset="2"/>
              </a:rPr>
              <a:t>协调者在</a:t>
            </a:r>
            <a:r>
              <a:rPr lang="en-US" altLang="zh-CN" sz="2400" dirty="0">
                <a:solidFill>
                  <a:srgbClr val="FF0000"/>
                </a:solidFill>
                <a:sym typeface="Wingdings 2" panose="05020102010507070707" pitchFamily="18" charset="2"/>
              </a:rPr>
              <a:t>WAIT</a:t>
            </a:r>
            <a:r>
              <a:rPr lang="zh-CN" altLang="en-US" sz="2400" dirty="0">
                <a:solidFill>
                  <a:srgbClr val="FF0000"/>
                </a:solidFill>
                <a:sym typeface="Wingdings 2" panose="05020102010507070707" pitchFamily="18" charset="2"/>
              </a:rPr>
              <a:t>状态</a:t>
            </a:r>
            <a:r>
              <a:rPr lang="zh-CN" altLang="en-US" sz="2400" dirty="0">
                <a:sym typeface="Wingdings 2" panose="05020102010507070707" pitchFamily="18" charset="2"/>
              </a:rPr>
              <a:t>下发生了故障（此时协调者</a:t>
            </a:r>
            <a:r>
              <a:rPr lang="zh-CN" altLang="en-US" sz="2400" dirty="0">
                <a:solidFill>
                  <a:srgbClr val="FF0000"/>
                </a:solidFill>
                <a:sym typeface="Wingdings 2" panose="05020102010507070707" pitchFamily="18" charset="2"/>
              </a:rPr>
              <a:t>已经发出了</a:t>
            </a:r>
            <a:r>
              <a:rPr lang="en-US" altLang="zh-CN" sz="2400" dirty="0">
                <a:solidFill>
                  <a:srgbClr val="FF0000"/>
                </a:solidFill>
                <a:sym typeface="Wingdings 2" panose="05020102010507070707" pitchFamily="18" charset="2"/>
              </a:rPr>
              <a:t>prepare</a:t>
            </a:r>
            <a:r>
              <a:rPr lang="zh-CN" altLang="en-US" sz="2400" dirty="0">
                <a:sym typeface="Wingdings 2" panose="05020102010507070707" pitchFamily="18" charset="2"/>
              </a:rPr>
              <a:t>指令），恢复时则通过</a:t>
            </a:r>
            <a:r>
              <a:rPr lang="zh-CN" altLang="en-US" sz="2400" dirty="0">
                <a:solidFill>
                  <a:srgbClr val="FF0000"/>
                </a:solidFill>
                <a:sym typeface="Wingdings 2" panose="05020102010507070707" pitchFamily="18" charset="2"/>
              </a:rPr>
              <a:t>重新发送</a:t>
            </a:r>
            <a:r>
              <a:rPr lang="en-US" altLang="zh-CN" sz="2400" dirty="0">
                <a:solidFill>
                  <a:srgbClr val="FF0000"/>
                </a:solidFill>
                <a:sym typeface="Wingdings 2" panose="05020102010507070707" pitchFamily="18" charset="2"/>
              </a:rPr>
              <a:t>prepare</a:t>
            </a:r>
            <a:r>
              <a:rPr lang="zh-CN" altLang="en-US" sz="2400" dirty="0">
                <a:solidFill>
                  <a:srgbClr val="FF0000"/>
                </a:solidFill>
                <a:sym typeface="Wingdings 2" panose="05020102010507070707" pitchFamily="18" charset="2"/>
              </a:rPr>
              <a:t>消息</a:t>
            </a:r>
            <a:r>
              <a:rPr lang="zh-CN" altLang="en-US" sz="2400" dirty="0">
                <a:sym typeface="Wingdings 2" panose="05020102010507070707" pitchFamily="18" charset="2"/>
              </a:rPr>
              <a:t>来重启提交进程。</a:t>
            </a:r>
            <a:endParaRPr lang="en-US" altLang="zh-CN" sz="2400" dirty="0">
              <a:sym typeface="Wingdings 2" panose="05020102010507070707" pitchFamily="18" charset="2"/>
            </a:endParaRPr>
          </a:p>
          <a:p>
            <a:r>
              <a:rPr lang="zh-CN" altLang="zh-CN" sz="2400" dirty="0">
                <a:sym typeface="Wingdings 2" panose="05020102010507070707" pitchFamily="18" charset="2"/>
              </a:rPr>
              <a:t></a:t>
            </a:r>
            <a:r>
              <a:rPr lang="zh-CN" altLang="en-US" sz="2400" dirty="0">
                <a:sym typeface="Wingdings 2" panose="05020102010507070707" pitchFamily="18" charset="2"/>
              </a:rPr>
              <a:t>协调者在</a:t>
            </a:r>
            <a:r>
              <a:rPr lang="en-US" altLang="zh-CN" sz="2400" dirty="0">
                <a:solidFill>
                  <a:srgbClr val="FF0000"/>
                </a:solidFill>
                <a:sym typeface="Wingdings 2" panose="05020102010507070707" pitchFamily="18" charset="2"/>
              </a:rPr>
              <a:t>COMMIT</a:t>
            </a:r>
            <a:r>
              <a:rPr lang="zh-CN" altLang="en-US" sz="2400" dirty="0">
                <a:solidFill>
                  <a:srgbClr val="FF0000"/>
                </a:solidFill>
                <a:sym typeface="Wingdings 2" panose="05020102010507070707" pitchFamily="18" charset="2"/>
              </a:rPr>
              <a:t>或</a:t>
            </a:r>
            <a:r>
              <a:rPr lang="en-US" altLang="zh-CN" sz="2400" dirty="0">
                <a:solidFill>
                  <a:srgbClr val="FF0000"/>
                </a:solidFill>
                <a:sym typeface="Wingdings 2" panose="05020102010507070707" pitchFamily="18" charset="2"/>
              </a:rPr>
              <a:t>ABORT</a:t>
            </a:r>
            <a:r>
              <a:rPr lang="zh-CN" altLang="en-US" sz="2400" dirty="0">
                <a:solidFill>
                  <a:srgbClr val="FF0000"/>
                </a:solidFill>
                <a:sym typeface="Wingdings 2" panose="05020102010507070707" pitchFamily="18" charset="2"/>
              </a:rPr>
              <a:t>状态</a:t>
            </a:r>
            <a:r>
              <a:rPr lang="zh-CN" altLang="en-US" sz="2400" dirty="0">
                <a:sym typeface="Wingdings 2" panose="05020102010507070707" pitchFamily="18" charset="2"/>
              </a:rPr>
              <a:t>下发生了故障（此时协调者已经向参与者们发出了最终决策并已终结了事务），恢复时如果收到了所有参与者返回的</a:t>
            </a:r>
            <a:r>
              <a:rPr lang="zh-CN" altLang="en-US" sz="2400" dirty="0">
                <a:solidFill>
                  <a:srgbClr val="FF0000"/>
                </a:solidFill>
                <a:sym typeface="Wingdings 2" panose="05020102010507070707" pitchFamily="18" charset="2"/>
              </a:rPr>
              <a:t>确认</a:t>
            </a:r>
            <a:r>
              <a:rPr lang="zh-CN" altLang="en-US" sz="2400" dirty="0">
                <a:sym typeface="Wingdings 2" panose="05020102010507070707" pitchFamily="18" charset="2"/>
              </a:rPr>
              <a:t>消息，则</a:t>
            </a:r>
            <a:r>
              <a:rPr lang="zh-CN" altLang="en-US" sz="2400" dirty="0">
                <a:solidFill>
                  <a:srgbClr val="FF0000"/>
                </a:solidFill>
                <a:sym typeface="Wingdings 2" panose="05020102010507070707" pitchFamily="18" charset="2"/>
              </a:rPr>
              <a:t>无需做任何事情</a:t>
            </a:r>
            <a:r>
              <a:rPr lang="zh-CN" altLang="en-US" sz="2400" dirty="0">
                <a:sym typeface="Wingdings 2" panose="05020102010507070707" pitchFamily="18" charset="2"/>
              </a:rPr>
              <a:t>，否则，需要</a:t>
            </a:r>
            <a:r>
              <a:rPr lang="zh-CN" altLang="en-US" sz="2400" dirty="0">
                <a:solidFill>
                  <a:srgbClr val="FF0000"/>
                </a:solidFill>
                <a:sym typeface="Wingdings 2" panose="05020102010507070707" pitchFamily="18" charset="2"/>
              </a:rPr>
              <a:t>执行终止协议</a:t>
            </a:r>
            <a:r>
              <a:rPr lang="zh-CN" altLang="en-US" sz="2400" dirty="0">
                <a:sym typeface="Wingdings 2" panose="05020102010507070707" pitchFamily="18" charset="2"/>
              </a:rPr>
              <a:t>。</a:t>
            </a:r>
            <a:endParaRPr lang="zh-CN" altLang="en-US" sz="2400"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20</a:t>
            </a:fld>
            <a:endParaRPr lang="zh-CN" altLang="en-US" dirty="0"/>
          </a:p>
        </p:txBody>
      </p:sp>
    </p:spTree>
    <p:extLst>
      <p:ext uri="{BB962C8B-B14F-4D97-AF65-F5344CB8AC3E}">
        <p14:creationId xmlns:p14="http://schemas.microsoft.com/office/powerpoint/2010/main" val="4774596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b="1" dirty="0">
                <a:solidFill>
                  <a:prstClr val="black"/>
                </a:solidFill>
              </a:rPr>
              <a:t>10.2.1.2 </a:t>
            </a:r>
            <a:r>
              <a:rPr lang="zh-CN" altLang="en-US" sz="2800" b="1" dirty="0">
                <a:solidFill>
                  <a:prstClr val="black"/>
                </a:solidFill>
              </a:rPr>
              <a:t>恢复协议（续）</a:t>
            </a:r>
            <a:endParaRPr lang="zh-CN" altLang="en-US" b="1" dirty="0"/>
          </a:p>
        </p:txBody>
      </p:sp>
      <p:sp>
        <p:nvSpPr>
          <p:cNvPr id="3" name="内容占位符 2"/>
          <p:cNvSpPr>
            <a:spLocks noGrp="1"/>
          </p:cNvSpPr>
          <p:nvPr>
            <p:ph idx="1"/>
          </p:nvPr>
        </p:nvSpPr>
        <p:spPr/>
        <p:txBody>
          <a:bodyPr>
            <a:normAutofit/>
          </a:bodyPr>
          <a:lstStyle/>
          <a:p>
            <a:r>
              <a:rPr lang="zh-CN" altLang="en-US" sz="2400" dirty="0"/>
              <a:t>（</a:t>
            </a:r>
            <a:r>
              <a:rPr lang="en-US" altLang="zh-CN" sz="2400" dirty="0"/>
              <a:t>2</a:t>
            </a:r>
            <a:r>
              <a:rPr lang="zh-CN" altLang="en-US" sz="2400" dirty="0"/>
              <a:t>）参与者故障</a:t>
            </a:r>
            <a:endParaRPr lang="en-US" altLang="zh-CN" sz="2400" dirty="0"/>
          </a:p>
          <a:p>
            <a:r>
              <a:rPr lang="zh-CN" altLang="en-US" sz="2400" dirty="0">
                <a:sym typeface="Wingdings 2" panose="05020102010507070707" pitchFamily="18" charset="2"/>
              </a:rPr>
              <a:t>参与者</a:t>
            </a:r>
            <a:r>
              <a:rPr lang="zh-CN" altLang="en-US" sz="2400" dirty="0"/>
              <a:t>在</a:t>
            </a:r>
            <a:r>
              <a:rPr lang="en-US" altLang="zh-CN" sz="2400" dirty="0">
                <a:solidFill>
                  <a:srgbClr val="FF0000"/>
                </a:solidFill>
              </a:rPr>
              <a:t>INITIAL</a:t>
            </a:r>
            <a:r>
              <a:rPr lang="zh-CN" altLang="en-US" sz="2400" dirty="0">
                <a:solidFill>
                  <a:srgbClr val="FF0000"/>
                </a:solidFill>
              </a:rPr>
              <a:t>状态</a:t>
            </a:r>
            <a:r>
              <a:rPr lang="zh-CN" altLang="en-US" sz="2400" dirty="0"/>
              <a:t>下发生故障（此时协调者应处于</a:t>
            </a:r>
            <a:r>
              <a:rPr lang="en-US" altLang="zh-CN" sz="2400" dirty="0"/>
              <a:t>INITIAL</a:t>
            </a:r>
            <a:r>
              <a:rPr lang="zh-CN" altLang="en-US" sz="2400" dirty="0"/>
              <a:t>或</a:t>
            </a:r>
            <a:r>
              <a:rPr lang="en-US" altLang="zh-CN" sz="2400" dirty="0"/>
              <a:t>WAIT</a:t>
            </a:r>
            <a:r>
              <a:rPr lang="zh-CN" altLang="en-US" sz="2400" dirty="0"/>
              <a:t>状态），恢复时参与者</a:t>
            </a:r>
            <a:r>
              <a:rPr lang="zh-CN" altLang="en-US" sz="2400" dirty="0">
                <a:solidFill>
                  <a:srgbClr val="FF0000"/>
                </a:solidFill>
              </a:rPr>
              <a:t>单方面取消</a:t>
            </a:r>
            <a:r>
              <a:rPr lang="zh-CN" altLang="en-US" sz="2400" dirty="0"/>
              <a:t>该事务。</a:t>
            </a:r>
          </a:p>
          <a:p>
            <a:r>
              <a:rPr lang="zh-CN" altLang="en-US" sz="2400" dirty="0">
                <a:sym typeface="Wingdings 2" panose="05020102010507070707" pitchFamily="18" charset="2"/>
              </a:rPr>
              <a:t>参与者在</a:t>
            </a:r>
            <a:r>
              <a:rPr lang="en-US" altLang="zh-CN" sz="2400" dirty="0">
                <a:solidFill>
                  <a:srgbClr val="FF0000"/>
                </a:solidFill>
                <a:sym typeface="Wingdings 2" panose="05020102010507070707" pitchFamily="18" charset="2"/>
              </a:rPr>
              <a:t>READY</a:t>
            </a:r>
            <a:r>
              <a:rPr lang="zh-CN" altLang="en-US" sz="2400" dirty="0">
                <a:solidFill>
                  <a:srgbClr val="FF0000"/>
                </a:solidFill>
                <a:sym typeface="Wingdings 2" panose="05020102010507070707" pitchFamily="18" charset="2"/>
              </a:rPr>
              <a:t>状态</a:t>
            </a:r>
            <a:r>
              <a:rPr lang="zh-CN" altLang="en-US" sz="2400" dirty="0">
                <a:sym typeface="Wingdings 2" panose="05020102010507070707" pitchFamily="18" charset="2"/>
              </a:rPr>
              <a:t>下发生了故障（此时协调者已经在故障前收到了参与者的肯定投票），恢复时该参与者可以</a:t>
            </a:r>
            <a:r>
              <a:rPr lang="zh-CN" altLang="en-US" sz="2400" dirty="0">
                <a:solidFill>
                  <a:srgbClr val="FF0000"/>
                </a:solidFill>
                <a:sym typeface="Wingdings 2" panose="05020102010507070707" pitchFamily="18" charset="2"/>
              </a:rPr>
              <a:t>等同于</a:t>
            </a:r>
            <a:r>
              <a:rPr lang="en-US" altLang="zh-CN" sz="2400" dirty="0">
                <a:solidFill>
                  <a:srgbClr val="FF0000"/>
                </a:solidFill>
                <a:sym typeface="Wingdings 2" panose="05020102010507070707" pitchFamily="18" charset="2"/>
              </a:rPr>
              <a:t>READY</a:t>
            </a:r>
            <a:r>
              <a:rPr lang="zh-CN" altLang="en-US" sz="2400" dirty="0">
                <a:solidFill>
                  <a:srgbClr val="FF0000"/>
                </a:solidFill>
                <a:sym typeface="Wingdings 2" panose="05020102010507070707" pitchFamily="18" charset="2"/>
              </a:rPr>
              <a:t>状态下的超时问题处理</a:t>
            </a:r>
            <a:r>
              <a:rPr lang="zh-CN" altLang="en-US" sz="2400" dirty="0">
                <a:sym typeface="Wingdings 2" panose="05020102010507070707" pitchFamily="18" charset="2"/>
              </a:rPr>
              <a:t>，问题转交给终结协议。</a:t>
            </a:r>
            <a:endParaRPr lang="en-US" altLang="zh-CN" sz="2400" dirty="0">
              <a:sym typeface="Wingdings 2" panose="05020102010507070707" pitchFamily="18" charset="2"/>
            </a:endParaRPr>
          </a:p>
          <a:p>
            <a:r>
              <a:rPr lang="zh-CN" altLang="zh-CN" sz="2400" dirty="0">
                <a:sym typeface="Wingdings 2" panose="05020102010507070707" pitchFamily="18" charset="2"/>
              </a:rPr>
              <a:t></a:t>
            </a:r>
            <a:r>
              <a:rPr lang="zh-CN" altLang="en-US" sz="2400" dirty="0">
                <a:sym typeface="Wingdings 2" panose="05020102010507070707" pitchFamily="18" charset="2"/>
              </a:rPr>
              <a:t>参与者在</a:t>
            </a:r>
            <a:r>
              <a:rPr lang="en-US" altLang="zh-CN" sz="2400" dirty="0">
                <a:solidFill>
                  <a:srgbClr val="FF0000"/>
                </a:solidFill>
                <a:sym typeface="Wingdings 2" panose="05020102010507070707" pitchFamily="18" charset="2"/>
              </a:rPr>
              <a:t>COMMIT</a:t>
            </a:r>
            <a:r>
              <a:rPr lang="zh-CN" altLang="en-US" sz="2400" dirty="0">
                <a:solidFill>
                  <a:srgbClr val="FF0000"/>
                </a:solidFill>
                <a:sym typeface="Wingdings 2" panose="05020102010507070707" pitchFamily="18" charset="2"/>
              </a:rPr>
              <a:t>或</a:t>
            </a:r>
            <a:r>
              <a:rPr lang="en-US" altLang="zh-CN" sz="2400" dirty="0">
                <a:solidFill>
                  <a:srgbClr val="FF0000"/>
                </a:solidFill>
                <a:sym typeface="Wingdings 2" panose="05020102010507070707" pitchFamily="18" charset="2"/>
              </a:rPr>
              <a:t>ABORT</a:t>
            </a:r>
            <a:r>
              <a:rPr lang="zh-CN" altLang="en-US" sz="2400" dirty="0">
                <a:solidFill>
                  <a:srgbClr val="FF0000"/>
                </a:solidFill>
                <a:sym typeface="Wingdings 2" panose="05020102010507070707" pitchFamily="18" charset="2"/>
              </a:rPr>
              <a:t>状态下</a:t>
            </a:r>
            <a:r>
              <a:rPr lang="zh-CN" altLang="en-US" sz="2400" dirty="0">
                <a:sym typeface="Wingdings 2" panose="05020102010507070707" pitchFamily="18" charset="2"/>
              </a:rPr>
              <a:t>发生了故障（表示事务已经终结），参与者在</a:t>
            </a:r>
            <a:r>
              <a:rPr lang="zh-CN" altLang="en-US" sz="2400" dirty="0">
                <a:solidFill>
                  <a:srgbClr val="FF0000"/>
                </a:solidFill>
                <a:sym typeface="Wingdings 2" panose="05020102010507070707" pitchFamily="18" charset="2"/>
              </a:rPr>
              <a:t>恢复时无需做任何事情</a:t>
            </a:r>
            <a:r>
              <a:rPr lang="zh-CN" altLang="en-US" sz="2400" dirty="0">
                <a:sym typeface="Wingdings 2" panose="05020102010507070707" pitchFamily="18" charset="2"/>
              </a:rPr>
              <a:t>。</a:t>
            </a:r>
            <a:endParaRPr lang="en-US" altLang="zh-CN" sz="2400" dirty="0"/>
          </a:p>
          <a:p>
            <a:endParaRPr lang="zh-CN" altLang="en-US" sz="2400"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21</a:t>
            </a:fld>
            <a:endParaRPr lang="zh-CN" altLang="en-US" dirty="0"/>
          </a:p>
        </p:txBody>
      </p:sp>
    </p:spTree>
    <p:extLst>
      <p:ext uri="{BB962C8B-B14F-4D97-AF65-F5344CB8AC3E}">
        <p14:creationId xmlns:p14="http://schemas.microsoft.com/office/powerpoint/2010/main" val="31438005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8872" y="270164"/>
            <a:ext cx="10515600" cy="632401"/>
          </a:xfrm>
        </p:spPr>
        <p:txBody>
          <a:bodyPr/>
          <a:lstStyle/>
          <a:p>
            <a:r>
              <a:rPr lang="en-US" altLang="zh-CN" sz="2800" b="1" dirty="0">
                <a:solidFill>
                  <a:prstClr val="black"/>
                </a:solidFill>
              </a:rPr>
              <a:t>10.2.1.2 </a:t>
            </a:r>
            <a:r>
              <a:rPr lang="zh-CN" altLang="en-US" sz="2800" b="1" dirty="0">
                <a:solidFill>
                  <a:prstClr val="black"/>
                </a:solidFill>
              </a:rPr>
              <a:t>恢复协议（续）</a:t>
            </a:r>
            <a:endParaRPr lang="zh-CN" altLang="en-US" b="1" dirty="0"/>
          </a:p>
        </p:txBody>
      </p:sp>
      <p:sp>
        <p:nvSpPr>
          <p:cNvPr id="3" name="内容占位符 2"/>
          <p:cNvSpPr>
            <a:spLocks noGrp="1"/>
          </p:cNvSpPr>
          <p:nvPr>
            <p:ph idx="1"/>
          </p:nvPr>
        </p:nvSpPr>
        <p:spPr>
          <a:xfrm>
            <a:off x="678872" y="902565"/>
            <a:ext cx="10515600" cy="5453785"/>
          </a:xfrm>
        </p:spPr>
        <p:txBody>
          <a:bodyPr>
            <a:normAutofit/>
          </a:bodyPr>
          <a:lstStyle/>
          <a:p>
            <a:r>
              <a:rPr lang="zh-CN" altLang="en-US" sz="2400" dirty="0"/>
              <a:t>（</a:t>
            </a:r>
            <a:r>
              <a:rPr lang="en-US" altLang="zh-CN" sz="2400" dirty="0"/>
              <a:t>3</a:t>
            </a:r>
            <a:r>
              <a:rPr lang="zh-CN" altLang="en-US" sz="2400" dirty="0"/>
              <a:t>）其他情况（将日志记入和消息发送二者的原子性限制放松，考虑写入日志项后、发送消息之前发生故障的情况）</a:t>
            </a:r>
            <a:endParaRPr lang="en-US" altLang="zh-CN" sz="2400" dirty="0"/>
          </a:p>
          <a:p>
            <a:r>
              <a:rPr lang="zh-CN" altLang="en-US" sz="2400" dirty="0"/>
              <a:t>①协调者</a:t>
            </a:r>
            <a:r>
              <a:rPr lang="zh-CN" altLang="en-US" sz="2400" dirty="0">
                <a:solidFill>
                  <a:srgbClr val="FF0000"/>
                </a:solidFill>
              </a:rPr>
              <a:t>写入</a:t>
            </a:r>
            <a:r>
              <a:rPr lang="en-US" altLang="zh-CN" sz="2400" dirty="0">
                <a:solidFill>
                  <a:srgbClr val="FF0000"/>
                </a:solidFill>
              </a:rPr>
              <a:t>begin-commit</a:t>
            </a:r>
            <a:r>
              <a:rPr lang="zh-CN" altLang="en-US" sz="2400" dirty="0">
                <a:solidFill>
                  <a:srgbClr val="FF0000"/>
                </a:solidFill>
              </a:rPr>
              <a:t>记录后、发送</a:t>
            </a:r>
            <a:r>
              <a:rPr lang="en-US" altLang="zh-CN" sz="2400" dirty="0">
                <a:solidFill>
                  <a:srgbClr val="FF0000"/>
                </a:solidFill>
              </a:rPr>
              <a:t>prepare</a:t>
            </a:r>
            <a:r>
              <a:rPr lang="zh-CN" altLang="en-US" sz="2400" dirty="0">
                <a:solidFill>
                  <a:srgbClr val="FF0000"/>
                </a:solidFill>
              </a:rPr>
              <a:t>消息之前</a:t>
            </a:r>
            <a:r>
              <a:rPr lang="zh-CN" altLang="en-US" sz="2400" dirty="0"/>
              <a:t>发生故障，恢复时协调者可以</a:t>
            </a:r>
            <a:r>
              <a:rPr lang="zh-CN" altLang="en-US" sz="2400" dirty="0">
                <a:solidFill>
                  <a:srgbClr val="FF0000"/>
                </a:solidFill>
              </a:rPr>
              <a:t>采用</a:t>
            </a:r>
            <a:r>
              <a:rPr lang="en-US" altLang="zh-CN" sz="2400" dirty="0">
                <a:solidFill>
                  <a:srgbClr val="FF0000"/>
                </a:solidFill>
              </a:rPr>
              <a:t>WAIT</a:t>
            </a:r>
            <a:r>
              <a:rPr lang="zh-CN" altLang="en-US" sz="2400" dirty="0">
                <a:solidFill>
                  <a:srgbClr val="FF0000"/>
                </a:solidFill>
              </a:rPr>
              <a:t>状态下的故障恢复策略</a:t>
            </a:r>
            <a:r>
              <a:rPr lang="zh-CN" altLang="en-US" sz="2400" dirty="0"/>
              <a:t>，包括发送</a:t>
            </a:r>
            <a:r>
              <a:rPr lang="en-US" altLang="zh-CN" sz="2400" dirty="0"/>
              <a:t>prepare</a:t>
            </a:r>
            <a:r>
              <a:rPr lang="zh-CN" altLang="en-US" sz="2400" dirty="0"/>
              <a:t>消息；</a:t>
            </a:r>
            <a:endParaRPr lang="en-US" altLang="zh-CN" sz="2400" dirty="0"/>
          </a:p>
          <a:p>
            <a:r>
              <a:rPr lang="zh-CN" altLang="en-US" sz="2400" dirty="0"/>
              <a:t>②某参与者在</a:t>
            </a:r>
            <a:r>
              <a:rPr lang="zh-CN" altLang="en-US" sz="2400" dirty="0">
                <a:solidFill>
                  <a:srgbClr val="FF0000"/>
                </a:solidFill>
              </a:rPr>
              <a:t>写入</a:t>
            </a:r>
            <a:r>
              <a:rPr lang="en-US" altLang="zh-CN" sz="2400" dirty="0">
                <a:solidFill>
                  <a:srgbClr val="FF0000"/>
                </a:solidFill>
              </a:rPr>
              <a:t>ready</a:t>
            </a:r>
            <a:r>
              <a:rPr lang="zh-CN" altLang="en-US" sz="2400" dirty="0">
                <a:solidFill>
                  <a:srgbClr val="FF0000"/>
                </a:solidFill>
              </a:rPr>
              <a:t>记录后、发送</a:t>
            </a:r>
            <a:r>
              <a:rPr lang="en-US" altLang="zh-CN" sz="2400" dirty="0">
                <a:solidFill>
                  <a:srgbClr val="FF0000"/>
                </a:solidFill>
              </a:rPr>
              <a:t>vote-commit</a:t>
            </a:r>
            <a:r>
              <a:rPr lang="zh-CN" altLang="en-US" sz="2400" dirty="0">
                <a:solidFill>
                  <a:srgbClr val="FF0000"/>
                </a:solidFill>
              </a:rPr>
              <a:t>消息之前</a:t>
            </a:r>
            <a:r>
              <a:rPr lang="zh-CN" altLang="en-US" sz="2400" dirty="0"/>
              <a:t>发生故障，参与者可</a:t>
            </a:r>
            <a:r>
              <a:rPr lang="zh-CN" altLang="en-US" sz="2400" dirty="0">
                <a:solidFill>
                  <a:srgbClr val="FF0000"/>
                </a:solidFill>
              </a:rPr>
              <a:t>采用参与者在</a:t>
            </a:r>
            <a:r>
              <a:rPr lang="en-US" altLang="zh-CN" sz="2400" dirty="0">
                <a:solidFill>
                  <a:srgbClr val="FF0000"/>
                </a:solidFill>
              </a:rPr>
              <a:t>READY</a:t>
            </a:r>
            <a:r>
              <a:rPr lang="zh-CN" altLang="en-US" sz="2400" dirty="0">
                <a:solidFill>
                  <a:srgbClr val="FF0000"/>
                </a:solidFill>
              </a:rPr>
              <a:t>状态下的恢复策略</a:t>
            </a:r>
            <a:r>
              <a:rPr lang="zh-CN" altLang="en-US" sz="2400" dirty="0"/>
              <a:t>；</a:t>
            </a:r>
            <a:endParaRPr lang="en-US" altLang="zh-CN" sz="2400" dirty="0"/>
          </a:p>
          <a:p>
            <a:r>
              <a:rPr lang="zh-CN" altLang="en-US" sz="2400" dirty="0"/>
              <a:t>③某参与者在</a:t>
            </a:r>
            <a:r>
              <a:rPr lang="zh-CN" altLang="en-US" sz="2400" dirty="0">
                <a:solidFill>
                  <a:srgbClr val="FF0000"/>
                </a:solidFill>
              </a:rPr>
              <a:t>写入</a:t>
            </a:r>
            <a:r>
              <a:rPr lang="en-US" altLang="zh-CN" sz="2400" dirty="0">
                <a:solidFill>
                  <a:srgbClr val="FF0000"/>
                </a:solidFill>
              </a:rPr>
              <a:t>abort</a:t>
            </a:r>
            <a:r>
              <a:rPr lang="zh-CN" altLang="en-US" sz="2400" dirty="0">
                <a:solidFill>
                  <a:srgbClr val="FF0000"/>
                </a:solidFill>
              </a:rPr>
              <a:t>记录后、发送</a:t>
            </a:r>
            <a:r>
              <a:rPr lang="en-US" altLang="zh-CN" sz="2400" dirty="0">
                <a:solidFill>
                  <a:srgbClr val="FF0000"/>
                </a:solidFill>
              </a:rPr>
              <a:t>vote-abort</a:t>
            </a:r>
            <a:r>
              <a:rPr lang="zh-CN" altLang="en-US" sz="2400" dirty="0">
                <a:solidFill>
                  <a:srgbClr val="FF0000"/>
                </a:solidFill>
              </a:rPr>
              <a:t>消息</a:t>
            </a:r>
            <a:r>
              <a:rPr lang="zh-CN" altLang="en-US" sz="2400" dirty="0"/>
              <a:t>之前发生故障，</a:t>
            </a:r>
            <a:r>
              <a:rPr lang="zh-CN" altLang="en-US" sz="2400" dirty="0">
                <a:solidFill>
                  <a:srgbClr val="FF0000"/>
                </a:solidFill>
              </a:rPr>
              <a:t>参与者恢复时无需做任何动作，协调者会在</a:t>
            </a:r>
            <a:r>
              <a:rPr lang="en-US" altLang="zh-CN" sz="2400" dirty="0">
                <a:solidFill>
                  <a:srgbClr val="FF0000"/>
                </a:solidFill>
              </a:rPr>
              <a:t>WAIT</a:t>
            </a:r>
            <a:r>
              <a:rPr lang="zh-CN" altLang="en-US" sz="2400" dirty="0">
                <a:solidFill>
                  <a:srgbClr val="FF0000"/>
                </a:solidFill>
              </a:rPr>
              <a:t>状态下超时</a:t>
            </a:r>
            <a:r>
              <a:rPr lang="zh-CN" altLang="en-US" sz="2400" dirty="0"/>
              <a:t>，由协调者的</a:t>
            </a:r>
            <a:r>
              <a:rPr lang="zh-CN" altLang="en-US" sz="2400" dirty="0">
                <a:solidFill>
                  <a:srgbClr val="FF0000"/>
                </a:solidFill>
              </a:rPr>
              <a:t>终结协议取消该事务</a:t>
            </a:r>
            <a:r>
              <a:rPr lang="zh-CN" altLang="en-US" sz="2400" dirty="0"/>
              <a:t>；</a:t>
            </a:r>
            <a:endParaRPr lang="en-US" altLang="zh-CN" sz="2400"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22</a:t>
            </a:fld>
            <a:endParaRPr lang="zh-CN" altLang="en-US" dirty="0"/>
          </a:p>
        </p:txBody>
      </p:sp>
    </p:spTree>
    <p:extLst>
      <p:ext uri="{BB962C8B-B14F-4D97-AF65-F5344CB8AC3E}">
        <p14:creationId xmlns:p14="http://schemas.microsoft.com/office/powerpoint/2010/main" val="15755413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78873" y="346364"/>
            <a:ext cx="10515600" cy="632401"/>
          </a:xfrm>
        </p:spPr>
        <p:txBody>
          <a:bodyPr/>
          <a:lstStyle/>
          <a:p>
            <a:r>
              <a:rPr lang="en-US" altLang="zh-CN" sz="2800" b="1" dirty="0">
                <a:solidFill>
                  <a:prstClr val="black"/>
                </a:solidFill>
              </a:rPr>
              <a:t>10.2.1.2 </a:t>
            </a:r>
            <a:r>
              <a:rPr lang="zh-CN" altLang="en-US" sz="2800" b="1" dirty="0">
                <a:solidFill>
                  <a:prstClr val="black"/>
                </a:solidFill>
              </a:rPr>
              <a:t>恢复协议（续）</a:t>
            </a:r>
            <a:endParaRPr lang="zh-CN" altLang="en-US" b="1" dirty="0"/>
          </a:p>
        </p:txBody>
      </p:sp>
      <p:sp>
        <p:nvSpPr>
          <p:cNvPr id="3" name="内容占位符 2"/>
          <p:cNvSpPr>
            <a:spLocks noGrp="1"/>
          </p:cNvSpPr>
          <p:nvPr>
            <p:ph idx="1"/>
          </p:nvPr>
        </p:nvSpPr>
        <p:spPr>
          <a:xfrm>
            <a:off x="678873" y="1110383"/>
            <a:ext cx="10595263" cy="5611092"/>
          </a:xfrm>
        </p:spPr>
        <p:txBody>
          <a:bodyPr>
            <a:normAutofit/>
          </a:bodyPr>
          <a:lstStyle/>
          <a:p>
            <a:r>
              <a:rPr lang="zh-CN" altLang="en-US" sz="2400" dirty="0"/>
              <a:t>（</a:t>
            </a:r>
            <a:r>
              <a:rPr lang="en-US" altLang="zh-CN" sz="2400" dirty="0"/>
              <a:t>3</a:t>
            </a:r>
            <a:r>
              <a:rPr lang="zh-CN" altLang="en-US" sz="2400" dirty="0"/>
              <a:t>）其他情况（将日志记入和消息发送二者的原子性限制放松，考虑写入日志项后、发送消息之前发生故障的情况）（续）</a:t>
            </a:r>
            <a:endParaRPr lang="en-US" altLang="zh-CN" sz="2400" dirty="0"/>
          </a:p>
          <a:p>
            <a:r>
              <a:rPr lang="zh-CN" altLang="en-US" sz="2400" dirty="0"/>
              <a:t>④协调者</a:t>
            </a:r>
            <a:r>
              <a:rPr lang="zh-CN" altLang="en-US" sz="2400" dirty="0">
                <a:solidFill>
                  <a:srgbClr val="FF0000"/>
                </a:solidFill>
              </a:rPr>
              <a:t>在日志中写入最终决策</a:t>
            </a:r>
            <a:r>
              <a:rPr lang="zh-CN" altLang="en-US" sz="2400" dirty="0"/>
              <a:t>（</a:t>
            </a:r>
            <a:r>
              <a:rPr lang="en-US" altLang="zh-CN" sz="2400" dirty="0"/>
              <a:t>abort</a:t>
            </a:r>
            <a:r>
              <a:rPr lang="zh-CN" altLang="en-US" sz="2400" dirty="0"/>
              <a:t>或</a:t>
            </a:r>
            <a:r>
              <a:rPr lang="en-US" altLang="zh-CN" sz="2400" dirty="0"/>
              <a:t>commit</a:t>
            </a:r>
            <a:r>
              <a:rPr lang="zh-CN" altLang="en-US" sz="2400" dirty="0"/>
              <a:t>）时、</a:t>
            </a:r>
            <a:r>
              <a:rPr lang="zh-CN" altLang="en-US" sz="2400" dirty="0">
                <a:solidFill>
                  <a:srgbClr val="FF0000"/>
                </a:solidFill>
              </a:rPr>
              <a:t>在发送</a:t>
            </a:r>
            <a:r>
              <a:rPr lang="en-US" altLang="zh-CN" sz="2400" dirty="0">
                <a:solidFill>
                  <a:srgbClr val="FF0000"/>
                </a:solidFill>
              </a:rPr>
              <a:t>global-abort</a:t>
            </a:r>
            <a:r>
              <a:rPr lang="zh-CN" altLang="en-US" sz="2400" dirty="0">
                <a:solidFill>
                  <a:srgbClr val="FF0000"/>
                </a:solidFill>
              </a:rPr>
              <a:t>或</a:t>
            </a:r>
            <a:r>
              <a:rPr lang="en-US" altLang="zh-CN" sz="2400" dirty="0">
                <a:solidFill>
                  <a:srgbClr val="FF0000"/>
                </a:solidFill>
              </a:rPr>
              <a:t>global-commit</a:t>
            </a:r>
            <a:r>
              <a:rPr lang="zh-CN" altLang="en-US" sz="2400" dirty="0">
                <a:solidFill>
                  <a:srgbClr val="FF0000"/>
                </a:solidFill>
              </a:rPr>
              <a:t>消息之前</a:t>
            </a:r>
            <a:r>
              <a:rPr lang="zh-CN" altLang="en-US" sz="2400" dirty="0"/>
              <a:t>发生了故障，协调者采取</a:t>
            </a:r>
            <a:r>
              <a:rPr lang="zh-CN" altLang="en-US" sz="2400" dirty="0">
                <a:solidFill>
                  <a:srgbClr val="FF0000"/>
                </a:solidFill>
              </a:rPr>
              <a:t>协调者</a:t>
            </a:r>
            <a:r>
              <a:rPr lang="en-US" altLang="zh-CN" sz="2400" dirty="0">
                <a:solidFill>
                  <a:srgbClr val="FF0000"/>
                </a:solidFill>
              </a:rPr>
              <a:t>COMMIT</a:t>
            </a:r>
            <a:r>
              <a:rPr lang="zh-CN" altLang="en-US" sz="2400" dirty="0">
                <a:solidFill>
                  <a:srgbClr val="FF0000"/>
                </a:solidFill>
              </a:rPr>
              <a:t>或</a:t>
            </a:r>
            <a:r>
              <a:rPr lang="en-US" altLang="zh-CN" sz="2400" dirty="0">
                <a:solidFill>
                  <a:srgbClr val="FF0000"/>
                </a:solidFill>
              </a:rPr>
              <a:t>ABORT</a:t>
            </a:r>
            <a:r>
              <a:rPr lang="zh-CN" altLang="en-US" sz="2400" dirty="0">
                <a:solidFill>
                  <a:srgbClr val="FF0000"/>
                </a:solidFill>
              </a:rPr>
              <a:t>状态下的故障恢复策略</a:t>
            </a:r>
            <a:r>
              <a:rPr lang="zh-CN" altLang="en-US" sz="2400" dirty="0"/>
              <a:t>，参与者采取</a:t>
            </a:r>
            <a:r>
              <a:rPr lang="zh-CN" altLang="en-US" sz="2400" dirty="0">
                <a:solidFill>
                  <a:srgbClr val="FF0000"/>
                </a:solidFill>
              </a:rPr>
              <a:t>参与者在</a:t>
            </a:r>
            <a:r>
              <a:rPr lang="en-US" altLang="zh-CN" sz="2400" dirty="0">
                <a:solidFill>
                  <a:srgbClr val="FF0000"/>
                </a:solidFill>
              </a:rPr>
              <a:t>READY</a:t>
            </a:r>
            <a:r>
              <a:rPr lang="zh-CN" altLang="en-US" sz="2400" dirty="0">
                <a:solidFill>
                  <a:srgbClr val="FF0000"/>
                </a:solidFill>
              </a:rPr>
              <a:t>状态下的恢复策略</a:t>
            </a:r>
            <a:r>
              <a:rPr lang="zh-CN" altLang="en-US" sz="2400" dirty="0"/>
              <a:t>；</a:t>
            </a:r>
            <a:endParaRPr lang="en-US" altLang="zh-CN" sz="2400" dirty="0"/>
          </a:p>
          <a:p>
            <a:r>
              <a:rPr lang="zh-CN" altLang="en-US" sz="2400" dirty="0"/>
              <a:t>⑤某参与者在</a:t>
            </a:r>
            <a:r>
              <a:rPr lang="zh-CN" altLang="en-US" sz="2400" dirty="0">
                <a:solidFill>
                  <a:srgbClr val="FF0000"/>
                </a:solidFill>
              </a:rPr>
              <a:t>写入</a:t>
            </a:r>
            <a:r>
              <a:rPr lang="en-US" altLang="zh-CN" sz="2400" dirty="0">
                <a:solidFill>
                  <a:srgbClr val="FF0000"/>
                </a:solidFill>
              </a:rPr>
              <a:t>abort</a:t>
            </a:r>
            <a:r>
              <a:rPr lang="zh-CN" altLang="en-US" sz="2400" dirty="0">
                <a:solidFill>
                  <a:srgbClr val="FF0000"/>
                </a:solidFill>
              </a:rPr>
              <a:t>或</a:t>
            </a:r>
            <a:r>
              <a:rPr lang="en-US" altLang="zh-CN" sz="2400" dirty="0">
                <a:solidFill>
                  <a:srgbClr val="FF0000"/>
                </a:solidFill>
              </a:rPr>
              <a:t>commit</a:t>
            </a:r>
            <a:r>
              <a:rPr lang="zh-CN" altLang="en-US" sz="2400" dirty="0">
                <a:solidFill>
                  <a:srgbClr val="FF0000"/>
                </a:solidFill>
              </a:rPr>
              <a:t>后、发送确认信息之前前</a:t>
            </a:r>
            <a:r>
              <a:rPr lang="zh-CN" altLang="en-US" sz="2400" dirty="0"/>
              <a:t>发生故障，</a:t>
            </a:r>
            <a:r>
              <a:rPr lang="zh-CN" altLang="en-US" sz="2400" dirty="0">
                <a:solidFill>
                  <a:srgbClr val="FF0000"/>
                </a:solidFill>
              </a:rPr>
              <a:t>参与者按照它的</a:t>
            </a:r>
            <a:r>
              <a:rPr lang="en-US" altLang="zh-CN" sz="2400" dirty="0">
                <a:solidFill>
                  <a:srgbClr val="FF0000"/>
                </a:solidFill>
              </a:rPr>
              <a:t>ABORT</a:t>
            </a:r>
            <a:r>
              <a:rPr lang="zh-CN" altLang="en-US" sz="2400" dirty="0">
                <a:solidFill>
                  <a:srgbClr val="FF0000"/>
                </a:solidFill>
              </a:rPr>
              <a:t>或</a:t>
            </a:r>
            <a:r>
              <a:rPr lang="en-US" altLang="zh-CN" sz="2400" dirty="0">
                <a:solidFill>
                  <a:srgbClr val="FF0000"/>
                </a:solidFill>
              </a:rPr>
              <a:t>COMMIT</a:t>
            </a:r>
            <a:r>
              <a:rPr lang="zh-CN" altLang="en-US" sz="2400" dirty="0">
                <a:solidFill>
                  <a:srgbClr val="FF0000"/>
                </a:solidFill>
              </a:rPr>
              <a:t>状态下的故障恢复策略</a:t>
            </a:r>
            <a:r>
              <a:rPr lang="zh-CN" altLang="en-US" sz="2400" dirty="0"/>
              <a:t>，</a:t>
            </a:r>
            <a:r>
              <a:rPr lang="zh-CN" altLang="en-US" sz="2400" dirty="0">
                <a:solidFill>
                  <a:srgbClr val="FF0000"/>
                </a:solidFill>
              </a:rPr>
              <a:t>协调者</a:t>
            </a:r>
            <a:r>
              <a:rPr lang="zh-CN" altLang="en-US" sz="2400" dirty="0"/>
              <a:t>采取在</a:t>
            </a:r>
            <a:r>
              <a:rPr lang="en-US" altLang="zh-CN" sz="2400" dirty="0"/>
              <a:t>COMMIT</a:t>
            </a:r>
            <a:r>
              <a:rPr lang="zh-CN" altLang="en-US" sz="2400" dirty="0"/>
              <a:t>或</a:t>
            </a:r>
            <a:r>
              <a:rPr lang="en-US" altLang="zh-CN" sz="2400" dirty="0"/>
              <a:t>ABORT</a:t>
            </a:r>
            <a:r>
              <a:rPr lang="zh-CN" altLang="en-US" sz="2400" dirty="0"/>
              <a:t>状态下</a:t>
            </a:r>
            <a:r>
              <a:rPr lang="zh-CN" altLang="en-US" sz="2400" dirty="0">
                <a:solidFill>
                  <a:srgbClr val="FF0000"/>
                </a:solidFill>
              </a:rPr>
              <a:t>处理超时的策略</a:t>
            </a:r>
            <a:r>
              <a:rPr lang="zh-CN" altLang="en-US" sz="2400" dirty="0"/>
              <a:t>。</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23</a:t>
            </a:fld>
            <a:endParaRPr lang="zh-CN" altLang="en-US" dirty="0"/>
          </a:p>
        </p:txBody>
      </p:sp>
    </p:spTree>
    <p:extLst>
      <p:ext uri="{BB962C8B-B14F-4D97-AF65-F5344CB8AC3E}">
        <p14:creationId xmlns:p14="http://schemas.microsoft.com/office/powerpoint/2010/main" val="1640795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49F39C-A3C9-481B-A4BA-C1E17E3AF040}"/>
              </a:ext>
            </a:extLst>
          </p:cNvPr>
          <p:cNvSpPr>
            <a:spLocks noGrp="1"/>
          </p:cNvSpPr>
          <p:nvPr>
            <p:ph type="title"/>
          </p:nvPr>
        </p:nvSpPr>
        <p:spPr/>
        <p:txBody>
          <a:bodyPr>
            <a:normAutofit/>
          </a:bodyPr>
          <a:lstStyle/>
          <a:p>
            <a:r>
              <a:rPr lang="en-US" altLang="zh-CN" sz="2800" b="1" dirty="0"/>
              <a:t>10.2.2 </a:t>
            </a:r>
            <a:r>
              <a:rPr lang="zh-CN" altLang="en-US" sz="2800" b="1" dirty="0"/>
              <a:t>三阶段提交协议的终结和恢复协议</a:t>
            </a:r>
          </a:p>
        </p:txBody>
      </p:sp>
      <p:sp>
        <p:nvSpPr>
          <p:cNvPr id="3" name="内容占位符 2">
            <a:extLst>
              <a:ext uri="{FF2B5EF4-FFF2-40B4-BE49-F238E27FC236}">
                <a16:creationId xmlns:a16="http://schemas.microsoft.com/office/drawing/2014/main" id="{F5AB7CB9-4C5B-4797-9D22-FF110AF1260A}"/>
              </a:ext>
            </a:extLst>
          </p:cNvPr>
          <p:cNvSpPr>
            <a:spLocks noGrp="1"/>
          </p:cNvSpPr>
          <p:nvPr>
            <p:ph idx="1"/>
          </p:nvPr>
        </p:nvSpPr>
        <p:spPr>
          <a:xfrm>
            <a:off x="838200" y="1285461"/>
            <a:ext cx="10515600" cy="5436013"/>
          </a:xfrm>
        </p:spPr>
        <p:txBody>
          <a:bodyPr>
            <a:normAutofit lnSpcReduction="10000"/>
          </a:bodyPr>
          <a:lstStyle/>
          <a:p>
            <a:r>
              <a:rPr lang="zh-CN" altLang="en-US" sz="2400" dirty="0"/>
              <a:t>       两阶段提交会因阻塞导致通信失败，一定程度上增加故障处理难度。</a:t>
            </a:r>
            <a:endParaRPr lang="en-US" altLang="zh-CN" sz="2400" dirty="0"/>
          </a:p>
          <a:p>
            <a:endParaRPr lang="en-US" altLang="zh-CN" sz="2400" dirty="0"/>
          </a:p>
          <a:p>
            <a:r>
              <a:rPr lang="zh-CN" altLang="en-US" sz="2400" dirty="0"/>
              <a:t>       三阶段协议</a:t>
            </a:r>
            <a:r>
              <a:rPr lang="zh-CN" altLang="en-US" sz="2400" dirty="0">
                <a:solidFill>
                  <a:srgbClr val="FF0000"/>
                </a:solidFill>
              </a:rPr>
              <a:t>延长了事务提交过程</a:t>
            </a:r>
            <a:r>
              <a:rPr lang="zh-CN" altLang="en-US" sz="2400" dirty="0"/>
              <a:t>，为故障处理赢得了充足时间，可以较大程度上</a:t>
            </a:r>
            <a:r>
              <a:rPr lang="zh-CN" altLang="en-US" sz="2400" dirty="0">
                <a:solidFill>
                  <a:srgbClr val="FF0000"/>
                </a:solidFill>
              </a:rPr>
              <a:t>降低两阶段提交中的阻塞发生概率</a:t>
            </a:r>
            <a:r>
              <a:rPr lang="zh-CN" altLang="en-US" sz="2400" dirty="0"/>
              <a:t>，从而</a:t>
            </a:r>
            <a:r>
              <a:rPr lang="zh-CN" altLang="en-US" sz="2400" dirty="0">
                <a:solidFill>
                  <a:srgbClr val="FF0000"/>
                </a:solidFill>
              </a:rPr>
              <a:t>降低通信失败的概率</a:t>
            </a:r>
            <a:r>
              <a:rPr lang="zh-CN" altLang="en-US" sz="2400" dirty="0"/>
              <a:t>。</a:t>
            </a:r>
            <a:endParaRPr lang="en-US" altLang="zh-CN" sz="2400" dirty="0"/>
          </a:p>
          <a:p>
            <a:r>
              <a:rPr lang="en-US" altLang="zh-CN" sz="2400" b="1" dirty="0"/>
              <a:t>3PC</a:t>
            </a:r>
            <a:r>
              <a:rPr lang="zh-CN" altLang="en-US" sz="2400" b="1" dirty="0"/>
              <a:t>缺点</a:t>
            </a:r>
            <a:r>
              <a:rPr lang="zh-CN" altLang="en-US" sz="2400" dirty="0"/>
              <a:t>：延长事务提交过程，</a:t>
            </a:r>
            <a:r>
              <a:rPr lang="zh-CN" altLang="en-US" sz="2400" dirty="0">
                <a:solidFill>
                  <a:srgbClr val="FF0000"/>
                </a:solidFill>
              </a:rPr>
              <a:t>增加了恢复时间</a:t>
            </a:r>
            <a:r>
              <a:rPr lang="zh-CN" altLang="en-US" sz="2400" dirty="0"/>
              <a:t>。</a:t>
            </a:r>
            <a:endParaRPr lang="en-US" altLang="zh-CN" sz="2400" dirty="0"/>
          </a:p>
          <a:p>
            <a:r>
              <a:rPr lang="zh-CN" altLang="en-US" sz="2400" dirty="0"/>
              <a:t>                事务</a:t>
            </a:r>
            <a:r>
              <a:rPr lang="zh-CN" altLang="en-US" sz="2400" dirty="0">
                <a:solidFill>
                  <a:srgbClr val="FF0000"/>
                </a:solidFill>
              </a:rPr>
              <a:t>提交效率受网速影响</a:t>
            </a:r>
            <a:r>
              <a:rPr lang="zh-CN" altLang="en-US" sz="2400" dirty="0"/>
              <a:t>较大。</a:t>
            </a:r>
            <a:endParaRPr lang="en-US" altLang="zh-CN" sz="2400" dirty="0"/>
          </a:p>
          <a:p>
            <a:r>
              <a:rPr lang="en-US" altLang="zh-CN" sz="2400" b="1" dirty="0"/>
              <a:t>3PC</a:t>
            </a:r>
            <a:r>
              <a:rPr lang="zh-CN" altLang="en-US" sz="2400" b="1" dirty="0"/>
              <a:t>基本策略</a:t>
            </a:r>
            <a:r>
              <a:rPr lang="zh-CN" altLang="en-US" sz="2400" dirty="0"/>
              <a:t>：在</a:t>
            </a:r>
            <a:r>
              <a:rPr lang="en-US" altLang="zh-CN" sz="2400" dirty="0">
                <a:solidFill>
                  <a:srgbClr val="FF0000"/>
                </a:solidFill>
              </a:rPr>
              <a:t>WAIT</a:t>
            </a:r>
            <a:r>
              <a:rPr lang="zh-CN" altLang="en-US" sz="2400" dirty="0">
                <a:solidFill>
                  <a:srgbClr val="FF0000"/>
                </a:solidFill>
              </a:rPr>
              <a:t>（</a:t>
            </a:r>
            <a:r>
              <a:rPr lang="en-US" altLang="zh-CN" sz="2400" dirty="0">
                <a:solidFill>
                  <a:srgbClr val="FF0000"/>
                </a:solidFill>
              </a:rPr>
              <a:t>READY</a:t>
            </a:r>
            <a:r>
              <a:rPr lang="zh-CN" altLang="en-US" sz="2400" dirty="0">
                <a:solidFill>
                  <a:srgbClr val="FF0000"/>
                </a:solidFill>
              </a:rPr>
              <a:t>）和</a:t>
            </a:r>
            <a:r>
              <a:rPr lang="en-US" altLang="zh-CN" sz="2400" dirty="0">
                <a:solidFill>
                  <a:srgbClr val="FF0000"/>
                </a:solidFill>
              </a:rPr>
              <a:t>COMMIT</a:t>
            </a:r>
            <a:r>
              <a:rPr lang="zh-CN" altLang="en-US" sz="2400" dirty="0">
                <a:solidFill>
                  <a:srgbClr val="FF0000"/>
                </a:solidFill>
              </a:rPr>
              <a:t>状态之间增加一个状态</a:t>
            </a:r>
            <a:r>
              <a:rPr lang="zh-CN" altLang="en-US" sz="2400" dirty="0"/>
              <a:t>，表示进程已经准备好提交但还未提交的缓冲状态，成为</a:t>
            </a:r>
            <a:r>
              <a:rPr lang="en-US" altLang="zh-CN" sz="2400" dirty="0"/>
              <a:t>can-commit</a:t>
            </a:r>
            <a:r>
              <a:rPr lang="zh-CN" altLang="en-US" sz="2400" dirty="0"/>
              <a:t>、</a:t>
            </a:r>
            <a:r>
              <a:rPr lang="en-US" altLang="zh-CN" sz="2400" dirty="0"/>
              <a:t>pre-commit</a:t>
            </a:r>
            <a:r>
              <a:rPr lang="zh-CN" altLang="en-US" sz="2400" dirty="0"/>
              <a:t>、</a:t>
            </a:r>
            <a:r>
              <a:rPr lang="en-US" altLang="zh-CN" sz="2400" dirty="0"/>
              <a:t>do-commit</a:t>
            </a:r>
            <a:r>
              <a:rPr lang="zh-CN" altLang="en-US" sz="2400" dirty="0"/>
              <a:t>三个阶段。</a:t>
            </a:r>
            <a:endParaRPr lang="en-US" altLang="zh-CN" sz="2400" dirty="0"/>
          </a:p>
          <a:p>
            <a:r>
              <a:rPr lang="zh-CN" altLang="en-US" sz="2400" dirty="0">
                <a:solidFill>
                  <a:srgbClr val="00B0F0"/>
                </a:solidFill>
              </a:rPr>
              <a:t>       </a:t>
            </a:r>
            <a:r>
              <a:rPr lang="zh-CN" altLang="en-US" sz="2400" dirty="0"/>
              <a:t>在</a:t>
            </a:r>
            <a:r>
              <a:rPr lang="en-US" altLang="zh-CN" sz="2400" dirty="0"/>
              <a:t>do-commit</a:t>
            </a:r>
            <a:r>
              <a:rPr lang="zh-CN" altLang="en-US" sz="2400" dirty="0"/>
              <a:t>阶段，如果参与者无法及时收到协调者的</a:t>
            </a:r>
            <a:r>
              <a:rPr lang="en-US" altLang="zh-CN" sz="2400" dirty="0"/>
              <a:t>do-commit</a:t>
            </a:r>
            <a:r>
              <a:rPr lang="zh-CN" altLang="en-US" sz="2400" dirty="0"/>
              <a:t>或</a:t>
            </a:r>
            <a:r>
              <a:rPr lang="en-US" altLang="zh-CN" sz="2400" dirty="0"/>
              <a:t>abort</a:t>
            </a:r>
            <a:r>
              <a:rPr lang="zh-CN" altLang="en-US" sz="2400" dirty="0"/>
              <a:t>请求，会在</a:t>
            </a:r>
            <a:r>
              <a:rPr lang="zh-CN" altLang="en-US" sz="2400" b="1" dirty="0">
                <a:solidFill>
                  <a:srgbClr val="FF0000"/>
                </a:solidFill>
              </a:rPr>
              <a:t>等待超时后继续进行事务提交</a:t>
            </a:r>
            <a:r>
              <a:rPr lang="zh-CN" altLang="en-US" sz="2400" dirty="0"/>
              <a:t>。</a:t>
            </a:r>
          </a:p>
        </p:txBody>
      </p:sp>
      <p:sp>
        <p:nvSpPr>
          <p:cNvPr id="4" name="灯片编号占位符 3">
            <a:extLst>
              <a:ext uri="{FF2B5EF4-FFF2-40B4-BE49-F238E27FC236}">
                <a16:creationId xmlns:a16="http://schemas.microsoft.com/office/drawing/2014/main" id="{824919E3-E820-4365-83E5-E44A417FADF8}"/>
              </a:ext>
            </a:extLst>
          </p:cNvPr>
          <p:cNvSpPr>
            <a:spLocks noGrp="1"/>
          </p:cNvSpPr>
          <p:nvPr>
            <p:ph type="sldNum" sz="quarter" idx="12"/>
          </p:nvPr>
        </p:nvSpPr>
        <p:spPr/>
        <p:txBody>
          <a:bodyPr/>
          <a:lstStyle/>
          <a:p>
            <a:fld id="{C464E751-8DDD-48F4-87DB-3D6A7AC74B40}" type="slidenum">
              <a:rPr lang="zh-CN" altLang="en-US" smtClean="0"/>
              <a:pPr/>
              <a:t>24</a:t>
            </a:fld>
            <a:endParaRPr lang="zh-CN" altLang="en-US" dirty="0"/>
          </a:p>
        </p:txBody>
      </p:sp>
    </p:spTree>
    <p:extLst>
      <p:ext uri="{BB962C8B-B14F-4D97-AF65-F5344CB8AC3E}">
        <p14:creationId xmlns:p14="http://schemas.microsoft.com/office/powerpoint/2010/main" val="17505449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95B733-DD0C-44A8-9350-866C0B6BFEAC}"/>
              </a:ext>
            </a:extLst>
          </p:cNvPr>
          <p:cNvSpPr>
            <a:spLocks noGrp="1"/>
          </p:cNvSpPr>
          <p:nvPr>
            <p:ph type="title"/>
          </p:nvPr>
        </p:nvSpPr>
        <p:spPr/>
        <p:txBody>
          <a:bodyPr/>
          <a:lstStyle/>
          <a:p>
            <a:r>
              <a:rPr lang="en-US" altLang="zh-CN" b="1" dirty="0"/>
              <a:t>10.2.2 </a:t>
            </a:r>
            <a:r>
              <a:rPr lang="zh-CN" altLang="en-US" b="1" dirty="0"/>
              <a:t>三阶段提交协议的终结和恢复协议（续）</a:t>
            </a:r>
            <a:endParaRPr lang="zh-CN" altLang="en-US" dirty="0"/>
          </a:p>
        </p:txBody>
      </p:sp>
      <p:sp>
        <p:nvSpPr>
          <p:cNvPr id="3" name="内容占位符 2">
            <a:extLst>
              <a:ext uri="{FF2B5EF4-FFF2-40B4-BE49-F238E27FC236}">
                <a16:creationId xmlns:a16="http://schemas.microsoft.com/office/drawing/2014/main" id="{70964B93-81F5-4E18-9665-6BC61ABBE399}"/>
              </a:ext>
            </a:extLst>
          </p:cNvPr>
          <p:cNvSpPr>
            <a:spLocks noGrp="1"/>
          </p:cNvSpPr>
          <p:nvPr>
            <p:ph idx="1"/>
          </p:nvPr>
        </p:nvSpPr>
        <p:spPr/>
        <p:txBody>
          <a:bodyPr>
            <a:normAutofit/>
          </a:bodyPr>
          <a:lstStyle/>
          <a:p>
            <a:r>
              <a:rPr lang="zh-CN" altLang="zh-CN" sz="2400" dirty="0"/>
              <a:t>三阶段提交协议在</a:t>
            </a:r>
            <a:r>
              <a:rPr lang="zh-CN" altLang="zh-CN" sz="2400" dirty="0">
                <a:solidFill>
                  <a:srgbClr val="FF0000"/>
                </a:solidFill>
              </a:rPr>
              <a:t>第</a:t>
            </a:r>
            <a:r>
              <a:rPr lang="zh-CN" altLang="en-US" sz="2400" dirty="0">
                <a:solidFill>
                  <a:srgbClr val="FF0000"/>
                </a:solidFill>
              </a:rPr>
              <a:t>二</a:t>
            </a:r>
            <a:r>
              <a:rPr lang="zh-CN" altLang="zh-CN" sz="2400" dirty="0">
                <a:solidFill>
                  <a:srgbClr val="FF0000"/>
                </a:solidFill>
              </a:rPr>
              <a:t>阶段中止情况下</a:t>
            </a:r>
            <a:r>
              <a:rPr lang="zh-CN" altLang="zh-CN" sz="2400" dirty="0"/>
              <a:t>的消息传递过程</a:t>
            </a:r>
            <a:endParaRPr lang="zh-CN" altLang="en-US" sz="2400" dirty="0"/>
          </a:p>
        </p:txBody>
      </p:sp>
      <p:sp>
        <p:nvSpPr>
          <p:cNvPr id="4" name="灯片编号占位符 3">
            <a:extLst>
              <a:ext uri="{FF2B5EF4-FFF2-40B4-BE49-F238E27FC236}">
                <a16:creationId xmlns:a16="http://schemas.microsoft.com/office/drawing/2014/main" id="{57123E34-7793-4EE3-8E20-209A8F81B212}"/>
              </a:ext>
            </a:extLst>
          </p:cNvPr>
          <p:cNvSpPr>
            <a:spLocks noGrp="1"/>
          </p:cNvSpPr>
          <p:nvPr>
            <p:ph type="sldNum" sz="quarter" idx="12"/>
          </p:nvPr>
        </p:nvSpPr>
        <p:spPr/>
        <p:txBody>
          <a:bodyPr/>
          <a:lstStyle/>
          <a:p>
            <a:fld id="{C464E751-8DDD-48F4-87DB-3D6A7AC74B40}" type="slidenum">
              <a:rPr lang="zh-CN" altLang="en-US" smtClean="0"/>
              <a:pPr/>
              <a:t>25</a:t>
            </a:fld>
            <a:endParaRPr lang="zh-CN" altLang="en-US" dirty="0"/>
          </a:p>
        </p:txBody>
      </p:sp>
      <p:pic>
        <p:nvPicPr>
          <p:cNvPr id="5" name="图片 4">
            <a:extLst>
              <a:ext uri="{FF2B5EF4-FFF2-40B4-BE49-F238E27FC236}">
                <a16:creationId xmlns:a16="http://schemas.microsoft.com/office/drawing/2014/main" id="{3A21E947-4A43-4BEA-B6D4-6F3946819EFA}"/>
              </a:ext>
            </a:extLst>
          </p:cNvPr>
          <p:cNvPicPr>
            <a:picLocks noChangeAspect="1"/>
          </p:cNvPicPr>
          <p:nvPr/>
        </p:nvPicPr>
        <p:blipFill>
          <a:blip r:embed="rId2"/>
          <a:stretch>
            <a:fillRect/>
          </a:stretch>
        </p:blipFill>
        <p:spPr>
          <a:xfrm>
            <a:off x="1515230" y="1726105"/>
            <a:ext cx="6624729" cy="5071913"/>
          </a:xfrm>
          <a:prstGeom prst="rect">
            <a:avLst/>
          </a:prstGeom>
        </p:spPr>
      </p:pic>
      <p:sp>
        <p:nvSpPr>
          <p:cNvPr id="6" name="椭圆 5">
            <a:extLst>
              <a:ext uri="{FF2B5EF4-FFF2-40B4-BE49-F238E27FC236}">
                <a16:creationId xmlns:a16="http://schemas.microsoft.com/office/drawing/2014/main" id="{B4DE67A9-C17E-42AE-A01C-F8BD70925B89}"/>
              </a:ext>
            </a:extLst>
          </p:cNvPr>
          <p:cNvSpPr/>
          <p:nvPr/>
        </p:nvSpPr>
        <p:spPr>
          <a:xfrm>
            <a:off x="3012148" y="5002306"/>
            <a:ext cx="1353671" cy="322729"/>
          </a:xfrm>
          <a:prstGeom prst="ellipse">
            <a:avLst/>
          </a:prstGeom>
          <a:noFill/>
          <a:ln w="28575">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15639949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95B733-DD0C-44A8-9350-866C0B6BFEAC}"/>
              </a:ext>
            </a:extLst>
          </p:cNvPr>
          <p:cNvSpPr>
            <a:spLocks noGrp="1"/>
          </p:cNvSpPr>
          <p:nvPr>
            <p:ph type="title"/>
          </p:nvPr>
        </p:nvSpPr>
        <p:spPr/>
        <p:txBody>
          <a:bodyPr/>
          <a:lstStyle/>
          <a:p>
            <a:r>
              <a:rPr lang="en-US" altLang="zh-CN" b="1" dirty="0"/>
              <a:t>10.2.2 </a:t>
            </a:r>
            <a:r>
              <a:rPr lang="zh-CN" altLang="en-US" b="1" dirty="0"/>
              <a:t>三阶段提交协议的终结和恢复协议（续）</a:t>
            </a:r>
            <a:endParaRPr lang="zh-CN" altLang="en-US" dirty="0"/>
          </a:p>
        </p:txBody>
      </p:sp>
      <p:sp>
        <p:nvSpPr>
          <p:cNvPr id="3" name="内容占位符 2">
            <a:extLst>
              <a:ext uri="{FF2B5EF4-FFF2-40B4-BE49-F238E27FC236}">
                <a16:creationId xmlns:a16="http://schemas.microsoft.com/office/drawing/2014/main" id="{70964B93-81F5-4E18-9665-6BC61ABBE399}"/>
              </a:ext>
            </a:extLst>
          </p:cNvPr>
          <p:cNvSpPr>
            <a:spLocks noGrp="1"/>
          </p:cNvSpPr>
          <p:nvPr>
            <p:ph idx="1"/>
          </p:nvPr>
        </p:nvSpPr>
        <p:spPr/>
        <p:txBody>
          <a:bodyPr>
            <a:normAutofit/>
          </a:bodyPr>
          <a:lstStyle/>
          <a:p>
            <a:r>
              <a:rPr lang="zh-CN" altLang="zh-CN" sz="2400" dirty="0"/>
              <a:t>三阶段提交协议在</a:t>
            </a:r>
            <a:r>
              <a:rPr lang="zh-CN" altLang="zh-CN" sz="2400" dirty="0">
                <a:solidFill>
                  <a:srgbClr val="FF0000"/>
                </a:solidFill>
              </a:rPr>
              <a:t>第三阶段中止情况</a:t>
            </a:r>
            <a:r>
              <a:rPr lang="zh-CN" altLang="zh-CN" sz="2400" dirty="0"/>
              <a:t>下的消息传递过程</a:t>
            </a:r>
            <a:endParaRPr lang="zh-CN" altLang="en-US" sz="2400" dirty="0"/>
          </a:p>
        </p:txBody>
      </p:sp>
      <p:sp>
        <p:nvSpPr>
          <p:cNvPr id="4" name="灯片编号占位符 3">
            <a:extLst>
              <a:ext uri="{FF2B5EF4-FFF2-40B4-BE49-F238E27FC236}">
                <a16:creationId xmlns:a16="http://schemas.microsoft.com/office/drawing/2014/main" id="{57123E34-7793-4EE3-8E20-209A8F81B212}"/>
              </a:ext>
            </a:extLst>
          </p:cNvPr>
          <p:cNvSpPr>
            <a:spLocks noGrp="1"/>
          </p:cNvSpPr>
          <p:nvPr>
            <p:ph type="sldNum" sz="quarter" idx="12"/>
          </p:nvPr>
        </p:nvSpPr>
        <p:spPr/>
        <p:txBody>
          <a:bodyPr/>
          <a:lstStyle/>
          <a:p>
            <a:fld id="{C464E751-8DDD-48F4-87DB-3D6A7AC74B40}" type="slidenum">
              <a:rPr lang="zh-CN" altLang="en-US" smtClean="0"/>
              <a:pPr/>
              <a:t>26</a:t>
            </a:fld>
            <a:endParaRPr lang="zh-CN" altLang="en-US" dirty="0"/>
          </a:p>
        </p:txBody>
      </p:sp>
      <p:pic>
        <p:nvPicPr>
          <p:cNvPr id="5" name="图片 4">
            <a:extLst>
              <a:ext uri="{FF2B5EF4-FFF2-40B4-BE49-F238E27FC236}">
                <a16:creationId xmlns:a16="http://schemas.microsoft.com/office/drawing/2014/main" id="{A2757170-43C7-4CD8-BDD0-80C34DEB519E}"/>
              </a:ext>
            </a:extLst>
          </p:cNvPr>
          <p:cNvPicPr>
            <a:picLocks noChangeAspect="1"/>
          </p:cNvPicPr>
          <p:nvPr/>
        </p:nvPicPr>
        <p:blipFill>
          <a:blip r:embed="rId2"/>
          <a:stretch>
            <a:fillRect/>
          </a:stretch>
        </p:blipFill>
        <p:spPr>
          <a:xfrm>
            <a:off x="1618186" y="1744715"/>
            <a:ext cx="6620377" cy="4976760"/>
          </a:xfrm>
          <a:prstGeom prst="rect">
            <a:avLst/>
          </a:prstGeom>
        </p:spPr>
      </p:pic>
      <p:sp>
        <p:nvSpPr>
          <p:cNvPr id="6" name="椭圆 5">
            <a:extLst>
              <a:ext uri="{FF2B5EF4-FFF2-40B4-BE49-F238E27FC236}">
                <a16:creationId xmlns:a16="http://schemas.microsoft.com/office/drawing/2014/main" id="{1A723EFD-B477-445F-8417-681EB87182EC}"/>
              </a:ext>
            </a:extLst>
          </p:cNvPr>
          <p:cNvSpPr/>
          <p:nvPr/>
        </p:nvSpPr>
        <p:spPr>
          <a:xfrm>
            <a:off x="2976282" y="5475435"/>
            <a:ext cx="1353671" cy="322729"/>
          </a:xfrm>
          <a:prstGeom prst="ellipse">
            <a:avLst/>
          </a:prstGeom>
          <a:noFill/>
          <a:ln w="28575">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2678569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BE9E60-0FE8-499E-9D38-1F85F072859A}"/>
              </a:ext>
            </a:extLst>
          </p:cNvPr>
          <p:cNvSpPr>
            <a:spLocks noGrp="1"/>
          </p:cNvSpPr>
          <p:nvPr>
            <p:ph type="title"/>
          </p:nvPr>
        </p:nvSpPr>
        <p:spPr/>
        <p:txBody>
          <a:bodyPr>
            <a:normAutofit/>
          </a:bodyPr>
          <a:lstStyle/>
          <a:p>
            <a:r>
              <a:rPr lang="en-US" altLang="zh-CN" sz="2800" b="1" dirty="0"/>
              <a:t>10.2.2.1 </a:t>
            </a:r>
            <a:r>
              <a:rPr lang="zh-CN" altLang="en-US" sz="2800" b="1" dirty="0"/>
              <a:t>终结协议</a:t>
            </a:r>
          </a:p>
        </p:txBody>
      </p:sp>
      <p:sp>
        <p:nvSpPr>
          <p:cNvPr id="3" name="内容占位符 2">
            <a:extLst>
              <a:ext uri="{FF2B5EF4-FFF2-40B4-BE49-F238E27FC236}">
                <a16:creationId xmlns:a16="http://schemas.microsoft.com/office/drawing/2014/main" id="{00EED63F-C13C-4168-9967-3CFDC4549B4B}"/>
              </a:ext>
            </a:extLst>
          </p:cNvPr>
          <p:cNvSpPr>
            <a:spLocks noGrp="1"/>
          </p:cNvSpPr>
          <p:nvPr>
            <p:ph idx="1"/>
          </p:nvPr>
        </p:nvSpPr>
        <p:spPr>
          <a:xfrm>
            <a:off x="838200" y="1285462"/>
            <a:ext cx="10515600" cy="5207412"/>
          </a:xfrm>
        </p:spPr>
        <p:txBody>
          <a:bodyPr>
            <a:normAutofit lnSpcReduction="10000"/>
          </a:bodyPr>
          <a:lstStyle/>
          <a:p>
            <a:r>
              <a:rPr lang="en-US" altLang="zh-CN" sz="2400" b="1" dirty="0"/>
              <a:t>3PC</a:t>
            </a:r>
            <a:r>
              <a:rPr lang="zh-CN" altLang="en-US" sz="2400" b="1" dirty="0"/>
              <a:t>在不同状态下的超时问题</a:t>
            </a:r>
            <a:endParaRPr lang="en-US" altLang="zh-CN" sz="2400" b="1" dirty="0"/>
          </a:p>
          <a:p>
            <a:r>
              <a:rPr lang="zh-CN" altLang="en-US" sz="2400" dirty="0"/>
              <a:t>（</a:t>
            </a:r>
            <a:r>
              <a:rPr lang="en-US" altLang="zh-CN" sz="2400" dirty="0"/>
              <a:t>1</a:t>
            </a:r>
            <a:r>
              <a:rPr lang="zh-CN" altLang="en-US" sz="2400" dirty="0"/>
              <a:t>）协调者超时（</a:t>
            </a:r>
            <a:r>
              <a:rPr lang="en-US" altLang="zh-CN" sz="2400" dirty="0"/>
              <a:t>WAIT</a:t>
            </a:r>
            <a:r>
              <a:rPr lang="zh-CN" altLang="en-US" sz="2400" dirty="0"/>
              <a:t>、</a:t>
            </a:r>
            <a:r>
              <a:rPr lang="en-US" altLang="zh-CN" sz="2400" dirty="0"/>
              <a:t>PRECOMMIT</a:t>
            </a:r>
            <a:r>
              <a:rPr lang="zh-CN" altLang="en-US" sz="2400" dirty="0"/>
              <a:t>、</a:t>
            </a:r>
            <a:r>
              <a:rPr lang="en-US" altLang="zh-CN" sz="2400" dirty="0"/>
              <a:t>COMMIT</a:t>
            </a:r>
            <a:r>
              <a:rPr lang="zh-CN" altLang="en-US" sz="2400" dirty="0"/>
              <a:t>、</a:t>
            </a:r>
            <a:r>
              <a:rPr lang="en-US" altLang="zh-CN" sz="2400" dirty="0"/>
              <a:t>ABORT</a:t>
            </a:r>
            <a:r>
              <a:rPr lang="zh-CN" altLang="en-US" sz="2400" dirty="0"/>
              <a:t>四种状态）</a:t>
            </a:r>
            <a:endParaRPr lang="en-US" altLang="zh-CN" sz="2400" dirty="0"/>
          </a:p>
          <a:p>
            <a:r>
              <a:rPr lang="zh-CN" altLang="zh-CN" sz="2400" dirty="0"/>
              <a:t>①</a:t>
            </a:r>
            <a:r>
              <a:rPr lang="zh-CN" altLang="en-US" sz="2400" dirty="0"/>
              <a:t> </a:t>
            </a:r>
            <a:r>
              <a:rPr lang="en-US" altLang="zh-CN" sz="2400" dirty="0"/>
              <a:t>WAIT</a:t>
            </a:r>
            <a:r>
              <a:rPr lang="zh-CN" altLang="en-US" sz="2400" dirty="0"/>
              <a:t>状态下超时：</a:t>
            </a:r>
            <a:r>
              <a:rPr lang="en-US" altLang="zh-CN" sz="2400" dirty="0">
                <a:solidFill>
                  <a:srgbClr val="FF0000"/>
                </a:solidFill>
              </a:rPr>
              <a:t>abort</a:t>
            </a:r>
            <a:r>
              <a:rPr lang="zh-CN" altLang="en-US" sz="2400" dirty="0">
                <a:solidFill>
                  <a:srgbClr val="FF0000"/>
                </a:solidFill>
              </a:rPr>
              <a:t>事务</a:t>
            </a:r>
            <a:r>
              <a:rPr lang="zh-CN" altLang="en-US" sz="2400" dirty="0"/>
              <a:t>，向日志中</a:t>
            </a:r>
            <a:r>
              <a:rPr lang="zh-CN" altLang="en-US" sz="2400" dirty="0">
                <a:solidFill>
                  <a:srgbClr val="FF0000"/>
                </a:solidFill>
              </a:rPr>
              <a:t>写</a:t>
            </a:r>
            <a:r>
              <a:rPr lang="en-US" altLang="zh-CN" sz="2400" dirty="0">
                <a:solidFill>
                  <a:srgbClr val="FF0000"/>
                </a:solidFill>
              </a:rPr>
              <a:t>abort</a:t>
            </a:r>
            <a:r>
              <a:rPr lang="zh-CN" altLang="en-US" sz="2400" dirty="0">
                <a:solidFill>
                  <a:srgbClr val="FF0000"/>
                </a:solidFill>
              </a:rPr>
              <a:t>记录</a:t>
            </a:r>
            <a:r>
              <a:rPr lang="zh-CN" altLang="en-US" sz="2400" dirty="0"/>
              <a:t>，然后向参与者</a:t>
            </a:r>
            <a:r>
              <a:rPr lang="zh-CN" altLang="en-US" sz="2400" dirty="0">
                <a:solidFill>
                  <a:srgbClr val="FF0000"/>
                </a:solidFill>
              </a:rPr>
              <a:t>发送</a:t>
            </a:r>
            <a:r>
              <a:rPr lang="en-US" altLang="zh-CN" sz="2400" dirty="0">
                <a:solidFill>
                  <a:srgbClr val="FF0000"/>
                </a:solidFill>
              </a:rPr>
              <a:t>Global-abort</a:t>
            </a:r>
            <a:r>
              <a:rPr lang="zh-CN" altLang="en-US" sz="2400" dirty="0">
                <a:solidFill>
                  <a:srgbClr val="FF0000"/>
                </a:solidFill>
              </a:rPr>
              <a:t>消息</a:t>
            </a:r>
            <a:r>
              <a:rPr lang="zh-CN" altLang="en-US" sz="2400" dirty="0"/>
              <a:t>。</a:t>
            </a:r>
            <a:endParaRPr lang="en-US" altLang="zh-CN" sz="2400" dirty="0"/>
          </a:p>
          <a:p>
            <a:r>
              <a:rPr lang="zh-CN" altLang="en-US" sz="2400" dirty="0"/>
              <a:t>② </a:t>
            </a:r>
            <a:r>
              <a:rPr lang="en-US" altLang="zh-CN" sz="2400" dirty="0"/>
              <a:t>PRECOMMIT</a:t>
            </a:r>
            <a:r>
              <a:rPr lang="zh-CN" altLang="en-US" sz="2400" dirty="0"/>
              <a:t>状态下超时：由于单状态转换规则，协调者可以确定</a:t>
            </a:r>
            <a:r>
              <a:rPr lang="zh-CN" altLang="en-US" sz="2400" dirty="0">
                <a:solidFill>
                  <a:srgbClr val="FF0000"/>
                </a:solidFill>
              </a:rPr>
              <a:t>参与者至少是在</a:t>
            </a:r>
            <a:r>
              <a:rPr lang="en-US" altLang="zh-CN" sz="2400" dirty="0">
                <a:solidFill>
                  <a:srgbClr val="FF0000"/>
                </a:solidFill>
              </a:rPr>
              <a:t>READY</a:t>
            </a:r>
            <a:r>
              <a:rPr lang="zh-CN" altLang="en-US" sz="2400" dirty="0">
                <a:solidFill>
                  <a:srgbClr val="FF0000"/>
                </a:solidFill>
              </a:rPr>
              <a:t>状态</a:t>
            </a:r>
            <a:r>
              <a:rPr lang="zh-CN" altLang="en-US" sz="2400" dirty="0"/>
              <a:t>，因此可以发送</a:t>
            </a:r>
            <a:r>
              <a:rPr lang="en-US" altLang="zh-CN" sz="2400" dirty="0"/>
              <a:t>prepare-to-commit</a:t>
            </a:r>
            <a:r>
              <a:rPr lang="zh-CN" altLang="en-US" sz="2400" dirty="0"/>
              <a:t>消息</a:t>
            </a:r>
            <a:r>
              <a:rPr lang="zh-CN" altLang="en-US" sz="2400" dirty="0">
                <a:solidFill>
                  <a:srgbClr val="FF0000"/>
                </a:solidFill>
              </a:rPr>
              <a:t>将所有参与者转为</a:t>
            </a:r>
            <a:r>
              <a:rPr lang="en-US" altLang="zh-CN" sz="2400" dirty="0">
                <a:solidFill>
                  <a:srgbClr val="FF0000"/>
                </a:solidFill>
              </a:rPr>
              <a:t>PRECOMMIT</a:t>
            </a:r>
            <a:r>
              <a:rPr lang="zh-CN" altLang="en-US" sz="2400" dirty="0">
                <a:solidFill>
                  <a:srgbClr val="FF0000"/>
                </a:solidFill>
              </a:rPr>
              <a:t>状态</a:t>
            </a:r>
            <a:r>
              <a:rPr lang="zh-CN" altLang="en-US" sz="2400" dirty="0"/>
              <a:t>，然后。。。（参与者回复通过了</a:t>
            </a:r>
            <a:r>
              <a:rPr lang="en-US" altLang="zh-CN" sz="2400" dirty="0"/>
              <a:t>PRECOMMIT</a:t>
            </a:r>
            <a:r>
              <a:rPr lang="zh-CN" altLang="en-US" sz="2400" dirty="0"/>
              <a:t>状态）。。协调者向日志</a:t>
            </a:r>
            <a:r>
              <a:rPr lang="zh-CN" altLang="en-US" sz="2400" dirty="0">
                <a:solidFill>
                  <a:srgbClr val="FF0000"/>
                </a:solidFill>
              </a:rPr>
              <a:t>写入</a:t>
            </a:r>
            <a:r>
              <a:rPr lang="en-US" altLang="zh-CN" sz="2400" dirty="0">
                <a:solidFill>
                  <a:srgbClr val="FF0000"/>
                </a:solidFill>
              </a:rPr>
              <a:t>global-commit</a:t>
            </a:r>
            <a:r>
              <a:rPr lang="zh-CN" altLang="en-US" sz="2400" dirty="0">
                <a:solidFill>
                  <a:srgbClr val="FF0000"/>
                </a:solidFill>
              </a:rPr>
              <a:t>记录</a:t>
            </a:r>
            <a:r>
              <a:rPr lang="zh-CN" altLang="en-US" sz="2400" dirty="0"/>
              <a:t>，并向参与者</a:t>
            </a:r>
            <a:r>
              <a:rPr lang="zh-CN" altLang="en-US" sz="2400" dirty="0">
                <a:solidFill>
                  <a:srgbClr val="FF0000"/>
                </a:solidFill>
              </a:rPr>
              <a:t>发出</a:t>
            </a:r>
            <a:r>
              <a:rPr lang="en-US" altLang="zh-CN" sz="2400" dirty="0">
                <a:solidFill>
                  <a:srgbClr val="FF0000"/>
                </a:solidFill>
              </a:rPr>
              <a:t>global-commit</a:t>
            </a:r>
            <a:r>
              <a:rPr lang="zh-CN" altLang="en-US" sz="2400" dirty="0">
                <a:solidFill>
                  <a:srgbClr val="FF0000"/>
                </a:solidFill>
              </a:rPr>
              <a:t>消息</a:t>
            </a:r>
            <a:r>
              <a:rPr lang="zh-CN" altLang="en-US" sz="2400" dirty="0"/>
              <a:t>。</a:t>
            </a:r>
            <a:endParaRPr lang="en-US" altLang="zh-CN" sz="2400" dirty="0">
              <a:solidFill>
                <a:srgbClr val="00B0F0"/>
              </a:solidFill>
            </a:endParaRPr>
          </a:p>
          <a:p>
            <a:pPr marL="514350" indent="-514350"/>
            <a:r>
              <a:rPr lang="zh-CN" altLang="en-US" sz="2400" dirty="0"/>
              <a:t>③</a:t>
            </a:r>
            <a:r>
              <a:rPr lang="en-US" altLang="zh-CN" sz="2400" dirty="0"/>
              <a:t>COMMIT</a:t>
            </a:r>
            <a:r>
              <a:rPr lang="zh-CN" altLang="en-US" sz="2400" dirty="0"/>
              <a:t>（</a:t>
            </a:r>
            <a:r>
              <a:rPr lang="en-US" altLang="zh-CN" sz="2400" dirty="0"/>
              <a:t>ABORT</a:t>
            </a:r>
            <a:r>
              <a:rPr lang="zh-CN" altLang="en-US" sz="2400" dirty="0"/>
              <a:t>）状态下超时，</a:t>
            </a:r>
            <a:r>
              <a:rPr lang="zh-CN" altLang="en-US" sz="2400" dirty="0">
                <a:solidFill>
                  <a:srgbClr val="FF0000"/>
                </a:solidFill>
              </a:rPr>
              <a:t>协调者不做任何事情</a:t>
            </a:r>
            <a:r>
              <a:rPr lang="zh-CN" altLang="en-US" sz="2400" dirty="0"/>
              <a:t>，</a:t>
            </a:r>
            <a:r>
              <a:rPr lang="zh-CN" altLang="en-US" sz="2400" dirty="0">
                <a:solidFill>
                  <a:srgbClr val="FF0000"/>
                </a:solidFill>
              </a:rPr>
              <a:t>参与者</a:t>
            </a:r>
            <a:r>
              <a:rPr lang="zh-CN" altLang="en-US" sz="2400" dirty="0"/>
              <a:t>采取参与</a:t>
            </a:r>
            <a:endParaRPr lang="en-US" altLang="zh-CN" sz="2400" dirty="0"/>
          </a:p>
          <a:p>
            <a:pPr marL="514350" indent="-514350"/>
            <a:r>
              <a:rPr lang="zh-CN" altLang="en-US" sz="2400" dirty="0"/>
              <a:t>其在相同状态下的</a:t>
            </a:r>
            <a:r>
              <a:rPr lang="zh-CN" altLang="en-US" sz="2400" dirty="0">
                <a:solidFill>
                  <a:srgbClr val="FF0000"/>
                </a:solidFill>
              </a:rPr>
              <a:t>超时机制</a:t>
            </a:r>
            <a:r>
              <a:rPr lang="zh-CN" altLang="en-US" sz="2400" dirty="0"/>
              <a:t>。</a:t>
            </a:r>
            <a:endParaRPr lang="en-US" altLang="zh-CN" sz="2400" dirty="0"/>
          </a:p>
        </p:txBody>
      </p:sp>
      <p:sp>
        <p:nvSpPr>
          <p:cNvPr id="4" name="灯片编号占位符 3">
            <a:extLst>
              <a:ext uri="{FF2B5EF4-FFF2-40B4-BE49-F238E27FC236}">
                <a16:creationId xmlns:a16="http://schemas.microsoft.com/office/drawing/2014/main" id="{61C71BCB-A1D5-4F41-B0D7-45581946401F}"/>
              </a:ext>
            </a:extLst>
          </p:cNvPr>
          <p:cNvSpPr>
            <a:spLocks noGrp="1"/>
          </p:cNvSpPr>
          <p:nvPr>
            <p:ph type="sldNum" sz="quarter" idx="12"/>
          </p:nvPr>
        </p:nvSpPr>
        <p:spPr/>
        <p:txBody>
          <a:bodyPr/>
          <a:lstStyle/>
          <a:p>
            <a:fld id="{C464E751-8DDD-48F4-87DB-3D6A7AC74B40}" type="slidenum">
              <a:rPr lang="zh-CN" altLang="en-US" smtClean="0"/>
              <a:pPr/>
              <a:t>27</a:t>
            </a:fld>
            <a:endParaRPr lang="zh-CN" altLang="en-US" dirty="0"/>
          </a:p>
        </p:txBody>
      </p:sp>
      <p:sp>
        <p:nvSpPr>
          <p:cNvPr id="5" name="对话气泡: 圆角矩形 4">
            <a:extLst>
              <a:ext uri="{FF2B5EF4-FFF2-40B4-BE49-F238E27FC236}">
                <a16:creationId xmlns:a16="http://schemas.microsoft.com/office/drawing/2014/main" id="{ADFA286B-DE92-4CF8-B6FE-24B75BE23DFA}"/>
              </a:ext>
            </a:extLst>
          </p:cNvPr>
          <p:cNvSpPr/>
          <p:nvPr/>
        </p:nvSpPr>
        <p:spPr>
          <a:xfrm>
            <a:off x="7252855" y="949035"/>
            <a:ext cx="1905000" cy="564157"/>
          </a:xfrm>
          <a:prstGeom prst="wedgeRoundRectCallout">
            <a:avLst>
              <a:gd name="adj1" fmla="val -59015"/>
              <a:gd name="adj2" fmla="val 8951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单状态转换</a:t>
            </a:r>
          </a:p>
        </p:txBody>
      </p:sp>
    </p:spTree>
    <p:extLst>
      <p:ext uri="{BB962C8B-B14F-4D97-AF65-F5344CB8AC3E}">
        <p14:creationId xmlns:p14="http://schemas.microsoft.com/office/powerpoint/2010/main" val="29778622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E72C0C-DBB3-4B46-BE2E-F33227F98751}"/>
              </a:ext>
            </a:extLst>
          </p:cNvPr>
          <p:cNvSpPr>
            <a:spLocks noGrp="1"/>
          </p:cNvSpPr>
          <p:nvPr>
            <p:ph type="title"/>
          </p:nvPr>
        </p:nvSpPr>
        <p:spPr/>
        <p:txBody>
          <a:bodyPr/>
          <a:lstStyle/>
          <a:p>
            <a:r>
              <a:rPr lang="en-US" altLang="zh-CN" sz="2800" b="1" dirty="0">
                <a:solidFill>
                  <a:prstClr val="black"/>
                </a:solidFill>
              </a:rPr>
              <a:t>10.2.2.1 </a:t>
            </a:r>
            <a:r>
              <a:rPr lang="zh-CN" altLang="en-US" sz="2800" b="1" dirty="0">
                <a:solidFill>
                  <a:prstClr val="black"/>
                </a:solidFill>
              </a:rPr>
              <a:t>终结协议（续）</a:t>
            </a:r>
            <a:endParaRPr lang="zh-CN" altLang="en-US" dirty="0"/>
          </a:p>
        </p:txBody>
      </p:sp>
      <p:sp>
        <p:nvSpPr>
          <p:cNvPr id="3" name="内容占位符 2">
            <a:extLst>
              <a:ext uri="{FF2B5EF4-FFF2-40B4-BE49-F238E27FC236}">
                <a16:creationId xmlns:a16="http://schemas.microsoft.com/office/drawing/2014/main" id="{E5C38984-B317-442D-99DB-AB10BFCCE76D}"/>
              </a:ext>
            </a:extLst>
          </p:cNvPr>
          <p:cNvSpPr>
            <a:spLocks noGrp="1"/>
          </p:cNvSpPr>
          <p:nvPr>
            <p:ph idx="1"/>
          </p:nvPr>
        </p:nvSpPr>
        <p:spPr>
          <a:xfrm>
            <a:off x="838200" y="1285462"/>
            <a:ext cx="10515600" cy="4983720"/>
          </a:xfrm>
        </p:spPr>
        <p:txBody>
          <a:bodyPr>
            <a:normAutofit lnSpcReduction="10000"/>
          </a:bodyPr>
          <a:lstStyle/>
          <a:p>
            <a:r>
              <a:rPr lang="zh-CN" altLang="en-US" sz="2400" dirty="0"/>
              <a:t>（</a:t>
            </a:r>
            <a:r>
              <a:rPr lang="en-US" altLang="zh-CN" sz="2400" dirty="0"/>
              <a:t>2</a:t>
            </a:r>
            <a:r>
              <a:rPr lang="zh-CN" altLang="en-US" sz="2400" dirty="0"/>
              <a:t>）参与者超时</a:t>
            </a:r>
            <a:endParaRPr lang="en-US" altLang="zh-CN" sz="2400" dirty="0"/>
          </a:p>
          <a:p>
            <a:r>
              <a:rPr lang="zh-CN" altLang="en-US" sz="2400" dirty="0"/>
              <a:t>① 在</a:t>
            </a:r>
            <a:r>
              <a:rPr lang="en-US" altLang="zh-CN" sz="2400" dirty="0">
                <a:solidFill>
                  <a:srgbClr val="FF0000"/>
                </a:solidFill>
              </a:rPr>
              <a:t>INITIAL</a:t>
            </a:r>
            <a:r>
              <a:rPr lang="zh-CN" altLang="en-US" sz="2400" dirty="0">
                <a:solidFill>
                  <a:srgbClr val="FF0000"/>
                </a:solidFill>
              </a:rPr>
              <a:t>状态</a:t>
            </a:r>
            <a:r>
              <a:rPr lang="zh-CN" altLang="en-US" sz="2400" dirty="0"/>
              <a:t>下超时，</a:t>
            </a:r>
            <a:r>
              <a:rPr lang="zh-CN" altLang="en-US" sz="2400" dirty="0">
                <a:solidFill>
                  <a:srgbClr val="FF0000"/>
                </a:solidFill>
              </a:rPr>
              <a:t>同</a:t>
            </a:r>
            <a:r>
              <a:rPr lang="en-US" altLang="zh-CN" sz="2400" dirty="0">
                <a:solidFill>
                  <a:srgbClr val="FF0000"/>
                </a:solidFill>
              </a:rPr>
              <a:t>2PC</a:t>
            </a:r>
            <a:r>
              <a:rPr lang="zh-CN" altLang="en-US" sz="2400" dirty="0"/>
              <a:t>的</a:t>
            </a:r>
            <a:r>
              <a:rPr lang="en-US" altLang="zh-CN" sz="2400" dirty="0"/>
              <a:t>INITIAL</a:t>
            </a:r>
            <a:r>
              <a:rPr lang="zh-CN" altLang="en-US" sz="2400" dirty="0"/>
              <a:t>状态超时策略；</a:t>
            </a:r>
            <a:endParaRPr lang="en-US" altLang="zh-CN" sz="2400" dirty="0"/>
          </a:p>
          <a:p>
            <a:r>
              <a:rPr lang="zh-CN" altLang="en-US" sz="2400" dirty="0"/>
              <a:t>② 在</a:t>
            </a:r>
            <a:r>
              <a:rPr lang="en-US" altLang="zh-CN" sz="2400" dirty="0">
                <a:solidFill>
                  <a:srgbClr val="FF0000"/>
                </a:solidFill>
              </a:rPr>
              <a:t>READY</a:t>
            </a:r>
            <a:r>
              <a:rPr lang="zh-CN" altLang="en-US" sz="2400" dirty="0">
                <a:solidFill>
                  <a:srgbClr val="FF0000"/>
                </a:solidFill>
              </a:rPr>
              <a:t>状态</a:t>
            </a:r>
            <a:r>
              <a:rPr lang="zh-CN" altLang="en-US" sz="2400" dirty="0"/>
              <a:t>下超时，</a:t>
            </a:r>
            <a:r>
              <a:rPr lang="en-US" altLang="zh-CN" sz="2400" dirty="0">
                <a:solidFill>
                  <a:srgbClr val="FF0000"/>
                </a:solidFill>
              </a:rPr>
              <a:t>abort</a:t>
            </a:r>
            <a:r>
              <a:rPr lang="zh-CN" altLang="en-US" sz="2400" dirty="0">
                <a:solidFill>
                  <a:srgbClr val="FF0000"/>
                </a:solidFill>
              </a:rPr>
              <a:t>，</a:t>
            </a:r>
            <a:r>
              <a:rPr lang="zh-CN" altLang="en-US" sz="2400" dirty="0"/>
              <a:t>或者</a:t>
            </a:r>
            <a:r>
              <a:rPr lang="zh-CN" altLang="en-US" sz="2400" dirty="0">
                <a:solidFill>
                  <a:srgbClr val="FF0000"/>
                </a:solidFill>
              </a:rPr>
              <a:t>终结协议选出新的协调者来进行终结工作</a:t>
            </a:r>
            <a:r>
              <a:rPr lang="zh-CN" altLang="en-US" sz="2400" dirty="0"/>
              <a:t>；</a:t>
            </a:r>
            <a:endParaRPr lang="en-US" altLang="zh-CN" sz="2400" dirty="0"/>
          </a:p>
          <a:p>
            <a:r>
              <a:rPr lang="zh-CN" altLang="en-US" sz="2400" dirty="0"/>
              <a:t>③ 在</a:t>
            </a:r>
            <a:r>
              <a:rPr lang="en-US" altLang="zh-CN" sz="2400" dirty="0"/>
              <a:t>PRECOMMIT</a:t>
            </a:r>
            <a:r>
              <a:rPr lang="zh-CN" altLang="en-US" sz="2400" dirty="0"/>
              <a:t>状态下超时，</a:t>
            </a:r>
            <a:r>
              <a:rPr lang="zh-CN" altLang="en-US" sz="2400" dirty="0">
                <a:solidFill>
                  <a:srgbClr val="FF0000"/>
                </a:solidFill>
              </a:rPr>
              <a:t>提交</a:t>
            </a:r>
            <a:r>
              <a:rPr lang="zh-CN" altLang="en-US" sz="2400" dirty="0"/>
              <a:t>。</a:t>
            </a:r>
            <a:endParaRPr lang="en-US" altLang="zh-CN" sz="2400" dirty="0"/>
          </a:p>
          <a:p>
            <a:r>
              <a:rPr lang="zh-CN" altLang="en-US" sz="2400" dirty="0"/>
              <a:t>        集中式版本的新协调者可能处于三种状态中：</a:t>
            </a:r>
            <a:r>
              <a:rPr lang="en-US" altLang="zh-CN" sz="2400" dirty="0"/>
              <a:t>WAIT</a:t>
            </a:r>
            <a:r>
              <a:rPr lang="zh-CN" altLang="en-US" sz="2400" dirty="0"/>
              <a:t>、</a:t>
            </a:r>
            <a:r>
              <a:rPr lang="en-US" altLang="zh-CN" sz="2400" dirty="0"/>
              <a:t>PRECOMMIT</a:t>
            </a:r>
            <a:r>
              <a:rPr lang="zh-CN" altLang="en-US" sz="2400" dirty="0"/>
              <a:t>、</a:t>
            </a:r>
            <a:r>
              <a:rPr lang="en-US" altLang="zh-CN" sz="2400" dirty="0"/>
              <a:t>COMMIT(</a:t>
            </a:r>
            <a:r>
              <a:rPr lang="zh-CN" altLang="en-US" sz="2400" dirty="0"/>
              <a:t>或</a:t>
            </a:r>
            <a:r>
              <a:rPr lang="en-US" altLang="zh-CN" sz="2400" dirty="0"/>
              <a:t>ABORT)</a:t>
            </a:r>
            <a:r>
              <a:rPr lang="zh-CN" altLang="en-US" sz="2400" dirty="0"/>
              <a:t>。</a:t>
            </a:r>
            <a:endParaRPr lang="en-US" altLang="zh-CN" sz="2400" dirty="0"/>
          </a:p>
          <a:p>
            <a:r>
              <a:rPr lang="zh-CN" altLang="en-US" sz="2400" dirty="0"/>
              <a:t>       </a:t>
            </a:r>
            <a:r>
              <a:rPr lang="zh-CN" altLang="en-US" sz="2400" dirty="0">
                <a:solidFill>
                  <a:srgbClr val="FF0000"/>
                </a:solidFill>
              </a:rPr>
              <a:t>新协调者</a:t>
            </a:r>
            <a:r>
              <a:rPr lang="zh-CN" altLang="en-US" sz="2400" dirty="0"/>
              <a:t>会将自己的状态发送给所有参与者，</a:t>
            </a:r>
            <a:r>
              <a:rPr lang="zh-CN" altLang="en-US" sz="2400" dirty="0">
                <a:solidFill>
                  <a:srgbClr val="FF0000"/>
                </a:solidFill>
              </a:rPr>
              <a:t>在新协调者之前已经完成状态转换的参与者直接忽略该状态消息</a:t>
            </a:r>
            <a:r>
              <a:rPr lang="zh-CN" altLang="en-US" sz="2400" dirty="0"/>
              <a:t>，而其他参与者正常的作出相应的状态转换动作。</a:t>
            </a:r>
          </a:p>
        </p:txBody>
      </p:sp>
      <p:sp>
        <p:nvSpPr>
          <p:cNvPr id="4" name="灯片编号占位符 3">
            <a:extLst>
              <a:ext uri="{FF2B5EF4-FFF2-40B4-BE49-F238E27FC236}">
                <a16:creationId xmlns:a16="http://schemas.microsoft.com/office/drawing/2014/main" id="{02D7A6CB-4E71-4484-8A3D-274320FAF20E}"/>
              </a:ext>
            </a:extLst>
          </p:cNvPr>
          <p:cNvSpPr>
            <a:spLocks noGrp="1"/>
          </p:cNvSpPr>
          <p:nvPr>
            <p:ph type="sldNum" sz="quarter" idx="12"/>
          </p:nvPr>
        </p:nvSpPr>
        <p:spPr/>
        <p:txBody>
          <a:bodyPr/>
          <a:lstStyle/>
          <a:p>
            <a:fld id="{C464E751-8DDD-48F4-87DB-3D6A7AC74B40}" type="slidenum">
              <a:rPr lang="zh-CN" altLang="en-US" smtClean="0"/>
              <a:pPr/>
              <a:t>28</a:t>
            </a:fld>
            <a:endParaRPr lang="zh-CN" altLang="en-US" dirty="0"/>
          </a:p>
        </p:txBody>
      </p:sp>
      <p:sp>
        <p:nvSpPr>
          <p:cNvPr id="5" name="对话气泡: 圆角矩形 4">
            <a:extLst>
              <a:ext uri="{FF2B5EF4-FFF2-40B4-BE49-F238E27FC236}">
                <a16:creationId xmlns:a16="http://schemas.microsoft.com/office/drawing/2014/main" id="{D12A25A0-23A4-4077-BB57-3CBF736EDF03}"/>
              </a:ext>
            </a:extLst>
          </p:cNvPr>
          <p:cNvSpPr/>
          <p:nvPr/>
        </p:nvSpPr>
        <p:spPr>
          <a:xfrm>
            <a:off x="3801034" y="5853953"/>
            <a:ext cx="3621741" cy="765048"/>
          </a:xfrm>
          <a:prstGeom prst="wedgeRoundRectCallout">
            <a:avLst>
              <a:gd name="adj1" fmla="val -57083"/>
              <a:gd name="adj2" fmla="val -7577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t>可能需要补充子终结协议，进行状态修改</a:t>
            </a:r>
          </a:p>
        </p:txBody>
      </p:sp>
    </p:spTree>
    <p:extLst>
      <p:ext uri="{BB962C8B-B14F-4D97-AF65-F5344CB8AC3E}">
        <p14:creationId xmlns:p14="http://schemas.microsoft.com/office/powerpoint/2010/main" val="2756538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E72C0C-DBB3-4B46-BE2E-F33227F98751}"/>
              </a:ext>
            </a:extLst>
          </p:cNvPr>
          <p:cNvSpPr>
            <a:spLocks noGrp="1"/>
          </p:cNvSpPr>
          <p:nvPr>
            <p:ph type="title"/>
          </p:nvPr>
        </p:nvSpPr>
        <p:spPr>
          <a:xfrm>
            <a:off x="838200" y="53399"/>
            <a:ext cx="10515600" cy="920336"/>
          </a:xfrm>
        </p:spPr>
        <p:txBody>
          <a:bodyPr/>
          <a:lstStyle/>
          <a:p>
            <a:r>
              <a:rPr lang="en-US" altLang="zh-CN" sz="2800" b="1" dirty="0">
                <a:solidFill>
                  <a:prstClr val="black"/>
                </a:solidFill>
              </a:rPr>
              <a:t>10.2.2.1 </a:t>
            </a:r>
            <a:r>
              <a:rPr lang="zh-CN" altLang="en-US" sz="2800" b="1" dirty="0">
                <a:solidFill>
                  <a:prstClr val="black"/>
                </a:solidFill>
              </a:rPr>
              <a:t>终结协议（续）</a:t>
            </a:r>
            <a:endParaRPr lang="zh-CN" altLang="en-US" dirty="0"/>
          </a:p>
        </p:txBody>
      </p:sp>
      <p:sp>
        <p:nvSpPr>
          <p:cNvPr id="3" name="内容占位符 2">
            <a:extLst>
              <a:ext uri="{FF2B5EF4-FFF2-40B4-BE49-F238E27FC236}">
                <a16:creationId xmlns:a16="http://schemas.microsoft.com/office/drawing/2014/main" id="{E5C38984-B317-442D-99DB-AB10BFCCE76D}"/>
              </a:ext>
            </a:extLst>
          </p:cNvPr>
          <p:cNvSpPr>
            <a:spLocks noGrp="1"/>
          </p:cNvSpPr>
          <p:nvPr>
            <p:ph idx="1"/>
          </p:nvPr>
        </p:nvSpPr>
        <p:spPr>
          <a:xfrm>
            <a:off x="838200" y="973735"/>
            <a:ext cx="10515600" cy="5669520"/>
          </a:xfrm>
        </p:spPr>
        <p:txBody>
          <a:bodyPr>
            <a:normAutofit lnSpcReduction="10000"/>
          </a:bodyPr>
          <a:lstStyle/>
          <a:p>
            <a:r>
              <a:rPr lang="zh-CN" altLang="en-US" sz="2400" dirty="0"/>
              <a:t>新协调者得到参与者的消息后，按如下方式指导参与者终结：</a:t>
            </a:r>
            <a:endParaRPr lang="en-US" altLang="zh-CN" sz="2400" dirty="0"/>
          </a:p>
          <a:p>
            <a:r>
              <a:rPr lang="zh-CN" altLang="zh-CN" sz="2400" dirty="0"/>
              <a:t>①</a:t>
            </a:r>
            <a:r>
              <a:rPr lang="zh-CN" altLang="en-US" sz="2400" dirty="0"/>
              <a:t>如果</a:t>
            </a:r>
            <a:r>
              <a:rPr lang="zh-CN" altLang="en-US" sz="2400" dirty="0">
                <a:solidFill>
                  <a:srgbClr val="FF0000"/>
                </a:solidFill>
              </a:rPr>
              <a:t>新协调者处于</a:t>
            </a:r>
            <a:r>
              <a:rPr lang="en-US" altLang="zh-CN" sz="2400" dirty="0">
                <a:solidFill>
                  <a:srgbClr val="FF0000"/>
                </a:solidFill>
              </a:rPr>
              <a:t>WAIT</a:t>
            </a:r>
            <a:r>
              <a:rPr lang="zh-CN" altLang="en-US" sz="2400" dirty="0">
                <a:solidFill>
                  <a:srgbClr val="FF0000"/>
                </a:solidFill>
              </a:rPr>
              <a:t>状态</a:t>
            </a:r>
            <a:r>
              <a:rPr lang="zh-CN" altLang="en-US" sz="2400" dirty="0"/>
              <a:t>，则取消全局事务，</a:t>
            </a:r>
            <a:r>
              <a:rPr lang="zh-CN" altLang="en-US" sz="2400" dirty="0">
                <a:solidFill>
                  <a:srgbClr val="FF0000"/>
                </a:solidFill>
              </a:rPr>
              <a:t>此时若参与者处于</a:t>
            </a:r>
            <a:r>
              <a:rPr lang="en-US" altLang="zh-CN" sz="2400" dirty="0">
                <a:solidFill>
                  <a:srgbClr val="FF0000"/>
                </a:solidFill>
              </a:rPr>
              <a:t>PRECOMMIT</a:t>
            </a:r>
            <a:r>
              <a:rPr lang="zh-CN" altLang="en-US" sz="2400" dirty="0">
                <a:solidFill>
                  <a:srgbClr val="FF0000"/>
                </a:solidFill>
              </a:rPr>
              <a:t>状态，则需要补充子终结协议支持从该状态转为</a:t>
            </a:r>
            <a:r>
              <a:rPr lang="en-US" altLang="zh-CN" sz="2400" dirty="0">
                <a:solidFill>
                  <a:srgbClr val="FF0000"/>
                </a:solidFill>
              </a:rPr>
              <a:t>ABORT</a:t>
            </a:r>
            <a:r>
              <a:rPr lang="zh-CN" altLang="en-US" sz="2400" dirty="0">
                <a:solidFill>
                  <a:srgbClr val="FF0000"/>
                </a:solidFill>
              </a:rPr>
              <a:t>状态</a:t>
            </a:r>
            <a:r>
              <a:rPr lang="zh-CN" altLang="en-US" sz="2400" dirty="0"/>
              <a:t>。</a:t>
            </a:r>
            <a:endParaRPr lang="en-US" altLang="zh-CN" sz="2400" dirty="0"/>
          </a:p>
          <a:p>
            <a:r>
              <a:rPr lang="zh-CN" altLang="en-US" sz="2400" dirty="0"/>
              <a:t>②如果</a:t>
            </a:r>
            <a:r>
              <a:rPr lang="zh-CN" altLang="en-US" sz="2400" dirty="0">
                <a:solidFill>
                  <a:srgbClr val="FF0000"/>
                </a:solidFill>
              </a:rPr>
              <a:t>新协调者处于</a:t>
            </a:r>
            <a:r>
              <a:rPr lang="en-US" altLang="zh-CN" sz="2400" dirty="0">
                <a:solidFill>
                  <a:srgbClr val="FF0000"/>
                </a:solidFill>
              </a:rPr>
              <a:t>PRECOMMIT</a:t>
            </a:r>
            <a:r>
              <a:rPr lang="zh-CN" altLang="en-US" sz="2400" dirty="0"/>
              <a:t>状态，参与者可能处于</a:t>
            </a:r>
            <a:r>
              <a:rPr lang="en-US" altLang="zh-CN" sz="2400" dirty="0"/>
              <a:t>READY</a:t>
            </a:r>
            <a:r>
              <a:rPr lang="zh-CN" altLang="en-US" sz="2400" dirty="0"/>
              <a:t>、</a:t>
            </a:r>
            <a:r>
              <a:rPr lang="en-US" altLang="zh-CN" sz="2400" dirty="0"/>
              <a:t>PRECOMMIT</a:t>
            </a:r>
            <a:r>
              <a:rPr lang="zh-CN" altLang="en-US" sz="2400" dirty="0"/>
              <a:t>、</a:t>
            </a:r>
            <a:r>
              <a:rPr lang="en-US" altLang="zh-CN" sz="2400" dirty="0"/>
              <a:t>COMMIT</a:t>
            </a:r>
            <a:r>
              <a:rPr lang="zh-CN" altLang="en-US" sz="2400" dirty="0"/>
              <a:t>状态，此时</a:t>
            </a:r>
            <a:r>
              <a:rPr lang="zh-CN" altLang="en-US" sz="2400" dirty="0">
                <a:solidFill>
                  <a:srgbClr val="FF0000"/>
                </a:solidFill>
              </a:rPr>
              <a:t>协调者发出</a:t>
            </a:r>
            <a:r>
              <a:rPr lang="en-US" altLang="zh-CN" sz="2400" dirty="0">
                <a:solidFill>
                  <a:srgbClr val="FF0000"/>
                </a:solidFill>
              </a:rPr>
              <a:t>global-commit</a:t>
            </a:r>
            <a:r>
              <a:rPr lang="zh-CN" altLang="en-US" sz="2400" dirty="0">
                <a:solidFill>
                  <a:srgbClr val="FF0000"/>
                </a:solidFill>
              </a:rPr>
              <a:t>消息</a:t>
            </a:r>
            <a:r>
              <a:rPr lang="zh-CN" altLang="en-US" sz="2400" dirty="0"/>
              <a:t>全局提交事务。</a:t>
            </a:r>
            <a:endParaRPr lang="en-US" altLang="zh-CN" sz="2400" dirty="0"/>
          </a:p>
          <a:p>
            <a:r>
              <a:rPr lang="zh-CN" altLang="en-US" sz="2400" dirty="0"/>
              <a:t>③如果</a:t>
            </a:r>
            <a:r>
              <a:rPr lang="zh-CN" altLang="en-US" sz="2400" dirty="0">
                <a:solidFill>
                  <a:srgbClr val="FF0000"/>
                </a:solidFill>
              </a:rPr>
              <a:t>新协调者处于</a:t>
            </a:r>
            <a:r>
              <a:rPr lang="en-US" altLang="zh-CN" sz="2400" dirty="0">
                <a:solidFill>
                  <a:srgbClr val="FF0000"/>
                </a:solidFill>
              </a:rPr>
              <a:t>ABORT</a:t>
            </a:r>
            <a:r>
              <a:rPr lang="zh-CN" altLang="en-US" sz="2400" dirty="0">
                <a:solidFill>
                  <a:srgbClr val="FF0000"/>
                </a:solidFill>
              </a:rPr>
              <a:t>状态</a:t>
            </a:r>
            <a:r>
              <a:rPr lang="zh-CN" altLang="en-US" sz="2400" dirty="0"/>
              <a:t>，则发出消息后</a:t>
            </a:r>
            <a:r>
              <a:rPr lang="zh-CN" altLang="en-US" sz="2400" dirty="0">
                <a:solidFill>
                  <a:srgbClr val="FF0000"/>
                </a:solidFill>
              </a:rPr>
              <a:t>参与者会转换到</a:t>
            </a:r>
            <a:r>
              <a:rPr lang="en-US" altLang="zh-CN" sz="2400" dirty="0">
                <a:solidFill>
                  <a:srgbClr val="FF0000"/>
                </a:solidFill>
              </a:rPr>
              <a:t>ABORT</a:t>
            </a:r>
            <a:r>
              <a:rPr lang="zh-CN" altLang="en-US" sz="2400" dirty="0">
                <a:solidFill>
                  <a:srgbClr val="FF0000"/>
                </a:solidFill>
              </a:rPr>
              <a:t>状态</a:t>
            </a:r>
            <a:r>
              <a:rPr lang="zh-CN" altLang="en-US" sz="2400" dirty="0"/>
              <a:t>。</a:t>
            </a:r>
            <a:endParaRPr lang="en-US" altLang="zh-CN" sz="2400" dirty="0"/>
          </a:p>
          <a:p>
            <a:r>
              <a:rPr lang="zh-CN" altLang="en-US" sz="2400" dirty="0">
                <a:solidFill>
                  <a:srgbClr val="00B0F0"/>
                </a:solidFill>
              </a:rPr>
              <a:t>注：</a:t>
            </a:r>
            <a:endParaRPr lang="en-US" altLang="zh-CN" sz="2400" dirty="0">
              <a:solidFill>
                <a:srgbClr val="00B0F0"/>
              </a:solidFill>
            </a:endParaRPr>
          </a:p>
          <a:p>
            <a:pPr marL="342900" indent="-342900">
              <a:buFont typeface="Wingdings" panose="05000000000000000000" pitchFamily="2" charset="2"/>
              <a:buChar char="Ø"/>
            </a:pPr>
            <a:r>
              <a:rPr lang="zh-CN" altLang="en-US" sz="2400" dirty="0">
                <a:solidFill>
                  <a:srgbClr val="00B0F0"/>
                </a:solidFill>
              </a:rPr>
              <a:t>新协调者不再跟踪参与者是否发生了故障，只是简单的指示节点进行终结。</a:t>
            </a:r>
            <a:endParaRPr lang="en-US" altLang="zh-CN" sz="2400" dirty="0">
              <a:solidFill>
                <a:srgbClr val="00B0F0"/>
              </a:solidFill>
            </a:endParaRPr>
          </a:p>
          <a:p>
            <a:pPr marL="342900" indent="-342900">
              <a:buFont typeface="Wingdings" panose="05000000000000000000" pitchFamily="2" charset="2"/>
              <a:buChar char="Ø"/>
            </a:pPr>
            <a:r>
              <a:rPr lang="zh-CN" altLang="en-US" sz="2400" dirty="0">
                <a:solidFill>
                  <a:srgbClr val="00B0F0"/>
                </a:solidFill>
              </a:rPr>
              <a:t>新协调者也可能再次故障，此时只需再次执行一遍终结协议。</a:t>
            </a:r>
            <a:endParaRPr lang="en-US" altLang="zh-CN" sz="2400" dirty="0">
              <a:solidFill>
                <a:srgbClr val="00B0F0"/>
              </a:solidFill>
            </a:endParaRPr>
          </a:p>
          <a:p>
            <a:pPr marL="342900" indent="-342900">
              <a:buFont typeface="Wingdings" panose="05000000000000000000" pitchFamily="2" charset="2"/>
              <a:buChar char="Ø"/>
            </a:pPr>
            <a:r>
              <a:rPr lang="zh-CN" altLang="en-US" sz="2400" dirty="0">
                <a:solidFill>
                  <a:srgbClr val="00B0F0"/>
                </a:solidFill>
              </a:rPr>
              <a:t>这种终结协议是非阻塞的。</a:t>
            </a:r>
          </a:p>
        </p:txBody>
      </p:sp>
      <p:sp>
        <p:nvSpPr>
          <p:cNvPr id="4" name="灯片编号占位符 3">
            <a:extLst>
              <a:ext uri="{FF2B5EF4-FFF2-40B4-BE49-F238E27FC236}">
                <a16:creationId xmlns:a16="http://schemas.microsoft.com/office/drawing/2014/main" id="{02D7A6CB-4E71-4484-8A3D-274320FAF20E}"/>
              </a:ext>
            </a:extLst>
          </p:cNvPr>
          <p:cNvSpPr>
            <a:spLocks noGrp="1"/>
          </p:cNvSpPr>
          <p:nvPr>
            <p:ph type="sldNum" sz="quarter" idx="12"/>
          </p:nvPr>
        </p:nvSpPr>
        <p:spPr/>
        <p:txBody>
          <a:bodyPr/>
          <a:lstStyle/>
          <a:p>
            <a:fld id="{C464E751-8DDD-48F4-87DB-3D6A7AC74B40}" type="slidenum">
              <a:rPr lang="zh-CN" altLang="en-US" smtClean="0"/>
              <a:pPr/>
              <a:t>29</a:t>
            </a:fld>
            <a:endParaRPr lang="zh-CN" altLang="en-US" dirty="0"/>
          </a:p>
        </p:txBody>
      </p:sp>
    </p:spTree>
    <p:extLst>
      <p:ext uri="{BB962C8B-B14F-4D97-AF65-F5344CB8AC3E}">
        <p14:creationId xmlns:p14="http://schemas.microsoft.com/office/powerpoint/2010/main" val="2950958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第</a:t>
            </a:r>
            <a:r>
              <a:rPr lang="en-US" altLang="zh-CN" dirty="0"/>
              <a:t>10</a:t>
            </a:r>
            <a:r>
              <a:rPr lang="zh-CN" altLang="en-US" dirty="0"/>
              <a:t>章 故障恢复</a:t>
            </a:r>
          </a:p>
        </p:txBody>
      </p:sp>
      <p:sp>
        <p:nvSpPr>
          <p:cNvPr id="3" name="内容占位符 2"/>
          <p:cNvSpPr>
            <a:spLocks noGrp="1"/>
          </p:cNvSpPr>
          <p:nvPr>
            <p:ph idx="1"/>
          </p:nvPr>
        </p:nvSpPr>
        <p:spPr/>
        <p:txBody>
          <a:bodyPr>
            <a:normAutofit/>
          </a:bodyPr>
          <a:lstStyle/>
          <a:p>
            <a:r>
              <a:rPr lang="en-US" altLang="zh-CN" dirty="0"/>
              <a:t>10.1 </a:t>
            </a:r>
            <a:r>
              <a:rPr lang="zh-CN" altLang="en-US" dirty="0"/>
              <a:t>传统的</a:t>
            </a:r>
            <a:r>
              <a:rPr lang="zh-CN" altLang="en-US" dirty="0">
                <a:solidFill>
                  <a:srgbClr val="FF0000"/>
                </a:solidFill>
              </a:rPr>
              <a:t>数据库</a:t>
            </a:r>
            <a:r>
              <a:rPr lang="zh-CN" altLang="en-US" dirty="0"/>
              <a:t>故障恢复概述</a:t>
            </a:r>
            <a:endParaRPr lang="en-US" altLang="zh-CN" dirty="0"/>
          </a:p>
          <a:p>
            <a:r>
              <a:rPr lang="en-US" altLang="zh-CN" dirty="0"/>
              <a:t>10.2</a:t>
            </a:r>
            <a:r>
              <a:rPr lang="zh-CN" altLang="en-US" dirty="0"/>
              <a:t> 分布式数据库</a:t>
            </a:r>
            <a:r>
              <a:rPr lang="zh-CN" altLang="en-US" dirty="0">
                <a:solidFill>
                  <a:srgbClr val="FF0000"/>
                </a:solidFill>
              </a:rPr>
              <a:t>节点</a:t>
            </a:r>
            <a:r>
              <a:rPr lang="zh-CN" altLang="en-US" dirty="0"/>
              <a:t>故障的终结和恢复协议</a:t>
            </a:r>
            <a:endParaRPr lang="en-US" altLang="zh-CN" dirty="0"/>
          </a:p>
          <a:p>
            <a:r>
              <a:rPr lang="en-US" altLang="zh-CN" dirty="0"/>
              <a:t>10.3 </a:t>
            </a:r>
            <a:r>
              <a:rPr lang="zh-CN" altLang="en-US" dirty="0"/>
              <a:t>当前流行的</a:t>
            </a:r>
            <a:r>
              <a:rPr lang="zh-CN" altLang="en-US" dirty="0">
                <a:solidFill>
                  <a:srgbClr val="FF0000"/>
                </a:solidFill>
              </a:rPr>
              <a:t>分布式数据库</a:t>
            </a:r>
            <a:r>
              <a:rPr lang="zh-CN" altLang="en-US" dirty="0"/>
              <a:t>恢复技术</a:t>
            </a:r>
            <a:endParaRPr lang="en-US" altLang="zh-CN" dirty="0"/>
          </a:p>
          <a:p>
            <a:r>
              <a:rPr lang="en-US" altLang="zh-CN" dirty="0"/>
              <a:t>10.4 </a:t>
            </a:r>
            <a:r>
              <a:rPr lang="zh-CN" altLang="en-US" dirty="0"/>
              <a:t>其他常见的容错与恢复技术</a:t>
            </a:r>
            <a:endParaRPr lang="en-US" altLang="zh-CN" dirty="0"/>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64E751-8DDD-48F4-87DB-3D6A7AC74B40}" type="slidenum">
              <a:rPr kumimoji="0" lang="zh-CN" altLang="en-US" sz="18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0186400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BB45BF-84A7-433E-B771-0737988B164D}"/>
              </a:ext>
            </a:extLst>
          </p:cNvPr>
          <p:cNvSpPr>
            <a:spLocks noGrp="1"/>
          </p:cNvSpPr>
          <p:nvPr>
            <p:ph type="title"/>
          </p:nvPr>
        </p:nvSpPr>
        <p:spPr/>
        <p:txBody>
          <a:bodyPr/>
          <a:lstStyle/>
          <a:p>
            <a:r>
              <a:rPr lang="en-US" altLang="zh-CN" sz="2800" b="1" dirty="0">
                <a:solidFill>
                  <a:prstClr val="black"/>
                </a:solidFill>
              </a:rPr>
              <a:t>10.2.2.2 </a:t>
            </a:r>
            <a:r>
              <a:rPr lang="zh-CN" altLang="en-US" sz="2800" b="1" dirty="0">
                <a:solidFill>
                  <a:prstClr val="black"/>
                </a:solidFill>
              </a:rPr>
              <a:t>恢复协议</a:t>
            </a:r>
            <a:endParaRPr lang="zh-CN" altLang="en-US" dirty="0"/>
          </a:p>
        </p:txBody>
      </p:sp>
      <p:sp>
        <p:nvSpPr>
          <p:cNvPr id="3" name="内容占位符 2">
            <a:extLst>
              <a:ext uri="{FF2B5EF4-FFF2-40B4-BE49-F238E27FC236}">
                <a16:creationId xmlns:a16="http://schemas.microsoft.com/office/drawing/2014/main" id="{0C67A4A7-27C3-4807-920D-743869CD92B6}"/>
              </a:ext>
            </a:extLst>
          </p:cNvPr>
          <p:cNvSpPr>
            <a:spLocks noGrp="1"/>
          </p:cNvSpPr>
          <p:nvPr>
            <p:ph idx="1"/>
          </p:nvPr>
        </p:nvSpPr>
        <p:spPr>
          <a:xfrm>
            <a:off x="838200" y="1285462"/>
            <a:ext cx="10515600" cy="5207412"/>
          </a:xfrm>
        </p:spPr>
        <p:txBody>
          <a:bodyPr>
            <a:normAutofit/>
          </a:bodyPr>
          <a:lstStyle/>
          <a:p>
            <a:r>
              <a:rPr lang="en-US" altLang="zh-CN" sz="2400" dirty="0"/>
              <a:t>(1) </a:t>
            </a:r>
            <a:r>
              <a:rPr lang="zh-CN" altLang="en-US" sz="2400" dirty="0"/>
              <a:t>协调者发生故障。</a:t>
            </a:r>
            <a:endParaRPr lang="en-US" altLang="zh-CN" sz="2400" dirty="0"/>
          </a:p>
          <a:p>
            <a:r>
              <a:rPr lang="zh-CN" altLang="en-US" sz="2400" dirty="0"/>
              <a:t>①在</a:t>
            </a:r>
            <a:r>
              <a:rPr lang="en-US" altLang="zh-CN" sz="2400" dirty="0">
                <a:solidFill>
                  <a:srgbClr val="FF0000"/>
                </a:solidFill>
              </a:rPr>
              <a:t>WAIT</a:t>
            </a:r>
            <a:r>
              <a:rPr lang="zh-CN" altLang="en-US" sz="2400" dirty="0">
                <a:solidFill>
                  <a:srgbClr val="FF0000"/>
                </a:solidFill>
              </a:rPr>
              <a:t>状态下</a:t>
            </a:r>
            <a:r>
              <a:rPr lang="zh-CN" altLang="en-US" sz="2400" dirty="0"/>
              <a:t>发生故障，恢复时需</a:t>
            </a:r>
            <a:r>
              <a:rPr lang="zh-CN" altLang="en-US" sz="2400" dirty="0">
                <a:solidFill>
                  <a:srgbClr val="FF0000"/>
                </a:solidFill>
              </a:rPr>
              <a:t>询问参与者的终结情况，并终止事务</a:t>
            </a:r>
            <a:r>
              <a:rPr lang="zh-CN" altLang="en-US" sz="2400" dirty="0"/>
              <a:t>。</a:t>
            </a:r>
            <a:endParaRPr lang="en-US" altLang="zh-CN" sz="2400" dirty="0"/>
          </a:p>
          <a:p>
            <a:r>
              <a:rPr lang="zh-CN" altLang="en-US" sz="2400" dirty="0"/>
              <a:t>②在</a:t>
            </a:r>
            <a:r>
              <a:rPr lang="en-US" altLang="zh-CN" sz="2400" dirty="0">
                <a:solidFill>
                  <a:srgbClr val="FF0000"/>
                </a:solidFill>
              </a:rPr>
              <a:t>PRECOMMIT</a:t>
            </a:r>
            <a:r>
              <a:rPr lang="zh-CN" altLang="en-US" sz="2400" dirty="0">
                <a:solidFill>
                  <a:srgbClr val="FF0000"/>
                </a:solidFill>
              </a:rPr>
              <a:t>状态</a:t>
            </a:r>
            <a:r>
              <a:rPr lang="zh-CN" altLang="en-US" sz="2400" dirty="0"/>
              <a:t>下发生故障，恢复时需</a:t>
            </a:r>
            <a:r>
              <a:rPr lang="zh-CN" altLang="en-US" sz="2400" dirty="0">
                <a:solidFill>
                  <a:srgbClr val="FF0000"/>
                </a:solidFill>
              </a:rPr>
              <a:t>询问参与者的终结情况</a:t>
            </a:r>
            <a:r>
              <a:rPr lang="zh-CN" altLang="en-US" sz="2400" dirty="0"/>
              <a:t>。</a:t>
            </a:r>
            <a:endParaRPr lang="en-US" altLang="zh-CN" sz="2400" dirty="0"/>
          </a:p>
          <a:p>
            <a:r>
              <a:rPr lang="zh-CN" altLang="en-US" sz="2400" dirty="0"/>
              <a:t>③</a:t>
            </a:r>
            <a:r>
              <a:rPr lang="zh-CN" altLang="en-US" sz="2400" dirty="0">
                <a:solidFill>
                  <a:srgbClr val="FF0000"/>
                </a:solidFill>
              </a:rPr>
              <a:t>其他状态同</a:t>
            </a:r>
            <a:r>
              <a:rPr lang="en-US" altLang="zh-CN" sz="2400" dirty="0">
                <a:solidFill>
                  <a:srgbClr val="FF0000"/>
                </a:solidFill>
              </a:rPr>
              <a:t>2PC</a:t>
            </a:r>
            <a:r>
              <a:rPr lang="zh-CN" altLang="en-US" sz="2400" dirty="0"/>
              <a:t>。</a:t>
            </a:r>
            <a:r>
              <a:rPr lang="en-US" altLang="zh-CN" sz="2400" dirty="0"/>
              <a:t>	</a:t>
            </a:r>
          </a:p>
          <a:p>
            <a:r>
              <a:rPr lang="en-US" altLang="zh-CN" sz="2400" dirty="0"/>
              <a:t>(2) </a:t>
            </a:r>
            <a:r>
              <a:rPr lang="zh-CN" altLang="en-US" sz="2400" dirty="0"/>
              <a:t>参与者发生故障。</a:t>
            </a:r>
            <a:endParaRPr lang="en-US" altLang="zh-CN" sz="2400" dirty="0"/>
          </a:p>
          <a:p>
            <a:r>
              <a:rPr lang="zh-CN" altLang="en-US" sz="2400" dirty="0"/>
              <a:t>①在</a:t>
            </a:r>
            <a:r>
              <a:rPr lang="en-US" altLang="zh-CN" sz="2400" dirty="0">
                <a:solidFill>
                  <a:srgbClr val="FF0000"/>
                </a:solidFill>
              </a:rPr>
              <a:t>PRECOMMIT</a:t>
            </a:r>
            <a:r>
              <a:rPr lang="zh-CN" altLang="en-US" sz="2400" dirty="0">
                <a:solidFill>
                  <a:srgbClr val="FF0000"/>
                </a:solidFill>
              </a:rPr>
              <a:t>状态</a:t>
            </a:r>
            <a:r>
              <a:rPr lang="zh-CN" altLang="en-US" sz="2400" dirty="0"/>
              <a:t>下发生故障，恢复时需</a:t>
            </a:r>
            <a:r>
              <a:rPr lang="zh-CN" altLang="en-US" sz="2400" dirty="0">
                <a:solidFill>
                  <a:srgbClr val="FF0000"/>
                </a:solidFill>
              </a:rPr>
              <a:t>询问参与者的终结情况</a:t>
            </a:r>
            <a:r>
              <a:rPr lang="zh-CN" altLang="en-US" sz="2400" dirty="0"/>
              <a:t>。</a:t>
            </a:r>
            <a:endParaRPr lang="en-US" altLang="zh-CN" sz="2400" dirty="0"/>
          </a:p>
          <a:p>
            <a:r>
              <a:rPr lang="zh-CN" altLang="en-US" sz="2400" dirty="0"/>
              <a:t>②</a:t>
            </a:r>
            <a:r>
              <a:rPr lang="zh-CN" altLang="en-US" sz="2400" dirty="0">
                <a:solidFill>
                  <a:srgbClr val="FF0000"/>
                </a:solidFill>
              </a:rPr>
              <a:t>其他状态同</a:t>
            </a:r>
            <a:r>
              <a:rPr lang="en-US" altLang="zh-CN" sz="2400" dirty="0">
                <a:solidFill>
                  <a:srgbClr val="FF0000"/>
                </a:solidFill>
              </a:rPr>
              <a:t>2PC</a:t>
            </a:r>
            <a:r>
              <a:rPr lang="zh-CN" altLang="en-US" sz="2400" dirty="0"/>
              <a:t>。</a:t>
            </a:r>
            <a:r>
              <a:rPr lang="en-US" altLang="zh-CN" sz="2400" dirty="0"/>
              <a:t>	</a:t>
            </a:r>
          </a:p>
          <a:p>
            <a:r>
              <a:rPr lang="en-US" altLang="zh-CN" sz="2400" dirty="0"/>
              <a:t>3PC</a:t>
            </a:r>
            <a:r>
              <a:rPr lang="zh-CN" altLang="en-US" sz="2400" dirty="0"/>
              <a:t>可以在</a:t>
            </a:r>
            <a:r>
              <a:rPr lang="zh-CN" altLang="en-US" sz="2400" dirty="0">
                <a:solidFill>
                  <a:srgbClr val="FF0000"/>
                </a:solidFill>
              </a:rPr>
              <a:t>不阻塞的情况下终结</a:t>
            </a:r>
            <a:r>
              <a:rPr lang="zh-CN" altLang="en-US" sz="2400" dirty="0"/>
              <a:t>事务，但也付出了</a:t>
            </a:r>
            <a:r>
              <a:rPr lang="zh-CN" altLang="en-US" sz="2400" dirty="0">
                <a:solidFill>
                  <a:srgbClr val="FF0000"/>
                </a:solidFill>
              </a:rPr>
              <a:t>使独立恢情况变少</a:t>
            </a:r>
            <a:r>
              <a:rPr lang="zh-CN" altLang="en-US" sz="2400" dirty="0"/>
              <a:t>的代价，并且在恢复时</a:t>
            </a:r>
            <a:r>
              <a:rPr lang="zh-CN" altLang="en-US" sz="2400" dirty="0">
                <a:solidFill>
                  <a:srgbClr val="FF0000"/>
                </a:solidFill>
              </a:rPr>
              <a:t>导致更多的消息交换</a:t>
            </a:r>
            <a:r>
              <a:rPr lang="zh-CN" altLang="en-US" sz="2400" dirty="0"/>
              <a:t>。</a:t>
            </a:r>
          </a:p>
        </p:txBody>
      </p:sp>
      <p:sp>
        <p:nvSpPr>
          <p:cNvPr id="4" name="灯片编号占位符 3">
            <a:extLst>
              <a:ext uri="{FF2B5EF4-FFF2-40B4-BE49-F238E27FC236}">
                <a16:creationId xmlns:a16="http://schemas.microsoft.com/office/drawing/2014/main" id="{E39FE7BF-99D8-4B51-8936-CEC63B82642F}"/>
              </a:ext>
            </a:extLst>
          </p:cNvPr>
          <p:cNvSpPr>
            <a:spLocks noGrp="1"/>
          </p:cNvSpPr>
          <p:nvPr>
            <p:ph type="sldNum" sz="quarter" idx="12"/>
          </p:nvPr>
        </p:nvSpPr>
        <p:spPr/>
        <p:txBody>
          <a:bodyPr/>
          <a:lstStyle/>
          <a:p>
            <a:fld id="{C464E751-8DDD-48F4-87DB-3D6A7AC74B40}" type="slidenum">
              <a:rPr lang="zh-CN" altLang="en-US" smtClean="0"/>
              <a:pPr/>
              <a:t>30</a:t>
            </a:fld>
            <a:endParaRPr lang="zh-CN" altLang="en-US" dirty="0"/>
          </a:p>
        </p:txBody>
      </p:sp>
    </p:spTree>
    <p:extLst>
      <p:ext uri="{BB962C8B-B14F-4D97-AF65-F5344CB8AC3E}">
        <p14:creationId xmlns:p14="http://schemas.microsoft.com/office/powerpoint/2010/main" val="6871425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6AB83F-294A-42F5-9A2D-6BBA8C744945}"/>
              </a:ext>
            </a:extLst>
          </p:cNvPr>
          <p:cNvSpPr>
            <a:spLocks noGrp="1"/>
          </p:cNvSpPr>
          <p:nvPr>
            <p:ph type="title"/>
          </p:nvPr>
        </p:nvSpPr>
        <p:spPr/>
        <p:txBody>
          <a:bodyPr>
            <a:normAutofit/>
          </a:bodyPr>
          <a:lstStyle/>
          <a:p>
            <a:r>
              <a:rPr lang="en-US" altLang="zh-CN" sz="2800" b="1" dirty="0">
                <a:cs typeface="等线 Light" panose="02010600030101010101" charset="-122"/>
              </a:rPr>
              <a:t>10.3 </a:t>
            </a:r>
            <a:r>
              <a:rPr lang="zh-CN" altLang="en-US" sz="2800" b="1" dirty="0">
                <a:cs typeface="等线 Light" panose="02010600030101010101" charset="-122"/>
              </a:rPr>
              <a:t>当前流行的分布式数据库恢复技术及应用</a:t>
            </a:r>
            <a:endParaRPr lang="zh-CN" altLang="en-US" sz="2800" b="1" dirty="0"/>
          </a:p>
        </p:txBody>
      </p:sp>
      <p:sp>
        <p:nvSpPr>
          <p:cNvPr id="3" name="内容占位符 2">
            <a:extLst>
              <a:ext uri="{FF2B5EF4-FFF2-40B4-BE49-F238E27FC236}">
                <a16:creationId xmlns:a16="http://schemas.microsoft.com/office/drawing/2014/main" id="{64A8EE80-C932-4BF1-B53F-7B3487FC337B}"/>
              </a:ext>
            </a:extLst>
          </p:cNvPr>
          <p:cNvSpPr>
            <a:spLocks noGrp="1"/>
          </p:cNvSpPr>
          <p:nvPr>
            <p:ph idx="1"/>
          </p:nvPr>
        </p:nvSpPr>
        <p:spPr>
          <a:xfrm>
            <a:off x="838200" y="1285461"/>
            <a:ext cx="10515600" cy="5353463"/>
          </a:xfrm>
        </p:spPr>
        <p:txBody>
          <a:bodyPr>
            <a:normAutofit/>
          </a:bodyPr>
          <a:lstStyle/>
          <a:p>
            <a:r>
              <a:rPr lang="zh-CN" altLang="en-US" sz="2400" dirty="0"/>
              <a:t>       常见的</a:t>
            </a:r>
            <a:r>
              <a:rPr lang="zh-CN" altLang="en-US" sz="2400" dirty="0">
                <a:solidFill>
                  <a:srgbClr val="FF0000"/>
                </a:solidFill>
              </a:rPr>
              <a:t>分布式系统</a:t>
            </a:r>
            <a:r>
              <a:rPr lang="zh-CN" altLang="en-US" sz="2400" dirty="0"/>
              <a:t>中，应对机器宕机、网络异常等故障，需要有</a:t>
            </a:r>
            <a:r>
              <a:rPr lang="zh-CN" altLang="en-US" sz="2400" dirty="0">
                <a:solidFill>
                  <a:srgbClr val="FF0000"/>
                </a:solidFill>
              </a:rPr>
              <a:t>一致性协议</a:t>
            </a:r>
            <a:r>
              <a:rPr lang="zh-CN" altLang="en-US" sz="2400" dirty="0"/>
              <a:t>，来确保将集群中的服务器以容错的方式达成一致。一般要达到所有的服务器都达成一致要求太高，</a:t>
            </a:r>
            <a:r>
              <a:rPr lang="zh-CN" altLang="en-US" sz="2400" dirty="0">
                <a:solidFill>
                  <a:srgbClr val="FF0000"/>
                </a:solidFill>
              </a:rPr>
              <a:t>只要多数服务器（超过半数）达成一致就可以了</a:t>
            </a:r>
            <a:r>
              <a:rPr lang="zh-CN" altLang="en-US" sz="2400" dirty="0"/>
              <a:t>。</a:t>
            </a:r>
            <a:endParaRPr lang="en-US" altLang="zh-CN" sz="2400" dirty="0"/>
          </a:p>
          <a:p>
            <a:r>
              <a:rPr lang="zh-CN" altLang="en-US" sz="2400" b="1" dirty="0"/>
              <a:t>多副本读写的不同策略</a:t>
            </a:r>
            <a:endParaRPr lang="en-US" altLang="zh-CN" sz="2400" b="1" dirty="0"/>
          </a:p>
          <a:p>
            <a:r>
              <a:rPr lang="en-US" altLang="zh-CN" sz="2400" dirty="0"/>
              <a:t>        (1)</a:t>
            </a:r>
            <a:r>
              <a:rPr lang="zh-CN" altLang="en-US" sz="2400" dirty="0"/>
              <a:t>异步读写，会造成数据不一致；</a:t>
            </a:r>
            <a:endParaRPr lang="en-US" altLang="zh-CN" sz="2400" dirty="0"/>
          </a:p>
          <a:p>
            <a:r>
              <a:rPr lang="en-US" altLang="zh-CN" sz="2400" dirty="0"/>
              <a:t>        (2)</a:t>
            </a:r>
            <a:r>
              <a:rPr lang="zh-CN" altLang="en-US" sz="2400" dirty="0"/>
              <a:t>同步读写</a:t>
            </a:r>
            <a:r>
              <a:rPr lang="en-US" altLang="zh-CN" sz="2400" dirty="0"/>
              <a:t>, </a:t>
            </a:r>
            <a:r>
              <a:rPr lang="zh-CN" altLang="en-US" sz="2400" dirty="0"/>
              <a:t>一个节点的故障会导致整个读写失败；</a:t>
            </a:r>
            <a:endParaRPr lang="en-US" altLang="zh-CN" sz="2400" dirty="0"/>
          </a:p>
          <a:p>
            <a:r>
              <a:rPr lang="en-US" altLang="zh-CN" sz="2400" dirty="0"/>
              <a:t>        (3)</a:t>
            </a:r>
            <a:r>
              <a:rPr lang="zh-CN" altLang="en-US" sz="2400" dirty="0"/>
              <a:t>多数派读写，分布式系统中</a:t>
            </a:r>
            <a:r>
              <a:rPr lang="zh-CN" altLang="en-US" sz="2400" dirty="0">
                <a:solidFill>
                  <a:srgbClr val="FF0000"/>
                </a:solidFill>
              </a:rPr>
              <a:t>只要有超过一半的节点是一致的，一致性就达成了</a:t>
            </a:r>
            <a:r>
              <a:rPr lang="zh-CN" altLang="en-US" sz="2400" dirty="0"/>
              <a:t>；</a:t>
            </a:r>
            <a:endParaRPr lang="en-US" altLang="zh-CN" sz="2400" dirty="0"/>
          </a:p>
          <a:p>
            <a:r>
              <a:rPr lang="en-US" altLang="zh-CN" sz="2400" dirty="0"/>
              <a:t>        (4)</a:t>
            </a:r>
            <a:r>
              <a:rPr lang="zh-CN" altLang="en-US" sz="2400" dirty="0"/>
              <a:t>时间戳：后写者胜出。</a:t>
            </a:r>
            <a:endParaRPr lang="en-US" altLang="zh-CN" sz="2400" dirty="0"/>
          </a:p>
        </p:txBody>
      </p:sp>
      <p:sp>
        <p:nvSpPr>
          <p:cNvPr id="4" name="灯片编号占位符 3">
            <a:extLst>
              <a:ext uri="{FF2B5EF4-FFF2-40B4-BE49-F238E27FC236}">
                <a16:creationId xmlns:a16="http://schemas.microsoft.com/office/drawing/2014/main" id="{4ED7440C-3DEC-4C34-BF28-BECBC436BB2D}"/>
              </a:ext>
            </a:extLst>
          </p:cNvPr>
          <p:cNvSpPr>
            <a:spLocks noGrp="1"/>
          </p:cNvSpPr>
          <p:nvPr>
            <p:ph type="sldNum" sz="quarter" idx="12"/>
          </p:nvPr>
        </p:nvSpPr>
        <p:spPr/>
        <p:txBody>
          <a:bodyPr/>
          <a:lstStyle/>
          <a:p>
            <a:fld id="{C464E751-8DDD-48F4-87DB-3D6A7AC74B40}" type="slidenum">
              <a:rPr lang="zh-CN" altLang="en-US" smtClean="0"/>
              <a:pPr/>
              <a:t>31</a:t>
            </a:fld>
            <a:endParaRPr lang="zh-CN" altLang="en-US" dirty="0"/>
          </a:p>
        </p:txBody>
      </p:sp>
    </p:spTree>
    <p:extLst>
      <p:ext uri="{BB962C8B-B14F-4D97-AF65-F5344CB8AC3E}">
        <p14:creationId xmlns:p14="http://schemas.microsoft.com/office/powerpoint/2010/main" val="23243383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42925"/>
            <a:ext cx="10515600" cy="6010275"/>
          </a:xfrm>
        </p:spPr>
        <p:txBody>
          <a:bodyPr>
            <a:normAutofit/>
          </a:bodyPr>
          <a:lstStyle/>
          <a:p>
            <a:r>
              <a:rPr lang="zh-CN" altLang="en-US" sz="2400" dirty="0"/>
              <a:t>存在的问题：</a:t>
            </a:r>
            <a:endParaRPr lang="en-US" altLang="zh-CN" sz="2400" dirty="0"/>
          </a:p>
          <a:p>
            <a:r>
              <a:rPr lang="en-US" altLang="zh-CN" sz="2400" dirty="0"/>
              <a:t>       </a:t>
            </a:r>
            <a:r>
              <a:rPr lang="zh-CN" altLang="en-US" sz="2400" dirty="0"/>
              <a:t>无论是两阶段还是三阶段提交的终结和恢复协议，</a:t>
            </a:r>
            <a:r>
              <a:rPr lang="zh-CN" altLang="en-US" sz="2400" dirty="0">
                <a:solidFill>
                  <a:srgbClr val="FF0000"/>
                </a:solidFill>
              </a:rPr>
              <a:t>都无法彻底解决分布式的一致性问题</a:t>
            </a:r>
            <a:r>
              <a:rPr lang="zh-CN" altLang="en-US" sz="2400" dirty="0"/>
              <a:t>。</a:t>
            </a:r>
            <a:endParaRPr lang="en-US" altLang="zh-CN" sz="2400" dirty="0"/>
          </a:p>
          <a:p>
            <a:r>
              <a:rPr lang="en-US" altLang="zh-CN" sz="2400" dirty="0"/>
              <a:t>       </a:t>
            </a:r>
            <a:r>
              <a:rPr lang="zh-CN" altLang="zh-CN" sz="2400" dirty="0"/>
              <a:t>↓</a:t>
            </a:r>
            <a:endParaRPr lang="en-US" altLang="zh-CN" sz="2400" dirty="0"/>
          </a:p>
          <a:p>
            <a:r>
              <a:rPr lang="zh-CN" altLang="en-US" sz="2400" dirty="0"/>
              <a:t>容错性，分布式故障频发的情况下如何彻底解决分布式一致性问题？</a:t>
            </a:r>
            <a:endParaRPr lang="en-US" altLang="zh-CN" sz="2400" dirty="0"/>
          </a:p>
          <a:p>
            <a:r>
              <a:rPr lang="en-US" altLang="zh-CN" sz="2400" dirty="0"/>
              <a:t>       </a:t>
            </a:r>
            <a:r>
              <a:rPr lang="zh-CN" altLang="zh-CN" sz="2400" dirty="0"/>
              <a:t>↓</a:t>
            </a:r>
            <a:endParaRPr lang="en-US" altLang="zh-CN" sz="2400" dirty="0"/>
          </a:p>
          <a:p>
            <a:r>
              <a:rPr lang="zh-CN" altLang="en-US" sz="2400" b="1" dirty="0"/>
              <a:t>新的算法</a:t>
            </a:r>
            <a:endParaRPr lang="en-US" altLang="zh-CN" sz="2400" b="1" dirty="0"/>
          </a:p>
          <a:p>
            <a:r>
              <a:rPr lang="en-US" altLang="zh-CN" sz="2400" dirty="0"/>
              <a:t>       Paxos</a:t>
            </a:r>
            <a:r>
              <a:rPr lang="zh-CN" altLang="en-US" sz="2400" dirty="0"/>
              <a:t>算法、</a:t>
            </a:r>
            <a:r>
              <a:rPr lang="en-US" altLang="zh-CN" sz="2400" dirty="0"/>
              <a:t>Raft</a:t>
            </a:r>
            <a:r>
              <a:rPr lang="zh-CN" altLang="en-US" sz="2400" dirty="0"/>
              <a:t>算法都是</a:t>
            </a:r>
            <a:r>
              <a:rPr lang="zh-CN" altLang="en-US" sz="2400" dirty="0">
                <a:solidFill>
                  <a:srgbClr val="FF0000"/>
                </a:solidFill>
              </a:rPr>
              <a:t>用于解决（容错背景下）分布式一致性的算法</a:t>
            </a:r>
            <a:r>
              <a:rPr lang="zh-CN" altLang="en-US" sz="2400" dirty="0"/>
              <a:t>，二者都是</a:t>
            </a:r>
            <a:r>
              <a:rPr lang="zh-CN" altLang="en-US" sz="2400" dirty="0">
                <a:solidFill>
                  <a:srgbClr val="FF0000"/>
                </a:solidFill>
              </a:rPr>
              <a:t>在重要的环节中引入了选举投票的策略</a:t>
            </a:r>
            <a:r>
              <a:rPr lang="zh-CN" altLang="en-US" sz="2400" dirty="0"/>
              <a:t>，但是选举的具体过程不同。</a:t>
            </a:r>
            <a:endParaRPr lang="en-US" altLang="zh-CN" sz="2400" dirty="0"/>
          </a:p>
          <a:p>
            <a:r>
              <a:rPr lang="en-US" altLang="zh-CN" sz="2400" dirty="0"/>
              <a:t>       </a:t>
            </a:r>
            <a:r>
              <a:rPr lang="zh-CN" altLang="en-US" sz="2400" dirty="0">
                <a:solidFill>
                  <a:srgbClr val="00B0F0"/>
                </a:solidFill>
              </a:rPr>
              <a:t>有观点认为“</a:t>
            </a:r>
            <a:r>
              <a:rPr lang="en-US" altLang="zh-CN" sz="2400" dirty="0">
                <a:solidFill>
                  <a:srgbClr val="00B0F0"/>
                </a:solidFill>
              </a:rPr>
              <a:t>Raft</a:t>
            </a:r>
            <a:r>
              <a:rPr lang="zh-CN" altLang="en-US" sz="2400" dirty="0">
                <a:solidFill>
                  <a:srgbClr val="00B0F0"/>
                </a:solidFill>
              </a:rPr>
              <a:t>算法是在</a:t>
            </a:r>
            <a:r>
              <a:rPr lang="en-US" altLang="zh-CN" sz="2400" dirty="0">
                <a:solidFill>
                  <a:srgbClr val="00B0F0"/>
                </a:solidFill>
              </a:rPr>
              <a:t>Paxos</a:t>
            </a:r>
            <a:r>
              <a:rPr lang="zh-CN" altLang="en-US" sz="2400" dirty="0">
                <a:solidFill>
                  <a:srgbClr val="00B0F0"/>
                </a:solidFill>
              </a:rPr>
              <a:t>算法的基础上进一步设计产生的”，这体现了</a:t>
            </a:r>
            <a:r>
              <a:rPr lang="en-US" altLang="zh-CN" sz="2400" dirty="0">
                <a:solidFill>
                  <a:srgbClr val="00B0F0"/>
                </a:solidFill>
              </a:rPr>
              <a:t>Paxos</a:t>
            </a:r>
            <a:r>
              <a:rPr lang="zh-CN" altLang="en-US" sz="2400" dirty="0">
                <a:solidFill>
                  <a:srgbClr val="00B0F0"/>
                </a:solidFill>
              </a:rPr>
              <a:t>算法在业界的地位。</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32</a:t>
            </a:fld>
            <a:endParaRPr lang="zh-CN" altLang="en-US" dirty="0"/>
          </a:p>
        </p:txBody>
      </p:sp>
    </p:spTree>
    <p:extLst>
      <p:ext uri="{BB962C8B-B14F-4D97-AF65-F5344CB8AC3E}">
        <p14:creationId xmlns:p14="http://schemas.microsoft.com/office/powerpoint/2010/main" val="16784377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6AB83F-294A-42F5-9A2D-6BBA8C744945}"/>
              </a:ext>
            </a:extLst>
          </p:cNvPr>
          <p:cNvSpPr>
            <a:spLocks noGrp="1"/>
          </p:cNvSpPr>
          <p:nvPr>
            <p:ph type="title"/>
          </p:nvPr>
        </p:nvSpPr>
        <p:spPr/>
        <p:txBody>
          <a:bodyPr>
            <a:normAutofit/>
          </a:bodyPr>
          <a:lstStyle/>
          <a:p>
            <a:r>
              <a:rPr lang="en-US" altLang="zh-CN" sz="2800" b="1" dirty="0">
                <a:cs typeface="等线 Light" panose="02010600030101010101" charset="-122"/>
              </a:rPr>
              <a:t>10.3 </a:t>
            </a:r>
            <a:r>
              <a:rPr lang="zh-CN" altLang="en-US" sz="2800" b="1" dirty="0">
                <a:cs typeface="等线 Light" panose="02010600030101010101" charset="-122"/>
              </a:rPr>
              <a:t>当前流行的分布式数据库恢复技术及应用</a:t>
            </a:r>
            <a:endParaRPr lang="zh-CN" altLang="en-US" sz="2800" b="1" dirty="0"/>
          </a:p>
        </p:txBody>
      </p:sp>
      <p:sp>
        <p:nvSpPr>
          <p:cNvPr id="3" name="内容占位符 2">
            <a:extLst>
              <a:ext uri="{FF2B5EF4-FFF2-40B4-BE49-F238E27FC236}">
                <a16:creationId xmlns:a16="http://schemas.microsoft.com/office/drawing/2014/main" id="{64A8EE80-C932-4BF1-B53F-7B3487FC337B}"/>
              </a:ext>
            </a:extLst>
          </p:cNvPr>
          <p:cNvSpPr>
            <a:spLocks noGrp="1"/>
          </p:cNvSpPr>
          <p:nvPr>
            <p:ph idx="1"/>
          </p:nvPr>
        </p:nvSpPr>
        <p:spPr>
          <a:xfrm>
            <a:off x="838200" y="1285461"/>
            <a:ext cx="10515600" cy="5296313"/>
          </a:xfrm>
        </p:spPr>
        <p:txBody>
          <a:bodyPr>
            <a:normAutofit/>
          </a:bodyPr>
          <a:lstStyle/>
          <a:p>
            <a:r>
              <a:rPr lang="en-US" altLang="zh-CN" b="1" dirty="0"/>
              <a:t>10.3.1 Paxos</a:t>
            </a:r>
            <a:r>
              <a:rPr lang="zh-CN" altLang="en-US" b="1" dirty="0"/>
              <a:t>协议</a:t>
            </a:r>
            <a:endParaRPr lang="en-US" altLang="zh-CN" b="1" dirty="0"/>
          </a:p>
          <a:p>
            <a:r>
              <a:rPr lang="en-US" altLang="zh-CN" sz="2400" dirty="0"/>
              <a:t>       Paxos</a:t>
            </a:r>
            <a:r>
              <a:rPr lang="zh-CN" altLang="zh-CN" sz="2400" dirty="0"/>
              <a:t>算法是</a:t>
            </a:r>
            <a:r>
              <a:rPr lang="zh-CN" altLang="zh-CN" sz="2400" dirty="0">
                <a:solidFill>
                  <a:srgbClr val="FF0000"/>
                </a:solidFill>
              </a:rPr>
              <a:t>基于消息传递</a:t>
            </a:r>
            <a:r>
              <a:rPr lang="zh-CN" altLang="zh-CN" sz="2400" dirty="0"/>
              <a:t>且具有</a:t>
            </a:r>
            <a:r>
              <a:rPr lang="zh-CN" altLang="zh-CN" sz="2400" dirty="0">
                <a:solidFill>
                  <a:srgbClr val="FF0000"/>
                </a:solidFill>
              </a:rPr>
              <a:t>高度容错特性</a:t>
            </a:r>
            <a:r>
              <a:rPr lang="zh-CN" altLang="zh-CN" sz="2400" dirty="0"/>
              <a:t>的一致性算法，</a:t>
            </a:r>
            <a:r>
              <a:rPr lang="zh-CN" altLang="zh-CN" sz="2400" dirty="0">
                <a:solidFill>
                  <a:srgbClr val="FF0000"/>
                </a:solidFill>
              </a:rPr>
              <a:t>是目前公认的解决分布式一致性问题最有效的算法之一</a:t>
            </a:r>
            <a:r>
              <a:rPr lang="zh-CN" altLang="zh-CN" sz="2400" dirty="0"/>
              <a:t>。在</a:t>
            </a:r>
            <a:r>
              <a:rPr lang="en-US" altLang="zh-CN" sz="2400" dirty="0"/>
              <a:t>Paxos</a:t>
            </a:r>
            <a:r>
              <a:rPr lang="zh-CN" altLang="zh-CN" sz="2400" dirty="0"/>
              <a:t>算法中，有三种</a:t>
            </a:r>
            <a:r>
              <a:rPr lang="zh-CN" altLang="en-US" sz="2400" dirty="0">
                <a:solidFill>
                  <a:srgbClr val="FF0000"/>
                </a:solidFill>
              </a:rPr>
              <a:t>角色</a:t>
            </a:r>
            <a:r>
              <a:rPr lang="zh-CN" altLang="zh-CN" sz="2400" dirty="0"/>
              <a:t>：</a:t>
            </a:r>
            <a:endParaRPr lang="en-US" altLang="zh-CN" sz="2400" dirty="0"/>
          </a:p>
          <a:p>
            <a:pPr marL="630238" lvl="1" indent="17463">
              <a:buFont typeface="Wingdings" panose="05000000000000000000" pitchFamily="2" charset="2"/>
              <a:buChar char="Ø"/>
            </a:pPr>
            <a:r>
              <a:rPr lang="en-US" altLang="zh-CN" dirty="0"/>
              <a:t>Proposer</a:t>
            </a:r>
          </a:p>
          <a:p>
            <a:pPr marL="630238" lvl="1" indent="17463">
              <a:buFont typeface="Wingdings" panose="05000000000000000000" pitchFamily="2" charset="2"/>
              <a:buChar char="Ø"/>
            </a:pPr>
            <a:r>
              <a:rPr lang="en-US" altLang="zh-CN" dirty="0"/>
              <a:t>Acceptor</a:t>
            </a:r>
          </a:p>
          <a:p>
            <a:pPr marL="630238" lvl="1" indent="17463">
              <a:buFont typeface="Wingdings" panose="05000000000000000000" pitchFamily="2" charset="2"/>
              <a:buChar char="Ø"/>
            </a:pPr>
            <a:r>
              <a:rPr lang="en-US" altLang="zh-CN" dirty="0"/>
              <a:t>Learner</a:t>
            </a:r>
          </a:p>
          <a:p>
            <a:pPr lvl="1"/>
            <a:r>
              <a:rPr lang="zh-CN" altLang="en-US" sz="2400" dirty="0"/>
              <a:t>       </a:t>
            </a:r>
            <a:r>
              <a:rPr lang="zh-CN" altLang="en-US" sz="2400" dirty="0">
                <a:solidFill>
                  <a:srgbClr val="00B0F0"/>
                </a:solidFill>
              </a:rPr>
              <a:t>在具体实现中，一个进程可能同时充当多种角色。</a:t>
            </a:r>
            <a:endParaRPr lang="en-US" altLang="zh-CN" sz="2400" dirty="0">
              <a:solidFill>
                <a:srgbClr val="00B0F0"/>
              </a:solidFill>
            </a:endParaRPr>
          </a:p>
          <a:p>
            <a:pPr lvl="1"/>
            <a:r>
              <a:rPr lang="zh-CN" altLang="en-US" dirty="0"/>
              <a:t>       一个重要概念：</a:t>
            </a:r>
            <a:r>
              <a:rPr lang="zh-CN" altLang="en-US" dirty="0">
                <a:solidFill>
                  <a:srgbClr val="FF0000"/>
                </a:solidFill>
              </a:rPr>
              <a:t>提案（</a:t>
            </a:r>
            <a:r>
              <a:rPr lang="en-US" altLang="zh-CN" dirty="0">
                <a:solidFill>
                  <a:srgbClr val="FF0000"/>
                </a:solidFill>
              </a:rPr>
              <a:t>proposal</a:t>
            </a:r>
            <a:r>
              <a:rPr lang="zh-CN" altLang="en-US" dirty="0">
                <a:solidFill>
                  <a:srgbClr val="FF0000"/>
                </a:solidFill>
              </a:rPr>
              <a:t>）</a:t>
            </a:r>
            <a:r>
              <a:rPr lang="en-US" altLang="zh-CN" dirty="0">
                <a:solidFill>
                  <a:srgbClr val="FF0000"/>
                </a:solidFill>
              </a:rPr>
              <a:t>= </a:t>
            </a:r>
            <a:r>
              <a:rPr lang="zh-CN" altLang="en-US" dirty="0">
                <a:solidFill>
                  <a:srgbClr val="FF0000"/>
                </a:solidFill>
              </a:rPr>
              <a:t>提案编号</a:t>
            </a:r>
            <a:r>
              <a:rPr lang="en-US" altLang="zh-CN" dirty="0">
                <a:solidFill>
                  <a:srgbClr val="FF0000"/>
                </a:solidFill>
              </a:rPr>
              <a:t>+</a:t>
            </a:r>
            <a:r>
              <a:rPr lang="zh-CN" altLang="en-US" dirty="0">
                <a:solidFill>
                  <a:srgbClr val="FF0000"/>
                </a:solidFill>
              </a:rPr>
              <a:t>值</a:t>
            </a:r>
            <a:endParaRPr lang="en-US" altLang="zh-CN" dirty="0">
              <a:solidFill>
                <a:srgbClr val="FF0000"/>
              </a:solidFill>
            </a:endParaRPr>
          </a:p>
          <a:p>
            <a:pPr lvl="1"/>
            <a:r>
              <a:rPr lang="zh-CN" altLang="en-US" dirty="0"/>
              <a:t>编号表示提案被提出的顺序，值表示最终希望达成一致的数据。</a:t>
            </a:r>
            <a:endParaRPr lang="zh-CN" altLang="en-US" sz="2400" dirty="0"/>
          </a:p>
        </p:txBody>
      </p:sp>
      <p:sp>
        <p:nvSpPr>
          <p:cNvPr id="4" name="灯片编号占位符 3">
            <a:extLst>
              <a:ext uri="{FF2B5EF4-FFF2-40B4-BE49-F238E27FC236}">
                <a16:creationId xmlns:a16="http://schemas.microsoft.com/office/drawing/2014/main" id="{4ED7440C-3DEC-4C34-BF28-BECBC436BB2D}"/>
              </a:ext>
            </a:extLst>
          </p:cNvPr>
          <p:cNvSpPr>
            <a:spLocks noGrp="1"/>
          </p:cNvSpPr>
          <p:nvPr>
            <p:ph type="sldNum" sz="quarter" idx="12"/>
          </p:nvPr>
        </p:nvSpPr>
        <p:spPr/>
        <p:txBody>
          <a:bodyPr/>
          <a:lstStyle/>
          <a:p>
            <a:fld id="{C464E751-8DDD-48F4-87DB-3D6A7AC74B40}" type="slidenum">
              <a:rPr lang="zh-CN" altLang="en-US" smtClean="0"/>
              <a:pPr/>
              <a:t>33</a:t>
            </a:fld>
            <a:endParaRPr lang="zh-CN" altLang="en-US" dirty="0"/>
          </a:p>
        </p:txBody>
      </p:sp>
    </p:spTree>
    <p:extLst>
      <p:ext uri="{BB962C8B-B14F-4D97-AF65-F5344CB8AC3E}">
        <p14:creationId xmlns:p14="http://schemas.microsoft.com/office/powerpoint/2010/main" val="28927818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800" b="1" dirty="0"/>
              <a:t>10.3.1 Paxos</a:t>
            </a:r>
            <a:r>
              <a:rPr lang="zh-CN" altLang="en-US" sz="2800" b="1" dirty="0"/>
              <a:t>协议（续）</a:t>
            </a:r>
            <a:endParaRPr lang="zh-CN" altLang="en-US" sz="2800" dirty="0"/>
          </a:p>
        </p:txBody>
      </p:sp>
      <p:sp>
        <p:nvSpPr>
          <p:cNvPr id="3" name="内容占位符 2"/>
          <p:cNvSpPr>
            <a:spLocks noGrp="1"/>
          </p:cNvSpPr>
          <p:nvPr>
            <p:ph idx="1"/>
          </p:nvPr>
        </p:nvSpPr>
        <p:spPr>
          <a:xfrm>
            <a:off x="838200" y="1285462"/>
            <a:ext cx="10515600" cy="5302374"/>
          </a:xfrm>
        </p:spPr>
        <p:txBody>
          <a:bodyPr>
            <a:normAutofit lnSpcReduction="10000"/>
          </a:bodyPr>
          <a:lstStyle/>
          <a:p>
            <a:r>
              <a:rPr lang="en-US" altLang="zh-CN" sz="2400" dirty="0"/>
              <a:t>Proposer</a:t>
            </a:r>
            <a:r>
              <a:rPr lang="zh-CN" altLang="en-US" sz="2400" dirty="0"/>
              <a:t>可以</a:t>
            </a:r>
            <a:r>
              <a:rPr lang="zh-CN" altLang="en-US" sz="2400" dirty="0">
                <a:solidFill>
                  <a:srgbClr val="FF0000"/>
                </a:solidFill>
              </a:rPr>
              <a:t>提出提案</a:t>
            </a:r>
            <a:r>
              <a:rPr lang="zh-CN" altLang="en-US" sz="2400" dirty="0"/>
              <a:t>，</a:t>
            </a:r>
            <a:r>
              <a:rPr lang="en-US" altLang="zh-CN" sz="2400" dirty="0"/>
              <a:t>Acceptor</a:t>
            </a:r>
            <a:r>
              <a:rPr lang="zh-CN" altLang="en-US" sz="2400" dirty="0"/>
              <a:t>可以</a:t>
            </a:r>
            <a:r>
              <a:rPr lang="zh-CN" altLang="en-US" sz="2400" dirty="0">
                <a:solidFill>
                  <a:srgbClr val="FF0000"/>
                </a:solidFill>
              </a:rPr>
              <a:t>接受提案</a:t>
            </a:r>
            <a:r>
              <a:rPr lang="zh-CN" altLang="en-US" sz="2400" dirty="0"/>
              <a:t>。</a:t>
            </a:r>
            <a:endParaRPr lang="en-US" altLang="zh-CN" sz="2400" dirty="0"/>
          </a:p>
          <a:p>
            <a:r>
              <a:rPr lang="en-US" altLang="zh-CN" sz="2400" dirty="0"/>
              <a:t>      Proposer</a:t>
            </a:r>
            <a:r>
              <a:rPr lang="zh-CN" altLang="en-US" sz="2400" dirty="0"/>
              <a:t>希望自己的提案值被选定，每个</a:t>
            </a:r>
            <a:r>
              <a:rPr lang="en-US" altLang="zh-CN" sz="2400" dirty="0"/>
              <a:t>Acceptor</a:t>
            </a:r>
            <a:r>
              <a:rPr lang="zh-CN" altLang="en-US" sz="2400" dirty="0">
                <a:solidFill>
                  <a:srgbClr val="FF0000"/>
                </a:solidFill>
              </a:rPr>
              <a:t>决定自己接受哪个提案值</a:t>
            </a:r>
            <a:r>
              <a:rPr lang="zh-CN" altLang="en-US" sz="2400" dirty="0"/>
              <a:t>被选定。</a:t>
            </a:r>
            <a:endParaRPr lang="en-US" altLang="zh-CN" sz="2400" dirty="0"/>
          </a:p>
          <a:p>
            <a:r>
              <a:rPr lang="zh-CN" altLang="en-US" sz="2400" dirty="0"/>
              <a:t>      </a:t>
            </a:r>
            <a:r>
              <a:rPr lang="en-US" altLang="zh-CN" sz="2400" dirty="0"/>
              <a:t>Paxos</a:t>
            </a:r>
            <a:r>
              <a:rPr lang="zh-CN" altLang="en-US" sz="2400" dirty="0"/>
              <a:t>算法最终对数据的值达成一致：</a:t>
            </a:r>
            <a:r>
              <a:rPr lang="en-US" altLang="zh-CN" sz="2400" dirty="0"/>
              <a:t>Proposer</a:t>
            </a:r>
            <a:r>
              <a:rPr lang="zh-CN" altLang="en-US" sz="2400" dirty="0"/>
              <a:t>、</a:t>
            </a:r>
            <a:r>
              <a:rPr lang="en-US" altLang="zh-CN" sz="2400" dirty="0"/>
              <a:t>Acceptor</a:t>
            </a:r>
            <a:r>
              <a:rPr lang="zh-CN" altLang="en-US" sz="2400" dirty="0"/>
              <a:t>、</a:t>
            </a:r>
            <a:r>
              <a:rPr lang="en-US" altLang="zh-CN" sz="2400" dirty="0"/>
              <a:t>Learner</a:t>
            </a:r>
            <a:r>
              <a:rPr lang="zh-CN" altLang="en-US" sz="2400" dirty="0"/>
              <a:t>都认同（容错性质的）具体某一个提案值应该被选定。</a:t>
            </a:r>
            <a:endParaRPr lang="en-US" altLang="zh-CN" sz="2400" dirty="0"/>
          </a:p>
          <a:p>
            <a:r>
              <a:rPr lang="zh-CN" altLang="en-US" sz="2400" b="1" dirty="0"/>
              <a:t>不同角色的视角：</a:t>
            </a:r>
            <a:endParaRPr lang="en-US" altLang="zh-CN" sz="2400" b="1" dirty="0"/>
          </a:p>
          <a:p>
            <a:r>
              <a:rPr lang="en-US" altLang="zh-CN" sz="2400" b="1" dirty="0"/>
              <a:t>Proposer</a:t>
            </a:r>
            <a:r>
              <a:rPr lang="zh-CN" altLang="en-US" sz="2400" dirty="0"/>
              <a:t>：只要发出的提案被</a:t>
            </a:r>
            <a:r>
              <a:rPr lang="zh-CN" altLang="en-US" sz="2400" dirty="0">
                <a:solidFill>
                  <a:srgbClr val="FF0000"/>
                </a:solidFill>
              </a:rPr>
              <a:t>半数以上的</a:t>
            </a:r>
            <a:r>
              <a:rPr lang="en-US" altLang="zh-CN" sz="2400" dirty="0">
                <a:solidFill>
                  <a:srgbClr val="FF0000"/>
                </a:solidFill>
              </a:rPr>
              <a:t>Acceptor</a:t>
            </a:r>
            <a:r>
              <a:rPr lang="zh-CN" altLang="en-US" sz="2400" dirty="0">
                <a:solidFill>
                  <a:srgbClr val="FF0000"/>
                </a:solidFill>
              </a:rPr>
              <a:t>接受</a:t>
            </a:r>
            <a:r>
              <a:rPr lang="zh-CN" altLang="en-US" sz="2400" dirty="0"/>
              <a:t>，就认为该提案被选定了。</a:t>
            </a:r>
            <a:endParaRPr lang="en-US" altLang="zh-CN" sz="2400" dirty="0"/>
          </a:p>
          <a:p>
            <a:r>
              <a:rPr lang="en-US" altLang="zh-CN" sz="2400" b="1" dirty="0"/>
              <a:t>Acceptor</a:t>
            </a:r>
            <a:r>
              <a:rPr lang="zh-CN" altLang="en-US" sz="2400" dirty="0"/>
              <a:t>：只要</a:t>
            </a:r>
            <a:r>
              <a:rPr lang="zh-CN" altLang="en-US" sz="2400" dirty="0">
                <a:solidFill>
                  <a:srgbClr val="FF0000"/>
                </a:solidFill>
              </a:rPr>
              <a:t>自己最终接受了某个</a:t>
            </a:r>
            <a:r>
              <a:rPr lang="zh-CN" altLang="en-US" sz="2400" dirty="0"/>
              <a:t>提案，就认为该提案里的值被选定了。</a:t>
            </a:r>
            <a:endParaRPr lang="en-US" altLang="zh-CN" sz="2400" dirty="0"/>
          </a:p>
          <a:p>
            <a:r>
              <a:rPr lang="en-US" altLang="zh-CN" sz="2400" b="1" dirty="0"/>
              <a:t>Learner</a:t>
            </a:r>
            <a:r>
              <a:rPr lang="zh-CN" altLang="en-US" sz="2400" dirty="0"/>
              <a:t>：</a:t>
            </a:r>
            <a:r>
              <a:rPr lang="en-US" altLang="zh-CN" sz="2400" dirty="0">
                <a:solidFill>
                  <a:srgbClr val="FF0000"/>
                </a:solidFill>
              </a:rPr>
              <a:t>Acceptor</a:t>
            </a:r>
            <a:r>
              <a:rPr lang="zh-CN" altLang="en-US" sz="2400" dirty="0">
                <a:solidFill>
                  <a:srgbClr val="FF0000"/>
                </a:solidFill>
              </a:rPr>
              <a:t>告诉自己哪个值</a:t>
            </a:r>
            <a:r>
              <a:rPr lang="zh-CN" altLang="en-US" sz="2400" dirty="0"/>
              <a:t>被选定，</a:t>
            </a:r>
            <a:r>
              <a:rPr lang="en-US" altLang="zh-CN" sz="2400" dirty="0"/>
              <a:t>Learner</a:t>
            </a:r>
            <a:r>
              <a:rPr lang="zh-CN" altLang="en-US" sz="2400" dirty="0"/>
              <a:t>就认为该值是最终被选定的值。</a:t>
            </a:r>
            <a:endParaRPr lang="en-US" altLang="zh-CN" sz="2400"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34</a:t>
            </a:fld>
            <a:endParaRPr lang="zh-CN" altLang="en-US" dirty="0"/>
          </a:p>
        </p:txBody>
      </p:sp>
    </p:spTree>
    <p:extLst>
      <p:ext uri="{BB962C8B-B14F-4D97-AF65-F5344CB8AC3E}">
        <p14:creationId xmlns:p14="http://schemas.microsoft.com/office/powerpoint/2010/main" val="1837830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800" b="1" dirty="0"/>
              <a:t>10.3.1 Paxos</a:t>
            </a:r>
            <a:r>
              <a:rPr lang="zh-CN" altLang="en-US" sz="2800" b="1" dirty="0"/>
              <a:t>协议（续）</a:t>
            </a:r>
            <a:endParaRPr lang="zh-CN" altLang="en-US" sz="2800" dirty="0"/>
          </a:p>
        </p:txBody>
      </p:sp>
      <p:sp>
        <p:nvSpPr>
          <p:cNvPr id="3" name="内容占位符 2"/>
          <p:cNvSpPr>
            <a:spLocks noGrp="1"/>
          </p:cNvSpPr>
          <p:nvPr>
            <p:ph idx="1"/>
          </p:nvPr>
        </p:nvSpPr>
        <p:spPr>
          <a:xfrm>
            <a:off x="838200" y="1285462"/>
            <a:ext cx="10515600" cy="5302374"/>
          </a:xfrm>
        </p:spPr>
        <p:txBody>
          <a:bodyPr>
            <a:normAutofit fontScale="92500" lnSpcReduction="10000"/>
          </a:bodyPr>
          <a:lstStyle/>
          <a:p>
            <a:r>
              <a:rPr lang="zh-CN" altLang="en-US" sz="2400" b="1" dirty="0"/>
              <a:t>一致性算法的安全性要求：</a:t>
            </a:r>
            <a:endParaRPr lang="en-US" altLang="zh-CN" sz="2400" b="1" dirty="0"/>
          </a:p>
          <a:p>
            <a:r>
              <a:rPr lang="zh-CN" altLang="en-US" sz="2400" dirty="0"/>
              <a:t>（</a:t>
            </a:r>
            <a:r>
              <a:rPr lang="en-US" altLang="zh-CN" sz="2400" dirty="0"/>
              <a:t>1</a:t>
            </a:r>
            <a:r>
              <a:rPr lang="zh-CN" altLang="en-US" sz="2400" dirty="0"/>
              <a:t>）只有</a:t>
            </a:r>
            <a:r>
              <a:rPr lang="zh-CN" altLang="en-US" sz="2400" dirty="0">
                <a:solidFill>
                  <a:srgbClr val="FF0000"/>
                </a:solidFill>
              </a:rPr>
              <a:t>被提出的值</a:t>
            </a:r>
            <a:r>
              <a:rPr lang="zh-CN" altLang="en-US" sz="2400" dirty="0"/>
              <a:t>才能被选定，如果没有值被提出就不应该有值被选定。</a:t>
            </a:r>
            <a:endParaRPr lang="en-US" altLang="zh-CN" sz="2400" dirty="0"/>
          </a:p>
          <a:p>
            <a:r>
              <a:rPr lang="zh-CN" altLang="en-US" sz="2400" dirty="0"/>
              <a:t>（</a:t>
            </a:r>
            <a:r>
              <a:rPr lang="en-US" altLang="zh-CN" sz="2400" dirty="0"/>
              <a:t>2</a:t>
            </a:r>
            <a:r>
              <a:rPr lang="zh-CN" altLang="en-US" sz="2400" dirty="0"/>
              <a:t>）一致性算法要保证提出的多个值中</a:t>
            </a:r>
            <a:r>
              <a:rPr lang="zh-CN" altLang="en-US" sz="2400" dirty="0">
                <a:solidFill>
                  <a:srgbClr val="FF0000"/>
                </a:solidFill>
              </a:rPr>
              <a:t>只能有一个</a:t>
            </a:r>
            <a:r>
              <a:rPr lang="zh-CN" altLang="en-US" sz="2400" dirty="0"/>
              <a:t>被（合法）选定。</a:t>
            </a:r>
            <a:endParaRPr lang="en-US" altLang="zh-CN" sz="2400" dirty="0"/>
          </a:p>
          <a:p>
            <a:r>
              <a:rPr lang="zh-CN" altLang="en-US" sz="2400" dirty="0"/>
              <a:t>（</a:t>
            </a:r>
            <a:r>
              <a:rPr lang="en-US" altLang="zh-CN" sz="2400" dirty="0"/>
              <a:t>3</a:t>
            </a:r>
            <a:r>
              <a:rPr lang="zh-CN" altLang="en-US" sz="2400" dirty="0"/>
              <a:t>）如果一个值被选定，则</a:t>
            </a:r>
            <a:r>
              <a:rPr lang="zh-CN" altLang="en-US" sz="2400" dirty="0">
                <a:solidFill>
                  <a:srgbClr val="FF0000"/>
                </a:solidFill>
              </a:rPr>
              <a:t>所有进程都应该能获取</a:t>
            </a:r>
            <a:r>
              <a:rPr lang="zh-CN" altLang="en-US" sz="2400" dirty="0"/>
              <a:t>到该选定的的值。</a:t>
            </a:r>
            <a:endParaRPr lang="en-US" altLang="zh-CN" sz="2400" dirty="0"/>
          </a:p>
          <a:p>
            <a:r>
              <a:rPr lang="en-US" altLang="zh-CN" sz="2400" dirty="0"/>
              <a:t>      Paxos</a:t>
            </a:r>
            <a:r>
              <a:rPr lang="zh-CN" altLang="en-US" sz="2400" dirty="0"/>
              <a:t>算法的目标：保证最终有且仅有一个值被选定，并且当该值被选定后，所有进程最终都能获取到该值。</a:t>
            </a:r>
            <a:r>
              <a:rPr lang="en-US" altLang="zh-CN" sz="2400" i="1" dirty="0">
                <a:solidFill>
                  <a:srgbClr val="00B0F0"/>
                </a:solidFill>
              </a:rPr>
              <a:t>——</a:t>
            </a:r>
            <a:r>
              <a:rPr lang="zh-CN" altLang="en-US" sz="2400" i="1" dirty="0">
                <a:solidFill>
                  <a:srgbClr val="00B0F0"/>
                </a:solidFill>
              </a:rPr>
              <a:t>（</a:t>
            </a:r>
            <a:r>
              <a:rPr lang="en-US" altLang="zh-CN" sz="2400" i="1" dirty="0">
                <a:solidFill>
                  <a:srgbClr val="00B0F0"/>
                </a:solidFill>
              </a:rPr>
              <a:t>2</a:t>
            </a:r>
            <a:r>
              <a:rPr lang="zh-CN" altLang="en-US" sz="2400" i="1" dirty="0">
                <a:solidFill>
                  <a:srgbClr val="00B0F0"/>
                </a:solidFill>
              </a:rPr>
              <a:t>、 </a:t>
            </a:r>
            <a:r>
              <a:rPr lang="en-US" altLang="zh-CN" sz="2400" i="1" dirty="0">
                <a:solidFill>
                  <a:srgbClr val="00B0F0"/>
                </a:solidFill>
              </a:rPr>
              <a:t>3</a:t>
            </a:r>
            <a:r>
              <a:rPr lang="zh-CN" altLang="en-US" sz="2400" i="1" dirty="0">
                <a:solidFill>
                  <a:srgbClr val="00B0F0"/>
                </a:solidFill>
              </a:rPr>
              <a:t>）</a:t>
            </a:r>
            <a:endParaRPr lang="en-US" altLang="zh-CN" sz="2400" i="1" dirty="0">
              <a:solidFill>
                <a:srgbClr val="00B0F0"/>
              </a:solidFill>
            </a:endParaRPr>
          </a:p>
          <a:p>
            <a:r>
              <a:rPr lang="en-US" altLang="zh-CN" sz="2400" dirty="0"/>
              <a:t>      Paxos</a:t>
            </a:r>
            <a:r>
              <a:rPr lang="zh-CN" altLang="en-US" sz="2400" dirty="0"/>
              <a:t>算法规定：</a:t>
            </a:r>
            <a:endParaRPr lang="en-US" altLang="zh-CN" sz="2400" dirty="0"/>
          </a:p>
          <a:p>
            <a:r>
              <a:rPr lang="zh-CN" altLang="en-US" sz="2400" dirty="0">
                <a:solidFill>
                  <a:srgbClr val="FF0000"/>
                </a:solidFill>
              </a:rPr>
              <a:t>（</a:t>
            </a:r>
            <a:r>
              <a:rPr lang="en-US" altLang="zh-CN" sz="2400" dirty="0">
                <a:solidFill>
                  <a:srgbClr val="FF0000"/>
                </a:solidFill>
              </a:rPr>
              <a:t>1</a:t>
            </a:r>
            <a:r>
              <a:rPr lang="zh-CN" altLang="en-US" sz="2400" dirty="0">
                <a:solidFill>
                  <a:srgbClr val="FF0000"/>
                </a:solidFill>
              </a:rPr>
              <a:t>）一个</a:t>
            </a:r>
            <a:r>
              <a:rPr lang="en-US" altLang="zh-CN" sz="2400" dirty="0">
                <a:solidFill>
                  <a:srgbClr val="FF0000"/>
                </a:solidFill>
              </a:rPr>
              <a:t>Acceptor</a:t>
            </a:r>
            <a:r>
              <a:rPr lang="zh-CN" altLang="en-US" sz="2400" dirty="0">
                <a:solidFill>
                  <a:srgbClr val="FF0000"/>
                </a:solidFill>
              </a:rPr>
              <a:t>必须接受它收到的第一个提案</a:t>
            </a:r>
            <a:r>
              <a:rPr lang="en-US" altLang="zh-CN" sz="2400" dirty="0"/>
              <a:t>——</a:t>
            </a:r>
            <a:r>
              <a:rPr lang="zh-CN" altLang="en-US" sz="2400" dirty="0"/>
              <a:t>为了保证即使只有一个</a:t>
            </a:r>
            <a:r>
              <a:rPr lang="en-US" altLang="zh-CN" sz="2400" dirty="0"/>
              <a:t>Proposer</a:t>
            </a:r>
            <a:r>
              <a:rPr lang="zh-CN" altLang="en-US" sz="2400" dirty="0"/>
              <a:t>提出一个值，该值也会被选定。</a:t>
            </a:r>
            <a:endParaRPr lang="en-US" altLang="zh-CN" sz="2400" dirty="0"/>
          </a:p>
          <a:p>
            <a:r>
              <a:rPr lang="zh-CN" altLang="en-US" sz="2400" dirty="0">
                <a:solidFill>
                  <a:srgbClr val="FF0000"/>
                </a:solidFill>
              </a:rPr>
              <a:t>（</a:t>
            </a:r>
            <a:r>
              <a:rPr lang="en-US" altLang="zh-CN" sz="2400" dirty="0">
                <a:solidFill>
                  <a:srgbClr val="FF0000"/>
                </a:solidFill>
              </a:rPr>
              <a:t>2</a:t>
            </a:r>
            <a:r>
              <a:rPr lang="zh-CN" altLang="en-US" sz="2400" dirty="0">
                <a:solidFill>
                  <a:srgbClr val="FF0000"/>
                </a:solidFill>
              </a:rPr>
              <a:t>）一个提案被选定需要半数以上的</a:t>
            </a:r>
            <a:r>
              <a:rPr lang="en-US" altLang="zh-CN" sz="2400" dirty="0">
                <a:solidFill>
                  <a:srgbClr val="FF0000"/>
                </a:solidFill>
              </a:rPr>
              <a:t>Acceptor</a:t>
            </a:r>
            <a:r>
              <a:rPr lang="zh-CN" altLang="en-US" sz="2400" dirty="0">
                <a:solidFill>
                  <a:srgbClr val="FF0000"/>
                </a:solidFill>
              </a:rPr>
              <a:t>接受</a:t>
            </a:r>
            <a:r>
              <a:rPr lang="en-US" altLang="zh-CN" sz="2400" dirty="0"/>
              <a:t>——</a:t>
            </a:r>
            <a:r>
              <a:rPr lang="zh-CN" altLang="en-US" sz="2400" dirty="0"/>
              <a:t>为了避免多个</a:t>
            </a:r>
            <a:r>
              <a:rPr lang="en-US" altLang="zh-CN" sz="2400" dirty="0"/>
              <a:t>Proposer</a:t>
            </a:r>
            <a:r>
              <a:rPr lang="zh-CN" altLang="en-US" sz="2400" dirty="0"/>
              <a:t>向多个</a:t>
            </a:r>
            <a:r>
              <a:rPr lang="en-US" altLang="zh-CN" sz="2400" dirty="0"/>
              <a:t>Acceptor</a:t>
            </a:r>
            <a:r>
              <a:rPr lang="zh-CN" altLang="en-US" sz="2400" dirty="0"/>
              <a:t>提案后，出现不同的值被选定的不一致问题。</a:t>
            </a:r>
            <a:endParaRPr lang="en-US" altLang="zh-CN" sz="2400"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35</a:t>
            </a:fld>
            <a:endParaRPr lang="zh-CN" altLang="en-US" dirty="0"/>
          </a:p>
        </p:txBody>
      </p:sp>
    </p:spTree>
    <p:extLst>
      <p:ext uri="{BB962C8B-B14F-4D97-AF65-F5344CB8AC3E}">
        <p14:creationId xmlns:p14="http://schemas.microsoft.com/office/powerpoint/2010/main" val="2496361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9D4C9D-47EC-4828-A8FA-40A8A2F429C3}"/>
              </a:ext>
            </a:extLst>
          </p:cNvPr>
          <p:cNvSpPr>
            <a:spLocks noGrp="1"/>
          </p:cNvSpPr>
          <p:nvPr>
            <p:ph type="title"/>
          </p:nvPr>
        </p:nvSpPr>
        <p:spPr/>
        <p:txBody>
          <a:bodyPr/>
          <a:lstStyle/>
          <a:p>
            <a:r>
              <a:rPr lang="en-US" altLang="zh-CN" sz="2800" b="1" dirty="0">
                <a:solidFill>
                  <a:prstClr val="black"/>
                </a:solidFill>
              </a:rPr>
              <a:t>10.3.1 Paxos</a:t>
            </a:r>
            <a:r>
              <a:rPr lang="zh-CN" altLang="en-US" sz="2800" b="1" dirty="0">
                <a:solidFill>
                  <a:prstClr val="black"/>
                </a:solidFill>
              </a:rPr>
              <a:t>协议（续）</a:t>
            </a:r>
            <a:endParaRPr lang="zh-CN" altLang="en-US" dirty="0"/>
          </a:p>
        </p:txBody>
      </p:sp>
      <p:sp>
        <p:nvSpPr>
          <p:cNvPr id="3" name="内容占位符 2">
            <a:extLst>
              <a:ext uri="{FF2B5EF4-FFF2-40B4-BE49-F238E27FC236}">
                <a16:creationId xmlns:a16="http://schemas.microsoft.com/office/drawing/2014/main" id="{D5571A2D-3C33-4693-BEB8-09AE4C69C1FC}"/>
              </a:ext>
            </a:extLst>
          </p:cNvPr>
          <p:cNvSpPr>
            <a:spLocks noGrp="1"/>
          </p:cNvSpPr>
          <p:nvPr>
            <p:ph idx="1"/>
          </p:nvPr>
        </p:nvSpPr>
        <p:spPr>
          <a:xfrm>
            <a:off x="838200" y="1285461"/>
            <a:ext cx="10515600" cy="5371647"/>
          </a:xfrm>
        </p:spPr>
        <p:txBody>
          <a:bodyPr>
            <a:normAutofit/>
          </a:bodyPr>
          <a:lstStyle/>
          <a:p>
            <a:r>
              <a:rPr lang="zh-CN" altLang="en-US" sz="2400" dirty="0"/>
              <a:t>隐含的结论：一个</a:t>
            </a:r>
            <a:r>
              <a:rPr lang="en-US" altLang="zh-CN" sz="2400" dirty="0"/>
              <a:t>Acceptor</a:t>
            </a:r>
            <a:r>
              <a:rPr lang="zh-CN" altLang="en-US" sz="2400" dirty="0"/>
              <a:t>必须能够</a:t>
            </a:r>
            <a:r>
              <a:rPr lang="zh-CN" altLang="en-US" sz="2400" dirty="0">
                <a:solidFill>
                  <a:srgbClr val="FF0000"/>
                </a:solidFill>
              </a:rPr>
              <a:t>接受</a:t>
            </a:r>
            <a:r>
              <a:rPr lang="zh-CN" altLang="en-US" sz="2400" dirty="0"/>
              <a:t>多个提案，但同时又必须保证所有被</a:t>
            </a:r>
            <a:r>
              <a:rPr lang="zh-CN" altLang="en-US" sz="2400" dirty="0">
                <a:solidFill>
                  <a:srgbClr val="FF0000"/>
                </a:solidFill>
              </a:rPr>
              <a:t>选定</a:t>
            </a:r>
            <a:r>
              <a:rPr lang="zh-CN" altLang="en-US" sz="2400" dirty="0"/>
              <a:t>的提案都具有相同的值。</a:t>
            </a:r>
            <a:endParaRPr lang="en-US" altLang="zh-CN" sz="2400" dirty="0"/>
          </a:p>
          <a:p>
            <a:r>
              <a:rPr lang="en-US" altLang="zh-CN" sz="2400" dirty="0"/>
              <a:t>        </a:t>
            </a:r>
            <a:r>
              <a:rPr lang="zh-CN" altLang="zh-CN" sz="2400" dirty="0"/>
              <a:t>↓</a:t>
            </a:r>
            <a:endParaRPr lang="en-US" altLang="zh-CN" sz="2400" dirty="0"/>
          </a:p>
          <a:p>
            <a:r>
              <a:rPr lang="zh-CN" altLang="en-US" sz="2400" dirty="0"/>
              <a:t>规定：如果某个</a:t>
            </a:r>
            <a:r>
              <a:rPr lang="zh-CN" altLang="en-US" sz="2400" dirty="0">
                <a:solidFill>
                  <a:srgbClr val="FF0000"/>
                </a:solidFill>
              </a:rPr>
              <a:t>值为</a:t>
            </a:r>
            <a:r>
              <a:rPr lang="en-US" altLang="zh-CN" sz="2400" dirty="0">
                <a:solidFill>
                  <a:srgbClr val="FF0000"/>
                </a:solidFill>
              </a:rPr>
              <a:t>v</a:t>
            </a:r>
            <a:r>
              <a:rPr lang="zh-CN" altLang="en-US" sz="2400" dirty="0">
                <a:solidFill>
                  <a:srgbClr val="FF0000"/>
                </a:solidFill>
              </a:rPr>
              <a:t>的提案被选定</a:t>
            </a:r>
            <a:r>
              <a:rPr lang="zh-CN" altLang="en-US" sz="2400" dirty="0"/>
              <a:t>，那么每个</a:t>
            </a:r>
            <a:r>
              <a:rPr lang="zh-CN" altLang="en-US" sz="2400" dirty="0">
                <a:solidFill>
                  <a:srgbClr val="FF0000"/>
                </a:solidFill>
              </a:rPr>
              <a:t>编号更高的被</a:t>
            </a:r>
            <a:r>
              <a:rPr lang="en-US" altLang="zh-CN" sz="2400" dirty="0">
                <a:solidFill>
                  <a:srgbClr val="FF0000"/>
                </a:solidFill>
              </a:rPr>
              <a:t>Acceptor</a:t>
            </a:r>
            <a:r>
              <a:rPr lang="zh-CN" altLang="en-US" sz="2400" dirty="0">
                <a:solidFill>
                  <a:srgbClr val="FF0000"/>
                </a:solidFill>
              </a:rPr>
              <a:t>接受的</a:t>
            </a:r>
            <a:r>
              <a:rPr lang="zh-CN" altLang="en-US" sz="2400" dirty="0"/>
              <a:t>提案的</a:t>
            </a:r>
            <a:r>
              <a:rPr lang="zh-CN" altLang="en-US" sz="2400" dirty="0">
                <a:solidFill>
                  <a:srgbClr val="FF0000"/>
                </a:solidFill>
              </a:rPr>
              <a:t>值必须也是</a:t>
            </a:r>
            <a:r>
              <a:rPr lang="en-US" altLang="zh-CN" sz="2400" dirty="0">
                <a:solidFill>
                  <a:srgbClr val="FF0000"/>
                </a:solidFill>
              </a:rPr>
              <a:t>v</a:t>
            </a:r>
            <a:r>
              <a:rPr lang="zh-CN" altLang="en-US" sz="2400" dirty="0"/>
              <a:t>。</a:t>
            </a:r>
            <a:endParaRPr lang="en-US" altLang="zh-CN" sz="2400" dirty="0"/>
          </a:p>
          <a:p>
            <a:r>
              <a:rPr lang="en-US" altLang="zh-CN" sz="2400" dirty="0"/>
              <a:t>        </a:t>
            </a:r>
            <a:r>
              <a:rPr lang="zh-CN" altLang="zh-CN" sz="2400" dirty="0"/>
              <a:t>↓</a:t>
            </a:r>
            <a:endParaRPr lang="en-US" altLang="zh-CN" sz="2400" dirty="0"/>
          </a:p>
          <a:p>
            <a:r>
              <a:rPr lang="zh-CN" altLang="en-US" sz="2400" dirty="0"/>
              <a:t>对于任意的新提案</a:t>
            </a:r>
            <a:r>
              <a:rPr lang="en-US" altLang="zh-CN" sz="2400" dirty="0"/>
              <a:t>[N, v]</a:t>
            </a:r>
            <a:r>
              <a:rPr lang="zh-CN" altLang="en-US" sz="2400" dirty="0"/>
              <a:t>如果</a:t>
            </a:r>
            <a:r>
              <a:rPr lang="zh-CN" altLang="en-US" sz="2400" dirty="0">
                <a:solidFill>
                  <a:srgbClr val="FF0000"/>
                </a:solidFill>
              </a:rPr>
              <a:t>要被提出</a:t>
            </a:r>
            <a:r>
              <a:rPr lang="zh-CN" altLang="en-US" sz="2400" dirty="0"/>
              <a:t>，则需要存在一个半数以上的</a:t>
            </a:r>
            <a:r>
              <a:rPr lang="en-US" altLang="zh-CN" sz="2400" dirty="0"/>
              <a:t>Acceptor</a:t>
            </a:r>
            <a:r>
              <a:rPr lang="zh-CN" altLang="en-US" sz="2400" dirty="0"/>
              <a:t>组成的集合</a:t>
            </a:r>
            <a:r>
              <a:rPr lang="en-US" altLang="zh-CN" sz="2400" dirty="0"/>
              <a:t>S</a:t>
            </a:r>
            <a:r>
              <a:rPr lang="zh-CN" altLang="en-US" sz="2400" dirty="0"/>
              <a:t>，满足以下两个条件中的</a:t>
            </a:r>
            <a:r>
              <a:rPr lang="zh-CN" altLang="en-US" sz="2400" dirty="0">
                <a:solidFill>
                  <a:srgbClr val="FF0000"/>
                </a:solidFill>
              </a:rPr>
              <a:t>任意一个</a:t>
            </a:r>
            <a:r>
              <a:rPr lang="zh-CN" altLang="en-US" sz="2400" dirty="0"/>
              <a:t>：</a:t>
            </a:r>
            <a:endParaRPr lang="en-US" altLang="zh-CN" sz="2400" dirty="0"/>
          </a:p>
          <a:p>
            <a:r>
              <a:rPr lang="zh-CN" altLang="en-US" sz="2400" dirty="0"/>
              <a:t>（</a:t>
            </a:r>
            <a:r>
              <a:rPr lang="en-US" altLang="zh-CN" sz="2400" dirty="0"/>
              <a:t>1</a:t>
            </a:r>
            <a:r>
              <a:rPr lang="zh-CN" altLang="en-US" sz="2400" dirty="0"/>
              <a:t>）</a:t>
            </a:r>
            <a:r>
              <a:rPr lang="en-US" altLang="zh-CN" sz="2400" dirty="0"/>
              <a:t>S</a:t>
            </a:r>
            <a:r>
              <a:rPr lang="zh-CN" altLang="en-US" sz="2400" dirty="0"/>
              <a:t>中每个</a:t>
            </a:r>
            <a:r>
              <a:rPr lang="en-US" altLang="zh-CN" sz="2400" dirty="0"/>
              <a:t>Acceptor</a:t>
            </a:r>
            <a:r>
              <a:rPr lang="zh-CN" altLang="en-US" sz="2400" dirty="0"/>
              <a:t>都没有接受过编号小于</a:t>
            </a:r>
            <a:r>
              <a:rPr lang="en-US" altLang="zh-CN" sz="2400" dirty="0"/>
              <a:t>N</a:t>
            </a:r>
            <a:r>
              <a:rPr lang="zh-CN" altLang="en-US" sz="2400" dirty="0"/>
              <a:t>的提案；</a:t>
            </a:r>
            <a:endParaRPr lang="en-US" altLang="zh-CN" sz="2400" dirty="0"/>
          </a:p>
          <a:p>
            <a:r>
              <a:rPr lang="zh-CN" altLang="en-US" sz="2400" dirty="0"/>
              <a:t>（</a:t>
            </a:r>
            <a:r>
              <a:rPr lang="en-US" altLang="zh-CN" sz="2400" dirty="0"/>
              <a:t>2</a:t>
            </a:r>
            <a:r>
              <a:rPr lang="zh-CN" altLang="en-US" sz="2400" dirty="0"/>
              <a:t>）</a:t>
            </a:r>
            <a:r>
              <a:rPr lang="en-US" altLang="zh-CN" sz="2400" dirty="0"/>
              <a:t>S</a:t>
            </a:r>
            <a:r>
              <a:rPr lang="zh-CN" altLang="en-US" sz="2400" dirty="0"/>
              <a:t>中</a:t>
            </a:r>
            <a:r>
              <a:rPr lang="en-US" altLang="zh-CN" sz="2400" dirty="0"/>
              <a:t>Acceptor</a:t>
            </a:r>
            <a:r>
              <a:rPr lang="zh-CN" altLang="en-US" sz="2400" dirty="0"/>
              <a:t>接受过的最大编号的提案的值为</a:t>
            </a:r>
            <a:r>
              <a:rPr lang="en-US" altLang="zh-CN" sz="2400" dirty="0"/>
              <a:t>v</a:t>
            </a:r>
            <a:r>
              <a:rPr lang="zh-CN" altLang="en-US" sz="2400" dirty="0"/>
              <a:t>。</a:t>
            </a:r>
          </a:p>
        </p:txBody>
      </p:sp>
      <p:sp>
        <p:nvSpPr>
          <p:cNvPr id="4" name="灯片编号占位符 3">
            <a:extLst>
              <a:ext uri="{FF2B5EF4-FFF2-40B4-BE49-F238E27FC236}">
                <a16:creationId xmlns:a16="http://schemas.microsoft.com/office/drawing/2014/main" id="{B1F0A375-60F5-421D-A10E-5B35156745E6}"/>
              </a:ext>
            </a:extLst>
          </p:cNvPr>
          <p:cNvSpPr>
            <a:spLocks noGrp="1"/>
          </p:cNvSpPr>
          <p:nvPr>
            <p:ph type="sldNum" sz="quarter" idx="12"/>
          </p:nvPr>
        </p:nvSpPr>
        <p:spPr/>
        <p:txBody>
          <a:bodyPr/>
          <a:lstStyle/>
          <a:p>
            <a:fld id="{C464E751-8DDD-48F4-87DB-3D6A7AC74B40}" type="slidenum">
              <a:rPr lang="zh-CN" altLang="en-US" smtClean="0"/>
              <a:pPr/>
              <a:t>36</a:t>
            </a:fld>
            <a:endParaRPr lang="zh-CN" altLang="en-US" dirty="0"/>
          </a:p>
        </p:txBody>
      </p:sp>
    </p:spTree>
    <p:extLst>
      <p:ext uri="{BB962C8B-B14F-4D97-AF65-F5344CB8AC3E}">
        <p14:creationId xmlns:p14="http://schemas.microsoft.com/office/powerpoint/2010/main" val="34980776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2BD2A3-F300-40EE-8A8D-4008F69E20B5}"/>
              </a:ext>
            </a:extLst>
          </p:cNvPr>
          <p:cNvSpPr>
            <a:spLocks noGrp="1"/>
          </p:cNvSpPr>
          <p:nvPr>
            <p:ph type="title"/>
          </p:nvPr>
        </p:nvSpPr>
        <p:spPr/>
        <p:txBody>
          <a:bodyPr/>
          <a:lstStyle/>
          <a:p>
            <a:r>
              <a:rPr lang="en-US" altLang="zh-CN" sz="2800" b="1" dirty="0">
                <a:solidFill>
                  <a:prstClr val="black"/>
                </a:solidFill>
              </a:rPr>
              <a:t>10.3.1 Paxos</a:t>
            </a:r>
            <a:r>
              <a:rPr lang="zh-CN" altLang="en-US" sz="2800" b="1" dirty="0">
                <a:solidFill>
                  <a:prstClr val="black"/>
                </a:solidFill>
              </a:rPr>
              <a:t>协议（续）</a:t>
            </a:r>
            <a:endParaRPr lang="zh-CN" altLang="en-US" dirty="0"/>
          </a:p>
        </p:txBody>
      </p:sp>
      <p:sp>
        <p:nvSpPr>
          <p:cNvPr id="3" name="内容占位符 2">
            <a:extLst>
              <a:ext uri="{FF2B5EF4-FFF2-40B4-BE49-F238E27FC236}">
                <a16:creationId xmlns:a16="http://schemas.microsoft.com/office/drawing/2014/main" id="{3F37892F-6B33-4D84-A38B-F216CBB71FEC}"/>
              </a:ext>
            </a:extLst>
          </p:cNvPr>
          <p:cNvSpPr>
            <a:spLocks noGrp="1"/>
          </p:cNvSpPr>
          <p:nvPr>
            <p:ph idx="1"/>
          </p:nvPr>
        </p:nvSpPr>
        <p:spPr>
          <a:xfrm>
            <a:off x="838200" y="1285462"/>
            <a:ext cx="10515600" cy="5207412"/>
          </a:xfrm>
        </p:spPr>
        <p:txBody>
          <a:bodyPr>
            <a:normAutofit/>
          </a:bodyPr>
          <a:lstStyle/>
          <a:p>
            <a:r>
              <a:rPr lang="zh-CN" altLang="en-US" sz="2400" dirty="0"/>
              <a:t>       为了保证如果某个值为</a:t>
            </a:r>
            <a:r>
              <a:rPr lang="en-US" altLang="zh-CN" sz="2400" dirty="0"/>
              <a:t>v</a:t>
            </a:r>
            <a:r>
              <a:rPr lang="zh-CN" altLang="en-US" sz="2400" dirty="0"/>
              <a:t>的提案被选定了后，后续任何</a:t>
            </a:r>
            <a:r>
              <a:rPr lang="en-US" altLang="zh-CN" sz="2400" dirty="0"/>
              <a:t>Proposer</a:t>
            </a:r>
            <a:r>
              <a:rPr lang="zh-CN" altLang="en-US" sz="2400" dirty="0"/>
              <a:t>提出的编号更高的提案制作也必须是</a:t>
            </a:r>
            <a:r>
              <a:rPr lang="en-US" altLang="zh-CN" sz="2400" dirty="0"/>
              <a:t>v</a:t>
            </a:r>
            <a:r>
              <a:rPr lang="zh-CN" altLang="en-US" sz="2400" dirty="0"/>
              <a:t>，</a:t>
            </a:r>
            <a:r>
              <a:rPr lang="en-US" altLang="zh-CN" sz="2400" dirty="0"/>
              <a:t>Proposer</a:t>
            </a:r>
            <a:r>
              <a:rPr lang="zh-CN" altLang="en-US" sz="2400" dirty="0">
                <a:solidFill>
                  <a:srgbClr val="FF0000"/>
                </a:solidFill>
              </a:rPr>
              <a:t>生成提案之前需要去学习已经被选定</a:t>
            </a:r>
            <a:r>
              <a:rPr lang="zh-CN" altLang="en-US" sz="2400" dirty="0"/>
              <a:t>或者</a:t>
            </a:r>
            <a:r>
              <a:rPr lang="zh-CN" altLang="en-US" sz="2400" dirty="0">
                <a:solidFill>
                  <a:srgbClr val="FF0000"/>
                </a:solidFill>
              </a:rPr>
              <a:t>可能被选定</a:t>
            </a:r>
            <a:r>
              <a:rPr lang="zh-CN" altLang="en-US" sz="2400" dirty="0"/>
              <a:t>的值，然后</a:t>
            </a:r>
            <a:r>
              <a:rPr lang="zh-CN" altLang="en-US" sz="2400" dirty="0">
                <a:solidFill>
                  <a:srgbClr val="FF0000"/>
                </a:solidFill>
              </a:rPr>
              <a:t>以该值作为自己提出的提案的值。仅当没有值被选定时，</a:t>
            </a:r>
            <a:r>
              <a:rPr lang="en-US" altLang="zh-CN" sz="2400" dirty="0">
                <a:solidFill>
                  <a:srgbClr val="FF0000"/>
                </a:solidFill>
              </a:rPr>
              <a:t>Proposer</a:t>
            </a:r>
            <a:r>
              <a:rPr lang="zh-CN" altLang="en-US" sz="2400" dirty="0">
                <a:solidFill>
                  <a:srgbClr val="FF0000"/>
                </a:solidFill>
              </a:rPr>
              <a:t>才可以自己决定提案的值</a:t>
            </a:r>
            <a:r>
              <a:rPr lang="zh-CN" altLang="en-US" sz="2400" dirty="0"/>
              <a:t>。</a:t>
            </a:r>
            <a:endParaRPr lang="en-US" altLang="zh-CN" sz="2400" dirty="0"/>
          </a:p>
          <a:p>
            <a:r>
              <a:rPr lang="en-US" altLang="zh-CN" sz="2400" dirty="0"/>
              <a:t>        </a:t>
            </a:r>
            <a:r>
              <a:rPr lang="zh-CN" altLang="zh-CN" sz="2400" dirty="0"/>
              <a:t>↓</a:t>
            </a:r>
            <a:endParaRPr lang="en-US" altLang="zh-CN" sz="2400" dirty="0"/>
          </a:p>
          <a:p>
            <a:r>
              <a:rPr lang="en-US" altLang="zh-CN" sz="2400" dirty="0"/>
              <a:t>Paxos</a:t>
            </a:r>
            <a:r>
              <a:rPr lang="zh-CN" altLang="en-US" sz="2400" dirty="0"/>
              <a:t>协议分为两个阶段：</a:t>
            </a:r>
            <a:endParaRPr lang="en-US" altLang="zh-CN" sz="2400" dirty="0"/>
          </a:p>
          <a:p>
            <a:r>
              <a:rPr lang="zh-CN" altLang="en-US" sz="2400" dirty="0"/>
              <a:t>第一阶段：学习阶段（</a:t>
            </a:r>
            <a:r>
              <a:rPr lang="en-US" altLang="zh-CN" sz="2400" dirty="0"/>
              <a:t>Prepare</a:t>
            </a:r>
            <a:r>
              <a:rPr lang="zh-CN" altLang="en-US" sz="2400" dirty="0"/>
              <a:t>）</a:t>
            </a:r>
            <a:endParaRPr lang="en-US" altLang="zh-CN" sz="2400" dirty="0"/>
          </a:p>
          <a:p>
            <a:r>
              <a:rPr lang="zh-CN" altLang="en-US" sz="2400" dirty="0"/>
              <a:t>第二阶段：接受阶段（</a:t>
            </a:r>
            <a:r>
              <a:rPr lang="en-US" altLang="zh-CN" sz="2400" dirty="0"/>
              <a:t>Accept</a:t>
            </a:r>
            <a:r>
              <a:rPr lang="zh-CN" altLang="en-US" sz="2400" dirty="0"/>
              <a:t>）</a:t>
            </a:r>
            <a:endParaRPr lang="en-US" altLang="zh-CN" sz="2400" dirty="0"/>
          </a:p>
        </p:txBody>
      </p:sp>
      <p:sp>
        <p:nvSpPr>
          <p:cNvPr id="4" name="灯片编号占位符 3">
            <a:extLst>
              <a:ext uri="{FF2B5EF4-FFF2-40B4-BE49-F238E27FC236}">
                <a16:creationId xmlns:a16="http://schemas.microsoft.com/office/drawing/2014/main" id="{70ED42A3-09C5-4870-8E35-A12513FEDAEC}"/>
              </a:ext>
            </a:extLst>
          </p:cNvPr>
          <p:cNvSpPr>
            <a:spLocks noGrp="1"/>
          </p:cNvSpPr>
          <p:nvPr>
            <p:ph type="sldNum" sz="quarter" idx="12"/>
          </p:nvPr>
        </p:nvSpPr>
        <p:spPr/>
        <p:txBody>
          <a:bodyPr/>
          <a:lstStyle/>
          <a:p>
            <a:fld id="{C464E751-8DDD-48F4-87DB-3D6A7AC74B40}" type="slidenum">
              <a:rPr lang="zh-CN" altLang="en-US" smtClean="0"/>
              <a:pPr/>
              <a:t>37</a:t>
            </a:fld>
            <a:endParaRPr lang="zh-CN" altLang="en-US" dirty="0"/>
          </a:p>
        </p:txBody>
      </p:sp>
    </p:spTree>
    <p:extLst>
      <p:ext uri="{BB962C8B-B14F-4D97-AF65-F5344CB8AC3E}">
        <p14:creationId xmlns:p14="http://schemas.microsoft.com/office/powerpoint/2010/main" val="29367877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94296F-9E55-436A-BC61-C6AB56B70745}"/>
              </a:ext>
            </a:extLst>
          </p:cNvPr>
          <p:cNvSpPr>
            <a:spLocks noGrp="1"/>
          </p:cNvSpPr>
          <p:nvPr>
            <p:ph type="title"/>
          </p:nvPr>
        </p:nvSpPr>
        <p:spPr>
          <a:xfrm>
            <a:off x="838200" y="365126"/>
            <a:ext cx="10515600" cy="653183"/>
          </a:xfrm>
        </p:spPr>
        <p:txBody>
          <a:bodyPr>
            <a:normAutofit/>
          </a:bodyPr>
          <a:lstStyle/>
          <a:p>
            <a:r>
              <a:rPr lang="en-US" altLang="zh-CN" sz="2800" dirty="0"/>
              <a:t>Paxos</a:t>
            </a:r>
            <a:r>
              <a:rPr lang="zh-CN" altLang="en-US" sz="2800" dirty="0"/>
              <a:t>算法描述</a:t>
            </a:r>
          </a:p>
        </p:txBody>
      </p:sp>
      <p:sp>
        <p:nvSpPr>
          <p:cNvPr id="3" name="内容占位符 2">
            <a:extLst>
              <a:ext uri="{FF2B5EF4-FFF2-40B4-BE49-F238E27FC236}">
                <a16:creationId xmlns:a16="http://schemas.microsoft.com/office/drawing/2014/main" id="{D406BD9B-A8E7-444A-AD54-BFC165211C00}"/>
              </a:ext>
            </a:extLst>
          </p:cNvPr>
          <p:cNvSpPr>
            <a:spLocks noGrp="1"/>
          </p:cNvSpPr>
          <p:nvPr>
            <p:ph idx="1"/>
          </p:nvPr>
        </p:nvSpPr>
        <p:spPr/>
        <p:txBody>
          <a:bodyPr>
            <a:normAutofit/>
          </a:bodyPr>
          <a:lstStyle/>
          <a:p>
            <a:r>
              <a:rPr lang="zh-CN" altLang="en-US" sz="2400" b="1" dirty="0"/>
              <a:t>符号说明：</a:t>
            </a:r>
            <a:endParaRPr lang="en-US" altLang="zh-CN" sz="2400" b="1" dirty="0"/>
          </a:p>
          <a:p>
            <a:r>
              <a:rPr lang="en-US" altLang="zh-CN" sz="2400" dirty="0"/>
              <a:t>Proposal: </a:t>
            </a:r>
            <a:r>
              <a:rPr lang="zh-CN" altLang="en-US" sz="2400" dirty="0"/>
              <a:t>提案，是由提案编号和值组成（</a:t>
            </a:r>
            <a:r>
              <a:rPr lang="en-US" altLang="zh-CN" sz="2400" dirty="0"/>
              <a:t>[rnd, v]</a:t>
            </a:r>
            <a:r>
              <a:rPr lang="zh-CN" altLang="en-US" sz="2400" dirty="0"/>
              <a:t>）。提案编号（</a:t>
            </a:r>
            <a:r>
              <a:rPr lang="en-US" altLang="zh-CN" sz="2400" dirty="0"/>
              <a:t>rnd</a:t>
            </a:r>
            <a:r>
              <a:rPr lang="zh-CN" altLang="en-US" sz="2400" dirty="0"/>
              <a:t>）表示提案被提出的顺序（时间戳</a:t>
            </a:r>
            <a:r>
              <a:rPr lang="en-US" altLang="zh-CN" sz="2400" dirty="0"/>
              <a:t>+</a:t>
            </a:r>
            <a:r>
              <a:rPr lang="zh-CN" altLang="en-US" sz="2400" dirty="0"/>
              <a:t>机器编号），值</a:t>
            </a:r>
            <a:r>
              <a:rPr lang="en-US" altLang="zh-CN" sz="2400" dirty="0"/>
              <a:t>(v)</a:t>
            </a:r>
            <a:r>
              <a:rPr lang="zh-CN" altLang="en-US" sz="2400" dirty="0"/>
              <a:t>则表示最终要达成一致的数据。</a:t>
            </a:r>
            <a:endParaRPr lang="en-US" altLang="zh-CN" sz="2400" dirty="0"/>
          </a:p>
          <a:p>
            <a:r>
              <a:rPr lang="en-US" altLang="zh-CN" sz="2400" dirty="0"/>
              <a:t>Acceptor</a:t>
            </a:r>
            <a:r>
              <a:rPr lang="zh-CN" altLang="en-US" sz="2400" dirty="0"/>
              <a:t>看到的最大提案编号</a:t>
            </a:r>
            <a:r>
              <a:rPr lang="en-US" altLang="zh-CN" sz="2400" dirty="0"/>
              <a:t>(last_rnd): Acceptor</a:t>
            </a:r>
            <a:r>
              <a:rPr lang="zh-CN" altLang="en-US" sz="2400" dirty="0"/>
              <a:t>通过这个值来识别哪个</a:t>
            </a:r>
            <a:r>
              <a:rPr lang="en-US" altLang="zh-CN" sz="2400" dirty="0"/>
              <a:t>proposer</a:t>
            </a:r>
            <a:r>
              <a:rPr lang="zh-CN" altLang="en-US" sz="2400" dirty="0"/>
              <a:t>的提案可以接受。</a:t>
            </a:r>
            <a:endParaRPr lang="en-US" altLang="zh-CN" sz="2400" dirty="0"/>
          </a:p>
          <a:p>
            <a:r>
              <a:rPr lang="en-US" altLang="zh-CN" sz="2400" b="1" dirty="0"/>
              <a:t>vrnd: </a:t>
            </a:r>
            <a:r>
              <a:rPr lang="en-US" altLang="zh-CN" sz="2400" dirty="0"/>
              <a:t>Acceptor</a:t>
            </a:r>
            <a:r>
              <a:rPr lang="zh-CN" altLang="en-US" sz="2400" dirty="0"/>
              <a:t>接受的</a:t>
            </a:r>
            <a:r>
              <a:rPr lang="en-US" altLang="zh-CN" sz="2400" b="1" dirty="0"/>
              <a:t>v</a:t>
            </a:r>
            <a:r>
              <a:rPr lang="zh-CN" altLang="en-US" sz="2400" b="1" dirty="0"/>
              <a:t>的配套的</a:t>
            </a:r>
            <a:r>
              <a:rPr lang="en-US" altLang="zh-CN" sz="2400" b="1" dirty="0"/>
              <a:t>rnd</a:t>
            </a:r>
            <a:endParaRPr lang="zh-CN" altLang="en-US" sz="2400" dirty="0"/>
          </a:p>
        </p:txBody>
      </p:sp>
      <p:sp>
        <p:nvSpPr>
          <p:cNvPr id="4" name="灯片编号占位符 3">
            <a:extLst>
              <a:ext uri="{FF2B5EF4-FFF2-40B4-BE49-F238E27FC236}">
                <a16:creationId xmlns:a16="http://schemas.microsoft.com/office/drawing/2014/main" id="{3A23C214-9FAD-4E27-9FD9-5D3266F5A82D}"/>
              </a:ext>
            </a:extLst>
          </p:cNvPr>
          <p:cNvSpPr>
            <a:spLocks noGrp="1"/>
          </p:cNvSpPr>
          <p:nvPr>
            <p:ph type="sldNum" sz="quarter" idx="12"/>
          </p:nvPr>
        </p:nvSpPr>
        <p:spPr/>
        <p:txBody>
          <a:bodyPr/>
          <a:lstStyle/>
          <a:p>
            <a:fld id="{C464E751-8DDD-48F4-87DB-3D6A7AC74B40}" type="slidenum">
              <a:rPr lang="zh-CN" altLang="en-US" smtClean="0"/>
              <a:pPr/>
              <a:t>38</a:t>
            </a:fld>
            <a:endParaRPr lang="zh-CN" altLang="en-US" dirty="0"/>
          </a:p>
        </p:txBody>
      </p:sp>
    </p:spTree>
    <p:extLst>
      <p:ext uri="{BB962C8B-B14F-4D97-AF65-F5344CB8AC3E}">
        <p14:creationId xmlns:p14="http://schemas.microsoft.com/office/powerpoint/2010/main" val="41407709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D97910-F68C-4274-8D1D-B707C84ABD47}"/>
              </a:ext>
            </a:extLst>
          </p:cNvPr>
          <p:cNvSpPr>
            <a:spLocks noGrp="1"/>
          </p:cNvSpPr>
          <p:nvPr>
            <p:ph type="title"/>
          </p:nvPr>
        </p:nvSpPr>
        <p:spPr>
          <a:xfrm>
            <a:off x="838200" y="136525"/>
            <a:ext cx="10515600" cy="920336"/>
          </a:xfrm>
        </p:spPr>
        <p:txBody>
          <a:bodyPr>
            <a:normAutofit/>
          </a:bodyPr>
          <a:lstStyle/>
          <a:p>
            <a:r>
              <a:rPr lang="en-US" altLang="zh-CN" sz="2800" dirty="0"/>
              <a:t>Paxos</a:t>
            </a:r>
            <a:r>
              <a:rPr lang="zh-CN" altLang="en-US" sz="2800" dirty="0"/>
              <a:t>协议第一阶段</a:t>
            </a:r>
          </a:p>
        </p:txBody>
      </p:sp>
      <p:sp>
        <p:nvSpPr>
          <p:cNvPr id="4" name="灯片编号占位符 3">
            <a:extLst>
              <a:ext uri="{FF2B5EF4-FFF2-40B4-BE49-F238E27FC236}">
                <a16:creationId xmlns:a16="http://schemas.microsoft.com/office/drawing/2014/main" id="{4DA20C03-5C06-402F-9133-2ABE5E216721}"/>
              </a:ext>
            </a:extLst>
          </p:cNvPr>
          <p:cNvSpPr>
            <a:spLocks noGrp="1"/>
          </p:cNvSpPr>
          <p:nvPr>
            <p:ph type="sldNum" sz="quarter" idx="12"/>
          </p:nvPr>
        </p:nvSpPr>
        <p:spPr/>
        <p:txBody>
          <a:bodyPr/>
          <a:lstStyle/>
          <a:p>
            <a:fld id="{C464E751-8DDD-48F4-87DB-3D6A7AC74B40}" type="slidenum">
              <a:rPr lang="zh-CN" altLang="en-US" smtClean="0"/>
              <a:pPr/>
              <a:t>39</a:t>
            </a:fld>
            <a:endParaRPr lang="zh-CN" altLang="en-US" dirty="0"/>
          </a:p>
        </p:txBody>
      </p:sp>
      <p:sp>
        <p:nvSpPr>
          <p:cNvPr id="6" name="圆角矩形 5">
            <a:extLst>
              <a:ext uri="{FF2B5EF4-FFF2-40B4-BE49-F238E27FC236}">
                <a16:creationId xmlns:a16="http://schemas.microsoft.com/office/drawing/2014/main" id="{EE458EFB-ADC4-4C1B-B734-0133BF7EFADC}"/>
              </a:ext>
            </a:extLst>
          </p:cNvPr>
          <p:cNvSpPr/>
          <p:nvPr/>
        </p:nvSpPr>
        <p:spPr>
          <a:xfrm>
            <a:off x="1205338" y="2022765"/>
            <a:ext cx="768938" cy="415644"/>
          </a:xfrm>
          <a:prstGeom prst="roundRect">
            <a:avLst/>
          </a:prstGeom>
          <a:solidFill>
            <a:srgbClr val="00B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2800" dirty="0"/>
              <a:t>X</a:t>
            </a:r>
            <a:endParaRPr lang="zh-CN" altLang="en-US" sz="2800" dirty="0"/>
          </a:p>
        </p:txBody>
      </p:sp>
      <p:sp>
        <p:nvSpPr>
          <p:cNvPr id="7" name="右箭头 6">
            <a:extLst>
              <a:ext uri="{FF2B5EF4-FFF2-40B4-BE49-F238E27FC236}">
                <a16:creationId xmlns:a16="http://schemas.microsoft.com/office/drawing/2014/main" id="{981DE980-2878-467D-83AA-CDA5015D67E0}"/>
              </a:ext>
            </a:extLst>
          </p:cNvPr>
          <p:cNvSpPr/>
          <p:nvPr/>
        </p:nvSpPr>
        <p:spPr>
          <a:xfrm>
            <a:off x="2348350" y="2272146"/>
            <a:ext cx="4094016" cy="1246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9">
            <a:extLst>
              <a:ext uri="{FF2B5EF4-FFF2-40B4-BE49-F238E27FC236}">
                <a16:creationId xmlns:a16="http://schemas.microsoft.com/office/drawing/2014/main" id="{69FDAAFC-2FAD-4C2C-BC18-DC8C95096CB0}"/>
              </a:ext>
            </a:extLst>
          </p:cNvPr>
          <p:cNvSpPr/>
          <p:nvPr/>
        </p:nvSpPr>
        <p:spPr>
          <a:xfrm>
            <a:off x="8659068" y="2140528"/>
            <a:ext cx="770400" cy="417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t>_</a:t>
            </a:r>
            <a:endParaRPr lang="zh-CN" altLang="en-US" sz="2800"/>
          </a:p>
        </p:txBody>
      </p:sp>
      <p:sp>
        <p:nvSpPr>
          <p:cNvPr id="9" name="矩形 8">
            <a:extLst>
              <a:ext uri="{FF2B5EF4-FFF2-40B4-BE49-F238E27FC236}">
                <a16:creationId xmlns:a16="http://schemas.microsoft.com/office/drawing/2014/main" id="{9EE828A7-B055-4993-9096-3701D33BC6E0}"/>
              </a:ext>
            </a:extLst>
          </p:cNvPr>
          <p:cNvSpPr/>
          <p:nvPr/>
        </p:nvSpPr>
        <p:spPr>
          <a:xfrm>
            <a:off x="2992593" y="1669478"/>
            <a:ext cx="2763981" cy="5195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Prepare(rnd=1)</a:t>
            </a:r>
            <a:endParaRPr lang="zh-CN" altLang="en-US" sz="2400" dirty="0"/>
          </a:p>
        </p:txBody>
      </p:sp>
      <p:sp>
        <p:nvSpPr>
          <p:cNvPr id="10" name="圆角矩形 12">
            <a:extLst>
              <a:ext uri="{FF2B5EF4-FFF2-40B4-BE49-F238E27FC236}">
                <a16:creationId xmlns:a16="http://schemas.microsoft.com/office/drawing/2014/main" id="{7ABFA535-80BB-481F-8B99-3CDC23DBAD4A}"/>
              </a:ext>
            </a:extLst>
          </p:cNvPr>
          <p:cNvSpPr/>
          <p:nvPr/>
        </p:nvSpPr>
        <p:spPr>
          <a:xfrm>
            <a:off x="1226127" y="3228112"/>
            <a:ext cx="777322" cy="362188"/>
          </a:xfrm>
          <a:prstGeom prst="roundRect">
            <a:avLst/>
          </a:prstGeom>
          <a:solidFill>
            <a:srgbClr val="00B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2800"/>
              <a:t>X</a:t>
            </a:r>
            <a:endParaRPr lang="zh-CN" altLang="en-US" sz="2800"/>
          </a:p>
        </p:txBody>
      </p:sp>
      <p:sp>
        <p:nvSpPr>
          <p:cNvPr id="11" name="右箭头 13">
            <a:extLst>
              <a:ext uri="{FF2B5EF4-FFF2-40B4-BE49-F238E27FC236}">
                <a16:creationId xmlns:a16="http://schemas.microsoft.com/office/drawing/2014/main" id="{4682C0C1-9AFE-4F0B-9D06-7EBF0BA5199D}"/>
              </a:ext>
            </a:extLst>
          </p:cNvPr>
          <p:cNvSpPr/>
          <p:nvPr/>
        </p:nvSpPr>
        <p:spPr>
          <a:xfrm flipH="1">
            <a:off x="2473041" y="3435926"/>
            <a:ext cx="3927759" cy="1662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4">
            <a:extLst>
              <a:ext uri="{FF2B5EF4-FFF2-40B4-BE49-F238E27FC236}">
                <a16:creationId xmlns:a16="http://schemas.microsoft.com/office/drawing/2014/main" id="{9C80A246-E53D-4EE0-B26D-5A9671FE16F0}"/>
              </a:ext>
            </a:extLst>
          </p:cNvPr>
          <p:cNvSpPr/>
          <p:nvPr/>
        </p:nvSpPr>
        <p:spPr>
          <a:xfrm>
            <a:off x="6767939" y="2951025"/>
            <a:ext cx="770400" cy="417600"/>
          </a:xfrm>
          <a:prstGeom prst="roundRect">
            <a:avLst/>
          </a:prstGeom>
          <a:solidFill>
            <a:srgbClr val="00B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2800"/>
              <a:t>1,</a:t>
            </a:r>
            <a:endParaRPr lang="zh-CN" altLang="en-US" sz="2800"/>
          </a:p>
        </p:txBody>
      </p:sp>
      <p:sp>
        <p:nvSpPr>
          <p:cNvPr id="13" name="圆角矩形 15">
            <a:extLst>
              <a:ext uri="{FF2B5EF4-FFF2-40B4-BE49-F238E27FC236}">
                <a16:creationId xmlns:a16="http://schemas.microsoft.com/office/drawing/2014/main" id="{8630FAC6-5DB1-4535-8220-A0E5D654E213}"/>
              </a:ext>
            </a:extLst>
          </p:cNvPr>
          <p:cNvSpPr/>
          <p:nvPr/>
        </p:nvSpPr>
        <p:spPr>
          <a:xfrm>
            <a:off x="7807021" y="2909461"/>
            <a:ext cx="770400" cy="417600"/>
          </a:xfrm>
          <a:prstGeom prst="roundRect">
            <a:avLst/>
          </a:prstGeom>
          <a:solidFill>
            <a:srgbClr val="00B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2800"/>
              <a:t>1,</a:t>
            </a:r>
            <a:endParaRPr lang="zh-CN" altLang="en-US" sz="2800"/>
          </a:p>
        </p:txBody>
      </p:sp>
      <p:sp>
        <p:nvSpPr>
          <p:cNvPr id="14" name="矩形 13">
            <a:extLst>
              <a:ext uri="{FF2B5EF4-FFF2-40B4-BE49-F238E27FC236}">
                <a16:creationId xmlns:a16="http://schemas.microsoft.com/office/drawing/2014/main" id="{20A6FF65-42E3-477C-A72A-D84320058E3B}"/>
              </a:ext>
            </a:extLst>
          </p:cNvPr>
          <p:cNvSpPr/>
          <p:nvPr/>
        </p:nvSpPr>
        <p:spPr>
          <a:xfrm>
            <a:off x="6740256" y="3484421"/>
            <a:ext cx="1863436" cy="969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0B501C38-5FC7-414E-9340-E8E30CA3297E}"/>
              </a:ext>
            </a:extLst>
          </p:cNvPr>
          <p:cNvSpPr/>
          <p:nvPr/>
        </p:nvSpPr>
        <p:spPr>
          <a:xfrm>
            <a:off x="2389909" y="2507679"/>
            <a:ext cx="4239492" cy="886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Last_rnd=0,v=null, vrnd=0,</a:t>
            </a:r>
          </a:p>
          <a:p>
            <a:pPr algn="ctr"/>
            <a:r>
              <a:rPr lang="en-US" altLang="zh-CN" sz="2400" dirty="0"/>
              <a:t>Last_rnd=0,v=null, vrnd=0,…</a:t>
            </a:r>
            <a:endParaRPr lang="zh-CN" altLang="en-US" sz="2400" dirty="0"/>
          </a:p>
        </p:txBody>
      </p:sp>
      <p:sp>
        <p:nvSpPr>
          <p:cNvPr id="16" name="圆角矩形 18">
            <a:extLst>
              <a:ext uri="{FF2B5EF4-FFF2-40B4-BE49-F238E27FC236}">
                <a16:creationId xmlns:a16="http://schemas.microsoft.com/office/drawing/2014/main" id="{E7ACEEBF-B787-4559-BB00-69DACD26CDAA}"/>
              </a:ext>
            </a:extLst>
          </p:cNvPr>
          <p:cNvSpPr/>
          <p:nvPr/>
        </p:nvSpPr>
        <p:spPr>
          <a:xfrm>
            <a:off x="8790686" y="2937170"/>
            <a:ext cx="770400" cy="417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t>_</a:t>
            </a:r>
            <a:endParaRPr lang="zh-CN" altLang="en-US" sz="2800"/>
          </a:p>
        </p:txBody>
      </p:sp>
      <p:sp>
        <p:nvSpPr>
          <p:cNvPr id="17" name="圆角矩形 19">
            <a:extLst>
              <a:ext uri="{FF2B5EF4-FFF2-40B4-BE49-F238E27FC236}">
                <a16:creationId xmlns:a16="http://schemas.microsoft.com/office/drawing/2014/main" id="{7054B3F3-88A8-4DBD-9A87-628F752FE109}"/>
              </a:ext>
            </a:extLst>
          </p:cNvPr>
          <p:cNvSpPr/>
          <p:nvPr/>
        </p:nvSpPr>
        <p:spPr>
          <a:xfrm>
            <a:off x="665019" y="1149925"/>
            <a:ext cx="1953491" cy="6650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Proposer1</a:t>
            </a:r>
            <a:endParaRPr lang="zh-CN" altLang="en-US" sz="2400"/>
          </a:p>
        </p:txBody>
      </p:sp>
      <p:sp>
        <p:nvSpPr>
          <p:cNvPr id="18" name="圆角矩形 20">
            <a:extLst>
              <a:ext uri="{FF2B5EF4-FFF2-40B4-BE49-F238E27FC236}">
                <a16:creationId xmlns:a16="http://schemas.microsoft.com/office/drawing/2014/main" id="{2B89B6FB-FFA0-4BDE-A096-A66E0872C333}"/>
              </a:ext>
            </a:extLst>
          </p:cNvPr>
          <p:cNvSpPr/>
          <p:nvPr/>
        </p:nvSpPr>
        <p:spPr>
          <a:xfrm>
            <a:off x="7051965" y="1094507"/>
            <a:ext cx="3068780" cy="6650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Acceptor1,2,3</a:t>
            </a:r>
            <a:endParaRPr lang="zh-CN" altLang="en-US" sz="2400"/>
          </a:p>
        </p:txBody>
      </p:sp>
      <p:sp>
        <p:nvSpPr>
          <p:cNvPr id="19" name="圆角矩形 21">
            <a:extLst>
              <a:ext uri="{FF2B5EF4-FFF2-40B4-BE49-F238E27FC236}">
                <a16:creationId xmlns:a16="http://schemas.microsoft.com/office/drawing/2014/main" id="{ED1F822A-654E-4A8C-AF09-630C33D8FD60}"/>
              </a:ext>
            </a:extLst>
          </p:cNvPr>
          <p:cNvSpPr/>
          <p:nvPr/>
        </p:nvSpPr>
        <p:spPr>
          <a:xfrm>
            <a:off x="7710022" y="2147454"/>
            <a:ext cx="770400" cy="417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t>_</a:t>
            </a:r>
            <a:endParaRPr lang="zh-CN" altLang="en-US" sz="2800"/>
          </a:p>
        </p:txBody>
      </p:sp>
      <p:sp>
        <p:nvSpPr>
          <p:cNvPr id="20" name="圆角矩形 22">
            <a:extLst>
              <a:ext uri="{FF2B5EF4-FFF2-40B4-BE49-F238E27FC236}">
                <a16:creationId xmlns:a16="http://schemas.microsoft.com/office/drawing/2014/main" id="{E31CDBDB-C94D-481C-9B91-214B1E9EFE36}"/>
              </a:ext>
            </a:extLst>
          </p:cNvPr>
          <p:cNvSpPr/>
          <p:nvPr/>
        </p:nvSpPr>
        <p:spPr>
          <a:xfrm>
            <a:off x="6698630" y="2175162"/>
            <a:ext cx="770400" cy="417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t>_</a:t>
            </a:r>
            <a:endParaRPr lang="zh-CN" altLang="en-US" sz="2800"/>
          </a:p>
        </p:txBody>
      </p:sp>
      <p:sp>
        <p:nvSpPr>
          <p:cNvPr id="21" name="圆角矩形 23">
            <a:extLst>
              <a:ext uri="{FF2B5EF4-FFF2-40B4-BE49-F238E27FC236}">
                <a16:creationId xmlns:a16="http://schemas.microsoft.com/office/drawing/2014/main" id="{AAB28DDB-EC8E-4C21-8356-69C4652396F7}"/>
              </a:ext>
            </a:extLst>
          </p:cNvPr>
          <p:cNvSpPr/>
          <p:nvPr/>
        </p:nvSpPr>
        <p:spPr>
          <a:xfrm>
            <a:off x="665019" y="3847651"/>
            <a:ext cx="11111822" cy="22028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CN" altLang="en-US" sz="2400" b="1" dirty="0"/>
              <a:t>当</a:t>
            </a:r>
            <a:r>
              <a:rPr lang="en-US" altLang="zh-CN" sz="2400" b="1" dirty="0"/>
              <a:t>Acceptor</a:t>
            </a:r>
            <a:r>
              <a:rPr lang="zh-CN" altLang="en-US" sz="2400" b="1" dirty="0"/>
              <a:t>收到</a:t>
            </a:r>
            <a:r>
              <a:rPr lang="en-US" altLang="zh-CN" sz="2400" b="1" dirty="0"/>
              <a:t>phase1</a:t>
            </a:r>
            <a:r>
              <a:rPr lang="zh-CN" altLang="en-US" sz="2400" b="1" dirty="0"/>
              <a:t>的请求时：</a:t>
            </a:r>
            <a:endParaRPr lang="en-US" altLang="zh-CN" sz="2400" b="1" dirty="0"/>
          </a:p>
          <a:p>
            <a:pPr>
              <a:buFont typeface="Wingdings" pitchFamily="2" charset="2"/>
              <a:buChar char="l"/>
            </a:pPr>
            <a:r>
              <a:rPr lang="zh-CN" altLang="en-US" sz="2400" b="1" dirty="0"/>
              <a:t>   如果请求中</a:t>
            </a:r>
            <a:r>
              <a:rPr lang="en-US" altLang="zh-CN" sz="2400" b="1" dirty="0"/>
              <a:t>rnd</a:t>
            </a:r>
            <a:r>
              <a:rPr lang="zh-CN" altLang="en-US" sz="2400" b="1" dirty="0"/>
              <a:t>小于或等于</a:t>
            </a:r>
            <a:r>
              <a:rPr lang="en-US" altLang="zh-CN" sz="2400" b="1" dirty="0"/>
              <a:t>Acceptor</a:t>
            </a:r>
            <a:r>
              <a:rPr lang="zh-CN" altLang="en-US" sz="2400" b="1" dirty="0"/>
              <a:t>的</a:t>
            </a:r>
            <a:r>
              <a:rPr lang="en-US" altLang="zh-CN" sz="2400" b="1" dirty="0"/>
              <a:t>last_rnd</a:t>
            </a:r>
            <a:r>
              <a:rPr lang="zh-CN" altLang="en-US" sz="2400" b="1" dirty="0"/>
              <a:t>，则返回“</a:t>
            </a:r>
            <a:r>
              <a:rPr lang="en-US" altLang="zh-CN" sz="2400" b="1" dirty="0"/>
              <a:t>reject</a:t>
            </a:r>
            <a:r>
              <a:rPr lang="zh-CN" altLang="en-US" sz="2400" b="1" dirty="0"/>
              <a:t>”应答；</a:t>
            </a:r>
          </a:p>
          <a:p>
            <a:r>
              <a:rPr lang="zh-CN" altLang="en-US" sz="2400" b="1" dirty="0"/>
              <a:t>●  如果请求中</a:t>
            </a:r>
            <a:r>
              <a:rPr lang="en-US" altLang="zh-CN" sz="2400" b="1" dirty="0"/>
              <a:t>rnd</a:t>
            </a:r>
            <a:r>
              <a:rPr lang="zh-CN" altLang="en-US" sz="2400" b="1" dirty="0"/>
              <a:t>大于</a:t>
            </a:r>
            <a:r>
              <a:rPr lang="en-US" altLang="zh-CN" sz="2400" b="1" dirty="0"/>
              <a:t>Acceptor</a:t>
            </a:r>
            <a:r>
              <a:rPr lang="zh-CN" altLang="en-US" sz="2400" b="1" dirty="0"/>
              <a:t>的</a:t>
            </a:r>
            <a:r>
              <a:rPr lang="en-US" altLang="zh-CN" sz="2400" b="1" dirty="0"/>
              <a:t>last_rnd</a:t>
            </a:r>
            <a:r>
              <a:rPr lang="zh-CN" altLang="en-US" sz="2400" b="1" dirty="0"/>
              <a:t>，将请求中的</a:t>
            </a:r>
            <a:r>
              <a:rPr lang="en-US" altLang="zh-CN" sz="2400" b="1" dirty="0"/>
              <a:t>rnd</a:t>
            </a:r>
            <a:r>
              <a:rPr lang="zh-CN" altLang="en-US" sz="2400" b="1" dirty="0"/>
              <a:t>保存为本地的新</a:t>
            </a:r>
            <a:r>
              <a:rPr lang="en-US" altLang="zh-CN" sz="2400" b="1" dirty="0"/>
              <a:t>last_rnd</a:t>
            </a:r>
            <a:r>
              <a:rPr lang="zh-CN" altLang="en-US" sz="2400" b="1" dirty="0"/>
              <a:t>， 返回</a:t>
            </a:r>
            <a:r>
              <a:rPr lang="en-US" altLang="zh-CN" sz="2400" b="1" dirty="0">
                <a:solidFill>
                  <a:srgbClr val="FFFF00"/>
                </a:solidFill>
              </a:rPr>
              <a:t>OK</a:t>
            </a:r>
            <a:r>
              <a:rPr lang="zh-CN" altLang="en-US" sz="2400" b="1" dirty="0"/>
              <a:t>应答，</a:t>
            </a:r>
            <a:r>
              <a:rPr lang="zh-CN" altLang="en-US" sz="2400" b="1" dirty="0">
                <a:solidFill>
                  <a:srgbClr val="FFFF00"/>
                </a:solidFill>
              </a:rPr>
              <a:t>并带上</a:t>
            </a:r>
            <a:r>
              <a:rPr lang="zh-CN" altLang="en-US" sz="2400" b="1" dirty="0"/>
              <a:t>自己之前的</a:t>
            </a:r>
            <a:r>
              <a:rPr lang="en-US" altLang="zh-CN" sz="2400" b="1" dirty="0"/>
              <a:t>last_rnd</a:t>
            </a:r>
            <a:r>
              <a:rPr lang="zh-CN" altLang="en-US" sz="2400" b="1" dirty="0"/>
              <a:t>和</a:t>
            </a:r>
            <a:r>
              <a:rPr lang="zh-CN" altLang="en-US" sz="2400" b="1" dirty="0">
                <a:solidFill>
                  <a:srgbClr val="FFFF00"/>
                </a:solidFill>
              </a:rPr>
              <a:t>之前已接受的</a:t>
            </a:r>
            <a:r>
              <a:rPr lang="en-US" altLang="zh-CN" sz="2400" b="1" dirty="0">
                <a:solidFill>
                  <a:srgbClr val="FFFF00"/>
                </a:solidFill>
              </a:rPr>
              <a:t>v</a:t>
            </a:r>
            <a:r>
              <a:rPr lang="en-US" altLang="zh-CN" sz="2400" b="1" dirty="0"/>
              <a:t>.</a:t>
            </a:r>
          </a:p>
          <a:p>
            <a:endParaRPr lang="zh-CN" altLang="en-US" sz="2400" dirty="0"/>
          </a:p>
        </p:txBody>
      </p:sp>
    </p:spTree>
    <p:extLst>
      <p:ext uri="{BB962C8B-B14F-4D97-AF65-F5344CB8AC3E}">
        <p14:creationId xmlns:p14="http://schemas.microsoft.com/office/powerpoint/2010/main" val="2242384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800" b="1" dirty="0"/>
              <a:t>10.1 </a:t>
            </a:r>
            <a:r>
              <a:rPr lang="zh-CN" altLang="en-US" sz="2800" b="1" dirty="0"/>
              <a:t>传统的数据库故障恢复概述</a:t>
            </a:r>
            <a:endParaRPr lang="en-US" altLang="zh-CN" sz="2800" b="1" dirty="0"/>
          </a:p>
        </p:txBody>
      </p:sp>
      <p:sp>
        <p:nvSpPr>
          <p:cNvPr id="3" name="内容占位符 2"/>
          <p:cNvSpPr>
            <a:spLocks noGrp="1"/>
          </p:cNvSpPr>
          <p:nvPr>
            <p:ph idx="1"/>
          </p:nvPr>
        </p:nvSpPr>
        <p:spPr/>
        <p:txBody>
          <a:bodyPr/>
          <a:lstStyle/>
          <a:p>
            <a:r>
              <a:rPr kumimoji="1" lang="en-US" altLang="zh-CN" dirty="0"/>
              <a:t>10.1.1 </a:t>
            </a:r>
            <a:r>
              <a:rPr kumimoji="1" lang="zh-CN" altLang="en-US" dirty="0"/>
              <a:t>故障的种类</a:t>
            </a:r>
          </a:p>
        </p:txBody>
      </p:sp>
      <p:sp>
        <p:nvSpPr>
          <p:cNvPr id="5" name="灯片编号占位符 4"/>
          <p:cNvSpPr>
            <a:spLocks noGrp="1"/>
          </p:cNvSpPr>
          <p:nvPr>
            <p:ph type="sldNum" sz="quarter" idx="12"/>
          </p:nvPr>
        </p:nvSpPr>
        <p:spPr/>
        <p:txBody>
          <a:bodyPr/>
          <a:lstStyle/>
          <a:p>
            <a:fld id="{C464E751-8DDD-48F4-87DB-3D6A7AC74B40}" type="slidenum">
              <a:rPr lang="zh-CN" altLang="en-US" smtClean="0"/>
              <a:t>4</a:t>
            </a:fld>
            <a:endParaRPr lang="zh-CN" altLang="en-US" dirty="0"/>
          </a:p>
        </p:txBody>
      </p:sp>
      <p:grpSp>
        <p:nvGrpSpPr>
          <p:cNvPr id="6" name="组合 15">
            <a:extLst>
              <a:ext uri="{FF2B5EF4-FFF2-40B4-BE49-F238E27FC236}">
                <a16:creationId xmlns:a16="http://schemas.microsoft.com/office/drawing/2014/main" id="{DC4E05CD-677F-4BE4-AA78-92C7DF121656}"/>
              </a:ext>
            </a:extLst>
          </p:cNvPr>
          <p:cNvGrpSpPr/>
          <p:nvPr/>
        </p:nvGrpSpPr>
        <p:grpSpPr>
          <a:xfrm>
            <a:off x="1944076" y="2075451"/>
            <a:ext cx="7659569" cy="3254474"/>
            <a:chOff x="1736534" y="2732404"/>
            <a:chExt cx="8216414" cy="3312212"/>
          </a:xfrm>
        </p:grpSpPr>
        <p:grpSp>
          <p:nvGrpSpPr>
            <p:cNvPr id="7" name="组合 3">
              <a:extLst>
                <a:ext uri="{FF2B5EF4-FFF2-40B4-BE49-F238E27FC236}">
                  <a16:creationId xmlns:a16="http://schemas.microsoft.com/office/drawing/2014/main" id="{109BEF27-9377-4E3D-8493-8FB2DD5A7E5A}"/>
                </a:ext>
              </a:extLst>
            </p:cNvPr>
            <p:cNvGrpSpPr/>
            <p:nvPr>
              <p:custDataLst>
                <p:tags r:id="rId1"/>
              </p:custDataLst>
            </p:nvPr>
          </p:nvGrpSpPr>
          <p:grpSpPr>
            <a:xfrm>
              <a:off x="6307324" y="4701949"/>
              <a:ext cx="796954" cy="796954"/>
              <a:chOff x="5500914" y="4370767"/>
              <a:chExt cx="1190172" cy="1190172"/>
            </a:xfrm>
          </p:grpSpPr>
          <p:sp>
            <p:nvSpPr>
              <p:cNvPr id="49" name="椭圆 48">
                <a:extLst>
                  <a:ext uri="{FF2B5EF4-FFF2-40B4-BE49-F238E27FC236}">
                    <a16:creationId xmlns:a16="http://schemas.microsoft.com/office/drawing/2014/main" id="{5AC415F2-A993-4FCE-82A0-5166BDA7D41F}"/>
                  </a:ext>
                </a:extLst>
              </p:cNvPr>
              <p:cNvSpPr/>
              <p:nvPr>
                <p:custDataLst>
                  <p:tags r:id="rId43"/>
                </p:custDataLst>
              </p:nvPr>
            </p:nvSpPr>
            <p:spPr>
              <a:xfrm>
                <a:off x="5500914" y="4370767"/>
                <a:ext cx="1190172" cy="119017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sym typeface="Arial" panose="020B0604020202020204" pitchFamily="34" charset="0"/>
                </a:endParaRPr>
              </a:p>
            </p:txBody>
          </p:sp>
          <p:sp>
            <p:nvSpPr>
              <p:cNvPr id="50" name="KSO_Shape">
                <a:extLst>
                  <a:ext uri="{FF2B5EF4-FFF2-40B4-BE49-F238E27FC236}">
                    <a16:creationId xmlns:a16="http://schemas.microsoft.com/office/drawing/2014/main" id="{B46B751C-006E-4620-9514-167D75D4C64B}"/>
                  </a:ext>
                </a:extLst>
              </p:cNvPr>
              <p:cNvSpPr/>
              <p:nvPr>
                <p:custDataLst>
                  <p:tags r:id="rId44"/>
                </p:custDataLst>
              </p:nvPr>
            </p:nvSpPr>
            <p:spPr bwMode="auto">
              <a:xfrm>
                <a:off x="5846540" y="4714875"/>
                <a:ext cx="498920" cy="514350"/>
              </a:xfrm>
              <a:custGeom>
                <a:avLst/>
                <a:gdLst>
                  <a:gd name="T0" fmla="*/ 705908 w 4388"/>
                  <a:gd name="T1" fmla="*/ 0 h 4523"/>
                  <a:gd name="T2" fmla="*/ 293567 w 4388"/>
                  <a:gd name="T3" fmla="*/ 424129 h 4523"/>
                  <a:gd name="T4" fmla="*/ 924083 w 4388"/>
                  <a:gd name="T5" fmla="*/ 624611 h 4523"/>
                  <a:gd name="T6" fmla="*/ 705908 w 4388"/>
                  <a:gd name="T7" fmla="*/ 0 h 4523"/>
                  <a:gd name="T8" fmla="*/ 0 w 4388"/>
                  <a:gd name="T9" fmla="*/ 629244 h 4523"/>
                  <a:gd name="T10" fmla="*/ 0 w 4388"/>
                  <a:gd name="T11" fmla="*/ 987247 h 4523"/>
                  <a:gd name="T12" fmla="*/ 165526 w 4388"/>
                  <a:gd name="T13" fmla="*/ 987247 h 4523"/>
                  <a:gd name="T14" fmla="*/ 165526 w 4388"/>
                  <a:gd name="T15" fmla="*/ 1905000 h 4523"/>
                  <a:gd name="T16" fmla="*/ 1682639 w 4388"/>
                  <a:gd name="T17" fmla="*/ 1905000 h 4523"/>
                  <a:gd name="T18" fmla="*/ 1682639 w 4388"/>
                  <a:gd name="T19" fmla="*/ 987247 h 4523"/>
                  <a:gd name="T20" fmla="*/ 1848165 w 4388"/>
                  <a:gd name="T21" fmla="*/ 987247 h 4523"/>
                  <a:gd name="T22" fmla="*/ 1848165 w 4388"/>
                  <a:gd name="T23" fmla="*/ 629244 h 4523"/>
                  <a:gd name="T24" fmla="*/ 0 w 4388"/>
                  <a:gd name="T25" fmla="*/ 629244 h 4523"/>
                  <a:gd name="T26" fmla="*/ 1142257 w 4388"/>
                  <a:gd name="T27" fmla="*/ 0 h 4523"/>
                  <a:gd name="T28" fmla="*/ 924083 w 4388"/>
                  <a:gd name="T29" fmla="*/ 624611 h 4523"/>
                  <a:gd name="T30" fmla="*/ 1554177 w 4388"/>
                  <a:gd name="T31" fmla="*/ 424129 h 4523"/>
                  <a:gd name="T32" fmla="*/ 1142257 w 4388"/>
                  <a:gd name="T33" fmla="*/ 0 h 452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388" h="4523">
                    <a:moveTo>
                      <a:pt x="1676" y="0"/>
                    </a:moveTo>
                    <a:lnTo>
                      <a:pt x="697" y="1007"/>
                    </a:lnTo>
                    <a:lnTo>
                      <a:pt x="2194" y="1483"/>
                    </a:lnTo>
                    <a:lnTo>
                      <a:pt x="1676" y="0"/>
                    </a:lnTo>
                    <a:close/>
                    <a:moveTo>
                      <a:pt x="0" y="1494"/>
                    </a:moveTo>
                    <a:lnTo>
                      <a:pt x="0" y="2344"/>
                    </a:lnTo>
                    <a:lnTo>
                      <a:pt x="393" y="2344"/>
                    </a:lnTo>
                    <a:lnTo>
                      <a:pt x="393" y="4523"/>
                    </a:lnTo>
                    <a:lnTo>
                      <a:pt x="3995" y="4523"/>
                    </a:lnTo>
                    <a:lnTo>
                      <a:pt x="3995" y="2344"/>
                    </a:lnTo>
                    <a:lnTo>
                      <a:pt x="4388" y="2344"/>
                    </a:lnTo>
                    <a:lnTo>
                      <a:pt x="4388" y="1494"/>
                    </a:lnTo>
                    <a:lnTo>
                      <a:pt x="0" y="1494"/>
                    </a:lnTo>
                    <a:close/>
                    <a:moveTo>
                      <a:pt x="2712" y="0"/>
                    </a:moveTo>
                    <a:lnTo>
                      <a:pt x="2194" y="1483"/>
                    </a:lnTo>
                    <a:lnTo>
                      <a:pt x="3690" y="1007"/>
                    </a:lnTo>
                    <a:lnTo>
                      <a:pt x="2712" y="0"/>
                    </a:lnTo>
                    <a:close/>
                  </a:path>
                </a:pathLst>
              </a:custGeom>
              <a:solidFill>
                <a:schemeClr val="bg1"/>
              </a:solidFill>
              <a:ln>
                <a:noFill/>
              </a:ln>
            </p:spPr>
            <p:txBody>
              <a:bodyPr tIns="684000" anchor="ctr">
                <a:normAutofit fontScale="25000" lnSpcReduction="20000"/>
                <a:scene3d>
                  <a:camera prst="orthographicFront"/>
                  <a:lightRig rig="threePt" dir="t"/>
                </a:scene3d>
                <a:sp3d>
                  <a:contourClr>
                    <a:srgbClr val="FFFFFF"/>
                  </a:contourClr>
                </a:sp3d>
              </a:bodyPr>
              <a:lstStyle/>
              <a:p>
                <a:pPr algn="ctr">
                  <a:defRPr/>
                </a:pPr>
                <a:endParaRPr lang="zh-CN" altLang="en-US" dirty="0">
                  <a:solidFill>
                    <a:srgbClr val="FFFFFF"/>
                  </a:solidFill>
                  <a:sym typeface="Arial" panose="020B0604020202020204" pitchFamily="34" charset="0"/>
                </a:endParaRPr>
              </a:p>
            </p:txBody>
          </p:sp>
        </p:grpSp>
        <p:grpSp>
          <p:nvGrpSpPr>
            <p:cNvPr id="8" name="组合 6">
              <a:extLst>
                <a:ext uri="{FF2B5EF4-FFF2-40B4-BE49-F238E27FC236}">
                  <a16:creationId xmlns:a16="http://schemas.microsoft.com/office/drawing/2014/main" id="{F0195935-5B41-4875-AD3A-194BBBC21AA1}"/>
                </a:ext>
              </a:extLst>
            </p:cNvPr>
            <p:cNvGrpSpPr/>
            <p:nvPr>
              <p:custDataLst>
                <p:tags r:id="rId2"/>
              </p:custDataLst>
            </p:nvPr>
          </p:nvGrpSpPr>
          <p:grpSpPr>
            <a:xfrm>
              <a:off x="6319688" y="3360766"/>
              <a:ext cx="796954" cy="796954"/>
              <a:chOff x="7126514" y="2833914"/>
              <a:chExt cx="1190172" cy="1190172"/>
            </a:xfrm>
          </p:grpSpPr>
          <p:sp>
            <p:nvSpPr>
              <p:cNvPr id="47" name="椭圆 46">
                <a:extLst>
                  <a:ext uri="{FF2B5EF4-FFF2-40B4-BE49-F238E27FC236}">
                    <a16:creationId xmlns:a16="http://schemas.microsoft.com/office/drawing/2014/main" id="{18EA8883-8B99-457A-8421-A83B1EE01CC0}"/>
                  </a:ext>
                </a:extLst>
              </p:cNvPr>
              <p:cNvSpPr/>
              <p:nvPr>
                <p:custDataLst>
                  <p:tags r:id="rId41"/>
                </p:custDataLst>
              </p:nvPr>
            </p:nvSpPr>
            <p:spPr>
              <a:xfrm>
                <a:off x="7126514" y="2833914"/>
                <a:ext cx="1190172" cy="11901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ym typeface="Arial" panose="020B0604020202020204" pitchFamily="34" charset="0"/>
                </a:endParaRPr>
              </a:p>
            </p:txBody>
          </p:sp>
          <p:sp>
            <p:nvSpPr>
              <p:cNvPr id="48" name="KSO_Shape">
                <a:extLst>
                  <a:ext uri="{FF2B5EF4-FFF2-40B4-BE49-F238E27FC236}">
                    <a16:creationId xmlns:a16="http://schemas.microsoft.com/office/drawing/2014/main" id="{0AED673E-08F5-453B-A020-E4C325E2A6D6}"/>
                  </a:ext>
                </a:extLst>
              </p:cNvPr>
              <p:cNvSpPr/>
              <p:nvPr>
                <p:custDataLst>
                  <p:tags r:id="rId42"/>
                </p:custDataLst>
              </p:nvPr>
            </p:nvSpPr>
            <p:spPr>
              <a:xfrm>
                <a:off x="7472170" y="3105754"/>
                <a:ext cx="498860" cy="646492"/>
              </a:xfrm>
              <a:custGeom>
                <a:avLst/>
                <a:gdLst>
                  <a:gd name="connsiteX0" fmla="*/ 119442 w 2112807"/>
                  <a:gd name="connsiteY0" fmla="*/ 0 h 3733939"/>
                  <a:gd name="connsiteX1" fmla="*/ 238884 w 2112807"/>
                  <a:gd name="connsiteY1" fmla="*/ 119442 h 3733939"/>
                  <a:gd name="connsiteX2" fmla="*/ 165934 w 2112807"/>
                  <a:gd name="connsiteY2" fmla="*/ 229498 h 3733939"/>
                  <a:gd name="connsiteX3" fmla="*/ 142301 w 2112807"/>
                  <a:gd name="connsiteY3" fmla="*/ 234269 h 3733939"/>
                  <a:gd name="connsiteX4" fmla="*/ 142301 w 2112807"/>
                  <a:gd name="connsiteY4" fmla="*/ 412408 h 3733939"/>
                  <a:gd name="connsiteX5" fmla="*/ 159590 w 2112807"/>
                  <a:gd name="connsiteY5" fmla="*/ 392780 h 3733939"/>
                  <a:gd name="connsiteX6" fmla="*/ 2112807 w 2112807"/>
                  <a:gd name="connsiteY6" fmla="*/ 464309 h 3733939"/>
                  <a:gd name="connsiteX7" fmla="*/ 2112807 w 2112807"/>
                  <a:gd name="connsiteY7" fmla="*/ 1976477 h 3733939"/>
                  <a:gd name="connsiteX8" fmla="*/ 159590 w 2112807"/>
                  <a:gd name="connsiteY8" fmla="*/ 1904948 h 3733939"/>
                  <a:gd name="connsiteX9" fmla="*/ 142301 w 2112807"/>
                  <a:gd name="connsiteY9" fmla="*/ 1924576 h 3733939"/>
                  <a:gd name="connsiteX10" fmla="*/ 142301 w 2112807"/>
                  <a:gd name="connsiteY10" fmla="*/ 3733939 h 3733939"/>
                  <a:gd name="connsiteX11" fmla="*/ 96582 w 2112807"/>
                  <a:gd name="connsiteY11" fmla="*/ 3733939 h 3733939"/>
                  <a:gd name="connsiteX12" fmla="*/ 96582 w 2112807"/>
                  <a:gd name="connsiteY12" fmla="*/ 234269 h 3733939"/>
                  <a:gd name="connsiteX13" fmla="*/ 72950 w 2112807"/>
                  <a:gd name="connsiteY13" fmla="*/ 229498 h 3733939"/>
                  <a:gd name="connsiteX14" fmla="*/ 0 w 2112807"/>
                  <a:gd name="connsiteY14" fmla="*/ 119442 h 3733939"/>
                  <a:gd name="connsiteX15" fmla="*/ 119442 w 2112807"/>
                  <a:gd name="connsiteY15" fmla="*/ 0 h 3733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12807" h="3733939">
                    <a:moveTo>
                      <a:pt x="119442" y="0"/>
                    </a:moveTo>
                    <a:cubicBezTo>
                      <a:pt x="185408" y="0"/>
                      <a:pt x="238884" y="53476"/>
                      <a:pt x="238884" y="119442"/>
                    </a:cubicBezTo>
                    <a:cubicBezTo>
                      <a:pt x="238884" y="168916"/>
                      <a:pt x="208804" y="211365"/>
                      <a:pt x="165934" y="229498"/>
                    </a:cubicBezTo>
                    <a:lnTo>
                      <a:pt x="142301" y="234269"/>
                    </a:lnTo>
                    <a:lnTo>
                      <a:pt x="142301" y="412408"/>
                    </a:lnTo>
                    <a:lnTo>
                      <a:pt x="159590" y="392780"/>
                    </a:lnTo>
                    <a:cubicBezTo>
                      <a:pt x="810663" y="-273233"/>
                      <a:pt x="1461735" y="1278149"/>
                      <a:pt x="2112807" y="464309"/>
                    </a:cubicBezTo>
                    <a:lnTo>
                      <a:pt x="2112807" y="1976477"/>
                    </a:lnTo>
                    <a:cubicBezTo>
                      <a:pt x="1461735" y="2790317"/>
                      <a:pt x="810663" y="1238935"/>
                      <a:pt x="159590" y="1904948"/>
                    </a:cubicBezTo>
                    <a:lnTo>
                      <a:pt x="142301" y="1924576"/>
                    </a:lnTo>
                    <a:lnTo>
                      <a:pt x="142301" y="3733939"/>
                    </a:lnTo>
                    <a:lnTo>
                      <a:pt x="96582" y="3733939"/>
                    </a:lnTo>
                    <a:lnTo>
                      <a:pt x="96582" y="234269"/>
                    </a:lnTo>
                    <a:lnTo>
                      <a:pt x="72950" y="229498"/>
                    </a:lnTo>
                    <a:cubicBezTo>
                      <a:pt x="30080" y="211365"/>
                      <a:pt x="0" y="168916"/>
                      <a:pt x="0" y="119442"/>
                    </a:cubicBezTo>
                    <a:cubicBezTo>
                      <a:pt x="0" y="53476"/>
                      <a:pt x="53476" y="0"/>
                      <a:pt x="11944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bIns="684000" anchor="ctr">
                <a:normAutofit fontScale="25000" lnSpcReduction="20000"/>
              </a:bodyPr>
              <a:lstStyle/>
              <a:p>
                <a:pPr algn="ctr" eaLnBrk="1" hangingPunct="1">
                  <a:spcBef>
                    <a:spcPts val="0"/>
                  </a:spcBef>
                  <a:spcAft>
                    <a:spcPts val="0"/>
                  </a:spcAft>
                  <a:defRPr/>
                </a:pPr>
                <a:endParaRPr lang="zh-CN" altLang="en-US" dirty="0">
                  <a:solidFill>
                    <a:srgbClr val="FFFFFF"/>
                  </a:solidFill>
                  <a:sym typeface="Arial" panose="020B0604020202020204" pitchFamily="34" charset="0"/>
                </a:endParaRPr>
              </a:p>
            </p:txBody>
          </p:sp>
        </p:grpSp>
        <p:grpSp>
          <p:nvGrpSpPr>
            <p:cNvPr id="9" name="组合 9">
              <a:extLst>
                <a:ext uri="{FF2B5EF4-FFF2-40B4-BE49-F238E27FC236}">
                  <a16:creationId xmlns:a16="http://schemas.microsoft.com/office/drawing/2014/main" id="{E8FB35B8-2E05-4032-B76B-3CE0321E45BF}"/>
                </a:ext>
              </a:extLst>
            </p:cNvPr>
            <p:cNvGrpSpPr/>
            <p:nvPr>
              <p:custDataLst>
                <p:tags r:id="rId3"/>
              </p:custDataLst>
            </p:nvPr>
          </p:nvGrpSpPr>
          <p:grpSpPr>
            <a:xfrm>
              <a:off x="4116951" y="4035724"/>
              <a:ext cx="796954" cy="796954"/>
              <a:chOff x="3875314" y="2833914"/>
              <a:chExt cx="1190172" cy="1190172"/>
            </a:xfrm>
          </p:grpSpPr>
          <p:sp>
            <p:nvSpPr>
              <p:cNvPr id="45" name="椭圆 44">
                <a:extLst>
                  <a:ext uri="{FF2B5EF4-FFF2-40B4-BE49-F238E27FC236}">
                    <a16:creationId xmlns:a16="http://schemas.microsoft.com/office/drawing/2014/main" id="{88171A6E-50C3-4D67-BBD9-79D246FF7A9F}"/>
                  </a:ext>
                </a:extLst>
              </p:cNvPr>
              <p:cNvSpPr/>
              <p:nvPr>
                <p:custDataLst>
                  <p:tags r:id="rId39"/>
                </p:custDataLst>
              </p:nvPr>
            </p:nvSpPr>
            <p:spPr>
              <a:xfrm>
                <a:off x="3875314" y="2833914"/>
                <a:ext cx="1190172" cy="11901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sym typeface="Arial" panose="020B0604020202020204" pitchFamily="34" charset="0"/>
                </a:endParaRPr>
              </a:p>
            </p:txBody>
          </p:sp>
          <p:sp>
            <p:nvSpPr>
              <p:cNvPr id="46" name="KSO_Shape">
                <a:extLst>
                  <a:ext uri="{FF2B5EF4-FFF2-40B4-BE49-F238E27FC236}">
                    <a16:creationId xmlns:a16="http://schemas.microsoft.com/office/drawing/2014/main" id="{BFC0F164-A4A0-49E3-AD55-CDF0EDF3355E}"/>
                  </a:ext>
                </a:extLst>
              </p:cNvPr>
              <p:cNvSpPr/>
              <p:nvPr>
                <p:custDataLst>
                  <p:tags r:id="rId40"/>
                </p:custDataLst>
              </p:nvPr>
            </p:nvSpPr>
            <p:spPr bwMode="auto">
              <a:xfrm rot="1800000">
                <a:off x="4253670" y="3032564"/>
                <a:ext cx="433460" cy="710590"/>
              </a:xfrm>
              <a:custGeom>
                <a:avLst/>
                <a:gdLst>
                  <a:gd name="T0" fmla="*/ 1029029 w 3535"/>
                  <a:gd name="T1" fmla="*/ 1156466 h 5800"/>
                  <a:gd name="T2" fmla="*/ 818493 w 3535"/>
                  <a:gd name="T3" fmla="*/ 1179458 h 5800"/>
                  <a:gd name="T4" fmla="*/ 848054 w 3535"/>
                  <a:gd name="T5" fmla="*/ 1077639 h 5800"/>
                  <a:gd name="T6" fmla="*/ 875315 w 3535"/>
                  <a:gd name="T7" fmla="*/ 972864 h 5800"/>
                  <a:gd name="T8" fmla="*/ 898635 w 3535"/>
                  <a:gd name="T9" fmla="*/ 868417 h 5800"/>
                  <a:gd name="T10" fmla="*/ 916371 w 3535"/>
                  <a:gd name="T11" fmla="*/ 767255 h 5800"/>
                  <a:gd name="T12" fmla="*/ 926553 w 3535"/>
                  <a:gd name="T13" fmla="*/ 672662 h 5800"/>
                  <a:gd name="T14" fmla="*/ 927538 w 3535"/>
                  <a:gd name="T15" fmla="*/ 635876 h 5800"/>
                  <a:gd name="T16" fmla="*/ 926553 w 3535"/>
                  <a:gd name="T17" fmla="*/ 582996 h 5800"/>
                  <a:gd name="T18" fmla="*/ 921955 w 3535"/>
                  <a:gd name="T19" fmla="*/ 531429 h 5800"/>
                  <a:gd name="T20" fmla="*/ 914072 w 3535"/>
                  <a:gd name="T21" fmla="*/ 481505 h 5800"/>
                  <a:gd name="T22" fmla="*/ 903233 w 3535"/>
                  <a:gd name="T23" fmla="*/ 433223 h 5800"/>
                  <a:gd name="T24" fmla="*/ 889438 w 3535"/>
                  <a:gd name="T25" fmla="*/ 387241 h 5800"/>
                  <a:gd name="T26" fmla="*/ 873673 w 3535"/>
                  <a:gd name="T27" fmla="*/ 342900 h 5800"/>
                  <a:gd name="T28" fmla="*/ 855936 w 3535"/>
                  <a:gd name="T29" fmla="*/ 301187 h 5800"/>
                  <a:gd name="T30" fmla="*/ 836230 w 3535"/>
                  <a:gd name="T31" fmla="*/ 261773 h 5800"/>
                  <a:gd name="T32" fmla="*/ 808640 w 3535"/>
                  <a:gd name="T33" fmla="*/ 212178 h 5800"/>
                  <a:gd name="T34" fmla="*/ 763314 w 3535"/>
                  <a:gd name="T35" fmla="*/ 146816 h 5800"/>
                  <a:gd name="T36" fmla="*/ 717660 w 3535"/>
                  <a:gd name="T37" fmla="*/ 92622 h 5800"/>
                  <a:gd name="T38" fmla="*/ 673319 w 3535"/>
                  <a:gd name="T39" fmla="*/ 50253 h 5800"/>
                  <a:gd name="T40" fmla="*/ 632592 w 3535"/>
                  <a:gd name="T41" fmla="*/ 20035 h 5800"/>
                  <a:gd name="T42" fmla="*/ 608943 w 3535"/>
                  <a:gd name="T43" fmla="*/ 7226 h 5800"/>
                  <a:gd name="T44" fmla="*/ 593835 w 3535"/>
                  <a:gd name="T45" fmla="*/ 1971 h 5800"/>
                  <a:gd name="T46" fmla="*/ 580697 w 3535"/>
                  <a:gd name="T47" fmla="*/ 0 h 5800"/>
                  <a:gd name="T48" fmla="*/ 572486 w 3535"/>
                  <a:gd name="T49" fmla="*/ 657 h 5800"/>
                  <a:gd name="T50" fmla="*/ 558034 w 3535"/>
                  <a:gd name="T51" fmla="*/ 5255 h 5800"/>
                  <a:gd name="T52" fmla="*/ 541283 w 3535"/>
                  <a:gd name="T53" fmla="*/ 12809 h 5800"/>
                  <a:gd name="T54" fmla="*/ 502526 w 3535"/>
                  <a:gd name="T55" fmla="*/ 38428 h 5800"/>
                  <a:gd name="T56" fmla="*/ 459171 w 3535"/>
                  <a:gd name="T57" fmla="*/ 77185 h 5800"/>
                  <a:gd name="T58" fmla="*/ 413517 w 3535"/>
                  <a:gd name="T59" fmla="*/ 127438 h 5800"/>
                  <a:gd name="T60" fmla="*/ 368191 w 3535"/>
                  <a:gd name="T61" fmla="*/ 189515 h 5800"/>
                  <a:gd name="T62" fmla="*/ 332390 w 3535"/>
                  <a:gd name="T63" fmla="*/ 248635 h 5800"/>
                  <a:gd name="T64" fmla="*/ 312026 w 3535"/>
                  <a:gd name="T65" fmla="*/ 287721 h 5800"/>
                  <a:gd name="T66" fmla="*/ 293633 w 3535"/>
                  <a:gd name="T67" fmla="*/ 328777 h 5800"/>
                  <a:gd name="T68" fmla="*/ 277210 w 3535"/>
                  <a:gd name="T69" fmla="*/ 371803 h 5800"/>
                  <a:gd name="T70" fmla="*/ 263087 w 3535"/>
                  <a:gd name="T71" fmla="*/ 417458 h 5800"/>
                  <a:gd name="T72" fmla="*/ 250935 w 3535"/>
                  <a:gd name="T73" fmla="*/ 465083 h 5800"/>
                  <a:gd name="T74" fmla="*/ 242066 w 3535"/>
                  <a:gd name="T75" fmla="*/ 514350 h 5800"/>
                  <a:gd name="T76" fmla="*/ 236483 w 3535"/>
                  <a:gd name="T77" fmla="*/ 565588 h 5800"/>
                  <a:gd name="T78" fmla="*/ 233855 w 3535"/>
                  <a:gd name="T79" fmla="*/ 618468 h 5800"/>
                  <a:gd name="T80" fmla="*/ 235169 w 3535"/>
                  <a:gd name="T81" fmla="*/ 672662 h 5800"/>
                  <a:gd name="T82" fmla="*/ 241410 w 3535"/>
                  <a:gd name="T83" fmla="*/ 734739 h 5800"/>
                  <a:gd name="T84" fmla="*/ 256190 w 3535"/>
                  <a:gd name="T85" fmla="*/ 834259 h 5800"/>
                  <a:gd name="T86" fmla="*/ 277867 w 3535"/>
                  <a:gd name="T87" fmla="*/ 938048 h 5800"/>
                  <a:gd name="T88" fmla="*/ 304143 w 3535"/>
                  <a:gd name="T89" fmla="*/ 1043152 h 5800"/>
                  <a:gd name="T90" fmla="*/ 333047 w 3535"/>
                  <a:gd name="T91" fmla="*/ 1146284 h 5800"/>
                  <a:gd name="T92" fmla="*/ 132693 w 3535"/>
                  <a:gd name="T93" fmla="*/ 1156466 h 5800"/>
                  <a:gd name="T94" fmla="*/ 580697 w 3535"/>
                  <a:gd name="T95" fmla="*/ 1905000 h 58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3535" h="5800">
                    <a:moveTo>
                      <a:pt x="2174" y="4724"/>
                    </a:moveTo>
                    <a:lnTo>
                      <a:pt x="3535" y="5397"/>
                    </a:lnTo>
                    <a:lnTo>
                      <a:pt x="3133" y="3521"/>
                    </a:lnTo>
                    <a:lnTo>
                      <a:pt x="2462" y="3691"/>
                    </a:lnTo>
                    <a:lnTo>
                      <a:pt x="2492" y="3591"/>
                    </a:lnTo>
                    <a:lnTo>
                      <a:pt x="2523" y="3490"/>
                    </a:lnTo>
                    <a:lnTo>
                      <a:pt x="2552" y="3385"/>
                    </a:lnTo>
                    <a:lnTo>
                      <a:pt x="2582" y="3281"/>
                    </a:lnTo>
                    <a:lnTo>
                      <a:pt x="2611" y="3176"/>
                    </a:lnTo>
                    <a:lnTo>
                      <a:pt x="2638" y="3069"/>
                    </a:lnTo>
                    <a:lnTo>
                      <a:pt x="2665" y="2962"/>
                    </a:lnTo>
                    <a:lnTo>
                      <a:pt x="2691" y="2856"/>
                    </a:lnTo>
                    <a:lnTo>
                      <a:pt x="2714" y="2749"/>
                    </a:lnTo>
                    <a:lnTo>
                      <a:pt x="2736" y="2644"/>
                    </a:lnTo>
                    <a:lnTo>
                      <a:pt x="2757" y="2540"/>
                    </a:lnTo>
                    <a:lnTo>
                      <a:pt x="2774" y="2437"/>
                    </a:lnTo>
                    <a:lnTo>
                      <a:pt x="2790" y="2336"/>
                    </a:lnTo>
                    <a:lnTo>
                      <a:pt x="2802" y="2237"/>
                    </a:lnTo>
                    <a:lnTo>
                      <a:pt x="2813" y="2141"/>
                    </a:lnTo>
                    <a:lnTo>
                      <a:pt x="2821" y="2048"/>
                    </a:lnTo>
                    <a:lnTo>
                      <a:pt x="2823" y="1992"/>
                    </a:lnTo>
                    <a:lnTo>
                      <a:pt x="2824" y="1936"/>
                    </a:lnTo>
                    <a:lnTo>
                      <a:pt x="2824" y="1883"/>
                    </a:lnTo>
                    <a:lnTo>
                      <a:pt x="2823" y="1829"/>
                    </a:lnTo>
                    <a:lnTo>
                      <a:pt x="2821" y="1775"/>
                    </a:lnTo>
                    <a:lnTo>
                      <a:pt x="2817" y="1722"/>
                    </a:lnTo>
                    <a:lnTo>
                      <a:pt x="2813" y="1669"/>
                    </a:lnTo>
                    <a:lnTo>
                      <a:pt x="2807" y="1618"/>
                    </a:lnTo>
                    <a:lnTo>
                      <a:pt x="2800" y="1566"/>
                    </a:lnTo>
                    <a:lnTo>
                      <a:pt x="2791" y="1515"/>
                    </a:lnTo>
                    <a:lnTo>
                      <a:pt x="2783" y="1466"/>
                    </a:lnTo>
                    <a:lnTo>
                      <a:pt x="2773" y="1416"/>
                    </a:lnTo>
                    <a:lnTo>
                      <a:pt x="2762" y="1367"/>
                    </a:lnTo>
                    <a:lnTo>
                      <a:pt x="2750" y="1319"/>
                    </a:lnTo>
                    <a:lnTo>
                      <a:pt x="2736" y="1271"/>
                    </a:lnTo>
                    <a:lnTo>
                      <a:pt x="2723" y="1224"/>
                    </a:lnTo>
                    <a:lnTo>
                      <a:pt x="2708" y="1179"/>
                    </a:lnTo>
                    <a:lnTo>
                      <a:pt x="2693" y="1132"/>
                    </a:lnTo>
                    <a:lnTo>
                      <a:pt x="2677" y="1088"/>
                    </a:lnTo>
                    <a:lnTo>
                      <a:pt x="2660" y="1044"/>
                    </a:lnTo>
                    <a:lnTo>
                      <a:pt x="2643" y="1001"/>
                    </a:lnTo>
                    <a:lnTo>
                      <a:pt x="2625" y="958"/>
                    </a:lnTo>
                    <a:lnTo>
                      <a:pt x="2606" y="917"/>
                    </a:lnTo>
                    <a:lnTo>
                      <a:pt x="2587" y="876"/>
                    </a:lnTo>
                    <a:lnTo>
                      <a:pt x="2567" y="836"/>
                    </a:lnTo>
                    <a:lnTo>
                      <a:pt x="2546" y="797"/>
                    </a:lnTo>
                    <a:lnTo>
                      <a:pt x="2525" y="757"/>
                    </a:lnTo>
                    <a:lnTo>
                      <a:pt x="2505" y="719"/>
                    </a:lnTo>
                    <a:lnTo>
                      <a:pt x="2462" y="646"/>
                    </a:lnTo>
                    <a:lnTo>
                      <a:pt x="2416" y="577"/>
                    </a:lnTo>
                    <a:lnTo>
                      <a:pt x="2371" y="511"/>
                    </a:lnTo>
                    <a:lnTo>
                      <a:pt x="2324" y="447"/>
                    </a:lnTo>
                    <a:lnTo>
                      <a:pt x="2278" y="388"/>
                    </a:lnTo>
                    <a:lnTo>
                      <a:pt x="2231" y="333"/>
                    </a:lnTo>
                    <a:lnTo>
                      <a:pt x="2185" y="282"/>
                    </a:lnTo>
                    <a:lnTo>
                      <a:pt x="2139" y="235"/>
                    </a:lnTo>
                    <a:lnTo>
                      <a:pt x="2094" y="191"/>
                    </a:lnTo>
                    <a:lnTo>
                      <a:pt x="2050" y="153"/>
                    </a:lnTo>
                    <a:lnTo>
                      <a:pt x="2007" y="117"/>
                    </a:lnTo>
                    <a:lnTo>
                      <a:pt x="1965" y="87"/>
                    </a:lnTo>
                    <a:lnTo>
                      <a:pt x="1926" y="61"/>
                    </a:lnTo>
                    <a:lnTo>
                      <a:pt x="1889" y="39"/>
                    </a:lnTo>
                    <a:lnTo>
                      <a:pt x="1871" y="30"/>
                    </a:lnTo>
                    <a:lnTo>
                      <a:pt x="1854" y="22"/>
                    </a:lnTo>
                    <a:lnTo>
                      <a:pt x="1838" y="16"/>
                    </a:lnTo>
                    <a:lnTo>
                      <a:pt x="1823" y="10"/>
                    </a:lnTo>
                    <a:lnTo>
                      <a:pt x="1808" y="6"/>
                    </a:lnTo>
                    <a:lnTo>
                      <a:pt x="1794" y="2"/>
                    </a:lnTo>
                    <a:lnTo>
                      <a:pt x="1780" y="1"/>
                    </a:lnTo>
                    <a:lnTo>
                      <a:pt x="1768" y="0"/>
                    </a:lnTo>
                    <a:lnTo>
                      <a:pt x="1757" y="1"/>
                    </a:lnTo>
                    <a:lnTo>
                      <a:pt x="1743" y="2"/>
                    </a:lnTo>
                    <a:lnTo>
                      <a:pt x="1729" y="6"/>
                    </a:lnTo>
                    <a:lnTo>
                      <a:pt x="1714" y="10"/>
                    </a:lnTo>
                    <a:lnTo>
                      <a:pt x="1699" y="16"/>
                    </a:lnTo>
                    <a:lnTo>
                      <a:pt x="1682" y="22"/>
                    </a:lnTo>
                    <a:lnTo>
                      <a:pt x="1666" y="30"/>
                    </a:lnTo>
                    <a:lnTo>
                      <a:pt x="1648" y="39"/>
                    </a:lnTo>
                    <a:lnTo>
                      <a:pt x="1611" y="61"/>
                    </a:lnTo>
                    <a:lnTo>
                      <a:pt x="1572" y="87"/>
                    </a:lnTo>
                    <a:lnTo>
                      <a:pt x="1530" y="117"/>
                    </a:lnTo>
                    <a:lnTo>
                      <a:pt x="1487" y="153"/>
                    </a:lnTo>
                    <a:lnTo>
                      <a:pt x="1443" y="191"/>
                    </a:lnTo>
                    <a:lnTo>
                      <a:pt x="1398" y="235"/>
                    </a:lnTo>
                    <a:lnTo>
                      <a:pt x="1352" y="282"/>
                    </a:lnTo>
                    <a:lnTo>
                      <a:pt x="1306" y="333"/>
                    </a:lnTo>
                    <a:lnTo>
                      <a:pt x="1259" y="388"/>
                    </a:lnTo>
                    <a:lnTo>
                      <a:pt x="1213" y="447"/>
                    </a:lnTo>
                    <a:lnTo>
                      <a:pt x="1166" y="511"/>
                    </a:lnTo>
                    <a:lnTo>
                      <a:pt x="1121" y="577"/>
                    </a:lnTo>
                    <a:lnTo>
                      <a:pt x="1075" y="646"/>
                    </a:lnTo>
                    <a:lnTo>
                      <a:pt x="1032" y="719"/>
                    </a:lnTo>
                    <a:lnTo>
                      <a:pt x="1012" y="757"/>
                    </a:lnTo>
                    <a:lnTo>
                      <a:pt x="991" y="797"/>
                    </a:lnTo>
                    <a:lnTo>
                      <a:pt x="970" y="836"/>
                    </a:lnTo>
                    <a:lnTo>
                      <a:pt x="950" y="876"/>
                    </a:lnTo>
                    <a:lnTo>
                      <a:pt x="931" y="917"/>
                    </a:lnTo>
                    <a:lnTo>
                      <a:pt x="912" y="958"/>
                    </a:lnTo>
                    <a:lnTo>
                      <a:pt x="894" y="1001"/>
                    </a:lnTo>
                    <a:lnTo>
                      <a:pt x="877" y="1044"/>
                    </a:lnTo>
                    <a:lnTo>
                      <a:pt x="860" y="1088"/>
                    </a:lnTo>
                    <a:lnTo>
                      <a:pt x="844" y="1132"/>
                    </a:lnTo>
                    <a:lnTo>
                      <a:pt x="829" y="1179"/>
                    </a:lnTo>
                    <a:lnTo>
                      <a:pt x="814" y="1224"/>
                    </a:lnTo>
                    <a:lnTo>
                      <a:pt x="801" y="1271"/>
                    </a:lnTo>
                    <a:lnTo>
                      <a:pt x="787" y="1319"/>
                    </a:lnTo>
                    <a:lnTo>
                      <a:pt x="775" y="1367"/>
                    </a:lnTo>
                    <a:lnTo>
                      <a:pt x="764" y="1416"/>
                    </a:lnTo>
                    <a:lnTo>
                      <a:pt x="754" y="1466"/>
                    </a:lnTo>
                    <a:lnTo>
                      <a:pt x="746" y="1515"/>
                    </a:lnTo>
                    <a:lnTo>
                      <a:pt x="737" y="1566"/>
                    </a:lnTo>
                    <a:lnTo>
                      <a:pt x="730" y="1618"/>
                    </a:lnTo>
                    <a:lnTo>
                      <a:pt x="723" y="1669"/>
                    </a:lnTo>
                    <a:lnTo>
                      <a:pt x="720" y="1722"/>
                    </a:lnTo>
                    <a:lnTo>
                      <a:pt x="716" y="1775"/>
                    </a:lnTo>
                    <a:lnTo>
                      <a:pt x="714" y="1829"/>
                    </a:lnTo>
                    <a:lnTo>
                      <a:pt x="712" y="1883"/>
                    </a:lnTo>
                    <a:lnTo>
                      <a:pt x="712" y="1936"/>
                    </a:lnTo>
                    <a:lnTo>
                      <a:pt x="714" y="1992"/>
                    </a:lnTo>
                    <a:lnTo>
                      <a:pt x="716" y="2048"/>
                    </a:lnTo>
                    <a:lnTo>
                      <a:pt x="723" y="2141"/>
                    </a:lnTo>
                    <a:lnTo>
                      <a:pt x="735" y="2237"/>
                    </a:lnTo>
                    <a:lnTo>
                      <a:pt x="747" y="2336"/>
                    </a:lnTo>
                    <a:lnTo>
                      <a:pt x="763" y="2437"/>
                    </a:lnTo>
                    <a:lnTo>
                      <a:pt x="780" y="2540"/>
                    </a:lnTo>
                    <a:lnTo>
                      <a:pt x="801" y="2644"/>
                    </a:lnTo>
                    <a:lnTo>
                      <a:pt x="823" y="2749"/>
                    </a:lnTo>
                    <a:lnTo>
                      <a:pt x="846" y="2856"/>
                    </a:lnTo>
                    <a:lnTo>
                      <a:pt x="872" y="2962"/>
                    </a:lnTo>
                    <a:lnTo>
                      <a:pt x="899" y="3069"/>
                    </a:lnTo>
                    <a:lnTo>
                      <a:pt x="926" y="3176"/>
                    </a:lnTo>
                    <a:lnTo>
                      <a:pt x="955" y="3281"/>
                    </a:lnTo>
                    <a:lnTo>
                      <a:pt x="985" y="3385"/>
                    </a:lnTo>
                    <a:lnTo>
                      <a:pt x="1014" y="3490"/>
                    </a:lnTo>
                    <a:lnTo>
                      <a:pt x="1045" y="3591"/>
                    </a:lnTo>
                    <a:lnTo>
                      <a:pt x="1075" y="3691"/>
                    </a:lnTo>
                    <a:lnTo>
                      <a:pt x="404" y="3521"/>
                    </a:lnTo>
                    <a:lnTo>
                      <a:pt x="0" y="5397"/>
                    </a:lnTo>
                    <a:lnTo>
                      <a:pt x="1362" y="4724"/>
                    </a:lnTo>
                    <a:lnTo>
                      <a:pt x="1768" y="5800"/>
                    </a:lnTo>
                    <a:lnTo>
                      <a:pt x="2174" y="4724"/>
                    </a:lnTo>
                    <a:close/>
                  </a:path>
                </a:pathLst>
              </a:custGeom>
              <a:solidFill>
                <a:schemeClr val="bg1"/>
              </a:solidFill>
              <a:ln>
                <a:noFill/>
              </a:ln>
            </p:spPr>
            <p:txBody>
              <a:bodyPr anchor="ctr">
                <a:normAutofit/>
                <a:scene3d>
                  <a:camera prst="orthographicFront"/>
                  <a:lightRig rig="threePt" dir="t"/>
                </a:scene3d>
                <a:sp3d>
                  <a:contourClr>
                    <a:srgbClr val="FFFFFF"/>
                  </a:contourClr>
                </a:sp3d>
              </a:bodyPr>
              <a:lstStyle/>
              <a:p>
                <a:pPr algn="ctr">
                  <a:defRPr/>
                </a:pPr>
                <a:endParaRPr lang="zh-CN" altLang="en-US">
                  <a:solidFill>
                    <a:srgbClr val="FFFFFF"/>
                  </a:solidFill>
                  <a:sym typeface="Arial" panose="020B0604020202020204" pitchFamily="34" charset="0"/>
                </a:endParaRPr>
              </a:p>
            </p:txBody>
          </p:sp>
        </p:grpSp>
        <p:grpSp>
          <p:nvGrpSpPr>
            <p:cNvPr id="10" name="组合 12">
              <a:extLst>
                <a:ext uri="{FF2B5EF4-FFF2-40B4-BE49-F238E27FC236}">
                  <a16:creationId xmlns:a16="http://schemas.microsoft.com/office/drawing/2014/main" id="{1C7A2CEC-1699-4F2C-B3E0-92720524755B}"/>
                </a:ext>
              </a:extLst>
            </p:cNvPr>
            <p:cNvGrpSpPr/>
            <p:nvPr>
              <p:custDataLst>
                <p:tags r:id="rId4"/>
              </p:custDataLst>
            </p:nvPr>
          </p:nvGrpSpPr>
          <p:grpSpPr>
            <a:xfrm>
              <a:off x="4951369" y="2892035"/>
              <a:ext cx="796954" cy="796954"/>
              <a:chOff x="4796531" y="2033163"/>
              <a:chExt cx="1008000" cy="1008000"/>
            </a:xfrm>
          </p:grpSpPr>
          <p:sp>
            <p:nvSpPr>
              <p:cNvPr id="43" name="椭圆 42">
                <a:extLst>
                  <a:ext uri="{FF2B5EF4-FFF2-40B4-BE49-F238E27FC236}">
                    <a16:creationId xmlns:a16="http://schemas.microsoft.com/office/drawing/2014/main" id="{F9F03AE4-2A4C-48BB-8BD5-F3462EF312B9}"/>
                  </a:ext>
                </a:extLst>
              </p:cNvPr>
              <p:cNvSpPr/>
              <p:nvPr>
                <p:custDataLst>
                  <p:tags r:id="rId37"/>
                </p:custDataLst>
              </p:nvPr>
            </p:nvSpPr>
            <p:spPr>
              <a:xfrm>
                <a:off x="4796531" y="2033163"/>
                <a:ext cx="1008000" cy="1008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sym typeface="Arial" panose="020B0604020202020204" pitchFamily="34" charset="0"/>
                </a:endParaRPr>
              </a:p>
            </p:txBody>
          </p:sp>
          <p:sp>
            <p:nvSpPr>
              <p:cNvPr id="44" name="KSO_Shape">
                <a:extLst>
                  <a:ext uri="{FF2B5EF4-FFF2-40B4-BE49-F238E27FC236}">
                    <a16:creationId xmlns:a16="http://schemas.microsoft.com/office/drawing/2014/main" id="{9520B0E3-89C1-4EB2-B90A-E64ECDF34027}"/>
                  </a:ext>
                </a:extLst>
              </p:cNvPr>
              <p:cNvSpPr/>
              <p:nvPr>
                <p:custDataLst>
                  <p:tags r:id="rId38"/>
                </p:custDataLst>
              </p:nvPr>
            </p:nvSpPr>
            <p:spPr bwMode="auto">
              <a:xfrm>
                <a:off x="5024155" y="2243119"/>
                <a:ext cx="552752" cy="563075"/>
              </a:xfrm>
              <a:custGeom>
                <a:avLst/>
                <a:gdLst>
                  <a:gd name="T0" fmla="*/ 2147483646 w 4946"/>
                  <a:gd name="T1" fmla="*/ 0 h 5041"/>
                  <a:gd name="T2" fmla="*/ 2147483646 w 4946"/>
                  <a:gd name="T3" fmla="*/ 2147483646 h 5041"/>
                  <a:gd name="T4" fmla="*/ 2147483646 w 4946"/>
                  <a:gd name="T5" fmla="*/ 2147483646 h 5041"/>
                  <a:gd name="T6" fmla="*/ 2147483646 w 4946"/>
                  <a:gd name="T7" fmla="*/ 2147483646 h 5041"/>
                  <a:gd name="T8" fmla="*/ 2147483646 w 4946"/>
                  <a:gd name="T9" fmla="*/ 2147483646 h 5041"/>
                  <a:gd name="T10" fmla="*/ 2147483646 w 4946"/>
                  <a:gd name="T11" fmla="*/ 2147483646 h 5041"/>
                  <a:gd name="T12" fmla="*/ 2147483646 w 4946"/>
                  <a:gd name="T13" fmla="*/ 2147483646 h 5041"/>
                  <a:gd name="T14" fmla="*/ 2147483646 w 4946"/>
                  <a:gd name="T15" fmla="*/ 2147483646 h 5041"/>
                  <a:gd name="T16" fmla="*/ 2147483646 w 4946"/>
                  <a:gd name="T17" fmla="*/ 2147483646 h 5041"/>
                  <a:gd name="T18" fmla="*/ 2147483646 w 4946"/>
                  <a:gd name="T19" fmla="*/ 2147483646 h 5041"/>
                  <a:gd name="T20" fmla="*/ 2147483646 w 4946"/>
                  <a:gd name="T21" fmla="*/ 2147483646 h 5041"/>
                  <a:gd name="T22" fmla="*/ 2147483646 w 4946"/>
                  <a:gd name="T23" fmla="*/ 2147483646 h 5041"/>
                  <a:gd name="T24" fmla="*/ 2147483646 w 4946"/>
                  <a:gd name="T25" fmla="*/ 2147483646 h 5041"/>
                  <a:gd name="T26" fmla="*/ 2147483646 w 4946"/>
                  <a:gd name="T27" fmla="*/ 2147483646 h 5041"/>
                  <a:gd name="T28" fmla="*/ 2147483646 w 4946"/>
                  <a:gd name="T29" fmla="*/ 2147483646 h 5041"/>
                  <a:gd name="T30" fmla="*/ 2147483646 w 4946"/>
                  <a:gd name="T31" fmla="*/ 2147483646 h 5041"/>
                  <a:gd name="T32" fmla="*/ 2147483646 w 4946"/>
                  <a:gd name="T33" fmla="*/ 2147483646 h 5041"/>
                  <a:gd name="T34" fmla="*/ 2147483646 w 4946"/>
                  <a:gd name="T35" fmla="*/ 2147483646 h 5041"/>
                  <a:gd name="T36" fmla="*/ 2147483646 w 4946"/>
                  <a:gd name="T37" fmla="*/ 2147483646 h 5041"/>
                  <a:gd name="T38" fmla="*/ 2147483646 w 4946"/>
                  <a:gd name="T39" fmla="*/ 2147483646 h 5041"/>
                  <a:gd name="T40" fmla="*/ 2147483646 w 4946"/>
                  <a:gd name="T41" fmla="*/ 2147483646 h 5041"/>
                  <a:gd name="T42" fmla="*/ 2147483646 w 4946"/>
                  <a:gd name="T43" fmla="*/ 2147483646 h 5041"/>
                  <a:gd name="T44" fmla="*/ 2147483646 w 4946"/>
                  <a:gd name="T45" fmla="*/ 2147483646 h 5041"/>
                  <a:gd name="T46" fmla="*/ 2147483646 w 4946"/>
                  <a:gd name="T47" fmla="*/ 2147483646 h 5041"/>
                  <a:gd name="T48" fmla="*/ 2147483646 w 4946"/>
                  <a:gd name="T49" fmla="*/ 2147483646 h 5041"/>
                  <a:gd name="T50" fmla="*/ 2147483646 w 4946"/>
                  <a:gd name="T51" fmla="*/ 2147483646 h 5041"/>
                  <a:gd name="T52" fmla="*/ 2147483646 w 4946"/>
                  <a:gd name="T53" fmla="*/ 2147483646 h 5041"/>
                  <a:gd name="T54" fmla="*/ 0 w 4946"/>
                  <a:gd name="T55" fmla="*/ 2147483646 h 5041"/>
                  <a:gd name="T56" fmla="*/ 2147483646 w 4946"/>
                  <a:gd name="T57" fmla="*/ 2147483646 h 5041"/>
                  <a:gd name="T58" fmla="*/ 2147483646 w 4946"/>
                  <a:gd name="T59" fmla="*/ 2147483646 h 5041"/>
                  <a:gd name="T60" fmla="*/ 2147483646 w 4946"/>
                  <a:gd name="T61" fmla="*/ 2147483646 h 5041"/>
                  <a:gd name="T62" fmla="*/ 2147483646 w 4946"/>
                  <a:gd name="T63" fmla="*/ 2147483646 h 5041"/>
                  <a:gd name="T64" fmla="*/ 2147483646 w 4946"/>
                  <a:gd name="T65" fmla="*/ 2147483646 h 5041"/>
                  <a:gd name="T66" fmla="*/ 2147483646 w 4946"/>
                  <a:gd name="T67" fmla="*/ 2147483646 h 5041"/>
                  <a:gd name="T68" fmla="*/ 2147483646 w 4946"/>
                  <a:gd name="T69" fmla="*/ 2147483646 h 5041"/>
                  <a:gd name="T70" fmla="*/ 2147483646 w 4946"/>
                  <a:gd name="T71" fmla="*/ 2147483646 h 5041"/>
                  <a:gd name="T72" fmla="*/ 2147483646 w 4946"/>
                  <a:gd name="T73" fmla="*/ 2147483646 h 5041"/>
                  <a:gd name="T74" fmla="*/ 2147483646 w 4946"/>
                  <a:gd name="T75" fmla="*/ 2147483646 h 5041"/>
                  <a:gd name="T76" fmla="*/ 2147483646 w 4946"/>
                  <a:gd name="T77" fmla="*/ 2147483646 h 5041"/>
                  <a:gd name="T78" fmla="*/ 2147483646 w 4946"/>
                  <a:gd name="T79" fmla="*/ 2147483646 h 5041"/>
                  <a:gd name="T80" fmla="*/ 2147483646 w 4946"/>
                  <a:gd name="T81" fmla="*/ 2147483646 h 5041"/>
                  <a:gd name="T82" fmla="*/ 2147483646 w 4946"/>
                  <a:gd name="T83" fmla="*/ 2147483646 h 5041"/>
                  <a:gd name="T84" fmla="*/ 2147483646 w 4946"/>
                  <a:gd name="T85" fmla="*/ 2147483646 h 5041"/>
                  <a:gd name="T86" fmla="*/ 2147483646 w 4946"/>
                  <a:gd name="T87" fmla="*/ 2147483646 h 5041"/>
                  <a:gd name="T88" fmla="*/ 2147483646 w 4946"/>
                  <a:gd name="T89" fmla="*/ 2147483646 h 5041"/>
                  <a:gd name="T90" fmla="*/ 2147483646 w 4946"/>
                  <a:gd name="T91" fmla="*/ 2147483646 h 5041"/>
                  <a:gd name="T92" fmla="*/ 2147483646 w 4946"/>
                  <a:gd name="T93" fmla="*/ 2147483646 h 5041"/>
                  <a:gd name="T94" fmla="*/ 2147483646 w 4946"/>
                  <a:gd name="T95" fmla="*/ 2147483646 h 5041"/>
                  <a:gd name="T96" fmla="*/ 2147483646 w 4946"/>
                  <a:gd name="T97" fmla="*/ 2147483646 h 5041"/>
                  <a:gd name="T98" fmla="*/ 2147483646 w 4946"/>
                  <a:gd name="T99" fmla="*/ 2147483646 h 5041"/>
                  <a:gd name="T100" fmla="*/ 2147483646 w 4946"/>
                  <a:gd name="T101" fmla="*/ 2147483646 h 5041"/>
                  <a:gd name="T102" fmla="*/ 2147483646 w 4946"/>
                  <a:gd name="T103" fmla="*/ 2147483646 h 5041"/>
                  <a:gd name="T104" fmla="*/ 2147483646 w 4946"/>
                  <a:gd name="T105" fmla="*/ 2147483646 h 5041"/>
                  <a:gd name="T106" fmla="*/ 2147483646 w 4946"/>
                  <a:gd name="T107" fmla="*/ 2147483646 h 5041"/>
                  <a:gd name="T108" fmla="*/ 2147483646 w 4946"/>
                  <a:gd name="T109" fmla="*/ 2147483646 h 5041"/>
                  <a:gd name="T110" fmla="*/ 2147483646 w 4946"/>
                  <a:gd name="T111" fmla="*/ 2147483646 h 5041"/>
                  <a:gd name="T112" fmla="*/ 2147483646 w 4946"/>
                  <a:gd name="T113" fmla="*/ 2147483646 h 5041"/>
                  <a:gd name="T114" fmla="*/ 2147483646 w 4946"/>
                  <a:gd name="T115" fmla="*/ 2147483646 h 5041"/>
                  <a:gd name="T116" fmla="*/ 2147483646 w 4946"/>
                  <a:gd name="T117" fmla="*/ 2147483646 h 504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946" h="5041">
                    <a:moveTo>
                      <a:pt x="4946" y="532"/>
                    </a:moveTo>
                    <a:lnTo>
                      <a:pt x="4534" y="270"/>
                    </a:lnTo>
                    <a:lnTo>
                      <a:pt x="4106" y="0"/>
                    </a:lnTo>
                    <a:lnTo>
                      <a:pt x="2142" y="3139"/>
                    </a:lnTo>
                    <a:lnTo>
                      <a:pt x="2117" y="3136"/>
                    </a:lnTo>
                    <a:lnTo>
                      <a:pt x="2091" y="3134"/>
                    </a:lnTo>
                    <a:lnTo>
                      <a:pt x="2066" y="3133"/>
                    </a:lnTo>
                    <a:lnTo>
                      <a:pt x="2039" y="3133"/>
                    </a:lnTo>
                    <a:lnTo>
                      <a:pt x="2014" y="3134"/>
                    </a:lnTo>
                    <a:lnTo>
                      <a:pt x="1989" y="3136"/>
                    </a:lnTo>
                    <a:lnTo>
                      <a:pt x="1963" y="3138"/>
                    </a:lnTo>
                    <a:lnTo>
                      <a:pt x="1938" y="3142"/>
                    </a:lnTo>
                    <a:lnTo>
                      <a:pt x="1912" y="3147"/>
                    </a:lnTo>
                    <a:lnTo>
                      <a:pt x="1888" y="3153"/>
                    </a:lnTo>
                    <a:lnTo>
                      <a:pt x="1862" y="3160"/>
                    </a:lnTo>
                    <a:lnTo>
                      <a:pt x="1838" y="3168"/>
                    </a:lnTo>
                    <a:lnTo>
                      <a:pt x="1813" y="3177"/>
                    </a:lnTo>
                    <a:lnTo>
                      <a:pt x="1789" y="3188"/>
                    </a:lnTo>
                    <a:lnTo>
                      <a:pt x="1765" y="3200"/>
                    </a:lnTo>
                    <a:lnTo>
                      <a:pt x="1742" y="3212"/>
                    </a:lnTo>
                    <a:lnTo>
                      <a:pt x="1719" y="3226"/>
                    </a:lnTo>
                    <a:lnTo>
                      <a:pt x="1695" y="3242"/>
                    </a:lnTo>
                    <a:lnTo>
                      <a:pt x="1673" y="3259"/>
                    </a:lnTo>
                    <a:lnTo>
                      <a:pt x="1651" y="3277"/>
                    </a:lnTo>
                    <a:lnTo>
                      <a:pt x="1629" y="3297"/>
                    </a:lnTo>
                    <a:lnTo>
                      <a:pt x="1609" y="3317"/>
                    </a:lnTo>
                    <a:lnTo>
                      <a:pt x="1587" y="3339"/>
                    </a:lnTo>
                    <a:lnTo>
                      <a:pt x="1568" y="3363"/>
                    </a:lnTo>
                    <a:lnTo>
                      <a:pt x="1547" y="3388"/>
                    </a:lnTo>
                    <a:lnTo>
                      <a:pt x="1529" y="3415"/>
                    </a:lnTo>
                    <a:lnTo>
                      <a:pt x="1510" y="3442"/>
                    </a:lnTo>
                    <a:lnTo>
                      <a:pt x="1492" y="3472"/>
                    </a:lnTo>
                    <a:lnTo>
                      <a:pt x="1475" y="3503"/>
                    </a:lnTo>
                    <a:lnTo>
                      <a:pt x="1459" y="3536"/>
                    </a:lnTo>
                    <a:lnTo>
                      <a:pt x="1442" y="3570"/>
                    </a:lnTo>
                    <a:lnTo>
                      <a:pt x="1427" y="3605"/>
                    </a:lnTo>
                    <a:lnTo>
                      <a:pt x="1411" y="3653"/>
                    </a:lnTo>
                    <a:lnTo>
                      <a:pt x="1393" y="3699"/>
                    </a:lnTo>
                    <a:lnTo>
                      <a:pt x="1373" y="3744"/>
                    </a:lnTo>
                    <a:lnTo>
                      <a:pt x="1354" y="3787"/>
                    </a:lnTo>
                    <a:lnTo>
                      <a:pt x="1332" y="3828"/>
                    </a:lnTo>
                    <a:lnTo>
                      <a:pt x="1311" y="3868"/>
                    </a:lnTo>
                    <a:lnTo>
                      <a:pt x="1289" y="3908"/>
                    </a:lnTo>
                    <a:lnTo>
                      <a:pt x="1265" y="3944"/>
                    </a:lnTo>
                    <a:lnTo>
                      <a:pt x="1241" y="3981"/>
                    </a:lnTo>
                    <a:lnTo>
                      <a:pt x="1216" y="4016"/>
                    </a:lnTo>
                    <a:lnTo>
                      <a:pt x="1191" y="4048"/>
                    </a:lnTo>
                    <a:lnTo>
                      <a:pt x="1165" y="4081"/>
                    </a:lnTo>
                    <a:lnTo>
                      <a:pt x="1139" y="4111"/>
                    </a:lnTo>
                    <a:lnTo>
                      <a:pt x="1111" y="4141"/>
                    </a:lnTo>
                    <a:lnTo>
                      <a:pt x="1084" y="4170"/>
                    </a:lnTo>
                    <a:lnTo>
                      <a:pt x="1056" y="4197"/>
                    </a:lnTo>
                    <a:lnTo>
                      <a:pt x="1028" y="4222"/>
                    </a:lnTo>
                    <a:lnTo>
                      <a:pt x="999" y="4248"/>
                    </a:lnTo>
                    <a:lnTo>
                      <a:pt x="970" y="4271"/>
                    </a:lnTo>
                    <a:lnTo>
                      <a:pt x="940" y="4295"/>
                    </a:lnTo>
                    <a:lnTo>
                      <a:pt x="911" y="4316"/>
                    </a:lnTo>
                    <a:lnTo>
                      <a:pt x="881" y="4337"/>
                    </a:lnTo>
                    <a:lnTo>
                      <a:pt x="852" y="4356"/>
                    </a:lnTo>
                    <a:lnTo>
                      <a:pt x="821" y="4375"/>
                    </a:lnTo>
                    <a:lnTo>
                      <a:pt x="792" y="4393"/>
                    </a:lnTo>
                    <a:lnTo>
                      <a:pt x="761" y="4410"/>
                    </a:lnTo>
                    <a:lnTo>
                      <a:pt x="731" y="4425"/>
                    </a:lnTo>
                    <a:lnTo>
                      <a:pt x="701" y="4440"/>
                    </a:lnTo>
                    <a:lnTo>
                      <a:pt x="671" y="4455"/>
                    </a:lnTo>
                    <a:lnTo>
                      <a:pt x="641" y="4468"/>
                    </a:lnTo>
                    <a:lnTo>
                      <a:pt x="611" y="4480"/>
                    </a:lnTo>
                    <a:lnTo>
                      <a:pt x="582" y="4492"/>
                    </a:lnTo>
                    <a:lnTo>
                      <a:pt x="524" y="4513"/>
                    </a:lnTo>
                    <a:lnTo>
                      <a:pt x="468" y="4531"/>
                    </a:lnTo>
                    <a:lnTo>
                      <a:pt x="413" y="4547"/>
                    </a:lnTo>
                    <a:lnTo>
                      <a:pt x="359" y="4561"/>
                    </a:lnTo>
                    <a:lnTo>
                      <a:pt x="309" y="4572"/>
                    </a:lnTo>
                    <a:lnTo>
                      <a:pt x="261" y="4581"/>
                    </a:lnTo>
                    <a:lnTo>
                      <a:pt x="215" y="4588"/>
                    </a:lnTo>
                    <a:lnTo>
                      <a:pt x="174" y="4594"/>
                    </a:lnTo>
                    <a:lnTo>
                      <a:pt x="135" y="4598"/>
                    </a:lnTo>
                    <a:lnTo>
                      <a:pt x="102" y="4601"/>
                    </a:lnTo>
                    <a:lnTo>
                      <a:pt x="72" y="4603"/>
                    </a:lnTo>
                    <a:lnTo>
                      <a:pt x="47" y="4604"/>
                    </a:lnTo>
                    <a:lnTo>
                      <a:pt x="12" y="4605"/>
                    </a:lnTo>
                    <a:lnTo>
                      <a:pt x="0" y="4605"/>
                    </a:lnTo>
                    <a:lnTo>
                      <a:pt x="17" y="4616"/>
                    </a:lnTo>
                    <a:lnTo>
                      <a:pt x="68" y="4645"/>
                    </a:lnTo>
                    <a:lnTo>
                      <a:pt x="105" y="4666"/>
                    </a:lnTo>
                    <a:lnTo>
                      <a:pt x="150" y="4689"/>
                    </a:lnTo>
                    <a:lnTo>
                      <a:pt x="201" y="4714"/>
                    </a:lnTo>
                    <a:lnTo>
                      <a:pt x="258" y="4743"/>
                    </a:lnTo>
                    <a:lnTo>
                      <a:pt x="321" y="4773"/>
                    </a:lnTo>
                    <a:lnTo>
                      <a:pt x="390" y="4802"/>
                    </a:lnTo>
                    <a:lnTo>
                      <a:pt x="466" y="4833"/>
                    </a:lnTo>
                    <a:lnTo>
                      <a:pt x="545" y="4863"/>
                    </a:lnTo>
                    <a:lnTo>
                      <a:pt x="587" y="4878"/>
                    </a:lnTo>
                    <a:lnTo>
                      <a:pt x="630" y="4893"/>
                    </a:lnTo>
                    <a:lnTo>
                      <a:pt x="673" y="4908"/>
                    </a:lnTo>
                    <a:lnTo>
                      <a:pt x="718" y="4921"/>
                    </a:lnTo>
                    <a:lnTo>
                      <a:pt x="764" y="4935"/>
                    </a:lnTo>
                    <a:lnTo>
                      <a:pt x="811" y="4949"/>
                    </a:lnTo>
                    <a:lnTo>
                      <a:pt x="858" y="4961"/>
                    </a:lnTo>
                    <a:lnTo>
                      <a:pt x="907" y="4973"/>
                    </a:lnTo>
                    <a:lnTo>
                      <a:pt x="956" y="4983"/>
                    </a:lnTo>
                    <a:lnTo>
                      <a:pt x="1006" y="4995"/>
                    </a:lnTo>
                    <a:lnTo>
                      <a:pt x="1057" y="5004"/>
                    </a:lnTo>
                    <a:lnTo>
                      <a:pt x="1108" y="5012"/>
                    </a:lnTo>
                    <a:lnTo>
                      <a:pt x="1160" y="5020"/>
                    </a:lnTo>
                    <a:lnTo>
                      <a:pt x="1213" y="5026"/>
                    </a:lnTo>
                    <a:lnTo>
                      <a:pt x="1266" y="5032"/>
                    </a:lnTo>
                    <a:lnTo>
                      <a:pt x="1320" y="5036"/>
                    </a:lnTo>
                    <a:lnTo>
                      <a:pt x="1374" y="5039"/>
                    </a:lnTo>
                    <a:lnTo>
                      <a:pt x="1429" y="5040"/>
                    </a:lnTo>
                    <a:lnTo>
                      <a:pt x="1484" y="5041"/>
                    </a:lnTo>
                    <a:lnTo>
                      <a:pt x="1539" y="5040"/>
                    </a:lnTo>
                    <a:lnTo>
                      <a:pt x="1594" y="5037"/>
                    </a:lnTo>
                    <a:lnTo>
                      <a:pt x="1650" y="5033"/>
                    </a:lnTo>
                    <a:lnTo>
                      <a:pt x="1706" y="5027"/>
                    </a:lnTo>
                    <a:lnTo>
                      <a:pt x="1762" y="5019"/>
                    </a:lnTo>
                    <a:lnTo>
                      <a:pt x="1818" y="5010"/>
                    </a:lnTo>
                    <a:lnTo>
                      <a:pt x="1874" y="4999"/>
                    </a:lnTo>
                    <a:lnTo>
                      <a:pt x="1930" y="4985"/>
                    </a:lnTo>
                    <a:lnTo>
                      <a:pt x="1986" y="4970"/>
                    </a:lnTo>
                    <a:lnTo>
                      <a:pt x="2043" y="4953"/>
                    </a:lnTo>
                    <a:lnTo>
                      <a:pt x="2099" y="4933"/>
                    </a:lnTo>
                    <a:lnTo>
                      <a:pt x="2155" y="4912"/>
                    </a:lnTo>
                    <a:lnTo>
                      <a:pt x="2210" y="4888"/>
                    </a:lnTo>
                    <a:lnTo>
                      <a:pt x="2265" y="4862"/>
                    </a:lnTo>
                    <a:lnTo>
                      <a:pt x="2320" y="4834"/>
                    </a:lnTo>
                    <a:lnTo>
                      <a:pt x="2375" y="4802"/>
                    </a:lnTo>
                    <a:lnTo>
                      <a:pt x="2429" y="4768"/>
                    </a:lnTo>
                    <a:lnTo>
                      <a:pt x="2455" y="4751"/>
                    </a:lnTo>
                    <a:lnTo>
                      <a:pt x="2482" y="4733"/>
                    </a:lnTo>
                    <a:lnTo>
                      <a:pt x="2508" y="4713"/>
                    </a:lnTo>
                    <a:lnTo>
                      <a:pt x="2535" y="4694"/>
                    </a:lnTo>
                    <a:lnTo>
                      <a:pt x="2561" y="4673"/>
                    </a:lnTo>
                    <a:lnTo>
                      <a:pt x="2588" y="4652"/>
                    </a:lnTo>
                    <a:lnTo>
                      <a:pt x="2614" y="4630"/>
                    </a:lnTo>
                    <a:lnTo>
                      <a:pt x="2639" y="4608"/>
                    </a:lnTo>
                    <a:lnTo>
                      <a:pt x="2661" y="4588"/>
                    </a:lnTo>
                    <a:lnTo>
                      <a:pt x="2681" y="4569"/>
                    </a:lnTo>
                    <a:lnTo>
                      <a:pt x="2701" y="4547"/>
                    </a:lnTo>
                    <a:lnTo>
                      <a:pt x="2719" y="4527"/>
                    </a:lnTo>
                    <a:lnTo>
                      <a:pt x="2737" y="4506"/>
                    </a:lnTo>
                    <a:lnTo>
                      <a:pt x="2755" y="4483"/>
                    </a:lnTo>
                    <a:lnTo>
                      <a:pt x="2771" y="4461"/>
                    </a:lnTo>
                    <a:lnTo>
                      <a:pt x="2786" y="4438"/>
                    </a:lnTo>
                    <a:lnTo>
                      <a:pt x="2800" y="4415"/>
                    </a:lnTo>
                    <a:lnTo>
                      <a:pt x="2815" y="4392"/>
                    </a:lnTo>
                    <a:lnTo>
                      <a:pt x="2827" y="4367"/>
                    </a:lnTo>
                    <a:lnTo>
                      <a:pt x="2839" y="4344"/>
                    </a:lnTo>
                    <a:lnTo>
                      <a:pt x="2850" y="4319"/>
                    </a:lnTo>
                    <a:lnTo>
                      <a:pt x="2861" y="4294"/>
                    </a:lnTo>
                    <a:lnTo>
                      <a:pt x="2871" y="4268"/>
                    </a:lnTo>
                    <a:lnTo>
                      <a:pt x="2880" y="4243"/>
                    </a:lnTo>
                    <a:lnTo>
                      <a:pt x="2887" y="4217"/>
                    </a:lnTo>
                    <a:lnTo>
                      <a:pt x="2894" y="4192"/>
                    </a:lnTo>
                    <a:lnTo>
                      <a:pt x="2900" y="4166"/>
                    </a:lnTo>
                    <a:lnTo>
                      <a:pt x="2906" y="4140"/>
                    </a:lnTo>
                    <a:lnTo>
                      <a:pt x="2910" y="4113"/>
                    </a:lnTo>
                    <a:lnTo>
                      <a:pt x="2915" y="4087"/>
                    </a:lnTo>
                    <a:lnTo>
                      <a:pt x="2918" y="4061"/>
                    </a:lnTo>
                    <a:lnTo>
                      <a:pt x="2919" y="4034"/>
                    </a:lnTo>
                    <a:lnTo>
                      <a:pt x="2921" y="4008"/>
                    </a:lnTo>
                    <a:lnTo>
                      <a:pt x="2921" y="3981"/>
                    </a:lnTo>
                    <a:lnTo>
                      <a:pt x="2920" y="3955"/>
                    </a:lnTo>
                    <a:lnTo>
                      <a:pt x="2919" y="3928"/>
                    </a:lnTo>
                    <a:lnTo>
                      <a:pt x="2917" y="3901"/>
                    </a:lnTo>
                    <a:lnTo>
                      <a:pt x="2912" y="3874"/>
                    </a:lnTo>
                    <a:lnTo>
                      <a:pt x="2909" y="3849"/>
                    </a:lnTo>
                    <a:lnTo>
                      <a:pt x="2904" y="3822"/>
                    </a:lnTo>
                    <a:lnTo>
                      <a:pt x="4946" y="532"/>
                    </a:lnTo>
                    <a:close/>
                    <a:moveTo>
                      <a:pt x="2479" y="3126"/>
                    </a:moveTo>
                    <a:lnTo>
                      <a:pt x="2732" y="2726"/>
                    </a:lnTo>
                    <a:lnTo>
                      <a:pt x="3096" y="2957"/>
                    </a:lnTo>
                    <a:lnTo>
                      <a:pt x="2842" y="3358"/>
                    </a:lnTo>
                    <a:lnTo>
                      <a:pt x="2479" y="3126"/>
                    </a:lnTo>
                    <a:close/>
                  </a:path>
                </a:pathLst>
              </a:custGeom>
              <a:solidFill>
                <a:schemeClr val="bg1"/>
              </a:solidFill>
              <a:ln>
                <a:noFill/>
              </a:ln>
            </p:spPr>
            <p:txBody>
              <a:bodyPr anchor="ctr">
                <a:normAutofit/>
                <a:scene3d>
                  <a:camera prst="orthographicFront"/>
                  <a:lightRig rig="threePt" dir="t"/>
                </a:scene3d>
                <a:sp3d>
                  <a:contourClr>
                    <a:srgbClr val="FFFFFF"/>
                  </a:contourClr>
                </a:sp3d>
              </a:bodyPr>
              <a:lstStyle/>
              <a:p>
                <a:pPr algn="ctr">
                  <a:defRPr/>
                </a:pPr>
                <a:endParaRPr lang="zh-CN" altLang="en-US">
                  <a:solidFill>
                    <a:srgbClr val="FFFFFF"/>
                  </a:solidFill>
                  <a:sym typeface="Arial" panose="020B0604020202020204" pitchFamily="34" charset="0"/>
                </a:endParaRPr>
              </a:p>
            </p:txBody>
          </p:sp>
        </p:grpSp>
        <p:sp>
          <p:nvSpPr>
            <p:cNvPr id="11" name="上箭头 16">
              <a:extLst>
                <a:ext uri="{FF2B5EF4-FFF2-40B4-BE49-F238E27FC236}">
                  <a16:creationId xmlns:a16="http://schemas.microsoft.com/office/drawing/2014/main" id="{DF7842A7-3F8F-4AC1-BBCF-A45426BC495B}"/>
                </a:ext>
              </a:extLst>
            </p:cNvPr>
            <p:cNvSpPr/>
            <p:nvPr>
              <p:custDataLst>
                <p:tags r:id="rId5"/>
              </p:custDataLst>
            </p:nvPr>
          </p:nvSpPr>
          <p:spPr>
            <a:xfrm rot="16200000">
              <a:off x="4941674" y="4320567"/>
              <a:ext cx="274147" cy="235154"/>
            </a:xfrm>
            <a:prstGeom prst="upArrow">
              <a:avLst>
                <a:gd name="adj1" fmla="val 57862"/>
                <a:gd name="adj2" fmla="val 614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sym typeface="Arial" panose="020B0604020202020204" pitchFamily="34" charset="0"/>
              </a:endParaRPr>
            </a:p>
          </p:txBody>
        </p:sp>
        <p:grpSp>
          <p:nvGrpSpPr>
            <p:cNvPr id="12" name="组合 20">
              <a:extLst>
                <a:ext uri="{FF2B5EF4-FFF2-40B4-BE49-F238E27FC236}">
                  <a16:creationId xmlns:a16="http://schemas.microsoft.com/office/drawing/2014/main" id="{6E0818BA-8F5D-420C-9CB2-7664874869F0}"/>
                </a:ext>
              </a:extLst>
            </p:cNvPr>
            <p:cNvGrpSpPr/>
            <p:nvPr>
              <p:custDataLst>
                <p:tags r:id="rId6"/>
              </p:custDataLst>
            </p:nvPr>
          </p:nvGrpSpPr>
          <p:grpSpPr>
            <a:xfrm>
              <a:off x="5333858" y="4020394"/>
              <a:ext cx="796954" cy="796954"/>
              <a:chOff x="5638800" y="2971800"/>
              <a:chExt cx="914400" cy="914400"/>
            </a:xfrm>
          </p:grpSpPr>
          <p:sp>
            <p:nvSpPr>
              <p:cNvPr id="41" name="椭圆 40">
                <a:extLst>
                  <a:ext uri="{FF2B5EF4-FFF2-40B4-BE49-F238E27FC236}">
                    <a16:creationId xmlns:a16="http://schemas.microsoft.com/office/drawing/2014/main" id="{7E16E334-A641-42E7-B642-6352230388B6}"/>
                  </a:ext>
                </a:extLst>
              </p:cNvPr>
              <p:cNvSpPr/>
              <p:nvPr>
                <p:custDataLst>
                  <p:tags r:id="rId35"/>
                </p:custDataLst>
              </p:nvPr>
            </p:nvSpPr>
            <p:spPr>
              <a:xfrm>
                <a:off x="5638800" y="2971800"/>
                <a:ext cx="914400" cy="914400"/>
              </a:xfrm>
              <a:prstGeom prst="ellips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sym typeface="Arial" panose="020B0604020202020204" pitchFamily="34" charset="0"/>
                </a:endParaRPr>
              </a:p>
            </p:txBody>
          </p:sp>
          <p:sp>
            <p:nvSpPr>
              <p:cNvPr id="42" name="KSO_Shape">
                <a:extLst>
                  <a:ext uri="{FF2B5EF4-FFF2-40B4-BE49-F238E27FC236}">
                    <a16:creationId xmlns:a16="http://schemas.microsoft.com/office/drawing/2014/main" id="{40E85245-E561-4F33-82BD-24EBBCA47239}"/>
                  </a:ext>
                </a:extLst>
              </p:cNvPr>
              <p:cNvSpPr/>
              <p:nvPr>
                <p:custDataLst>
                  <p:tags r:id="rId36"/>
                </p:custDataLst>
              </p:nvPr>
            </p:nvSpPr>
            <p:spPr bwMode="auto">
              <a:xfrm flipH="1">
                <a:off x="5934850" y="3249613"/>
                <a:ext cx="322300" cy="358774"/>
              </a:xfrm>
              <a:custGeom>
                <a:avLst/>
                <a:gdLst>
                  <a:gd name="T0" fmla="*/ 324081616 w 7313"/>
                  <a:gd name="T1" fmla="*/ 0 h 8141"/>
                  <a:gd name="T2" fmla="*/ 339365365 w 7313"/>
                  <a:gd name="T3" fmla="*/ 6789765 h 8141"/>
                  <a:gd name="T4" fmla="*/ 339639393 w 7313"/>
                  <a:gd name="T5" fmla="*/ 26009182 h 8141"/>
                  <a:gd name="T6" fmla="*/ 326382416 w 7313"/>
                  <a:gd name="T7" fmla="*/ 33127484 h 8141"/>
                  <a:gd name="T8" fmla="*/ 340954068 w 7313"/>
                  <a:gd name="T9" fmla="*/ 36139074 h 8141"/>
                  <a:gd name="T10" fmla="*/ 364619402 w 7313"/>
                  <a:gd name="T11" fmla="*/ 25187839 h 8141"/>
                  <a:gd name="T12" fmla="*/ 386367247 w 7313"/>
                  <a:gd name="T13" fmla="*/ 35591512 h 8141"/>
                  <a:gd name="T14" fmla="*/ 395296418 w 7313"/>
                  <a:gd name="T15" fmla="*/ 52018598 h 8141"/>
                  <a:gd name="T16" fmla="*/ 400445838 w 7313"/>
                  <a:gd name="T17" fmla="*/ 76604119 h 8141"/>
                  <a:gd name="T18" fmla="*/ 386257496 w 7313"/>
                  <a:gd name="T19" fmla="*/ 111593547 h 8141"/>
                  <a:gd name="T20" fmla="*/ 345555668 w 7313"/>
                  <a:gd name="T21" fmla="*/ 148663476 h 8141"/>
                  <a:gd name="T22" fmla="*/ 311043908 w 7313"/>
                  <a:gd name="T23" fmla="*/ 169525578 h 8141"/>
                  <a:gd name="T24" fmla="*/ 317288969 w 7313"/>
                  <a:gd name="T25" fmla="*/ 180531569 h 8141"/>
                  <a:gd name="T26" fmla="*/ 326053864 w 7313"/>
                  <a:gd name="T27" fmla="*/ 197177679 h 8141"/>
                  <a:gd name="T28" fmla="*/ 312523094 w 7313"/>
                  <a:gd name="T29" fmla="*/ 210154892 h 8141"/>
                  <a:gd name="T30" fmla="*/ 284584946 w 7313"/>
                  <a:gd name="T31" fmla="*/ 217985025 h 8141"/>
                  <a:gd name="T32" fmla="*/ 253798179 w 7313"/>
                  <a:gd name="T33" fmla="*/ 242515790 h 8141"/>
                  <a:gd name="T34" fmla="*/ 237473548 w 7313"/>
                  <a:gd name="T35" fmla="*/ 260530805 h 8141"/>
                  <a:gd name="T36" fmla="*/ 245855132 w 7313"/>
                  <a:gd name="T37" fmla="*/ 279093147 h 8141"/>
                  <a:gd name="T38" fmla="*/ 233091217 w 7313"/>
                  <a:gd name="T39" fmla="*/ 290975236 h 8141"/>
                  <a:gd name="T40" fmla="*/ 229914045 w 7313"/>
                  <a:gd name="T41" fmla="*/ 321529181 h 8141"/>
                  <a:gd name="T42" fmla="*/ 254620027 w 7313"/>
                  <a:gd name="T43" fmla="*/ 354656899 h 8141"/>
                  <a:gd name="T44" fmla="*/ 266069032 w 7313"/>
                  <a:gd name="T45" fmla="*/ 365827158 h 8141"/>
                  <a:gd name="T46" fmla="*/ 282284147 w 7313"/>
                  <a:gd name="T47" fmla="*/ 389974630 h 8141"/>
                  <a:gd name="T48" fmla="*/ 284913498 w 7313"/>
                  <a:gd name="T49" fmla="*/ 407441849 h 8141"/>
                  <a:gd name="T50" fmla="*/ 290720256 w 7313"/>
                  <a:gd name="T51" fmla="*/ 422061981 h 8141"/>
                  <a:gd name="T52" fmla="*/ 274340866 w 7313"/>
                  <a:gd name="T53" fmla="*/ 434984438 h 8141"/>
                  <a:gd name="T54" fmla="*/ 211014586 w 7313"/>
                  <a:gd name="T55" fmla="*/ 445552379 h 8141"/>
                  <a:gd name="T56" fmla="*/ 137499219 w 7313"/>
                  <a:gd name="T57" fmla="*/ 438324565 h 8141"/>
                  <a:gd name="T58" fmla="*/ 111423568 w 7313"/>
                  <a:gd name="T59" fmla="*/ 425894913 h 8141"/>
                  <a:gd name="T60" fmla="*/ 115751374 w 7313"/>
                  <a:gd name="T61" fmla="*/ 407551362 h 8141"/>
                  <a:gd name="T62" fmla="*/ 118654753 w 7313"/>
                  <a:gd name="T63" fmla="*/ 389810362 h 8141"/>
                  <a:gd name="T64" fmla="*/ 134650599 w 7313"/>
                  <a:gd name="T65" fmla="*/ 365443865 h 8141"/>
                  <a:gd name="T66" fmla="*/ 146318873 w 7313"/>
                  <a:gd name="T67" fmla="*/ 354383118 h 8141"/>
                  <a:gd name="T68" fmla="*/ 170860579 w 7313"/>
                  <a:gd name="T69" fmla="*/ 321310156 h 8141"/>
                  <a:gd name="T70" fmla="*/ 165984952 w 7313"/>
                  <a:gd name="T71" fmla="*/ 290372919 h 8141"/>
                  <a:gd name="T72" fmla="*/ 154700223 w 7313"/>
                  <a:gd name="T73" fmla="*/ 275479240 h 8141"/>
                  <a:gd name="T74" fmla="*/ 165218097 w 7313"/>
                  <a:gd name="T75" fmla="*/ 257354713 h 8141"/>
                  <a:gd name="T76" fmla="*/ 145004197 w 7313"/>
                  <a:gd name="T77" fmla="*/ 241475423 h 8141"/>
                  <a:gd name="T78" fmla="*/ 114710492 w 7313"/>
                  <a:gd name="T79" fmla="*/ 216287583 h 8141"/>
                  <a:gd name="T80" fmla="*/ 88689599 w 7313"/>
                  <a:gd name="T81" fmla="*/ 210319160 h 8141"/>
                  <a:gd name="T82" fmla="*/ 75158829 w 7313"/>
                  <a:gd name="T83" fmla="*/ 199203657 h 8141"/>
                  <a:gd name="T84" fmla="*/ 81403890 w 7313"/>
                  <a:gd name="T85" fmla="*/ 181900473 h 8141"/>
                  <a:gd name="T86" fmla="*/ 92469585 w 7313"/>
                  <a:gd name="T87" fmla="*/ 173796559 h 8141"/>
                  <a:gd name="T88" fmla="*/ 63545314 w 7313"/>
                  <a:gd name="T89" fmla="*/ 152934458 h 8141"/>
                  <a:gd name="T90" fmla="*/ 18351404 w 7313"/>
                  <a:gd name="T91" fmla="*/ 116904896 h 8141"/>
                  <a:gd name="T92" fmla="*/ 602579 w 7313"/>
                  <a:gd name="T93" fmla="*/ 79889490 h 8141"/>
                  <a:gd name="T94" fmla="*/ 5039902 w 7313"/>
                  <a:gd name="T95" fmla="*/ 52675672 h 8141"/>
                  <a:gd name="T96" fmla="*/ 12654398 w 7313"/>
                  <a:gd name="T97" fmla="*/ 39205653 h 8141"/>
                  <a:gd name="T98" fmla="*/ 30896284 w 7313"/>
                  <a:gd name="T99" fmla="*/ 25625889 h 8141"/>
                  <a:gd name="T100" fmla="*/ 57026460 w 7313"/>
                  <a:gd name="T101" fmla="*/ 32744191 h 8141"/>
                  <a:gd name="T102" fmla="*/ 78171725 w 7313"/>
                  <a:gd name="T103" fmla="*/ 41067363 h 8141"/>
                  <a:gd name="T104" fmla="*/ 60751686 w 7313"/>
                  <a:gd name="T105" fmla="*/ 25461620 h 8141"/>
                  <a:gd name="T106" fmla="*/ 62559424 w 7313"/>
                  <a:gd name="T107" fmla="*/ 5366105 h 8141"/>
                  <a:gd name="T108" fmla="*/ 53246708 w 7313"/>
                  <a:gd name="T109" fmla="*/ 102722814 h 8141"/>
                  <a:gd name="T110" fmla="*/ 87046372 w 7313"/>
                  <a:gd name="T111" fmla="*/ 132455649 h 8141"/>
                  <a:gd name="T112" fmla="*/ 65079258 w 7313"/>
                  <a:gd name="T113" fmla="*/ 79287172 h 8141"/>
                  <a:gd name="T114" fmla="*/ 51164944 w 7313"/>
                  <a:gd name="T115" fmla="*/ 85803156 h 8141"/>
                  <a:gd name="T116" fmla="*/ 315042928 w 7313"/>
                  <a:gd name="T117" fmla="*/ 102558545 h 8141"/>
                  <a:gd name="T118" fmla="*/ 341228096 w 7313"/>
                  <a:gd name="T119" fmla="*/ 111319533 h 8141"/>
                  <a:gd name="T120" fmla="*/ 350759846 w 7313"/>
                  <a:gd name="T121" fmla="*/ 89252795 h 8141"/>
                  <a:gd name="T122" fmla="*/ 341611406 w 7313"/>
                  <a:gd name="T123" fmla="*/ 79068147 h 814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7313" h="8141">
                    <a:moveTo>
                      <a:pt x="1162" y="79"/>
                    </a:moveTo>
                    <a:lnTo>
                      <a:pt x="1162" y="79"/>
                    </a:lnTo>
                    <a:lnTo>
                      <a:pt x="1173" y="69"/>
                    </a:lnTo>
                    <a:lnTo>
                      <a:pt x="1185" y="60"/>
                    </a:lnTo>
                    <a:lnTo>
                      <a:pt x="1198" y="51"/>
                    </a:lnTo>
                    <a:lnTo>
                      <a:pt x="1211" y="42"/>
                    </a:lnTo>
                    <a:lnTo>
                      <a:pt x="1224" y="35"/>
                    </a:lnTo>
                    <a:lnTo>
                      <a:pt x="1238" y="28"/>
                    </a:lnTo>
                    <a:lnTo>
                      <a:pt x="1252" y="23"/>
                    </a:lnTo>
                    <a:lnTo>
                      <a:pt x="1266" y="17"/>
                    </a:lnTo>
                    <a:lnTo>
                      <a:pt x="1282" y="13"/>
                    </a:lnTo>
                    <a:lnTo>
                      <a:pt x="1296" y="10"/>
                    </a:lnTo>
                    <a:lnTo>
                      <a:pt x="1326" y="4"/>
                    </a:lnTo>
                    <a:lnTo>
                      <a:pt x="1357" y="1"/>
                    </a:lnTo>
                    <a:lnTo>
                      <a:pt x="1388" y="0"/>
                    </a:lnTo>
                    <a:lnTo>
                      <a:pt x="5916" y="0"/>
                    </a:lnTo>
                    <a:lnTo>
                      <a:pt x="5936" y="0"/>
                    </a:lnTo>
                    <a:lnTo>
                      <a:pt x="5954" y="0"/>
                    </a:lnTo>
                    <a:lnTo>
                      <a:pt x="5973" y="2"/>
                    </a:lnTo>
                    <a:lnTo>
                      <a:pt x="5992" y="4"/>
                    </a:lnTo>
                    <a:lnTo>
                      <a:pt x="6011" y="8"/>
                    </a:lnTo>
                    <a:lnTo>
                      <a:pt x="6029" y="13"/>
                    </a:lnTo>
                    <a:lnTo>
                      <a:pt x="6048" y="18"/>
                    </a:lnTo>
                    <a:lnTo>
                      <a:pt x="6065" y="25"/>
                    </a:lnTo>
                    <a:lnTo>
                      <a:pt x="6083" y="31"/>
                    </a:lnTo>
                    <a:lnTo>
                      <a:pt x="6099" y="40"/>
                    </a:lnTo>
                    <a:lnTo>
                      <a:pt x="6115" y="50"/>
                    </a:lnTo>
                    <a:lnTo>
                      <a:pt x="6132" y="61"/>
                    </a:lnTo>
                    <a:lnTo>
                      <a:pt x="6146" y="72"/>
                    </a:lnTo>
                    <a:lnTo>
                      <a:pt x="6160" y="85"/>
                    </a:lnTo>
                    <a:lnTo>
                      <a:pt x="6173" y="99"/>
                    </a:lnTo>
                    <a:lnTo>
                      <a:pt x="6186" y="113"/>
                    </a:lnTo>
                    <a:lnTo>
                      <a:pt x="6195" y="124"/>
                    </a:lnTo>
                    <a:lnTo>
                      <a:pt x="6202" y="136"/>
                    </a:lnTo>
                    <a:lnTo>
                      <a:pt x="6210" y="148"/>
                    </a:lnTo>
                    <a:lnTo>
                      <a:pt x="6216" y="160"/>
                    </a:lnTo>
                    <a:lnTo>
                      <a:pt x="6223" y="172"/>
                    </a:lnTo>
                    <a:lnTo>
                      <a:pt x="6228" y="185"/>
                    </a:lnTo>
                    <a:lnTo>
                      <a:pt x="6238" y="211"/>
                    </a:lnTo>
                    <a:lnTo>
                      <a:pt x="6245" y="237"/>
                    </a:lnTo>
                    <a:lnTo>
                      <a:pt x="6249" y="264"/>
                    </a:lnTo>
                    <a:lnTo>
                      <a:pt x="6251" y="292"/>
                    </a:lnTo>
                    <a:lnTo>
                      <a:pt x="6251" y="319"/>
                    </a:lnTo>
                    <a:lnTo>
                      <a:pt x="6249" y="348"/>
                    </a:lnTo>
                    <a:lnTo>
                      <a:pt x="6243" y="375"/>
                    </a:lnTo>
                    <a:lnTo>
                      <a:pt x="6236" y="401"/>
                    </a:lnTo>
                    <a:lnTo>
                      <a:pt x="6226" y="427"/>
                    </a:lnTo>
                    <a:lnTo>
                      <a:pt x="6221" y="439"/>
                    </a:lnTo>
                    <a:lnTo>
                      <a:pt x="6214" y="452"/>
                    </a:lnTo>
                    <a:lnTo>
                      <a:pt x="6208" y="464"/>
                    </a:lnTo>
                    <a:lnTo>
                      <a:pt x="6200" y="475"/>
                    </a:lnTo>
                    <a:lnTo>
                      <a:pt x="6191" y="487"/>
                    </a:lnTo>
                    <a:lnTo>
                      <a:pt x="6183" y="498"/>
                    </a:lnTo>
                    <a:lnTo>
                      <a:pt x="6173" y="508"/>
                    </a:lnTo>
                    <a:lnTo>
                      <a:pt x="6163" y="517"/>
                    </a:lnTo>
                    <a:lnTo>
                      <a:pt x="6151" y="530"/>
                    </a:lnTo>
                    <a:lnTo>
                      <a:pt x="6137" y="542"/>
                    </a:lnTo>
                    <a:lnTo>
                      <a:pt x="6123" y="552"/>
                    </a:lnTo>
                    <a:lnTo>
                      <a:pt x="6109" y="562"/>
                    </a:lnTo>
                    <a:lnTo>
                      <a:pt x="6093" y="571"/>
                    </a:lnTo>
                    <a:lnTo>
                      <a:pt x="6077" y="578"/>
                    </a:lnTo>
                    <a:lnTo>
                      <a:pt x="6061" y="585"/>
                    </a:lnTo>
                    <a:lnTo>
                      <a:pt x="6045" y="590"/>
                    </a:lnTo>
                    <a:lnTo>
                      <a:pt x="6027" y="594"/>
                    </a:lnTo>
                    <a:lnTo>
                      <a:pt x="6010" y="599"/>
                    </a:lnTo>
                    <a:lnTo>
                      <a:pt x="5992" y="602"/>
                    </a:lnTo>
                    <a:lnTo>
                      <a:pt x="5975" y="604"/>
                    </a:lnTo>
                    <a:lnTo>
                      <a:pt x="5958" y="605"/>
                    </a:lnTo>
                    <a:lnTo>
                      <a:pt x="5939" y="606"/>
                    </a:lnTo>
                    <a:lnTo>
                      <a:pt x="5922" y="606"/>
                    </a:lnTo>
                    <a:lnTo>
                      <a:pt x="5904" y="606"/>
                    </a:lnTo>
                    <a:lnTo>
                      <a:pt x="5870" y="894"/>
                    </a:lnTo>
                    <a:lnTo>
                      <a:pt x="5908" y="876"/>
                    </a:lnTo>
                    <a:lnTo>
                      <a:pt x="5947" y="858"/>
                    </a:lnTo>
                    <a:lnTo>
                      <a:pt x="5985" y="840"/>
                    </a:lnTo>
                    <a:lnTo>
                      <a:pt x="6024" y="824"/>
                    </a:lnTo>
                    <a:lnTo>
                      <a:pt x="6103" y="793"/>
                    </a:lnTo>
                    <a:lnTo>
                      <a:pt x="6183" y="764"/>
                    </a:lnTo>
                    <a:lnTo>
                      <a:pt x="6186" y="750"/>
                    </a:lnTo>
                    <a:lnTo>
                      <a:pt x="6189" y="737"/>
                    </a:lnTo>
                    <a:lnTo>
                      <a:pt x="6199" y="710"/>
                    </a:lnTo>
                    <a:lnTo>
                      <a:pt x="6210" y="685"/>
                    </a:lnTo>
                    <a:lnTo>
                      <a:pt x="6224" y="660"/>
                    </a:lnTo>
                    <a:lnTo>
                      <a:pt x="6239" y="637"/>
                    </a:lnTo>
                    <a:lnTo>
                      <a:pt x="6255" y="615"/>
                    </a:lnTo>
                    <a:lnTo>
                      <a:pt x="6274" y="594"/>
                    </a:lnTo>
                    <a:lnTo>
                      <a:pt x="6295" y="576"/>
                    </a:lnTo>
                    <a:lnTo>
                      <a:pt x="6316" y="558"/>
                    </a:lnTo>
                    <a:lnTo>
                      <a:pt x="6339" y="541"/>
                    </a:lnTo>
                    <a:lnTo>
                      <a:pt x="6363" y="527"/>
                    </a:lnTo>
                    <a:lnTo>
                      <a:pt x="6387" y="514"/>
                    </a:lnTo>
                    <a:lnTo>
                      <a:pt x="6413" y="502"/>
                    </a:lnTo>
                    <a:lnTo>
                      <a:pt x="6439" y="491"/>
                    </a:lnTo>
                    <a:lnTo>
                      <a:pt x="6465" y="483"/>
                    </a:lnTo>
                    <a:lnTo>
                      <a:pt x="6492" y="476"/>
                    </a:lnTo>
                    <a:lnTo>
                      <a:pt x="6524" y="469"/>
                    </a:lnTo>
                    <a:lnTo>
                      <a:pt x="6556" y="465"/>
                    </a:lnTo>
                    <a:lnTo>
                      <a:pt x="6590" y="462"/>
                    </a:lnTo>
                    <a:lnTo>
                      <a:pt x="6623" y="460"/>
                    </a:lnTo>
                    <a:lnTo>
                      <a:pt x="6656" y="460"/>
                    </a:lnTo>
                    <a:lnTo>
                      <a:pt x="6690" y="461"/>
                    </a:lnTo>
                    <a:lnTo>
                      <a:pt x="6723" y="464"/>
                    </a:lnTo>
                    <a:lnTo>
                      <a:pt x="6755" y="469"/>
                    </a:lnTo>
                    <a:lnTo>
                      <a:pt x="6788" y="476"/>
                    </a:lnTo>
                    <a:lnTo>
                      <a:pt x="6820" y="485"/>
                    </a:lnTo>
                    <a:lnTo>
                      <a:pt x="6851" y="496"/>
                    </a:lnTo>
                    <a:lnTo>
                      <a:pt x="6881" y="508"/>
                    </a:lnTo>
                    <a:lnTo>
                      <a:pt x="6911" y="523"/>
                    </a:lnTo>
                    <a:lnTo>
                      <a:pt x="6939" y="539"/>
                    </a:lnTo>
                    <a:lnTo>
                      <a:pt x="6966" y="559"/>
                    </a:lnTo>
                    <a:lnTo>
                      <a:pt x="6979" y="568"/>
                    </a:lnTo>
                    <a:lnTo>
                      <a:pt x="6992" y="579"/>
                    </a:lnTo>
                    <a:lnTo>
                      <a:pt x="7006" y="592"/>
                    </a:lnTo>
                    <a:lnTo>
                      <a:pt x="7020" y="605"/>
                    </a:lnTo>
                    <a:lnTo>
                      <a:pt x="7031" y="619"/>
                    </a:lnTo>
                    <a:lnTo>
                      <a:pt x="7043" y="635"/>
                    </a:lnTo>
                    <a:lnTo>
                      <a:pt x="7053" y="650"/>
                    </a:lnTo>
                    <a:lnTo>
                      <a:pt x="7063" y="666"/>
                    </a:lnTo>
                    <a:lnTo>
                      <a:pt x="7072" y="683"/>
                    </a:lnTo>
                    <a:lnTo>
                      <a:pt x="7079" y="700"/>
                    </a:lnTo>
                    <a:lnTo>
                      <a:pt x="7086" y="717"/>
                    </a:lnTo>
                    <a:lnTo>
                      <a:pt x="7091" y="736"/>
                    </a:lnTo>
                    <a:lnTo>
                      <a:pt x="7095" y="753"/>
                    </a:lnTo>
                    <a:lnTo>
                      <a:pt x="7098" y="772"/>
                    </a:lnTo>
                    <a:lnTo>
                      <a:pt x="7100" y="791"/>
                    </a:lnTo>
                    <a:lnTo>
                      <a:pt x="7100" y="810"/>
                    </a:lnTo>
                    <a:lnTo>
                      <a:pt x="7099" y="828"/>
                    </a:lnTo>
                    <a:lnTo>
                      <a:pt x="7097" y="848"/>
                    </a:lnTo>
                    <a:lnTo>
                      <a:pt x="7121" y="864"/>
                    </a:lnTo>
                    <a:lnTo>
                      <a:pt x="7143" y="881"/>
                    </a:lnTo>
                    <a:lnTo>
                      <a:pt x="7165" y="899"/>
                    </a:lnTo>
                    <a:lnTo>
                      <a:pt x="7187" y="918"/>
                    </a:lnTo>
                    <a:lnTo>
                      <a:pt x="7206" y="939"/>
                    </a:lnTo>
                    <a:lnTo>
                      <a:pt x="7216" y="950"/>
                    </a:lnTo>
                    <a:lnTo>
                      <a:pt x="7225" y="961"/>
                    </a:lnTo>
                    <a:lnTo>
                      <a:pt x="7233" y="973"/>
                    </a:lnTo>
                    <a:lnTo>
                      <a:pt x="7240" y="985"/>
                    </a:lnTo>
                    <a:lnTo>
                      <a:pt x="7247" y="998"/>
                    </a:lnTo>
                    <a:lnTo>
                      <a:pt x="7253" y="1011"/>
                    </a:lnTo>
                    <a:lnTo>
                      <a:pt x="7265" y="1041"/>
                    </a:lnTo>
                    <a:lnTo>
                      <a:pt x="7276" y="1073"/>
                    </a:lnTo>
                    <a:lnTo>
                      <a:pt x="7285" y="1104"/>
                    </a:lnTo>
                    <a:lnTo>
                      <a:pt x="7293" y="1137"/>
                    </a:lnTo>
                    <a:lnTo>
                      <a:pt x="7300" y="1168"/>
                    </a:lnTo>
                    <a:lnTo>
                      <a:pt x="7305" y="1201"/>
                    </a:lnTo>
                    <a:lnTo>
                      <a:pt x="7309" y="1234"/>
                    </a:lnTo>
                    <a:lnTo>
                      <a:pt x="7312" y="1267"/>
                    </a:lnTo>
                    <a:lnTo>
                      <a:pt x="7313" y="1300"/>
                    </a:lnTo>
                    <a:lnTo>
                      <a:pt x="7313" y="1333"/>
                    </a:lnTo>
                    <a:lnTo>
                      <a:pt x="7312" y="1366"/>
                    </a:lnTo>
                    <a:lnTo>
                      <a:pt x="7310" y="1399"/>
                    </a:lnTo>
                    <a:lnTo>
                      <a:pt x="7306" y="1431"/>
                    </a:lnTo>
                    <a:lnTo>
                      <a:pt x="7302" y="1465"/>
                    </a:lnTo>
                    <a:lnTo>
                      <a:pt x="7297" y="1498"/>
                    </a:lnTo>
                    <a:lnTo>
                      <a:pt x="7290" y="1529"/>
                    </a:lnTo>
                    <a:lnTo>
                      <a:pt x="7279" y="1572"/>
                    </a:lnTo>
                    <a:lnTo>
                      <a:pt x="7267" y="1614"/>
                    </a:lnTo>
                    <a:lnTo>
                      <a:pt x="7254" y="1655"/>
                    </a:lnTo>
                    <a:lnTo>
                      <a:pt x="7239" y="1696"/>
                    </a:lnTo>
                    <a:lnTo>
                      <a:pt x="7223" y="1736"/>
                    </a:lnTo>
                    <a:lnTo>
                      <a:pt x="7205" y="1776"/>
                    </a:lnTo>
                    <a:lnTo>
                      <a:pt x="7187" y="1815"/>
                    </a:lnTo>
                    <a:lnTo>
                      <a:pt x="7166" y="1853"/>
                    </a:lnTo>
                    <a:lnTo>
                      <a:pt x="7146" y="1891"/>
                    </a:lnTo>
                    <a:lnTo>
                      <a:pt x="7123" y="1929"/>
                    </a:lnTo>
                    <a:lnTo>
                      <a:pt x="7100" y="1966"/>
                    </a:lnTo>
                    <a:lnTo>
                      <a:pt x="7076" y="2002"/>
                    </a:lnTo>
                    <a:lnTo>
                      <a:pt x="7051" y="2038"/>
                    </a:lnTo>
                    <a:lnTo>
                      <a:pt x="7026" y="2073"/>
                    </a:lnTo>
                    <a:lnTo>
                      <a:pt x="7000" y="2108"/>
                    </a:lnTo>
                    <a:lnTo>
                      <a:pt x="6973" y="2142"/>
                    </a:lnTo>
                    <a:lnTo>
                      <a:pt x="6933" y="2190"/>
                    </a:lnTo>
                    <a:lnTo>
                      <a:pt x="6891" y="2237"/>
                    </a:lnTo>
                    <a:lnTo>
                      <a:pt x="6848" y="2284"/>
                    </a:lnTo>
                    <a:lnTo>
                      <a:pt x="6804" y="2329"/>
                    </a:lnTo>
                    <a:lnTo>
                      <a:pt x="6759" y="2373"/>
                    </a:lnTo>
                    <a:lnTo>
                      <a:pt x="6713" y="2416"/>
                    </a:lnTo>
                    <a:lnTo>
                      <a:pt x="6666" y="2458"/>
                    </a:lnTo>
                    <a:lnTo>
                      <a:pt x="6617" y="2499"/>
                    </a:lnTo>
                    <a:lnTo>
                      <a:pt x="6568" y="2538"/>
                    </a:lnTo>
                    <a:lnTo>
                      <a:pt x="6518" y="2576"/>
                    </a:lnTo>
                    <a:lnTo>
                      <a:pt x="6467" y="2613"/>
                    </a:lnTo>
                    <a:lnTo>
                      <a:pt x="6415" y="2649"/>
                    </a:lnTo>
                    <a:lnTo>
                      <a:pt x="6362" y="2683"/>
                    </a:lnTo>
                    <a:lnTo>
                      <a:pt x="6308" y="2715"/>
                    </a:lnTo>
                    <a:lnTo>
                      <a:pt x="6253" y="2746"/>
                    </a:lnTo>
                    <a:lnTo>
                      <a:pt x="6198" y="2775"/>
                    </a:lnTo>
                    <a:lnTo>
                      <a:pt x="6129" y="2805"/>
                    </a:lnTo>
                    <a:lnTo>
                      <a:pt x="6062" y="2837"/>
                    </a:lnTo>
                    <a:lnTo>
                      <a:pt x="5995" y="2869"/>
                    </a:lnTo>
                    <a:lnTo>
                      <a:pt x="5962" y="2887"/>
                    </a:lnTo>
                    <a:lnTo>
                      <a:pt x="5928" y="2905"/>
                    </a:lnTo>
                    <a:lnTo>
                      <a:pt x="5897" y="2924"/>
                    </a:lnTo>
                    <a:lnTo>
                      <a:pt x="5865" y="2943"/>
                    </a:lnTo>
                    <a:lnTo>
                      <a:pt x="5834" y="2964"/>
                    </a:lnTo>
                    <a:lnTo>
                      <a:pt x="5803" y="2986"/>
                    </a:lnTo>
                    <a:lnTo>
                      <a:pt x="5774" y="3008"/>
                    </a:lnTo>
                    <a:lnTo>
                      <a:pt x="5745" y="3031"/>
                    </a:lnTo>
                    <a:lnTo>
                      <a:pt x="5717" y="3056"/>
                    </a:lnTo>
                    <a:lnTo>
                      <a:pt x="5690" y="3083"/>
                    </a:lnTo>
                    <a:lnTo>
                      <a:pt x="5678" y="3096"/>
                    </a:lnTo>
                    <a:lnTo>
                      <a:pt x="5666" y="3109"/>
                    </a:lnTo>
                    <a:lnTo>
                      <a:pt x="5657" y="3123"/>
                    </a:lnTo>
                    <a:lnTo>
                      <a:pt x="5647" y="3138"/>
                    </a:lnTo>
                    <a:lnTo>
                      <a:pt x="5638" y="3153"/>
                    </a:lnTo>
                    <a:lnTo>
                      <a:pt x="5629" y="3169"/>
                    </a:lnTo>
                    <a:lnTo>
                      <a:pt x="5615" y="3201"/>
                    </a:lnTo>
                    <a:lnTo>
                      <a:pt x="5623" y="3210"/>
                    </a:lnTo>
                    <a:lnTo>
                      <a:pt x="5632" y="3217"/>
                    </a:lnTo>
                    <a:lnTo>
                      <a:pt x="5640" y="3224"/>
                    </a:lnTo>
                    <a:lnTo>
                      <a:pt x="5650" y="3229"/>
                    </a:lnTo>
                    <a:lnTo>
                      <a:pt x="5670" y="3240"/>
                    </a:lnTo>
                    <a:lnTo>
                      <a:pt x="5690" y="3250"/>
                    </a:lnTo>
                    <a:lnTo>
                      <a:pt x="5733" y="3266"/>
                    </a:lnTo>
                    <a:lnTo>
                      <a:pt x="5753" y="3275"/>
                    </a:lnTo>
                    <a:lnTo>
                      <a:pt x="5773" y="3286"/>
                    </a:lnTo>
                    <a:lnTo>
                      <a:pt x="5792" y="3297"/>
                    </a:lnTo>
                    <a:lnTo>
                      <a:pt x="5810" y="3309"/>
                    </a:lnTo>
                    <a:lnTo>
                      <a:pt x="5828" y="3321"/>
                    </a:lnTo>
                    <a:lnTo>
                      <a:pt x="5845" y="3335"/>
                    </a:lnTo>
                    <a:lnTo>
                      <a:pt x="5861" y="3350"/>
                    </a:lnTo>
                    <a:lnTo>
                      <a:pt x="5876" y="3365"/>
                    </a:lnTo>
                    <a:lnTo>
                      <a:pt x="5890" y="3381"/>
                    </a:lnTo>
                    <a:lnTo>
                      <a:pt x="5903" y="3399"/>
                    </a:lnTo>
                    <a:lnTo>
                      <a:pt x="5915" y="3417"/>
                    </a:lnTo>
                    <a:lnTo>
                      <a:pt x="5926" y="3437"/>
                    </a:lnTo>
                    <a:lnTo>
                      <a:pt x="5935" y="3456"/>
                    </a:lnTo>
                    <a:lnTo>
                      <a:pt x="5942" y="3476"/>
                    </a:lnTo>
                    <a:lnTo>
                      <a:pt x="5948" y="3497"/>
                    </a:lnTo>
                    <a:lnTo>
                      <a:pt x="5952" y="3518"/>
                    </a:lnTo>
                    <a:lnTo>
                      <a:pt x="5954" y="3540"/>
                    </a:lnTo>
                    <a:lnTo>
                      <a:pt x="5954" y="3563"/>
                    </a:lnTo>
                    <a:lnTo>
                      <a:pt x="5954" y="3581"/>
                    </a:lnTo>
                    <a:lnTo>
                      <a:pt x="5952" y="3601"/>
                    </a:lnTo>
                    <a:lnTo>
                      <a:pt x="5948" y="3619"/>
                    </a:lnTo>
                    <a:lnTo>
                      <a:pt x="5943" y="3637"/>
                    </a:lnTo>
                    <a:lnTo>
                      <a:pt x="5936" y="3654"/>
                    </a:lnTo>
                    <a:lnTo>
                      <a:pt x="5928" y="3672"/>
                    </a:lnTo>
                    <a:lnTo>
                      <a:pt x="5918" y="3687"/>
                    </a:lnTo>
                    <a:lnTo>
                      <a:pt x="5909" y="3703"/>
                    </a:lnTo>
                    <a:lnTo>
                      <a:pt x="5897" y="3717"/>
                    </a:lnTo>
                    <a:lnTo>
                      <a:pt x="5884" y="3733"/>
                    </a:lnTo>
                    <a:lnTo>
                      <a:pt x="5871" y="3746"/>
                    </a:lnTo>
                    <a:lnTo>
                      <a:pt x="5857" y="3758"/>
                    </a:lnTo>
                    <a:lnTo>
                      <a:pt x="5841" y="3769"/>
                    </a:lnTo>
                    <a:lnTo>
                      <a:pt x="5826" y="3780"/>
                    </a:lnTo>
                    <a:lnTo>
                      <a:pt x="5810" y="3791"/>
                    </a:lnTo>
                    <a:lnTo>
                      <a:pt x="5793" y="3800"/>
                    </a:lnTo>
                    <a:lnTo>
                      <a:pt x="5765" y="3814"/>
                    </a:lnTo>
                    <a:lnTo>
                      <a:pt x="5735" y="3827"/>
                    </a:lnTo>
                    <a:lnTo>
                      <a:pt x="5705" y="3838"/>
                    </a:lnTo>
                    <a:lnTo>
                      <a:pt x="5675" y="3848"/>
                    </a:lnTo>
                    <a:lnTo>
                      <a:pt x="5643" y="3856"/>
                    </a:lnTo>
                    <a:lnTo>
                      <a:pt x="5612" y="3863"/>
                    </a:lnTo>
                    <a:lnTo>
                      <a:pt x="5580" y="3868"/>
                    </a:lnTo>
                    <a:lnTo>
                      <a:pt x="5549" y="3873"/>
                    </a:lnTo>
                    <a:lnTo>
                      <a:pt x="5517" y="3875"/>
                    </a:lnTo>
                    <a:lnTo>
                      <a:pt x="5485" y="3877"/>
                    </a:lnTo>
                    <a:lnTo>
                      <a:pt x="5452" y="3876"/>
                    </a:lnTo>
                    <a:lnTo>
                      <a:pt x="5421" y="3875"/>
                    </a:lnTo>
                    <a:lnTo>
                      <a:pt x="5388" y="3872"/>
                    </a:lnTo>
                    <a:lnTo>
                      <a:pt x="5357" y="3867"/>
                    </a:lnTo>
                    <a:lnTo>
                      <a:pt x="5325" y="3862"/>
                    </a:lnTo>
                    <a:lnTo>
                      <a:pt x="5293" y="3855"/>
                    </a:lnTo>
                    <a:lnTo>
                      <a:pt x="5270" y="3888"/>
                    </a:lnTo>
                    <a:lnTo>
                      <a:pt x="5246" y="3919"/>
                    </a:lnTo>
                    <a:lnTo>
                      <a:pt x="5221" y="3951"/>
                    </a:lnTo>
                    <a:lnTo>
                      <a:pt x="5195" y="3981"/>
                    </a:lnTo>
                    <a:lnTo>
                      <a:pt x="5168" y="4012"/>
                    </a:lnTo>
                    <a:lnTo>
                      <a:pt x="5141" y="4042"/>
                    </a:lnTo>
                    <a:lnTo>
                      <a:pt x="5114" y="4071"/>
                    </a:lnTo>
                    <a:lnTo>
                      <a:pt x="5086" y="4100"/>
                    </a:lnTo>
                    <a:lnTo>
                      <a:pt x="5057" y="4127"/>
                    </a:lnTo>
                    <a:lnTo>
                      <a:pt x="5027" y="4155"/>
                    </a:lnTo>
                    <a:lnTo>
                      <a:pt x="4997" y="4181"/>
                    </a:lnTo>
                    <a:lnTo>
                      <a:pt x="4966" y="4208"/>
                    </a:lnTo>
                    <a:lnTo>
                      <a:pt x="4935" y="4233"/>
                    </a:lnTo>
                    <a:lnTo>
                      <a:pt x="4903" y="4258"/>
                    </a:lnTo>
                    <a:lnTo>
                      <a:pt x="4871" y="4281"/>
                    </a:lnTo>
                    <a:lnTo>
                      <a:pt x="4838" y="4305"/>
                    </a:lnTo>
                    <a:lnTo>
                      <a:pt x="4805" y="4327"/>
                    </a:lnTo>
                    <a:lnTo>
                      <a:pt x="4772" y="4350"/>
                    </a:lnTo>
                    <a:lnTo>
                      <a:pt x="4737" y="4371"/>
                    </a:lnTo>
                    <a:lnTo>
                      <a:pt x="4702" y="4391"/>
                    </a:lnTo>
                    <a:lnTo>
                      <a:pt x="4667" y="4411"/>
                    </a:lnTo>
                    <a:lnTo>
                      <a:pt x="4633" y="4429"/>
                    </a:lnTo>
                    <a:lnTo>
                      <a:pt x="4597" y="4448"/>
                    </a:lnTo>
                    <a:lnTo>
                      <a:pt x="4560" y="4465"/>
                    </a:lnTo>
                    <a:lnTo>
                      <a:pt x="4524" y="4483"/>
                    </a:lnTo>
                    <a:lnTo>
                      <a:pt x="4487" y="4498"/>
                    </a:lnTo>
                    <a:lnTo>
                      <a:pt x="4449" y="4513"/>
                    </a:lnTo>
                    <a:lnTo>
                      <a:pt x="4412" y="4527"/>
                    </a:lnTo>
                    <a:lnTo>
                      <a:pt x="4374" y="4540"/>
                    </a:lnTo>
                    <a:lnTo>
                      <a:pt x="4336" y="4553"/>
                    </a:lnTo>
                    <a:lnTo>
                      <a:pt x="4297" y="4565"/>
                    </a:lnTo>
                    <a:lnTo>
                      <a:pt x="4259" y="4576"/>
                    </a:lnTo>
                    <a:lnTo>
                      <a:pt x="4270" y="4665"/>
                    </a:lnTo>
                    <a:lnTo>
                      <a:pt x="4285" y="4683"/>
                    </a:lnTo>
                    <a:lnTo>
                      <a:pt x="4299" y="4700"/>
                    </a:lnTo>
                    <a:lnTo>
                      <a:pt x="4312" y="4718"/>
                    </a:lnTo>
                    <a:lnTo>
                      <a:pt x="4324" y="4737"/>
                    </a:lnTo>
                    <a:lnTo>
                      <a:pt x="4335" y="4758"/>
                    </a:lnTo>
                    <a:lnTo>
                      <a:pt x="4343" y="4778"/>
                    </a:lnTo>
                    <a:lnTo>
                      <a:pt x="4350" y="4800"/>
                    </a:lnTo>
                    <a:lnTo>
                      <a:pt x="4354" y="4823"/>
                    </a:lnTo>
                    <a:lnTo>
                      <a:pt x="4375" y="4836"/>
                    </a:lnTo>
                    <a:lnTo>
                      <a:pt x="4396" y="4851"/>
                    </a:lnTo>
                    <a:lnTo>
                      <a:pt x="4413" y="4867"/>
                    </a:lnTo>
                    <a:lnTo>
                      <a:pt x="4430" y="4887"/>
                    </a:lnTo>
                    <a:lnTo>
                      <a:pt x="4445" y="4906"/>
                    </a:lnTo>
                    <a:lnTo>
                      <a:pt x="4458" y="4928"/>
                    </a:lnTo>
                    <a:lnTo>
                      <a:pt x="4470" y="4951"/>
                    </a:lnTo>
                    <a:lnTo>
                      <a:pt x="4478" y="4974"/>
                    </a:lnTo>
                    <a:lnTo>
                      <a:pt x="4485" y="4998"/>
                    </a:lnTo>
                    <a:lnTo>
                      <a:pt x="4489" y="5023"/>
                    </a:lnTo>
                    <a:lnTo>
                      <a:pt x="4491" y="5047"/>
                    </a:lnTo>
                    <a:lnTo>
                      <a:pt x="4491" y="5072"/>
                    </a:lnTo>
                    <a:lnTo>
                      <a:pt x="4489" y="5084"/>
                    </a:lnTo>
                    <a:lnTo>
                      <a:pt x="4488" y="5097"/>
                    </a:lnTo>
                    <a:lnTo>
                      <a:pt x="4485" y="5109"/>
                    </a:lnTo>
                    <a:lnTo>
                      <a:pt x="4482" y="5121"/>
                    </a:lnTo>
                    <a:lnTo>
                      <a:pt x="4478" y="5133"/>
                    </a:lnTo>
                    <a:lnTo>
                      <a:pt x="4473" y="5144"/>
                    </a:lnTo>
                    <a:lnTo>
                      <a:pt x="4467" y="5155"/>
                    </a:lnTo>
                    <a:lnTo>
                      <a:pt x="4462" y="5167"/>
                    </a:lnTo>
                    <a:lnTo>
                      <a:pt x="4448" y="5187"/>
                    </a:lnTo>
                    <a:lnTo>
                      <a:pt x="4433" y="5204"/>
                    </a:lnTo>
                    <a:lnTo>
                      <a:pt x="4416" y="5221"/>
                    </a:lnTo>
                    <a:lnTo>
                      <a:pt x="4399" y="5237"/>
                    </a:lnTo>
                    <a:lnTo>
                      <a:pt x="4380" y="5250"/>
                    </a:lnTo>
                    <a:lnTo>
                      <a:pt x="4361" y="5263"/>
                    </a:lnTo>
                    <a:lnTo>
                      <a:pt x="4341" y="5275"/>
                    </a:lnTo>
                    <a:lnTo>
                      <a:pt x="4321" y="5286"/>
                    </a:lnTo>
                    <a:lnTo>
                      <a:pt x="4299" y="5297"/>
                    </a:lnTo>
                    <a:lnTo>
                      <a:pt x="4277" y="5305"/>
                    </a:lnTo>
                    <a:lnTo>
                      <a:pt x="4255" y="5314"/>
                    </a:lnTo>
                    <a:lnTo>
                      <a:pt x="4233" y="5323"/>
                    </a:lnTo>
                    <a:lnTo>
                      <a:pt x="4188" y="5337"/>
                    </a:lnTo>
                    <a:lnTo>
                      <a:pt x="4143" y="5351"/>
                    </a:lnTo>
                    <a:lnTo>
                      <a:pt x="4146" y="5384"/>
                    </a:lnTo>
                    <a:lnTo>
                      <a:pt x="4148" y="5416"/>
                    </a:lnTo>
                    <a:lnTo>
                      <a:pt x="4149" y="5483"/>
                    </a:lnTo>
                    <a:lnTo>
                      <a:pt x="4150" y="5549"/>
                    </a:lnTo>
                    <a:lnTo>
                      <a:pt x="4151" y="5614"/>
                    </a:lnTo>
                    <a:lnTo>
                      <a:pt x="4153" y="5648"/>
                    </a:lnTo>
                    <a:lnTo>
                      <a:pt x="4155" y="5680"/>
                    </a:lnTo>
                    <a:lnTo>
                      <a:pt x="4159" y="5713"/>
                    </a:lnTo>
                    <a:lnTo>
                      <a:pt x="4163" y="5744"/>
                    </a:lnTo>
                    <a:lnTo>
                      <a:pt x="4170" y="5777"/>
                    </a:lnTo>
                    <a:lnTo>
                      <a:pt x="4177" y="5809"/>
                    </a:lnTo>
                    <a:lnTo>
                      <a:pt x="4186" y="5840"/>
                    </a:lnTo>
                    <a:lnTo>
                      <a:pt x="4197" y="5872"/>
                    </a:lnTo>
                    <a:lnTo>
                      <a:pt x="4214" y="5915"/>
                    </a:lnTo>
                    <a:lnTo>
                      <a:pt x="4234" y="5959"/>
                    </a:lnTo>
                    <a:lnTo>
                      <a:pt x="4254" y="6000"/>
                    </a:lnTo>
                    <a:lnTo>
                      <a:pt x="4277" y="6040"/>
                    </a:lnTo>
                    <a:lnTo>
                      <a:pt x="4301" y="6080"/>
                    </a:lnTo>
                    <a:lnTo>
                      <a:pt x="4327" y="6119"/>
                    </a:lnTo>
                    <a:lnTo>
                      <a:pt x="4353" y="6158"/>
                    </a:lnTo>
                    <a:lnTo>
                      <a:pt x="4382" y="6194"/>
                    </a:lnTo>
                    <a:lnTo>
                      <a:pt x="4411" y="6231"/>
                    </a:lnTo>
                    <a:lnTo>
                      <a:pt x="4441" y="6266"/>
                    </a:lnTo>
                    <a:lnTo>
                      <a:pt x="4472" y="6302"/>
                    </a:lnTo>
                    <a:lnTo>
                      <a:pt x="4504" y="6336"/>
                    </a:lnTo>
                    <a:lnTo>
                      <a:pt x="4536" y="6369"/>
                    </a:lnTo>
                    <a:lnTo>
                      <a:pt x="4570" y="6402"/>
                    </a:lnTo>
                    <a:lnTo>
                      <a:pt x="4603" y="6435"/>
                    </a:lnTo>
                    <a:lnTo>
                      <a:pt x="4637" y="6466"/>
                    </a:lnTo>
                    <a:lnTo>
                      <a:pt x="4648" y="6477"/>
                    </a:lnTo>
                    <a:lnTo>
                      <a:pt x="4660" y="6486"/>
                    </a:lnTo>
                    <a:lnTo>
                      <a:pt x="4673" y="6494"/>
                    </a:lnTo>
                    <a:lnTo>
                      <a:pt x="4686" y="6503"/>
                    </a:lnTo>
                    <a:lnTo>
                      <a:pt x="4712" y="6517"/>
                    </a:lnTo>
                    <a:lnTo>
                      <a:pt x="4739" y="6531"/>
                    </a:lnTo>
                    <a:lnTo>
                      <a:pt x="4765" y="6547"/>
                    </a:lnTo>
                    <a:lnTo>
                      <a:pt x="4778" y="6555"/>
                    </a:lnTo>
                    <a:lnTo>
                      <a:pt x="4790" y="6564"/>
                    </a:lnTo>
                    <a:lnTo>
                      <a:pt x="4802" y="6573"/>
                    </a:lnTo>
                    <a:lnTo>
                      <a:pt x="4813" y="6584"/>
                    </a:lnTo>
                    <a:lnTo>
                      <a:pt x="4823" y="6596"/>
                    </a:lnTo>
                    <a:lnTo>
                      <a:pt x="4832" y="6608"/>
                    </a:lnTo>
                    <a:lnTo>
                      <a:pt x="4840" y="6622"/>
                    </a:lnTo>
                    <a:lnTo>
                      <a:pt x="4847" y="6637"/>
                    </a:lnTo>
                    <a:lnTo>
                      <a:pt x="4852" y="6651"/>
                    </a:lnTo>
                    <a:lnTo>
                      <a:pt x="4855" y="6666"/>
                    </a:lnTo>
                    <a:lnTo>
                      <a:pt x="4857" y="6681"/>
                    </a:lnTo>
                    <a:lnTo>
                      <a:pt x="4858" y="6698"/>
                    </a:lnTo>
                    <a:lnTo>
                      <a:pt x="4857" y="6713"/>
                    </a:lnTo>
                    <a:lnTo>
                      <a:pt x="4855" y="6728"/>
                    </a:lnTo>
                    <a:lnTo>
                      <a:pt x="4852" y="6744"/>
                    </a:lnTo>
                    <a:lnTo>
                      <a:pt x="4849" y="6760"/>
                    </a:lnTo>
                    <a:lnTo>
                      <a:pt x="4841" y="6791"/>
                    </a:lnTo>
                    <a:lnTo>
                      <a:pt x="4833" y="6823"/>
                    </a:lnTo>
                    <a:lnTo>
                      <a:pt x="4825" y="6852"/>
                    </a:lnTo>
                    <a:lnTo>
                      <a:pt x="4865" y="6886"/>
                    </a:lnTo>
                    <a:lnTo>
                      <a:pt x="4908" y="6918"/>
                    </a:lnTo>
                    <a:lnTo>
                      <a:pt x="4992" y="6983"/>
                    </a:lnTo>
                    <a:lnTo>
                      <a:pt x="5035" y="7015"/>
                    </a:lnTo>
                    <a:lnTo>
                      <a:pt x="5076" y="7049"/>
                    </a:lnTo>
                    <a:lnTo>
                      <a:pt x="5096" y="7066"/>
                    </a:lnTo>
                    <a:lnTo>
                      <a:pt x="5115" y="7084"/>
                    </a:lnTo>
                    <a:lnTo>
                      <a:pt x="5135" y="7103"/>
                    </a:lnTo>
                    <a:lnTo>
                      <a:pt x="5153" y="7122"/>
                    </a:lnTo>
                    <a:lnTo>
                      <a:pt x="5166" y="7138"/>
                    </a:lnTo>
                    <a:lnTo>
                      <a:pt x="5179" y="7155"/>
                    </a:lnTo>
                    <a:lnTo>
                      <a:pt x="5189" y="7174"/>
                    </a:lnTo>
                    <a:lnTo>
                      <a:pt x="5198" y="7193"/>
                    </a:lnTo>
                    <a:lnTo>
                      <a:pt x="5205" y="7213"/>
                    </a:lnTo>
                    <a:lnTo>
                      <a:pt x="5211" y="7233"/>
                    </a:lnTo>
                    <a:lnTo>
                      <a:pt x="5215" y="7253"/>
                    </a:lnTo>
                    <a:lnTo>
                      <a:pt x="5218" y="7274"/>
                    </a:lnTo>
                    <a:lnTo>
                      <a:pt x="5220" y="7294"/>
                    </a:lnTo>
                    <a:lnTo>
                      <a:pt x="5221" y="7316"/>
                    </a:lnTo>
                    <a:lnTo>
                      <a:pt x="5220" y="7337"/>
                    </a:lnTo>
                    <a:lnTo>
                      <a:pt x="5217" y="7359"/>
                    </a:lnTo>
                    <a:lnTo>
                      <a:pt x="5215" y="7379"/>
                    </a:lnTo>
                    <a:lnTo>
                      <a:pt x="5211" y="7401"/>
                    </a:lnTo>
                    <a:lnTo>
                      <a:pt x="5207" y="7422"/>
                    </a:lnTo>
                    <a:lnTo>
                      <a:pt x="5201" y="7441"/>
                    </a:lnTo>
                    <a:lnTo>
                      <a:pt x="5214" y="7453"/>
                    </a:lnTo>
                    <a:lnTo>
                      <a:pt x="5227" y="7465"/>
                    </a:lnTo>
                    <a:lnTo>
                      <a:pt x="5239" y="7478"/>
                    </a:lnTo>
                    <a:lnTo>
                      <a:pt x="5250" y="7492"/>
                    </a:lnTo>
                    <a:lnTo>
                      <a:pt x="5261" y="7506"/>
                    </a:lnTo>
                    <a:lnTo>
                      <a:pt x="5270" y="7522"/>
                    </a:lnTo>
                    <a:lnTo>
                      <a:pt x="5279" y="7537"/>
                    </a:lnTo>
                    <a:lnTo>
                      <a:pt x="5287" y="7552"/>
                    </a:lnTo>
                    <a:lnTo>
                      <a:pt x="5293" y="7568"/>
                    </a:lnTo>
                    <a:lnTo>
                      <a:pt x="5299" y="7585"/>
                    </a:lnTo>
                    <a:lnTo>
                      <a:pt x="5304" y="7602"/>
                    </a:lnTo>
                    <a:lnTo>
                      <a:pt x="5308" y="7619"/>
                    </a:lnTo>
                    <a:lnTo>
                      <a:pt x="5310" y="7637"/>
                    </a:lnTo>
                    <a:lnTo>
                      <a:pt x="5311" y="7654"/>
                    </a:lnTo>
                    <a:lnTo>
                      <a:pt x="5310" y="7672"/>
                    </a:lnTo>
                    <a:lnTo>
                      <a:pt x="5308" y="7689"/>
                    </a:lnTo>
                    <a:lnTo>
                      <a:pt x="5307" y="7708"/>
                    </a:lnTo>
                    <a:lnTo>
                      <a:pt x="5303" y="7725"/>
                    </a:lnTo>
                    <a:lnTo>
                      <a:pt x="5298" y="7741"/>
                    </a:lnTo>
                    <a:lnTo>
                      <a:pt x="5291" y="7756"/>
                    </a:lnTo>
                    <a:lnTo>
                      <a:pt x="5284" y="7771"/>
                    </a:lnTo>
                    <a:lnTo>
                      <a:pt x="5274" y="7785"/>
                    </a:lnTo>
                    <a:lnTo>
                      <a:pt x="5264" y="7798"/>
                    </a:lnTo>
                    <a:lnTo>
                      <a:pt x="5252" y="7811"/>
                    </a:lnTo>
                    <a:lnTo>
                      <a:pt x="5240" y="7823"/>
                    </a:lnTo>
                    <a:lnTo>
                      <a:pt x="5227" y="7834"/>
                    </a:lnTo>
                    <a:lnTo>
                      <a:pt x="5213" y="7844"/>
                    </a:lnTo>
                    <a:lnTo>
                      <a:pt x="5199" y="7854"/>
                    </a:lnTo>
                    <a:lnTo>
                      <a:pt x="5170" y="7873"/>
                    </a:lnTo>
                    <a:lnTo>
                      <a:pt x="5140" y="7888"/>
                    </a:lnTo>
                    <a:lnTo>
                      <a:pt x="5108" y="7904"/>
                    </a:lnTo>
                    <a:lnTo>
                      <a:pt x="5074" y="7918"/>
                    </a:lnTo>
                    <a:lnTo>
                      <a:pt x="5041" y="7931"/>
                    </a:lnTo>
                    <a:lnTo>
                      <a:pt x="5008" y="7944"/>
                    </a:lnTo>
                    <a:lnTo>
                      <a:pt x="4974" y="7956"/>
                    </a:lnTo>
                    <a:lnTo>
                      <a:pt x="4939" y="7968"/>
                    </a:lnTo>
                    <a:lnTo>
                      <a:pt x="4904" y="7978"/>
                    </a:lnTo>
                    <a:lnTo>
                      <a:pt x="4870" y="7988"/>
                    </a:lnTo>
                    <a:lnTo>
                      <a:pt x="4800" y="8006"/>
                    </a:lnTo>
                    <a:lnTo>
                      <a:pt x="4730" y="8023"/>
                    </a:lnTo>
                    <a:lnTo>
                      <a:pt x="4660" y="8038"/>
                    </a:lnTo>
                    <a:lnTo>
                      <a:pt x="4589" y="8052"/>
                    </a:lnTo>
                    <a:lnTo>
                      <a:pt x="4508" y="8066"/>
                    </a:lnTo>
                    <a:lnTo>
                      <a:pt x="4426" y="8079"/>
                    </a:lnTo>
                    <a:lnTo>
                      <a:pt x="4345" y="8091"/>
                    </a:lnTo>
                    <a:lnTo>
                      <a:pt x="4263" y="8102"/>
                    </a:lnTo>
                    <a:lnTo>
                      <a:pt x="4180" y="8112"/>
                    </a:lnTo>
                    <a:lnTo>
                      <a:pt x="4099" y="8119"/>
                    </a:lnTo>
                    <a:lnTo>
                      <a:pt x="4016" y="8127"/>
                    </a:lnTo>
                    <a:lnTo>
                      <a:pt x="3935" y="8133"/>
                    </a:lnTo>
                    <a:lnTo>
                      <a:pt x="3852" y="8137"/>
                    </a:lnTo>
                    <a:lnTo>
                      <a:pt x="3770" y="8140"/>
                    </a:lnTo>
                    <a:lnTo>
                      <a:pt x="3687" y="8141"/>
                    </a:lnTo>
                    <a:lnTo>
                      <a:pt x="3604" y="8141"/>
                    </a:lnTo>
                    <a:lnTo>
                      <a:pt x="3522" y="8139"/>
                    </a:lnTo>
                    <a:lnTo>
                      <a:pt x="3439" y="8136"/>
                    </a:lnTo>
                    <a:lnTo>
                      <a:pt x="3358" y="8131"/>
                    </a:lnTo>
                    <a:lnTo>
                      <a:pt x="3275" y="8125"/>
                    </a:lnTo>
                    <a:lnTo>
                      <a:pt x="3157" y="8113"/>
                    </a:lnTo>
                    <a:lnTo>
                      <a:pt x="3038" y="8100"/>
                    </a:lnTo>
                    <a:lnTo>
                      <a:pt x="2920" y="8085"/>
                    </a:lnTo>
                    <a:lnTo>
                      <a:pt x="2860" y="8076"/>
                    </a:lnTo>
                    <a:lnTo>
                      <a:pt x="2801" y="8066"/>
                    </a:lnTo>
                    <a:lnTo>
                      <a:pt x="2742" y="8055"/>
                    </a:lnTo>
                    <a:lnTo>
                      <a:pt x="2684" y="8044"/>
                    </a:lnTo>
                    <a:lnTo>
                      <a:pt x="2626" y="8033"/>
                    </a:lnTo>
                    <a:lnTo>
                      <a:pt x="2567" y="8019"/>
                    </a:lnTo>
                    <a:lnTo>
                      <a:pt x="2510" y="8005"/>
                    </a:lnTo>
                    <a:lnTo>
                      <a:pt x="2452" y="7990"/>
                    </a:lnTo>
                    <a:lnTo>
                      <a:pt x="2395" y="7974"/>
                    </a:lnTo>
                    <a:lnTo>
                      <a:pt x="2338" y="7955"/>
                    </a:lnTo>
                    <a:lnTo>
                      <a:pt x="2296" y="7940"/>
                    </a:lnTo>
                    <a:lnTo>
                      <a:pt x="2254" y="7925"/>
                    </a:lnTo>
                    <a:lnTo>
                      <a:pt x="2213" y="7908"/>
                    </a:lnTo>
                    <a:lnTo>
                      <a:pt x="2192" y="7898"/>
                    </a:lnTo>
                    <a:lnTo>
                      <a:pt x="2172" y="7888"/>
                    </a:lnTo>
                    <a:lnTo>
                      <a:pt x="2152" y="7877"/>
                    </a:lnTo>
                    <a:lnTo>
                      <a:pt x="2134" y="7866"/>
                    </a:lnTo>
                    <a:lnTo>
                      <a:pt x="2115" y="7853"/>
                    </a:lnTo>
                    <a:lnTo>
                      <a:pt x="2097" y="7840"/>
                    </a:lnTo>
                    <a:lnTo>
                      <a:pt x="2080" y="7826"/>
                    </a:lnTo>
                    <a:lnTo>
                      <a:pt x="2064" y="7811"/>
                    </a:lnTo>
                    <a:lnTo>
                      <a:pt x="2049" y="7796"/>
                    </a:lnTo>
                    <a:lnTo>
                      <a:pt x="2034" y="7778"/>
                    </a:lnTo>
                    <a:lnTo>
                      <a:pt x="2028" y="7767"/>
                    </a:lnTo>
                    <a:lnTo>
                      <a:pt x="2023" y="7756"/>
                    </a:lnTo>
                    <a:lnTo>
                      <a:pt x="2014" y="7735"/>
                    </a:lnTo>
                    <a:lnTo>
                      <a:pt x="2009" y="7712"/>
                    </a:lnTo>
                    <a:lnTo>
                      <a:pt x="2005" y="7689"/>
                    </a:lnTo>
                    <a:lnTo>
                      <a:pt x="2003" y="7666"/>
                    </a:lnTo>
                    <a:lnTo>
                      <a:pt x="2004" y="7642"/>
                    </a:lnTo>
                    <a:lnTo>
                      <a:pt x="2008" y="7619"/>
                    </a:lnTo>
                    <a:lnTo>
                      <a:pt x="2012" y="7597"/>
                    </a:lnTo>
                    <a:lnTo>
                      <a:pt x="2019" y="7575"/>
                    </a:lnTo>
                    <a:lnTo>
                      <a:pt x="2027" y="7553"/>
                    </a:lnTo>
                    <a:lnTo>
                      <a:pt x="2038" y="7533"/>
                    </a:lnTo>
                    <a:lnTo>
                      <a:pt x="2050" y="7512"/>
                    </a:lnTo>
                    <a:lnTo>
                      <a:pt x="2063" y="7492"/>
                    </a:lnTo>
                    <a:lnTo>
                      <a:pt x="2078" y="7475"/>
                    </a:lnTo>
                    <a:lnTo>
                      <a:pt x="2095" y="7459"/>
                    </a:lnTo>
                    <a:lnTo>
                      <a:pt x="2113" y="7443"/>
                    </a:lnTo>
                    <a:lnTo>
                      <a:pt x="2108" y="7424"/>
                    </a:lnTo>
                    <a:lnTo>
                      <a:pt x="2103" y="7404"/>
                    </a:lnTo>
                    <a:lnTo>
                      <a:pt x="2100" y="7385"/>
                    </a:lnTo>
                    <a:lnTo>
                      <a:pt x="2097" y="7365"/>
                    </a:lnTo>
                    <a:lnTo>
                      <a:pt x="2095" y="7346"/>
                    </a:lnTo>
                    <a:lnTo>
                      <a:pt x="2094" y="7326"/>
                    </a:lnTo>
                    <a:lnTo>
                      <a:pt x="2094" y="7306"/>
                    </a:lnTo>
                    <a:lnTo>
                      <a:pt x="2095" y="7286"/>
                    </a:lnTo>
                    <a:lnTo>
                      <a:pt x="2097" y="7266"/>
                    </a:lnTo>
                    <a:lnTo>
                      <a:pt x="2099" y="7247"/>
                    </a:lnTo>
                    <a:lnTo>
                      <a:pt x="2104" y="7228"/>
                    </a:lnTo>
                    <a:lnTo>
                      <a:pt x="2110" y="7210"/>
                    </a:lnTo>
                    <a:lnTo>
                      <a:pt x="2116" y="7191"/>
                    </a:lnTo>
                    <a:lnTo>
                      <a:pt x="2125" y="7174"/>
                    </a:lnTo>
                    <a:lnTo>
                      <a:pt x="2136" y="7156"/>
                    </a:lnTo>
                    <a:lnTo>
                      <a:pt x="2148" y="7140"/>
                    </a:lnTo>
                    <a:lnTo>
                      <a:pt x="2166" y="7119"/>
                    </a:lnTo>
                    <a:lnTo>
                      <a:pt x="2185" y="7099"/>
                    </a:lnTo>
                    <a:lnTo>
                      <a:pt x="2205" y="7079"/>
                    </a:lnTo>
                    <a:lnTo>
                      <a:pt x="2226" y="7061"/>
                    </a:lnTo>
                    <a:lnTo>
                      <a:pt x="2247" y="7042"/>
                    </a:lnTo>
                    <a:lnTo>
                      <a:pt x="2269" y="7025"/>
                    </a:lnTo>
                    <a:lnTo>
                      <a:pt x="2312" y="6990"/>
                    </a:lnTo>
                    <a:lnTo>
                      <a:pt x="2402" y="6923"/>
                    </a:lnTo>
                    <a:lnTo>
                      <a:pt x="2446" y="6889"/>
                    </a:lnTo>
                    <a:lnTo>
                      <a:pt x="2489" y="6853"/>
                    </a:lnTo>
                    <a:lnTo>
                      <a:pt x="2483" y="6824"/>
                    </a:lnTo>
                    <a:lnTo>
                      <a:pt x="2474" y="6794"/>
                    </a:lnTo>
                    <a:lnTo>
                      <a:pt x="2466" y="6764"/>
                    </a:lnTo>
                    <a:lnTo>
                      <a:pt x="2460" y="6734"/>
                    </a:lnTo>
                    <a:lnTo>
                      <a:pt x="2458" y="6718"/>
                    </a:lnTo>
                    <a:lnTo>
                      <a:pt x="2457" y="6703"/>
                    </a:lnTo>
                    <a:lnTo>
                      <a:pt x="2457" y="6688"/>
                    </a:lnTo>
                    <a:lnTo>
                      <a:pt x="2458" y="6674"/>
                    </a:lnTo>
                    <a:lnTo>
                      <a:pt x="2460" y="6659"/>
                    </a:lnTo>
                    <a:lnTo>
                      <a:pt x="2464" y="6644"/>
                    </a:lnTo>
                    <a:lnTo>
                      <a:pt x="2470" y="6630"/>
                    </a:lnTo>
                    <a:lnTo>
                      <a:pt x="2477" y="6616"/>
                    </a:lnTo>
                    <a:lnTo>
                      <a:pt x="2486" y="6602"/>
                    </a:lnTo>
                    <a:lnTo>
                      <a:pt x="2495" y="6590"/>
                    </a:lnTo>
                    <a:lnTo>
                      <a:pt x="2505" y="6579"/>
                    </a:lnTo>
                    <a:lnTo>
                      <a:pt x="2516" y="6569"/>
                    </a:lnTo>
                    <a:lnTo>
                      <a:pt x="2528" y="6561"/>
                    </a:lnTo>
                    <a:lnTo>
                      <a:pt x="2541" y="6552"/>
                    </a:lnTo>
                    <a:lnTo>
                      <a:pt x="2567" y="6537"/>
                    </a:lnTo>
                    <a:lnTo>
                      <a:pt x="2595" y="6522"/>
                    </a:lnTo>
                    <a:lnTo>
                      <a:pt x="2622" y="6508"/>
                    </a:lnTo>
                    <a:lnTo>
                      <a:pt x="2635" y="6499"/>
                    </a:lnTo>
                    <a:lnTo>
                      <a:pt x="2647" y="6491"/>
                    </a:lnTo>
                    <a:lnTo>
                      <a:pt x="2659" y="6481"/>
                    </a:lnTo>
                    <a:lnTo>
                      <a:pt x="2671" y="6472"/>
                    </a:lnTo>
                    <a:lnTo>
                      <a:pt x="2705" y="6440"/>
                    </a:lnTo>
                    <a:lnTo>
                      <a:pt x="2739" y="6406"/>
                    </a:lnTo>
                    <a:lnTo>
                      <a:pt x="2773" y="6374"/>
                    </a:lnTo>
                    <a:lnTo>
                      <a:pt x="2807" y="6339"/>
                    </a:lnTo>
                    <a:lnTo>
                      <a:pt x="2839" y="6305"/>
                    </a:lnTo>
                    <a:lnTo>
                      <a:pt x="2871" y="6269"/>
                    </a:lnTo>
                    <a:lnTo>
                      <a:pt x="2901" y="6234"/>
                    </a:lnTo>
                    <a:lnTo>
                      <a:pt x="2932" y="6197"/>
                    </a:lnTo>
                    <a:lnTo>
                      <a:pt x="2960" y="6159"/>
                    </a:lnTo>
                    <a:lnTo>
                      <a:pt x="2987" y="6119"/>
                    </a:lnTo>
                    <a:lnTo>
                      <a:pt x="3013" y="6080"/>
                    </a:lnTo>
                    <a:lnTo>
                      <a:pt x="3038" y="6040"/>
                    </a:lnTo>
                    <a:lnTo>
                      <a:pt x="3061" y="5999"/>
                    </a:lnTo>
                    <a:lnTo>
                      <a:pt x="3082" y="5956"/>
                    </a:lnTo>
                    <a:lnTo>
                      <a:pt x="3101" y="5913"/>
                    </a:lnTo>
                    <a:lnTo>
                      <a:pt x="3119" y="5868"/>
                    </a:lnTo>
                    <a:lnTo>
                      <a:pt x="3129" y="5837"/>
                    </a:lnTo>
                    <a:lnTo>
                      <a:pt x="3138" y="5805"/>
                    </a:lnTo>
                    <a:lnTo>
                      <a:pt x="3146" y="5774"/>
                    </a:lnTo>
                    <a:lnTo>
                      <a:pt x="3151" y="5742"/>
                    </a:lnTo>
                    <a:lnTo>
                      <a:pt x="3155" y="5710"/>
                    </a:lnTo>
                    <a:lnTo>
                      <a:pt x="3159" y="5678"/>
                    </a:lnTo>
                    <a:lnTo>
                      <a:pt x="3161" y="5646"/>
                    </a:lnTo>
                    <a:lnTo>
                      <a:pt x="3163" y="5613"/>
                    </a:lnTo>
                    <a:lnTo>
                      <a:pt x="3164" y="5548"/>
                    </a:lnTo>
                    <a:lnTo>
                      <a:pt x="3165" y="5481"/>
                    </a:lnTo>
                    <a:lnTo>
                      <a:pt x="3167" y="5416"/>
                    </a:lnTo>
                    <a:lnTo>
                      <a:pt x="3169" y="5384"/>
                    </a:lnTo>
                    <a:lnTo>
                      <a:pt x="3172" y="5352"/>
                    </a:lnTo>
                    <a:lnTo>
                      <a:pt x="3125" y="5337"/>
                    </a:lnTo>
                    <a:lnTo>
                      <a:pt x="3077" y="5321"/>
                    </a:lnTo>
                    <a:lnTo>
                      <a:pt x="3053" y="5312"/>
                    </a:lnTo>
                    <a:lnTo>
                      <a:pt x="3030" y="5303"/>
                    </a:lnTo>
                    <a:lnTo>
                      <a:pt x="3008" y="5292"/>
                    </a:lnTo>
                    <a:lnTo>
                      <a:pt x="2985" y="5281"/>
                    </a:lnTo>
                    <a:lnTo>
                      <a:pt x="2963" y="5269"/>
                    </a:lnTo>
                    <a:lnTo>
                      <a:pt x="2942" y="5256"/>
                    </a:lnTo>
                    <a:lnTo>
                      <a:pt x="2923" y="5242"/>
                    </a:lnTo>
                    <a:lnTo>
                      <a:pt x="2903" y="5226"/>
                    </a:lnTo>
                    <a:lnTo>
                      <a:pt x="2886" y="5210"/>
                    </a:lnTo>
                    <a:lnTo>
                      <a:pt x="2870" y="5191"/>
                    </a:lnTo>
                    <a:lnTo>
                      <a:pt x="2855" y="5171"/>
                    </a:lnTo>
                    <a:lnTo>
                      <a:pt x="2842" y="5149"/>
                    </a:lnTo>
                    <a:lnTo>
                      <a:pt x="2838" y="5137"/>
                    </a:lnTo>
                    <a:lnTo>
                      <a:pt x="2834" y="5126"/>
                    </a:lnTo>
                    <a:lnTo>
                      <a:pt x="2830" y="5114"/>
                    </a:lnTo>
                    <a:lnTo>
                      <a:pt x="2827" y="5102"/>
                    </a:lnTo>
                    <a:lnTo>
                      <a:pt x="2824" y="5079"/>
                    </a:lnTo>
                    <a:lnTo>
                      <a:pt x="2823" y="5055"/>
                    </a:lnTo>
                    <a:lnTo>
                      <a:pt x="2824" y="5031"/>
                    </a:lnTo>
                    <a:lnTo>
                      <a:pt x="2827" y="5009"/>
                    </a:lnTo>
                    <a:lnTo>
                      <a:pt x="2833" y="4986"/>
                    </a:lnTo>
                    <a:lnTo>
                      <a:pt x="2840" y="4963"/>
                    </a:lnTo>
                    <a:lnTo>
                      <a:pt x="2850" y="4942"/>
                    </a:lnTo>
                    <a:lnTo>
                      <a:pt x="2861" y="4921"/>
                    </a:lnTo>
                    <a:lnTo>
                      <a:pt x="2874" y="4901"/>
                    </a:lnTo>
                    <a:lnTo>
                      <a:pt x="2889" y="4881"/>
                    </a:lnTo>
                    <a:lnTo>
                      <a:pt x="2905" y="4864"/>
                    </a:lnTo>
                    <a:lnTo>
                      <a:pt x="2923" y="4848"/>
                    </a:lnTo>
                    <a:lnTo>
                      <a:pt x="2941" y="4833"/>
                    </a:lnTo>
                    <a:lnTo>
                      <a:pt x="2961" y="4819"/>
                    </a:lnTo>
                    <a:lnTo>
                      <a:pt x="2965" y="4798"/>
                    </a:lnTo>
                    <a:lnTo>
                      <a:pt x="2973" y="4776"/>
                    </a:lnTo>
                    <a:lnTo>
                      <a:pt x="2982" y="4755"/>
                    </a:lnTo>
                    <a:lnTo>
                      <a:pt x="2991" y="4736"/>
                    </a:lnTo>
                    <a:lnTo>
                      <a:pt x="3003" y="4717"/>
                    </a:lnTo>
                    <a:lnTo>
                      <a:pt x="3016" y="4700"/>
                    </a:lnTo>
                    <a:lnTo>
                      <a:pt x="3032" y="4683"/>
                    </a:lnTo>
                    <a:lnTo>
                      <a:pt x="3047" y="4666"/>
                    </a:lnTo>
                    <a:lnTo>
                      <a:pt x="3048" y="4643"/>
                    </a:lnTo>
                    <a:lnTo>
                      <a:pt x="3050" y="4622"/>
                    </a:lnTo>
                    <a:lnTo>
                      <a:pt x="3055" y="4576"/>
                    </a:lnTo>
                    <a:lnTo>
                      <a:pt x="3016" y="4565"/>
                    </a:lnTo>
                    <a:lnTo>
                      <a:pt x="2978" y="4553"/>
                    </a:lnTo>
                    <a:lnTo>
                      <a:pt x="2940" y="4541"/>
                    </a:lnTo>
                    <a:lnTo>
                      <a:pt x="2902" y="4527"/>
                    </a:lnTo>
                    <a:lnTo>
                      <a:pt x="2864" y="4513"/>
                    </a:lnTo>
                    <a:lnTo>
                      <a:pt x="2827" y="4498"/>
                    </a:lnTo>
                    <a:lnTo>
                      <a:pt x="2790" y="4481"/>
                    </a:lnTo>
                    <a:lnTo>
                      <a:pt x="2754" y="4465"/>
                    </a:lnTo>
                    <a:lnTo>
                      <a:pt x="2717" y="4448"/>
                    </a:lnTo>
                    <a:lnTo>
                      <a:pt x="2682" y="4429"/>
                    </a:lnTo>
                    <a:lnTo>
                      <a:pt x="2647" y="4410"/>
                    </a:lnTo>
                    <a:lnTo>
                      <a:pt x="2612" y="4390"/>
                    </a:lnTo>
                    <a:lnTo>
                      <a:pt x="2577" y="4369"/>
                    </a:lnTo>
                    <a:lnTo>
                      <a:pt x="2542" y="4349"/>
                    </a:lnTo>
                    <a:lnTo>
                      <a:pt x="2509" y="4327"/>
                    </a:lnTo>
                    <a:lnTo>
                      <a:pt x="2476" y="4304"/>
                    </a:lnTo>
                    <a:lnTo>
                      <a:pt x="2444" y="4280"/>
                    </a:lnTo>
                    <a:lnTo>
                      <a:pt x="2411" y="4256"/>
                    </a:lnTo>
                    <a:lnTo>
                      <a:pt x="2379" y="4231"/>
                    </a:lnTo>
                    <a:lnTo>
                      <a:pt x="2348" y="4206"/>
                    </a:lnTo>
                    <a:lnTo>
                      <a:pt x="2317" y="4180"/>
                    </a:lnTo>
                    <a:lnTo>
                      <a:pt x="2287" y="4153"/>
                    </a:lnTo>
                    <a:lnTo>
                      <a:pt x="2258" y="4126"/>
                    </a:lnTo>
                    <a:lnTo>
                      <a:pt x="2228" y="4099"/>
                    </a:lnTo>
                    <a:lnTo>
                      <a:pt x="2200" y="4069"/>
                    </a:lnTo>
                    <a:lnTo>
                      <a:pt x="2173" y="4041"/>
                    </a:lnTo>
                    <a:lnTo>
                      <a:pt x="2146" y="4011"/>
                    </a:lnTo>
                    <a:lnTo>
                      <a:pt x="2119" y="3980"/>
                    </a:lnTo>
                    <a:lnTo>
                      <a:pt x="2094" y="3950"/>
                    </a:lnTo>
                    <a:lnTo>
                      <a:pt x="2069" y="3918"/>
                    </a:lnTo>
                    <a:lnTo>
                      <a:pt x="2044" y="3887"/>
                    </a:lnTo>
                    <a:lnTo>
                      <a:pt x="2020" y="3854"/>
                    </a:lnTo>
                    <a:lnTo>
                      <a:pt x="1991" y="3861"/>
                    </a:lnTo>
                    <a:lnTo>
                      <a:pt x="1963" y="3866"/>
                    </a:lnTo>
                    <a:lnTo>
                      <a:pt x="1934" y="3871"/>
                    </a:lnTo>
                    <a:lnTo>
                      <a:pt x="1905" y="3874"/>
                    </a:lnTo>
                    <a:lnTo>
                      <a:pt x="1876" y="3876"/>
                    </a:lnTo>
                    <a:lnTo>
                      <a:pt x="1848" y="3877"/>
                    </a:lnTo>
                    <a:lnTo>
                      <a:pt x="1819" y="3876"/>
                    </a:lnTo>
                    <a:lnTo>
                      <a:pt x="1789" y="3875"/>
                    </a:lnTo>
                    <a:lnTo>
                      <a:pt x="1761" y="3873"/>
                    </a:lnTo>
                    <a:lnTo>
                      <a:pt x="1732" y="3868"/>
                    </a:lnTo>
                    <a:lnTo>
                      <a:pt x="1703" y="3863"/>
                    </a:lnTo>
                    <a:lnTo>
                      <a:pt x="1675" y="3858"/>
                    </a:lnTo>
                    <a:lnTo>
                      <a:pt x="1647" y="3850"/>
                    </a:lnTo>
                    <a:lnTo>
                      <a:pt x="1619" y="3841"/>
                    </a:lnTo>
                    <a:lnTo>
                      <a:pt x="1591" y="3831"/>
                    </a:lnTo>
                    <a:lnTo>
                      <a:pt x="1564" y="3822"/>
                    </a:lnTo>
                    <a:lnTo>
                      <a:pt x="1548" y="3814"/>
                    </a:lnTo>
                    <a:lnTo>
                      <a:pt x="1532" y="3805"/>
                    </a:lnTo>
                    <a:lnTo>
                      <a:pt x="1515" y="3797"/>
                    </a:lnTo>
                    <a:lnTo>
                      <a:pt x="1500" y="3787"/>
                    </a:lnTo>
                    <a:lnTo>
                      <a:pt x="1485" y="3777"/>
                    </a:lnTo>
                    <a:lnTo>
                      <a:pt x="1470" y="3766"/>
                    </a:lnTo>
                    <a:lnTo>
                      <a:pt x="1456" y="3754"/>
                    </a:lnTo>
                    <a:lnTo>
                      <a:pt x="1441" y="3742"/>
                    </a:lnTo>
                    <a:lnTo>
                      <a:pt x="1429" y="3729"/>
                    </a:lnTo>
                    <a:lnTo>
                      <a:pt x="1416" y="3716"/>
                    </a:lnTo>
                    <a:lnTo>
                      <a:pt x="1406" y="3702"/>
                    </a:lnTo>
                    <a:lnTo>
                      <a:pt x="1396" y="3687"/>
                    </a:lnTo>
                    <a:lnTo>
                      <a:pt x="1386" y="3672"/>
                    </a:lnTo>
                    <a:lnTo>
                      <a:pt x="1378" y="3655"/>
                    </a:lnTo>
                    <a:lnTo>
                      <a:pt x="1372" y="3638"/>
                    </a:lnTo>
                    <a:lnTo>
                      <a:pt x="1366" y="3619"/>
                    </a:lnTo>
                    <a:lnTo>
                      <a:pt x="1362" y="3599"/>
                    </a:lnTo>
                    <a:lnTo>
                      <a:pt x="1359" y="3577"/>
                    </a:lnTo>
                    <a:lnTo>
                      <a:pt x="1359" y="3556"/>
                    </a:lnTo>
                    <a:lnTo>
                      <a:pt x="1360" y="3536"/>
                    </a:lnTo>
                    <a:lnTo>
                      <a:pt x="1363" y="3514"/>
                    </a:lnTo>
                    <a:lnTo>
                      <a:pt x="1367" y="3493"/>
                    </a:lnTo>
                    <a:lnTo>
                      <a:pt x="1374" y="3474"/>
                    </a:lnTo>
                    <a:lnTo>
                      <a:pt x="1382" y="3454"/>
                    </a:lnTo>
                    <a:lnTo>
                      <a:pt x="1390" y="3435"/>
                    </a:lnTo>
                    <a:lnTo>
                      <a:pt x="1401" y="3416"/>
                    </a:lnTo>
                    <a:lnTo>
                      <a:pt x="1412" y="3398"/>
                    </a:lnTo>
                    <a:lnTo>
                      <a:pt x="1425" y="3380"/>
                    </a:lnTo>
                    <a:lnTo>
                      <a:pt x="1439" y="3364"/>
                    </a:lnTo>
                    <a:lnTo>
                      <a:pt x="1454" y="3349"/>
                    </a:lnTo>
                    <a:lnTo>
                      <a:pt x="1470" y="3335"/>
                    </a:lnTo>
                    <a:lnTo>
                      <a:pt x="1486" y="3322"/>
                    </a:lnTo>
                    <a:lnTo>
                      <a:pt x="1497" y="3313"/>
                    </a:lnTo>
                    <a:lnTo>
                      <a:pt x="1507" y="3305"/>
                    </a:lnTo>
                    <a:lnTo>
                      <a:pt x="1529" y="3292"/>
                    </a:lnTo>
                    <a:lnTo>
                      <a:pt x="1552" y="3279"/>
                    </a:lnTo>
                    <a:lnTo>
                      <a:pt x="1576" y="3268"/>
                    </a:lnTo>
                    <a:lnTo>
                      <a:pt x="1600" y="3259"/>
                    </a:lnTo>
                    <a:lnTo>
                      <a:pt x="1624" y="3249"/>
                    </a:lnTo>
                    <a:lnTo>
                      <a:pt x="1673" y="3230"/>
                    </a:lnTo>
                    <a:lnTo>
                      <a:pt x="1679" y="3224"/>
                    </a:lnTo>
                    <a:lnTo>
                      <a:pt x="1685" y="3218"/>
                    </a:lnTo>
                    <a:lnTo>
                      <a:pt x="1689" y="3211"/>
                    </a:lnTo>
                    <a:lnTo>
                      <a:pt x="1691" y="3204"/>
                    </a:lnTo>
                    <a:lnTo>
                      <a:pt x="1692" y="3197"/>
                    </a:lnTo>
                    <a:lnTo>
                      <a:pt x="1691" y="3189"/>
                    </a:lnTo>
                    <a:lnTo>
                      <a:pt x="1690" y="3181"/>
                    </a:lnTo>
                    <a:lnTo>
                      <a:pt x="1688" y="3174"/>
                    </a:lnTo>
                    <a:lnTo>
                      <a:pt x="1682" y="3159"/>
                    </a:lnTo>
                    <a:lnTo>
                      <a:pt x="1673" y="3143"/>
                    </a:lnTo>
                    <a:lnTo>
                      <a:pt x="1663" y="3129"/>
                    </a:lnTo>
                    <a:lnTo>
                      <a:pt x="1654" y="3117"/>
                    </a:lnTo>
                    <a:lnTo>
                      <a:pt x="1640" y="3101"/>
                    </a:lnTo>
                    <a:lnTo>
                      <a:pt x="1625" y="3085"/>
                    </a:lnTo>
                    <a:lnTo>
                      <a:pt x="1596" y="3055"/>
                    </a:lnTo>
                    <a:lnTo>
                      <a:pt x="1564" y="3026"/>
                    </a:lnTo>
                    <a:lnTo>
                      <a:pt x="1532" y="3000"/>
                    </a:lnTo>
                    <a:lnTo>
                      <a:pt x="1497" y="2975"/>
                    </a:lnTo>
                    <a:lnTo>
                      <a:pt x="1462" y="2951"/>
                    </a:lnTo>
                    <a:lnTo>
                      <a:pt x="1426" y="2928"/>
                    </a:lnTo>
                    <a:lnTo>
                      <a:pt x="1389" y="2908"/>
                    </a:lnTo>
                    <a:lnTo>
                      <a:pt x="1352" y="2887"/>
                    </a:lnTo>
                    <a:lnTo>
                      <a:pt x="1314" y="2867"/>
                    </a:lnTo>
                    <a:lnTo>
                      <a:pt x="1237" y="2829"/>
                    </a:lnTo>
                    <a:lnTo>
                      <a:pt x="1160" y="2793"/>
                    </a:lnTo>
                    <a:lnTo>
                      <a:pt x="1084" y="2756"/>
                    </a:lnTo>
                    <a:lnTo>
                      <a:pt x="1029" y="2727"/>
                    </a:lnTo>
                    <a:lnTo>
                      <a:pt x="977" y="2697"/>
                    </a:lnTo>
                    <a:lnTo>
                      <a:pt x="925" y="2664"/>
                    </a:lnTo>
                    <a:lnTo>
                      <a:pt x="874" y="2630"/>
                    </a:lnTo>
                    <a:lnTo>
                      <a:pt x="823" y="2596"/>
                    </a:lnTo>
                    <a:lnTo>
                      <a:pt x="774" y="2560"/>
                    </a:lnTo>
                    <a:lnTo>
                      <a:pt x="725" y="2522"/>
                    </a:lnTo>
                    <a:lnTo>
                      <a:pt x="678" y="2484"/>
                    </a:lnTo>
                    <a:lnTo>
                      <a:pt x="632" y="2443"/>
                    </a:lnTo>
                    <a:lnTo>
                      <a:pt x="586" y="2402"/>
                    </a:lnTo>
                    <a:lnTo>
                      <a:pt x="541" y="2360"/>
                    </a:lnTo>
                    <a:lnTo>
                      <a:pt x="498" y="2317"/>
                    </a:lnTo>
                    <a:lnTo>
                      <a:pt x="456" y="2273"/>
                    </a:lnTo>
                    <a:lnTo>
                      <a:pt x="414" y="2227"/>
                    </a:lnTo>
                    <a:lnTo>
                      <a:pt x="374" y="2181"/>
                    </a:lnTo>
                    <a:lnTo>
                      <a:pt x="335" y="2135"/>
                    </a:lnTo>
                    <a:lnTo>
                      <a:pt x="301" y="2090"/>
                    </a:lnTo>
                    <a:lnTo>
                      <a:pt x="267" y="2046"/>
                    </a:lnTo>
                    <a:lnTo>
                      <a:pt x="236" y="1999"/>
                    </a:lnTo>
                    <a:lnTo>
                      <a:pt x="206" y="1952"/>
                    </a:lnTo>
                    <a:lnTo>
                      <a:pt x="176" y="1903"/>
                    </a:lnTo>
                    <a:lnTo>
                      <a:pt x="148" y="1854"/>
                    </a:lnTo>
                    <a:lnTo>
                      <a:pt x="123" y="1804"/>
                    </a:lnTo>
                    <a:lnTo>
                      <a:pt x="99" y="1753"/>
                    </a:lnTo>
                    <a:lnTo>
                      <a:pt x="77" y="1701"/>
                    </a:lnTo>
                    <a:lnTo>
                      <a:pt x="58" y="1649"/>
                    </a:lnTo>
                    <a:lnTo>
                      <a:pt x="49" y="1623"/>
                    </a:lnTo>
                    <a:lnTo>
                      <a:pt x="41" y="1596"/>
                    </a:lnTo>
                    <a:lnTo>
                      <a:pt x="34" y="1568"/>
                    </a:lnTo>
                    <a:lnTo>
                      <a:pt x="27" y="1541"/>
                    </a:lnTo>
                    <a:lnTo>
                      <a:pt x="21" y="1514"/>
                    </a:lnTo>
                    <a:lnTo>
                      <a:pt x="16" y="1487"/>
                    </a:lnTo>
                    <a:lnTo>
                      <a:pt x="11" y="1459"/>
                    </a:lnTo>
                    <a:lnTo>
                      <a:pt x="8" y="1431"/>
                    </a:lnTo>
                    <a:lnTo>
                      <a:pt x="4" y="1403"/>
                    </a:lnTo>
                    <a:lnTo>
                      <a:pt x="2" y="1375"/>
                    </a:lnTo>
                    <a:lnTo>
                      <a:pt x="1" y="1347"/>
                    </a:lnTo>
                    <a:lnTo>
                      <a:pt x="0" y="1318"/>
                    </a:lnTo>
                    <a:lnTo>
                      <a:pt x="1" y="1286"/>
                    </a:lnTo>
                    <a:lnTo>
                      <a:pt x="4" y="1252"/>
                    </a:lnTo>
                    <a:lnTo>
                      <a:pt x="8" y="1217"/>
                    </a:lnTo>
                    <a:lnTo>
                      <a:pt x="12" y="1184"/>
                    </a:lnTo>
                    <a:lnTo>
                      <a:pt x="19" y="1150"/>
                    </a:lnTo>
                    <a:lnTo>
                      <a:pt x="26" y="1116"/>
                    </a:lnTo>
                    <a:lnTo>
                      <a:pt x="35" y="1084"/>
                    </a:lnTo>
                    <a:lnTo>
                      <a:pt x="47" y="1051"/>
                    </a:lnTo>
                    <a:lnTo>
                      <a:pt x="60" y="1021"/>
                    </a:lnTo>
                    <a:lnTo>
                      <a:pt x="75" y="990"/>
                    </a:lnTo>
                    <a:lnTo>
                      <a:pt x="83" y="976"/>
                    </a:lnTo>
                    <a:lnTo>
                      <a:pt x="92" y="962"/>
                    </a:lnTo>
                    <a:lnTo>
                      <a:pt x="101" y="948"/>
                    </a:lnTo>
                    <a:lnTo>
                      <a:pt x="112" y="935"/>
                    </a:lnTo>
                    <a:lnTo>
                      <a:pt x="123" y="923"/>
                    </a:lnTo>
                    <a:lnTo>
                      <a:pt x="134" y="910"/>
                    </a:lnTo>
                    <a:lnTo>
                      <a:pt x="146" y="899"/>
                    </a:lnTo>
                    <a:lnTo>
                      <a:pt x="159" y="887"/>
                    </a:lnTo>
                    <a:lnTo>
                      <a:pt x="172" y="877"/>
                    </a:lnTo>
                    <a:lnTo>
                      <a:pt x="186" y="867"/>
                    </a:lnTo>
                    <a:lnTo>
                      <a:pt x="201" y="858"/>
                    </a:lnTo>
                    <a:lnTo>
                      <a:pt x="217" y="849"/>
                    </a:lnTo>
                    <a:lnTo>
                      <a:pt x="215" y="829"/>
                    </a:lnTo>
                    <a:lnTo>
                      <a:pt x="214" y="811"/>
                    </a:lnTo>
                    <a:lnTo>
                      <a:pt x="215" y="791"/>
                    </a:lnTo>
                    <a:lnTo>
                      <a:pt x="217" y="772"/>
                    </a:lnTo>
                    <a:lnTo>
                      <a:pt x="221" y="753"/>
                    </a:lnTo>
                    <a:lnTo>
                      <a:pt x="225" y="735"/>
                    </a:lnTo>
                    <a:lnTo>
                      <a:pt x="231" y="716"/>
                    </a:lnTo>
                    <a:lnTo>
                      <a:pt x="237" y="698"/>
                    </a:lnTo>
                    <a:lnTo>
                      <a:pt x="245" y="680"/>
                    </a:lnTo>
                    <a:lnTo>
                      <a:pt x="253" y="663"/>
                    </a:lnTo>
                    <a:lnTo>
                      <a:pt x="263" y="647"/>
                    </a:lnTo>
                    <a:lnTo>
                      <a:pt x="274" y="631"/>
                    </a:lnTo>
                    <a:lnTo>
                      <a:pt x="286" y="616"/>
                    </a:lnTo>
                    <a:lnTo>
                      <a:pt x="299" y="601"/>
                    </a:lnTo>
                    <a:lnTo>
                      <a:pt x="312" y="588"/>
                    </a:lnTo>
                    <a:lnTo>
                      <a:pt x="327" y="575"/>
                    </a:lnTo>
                    <a:lnTo>
                      <a:pt x="353" y="554"/>
                    </a:lnTo>
                    <a:lnTo>
                      <a:pt x="381" y="536"/>
                    </a:lnTo>
                    <a:lnTo>
                      <a:pt x="409" y="519"/>
                    </a:lnTo>
                    <a:lnTo>
                      <a:pt x="438" y="505"/>
                    </a:lnTo>
                    <a:lnTo>
                      <a:pt x="469" y="493"/>
                    </a:lnTo>
                    <a:lnTo>
                      <a:pt x="500" y="484"/>
                    </a:lnTo>
                    <a:lnTo>
                      <a:pt x="532" y="475"/>
                    </a:lnTo>
                    <a:lnTo>
                      <a:pt x="564" y="468"/>
                    </a:lnTo>
                    <a:lnTo>
                      <a:pt x="597" y="464"/>
                    </a:lnTo>
                    <a:lnTo>
                      <a:pt x="629" y="461"/>
                    </a:lnTo>
                    <a:lnTo>
                      <a:pt x="663" y="460"/>
                    </a:lnTo>
                    <a:lnTo>
                      <a:pt x="696" y="460"/>
                    </a:lnTo>
                    <a:lnTo>
                      <a:pt x="729" y="462"/>
                    </a:lnTo>
                    <a:lnTo>
                      <a:pt x="762" y="466"/>
                    </a:lnTo>
                    <a:lnTo>
                      <a:pt x="795" y="471"/>
                    </a:lnTo>
                    <a:lnTo>
                      <a:pt x="826" y="477"/>
                    </a:lnTo>
                    <a:lnTo>
                      <a:pt x="853" y="485"/>
                    </a:lnTo>
                    <a:lnTo>
                      <a:pt x="879" y="493"/>
                    </a:lnTo>
                    <a:lnTo>
                      <a:pt x="904" y="504"/>
                    </a:lnTo>
                    <a:lnTo>
                      <a:pt x="931" y="516"/>
                    </a:lnTo>
                    <a:lnTo>
                      <a:pt x="954" y="529"/>
                    </a:lnTo>
                    <a:lnTo>
                      <a:pt x="978" y="544"/>
                    </a:lnTo>
                    <a:lnTo>
                      <a:pt x="1000" y="561"/>
                    </a:lnTo>
                    <a:lnTo>
                      <a:pt x="1022" y="578"/>
                    </a:lnTo>
                    <a:lnTo>
                      <a:pt x="1041" y="598"/>
                    </a:lnTo>
                    <a:lnTo>
                      <a:pt x="1060" y="617"/>
                    </a:lnTo>
                    <a:lnTo>
                      <a:pt x="1077" y="639"/>
                    </a:lnTo>
                    <a:lnTo>
                      <a:pt x="1091" y="662"/>
                    </a:lnTo>
                    <a:lnTo>
                      <a:pt x="1104" y="687"/>
                    </a:lnTo>
                    <a:lnTo>
                      <a:pt x="1116" y="712"/>
                    </a:lnTo>
                    <a:lnTo>
                      <a:pt x="1125" y="738"/>
                    </a:lnTo>
                    <a:lnTo>
                      <a:pt x="1128" y="752"/>
                    </a:lnTo>
                    <a:lnTo>
                      <a:pt x="1131" y="766"/>
                    </a:lnTo>
                    <a:lnTo>
                      <a:pt x="1172" y="779"/>
                    </a:lnTo>
                    <a:lnTo>
                      <a:pt x="1211" y="793"/>
                    </a:lnTo>
                    <a:lnTo>
                      <a:pt x="1251" y="809"/>
                    </a:lnTo>
                    <a:lnTo>
                      <a:pt x="1290" y="825"/>
                    </a:lnTo>
                    <a:lnTo>
                      <a:pt x="1369" y="858"/>
                    </a:lnTo>
                    <a:lnTo>
                      <a:pt x="1446" y="892"/>
                    </a:lnTo>
                    <a:lnTo>
                      <a:pt x="1436" y="822"/>
                    </a:lnTo>
                    <a:lnTo>
                      <a:pt x="1427" y="750"/>
                    </a:lnTo>
                    <a:lnTo>
                      <a:pt x="1410" y="606"/>
                    </a:lnTo>
                    <a:lnTo>
                      <a:pt x="1388" y="608"/>
                    </a:lnTo>
                    <a:lnTo>
                      <a:pt x="1366" y="608"/>
                    </a:lnTo>
                    <a:lnTo>
                      <a:pt x="1345" y="605"/>
                    </a:lnTo>
                    <a:lnTo>
                      <a:pt x="1323" y="603"/>
                    </a:lnTo>
                    <a:lnTo>
                      <a:pt x="1301" y="599"/>
                    </a:lnTo>
                    <a:lnTo>
                      <a:pt x="1279" y="593"/>
                    </a:lnTo>
                    <a:lnTo>
                      <a:pt x="1259" y="586"/>
                    </a:lnTo>
                    <a:lnTo>
                      <a:pt x="1239" y="578"/>
                    </a:lnTo>
                    <a:lnTo>
                      <a:pt x="1220" y="568"/>
                    </a:lnTo>
                    <a:lnTo>
                      <a:pt x="1200" y="558"/>
                    </a:lnTo>
                    <a:lnTo>
                      <a:pt x="1183" y="546"/>
                    </a:lnTo>
                    <a:lnTo>
                      <a:pt x="1165" y="531"/>
                    </a:lnTo>
                    <a:lnTo>
                      <a:pt x="1149" y="517"/>
                    </a:lnTo>
                    <a:lnTo>
                      <a:pt x="1135" y="501"/>
                    </a:lnTo>
                    <a:lnTo>
                      <a:pt x="1121" y="484"/>
                    </a:lnTo>
                    <a:lnTo>
                      <a:pt x="1109" y="465"/>
                    </a:lnTo>
                    <a:lnTo>
                      <a:pt x="1102" y="453"/>
                    </a:lnTo>
                    <a:lnTo>
                      <a:pt x="1096" y="442"/>
                    </a:lnTo>
                    <a:lnTo>
                      <a:pt x="1084" y="418"/>
                    </a:lnTo>
                    <a:lnTo>
                      <a:pt x="1075" y="393"/>
                    </a:lnTo>
                    <a:lnTo>
                      <a:pt x="1069" y="367"/>
                    </a:lnTo>
                    <a:lnTo>
                      <a:pt x="1064" y="341"/>
                    </a:lnTo>
                    <a:lnTo>
                      <a:pt x="1062" y="315"/>
                    </a:lnTo>
                    <a:lnTo>
                      <a:pt x="1063" y="289"/>
                    </a:lnTo>
                    <a:lnTo>
                      <a:pt x="1065" y="263"/>
                    </a:lnTo>
                    <a:lnTo>
                      <a:pt x="1070" y="237"/>
                    </a:lnTo>
                    <a:lnTo>
                      <a:pt x="1076" y="211"/>
                    </a:lnTo>
                    <a:lnTo>
                      <a:pt x="1086" y="186"/>
                    </a:lnTo>
                    <a:lnTo>
                      <a:pt x="1097" y="162"/>
                    </a:lnTo>
                    <a:lnTo>
                      <a:pt x="1110" y="139"/>
                    </a:lnTo>
                    <a:lnTo>
                      <a:pt x="1125" y="118"/>
                    </a:lnTo>
                    <a:lnTo>
                      <a:pt x="1134" y="108"/>
                    </a:lnTo>
                    <a:lnTo>
                      <a:pt x="1142" y="98"/>
                    </a:lnTo>
                    <a:lnTo>
                      <a:pt x="1152" y="89"/>
                    </a:lnTo>
                    <a:lnTo>
                      <a:pt x="1162" y="79"/>
                    </a:lnTo>
                    <a:close/>
                    <a:moveTo>
                      <a:pt x="925" y="1586"/>
                    </a:moveTo>
                    <a:lnTo>
                      <a:pt x="925" y="1586"/>
                    </a:lnTo>
                    <a:lnTo>
                      <a:pt x="917" y="1609"/>
                    </a:lnTo>
                    <a:lnTo>
                      <a:pt x="912" y="1631"/>
                    </a:lnTo>
                    <a:lnTo>
                      <a:pt x="910" y="1654"/>
                    </a:lnTo>
                    <a:lnTo>
                      <a:pt x="909" y="1677"/>
                    </a:lnTo>
                    <a:lnTo>
                      <a:pt x="910" y="1700"/>
                    </a:lnTo>
                    <a:lnTo>
                      <a:pt x="913" y="1723"/>
                    </a:lnTo>
                    <a:lnTo>
                      <a:pt x="917" y="1746"/>
                    </a:lnTo>
                    <a:lnTo>
                      <a:pt x="924" y="1768"/>
                    </a:lnTo>
                    <a:lnTo>
                      <a:pt x="932" y="1790"/>
                    </a:lnTo>
                    <a:lnTo>
                      <a:pt x="940" y="1813"/>
                    </a:lnTo>
                    <a:lnTo>
                      <a:pt x="950" y="1834"/>
                    </a:lnTo>
                    <a:lnTo>
                      <a:pt x="961" y="1855"/>
                    </a:lnTo>
                    <a:lnTo>
                      <a:pt x="972" y="1876"/>
                    </a:lnTo>
                    <a:lnTo>
                      <a:pt x="984" y="1897"/>
                    </a:lnTo>
                    <a:lnTo>
                      <a:pt x="1009" y="1935"/>
                    </a:lnTo>
                    <a:lnTo>
                      <a:pt x="1039" y="1976"/>
                    </a:lnTo>
                    <a:lnTo>
                      <a:pt x="1071" y="2015"/>
                    </a:lnTo>
                    <a:lnTo>
                      <a:pt x="1104" y="2053"/>
                    </a:lnTo>
                    <a:lnTo>
                      <a:pt x="1139" y="2090"/>
                    </a:lnTo>
                    <a:lnTo>
                      <a:pt x="1176" y="2125"/>
                    </a:lnTo>
                    <a:lnTo>
                      <a:pt x="1213" y="2160"/>
                    </a:lnTo>
                    <a:lnTo>
                      <a:pt x="1252" y="2192"/>
                    </a:lnTo>
                    <a:lnTo>
                      <a:pt x="1291" y="2224"/>
                    </a:lnTo>
                    <a:lnTo>
                      <a:pt x="1332" y="2254"/>
                    </a:lnTo>
                    <a:lnTo>
                      <a:pt x="1373" y="2285"/>
                    </a:lnTo>
                    <a:lnTo>
                      <a:pt x="1415" y="2313"/>
                    </a:lnTo>
                    <a:lnTo>
                      <a:pt x="1458" y="2341"/>
                    </a:lnTo>
                    <a:lnTo>
                      <a:pt x="1501" y="2367"/>
                    </a:lnTo>
                    <a:lnTo>
                      <a:pt x="1545" y="2393"/>
                    </a:lnTo>
                    <a:lnTo>
                      <a:pt x="1589" y="2419"/>
                    </a:lnTo>
                    <a:lnTo>
                      <a:pt x="1634" y="2443"/>
                    </a:lnTo>
                    <a:lnTo>
                      <a:pt x="1540" y="1683"/>
                    </a:lnTo>
                    <a:lnTo>
                      <a:pt x="1517" y="1669"/>
                    </a:lnTo>
                    <a:lnTo>
                      <a:pt x="1496" y="1656"/>
                    </a:lnTo>
                    <a:lnTo>
                      <a:pt x="1474" y="1642"/>
                    </a:lnTo>
                    <a:lnTo>
                      <a:pt x="1452" y="1628"/>
                    </a:lnTo>
                    <a:lnTo>
                      <a:pt x="1411" y="1598"/>
                    </a:lnTo>
                    <a:lnTo>
                      <a:pt x="1370" y="1566"/>
                    </a:lnTo>
                    <a:lnTo>
                      <a:pt x="1328" y="1536"/>
                    </a:lnTo>
                    <a:lnTo>
                      <a:pt x="1287" y="1505"/>
                    </a:lnTo>
                    <a:lnTo>
                      <a:pt x="1265" y="1491"/>
                    </a:lnTo>
                    <a:lnTo>
                      <a:pt x="1244" y="1477"/>
                    </a:lnTo>
                    <a:lnTo>
                      <a:pt x="1221" y="1465"/>
                    </a:lnTo>
                    <a:lnTo>
                      <a:pt x="1198" y="1453"/>
                    </a:lnTo>
                    <a:lnTo>
                      <a:pt x="1188" y="1448"/>
                    </a:lnTo>
                    <a:lnTo>
                      <a:pt x="1177" y="1444"/>
                    </a:lnTo>
                    <a:lnTo>
                      <a:pt x="1167" y="1441"/>
                    </a:lnTo>
                    <a:lnTo>
                      <a:pt x="1157" y="1439"/>
                    </a:lnTo>
                    <a:lnTo>
                      <a:pt x="1147" y="1437"/>
                    </a:lnTo>
                    <a:lnTo>
                      <a:pt x="1136" y="1436"/>
                    </a:lnTo>
                    <a:lnTo>
                      <a:pt x="1126" y="1436"/>
                    </a:lnTo>
                    <a:lnTo>
                      <a:pt x="1115" y="1436"/>
                    </a:lnTo>
                    <a:lnTo>
                      <a:pt x="1096" y="1439"/>
                    </a:lnTo>
                    <a:lnTo>
                      <a:pt x="1075" y="1444"/>
                    </a:lnTo>
                    <a:lnTo>
                      <a:pt x="1056" y="1452"/>
                    </a:lnTo>
                    <a:lnTo>
                      <a:pt x="1037" y="1462"/>
                    </a:lnTo>
                    <a:lnTo>
                      <a:pt x="1019" y="1473"/>
                    </a:lnTo>
                    <a:lnTo>
                      <a:pt x="1002" y="1486"/>
                    </a:lnTo>
                    <a:lnTo>
                      <a:pt x="986" y="1500"/>
                    </a:lnTo>
                    <a:lnTo>
                      <a:pt x="971" y="1515"/>
                    </a:lnTo>
                    <a:lnTo>
                      <a:pt x="957" y="1533"/>
                    </a:lnTo>
                    <a:lnTo>
                      <a:pt x="945" y="1550"/>
                    </a:lnTo>
                    <a:lnTo>
                      <a:pt x="934" y="1567"/>
                    </a:lnTo>
                    <a:lnTo>
                      <a:pt x="925" y="1586"/>
                    </a:lnTo>
                    <a:close/>
                    <a:moveTo>
                      <a:pt x="6110" y="1456"/>
                    </a:moveTo>
                    <a:lnTo>
                      <a:pt x="6110" y="1456"/>
                    </a:lnTo>
                    <a:lnTo>
                      <a:pt x="6088" y="1468"/>
                    </a:lnTo>
                    <a:lnTo>
                      <a:pt x="6065" y="1481"/>
                    </a:lnTo>
                    <a:lnTo>
                      <a:pt x="6045" y="1494"/>
                    </a:lnTo>
                    <a:lnTo>
                      <a:pt x="6023" y="1509"/>
                    </a:lnTo>
                    <a:lnTo>
                      <a:pt x="5983" y="1538"/>
                    </a:lnTo>
                    <a:lnTo>
                      <a:pt x="5941" y="1568"/>
                    </a:lnTo>
                    <a:lnTo>
                      <a:pt x="5901" y="1599"/>
                    </a:lnTo>
                    <a:lnTo>
                      <a:pt x="5861" y="1629"/>
                    </a:lnTo>
                    <a:lnTo>
                      <a:pt x="5840" y="1643"/>
                    </a:lnTo>
                    <a:lnTo>
                      <a:pt x="5818" y="1658"/>
                    </a:lnTo>
                    <a:lnTo>
                      <a:pt x="5797" y="1671"/>
                    </a:lnTo>
                    <a:lnTo>
                      <a:pt x="5775" y="1683"/>
                    </a:lnTo>
                    <a:lnTo>
                      <a:pt x="5751" y="1873"/>
                    </a:lnTo>
                    <a:lnTo>
                      <a:pt x="5727" y="2063"/>
                    </a:lnTo>
                    <a:lnTo>
                      <a:pt x="5683" y="2443"/>
                    </a:lnTo>
                    <a:lnTo>
                      <a:pt x="5743" y="2410"/>
                    </a:lnTo>
                    <a:lnTo>
                      <a:pt x="5804" y="2374"/>
                    </a:lnTo>
                    <a:lnTo>
                      <a:pt x="5863" y="2337"/>
                    </a:lnTo>
                    <a:lnTo>
                      <a:pt x="5922" y="2298"/>
                    </a:lnTo>
                    <a:lnTo>
                      <a:pt x="5979" y="2258"/>
                    </a:lnTo>
                    <a:lnTo>
                      <a:pt x="6008" y="2236"/>
                    </a:lnTo>
                    <a:lnTo>
                      <a:pt x="6035" y="2214"/>
                    </a:lnTo>
                    <a:lnTo>
                      <a:pt x="6063" y="2192"/>
                    </a:lnTo>
                    <a:lnTo>
                      <a:pt x="6089" y="2169"/>
                    </a:lnTo>
                    <a:lnTo>
                      <a:pt x="6116" y="2147"/>
                    </a:lnTo>
                    <a:lnTo>
                      <a:pt x="6141" y="2123"/>
                    </a:lnTo>
                    <a:lnTo>
                      <a:pt x="6186" y="2078"/>
                    </a:lnTo>
                    <a:lnTo>
                      <a:pt x="6208" y="2055"/>
                    </a:lnTo>
                    <a:lnTo>
                      <a:pt x="6229" y="2033"/>
                    </a:lnTo>
                    <a:lnTo>
                      <a:pt x="6250" y="2009"/>
                    </a:lnTo>
                    <a:lnTo>
                      <a:pt x="6271" y="1984"/>
                    </a:lnTo>
                    <a:lnTo>
                      <a:pt x="6289" y="1959"/>
                    </a:lnTo>
                    <a:lnTo>
                      <a:pt x="6308" y="1933"/>
                    </a:lnTo>
                    <a:lnTo>
                      <a:pt x="6325" y="1906"/>
                    </a:lnTo>
                    <a:lnTo>
                      <a:pt x="6341" y="1879"/>
                    </a:lnTo>
                    <a:lnTo>
                      <a:pt x="6355" y="1851"/>
                    </a:lnTo>
                    <a:lnTo>
                      <a:pt x="6368" y="1823"/>
                    </a:lnTo>
                    <a:lnTo>
                      <a:pt x="6380" y="1793"/>
                    </a:lnTo>
                    <a:lnTo>
                      <a:pt x="6390" y="1764"/>
                    </a:lnTo>
                    <a:lnTo>
                      <a:pt x="6398" y="1734"/>
                    </a:lnTo>
                    <a:lnTo>
                      <a:pt x="6404" y="1702"/>
                    </a:lnTo>
                    <a:lnTo>
                      <a:pt x="6406" y="1688"/>
                    </a:lnTo>
                    <a:lnTo>
                      <a:pt x="6406" y="1674"/>
                    </a:lnTo>
                    <a:lnTo>
                      <a:pt x="6406" y="1659"/>
                    </a:lnTo>
                    <a:lnTo>
                      <a:pt x="6405" y="1644"/>
                    </a:lnTo>
                    <a:lnTo>
                      <a:pt x="6403" y="1630"/>
                    </a:lnTo>
                    <a:lnTo>
                      <a:pt x="6400" y="1616"/>
                    </a:lnTo>
                    <a:lnTo>
                      <a:pt x="6396" y="1602"/>
                    </a:lnTo>
                    <a:lnTo>
                      <a:pt x="6390" y="1589"/>
                    </a:lnTo>
                    <a:lnTo>
                      <a:pt x="6385" y="1575"/>
                    </a:lnTo>
                    <a:lnTo>
                      <a:pt x="6378" y="1562"/>
                    </a:lnTo>
                    <a:lnTo>
                      <a:pt x="6371" y="1550"/>
                    </a:lnTo>
                    <a:lnTo>
                      <a:pt x="6362" y="1537"/>
                    </a:lnTo>
                    <a:lnTo>
                      <a:pt x="6353" y="1525"/>
                    </a:lnTo>
                    <a:lnTo>
                      <a:pt x="6343" y="1514"/>
                    </a:lnTo>
                    <a:lnTo>
                      <a:pt x="6334" y="1503"/>
                    </a:lnTo>
                    <a:lnTo>
                      <a:pt x="6323" y="1493"/>
                    </a:lnTo>
                    <a:lnTo>
                      <a:pt x="6312" y="1484"/>
                    </a:lnTo>
                    <a:lnTo>
                      <a:pt x="6300" y="1475"/>
                    </a:lnTo>
                    <a:lnTo>
                      <a:pt x="6288" y="1467"/>
                    </a:lnTo>
                    <a:lnTo>
                      <a:pt x="6276" y="1460"/>
                    </a:lnTo>
                    <a:lnTo>
                      <a:pt x="6263" y="1453"/>
                    </a:lnTo>
                    <a:lnTo>
                      <a:pt x="6250" y="1449"/>
                    </a:lnTo>
                    <a:lnTo>
                      <a:pt x="6236" y="1444"/>
                    </a:lnTo>
                    <a:lnTo>
                      <a:pt x="6223" y="1440"/>
                    </a:lnTo>
                    <a:lnTo>
                      <a:pt x="6209" y="1438"/>
                    </a:lnTo>
                    <a:lnTo>
                      <a:pt x="6195" y="1437"/>
                    </a:lnTo>
                    <a:lnTo>
                      <a:pt x="6180" y="1437"/>
                    </a:lnTo>
                    <a:lnTo>
                      <a:pt x="6166" y="1438"/>
                    </a:lnTo>
                    <a:lnTo>
                      <a:pt x="6152" y="1441"/>
                    </a:lnTo>
                    <a:lnTo>
                      <a:pt x="6138" y="1444"/>
                    </a:lnTo>
                    <a:lnTo>
                      <a:pt x="6124" y="1450"/>
                    </a:lnTo>
                    <a:lnTo>
                      <a:pt x="6110" y="1456"/>
                    </a:lnTo>
                    <a:close/>
                  </a:path>
                </a:pathLst>
              </a:custGeom>
              <a:solidFill>
                <a:schemeClr val="bg1"/>
              </a:solidFill>
              <a:ln>
                <a:noFill/>
              </a:ln>
            </p:spPr>
            <p:txBody>
              <a:bodyPr bIns="900000" anchor="ctr">
                <a:normAutofit fontScale="25000" lnSpcReduction="20000"/>
                <a:scene3d>
                  <a:camera prst="orthographicFront"/>
                  <a:lightRig rig="threePt" dir="t"/>
                </a:scene3d>
                <a:sp3d>
                  <a:contourClr>
                    <a:srgbClr val="FFFFFF"/>
                  </a:contourClr>
                </a:sp3d>
              </a:bodyPr>
              <a:lstStyle/>
              <a:p>
                <a:pPr algn="ctr">
                  <a:defRPr/>
                </a:pPr>
                <a:endParaRPr lang="zh-CN" altLang="en-US" dirty="0">
                  <a:solidFill>
                    <a:srgbClr val="FFFFFF"/>
                  </a:solidFill>
                  <a:sym typeface="Arial" panose="020B0604020202020204" pitchFamily="34" charset="0"/>
                </a:endParaRPr>
              </a:p>
            </p:txBody>
          </p:sp>
        </p:grpSp>
        <p:grpSp>
          <p:nvGrpSpPr>
            <p:cNvPr id="13" name="组合 23">
              <a:extLst>
                <a:ext uri="{FF2B5EF4-FFF2-40B4-BE49-F238E27FC236}">
                  <a16:creationId xmlns:a16="http://schemas.microsoft.com/office/drawing/2014/main" id="{98354DE0-1816-4788-B265-BBF6345A2B53}"/>
                </a:ext>
              </a:extLst>
            </p:cNvPr>
            <p:cNvGrpSpPr/>
            <p:nvPr>
              <p:custDataLst>
                <p:tags r:id="rId7"/>
              </p:custDataLst>
            </p:nvPr>
          </p:nvGrpSpPr>
          <p:grpSpPr>
            <a:xfrm>
              <a:off x="3484236" y="2904556"/>
              <a:ext cx="1114550" cy="333317"/>
              <a:chOff x="3403600" y="1970870"/>
              <a:chExt cx="1257300" cy="421584"/>
            </a:xfrm>
          </p:grpSpPr>
          <p:cxnSp>
            <p:nvCxnSpPr>
              <p:cNvPr id="38" name="直接连接符 37">
                <a:extLst>
                  <a:ext uri="{FF2B5EF4-FFF2-40B4-BE49-F238E27FC236}">
                    <a16:creationId xmlns:a16="http://schemas.microsoft.com/office/drawing/2014/main" id="{67C77659-E6F0-4E69-A4ED-AFEE932EFC6B}"/>
                  </a:ext>
                </a:extLst>
              </p:cNvPr>
              <p:cNvCxnSpPr/>
              <p:nvPr>
                <p:custDataLst>
                  <p:tags r:id="rId32"/>
                </p:custDataLst>
              </p:nvPr>
            </p:nvCxnSpPr>
            <p:spPr>
              <a:xfrm flipH="1">
                <a:off x="4394201" y="2392454"/>
                <a:ext cx="266699" cy="0"/>
              </a:xfrm>
              <a:prstGeom prst="line">
                <a:avLst/>
              </a:prstGeom>
              <a:ln w="95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6B8AAADC-7A6B-434A-9D15-FDD86B282856}"/>
                  </a:ext>
                </a:extLst>
              </p:cNvPr>
              <p:cNvCxnSpPr/>
              <p:nvPr>
                <p:custDataLst>
                  <p:tags r:id="rId33"/>
                </p:custDataLst>
              </p:nvPr>
            </p:nvCxnSpPr>
            <p:spPr>
              <a:xfrm flipV="1">
                <a:off x="4394200" y="1970870"/>
                <a:ext cx="0" cy="421584"/>
              </a:xfrm>
              <a:prstGeom prst="line">
                <a:avLst/>
              </a:prstGeom>
              <a:ln w="95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5AF7A05A-8265-4751-A0C8-70B4EC7B73AC}"/>
                  </a:ext>
                </a:extLst>
              </p:cNvPr>
              <p:cNvCxnSpPr/>
              <p:nvPr>
                <p:custDataLst>
                  <p:tags r:id="rId34"/>
                </p:custDataLst>
              </p:nvPr>
            </p:nvCxnSpPr>
            <p:spPr>
              <a:xfrm flipH="1">
                <a:off x="3403600" y="1970870"/>
                <a:ext cx="990600" cy="0"/>
              </a:xfrm>
              <a:prstGeom prst="line">
                <a:avLst/>
              </a:prstGeom>
              <a:ln w="9525">
                <a:solidFill>
                  <a:schemeClr val="tx1">
                    <a:lumMod val="65000"/>
                    <a:lumOff val="35000"/>
                  </a:schemeClr>
                </a:solidFill>
                <a:tailEnd type="oval"/>
              </a:ln>
            </p:spPr>
            <p:style>
              <a:lnRef idx="1">
                <a:schemeClr val="accent1"/>
              </a:lnRef>
              <a:fillRef idx="0">
                <a:schemeClr val="accent1"/>
              </a:fillRef>
              <a:effectRef idx="0">
                <a:schemeClr val="accent1"/>
              </a:effectRef>
              <a:fontRef idx="minor">
                <a:schemeClr val="tx1"/>
              </a:fontRef>
            </p:style>
          </p:cxnSp>
        </p:grpSp>
        <p:cxnSp>
          <p:nvCxnSpPr>
            <p:cNvPr id="14" name="直接连接符 13">
              <a:extLst>
                <a:ext uri="{FF2B5EF4-FFF2-40B4-BE49-F238E27FC236}">
                  <a16:creationId xmlns:a16="http://schemas.microsoft.com/office/drawing/2014/main" id="{9EF4C09E-38C7-4836-8550-FA6BC36CD690}"/>
                </a:ext>
              </a:extLst>
            </p:cNvPr>
            <p:cNvCxnSpPr/>
            <p:nvPr>
              <p:custDataLst>
                <p:tags r:id="rId8"/>
              </p:custDataLst>
            </p:nvPr>
          </p:nvCxnSpPr>
          <p:spPr>
            <a:xfrm flipH="1">
              <a:off x="3484236" y="4463901"/>
              <a:ext cx="486987" cy="0"/>
            </a:xfrm>
            <a:prstGeom prst="line">
              <a:avLst/>
            </a:prstGeom>
            <a:ln w="9525">
              <a:solidFill>
                <a:schemeClr val="tx1">
                  <a:lumMod val="65000"/>
                  <a:lumOff val="35000"/>
                </a:schemeClr>
              </a:solidFill>
              <a:tailEnd type="oval"/>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F595B61D-53B0-42F3-8B5D-7F70E01BAE9C}"/>
                </a:ext>
              </a:extLst>
            </p:cNvPr>
            <p:cNvSpPr txBox="1"/>
            <p:nvPr>
              <p:custDataLst>
                <p:tags r:id="rId9"/>
              </p:custDataLst>
            </p:nvPr>
          </p:nvSpPr>
          <p:spPr>
            <a:xfrm>
              <a:off x="1736535" y="2732404"/>
              <a:ext cx="1655636" cy="505469"/>
            </a:xfrm>
            <a:prstGeom prst="rect">
              <a:avLst/>
            </a:prstGeom>
            <a:noFill/>
          </p:spPr>
          <p:txBody>
            <a:bodyPr wrap="square" rtlCol="0"/>
            <a:lstStyle/>
            <a:p>
              <a:pPr algn="r"/>
              <a:r>
                <a:rPr lang="zh-CN" altLang="en-US" sz="2400" dirty="0">
                  <a:solidFill>
                    <a:schemeClr val="accent1">
                      <a:lumMod val="75000"/>
                    </a:schemeClr>
                  </a:solidFill>
                  <a:latin typeface="+mj-lt"/>
                  <a:ea typeface="+mj-ea"/>
                  <a:cs typeface="+mj-cs"/>
                  <a:sym typeface="Arial" panose="020B0604020202020204" pitchFamily="34" charset="0"/>
                </a:rPr>
                <a:t>事务故障</a:t>
              </a:r>
            </a:p>
          </p:txBody>
        </p:sp>
        <p:sp>
          <p:nvSpPr>
            <p:cNvPr id="16" name="文本框 15">
              <a:extLst>
                <a:ext uri="{FF2B5EF4-FFF2-40B4-BE49-F238E27FC236}">
                  <a16:creationId xmlns:a16="http://schemas.microsoft.com/office/drawing/2014/main" id="{B3D67C1D-6E9D-4FA6-A0CC-DF30C8521629}"/>
                </a:ext>
              </a:extLst>
            </p:cNvPr>
            <p:cNvSpPr txBox="1"/>
            <p:nvPr>
              <p:custDataLst>
                <p:tags r:id="rId10"/>
              </p:custDataLst>
            </p:nvPr>
          </p:nvSpPr>
          <p:spPr>
            <a:xfrm>
              <a:off x="1736534" y="4280154"/>
              <a:ext cx="1655656" cy="504816"/>
            </a:xfrm>
            <a:prstGeom prst="rect">
              <a:avLst/>
            </a:prstGeom>
            <a:noFill/>
          </p:spPr>
          <p:txBody>
            <a:bodyPr wrap="square" rtlCol="0"/>
            <a:lstStyle/>
            <a:p>
              <a:pPr algn="r"/>
              <a:r>
                <a:rPr lang="zh-CN" altLang="en-US" sz="2400" dirty="0">
                  <a:solidFill>
                    <a:schemeClr val="accent2">
                      <a:lumMod val="75000"/>
                    </a:schemeClr>
                  </a:solidFill>
                  <a:latin typeface="+mj-lt"/>
                  <a:ea typeface="+mj-ea"/>
                  <a:cs typeface="+mj-cs"/>
                  <a:sym typeface="Arial" panose="020B0604020202020204" pitchFamily="34" charset="0"/>
                </a:rPr>
                <a:t>系统故障</a:t>
              </a:r>
            </a:p>
          </p:txBody>
        </p:sp>
        <p:sp>
          <p:nvSpPr>
            <p:cNvPr id="17" name="文本框 16">
              <a:extLst>
                <a:ext uri="{FF2B5EF4-FFF2-40B4-BE49-F238E27FC236}">
                  <a16:creationId xmlns:a16="http://schemas.microsoft.com/office/drawing/2014/main" id="{783A0E03-B2EA-48AD-8E06-5602377EC7BA}"/>
                </a:ext>
              </a:extLst>
            </p:cNvPr>
            <p:cNvSpPr txBox="1"/>
            <p:nvPr>
              <p:custDataLst>
                <p:tags r:id="rId11"/>
              </p:custDataLst>
            </p:nvPr>
          </p:nvSpPr>
          <p:spPr>
            <a:xfrm>
              <a:off x="7880603" y="3166109"/>
              <a:ext cx="2072345" cy="504814"/>
            </a:xfrm>
            <a:prstGeom prst="rect">
              <a:avLst/>
            </a:prstGeom>
            <a:noFill/>
          </p:spPr>
          <p:txBody>
            <a:bodyPr wrap="square" rtlCol="0"/>
            <a:lstStyle/>
            <a:p>
              <a:r>
                <a:rPr lang="zh-CN" altLang="en-US" sz="2400" dirty="0">
                  <a:solidFill>
                    <a:schemeClr val="accent4">
                      <a:lumMod val="75000"/>
                    </a:schemeClr>
                  </a:solidFill>
                  <a:latin typeface="+mj-lt"/>
                  <a:ea typeface="+mj-ea"/>
                  <a:cs typeface="+mj-cs"/>
                  <a:sym typeface="Arial" panose="020B0604020202020204" pitchFamily="34" charset="0"/>
                </a:rPr>
                <a:t>计算机病毒</a:t>
              </a:r>
            </a:p>
          </p:txBody>
        </p:sp>
        <p:grpSp>
          <p:nvGrpSpPr>
            <p:cNvPr id="18" name="组合 2">
              <a:extLst>
                <a:ext uri="{FF2B5EF4-FFF2-40B4-BE49-F238E27FC236}">
                  <a16:creationId xmlns:a16="http://schemas.microsoft.com/office/drawing/2014/main" id="{360A3855-7A14-4E61-856F-AEF7A515313A}"/>
                </a:ext>
              </a:extLst>
            </p:cNvPr>
            <p:cNvGrpSpPr/>
            <p:nvPr>
              <p:custDataLst>
                <p:tags r:id="rId12"/>
              </p:custDataLst>
            </p:nvPr>
          </p:nvGrpSpPr>
          <p:grpSpPr>
            <a:xfrm>
              <a:off x="4951369" y="5170404"/>
              <a:ext cx="796954" cy="796954"/>
              <a:chOff x="4768657" y="4732810"/>
              <a:chExt cx="1008000" cy="1008000"/>
            </a:xfrm>
          </p:grpSpPr>
          <p:sp>
            <p:nvSpPr>
              <p:cNvPr id="36" name="椭圆 35">
                <a:extLst>
                  <a:ext uri="{FF2B5EF4-FFF2-40B4-BE49-F238E27FC236}">
                    <a16:creationId xmlns:a16="http://schemas.microsoft.com/office/drawing/2014/main" id="{E5154471-96C7-4343-8F29-EC278B8F6A0C}"/>
                  </a:ext>
                </a:extLst>
              </p:cNvPr>
              <p:cNvSpPr/>
              <p:nvPr>
                <p:custDataLst>
                  <p:tags r:id="rId30"/>
                </p:custDataLst>
              </p:nvPr>
            </p:nvSpPr>
            <p:spPr>
              <a:xfrm>
                <a:off x="4768657" y="4732810"/>
                <a:ext cx="1008000" cy="1008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sym typeface="Arial" panose="020B0604020202020204" pitchFamily="34" charset="0"/>
                </a:endParaRPr>
              </a:p>
            </p:txBody>
          </p:sp>
          <p:sp>
            <p:nvSpPr>
              <p:cNvPr id="37" name="KSO_Shape">
                <a:extLst>
                  <a:ext uri="{FF2B5EF4-FFF2-40B4-BE49-F238E27FC236}">
                    <a16:creationId xmlns:a16="http://schemas.microsoft.com/office/drawing/2014/main" id="{9F769752-9034-43B8-8589-1B0BFA764A43}"/>
                  </a:ext>
                </a:extLst>
              </p:cNvPr>
              <p:cNvSpPr/>
              <p:nvPr>
                <p:custDataLst>
                  <p:tags r:id="rId31"/>
                </p:custDataLst>
              </p:nvPr>
            </p:nvSpPr>
            <p:spPr bwMode="auto">
              <a:xfrm>
                <a:off x="5028441" y="4986038"/>
                <a:ext cx="439286" cy="491736"/>
              </a:xfrm>
              <a:custGeom>
                <a:avLst/>
                <a:gdLst>
                  <a:gd name="T0" fmla="*/ 248428 w 2033587"/>
                  <a:gd name="T1" fmla="*/ 944529 h 2276475"/>
                  <a:gd name="T2" fmla="*/ 1175716 w 2033587"/>
                  <a:gd name="T3" fmla="*/ 709393 h 2276475"/>
                  <a:gd name="T4" fmla="*/ 1178374 w 2033587"/>
                  <a:gd name="T5" fmla="*/ 591162 h 2276475"/>
                  <a:gd name="T6" fmla="*/ 1585424 w 2033587"/>
                  <a:gd name="T7" fmla="*/ 232745 h 2276475"/>
                  <a:gd name="T8" fmla="*/ 1623685 w 2033587"/>
                  <a:gd name="T9" fmla="*/ 244701 h 2276475"/>
                  <a:gd name="T10" fmla="*/ 1656631 w 2033587"/>
                  <a:gd name="T11" fmla="*/ 266753 h 2276475"/>
                  <a:gd name="T12" fmla="*/ 1682138 w 2033587"/>
                  <a:gd name="T13" fmla="*/ 297308 h 2276475"/>
                  <a:gd name="T14" fmla="*/ 1697549 w 2033587"/>
                  <a:gd name="T15" fmla="*/ 334505 h 2276475"/>
                  <a:gd name="T16" fmla="*/ 1701800 w 2033587"/>
                  <a:gd name="T17" fmla="*/ 1767638 h 2276475"/>
                  <a:gd name="T18" fmla="*/ 1695689 w 2033587"/>
                  <a:gd name="T19" fmla="*/ 1808289 h 2276475"/>
                  <a:gd name="T20" fmla="*/ 1678419 w 2033587"/>
                  <a:gd name="T21" fmla="*/ 1844423 h 2276475"/>
                  <a:gd name="T22" fmla="*/ 1651849 w 2033587"/>
                  <a:gd name="T23" fmla="*/ 1873649 h 2276475"/>
                  <a:gd name="T24" fmla="*/ 1617839 w 2033587"/>
                  <a:gd name="T25" fmla="*/ 1894372 h 2276475"/>
                  <a:gd name="T26" fmla="*/ 1578251 w 2033587"/>
                  <a:gd name="T27" fmla="*/ 1904469 h 2276475"/>
                  <a:gd name="T28" fmla="*/ 381012 w 2033587"/>
                  <a:gd name="T29" fmla="*/ 1903672 h 2276475"/>
                  <a:gd name="T30" fmla="*/ 342220 w 2033587"/>
                  <a:gd name="T31" fmla="*/ 1891715 h 2276475"/>
                  <a:gd name="T32" fmla="*/ 309539 w 2033587"/>
                  <a:gd name="T33" fmla="*/ 1869397 h 2276475"/>
                  <a:gd name="T34" fmla="*/ 284298 w 2033587"/>
                  <a:gd name="T35" fmla="*/ 1838844 h 2276475"/>
                  <a:gd name="T36" fmla="*/ 268621 w 2033587"/>
                  <a:gd name="T37" fmla="*/ 1801912 h 2276475"/>
                  <a:gd name="T38" fmla="*/ 382075 w 2033587"/>
                  <a:gd name="T39" fmla="*/ 1767638 h 2276475"/>
                  <a:gd name="T40" fmla="*/ 385528 w 2033587"/>
                  <a:gd name="T41" fmla="*/ 1778531 h 2276475"/>
                  <a:gd name="T42" fmla="*/ 398017 w 2033587"/>
                  <a:gd name="T43" fmla="*/ 1786768 h 2276475"/>
                  <a:gd name="T44" fmla="*/ 1570013 w 2033587"/>
                  <a:gd name="T45" fmla="*/ 1786502 h 2276475"/>
                  <a:gd name="T46" fmla="*/ 1581704 w 2033587"/>
                  <a:gd name="T47" fmla="*/ 1776937 h 2276475"/>
                  <a:gd name="T48" fmla="*/ 1583830 w 2033587"/>
                  <a:gd name="T49" fmla="*/ 368513 h 2276475"/>
                  <a:gd name="T50" fmla="*/ 1580376 w 2033587"/>
                  <a:gd name="T51" fmla="*/ 357619 h 2276475"/>
                  <a:gd name="T52" fmla="*/ 1568419 w 2033587"/>
                  <a:gd name="T53" fmla="*/ 349383 h 2276475"/>
                  <a:gd name="T54" fmla="*/ 492697 w 2033587"/>
                  <a:gd name="T55" fmla="*/ 362402 h 2276475"/>
                  <a:gd name="T56" fmla="*/ 484724 w 2033587"/>
                  <a:gd name="T57" fmla="*/ 402787 h 2276475"/>
                  <a:gd name="T58" fmla="*/ 465590 w 2033587"/>
                  <a:gd name="T59" fmla="*/ 437592 h 2276475"/>
                  <a:gd name="T60" fmla="*/ 437421 w 2033587"/>
                  <a:gd name="T61" fmla="*/ 465490 h 2276475"/>
                  <a:gd name="T62" fmla="*/ 402608 w 2033587"/>
                  <a:gd name="T63" fmla="*/ 484619 h 2276475"/>
                  <a:gd name="T64" fmla="*/ 362480 w 2033587"/>
                  <a:gd name="T65" fmla="*/ 492856 h 2276475"/>
                  <a:gd name="T66" fmla="*/ 118789 w 2033587"/>
                  <a:gd name="T67" fmla="*/ 1542067 h 2276475"/>
                  <a:gd name="T68" fmla="*/ 128090 w 2033587"/>
                  <a:gd name="T69" fmla="*/ 1553757 h 2276475"/>
                  <a:gd name="T70" fmla="*/ 1299773 w 2033587"/>
                  <a:gd name="T71" fmla="*/ 1556149 h 2276475"/>
                  <a:gd name="T72" fmla="*/ 1310934 w 2033587"/>
                  <a:gd name="T73" fmla="*/ 1552695 h 2276475"/>
                  <a:gd name="T74" fmla="*/ 1319438 w 2033587"/>
                  <a:gd name="T75" fmla="*/ 1540208 h 2276475"/>
                  <a:gd name="T76" fmla="*/ 1318907 w 2033587"/>
                  <a:gd name="T77" fmla="*/ 131782 h 2276475"/>
                  <a:gd name="T78" fmla="*/ 1309340 w 2033587"/>
                  <a:gd name="T79" fmla="*/ 120357 h 2276475"/>
                  <a:gd name="T80" fmla="*/ 492963 w 2033587"/>
                  <a:gd name="T81" fmla="*/ 117967 h 2276475"/>
                  <a:gd name="T82" fmla="*/ 1327676 w 2033587"/>
                  <a:gd name="T83" fmla="*/ 2922 h 2276475"/>
                  <a:gd name="T84" fmla="*/ 1365413 w 2033587"/>
                  <a:gd name="T85" fmla="*/ 16738 h 2276475"/>
                  <a:gd name="T86" fmla="*/ 1397303 w 2033587"/>
                  <a:gd name="T87" fmla="*/ 40385 h 2276475"/>
                  <a:gd name="T88" fmla="*/ 1420954 w 2033587"/>
                  <a:gd name="T89" fmla="*/ 72268 h 2276475"/>
                  <a:gd name="T90" fmla="*/ 1434773 w 2033587"/>
                  <a:gd name="T91" fmla="*/ 109996 h 2276475"/>
                  <a:gd name="T92" fmla="*/ 1437430 w 2033587"/>
                  <a:gd name="T93" fmla="*/ 1543396 h 2276475"/>
                  <a:gd name="T94" fmla="*/ 1429192 w 2033587"/>
                  <a:gd name="T95" fmla="*/ 1583515 h 2276475"/>
                  <a:gd name="T96" fmla="*/ 1410324 w 2033587"/>
                  <a:gd name="T97" fmla="*/ 1618586 h 2276475"/>
                  <a:gd name="T98" fmla="*/ 1382155 w 2033587"/>
                  <a:gd name="T99" fmla="*/ 1646749 h 2276475"/>
                  <a:gd name="T100" fmla="*/ 1347076 w 2033587"/>
                  <a:gd name="T101" fmla="*/ 1665613 h 2276475"/>
                  <a:gd name="T102" fmla="*/ 1307214 w 2033587"/>
                  <a:gd name="T103" fmla="*/ 1673849 h 2276475"/>
                  <a:gd name="T104" fmla="*/ 109754 w 2033587"/>
                  <a:gd name="T105" fmla="*/ 1671192 h 2276475"/>
                  <a:gd name="T106" fmla="*/ 72017 w 2033587"/>
                  <a:gd name="T107" fmla="*/ 1657377 h 2276475"/>
                  <a:gd name="T108" fmla="*/ 40394 w 2033587"/>
                  <a:gd name="T109" fmla="*/ 1633731 h 2276475"/>
                  <a:gd name="T110" fmla="*/ 16476 w 2033587"/>
                  <a:gd name="T111" fmla="*/ 1601848 h 2276475"/>
                  <a:gd name="T112" fmla="*/ 2657 w 2033587"/>
                  <a:gd name="T113" fmla="*/ 1564120 h 2276475"/>
                  <a:gd name="T114" fmla="*/ 409517 w 2033587"/>
                  <a:gd name="T115" fmla="*/ 0 h 227647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033587" h="2276475">
                    <a:moveTo>
                      <a:pt x="312737" y="1411287"/>
                    </a:moveTo>
                    <a:lnTo>
                      <a:pt x="1422400" y="1411287"/>
                    </a:lnTo>
                    <a:lnTo>
                      <a:pt x="1422400" y="1552575"/>
                    </a:lnTo>
                    <a:lnTo>
                      <a:pt x="312737" y="1552575"/>
                    </a:lnTo>
                    <a:lnTo>
                      <a:pt x="312737" y="1411287"/>
                    </a:lnTo>
                    <a:close/>
                    <a:moveTo>
                      <a:pt x="296862" y="1128712"/>
                    </a:moveTo>
                    <a:lnTo>
                      <a:pt x="1404937" y="1128712"/>
                    </a:lnTo>
                    <a:lnTo>
                      <a:pt x="1404937" y="1270000"/>
                    </a:lnTo>
                    <a:lnTo>
                      <a:pt x="296862" y="1270000"/>
                    </a:lnTo>
                    <a:lnTo>
                      <a:pt x="296862" y="1128712"/>
                    </a:lnTo>
                    <a:close/>
                    <a:moveTo>
                      <a:pt x="296862" y="847725"/>
                    </a:moveTo>
                    <a:lnTo>
                      <a:pt x="1404937" y="847725"/>
                    </a:lnTo>
                    <a:lnTo>
                      <a:pt x="1404937" y="987425"/>
                    </a:lnTo>
                    <a:lnTo>
                      <a:pt x="296862" y="987425"/>
                    </a:lnTo>
                    <a:lnTo>
                      <a:pt x="296862" y="847725"/>
                    </a:lnTo>
                    <a:close/>
                    <a:moveTo>
                      <a:pt x="869950" y="565150"/>
                    </a:moveTo>
                    <a:lnTo>
                      <a:pt x="1408113" y="565150"/>
                    </a:lnTo>
                    <a:lnTo>
                      <a:pt x="1408113" y="706438"/>
                    </a:lnTo>
                    <a:lnTo>
                      <a:pt x="869950" y="706438"/>
                    </a:lnTo>
                    <a:lnTo>
                      <a:pt x="869950" y="565150"/>
                    </a:lnTo>
                    <a:close/>
                    <a:moveTo>
                      <a:pt x="1869440" y="276225"/>
                    </a:moveTo>
                    <a:lnTo>
                      <a:pt x="1877695" y="276543"/>
                    </a:lnTo>
                    <a:lnTo>
                      <a:pt x="1885950" y="276860"/>
                    </a:lnTo>
                    <a:lnTo>
                      <a:pt x="1894522" y="278130"/>
                    </a:lnTo>
                    <a:lnTo>
                      <a:pt x="1902460" y="279400"/>
                    </a:lnTo>
                    <a:lnTo>
                      <a:pt x="1910080" y="281305"/>
                    </a:lnTo>
                    <a:lnTo>
                      <a:pt x="1918017" y="283528"/>
                    </a:lnTo>
                    <a:lnTo>
                      <a:pt x="1925955" y="286068"/>
                    </a:lnTo>
                    <a:lnTo>
                      <a:pt x="1933257" y="288925"/>
                    </a:lnTo>
                    <a:lnTo>
                      <a:pt x="1940242" y="292418"/>
                    </a:lnTo>
                    <a:lnTo>
                      <a:pt x="1947545" y="296228"/>
                    </a:lnTo>
                    <a:lnTo>
                      <a:pt x="1954530" y="299720"/>
                    </a:lnTo>
                    <a:lnTo>
                      <a:pt x="1961197" y="304165"/>
                    </a:lnTo>
                    <a:lnTo>
                      <a:pt x="1967865" y="308928"/>
                    </a:lnTo>
                    <a:lnTo>
                      <a:pt x="1973897" y="313690"/>
                    </a:lnTo>
                    <a:lnTo>
                      <a:pt x="1979612" y="318770"/>
                    </a:lnTo>
                    <a:lnTo>
                      <a:pt x="1985645" y="324168"/>
                    </a:lnTo>
                    <a:lnTo>
                      <a:pt x="1991042" y="330200"/>
                    </a:lnTo>
                    <a:lnTo>
                      <a:pt x="1996122" y="335915"/>
                    </a:lnTo>
                    <a:lnTo>
                      <a:pt x="2000885" y="342265"/>
                    </a:lnTo>
                    <a:lnTo>
                      <a:pt x="2005647" y="348615"/>
                    </a:lnTo>
                    <a:lnTo>
                      <a:pt x="2010092" y="355283"/>
                    </a:lnTo>
                    <a:lnTo>
                      <a:pt x="2013585" y="362268"/>
                    </a:lnTo>
                    <a:lnTo>
                      <a:pt x="2017395" y="369570"/>
                    </a:lnTo>
                    <a:lnTo>
                      <a:pt x="2020570" y="376873"/>
                    </a:lnTo>
                    <a:lnTo>
                      <a:pt x="2023745" y="384175"/>
                    </a:lnTo>
                    <a:lnTo>
                      <a:pt x="2026285" y="391795"/>
                    </a:lnTo>
                    <a:lnTo>
                      <a:pt x="2028507" y="399733"/>
                    </a:lnTo>
                    <a:lnTo>
                      <a:pt x="2030412" y="407670"/>
                    </a:lnTo>
                    <a:lnTo>
                      <a:pt x="2032000" y="415608"/>
                    </a:lnTo>
                    <a:lnTo>
                      <a:pt x="2032952" y="423863"/>
                    </a:lnTo>
                    <a:lnTo>
                      <a:pt x="2033270" y="432118"/>
                    </a:lnTo>
                    <a:lnTo>
                      <a:pt x="2033587" y="440373"/>
                    </a:lnTo>
                    <a:lnTo>
                      <a:pt x="2033587" y="2112328"/>
                    </a:lnTo>
                    <a:lnTo>
                      <a:pt x="2033270" y="2120583"/>
                    </a:lnTo>
                    <a:lnTo>
                      <a:pt x="2032952" y="2128838"/>
                    </a:lnTo>
                    <a:lnTo>
                      <a:pt x="2032000" y="2137410"/>
                    </a:lnTo>
                    <a:lnTo>
                      <a:pt x="2030412" y="2145348"/>
                    </a:lnTo>
                    <a:lnTo>
                      <a:pt x="2028507" y="2153285"/>
                    </a:lnTo>
                    <a:lnTo>
                      <a:pt x="2026285" y="2160905"/>
                    </a:lnTo>
                    <a:lnTo>
                      <a:pt x="2023745" y="2168525"/>
                    </a:lnTo>
                    <a:lnTo>
                      <a:pt x="2020570" y="2175828"/>
                    </a:lnTo>
                    <a:lnTo>
                      <a:pt x="2017395" y="2183130"/>
                    </a:lnTo>
                    <a:lnTo>
                      <a:pt x="2013585" y="2190433"/>
                    </a:lnTo>
                    <a:lnTo>
                      <a:pt x="2010092" y="2197418"/>
                    </a:lnTo>
                    <a:lnTo>
                      <a:pt x="2005647" y="2204085"/>
                    </a:lnTo>
                    <a:lnTo>
                      <a:pt x="2000885" y="2210435"/>
                    </a:lnTo>
                    <a:lnTo>
                      <a:pt x="1996122" y="2216785"/>
                    </a:lnTo>
                    <a:lnTo>
                      <a:pt x="1991042" y="2222500"/>
                    </a:lnTo>
                    <a:lnTo>
                      <a:pt x="1985645" y="2228533"/>
                    </a:lnTo>
                    <a:lnTo>
                      <a:pt x="1979612" y="2233930"/>
                    </a:lnTo>
                    <a:lnTo>
                      <a:pt x="1973897" y="2239010"/>
                    </a:lnTo>
                    <a:lnTo>
                      <a:pt x="1967865" y="2243773"/>
                    </a:lnTo>
                    <a:lnTo>
                      <a:pt x="1961197" y="2248535"/>
                    </a:lnTo>
                    <a:lnTo>
                      <a:pt x="1954530" y="2252980"/>
                    </a:lnTo>
                    <a:lnTo>
                      <a:pt x="1947545" y="2256790"/>
                    </a:lnTo>
                    <a:lnTo>
                      <a:pt x="1940242" y="2260600"/>
                    </a:lnTo>
                    <a:lnTo>
                      <a:pt x="1933257" y="2263775"/>
                    </a:lnTo>
                    <a:lnTo>
                      <a:pt x="1925955" y="2266633"/>
                    </a:lnTo>
                    <a:lnTo>
                      <a:pt x="1918017" y="2269173"/>
                    </a:lnTo>
                    <a:lnTo>
                      <a:pt x="1910080" y="2271395"/>
                    </a:lnTo>
                    <a:lnTo>
                      <a:pt x="1902460" y="2273300"/>
                    </a:lnTo>
                    <a:lnTo>
                      <a:pt x="1894522" y="2274888"/>
                    </a:lnTo>
                    <a:lnTo>
                      <a:pt x="1885950" y="2275840"/>
                    </a:lnTo>
                    <a:lnTo>
                      <a:pt x="1877695" y="2276475"/>
                    </a:lnTo>
                    <a:lnTo>
                      <a:pt x="1869440" y="2276475"/>
                    </a:lnTo>
                    <a:lnTo>
                      <a:pt x="480377" y="2276475"/>
                    </a:lnTo>
                    <a:lnTo>
                      <a:pt x="471805" y="2276475"/>
                    </a:lnTo>
                    <a:lnTo>
                      <a:pt x="463550" y="2275840"/>
                    </a:lnTo>
                    <a:lnTo>
                      <a:pt x="455295" y="2274888"/>
                    </a:lnTo>
                    <a:lnTo>
                      <a:pt x="447040" y="2273300"/>
                    </a:lnTo>
                    <a:lnTo>
                      <a:pt x="439102" y="2271395"/>
                    </a:lnTo>
                    <a:lnTo>
                      <a:pt x="431482" y="2269173"/>
                    </a:lnTo>
                    <a:lnTo>
                      <a:pt x="423862" y="2266633"/>
                    </a:lnTo>
                    <a:lnTo>
                      <a:pt x="416242" y="2263775"/>
                    </a:lnTo>
                    <a:lnTo>
                      <a:pt x="408940" y="2260600"/>
                    </a:lnTo>
                    <a:lnTo>
                      <a:pt x="401955" y="2256790"/>
                    </a:lnTo>
                    <a:lnTo>
                      <a:pt x="394970" y="2252980"/>
                    </a:lnTo>
                    <a:lnTo>
                      <a:pt x="388620" y="2248535"/>
                    </a:lnTo>
                    <a:lnTo>
                      <a:pt x="381952" y="2243773"/>
                    </a:lnTo>
                    <a:lnTo>
                      <a:pt x="375602" y="2239010"/>
                    </a:lnTo>
                    <a:lnTo>
                      <a:pt x="369887" y="2233930"/>
                    </a:lnTo>
                    <a:lnTo>
                      <a:pt x="364172" y="2228533"/>
                    </a:lnTo>
                    <a:lnTo>
                      <a:pt x="358457" y="2222500"/>
                    </a:lnTo>
                    <a:lnTo>
                      <a:pt x="353377" y="2216785"/>
                    </a:lnTo>
                    <a:lnTo>
                      <a:pt x="348297" y="2210435"/>
                    </a:lnTo>
                    <a:lnTo>
                      <a:pt x="343852" y="2204085"/>
                    </a:lnTo>
                    <a:lnTo>
                      <a:pt x="339725" y="2197418"/>
                    </a:lnTo>
                    <a:lnTo>
                      <a:pt x="335597" y="2190433"/>
                    </a:lnTo>
                    <a:lnTo>
                      <a:pt x="332105" y="2183130"/>
                    </a:lnTo>
                    <a:lnTo>
                      <a:pt x="328612" y="2175828"/>
                    </a:lnTo>
                    <a:lnTo>
                      <a:pt x="325755" y="2168525"/>
                    </a:lnTo>
                    <a:lnTo>
                      <a:pt x="323215" y="2160905"/>
                    </a:lnTo>
                    <a:lnTo>
                      <a:pt x="320992" y="2153285"/>
                    </a:lnTo>
                    <a:lnTo>
                      <a:pt x="319087" y="2145348"/>
                    </a:lnTo>
                    <a:lnTo>
                      <a:pt x="317817" y="2137410"/>
                    </a:lnTo>
                    <a:lnTo>
                      <a:pt x="316547" y="2128838"/>
                    </a:lnTo>
                    <a:lnTo>
                      <a:pt x="315912" y="2120583"/>
                    </a:lnTo>
                    <a:lnTo>
                      <a:pt x="315912" y="2112328"/>
                    </a:lnTo>
                    <a:lnTo>
                      <a:pt x="456565" y="2112328"/>
                    </a:lnTo>
                    <a:lnTo>
                      <a:pt x="456882" y="2114868"/>
                    </a:lnTo>
                    <a:lnTo>
                      <a:pt x="457200" y="2116773"/>
                    </a:lnTo>
                    <a:lnTo>
                      <a:pt x="457835" y="2118995"/>
                    </a:lnTo>
                    <a:lnTo>
                      <a:pt x="458470" y="2121218"/>
                    </a:lnTo>
                    <a:lnTo>
                      <a:pt x="459422" y="2123440"/>
                    </a:lnTo>
                    <a:lnTo>
                      <a:pt x="460692" y="2125345"/>
                    </a:lnTo>
                    <a:lnTo>
                      <a:pt x="463550" y="2128838"/>
                    </a:lnTo>
                    <a:lnTo>
                      <a:pt x="467042" y="2132013"/>
                    </a:lnTo>
                    <a:lnTo>
                      <a:pt x="468947" y="2132965"/>
                    </a:lnTo>
                    <a:lnTo>
                      <a:pt x="471170" y="2133918"/>
                    </a:lnTo>
                    <a:lnTo>
                      <a:pt x="473392" y="2134870"/>
                    </a:lnTo>
                    <a:lnTo>
                      <a:pt x="475615" y="2135188"/>
                    </a:lnTo>
                    <a:lnTo>
                      <a:pt x="477837" y="2135505"/>
                    </a:lnTo>
                    <a:lnTo>
                      <a:pt x="480377" y="2135823"/>
                    </a:lnTo>
                    <a:lnTo>
                      <a:pt x="1869440" y="2135823"/>
                    </a:lnTo>
                    <a:lnTo>
                      <a:pt x="1871980" y="2135505"/>
                    </a:lnTo>
                    <a:lnTo>
                      <a:pt x="1874202" y="2135188"/>
                    </a:lnTo>
                    <a:lnTo>
                      <a:pt x="1876107" y="2134870"/>
                    </a:lnTo>
                    <a:lnTo>
                      <a:pt x="1878330" y="2133918"/>
                    </a:lnTo>
                    <a:lnTo>
                      <a:pt x="1880552" y="2132965"/>
                    </a:lnTo>
                    <a:lnTo>
                      <a:pt x="1882457" y="2132013"/>
                    </a:lnTo>
                    <a:lnTo>
                      <a:pt x="1885950" y="2128838"/>
                    </a:lnTo>
                    <a:lnTo>
                      <a:pt x="1888490" y="2125345"/>
                    </a:lnTo>
                    <a:lnTo>
                      <a:pt x="1890077" y="2123440"/>
                    </a:lnTo>
                    <a:lnTo>
                      <a:pt x="1890712" y="2121218"/>
                    </a:lnTo>
                    <a:lnTo>
                      <a:pt x="1891982" y="2118995"/>
                    </a:lnTo>
                    <a:lnTo>
                      <a:pt x="1892300" y="2116773"/>
                    </a:lnTo>
                    <a:lnTo>
                      <a:pt x="1892617" y="2114868"/>
                    </a:lnTo>
                    <a:lnTo>
                      <a:pt x="1892617" y="2112328"/>
                    </a:lnTo>
                    <a:lnTo>
                      <a:pt x="1892617" y="440373"/>
                    </a:lnTo>
                    <a:lnTo>
                      <a:pt x="1892617" y="438468"/>
                    </a:lnTo>
                    <a:lnTo>
                      <a:pt x="1892300" y="435928"/>
                    </a:lnTo>
                    <a:lnTo>
                      <a:pt x="1891982" y="433705"/>
                    </a:lnTo>
                    <a:lnTo>
                      <a:pt x="1890712" y="431483"/>
                    </a:lnTo>
                    <a:lnTo>
                      <a:pt x="1890077" y="429578"/>
                    </a:lnTo>
                    <a:lnTo>
                      <a:pt x="1888490" y="427355"/>
                    </a:lnTo>
                    <a:lnTo>
                      <a:pt x="1885950" y="424180"/>
                    </a:lnTo>
                    <a:lnTo>
                      <a:pt x="1882457" y="421323"/>
                    </a:lnTo>
                    <a:lnTo>
                      <a:pt x="1880552" y="420053"/>
                    </a:lnTo>
                    <a:lnTo>
                      <a:pt x="1878330" y="419100"/>
                    </a:lnTo>
                    <a:lnTo>
                      <a:pt x="1876107" y="418148"/>
                    </a:lnTo>
                    <a:lnTo>
                      <a:pt x="1874202" y="417513"/>
                    </a:lnTo>
                    <a:lnTo>
                      <a:pt x="1871980" y="417195"/>
                    </a:lnTo>
                    <a:lnTo>
                      <a:pt x="1869440" y="417195"/>
                    </a:lnTo>
                    <a:lnTo>
                      <a:pt x="1869440" y="276225"/>
                    </a:lnTo>
                    <a:close/>
                    <a:moveTo>
                      <a:pt x="589072" y="140970"/>
                    </a:moveTo>
                    <a:lnTo>
                      <a:pt x="589072" y="424815"/>
                    </a:lnTo>
                    <a:lnTo>
                      <a:pt x="588754" y="433070"/>
                    </a:lnTo>
                    <a:lnTo>
                      <a:pt x="588436" y="441643"/>
                    </a:lnTo>
                    <a:lnTo>
                      <a:pt x="587166" y="449580"/>
                    </a:lnTo>
                    <a:lnTo>
                      <a:pt x="585896" y="458153"/>
                    </a:lnTo>
                    <a:lnTo>
                      <a:pt x="583991" y="465773"/>
                    </a:lnTo>
                    <a:lnTo>
                      <a:pt x="581768" y="473710"/>
                    </a:lnTo>
                    <a:lnTo>
                      <a:pt x="579227" y="481330"/>
                    </a:lnTo>
                    <a:lnTo>
                      <a:pt x="576052" y="488633"/>
                    </a:lnTo>
                    <a:lnTo>
                      <a:pt x="572876" y="495935"/>
                    </a:lnTo>
                    <a:lnTo>
                      <a:pt x="569065" y="503238"/>
                    </a:lnTo>
                    <a:lnTo>
                      <a:pt x="565572" y="509905"/>
                    </a:lnTo>
                    <a:lnTo>
                      <a:pt x="561126" y="516573"/>
                    </a:lnTo>
                    <a:lnTo>
                      <a:pt x="556363" y="522923"/>
                    </a:lnTo>
                    <a:lnTo>
                      <a:pt x="551600" y="528955"/>
                    </a:lnTo>
                    <a:lnTo>
                      <a:pt x="546519" y="535305"/>
                    </a:lnTo>
                    <a:lnTo>
                      <a:pt x="541120" y="541020"/>
                    </a:lnTo>
                    <a:lnTo>
                      <a:pt x="535087" y="546100"/>
                    </a:lnTo>
                    <a:lnTo>
                      <a:pt x="529371" y="551815"/>
                    </a:lnTo>
                    <a:lnTo>
                      <a:pt x="522702" y="556260"/>
                    </a:lnTo>
                    <a:lnTo>
                      <a:pt x="516668" y="561023"/>
                    </a:lnTo>
                    <a:lnTo>
                      <a:pt x="509682" y="565150"/>
                    </a:lnTo>
                    <a:lnTo>
                      <a:pt x="503013" y="569278"/>
                    </a:lnTo>
                    <a:lnTo>
                      <a:pt x="495709" y="572770"/>
                    </a:lnTo>
                    <a:lnTo>
                      <a:pt x="488406" y="575945"/>
                    </a:lnTo>
                    <a:lnTo>
                      <a:pt x="481102" y="579120"/>
                    </a:lnTo>
                    <a:lnTo>
                      <a:pt x="473480" y="581978"/>
                    </a:lnTo>
                    <a:lnTo>
                      <a:pt x="465541" y="584200"/>
                    </a:lnTo>
                    <a:lnTo>
                      <a:pt x="457602" y="585788"/>
                    </a:lnTo>
                    <a:lnTo>
                      <a:pt x="449663" y="587375"/>
                    </a:lnTo>
                    <a:lnTo>
                      <a:pt x="441407" y="588328"/>
                    </a:lnTo>
                    <a:lnTo>
                      <a:pt x="433150" y="588963"/>
                    </a:lnTo>
                    <a:lnTo>
                      <a:pt x="424576" y="589280"/>
                    </a:lnTo>
                    <a:lnTo>
                      <a:pt x="140678" y="589280"/>
                    </a:lnTo>
                    <a:lnTo>
                      <a:pt x="140678" y="1836103"/>
                    </a:lnTo>
                    <a:lnTo>
                      <a:pt x="140678" y="1838643"/>
                    </a:lnTo>
                    <a:lnTo>
                      <a:pt x="140996" y="1840548"/>
                    </a:lnTo>
                    <a:lnTo>
                      <a:pt x="141948" y="1842770"/>
                    </a:lnTo>
                    <a:lnTo>
                      <a:pt x="142584" y="1844993"/>
                    </a:lnTo>
                    <a:lnTo>
                      <a:pt x="143536" y="1847215"/>
                    </a:lnTo>
                    <a:lnTo>
                      <a:pt x="144807" y="1849120"/>
                    </a:lnTo>
                    <a:lnTo>
                      <a:pt x="147665" y="1852613"/>
                    </a:lnTo>
                    <a:lnTo>
                      <a:pt x="151475" y="1855470"/>
                    </a:lnTo>
                    <a:lnTo>
                      <a:pt x="153063" y="1856740"/>
                    </a:lnTo>
                    <a:lnTo>
                      <a:pt x="155286" y="1857693"/>
                    </a:lnTo>
                    <a:lnTo>
                      <a:pt x="157191" y="1858645"/>
                    </a:lnTo>
                    <a:lnTo>
                      <a:pt x="159732" y="1858963"/>
                    </a:lnTo>
                    <a:lnTo>
                      <a:pt x="161955" y="1859280"/>
                    </a:lnTo>
                    <a:lnTo>
                      <a:pt x="164495" y="1859598"/>
                    </a:lnTo>
                    <a:lnTo>
                      <a:pt x="1553180" y="1859598"/>
                    </a:lnTo>
                    <a:lnTo>
                      <a:pt x="1556038" y="1859280"/>
                    </a:lnTo>
                    <a:lnTo>
                      <a:pt x="1557943" y="1858963"/>
                    </a:lnTo>
                    <a:lnTo>
                      <a:pt x="1560484" y="1858645"/>
                    </a:lnTo>
                    <a:lnTo>
                      <a:pt x="1562389" y="1857693"/>
                    </a:lnTo>
                    <a:lnTo>
                      <a:pt x="1564612" y="1856740"/>
                    </a:lnTo>
                    <a:lnTo>
                      <a:pt x="1566517" y="1855470"/>
                    </a:lnTo>
                    <a:lnTo>
                      <a:pt x="1570010" y="1852613"/>
                    </a:lnTo>
                    <a:lnTo>
                      <a:pt x="1572868" y="1849120"/>
                    </a:lnTo>
                    <a:lnTo>
                      <a:pt x="1574139" y="1847215"/>
                    </a:lnTo>
                    <a:lnTo>
                      <a:pt x="1575091" y="1844993"/>
                    </a:lnTo>
                    <a:lnTo>
                      <a:pt x="1576044" y="1842770"/>
                    </a:lnTo>
                    <a:lnTo>
                      <a:pt x="1576679" y="1840548"/>
                    </a:lnTo>
                    <a:lnTo>
                      <a:pt x="1576997" y="1838643"/>
                    </a:lnTo>
                    <a:lnTo>
                      <a:pt x="1576997" y="1836103"/>
                    </a:lnTo>
                    <a:lnTo>
                      <a:pt x="1576997" y="164782"/>
                    </a:lnTo>
                    <a:lnTo>
                      <a:pt x="1576997" y="161925"/>
                    </a:lnTo>
                    <a:lnTo>
                      <a:pt x="1576679" y="160020"/>
                    </a:lnTo>
                    <a:lnTo>
                      <a:pt x="1576044" y="157480"/>
                    </a:lnTo>
                    <a:lnTo>
                      <a:pt x="1575091" y="155257"/>
                    </a:lnTo>
                    <a:lnTo>
                      <a:pt x="1574139" y="153352"/>
                    </a:lnTo>
                    <a:lnTo>
                      <a:pt x="1572868" y="151447"/>
                    </a:lnTo>
                    <a:lnTo>
                      <a:pt x="1570010" y="147955"/>
                    </a:lnTo>
                    <a:lnTo>
                      <a:pt x="1566517" y="145097"/>
                    </a:lnTo>
                    <a:lnTo>
                      <a:pt x="1564612" y="143827"/>
                    </a:lnTo>
                    <a:lnTo>
                      <a:pt x="1562389" y="142875"/>
                    </a:lnTo>
                    <a:lnTo>
                      <a:pt x="1560484" y="141922"/>
                    </a:lnTo>
                    <a:lnTo>
                      <a:pt x="1557943" y="141287"/>
                    </a:lnTo>
                    <a:lnTo>
                      <a:pt x="1556038" y="140970"/>
                    </a:lnTo>
                    <a:lnTo>
                      <a:pt x="1553180" y="140970"/>
                    </a:lnTo>
                    <a:lnTo>
                      <a:pt x="589072" y="140970"/>
                    </a:lnTo>
                    <a:close/>
                    <a:moveTo>
                      <a:pt x="489358" y="0"/>
                    </a:moveTo>
                    <a:lnTo>
                      <a:pt x="1553180" y="0"/>
                    </a:lnTo>
                    <a:lnTo>
                      <a:pt x="1562071" y="317"/>
                    </a:lnTo>
                    <a:lnTo>
                      <a:pt x="1570010" y="952"/>
                    </a:lnTo>
                    <a:lnTo>
                      <a:pt x="1578584" y="2222"/>
                    </a:lnTo>
                    <a:lnTo>
                      <a:pt x="1586523" y="3492"/>
                    </a:lnTo>
                    <a:lnTo>
                      <a:pt x="1594462" y="5397"/>
                    </a:lnTo>
                    <a:lnTo>
                      <a:pt x="1602084" y="7620"/>
                    </a:lnTo>
                    <a:lnTo>
                      <a:pt x="1609705" y="10160"/>
                    </a:lnTo>
                    <a:lnTo>
                      <a:pt x="1617644" y="13017"/>
                    </a:lnTo>
                    <a:lnTo>
                      <a:pt x="1624630" y="16192"/>
                    </a:lnTo>
                    <a:lnTo>
                      <a:pt x="1631617" y="20002"/>
                    </a:lnTo>
                    <a:lnTo>
                      <a:pt x="1638603" y="23812"/>
                    </a:lnTo>
                    <a:lnTo>
                      <a:pt x="1645589" y="28257"/>
                    </a:lnTo>
                    <a:lnTo>
                      <a:pt x="1651623" y="32702"/>
                    </a:lnTo>
                    <a:lnTo>
                      <a:pt x="1657974" y="37782"/>
                    </a:lnTo>
                    <a:lnTo>
                      <a:pt x="1664008" y="42862"/>
                    </a:lnTo>
                    <a:lnTo>
                      <a:pt x="1669724" y="48260"/>
                    </a:lnTo>
                    <a:lnTo>
                      <a:pt x="1675122" y="53975"/>
                    </a:lnTo>
                    <a:lnTo>
                      <a:pt x="1680203" y="60007"/>
                    </a:lnTo>
                    <a:lnTo>
                      <a:pt x="1685284" y="66357"/>
                    </a:lnTo>
                    <a:lnTo>
                      <a:pt x="1689730" y="72390"/>
                    </a:lnTo>
                    <a:lnTo>
                      <a:pt x="1694176" y="79375"/>
                    </a:lnTo>
                    <a:lnTo>
                      <a:pt x="1697987" y="86360"/>
                    </a:lnTo>
                    <a:lnTo>
                      <a:pt x="1701797" y="93345"/>
                    </a:lnTo>
                    <a:lnTo>
                      <a:pt x="1704973" y="100647"/>
                    </a:lnTo>
                    <a:lnTo>
                      <a:pt x="1707831" y="108267"/>
                    </a:lnTo>
                    <a:lnTo>
                      <a:pt x="1710371" y="115570"/>
                    </a:lnTo>
                    <a:lnTo>
                      <a:pt x="1712594" y="123507"/>
                    </a:lnTo>
                    <a:lnTo>
                      <a:pt x="1714500" y="131445"/>
                    </a:lnTo>
                    <a:lnTo>
                      <a:pt x="1715770" y="139382"/>
                    </a:lnTo>
                    <a:lnTo>
                      <a:pt x="1717040" y="147637"/>
                    </a:lnTo>
                    <a:lnTo>
                      <a:pt x="1717675" y="155892"/>
                    </a:lnTo>
                    <a:lnTo>
                      <a:pt x="1717675" y="164782"/>
                    </a:lnTo>
                    <a:lnTo>
                      <a:pt x="1717675" y="1836103"/>
                    </a:lnTo>
                    <a:lnTo>
                      <a:pt x="1717675" y="1844358"/>
                    </a:lnTo>
                    <a:lnTo>
                      <a:pt x="1717040" y="1852613"/>
                    </a:lnTo>
                    <a:lnTo>
                      <a:pt x="1715770" y="1861185"/>
                    </a:lnTo>
                    <a:lnTo>
                      <a:pt x="1714500" y="1869123"/>
                    </a:lnTo>
                    <a:lnTo>
                      <a:pt x="1712594" y="1877060"/>
                    </a:lnTo>
                    <a:lnTo>
                      <a:pt x="1710371" y="1884680"/>
                    </a:lnTo>
                    <a:lnTo>
                      <a:pt x="1707831" y="1892300"/>
                    </a:lnTo>
                    <a:lnTo>
                      <a:pt x="1704973" y="1900238"/>
                    </a:lnTo>
                    <a:lnTo>
                      <a:pt x="1701797" y="1907223"/>
                    </a:lnTo>
                    <a:lnTo>
                      <a:pt x="1697987" y="1914208"/>
                    </a:lnTo>
                    <a:lnTo>
                      <a:pt x="1694176" y="1921193"/>
                    </a:lnTo>
                    <a:lnTo>
                      <a:pt x="1689730" y="1927860"/>
                    </a:lnTo>
                    <a:lnTo>
                      <a:pt x="1685284" y="1934210"/>
                    </a:lnTo>
                    <a:lnTo>
                      <a:pt x="1680203" y="1940560"/>
                    </a:lnTo>
                    <a:lnTo>
                      <a:pt x="1675122" y="1946275"/>
                    </a:lnTo>
                    <a:lnTo>
                      <a:pt x="1669724" y="1952308"/>
                    </a:lnTo>
                    <a:lnTo>
                      <a:pt x="1664008" y="1957705"/>
                    </a:lnTo>
                    <a:lnTo>
                      <a:pt x="1657974" y="1962785"/>
                    </a:lnTo>
                    <a:lnTo>
                      <a:pt x="1651623" y="1967865"/>
                    </a:lnTo>
                    <a:lnTo>
                      <a:pt x="1645589" y="1972310"/>
                    </a:lnTo>
                    <a:lnTo>
                      <a:pt x="1638603" y="1976755"/>
                    </a:lnTo>
                    <a:lnTo>
                      <a:pt x="1631617" y="1980565"/>
                    </a:lnTo>
                    <a:lnTo>
                      <a:pt x="1624630" y="1984375"/>
                    </a:lnTo>
                    <a:lnTo>
                      <a:pt x="1617644" y="1987550"/>
                    </a:lnTo>
                    <a:lnTo>
                      <a:pt x="1609705" y="1990408"/>
                    </a:lnTo>
                    <a:lnTo>
                      <a:pt x="1602084" y="1992948"/>
                    </a:lnTo>
                    <a:lnTo>
                      <a:pt x="1594462" y="1995170"/>
                    </a:lnTo>
                    <a:lnTo>
                      <a:pt x="1586523" y="1997075"/>
                    </a:lnTo>
                    <a:lnTo>
                      <a:pt x="1578584" y="1998345"/>
                    </a:lnTo>
                    <a:lnTo>
                      <a:pt x="1570010" y="1999615"/>
                    </a:lnTo>
                    <a:lnTo>
                      <a:pt x="1562071" y="2000250"/>
                    </a:lnTo>
                    <a:lnTo>
                      <a:pt x="1553180" y="2000250"/>
                    </a:lnTo>
                    <a:lnTo>
                      <a:pt x="164495" y="2000250"/>
                    </a:lnTo>
                    <a:lnTo>
                      <a:pt x="155604" y="2000250"/>
                    </a:lnTo>
                    <a:lnTo>
                      <a:pt x="147665" y="1999615"/>
                    </a:lnTo>
                    <a:lnTo>
                      <a:pt x="139408" y="1998345"/>
                    </a:lnTo>
                    <a:lnTo>
                      <a:pt x="131152" y="1997075"/>
                    </a:lnTo>
                    <a:lnTo>
                      <a:pt x="123213" y="1995170"/>
                    </a:lnTo>
                    <a:lnTo>
                      <a:pt x="115591" y="1992948"/>
                    </a:lnTo>
                    <a:lnTo>
                      <a:pt x="107970" y="1990408"/>
                    </a:lnTo>
                    <a:lnTo>
                      <a:pt x="100348" y="1987550"/>
                    </a:lnTo>
                    <a:lnTo>
                      <a:pt x="93044" y="1984375"/>
                    </a:lnTo>
                    <a:lnTo>
                      <a:pt x="86058" y="1980565"/>
                    </a:lnTo>
                    <a:lnTo>
                      <a:pt x="79072" y="1976755"/>
                    </a:lnTo>
                    <a:lnTo>
                      <a:pt x="72721" y="1972310"/>
                    </a:lnTo>
                    <a:lnTo>
                      <a:pt x="66052" y="1967865"/>
                    </a:lnTo>
                    <a:lnTo>
                      <a:pt x="59701" y="1962785"/>
                    </a:lnTo>
                    <a:lnTo>
                      <a:pt x="53667" y="1957705"/>
                    </a:lnTo>
                    <a:lnTo>
                      <a:pt x="48269" y="1952308"/>
                    </a:lnTo>
                    <a:lnTo>
                      <a:pt x="42553" y="1946275"/>
                    </a:lnTo>
                    <a:lnTo>
                      <a:pt x="37472" y="1940560"/>
                    </a:lnTo>
                    <a:lnTo>
                      <a:pt x="32391" y="1934210"/>
                    </a:lnTo>
                    <a:lnTo>
                      <a:pt x="27945" y="1927860"/>
                    </a:lnTo>
                    <a:lnTo>
                      <a:pt x="23817" y="1921193"/>
                    </a:lnTo>
                    <a:lnTo>
                      <a:pt x="19688" y="1914208"/>
                    </a:lnTo>
                    <a:lnTo>
                      <a:pt x="16195" y="1907223"/>
                    </a:lnTo>
                    <a:lnTo>
                      <a:pt x="12702" y="1900238"/>
                    </a:lnTo>
                    <a:lnTo>
                      <a:pt x="9844" y="1892300"/>
                    </a:lnTo>
                    <a:lnTo>
                      <a:pt x="7304" y="1884680"/>
                    </a:lnTo>
                    <a:lnTo>
                      <a:pt x="5081" y="1877060"/>
                    </a:lnTo>
                    <a:lnTo>
                      <a:pt x="3175" y="1869123"/>
                    </a:lnTo>
                    <a:lnTo>
                      <a:pt x="1905" y="1861185"/>
                    </a:lnTo>
                    <a:lnTo>
                      <a:pt x="635" y="1852613"/>
                    </a:lnTo>
                    <a:lnTo>
                      <a:pt x="0" y="1844358"/>
                    </a:lnTo>
                    <a:lnTo>
                      <a:pt x="0" y="1836103"/>
                    </a:lnTo>
                    <a:lnTo>
                      <a:pt x="0" y="489585"/>
                    </a:lnTo>
                    <a:lnTo>
                      <a:pt x="489358" y="0"/>
                    </a:lnTo>
                    <a:close/>
                  </a:path>
                </a:pathLst>
              </a:custGeom>
              <a:solidFill>
                <a:schemeClr val="bg1"/>
              </a:solidFill>
              <a:ln>
                <a:noFill/>
              </a:ln>
            </p:spPr>
            <p:txBody>
              <a:bodyPr anchor="ctr">
                <a:normAutofit/>
                <a:scene3d>
                  <a:camera prst="orthographicFront"/>
                  <a:lightRig rig="threePt" dir="t"/>
                </a:scene3d>
                <a:sp3d>
                  <a:contourClr>
                    <a:srgbClr val="FFFFFF"/>
                  </a:contourClr>
                </a:sp3d>
              </a:bodyPr>
              <a:lstStyle/>
              <a:p>
                <a:pPr algn="ctr">
                  <a:defRPr/>
                </a:pPr>
                <a:endParaRPr lang="zh-CN" altLang="en-US">
                  <a:solidFill>
                    <a:srgbClr val="FFFFFF"/>
                  </a:solidFill>
                  <a:sym typeface="Arial" panose="020B0604020202020204" pitchFamily="34" charset="0"/>
                </a:endParaRPr>
              </a:p>
            </p:txBody>
          </p:sp>
        </p:grpSp>
        <p:grpSp>
          <p:nvGrpSpPr>
            <p:cNvPr id="19" name="组合 76">
              <a:extLst>
                <a:ext uri="{FF2B5EF4-FFF2-40B4-BE49-F238E27FC236}">
                  <a16:creationId xmlns:a16="http://schemas.microsoft.com/office/drawing/2014/main" id="{1E5AC16F-720A-40E3-9781-39FA4E71F23C}"/>
                </a:ext>
              </a:extLst>
            </p:cNvPr>
            <p:cNvGrpSpPr/>
            <p:nvPr>
              <p:custDataLst>
                <p:tags r:id="rId13"/>
              </p:custDataLst>
            </p:nvPr>
          </p:nvGrpSpPr>
          <p:grpSpPr>
            <a:xfrm flipV="1">
              <a:off x="3484236" y="5458890"/>
              <a:ext cx="1114550" cy="333317"/>
              <a:chOff x="3403600" y="1970870"/>
              <a:chExt cx="1257300" cy="421584"/>
            </a:xfrm>
          </p:grpSpPr>
          <p:cxnSp>
            <p:nvCxnSpPr>
              <p:cNvPr id="33" name="直接连接符 32">
                <a:extLst>
                  <a:ext uri="{FF2B5EF4-FFF2-40B4-BE49-F238E27FC236}">
                    <a16:creationId xmlns:a16="http://schemas.microsoft.com/office/drawing/2014/main" id="{7317314C-0F4F-4846-9DF4-7237068CCABF}"/>
                  </a:ext>
                </a:extLst>
              </p:cNvPr>
              <p:cNvCxnSpPr/>
              <p:nvPr>
                <p:custDataLst>
                  <p:tags r:id="rId27"/>
                </p:custDataLst>
              </p:nvPr>
            </p:nvCxnSpPr>
            <p:spPr>
              <a:xfrm flipH="1">
                <a:off x="4394201" y="2392454"/>
                <a:ext cx="266699" cy="0"/>
              </a:xfrm>
              <a:prstGeom prst="line">
                <a:avLst/>
              </a:prstGeom>
              <a:ln w="95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6556592B-5EDA-4E56-8AA8-535100E1E250}"/>
                  </a:ext>
                </a:extLst>
              </p:cNvPr>
              <p:cNvCxnSpPr/>
              <p:nvPr>
                <p:custDataLst>
                  <p:tags r:id="rId28"/>
                </p:custDataLst>
              </p:nvPr>
            </p:nvCxnSpPr>
            <p:spPr>
              <a:xfrm flipV="1">
                <a:off x="4394200" y="1970870"/>
                <a:ext cx="0" cy="421584"/>
              </a:xfrm>
              <a:prstGeom prst="line">
                <a:avLst/>
              </a:prstGeom>
              <a:ln w="95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30759CCE-1688-437C-A30C-2F3E8FE0C50B}"/>
                  </a:ext>
                </a:extLst>
              </p:cNvPr>
              <p:cNvCxnSpPr/>
              <p:nvPr>
                <p:custDataLst>
                  <p:tags r:id="rId29"/>
                </p:custDataLst>
              </p:nvPr>
            </p:nvCxnSpPr>
            <p:spPr>
              <a:xfrm flipH="1">
                <a:off x="3403600" y="1970870"/>
                <a:ext cx="990600" cy="0"/>
              </a:xfrm>
              <a:prstGeom prst="line">
                <a:avLst/>
              </a:prstGeom>
              <a:ln w="9525">
                <a:solidFill>
                  <a:schemeClr val="tx1">
                    <a:lumMod val="65000"/>
                    <a:lumOff val="35000"/>
                  </a:schemeClr>
                </a:solidFill>
                <a:tailEnd type="oval"/>
              </a:ln>
            </p:spPr>
            <p:style>
              <a:lnRef idx="1">
                <a:schemeClr val="accent1"/>
              </a:lnRef>
              <a:fillRef idx="0">
                <a:schemeClr val="accent1"/>
              </a:fillRef>
              <a:effectRef idx="0">
                <a:schemeClr val="accent1"/>
              </a:effectRef>
              <a:fontRef idx="minor">
                <a:schemeClr val="tx1"/>
              </a:fontRef>
            </p:style>
          </p:cxnSp>
        </p:grpSp>
        <p:sp>
          <p:nvSpPr>
            <p:cNvPr id="20" name="文本框 19">
              <a:extLst>
                <a:ext uri="{FF2B5EF4-FFF2-40B4-BE49-F238E27FC236}">
                  <a16:creationId xmlns:a16="http://schemas.microsoft.com/office/drawing/2014/main" id="{99137962-78E9-409F-9851-922DB0FF5031}"/>
                </a:ext>
              </a:extLst>
            </p:cNvPr>
            <p:cNvSpPr txBox="1"/>
            <p:nvPr>
              <p:custDataLst>
                <p:tags r:id="rId14"/>
              </p:custDataLst>
            </p:nvPr>
          </p:nvSpPr>
          <p:spPr>
            <a:xfrm>
              <a:off x="1826089" y="5539798"/>
              <a:ext cx="1655656" cy="504818"/>
            </a:xfrm>
            <a:prstGeom prst="rect">
              <a:avLst/>
            </a:prstGeom>
            <a:noFill/>
          </p:spPr>
          <p:txBody>
            <a:bodyPr wrap="square" rtlCol="0"/>
            <a:lstStyle/>
            <a:p>
              <a:pPr algn="r"/>
              <a:r>
                <a:rPr lang="zh-CN" altLang="en-US" sz="2400" dirty="0">
                  <a:solidFill>
                    <a:schemeClr val="accent3">
                      <a:lumMod val="75000"/>
                    </a:schemeClr>
                  </a:solidFill>
                  <a:latin typeface="+mj-lt"/>
                  <a:ea typeface="+mj-ea"/>
                  <a:cs typeface="+mj-cs"/>
                  <a:sym typeface="Arial" panose="020B0604020202020204" pitchFamily="34" charset="0"/>
                </a:rPr>
                <a:t>介质故障</a:t>
              </a:r>
            </a:p>
          </p:txBody>
        </p:sp>
        <p:grpSp>
          <p:nvGrpSpPr>
            <p:cNvPr id="21" name="组合 83">
              <a:extLst>
                <a:ext uri="{FF2B5EF4-FFF2-40B4-BE49-F238E27FC236}">
                  <a16:creationId xmlns:a16="http://schemas.microsoft.com/office/drawing/2014/main" id="{C7AC6BCF-5828-46E8-A03A-E93C9B5F78E3}"/>
                </a:ext>
              </a:extLst>
            </p:cNvPr>
            <p:cNvGrpSpPr/>
            <p:nvPr>
              <p:custDataLst>
                <p:tags r:id="rId15"/>
              </p:custDataLst>
            </p:nvPr>
          </p:nvGrpSpPr>
          <p:grpSpPr>
            <a:xfrm flipH="1">
              <a:off x="7191368" y="3433484"/>
              <a:ext cx="762362" cy="333317"/>
              <a:chOff x="3403600" y="1970870"/>
              <a:chExt cx="1257300" cy="421584"/>
            </a:xfrm>
          </p:grpSpPr>
          <p:cxnSp>
            <p:nvCxnSpPr>
              <p:cNvPr id="30" name="直接连接符 29">
                <a:extLst>
                  <a:ext uri="{FF2B5EF4-FFF2-40B4-BE49-F238E27FC236}">
                    <a16:creationId xmlns:a16="http://schemas.microsoft.com/office/drawing/2014/main" id="{9404B66C-3DB2-43DB-9194-B62ABC0ECAD6}"/>
                  </a:ext>
                </a:extLst>
              </p:cNvPr>
              <p:cNvCxnSpPr/>
              <p:nvPr>
                <p:custDataLst>
                  <p:tags r:id="rId24"/>
                </p:custDataLst>
              </p:nvPr>
            </p:nvCxnSpPr>
            <p:spPr>
              <a:xfrm flipH="1">
                <a:off x="4154171" y="2392454"/>
                <a:ext cx="506729" cy="0"/>
              </a:xfrm>
              <a:prstGeom prst="line">
                <a:avLst/>
              </a:prstGeom>
              <a:ln w="95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72BFDA8B-CD41-4F15-9F1B-A434237DF0C4}"/>
                  </a:ext>
                </a:extLst>
              </p:cNvPr>
              <p:cNvCxnSpPr/>
              <p:nvPr>
                <p:custDataLst>
                  <p:tags r:id="rId25"/>
                </p:custDataLst>
              </p:nvPr>
            </p:nvCxnSpPr>
            <p:spPr>
              <a:xfrm flipV="1">
                <a:off x="4154171" y="1970870"/>
                <a:ext cx="0" cy="421584"/>
              </a:xfrm>
              <a:prstGeom prst="line">
                <a:avLst/>
              </a:prstGeom>
              <a:ln w="95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E629824E-B506-4851-A7D5-01D3C2D6D342}"/>
                  </a:ext>
                </a:extLst>
              </p:cNvPr>
              <p:cNvCxnSpPr/>
              <p:nvPr>
                <p:custDataLst>
                  <p:tags r:id="rId26"/>
                </p:custDataLst>
              </p:nvPr>
            </p:nvCxnSpPr>
            <p:spPr>
              <a:xfrm flipH="1">
                <a:off x="3403600" y="1970870"/>
                <a:ext cx="750571" cy="0"/>
              </a:xfrm>
              <a:prstGeom prst="line">
                <a:avLst/>
              </a:prstGeom>
              <a:ln w="9525">
                <a:solidFill>
                  <a:schemeClr val="tx1">
                    <a:lumMod val="65000"/>
                    <a:lumOff val="35000"/>
                  </a:schemeClr>
                </a:solidFill>
                <a:tailEnd type="oval"/>
              </a:ln>
            </p:spPr>
            <p:style>
              <a:lnRef idx="1">
                <a:schemeClr val="accent1"/>
              </a:lnRef>
              <a:fillRef idx="0">
                <a:schemeClr val="accent1"/>
              </a:fillRef>
              <a:effectRef idx="0">
                <a:schemeClr val="accent1"/>
              </a:effectRef>
              <a:fontRef idx="minor">
                <a:schemeClr val="tx1"/>
              </a:fontRef>
            </p:style>
          </p:cxnSp>
        </p:grpSp>
        <p:sp>
          <p:nvSpPr>
            <p:cNvPr id="22" name="上箭头 59">
              <a:extLst>
                <a:ext uri="{FF2B5EF4-FFF2-40B4-BE49-F238E27FC236}">
                  <a16:creationId xmlns:a16="http://schemas.microsoft.com/office/drawing/2014/main" id="{1E556E9C-D16C-4996-A437-1FACB6E7370F}"/>
                </a:ext>
              </a:extLst>
            </p:cNvPr>
            <p:cNvSpPr/>
            <p:nvPr>
              <p:custDataLst>
                <p:tags r:id="rId16"/>
              </p:custDataLst>
            </p:nvPr>
          </p:nvSpPr>
          <p:spPr>
            <a:xfrm rot="20520000">
              <a:off x="5396680" y="3690123"/>
              <a:ext cx="274147" cy="235154"/>
            </a:xfrm>
            <a:prstGeom prst="upArrow">
              <a:avLst>
                <a:gd name="adj1" fmla="val 57862"/>
                <a:gd name="adj2" fmla="val 6145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sym typeface="Arial" panose="020B0604020202020204" pitchFamily="34" charset="0"/>
              </a:endParaRPr>
            </a:p>
          </p:txBody>
        </p:sp>
        <p:sp>
          <p:nvSpPr>
            <p:cNvPr id="23" name="上箭头 62">
              <a:extLst>
                <a:ext uri="{FF2B5EF4-FFF2-40B4-BE49-F238E27FC236}">
                  <a16:creationId xmlns:a16="http://schemas.microsoft.com/office/drawing/2014/main" id="{502F3C80-EC9F-497E-B905-618CD31E466F}"/>
                </a:ext>
              </a:extLst>
            </p:cNvPr>
            <p:cNvSpPr/>
            <p:nvPr>
              <p:custDataLst>
                <p:tags r:id="rId17"/>
              </p:custDataLst>
            </p:nvPr>
          </p:nvSpPr>
          <p:spPr>
            <a:xfrm rot="3240000">
              <a:off x="6115155" y="3923570"/>
              <a:ext cx="274147" cy="235154"/>
            </a:xfrm>
            <a:prstGeom prst="upArrow">
              <a:avLst>
                <a:gd name="adj1" fmla="val 57862"/>
                <a:gd name="adj2" fmla="val 61457"/>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sym typeface="Arial" panose="020B0604020202020204" pitchFamily="34" charset="0"/>
              </a:endParaRPr>
            </a:p>
          </p:txBody>
        </p:sp>
        <p:sp>
          <p:nvSpPr>
            <p:cNvPr id="24" name="上箭头 64">
              <a:extLst>
                <a:ext uri="{FF2B5EF4-FFF2-40B4-BE49-F238E27FC236}">
                  <a16:creationId xmlns:a16="http://schemas.microsoft.com/office/drawing/2014/main" id="{CD614DCA-133F-4F43-8B1C-25A33419F5D4}"/>
                </a:ext>
              </a:extLst>
            </p:cNvPr>
            <p:cNvSpPr/>
            <p:nvPr>
              <p:custDataLst>
                <p:tags r:id="rId18"/>
              </p:custDataLst>
            </p:nvPr>
          </p:nvSpPr>
          <p:spPr>
            <a:xfrm rot="7560000">
              <a:off x="6115155" y="4679019"/>
              <a:ext cx="274147" cy="235154"/>
            </a:xfrm>
            <a:prstGeom prst="upArrow">
              <a:avLst>
                <a:gd name="adj1" fmla="val 57862"/>
                <a:gd name="adj2" fmla="val 61457"/>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sym typeface="Arial" panose="020B0604020202020204" pitchFamily="34" charset="0"/>
              </a:endParaRPr>
            </a:p>
          </p:txBody>
        </p:sp>
        <p:sp>
          <p:nvSpPr>
            <p:cNvPr id="25" name="上箭头 65">
              <a:extLst>
                <a:ext uri="{FF2B5EF4-FFF2-40B4-BE49-F238E27FC236}">
                  <a16:creationId xmlns:a16="http://schemas.microsoft.com/office/drawing/2014/main" id="{389722EB-0D97-4E8F-9C4E-47E3A5184BDF}"/>
                </a:ext>
              </a:extLst>
            </p:cNvPr>
            <p:cNvSpPr/>
            <p:nvPr>
              <p:custDataLst>
                <p:tags r:id="rId19"/>
              </p:custDataLst>
            </p:nvPr>
          </p:nvSpPr>
          <p:spPr>
            <a:xfrm rot="11880000">
              <a:off x="5396680" y="4912465"/>
              <a:ext cx="274147" cy="235154"/>
            </a:xfrm>
            <a:prstGeom prst="upArrow">
              <a:avLst>
                <a:gd name="adj1" fmla="val 57862"/>
                <a:gd name="adj2" fmla="val 6145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sym typeface="Arial" panose="020B0604020202020204" pitchFamily="34" charset="0"/>
              </a:endParaRPr>
            </a:p>
          </p:txBody>
        </p:sp>
        <p:grpSp>
          <p:nvGrpSpPr>
            <p:cNvPr id="26" name="组合 74">
              <a:extLst>
                <a:ext uri="{FF2B5EF4-FFF2-40B4-BE49-F238E27FC236}">
                  <a16:creationId xmlns:a16="http://schemas.microsoft.com/office/drawing/2014/main" id="{52AFD505-20F0-4B3A-823A-1234BB919273}"/>
                </a:ext>
              </a:extLst>
            </p:cNvPr>
            <p:cNvGrpSpPr/>
            <p:nvPr>
              <p:custDataLst>
                <p:tags r:id="rId20"/>
              </p:custDataLst>
            </p:nvPr>
          </p:nvGrpSpPr>
          <p:grpSpPr>
            <a:xfrm rot="10800000" flipV="1">
              <a:off x="6689821" y="5550637"/>
              <a:ext cx="1263909" cy="178686"/>
              <a:chOff x="3395663" y="4563384"/>
              <a:chExt cx="1120935" cy="1156713"/>
            </a:xfrm>
          </p:grpSpPr>
          <p:cxnSp>
            <p:nvCxnSpPr>
              <p:cNvPr id="28" name="直接连接符 27">
                <a:extLst>
                  <a:ext uri="{FF2B5EF4-FFF2-40B4-BE49-F238E27FC236}">
                    <a16:creationId xmlns:a16="http://schemas.microsoft.com/office/drawing/2014/main" id="{52B7667C-39FC-4BA8-B778-27578A9F6065}"/>
                  </a:ext>
                </a:extLst>
              </p:cNvPr>
              <p:cNvCxnSpPr/>
              <p:nvPr>
                <p:custDataLst>
                  <p:tags r:id="rId22"/>
                </p:custDataLst>
              </p:nvPr>
            </p:nvCxnSpPr>
            <p:spPr>
              <a:xfrm>
                <a:off x="4516597" y="4563384"/>
                <a:ext cx="0" cy="1156713"/>
              </a:xfrm>
              <a:prstGeom prst="line">
                <a:avLst/>
              </a:prstGeom>
              <a:ln w="95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B27DE651-F41F-4FE5-B73E-2EAD8A0B070F}"/>
                  </a:ext>
                </a:extLst>
              </p:cNvPr>
              <p:cNvCxnSpPr/>
              <p:nvPr>
                <p:custDataLst>
                  <p:tags r:id="rId23"/>
                </p:custDataLst>
              </p:nvPr>
            </p:nvCxnSpPr>
            <p:spPr>
              <a:xfrm flipH="1">
                <a:off x="3395663" y="5720097"/>
                <a:ext cx="1120935" cy="0"/>
              </a:xfrm>
              <a:prstGeom prst="line">
                <a:avLst/>
              </a:prstGeom>
              <a:ln w="9525">
                <a:solidFill>
                  <a:schemeClr val="tx1">
                    <a:lumMod val="65000"/>
                    <a:lumOff val="35000"/>
                  </a:schemeClr>
                </a:solidFill>
                <a:tailEnd type="oval"/>
              </a:ln>
            </p:spPr>
            <p:style>
              <a:lnRef idx="1">
                <a:schemeClr val="accent1"/>
              </a:lnRef>
              <a:fillRef idx="0">
                <a:schemeClr val="accent1"/>
              </a:fillRef>
              <a:effectRef idx="0">
                <a:schemeClr val="accent1"/>
              </a:effectRef>
              <a:fontRef idx="minor">
                <a:schemeClr val="tx1"/>
              </a:fontRef>
            </p:style>
          </p:cxnSp>
        </p:grpSp>
        <p:sp>
          <p:nvSpPr>
            <p:cNvPr id="27" name="文本框 26">
              <a:extLst>
                <a:ext uri="{FF2B5EF4-FFF2-40B4-BE49-F238E27FC236}">
                  <a16:creationId xmlns:a16="http://schemas.microsoft.com/office/drawing/2014/main" id="{37240252-EDEE-443B-93B0-AD9812A7173A}"/>
                </a:ext>
              </a:extLst>
            </p:cNvPr>
            <p:cNvSpPr txBox="1"/>
            <p:nvPr>
              <p:custDataLst>
                <p:tags r:id="rId21"/>
              </p:custDataLst>
            </p:nvPr>
          </p:nvSpPr>
          <p:spPr>
            <a:xfrm>
              <a:off x="8045774" y="5482236"/>
              <a:ext cx="1745604" cy="504814"/>
            </a:xfrm>
            <a:prstGeom prst="rect">
              <a:avLst/>
            </a:prstGeom>
            <a:noFill/>
          </p:spPr>
          <p:txBody>
            <a:bodyPr wrap="square" rtlCol="0"/>
            <a:lstStyle/>
            <a:p>
              <a:r>
                <a:rPr lang="zh-CN" altLang="en-US" sz="2400" dirty="0">
                  <a:solidFill>
                    <a:schemeClr val="accent5">
                      <a:lumMod val="75000"/>
                    </a:schemeClr>
                  </a:solidFill>
                  <a:latin typeface="+mj-lt"/>
                  <a:ea typeface="+mj-ea"/>
                  <a:cs typeface="+mj-cs"/>
                  <a:sym typeface="Arial" panose="020B0604020202020204" pitchFamily="34" charset="0"/>
                </a:rPr>
                <a:t>通信故障</a:t>
              </a:r>
            </a:p>
          </p:txBody>
        </p:sp>
      </p:grpSp>
    </p:spTree>
    <p:extLst>
      <p:ext uri="{BB962C8B-B14F-4D97-AF65-F5344CB8AC3E}">
        <p14:creationId xmlns:p14="http://schemas.microsoft.com/office/powerpoint/2010/main" val="4148013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C74EABE-A04F-4738-AB22-318969F2F7C2}"/>
              </a:ext>
            </a:extLst>
          </p:cNvPr>
          <p:cNvSpPr>
            <a:spLocks noGrp="1"/>
          </p:cNvSpPr>
          <p:nvPr>
            <p:ph idx="1"/>
          </p:nvPr>
        </p:nvSpPr>
        <p:spPr>
          <a:xfrm>
            <a:off x="838200" y="630382"/>
            <a:ext cx="10515600" cy="5006418"/>
          </a:xfrm>
        </p:spPr>
        <p:txBody>
          <a:bodyPr>
            <a:normAutofit/>
          </a:bodyPr>
          <a:lstStyle/>
          <a:p>
            <a:r>
              <a:rPr lang="zh-CN" altLang="en-US" sz="2400" dirty="0"/>
              <a:t>第一阶段</a:t>
            </a:r>
            <a:r>
              <a:rPr lang="en-US" altLang="zh-CN" sz="2400" dirty="0"/>
              <a:t>Acceptor</a:t>
            </a:r>
            <a:r>
              <a:rPr lang="zh-CN" altLang="en-US" sz="2400" dirty="0"/>
              <a:t>收到</a:t>
            </a:r>
            <a:r>
              <a:rPr lang="en-US" altLang="zh-CN" sz="2400" dirty="0"/>
              <a:t>Proposer</a:t>
            </a:r>
            <a:r>
              <a:rPr lang="zh-CN" altLang="en-US" sz="2400" dirty="0"/>
              <a:t>的</a:t>
            </a:r>
            <a:r>
              <a:rPr lang="en-US" altLang="zh-CN" sz="2400" dirty="0"/>
              <a:t>[rnd, v]</a:t>
            </a:r>
            <a:r>
              <a:rPr lang="zh-CN" altLang="en-US" sz="2400" dirty="0"/>
              <a:t>请求后产生下述影响：</a:t>
            </a:r>
            <a:endParaRPr lang="en-US" altLang="zh-CN" sz="2400" dirty="0"/>
          </a:p>
          <a:p>
            <a:r>
              <a:rPr lang="zh-CN" altLang="en-US" sz="2400" dirty="0"/>
              <a:t>（</a:t>
            </a:r>
            <a:r>
              <a:rPr lang="en-US" altLang="zh-CN" sz="2400" dirty="0"/>
              <a:t>1</a:t>
            </a:r>
            <a:r>
              <a:rPr lang="zh-CN" altLang="en-US" sz="2400" dirty="0"/>
              <a:t>）向</a:t>
            </a:r>
            <a:r>
              <a:rPr lang="en-US" altLang="zh-CN" sz="2400" dirty="0"/>
              <a:t>Proposer</a:t>
            </a:r>
            <a:r>
              <a:rPr lang="zh-CN" altLang="en-US" sz="2400" dirty="0"/>
              <a:t>承诺</a:t>
            </a:r>
            <a:r>
              <a:rPr lang="zh-CN" altLang="en-US" sz="2400" dirty="0">
                <a:solidFill>
                  <a:srgbClr val="FF0000"/>
                </a:solidFill>
              </a:rPr>
              <a:t>不再接受任何编号小于</a:t>
            </a:r>
            <a:r>
              <a:rPr lang="en-US" altLang="zh-CN" sz="2400" dirty="0">
                <a:solidFill>
                  <a:srgbClr val="FF0000"/>
                </a:solidFill>
              </a:rPr>
              <a:t>rnd</a:t>
            </a:r>
            <a:r>
              <a:rPr lang="zh-CN" altLang="en-US" sz="2400" dirty="0">
                <a:solidFill>
                  <a:srgbClr val="FF0000"/>
                </a:solidFill>
              </a:rPr>
              <a:t>的提案</a:t>
            </a:r>
            <a:r>
              <a:rPr lang="zh-CN" altLang="en-US" sz="2400" dirty="0"/>
              <a:t>（策略可以是直接忽略，也可以回复一个</a:t>
            </a:r>
            <a:r>
              <a:rPr lang="en-US" altLang="zh-CN" sz="2400" dirty="0"/>
              <a:t>error</a:t>
            </a:r>
            <a:r>
              <a:rPr lang="zh-CN" altLang="en-US" sz="2400" dirty="0"/>
              <a:t>以使</a:t>
            </a:r>
            <a:r>
              <a:rPr lang="en-US" altLang="zh-CN" sz="2400" dirty="0"/>
              <a:t>Proposer</a:t>
            </a:r>
            <a:r>
              <a:rPr lang="zh-CN" altLang="en-US" sz="2400" dirty="0"/>
              <a:t>尽早知道自己的提案不会被接受）；</a:t>
            </a:r>
            <a:endParaRPr lang="en-US" altLang="zh-CN" sz="2400" dirty="0"/>
          </a:p>
          <a:p>
            <a:r>
              <a:rPr lang="zh-CN" altLang="en-US" sz="2400" dirty="0"/>
              <a:t>（</a:t>
            </a:r>
            <a:r>
              <a:rPr lang="en-US" altLang="zh-CN" sz="2400" dirty="0"/>
              <a:t>2</a:t>
            </a:r>
            <a:r>
              <a:rPr lang="zh-CN" altLang="en-US" sz="2400" dirty="0"/>
              <a:t>）如果</a:t>
            </a:r>
            <a:r>
              <a:rPr lang="en-US" altLang="zh-CN" sz="2400" dirty="0"/>
              <a:t>Acceptor</a:t>
            </a:r>
            <a:r>
              <a:rPr lang="zh-CN" altLang="en-US" sz="2400" dirty="0"/>
              <a:t>接受过提案，会向</a:t>
            </a:r>
            <a:r>
              <a:rPr lang="en-US" altLang="zh-CN" sz="2400" dirty="0"/>
              <a:t>Proposer</a:t>
            </a:r>
            <a:r>
              <a:rPr lang="zh-CN" altLang="en-US" sz="2400" dirty="0">
                <a:solidFill>
                  <a:srgbClr val="FF0000"/>
                </a:solidFill>
              </a:rPr>
              <a:t>回复已经接受过的</a:t>
            </a:r>
            <a:r>
              <a:rPr lang="zh-CN" altLang="en-US" sz="2400" dirty="0"/>
              <a:t>编号小于</a:t>
            </a:r>
            <a:r>
              <a:rPr lang="en-US" altLang="zh-CN" sz="2400" dirty="0"/>
              <a:t>rnd</a:t>
            </a:r>
            <a:r>
              <a:rPr lang="zh-CN" altLang="en-US" sz="2400" dirty="0"/>
              <a:t>的</a:t>
            </a:r>
            <a:r>
              <a:rPr lang="zh-CN" altLang="en-US" sz="2400" dirty="0">
                <a:solidFill>
                  <a:srgbClr val="FF0000"/>
                </a:solidFill>
              </a:rPr>
              <a:t>最大编号的提案</a:t>
            </a:r>
            <a:r>
              <a:rPr lang="en-US" altLang="zh-CN" sz="2400" dirty="0">
                <a:solidFill>
                  <a:srgbClr val="FF0000"/>
                </a:solidFill>
              </a:rPr>
              <a:t>vrnd</a:t>
            </a:r>
            <a:r>
              <a:rPr lang="zh-CN" altLang="en-US" sz="2400" dirty="0"/>
              <a:t>。</a:t>
            </a:r>
            <a:endParaRPr lang="en-US" altLang="zh-CN" sz="2400" dirty="0"/>
          </a:p>
          <a:p>
            <a:r>
              <a:rPr lang="en-US" altLang="zh-CN" sz="2400" dirty="0"/>
              <a:t>        </a:t>
            </a:r>
            <a:r>
              <a:rPr lang="zh-CN" altLang="zh-CN" sz="2400" dirty="0"/>
              <a:t>↓</a:t>
            </a:r>
            <a:endParaRPr lang="en-US" altLang="zh-CN" sz="2400" dirty="0"/>
          </a:p>
          <a:p>
            <a:r>
              <a:rPr lang="zh-CN" altLang="en-US" sz="2400" dirty="0"/>
              <a:t>       一个</a:t>
            </a:r>
            <a:r>
              <a:rPr lang="en-US" altLang="zh-CN" sz="2400" dirty="0"/>
              <a:t>Acceptor</a:t>
            </a:r>
            <a:r>
              <a:rPr lang="zh-CN" altLang="en-US" sz="2400" dirty="0"/>
              <a:t>只需要记住</a:t>
            </a:r>
            <a:r>
              <a:rPr lang="zh-CN" altLang="en-US" sz="2400" dirty="0">
                <a:sym typeface="Wingdings" panose="05000000000000000000" pitchFamily="2" charset="2"/>
              </a:rPr>
              <a:t>：（</a:t>
            </a:r>
            <a:r>
              <a:rPr lang="en-US" altLang="zh-CN" sz="2400" dirty="0">
                <a:sym typeface="Wingdings" panose="05000000000000000000" pitchFamily="2" charset="2"/>
              </a:rPr>
              <a:t>1</a:t>
            </a:r>
            <a:r>
              <a:rPr lang="zh-CN" altLang="en-US" sz="2400" dirty="0">
                <a:sym typeface="Wingdings" panose="05000000000000000000" pitchFamily="2" charset="2"/>
              </a:rPr>
              <a:t>）自己</a:t>
            </a:r>
            <a:r>
              <a:rPr lang="zh-CN" altLang="en-US" sz="2400" dirty="0">
                <a:solidFill>
                  <a:srgbClr val="FF0000"/>
                </a:solidFill>
                <a:sym typeface="Wingdings" panose="05000000000000000000" pitchFamily="2" charset="2"/>
              </a:rPr>
              <a:t>接受的</a:t>
            </a:r>
            <a:r>
              <a:rPr lang="zh-CN" altLang="en-US" sz="2400" dirty="0">
                <a:sym typeface="Wingdings" panose="05000000000000000000" pitchFamily="2" charset="2"/>
              </a:rPr>
              <a:t>编号最大的提案；（</a:t>
            </a:r>
            <a:r>
              <a:rPr lang="en-US" altLang="zh-CN" sz="2400" dirty="0">
                <a:sym typeface="Wingdings" panose="05000000000000000000" pitchFamily="2" charset="2"/>
              </a:rPr>
              <a:t>2</a:t>
            </a:r>
            <a:r>
              <a:rPr lang="zh-CN" altLang="en-US" sz="2400" dirty="0">
                <a:sym typeface="Wingdings" panose="05000000000000000000" pitchFamily="2" charset="2"/>
              </a:rPr>
              <a:t>）已</a:t>
            </a:r>
            <a:r>
              <a:rPr lang="zh-CN" altLang="en-US" sz="2400" dirty="0">
                <a:solidFill>
                  <a:srgbClr val="FF0000"/>
                </a:solidFill>
                <a:sym typeface="Wingdings" panose="05000000000000000000" pitchFamily="2" charset="2"/>
              </a:rPr>
              <a:t>响应的</a:t>
            </a:r>
            <a:r>
              <a:rPr lang="zh-CN" altLang="en-US" sz="2400" dirty="0">
                <a:sym typeface="Wingdings" panose="05000000000000000000" pitchFamily="2" charset="2"/>
              </a:rPr>
              <a:t>请求的</a:t>
            </a:r>
            <a:r>
              <a:rPr lang="zh-CN" altLang="en-US" sz="2400" dirty="0">
                <a:solidFill>
                  <a:srgbClr val="FF0000"/>
                </a:solidFill>
                <a:sym typeface="Wingdings" panose="05000000000000000000" pitchFamily="2" charset="2"/>
              </a:rPr>
              <a:t>最大编号</a:t>
            </a:r>
            <a:r>
              <a:rPr lang="zh-CN" altLang="en-US" sz="2400" dirty="0">
                <a:sym typeface="Wingdings" panose="05000000000000000000" pitchFamily="2" charset="2"/>
              </a:rPr>
              <a:t>。</a:t>
            </a:r>
            <a:endParaRPr lang="zh-CN" altLang="en-US" sz="2400" dirty="0"/>
          </a:p>
        </p:txBody>
      </p:sp>
      <p:sp>
        <p:nvSpPr>
          <p:cNvPr id="4" name="灯片编号占位符 3">
            <a:extLst>
              <a:ext uri="{FF2B5EF4-FFF2-40B4-BE49-F238E27FC236}">
                <a16:creationId xmlns:a16="http://schemas.microsoft.com/office/drawing/2014/main" id="{8AA7A920-9AA9-4275-B274-565A41FB1F26}"/>
              </a:ext>
            </a:extLst>
          </p:cNvPr>
          <p:cNvSpPr>
            <a:spLocks noGrp="1"/>
          </p:cNvSpPr>
          <p:nvPr>
            <p:ph type="sldNum" sz="quarter" idx="12"/>
          </p:nvPr>
        </p:nvSpPr>
        <p:spPr/>
        <p:txBody>
          <a:bodyPr/>
          <a:lstStyle/>
          <a:p>
            <a:fld id="{C464E751-8DDD-48F4-87DB-3D6A7AC74B40}" type="slidenum">
              <a:rPr lang="zh-CN" altLang="en-US" smtClean="0"/>
              <a:pPr/>
              <a:t>40</a:t>
            </a:fld>
            <a:endParaRPr lang="zh-CN" altLang="en-US" dirty="0"/>
          </a:p>
        </p:txBody>
      </p:sp>
    </p:spTree>
    <p:extLst>
      <p:ext uri="{BB962C8B-B14F-4D97-AF65-F5344CB8AC3E}">
        <p14:creationId xmlns:p14="http://schemas.microsoft.com/office/powerpoint/2010/main" val="40370150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630943-EA3A-4ED9-BE61-103DFEEB3C22}"/>
              </a:ext>
            </a:extLst>
          </p:cNvPr>
          <p:cNvSpPr>
            <a:spLocks noGrp="1"/>
          </p:cNvSpPr>
          <p:nvPr>
            <p:ph type="title"/>
          </p:nvPr>
        </p:nvSpPr>
        <p:spPr/>
        <p:txBody>
          <a:bodyPr/>
          <a:lstStyle/>
          <a:p>
            <a:r>
              <a:rPr lang="en-US" altLang="zh-CN" sz="2800" dirty="0">
                <a:solidFill>
                  <a:prstClr val="black"/>
                </a:solidFill>
              </a:rPr>
              <a:t>Paxos</a:t>
            </a:r>
            <a:r>
              <a:rPr lang="zh-CN" altLang="en-US" sz="2800" dirty="0">
                <a:solidFill>
                  <a:prstClr val="black"/>
                </a:solidFill>
              </a:rPr>
              <a:t>协议第一阶段（续）</a:t>
            </a:r>
            <a:endParaRPr lang="zh-CN" altLang="en-US" dirty="0"/>
          </a:p>
        </p:txBody>
      </p:sp>
      <p:sp>
        <p:nvSpPr>
          <p:cNvPr id="4" name="灯片编号占位符 3">
            <a:extLst>
              <a:ext uri="{FF2B5EF4-FFF2-40B4-BE49-F238E27FC236}">
                <a16:creationId xmlns:a16="http://schemas.microsoft.com/office/drawing/2014/main" id="{C368F23C-3641-455C-90C8-AA998338E580}"/>
              </a:ext>
            </a:extLst>
          </p:cNvPr>
          <p:cNvSpPr>
            <a:spLocks noGrp="1"/>
          </p:cNvSpPr>
          <p:nvPr>
            <p:ph type="sldNum" sz="quarter" idx="12"/>
          </p:nvPr>
        </p:nvSpPr>
        <p:spPr/>
        <p:txBody>
          <a:bodyPr/>
          <a:lstStyle/>
          <a:p>
            <a:fld id="{C464E751-8DDD-48F4-87DB-3D6A7AC74B40}" type="slidenum">
              <a:rPr lang="zh-CN" altLang="en-US" smtClean="0"/>
              <a:pPr/>
              <a:t>41</a:t>
            </a:fld>
            <a:endParaRPr lang="zh-CN" altLang="en-US" dirty="0"/>
          </a:p>
        </p:txBody>
      </p:sp>
      <p:sp>
        <p:nvSpPr>
          <p:cNvPr id="5" name="圆角矩形 5">
            <a:extLst>
              <a:ext uri="{FF2B5EF4-FFF2-40B4-BE49-F238E27FC236}">
                <a16:creationId xmlns:a16="http://schemas.microsoft.com/office/drawing/2014/main" id="{76AA1B05-D387-405E-A5BA-0E0394188D85}"/>
              </a:ext>
            </a:extLst>
          </p:cNvPr>
          <p:cNvSpPr/>
          <p:nvPr/>
        </p:nvSpPr>
        <p:spPr>
          <a:xfrm>
            <a:off x="1205338" y="2265216"/>
            <a:ext cx="768938" cy="415644"/>
          </a:xfrm>
          <a:prstGeom prst="roundRect">
            <a:avLst/>
          </a:prstGeom>
          <a:solidFill>
            <a:srgbClr val="00B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2800"/>
              <a:t>X</a:t>
            </a:r>
            <a:endParaRPr lang="zh-CN" altLang="en-US" sz="2800"/>
          </a:p>
        </p:txBody>
      </p:sp>
      <p:sp>
        <p:nvSpPr>
          <p:cNvPr id="6" name="右箭头 6">
            <a:extLst>
              <a:ext uri="{FF2B5EF4-FFF2-40B4-BE49-F238E27FC236}">
                <a16:creationId xmlns:a16="http://schemas.microsoft.com/office/drawing/2014/main" id="{323CAB82-4BD3-45B3-9FF8-708FBE4D9549}"/>
              </a:ext>
            </a:extLst>
          </p:cNvPr>
          <p:cNvSpPr/>
          <p:nvPr/>
        </p:nvSpPr>
        <p:spPr>
          <a:xfrm>
            <a:off x="2348350" y="2514597"/>
            <a:ext cx="4094016" cy="1246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7">
            <a:extLst>
              <a:ext uri="{FF2B5EF4-FFF2-40B4-BE49-F238E27FC236}">
                <a16:creationId xmlns:a16="http://schemas.microsoft.com/office/drawing/2014/main" id="{F144A6B5-2C6F-4950-9D89-1FBAF10F04EF}"/>
              </a:ext>
            </a:extLst>
          </p:cNvPr>
          <p:cNvSpPr/>
          <p:nvPr/>
        </p:nvSpPr>
        <p:spPr>
          <a:xfrm>
            <a:off x="8659068" y="2382979"/>
            <a:ext cx="770400" cy="417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t>_</a:t>
            </a:r>
            <a:endParaRPr lang="zh-CN" altLang="en-US" sz="2800"/>
          </a:p>
        </p:txBody>
      </p:sp>
      <p:sp>
        <p:nvSpPr>
          <p:cNvPr id="8" name="矩形 7">
            <a:extLst>
              <a:ext uri="{FF2B5EF4-FFF2-40B4-BE49-F238E27FC236}">
                <a16:creationId xmlns:a16="http://schemas.microsoft.com/office/drawing/2014/main" id="{1750B76E-D843-4A9B-8ADB-F5FE05D9DB59}"/>
              </a:ext>
            </a:extLst>
          </p:cNvPr>
          <p:cNvSpPr/>
          <p:nvPr/>
        </p:nvSpPr>
        <p:spPr>
          <a:xfrm>
            <a:off x="2992593" y="1911929"/>
            <a:ext cx="2763981" cy="5195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Prepare(rnd=1)</a:t>
            </a:r>
            <a:endParaRPr lang="zh-CN" altLang="en-US" sz="2400" dirty="0"/>
          </a:p>
        </p:txBody>
      </p:sp>
      <p:sp>
        <p:nvSpPr>
          <p:cNvPr id="9" name="圆角矩形 9">
            <a:extLst>
              <a:ext uri="{FF2B5EF4-FFF2-40B4-BE49-F238E27FC236}">
                <a16:creationId xmlns:a16="http://schemas.microsoft.com/office/drawing/2014/main" id="{7032F527-88BA-45BE-AD18-3F3A7ECC464E}"/>
              </a:ext>
            </a:extLst>
          </p:cNvPr>
          <p:cNvSpPr/>
          <p:nvPr/>
        </p:nvSpPr>
        <p:spPr>
          <a:xfrm>
            <a:off x="1226127" y="3470563"/>
            <a:ext cx="777322" cy="362188"/>
          </a:xfrm>
          <a:prstGeom prst="roundRect">
            <a:avLst/>
          </a:prstGeom>
          <a:solidFill>
            <a:srgbClr val="00B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2800"/>
              <a:t>X</a:t>
            </a:r>
            <a:endParaRPr lang="zh-CN" altLang="en-US" sz="2800"/>
          </a:p>
        </p:txBody>
      </p:sp>
      <p:sp>
        <p:nvSpPr>
          <p:cNvPr id="10" name="右箭头 10">
            <a:extLst>
              <a:ext uri="{FF2B5EF4-FFF2-40B4-BE49-F238E27FC236}">
                <a16:creationId xmlns:a16="http://schemas.microsoft.com/office/drawing/2014/main" id="{201EF657-719F-4E3A-9E16-4EFEA69D16F0}"/>
              </a:ext>
            </a:extLst>
          </p:cNvPr>
          <p:cNvSpPr/>
          <p:nvPr/>
        </p:nvSpPr>
        <p:spPr>
          <a:xfrm flipH="1">
            <a:off x="2473041" y="3699159"/>
            <a:ext cx="3927759" cy="1662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1">
            <a:extLst>
              <a:ext uri="{FF2B5EF4-FFF2-40B4-BE49-F238E27FC236}">
                <a16:creationId xmlns:a16="http://schemas.microsoft.com/office/drawing/2014/main" id="{F0D38384-726B-4E97-9CD2-B4D35B53FB53}"/>
              </a:ext>
            </a:extLst>
          </p:cNvPr>
          <p:cNvSpPr/>
          <p:nvPr/>
        </p:nvSpPr>
        <p:spPr>
          <a:xfrm>
            <a:off x="6767939" y="3193476"/>
            <a:ext cx="770400" cy="417600"/>
          </a:xfrm>
          <a:prstGeom prst="roundRect">
            <a:avLst/>
          </a:prstGeom>
          <a:solidFill>
            <a:srgbClr val="00B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2800"/>
              <a:t>1,</a:t>
            </a:r>
            <a:endParaRPr lang="zh-CN" altLang="en-US" sz="2800"/>
          </a:p>
        </p:txBody>
      </p:sp>
      <p:sp>
        <p:nvSpPr>
          <p:cNvPr id="12" name="圆角矩形 12">
            <a:extLst>
              <a:ext uri="{FF2B5EF4-FFF2-40B4-BE49-F238E27FC236}">
                <a16:creationId xmlns:a16="http://schemas.microsoft.com/office/drawing/2014/main" id="{8A9D95F2-1CDF-431F-8CD8-7B94D2E88BD5}"/>
              </a:ext>
            </a:extLst>
          </p:cNvPr>
          <p:cNvSpPr/>
          <p:nvPr/>
        </p:nvSpPr>
        <p:spPr>
          <a:xfrm>
            <a:off x="7807021" y="3151912"/>
            <a:ext cx="770400" cy="417600"/>
          </a:xfrm>
          <a:prstGeom prst="roundRect">
            <a:avLst/>
          </a:prstGeom>
          <a:solidFill>
            <a:srgbClr val="00B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2800"/>
              <a:t>1,</a:t>
            </a:r>
            <a:endParaRPr lang="zh-CN" altLang="en-US" sz="2800"/>
          </a:p>
        </p:txBody>
      </p:sp>
      <p:sp>
        <p:nvSpPr>
          <p:cNvPr id="13" name="矩形 12">
            <a:extLst>
              <a:ext uri="{FF2B5EF4-FFF2-40B4-BE49-F238E27FC236}">
                <a16:creationId xmlns:a16="http://schemas.microsoft.com/office/drawing/2014/main" id="{6385CACC-0B43-424F-BEDC-716A3773E003}"/>
              </a:ext>
            </a:extLst>
          </p:cNvPr>
          <p:cNvSpPr/>
          <p:nvPr/>
        </p:nvSpPr>
        <p:spPr>
          <a:xfrm>
            <a:off x="6740256" y="3726872"/>
            <a:ext cx="1863436" cy="969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06FE188F-918A-4DFE-BD84-D4265DEE9C6F}"/>
              </a:ext>
            </a:extLst>
          </p:cNvPr>
          <p:cNvSpPr/>
          <p:nvPr/>
        </p:nvSpPr>
        <p:spPr>
          <a:xfrm>
            <a:off x="2389909" y="2750130"/>
            <a:ext cx="4239492" cy="886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Last_rnd=0,v=</a:t>
            </a:r>
            <a:r>
              <a:rPr lang="en-US" altLang="zh-CN" sz="2400" dirty="0" err="1"/>
              <a:t>null,vrnd</a:t>
            </a:r>
            <a:r>
              <a:rPr lang="en-US" altLang="zh-CN" sz="2400" dirty="0"/>
              <a:t>=0,</a:t>
            </a:r>
          </a:p>
          <a:p>
            <a:pPr algn="ctr"/>
            <a:r>
              <a:rPr lang="en-US" altLang="zh-CN" sz="2400" dirty="0"/>
              <a:t>Last_rnd=0,v=</a:t>
            </a:r>
            <a:r>
              <a:rPr lang="en-US" altLang="zh-CN" sz="2400" dirty="0" err="1"/>
              <a:t>null,vrnd</a:t>
            </a:r>
            <a:r>
              <a:rPr lang="en-US" altLang="zh-CN" sz="2400" dirty="0"/>
              <a:t>=0,…</a:t>
            </a:r>
            <a:endParaRPr lang="zh-CN" altLang="en-US" sz="2400" dirty="0"/>
          </a:p>
        </p:txBody>
      </p:sp>
      <p:sp>
        <p:nvSpPr>
          <p:cNvPr id="15" name="圆角矩形 15">
            <a:extLst>
              <a:ext uri="{FF2B5EF4-FFF2-40B4-BE49-F238E27FC236}">
                <a16:creationId xmlns:a16="http://schemas.microsoft.com/office/drawing/2014/main" id="{6EDD33CD-A86A-48AA-AC9C-677D4513CC3B}"/>
              </a:ext>
            </a:extLst>
          </p:cNvPr>
          <p:cNvSpPr/>
          <p:nvPr/>
        </p:nvSpPr>
        <p:spPr>
          <a:xfrm>
            <a:off x="8790686" y="3179621"/>
            <a:ext cx="770400" cy="417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t>_</a:t>
            </a:r>
            <a:endParaRPr lang="zh-CN" altLang="en-US" sz="2800"/>
          </a:p>
        </p:txBody>
      </p:sp>
      <p:sp>
        <p:nvSpPr>
          <p:cNvPr id="16" name="圆角矩形 16">
            <a:extLst>
              <a:ext uri="{FF2B5EF4-FFF2-40B4-BE49-F238E27FC236}">
                <a16:creationId xmlns:a16="http://schemas.microsoft.com/office/drawing/2014/main" id="{14FBEA40-2529-409A-8A21-4F86A55E6EFF}"/>
              </a:ext>
            </a:extLst>
          </p:cNvPr>
          <p:cNvSpPr/>
          <p:nvPr/>
        </p:nvSpPr>
        <p:spPr>
          <a:xfrm>
            <a:off x="665019" y="1392376"/>
            <a:ext cx="1953491" cy="6650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Proposer1</a:t>
            </a:r>
            <a:endParaRPr lang="zh-CN" altLang="en-US" sz="2400"/>
          </a:p>
        </p:txBody>
      </p:sp>
      <p:sp>
        <p:nvSpPr>
          <p:cNvPr id="17" name="圆角矩形 17">
            <a:extLst>
              <a:ext uri="{FF2B5EF4-FFF2-40B4-BE49-F238E27FC236}">
                <a16:creationId xmlns:a16="http://schemas.microsoft.com/office/drawing/2014/main" id="{0EBC00C7-3A99-4EDE-BF42-56135E00C8E7}"/>
              </a:ext>
            </a:extLst>
          </p:cNvPr>
          <p:cNvSpPr/>
          <p:nvPr/>
        </p:nvSpPr>
        <p:spPr>
          <a:xfrm>
            <a:off x="7051965" y="1336958"/>
            <a:ext cx="3068780" cy="6650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Acceptor1,2,3</a:t>
            </a:r>
            <a:endParaRPr lang="zh-CN" altLang="en-US" sz="2400"/>
          </a:p>
        </p:txBody>
      </p:sp>
      <p:sp>
        <p:nvSpPr>
          <p:cNvPr id="18" name="圆角矩形 18">
            <a:extLst>
              <a:ext uri="{FF2B5EF4-FFF2-40B4-BE49-F238E27FC236}">
                <a16:creationId xmlns:a16="http://schemas.microsoft.com/office/drawing/2014/main" id="{7A19CC23-EED7-432F-8C68-D1C5DBA31F0A}"/>
              </a:ext>
            </a:extLst>
          </p:cNvPr>
          <p:cNvSpPr/>
          <p:nvPr/>
        </p:nvSpPr>
        <p:spPr>
          <a:xfrm>
            <a:off x="7710022" y="2389905"/>
            <a:ext cx="770400" cy="417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t>_</a:t>
            </a:r>
            <a:endParaRPr lang="zh-CN" altLang="en-US" sz="2800"/>
          </a:p>
        </p:txBody>
      </p:sp>
      <p:sp>
        <p:nvSpPr>
          <p:cNvPr id="19" name="圆角矩形 19">
            <a:extLst>
              <a:ext uri="{FF2B5EF4-FFF2-40B4-BE49-F238E27FC236}">
                <a16:creationId xmlns:a16="http://schemas.microsoft.com/office/drawing/2014/main" id="{841CE3A1-CD43-4EB8-9FC1-90B2415622E0}"/>
              </a:ext>
            </a:extLst>
          </p:cNvPr>
          <p:cNvSpPr/>
          <p:nvPr/>
        </p:nvSpPr>
        <p:spPr>
          <a:xfrm>
            <a:off x="6698630" y="2417613"/>
            <a:ext cx="770400" cy="417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t>_</a:t>
            </a:r>
            <a:endParaRPr lang="zh-CN" altLang="en-US" sz="2800"/>
          </a:p>
        </p:txBody>
      </p:sp>
      <p:sp>
        <p:nvSpPr>
          <p:cNvPr id="20" name="圆角矩形 20">
            <a:extLst>
              <a:ext uri="{FF2B5EF4-FFF2-40B4-BE49-F238E27FC236}">
                <a16:creationId xmlns:a16="http://schemas.microsoft.com/office/drawing/2014/main" id="{C35458DB-BCEA-441E-B061-4C030DECBCB7}"/>
              </a:ext>
            </a:extLst>
          </p:cNvPr>
          <p:cNvSpPr/>
          <p:nvPr/>
        </p:nvSpPr>
        <p:spPr>
          <a:xfrm>
            <a:off x="665019" y="4197927"/>
            <a:ext cx="9753599" cy="21820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CN" altLang="en-US" sz="2400" b="1" dirty="0"/>
              <a:t>当</a:t>
            </a:r>
            <a:r>
              <a:rPr lang="en-US" altLang="zh-CN" sz="2400" b="1" dirty="0"/>
              <a:t>Proposer</a:t>
            </a:r>
            <a:r>
              <a:rPr lang="zh-CN" altLang="en-US" sz="2400" b="1" dirty="0"/>
              <a:t>收到</a:t>
            </a:r>
            <a:r>
              <a:rPr lang="en-US" altLang="zh-CN" sz="2400" b="1" dirty="0"/>
              <a:t>phase1</a:t>
            </a:r>
            <a:r>
              <a:rPr lang="zh-CN" altLang="en-US" sz="2400" b="1" dirty="0"/>
              <a:t>中诸多</a:t>
            </a:r>
            <a:r>
              <a:rPr lang="en-US" altLang="zh-CN" sz="2400" b="1" dirty="0"/>
              <a:t>Acceptor</a:t>
            </a:r>
            <a:r>
              <a:rPr lang="zh-CN" altLang="en-US" sz="2400" b="1" dirty="0"/>
              <a:t>发回的应答：</a:t>
            </a:r>
          </a:p>
          <a:p>
            <a:r>
              <a:rPr lang="zh-CN" altLang="en-US" sz="2400" b="1" dirty="0"/>
              <a:t>● 如果</a:t>
            </a:r>
            <a:r>
              <a:rPr lang="en-US" altLang="zh-CN" sz="2400" b="1" dirty="0"/>
              <a:t>ok</a:t>
            </a:r>
            <a:r>
              <a:rPr lang="zh-CN" altLang="en-US" sz="2400" b="1" dirty="0"/>
              <a:t>应答超过半数：</a:t>
            </a:r>
            <a:endParaRPr lang="en-US" altLang="zh-CN" sz="2400" b="1" dirty="0"/>
          </a:p>
          <a:p>
            <a:r>
              <a:rPr lang="zh-CN" altLang="en-US" sz="2400" b="1" dirty="0"/>
              <a:t>        从所有应答中选择</a:t>
            </a:r>
            <a:r>
              <a:rPr lang="en-US" altLang="zh-CN" sz="2400" b="1" dirty="0"/>
              <a:t>vrnd</a:t>
            </a:r>
            <a:r>
              <a:rPr lang="zh-CN" altLang="en-US" sz="2400" b="1" dirty="0"/>
              <a:t>最大的</a:t>
            </a:r>
            <a:r>
              <a:rPr lang="en-US" altLang="zh-CN" sz="2400" b="1" dirty="0"/>
              <a:t>v</a:t>
            </a:r>
            <a:r>
              <a:rPr lang="zh-CN" altLang="en-US" sz="2400" b="1" dirty="0"/>
              <a:t>：不能改变</a:t>
            </a:r>
            <a:r>
              <a:rPr lang="en-US" altLang="zh-CN" sz="2400" b="1" dirty="0"/>
              <a:t>(</a:t>
            </a:r>
            <a:r>
              <a:rPr lang="zh-CN" altLang="en-US" sz="2400" b="1" dirty="0"/>
              <a:t>可能</a:t>
            </a:r>
            <a:r>
              <a:rPr lang="en-US" altLang="zh-CN" sz="2400" b="1" dirty="0"/>
              <a:t>)</a:t>
            </a:r>
            <a:r>
              <a:rPr lang="zh-CN" altLang="en-US" sz="2400" b="1" dirty="0"/>
              <a:t>已经确定的值，</a:t>
            </a:r>
          </a:p>
          <a:p>
            <a:r>
              <a:rPr lang="zh-CN" altLang="en-US" sz="2400" b="1" dirty="0"/>
              <a:t>        如果所有应答的</a:t>
            </a:r>
            <a:r>
              <a:rPr lang="en-US" altLang="zh-CN" sz="2400" b="1" dirty="0"/>
              <a:t>v</a:t>
            </a:r>
            <a:r>
              <a:rPr lang="zh-CN" altLang="en-US" sz="2400" b="1" dirty="0"/>
              <a:t>都是空，可以选择自己要写入的</a:t>
            </a:r>
            <a:r>
              <a:rPr lang="en-US" altLang="zh-CN" sz="2400" b="1" dirty="0"/>
              <a:t>v</a:t>
            </a:r>
            <a:r>
              <a:rPr lang="zh-CN" altLang="en-US" sz="2400" b="1" dirty="0"/>
              <a:t>作为</a:t>
            </a:r>
            <a:r>
              <a:rPr lang="en-US" altLang="zh-CN" sz="2400" b="1" dirty="0"/>
              <a:t>proposal</a:t>
            </a:r>
            <a:r>
              <a:rPr lang="zh-CN" altLang="en-US" sz="2400" b="1" dirty="0"/>
              <a:t>。</a:t>
            </a:r>
            <a:endParaRPr lang="en-US" altLang="zh-CN" sz="2400" b="1" dirty="0"/>
          </a:p>
          <a:p>
            <a:r>
              <a:rPr lang="zh-CN" altLang="en-US" sz="2400" b="1" dirty="0"/>
              <a:t>● 如果</a:t>
            </a:r>
            <a:r>
              <a:rPr lang="en-US" altLang="zh-CN" sz="2400" b="1" dirty="0"/>
              <a:t>ok</a:t>
            </a:r>
            <a:r>
              <a:rPr lang="zh-CN" altLang="en-US" sz="2400" b="1" dirty="0"/>
              <a:t>应答不够多数派，重新获取更大的</a:t>
            </a:r>
            <a:r>
              <a:rPr lang="en-US" altLang="zh-CN" sz="2400" b="1" dirty="0"/>
              <a:t>rnd</a:t>
            </a:r>
            <a:r>
              <a:rPr lang="zh-CN" altLang="en-US" sz="2400" b="1" dirty="0"/>
              <a:t>，发出</a:t>
            </a:r>
            <a:r>
              <a:rPr lang="en-US" altLang="zh-CN" sz="2400" b="1" dirty="0"/>
              <a:t>Prepare</a:t>
            </a:r>
            <a:r>
              <a:rPr lang="zh-CN" altLang="en-US" sz="2400" b="1" dirty="0"/>
              <a:t>请求。</a:t>
            </a:r>
          </a:p>
        </p:txBody>
      </p:sp>
    </p:spTree>
    <p:extLst>
      <p:ext uri="{BB962C8B-B14F-4D97-AF65-F5344CB8AC3E}">
        <p14:creationId xmlns:p14="http://schemas.microsoft.com/office/powerpoint/2010/main" val="31323713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1087BF-CFF8-4F97-B1AA-A1CEC5E66F1B}"/>
              </a:ext>
            </a:extLst>
          </p:cNvPr>
          <p:cNvSpPr>
            <a:spLocks noGrp="1"/>
          </p:cNvSpPr>
          <p:nvPr>
            <p:ph type="title"/>
          </p:nvPr>
        </p:nvSpPr>
        <p:spPr/>
        <p:txBody>
          <a:bodyPr>
            <a:normAutofit/>
          </a:bodyPr>
          <a:lstStyle/>
          <a:p>
            <a:r>
              <a:rPr lang="en-US" altLang="zh-CN" sz="2800" dirty="0"/>
              <a:t>Paxos</a:t>
            </a:r>
            <a:r>
              <a:rPr lang="zh-CN" altLang="en-US" sz="2800" dirty="0"/>
              <a:t>协议第二阶段</a:t>
            </a:r>
          </a:p>
        </p:txBody>
      </p:sp>
      <p:sp>
        <p:nvSpPr>
          <p:cNvPr id="4" name="灯片编号占位符 3">
            <a:extLst>
              <a:ext uri="{FF2B5EF4-FFF2-40B4-BE49-F238E27FC236}">
                <a16:creationId xmlns:a16="http://schemas.microsoft.com/office/drawing/2014/main" id="{B69BFA40-0226-492D-B974-D43B37D02F55}"/>
              </a:ext>
            </a:extLst>
          </p:cNvPr>
          <p:cNvSpPr>
            <a:spLocks noGrp="1"/>
          </p:cNvSpPr>
          <p:nvPr>
            <p:ph type="sldNum" sz="quarter" idx="12"/>
          </p:nvPr>
        </p:nvSpPr>
        <p:spPr/>
        <p:txBody>
          <a:bodyPr/>
          <a:lstStyle/>
          <a:p>
            <a:fld id="{C464E751-8DDD-48F4-87DB-3D6A7AC74B40}" type="slidenum">
              <a:rPr lang="zh-CN" altLang="en-US" smtClean="0"/>
              <a:pPr/>
              <a:t>42</a:t>
            </a:fld>
            <a:endParaRPr lang="zh-CN" altLang="en-US" dirty="0"/>
          </a:p>
        </p:txBody>
      </p:sp>
      <p:sp>
        <p:nvSpPr>
          <p:cNvPr id="5" name="圆角矩形 5">
            <a:extLst>
              <a:ext uri="{FF2B5EF4-FFF2-40B4-BE49-F238E27FC236}">
                <a16:creationId xmlns:a16="http://schemas.microsoft.com/office/drawing/2014/main" id="{9E7DA4C6-9CA9-4559-AD69-2FF4E2292AC4}"/>
              </a:ext>
            </a:extLst>
          </p:cNvPr>
          <p:cNvSpPr/>
          <p:nvPr/>
        </p:nvSpPr>
        <p:spPr>
          <a:xfrm>
            <a:off x="1489356" y="2213720"/>
            <a:ext cx="768938" cy="415644"/>
          </a:xfrm>
          <a:prstGeom prst="roundRect">
            <a:avLst/>
          </a:prstGeom>
          <a:solidFill>
            <a:srgbClr val="00B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2800"/>
              <a:t>X</a:t>
            </a:r>
            <a:endParaRPr lang="zh-CN" altLang="en-US" sz="2800"/>
          </a:p>
        </p:txBody>
      </p:sp>
      <p:sp>
        <p:nvSpPr>
          <p:cNvPr id="6" name="右箭头 6">
            <a:extLst>
              <a:ext uri="{FF2B5EF4-FFF2-40B4-BE49-F238E27FC236}">
                <a16:creationId xmlns:a16="http://schemas.microsoft.com/office/drawing/2014/main" id="{6977BAFA-ADE8-4D65-B659-4AC92A959725}"/>
              </a:ext>
            </a:extLst>
          </p:cNvPr>
          <p:cNvSpPr/>
          <p:nvPr/>
        </p:nvSpPr>
        <p:spPr>
          <a:xfrm>
            <a:off x="2632368" y="2463101"/>
            <a:ext cx="4094016" cy="1246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7">
            <a:extLst>
              <a:ext uri="{FF2B5EF4-FFF2-40B4-BE49-F238E27FC236}">
                <a16:creationId xmlns:a16="http://schemas.microsoft.com/office/drawing/2014/main" id="{33CDEB53-9BEA-4C54-AC21-1F61FC666F3F}"/>
              </a:ext>
            </a:extLst>
          </p:cNvPr>
          <p:cNvSpPr/>
          <p:nvPr/>
        </p:nvSpPr>
        <p:spPr>
          <a:xfrm>
            <a:off x="9296380" y="2331483"/>
            <a:ext cx="900000" cy="338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t>_</a:t>
            </a:r>
            <a:endParaRPr lang="zh-CN" altLang="en-US" sz="2800"/>
          </a:p>
        </p:txBody>
      </p:sp>
      <p:sp>
        <p:nvSpPr>
          <p:cNvPr id="8" name="矩形 7">
            <a:extLst>
              <a:ext uri="{FF2B5EF4-FFF2-40B4-BE49-F238E27FC236}">
                <a16:creationId xmlns:a16="http://schemas.microsoft.com/office/drawing/2014/main" id="{25453A34-A40C-41E1-B2C9-FFE4DADCB53A}"/>
              </a:ext>
            </a:extLst>
          </p:cNvPr>
          <p:cNvSpPr/>
          <p:nvPr/>
        </p:nvSpPr>
        <p:spPr>
          <a:xfrm>
            <a:off x="3276611" y="1860433"/>
            <a:ext cx="3345862" cy="5195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Accept(rnd=1,v=‘X’)</a:t>
            </a:r>
            <a:endParaRPr lang="zh-CN" altLang="en-US" sz="2400" dirty="0"/>
          </a:p>
        </p:txBody>
      </p:sp>
      <p:sp>
        <p:nvSpPr>
          <p:cNvPr id="9" name="圆角矩形 9">
            <a:extLst>
              <a:ext uri="{FF2B5EF4-FFF2-40B4-BE49-F238E27FC236}">
                <a16:creationId xmlns:a16="http://schemas.microsoft.com/office/drawing/2014/main" id="{828D0B29-468E-4E18-83DC-BAFE76EE1B70}"/>
              </a:ext>
            </a:extLst>
          </p:cNvPr>
          <p:cNvSpPr/>
          <p:nvPr/>
        </p:nvSpPr>
        <p:spPr>
          <a:xfrm>
            <a:off x="1510145" y="3419067"/>
            <a:ext cx="777322" cy="362188"/>
          </a:xfrm>
          <a:prstGeom prst="roundRect">
            <a:avLst/>
          </a:prstGeom>
          <a:solidFill>
            <a:srgbClr val="00B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2800"/>
              <a:t>X</a:t>
            </a:r>
            <a:endParaRPr lang="zh-CN" altLang="en-US" sz="2800"/>
          </a:p>
        </p:txBody>
      </p:sp>
      <p:sp>
        <p:nvSpPr>
          <p:cNvPr id="10" name="右箭头 10">
            <a:extLst>
              <a:ext uri="{FF2B5EF4-FFF2-40B4-BE49-F238E27FC236}">
                <a16:creationId xmlns:a16="http://schemas.microsoft.com/office/drawing/2014/main" id="{BF0AD09B-89F0-4042-9ED6-7151ED4016C1}"/>
              </a:ext>
            </a:extLst>
          </p:cNvPr>
          <p:cNvSpPr/>
          <p:nvPr/>
        </p:nvSpPr>
        <p:spPr>
          <a:xfrm flipH="1">
            <a:off x="2757059" y="3647663"/>
            <a:ext cx="3927759" cy="1662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1">
            <a:extLst>
              <a:ext uri="{FF2B5EF4-FFF2-40B4-BE49-F238E27FC236}">
                <a16:creationId xmlns:a16="http://schemas.microsoft.com/office/drawing/2014/main" id="{47D0760C-AD08-45CA-86C6-6620BA084900}"/>
              </a:ext>
            </a:extLst>
          </p:cNvPr>
          <p:cNvSpPr/>
          <p:nvPr/>
        </p:nvSpPr>
        <p:spPr>
          <a:xfrm>
            <a:off x="7031176" y="3141980"/>
            <a:ext cx="900552" cy="339429"/>
          </a:xfrm>
          <a:prstGeom prst="roundRect">
            <a:avLst/>
          </a:prstGeom>
          <a:solidFill>
            <a:srgbClr val="00B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2800"/>
              <a:t>1,X</a:t>
            </a:r>
            <a:r>
              <a:rPr lang="en-US" altLang="zh-CN" sz="2800" baseline="-25000"/>
              <a:t>1</a:t>
            </a:r>
            <a:endParaRPr lang="zh-CN" altLang="en-US" sz="2800"/>
          </a:p>
        </p:txBody>
      </p:sp>
      <p:sp>
        <p:nvSpPr>
          <p:cNvPr id="12" name="矩形 11">
            <a:extLst>
              <a:ext uri="{FF2B5EF4-FFF2-40B4-BE49-F238E27FC236}">
                <a16:creationId xmlns:a16="http://schemas.microsoft.com/office/drawing/2014/main" id="{2112B2FF-E65B-4C37-A455-1A98BCAB2274}"/>
              </a:ext>
            </a:extLst>
          </p:cNvPr>
          <p:cNvSpPr/>
          <p:nvPr/>
        </p:nvSpPr>
        <p:spPr>
          <a:xfrm>
            <a:off x="7024273" y="3675376"/>
            <a:ext cx="2071235" cy="1385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10699B0B-4F4F-460A-AFE0-F2B446FD0C30}"/>
              </a:ext>
            </a:extLst>
          </p:cNvPr>
          <p:cNvSpPr/>
          <p:nvPr/>
        </p:nvSpPr>
        <p:spPr>
          <a:xfrm>
            <a:off x="2673927" y="2698634"/>
            <a:ext cx="4239492" cy="886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Accepted,</a:t>
            </a:r>
          </a:p>
          <a:p>
            <a:pPr algn="ctr"/>
            <a:r>
              <a:rPr lang="en-US" altLang="zh-CN" sz="2400" dirty="0"/>
              <a:t>Accepted,…</a:t>
            </a:r>
            <a:endParaRPr lang="zh-CN" altLang="en-US" sz="2400" dirty="0"/>
          </a:p>
        </p:txBody>
      </p:sp>
      <p:sp>
        <p:nvSpPr>
          <p:cNvPr id="14" name="圆角矩形 15">
            <a:extLst>
              <a:ext uri="{FF2B5EF4-FFF2-40B4-BE49-F238E27FC236}">
                <a16:creationId xmlns:a16="http://schemas.microsoft.com/office/drawing/2014/main" id="{CA8DD6F2-BC92-42B4-A165-09CE08DB0FF6}"/>
              </a:ext>
            </a:extLst>
          </p:cNvPr>
          <p:cNvSpPr/>
          <p:nvPr/>
        </p:nvSpPr>
        <p:spPr>
          <a:xfrm>
            <a:off x="9344870" y="3128125"/>
            <a:ext cx="900000" cy="338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t>_</a:t>
            </a:r>
            <a:endParaRPr lang="zh-CN" altLang="en-US" sz="2800"/>
          </a:p>
        </p:txBody>
      </p:sp>
      <p:sp>
        <p:nvSpPr>
          <p:cNvPr id="15" name="圆角矩形 16">
            <a:extLst>
              <a:ext uri="{FF2B5EF4-FFF2-40B4-BE49-F238E27FC236}">
                <a16:creationId xmlns:a16="http://schemas.microsoft.com/office/drawing/2014/main" id="{29FF476B-0EA4-4685-BA7D-E1C9098FE1F4}"/>
              </a:ext>
            </a:extLst>
          </p:cNvPr>
          <p:cNvSpPr/>
          <p:nvPr/>
        </p:nvSpPr>
        <p:spPr>
          <a:xfrm>
            <a:off x="949037" y="1340880"/>
            <a:ext cx="1953491" cy="6650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Proposer1</a:t>
            </a:r>
            <a:endParaRPr lang="zh-CN" altLang="en-US" sz="2400"/>
          </a:p>
        </p:txBody>
      </p:sp>
      <p:sp>
        <p:nvSpPr>
          <p:cNvPr id="16" name="圆角矩形 17">
            <a:extLst>
              <a:ext uri="{FF2B5EF4-FFF2-40B4-BE49-F238E27FC236}">
                <a16:creationId xmlns:a16="http://schemas.microsoft.com/office/drawing/2014/main" id="{CA5EC347-4A8C-4C10-B37C-6DF4BE373427}"/>
              </a:ext>
            </a:extLst>
          </p:cNvPr>
          <p:cNvSpPr/>
          <p:nvPr/>
        </p:nvSpPr>
        <p:spPr>
          <a:xfrm>
            <a:off x="7335983" y="1285462"/>
            <a:ext cx="3068780" cy="6650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Acceptor1,2,3</a:t>
            </a:r>
            <a:endParaRPr lang="zh-CN" altLang="en-US" sz="2400"/>
          </a:p>
        </p:txBody>
      </p:sp>
      <p:sp>
        <p:nvSpPr>
          <p:cNvPr id="17" name="圆角矩形 18">
            <a:extLst>
              <a:ext uri="{FF2B5EF4-FFF2-40B4-BE49-F238E27FC236}">
                <a16:creationId xmlns:a16="http://schemas.microsoft.com/office/drawing/2014/main" id="{8586554B-BE95-4C81-9804-93D7446A8367}"/>
              </a:ext>
            </a:extLst>
          </p:cNvPr>
          <p:cNvSpPr/>
          <p:nvPr/>
        </p:nvSpPr>
        <p:spPr>
          <a:xfrm>
            <a:off x="8097950" y="2338409"/>
            <a:ext cx="900000" cy="338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t>_</a:t>
            </a:r>
            <a:endParaRPr lang="zh-CN" altLang="en-US" sz="2800"/>
          </a:p>
        </p:txBody>
      </p:sp>
      <p:sp>
        <p:nvSpPr>
          <p:cNvPr id="18" name="圆角矩形 19">
            <a:extLst>
              <a:ext uri="{FF2B5EF4-FFF2-40B4-BE49-F238E27FC236}">
                <a16:creationId xmlns:a16="http://schemas.microsoft.com/office/drawing/2014/main" id="{CEB846C6-82A3-4ABD-A2EF-CFCBBDCDF052}"/>
              </a:ext>
            </a:extLst>
          </p:cNvPr>
          <p:cNvSpPr/>
          <p:nvPr/>
        </p:nvSpPr>
        <p:spPr>
          <a:xfrm>
            <a:off x="6982648" y="2366117"/>
            <a:ext cx="900000" cy="338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t>_</a:t>
            </a:r>
            <a:endParaRPr lang="zh-CN" altLang="en-US" sz="2800"/>
          </a:p>
        </p:txBody>
      </p:sp>
      <p:sp>
        <p:nvSpPr>
          <p:cNvPr id="19" name="圆角矩形 20">
            <a:extLst>
              <a:ext uri="{FF2B5EF4-FFF2-40B4-BE49-F238E27FC236}">
                <a16:creationId xmlns:a16="http://schemas.microsoft.com/office/drawing/2014/main" id="{EDA3EC43-A843-4FB3-8502-65EF1518C59A}"/>
              </a:ext>
            </a:extLst>
          </p:cNvPr>
          <p:cNvSpPr/>
          <p:nvPr/>
        </p:nvSpPr>
        <p:spPr>
          <a:xfrm>
            <a:off x="8181112" y="3128124"/>
            <a:ext cx="900552" cy="339429"/>
          </a:xfrm>
          <a:prstGeom prst="roundRect">
            <a:avLst/>
          </a:prstGeom>
          <a:solidFill>
            <a:srgbClr val="00B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2800"/>
              <a:t>1,X</a:t>
            </a:r>
            <a:r>
              <a:rPr lang="en-US" altLang="zh-CN" sz="2800" baseline="-25000"/>
              <a:t>1</a:t>
            </a:r>
            <a:endParaRPr lang="zh-CN" altLang="en-US" sz="2800"/>
          </a:p>
        </p:txBody>
      </p:sp>
      <p:sp>
        <p:nvSpPr>
          <p:cNvPr id="20" name="圆角矩形 21">
            <a:extLst>
              <a:ext uri="{FF2B5EF4-FFF2-40B4-BE49-F238E27FC236}">
                <a16:creationId xmlns:a16="http://schemas.microsoft.com/office/drawing/2014/main" id="{6A6E7774-4AB7-4626-B0F0-0C88CB9BD2DC}"/>
              </a:ext>
            </a:extLst>
          </p:cNvPr>
          <p:cNvSpPr/>
          <p:nvPr/>
        </p:nvSpPr>
        <p:spPr>
          <a:xfrm>
            <a:off x="955969" y="4104868"/>
            <a:ext cx="9455726" cy="9203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zh-CN" altLang="en-US" sz="2400" dirty="0"/>
              <a:t>发送</a:t>
            </a:r>
            <a:r>
              <a:rPr lang="en-US" altLang="zh-CN" sz="2400" b="1" dirty="0"/>
              <a:t>phase2</a:t>
            </a:r>
            <a:r>
              <a:rPr lang="zh-CN" altLang="en-US" sz="2400" b="1" dirty="0"/>
              <a:t>，带上</a:t>
            </a:r>
            <a:r>
              <a:rPr lang="en-US" altLang="zh-CN" sz="2400" b="1" dirty="0"/>
              <a:t>rnd</a:t>
            </a:r>
            <a:r>
              <a:rPr lang="zh-CN" altLang="en-US" sz="2400" b="1" dirty="0"/>
              <a:t>和上一步决定的</a:t>
            </a:r>
            <a:r>
              <a:rPr lang="en-US" altLang="zh-CN" sz="2400" b="1" dirty="0"/>
              <a:t>v</a:t>
            </a:r>
            <a:r>
              <a:rPr lang="zh-CN" altLang="en-US" sz="2400" b="1" dirty="0"/>
              <a:t>（可能是</a:t>
            </a:r>
            <a:r>
              <a:rPr lang="en-US" altLang="zh-CN" sz="2400" b="1" dirty="0"/>
              <a:t>Acceptor</a:t>
            </a:r>
            <a:r>
              <a:rPr lang="zh-CN" altLang="en-US" sz="2400" b="1" dirty="0"/>
              <a:t>返回的</a:t>
            </a:r>
            <a:r>
              <a:rPr lang="en-US" altLang="zh-CN" sz="2400" b="1" dirty="0"/>
              <a:t>vrnd</a:t>
            </a:r>
            <a:r>
              <a:rPr lang="zh-CN" altLang="en-US" sz="2400" b="1" dirty="0"/>
              <a:t>最大的</a:t>
            </a:r>
            <a:r>
              <a:rPr lang="en-US" altLang="zh-CN" sz="2400" b="1" dirty="0"/>
              <a:t>v</a:t>
            </a:r>
            <a:r>
              <a:rPr lang="zh-CN" altLang="en-US" sz="2400" b="1" dirty="0"/>
              <a:t>，也可能是</a:t>
            </a:r>
            <a:r>
              <a:rPr lang="en-US" altLang="zh-CN" sz="2400" b="1" dirty="0"/>
              <a:t>proposer</a:t>
            </a:r>
            <a:r>
              <a:rPr lang="zh-CN" altLang="en-US" sz="2400" b="1" dirty="0"/>
              <a:t>自己选择的</a:t>
            </a:r>
            <a:r>
              <a:rPr lang="en-US" altLang="zh-CN" sz="2400" b="1" dirty="0"/>
              <a:t>v</a:t>
            </a:r>
            <a:r>
              <a:rPr lang="zh-CN" altLang="en-US" sz="2400" b="1" dirty="0"/>
              <a:t>）。</a:t>
            </a:r>
          </a:p>
        </p:txBody>
      </p:sp>
    </p:spTree>
    <p:extLst>
      <p:ext uri="{BB962C8B-B14F-4D97-AF65-F5344CB8AC3E}">
        <p14:creationId xmlns:p14="http://schemas.microsoft.com/office/powerpoint/2010/main" val="21026162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F18D66-DAC6-4C46-A31B-15C8940C6730}"/>
              </a:ext>
            </a:extLst>
          </p:cNvPr>
          <p:cNvSpPr>
            <a:spLocks noGrp="1"/>
          </p:cNvSpPr>
          <p:nvPr>
            <p:ph type="title"/>
          </p:nvPr>
        </p:nvSpPr>
        <p:spPr/>
        <p:txBody>
          <a:bodyPr/>
          <a:lstStyle/>
          <a:p>
            <a:r>
              <a:rPr lang="en-US" altLang="zh-CN" sz="2800" dirty="0">
                <a:solidFill>
                  <a:prstClr val="black"/>
                </a:solidFill>
              </a:rPr>
              <a:t>Paxos</a:t>
            </a:r>
            <a:r>
              <a:rPr lang="zh-CN" altLang="en-US" sz="2800" dirty="0">
                <a:solidFill>
                  <a:prstClr val="black"/>
                </a:solidFill>
              </a:rPr>
              <a:t>协议第二阶段（续）</a:t>
            </a:r>
            <a:endParaRPr lang="zh-CN" altLang="en-US" dirty="0"/>
          </a:p>
        </p:txBody>
      </p:sp>
      <p:sp>
        <p:nvSpPr>
          <p:cNvPr id="4" name="灯片编号占位符 3">
            <a:extLst>
              <a:ext uri="{FF2B5EF4-FFF2-40B4-BE49-F238E27FC236}">
                <a16:creationId xmlns:a16="http://schemas.microsoft.com/office/drawing/2014/main" id="{D40A6830-5583-4237-B1DE-270420317151}"/>
              </a:ext>
            </a:extLst>
          </p:cNvPr>
          <p:cNvSpPr>
            <a:spLocks noGrp="1"/>
          </p:cNvSpPr>
          <p:nvPr>
            <p:ph type="sldNum" sz="quarter" idx="12"/>
          </p:nvPr>
        </p:nvSpPr>
        <p:spPr/>
        <p:txBody>
          <a:bodyPr/>
          <a:lstStyle/>
          <a:p>
            <a:fld id="{C464E751-8DDD-48F4-87DB-3D6A7AC74B40}" type="slidenum">
              <a:rPr lang="zh-CN" altLang="en-US" smtClean="0"/>
              <a:pPr/>
              <a:t>43</a:t>
            </a:fld>
            <a:endParaRPr lang="zh-CN" altLang="en-US" dirty="0"/>
          </a:p>
        </p:txBody>
      </p:sp>
      <p:sp>
        <p:nvSpPr>
          <p:cNvPr id="5" name="圆角矩形 5">
            <a:extLst>
              <a:ext uri="{FF2B5EF4-FFF2-40B4-BE49-F238E27FC236}">
                <a16:creationId xmlns:a16="http://schemas.microsoft.com/office/drawing/2014/main" id="{E35F1C04-E906-4C25-BE93-3B6D955E26F9}"/>
              </a:ext>
            </a:extLst>
          </p:cNvPr>
          <p:cNvSpPr/>
          <p:nvPr/>
        </p:nvSpPr>
        <p:spPr>
          <a:xfrm>
            <a:off x="1489356" y="2057399"/>
            <a:ext cx="768938" cy="415644"/>
          </a:xfrm>
          <a:prstGeom prst="roundRect">
            <a:avLst/>
          </a:prstGeom>
          <a:solidFill>
            <a:srgbClr val="00B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2800" dirty="0"/>
              <a:t>X</a:t>
            </a:r>
            <a:endParaRPr lang="zh-CN" altLang="en-US" sz="2800" dirty="0"/>
          </a:p>
        </p:txBody>
      </p:sp>
      <p:sp>
        <p:nvSpPr>
          <p:cNvPr id="6" name="右箭头 6">
            <a:extLst>
              <a:ext uri="{FF2B5EF4-FFF2-40B4-BE49-F238E27FC236}">
                <a16:creationId xmlns:a16="http://schemas.microsoft.com/office/drawing/2014/main" id="{F4EEAD33-14E1-46AF-82D5-6BC8C712434C}"/>
              </a:ext>
            </a:extLst>
          </p:cNvPr>
          <p:cNvSpPr/>
          <p:nvPr/>
        </p:nvSpPr>
        <p:spPr>
          <a:xfrm>
            <a:off x="2632368" y="2306780"/>
            <a:ext cx="4094016" cy="1246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7">
            <a:extLst>
              <a:ext uri="{FF2B5EF4-FFF2-40B4-BE49-F238E27FC236}">
                <a16:creationId xmlns:a16="http://schemas.microsoft.com/office/drawing/2014/main" id="{649F86B0-8771-4EE8-B922-42DA8FB0B5C7}"/>
              </a:ext>
            </a:extLst>
          </p:cNvPr>
          <p:cNvSpPr/>
          <p:nvPr/>
        </p:nvSpPr>
        <p:spPr>
          <a:xfrm>
            <a:off x="9296380" y="2175162"/>
            <a:ext cx="900000" cy="338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t>_</a:t>
            </a:r>
            <a:endParaRPr lang="zh-CN" altLang="en-US" sz="2800"/>
          </a:p>
        </p:txBody>
      </p:sp>
      <p:sp>
        <p:nvSpPr>
          <p:cNvPr id="8" name="矩形 7">
            <a:extLst>
              <a:ext uri="{FF2B5EF4-FFF2-40B4-BE49-F238E27FC236}">
                <a16:creationId xmlns:a16="http://schemas.microsoft.com/office/drawing/2014/main" id="{6149A04D-6BD3-4B60-AD7E-7547288D1FFF}"/>
              </a:ext>
            </a:extLst>
          </p:cNvPr>
          <p:cNvSpPr/>
          <p:nvPr/>
        </p:nvSpPr>
        <p:spPr>
          <a:xfrm>
            <a:off x="3276611" y="1704112"/>
            <a:ext cx="3345862" cy="5195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Accept(rnd=1,v=‘X’)</a:t>
            </a:r>
            <a:endParaRPr lang="zh-CN" altLang="en-US" sz="2400" dirty="0"/>
          </a:p>
        </p:txBody>
      </p:sp>
      <p:sp>
        <p:nvSpPr>
          <p:cNvPr id="9" name="圆角矩形 9">
            <a:extLst>
              <a:ext uri="{FF2B5EF4-FFF2-40B4-BE49-F238E27FC236}">
                <a16:creationId xmlns:a16="http://schemas.microsoft.com/office/drawing/2014/main" id="{A8EDAC74-2E04-4FDB-923B-EF804925D44F}"/>
              </a:ext>
            </a:extLst>
          </p:cNvPr>
          <p:cNvSpPr/>
          <p:nvPr/>
        </p:nvSpPr>
        <p:spPr>
          <a:xfrm>
            <a:off x="1510145" y="3262746"/>
            <a:ext cx="777322" cy="362188"/>
          </a:xfrm>
          <a:prstGeom prst="roundRect">
            <a:avLst/>
          </a:prstGeom>
          <a:solidFill>
            <a:srgbClr val="00B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2800"/>
              <a:t>X</a:t>
            </a:r>
            <a:endParaRPr lang="zh-CN" altLang="en-US" sz="2800"/>
          </a:p>
        </p:txBody>
      </p:sp>
      <p:sp>
        <p:nvSpPr>
          <p:cNvPr id="10" name="右箭头 10">
            <a:extLst>
              <a:ext uri="{FF2B5EF4-FFF2-40B4-BE49-F238E27FC236}">
                <a16:creationId xmlns:a16="http://schemas.microsoft.com/office/drawing/2014/main" id="{3B5B3DA5-3DC8-4E3A-923D-9DC80485FE7A}"/>
              </a:ext>
            </a:extLst>
          </p:cNvPr>
          <p:cNvSpPr/>
          <p:nvPr/>
        </p:nvSpPr>
        <p:spPr>
          <a:xfrm flipH="1">
            <a:off x="2757059" y="3491342"/>
            <a:ext cx="3927759" cy="1662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1">
            <a:extLst>
              <a:ext uri="{FF2B5EF4-FFF2-40B4-BE49-F238E27FC236}">
                <a16:creationId xmlns:a16="http://schemas.microsoft.com/office/drawing/2014/main" id="{DFF69CF7-FC20-4576-82FC-A101B84F677F}"/>
              </a:ext>
            </a:extLst>
          </p:cNvPr>
          <p:cNvSpPr/>
          <p:nvPr/>
        </p:nvSpPr>
        <p:spPr>
          <a:xfrm>
            <a:off x="7031176" y="2985659"/>
            <a:ext cx="900552" cy="339429"/>
          </a:xfrm>
          <a:prstGeom prst="roundRect">
            <a:avLst/>
          </a:prstGeom>
          <a:solidFill>
            <a:srgbClr val="00B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2800"/>
              <a:t>1,X</a:t>
            </a:r>
            <a:r>
              <a:rPr lang="en-US" altLang="zh-CN" sz="2800" baseline="-25000"/>
              <a:t>1</a:t>
            </a:r>
            <a:endParaRPr lang="zh-CN" altLang="en-US" sz="2800"/>
          </a:p>
        </p:txBody>
      </p:sp>
      <p:sp>
        <p:nvSpPr>
          <p:cNvPr id="12" name="矩形 11">
            <a:extLst>
              <a:ext uri="{FF2B5EF4-FFF2-40B4-BE49-F238E27FC236}">
                <a16:creationId xmlns:a16="http://schemas.microsoft.com/office/drawing/2014/main" id="{B6F76FFD-F423-426A-8265-07E46E46373F}"/>
              </a:ext>
            </a:extLst>
          </p:cNvPr>
          <p:cNvSpPr/>
          <p:nvPr/>
        </p:nvSpPr>
        <p:spPr>
          <a:xfrm>
            <a:off x="7024273" y="3519055"/>
            <a:ext cx="2071235" cy="1385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27B39E12-B6C4-42F9-86D5-875F10B658AA}"/>
              </a:ext>
            </a:extLst>
          </p:cNvPr>
          <p:cNvSpPr/>
          <p:nvPr/>
        </p:nvSpPr>
        <p:spPr>
          <a:xfrm>
            <a:off x="2673927" y="2542313"/>
            <a:ext cx="4239492" cy="8866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Accepted,</a:t>
            </a:r>
          </a:p>
          <a:p>
            <a:pPr algn="ctr"/>
            <a:r>
              <a:rPr lang="en-US" altLang="zh-CN" sz="2400"/>
              <a:t>Accepted,…</a:t>
            </a:r>
            <a:endParaRPr lang="zh-CN" altLang="en-US" sz="2400"/>
          </a:p>
        </p:txBody>
      </p:sp>
      <p:sp>
        <p:nvSpPr>
          <p:cNvPr id="14" name="圆角矩形 14">
            <a:extLst>
              <a:ext uri="{FF2B5EF4-FFF2-40B4-BE49-F238E27FC236}">
                <a16:creationId xmlns:a16="http://schemas.microsoft.com/office/drawing/2014/main" id="{9708AAB5-3204-408C-94C1-AC634E2EB6AA}"/>
              </a:ext>
            </a:extLst>
          </p:cNvPr>
          <p:cNvSpPr/>
          <p:nvPr/>
        </p:nvSpPr>
        <p:spPr>
          <a:xfrm>
            <a:off x="9344870" y="2971804"/>
            <a:ext cx="900000" cy="338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t>_</a:t>
            </a:r>
            <a:endParaRPr lang="zh-CN" altLang="en-US" sz="2800"/>
          </a:p>
        </p:txBody>
      </p:sp>
      <p:sp>
        <p:nvSpPr>
          <p:cNvPr id="15" name="圆角矩形 15">
            <a:extLst>
              <a:ext uri="{FF2B5EF4-FFF2-40B4-BE49-F238E27FC236}">
                <a16:creationId xmlns:a16="http://schemas.microsoft.com/office/drawing/2014/main" id="{CF154873-5834-45BE-A55E-9C0D5E673C8E}"/>
              </a:ext>
            </a:extLst>
          </p:cNvPr>
          <p:cNvSpPr/>
          <p:nvPr/>
        </p:nvSpPr>
        <p:spPr>
          <a:xfrm>
            <a:off x="949037" y="1184559"/>
            <a:ext cx="1953491" cy="6650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Proposer1</a:t>
            </a:r>
            <a:endParaRPr lang="zh-CN" altLang="en-US" sz="2400"/>
          </a:p>
        </p:txBody>
      </p:sp>
      <p:sp>
        <p:nvSpPr>
          <p:cNvPr id="16" name="圆角矩形 16">
            <a:extLst>
              <a:ext uri="{FF2B5EF4-FFF2-40B4-BE49-F238E27FC236}">
                <a16:creationId xmlns:a16="http://schemas.microsoft.com/office/drawing/2014/main" id="{6944B444-8AEE-47C9-A370-9F156912C601}"/>
              </a:ext>
            </a:extLst>
          </p:cNvPr>
          <p:cNvSpPr/>
          <p:nvPr/>
        </p:nvSpPr>
        <p:spPr>
          <a:xfrm>
            <a:off x="7335983" y="1129141"/>
            <a:ext cx="3068780" cy="66501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t>Acceptor1,2,3</a:t>
            </a:r>
            <a:endParaRPr lang="zh-CN" altLang="en-US" sz="2400"/>
          </a:p>
        </p:txBody>
      </p:sp>
      <p:sp>
        <p:nvSpPr>
          <p:cNvPr id="17" name="圆角矩形 17">
            <a:extLst>
              <a:ext uri="{FF2B5EF4-FFF2-40B4-BE49-F238E27FC236}">
                <a16:creationId xmlns:a16="http://schemas.microsoft.com/office/drawing/2014/main" id="{97E4F35D-B815-4E18-B404-9ED0F02E06FB}"/>
              </a:ext>
            </a:extLst>
          </p:cNvPr>
          <p:cNvSpPr/>
          <p:nvPr/>
        </p:nvSpPr>
        <p:spPr>
          <a:xfrm>
            <a:off x="8097950" y="2182088"/>
            <a:ext cx="900000" cy="338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t>_</a:t>
            </a:r>
            <a:endParaRPr lang="zh-CN" altLang="en-US" sz="2800"/>
          </a:p>
        </p:txBody>
      </p:sp>
      <p:sp>
        <p:nvSpPr>
          <p:cNvPr id="18" name="圆角矩形 18">
            <a:extLst>
              <a:ext uri="{FF2B5EF4-FFF2-40B4-BE49-F238E27FC236}">
                <a16:creationId xmlns:a16="http://schemas.microsoft.com/office/drawing/2014/main" id="{B93C8E86-CC67-46D4-A815-75C86A29772D}"/>
              </a:ext>
            </a:extLst>
          </p:cNvPr>
          <p:cNvSpPr/>
          <p:nvPr/>
        </p:nvSpPr>
        <p:spPr>
          <a:xfrm>
            <a:off x="6982648" y="2209796"/>
            <a:ext cx="900000" cy="338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t>_</a:t>
            </a:r>
            <a:endParaRPr lang="zh-CN" altLang="en-US" sz="2800"/>
          </a:p>
        </p:txBody>
      </p:sp>
      <p:sp>
        <p:nvSpPr>
          <p:cNvPr id="19" name="圆角矩形 19">
            <a:extLst>
              <a:ext uri="{FF2B5EF4-FFF2-40B4-BE49-F238E27FC236}">
                <a16:creationId xmlns:a16="http://schemas.microsoft.com/office/drawing/2014/main" id="{B861B7AE-9A31-41E0-B542-3A6E0EFB215E}"/>
              </a:ext>
            </a:extLst>
          </p:cNvPr>
          <p:cNvSpPr/>
          <p:nvPr/>
        </p:nvSpPr>
        <p:spPr>
          <a:xfrm>
            <a:off x="8181112" y="2971803"/>
            <a:ext cx="900552" cy="339429"/>
          </a:xfrm>
          <a:prstGeom prst="roundRect">
            <a:avLst/>
          </a:prstGeom>
          <a:solidFill>
            <a:srgbClr val="00B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2800"/>
              <a:t>1,X</a:t>
            </a:r>
            <a:r>
              <a:rPr lang="en-US" altLang="zh-CN" sz="2800" baseline="-25000"/>
              <a:t>1</a:t>
            </a:r>
            <a:endParaRPr lang="zh-CN" altLang="en-US" sz="2800"/>
          </a:p>
        </p:txBody>
      </p:sp>
      <p:sp>
        <p:nvSpPr>
          <p:cNvPr id="20" name="圆角矩形 20">
            <a:extLst>
              <a:ext uri="{FF2B5EF4-FFF2-40B4-BE49-F238E27FC236}">
                <a16:creationId xmlns:a16="http://schemas.microsoft.com/office/drawing/2014/main" id="{9906F949-33EF-4174-83DB-73559580966B}"/>
              </a:ext>
            </a:extLst>
          </p:cNvPr>
          <p:cNvSpPr/>
          <p:nvPr/>
        </p:nvSpPr>
        <p:spPr>
          <a:xfrm>
            <a:off x="886691" y="3761508"/>
            <a:ext cx="9441873" cy="17576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ltLang="zh-CN" sz="2400" dirty="0"/>
              <a:t>Acceptor</a:t>
            </a:r>
            <a:r>
              <a:rPr lang="zh-CN" altLang="en-US" sz="2400" dirty="0"/>
              <a:t>：</a:t>
            </a:r>
            <a:endParaRPr lang="en-US" altLang="zh-CN" sz="2400" dirty="0"/>
          </a:p>
          <a:p>
            <a:r>
              <a:rPr lang="zh-CN" altLang="en-US" sz="2400" dirty="0"/>
              <a:t>● 如果</a:t>
            </a:r>
            <a:r>
              <a:rPr lang="en-US" altLang="zh-CN" sz="2400" b="1" dirty="0"/>
              <a:t>rnd</a:t>
            </a:r>
            <a:r>
              <a:rPr lang="zh-CN" altLang="en-US" sz="2400" b="1" dirty="0"/>
              <a:t>小于</a:t>
            </a:r>
            <a:r>
              <a:rPr lang="en-US" altLang="zh-CN" sz="2400" b="1" dirty="0"/>
              <a:t>Acceptor</a:t>
            </a:r>
            <a:r>
              <a:rPr lang="zh-CN" altLang="en-US" sz="2400" b="1" dirty="0"/>
              <a:t>的</a:t>
            </a:r>
            <a:r>
              <a:rPr lang="en-US" altLang="zh-CN" sz="2400" b="1" dirty="0"/>
              <a:t>last_rnd</a:t>
            </a:r>
            <a:r>
              <a:rPr lang="zh-CN" altLang="en-US" sz="2400" b="1" dirty="0"/>
              <a:t>，拒绝其</a:t>
            </a:r>
            <a:r>
              <a:rPr lang="en-US" altLang="zh-CN" sz="2400" b="1" dirty="0"/>
              <a:t>Accept</a:t>
            </a:r>
            <a:r>
              <a:rPr lang="zh-CN" altLang="en-US" sz="2400" b="1" dirty="0"/>
              <a:t>请求；</a:t>
            </a:r>
          </a:p>
          <a:p>
            <a:r>
              <a:rPr lang="zh-CN" altLang="en-US" sz="2400" dirty="0"/>
              <a:t>● 如果</a:t>
            </a:r>
            <a:r>
              <a:rPr lang="en-US" altLang="zh-CN" sz="2400" b="1" dirty="0"/>
              <a:t>rnd</a:t>
            </a:r>
            <a:r>
              <a:rPr lang="zh-CN" altLang="en-US" sz="2400" b="1" dirty="0"/>
              <a:t>大于或等于</a:t>
            </a:r>
            <a:r>
              <a:rPr lang="en-US" altLang="zh-CN" sz="2400" b="1" dirty="0"/>
              <a:t>Acceptor</a:t>
            </a:r>
            <a:r>
              <a:rPr lang="zh-CN" altLang="en-US" sz="2400" b="1" dirty="0"/>
              <a:t>的</a:t>
            </a:r>
            <a:r>
              <a:rPr lang="en-US" altLang="zh-CN" sz="2400" b="1" dirty="0"/>
              <a:t>last_rnd</a:t>
            </a:r>
            <a:r>
              <a:rPr lang="zh-CN" altLang="en-US" sz="2400" b="1" dirty="0"/>
              <a:t>，</a:t>
            </a:r>
            <a:r>
              <a:rPr lang="zh-CN" altLang="en-US" sz="2400" dirty="0"/>
              <a:t>将</a:t>
            </a:r>
            <a:r>
              <a:rPr lang="en-US" altLang="zh-CN" sz="2400" b="1" dirty="0"/>
              <a:t>phase2</a:t>
            </a:r>
            <a:r>
              <a:rPr lang="zh-CN" altLang="en-US" sz="2400" b="1" dirty="0"/>
              <a:t>请求中的</a:t>
            </a:r>
            <a:r>
              <a:rPr lang="en-US" altLang="zh-CN" sz="2400" b="1" dirty="0"/>
              <a:t>v</a:t>
            </a:r>
            <a:r>
              <a:rPr lang="zh-CN" altLang="en-US" sz="2400" b="1" dirty="0"/>
              <a:t>写入本地，记此</a:t>
            </a:r>
            <a:r>
              <a:rPr lang="en-US" altLang="zh-CN" sz="2400" b="1" dirty="0"/>
              <a:t>v</a:t>
            </a:r>
            <a:r>
              <a:rPr lang="zh-CN" altLang="en-US" sz="2400" b="1" dirty="0"/>
              <a:t>为已接受（选定）的值，同时记住</a:t>
            </a:r>
            <a:r>
              <a:rPr lang="en-US" altLang="zh-CN" sz="2400" b="1" dirty="0"/>
              <a:t>rnd</a:t>
            </a:r>
            <a:r>
              <a:rPr lang="zh-CN" altLang="en-US" sz="2400" b="1" dirty="0"/>
              <a:t>。</a:t>
            </a:r>
          </a:p>
        </p:txBody>
      </p:sp>
      <p:sp>
        <p:nvSpPr>
          <p:cNvPr id="21" name="矩形 20">
            <a:extLst>
              <a:ext uri="{FF2B5EF4-FFF2-40B4-BE49-F238E27FC236}">
                <a16:creationId xmlns:a16="http://schemas.microsoft.com/office/drawing/2014/main" id="{ABA95150-978B-4777-841B-4338D3790AFF}"/>
              </a:ext>
            </a:extLst>
          </p:cNvPr>
          <p:cNvSpPr/>
          <p:nvPr/>
        </p:nvSpPr>
        <p:spPr>
          <a:xfrm>
            <a:off x="906646" y="5764314"/>
            <a:ext cx="10197772" cy="830997"/>
          </a:xfrm>
          <a:prstGeom prst="rect">
            <a:avLst/>
          </a:prstGeom>
        </p:spPr>
        <p:txBody>
          <a:bodyPr wrap="square">
            <a:spAutoFit/>
          </a:bodyPr>
          <a:lstStyle/>
          <a:p>
            <a:r>
              <a:rPr lang="zh-CN" altLang="en-US" sz="2400" dirty="0">
                <a:solidFill>
                  <a:srgbClr val="FF0000"/>
                </a:solidFill>
                <a:latin typeface="微软雅黑" panose="020B0503020204020204" pitchFamily="34" charset="-122"/>
                <a:ea typeface="微软雅黑" panose="020B0503020204020204" pitchFamily="34" charset="-122"/>
              </a:rPr>
              <a:t>在此之后，</a:t>
            </a:r>
            <a:r>
              <a:rPr lang="en-US" altLang="zh-CN" sz="2400" dirty="0">
                <a:solidFill>
                  <a:srgbClr val="FF0000"/>
                </a:solidFill>
                <a:latin typeface="微软雅黑" panose="020B0503020204020204" pitchFamily="34" charset="-122"/>
                <a:ea typeface="微软雅黑" panose="020B0503020204020204" pitchFamily="34" charset="-122"/>
              </a:rPr>
              <a:t>Acceptor</a:t>
            </a:r>
            <a:r>
              <a:rPr lang="zh-CN" altLang="en-US" sz="2400" dirty="0">
                <a:solidFill>
                  <a:srgbClr val="FF0000"/>
                </a:solidFill>
                <a:latin typeface="微软雅黑" panose="020B0503020204020204" pitchFamily="34" charset="-122"/>
                <a:ea typeface="微软雅黑" panose="020B0503020204020204" pitchFamily="34" charset="-122"/>
              </a:rPr>
              <a:t>发送</a:t>
            </a:r>
            <a:r>
              <a:rPr lang="en-US" altLang="zh-CN" sz="2400" b="1" dirty="0">
                <a:solidFill>
                  <a:srgbClr val="FF0000"/>
                </a:solidFill>
                <a:latin typeface="微软雅黑" panose="020B0503020204020204" pitchFamily="34" charset="-122"/>
                <a:ea typeface="微软雅黑" panose="020B0503020204020204" pitchFamily="34" charset="-122"/>
              </a:rPr>
              <a:t>phase3 </a:t>
            </a:r>
            <a:r>
              <a:rPr lang="zh-CN" altLang="en-US" sz="2400" b="1" dirty="0">
                <a:solidFill>
                  <a:srgbClr val="FF0000"/>
                </a:solidFill>
                <a:latin typeface="微软雅黑" panose="020B0503020204020204" pitchFamily="34" charset="-122"/>
                <a:ea typeface="微软雅黑" panose="020B0503020204020204" pitchFamily="34" charset="-122"/>
              </a:rPr>
              <a:t>到所有</a:t>
            </a:r>
            <a:r>
              <a:rPr lang="en-US" altLang="zh-CN" sz="2400" b="1" dirty="0">
                <a:solidFill>
                  <a:srgbClr val="FF0000"/>
                </a:solidFill>
                <a:latin typeface="微软雅黑" panose="020B0503020204020204" pitchFamily="34" charset="-122"/>
                <a:ea typeface="微软雅黑" panose="020B0503020204020204" pitchFamily="34" charset="-122"/>
              </a:rPr>
              <a:t>learner</a:t>
            </a:r>
            <a:r>
              <a:rPr lang="zh-CN" altLang="en-US" sz="2400" b="1" dirty="0">
                <a:solidFill>
                  <a:srgbClr val="FF0000"/>
                </a:solidFill>
                <a:latin typeface="微软雅黑" panose="020B0503020204020204" pitchFamily="34" charset="-122"/>
                <a:ea typeface="微软雅黑" panose="020B0503020204020204" pitchFamily="34" charset="-122"/>
              </a:rPr>
              <a:t>角色，让</a:t>
            </a:r>
            <a:r>
              <a:rPr lang="en-US" altLang="zh-CN" sz="2400" b="1" dirty="0">
                <a:solidFill>
                  <a:srgbClr val="FF0000"/>
                </a:solidFill>
                <a:latin typeface="微软雅黑" panose="020B0503020204020204" pitchFamily="34" charset="-122"/>
                <a:ea typeface="微软雅黑" panose="020B0503020204020204" pitchFamily="34" charset="-122"/>
              </a:rPr>
              <a:t>learner</a:t>
            </a:r>
            <a:r>
              <a:rPr lang="zh-CN" altLang="en-US" sz="2400" b="1" dirty="0">
                <a:solidFill>
                  <a:srgbClr val="FF0000"/>
                </a:solidFill>
                <a:latin typeface="微软雅黑" panose="020B0503020204020204" pitchFamily="34" charset="-122"/>
                <a:ea typeface="微软雅黑" panose="020B0503020204020204" pitchFamily="34" charset="-122"/>
              </a:rPr>
              <a:t>知道决策结果。</a:t>
            </a:r>
            <a:endParaRPr lang="zh-CN" altLang="en-US" sz="24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83230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6AB83F-294A-42F5-9A2D-6BBA8C744945}"/>
              </a:ext>
            </a:extLst>
          </p:cNvPr>
          <p:cNvSpPr>
            <a:spLocks noGrp="1"/>
          </p:cNvSpPr>
          <p:nvPr>
            <p:ph type="title"/>
          </p:nvPr>
        </p:nvSpPr>
        <p:spPr/>
        <p:txBody>
          <a:bodyPr>
            <a:normAutofit/>
          </a:bodyPr>
          <a:lstStyle/>
          <a:p>
            <a:r>
              <a:rPr lang="en-US" altLang="zh-CN" sz="2800" b="1" dirty="0"/>
              <a:t>10.3.2 Raft</a:t>
            </a:r>
            <a:r>
              <a:rPr lang="zh-CN" altLang="en-US" sz="2800" b="1" dirty="0"/>
              <a:t>协议</a:t>
            </a:r>
            <a:endParaRPr lang="en-US" altLang="zh-CN" sz="2800" b="1" dirty="0"/>
          </a:p>
        </p:txBody>
      </p:sp>
      <p:sp>
        <p:nvSpPr>
          <p:cNvPr id="3" name="内容占位符 2">
            <a:extLst>
              <a:ext uri="{FF2B5EF4-FFF2-40B4-BE49-F238E27FC236}">
                <a16:creationId xmlns:a16="http://schemas.microsoft.com/office/drawing/2014/main" id="{64A8EE80-C932-4BF1-B53F-7B3487FC337B}"/>
              </a:ext>
            </a:extLst>
          </p:cNvPr>
          <p:cNvSpPr>
            <a:spLocks noGrp="1"/>
          </p:cNvSpPr>
          <p:nvPr>
            <p:ph idx="1"/>
          </p:nvPr>
        </p:nvSpPr>
        <p:spPr>
          <a:xfrm>
            <a:off x="838200" y="1285461"/>
            <a:ext cx="10515600" cy="4956011"/>
          </a:xfrm>
        </p:spPr>
        <p:txBody>
          <a:bodyPr>
            <a:noAutofit/>
          </a:bodyPr>
          <a:lstStyle/>
          <a:p>
            <a:r>
              <a:rPr lang="en-US" altLang="zh-CN" sz="2400" b="1" dirty="0"/>
              <a:t>10.3.2.1 </a:t>
            </a:r>
            <a:r>
              <a:rPr lang="zh-CN" altLang="en-US" sz="2400" b="1" dirty="0"/>
              <a:t>概述</a:t>
            </a:r>
            <a:endParaRPr lang="en-US" altLang="zh-CN" sz="2400" b="1" dirty="0"/>
          </a:p>
          <a:p>
            <a:r>
              <a:rPr lang="en-US" altLang="zh-CN" sz="2400" dirty="0"/>
              <a:t>       Paxos</a:t>
            </a:r>
            <a:r>
              <a:rPr lang="zh-CN" altLang="zh-CN" sz="2400" dirty="0"/>
              <a:t>协议</a:t>
            </a:r>
            <a:r>
              <a:rPr lang="zh-CN" altLang="en-US" sz="2400" dirty="0"/>
              <a:t>出现后长期被认为</a:t>
            </a:r>
            <a:r>
              <a:rPr lang="zh-CN" altLang="zh-CN" sz="2400" dirty="0"/>
              <a:t>是分布式一致性协议的标准，但是由于</a:t>
            </a:r>
            <a:r>
              <a:rPr lang="zh-CN" altLang="en-US" sz="2400" dirty="0"/>
              <a:t>其</a:t>
            </a:r>
            <a:r>
              <a:rPr lang="zh-CN" altLang="zh-CN" sz="2400" dirty="0"/>
              <a:t>难以理解和实现，后来就有人在其基础上发展形成了</a:t>
            </a:r>
            <a:r>
              <a:rPr lang="en-US" altLang="zh-CN" sz="2400" dirty="0"/>
              <a:t>Raft</a:t>
            </a:r>
            <a:r>
              <a:rPr lang="zh-CN" altLang="zh-CN" sz="2400" dirty="0"/>
              <a:t>协议。</a:t>
            </a:r>
            <a:endParaRPr lang="en-US" altLang="zh-CN" sz="2400" dirty="0"/>
          </a:p>
          <a:p>
            <a:r>
              <a:rPr lang="en-US" altLang="zh-CN" sz="2400" dirty="0"/>
              <a:t>       Raft</a:t>
            </a:r>
            <a:r>
              <a:rPr lang="zh-CN" altLang="en-US" sz="2400" dirty="0"/>
              <a:t>协议是一个</a:t>
            </a:r>
            <a:r>
              <a:rPr lang="zh-CN" altLang="en-US" sz="2400" dirty="0">
                <a:solidFill>
                  <a:srgbClr val="FF0000"/>
                </a:solidFill>
              </a:rPr>
              <a:t>基于复制状态机的、易理解的、易实现的、分布式强一致性</a:t>
            </a:r>
            <a:r>
              <a:rPr lang="zh-CN" altLang="en-US" sz="2400" dirty="0"/>
              <a:t>算法。</a:t>
            </a:r>
            <a:endParaRPr lang="en-US" altLang="zh-CN" sz="2400" dirty="0"/>
          </a:p>
          <a:p>
            <a:endParaRPr lang="en-US" altLang="zh-CN" sz="800" dirty="0"/>
          </a:p>
          <a:p>
            <a:r>
              <a:rPr lang="zh-CN" altLang="en-US" sz="2400" dirty="0"/>
              <a:t>协议特点：利用更强的假设减少了状态空间；</a:t>
            </a:r>
            <a:endParaRPr lang="en-US" altLang="zh-CN" sz="2400" dirty="0"/>
          </a:p>
          <a:p>
            <a:r>
              <a:rPr lang="zh-CN" altLang="en-US" sz="2400" dirty="0"/>
              <a:t>                 问题解耦（  领袖选举（</a:t>
            </a:r>
            <a:r>
              <a:rPr lang="en-US" altLang="zh-CN" sz="2400" dirty="0"/>
              <a:t>leader election</a:t>
            </a:r>
            <a:r>
              <a:rPr lang="zh-CN" altLang="en-US" sz="2400" dirty="0"/>
              <a:t>）</a:t>
            </a:r>
            <a:endParaRPr lang="en-US" altLang="zh-CN" sz="2400" dirty="0"/>
          </a:p>
          <a:p>
            <a:r>
              <a:rPr lang="zh-CN" altLang="en-US" sz="2400" dirty="0"/>
              <a:t>                                    日志复制（</a:t>
            </a:r>
            <a:r>
              <a:rPr lang="en-US" altLang="zh-CN" sz="2400" dirty="0"/>
              <a:t>log replication</a:t>
            </a:r>
            <a:r>
              <a:rPr lang="zh-CN" altLang="en-US" sz="2400" dirty="0"/>
              <a:t>）</a:t>
            </a:r>
            <a:endParaRPr lang="en-US" altLang="zh-CN" sz="2400" dirty="0"/>
          </a:p>
          <a:p>
            <a:r>
              <a:rPr lang="en-US" altLang="zh-CN" sz="2400" dirty="0"/>
              <a:t>                                    </a:t>
            </a:r>
            <a:r>
              <a:rPr lang="zh-CN" altLang="en-US" sz="2400" dirty="0"/>
              <a:t>安全性（</a:t>
            </a:r>
            <a:r>
              <a:rPr lang="en-US" altLang="zh-CN" sz="2400" dirty="0"/>
              <a:t>safety</a:t>
            </a:r>
            <a:r>
              <a:rPr lang="zh-CN" altLang="en-US" sz="2400" dirty="0"/>
              <a:t>）和成员变化）。</a:t>
            </a:r>
            <a:endParaRPr lang="en-US" altLang="zh-CN" sz="2400" dirty="0"/>
          </a:p>
          <a:p>
            <a:endParaRPr lang="zh-CN" altLang="en-US" sz="2400" dirty="0"/>
          </a:p>
        </p:txBody>
      </p:sp>
      <p:sp>
        <p:nvSpPr>
          <p:cNvPr id="4" name="灯片编号占位符 3">
            <a:extLst>
              <a:ext uri="{FF2B5EF4-FFF2-40B4-BE49-F238E27FC236}">
                <a16:creationId xmlns:a16="http://schemas.microsoft.com/office/drawing/2014/main" id="{4ED7440C-3DEC-4C34-BF28-BECBC436BB2D}"/>
              </a:ext>
            </a:extLst>
          </p:cNvPr>
          <p:cNvSpPr>
            <a:spLocks noGrp="1"/>
          </p:cNvSpPr>
          <p:nvPr>
            <p:ph type="sldNum" sz="quarter" idx="12"/>
          </p:nvPr>
        </p:nvSpPr>
        <p:spPr/>
        <p:txBody>
          <a:bodyPr/>
          <a:lstStyle/>
          <a:p>
            <a:fld id="{C464E751-8DDD-48F4-87DB-3D6A7AC74B40}" type="slidenum">
              <a:rPr lang="zh-CN" altLang="en-US" smtClean="0"/>
              <a:pPr/>
              <a:t>44</a:t>
            </a:fld>
            <a:endParaRPr lang="zh-CN" altLang="en-US" dirty="0"/>
          </a:p>
        </p:txBody>
      </p:sp>
    </p:spTree>
    <p:extLst>
      <p:ext uri="{BB962C8B-B14F-4D97-AF65-F5344CB8AC3E}">
        <p14:creationId xmlns:p14="http://schemas.microsoft.com/office/powerpoint/2010/main" val="16016684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A4A4E76-2AB1-4D8C-BAB1-08456F37DB00}"/>
              </a:ext>
            </a:extLst>
          </p:cNvPr>
          <p:cNvSpPr>
            <a:spLocks noGrp="1"/>
          </p:cNvSpPr>
          <p:nvPr>
            <p:ph idx="1"/>
          </p:nvPr>
        </p:nvSpPr>
        <p:spPr>
          <a:xfrm>
            <a:off x="838200" y="471055"/>
            <a:ext cx="10515600" cy="5964381"/>
          </a:xfrm>
        </p:spPr>
        <p:txBody>
          <a:bodyPr/>
          <a:lstStyle/>
          <a:p>
            <a:r>
              <a:rPr lang="zh-CN" altLang="zh-CN" sz="2400" dirty="0"/>
              <a:t>在</a:t>
            </a:r>
            <a:r>
              <a:rPr lang="en-US" altLang="zh-CN" sz="2400" dirty="0"/>
              <a:t>Raft</a:t>
            </a:r>
            <a:r>
              <a:rPr lang="zh-CN" altLang="zh-CN" sz="2400" dirty="0"/>
              <a:t>协议中，有三种角色：</a:t>
            </a:r>
            <a:endParaRPr lang="en-US" altLang="zh-CN" sz="2400" dirty="0"/>
          </a:p>
          <a:p>
            <a:pPr marL="342900" lvl="1" indent="-342900">
              <a:buFont typeface="Wingdings" panose="05000000000000000000" pitchFamily="2" charset="2"/>
              <a:buChar char="Ø"/>
            </a:pPr>
            <a:r>
              <a:rPr lang="en-US" altLang="zh-CN" dirty="0">
                <a:solidFill>
                  <a:srgbClr val="FF0000"/>
                </a:solidFill>
              </a:rPr>
              <a:t>Leader</a:t>
            </a:r>
            <a:r>
              <a:rPr lang="zh-CN" altLang="en-US" dirty="0"/>
              <a:t>：领导者，接受客户端请求，并向</a:t>
            </a:r>
            <a:r>
              <a:rPr lang="en-US" altLang="zh-CN" dirty="0"/>
              <a:t>Follower</a:t>
            </a:r>
            <a:r>
              <a:rPr lang="zh-CN" altLang="en-US" dirty="0"/>
              <a:t>同步请求日志，当日志</a:t>
            </a:r>
            <a:r>
              <a:rPr lang="zh-CN" altLang="en-US" dirty="0">
                <a:solidFill>
                  <a:srgbClr val="FF0000"/>
                </a:solidFill>
              </a:rPr>
              <a:t>同步到大多数节点后</a:t>
            </a:r>
            <a:r>
              <a:rPr lang="zh-CN" altLang="en-US" dirty="0"/>
              <a:t>通知</a:t>
            </a:r>
            <a:r>
              <a:rPr lang="en-US" altLang="zh-CN" dirty="0"/>
              <a:t>Follower</a:t>
            </a:r>
            <a:r>
              <a:rPr lang="zh-CN" altLang="en-US" dirty="0"/>
              <a:t>提交日志；</a:t>
            </a:r>
            <a:endParaRPr lang="en-US" altLang="zh-CN" dirty="0"/>
          </a:p>
          <a:p>
            <a:pPr marL="342900" lvl="1" indent="-342900">
              <a:buFont typeface="Wingdings" panose="05000000000000000000" pitchFamily="2" charset="2"/>
              <a:buChar char="Ø"/>
            </a:pPr>
            <a:r>
              <a:rPr lang="en-US" altLang="zh-CN" dirty="0">
                <a:solidFill>
                  <a:srgbClr val="FF0000"/>
                </a:solidFill>
              </a:rPr>
              <a:t>Follower</a:t>
            </a:r>
            <a:r>
              <a:rPr lang="zh-CN" altLang="en-US" dirty="0"/>
              <a:t>：跟从者，接受并持久化</a:t>
            </a:r>
            <a:r>
              <a:rPr lang="en-US" altLang="zh-CN" dirty="0"/>
              <a:t>Leader</a:t>
            </a:r>
            <a:r>
              <a:rPr lang="zh-CN" altLang="en-US" dirty="0"/>
              <a:t>同步的日志，在</a:t>
            </a:r>
            <a:r>
              <a:rPr lang="en-US" altLang="zh-CN" dirty="0"/>
              <a:t>Leader</a:t>
            </a:r>
            <a:r>
              <a:rPr lang="zh-CN" altLang="en-US" dirty="0">
                <a:solidFill>
                  <a:srgbClr val="FF0000"/>
                </a:solidFill>
              </a:rPr>
              <a:t>告之日志可以提交之后，执行本地的提交日志动作</a:t>
            </a:r>
            <a:r>
              <a:rPr lang="zh-CN" altLang="en-US" dirty="0"/>
              <a:t>；</a:t>
            </a:r>
            <a:endParaRPr lang="en-US" altLang="zh-CN" dirty="0"/>
          </a:p>
          <a:p>
            <a:pPr marL="342900" lvl="1" indent="-342900">
              <a:buFont typeface="Wingdings" panose="05000000000000000000" pitchFamily="2" charset="2"/>
              <a:buChar char="Ø"/>
            </a:pPr>
            <a:r>
              <a:rPr lang="en-US" altLang="zh-CN" dirty="0">
                <a:solidFill>
                  <a:srgbClr val="FF0000"/>
                </a:solidFill>
              </a:rPr>
              <a:t>Candidate</a:t>
            </a:r>
            <a:r>
              <a:rPr lang="zh-CN" altLang="en-US" dirty="0"/>
              <a:t>：候选者，</a:t>
            </a:r>
            <a:r>
              <a:rPr lang="en-US" altLang="zh-CN" dirty="0"/>
              <a:t>Leader</a:t>
            </a:r>
            <a:r>
              <a:rPr lang="zh-CN" altLang="en-US" dirty="0"/>
              <a:t>选举过程中的临时参选者角色。</a:t>
            </a:r>
            <a:endParaRPr lang="en-US" altLang="zh-CN" dirty="0"/>
          </a:p>
          <a:p>
            <a:pPr lvl="1"/>
            <a:r>
              <a:rPr lang="en-US" altLang="zh-CN" dirty="0">
                <a:solidFill>
                  <a:srgbClr val="00B0F0"/>
                </a:solidFill>
              </a:rPr>
              <a:t>       Raft</a:t>
            </a:r>
            <a:r>
              <a:rPr lang="zh-CN" altLang="en-US" dirty="0">
                <a:solidFill>
                  <a:srgbClr val="00B0F0"/>
                </a:solidFill>
              </a:rPr>
              <a:t>要求系统在任意时刻最多只有一个</a:t>
            </a:r>
            <a:r>
              <a:rPr lang="en-US" altLang="zh-CN" dirty="0">
                <a:solidFill>
                  <a:srgbClr val="00B0F0"/>
                </a:solidFill>
              </a:rPr>
              <a:t>Leader</a:t>
            </a:r>
            <a:r>
              <a:rPr lang="zh-CN" altLang="en-US" dirty="0">
                <a:solidFill>
                  <a:srgbClr val="00B0F0"/>
                </a:solidFill>
              </a:rPr>
              <a:t>，正常工作期间只有</a:t>
            </a:r>
            <a:r>
              <a:rPr lang="en-US" altLang="zh-CN" dirty="0">
                <a:solidFill>
                  <a:srgbClr val="00B0F0"/>
                </a:solidFill>
              </a:rPr>
              <a:t>Leader</a:t>
            </a:r>
            <a:r>
              <a:rPr lang="zh-CN" altLang="en-US" dirty="0">
                <a:solidFill>
                  <a:srgbClr val="00B0F0"/>
                </a:solidFill>
              </a:rPr>
              <a:t>和</a:t>
            </a:r>
            <a:r>
              <a:rPr lang="en-US" altLang="zh-CN" dirty="0">
                <a:solidFill>
                  <a:srgbClr val="00B0F0"/>
                </a:solidFill>
              </a:rPr>
              <a:t>Followers</a:t>
            </a:r>
            <a:r>
              <a:rPr lang="zh-CN" altLang="en-US" dirty="0">
                <a:solidFill>
                  <a:srgbClr val="00B0F0"/>
                </a:solidFill>
              </a:rPr>
              <a:t>。</a:t>
            </a:r>
            <a:endParaRPr lang="en-US" altLang="zh-CN" dirty="0">
              <a:solidFill>
                <a:srgbClr val="00B0F0"/>
              </a:solidFill>
            </a:endParaRPr>
          </a:p>
          <a:p>
            <a:pPr lvl="1"/>
            <a:r>
              <a:rPr lang="zh-CN" altLang="en-US" b="1" dirty="0">
                <a:solidFill>
                  <a:srgbClr val="FF0000"/>
                </a:solidFill>
              </a:rPr>
              <a:t>任期（</a:t>
            </a:r>
            <a:r>
              <a:rPr lang="en-US" altLang="zh-CN" b="1" dirty="0">
                <a:solidFill>
                  <a:srgbClr val="FF0000"/>
                </a:solidFill>
              </a:rPr>
              <a:t>term</a:t>
            </a:r>
            <a:r>
              <a:rPr lang="zh-CN" altLang="en-US" b="1" dirty="0">
                <a:solidFill>
                  <a:srgbClr val="FF0000"/>
                </a:solidFill>
              </a:rPr>
              <a:t>）</a:t>
            </a:r>
            <a:r>
              <a:rPr lang="zh-CN" altLang="en-US" dirty="0"/>
              <a:t>：</a:t>
            </a:r>
            <a:r>
              <a:rPr lang="en-US" altLang="zh-CN" dirty="0"/>
              <a:t>Raft</a:t>
            </a:r>
            <a:r>
              <a:rPr lang="zh-CN" altLang="en-US" dirty="0"/>
              <a:t>算法将时间分为一个个的任期（</a:t>
            </a:r>
            <a:r>
              <a:rPr lang="en-US" altLang="zh-CN" dirty="0"/>
              <a:t>term</a:t>
            </a:r>
            <a:r>
              <a:rPr lang="zh-CN" altLang="en-US" dirty="0"/>
              <a:t>），每一个</a:t>
            </a:r>
            <a:r>
              <a:rPr lang="en-US" altLang="zh-CN" dirty="0"/>
              <a:t>term</a:t>
            </a:r>
            <a:r>
              <a:rPr lang="zh-CN" altLang="en-US" dirty="0"/>
              <a:t>的开始都代表着一次</a:t>
            </a:r>
            <a:r>
              <a:rPr lang="en-US" altLang="zh-CN" dirty="0"/>
              <a:t>Leader</a:t>
            </a:r>
            <a:r>
              <a:rPr lang="zh-CN" altLang="en-US" dirty="0"/>
              <a:t>选举。在成功选举出新</a:t>
            </a:r>
            <a:r>
              <a:rPr lang="en-US" altLang="zh-CN" dirty="0"/>
              <a:t>Leader</a:t>
            </a:r>
            <a:r>
              <a:rPr lang="zh-CN" altLang="en-US" dirty="0"/>
              <a:t>之后，新</a:t>
            </a:r>
            <a:r>
              <a:rPr lang="en-US" altLang="zh-CN" dirty="0"/>
              <a:t>Leader</a:t>
            </a:r>
            <a:r>
              <a:rPr lang="zh-CN" altLang="en-US" dirty="0"/>
              <a:t>会在整个</a:t>
            </a:r>
            <a:r>
              <a:rPr lang="en-US" altLang="zh-CN" dirty="0"/>
              <a:t>term</a:t>
            </a:r>
            <a:r>
              <a:rPr lang="zh-CN" altLang="en-US" dirty="0"/>
              <a:t>内管理整个集群。如果</a:t>
            </a:r>
            <a:r>
              <a:rPr lang="en-US" altLang="zh-CN" dirty="0"/>
              <a:t>Leader</a:t>
            </a:r>
            <a:r>
              <a:rPr lang="zh-CN" altLang="en-US" dirty="0"/>
              <a:t>选举失败，该</a:t>
            </a:r>
            <a:r>
              <a:rPr lang="en-US" altLang="zh-CN" dirty="0"/>
              <a:t>term</a:t>
            </a:r>
            <a:r>
              <a:rPr lang="zh-CN" altLang="en-US" dirty="0"/>
              <a:t>就以没有</a:t>
            </a:r>
            <a:r>
              <a:rPr lang="en-US" altLang="zh-CN" dirty="0"/>
              <a:t>Leader</a:t>
            </a:r>
            <a:r>
              <a:rPr lang="zh-CN" altLang="en-US" dirty="0"/>
              <a:t>而结束。</a:t>
            </a:r>
          </a:p>
        </p:txBody>
      </p:sp>
      <p:sp>
        <p:nvSpPr>
          <p:cNvPr id="4" name="灯片编号占位符 3">
            <a:extLst>
              <a:ext uri="{FF2B5EF4-FFF2-40B4-BE49-F238E27FC236}">
                <a16:creationId xmlns:a16="http://schemas.microsoft.com/office/drawing/2014/main" id="{73247FE2-7845-454A-A96E-C5A0437CABA8}"/>
              </a:ext>
            </a:extLst>
          </p:cNvPr>
          <p:cNvSpPr>
            <a:spLocks noGrp="1"/>
          </p:cNvSpPr>
          <p:nvPr>
            <p:ph type="sldNum" sz="quarter" idx="12"/>
          </p:nvPr>
        </p:nvSpPr>
        <p:spPr/>
        <p:txBody>
          <a:bodyPr/>
          <a:lstStyle/>
          <a:p>
            <a:fld id="{C464E751-8DDD-48F4-87DB-3D6A7AC74B40}" type="slidenum">
              <a:rPr lang="zh-CN" altLang="en-US" smtClean="0"/>
              <a:pPr/>
              <a:t>45</a:t>
            </a:fld>
            <a:endParaRPr lang="zh-CN" altLang="en-US" dirty="0"/>
          </a:p>
        </p:txBody>
      </p:sp>
    </p:spTree>
    <p:extLst>
      <p:ext uri="{BB962C8B-B14F-4D97-AF65-F5344CB8AC3E}">
        <p14:creationId xmlns:p14="http://schemas.microsoft.com/office/powerpoint/2010/main" val="24949170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1E5E709-7660-4456-954C-2786F95C62C0}"/>
              </a:ext>
            </a:extLst>
          </p:cNvPr>
          <p:cNvSpPr>
            <a:spLocks noGrp="1"/>
          </p:cNvSpPr>
          <p:nvPr>
            <p:ph idx="1"/>
          </p:nvPr>
        </p:nvSpPr>
        <p:spPr>
          <a:xfrm>
            <a:off x="838200" y="394855"/>
            <a:ext cx="10515600" cy="3913909"/>
          </a:xfrm>
        </p:spPr>
        <p:txBody>
          <a:bodyPr>
            <a:normAutofit/>
          </a:bodyPr>
          <a:lstStyle/>
          <a:p>
            <a:pPr marL="342900" indent="-342900">
              <a:buFont typeface="Wingdings" panose="05000000000000000000" pitchFamily="2" charset="2"/>
              <a:buChar char="Ø"/>
            </a:pPr>
            <a:r>
              <a:rPr lang="en-US" altLang="zh-CN" sz="2200" dirty="0"/>
              <a:t>Follower</a:t>
            </a:r>
            <a:r>
              <a:rPr lang="zh-CN" altLang="en-US" sz="2200" dirty="0"/>
              <a:t>到了自己的</a:t>
            </a:r>
            <a:r>
              <a:rPr lang="zh-CN" altLang="en-US" sz="2200" dirty="0">
                <a:solidFill>
                  <a:srgbClr val="FF0000"/>
                </a:solidFill>
              </a:rPr>
              <a:t>唤醒时间</a:t>
            </a:r>
            <a:r>
              <a:rPr lang="zh-CN" altLang="en-US" sz="2200" dirty="0"/>
              <a:t>就发起一次选举，将自己转为</a:t>
            </a:r>
            <a:r>
              <a:rPr lang="en-US" altLang="zh-CN" sz="2200" dirty="0"/>
              <a:t>Candidate</a:t>
            </a:r>
            <a:r>
              <a:rPr lang="zh-CN" altLang="en-US" sz="2200" dirty="0"/>
              <a:t>。</a:t>
            </a:r>
            <a:endParaRPr lang="en-US" altLang="zh-CN" sz="2200" dirty="0"/>
          </a:p>
          <a:p>
            <a:pPr marL="342900" indent="-342900">
              <a:buFont typeface="Wingdings" panose="05000000000000000000" pitchFamily="2" charset="2"/>
              <a:buChar char="Ø"/>
            </a:pPr>
            <a:r>
              <a:rPr lang="en-US" altLang="zh-CN" sz="2200" dirty="0"/>
              <a:t>Candidate</a:t>
            </a:r>
            <a:r>
              <a:rPr lang="zh-CN" altLang="en-US" sz="2200" dirty="0"/>
              <a:t>获得足够的选票就成为</a:t>
            </a:r>
            <a:r>
              <a:rPr lang="en-US" altLang="zh-CN" sz="2200" dirty="0"/>
              <a:t>Leader</a:t>
            </a:r>
            <a:r>
              <a:rPr lang="zh-CN" altLang="en-US" sz="2200" dirty="0"/>
              <a:t>，若选举时间</a:t>
            </a:r>
            <a:r>
              <a:rPr lang="zh-CN" altLang="en-US" sz="2200" dirty="0">
                <a:solidFill>
                  <a:srgbClr val="FF0000"/>
                </a:solidFill>
              </a:rPr>
              <a:t>超时仍未成为</a:t>
            </a:r>
            <a:r>
              <a:rPr lang="en-US" altLang="zh-CN" sz="2200" dirty="0">
                <a:solidFill>
                  <a:srgbClr val="FF0000"/>
                </a:solidFill>
              </a:rPr>
              <a:t>Leader</a:t>
            </a:r>
            <a:r>
              <a:rPr lang="zh-CN" altLang="en-US" sz="2200" dirty="0">
                <a:solidFill>
                  <a:srgbClr val="FF0000"/>
                </a:solidFill>
              </a:rPr>
              <a:t>则开启新的一轮选举</a:t>
            </a:r>
            <a:r>
              <a:rPr lang="zh-CN" altLang="en-US" sz="2200" dirty="0"/>
              <a:t>，若</a:t>
            </a:r>
            <a:r>
              <a:rPr lang="zh-CN" altLang="en-US" sz="2200" dirty="0">
                <a:solidFill>
                  <a:srgbClr val="FF0000"/>
                </a:solidFill>
              </a:rPr>
              <a:t>发现新的</a:t>
            </a:r>
            <a:r>
              <a:rPr lang="en-US" altLang="zh-CN" sz="2200" dirty="0">
                <a:solidFill>
                  <a:srgbClr val="FF0000"/>
                </a:solidFill>
              </a:rPr>
              <a:t>Leader</a:t>
            </a:r>
            <a:r>
              <a:rPr lang="zh-CN" altLang="en-US" sz="2200" dirty="0">
                <a:solidFill>
                  <a:srgbClr val="FF0000"/>
                </a:solidFill>
              </a:rPr>
              <a:t>或新的</a:t>
            </a:r>
            <a:r>
              <a:rPr lang="en-US" altLang="zh-CN" sz="2200" dirty="0">
                <a:solidFill>
                  <a:srgbClr val="FF0000"/>
                </a:solidFill>
              </a:rPr>
              <a:t>term</a:t>
            </a:r>
            <a:r>
              <a:rPr lang="zh-CN" altLang="en-US" sz="2200" dirty="0">
                <a:solidFill>
                  <a:srgbClr val="FF0000"/>
                </a:solidFill>
              </a:rPr>
              <a:t>号则取消自身的选举</a:t>
            </a:r>
            <a:r>
              <a:rPr lang="zh-CN" altLang="en-US" sz="2200" dirty="0"/>
              <a:t>而转为</a:t>
            </a:r>
            <a:r>
              <a:rPr lang="en-US" altLang="zh-CN" sz="2200" dirty="0"/>
              <a:t>Follower</a:t>
            </a:r>
            <a:r>
              <a:rPr lang="zh-CN" altLang="en-US" sz="2200" dirty="0"/>
              <a:t>。（</a:t>
            </a:r>
            <a:r>
              <a:rPr lang="zh-CN" altLang="en-US" sz="2200" dirty="0">
                <a:solidFill>
                  <a:srgbClr val="00B0F0"/>
                </a:solidFill>
              </a:rPr>
              <a:t>可能有多个候选人会同时尝试成为</a:t>
            </a:r>
            <a:r>
              <a:rPr lang="en-US" altLang="zh-CN" sz="2200" dirty="0">
                <a:solidFill>
                  <a:srgbClr val="00B0F0"/>
                </a:solidFill>
              </a:rPr>
              <a:t>Leader</a:t>
            </a:r>
            <a:r>
              <a:rPr lang="zh-CN" altLang="en-US" sz="2200" dirty="0">
                <a:solidFill>
                  <a:srgbClr val="00B0F0"/>
                </a:solidFill>
              </a:rPr>
              <a:t>，可能会因为选票被瓜分而未能选出</a:t>
            </a:r>
            <a:r>
              <a:rPr lang="en-US" altLang="zh-CN" sz="2200" dirty="0">
                <a:solidFill>
                  <a:srgbClr val="00B0F0"/>
                </a:solidFill>
              </a:rPr>
              <a:t>Leader</a:t>
            </a:r>
            <a:r>
              <a:rPr lang="zh-CN" altLang="en-US" sz="2200" dirty="0">
                <a:solidFill>
                  <a:srgbClr val="00B0F0"/>
                </a:solidFill>
              </a:rPr>
              <a:t>，则此时会开始新的任期，开始另一轮选举。 </a:t>
            </a:r>
            <a:r>
              <a:rPr lang="zh-CN" altLang="en-US" sz="2200" dirty="0"/>
              <a:t>）</a:t>
            </a:r>
            <a:endParaRPr lang="en-US" altLang="zh-CN" sz="2200" dirty="0"/>
          </a:p>
          <a:p>
            <a:pPr marL="342900" indent="-342900">
              <a:buFont typeface="Wingdings" panose="05000000000000000000" pitchFamily="2" charset="2"/>
              <a:buChar char="Ø"/>
            </a:pPr>
            <a:r>
              <a:rPr lang="en-US" altLang="zh-CN" sz="2200" dirty="0"/>
              <a:t>Leader</a:t>
            </a:r>
            <a:r>
              <a:rPr lang="zh-CN" altLang="en-US" sz="2200" dirty="0">
                <a:solidFill>
                  <a:srgbClr val="FF0000"/>
                </a:solidFill>
              </a:rPr>
              <a:t>发现持有更高</a:t>
            </a:r>
            <a:r>
              <a:rPr lang="en-US" altLang="zh-CN" sz="2200" dirty="0">
                <a:solidFill>
                  <a:srgbClr val="FF0000"/>
                </a:solidFill>
              </a:rPr>
              <a:t>term</a:t>
            </a:r>
            <a:r>
              <a:rPr lang="zh-CN" altLang="en-US" sz="2200" dirty="0">
                <a:solidFill>
                  <a:srgbClr val="FF0000"/>
                </a:solidFill>
              </a:rPr>
              <a:t>号的</a:t>
            </a:r>
            <a:r>
              <a:rPr lang="en-US" altLang="zh-CN" sz="2200" dirty="0">
                <a:solidFill>
                  <a:srgbClr val="FF0000"/>
                </a:solidFill>
              </a:rPr>
              <a:t>server</a:t>
            </a:r>
            <a:r>
              <a:rPr lang="zh-CN" altLang="en-US" sz="2200" dirty="0"/>
              <a:t>就将自身转为</a:t>
            </a:r>
            <a:r>
              <a:rPr lang="en-US" altLang="zh-CN" sz="2200" dirty="0"/>
              <a:t>Follower</a:t>
            </a:r>
            <a:r>
              <a:rPr lang="zh-CN" altLang="en-US" sz="2200" dirty="0"/>
              <a:t>。</a:t>
            </a:r>
            <a:endParaRPr lang="en-US" altLang="zh-CN" sz="2200" dirty="0"/>
          </a:p>
        </p:txBody>
      </p:sp>
      <p:sp>
        <p:nvSpPr>
          <p:cNvPr id="4" name="灯片编号占位符 3">
            <a:extLst>
              <a:ext uri="{FF2B5EF4-FFF2-40B4-BE49-F238E27FC236}">
                <a16:creationId xmlns:a16="http://schemas.microsoft.com/office/drawing/2014/main" id="{AA2C9AF6-58E7-4E14-A480-9CCB760FDBF8}"/>
              </a:ext>
            </a:extLst>
          </p:cNvPr>
          <p:cNvSpPr>
            <a:spLocks noGrp="1"/>
          </p:cNvSpPr>
          <p:nvPr>
            <p:ph type="sldNum" sz="quarter" idx="12"/>
          </p:nvPr>
        </p:nvSpPr>
        <p:spPr/>
        <p:txBody>
          <a:bodyPr/>
          <a:lstStyle/>
          <a:p>
            <a:fld id="{C464E751-8DDD-48F4-87DB-3D6A7AC74B40}" type="slidenum">
              <a:rPr lang="zh-CN" altLang="en-US" smtClean="0"/>
              <a:pPr/>
              <a:t>46</a:t>
            </a:fld>
            <a:endParaRPr lang="zh-CN" altLang="en-US" dirty="0"/>
          </a:p>
        </p:txBody>
      </p:sp>
      <p:pic>
        <p:nvPicPr>
          <p:cNvPr id="5" name="图片 4">
            <a:extLst>
              <a:ext uri="{FF2B5EF4-FFF2-40B4-BE49-F238E27FC236}">
                <a16:creationId xmlns:a16="http://schemas.microsoft.com/office/drawing/2014/main" id="{200C2052-E1AE-4368-87B0-E7CB42D892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5820" y="3199718"/>
            <a:ext cx="7605492" cy="2986337"/>
          </a:xfrm>
          <a:prstGeom prst="rect">
            <a:avLst/>
          </a:prstGeom>
        </p:spPr>
      </p:pic>
      <p:sp>
        <p:nvSpPr>
          <p:cNvPr id="6" name="矩形 5">
            <a:extLst>
              <a:ext uri="{FF2B5EF4-FFF2-40B4-BE49-F238E27FC236}">
                <a16:creationId xmlns:a16="http://schemas.microsoft.com/office/drawing/2014/main" id="{EF9D6CF3-8565-4EC0-870F-136B396B338C}"/>
              </a:ext>
            </a:extLst>
          </p:cNvPr>
          <p:cNvSpPr/>
          <p:nvPr/>
        </p:nvSpPr>
        <p:spPr>
          <a:xfrm>
            <a:off x="4219239" y="6234291"/>
            <a:ext cx="4091376" cy="400110"/>
          </a:xfrm>
          <a:prstGeom prst="rect">
            <a:avLst/>
          </a:prstGeom>
        </p:spPr>
        <p:txBody>
          <a:bodyPr wrap="none">
            <a:spAutoFit/>
          </a:bodyPr>
          <a:lstStyle/>
          <a:p>
            <a:r>
              <a:rPr lang="en-US" altLang="zh-CN" sz="2000" dirty="0">
                <a:latin typeface="微软雅黑" panose="020B0503020204020204" pitchFamily="34" charset="-122"/>
                <a:ea typeface="微软雅黑" panose="020B0503020204020204" pitchFamily="34" charset="-122"/>
              </a:rPr>
              <a:t>Raft </a:t>
            </a:r>
            <a:r>
              <a:rPr lang="zh-CN" altLang="en-US" sz="2000" dirty="0">
                <a:latin typeface="微软雅黑" panose="020B0503020204020204" pitchFamily="34" charset="-122"/>
                <a:ea typeface="微软雅黑" panose="020B0503020204020204" pitchFamily="34" charset="-122"/>
              </a:rPr>
              <a:t>集群三类角色的有限状态机图</a:t>
            </a:r>
            <a:endParaRPr lang="en-US" altLang="zh-CN" sz="2000" dirty="0">
              <a:latin typeface="微软雅黑" panose="020B0503020204020204" pitchFamily="34" charset="-122"/>
              <a:ea typeface="微软雅黑" panose="020B0503020204020204" pitchFamily="34" charset="-122"/>
            </a:endParaRPr>
          </a:p>
        </p:txBody>
      </p:sp>
      <p:sp>
        <p:nvSpPr>
          <p:cNvPr id="7" name="对话气泡: 椭圆形 6">
            <a:extLst>
              <a:ext uri="{FF2B5EF4-FFF2-40B4-BE49-F238E27FC236}">
                <a16:creationId xmlns:a16="http://schemas.microsoft.com/office/drawing/2014/main" id="{F95599BA-623D-40E3-8D1F-0BAE2AAA7166}"/>
              </a:ext>
            </a:extLst>
          </p:cNvPr>
          <p:cNvSpPr/>
          <p:nvPr/>
        </p:nvSpPr>
        <p:spPr>
          <a:xfrm>
            <a:off x="10949152" y="1253358"/>
            <a:ext cx="1111470" cy="502290"/>
          </a:xfrm>
          <a:prstGeom prst="wedgeEllipseCallout">
            <a:avLst>
              <a:gd name="adj1" fmla="val -72627"/>
              <a:gd name="adj2" fmla="val 16180"/>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Paxos</a:t>
            </a:r>
            <a:r>
              <a:rPr lang="zh-CN" altLang="en-US" dirty="0"/>
              <a:t>？</a:t>
            </a:r>
          </a:p>
        </p:txBody>
      </p:sp>
    </p:spTree>
    <p:extLst>
      <p:ext uri="{BB962C8B-B14F-4D97-AF65-F5344CB8AC3E}">
        <p14:creationId xmlns:p14="http://schemas.microsoft.com/office/powerpoint/2010/main" val="13254267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77DC82AE-DE04-4522-9F42-0FA462E9583E}"/>
              </a:ext>
            </a:extLst>
          </p:cNvPr>
          <p:cNvSpPr>
            <a:spLocks noGrp="1"/>
          </p:cNvSpPr>
          <p:nvPr>
            <p:ph type="sldNum" sz="quarter" idx="12"/>
          </p:nvPr>
        </p:nvSpPr>
        <p:spPr/>
        <p:txBody>
          <a:bodyPr/>
          <a:lstStyle/>
          <a:p>
            <a:fld id="{C464E751-8DDD-48F4-87DB-3D6A7AC74B40}" type="slidenum">
              <a:rPr lang="zh-CN" altLang="en-US" smtClean="0"/>
              <a:pPr/>
              <a:t>47</a:t>
            </a:fld>
            <a:endParaRPr lang="zh-CN" altLang="en-US" dirty="0"/>
          </a:p>
        </p:txBody>
      </p:sp>
      <p:pic>
        <p:nvPicPr>
          <p:cNvPr id="5" name="Picture 2" descr="image">
            <a:extLst>
              <a:ext uri="{FF2B5EF4-FFF2-40B4-BE49-F238E27FC236}">
                <a16:creationId xmlns:a16="http://schemas.microsoft.com/office/drawing/2014/main" id="{8F353624-C3BF-45D2-A780-C51CD5276109}"/>
              </a:ext>
            </a:extLst>
          </p:cNvPr>
          <p:cNvPicPr>
            <a:picLocks noChangeAspect="1" noChangeArrowheads="1"/>
          </p:cNvPicPr>
          <p:nvPr/>
        </p:nvPicPr>
        <p:blipFill>
          <a:blip r:embed="rId2" cstate="print"/>
          <a:srcRect/>
          <a:stretch>
            <a:fillRect/>
          </a:stretch>
        </p:blipFill>
        <p:spPr bwMode="auto">
          <a:xfrm>
            <a:off x="701998" y="474766"/>
            <a:ext cx="10493828" cy="5072744"/>
          </a:xfrm>
          <a:prstGeom prst="rect">
            <a:avLst/>
          </a:prstGeom>
          <a:noFill/>
        </p:spPr>
      </p:pic>
    </p:spTree>
    <p:extLst>
      <p:ext uri="{BB962C8B-B14F-4D97-AF65-F5344CB8AC3E}">
        <p14:creationId xmlns:p14="http://schemas.microsoft.com/office/powerpoint/2010/main" val="9888629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165912-3E14-48C5-993E-BD7000A7BF2E}"/>
              </a:ext>
            </a:extLst>
          </p:cNvPr>
          <p:cNvSpPr>
            <a:spLocks noGrp="1"/>
          </p:cNvSpPr>
          <p:nvPr>
            <p:ph type="title"/>
          </p:nvPr>
        </p:nvSpPr>
        <p:spPr/>
        <p:txBody>
          <a:bodyPr>
            <a:normAutofit/>
          </a:bodyPr>
          <a:lstStyle/>
          <a:p>
            <a:r>
              <a:rPr lang="en-US" altLang="zh-CN" sz="2800" b="1" dirty="0"/>
              <a:t>10.3.2.2  Raft</a:t>
            </a:r>
            <a:r>
              <a:rPr lang="zh-CN" altLang="en-US" sz="2800" b="1" dirty="0"/>
              <a:t>算法第一阶段</a:t>
            </a:r>
            <a:r>
              <a:rPr lang="en-US" altLang="zh-CN" sz="2800" b="1" dirty="0"/>
              <a:t>——Leader</a:t>
            </a:r>
            <a:r>
              <a:rPr lang="zh-CN" altLang="en-US" sz="2800" b="1" dirty="0"/>
              <a:t>选举</a:t>
            </a:r>
          </a:p>
        </p:txBody>
      </p:sp>
      <p:sp>
        <p:nvSpPr>
          <p:cNvPr id="3" name="内容占位符 2">
            <a:extLst>
              <a:ext uri="{FF2B5EF4-FFF2-40B4-BE49-F238E27FC236}">
                <a16:creationId xmlns:a16="http://schemas.microsoft.com/office/drawing/2014/main" id="{D03D9D67-FA54-4C34-8329-1901565754CD}"/>
              </a:ext>
            </a:extLst>
          </p:cNvPr>
          <p:cNvSpPr>
            <a:spLocks noGrp="1"/>
          </p:cNvSpPr>
          <p:nvPr>
            <p:ph idx="1"/>
          </p:nvPr>
        </p:nvSpPr>
        <p:spPr>
          <a:xfrm>
            <a:off x="838200" y="1285461"/>
            <a:ext cx="7372149" cy="5436013"/>
          </a:xfrm>
        </p:spPr>
        <p:txBody>
          <a:bodyPr>
            <a:normAutofit fontScale="92500" lnSpcReduction="10000"/>
          </a:bodyPr>
          <a:lstStyle/>
          <a:p>
            <a:r>
              <a:rPr lang="zh-CN" altLang="en-US" sz="2400" b="1" dirty="0"/>
              <a:t>（</a:t>
            </a:r>
            <a:r>
              <a:rPr lang="en-US" altLang="zh-CN" sz="2400" b="1" dirty="0"/>
              <a:t>1</a:t>
            </a:r>
            <a:r>
              <a:rPr lang="zh-CN" altLang="en-US" sz="2400" b="1" dirty="0"/>
              <a:t>）所有节点都是 </a:t>
            </a:r>
            <a:r>
              <a:rPr lang="en-US" altLang="zh-CN" sz="2400" b="1" dirty="0"/>
              <a:t>Follower</a:t>
            </a:r>
          </a:p>
          <a:p>
            <a:r>
              <a:rPr lang="en-US" altLang="zh-CN" sz="2400" b="1" dirty="0"/>
              <a:t>       </a:t>
            </a:r>
            <a:r>
              <a:rPr lang="zh-CN" altLang="en-US" sz="2400" dirty="0"/>
              <a:t>一个应用 </a:t>
            </a:r>
            <a:r>
              <a:rPr lang="en-US" altLang="zh-CN" sz="2400" dirty="0"/>
              <a:t>Raft </a:t>
            </a:r>
            <a:r>
              <a:rPr lang="zh-CN" altLang="en-US" sz="2400" dirty="0"/>
              <a:t>协议的集群在刚启动（或 </a:t>
            </a:r>
            <a:r>
              <a:rPr lang="en-US" altLang="zh-CN" sz="2400" dirty="0"/>
              <a:t>Leader </a:t>
            </a:r>
            <a:r>
              <a:rPr lang="zh-CN" altLang="en-US" sz="2400" dirty="0"/>
              <a:t>宕机）时，所有节点的状态都是 </a:t>
            </a:r>
            <a:r>
              <a:rPr lang="en-US" altLang="zh-CN" sz="2400" dirty="0"/>
              <a:t>Follower</a:t>
            </a:r>
            <a:r>
              <a:rPr lang="zh-CN" altLang="en-US" sz="2400" dirty="0"/>
              <a:t>，初始 </a:t>
            </a:r>
            <a:r>
              <a:rPr lang="en-US" altLang="zh-CN" sz="2400" dirty="0"/>
              <a:t>Term</a:t>
            </a:r>
            <a:r>
              <a:rPr lang="zh-CN" altLang="en-US" sz="2400" dirty="0"/>
              <a:t>（任期）为 </a:t>
            </a:r>
            <a:r>
              <a:rPr lang="en-US" altLang="zh-CN" sz="2400" dirty="0"/>
              <a:t>0</a:t>
            </a:r>
            <a:r>
              <a:rPr lang="zh-CN" altLang="en-US" sz="2400" dirty="0"/>
              <a:t>。</a:t>
            </a:r>
            <a:endParaRPr lang="en-US" altLang="zh-CN" sz="2400" dirty="0"/>
          </a:p>
          <a:p>
            <a:r>
              <a:rPr lang="zh-CN" altLang="en-US" sz="2400" dirty="0"/>
              <a:t>      由于没有</a:t>
            </a:r>
            <a:r>
              <a:rPr lang="en-US" altLang="zh-CN" sz="2400" dirty="0"/>
              <a:t>Leader</a:t>
            </a:r>
            <a:r>
              <a:rPr lang="zh-CN" altLang="en-US" sz="2400" dirty="0"/>
              <a:t>，</a:t>
            </a:r>
            <a:r>
              <a:rPr lang="en-US" altLang="zh-CN" sz="2400" dirty="0"/>
              <a:t>Followers</a:t>
            </a:r>
            <a:r>
              <a:rPr lang="zh-CN" altLang="en-US" sz="2400" dirty="0"/>
              <a:t>无法与 </a:t>
            </a:r>
            <a:r>
              <a:rPr lang="en-US" altLang="zh-CN" sz="2400" dirty="0"/>
              <a:t>Leader </a:t>
            </a:r>
            <a:r>
              <a:rPr lang="zh-CN" altLang="en-US" sz="2400" dirty="0"/>
              <a:t>保持心跳（</a:t>
            </a:r>
            <a:r>
              <a:rPr lang="en-US" altLang="zh-CN" sz="2400" dirty="0"/>
              <a:t>Heart Beat</a:t>
            </a:r>
            <a:r>
              <a:rPr lang="zh-CN" altLang="en-US" sz="2400" dirty="0"/>
              <a:t>），因此，</a:t>
            </a:r>
            <a:r>
              <a:rPr lang="en-US" altLang="zh-CN" sz="2400" dirty="0"/>
              <a:t>Followers </a:t>
            </a:r>
            <a:r>
              <a:rPr lang="zh-CN" altLang="en-US" sz="2400" dirty="0"/>
              <a:t>会认为 </a:t>
            </a:r>
            <a:r>
              <a:rPr lang="en-US" altLang="zh-CN" sz="2400" dirty="0"/>
              <a:t>Leader </a:t>
            </a:r>
            <a:r>
              <a:rPr lang="zh-CN" altLang="en-US" sz="2400" dirty="0"/>
              <a:t>已经下线，进而转为 </a:t>
            </a:r>
            <a:r>
              <a:rPr lang="en-US" altLang="zh-CN" sz="2400" dirty="0"/>
              <a:t>Candidate </a:t>
            </a:r>
            <a:r>
              <a:rPr lang="zh-CN" altLang="en-US" sz="2400" dirty="0"/>
              <a:t>状态。各个</a:t>
            </a:r>
            <a:r>
              <a:rPr lang="en-US" altLang="zh-CN" sz="2400" dirty="0"/>
              <a:t>Follower</a:t>
            </a:r>
            <a:r>
              <a:rPr lang="zh-CN" altLang="en-US" sz="2400" dirty="0"/>
              <a:t>同时启动自己的唤醒</a:t>
            </a:r>
            <a:r>
              <a:rPr lang="zh-CN" altLang="en-US" sz="2400" dirty="0">
                <a:solidFill>
                  <a:srgbClr val="FF0000"/>
                </a:solidFill>
              </a:rPr>
              <a:t>选举定时器</a:t>
            </a:r>
            <a:r>
              <a:rPr lang="zh-CN" altLang="en-US" sz="2400" dirty="0"/>
              <a:t>，每个节点的选举定时器超时时间都在 </a:t>
            </a:r>
            <a:r>
              <a:rPr lang="en-US" altLang="zh-CN" sz="2400" dirty="0"/>
              <a:t>100~500 </a:t>
            </a:r>
            <a:r>
              <a:rPr lang="zh-CN" altLang="en-US" sz="2400" dirty="0"/>
              <a:t>毫秒之间且</a:t>
            </a:r>
            <a:r>
              <a:rPr lang="zh-CN" altLang="en-US" sz="2400" dirty="0">
                <a:solidFill>
                  <a:srgbClr val="FF0000"/>
                </a:solidFill>
              </a:rPr>
              <a:t>并不一致</a:t>
            </a:r>
            <a:r>
              <a:rPr lang="zh-CN" altLang="en-US" sz="2400" dirty="0"/>
              <a:t>（</a:t>
            </a:r>
            <a:r>
              <a:rPr lang="zh-CN" altLang="en-US" sz="2400" dirty="0">
                <a:solidFill>
                  <a:srgbClr val="FF0000"/>
                </a:solidFill>
              </a:rPr>
              <a:t>避免同时发起选举</a:t>
            </a:r>
            <a:r>
              <a:rPr lang="zh-CN" altLang="en-US" sz="2400" dirty="0"/>
              <a:t>）。</a:t>
            </a:r>
            <a:endParaRPr lang="en-US" altLang="zh-CN" sz="2400" dirty="0"/>
          </a:p>
          <a:p>
            <a:r>
              <a:rPr lang="en-US" altLang="zh-CN" sz="2400" dirty="0"/>
              <a:t>       Candidate </a:t>
            </a:r>
            <a:r>
              <a:rPr lang="zh-CN" altLang="en-US" sz="2400" dirty="0"/>
              <a:t>将向集群中其它节点</a:t>
            </a:r>
            <a:r>
              <a:rPr lang="zh-CN" altLang="en-US" sz="2400" dirty="0">
                <a:solidFill>
                  <a:srgbClr val="FF0000"/>
                </a:solidFill>
              </a:rPr>
              <a:t>请求投票</a:t>
            </a:r>
            <a:r>
              <a:rPr lang="zh-CN" altLang="en-US" sz="2400" dirty="0"/>
              <a:t>，同意自己升级为 </a:t>
            </a:r>
            <a:r>
              <a:rPr lang="en-US" altLang="zh-CN" sz="2400" dirty="0"/>
              <a:t>Leader</a:t>
            </a:r>
            <a:r>
              <a:rPr lang="zh-CN" altLang="en-US" sz="2400" dirty="0"/>
              <a:t>。如果 </a:t>
            </a:r>
            <a:r>
              <a:rPr lang="en-US" altLang="zh-CN" sz="2400" dirty="0"/>
              <a:t>Candidate </a:t>
            </a:r>
            <a:r>
              <a:rPr lang="zh-CN" altLang="en-US" sz="2400" dirty="0">
                <a:solidFill>
                  <a:srgbClr val="FF0000"/>
                </a:solidFill>
              </a:rPr>
              <a:t>收到超过半数节点的投票</a:t>
            </a:r>
            <a:r>
              <a:rPr lang="zh-CN" altLang="en-US" sz="2400" dirty="0"/>
              <a:t>（</a:t>
            </a:r>
            <a:r>
              <a:rPr lang="en-US" altLang="zh-CN" sz="2400" dirty="0"/>
              <a:t>N/2 + 1</a:t>
            </a:r>
            <a:r>
              <a:rPr lang="zh-CN" altLang="en-US" sz="2400" dirty="0"/>
              <a:t>），它将</a:t>
            </a:r>
            <a:r>
              <a:rPr lang="zh-CN" altLang="en-US" sz="2400" dirty="0">
                <a:solidFill>
                  <a:srgbClr val="FF0000"/>
                </a:solidFill>
              </a:rPr>
              <a:t>获胜成为 </a:t>
            </a:r>
            <a:r>
              <a:rPr lang="en-US" altLang="zh-CN" sz="2400" dirty="0">
                <a:solidFill>
                  <a:srgbClr val="FF0000"/>
                </a:solidFill>
              </a:rPr>
              <a:t>Leader</a:t>
            </a:r>
            <a:r>
              <a:rPr lang="zh-CN" altLang="en-US" sz="2400" dirty="0"/>
              <a:t>。</a:t>
            </a:r>
            <a:endParaRPr lang="en-US" altLang="zh-CN" sz="2400" dirty="0"/>
          </a:p>
          <a:p>
            <a:endParaRPr lang="zh-CN" altLang="en-US" sz="2400" dirty="0"/>
          </a:p>
          <a:p>
            <a:endParaRPr lang="zh-CN" altLang="en-US" sz="2400" dirty="0"/>
          </a:p>
        </p:txBody>
      </p:sp>
      <p:sp>
        <p:nvSpPr>
          <p:cNvPr id="4" name="灯片编号占位符 3">
            <a:extLst>
              <a:ext uri="{FF2B5EF4-FFF2-40B4-BE49-F238E27FC236}">
                <a16:creationId xmlns:a16="http://schemas.microsoft.com/office/drawing/2014/main" id="{204E864E-7893-4F3C-AC6C-090E2E081233}"/>
              </a:ext>
            </a:extLst>
          </p:cNvPr>
          <p:cNvSpPr>
            <a:spLocks noGrp="1"/>
          </p:cNvSpPr>
          <p:nvPr>
            <p:ph type="sldNum" sz="quarter" idx="12"/>
          </p:nvPr>
        </p:nvSpPr>
        <p:spPr/>
        <p:txBody>
          <a:bodyPr/>
          <a:lstStyle/>
          <a:p>
            <a:fld id="{C464E751-8DDD-48F4-87DB-3D6A7AC74B40}" type="slidenum">
              <a:rPr lang="zh-CN" altLang="en-US" smtClean="0"/>
              <a:pPr/>
              <a:t>48</a:t>
            </a:fld>
            <a:endParaRPr lang="zh-CN" altLang="en-US" dirty="0"/>
          </a:p>
        </p:txBody>
      </p:sp>
      <p:pic>
        <p:nvPicPr>
          <p:cNvPr id="6" name="图片 5">
            <a:extLst>
              <a:ext uri="{FF2B5EF4-FFF2-40B4-BE49-F238E27FC236}">
                <a16:creationId xmlns:a16="http://schemas.microsoft.com/office/drawing/2014/main" id="{762ABFCF-6498-4F78-9DF6-0D0053B5E8B1}"/>
              </a:ext>
            </a:extLst>
          </p:cNvPr>
          <p:cNvPicPr>
            <a:picLocks noChangeAspect="1"/>
          </p:cNvPicPr>
          <p:nvPr/>
        </p:nvPicPr>
        <p:blipFill>
          <a:blip r:embed="rId2"/>
          <a:stretch>
            <a:fillRect/>
          </a:stretch>
        </p:blipFill>
        <p:spPr>
          <a:xfrm>
            <a:off x="8210349" y="1501541"/>
            <a:ext cx="3601848" cy="3411309"/>
          </a:xfrm>
          <a:prstGeom prst="rect">
            <a:avLst/>
          </a:prstGeom>
          <a:ln>
            <a:solidFill>
              <a:srgbClr val="0070C0"/>
            </a:solidFill>
          </a:ln>
        </p:spPr>
      </p:pic>
    </p:spTree>
    <p:extLst>
      <p:ext uri="{BB962C8B-B14F-4D97-AF65-F5344CB8AC3E}">
        <p14:creationId xmlns:p14="http://schemas.microsoft.com/office/powerpoint/2010/main" val="34319026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E9F8234-CA8C-4CFC-B698-F368FF83FD22}"/>
              </a:ext>
            </a:extLst>
          </p:cNvPr>
          <p:cNvSpPr>
            <a:spLocks noGrp="1"/>
          </p:cNvSpPr>
          <p:nvPr>
            <p:ph idx="1"/>
          </p:nvPr>
        </p:nvSpPr>
        <p:spPr>
          <a:xfrm>
            <a:off x="838200" y="529389"/>
            <a:ext cx="6361497" cy="6073542"/>
          </a:xfrm>
        </p:spPr>
        <p:txBody>
          <a:bodyPr>
            <a:normAutofit/>
          </a:bodyPr>
          <a:lstStyle/>
          <a:p>
            <a:r>
              <a:rPr lang="zh-CN" altLang="en-US" sz="2400" b="1" dirty="0"/>
              <a:t>（</a:t>
            </a:r>
            <a:r>
              <a:rPr lang="en-US" altLang="zh-CN" sz="2400" b="1" dirty="0"/>
              <a:t>2</a:t>
            </a:r>
            <a:r>
              <a:rPr lang="zh-CN" altLang="en-US" sz="2400" b="1" dirty="0"/>
              <a:t>）</a:t>
            </a:r>
            <a:r>
              <a:rPr lang="en-US" altLang="zh-CN" sz="2400" b="1" dirty="0"/>
              <a:t> Follower </a:t>
            </a:r>
            <a:r>
              <a:rPr lang="zh-CN" altLang="en-US" sz="2400" b="1" dirty="0"/>
              <a:t>转为 </a:t>
            </a:r>
            <a:r>
              <a:rPr lang="en-US" altLang="zh-CN" sz="2400" b="1" dirty="0"/>
              <a:t>Candidate </a:t>
            </a:r>
            <a:r>
              <a:rPr lang="zh-CN" altLang="en-US" sz="2400" b="1" dirty="0"/>
              <a:t>并发起投票</a:t>
            </a:r>
            <a:endParaRPr lang="en-US" altLang="zh-CN" sz="2400" b="1" dirty="0"/>
          </a:p>
          <a:p>
            <a:r>
              <a:rPr lang="zh-CN" altLang="en-US" sz="2400" dirty="0"/>
              <a:t>       节点启动后在一个选举定时器周期内</a:t>
            </a:r>
            <a:r>
              <a:rPr lang="zh-CN" altLang="en-US" sz="2400" dirty="0">
                <a:solidFill>
                  <a:srgbClr val="FF0000"/>
                </a:solidFill>
              </a:rPr>
              <a:t>未收到心跳和投票请求</a:t>
            </a:r>
            <a:r>
              <a:rPr lang="zh-CN" altLang="en-US" sz="2400" dirty="0"/>
              <a:t>，则状态转为候选者 </a:t>
            </a:r>
            <a:r>
              <a:rPr lang="en-US" altLang="zh-CN" sz="2400" dirty="0"/>
              <a:t>Candidate </a:t>
            </a:r>
            <a:r>
              <a:rPr lang="zh-CN" altLang="en-US" sz="2400" dirty="0"/>
              <a:t>状态，且 </a:t>
            </a:r>
            <a:r>
              <a:rPr lang="en-US" altLang="zh-CN" sz="2400" dirty="0">
                <a:solidFill>
                  <a:srgbClr val="FF0000"/>
                </a:solidFill>
              </a:rPr>
              <a:t>Term </a:t>
            </a:r>
            <a:r>
              <a:rPr lang="zh-CN" altLang="en-US" sz="2400" dirty="0">
                <a:solidFill>
                  <a:srgbClr val="FF0000"/>
                </a:solidFill>
              </a:rPr>
              <a:t>自增</a:t>
            </a:r>
            <a:r>
              <a:rPr lang="zh-CN" altLang="en-US" sz="2400" dirty="0"/>
              <a:t>，并向集群中</a:t>
            </a:r>
            <a:r>
              <a:rPr lang="zh-CN" altLang="en-US" sz="2400" dirty="0">
                <a:solidFill>
                  <a:srgbClr val="FF0000"/>
                </a:solidFill>
              </a:rPr>
              <a:t>所有节点发送投票请求</a:t>
            </a:r>
            <a:r>
              <a:rPr lang="zh-CN" altLang="en-US" sz="2400" dirty="0"/>
              <a:t>并且重置选举定时器。</a:t>
            </a:r>
          </a:p>
          <a:p>
            <a:endParaRPr lang="en-US" altLang="zh-CN" sz="2400" dirty="0"/>
          </a:p>
          <a:p>
            <a:r>
              <a:rPr lang="zh-CN" altLang="en-US" sz="2400" dirty="0"/>
              <a:t>注：由于每个节点的选举定时器超时时间</a:t>
            </a:r>
            <a:r>
              <a:rPr lang="zh-CN" altLang="en-US" sz="2400" dirty="0">
                <a:solidFill>
                  <a:srgbClr val="FF0000"/>
                </a:solidFill>
              </a:rPr>
              <a:t>彼此不一样</a:t>
            </a:r>
            <a:r>
              <a:rPr lang="zh-CN" altLang="en-US" sz="2400" dirty="0"/>
              <a:t>，以</a:t>
            </a:r>
            <a:r>
              <a:rPr lang="zh-CN" altLang="en-US" sz="2400" dirty="0">
                <a:solidFill>
                  <a:srgbClr val="FF0000"/>
                </a:solidFill>
              </a:rPr>
              <a:t>避免所有 </a:t>
            </a:r>
            <a:r>
              <a:rPr lang="en-US" altLang="zh-CN" sz="2400" dirty="0">
                <a:solidFill>
                  <a:srgbClr val="FF0000"/>
                </a:solidFill>
              </a:rPr>
              <a:t>Follower </a:t>
            </a:r>
            <a:r>
              <a:rPr lang="zh-CN" altLang="en-US" sz="2400" dirty="0">
                <a:solidFill>
                  <a:srgbClr val="FF0000"/>
                </a:solidFill>
              </a:rPr>
              <a:t>同时转为 </a:t>
            </a:r>
            <a:r>
              <a:rPr lang="en-US" altLang="zh-CN" sz="2400" dirty="0">
                <a:solidFill>
                  <a:srgbClr val="FF0000"/>
                </a:solidFill>
              </a:rPr>
              <a:t>Candidate </a:t>
            </a:r>
            <a:r>
              <a:rPr lang="zh-CN" altLang="en-US" sz="2400" dirty="0"/>
              <a:t>并同时发起投票请求，从而分化集群的选票。最先转为 </a:t>
            </a:r>
            <a:r>
              <a:rPr lang="en-US" altLang="zh-CN" sz="2400" dirty="0"/>
              <a:t>Candidate </a:t>
            </a:r>
            <a:r>
              <a:rPr lang="zh-CN" altLang="en-US" sz="2400" dirty="0"/>
              <a:t>并发起投票请求的节点将具有当选 </a:t>
            </a:r>
            <a:r>
              <a:rPr lang="en-US" altLang="zh-CN" sz="2400" dirty="0"/>
              <a:t>Leader </a:t>
            </a:r>
            <a:r>
              <a:rPr lang="zh-CN" altLang="en-US" sz="2400" dirty="0"/>
              <a:t>的</a:t>
            </a:r>
            <a:r>
              <a:rPr lang="zh-CN" altLang="en-US" sz="2400" dirty="0">
                <a:solidFill>
                  <a:srgbClr val="FF0000"/>
                </a:solidFill>
              </a:rPr>
              <a:t>“先发优势”</a:t>
            </a:r>
            <a:r>
              <a:rPr lang="zh-CN" altLang="en-US" sz="2400" dirty="0"/>
              <a:t>。</a:t>
            </a:r>
          </a:p>
        </p:txBody>
      </p:sp>
      <p:sp>
        <p:nvSpPr>
          <p:cNvPr id="4" name="灯片编号占位符 3">
            <a:extLst>
              <a:ext uri="{FF2B5EF4-FFF2-40B4-BE49-F238E27FC236}">
                <a16:creationId xmlns:a16="http://schemas.microsoft.com/office/drawing/2014/main" id="{375427D9-FF7C-4F0C-B2D4-5BD47E57162C}"/>
              </a:ext>
            </a:extLst>
          </p:cNvPr>
          <p:cNvSpPr>
            <a:spLocks noGrp="1"/>
          </p:cNvSpPr>
          <p:nvPr>
            <p:ph type="sldNum" sz="quarter" idx="12"/>
          </p:nvPr>
        </p:nvSpPr>
        <p:spPr/>
        <p:txBody>
          <a:bodyPr/>
          <a:lstStyle/>
          <a:p>
            <a:fld id="{C464E751-8DDD-48F4-87DB-3D6A7AC74B40}" type="slidenum">
              <a:rPr lang="zh-CN" altLang="en-US" smtClean="0"/>
              <a:pPr/>
              <a:t>49</a:t>
            </a:fld>
            <a:endParaRPr lang="zh-CN" altLang="en-US" dirty="0"/>
          </a:p>
        </p:txBody>
      </p:sp>
      <p:pic>
        <p:nvPicPr>
          <p:cNvPr id="5" name="Picture 2">
            <a:extLst>
              <a:ext uri="{FF2B5EF4-FFF2-40B4-BE49-F238E27FC236}">
                <a16:creationId xmlns:a16="http://schemas.microsoft.com/office/drawing/2014/main" id="{42B30D54-D4A2-4840-989F-61BBCC80B855}"/>
              </a:ext>
            </a:extLst>
          </p:cNvPr>
          <p:cNvPicPr>
            <a:picLocks noChangeAspect="1" noChangeArrowheads="1"/>
          </p:cNvPicPr>
          <p:nvPr/>
        </p:nvPicPr>
        <p:blipFill>
          <a:blip r:embed="rId2" cstate="print"/>
          <a:srcRect/>
          <a:stretch>
            <a:fillRect/>
          </a:stretch>
        </p:blipFill>
        <p:spPr bwMode="auto">
          <a:xfrm>
            <a:off x="7644967" y="1375715"/>
            <a:ext cx="4117106" cy="3857625"/>
          </a:xfrm>
          <a:prstGeom prst="rect">
            <a:avLst/>
          </a:prstGeom>
          <a:noFill/>
          <a:ln w="9525">
            <a:solidFill>
              <a:srgbClr val="0070C0"/>
            </a:solidFill>
            <a:miter lim="800000"/>
            <a:headEnd/>
            <a:tailEnd/>
          </a:ln>
        </p:spPr>
      </p:pic>
    </p:spTree>
    <p:extLst>
      <p:ext uri="{BB962C8B-B14F-4D97-AF65-F5344CB8AC3E}">
        <p14:creationId xmlns:p14="http://schemas.microsoft.com/office/powerpoint/2010/main" val="2542843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E83E08B-C942-469F-82EA-12F1C12D0B11}"/>
              </a:ext>
            </a:extLst>
          </p:cNvPr>
          <p:cNvSpPr>
            <a:spLocks noGrp="1"/>
          </p:cNvSpPr>
          <p:nvPr>
            <p:ph idx="1"/>
          </p:nvPr>
        </p:nvSpPr>
        <p:spPr>
          <a:xfrm>
            <a:off x="838200" y="533399"/>
            <a:ext cx="10515600" cy="6082145"/>
          </a:xfrm>
        </p:spPr>
        <p:txBody>
          <a:bodyPr>
            <a:normAutofit/>
          </a:bodyPr>
          <a:lstStyle/>
          <a:p>
            <a:r>
              <a:rPr lang="zh-CN" altLang="en-US" sz="2400" b="1" dirty="0"/>
              <a:t>通信故障</a:t>
            </a:r>
            <a:endParaRPr lang="en-US" altLang="zh-CN" sz="2400" b="1" dirty="0"/>
          </a:p>
          <a:p>
            <a:pPr marL="342900" indent="-342900">
              <a:buFont typeface="Wingdings" panose="05000000000000000000" pitchFamily="2" charset="2"/>
              <a:buChar char="Ø"/>
            </a:pPr>
            <a:r>
              <a:rPr lang="zh-CN" altLang="en-US" sz="2400" dirty="0"/>
              <a:t>消息错误、消息顺序错误、消息丢失（或未分发）。。。</a:t>
            </a:r>
            <a:endParaRPr lang="en-US" altLang="zh-CN" sz="2400" dirty="0"/>
          </a:p>
          <a:p>
            <a:r>
              <a:rPr lang="zh-CN" altLang="en-US" sz="2400" dirty="0"/>
              <a:t>       消息分发故障的原因往往是通信链路失效，还会导致</a:t>
            </a:r>
            <a:r>
              <a:rPr lang="zh-CN" altLang="en-US" sz="2400" dirty="0">
                <a:solidFill>
                  <a:srgbClr val="FF0000"/>
                </a:solidFill>
              </a:rPr>
              <a:t>网络划分</a:t>
            </a:r>
            <a:r>
              <a:rPr lang="zh-CN" altLang="en-US" sz="2400" dirty="0"/>
              <a:t>（</a:t>
            </a:r>
            <a:r>
              <a:rPr lang="en-US" altLang="zh-CN" sz="2400" dirty="0"/>
              <a:t>network partitioning——</a:t>
            </a:r>
            <a:r>
              <a:rPr lang="zh-CN" altLang="en-US" sz="2400" dirty="0"/>
              <a:t>整个网络被切分为两个或多个不相交的组）。</a:t>
            </a:r>
            <a:endParaRPr lang="en-US" altLang="zh-CN" sz="2400" dirty="0"/>
          </a:p>
          <a:p>
            <a:pPr marL="342900" indent="-342900">
              <a:buFont typeface="Wingdings" panose="05000000000000000000" pitchFamily="2" charset="2"/>
              <a:buChar char="Ø"/>
            </a:pPr>
            <a:r>
              <a:rPr lang="zh-CN" altLang="en-US" sz="2400" dirty="0"/>
              <a:t>网络划分是大数据管理系统一个独有的故障，</a:t>
            </a:r>
            <a:r>
              <a:rPr lang="zh-CN" altLang="en-US" sz="2400" dirty="0">
                <a:solidFill>
                  <a:srgbClr val="FF0000"/>
                </a:solidFill>
              </a:rPr>
              <a:t>使得事务管理程序在故障恢复方面存在一定的困难</a:t>
            </a:r>
            <a:r>
              <a:rPr lang="zh-CN" altLang="en-US" sz="2400" dirty="0"/>
              <a:t>。</a:t>
            </a:r>
            <a:endParaRPr lang="en-US" altLang="zh-CN" sz="2400" dirty="0"/>
          </a:p>
          <a:p>
            <a:r>
              <a:rPr lang="en-US" altLang="zh-CN" sz="2400" b="1" dirty="0"/>
              <a:t>10.1.2 </a:t>
            </a:r>
            <a:r>
              <a:rPr lang="zh-CN" altLang="en-US" sz="2400" b="1" dirty="0"/>
              <a:t>故障恢复技术</a:t>
            </a:r>
            <a:endParaRPr lang="en-US" altLang="zh-CN" sz="2400" b="1" dirty="0"/>
          </a:p>
          <a:p>
            <a:r>
              <a:rPr lang="zh-CN" altLang="en-US" sz="2400" dirty="0"/>
              <a:t>       大数据管理系统的故障恢复机制涉及两个关键问题：如何</a:t>
            </a:r>
            <a:r>
              <a:rPr lang="zh-CN" altLang="en-US" sz="2400" dirty="0">
                <a:solidFill>
                  <a:srgbClr val="FF0000"/>
                </a:solidFill>
              </a:rPr>
              <a:t>建立冗余</a:t>
            </a:r>
            <a:r>
              <a:rPr lang="zh-CN" altLang="en-US" sz="2400" dirty="0"/>
              <a:t>数据、如何</a:t>
            </a:r>
            <a:r>
              <a:rPr lang="zh-CN" altLang="en-US" sz="2400" dirty="0">
                <a:solidFill>
                  <a:srgbClr val="FF0000"/>
                </a:solidFill>
              </a:rPr>
              <a:t>利用冗余数据恢复</a:t>
            </a:r>
            <a:r>
              <a:rPr lang="zh-CN" altLang="en-US" sz="2400" dirty="0"/>
              <a:t>。</a:t>
            </a:r>
            <a:endParaRPr lang="en-US" altLang="zh-CN" sz="2400" dirty="0"/>
          </a:p>
        </p:txBody>
      </p:sp>
      <p:sp>
        <p:nvSpPr>
          <p:cNvPr id="4" name="灯片编号占位符 3">
            <a:extLst>
              <a:ext uri="{FF2B5EF4-FFF2-40B4-BE49-F238E27FC236}">
                <a16:creationId xmlns:a16="http://schemas.microsoft.com/office/drawing/2014/main" id="{780A1CFC-66C5-489D-B7E0-2717623F6C26}"/>
              </a:ext>
            </a:extLst>
          </p:cNvPr>
          <p:cNvSpPr>
            <a:spLocks noGrp="1"/>
          </p:cNvSpPr>
          <p:nvPr>
            <p:ph type="sldNum" sz="quarter" idx="12"/>
          </p:nvPr>
        </p:nvSpPr>
        <p:spPr/>
        <p:txBody>
          <a:bodyPr/>
          <a:lstStyle/>
          <a:p>
            <a:fld id="{C464E751-8DDD-48F4-87DB-3D6A7AC74B40}" type="slidenum">
              <a:rPr lang="zh-CN" altLang="en-US" smtClean="0"/>
              <a:pPr/>
              <a:t>5</a:t>
            </a:fld>
            <a:endParaRPr lang="zh-CN" altLang="en-US" dirty="0"/>
          </a:p>
        </p:txBody>
      </p:sp>
    </p:spTree>
    <p:extLst>
      <p:ext uri="{BB962C8B-B14F-4D97-AF65-F5344CB8AC3E}">
        <p14:creationId xmlns:p14="http://schemas.microsoft.com/office/powerpoint/2010/main" val="185145500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6F911386-7E0E-4E63-9069-FE2A327DFDEE}"/>
              </a:ext>
            </a:extLst>
          </p:cNvPr>
          <p:cNvSpPr>
            <a:spLocks noGrp="1"/>
          </p:cNvSpPr>
          <p:nvPr>
            <p:ph type="sldNum" sz="quarter" idx="12"/>
          </p:nvPr>
        </p:nvSpPr>
        <p:spPr/>
        <p:txBody>
          <a:bodyPr/>
          <a:lstStyle/>
          <a:p>
            <a:fld id="{C464E751-8DDD-48F4-87DB-3D6A7AC74B40}" type="slidenum">
              <a:rPr lang="zh-CN" altLang="en-US" smtClean="0"/>
              <a:pPr/>
              <a:t>50</a:t>
            </a:fld>
            <a:endParaRPr lang="zh-CN" altLang="en-US" dirty="0"/>
          </a:p>
        </p:txBody>
      </p:sp>
      <p:sp>
        <p:nvSpPr>
          <p:cNvPr id="5" name="内容占位符 2">
            <a:extLst>
              <a:ext uri="{FF2B5EF4-FFF2-40B4-BE49-F238E27FC236}">
                <a16:creationId xmlns:a16="http://schemas.microsoft.com/office/drawing/2014/main" id="{0B9D8575-7AC8-4C3F-9954-9D8EC5EF12AC}"/>
              </a:ext>
            </a:extLst>
          </p:cNvPr>
          <p:cNvSpPr>
            <a:spLocks noGrp="1"/>
          </p:cNvSpPr>
          <p:nvPr>
            <p:ph idx="1"/>
          </p:nvPr>
        </p:nvSpPr>
        <p:spPr>
          <a:xfrm>
            <a:off x="645695" y="596082"/>
            <a:ext cx="5874327" cy="5760267"/>
          </a:xfrm>
        </p:spPr>
        <p:txBody>
          <a:bodyPr>
            <a:normAutofit/>
          </a:bodyPr>
          <a:lstStyle/>
          <a:p>
            <a:r>
              <a:rPr lang="zh-CN" altLang="en-US" sz="2400" b="1" dirty="0"/>
              <a:t>（</a:t>
            </a:r>
            <a:r>
              <a:rPr lang="en-US" altLang="zh-CN" sz="2400" b="1" dirty="0"/>
              <a:t>3</a:t>
            </a:r>
            <a:r>
              <a:rPr lang="zh-CN" altLang="en-US" sz="2400" b="1" dirty="0"/>
              <a:t>）投票策略</a:t>
            </a:r>
            <a:endParaRPr lang="zh-CN" altLang="en-US" sz="2400" dirty="0"/>
          </a:p>
          <a:p>
            <a:r>
              <a:rPr lang="zh-CN" altLang="en-US" sz="2400" dirty="0"/>
              <a:t>       节点收到投票请求后会根据以下情况决定是否接受投票请求（每个 </a:t>
            </a:r>
            <a:r>
              <a:rPr lang="en-US" altLang="zh-CN" sz="2400" dirty="0"/>
              <a:t>follower </a:t>
            </a:r>
            <a:r>
              <a:rPr lang="zh-CN" altLang="en-US" sz="2400" dirty="0"/>
              <a:t>刚成为 </a:t>
            </a:r>
            <a:r>
              <a:rPr lang="en-US" altLang="zh-CN" sz="2400" dirty="0"/>
              <a:t>Candidate </a:t>
            </a:r>
            <a:r>
              <a:rPr lang="zh-CN" altLang="en-US" sz="2400" dirty="0"/>
              <a:t>时会将</a:t>
            </a:r>
            <a:r>
              <a:rPr lang="zh-CN" altLang="en-US" sz="2400" dirty="0">
                <a:solidFill>
                  <a:srgbClr val="FF0000"/>
                </a:solidFill>
              </a:rPr>
              <a:t>票投给自己</a:t>
            </a:r>
            <a:r>
              <a:rPr lang="zh-CN" altLang="en-US" sz="2400" dirty="0"/>
              <a:t>）：</a:t>
            </a:r>
          </a:p>
          <a:p>
            <a:pPr marL="342900" indent="-342900">
              <a:buFont typeface="Wingdings" panose="05000000000000000000" pitchFamily="2" charset="2"/>
              <a:buChar char="Ø"/>
            </a:pPr>
            <a:r>
              <a:rPr lang="zh-CN" altLang="en-US" sz="2400" dirty="0"/>
              <a:t>请求节点的 </a:t>
            </a:r>
            <a:r>
              <a:rPr lang="en-US" altLang="zh-CN" sz="2400" dirty="0"/>
              <a:t>Term </a:t>
            </a:r>
            <a:r>
              <a:rPr lang="zh-CN" altLang="en-US" sz="2400" dirty="0">
                <a:solidFill>
                  <a:srgbClr val="FF0000"/>
                </a:solidFill>
              </a:rPr>
              <a:t>大于自己的 </a:t>
            </a:r>
            <a:r>
              <a:rPr lang="en-US" altLang="zh-CN" sz="2400" dirty="0">
                <a:solidFill>
                  <a:srgbClr val="FF0000"/>
                </a:solidFill>
              </a:rPr>
              <a:t>Term</a:t>
            </a:r>
            <a:r>
              <a:rPr lang="zh-CN" altLang="en-US" sz="2400" dirty="0"/>
              <a:t>，且自己</a:t>
            </a:r>
            <a:r>
              <a:rPr lang="zh-CN" altLang="en-US" sz="2400" dirty="0">
                <a:solidFill>
                  <a:srgbClr val="FF0000"/>
                </a:solidFill>
              </a:rPr>
              <a:t>尚未投票</a:t>
            </a:r>
            <a:r>
              <a:rPr lang="zh-CN" altLang="en-US" sz="2400" dirty="0"/>
              <a:t>给其它节点，则接受请求，</a:t>
            </a:r>
            <a:r>
              <a:rPr lang="zh-CN" altLang="en-US" sz="2400" dirty="0">
                <a:solidFill>
                  <a:srgbClr val="FF0000"/>
                </a:solidFill>
              </a:rPr>
              <a:t>把票投给它</a:t>
            </a:r>
            <a:r>
              <a:rPr lang="zh-CN" altLang="en-US" sz="2400" dirty="0"/>
              <a:t>；</a:t>
            </a:r>
          </a:p>
          <a:p>
            <a:pPr marL="342900" indent="-342900">
              <a:buFont typeface="Wingdings" panose="05000000000000000000" pitchFamily="2" charset="2"/>
              <a:buChar char="Ø"/>
            </a:pPr>
            <a:r>
              <a:rPr lang="zh-CN" altLang="en-US" sz="2400" dirty="0"/>
              <a:t>请求节点的 </a:t>
            </a:r>
            <a:r>
              <a:rPr lang="en-US" altLang="zh-CN" sz="2400" dirty="0"/>
              <a:t>Term </a:t>
            </a:r>
            <a:r>
              <a:rPr lang="zh-CN" altLang="en-US" sz="2400" dirty="0">
                <a:solidFill>
                  <a:srgbClr val="FF0000"/>
                </a:solidFill>
              </a:rPr>
              <a:t>小于自己的 </a:t>
            </a:r>
            <a:r>
              <a:rPr lang="en-US" altLang="zh-CN" sz="2400" dirty="0">
                <a:solidFill>
                  <a:srgbClr val="FF0000"/>
                </a:solidFill>
              </a:rPr>
              <a:t>Term</a:t>
            </a:r>
            <a:r>
              <a:rPr lang="zh-CN" altLang="en-US" sz="2400" dirty="0"/>
              <a:t>，且自己</a:t>
            </a:r>
            <a:r>
              <a:rPr lang="zh-CN" altLang="en-US" sz="2400" dirty="0">
                <a:solidFill>
                  <a:srgbClr val="FF0000"/>
                </a:solidFill>
              </a:rPr>
              <a:t>尚未投票</a:t>
            </a:r>
            <a:r>
              <a:rPr lang="zh-CN" altLang="en-US" sz="2400" dirty="0"/>
              <a:t>，则</a:t>
            </a:r>
            <a:r>
              <a:rPr lang="zh-CN" altLang="en-US" sz="2400" dirty="0">
                <a:solidFill>
                  <a:srgbClr val="FF0000"/>
                </a:solidFill>
              </a:rPr>
              <a:t>拒绝请求</a:t>
            </a:r>
            <a:r>
              <a:rPr lang="zh-CN" altLang="en-US" sz="2400" dirty="0"/>
              <a:t>，</a:t>
            </a:r>
            <a:r>
              <a:rPr lang="zh-CN" altLang="en-US" sz="2400" dirty="0">
                <a:solidFill>
                  <a:srgbClr val="FF0000"/>
                </a:solidFill>
              </a:rPr>
              <a:t>将票投给自己</a:t>
            </a:r>
            <a:r>
              <a:rPr lang="zh-CN" altLang="en-US" sz="2400" dirty="0"/>
              <a:t>。</a:t>
            </a:r>
          </a:p>
        </p:txBody>
      </p:sp>
      <p:pic>
        <p:nvPicPr>
          <p:cNvPr id="6" name="Picture 2">
            <a:extLst>
              <a:ext uri="{FF2B5EF4-FFF2-40B4-BE49-F238E27FC236}">
                <a16:creationId xmlns:a16="http://schemas.microsoft.com/office/drawing/2014/main" id="{9F96747F-5508-4B00-A0D6-2C6C26254ACE}"/>
              </a:ext>
            </a:extLst>
          </p:cNvPr>
          <p:cNvPicPr>
            <a:picLocks noChangeAspect="1" noChangeArrowheads="1"/>
          </p:cNvPicPr>
          <p:nvPr/>
        </p:nvPicPr>
        <p:blipFill>
          <a:blip r:embed="rId2" cstate="print"/>
          <a:srcRect/>
          <a:stretch>
            <a:fillRect/>
          </a:stretch>
        </p:blipFill>
        <p:spPr bwMode="auto">
          <a:xfrm>
            <a:off x="7334451" y="966620"/>
            <a:ext cx="4345094" cy="4019550"/>
          </a:xfrm>
          <a:prstGeom prst="rect">
            <a:avLst/>
          </a:prstGeom>
          <a:noFill/>
          <a:ln w="9525">
            <a:solidFill>
              <a:srgbClr val="0070C0"/>
            </a:solidFill>
            <a:miter lim="800000"/>
            <a:headEnd/>
            <a:tailEnd/>
          </a:ln>
        </p:spPr>
      </p:pic>
      <p:sp>
        <p:nvSpPr>
          <p:cNvPr id="2" name="对话气泡: 圆角矩形 1">
            <a:extLst>
              <a:ext uri="{FF2B5EF4-FFF2-40B4-BE49-F238E27FC236}">
                <a16:creationId xmlns:a16="http://schemas.microsoft.com/office/drawing/2014/main" id="{D1D41804-3DF9-41C1-A384-DB02C5964FB5}"/>
              </a:ext>
            </a:extLst>
          </p:cNvPr>
          <p:cNvSpPr/>
          <p:nvPr/>
        </p:nvSpPr>
        <p:spPr>
          <a:xfrm>
            <a:off x="2908738" y="5649270"/>
            <a:ext cx="3611284" cy="612648"/>
          </a:xfrm>
          <a:prstGeom prst="wedgeRoundRectCallout">
            <a:avLst>
              <a:gd name="adj1" fmla="val -40495"/>
              <a:gd name="adj2" fmla="val -7646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已投票？。。。不响应</a:t>
            </a:r>
          </a:p>
        </p:txBody>
      </p:sp>
    </p:spTree>
    <p:extLst>
      <p:ext uri="{BB962C8B-B14F-4D97-AF65-F5344CB8AC3E}">
        <p14:creationId xmlns:p14="http://schemas.microsoft.com/office/powerpoint/2010/main" val="12848481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25021F46-BFA2-4984-B1C2-15C9B320C221}"/>
              </a:ext>
            </a:extLst>
          </p:cNvPr>
          <p:cNvSpPr>
            <a:spLocks noGrp="1"/>
          </p:cNvSpPr>
          <p:nvPr>
            <p:ph type="sldNum" sz="quarter" idx="12"/>
          </p:nvPr>
        </p:nvSpPr>
        <p:spPr/>
        <p:txBody>
          <a:bodyPr/>
          <a:lstStyle/>
          <a:p>
            <a:fld id="{C464E751-8DDD-48F4-87DB-3D6A7AC74B40}" type="slidenum">
              <a:rPr lang="zh-CN" altLang="en-US" smtClean="0"/>
              <a:pPr/>
              <a:t>51</a:t>
            </a:fld>
            <a:endParaRPr lang="zh-CN" altLang="en-US" dirty="0"/>
          </a:p>
        </p:txBody>
      </p:sp>
      <p:sp>
        <p:nvSpPr>
          <p:cNvPr id="5" name="内容占位符 2">
            <a:extLst>
              <a:ext uri="{FF2B5EF4-FFF2-40B4-BE49-F238E27FC236}">
                <a16:creationId xmlns:a16="http://schemas.microsoft.com/office/drawing/2014/main" id="{1235B81A-81FB-484E-8AA8-3E890384FE93}"/>
              </a:ext>
            </a:extLst>
          </p:cNvPr>
          <p:cNvSpPr>
            <a:spLocks noGrp="1"/>
          </p:cNvSpPr>
          <p:nvPr>
            <p:ph idx="1"/>
          </p:nvPr>
        </p:nvSpPr>
        <p:spPr>
          <a:xfrm>
            <a:off x="895952" y="663460"/>
            <a:ext cx="5417127" cy="4351338"/>
          </a:xfrm>
        </p:spPr>
        <p:txBody>
          <a:bodyPr>
            <a:normAutofit/>
          </a:bodyPr>
          <a:lstStyle/>
          <a:p>
            <a:r>
              <a:rPr lang="zh-CN" altLang="en-US" sz="2400" b="1" dirty="0"/>
              <a:t>（</a:t>
            </a:r>
            <a:r>
              <a:rPr lang="en-US" altLang="zh-CN" sz="2400" b="1" dirty="0"/>
              <a:t>4</a:t>
            </a:r>
            <a:r>
              <a:rPr lang="zh-CN" altLang="en-US" sz="2400" b="1" dirty="0"/>
              <a:t>）</a:t>
            </a:r>
            <a:r>
              <a:rPr lang="en-US" altLang="zh-CN" sz="2400" b="1" dirty="0"/>
              <a:t>Candidate </a:t>
            </a:r>
            <a:r>
              <a:rPr lang="zh-CN" altLang="en-US" sz="2400" b="1" dirty="0"/>
              <a:t>转为 </a:t>
            </a:r>
            <a:r>
              <a:rPr lang="en-US" altLang="zh-CN" sz="2400" b="1" dirty="0"/>
              <a:t>Leader</a:t>
            </a:r>
            <a:endParaRPr lang="zh-CN" altLang="en-US" sz="2400" dirty="0"/>
          </a:p>
          <a:p>
            <a:r>
              <a:rPr lang="zh-CN" altLang="en-US" sz="2400" dirty="0"/>
              <a:t>       一轮选举过后，</a:t>
            </a:r>
            <a:r>
              <a:rPr lang="zh-CN" altLang="en-US" sz="2400" dirty="0">
                <a:solidFill>
                  <a:srgbClr val="FF0000"/>
                </a:solidFill>
              </a:rPr>
              <a:t>正常</a:t>
            </a:r>
            <a:r>
              <a:rPr lang="zh-CN" altLang="en-US" sz="2400" dirty="0"/>
              <a:t>情况下，</a:t>
            </a:r>
            <a:r>
              <a:rPr lang="zh-CN" altLang="en-US" sz="2400" dirty="0">
                <a:solidFill>
                  <a:srgbClr val="FF0000"/>
                </a:solidFill>
              </a:rPr>
              <a:t>会有一个 </a:t>
            </a:r>
            <a:r>
              <a:rPr lang="en-US" altLang="zh-CN" sz="2400" dirty="0">
                <a:solidFill>
                  <a:srgbClr val="FF0000"/>
                </a:solidFill>
              </a:rPr>
              <a:t>Candidate </a:t>
            </a:r>
            <a:r>
              <a:rPr lang="zh-CN" altLang="en-US" sz="2400" dirty="0">
                <a:solidFill>
                  <a:srgbClr val="FF0000"/>
                </a:solidFill>
              </a:rPr>
              <a:t>收到超过半数节点（</a:t>
            </a:r>
            <a:r>
              <a:rPr lang="en-US" altLang="zh-CN" sz="2400" dirty="0">
                <a:solidFill>
                  <a:srgbClr val="FF0000"/>
                </a:solidFill>
              </a:rPr>
              <a:t>N/2 + 1</a:t>
            </a:r>
            <a:r>
              <a:rPr lang="zh-CN" altLang="en-US" sz="2400" dirty="0">
                <a:solidFill>
                  <a:srgbClr val="FF0000"/>
                </a:solidFill>
              </a:rPr>
              <a:t>）的投票</a:t>
            </a:r>
            <a:r>
              <a:rPr lang="zh-CN" altLang="en-US" sz="2400" dirty="0"/>
              <a:t>，它将胜出并升级为 </a:t>
            </a:r>
            <a:r>
              <a:rPr lang="en-US" altLang="zh-CN" sz="2400" dirty="0"/>
              <a:t>Leader</a:t>
            </a:r>
            <a:r>
              <a:rPr lang="zh-CN" altLang="en-US" sz="2400" dirty="0"/>
              <a:t>。</a:t>
            </a:r>
            <a:endParaRPr lang="en-US" altLang="zh-CN" sz="2400" dirty="0"/>
          </a:p>
          <a:p>
            <a:r>
              <a:rPr lang="en-US" altLang="zh-CN" sz="2400" dirty="0"/>
              <a:t>       </a:t>
            </a:r>
            <a:r>
              <a:rPr lang="zh-CN" altLang="en-US" sz="2400" dirty="0"/>
              <a:t>然后新</a:t>
            </a:r>
            <a:r>
              <a:rPr lang="en-US" altLang="zh-CN" sz="2400" dirty="0"/>
              <a:t>Leader</a:t>
            </a:r>
            <a:r>
              <a:rPr lang="zh-CN" altLang="en-US" sz="2400" dirty="0"/>
              <a:t>定时发送心跳给其它的节点，其它节点会转为 </a:t>
            </a:r>
            <a:r>
              <a:rPr lang="en-US" altLang="zh-CN" sz="2400" dirty="0"/>
              <a:t>Follower </a:t>
            </a:r>
            <a:r>
              <a:rPr lang="zh-CN" altLang="en-US" sz="2400" dirty="0"/>
              <a:t>并与 </a:t>
            </a:r>
            <a:r>
              <a:rPr lang="en-US" altLang="zh-CN" sz="2400" dirty="0"/>
              <a:t>Leader </a:t>
            </a:r>
            <a:r>
              <a:rPr lang="zh-CN" altLang="en-US" sz="2400" dirty="0"/>
              <a:t>保持同步。到此，本轮选举结束。</a:t>
            </a:r>
          </a:p>
        </p:txBody>
      </p:sp>
      <p:pic>
        <p:nvPicPr>
          <p:cNvPr id="6" name="Picture 3">
            <a:extLst>
              <a:ext uri="{FF2B5EF4-FFF2-40B4-BE49-F238E27FC236}">
                <a16:creationId xmlns:a16="http://schemas.microsoft.com/office/drawing/2014/main" id="{1A614AC7-093F-457B-B301-9A2A58D0B9D0}"/>
              </a:ext>
            </a:extLst>
          </p:cNvPr>
          <p:cNvPicPr>
            <a:picLocks noChangeAspect="1" noChangeArrowheads="1"/>
          </p:cNvPicPr>
          <p:nvPr/>
        </p:nvPicPr>
        <p:blipFill>
          <a:blip r:embed="rId2" cstate="print"/>
          <a:srcRect/>
          <a:stretch>
            <a:fillRect/>
          </a:stretch>
        </p:blipFill>
        <p:spPr bwMode="auto">
          <a:xfrm>
            <a:off x="7363326" y="1757795"/>
            <a:ext cx="4350692" cy="3924300"/>
          </a:xfrm>
          <a:prstGeom prst="rect">
            <a:avLst/>
          </a:prstGeom>
          <a:noFill/>
          <a:ln w="9525">
            <a:solidFill>
              <a:srgbClr val="0070C0"/>
            </a:solidFill>
            <a:miter lim="800000"/>
            <a:headEnd/>
            <a:tailEnd/>
          </a:ln>
        </p:spPr>
      </p:pic>
    </p:spTree>
    <p:extLst>
      <p:ext uri="{BB962C8B-B14F-4D97-AF65-F5344CB8AC3E}">
        <p14:creationId xmlns:p14="http://schemas.microsoft.com/office/powerpoint/2010/main" val="257037976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33F007-C5FB-49E0-92F2-7E77379DA53F}"/>
              </a:ext>
            </a:extLst>
          </p:cNvPr>
          <p:cNvSpPr>
            <a:spLocks noGrp="1"/>
          </p:cNvSpPr>
          <p:nvPr>
            <p:ph type="title"/>
          </p:nvPr>
        </p:nvSpPr>
        <p:spPr>
          <a:xfrm>
            <a:off x="751573" y="0"/>
            <a:ext cx="10515600" cy="920336"/>
          </a:xfrm>
        </p:spPr>
        <p:txBody>
          <a:bodyPr/>
          <a:lstStyle/>
          <a:p>
            <a:r>
              <a:rPr lang="en-US" altLang="zh-CN" sz="2800" b="1" dirty="0">
                <a:solidFill>
                  <a:prstClr val="black"/>
                </a:solidFill>
              </a:rPr>
              <a:t>10.3.2.2  Raft</a:t>
            </a:r>
            <a:r>
              <a:rPr lang="zh-CN" altLang="en-US" sz="2800" b="1" dirty="0">
                <a:solidFill>
                  <a:prstClr val="black"/>
                </a:solidFill>
              </a:rPr>
              <a:t>算法第一阶段</a:t>
            </a:r>
            <a:r>
              <a:rPr lang="en-US" altLang="zh-CN" sz="2800" b="1" dirty="0">
                <a:solidFill>
                  <a:prstClr val="black"/>
                </a:solidFill>
              </a:rPr>
              <a:t>——Leader</a:t>
            </a:r>
            <a:r>
              <a:rPr lang="zh-CN" altLang="en-US" sz="2800" b="1" dirty="0">
                <a:solidFill>
                  <a:prstClr val="black"/>
                </a:solidFill>
              </a:rPr>
              <a:t>选举（续）</a:t>
            </a:r>
            <a:endParaRPr lang="zh-CN" altLang="en-US" dirty="0"/>
          </a:p>
        </p:txBody>
      </p:sp>
      <p:sp>
        <p:nvSpPr>
          <p:cNvPr id="3" name="内容占位符 2">
            <a:extLst>
              <a:ext uri="{FF2B5EF4-FFF2-40B4-BE49-F238E27FC236}">
                <a16:creationId xmlns:a16="http://schemas.microsoft.com/office/drawing/2014/main" id="{72017A94-B610-4241-96D6-5E8560709181}"/>
              </a:ext>
            </a:extLst>
          </p:cNvPr>
          <p:cNvSpPr>
            <a:spLocks noGrp="1"/>
          </p:cNvSpPr>
          <p:nvPr>
            <p:ph idx="1"/>
          </p:nvPr>
        </p:nvSpPr>
        <p:spPr>
          <a:xfrm>
            <a:off x="838200" y="710993"/>
            <a:ext cx="10515600" cy="5843811"/>
          </a:xfrm>
        </p:spPr>
        <p:txBody>
          <a:bodyPr>
            <a:noAutofit/>
          </a:bodyPr>
          <a:lstStyle/>
          <a:p>
            <a:r>
              <a:rPr lang="zh-CN" altLang="en-US" sz="2400" b="1" dirty="0"/>
              <a:t>补充说明 </a:t>
            </a:r>
            <a:endParaRPr lang="en-US" altLang="zh-CN" sz="2400" b="1" dirty="0"/>
          </a:p>
          <a:p>
            <a:r>
              <a:rPr lang="zh-CN" altLang="en-US" sz="2400" dirty="0"/>
              <a:t>       每个节点在</a:t>
            </a:r>
            <a:r>
              <a:rPr lang="zh-CN" altLang="en-US" sz="2400" dirty="0">
                <a:solidFill>
                  <a:srgbClr val="FF0000"/>
                </a:solidFill>
              </a:rPr>
              <a:t>一个任期中只能给一个节点投票</a:t>
            </a:r>
            <a:r>
              <a:rPr lang="zh-CN" altLang="en-US" sz="2400" dirty="0"/>
              <a:t>，而且遵守“先来后到”原则，从而保证每个任期最多只有一个节点会成为</a:t>
            </a:r>
            <a:r>
              <a:rPr lang="en-US" altLang="zh-CN" sz="2400" dirty="0"/>
              <a:t>leader</a:t>
            </a:r>
            <a:r>
              <a:rPr lang="zh-CN" altLang="en-US" sz="2400" dirty="0"/>
              <a:t>。当一个</a:t>
            </a:r>
            <a:r>
              <a:rPr lang="en-US" altLang="zh-CN" sz="2400" dirty="0"/>
              <a:t>candidate</a:t>
            </a:r>
            <a:r>
              <a:rPr lang="zh-CN" altLang="en-US" sz="2400" dirty="0"/>
              <a:t>节点赢得选举</a:t>
            </a:r>
            <a:r>
              <a:rPr lang="zh-CN" altLang="en-US" sz="2400" dirty="0">
                <a:solidFill>
                  <a:srgbClr val="FF0000"/>
                </a:solidFill>
              </a:rPr>
              <a:t>当选为</a:t>
            </a:r>
            <a:r>
              <a:rPr lang="en-US" altLang="zh-CN" sz="2400" dirty="0">
                <a:solidFill>
                  <a:srgbClr val="FF0000"/>
                </a:solidFill>
              </a:rPr>
              <a:t>leader</a:t>
            </a:r>
            <a:r>
              <a:rPr lang="zh-CN" altLang="en-US" sz="2400" dirty="0">
                <a:solidFill>
                  <a:srgbClr val="FF0000"/>
                </a:solidFill>
              </a:rPr>
              <a:t>后</a:t>
            </a:r>
            <a:r>
              <a:rPr lang="zh-CN" altLang="en-US" sz="2400" dirty="0"/>
              <a:t>，它将</a:t>
            </a:r>
            <a:r>
              <a:rPr lang="zh-CN" altLang="en-US" sz="2400" dirty="0">
                <a:solidFill>
                  <a:srgbClr val="FF0000"/>
                </a:solidFill>
              </a:rPr>
              <a:t>发送心跳消息给其他节点来宣告它的权威性，以阻止其它节点再发起新的选举。</a:t>
            </a:r>
          </a:p>
          <a:p>
            <a:r>
              <a:rPr lang="en-US" altLang="zh-CN" sz="2400" dirty="0"/>
              <a:t>       Candidate </a:t>
            </a:r>
            <a:r>
              <a:rPr lang="zh-CN" altLang="en-US" sz="2400" dirty="0"/>
              <a:t>在等待投票回复的时候，可能会</a:t>
            </a:r>
            <a:r>
              <a:rPr lang="zh-CN" altLang="en-US" sz="2400" dirty="0">
                <a:solidFill>
                  <a:srgbClr val="FF0000"/>
                </a:solidFill>
              </a:rPr>
              <a:t>突然收到其它自称是 </a:t>
            </a:r>
            <a:r>
              <a:rPr lang="en-US" altLang="zh-CN" sz="2400" dirty="0">
                <a:solidFill>
                  <a:srgbClr val="FF0000"/>
                </a:solidFill>
              </a:rPr>
              <a:t>leader </a:t>
            </a:r>
            <a:r>
              <a:rPr lang="zh-CN" altLang="en-US" sz="2400" dirty="0">
                <a:solidFill>
                  <a:srgbClr val="FF0000"/>
                </a:solidFill>
              </a:rPr>
              <a:t>的节点发来的心跳包</a:t>
            </a:r>
            <a:r>
              <a:rPr lang="zh-CN" altLang="en-US" sz="2400" dirty="0"/>
              <a:t>，如果这个心跳包里携带的 </a:t>
            </a:r>
            <a:r>
              <a:rPr lang="en-US" altLang="zh-CN" sz="2400" dirty="0"/>
              <a:t>term </a:t>
            </a:r>
            <a:r>
              <a:rPr lang="zh-CN" altLang="en-US" sz="2400" b="1" dirty="0"/>
              <a:t>不小于</a:t>
            </a:r>
            <a:r>
              <a:rPr lang="zh-CN" altLang="en-US" sz="2400" dirty="0"/>
              <a:t> </a:t>
            </a:r>
            <a:r>
              <a:rPr lang="en-US" altLang="zh-CN" sz="2400" dirty="0"/>
              <a:t>candidate </a:t>
            </a:r>
            <a:r>
              <a:rPr lang="zh-CN" altLang="en-US" sz="2400" dirty="0"/>
              <a:t>当前的 </a:t>
            </a:r>
            <a:r>
              <a:rPr lang="en-US" altLang="zh-CN" sz="2400" dirty="0"/>
              <a:t>term</a:t>
            </a:r>
            <a:r>
              <a:rPr lang="zh-CN" altLang="en-US" sz="2400" dirty="0"/>
              <a:t>（说明其它节点已经成功赢得了选举），那么 </a:t>
            </a:r>
            <a:r>
              <a:rPr lang="en-US" altLang="zh-CN" sz="2400" dirty="0"/>
              <a:t>candidate </a:t>
            </a:r>
            <a:r>
              <a:rPr lang="zh-CN" altLang="en-US" sz="2400" dirty="0"/>
              <a:t>会承认这个 </a:t>
            </a:r>
            <a:r>
              <a:rPr lang="en-US" altLang="zh-CN" sz="2400" dirty="0"/>
              <a:t>leader</a:t>
            </a:r>
            <a:r>
              <a:rPr lang="zh-CN" altLang="en-US" sz="2400" dirty="0"/>
              <a:t>，并</a:t>
            </a:r>
            <a:r>
              <a:rPr lang="zh-CN" altLang="en-US" sz="2400" dirty="0">
                <a:solidFill>
                  <a:srgbClr val="FF0000"/>
                </a:solidFill>
              </a:rPr>
              <a:t>将自己身份切回 </a:t>
            </a:r>
            <a:r>
              <a:rPr lang="en-US" altLang="zh-CN" sz="2400" dirty="0">
                <a:solidFill>
                  <a:srgbClr val="FF0000"/>
                </a:solidFill>
              </a:rPr>
              <a:t>follower</a:t>
            </a:r>
            <a:r>
              <a:rPr lang="zh-CN" altLang="en-US" sz="2400" dirty="0"/>
              <a:t>。但如果</a:t>
            </a:r>
            <a:r>
              <a:rPr lang="zh-CN" altLang="en-US" sz="2400" dirty="0">
                <a:solidFill>
                  <a:srgbClr val="FF0000"/>
                </a:solidFill>
              </a:rPr>
              <a:t>心跳包中的 </a:t>
            </a:r>
            <a:r>
              <a:rPr lang="en-US" altLang="zh-CN" sz="2400" dirty="0">
                <a:solidFill>
                  <a:srgbClr val="FF0000"/>
                </a:solidFill>
              </a:rPr>
              <a:t>term </a:t>
            </a:r>
            <a:r>
              <a:rPr lang="zh-CN" altLang="en-US" sz="2400" dirty="0">
                <a:solidFill>
                  <a:srgbClr val="FF0000"/>
                </a:solidFill>
              </a:rPr>
              <a:t>比自己小</a:t>
            </a:r>
            <a:r>
              <a:rPr lang="zh-CN" altLang="en-US" sz="2400" dirty="0"/>
              <a:t>，</a:t>
            </a:r>
            <a:r>
              <a:rPr lang="en-US" altLang="zh-CN" sz="2400" dirty="0"/>
              <a:t>candidate </a:t>
            </a:r>
            <a:r>
              <a:rPr lang="zh-CN" altLang="en-US" sz="2400" dirty="0"/>
              <a:t>会拒绝这次请求并</a:t>
            </a:r>
            <a:r>
              <a:rPr lang="zh-CN" altLang="en-US" sz="2400" dirty="0">
                <a:solidFill>
                  <a:srgbClr val="FF0000"/>
                </a:solidFill>
              </a:rPr>
              <a:t>保持选举状态</a:t>
            </a:r>
            <a:r>
              <a:rPr lang="zh-CN" altLang="en-US" sz="2400" dirty="0"/>
              <a:t>。</a:t>
            </a:r>
          </a:p>
          <a:p>
            <a:r>
              <a:rPr lang="zh-CN" altLang="en-US" sz="2400" dirty="0"/>
              <a:t>       当选举超时到来时，如果集群中还没有一个</a:t>
            </a:r>
            <a:r>
              <a:rPr lang="en-US" altLang="zh-CN" sz="2400" dirty="0"/>
              <a:t>leader</a:t>
            </a:r>
            <a:r>
              <a:rPr lang="zh-CN" altLang="en-US" sz="2400" dirty="0"/>
              <a:t>存在，那么</a:t>
            </a:r>
            <a:r>
              <a:rPr lang="en-US" altLang="zh-CN" sz="2400" dirty="0"/>
              <a:t>candidate</a:t>
            </a:r>
            <a:r>
              <a:rPr lang="zh-CN" altLang="en-US" sz="2400" dirty="0"/>
              <a:t>节点将</a:t>
            </a:r>
            <a:r>
              <a:rPr lang="zh-CN" altLang="en-US" sz="2400" dirty="0">
                <a:solidFill>
                  <a:srgbClr val="FF0000"/>
                </a:solidFill>
              </a:rPr>
              <a:t>继续递增任期号</a:t>
            </a:r>
            <a:r>
              <a:rPr lang="zh-CN" altLang="en-US" sz="2400" dirty="0"/>
              <a:t>再次发起一次新的选举。</a:t>
            </a:r>
          </a:p>
        </p:txBody>
      </p:sp>
      <p:sp>
        <p:nvSpPr>
          <p:cNvPr id="4" name="灯片编号占位符 3">
            <a:extLst>
              <a:ext uri="{FF2B5EF4-FFF2-40B4-BE49-F238E27FC236}">
                <a16:creationId xmlns:a16="http://schemas.microsoft.com/office/drawing/2014/main" id="{D9DDB6AC-4106-4C5E-8FF0-F81658778A80}"/>
              </a:ext>
            </a:extLst>
          </p:cNvPr>
          <p:cNvSpPr>
            <a:spLocks noGrp="1"/>
          </p:cNvSpPr>
          <p:nvPr>
            <p:ph type="sldNum" sz="quarter" idx="12"/>
          </p:nvPr>
        </p:nvSpPr>
        <p:spPr/>
        <p:txBody>
          <a:bodyPr/>
          <a:lstStyle/>
          <a:p>
            <a:fld id="{C464E751-8DDD-48F4-87DB-3D6A7AC74B40}" type="slidenum">
              <a:rPr lang="zh-CN" altLang="en-US" smtClean="0"/>
              <a:pPr/>
              <a:t>52</a:t>
            </a:fld>
            <a:endParaRPr lang="zh-CN" altLang="en-US" dirty="0"/>
          </a:p>
        </p:txBody>
      </p:sp>
    </p:spTree>
    <p:extLst>
      <p:ext uri="{BB962C8B-B14F-4D97-AF65-F5344CB8AC3E}">
        <p14:creationId xmlns:p14="http://schemas.microsoft.com/office/powerpoint/2010/main" val="5089426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89CC7D-A33B-4C0D-9DFD-0179220E587F}"/>
              </a:ext>
            </a:extLst>
          </p:cNvPr>
          <p:cNvSpPr>
            <a:spLocks noGrp="1"/>
          </p:cNvSpPr>
          <p:nvPr>
            <p:ph type="title"/>
          </p:nvPr>
        </p:nvSpPr>
        <p:spPr/>
        <p:txBody>
          <a:bodyPr>
            <a:normAutofit/>
          </a:bodyPr>
          <a:lstStyle/>
          <a:p>
            <a:r>
              <a:rPr lang="en-US" altLang="zh-CN" sz="2800" b="1" dirty="0">
                <a:solidFill>
                  <a:prstClr val="black"/>
                </a:solidFill>
              </a:rPr>
              <a:t>10.3.2.2  Raft</a:t>
            </a:r>
            <a:r>
              <a:rPr lang="zh-CN" altLang="en-US" sz="2800" b="1" dirty="0">
                <a:solidFill>
                  <a:prstClr val="black"/>
                </a:solidFill>
              </a:rPr>
              <a:t>算法第二阶段</a:t>
            </a:r>
            <a:r>
              <a:rPr lang="en-US" altLang="zh-CN" sz="2800" b="1" dirty="0">
                <a:solidFill>
                  <a:prstClr val="black"/>
                </a:solidFill>
              </a:rPr>
              <a:t>——Leader</a:t>
            </a:r>
            <a:r>
              <a:rPr lang="zh-CN" altLang="en-US" sz="2800" b="1" dirty="0">
                <a:solidFill>
                  <a:prstClr val="black"/>
                </a:solidFill>
              </a:rPr>
              <a:t>领导的日志复制</a:t>
            </a:r>
            <a:endParaRPr lang="zh-CN" altLang="en-US" sz="2800" dirty="0"/>
          </a:p>
        </p:txBody>
      </p:sp>
      <p:sp>
        <p:nvSpPr>
          <p:cNvPr id="3" name="内容占位符 2">
            <a:extLst>
              <a:ext uri="{FF2B5EF4-FFF2-40B4-BE49-F238E27FC236}">
                <a16:creationId xmlns:a16="http://schemas.microsoft.com/office/drawing/2014/main" id="{FF2F7D2D-BEBA-49A6-AFCB-9DD0A1EFC01E}"/>
              </a:ext>
            </a:extLst>
          </p:cNvPr>
          <p:cNvSpPr>
            <a:spLocks noGrp="1"/>
          </p:cNvSpPr>
          <p:nvPr>
            <p:ph idx="1"/>
          </p:nvPr>
        </p:nvSpPr>
        <p:spPr>
          <a:xfrm>
            <a:off x="838200" y="1285462"/>
            <a:ext cx="10515600" cy="4990210"/>
          </a:xfrm>
        </p:spPr>
        <p:txBody>
          <a:bodyPr>
            <a:noAutofit/>
          </a:bodyPr>
          <a:lstStyle/>
          <a:p>
            <a:r>
              <a:rPr lang="zh-CN" altLang="en-US" sz="2400" dirty="0"/>
              <a:t>       在一个 </a:t>
            </a:r>
            <a:r>
              <a:rPr lang="en-US" altLang="zh-CN" sz="2400" dirty="0"/>
              <a:t>Raft </a:t>
            </a:r>
            <a:r>
              <a:rPr lang="zh-CN" altLang="en-US" sz="2400" dirty="0"/>
              <a:t>集群中，</a:t>
            </a:r>
            <a:r>
              <a:rPr lang="zh-CN" altLang="en-US" sz="2400" dirty="0">
                <a:solidFill>
                  <a:srgbClr val="FF0000"/>
                </a:solidFill>
              </a:rPr>
              <a:t>只有 </a:t>
            </a:r>
            <a:r>
              <a:rPr lang="en-US" altLang="zh-CN" sz="2400" dirty="0">
                <a:solidFill>
                  <a:srgbClr val="FF0000"/>
                </a:solidFill>
              </a:rPr>
              <a:t>Leader </a:t>
            </a:r>
            <a:r>
              <a:rPr lang="zh-CN" altLang="en-US" sz="2400" dirty="0">
                <a:solidFill>
                  <a:srgbClr val="FF0000"/>
                </a:solidFill>
              </a:rPr>
              <a:t>节点能够处理客户端的请求</a:t>
            </a:r>
            <a:r>
              <a:rPr lang="zh-CN" altLang="en-US" sz="2400" dirty="0"/>
              <a:t>（如果客户端的请求发到了 </a:t>
            </a:r>
            <a:r>
              <a:rPr lang="en-US" altLang="zh-CN" sz="2400" dirty="0"/>
              <a:t>Follower</a:t>
            </a:r>
            <a:r>
              <a:rPr lang="zh-CN" altLang="en-US" sz="2400" dirty="0"/>
              <a:t>，</a:t>
            </a:r>
            <a:r>
              <a:rPr lang="en-US" altLang="zh-CN" sz="2400" dirty="0">
                <a:solidFill>
                  <a:srgbClr val="FF0000"/>
                </a:solidFill>
              </a:rPr>
              <a:t>Follower </a:t>
            </a:r>
            <a:r>
              <a:rPr lang="zh-CN" altLang="en-US" sz="2400" dirty="0">
                <a:solidFill>
                  <a:srgbClr val="FF0000"/>
                </a:solidFill>
              </a:rPr>
              <a:t>将会把请求重定向到 </a:t>
            </a:r>
            <a:r>
              <a:rPr lang="en-US" altLang="zh-CN" sz="2400" dirty="0">
                <a:solidFill>
                  <a:srgbClr val="FF0000"/>
                </a:solidFill>
              </a:rPr>
              <a:t>Leader</a:t>
            </a:r>
            <a:r>
              <a:rPr lang="zh-CN" altLang="en-US" sz="2400" dirty="0"/>
              <a:t>）。</a:t>
            </a:r>
            <a:endParaRPr lang="en-US" altLang="zh-CN" sz="2400" dirty="0"/>
          </a:p>
          <a:p>
            <a:r>
              <a:rPr lang="en-US" altLang="zh-CN" sz="2400" dirty="0"/>
              <a:t>       </a:t>
            </a:r>
            <a:r>
              <a:rPr lang="zh-CN" altLang="en-US" sz="2400" dirty="0"/>
              <a:t>客户端的每一个请求都</a:t>
            </a:r>
            <a:r>
              <a:rPr lang="zh-CN" altLang="en-US" sz="2400" dirty="0">
                <a:solidFill>
                  <a:srgbClr val="FF0000"/>
                </a:solidFill>
              </a:rPr>
              <a:t>包含一条被复制状态机执行的指令</a:t>
            </a:r>
            <a:r>
              <a:rPr lang="zh-CN" altLang="en-US" sz="2400" dirty="0"/>
              <a:t>。</a:t>
            </a:r>
            <a:r>
              <a:rPr lang="en-US" altLang="zh-CN" sz="2400" dirty="0"/>
              <a:t>Leader </a:t>
            </a:r>
            <a:r>
              <a:rPr lang="zh-CN" altLang="en-US" sz="2400" dirty="0"/>
              <a:t>把这条</a:t>
            </a:r>
            <a:r>
              <a:rPr lang="zh-CN" altLang="en-US" sz="2400" dirty="0">
                <a:solidFill>
                  <a:srgbClr val="FF0000"/>
                </a:solidFill>
              </a:rPr>
              <a:t>指令作为一条新的日志条目（</a:t>
            </a:r>
            <a:r>
              <a:rPr lang="en-US" altLang="zh-CN" sz="2400" dirty="0">
                <a:solidFill>
                  <a:srgbClr val="FF0000"/>
                </a:solidFill>
              </a:rPr>
              <a:t>Entry</a:t>
            </a:r>
            <a:r>
              <a:rPr lang="zh-CN" altLang="en-US" sz="2400" dirty="0">
                <a:solidFill>
                  <a:srgbClr val="FF0000"/>
                </a:solidFill>
              </a:rPr>
              <a:t>）附加到日志中去</a:t>
            </a:r>
            <a:r>
              <a:rPr lang="zh-CN" altLang="en-US" sz="2400" dirty="0"/>
              <a:t>，然后并行的将附加条目（广播）发送给 </a:t>
            </a:r>
            <a:r>
              <a:rPr lang="en-US" altLang="zh-CN" sz="2400" dirty="0"/>
              <a:t>Followers</a:t>
            </a:r>
            <a:r>
              <a:rPr lang="zh-CN" altLang="en-US" sz="2400" dirty="0"/>
              <a:t>，</a:t>
            </a:r>
            <a:r>
              <a:rPr lang="zh-CN" altLang="en-US" sz="2400" dirty="0">
                <a:solidFill>
                  <a:srgbClr val="FF0000"/>
                </a:solidFill>
              </a:rPr>
              <a:t>让它们复制这条日志</a:t>
            </a:r>
            <a:r>
              <a:rPr lang="zh-CN" altLang="en-US" sz="2400" dirty="0"/>
              <a:t>条目。</a:t>
            </a:r>
          </a:p>
          <a:p>
            <a:r>
              <a:rPr lang="zh-CN" altLang="en-US" sz="2400" dirty="0"/>
              <a:t>       当这条</a:t>
            </a:r>
            <a:r>
              <a:rPr lang="zh-CN" altLang="en-US" sz="2400" dirty="0">
                <a:solidFill>
                  <a:srgbClr val="FF0000"/>
                </a:solidFill>
              </a:rPr>
              <a:t>日志条目被大多数 </a:t>
            </a:r>
            <a:r>
              <a:rPr lang="en-US" altLang="zh-CN" sz="2400" dirty="0">
                <a:solidFill>
                  <a:srgbClr val="FF0000"/>
                </a:solidFill>
              </a:rPr>
              <a:t>Followers </a:t>
            </a:r>
            <a:r>
              <a:rPr lang="zh-CN" altLang="en-US" sz="2400" dirty="0">
                <a:solidFill>
                  <a:srgbClr val="FF0000"/>
                </a:solidFill>
              </a:rPr>
              <a:t>安全复制</a:t>
            </a:r>
            <a:r>
              <a:rPr lang="zh-CN" altLang="en-US" sz="2400" dirty="0"/>
              <a:t>，</a:t>
            </a:r>
            <a:r>
              <a:rPr lang="en-US" altLang="zh-CN" sz="2400" dirty="0"/>
              <a:t>Leader </a:t>
            </a:r>
            <a:r>
              <a:rPr lang="zh-CN" altLang="en-US" sz="2400" dirty="0"/>
              <a:t>会将这条日志条目</a:t>
            </a:r>
            <a:r>
              <a:rPr lang="zh-CN" altLang="en-US" sz="2400" dirty="0">
                <a:solidFill>
                  <a:srgbClr val="FF0000"/>
                </a:solidFill>
              </a:rPr>
              <a:t>应用到自己的状态机中（</a:t>
            </a:r>
            <a:r>
              <a:rPr lang="en-US" altLang="zh-CN" sz="2400" dirty="0">
                <a:solidFill>
                  <a:srgbClr val="FF0000"/>
                </a:solidFill>
              </a:rPr>
              <a:t>commit</a:t>
            </a:r>
            <a:r>
              <a:rPr lang="zh-CN" altLang="en-US" sz="2400" dirty="0">
                <a:solidFill>
                  <a:srgbClr val="FF0000"/>
                </a:solidFill>
              </a:rPr>
              <a:t>）</a:t>
            </a:r>
            <a:r>
              <a:rPr lang="zh-CN" altLang="en-US" sz="2400" dirty="0"/>
              <a:t>，然后把执行的结果返回给客户端，并</a:t>
            </a:r>
            <a:r>
              <a:rPr lang="zh-CN" altLang="en-US" sz="2400" dirty="0">
                <a:solidFill>
                  <a:srgbClr val="FF0000"/>
                </a:solidFill>
              </a:rPr>
              <a:t>通知</a:t>
            </a:r>
            <a:r>
              <a:rPr lang="en-US" altLang="zh-CN" sz="2400" dirty="0">
                <a:solidFill>
                  <a:srgbClr val="FF0000"/>
                </a:solidFill>
              </a:rPr>
              <a:t>Follower</a:t>
            </a:r>
            <a:r>
              <a:rPr lang="zh-CN" altLang="en-US" sz="2400" dirty="0">
                <a:solidFill>
                  <a:srgbClr val="FF0000"/>
                </a:solidFill>
              </a:rPr>
              <a:t>更新本地日志中的</a:t>
            </a:r>
            <a:r>
              <a:rPr lang="en-US" altLang="zh-CN" sz="2400" dirty="0">
                <a:solidFill>
                  <a:srgbClr val="FF0000"/>
                </a:solidFill>
              </a:rPr>
              <a:t>commit</a:t>
            </a:r>
            <a:r>
              <a:rPr lang="zh-CN" altLang="en-US" sz="2400" dirty="0">
                <a:solidFill>
                  <a:srgbClr val="FF0000"/>
                </a:solidFill>
              </a:rPr>
              <a:t>项</a:t>
            </a:r>
            <a:r>
              <a:rPr lang="zh-CN" altLang="en-US" sz="2400" dirty="0"/>
              <a:t>。如果 </a:t>
            </a:r>
            <a:r>
              <a:rPr lang="en-US" altLang="zh-CN" sz="2400" dirty="0"/>
              <a:t>Follower </a:t>
            </a:r>
            <a:r>
              <a:rPr lang="zh-CN" altLang="en-US" sz="2400" dirty="0"/>
              <a:t>崩溃或者运行缓慢或者网络丢包，</a:t>
            </a:r>
            <a:r>
              <a:rPr lang="en-US" altLang="zh-CN" sz="2400" dirty="0"/>
              <a:t>Leader</a:t>
            </a:r>
            <a:r>
              <a:rPr lang="zh-CN" altLang="en-US" sz="2400" dirty="0"/>
              <a:t>后续会不断重复尝试发送附加日志条目（尽管已经回复了客户端）直到所有的 </a:t>
            </a:r>
            <a:r>
              <a:rPr lang="en-US" altLang="zh-CN" sz="2400" dirty="0"/>
              <a:t>Follower </a:t>
            </a:r>
            <a:r>
              <a:rPr lang="zh-CN" altLang="en-US" sz="2400" dirty="0"/>
              <a:t>都最终存储了所有的日志条目，</a:t>
            </a:r>
            <a:r>
              <a:rPr lang="zh-CN" altLang="en-US" sz="2400" dirty="0">
                <a:solidFill>
                  <a:srgbClr val="FF0000"/>
                </a:solidFill>
              </a:rPr>
              <a:t>确保强一致性</a:t>
            </a:r>
            <a:r>
              <a:rPr lang="zh-CN" altLang="en-US" sz="2400" dirty="0"/>
              <a:t>。</a:t>
            </a:r>
          </a:p>
        </p:txBody>
      </p:sp>
      <p:sp>
        <p:nvSpPr>
          <p:cNvPr id="4" name="灯片编号占位符 3">
            <a:extLst>
              <a:ext uri="{FF2B5EF4-FFF2-40B4-BE49-F238E27FC236}">
                <a16:creationId xmlns:a16="http://schemas.microsoft.com/office/drawing/2014/main" id="{A2A2999A-1914-4DF0-AD09-340D6F53E1E5}"/>
              </a:ext>
            </a:extLst>
          </p:cNvPr>
          <p:cNvSpPr>
            <a:spLocks noGrp="1"/>
          </p:cNvSpPr>
          <p:nvPr>
            <p:ph type="sldNum" sz="quarter" idx="12"/>
          </p:nvPr>
        </p:nvSpPr>
        <p:spPr/>
        <p:txBody>
          <a:bodyPr/>
          <a:lstStyle/>
          <a:p>
            <a:fld id="{C464E751-8DDD-48F4-87DB-3D6A7AC74B40}" type="slidenum">
              <a:rPr lang="zh-CN" altLang="en-US" smtClean="0"/>
              <a:pPr/>
              <a:t>53</a:t>
            </a:fld>
            <a:endParaRPr lang="zh-CN" altLang="en-US" dirty="0"/>
          </a:p>
        </p:txBody>
      </p:sp>
    </p:spTree>
    <p:extLst>
      <p:ext uri="{BB962C8B-B14F-4D97-AF65-F5344CB8AC3E}">
        <p14:creationId xmlns:p14="http://schemas.microsoft.com/office/powerpoint/2010/main" val="35145713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736530-6F96-48A8-988C-803C158BE3F6}"/>
              </a:ext>
            </a:extLst>
          </p:cNvPr>
          <p:cNvSpPr>
            <a:spLocks noGrp="1"/>
          </p:cNvSpPr>
          <p:nvPr>
            <p:ph type="title"/>
          </p:nvPr>
        </p:nvSpPr>
        <p:spPr>
          <a:xfrm>
            <a:off x="838200" y="-106508"/>
            <a:ext cx="10515600" cy="920336"/>
          </a:xfrm>
        </p:spPr>
        <p:txBody>
          <a:bodyPr>
            <a:normAutofit/>
          </a:bodyPr>
          <a:lstStyle/>
          <a:p>
            <a:r>
              <a:rPr kumimoji="1" lang="en-US" altLang="zh-CN" sz="2800" b="1" dirty="0"/>
              <a:t>10.3.3 Raft</a:t>
            </a:r>
            <a:r>
              <a:rPr kumimoji="1" lang="zh-CN" altLang="en-US" sz="2800" b="1" dirty="0"/>
              <a:t>协议与</a:t>
            </a:r>
            <a:r>
              <a:rPr kumimoji="1" lang="en-US" altLang="zh-CN" sz="2800" b="1" dirty="0"/>
              <a:t>Paxos</a:t>
            </a:r>
            <a:r>
              <a:rPr kumimoji="1" lang="zh-CN" altLang="en-US" sz="2800" b="1" dirty="0"/>
              <a:t>协议对比分析</a:t>
            </a:r>
            <a:endParaRPr lang="zh-CN" altLang="en-US" sz="2800" b="1" dirty="0"/>
          </a:p>
        </p:txBody>
      </p:sp>
      <p:sp>
        <p:nvSpPr>
          <p:cNvPr id="4" name="灯片编号占位符 3">
            <a:extLst>
              <a:ext uri="{FF2B5EF4-FFF2-40B4-BE49-F238E27FC236}">
                <a16:creationId xmlns:a16="http://schemas.microsoft.com/office/drawing/2014/main" id="{1E142762-DC70-444B-B627-7288B37BCADA}"/>
              </a:ext>
            </a:extLst>
          </p:cNvPr>
          <p:cNvSpPr>
            <a:spLocks noGrp="1"/>
          </p:cNvSpPr>
          <p:nvPr>
            <p:ph type="sldNum" sz="quarter" idx="12"/>
          </p:nvPr>
        </p:nvSpPr>
        <p:spPr/>
        <p:txBody>
          <a:bodyPr/>
          <a:lstStyle/>
          <a:p>
            <a:fld id="{C464E751-8DDD-48F4-87DB-3D6A7AC74B40}" type="slidenum">
              <a:rPr lang="zh-CN" altLang="en-US" smtClean="0"/>
              <a:pPr/>
              <a:t>54</a:t>
            </a:fld>
            <a:endParaRPr lang="zh-CN" altLang="en-US" dirty="0"/>
          </a:p>
        </p:txBody>
      </p:sp>
      <p:graphicFrame>
        <p:nvGraphicFramePr>
          <p:cNvPr id="5" name="表格 4">
            <a:extLst>
              <a:ext uri="{FF2B5EF4-FFF2-40B4-BE49-F238E27FC236}">
                <a16:creationId xmlns:a16="http://schemas.microsoft.com/office/drawing/2014/main" id="{BACFB874-FFB2-4400-8775-C89234CF03A0}"/>
              </a:ext>
            </a:extLst>
          </p:cNvPr>
          <p:cNvGraphicFramePr/>
          <p:nvPr>
            <p:extLst>
              <p:ext uri="{D42A27DB-BD31-4B8C-83A1-F6EECF244321}">
                <p14:modId xmlns:p14="http://schemas.microsoft.com/office/powerpoint/2010/main" val="1366430106"/>
              </p:ext>
            </p:extLst>
          </p:nvPr>
        </p:nvGraphicFramePr>
        <p:xfrm>
          <a:off x="918144" y="813828"/>
          <a:ext cx="10295288" cy="4961334"/>
        </p:xfrm>
        <a:graphic>
          <a:graphicData uri="http://schemas.openxmlformats.org/drawingml/2006/table">
            <a:tbl>
              <a:tblPr firstRow="1" bandRow="1">
                <a:tableStyleId>{5C22544A-7EE6-4342-B048-85BDC9FD1C3A}</a:tableStyleId>
              </a:tblPr>
              <a:tblGrid>
                <a:gridCol w="4597132">
                  <a:extLst>
                    <a:ext uri="{9D8B030D-6E8A-4147-A177-3AD203B41FA5}">
                      <a16:colId xmlns:a16="http://schemas.microsoft.com/office/drawing/2014/main" val="20000"/>
                    </a:ext>
                  </a:extLst>
                </a:gridCol>
                <a:gridCol w="5698156">
                  <a:extLst>
                    <a:ext uri="{9D8B030D-6E8A-4147-A177-3AD203B41FA5}">
                      <a16:colId xmlns:a16="http://schemas.microsoft.com/office/drawing/2014/main" val="20001"/>
                    </a:ext>
                  </a:extLst>
                </a:gridCol>
              </a:tblGrid>
              <a:tr h="496133">
                <a:tc>
                  <a:txBody>
                    <a:bodyPr/>
                    <a:lstStyle/>
                    <a:p>
                      <a:pPr algn="ctr">
                        <a:buNone/>
                      </a:pPr>
                      <a:r>
                        <a:rPr lang="en-US" altLang="zh-CN" sz="2400" dirty="0">
                          <a:latin typeface="微软雅黑" panose="020B0503020204020204" pitchFamily="34" charset="-122"/>
                          <a:ea typeface="微软雅黑" panose="020B0503020204020204" pitchFamily="34" charset="-122"/>
                        </a:rPr>
                        <a:t>PAXOS</a:t>
                      </a:r>
                      <a:r>
                        <a:rPr lang="zh-CN" altLang="en-US" sz="2400" dirty="0">
                          <a:latin typeface="微软雅黑" panose="020B0503020204020204" pitchFamily="34" charset="-122"/>
                          <a:ea typeface="微软雅黑" panose="020B0503020204020204" pitchFamily="34" charset="-122"/>
                        </a:rPr>
                        <a:t>协议</a:t>
                      </a:r>
                    </a:p>
                  </a:txBody>
                  <a:tcPr/>
                </a:tc>
                <a:tc>
                  <a:txBody>
                    <a:bodyPr/>
                    <a:lstStyle/>
                    <a:p>
                      <a:pPr algn="ctr">
                        <a:buNone/>
                      </a:pPr>
                      <a:r>
                        <a:rPr lang="en-US" altLang="zh-CN" sz="2400">
                          <a:latin typeface="微软雅黑" panose="020B0503020204020204" pitchFamily="34" charset="-122"/>
                          <a:ea typeface="微软雅黑" panose="020B0503020204020204" pitchFamily="34" charset="-122"/>
                        </a:rPr>
                        <a:t>RAFT</a:t>
                      </a:r>
                      <a:r>
                        <a:rPr lang="zh-CN" altLang="en-US" sz="2400">
                          <a:latin typeface="微软雅黑" panose="020B0503020204020204" pitchFamily="34" charset="-122"/>
                          <a:ea typeface="微软雅黑" panose="020B0503020204020204" pitchFamily="34" charset="-122"/>
                        </a:rPr>
                        <a:t>协议</a:t>
                      </a:r>
                    </a:p>
                  </a:txBody>
                  <a:tcPr/>
                </a:tc>
                <a:extLst>
                  <a:ext uri="{0D108BD9-81ED-4DB2-BD59-A6C34878D82A}">
                    <a16:rowId xmlns:a16="http://schemas.microsoft.com/office/drawing/2014/main" val="10000"/>
                  </a:ext>
                </a:extLst>
              </a:tr>
              <a:tr h="868234">
                <a:tc>
                  <a:txBody>
                    <a:bodyPr/>
                    <a:lstStyle/>
                    <a:p>
                      <a:pPr algn="l" fontAlgn="auto">
                        <a:buNone/>
                      </a:pPr>
                      <a:r>
                        <a:rPr lang="zh-CN" altLang="zh-CN" sz="2400" dirty="0">
                          <a:latin typeface="微软雅黑" panose="020B0503020204020204" pitchFamily="34" charset="-122"/>
                          <a:ea typeface="微软雅黑" panose="020B0503020204020204" pitchFamily="34" charset="-122"/>
                          <a:sym typeface="+mn-ea"/>
                        </a:rPr>
                        <a:t>它最初的描述是针对非常理论的一致性问题</a:t>
                      </a:r>
                      <a:r>
                        <a:rPr lang="zh-CN" altLang="en-US" sz="2400" dirty="0">
                          <a:latin typeface="微软雅黑" panose="020B0503020204020204" pitchFamily="34" charset="-122"/>
                          <a:ea typeface="微软雅黑" panose="020B0503020204020204" pitchFamily="34" charset="-122"/>
                          <a:sym typeface="+mn-ea"/>
                        </a:rPr>
                        <a:t>，</a:t>
                      </a:r>
                      <a:r>
                        <a:rPr lang="zh-CN" altLang="zh-CN" sz="2400" dirty="0">
                          <a:latin typeface="微软雅黑" panose="020B0503020204020204" pitchFamily="34" charset="-122"/>
                          <a:ea typeface="微软雅黑" panose="020B0503020204020204" pitchFamily="34" charset="-122"/>
                          <a:sym typeface="+mn-ea"/>
                        </a:rPr>
                        <a:t>理论</a:t>
                      </a:r>
                      <a:r>
                        <a:rPr lang="zh-CN" altLang="en-US" sz="2400" dirty="0">
                          <a:latin typeface="微软雅黑" panose="020B0503020204020204" pitchFamily="34" charset="-122"/>
                          <a:ea typeface="微软雅黑" panose="020B0503020204020204" pitchFamily="34" charset="-122"/>
                          <a:sym typeface="+mn-ea"/>
                        </a:rPr>
                        <a:t>性更强</a:t>
                      </a:r>
                      <a:endParaRPr lang="zh-CN" altLang="en-US" sz="2400" dirty="0">
                        <a:latin typeface="微软雅黑" panose="020B0503020204020204" pitchFamily="34" charset="-122"/>
                        <a:ea typeface="微软雅黑" panose="020B0503020204020204" pitchFamily="34" charset="-122"/>
                      </a:endParaRPr>
                    </a:p>
                  </a:txBody>
                  <a:tcPr/>
                </a:tc>
                <a:tc>
                  <a:txBody>
                    <a:bodyPr/>
                    <a:lstStyle/>
                    <a:p>
                      <a:pPr algn="l" fontAlgn="auto">
                        <a:buNone/>
                      </a:pPr>
                      <a:r>
                        <a:rPr lang="zh-CN" altLang="zh-CN" sz="2400" dirty="0">
                          <a:latin typeface="微软雅黑" panose="020B0503020204020204" pitchFamily="34" charset="-122"/>
                          <a:ea typeface="微软雅黑" panose="020B0503020204020204" pitchFamily="34" charset="-122"/>
                          <a:sym typeface="+mn-ea"/>
                        </a:rPr>
                        <a:t>流程清晰，描述清晰，更容易理解和实现</a:t>
                      </a:r>
                    </a:p>
                  </a:txBody>
                  <a:tcPr/>
                </a:tc>
                <a:extLst>
                  <a:ext uri="{0D108BD9-81ED-4DB2-BD59-A6C34878D82A}">
                    <a16:rowId xmlns:a16="http://schemas.microsoft.com/office/drawing/2014/main" val="10001"/>
                  </a:ext>
                </a:extLst>
              </a:tr>
              <a:tr h="1612433">
                <a:tc>
                  <a:txBody>
                    <a:bodyPr/>
                    <a:lstStyle/>
                    <a:p>
                      <a:pPr algn="l" fontAlgn="auto">
                        <a:buNone/>
                      </a:pPr>
                      <a:r>
                        <a:rPr lang="en-US" altLang="zh-CN" sz="2400" dirty="0">
                          <a:latin typeface="微软雅黑" panose="020B0503020204020204" pitchFamily="34" charset="-122"/>
                          <a:ea typeface="微软雅黑" panose="020B0503020204020204" pitchFamily="34" charset="-122"/>
                        </a:rPr>
                        <a:t>Proposer</a:t>
                      </a:r>
                      <a:r>
                        <a:rPr lang="zh-CN" altLang="en-US" sz="2400" dirty="0">
                          <a:latin typeface="微软雅黑" panose="020B0503020204020204" pitchFamily="34" charset="-122"/>
                          <a:ea typeface="微软雅黑" panose="020B0503020204020204" pitchFamily="34" charset="-122"/>
                        </a:rPr>
                        <a:t>推动数据变更，允许多个</a:t>
                      </a:r>
                      <a:r>
                        <a:rPr lang="en-US" altLang="zh-CN" sz="2400" dirty="0">
                          <a:latin typeface="微软雅黑" panose="020B0503020204020204" pitchFamily="34" charset="-122"/>
                          <a:ea typeface="微软雅黑" panose="020B0503020204020204" pitchFamily="34" charset="-122"/>
                        </a:rPr>
                        <a:t>Proposer</a:t>
                      </a:r>
                      <a:r>
                        <a:rPr lang="zh-CN" altLang="en-US" sz="2400" dirty="0">
                          <a:latin typeface="微软雅黑" panose="020B0503020204020204" pitchFamily="34" charset="-122"/>
                          <a:ea typeface="微软雅黑" panose="020B0503020204020204" pitchFamily="34" charset="-122"/>
                        </a:rPr>
                        <a:t>存在</a:t>
                      </a:r>
                    </a:p>
                  </a:txBody>
                  <a:tcPr/>
                </a:tc>
                <a:tc>
                  <a:txBody>
                    <a:bodyPr/>
                    <a:lstStyle/>
                    <a:p>
                      <a:pPr algn="l" fontAlgn="auto">
                        <a:buNone/>
                      </a:pPr>
                      <a:r>
                        <a:rPr lang="en-US" altLang="zh-CN" sz="2400" dirty="0">
                          <a:solidFill>
                            <a:srgbClr val="FF0000"/>
                          </a:solidFill>
                          <a:latin typeface="微软雅黑" panose="020B0503020204020204" pitchFamily="34" charset="-122"/>
                          <a:ea typeface="微软雅黑" panose="020B0503020204020204" pitchFamily="34" charset="-122"/>
                          <a:sym typeface="+mn-ea"/>
                        </a:rPr>
                        <a:t>Leader</a:t>
                      </a:r>
                      <a:r>
                        <a:rPr lang="zh-CN" altLang="en-US" sz="2400" dirty="0">
                          <a:solidFill>
                            <a:srgbClr val="FF0000"/>
                          </a:solidFill>
                          <a:latin typeface="微软雅黑" panose="020B0503020204020204" pitchFamily="34" charset="-122"/>
                          <a:ea typeface="微软雅黑" panose="020B0503020204020204" pitchFamily="34" charset="-122"/>
                          <a:sym typeface="+mn-ea"/>
                        </a:rPr>
                        <a:t>推动数据变更</a:t>
                      </a:r>
                      <a:r>
                        <a:rPr lang="zh-CN" altLang="en-US" sz="2400" dirty="0">
                          <a:latin typeface="微软雅黑" panose="020B0503020204020204" pitchFamily="34" charset="-122"/>
                          <a:ea typeface="微软雅黑" panose="020B0503020204020204" pitchFamily="34" charset="-122"/>
                          <a:sym typeface="+mn-ea"/>
                        </a:rPr>
                        <a:t>，</a:t>
                      </a:r>
                      <a:r>
                        <a:rPr lang="zh-CN" altLang="zh-CN" sz="2400" dirty="0">
                          <a:solidFill>
                            <a:srgbClr val="FF0000"/>
                          </a:solidFill>
                          <a:latin typeface="微软雅黑" panose="020B0503020204020204" pitchFamily="34" charset="-122"/>
                          <a:ea typeface="微软雅黑" panose="020B0503020204020204" pitchFamily="34" charset="-122"/>
                          <a:sym typeface="+mn-ea"/>
                        </a:rPr>
                        <a:t>合法</a:t>
                      </a:r>
                      <a:r>
                        <a:rPr lang="en-US" altLang="zh-CN" sz="2400" dirty="0">
                          <a:solidFill>
                            <a:srgbClr val="FF0000"/>
                          </a:solidFill>
                          <a:latin typeface="微软雅黑" panose="020B0503020204020204" pitchFamily="34" charset="-122"/>
                          <a:ea typeface="微软雅黑" panose="020B0503020204020204" pitchFamily="34" charset="-122"/>
                          <a:sym typeface="+mn-ea"/>
                        </a:rPr>
                        <a:t>Leader</a:t>
                      </a:r>
                      <a:r>
                        <a:rPr lang="zh-CN" altLang="en-US" sz="2400" dirty="0">
                          <a:solidFill>
                            <a:srgbClr val="FF0000"/>
                          </a:solidFill>
                          <a:latin typeface="微软雅黑" panose="020B0503020204020204" pitchFamily="34" charset="-122"/>
                          <a:ea typeface="微软雅黑" panose="020B0503020204020204" pitchFamily="34" charset="-122"/>
                          <a:sym typeface="+mn-ea"/>
                        </a:rPr>
                        <a:t>具有</a:t>
                      </a:r>
                      <a:r>
                        <a:rPr lang="zh-CN" altLang="zh-CN" sz="2400" dirty="0">
                          <a:solidFill>
                            <a:srgbClr val="FF0000"/>
                          </a:solidFill>
                          <a:latin typeface="微软雅黑" panose="020B0503020204020204" pitchFamily="34" charset="-122"/>
                          <a:ea typeface="微软雅黑" panose="020B0503020204020204" pitchFamily="34" charset="-122"/>
                          <a:sym typeface="+mn-ea"/>
                        </a:rPr>
                        <a:t>唯一性</a:t>
                      </a:r>
                      <a:r>
                        <a:rPr lang="zh-CN" altLang="zh-CN" sz="2400" dirty="0">
                          <a:latin typeface="微软雅黑" panose="020B0503020204020204" pitchFamily="34" charset="-122"/>
                          <a:ea typeface="微软雅黑" panose="020B0503020204020204" pitchFamily="34" charset="-122"/>
                          <a:sym typeface="+mn-ea"/>
                        </a:rPr>
                        <a:t>，直接从</a:t>
                      </a:r>
                      <a:r>
                        <a:rPr lang="en-US" altLang="zh-CN" sz="2400" dirty="0">
                          <a:latin typeface="微软雅黑" panose="020B0503020204020204" pitchFamily="34" charset="-122"/>
                          <a:ea typeface="微软雅黑" panose="020B0503020204020204" pitchFamily="34" charset="-122"/>
                          <a:sym typeface="+mn-ea"/>
                        </a:rPr>
                        <a:t>Leader</a:t>
                      </a:r>
                      <a:r>
                        <a:rPr lang="zh-CN" altLang="zh-CN" sz="2400" dirty="0">
                          <a:latin typeface="微软雅黑" panose="020B0503020204020204" pitchFamily="34" charset="-122"/>
                          <a:ea typeface="微软雅黑" panose="020B0503020204020204" pitchFamily="34" charset="-122"/>
                          <a:sym typeface="+mn-ea"/>
                        </a:rPr>
                        <a:t>的角度描述协议的流程，也从</a:t>
                      </a:r>
                      <a:r>
                        <a:rPr lang="en-US" altLang="zh-CN" sz="2400" dirty="0">
                          <a:latin typeface="微软雅黑" panose="020B0503020204020204" pitchFamily="34" charset="-122"/>
                          <a:ea typeface="微软雅黑" panose="020B0503020204020204" pitchFamily="34" charset="-122"/>
                          <a:sym typeface="+mn-ea"/>
                        </a:rPr>
                        <a:t>Leader</a:t>
                      </a:r>
                      <a:r>
                        <a:rPr lang="zh-CN" altLang="zh-CN" sz="2400" dirty="0">
                          <a:latin typeface="微软雅黑" panose="020B0503020204020204" pitchFamily="34" charset="-122"/>
                          <a:ea typeface="微软雅黑" panose="020B0503020204020204" pitchFamily="34" charset="-122"/>
                          <a:sym typeface="+mn-ea"/>
                        </a:rPr>
                        <a:t>的角度出发论证正确性。</a:t>
                      </a:r>
                      <a:endParaRPr lang="zh-CN" altLang="en-US" sz="24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0002"/>
                  </a:ext>
                </a:extLst>
              </a:tr>
              <a:tr h="1984534">
                <a:tc>
                  <a:txBody>
                    <a:bodyPr/>
                    <a:lstStyle/>
                    <a:p>
                      <a:pPr marL="25400" lvl="1" algn="l" fontAlgn="auto"/>
                      <a:r>
                        <a:rPr lang="zh-CN" altLang="zh-CN" sz="2400" dirty="0">
                          <a:latin typeface="微软雅黑" panose="020B0503020204020204" pitchFamily="34" charset="-122"/>
                          <a:ea typeface="微软雅黑" panose="020B0503020204020204" pitchFamily="34" charset="-122"/>
                          <a:sym typeface="+mn-ea"/>
                        </a:rPr>
                        <a:t>经典</a:t>
                      </a:r>
                      <a:r>
                        <a:rPr lang="en-US" altLang="zh-CN" sz="2400" dirty="0">
                          <a:latin typeface="微软雅黑" panose="020B0503020204020204" pitchFamily="34" charset="-122"/>
                          <a:ea typeface="微软雅黑" panose="020B0503020204020204" pitchFamily="34" charset="-122"/>
                          <a:sym typeface="+mn-ea"/>
                        </a:rPr>
                        <a:t>Paxos</a:t>
                      </a:r>
                      <a:r>
                        <a:rPr lang="zh-CN" altLang="zh-CN" sz="2400" dirty="0">
                          <a:latin typeface="微软雅黑" panose="020B0503020204020204" pitchFamily="34" charset="-122"/>
                          <a:ea typeface="微软雅黑" panose="020B0503020204020204" pitchFamily="34" charset="-122"/>
                          <a:sym typeface="+mn-ea"/>
                        </a:rPr>
                        <a:t>的两个阶段是无法分割的，两个阶段相互关联，共同保障了</a:t>
                      </a:r>
                      <a:r>
                        <a:rPr lang="en-US" altLang="zh-CN" sz="2400" dirty="0">
                          <a:latin typeface="微软雅黑" panose="020B0503020204020204" pitchFamily="34" charset="-122"/>
                          <a:ea typeface="微软雅黑" panose="020B0503020204020204" pitchFamily="34" charset="-122"/>
                          <a:sym typeface="+mn-ea"/>
                        </a:rPr>
                        <a:t>Paxos</a:t>
                      </a:r>
                      <a:r>
                        <a:rPr lang="zh-CN" altLang="zh-CN" sz="2400" dirty="0">
                          <a:latin typeface="微软雅黑" panose="020B0503020204020204" pitchFamily="34" charset="-122"/>
                          <a:ea typeface="微软雅黑" panose="020B0503020204020204" pitchFamily="34" charset="-122"/>
                          <a:sym typeface="+mn-ea"/>
                        </a:rPr>
                        <a:t>协议的一致性</a:t>
                      </a:r>
                      <a:endParaRPr lang="zh-CN" altLang="en-US" sz="2400" dirty="0">
                        <a:latin typeface="微软雅黑" panose="020B0503020204020204" pitchFamily="34" charset="-122"/>
                        <a:ea typeface="微软雅黑" panose="020B0503020204020204" pitchFamily="34" charset="-122"/>
                      </a:endParaRPr>
                    </a:p>
                  </a:txBody>
                  <a:tcPr/>
                </a:tc>
                <a:tc>
                  <a:txBody>
                    <a:bodyPr/>
                    <a:lstStyle/>
                    <a:p>
                      <a:pPr marL="25400" lvl="1" algn="l" fontAlgn="auto"/>
                      <a:r>
                        <a:rPr lang="en-US" altLang="zh-CN" sz="2400" dirty="0">
                          <a:latin typeface="微软雅黑" panose="020B0503020204020204" pitchFamily="34" charset="-122"/>
                          <a:ea typeface="微软雅黑" panose="020B0503020204020204" pitchFamily="34" charset="-122"/>
                          <a:sym typeface="+mn-ea"/>
                        </a:rPr>
                        <a:t>Raft</a:t>
                      </a:r>
                      <a:r>
                        <a:rPr lang="zh-CN" altLang="zh-CN" sz="2400" dirty="0">
                          <a:latin typeface="微软雅黑" panose="020B0503020204020204" pitchFamily="34" charset="-122"/>
                          <a:ea typeface="微软雅黑" panose="020B0503020204020204" pitchFamily="34" charset="-122"/>
                          <a:sym typeface="+mn-ea"/>
                        </a:rPr>
                        <a:t>协可以分割成两个部分：</a:t>
                      </a:r>
                    </a:p>
                    <a:p>
                      <a:pPr marL="25400" lvl="1" algn="l" fontAlgn="auto"/>
                      <a:r>
                        <a:rPr lang="en-US" altLang="zh-CN" sz="2400" dirty="0">
                          <a:solidFill>
                            <a:srgbClr val="FF0000"/>
                          </a:solidFill>
                          <a:latin typeface="微软雅黑" panose="020B0503020204020204" pitchFamily="34" charset="-122"/>
                          <a:ea typeface="微软雅黑" panose="020B0503020204020204" pitchFamily="34" charset="-122"/>
                          <a:sym typeface="+mn-ea"/>
                        </a:rPr>
                        <a:t>Leader</a:t>
                      </a:r>
                      <a:r>
                        <a:rPr lang="zh-CN" altLang="en-US" sz="2400" dirty="0">
                          <a:solidFill>
                            <a:srgbClr val="FF0000"/>
                          </a:solidFill>
                          <a:latin typeface="微软雅黑" panose="020B0503020204020204" pitchFamily="34" charset="-122"/>
                          <a:ea typeface="微软雅黑" panose="020B0503020204020204" pitchFamily="34" charset="-122"/>
                          <a:sym typeface="+mn-ea"/>
                        </a:rPr>
                        <a:t>正常</a:t>
                      </a:r>
                      <a:r>
                        <a:rPr lang="zh-CN" altLang="zh-CN" sz="2400" dirty="0">
                          <a:solidFill>
                            <a:srgbClr val="FF0000"/>
                          </a:solidFill>
                          <a:latin typeface="微软雅黑" panose="020B0503020204020204" pitchFamily="34" charset="-122"/>
                          <a:ea typeface="微软雅黑" panose="020B0503020204020204" pitchFamily="34" charset="-122"/>
                          <a:sym typeface="+mn-ea"/>
                        </a:rPr>
                        <a:t>时</a:t>
                      </a:r>
                      <a:r>
                        <a:rPr lang="zh-CN" altLang="zh-CN" sz="2400" dirty="0">
                          <a:latin typeface="微软雅黑" panose="020B0503020204020204" pitchFamily="34" charset="-122"/>
                          <a:ea typeface="微软雅黑" panose="020B0503020204020204" pitchFamily="34" charset="-122"/>
                          <a:sym typeface="+mn-ea"/>
                        </a:rPr>
                        <a:t>：由</a:t>
                      </a:r>
                      <a:r>
                        <a:rPr lang="en-US" altLang="zh-CN" sz="2400" dirty="0">
                          <a:latin typeface="微软雅黑" panose="020B0503020204020204" pitchFamily="34" charset="-122"/>
                          <a:ea typeface="微软雅黑" panose="020B0503020204020204" pitchFamily="34" charset="-122"/>
                          <a:sym typeface="+mn-ea"/>
                        </a:rPr>
                        <a:t>Leader</a:t>
                      </a:r>
                      <a:r>
                        <a:rPr lang="zh-CN" altLang="zh-CN" sz="2400" dirty="0">
                          <a:latin typeface="微软雅黑" panose="020B0503020204020204" pitchFamily="34" charset="-122"/>
                          <a:ea typeface="微软雅黑" panose="020B0503020204020204" pitchFamily="34" charset="-122"/>
                          <a:sym typeface="+mn-ea"/>
                        </a:rPr>
                        <a:t>向</a:t>
                      </a:r>
                      <a:r>
                        <a:rPr lang="en-US" altLang="zh-CN" sz="2400" dirty="0">
                          <a:latin typeface="微软雅黑" panose="020B0503020204020204" pitchFamily="34" charset="-122"/>
                          <a:ea typeface="微软雅黑" panose="020B0503020204020204" pitchFamily="34" charset="-122"/>
                          <a:sym typeface="+mn-ea"/>
                        </a:rPr>
                        <a:t>Follower</a:t>
                      </a:r>
                      <a:r>
                        <a:rPr lang="zh-CN" altLang="zh-CN" sz="2400" dirty="0">
                          <a:latin typeface="微软雅黑" panose="020B0503020204020204" pitchFamily="34" charset="-122"/>
                          <a:ea typeface="微软雅黑" panose="020B0503020204020204" pitchFamily="34" charset="-122"/>
                          <a:sym typeface="+mn-ea"/>
                        </a:rPr>
                        <a:t>同步日志；</a:t>
                      </a:r>
                    </a:p>
                    <a:p>
                      <a:pPr marL="25400" lvl="1" algn="l" fontAlgn="auto"/>
                      <a:r>
                        <a:rPr lang="en-US" altLang="zh-CN" sz="2400" dirty="0">
                          <a:solidFill>
                            <a:srgbClr val="FF0000"/>
                          </a:solidFill>
                          <a:latin typeface="微软雅黑" panose="020B0503020204020204" pitchFamily="34" charset="-122"/>
                          <a:ea typeface="微软雅黑" panose="020B0503020204020204" pitchFamily="34" charset="-122"/>
                          <a:sym typeface="+mn-ea"/>
                        </a:rPr>
                        <a:t>Leader</a:t>
                      </a:r>
                      <a:r>
                        <a:rPr lang="zh-CN" altLang="en-US" sz="2400" dirty="0">
                          <a:solidFill>
                            <a:srgbClr val="FF0000"/>
                          </a:solidFill>
                          <a:latin typeface="微软雅黑" panose="020B0503020204020204" pitchFamily="34" charset="-122"/>
                          <a:ea typeface="微软雅黑" panose="020B0503020204020204" pitchFamily="34" charset="-122"/>
                          <a:sym typeface="+mn-ea"/>
                        </a:rPr>
                        <a:t>“消失”</a:t>
                      </a:r>
                      <a:r>
                        <a:rPr lang="zh-CN" altLang="zh-CN" sz="2400" dirty="0">
                          <a:latin typeface="微软雅黑" panose="020B0503020204020204" pitchFamily="34" charset="-122"/>
                          <a:ea typeface="微软雅黑" panose="020B0503020204020204" pitchFamily="34" charset="-122"/>
                          <a:sym typeface="+mn-ea"/>
                        </a:rPr>
                        <a:t>：通过</a:t>
                      </a:r>
                      <a:r>
                        <a:rPr lang="en-US" altLang="zh-CN" sz="2400" dirty="0">
                          <a:latin typeface="微软雅黑" panose="020B0503020204020204" pitchFamily="34" charset="-122"/>
                          <a:ea typeface="微软雅黑" panose="020B0503020204020204" pitchFamily="34" charset="-122"/>
                          <a:sym typeface="+mn-ea"/>
                        </a:rPr>
                        <a:t>Leader</a:t>
                      </a:r>
                      <a:r>
                        <a:rPr lang="zh-CN" altLang="zh-CN" sz="2400" dirty="0">
                          <a:latin typeface="微软雅黑" panose="020B0503020204020204" pitchFamily="34" charset="-122"/>
                          <a:ea typeface="微软雅黑" panose="020B0503020204020204" pitchFamily="34" charset="-122"/>
                          <a:sym typeface="+mn-ea"/>
                        </a:rPr>
                        <a:t>选举算法选出一个新</a:t>
                      </a:r>
                      <a:r>
                        <a:rPr lang="en-US" altLang="zh-CN" sz="2400" dirty="0">
                          <a:latin typeface="微软雅黑" panose="020B0503020204020204" pitchFamily="34" charset="-122"/>
                          <a:ea typeface="微软雅黑" panose="020B0503020204020204" pitchFamily="34" charset="-122"/>
                          <a:sym typeface="+mn-ea"/>
                        </a:rPr>
                        <a:t>Leader</a:t>
                      </a:r>
                      <a:r>
                        <a:rPr lang="zh-CN" altLang="zh-CN" sz="2400" dirty="0">
                          <a:latin typeface="微软雅黑" panose="020B0503020204020204" pitchFamily="34" charset="-122"/>
                          <a:ea typeface="微软雅黑" panose="020B0503020204020204" pitchFamily="34" charset="-122"/>
                          <a:sym typeface="+mn-ea"/>
                        </a:rPr>
                        <a:t>。</a:t>
                      </a:r>
                      <a:endParaRPr lang="zh-CN" altLang="en-US" sz="2400"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0003"/>
                  </a:ext>
                </a:extLst>
              </a:tr>
            </a:tbl>
          </a:graphicData>
        </a:graphic>
      </p:graphicFrame>
      <p:sp>
        <p:nvSpPr>
          <p:cNvPr id="6" name="文本框 5">
            <a:extLst>
              <a:ext uri="{FF2B5EF4-FFF2-40B4-BE49-F238E27FC236}">
                <a16:creationId xmlns:a16="http://schemas.microsoft.com/office/drawing/2014/main" id="{4FC3D79B-C22C-4968-ACDA-2F7F956C3058}"/>
              </a:ext>
            </a:extLst>
          </p:cNvPr>
          <p:cNvSpPr txBox="1"/>
          <p:nvPr/>
        </p:nvSpPr>
        <p:spPr>
          <a:xfrm>
            <a:off x="838201" y="5813339"/>
            <a:ext cx="10375232" cy="830997"/>
          </a:xfrm>
          <a:prstGeom prst="rect">
            <a:avLst/>
          </a:prstGeom>
          <a:noFill/>
        </p:spPr>
        <p:txBody>
          <a:bodyPr wrap="square" rtlCol="0">
            <a:spAutoFit/>
          </a:bodyPr>
          <a:lstStyle/>
          <a:p>
            <a:r>
              <a:rPr lang="zh-CN" altLang="en-US" sz="2400" dirty="0">
                <a:solidFill>
                  <a:srgbClr val="00B0F0"/>
                </a:solidFill>
                <a:latin typeface="微软雅黑" panose="020B0503020204020204" pitchFamily="34" charset="-122"/>
                <a:ea typeface="微软雅黑" panose="020B0503020204020204" pitchFamily="34" charset="-122"/>
              </a:rPr>
              <a:t>        当同时存在多个节点尝试成为</a:t>
            </a:r>
            <a:r>
              <a:rPr lang="en-US" altLang="zh-CN" sz="2400" dirty="0">
                <a:solidFill>
                  <a:srgbClr val="00B0F0"/>
                </a:solidFill>
                <a:latin typeface="微软雅黑" panose="020B0503020204020204" pitchFamily="34" charset="-122"/>
                <a:ea typeface="微软雅黑" panose="020B0503020204020204" pitchFamily="34" charset="-122"/>
              </a:rPr>
              <a:t>Leader</a:t>
            </a:r>
            <a:r>
              <a:rPr lang="zh-CN" altLang="en-US" sz="2400" dirty="0">
                <a:solidFill>
                  <a:srgbClr val="00B0F0"/>
                </a:solidFill>
                <a:latin typeface="微软雅黑" panose="020B0503020204020204" pitchFamily="34" charset="-122"/>
                <a:ea typeface="微软雅黑" panose="020B0503020204020204" pitchFamily="34" charset="-122"/>
              </a:rPr>
              <a:t>时，或者多个节点认为自己是</a:t>
            </a:r>
            <a:r>
              <a:rPr lang="en-US" altLang="zh-CN" sz="2400" dirty="0">
                <a:solidFill>
                  <a:srgbClr val="00B0F0"/>
                </a:solidFill>
                <a:latin typeface="微软雅黑" panose="020B0503020204020204" pitchFamily="34" charset="-122"/>
                <a:ea typeface="微软雅黑" panose="020B0503020204020204" pitchFamily="34" charset="-122"/>
              </a:rPr>
              <a:t>Leader</a:t>
            </a:r>
            <a:r>
              <a:rPr lang="zh-CN" altLang="en-US" sz="2400" dirty="0">
                <a:solidFill>
                  <a:srgbClr val="00B0F0"/>
                </a:solidFill>
                <a:latin typeface="微软雅黑" panose="020B0503020204020204" pitchFamily="34" charset="-122"/>
                <a:ea typeface="微软雅黑" panose="020B0503020204020204" pitchFamily="34" charset="-122"/>
              </a:rPr>
              <a:t>时，本质上</a:t>
            </a:r>
            <a:r>
              <a:rPr lang="en-US" altLang="zh-CN" sz="2400" dirty="0">
                <a:solidFill>
                  <a:srgbClr val="00B0F0"/>
                </a:solidFill>
                <a:latin typeface="微软雅黑" panose="020B0503020204020204" pitchFamily="34" charset="-122"/>
                <a:ea typeface="微软雅黑" panose="020B0503020204020204" pitchFamily="34" charset="-122"/>
              </a:rPr>
              <a:t>Raft</a:t>
            </a:r>
            <a:r>
              <a:rPr lang="zh-CN" altLang="en-US" sz="2400" dirty="0">
                <a:solidFill>
                  <a:srgbClr val="00B0F0"/>
                </a:solidFill>
                <a:latin typeface="微软雅黑" panose="020B0503020204020204" pitchFamily="34" charset="-122"/>
                <a:ea typeface="微软雅黑" panose="020B0503020204020204" pitchFamily="34" charset="-122"/>
              </a:rPr>
              <a:t>此时和经典</a:t>
            </a:r>
            <a:r>
              <a:rPr lang="en-US" altLang="zh-CN" sz="2400" dirty="0">
                <a:solidFill>
                  <a:srgbClr val="00B0F0"/>
                </a:solidFill>
                <a:latin typeface="微软雅黑" panose="020B0503020204020204" pitchFamily="34" charset="-122"/>
                <a:ea typeface="微软雅黑" panose="020B0503020204020204" pitchFamily="34" charset="-122"/>
              </a:rPr>
              <a:t>Paxos</a:t>
            </a:r>
            <a:r>
              <a:rPr lang="zh-CN" altLang="en-US" sz="2400" dirty="0">
                <a:solidFill>
                  <a:srgbClr val="00B0F0"/>
                </a:solidFill>
                <a:latin typeface="微软雅黑" panose="020B0503020204020204" pitchFamily="34" charset="-122"/>
                <a:ea typeface="微软雅黑" panose="020B0503020204020204" pitchFamily="34" charset="-122"/>
              </a:rPr>
              <a:t>算法一致。</a:t>
            </a:r>
          </a:p>
        </p:txBody>
      </p:sp>
    </p:spTree>
    <p:extLst>
      <p:ext uri="{BB962C8B-B14F-4D97-AF65-F5344CB8AC3E}">
        <p14:creationId xmlns:p14="http://schemas.microsoft.com/office/powerpoint/2010/main" val="392005585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6AB83F-294A-42F5-9A2D-6BBA8C744945}"/>
              </a:ext>
            </a:extLst>
          </p:cNvPr>
          <p:cNvSpPr>
            <a:spLocks noGrp="1"/>
          </p:cNvSpPr>
          <p:nvPr>
            <p:ph type="title"/>
          </p:nvPr>
        </p:nvSpPr>
        <p:spPr>
          <a:xfrm>
            <a:off x="838200" y="0"/>
            <a:ext cx="10515600" cy="920336"/>
          </a:xfrm>
        </p:spPr>
        <p:txBody>
          <a:bodyPr>
            <a:normAutofit/>
          </a:bodyPr>
          <a:lstStyle/>
          <a:p>
            <a:r>
              <a:rPr lang="en-US" altLang="zh-CN" sz="2800" b="1" dirty="0">
                <a:cs typeface="等线 Light" panose="02010600030101010101" charset="-122"/>
              </a:rPr>
              <a:t>10.4 </a:t>
            </a:r>
            <a:r>
              <a:rPr lang="zh-CN" altLang="en-US" sz="2800" b="1" dirty="0">
                <a:cs typeface="等线 Light" panose="02010600030101010101" charset="-122"/>
              </a:rPr>
              <a:t>其他常见的容错与恢复技术</a:t>
            </a:r>
          </a:p>
        </p:txBody>
      </p:sp>
      <p:sp>
        <p:nvSpPr>
          <p:cNvPr id="3" name="内容占位符 2">
            <a:extLst>
              <a:ext uri="{FF2B5EF4-FFF2-40B4-BE49-F238E27FC236}">
                <a16:creationId xmlns:a16="http://schemas.microsoft.com/office/drawing/2014/main" id="{64A8EE80-C932-4BF1-B53F-7B3487FC337B}"/>
              </a:ext>
            </a:extLst>
          </p:cNvPr>
          <p:cNvSpPr>
            <a:spLocks noGrp="1"/>
          </p:cNvSpPr>
          <p:nvPr>
            <p:ph idx="1"/>
          </p:nvPr>
        </p:nvSpPr>
        <p:spPr>
          <a:xfrm>
            <a:off x="838200" y="920336"/>
            <a:ext cx="10515600" cy="5686652"/>
          </a:xfrm>
        </p:spPr>
        <p:txBody>
          <a:bodyPr>
            <a:normAutofit fontScale="92500"/>
          </a:bodyPr>
          <a:lstStyle/>
          <a:p>
            <a:r>
              <a:rPr lang="en-US" altLang="zh-CN" sz="2400" b="1" dirty="0">
                <a:sym typeface="+mn-ea"/>
              </a:rPr>
              <a:t>10.4.1 Hadoop</a:t>
            </a:r>
            <a:r>
              <a:rPr lang="zh-CN" altLang="en-US" sz="2400" b="1" dirty="0">
                <a:sym typeface="+mn-ea"/>
              </a:rPr>
              <a:t>存储副本容错</a:t>
            </a:r>
            <a:endParaRPr lang="en-US" altLang="zh-CN" sz="2400" b="1" dirty="0">
              <a:sym typeface="+mn-ea"/>
            </a:endParaRPr>
          </a:p>
          <a:p>
            <a:pPr lvl="1">
              <a:lnSpc>
                <a:spcPct val="100000"/>
              </a:lnSpc>
              <a:spcBef>
                <a:spcPts val="600"/>
              </a:spcBef>
            </a:pPr>
            <a:r>
              <a:rPr lang="zh-CN" altLang="en-US" dirty="0">
                <a:sym typeface="+mn-ea"/>
              </a:rPr>
              <a:t>       通过</a:t>
            </a:r>
            <a:r>
              <a:rPr lang="en-US" altLang="zh-CN" dirty="0">
                <a:solidFill>
                  <a:srgbClr val="FF0000"/>
                </a:solidFill>
                <a:sym typeface="+mn-ea"/>
              </a:rPr>
              <a:t>HDFS</a:t>
            </a:r>
            <a:r>
              <a:rPr lang="zh-CN" altLang="en-US" dirty="0">
                <a:solidFill>
                  <a:srgbClr val="FF0000"/>
                </a:solidFill>
                <a:sym typeface="+mn-ea"/>
              </a:rPr>
              <a:t>文件块的副本复制</a:t>
            </a:r>
            <a:r>
              <a:rPr lang="zh-CN" altLang="en-US" dirty="0">
                <a:sym typeface="+mn-ea"/>
              </a:rPr>
              <a:t>，实现细粒度的查询内容错。</a:t>
            </a:r>
            <a:endParaRPr lang="en-US" altLang="zh-CN" dirty="0">
              <a:sym typeface="+mn-ea"/>
            </a:endParaRPr>
          </a:p>
          <a:p>
            <a:pPr lvl="1">
              <a:spcBef>
                <a:spcPts val="600"/>
              </a:spcBef>
            </a:pPr>
            <a:endParaRPr lang="en-US" altLang="zh-CN" dirty="0">
              <a:sym typeface="+mn-ea"/>
            </a:endParaRPr>
          </a:p>
          <a:p>
            <a:pPr lvl="1">
              <a:spcBef>
                <a:spcPts val="600"/>
              </a:spcBef>
            </a:pPr>
            <a:r>
              <a:rPr lang="en-US" altLang="zh-CN" dirty="0"/>
              <a:t>       Hadoop</a:t>
            </a:r>
            <a:r>
              <a:rPr lang="zh-CN" altLang="zh-CN" dirty="0"/>
              <a:t>集群采用</a:t>
            </a:r>
            <a:r>
              <a:rPr lang="zh-CN" altLang="zh-CN" dirty="0">
                <a:solidFill>
                  <a:srgbClr val="FF0000"/>
                </a:solidFill>
              </a:rPr>
              <a:t>心跳机制</a:t>
            </a:r>
            <a:r>
              <a:rPr lang="zh-CN" altLang="zh-CN" dirty="0"/>
              <a:t>来监测各个数据节点是否正常工作，当</a:t>
            </a:r>
            <a:r>
              <a:rPr lang="en-US" altLang="zh-CN" dirty="0"/>
              <a:t>NameNode</a:t>
            </a:r>
            <a:r>
              <a:rPr lang="zh-CN" altLang="zh-CN" dirty="0"/>
              <a:t>在较长一段时间（默认为</a:t>
            </a:r>
            <a:r>
              <a:rPr lang="en-US" altLang="zh-CN" dirty="0"/>
              <a:t>10</a:t>
            </a:r>
            <a:r>
              <a:rPr lang="zh-CN" altLang="zh-CN" dirty="0"/>
              <a:t>分钟）没有收到来自某数据节点的心跳消息后，会认为该</a:t>
            </a:r>
            <a:r>
              <a:rPr lang="zh-CN" altLang="en-US" dirty="0"/>
              <a:t>数据节点</a:t>
            </a:r>
            <a:r>
              <a:rPr lang="zh-CN" altLang="zh-CN" dirty="0"/>
              <a:t>出现故障了</a:t>
            </a:r>
            <a:r>
              <a:rPr lang="zh-CN" altLang="en-US" dirty="0"/>
              <a:t>。</a:t>
            </a:r>
            <a:endParaRPr lang="en-US" altLang="zh-CN" dirty="0"/>
          </a:p>
          <a:p>
            <a:pPr lvl="1">
              <a:spcBef>
                <a:spcPts val="600"/>
              </a:spcBef>
            </a:pPr>
            <a:r>
              <a:rPr lang="en-US" altLang="zh-CN" dirty="0">
                <a:latin typeface="宋体" panose="02010600030101010101" pitchFamily="2" charset="-122"/>
                <a:ea typeface="宋体" panose="02010600030101010101" pitchFamily="2" charset="-122"/>
              </a:rPr>
              <a:t>       ↓    </a:t>
            </a:r>
            <a:endParaRPr lang="en-US" altLang="zh-CN" dirty="0"/>
          </a:p>
          <a:p>
            <a:pPr lvl="1">
              <a:spcBef>
                <a:spcPts val="600"/>
              </a:spcBef>
            </a:pPr>
            <a:r>
              <a:rPr lang="en-US" altLang="zh-CN" dirty="0"/>
              <a:t>       </a:t>
            </a:r>
            <a:r>
              <a:rPr lang="zh-CN" altLang="zh-CN" dirty="0"/>
              <a:t>需要将该节点从集群中移除，其上存放的数据块副本也就从</a:t>
            </a:r>
            <a:r>
              <a:rPr lang="en-US" altLang="zh-CN" dirty="0"/>
              <a:t>NameNode</a:t>
            </a:r>
            <a:r>
              <a:rPr lang="zh-CN" altLang="zh-CN" dirty="0"/>
              <a:t>维护的副本目录中删除。</a:t>
            </a:r>
            <a:endParaRPr lang="en-US" altLang="zh-CN" dirty="0"/>
          </a:p>
          <a:p>
            <a:pPr lvl="1">
              <a:spcBef>
                <a:spcPts val="600"/>
              </a:spcBef>
            </a:pPr>
            <a:r>
              <a:rPr lang="en-US" altLang="zh-CN" dirty="0">
                <a:latin typeface="宋体" panose="02010600030101010101" pitchFamily="2" charset="-122"/>
                <a:ea typeface="宋体" panose="02010600030101010101" pitchFamily="2" charset="-122"/>
              </a:rPr>
              <a:t>       ↓    </a:t>
            </a:r>
            <a:endParaRPr lang="en-US" altLang="zh-CN" dirty="0"/>
          </a:p>
          <a:p>
            <a:pPr lvl="1">
              <a:spcBef>
                <a:spcPts val="600"/>
              </a:spcBef>
            </a:pPr>
            <a:r>
              <a:rPr lang="en-US" altLang="zh-CN" dirty="0"/>
              <a:t>       </a:t>
            </a:r>
            <a:r>
              <a:rPr lang="zh-CN" altLang="zh-CN" dirty="0"/>
              <a:t>与此同时，</a:t>
            </a:r>
            <a:r>
              <a:rPr lang="en-US" altLang="zh-CN" dirty="0"/>
              <a:t>NameNode</a:t>
            </a:r>
            <a:r>
              <a:rPr lang="zh-CN" altLang="zh-CN" dirty="0"/>
              <a:t>会启动进程恢复数据</a:t>
            </a:r>
            <a:r>
              <a:rPr lang="zh-CN" altLang="en-US" dirty="0"/>
              <a:t>：</a:t>
            </a:r>
            <a:r>
              <a:rPr lang="zh-CN" altLang="zh-CN" dirty="0"/>
              <a:t>将因节点故障导致的副本数低于</a:t>
            </a:r>
            <a:r>
              <a:rPr lang="en-US" altLang="zh-CN" dirty="0"/>
              <a:t>3</a:t>
            </a:r>
            <a:r>
              <a:rPr lang="zh-CN" altLang="zh-CN" dirty="0"/>
              <a:t>个的数据块进行数据复制，以满足同一数据块在集群中存在</a:t>
            </a:r>
            <a:r>
              <a:rPr lang="en-US" altLang="zh-CN" dirty="0"/>
              <a:t>3</a:t>
            </a:r>
            <a:r>
              <a:rPr lang="zh-CN" altLang="zh-CN" dirty="0"/>
              <a:t>个副本的容错要求。</a:t>
            </a:r>
          </a:p>
          <a:p>
            <a:endParaRPr lang="zh-CN" altLang="en-US" sz="2400" dirty="0"/>
          </a:p>
        </p:txBody>
      </p:sp>
      <p:sp>
        <p:nvSpPr>
          <p:cNvPr id="4" name="灯片编号占位符 3">
            <a:extLst>
              <a:ext uri="{FF2B5EF4-FFF2-40B4-BE49-F238E27FC236}">
                <a16:creationId xmlns:a16="http://schemas.microsoft.com/office/drawing/2014/main" id="{4ED7440C-3DEC-4C34-BF28-BECBC436BB2D}"/>
              </a:ext>
            </a:extLst>
          </p:cNvPr>
          <p:cNvSpPr>
            <a:spLocks noGrp="1"/>
          </p:cNvSpPr>
          <p:nvPr>
            <p:ph type="sldNum" sz="quarter" idx="12"/>
          </p:nvPr>
        </p:nvSpPr>
        <p:spPr/>
        <p:txBody>
          <a:bodyPr/>
          <a:lstStyle/>
          <a:p>
            <a:fld id="{C464E751-8DDD-48F4-87DB-3D6A7AC74B40}" type="slidenum">
              <a:rPr lang="zh-CN" altLang="en-US" smtClean="0"/>
              <a:pPr/>
              <a:t>55</a:t>
            </a:fld>
            <a:endParaRPr lang="zh-CN" altLang="en-US" dirty="0"/>
          </a:p>
        </p:txBody>
      </p:sp>
    </p:spTree>
    <p:extLst>
      <p:ext uri="{BB962C8B-B14F-4D97-AF65-F5344CB8AC3E}">
        <p14:creationId xmlns:p14="http://schemas.microsoft.com/office/powerpoint/2010/main" val="3854084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FB2A7F-D037-44A9-92C6-BF5DFEEDCF3D}"/>
              </a:ext>
            </a:extLst>
          </p:cNvPr>
          <p:cNvSpPr>
            <a:spLocks noGrp="1"/>
          </p:cNvSpPr>
          <p:nvPr>
            <p:ph type="title"/>
          </p:nvPr>
        </p:nvSpPr>
        <p:spPr>
          <a:xfrm>
            <a:off x="838200" y="136525"/>
            <a:ext cx="10515600" cy="920336"/>
          </a:xfrm>
        </p:spPr>
        <p:txBody>
          <a:bodyPr>
            <a:normAutofit/>
          </a:bodyPr>
          <a:lstStyle/>
          <a:p>
            <a:r>
              <a:rPr lang="en-US" altLang="zh-CN" sz="2800" dirty="0"/>
              <a:t>10.4.2 </a:t>
            </a:r>
            <a:r>
              <a:rPr lang="en-US" altLang="zh-CN" sz="2800" dirty="0">
                <a:sym typeface="+mn-ea"/>
              </a:rPr>
              <a:t>HA</a:t>
            </a:r>
            <a:r>
              <a:rPr lang="zh-CN" altLang="en-US" sz="2800" dirty="0">
                <a:sym typeface="+mn-ea"/>
              </a:rPr>
              <a:t>热备</a:t>
            </a:r>
            <a:endParaRPr lang="zh-CN" altLang="en-US" sz="2800" dirty="0"/>
          </a:p>
        </p:txBody>
      </p:sp>
      <p:sp>
        <p:nvSpPr>
          <p:cNvPr id="3" name="内容占位符 2">
            <a:extLst>
              <a:ext uri="{FF2B5EF4-FFF2-40B4-BE49-F238E27FC236}">
                <a16:creationId xmlns:a16="http://schemas.microsoft.com/office/drawing/2014/main" id="{0AE952EE-D846-4E80-BD78-EB49A69565B7}"/>
              </a:ext>
            </a:extLst>
          </p:cNvPr>
          <p:cNvSpPr>
            <a:spLocks noGrp="1"/>
          </p:cNvSpPr>
          <p:nvPr>
            <p:ph idx="1"/>
          </p:nvPr>
        </p:nvSpPr>
        <p:spPr>
          <a:xfrm>
            <a:off x="838200" y="860613"/>
            <a:ext cx="10515600" cy="5860862"/>
          </a:xfrm>
        </p:spPr>
        <p:txBody>
          <a:bodyPr>
            <a:normAutofit/>
          </a:bodyPr>
          <a:lstStyle/>
          <a:p>
            <a:pPr lvl="1">
              <a:lnSpc>
                <a:spcPct val="150000"/>
              </a:lnSpc>
              <a:spcBef>
                <a:spcPts val="600"/>
              </a:spcBef>
            </a:pPr>
            <a:r>
              <a:rPr lang="en-US" altLang="zh-CN" dirty="0"/>
              <a:t>       </a:t>
            </a:r>
            <a:r>
              <a:rPr lang="zh-CN" altLang="zh-CN" dirty="0"/>
              <a:t>高可用性对于很多提供数据服务的大数据管理系统是必须具备的特性。为了达到高可用性，双机热备（</a:t>
            </a:r>
            <a:r>
              <a:rPr lang="en-US" altLang="zh-CN" dirty="0"/>
              <a:t>HotStandby</a:t>
            </a:r>
            <a:r>
              <a:rPr lang="zh-CN" altLang="zh-CN" dirty="0"/>
              <a:t>）是很多这类系统所采用的常见功能。</a:t>
            </a:r>
            <a:endParaRPr lang="en-US" altLang="zh-CN" dirty="0"/>
          </a:p>
          <a:p>
            <a:pPr lvl="1">
              <a:lnSpc>
                <a:spcPct val="150000"/>
              </a:lnSpc>
              <a:spcBef>
                <a:spcPts val="600"/>
              </a:spcBef>
            </a:pPr>
            <a:r>
              <a:rPr lang="en-US" altLang="zh-CN" dirty="0"/>
              <a:t>       </a:t>
            </a:r>
            <a:r>
              <a:rPr lang="zh-CN" altLang="zh-CN" dirty="0"/>
              <a:t>这类系统按其双机的角色定位，可以分为</a:t>
            </a:r>
            <a:r>
              <a:rPr lang="zh-CN" altLang="en-US" dirty="0"/>
              <a:t>两种：</a:t>
            </a:r>
            <a:endParaRPr lang="en-US" altLang="zh-CN" dirty="0"/>
          </a:p>
          <a:p>
            <a:pPr marL="342900" lvl="1" indent="-342900">
              <a:lnSpc>
                <a:spcPct val="150000"/>
              </a:lnSpc>
              <a:spcBef>
                <a:spcPts val="600"/>
              </a:spcBef>
              <a:buFont typeface="Wingdings" panose="05000000000000000000" pitchFamily="2" charset="2"/>
              <a:buChar char="Ø"/>
            </a:pPr>
            <a:r>
              <a:rPr lang="zh-CN" altLang="zh-CN" b="1" dirty="0"/>
              <a:t>主</a:t>
            </a:r>
            <a:r>
              <a:rPr lang="en-US" altLang="zh-CN" b="1" dirty="0"/>
              <a:t>-</a:t>
            </a:r>
            <a:r>
              <a:rPr lang="zh-CN" altLang="zh-CN" b="1" dirty="0"/>
              <a:t>备方式</a:t>
            </a:r>
            <a:r>
              <a:rPr lang="zh-CN" altLang="zh-CN" dirty="0"/>
              <a:t>（</a:t>
            </a:r>
            <a:r>
              <a:rPr lang="en-US" altLang="zh-CN" dirty="0"/>
              <a:t>Active-Standby</a:t>
            </a:r>
            <a:r>
              <a:rPr lang="zh-CN" altLang="zh-CN" dirty="0"/>
              <a:t>方式）</a:t>
            </a:r>
            <a:r>
              <a:rPr lang="zh-CN" altLang="en-US" dirty="0"/>
              <a:t>：</a:t>
            </a:r>
            <a:r>
              <a:rPr lang="zh-CN" altLang="zh-CN" dirty="0"/>
              <a:t>其中一台机器处于工作状态（</a:t>
            </a:r>
            <a:r>
              <a:rPr lang="en-US" altLang="zh-CN" dirty="0"/>
              <a:t>Active</a:t>
            </a:r>
            <a:r>
              <a:rPr lang="zh-CN" altLang="zh-CN" dirty="0"/>
              <a:t>状态），而另</a:t>
            </a:r>
            <a:r>
              <a:rPr lang="zh-CN" altLang="zh-CN" dirty="0">
                <a:solidFill>
                  <a:srgbClr val="FF0000"/>
                </a:solidFill>
              </a:rPr>
              <a:t>一台机器处于备用</a:t>
            </a:r>
            <a:r>
              <a:rPr lang="zh-CN" altLang="zh-CN" dirty="0"/>
              <a:t>状态（</a:t>
            </a:r>
            <a:r>
              <a:rPr lang="en-US" altLang="zh-CN" dirty="0"/>
              <a:t>Standby</a:t>
            </a:r>
            <a:r>
              <a:rPr lang="zh-CN" altLang="zh-CN" dirty="0"/>
              <a:t>状态）</a:t>
            </a:r>
            <a:r>
              <a:rPr lang="zh-CN" altLang="en-US" dirty="0"/>
              <a:t>；</a:t>
            </a:r>
            <a:endParaRPr lang="en-US" altLang="zh-CN" dirty="0"/>
          </a:p>
          <a:p>
            <a:pPr marL="342900" lvl="1" indent="-342900">
              <a:lnSpc>
                <a:spcPct val="150000"/>
              </a:lnSpc>
              <a:spcBef>
                <a:spcPts val="600"/>
              </a:spcBef>
              <a:buFont typeface="Wingdings" panose="05000000000000000000" pitchFamily="2" charset="2"/>
              <a:buChar char="Ø"/>
            </a:pPr>
            <a:r>
              <a:rPr lang="zh-CN" altLang="zh-CN" b="1" dirty="0"/>
              <a:t>双主机方式</a:t>
            </a:r>
            <a:r>
              <a:rPr lang="zh-CN" altLang="zh-CN" dirty="0"/>
              <a:t>（</a:t>
            </a:r>
            <a:r>
              <a:rPr lang="en-US" altLang="zh-CN" dirty="0"/>
              <a:t>Active-Active</a:t>
            </a:r>
            <a:r>
              <a:rPr lang="zh-CN" altLang="zh-CN" dirty="0"/>
              <a:t>方式）</a:t>
            </a:r>
            <a:r>
              <a:rPr lang="zh-CN" altLang="en-US" dirty="0"/>
              <a:t>：</a:t>
            </a:r>
            <a:r>
              <a:rPr lang="zh-CN" altLang="zh-CN" dirty="0">
                <a:solidFill>
                  <a:srgbClr val="FF0000"/>
                </a:solidFill>
              </a:rPr>
              <a:t>两种不同业务</a:t>
            </a:r>
            <a:r>
              <a:rPr lang="zh-CN" altLang="zh-CN" dirty="0"/>
              <a:t>分别在两台服务器上</a:t>
            </a:r>
            <a:r>
              <a:rPr lang="zh-CN" altLang="zh-CN" dirty="0">
                <a:solidFill>
                  <a:srgbClr val="FF0000"/>
                </a:solidFill>
              </a:rPr>
              <a:t>互为主备</a:t>
            </a:r>
            <a:r>
              <a:rPr lang="zh-CN" altLang="zh-CN" dirty="0"/>
              <a:t>状态（即</a:t>
            </a:r>
            <a:r>
              <a:rPr lang="en-US" altLang="zh-CN" dirty="0"/>
              <a:t>Active-Standby</a:t>
            </a:r>
            <a:r>
              <a:rPr lang="zh-CN" altLang="zh-CN" dirty="0"/>
              <a:t>和</a:t>
            </a:r>
            <a:r>
              <a:rPr lang="en-US" altLang="zh-CN" dirty="0"/>
              <a:t>Standby-Active</a:t>
            </a:r>
            <a:r>
              <a:rPr lang="zh-CN" altLang="zh-CN" dirty="0"/>
              <a:t>状态）。</a:t>
            </a:r>
          </a:p>
          <a:p>
            <a:pPr lvl="1">
              <a:lnSpc>
                <a:spcPct val="150000"/>
              </a:lnSpc>
              <a:spcBef>
                <a:spcPts val="600"/>
              </a:spcBef>
            </a:pPr>
            <a:r>
              <a:rPr lang="en-US" altLang="zh-CN" dirty="0"/>
              <a:t>       </a:t>
            </a:r>
            <a:r>
              <a:rPr lang="zh-CN" altLang="zh-CN" dirty="0"/>
              <a:t>在技术实现上，双机热备的所采用的方案主要有三种方式：基于</a:t>
            </a:r>
            <a:r>
              <a:rPr lang="zh-CN" altLang="zh-CN" dirty="0">
                <a:solidFill>
                  <a:srgbClr val="FF0000"/>
                </a:solidFill>
              </a:rPr>
              <a:t>共享存储</a:t>
            </a:r>
            <a:r>
              <a:rPr lang="zh-CN" altLang="zh-CN" dirty="0"/>
              <a:t>（磁盘阵列）的方式、</a:t>
            </a:r>
            <a:r>
              <a:rPr lang="zh-CN" altLang="zh-CN" dirty="0">
                <a:solidFill>
                  <a:srgbClr val="FF0000"/>
                </a:solidFill>
              </a:rPr>
              <a:t>全冗余</a:t>
            </a:r>
            <a:r>
              <a:rPr lang="zh-CN" altLang="zh-CN" dirty="0"/>
              <a:t>方式和</a:t>
            </a:r>
            <a:r>
              <a:rPr lang="zh-CN" altLang="zh-CN" dirty="0">
                <a:solidFill>
                  <a:srgbClr val="FF0000"/>
                </a:solidFill>
              </a:rPr>
              <a:t>复制</a:t>
            </a:r>
            <a:r>
              <a:rPr lang="zh-CN" altLang="zh-CN" dirty="0"/>
              <a:t>方式。</a:t>
            </a:r>
            <a:endParaRPr lang="zh-CN" altLang="en-US" sz="2400" dirty="0"/>
          </a:p>
        </p:txBody>
      </p:sp>
      <p:sp>
        <p:nvSpPr>
          <p:cNvPr id="4" name="灯片编号占位符 3">
            <a:extLst>
              <a:ext uri="{FF2B5EF4-FFF2-40B4-BE49-F238E27FC236}">
                <a16:creationId xmlns:a16="http://schemas.microsoft.com/office/drawing/2014/main" id="{6CC745B9-244E-44EE-A541-90316D095998}"/>
              </a:ext>
            </a:extLst>
          </p:cNvPr>
          <p:cNvSpPr>
            <a:spLocks noGrp="1"/>
          </p:cNvSpPr>
          <p:nvPr>
            <p:ph type="sldNum" sz="quarter" idx="12"/>
          </p:nvPr>
        </p:nvSpPr>
        <p:spPr/>
        <p:txBody>
          <a:bodyPr/>
          <a:lstStyle/>
          <a:p>
            <a:fld id="{C464E751-8DDD-48F4-87DB-3D6A7AC74B40}" type="slidenum">
              <a:rPr lang="zh-CN" altLang="en-US" smtClean="0"/>
              <a:pPr/>
              <a:t>56</a:t>
            </a:fld>
            <a:endParaRPr lang="zh-CN" altLang="en-US" dirty="0"/>
          </a:p>
        </p:txBody>
      </p:sp>
    </p:spTree>
    <p:extLst>
      <p:ext uri="{BB962C8B-B14F-4D97-AF65-F5344CB8AC3E}">
        <p14:creationId xmlns:p14="http://schemas.microsoft.com/office/powerpoint/2010/main" val="83618068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150DD7-9425-4EFB-8F05-C67BF3F1F575}"/>
              </a:ext>
            </a:extLst>
          </p:cNvPr>
          <p:cNvSpPr>
            <a:spLocks noGrp="1"/>
          </p:cNvSpPr>
          <p:nvPr>
            <p:ph type="title"/>
          </p:nvPr>
        </p:nvSpPr>
        <p:spPr/>
        <p:txBody>
          <a:bodyPr>
            <a:normAutofit/>
          </a:bodyPr>
          <a:lstStyle/>
          <a:p>
            <a:r>
              <a:rPr lang="en-US" altLang="zh-CN" sz="2800" dirty="0"/>
              <a:t>10.4.3 </a:t>
            </a:r>
            <a:r>
              <a:rPr lang="zh-CN" altLang="en-US" sz="2800" dirty="0">
                <a:sym typeface="+mn-ea"/>
              </a:rPr>
              <a:t>键值对系统的故障恢复</a:t>
            </a:r>
            <a:endParaRPr lang="zh-CN" altLang="en-US" sz="2800" dirty="0"/>
          </a:p>
        </p:txBody>
      </p:sp>
      <p:sp>
        <p:nvSpPr>
          <p:cNvPr id="3" name="内容占位符 2">
            <a:extLst>
              <a:ext uri="{FF2B5EF4-FFF2-40B4-BE49-F238E27FC236}">
                <a16:creationId xmlns:a16="http://schemas.microsoft.com/office/drawing/2014/main" id="{58BED621-5A7B-45A4-BAD0-60A251DFF403}"/>
              </a:ext>
            </a:extLst>
          </p:cNvPr>
          <p:cNvSpPr>
            <a:spLocks noGrp="1"/>
          </p:cNvSpPr>
          <p:nvPr>
            <p:ph idx="1"/>
          </p:nvPr>
        </p:nvSpPr>
        <p:spPr>
          <a:xfrm>
            <a:off x="838200" y="1285462"/>
            <a:ext cx="10515600" cy="5207412"/>
          </a:xfrm>
        </p:spPr>
        <p:txBody>
          <a:bodyPr>
            <a:noAutofit/>
          </a:bodyPr>
          <a:lstStyle/>
          <a:p>
            <a:pPr lvl="1">
              <a:spcBef>
                <a:spcPts val="600"/>
              </a:spcBef>
            </a:pPr>
            <a:r>
              <a:rPr lang="en-US" altLang="zh-CN" dirty="0"/>
              <a:t>       BigTable/HBase</a:t>
            </a:r>
            <a:r>
              <a:rPr lang="zh-CN" altLang="zh-CN" dirty="0"/>
              <a:t>类的键值对系统由一个</a:t>
            </a:r>
            <a:r>
              <a:rPr lang="en-US" altLang="zh-CN" dirty="0"/>
              <a:t>Master</a:t>
            </a:r>
            <a:r>
              <a:rPr lang="zh-CN" altLang="zh-CN" dirty="0"/>
              <a:t>节点和多个分表节点（</a:t>
            </a:r>
            <a:r>
              <a:rPr lang="en-US" altLang="zh-CN" dirty="0"/>
              <a:t>BigTable</a:t>
            </a:r>
            <a:r>
              <a:rPr lang="zh-CN" altLang="zh-CN" dirty="0"/>
              <a:t>中叫</a:t>
            </a:r>
            <a:r>
              <a:rPr lang="en-US" altLang="zh-CN" dirty="0"/>
              <a:t>Tablet Server</a:t>
            </a:r>
            <a:r>
              <a:rPr lang="zh-CN" altLang="zh-CN" dirty="0"/>
              <a:t>，</a:t>
            </a:r>
            <a:r>
              <a:rPr lang="en-US" altLang="zh-CN" dirty="0"/>
              <a:t>HBase</a:t>
            </a:r>
            <a:r>
              <a:rPr lang="zh-CN" altLang="zh-CN" dirty="0"/>
              <a:t>中叫</a:t>
            </a:r>
            <a:r>
              <a:rPr lang="en-US" altLang="zh-CN" dirty="0"/>
              <a:t>HRegionServer</a:t>
            </a:r>
            <a:r>
              <a:rPr lang="zh-CN" altLang="zh-CN" dirty="0"/>
              <a:t>）构成。</a:t>
            </a:r>
            <a:endParaRPr lang="en-US" altLang="zh-CN" dirty="0"/>
          </a:p>
          <a:p>
            <a:pPr lvl="1">
              <a:spcBef>
                <a:spcPts val="600"/>
              </a:spcBef>
            </a:pPr>
            <a:r>
              <a:rPr lang="en-US" altLang="zh-CN" dirty="0"/>
              <a:t>      </a:t>
            </a:r>
            <a:r>
              <a:rPr lang="zh-CN" altLang="zh-CN" dirty="0">
                <a:solidFill>
                  <a:srgbClr val="FF0000"/>
                </a:solidFill>
              </a:rPr>
              <a:t>分表节点发生故障</a:t>
            </a:r>
            <a:r>
              <a:rPr lang="zh-CN" altLang="zh-CN" dirty="0"/>
              <a:t>时，</a:t>
            </a:r>
            <a:r>
              <a:rPr lang="en-US" altLang="zh-CN" dirty="0"/>
              <a:t>Master</a:t>
            </a:r>
            <a:r>
              <a:rPr lang="zh-CN" altLang="zh-CN" dirty="0"/>
              <a:t>感知故障后</a:t>
            </a:r>
            <a:endParaRPr lang="en-US" altLang="zh-CN" dirty="0"/>
          </a:p>
          <a:p>
            <a:pPr lvl="1">
              <a:spcBef>
                <a:spcPts val="600"/>
              </a:spcBef>
            </a:pPr>
            <a:r>
              <a:rPr lang="en-US" altLang="zh-CN" dirty="0">
                <a:latin typeface="宋体" panose="02010600030101010101" pitchFamily="2" charset="-122"/>
                <a:ea typeface="宋体" panose="02010600030101010101" pitchFamily="2" charset="-122"/>
              </a:rPr>
              <a:t>     </a:t>
            </a:r>
            <a:r>
              <a:rPr lang="zh-CN" altLang="zh-CN"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pPr lvl="1">
              <a:spcBef>
                <a:spcPts val="600"/>
              </a:spcBef>
            </a:pPr>
            <a:r>
              <a:rPr lang="en-US" altLang="zh-CN" dirty="0"/>
              <a:t>      Master</a:t>
            </a:r>
            <a:r>
              <a:rPr lang="zh-CN" altLang="zh-CN" dirty="0"/>
              <a:t>为故障分表节点上负责的数据分表</a:t>
            </a:r>
            <a:r>
              <a:rPr lang="zh-CN" altLang="en-US" dirty="0"/>
              <a:t>（一般是多副本的）</a:t>
            </a:r>
            <a:r>
              <a:rPr lang="zh-CN" altLang="zh-CN" dirty="0">
                <a:solidFill>
                  <a:srgbClr val="FF0000"/>
                </a:solidFill>
              </a:rPr>
              <a:t>重新分配分表节点</a:t>
            </a:r>
            <a:r>
              <a:rPr lang="zh-CN" altLang="zh-CN" dirty="0"/>
              <a:t>。</a:t>
            </a:r>
            <a:endParaRPr lang="en-US" altLang="zh-CN" dirty="0"/>
          </a:p>
          <a:p>
            <a:pPr lvl="1">
              <a:spcBef>
                <a:spcPts val="600"/>
              </a:spcBef>
            </a:pPr>
            <a:r>
              <a:rPr lang="en-US" altLang="zh-CN" dirty="0"/>
              <a:t>      </a:t>
            </a:r>
            <a:endParaRPr lang="zh-CN" altLang="zh-CN" dirty="0"/>
          </a:p>
        </p:txBody>
      </p:sp>
      <p:sp>
        <p:nvSpPr>
          <p:cNvPr id="4" name="灯片编号占位符 3">
            <a:extLst>
              <a:ext uri="{FF2B5EF4-FFF2-40B4-BE49-F238E27FC236}">
                <a16:creationId xmlns:a16="http://schemas.microsoft.com/office/drawing/2014/main" id="{CEDECB5A-5B73-4861-A028-BF2EC2BCA679}"/>
              </a:ext>
            </a:extLst>
          </p:cNvPr>
          <p:cNvSpPr>
            <a:spLocks noGrp="1"/>
          </p:cNvSpPr>
          <p:nvPr>
            <p:ph type="sldNum" sz="quarter" idx="12"/>
          </p:nvPr>
        </p:nvSpPr>
        <p:spPr/>
        <p:txBody>
          <a:bodyPr/>
          <a:lstStyle/>
          <a:p>
            <a:fld id="{C464E751-8DDD-48F4-87DB-3D6A7AC74B40}" type="slidenum">
              <a:rPr lang="zh-CN" altLang="en-US" smtClean="0"/>
              <a:pPr/>
              <a:t>57</a:t>
            </a:fld>
            <a:endParaRPr lang="zh-CN" altLang="en-US" dirty="0"/>
          </a:p>
        </p:txBody>
      </p:sp>
    </p:spTree>
    <p:extLst>
      <p:ext uri="{BB962C8B-B14F-4D97-AF65-F5344CB8AC3E}">
        <p14:creationId xmlns:p14="http://schemas.microsoft.com/office/powerpoint/2010/main" val="301313744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150DD7-9425-4EFB-8F05-C67BF3F1F575}"/>
              </a:ext>
            </a:extLst>
          </p:cNvPr>
          <p:cNvSpPr>
            <a:spLocks noGrp="1"/>
          </p:cNvSpPr>
          <p:nvPr>
            <p:ph type="title"/>
          </p:nvPr>
        </p:nvSpPr>
        <p:spPr/>
        <p:txBody>
          <a:bodyPr>
            <a:normAutofit/>
          </a:bodyPr>
          <a:lstStyle/>
          <a:p>
            <a:r>
              <a:rPr lang="en-US" altLang="zh-CN" sz="2800" dirty="0"/>
              <a:t>10.4.3 </a:t>
            </a:r>
            <a:r>
              <a:rPr lang="zh-CN" altLang="en-US" sz="2800" dirty="0">
                <a:sym typeface="+mn-ea"/>
              </a:rPr>
              <a:t>键值对系统的故障恢复</a:t>
            </a:r>
            <a:endParaRPr lang="zh-CN" altLang="en-US" sz="2800" dirty="0"/>
          </a:p>
        </p:txBody>
      </p:sp>
      <p:sp>
        <p:nvSpPr>
          <p:cNvPr id="3" name="内容占位符 2">
            <a:extLst>
              <a:ext uri="{FF2B5EF4-FFF2-40B4-BE49-F238E27FC236}">
                <a16:creationId xmlns:a16="http://schemas.microsoft.com/office/drawing/2014/main" id="{58BED621-5A7B-45A4-BAD0-60A251DFF403}"/>
              </a:ext>
            </a:extLst>
          </p:cNvPr>
          <p:cNvSpPr>
            <a:spLocks noGrp="1"/>
          </p:cNvSpPr>
          <p:nvPr>
            <p:ph idx="1"/>
          </p:nvPr>
        </p:nvSpPr>
        <p:spPr/>
        <p:txBody>
          <a:bodyPr>
            <a:noAutofit/>
          </a:bodyPr>
          <a:lstStyle/>
          <a:p>
            <a:pPr lvl="1">
              <a:spcBef>
                <a:spcPts val="600"/>
              </a:spcBef>
            </a:pPr>
            <a:r>
              <a:rPr lang="en-US" altLang="zh-CN" dirty="0"/>
              <a:t>      Master</a:t>
            </a:r>
            <a:r>
              <a:rPr lang="zh-CN" altLang="zh-CN" dirty="0"/>
              <a:t>节点将一个分表从一个节点转移到另一个节点</a:t>
            </a:r>
            <a:r>
              <a:rPr lang="zh-CN" altLang="en-US" dirty="0"/>
              <a:t>的</a:t>
            </a:r>
            <a:r>
              <a:rPr lang="zh-CN" altLang="zh-CN" dirty="0"/>
              <a:t>过程</a:t>
            </a:r>
            <a:r>
              <a:rPr lang="zh-CN" altLang="en-US" dirty="0"/>
              <a:t>（含</a:t>
            </a:r>
            <a:r>
              <a:rPr lang="zh-CN" altLang="zh-CN" dirty="0"/>
              <a:t>该分片</a:t>
            </a:r>
            <a:r>
              <a:rPr lang="zh-CN" altLang="en-US" dirty="0"/>
              <a:t>的</a:t>
            </a:r>
            <a:r>
              <a:rPr lang="en-US" altLang="zh-CN" dirty="0"/>
              <a:t>Compaction</a:t>
            </a:r>
            <a:r>
              <a:rPr lang="zh-CN" altLang="zh-CN" dirty="0"/>
              <a:t>操作</a:t>
            </a:r>
            <a:r>
              <a:rPr lang="zh-CN" altLang="en-US" dirty="0"/>
              <a:t>）：</a:t>
            </a:r>
            <a:endParaRPr lang="en-US" altLang="zh-CN" dirty="0"/>
          </a:p>
          <a:p>
            <a:pPr lvl="1">
              <a:spcBef>
                <a:spcPts val="600"/>
              </a:spcBef>
            </a:pPr>
            <a:r>
              <a:rPr lang="zh-CN" altLang="en-US" dirty="0"/>
              <a:t>（</a:t>
            </a:r>
            <a:r>
              <a:rPr lang="en-US" altLang="zh-CN" dirty="0"/>
              <a:t>1</a:t>
            </a:r>
            <a:r>
              <a:rPr lang="zh-CN" altLang="en-US" dirty="0"/>
              <a:t>）</a:t>
            </a:r>
            <a:r>
              <a:rPr lang="zh-CN" altLang="zh-CN" dirty="0"/>
              <a:t>将分片服务器中未被合并的日志操作强制通过</a:t>
            </a:r>
            <a:r>
              <a:rPr lang="en-US" altLang="zh-CN" dirty="0"/>
              <a:t>Compaction</a:t>
            </a:r>
            <a:r>
              <a:rPr lang="zh-CN" altLang="zh-CN" dirty="0"/>
              <a:t>操作合并到数据分表中</a:t>
            </a:r>
            <a:r>
              <a:rPr lang="zh-CN" altLang="en-US" dirty="0"/>
              <a:t>；</a:t>
            </a:r>
            <a:endParaRPr lang="en-US" altLang="zh-CN" dirty="0"/>
          </a:p>
          <a:p>
            <a:pPr lvl="1">
              <a:spcBef>
                <a:spcPts val="600"/>
              </a:spcBef>
            </a:pPr>
            <a:r>
              <a:rPr lang="zh-CN" altLang="en-US" dirty="0"/>
              <a:t>（</a:t>
            </a:r>
            <a:r>
              <a:rPr lang="en-US" altLang="zh-CN" dirty="0"/>
              <a:t>2</a:t>
            </a:r>
            <a:r>
              <a:rPr lang="zh-CN" altLang="en-US" dirty="0"/>
              <a:t>）</a:t>
            </a:r>
            <a:r>
              <a:rPr lang="zh-CN" altLang="zh-CN" dirty="0"/>
              <a:t>阻塞原有分表节点的读写响应，将</a:t>
            </a:r>
            <a:r>
              <a:rPr lang="en-US" altLang="zh-CN" dirty="0"/>
              <a:t>Compaction</a:t>
            </a:r>
            <a:r>
              <a:rPr lang="zh-CN" altLang="zh-CN" dirty="0"/>
              <a:t>好的数据分表转移到新的分表节点后，再在新节点上为该数据分表提供数据服务。</a:t>
            </a:r>
            <a:r>
              <a:rPr lang="en-US" altLang="zh-CN" dirty="0"/>
              <a:t>     </a:t>
            </a:r>
            <a:endParaRPr lang="zh-CN" altLang="zh-CN" dirty="0"/>
          </a:p>
          <a:p>
            <a:pPr lvl="1">
              <a:spcBef>
                <a:spcPts val="600"/>
              </a:spcBef>
            </a:pPr>
            <a:r>
              <a:rPr lang="en-US" altLang="zh-CN" dirty="0"/>
              <a:t>      </a:t>
            </a:r>
            <a:r>
              <a:rPr lang="zh-CN" altLang="zh-CN" dirty="0"/>
              <a:t>为应对</a:t>
            </a:r>
            <a:r>
              <a:rPr lang="en-US" altLang="zh-CN" dirty="0"/>
              <a:t>Master</a:t>
            </a:r>
            <a:r>
              <a:rPr lang="zh-CN" altLang="zh-CN" dirty="0"/>
              <a:t>和数据服务节点故障，此类系统一般使用</a:t>
            </a:r>
            <a:r>
              <a:rPr lang="en-US" altLang="zh-CN" dirty="0"/>
              <a:t>ZooKeeper</a:t>
            </a:r>
            <a:r>
              <a:rPr lang="zh-CN" altLang="zh-CN" dirty="0"/>
              <a:t>来监控节点的运行，并在原节点出现故障时及时选出新的节点来负责原节点承担的任务。</a:t>
            </a:r>
          </a:p>
        </p:txBody>
      </p:sp>
      <p:sp>
        <p:nvSpPr>
          <p:cNvPr id="4" name="灯片编号占位符 3">
            <a:extLst>
              <a:ext uri="{FF2B5EF4-FFF2-40B4-BE49-F238E27FC236}">
                <a16:creationId xmlns:a16="http://schemas.microsoft.com/office/drawing/2014/main" id="{CEDECB5A-5B73-4861-A028-BF2EC2BCA679}"/>
              </a:ext>
            </a:extLst>
          </p:cNvPr>
          <p:cNvSpPr>
            <a:spLocks noGrp="1"/>
          </p:cNvSpPr>
          <p:nvPr>
            <p:ph type="sldNum" sz="quarter" idx="12"/>
          </p:nvPr>
        </p:nvSpPr>
        <p:spPr/>
        <p:txBody>
          <a:bodyPr/>
          <a:lstStyle/>
          <a:p>
            <a:fld id="{C464E751-8DDD-48F4-87DB-3D6A7AC74B40}" type="slidenum">
              <a:rPr lang="zh-CN" altLang="en-US" smtClean="0"/>
              <a:pPr/>
              <a:t>58</a:t>
            </a:fld>
            <a:endParaRPr lang="zh-CN" altLang="en-US" dirty="0"/>
          </a:p>
        </p:txBody>
      </p:sp>
    </p:spTree>
    <p:extLst>
      <p:ext uri="{BB962C8B-B14F-4D97-AF65-F5344CB8AC3E}">
        <p14:creationId xmlns:p14="http://schemas.microsoft.com/office/powerpoint/2010/main" val="42947886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BD5729-79A0-48F4-B299-E486B9DAC9C3}"/>
              </a:ext>
            </a:extLst>
          </p:cNvPr>
          <p:cNvSpPr>
            <a:spLocks noGrp="1"/>
          </p:cNvSpPr>
          <p:nvPr>
            <p:ph type="title"/>
          </p:nvPr>
        </p:nvSpPr>
        <p:spPr/>
        <p:txBody>
          <a:bodyPr>
            <a:normAutofit/>
          </a:bodyPr>
          <a:lstStyle/>
          <a:p>
            <a:r>
              <a:rPr lang="en-US" altLang="zh-CN" sz="2800" dirty="0">
                <a:sym typeface="+mn-ea"/>
              </a:rPr>
              <a:t>10.4.4 </a:t>
            </a:r>
            <a:r>
              <a:rPr lang="zh-CN" altLang="en-US" sz="2800" dirty="0">
                <a:sym typeface="+mn-ea"/>
              </a:rPr>
              <a:t>其他容错技术</a:t>
            </a:r>
            <a:endParaRPr lang="zh-CN" altLang="en-US" sz="2800" dirty="0"/>
          </a:p>
        </p:txBody>
      </p:sp>
      <p:sp>
        <p:nvSpPr>
          <p:cNvPr id="3" name="内容占位符 2">
            <a:extLst>
              <a:ext uri="{FF2B5EF4-FFF2-40B4-BE49-F238E27FC236}">
                <a16:creationId xmlns:a16="http://schemas.microsoft.com/office/drawing/2014/main" id="{83E2C46D-52BC-41F9-8265-D8157A850B4D}"/>
              </a:ext>
            </a:extLst>
          </p:cNvPr>
          <p:cNvSpPr>
            <a:spLocks noGrp="1"/>
          </p:cNvSpPr>
          <p:nvPr>
            <p:ph idx="1"/>
          </p:nvPr>
        </p:nvSpPr>
        <p:spPr/>
        <p:txBody>
          <a:bodyPr/>
          <a:lstStyle/>
          <a:p>
            <a:pPr lvl="1">
              <a:lnSpc>
                <a:spcPct val="100000"/>
              </a:lnSpc>
              <a:spcBef>
                <a:spcPts val="1200"/>
              </a:spcBef>
            </a:pPr>
            <a:r>
              <a:rPr lang="zh-CN" altLang="en-US" b="1" dirty="0">
                <a:sym typeface="+mn-ea"/>
              </a:rPr>
              <a:t>作业迁移</a:t>
            </a:r>
            <a:endParaRPr lang="en-US" altLang="zh-CN" b="1" dirty="0">
              <a:sym typeface="+mn-ea"/>
            </a:endParaRPr>
          </a:p>
          <a:p>
            <a:pPr lvl="2">
              <a:lnSpc>
                <a:spcPct val="100000"/>
              </a:lnSpc>
              <a:spcBef>
                <a:spcPts val="1200"/>
              </a:spcBef>
            </a:pPr>
            <a:r>
              <a:rPr lang="zh-CN" altLang="en-US" dirty="0">
                <a:sym typeface="+mn-ea"/>
              </a:rPr>
              <a:t>       利用</a:t>
            </a:r>
            <a:r>
              <a:rPr lang="en-US" altLang="zh-CN" dirty="0">
                <a:sym typeface="+mn-ea"/>
              </a:rPr>
              <a:t>HDFS</a:t>
            </a:r>
            <a:r>
              <a:rPr lang="zh-CN" altLang="en-US" dirty="0">
                <a:sym typeface="+mn-ea"/>
              </a:rPr>
              <a:t>副本做细粒度故障迁移</a:t>
            </a:r>
            <a:endParaRPr lang="en-US" altLang="zh-CN" dirty="0">
              <a:sym typeface="+mn-ea"/>
            </a:endParaRPr>
          </a:p>
          <a:p>
            <a:pPr lvl="1">
              <a:lnSpc>
                <a:spcPct val="100000"/>
              </a:lnSpc>
              <a:spcBef>
                <a:spcPts val="1200"/>
              </a:spcBef>
            </a:pPr>
            <a:r>
              <a:rPr lang="zh-CN" altLang="en-US" b="1" dirty="0">
                <a:sym typeface="+mn-ea"/>
              </a:rPr>
              <a:t>多主节点复制</a:t>
            </a:r>
            <a:endParaRPr lang="en-US" altLang="zh-CN" b="1" dirty="0">
              <a:sym typeface="+mn-ea"/>
            </a:endParaRPr>
          </a:p>
          <a:p>
            <a:pPr lvl="2">
              <a:lnSpc>
                <a:spcPct val="100000"/>
              </a:lnSpc>
              <a:spcBef>
                <a:spcPts val="1200"/>
              </a:spcBef>
            </a:pPr>
            <a:r>
              <a:rPr lang="zh-CN" altLang="en-US" dirty="0">
                <a:sym typeface="+mn-ea"/>
              </a:rPr>
              <a:t>       主节点的高可用保障</a:t>
            </a:r>
            <a:endParaRPr lang="en-US" altLang="zh-CN" dirty="0">
              <a:sym typeface="+mn-ea"/>
            </a:endParaRPr>
          </a:p>
          <a:p>
            <a:pPr lvl="1">
              <a:lnSpc>
                <a:spcPct val="100000"/>
              </a:lnSpc>
              <a:spcBef>
                <a:spcPts val="1200"/>
              </a:spcBef>
            </a:pPr>
            <a:r>
              <a:rPr lang="zh-CN" altLang="en-US" b="1" dirty="0">
                <a:sym typeface="+mn-ea"/>
              </a:rPr>
              <a:t>定时检查</a:t>
            </a:r>
            <a:endParaRPr lang="en-US" altLang="zh-CN" b="1" dirty="0">
              <a:sym typeface="+mn-ea"/>
            </a:endParaRPr>
          </a:p>
          <a:p>
            <a:pPr lvl="2">
              <a:lnSpc>
                <a:spcPct val="100000"/>
              </a:lnSpc>
              <a:spcBef>
                <a:spcPts val="1200"/>
              </a:spcBef>
            </a:pPr>
            <a:r>
              <a:rPr lang="zh-CN" altLang="en-US" dirty="0">
                <a:sym typeface="+mn-ea"/>
              </a:rPr>
              <a:t>       集群状态监控，执行期动态调整任务负载</a:t>
            </a:r>
            <a:endParaRPr lang="en-US" altLang="zh-CN" dirty="0"/>
          </a:p>
          <a:p>
            <a:endParaRPr lang="zh-CN" altLang="en-US" dirty="0"/>
          </a:p>
        </p:txBody>
      </p:sp>
      <p:sp>
        <p:nvSpPr>
          <p:cNvPr id="4" name="灯片编号占位符 3">
            <a:extLst>
              <a:ext uri="{FF2B5EF4-FFF2-40B4-BE49-F238E27FC236}">
                <a16:creationId xmlns:a16="http://schemas.microsoft.com/office/drawing/2014/main" id="{7FA59732-1DA9-4FD6-9430-E65D3B9E9468}"/>
              </a:ext>
            </a:extLst>
          </p:cNvPr>
          <p:cNvSpPr>
            <a:spLocks noGrp="1"/>
          </p:cNvSpPr>
          <p:nvPr>
            <p:ph type="sldNum" sz="quarter" idx="12"/>
          </p:nvPr>
        </p:nvSpPr>
        <p:spPr/>
        <p:txBody>
          <a:bodyPr/>
          <a:lstStyle/>
          <a:p>
            <a:fld id="{C464E751-8DDD-48F4-87DB-3D6A7AC74B40}" type="slidenum">
              <a:rPr lang="zh-CN" altLang="en-US" smtClean="0"/>
              <a:pPr/>
              <a:t>59</a:t>
            </a:fld>
            <a:endParaRPr lang="zh-CN" altLang="en-US" dirty="0"/>
          </a:p>
        </p:txBody>
      </p:sp>
    </p:spTree>
    <p:extLst>
      <p:ext uri="{BB962C8B-B14F-4D97-AF65-F5344CB8AC3E}">
        <p14:creationId xmlns:p14="http://schemas.microsoft.com/office/powerpoint/2010/main" val="1246507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718EE32D-C65D-44EA-B108-19C29BFC5341}"/>
              </a:ext>
            </a:extLst>
          </p:cNvPr>
          <p:cNvSpPr>
            <a:spLocks noGrp="1"/>
          </p:cNvSpPr>
          <p:nvPr>
            <p:ph type="sldNum" sz="quarter" idx="12"/>
          </p:nvPr>
        </p:nvSpPr>
        <p:spPr/>
        <p:txBody>
          <a:bodyPr/>
          <a:lstStyle/>
          <a:p>
            <a:fld id="{C464E751-8DDD-48F4-87DB-3D6A7AC74B40}" type="slidenum">
              <a:rPr lang="zh-CN" altLang="en-US" smtClean="0"/>
              <a:pPr/>
              <a:t>6</a:t>
            </a:fld>
            <a:endParaRPr lang="zh-CN" altLang="en-US" dirty="0"/>
          </a:p>
        </p:txBody>
      </p:sp>
      <p:grpSp>
        <p:nvGrpSpPr>
          <p:cNvPr id="5" name="组合 3">
            <a:extLst>
              <a:ext uri="{FF2B5EF4-FFF2-40B4-BE49-F238E27FC236}">
                <a16:creationId xmlns:a16="http://schemas.microsoft.com/office/drawing/2014/main" id="{A0B863C5-C151-4A16-BBAA-3F614522A366}"/>
              </a:ext>
            </a:extLst>
          </p:cNvPr>
          <p:cNvGrpSpPr/>
          <p:nvPr/>
        </p:nvGrpSpPr>
        <p:grpSpPr>
          <a:xfrm>
            <a:off x="2051188" y="1717964"/>
            <a:ext cx="8388212" cy="4638386"/>
            <a:chOff x="-72287" y="2251775"/>
            <a:chExt cx="12197841" cy="6342359"/>
          </a:xfrm>
        </p:grpSpPr>
        <p:grpSp>
          <p:nvGrpSpPr>
            <p:cNvPr id="6" name="组合 17">
              <a:extLst>
                <a:ext uri="{FF2B5EF4-FFF2-40B4-BE49-F238E27FC236}">
                  <a16:creationId xmlns:a16="http://schemas.microsoft.com/office/drawing/2014/main" id="{E25178F1-5EFC-4E15-B275-2F62876EB104}"/>
                </a:ext>
              </a:extLst>
            </p:cNvPr>
            <p:cNvGrpSpPr/>
            <p:nvPr>
              <p:custDataLst>
                <p:tags r:id="rId1"/>
              </p:custDataLst>
            </p:nvPr>
          </p:nvGrpSpPr>
          <p:grpSpPr>
            <a:xfrm>
              <a:off x="6411524" y="4319664"/>
              <a:ext cx="873812" cy="873812"/>
              <a:chOff x="7126514" y="2833914"/>
              <a:chExt cx="1190172" cy="1190172"/>
            </a:xfrm>
          </p:grpSpPr>
          <p:sp>
            <p:nvSpPr>
              <p:cNvPr id="35" name="椭圆 34">
                <a:extLst>
                  <a:ext uri="{FF2B5EF4-FFF2-40B4-BE49-F238E27FC236}">
                    <a16:creationId xmlns:a16="http://schemas.microsoft.com/office/drawing/2014/main" id="{E454D0AE-535B-40C2-A8E2-7AA262404208}"/>
                  </a:ext>
                </a:extLst>
              </p:cNvPr>
              <p:cNvSpPr/>
              <p:nvPr>
                <p:custDataLst>
                  <p:tags r:id="rId30"/>
                </p:custDataLst>
              </p:nvPr>
            </p:nvSpPr>
            <p:spPr>
              <a:xfrm>
                <a:off x="7126514" y="2833914"/>
                <a:ext cx="1190172" cy="11901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sym typeface="Arial" panose="020B0604020202020204" pitchFamily="34" charset="0"/>
                </a:endParaRPr>
              </a:p>
            </p:txBody>
          </p:sp>
          <p:sp>
            <p:nvSpPr>
              <p:cNvPr id="36" name="KSO_Shape">
                <a:extLst>
                  <a:ext uri="{FF2B5EF4-FFF2-40B4-BE49-F238E27FC236}">
                    <a16:creationId xmlns:a16="http://schemas.microsoft.com/office/drawing/2014/main" id="{796C0C17-C83A-4BB2-BF7A-4712D289B9C7}"/>
                  </a:ext>
                </a:extLst>
              </p:cNvPr>
              <p:cNvSpPr/>
              <p:nvPr>
                <p:custDataLst>
                  <p:tags r:id="rId31"/>
                </p:custDataLst>
              </p:nvPr>
            </p:nvSpPr>
            <p:spPr>
              <a:xfrm>
                <a:off x="7472170" y="3105754"/>
                <a:ext cx="498860" cy="646492"/>
              </a:xfrm>
              <a:custGeom>
                <a:avLst/>
                <a:gdLst>
                  <a:gd name="connsiteX0" fmla="*/ 119442 w 2112807"/>
                  <a:gd name="connsiteY0" fmla="*/ 0 h 3733939"/>
                  <a:gd name="connsiteX1" fmla="*/ 238884 w 2112807"/>
                  <a:gd name="connsiteY1" fmla="*/ 119442 h 3733939"/>
                  <a:gd name="connsiteX2" fmla="*/ 165934 w 2112807"/>
                  <a:gd name="connsiteY2" fmla="*/ 229498 h 3733939"/>
                  <a:gd name="connsiteX3" fmla="*/ 142301 w 2112807"/>
                  <a:gd name="connsiteY3" fmla="*/ 234269 h 3733939"/>
                  <a:gd name="connsiteX4" fmla="*/ 142301 w 2112807"/>
                  <a:gd name="connsiteY4" fmla="*/ 412408 h 3733939"/>
                  <a:gd name="connsiteX5" fmla="*/ 159590 w 2112807"/>
                  <a:gd name="connsiteY5" fmla="*/ 392780 h 3733939"/>
                  <a:gd name="connsiteX6" fmla="*/ 2112807 w 2112807"/>
                  <a:gd name="connsiteY6" fmla="*/ 464309 h 3733939"/>
                  <a:gd name="connsiteX7" fmla="*/ 2112807 w 2112807"/>
                  <a:gd name="connsiteY7" fmla="*/ 1976477 h 3733939"/>
                  <a:gd name="connsiteX8" fmla="*/ 159590 w 2112807"/>
                  <a:gd name="connsiteY8" fmla="*/ 1904948 h 3733939"/>
                  <a:gd name="connsiteX9" fmla="*/ 142301 w 2112807"/>
                  <a:gd name="connsiteY9" fmla="*/ 1924576 h 3733939"/>
                  <a:gd name="connsiteX10" fmla="*/ 142301 w 2112807"/>
                  <a:gd name="connsiteY10" fmla="*/ 3733939 h 3733939"/>
                  <a:gd name="connsiteX11" fmla="*/ 96582 w 2112807"/>
                  <a:gd name="connsiteY11" fmla="*/ 3733939 h 3733939"/>
                  <a:gd name="connsiteX12" fmla="*/ 96582 w 2112807"/>
                  <a:gd name="connsiteY12" fmla="*/ 234269 h 3733939"/>
                  <a:gd name="connsiteX13" fmla="*/ 72950 w 2112807"/>
                  <a:gd name="connsiteY13" fmla="*/ 229498 h 3733939"/>
                  <a:gd name="connsiteX14" fmla="*/ 0 w 2112807"/>
                  <a:gd name="connsiteY14" fmla="*/ 119442 h 3733939"/>
                  <a:gd name="connsiteX15" fmla="*/ 119442 w 2112807"/>
                  <a:gd name="connsiteY15" fmla="*/ 0 h 3733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12807" h="3733939">
                    <a:moveTo>
                      <a:pt x="119442" y="0"/>
                    </a:moveTo>
                    <a:cubicBezTo>
                      <a:pt x="185408" y="0"/>
                      <a:pt x="238884" y="53476"/>
                      <a:pt x="238884" y="119442"/>
                    </a:cubicBezTo>
                    <a:cubicBezTo>
                      <a:pt x="238884" y="168916"/>
                      <a:pt x="208804" y="211365"/>
                      <a:pt x="165934" y="229498"/>
                    </a:cubicBezTo>
                    <a:lnTo>
                      <a:pt x="142301" y="234269"/>
                    </a:lnTo>
                    <a:lnTo>
                      <a:pt x="142301" y="412408"/>
                    </a:lnTo>
                    <a:lnTo>
                      <a:pt x="159590" y="392780"/>
                    </a:lnTo>
                    <a:cubicBezTo>
                      <a:pt x="810663" y="-273233"/>
                      <a:pt x="1461735" y="1278149"/>
                      <a:pt x="2112807" y="464309"/>
                    </a:cubicBezTo>
                    <a:lnTo>
                      <a:pt x="2112807" y="1976477"/>
                    </a:lnTo>
                    <a:cubicBezTo>
                      <a:pt x="1461735" y="2790317"/>
                      <a:pt x="810663" y="1238935"/>
                      <a:pt x="159590" y="1904948"/>
                    </a:cubicBezTo>
                    <a:lnTo>
                      <a:pt x="142301" y="1924576"/>
                    </a:lnTo>
                    <a:lnTo>
                      <a:pt x="142301" y="3733939"/>
                    </a:lnTo>
                    <a:lnTo>
                      <a:pt x="96582" y="3733939"/>
                    </a:lnTo>
                    <a:lnTo>
                      <a:pt x="96582" y="234269"/>
                    </a:lnTo>
                    <a:lnTo>
                      <a:pt x="72950" y="229498"/>
                    </a:lnTo>
                    <a:cubicBezTo>
                      <a:pt x="30080" y="211365"/>
                      <a:pt x="0" y="168916"/>
                      <a:pt x="0" y="119442"/>
                    </a:cubicBezTo>
                    <a:cubicBezTo>
                      <a:pt x="0" y="53476"/>
                      <a:pt x="53476" y="0"/>
                      <a:pt x="11944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bIns="684000" anchor="ctr">
                <a:normAutofit fontScale="25000" lnSpcReduction="20000"/>
              </a:bodyPr>
              <a:lstStyle/>
              <a:p>
                <a:pPr algn="ctr" eaLnBrk="1" hangingPunct="1">
                  <a:spcBef>
                    <a:spcPts val="0"/>
                  </a:spcBef>
                  <a:spcAft>
                    <a:spcPts val="0"/>
                  </a:spcAft>
                  <a:defRPr/>
                </a:pPr>
                <a:endParaRPr lang="zh-CN" altLang="en-US" dirty="0">
                  <a:solidFill>
                    <a:srgbClr val="FFFFFF"/>
                  </a:solidFill>
                  <a:sym typeface="Arial" panose="020B0604020202020204" pitchFamily="34" charset="0"/>
                </a:endParaRPr>
              </a:p>
            </p:txBody>
          </p:sp>
        </p:grpSp>
        <p:grpSp>
          <p:nvGrpSpPr>
            <p:cNvPr id="7" name="组合 2">
              <a:extLst>
                <a:ext uri="{FF2B5EF4-FFF2-40B4-BE49-F238E27FC236}">
                  <a16:creationId xmlns:a16="http://schemas.microsoft.com/office/drawing/2014/main" id="{971DF497-E5BC-430F-A3AC-FFE6C00F1798}"/>
                </a:ext>
              </a:extLst>
            </p:cNvPr>
            <p:cNvGrpSpPr/>
            <p:nvPr>
              <p:custDataLst>
                <p:tags r:id="rId2"/>
              </p:custDataLst>
            </p:nvPr>
          </p:nvGrpSpPr>
          <p:grpSpPr>
            <a:xfrm>
              <a:off x="4057776" y="4290892"/>
              <a:ext cx="873812" cy="873812"/>
              <a:chOff x="3875314" y="2833914"/>
              <a:chExt cx="1190172" cy="1190172"/>
            </a:xfrm>
          </p:grpSpPr>
          <p:sp>
            <p:nvSpPr>
              <p:cNvPr id="33" name="椭圆 32">
                <a:extLst>
                  <a:ext uri="{FF2B5EF4-FFF2-40B4-BE49-F238E27FC236}">
                    <a16:creationId xmlns:a16="http://schemas.microsoft.com/office/drawing/2014/main" id="{CE565A4F-30A4-4270-B328-DA5CAE386DCB}"/>
                  </a:ext>
                </a:extLst>
              </p:cNvPr>
              <p:cNvSpPr/>
              <p:nvPr>
                <p:custDataLst>
                  <p:tags r:id="rId28"/>
                </p:custDataLst>
              </p:nvPr>
            </p:nvSpPr>
            <p:spPr>
              <a:xfrm>
                <a:off x="3875314" y="2833914"/>
                <a:ext cx="1190172" cy="11901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sym typeface="Arial" panose="020B0604020202020204" pitchFamily="34" charset="0"/>
                </a:endParaRPr>
              </a:p>
            </p:txBody>
          </p:sp>
          <p:sp>
            <p:nvSpPr>
              <p:cNvPr id="34" name="KSO_Shape">
                <a:extLst>
                  <a:ext uri="{FF2B5EF4-FFF2-40B4-BE49-F238E27FC236}">
                    <a16:creationId xmlns:a16="http://schemas.microsoft.com/office/drawing/2014/main" id="{5B98A03F-DA22-465E-B034-8511E75B4D9B}"/>
                  </a:ext>
                </a:extLst>
              </p:cNvPr>
              <p:cNvSpPr/>
              <p:nvPr>
                <p:custDataLst>
                  <p:tags r:id="rId29"/>
                </p:custDataLst>
              </p:nvPr>
            </p:nvSpPr>
            <p:spPr bwMode="auto">
              <a:xfrm rot="1800000">
                <a:off x="4253670" y="3032564"/>
                <a:ext cx="433460" cy="710590"/>
              </a:xfrm>
              <a:custGeom>
                <a:avLst/>
                <a:gdLst>
                  <a:gd name="T0" fmla="*/ 1029029 w 3535"/>
                  <a:gd name="T1" fmla="*/ 1156466 h 5800"/>
                  <a:gd name="T2" fmla="*/ 818493 w 3535"/>
                  <a:gd name="T3" fmla="*/ 1179458 h 5800"/>
                  <a:gd name="T4" fmla="*/ 848054 w 3535"/>
                  <a:gd name="T5" fmla="*/ 1077639 h 5800"/>
                  <a:gd name="T6" fmla="*/ 875315 w 3535"/>
                  <a:gd name="T7" fmla="*/ 972864 h 5800"/>
                  <a:gd name="T8" fmla="*/ 898635 w 3535"/>
                  <a:gd name="T9" fmla="*/ 868417 h 5800"/>
                  <a:gd name="T10" fmla="*/ 916371 w 3535"/>
                  <a:gd name="T11" fmla="*/ 767255 h 5800"/>
                  <a:gd name="T12" fmla="*/ 926553 w 3535"/>
                  <a:gd name="T13" fmla="*/ 672662 h 5800"/>
                  <a:gd name="T14" fmla="*/ 927538 w 3535"/>
                  <a:gd name="T15" fmla="*/ 635876 h 5800"/>
                  <a:gd name="T16" fmla="*/ 926553 w 3535"/>
                  <a:gd name="T17" fmla="*/ 582996 h 5800"/>
                  <a:gd name="T18" fmla="*/ 921955 w 3535"/>
                  <a:gd name="T19" fmla="*/ 531429 h 5800"/>
                  <a:gd name="T20" fmla="*/ 914072 w 3535"/>
                  <a:gd name="T21" fmla="*/ 481505 h 5800"/>
                  <a:gd name="T22" fmla="*/ 903233 w 3535"/>
                  <a:gd name="T23" fmla="*/ 433223 h 5800"/>
                  <a:gd name="T24" fmla="*/ 889438 w 3535"/>
                  <a:gd name="T25" fmla="*/ 387241 h 5800"/>
                  <a:gd name="T26" fmla="*/ 873673 w 3535"/>
                  <a:gd name="T27" fmla="*/ 342900 h 5800"/>
                  <a:gd name="T28" fmla="*/ 855936 w 3535"/>
                  <a:gd name="T29" fmla="*/ 301187 h 5800"/>
                  <a:gd name="T30" fmla="*/ 836230 w 3535"/>
                  <a:gd name="T31" fmla="*/ 261773 h 5800"/>
                  <a:gd name="T32" fmla="*/ 808640 w 3535"/>
                  <a:gd name="T33" fmla="*/ 212178 h 5800"/>
                  <a:gd name="T34" fmla="*/ 763314 w 3535"/>
                  <a:gd name="T35" fmla="*/ 146816 h 5800"/>
                  <a:gd name="T36" fmla="*/ 717660 w 3535"/>
                  <a:gd name="T37" fmla="*/ 92622 h 5800"/>
                  <a:gd name="T38" fmla="*/ 673319 w 3535"/>
                  <a:gd name="T39" fmla="*/ 50253 h 5800"/>
                  <a:gd name="T40" fmla="*/ 632592 w 3535"/>
                  <a:gd name="T41" fmla="*/ 20035 h 5800"/>
                  <a:gd name="T42" fmla="*/ 608943 w 3535"/>
                  <a:gd name="T43" fmla="*/ 7226 h 5800"/>
                  <a:gd name="T44" fmla="*/ 593835 w 3535"/>
                  <a:gd name="T45" fmla="*/ 1971 h 5800"/>
                  <a:gd name="T46" fmla="*/ 580697 w 3535"/>
                  <a:gd name="T47" fmla="*/ 0 h 5800"/>
                  <a:gd name="T48" fmla="*/ 572486 w 3535"/>
                  <a:gd name="T49" fmla="*/ 657 h 5800"/>
                  <a:gd name="T50" fmla="*/ 558034 w 3535"/>
                  <a:gd name="T51" fmla="*/ 5255 h 5800"/>
                  <a:gd name="T52" fmla="*/ 541283 w 3535"/>
                  <a:gd name="T53" fmla="*/ 12809 h 5800"/>
                  <a:gd name="T54" fmla="*/ 502526 w 3535"/>
                  <a:gd name="T55" fmla="*/ 38428 h 5800"/>
                  <a:gd name="T56" fmla="*/ 459171 w 3535"/>
                  <a:gd name="T57" fmla="*/ 77185 h 5800"/>
                  <a:gd name="T58" fmla="*/ 413517 w 3535"/>
                  <a:gd name="T59" fmla="*/ 127438 h 5800"/>
                  <a:gd name="T60" fmla="*/ 368191 w 3535"/>
                  <a:gd name="T61" fmla="*/ 189515 h 5800"/>
                  <a:gd name="T62" fmla="*/ 332390 w 3535"/>
                  <a:gd name="T63" fmla="*/ 248635 h 5800"/>
                  <a:gd name="T64" fmla="*/ 312026 w 3535"/>
                  <a:gd name="T65" fmla="*/ 287721 h 5800"/>
                  <a:gd name="T66" fmla="*/ 293633 w 3535"/>
                  <a:gd name="T67" fmla="*/ 328777 h 5800"/>
                  <a:gd name="T68" fmla="*/ 277210 w 3535"/>
                  <a:gd name="T69" fmla="*/ 371803 h 5800"/>
                  <a:gd name="T70" fmla="*/ 263087 w 3535"/>
                  <a:gd name="T71" fmla="*/ 417458 h 5800"/>
                  <a:gd name="T72" fmla="*/ 250935 w 3535"/>
                  <a:gd name="T73" fmla="*/ 465083 h 5800"/>
                  <a:gd name="T74" fmla="*/ 242066 w 3535"/>
                  <a:gd name="T75" fmla="*/ 514350 h 5800"/>
                  <a:gd name="T76" fmla="*/ 236483 w 3535"/>
                  <a:gd name="T77" fmla="*/ 565588 h 5800"/>
                  <a:gd name="T78" fmla="*/ 233855 w 3535"/>
                  <a:gd name="T79" fmla="*/ 618468 h 5800"/>
                  <a:gd name="T80" fmla="*/ 235169 w 3535"/>
                  <a:gd name="T81" fmla="*/ 672662 h 5800"/>
                  <a:gd name="T82" fmla="*/ 241410 w 3535"/>
                  <a:gd name="T83" fmla="*/ 734739 h 5800"/>
                  <a:gd name="T84" fmla="*/ 256190 w 3535"/>
                  <a:gd name="T85" fmla="*/ 834259 h 5800"/>
                  <a:gd name="T86" fmla="*/ 277867 w 3535"/>
                  <a:gd name="T87" fmla="*/ 938048 h 5800"/>
                  <a:gd name="T88" fmla="*/ 304143 w 3535"/>
                  <a:gd name="T89" fmla="*/ 1043152 h 5800"/>
                  <a:gd name="T90" fmla="*/ 333047 w 3535"/>
                  <a:gd name="T91" fmla="*/ 1146284 h 5800"/>
                  <a:gd name="T92" fmla="*/ 132693 w 3535"/>
                  <a:gd name="T93" fmla="*/ 1156466 h 5800"/>
                  <a:gd name="T94" fmla="*/ 580697 w 3535"/>
                  <a:gd name="T95" fmla="*/ 1905000 h 58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3535" h="5800">
                    <a:moveTo>
                      <a:pt x="2174" y="4724"/>
                    </a:moveTo>
                    <a:lnTo>
                      <a:pt x="3535" y="5397"/>
                    </a:lnTo>
                    <a:lnTo>
                      <a:pt x="3133" y="3521"/>
                    </a:lnTo>
                    <a:lnTo>
                      <a:pt x="2462" y="3691"/>
                    </a:lnTo>
                    <a:lnTo>
                      <a:pt x="2492" y="3591"/>
                    </a:lnTo>
                    <a:lnTo>
                      <a:pt x="2523" y="3490"/>
                    </a:lnTo>
                    <a:lnTo>
                      <a:pt x="2552" y="3385"/>
                    </a:lnTo>
                    <a:lnTo>
                      <a:pt x="2582" y="3281"/>
                    </a:lnTo>
                    <a:lnTo>
                      <a:pt x="2611" y="3176"/>
                    </a:lnTo>
                    <a:lnTo>
                      <a:pt x="2638" y="3069"/>
                    </a:lnTo>
                    <a:lnTo>
                      <a:pt x="2665" y="2962"/>
                    </a:lnTo>
                    <a:lnTo>
                      <a:pt x="2691" y="2856"/>
                    </a:lnTo>
                    <a:lnTo>
                      <a:pt x="2714" y="2749"/>
                    </a:lnTo>
                    <a:lnTo>
                      <a:pt x="2736" y="2644"/>
                    </a:lnTo>
                    <a:lnTo>
                      <a:pt x="2757" y="2540"/>
                    </a:lnTo>
                    <a:lnTo>
                      <a:pt x="2774" y="2437"/>
                    </a:lnTo>
                    <a:lnTo>
                      <a:pt x="2790" y="2336"/>
                    </a:lnTo>
                    <a:lnTo>
                      <a:pt x="2802" y="2237"/>
                    </a:lnTo>
                    <a:lnTo>
                      <a:pt x="2813" y="2141"/>
                    </a:lnTo>
                    <a:lnTo>
                      <a:pt x="2821" y="2048"/>
                    </a:lnTo>
                    <a:lnTo>
                      <a:pt x="2823" y="1992"/>
                    </a:lnTo>
                    <a:lnTo>
                      <a:pt x="2824" y="1936"/>
                    </a:lnTo>
                    <a:lnTo>
                      <a:pt x="2824" y="1883"/>
                    </a:lnTo>
                    <a:lnTo>
                      <a:pt x="2823" y="1829"/>
                    </a:lnTo>
                    <a:lnTo>
                      <a:pt x="2821" y="1775"/>
                    </a:lnTo>
                    <a:lnTo>
                      <a:pt x="2817" y="1722"/>
                    </a:lnTo>
                    <a:lnTo>
                      <a:pt x="2813" y="1669"/>
                    </a:lnTo>
                    <a:lnTo>
                      <a:pt x="2807" y="1618"/>
                    </a:lnTo>
                    <a:lnTo>
                      <a:pt x="2800" y="1566"/>
                    </a:lnTo>
                    <a:lnTo>
                      <a:pt x="2791" y="1515"/>
                    </a:lnTo>
                    <a:lnTo>
                      <a:pt x="2783" y="1466"/>
                    </a:lnTo>
                    <a:lnTo>
                      <a:pt x="2773" y="1416"/>
                    </a:lnTo>
                    <a:lnTo>
                      <a:pt x="2762" y="1367"/>
                    </a:lnTo>
                    <a:lnTo>
                      <a:pt x="2750" y="1319"/>
                    </a:lnTo>
                    <a:lnTo>
                      <a:pt x="2736" y="1271"/>
                    </a:lnTo>
                    <a:lnTo>
                      <a:pt x="2723" y="1224"/>
                    </a:lnTo>
                    <a:lnTo>
                      <a:pt x="2708" y="1179"/>
                    </a:lnTo>
                    <a:lnTo>
                      <a:pt x="2693" y="1132"/>
                    </a:lnTo>
                    <a:lnTo>
                      <a:pt x="2677" y="1088"/>
                    </a:lnTo>
                    <a:lnTo>
                      <a:pt x="2660" y="1044"/>
                    </a:lnTo>
                    <a:lnTo>
                      <a:pt x="2643" y="1001"/>
                    </a:lnTo>
                    <a:lnTo>
                      <a:pt x="2625" y="958"/>
                    </a:lnTo>
                    <a:lnTo>
                      <a:pt x="2606" y="917"/>
                    </a:lnTo>
                    <a:lnTo>
                      <a:pt x="2587" y="876"/>
                    </a:lnTo>
                    <a:lnTo>
                      <a:pt x="2567" y="836"/>
                    </a:lnTo>
                    <a:lnTo>
                      <a:pt x="2546" y="797"/>
                    </a:lnTo>
                    <a:lnTo>
                      <a:pt x="2525" y="757"/>
                    </a:lnTo>
                    <a:lnTo>
                      <a:pt x="2505" y="719"/>
                    </a:lnTo>
                    <a:lnTo>
                      <a:pt x="2462" y="646"/>
                    </a:lnTo>
                    <a:lnTo>
                      <a:pt x="2416" y="577"/>
                    </a:lnTo>
                    <a:lnTo>
                      <a:pt x="2371" y="511"/>
                    </a:lnTo>
                    <a:lnTo>
                      <a:pt x="2324" y="447"/>
                    </a:lnTo>
                    <a:lnTo>
                      <a:pt x="2278" y="388"/>
                    </a:lnTo>
                    <a:lnTo>
                      <a:pt x="2231" y="333"/>
                    </a:lnTo>
                    <a:lnTo>
                      <a:pt x="2185" y="282"/>
                    </a:lnTo>
                    <a:lnTo>
                      <a:pt x="2139" y="235"/>
                    </a:lnTo>
                    <a:lnTo>
                      <a:pt x="2094" y="191"/>
                    </a:lnTo>
                    <a:lnTo>
                      <a:pt x="2050" y="153"/>
                    </a:lnTo>
                    <a:lnTo>
                      <a:pt x="2007" y="117"/>
                    </a:lnTo>
                    <a:lnTo>
                      <a:pt x="1965" y="87"/>
                    </a:lnTo>
                    <a:lnTo>
                      <a:pt x="1926" y="61"/>
                    </a:lnTo>
                    <a:lnTo>
                      <a:pt x="1889" y="39"/>
                    </a:lnTo>
                    <a:lnTo>
                      <a:pt x="1871" y="30"/>
                    </a:lnTo>
                    <a:lnTo>
                      <a:pt x="1854" y="22"/>
                    </a:lnTo>
                    <a:lnTo>
                      <a:pt x="1838" y="16"/>
                    </a:lnTo>
                    <a:lnTo>
                      <a:pt x="1823" y="10"/>
                    </a:lnTo>
                    <a:lnTo>
                      <a:pt x="1808" y="6"/>
                    </a:lnTo>
                    <a:lnTo>
                      <a:pt x="1794" y="2"/>
                    </a:lnTo>
                    <a:lnTo>
                      <a:pt x="1780" y="1"/>
                    </a:lnTo>
                    <a:lnTo>
                      <a:pt x="1768" y="0"/>
                    </a:lnTo>
                    <a:lnTo>
                      <a:pt x="1757" y="1"/>
                    </a:lnTo>
                    <a:lnTo>
                      <a:pt x="1743" y="2"/>
                    </a:lnTo>
                    <a:lnTo>
                      <a:pt x="1729" y="6"/>
                    </a:lnTo>
                    <a:lnTo>
                      <a:pt x="1714" y="10"/>
                    </a:lnTo>
                    <a:lnTo>
                      <a:pt x="1699" y="16"/>
                    </a:lnTo>
                    <a:lnTo>
                      <a:pt x="1682" y="22"/>
                    </a:lnTo>
                    <a:lnTo>
                      <a:pt x="1666" y="30"/>
                    </a:lnTo>
                    <a:lnTo>
                      <a:pt x="1648" y="39"/>
                    </a:lnTo>
                    <a:lnTo>
                      <a:pt x="1611" y="61"/>
                    </a:lnTo>
                    <a:lnTo>
                      <a:pt x="1572" y="87"/>
                    </a:lnTo>
                    <a:lnTo>
                      <a:pt x="1530" y="117"/>
                    </a:lnTo>
                    <a:lnTo>
                      <a:pt x="1487" y="153"/>
                    </a:lnTo>
                    <a:lnTo>
                      <a:pt x="1443" y="191"/>
                    </a:lnTo>
                    <a:lnTo>
                      <a:pt x="1398" y="235"/>
                    </a:lnTo>
                    <a:lnTo>
                      <a:pt x="1352" y="282"/>
                    </a:lnTo>
                    <a:lnTo>
                      <a:pt x="1306" y="333"/>
                    </a:lnTo>
                    <a:lnTo>
                      <a:pt x="1259" y="388"/>
                    </a:lnTo>
                    <a:lnTo>
                      <a:pt x="1213" y="447"/>
                    </a:lnTo>
                    <a:lnTo>
                      <a:pt x="1166" y="511"/>
                    </a:lnTo>
                    <a:lnTo>
                      <a:pt x="1121" y="577"/>
                    </a:lnTo>
                    <a:lnTo>
                      <a:pt x="1075" y="646"/>
                    </a:lnTo>
                    <a:lnTo>
                      <a:pt x="1032" y="719"/>
                    </a:lnTo>
                    <a:lnTo>
                      <a:pt x="1012" y="757"/>
                    </a:lnTo>
                    <a:lnTo>
                      <a:pt x="991" y="797"/>
                    </a:lnTo>
                    <a:lnTo>
                      <a:pt x="970" y="836"/>
                    </a:lnTo>
                    <a:lnTo>
                      <a:pt x="950" y="876"/>
                    </a:lnTo>
                    <a:lnTo>
                      <a:pt x="931" y="917"/>
                    </a:lnTo>
                    <a:lnTo>
                      <a:pt x="912" y="958"/>
                    </a:lnTo>
                    <a:lnTo>
                      <a:pt x="894" y="1001"/>
                    </a:lnTo>
                    <a:lnTo>
                      <a:pt x="877" y="1044"/>
                    </a:lnTo>
                    <a:lnTo>
                      <a:pt x="860" y="1088"/>
                    </a:lnTo>
                    <a:lnTo>
                      <a:pt x="844" y="1132"/>
                    </a:lnTo>
                    <a:lnTo>
                      <a:pt x="829" y="1179"/>
                    </a:lnTo>
                    <a:lnTo>
                      <a:pt x="814" y="1224"/>
                    </a:lnTo>
                    <a:lnTo>
                      <a:pt x="801" y="1271"/>
                    </a:lnTo>
                    <a:lnTo>
                      <a:pt x="787" y="1319"/>
                    </a:lnTo>
                    <a:lnTo>
                      <a:pt x="775" y="1367"/>
                    </a:lnTo>
                    <a:lnTo>
                      <a:pt x="764" y="1416"/>
                    </a:lnTo>
                    <a:lnTo>
                      <a:pt x="754" y="1466"/>
                    </a:lnTo>
                    <a:lnTo>
                      <a:pt x="746" y="1515"/>
                    </a:lnTo>
                    <a:lnTo>
                      <a:pt x="737" y="1566"/>
                    </a:lnTo>
                    <a:lnTo>
                      <a:pt x="730" y="1618"/>
                    </a:lnTo>
                    <a:lnTo>
                      <a:pt x="723" y="1669"/>
                    </a:lnTo>
                    <a:lnTo>
                      <a:pt x="720" y="1722"/>
                    </a:lnTo>
                    <a:lnTo>
                      <a:pt x="716" y="1775"/>
                    </a:lnTo>
                    <a:lnTo>
                      <a:pt x="714" y="1829"/>
                    </a:lnTo>
                    <a:lnTo>
                      <a:pt x="712" y="1883"/>
                    </a:lnTo>
                    <a:lnTo>
                      <a:pt x="712" y="1936"/>
                    </a:lnTo>
                    <a:lnTo>
                      <a:pt x="714" y="1992"/>
                    </a:lnTo>
                    <a:lnTo>
                      <a:pt x="716" y="2048"/>
                    </a:lnTo>
                    <a:lnTo>
                      <a:pt x="723" y="2141"/>
                    </a:lnTo>
                    <a:lnTo>
                      <a:pt x="735" y="2237"/>
                    </a:lnTo>
                    <a:lnTo>
                      <a:pt x="747" y="2336"/>
                    </a:lnTo>
                    <a:lnTo>
                      <a:pt x="763" y="2437"/>
                    </a:lnTo>
                    <a:lnTo>
                      <a:pt x="780" y="2540"/>
                    </a:lnTo>
                    <a:lnTo>
                      <a:pt x="801" y="2644"/>
                    </a:lnTo>
                    <a:lnTo>
                      <a:pt x="823" y="2749"/>
                    </a:lnTo>
                    <a:lnTo>
                      <a:pt x="846" y="2856"/>
                    </a:lnTo>
                    <a:lnTo>
                      <a:pt x="872" y="2962"/>
                    </a:lnTo>
                    <a:lnTo>
                      <a:pt x="899" y="3069"/>
                    </a:lnTo>
                    <a:lnTo>
                      <a:pt x="926" y="3176"/>
                    </a:lnTo>
                    <a:lnTo>
                      <a:pt x="955" y="3281"/>
                    </a:lnTo>
                    <a:lnTo>
                      <a:pt x="985" y="3385"/>
                    </a:lnTo>
                    <a:lnTo>
                      <a:pt x="1014" y="3490"/>
                    </a:lnTo>
                    <a:lnTo>
                      <a:pt x="1045" y="3591"/>
                    </a:lnTo>
                    <a:lnTo>
                      <a:pt x="1075" y="3691"/>
                    </a:lnTo>
                    <a:lnTo>
                      <a:pt x="404" y="3521"/>
                    </a:lnTo>
                    <a:lnTo>
                      <a:pt x="0" y="5397"/>
                    </a:lnTo>
                    <a:lnTo>
                      <a:pt x="1362" y="4724"/>
                    </a:lnTo>
                    <a:lnTo>
                      <a:pt x="1768" y="5800"/>
                    </a:lnTo>
                    <a:lnTo>
                      <a:pt x="2174" y="4724"/>
                    </a:lnTo>
                    <a:close/>
                  </a:path>
                </a:pathLst>
              </a:custGeom>
              <a:solidFill>
                <a:schemeClr val="bg1"/>
              </a:solidFill>
              <a:ln>
                <a:noFill/>
              </a:ln>
            </p:spPr>
            <p:txBody>
              <a:bodyPr anchor="ctr">
                <a:normAutofit/>
                <a:scene3d>
                  <a:camera prst="orthographicFront"/>
                  <a:lightRig rig="threePt" dir="t"/>
                </a:scene3d>
                <a:sp3d>
                  <a:contourClr>
                    <a:srgbClr val="FFFFFF"/>
                  </a:contourClr>
                </a:sp3d>
              </a:bodyPr>
              <a:lstStyle/>
              <a:p>
                <a:pPr algn="ctr">
                  <a:defRPr/>
                </a:pPr>
                <a:endParaRPr lang="zh-CN" altLang="en-US">
                  <a:solidFill>
                    <a:srgbClr val="FFFFFF"/>
                  </a:solidFill>
                  <a:sym typeface="Arial" panose="020B0604020202020204" pitchFamily="34" charset="0"/>
                </a:endParaRPr>
              </a:p>
            </p:txBody>
          </p:sp>
        </p:grpSp>
        <p:grpSp>
          <p:nvGrpSpPr>
            <p:cNvPr id="8" name="组合 19">
              <a:extLst>
                <a:ext uri="{FF2B5EF4-FFF2-40B4-BE49-F238E27FC236}">
                  <a16:creationId xmlns:a16="http://schemas.microsoft.com/office/drawing/2014/main" id="{DE89C59A-D2E1-4D6B-8C39-1183E912AC61}"/>
                </a:ext>
              </a:extLst>
            </p:cNvPr>
            <p:cNvGrpSpPr/>
            <p:nvPr>
              <p:custDataLst>
                <p:tags r:id="rId3"/>
              </p:custDataLst>
            </p:nvPr>
          </p:nvGrpSpPr>
          <p:grpSpPr>
            <a:xfrm>
              <a:off x="5221886" y="2453903"/>
              <a:ext cx="873812" cy="873812"/>
              <a:chOff x="5500914" y="1297061"/>
              <a:chExt cx="1190172" cy="1190172"/>
            </a:xfrm>
          </p:grpSpPr>
          <p:sp>
            <p:nvSpPr>
              <p:cNvPr id="31" name="椭圆 30">
                <a:extLst>
                  <a:ext uri="{FF2B5EF4-FFF2-40B4-BE49-F238E27FC236}">
                    <a16:creationId xmlns:a16="http://schemas.microsoft.com/office/drawing/2014/main" id="{AAA46A99-BFF9-4F58-A312-CFE7E93D685B}"/>
                  </a:ext>
                </a:extLst>
              </p:cNvPr>
              <p:cNvSpPr/>
              <p:nvPr>
                <p:custDataLst>
                  <p:tags r:id="rId26"/>
                </p:custDataLst>
              </p:nvPr>
            </p:nvSpPr>
            <p:spPr>
              <a:xfrm>
                <a:off x="5500914" y="1297061"/>
                <a:ext cx="1190172" cy="11901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sym typeface="Arial" panose="020B0604020202020204" pitchFamily="34" charset="0"/>
                </a:endParaRPr>
              </a:p>
            </p:txBody>
          </p:sp>
          <p:sp>
            <p:nvSpPr>
              <p:cNvPr id="32" name="KSO_Shape">
                <a:extLst>
                  <a:ext uri="{FF2B5EF4-FFF2-40B4-BE49-F238E27FC236}">
                    <a16:creationId xmlns:a16="http://schemas.microsoft.com/office/drawing/2014/main" id="{557102D7-41A0-4940-B839-1EF7909FD922}"/>
                  </a:ext>
                </a:extLst>
              </p:cNvPr>
              <p:cNvSpPr/>
              <p:nvPr>
                <p:custDataLst>
                  <p:tags r:id="rId27"/>
                </p:custDataLst>
              </p:nvPr>
            </p:nvSpPr>
            <p:spPr bwMode="auto">
              <a:xfrm>
                <a:off x="5769675" y="1544962"/>
                <a:ext cx="652649" cy="664838"/>
              </a:xfrm>
              <a:custGeom>
                <a:avLst/>
                <a:gdLst>
                  <a:gd name="T0" fmla="*/ 2147483646 w 4946"/>
                  <a:gd name="T1" fmla="*/ 0 h 5041"/>
                  <a:gd name="T2" fmla="*/ 2147483646 w 4946"/>
                  <a:gd name="T3" fmla="*/ 2147483646 h 5041"/>
                  <a:gd name="T4" fmla="*/ 2147483646 w 4946"/>
                  <a:gd name="T5" fmla="*/ 2147483646 h 5041"/>
                  <a:gd name="T6" fmla="*/ 2147483646 w 4946"/>
                  <a:gd name="T7" fmla="*/ 2147483646 h 5041"/>
                  <a:gd name="T8" fmla="*/ 2147483646 w 4946"/>
                  <a:gd name="T9" fmla="*/ 2147483646 h 5041"/>
                  <a:gd name="T10" fmla="*/ 2147483646 w 4946"/>
                  <a:gd name="T11" fmla="*/ 2147483646 h 5041"/>
                  <a:gd name="T12" fmla="*/ 2147483646 w 4946"/>
                  <a:gd name="T13" fmla="*/ 2147483646 h 5041"/>
                  <a:gd name="T14" fmla="*/ 2147483646 w 4946"/>
                  <a:gd name="T15" fmla="*/ 2147483646 h 5041"/>
                  <a:gd name="T16" fmla="*/ 2147483646 w 4946"/>
                  <a:gd name="T17" fmla="*/ 2147483646 h 5041"/>
                  <a:gd name="T18" fmla="*/ 2147483646 w 4946"/>
                  <a:gd name="T19" fmla="*/ 2147483646 h 5041"/>
                  <a:gd name="T20" fmla="*/ 2147483646 w 4946"/>
                  <a:gd name="T21" fmla="*/ 2147483646 h 5041"/>
                  <a:gd name="T22" fmla="*/ 2147483646 w 4946"/>
                  <a:gd name="T23" fmla="*/ 2147483646 h 5041"/>
                  <a:gd name="T24" fmla="*/ 2147483646 w 4946"/>
                  <a:gd name="T25" fmla="*/ 2147483646 h 5041"/>
                  <a:gd name="T26" fmla="*/ 2147483646 w 4946"/>
                  <a:gd name="T27" fmla="*/ 2147483646 h 5041"/>
                  <a:gd name="T28" fmla="*/ 2147483646 w 4946"/>
                  <a:gd name="T29" fmla="*/ 2147483646 h 5041"/>
                  <a:gd name="T30" fmla="*/ 2147483646 w 4946"/>
                  <a:gd name="T31" fmla="*/ 2147483646 h 5041"/>
                  <a:gd name="T32" fmla="*/ 2147483646 w 4946"/>
                  <a:gd name="T33" fmla="*/ 2147483646 h 5041"/>
                  <a:gd name="T34" fmla="*/ 2147483646 w 4946"/>
                  <a:gd name="T35" fmla="*/ 2147483646 h 5041"/>
                  <a:gd name="T36" fmla="*/ 2147483646 w 4946"/>
                  <a:gd name="T37" fmla="*/ 2147483646 h 5041"/>
                  <a:gd name="T38" fmla="*/ 2147483646 w 4946"/>
                  <a:gd name="T39" fmla="*/ 2147483646 h 5041"/>
                  <a:gd name="T40" fmla="*/ 2147483646 w 4946"/>
                  <a:gd name="T41" fmla="*/ 2147483646 h 5041"/>
                  <a:gd name="T42" fmla="*/ 2147483646 w 4946"/>
                  <a:gd name="T43" fmla="*/ 2147483646 h 5041"/>
                  <a:gd name="T44" fmla="*/ 2147483646 w 4946"/>
                  <a:gd name="T45" fmla="*/ 2147483646 h 5041"/>
                  <a:gd name="T46" fmla="*/ 2147483646 w 4946"/>
                  <a:gd name="T47" fmla="*/ 2147483646 h 5041"/>
                  <a:gd name="T48" fmla="*/ 2147483646 w 4946"/>
                  <a:gd name="T49" fmla="*/ 2147483646 h 5041"/>
                  <a:gd name="T50" fmla="*/ 2147483646 w 4946"/>
                  <a:gd name="T51" fmla="*/ 2147483646 h 5041"/>
                  <a:gd name="T52" fmla="*/ 2147483646 w 4946"/>
                  <a:gd name="T53" fmla="*/ 2147483646 h 5041"/>
                  <a:gd name="T54" fmla="*/ 0 w 4946"/>
                  <a:gd name="T55" fmla="*/ 2147483646 h 5041"/>
                  <a:gd name="T56" fmla="*/ 2147483646 w 4946"/>
                  <a:gd name="T57" fmla="*/ 2147483646 h 5041"/>
                  <a:gd name="T58" fmla="*/ 2147483646 w 4946"/>
                  <a:gd name="T59" fmla="*/ 2147483646 h 5041"/>
                  <a:gd name="T60" fmla="*/ 2147483646 w 4946"/>
                  <a:gd name="T61" fmla="*/ 2147483646 h 5041"/>
                  <a:gd name="T62" fmla="*/ 2147483646 w 4946"/>
                  <a:gd name="T63" fmla="*/ 2147483646 h 5041"/>
                  <a:gd name="T64" fmla="*/ 2147483646 w 4946"/>
                  <a:gd name="T65" fmla="*/ 2147483646 h 5041"/>
                  <a:gd name="T66" fmla="*/ 2147483646 w 4946"/>
                  <a:gd name="T67" fmla="*/ 2147483646 h 5041"/>
                  <a:gd name="T68" fmla="*/ 2147483646 w 4946"/>
                  <a:gd name="T69" fmla="*/ 2147483646 h 5041"/>
                  <a:gd name="T70" fmla="*/ 2147483646 w 4946"/>
                  <a:gd name="T71" fmla="*/ 2147483646 h 5041"/>
                  <a:gd name="T72" fmla="*/ 2147483646 w 4946"/>
                  <a:gd name="T73" fmla="*/ 2147483646 h 5041"/>
                  <a:gd name="T74" fmla="*/ 2147483646 w 4946"/>
                  <a:gd name="T75" fmla="*/ 2147483646 h 5041"/>
                  <a:gd name="T76" fmla="*/ 2147483646 w 4946"/>
                  <a:gd name="T77" fmla="*/ 2147483646 h 5041"/>
                  <a:gd name="T78" fmla="*/ 2147483646 w 4946"/>
                  <a:gd name="T79" fmla="*/ 2147483646 h 5041"/>
                  <a:gd name="T80" fmla="*/ 2147483646 w 4946"/>
                  <a:gd name="T81" fmla="*/ 2147483646 h 5041"/>
                  <a:gd name="T82" fmla="*/ 2147483646 w 4946"/>
                  <a:gd name="T83" fmla="*/ 2147483646 h 5041"/>
                  <a:gd name="T84" fmla="*/ 2147483646 w 4946"/>
                  <a:gd name="T85" fmla="*/ 2147483646 h 5041"/>
                  <a:gd name="T86" fmla="*/ 2147483646 w 4946"/>
                  <a:gd name="T87" fmla="*/ 2147483646 h 5041"/>
                  <a:gd name="T88" fmla="*/ 2147483646 w 4946"/>
                  <a:gd name="T89" fmla="*/ 2147483646 h 5041"/>
                  <a:gd name="T90" fmla="*/ 2147483646 w 4946"/>
                  <a:gd name="T91" fmla="*/ 2147483646 h 5041"/>
                  <a:gd name="T92" fmla="*/ 2147483646 w 4946"/>
                  <a:gd name="T93" fmla="*/ 2147483646 h 5041"/>
                  <a:gd name="T94" fmla="*/ 2147483646 w 4946"/>
                  <a:gd name="T95" fmla="*/ 2147483646 h 5041"/>
                  <a:gd name="T96" fmla="*/ 2147483646 w 4946"/>
                  <a:gd name="T97" fmla="*/ 2147483646 h 5041"/>
                  <a:gd name="T98" fmla="*/ 2147483646 w 4946"/>
                  <a:gd name="T99" fmla="*/ 2147483646 h 5041"/>
                  <a:gd name="T100" fmla="*/ 2147483646 w 4946"/>
                  <a:gd name="T101" fmla="*/ 2147483646 h 5041"/>
                  <a:gd name="T102" fmla="*/ 2147483646 w 4946"/>
                  <a:gd name="T103" fmla="*/ 2147483646 h 5041"/>
                  <a:gd name="T104" fmla="*/ 2147483646 w 4946"/>
                  <a:gd name="T105" fmla="*/ 2147483646 h 5041"/>
                  <a:gd name="T106" fmla="*/ 2147483646 w 4946"/>
                  <a:gd name="T107" fmla="*/ 2147483646 h 5041"/>
                  <a:gd name="T108" fmla="*/ 2147483646 w 4946"/>
                  <a:gd name="T109" fmla="*/ 2147483646 h 5041"/>
                  <a:gd name="T110" fmla="*/ 2147483646 w 4946"/>
                  <a:gd name="T111" fmla="*/ 2147483646 h 5041"/>
                  <a:gd name="T112" fmla="*/ 2147483646 w 4946"/>
                  <a:gd name="T113" fmla="*/ 2147483646 h 5041"/>
                  <a:gd name="T114" fmla="*/ 2147483646 w 4946"/>
                  <a:gd name="T115" fmla="*/ 2147483646 h 5041"/>
                  <a:gd name="T116" fmla="*/ 2147483646 w 4946"/>
                  <a:gd name="T117" fmla="*/ 2147483646 h 5041"/>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946" h="5041">
                    <a:moveTo>
                      <a:pt x="4946" y="532"/>
                    </a:moveTo>
                    <a:lnTo>
                      <a:pt x="4534" y="270"/>
                    </a:lnTo>
                    <a:lnTo>
                      <a:pt x="4106" y="0"/>
                    </a:lnTo>
                    <a:lnTo>
                      <a:pt x="2142" y="3139"/>
                    </a:lnTo>
                    <a:lnTo>
                      <a:pt x="2117" y="3136"/>
                    </a:lnTo>
                    <a:lnTo>
                      <a:pt x="2091" y="3134"/>
                    </a:lnTo>
                    <a:lnTo>
                      <a:pt x="2066" y="3133"/>
                    </a:lnTo>
                    <a:lnTo>
                      <a:pt x="2039" y="3133"/>
                    </a:lnTo>
                    <a:lnTo>
                      <a:pt x="2014" y="3134"/>
                    </a:lnTo>
                    <a:lnTo>
                      <a:pt x="1989" y="3136"/>
                    </a:lnTo>
                    <a:lnTo>
                      <a:pt x="1963" y="3138"/>
                    </a:lnTo>
                    <a:lnTo>
                      <a:pt x="1938" y="3142"/>
                    </a:lnTo>
                    <a:lnTo>
                      <a:pt x="1912" y="3147"/>
                    </a:lnTo>
                    <a:lnTo>
                      <a:pt x="1888" y="3153"/>
                    </a:lnTo>
                    <a:lnTo>
                      <a:pt x="1862" y="3160"/>
                    </a:lnTo>
                    <a:lnTo>
                      <a:pt x="1838" y="3168"/>
                    </a:lnTo>
                    <a:lnTo>
                      <a:pt x="1813" y="3177"/>
                    </a:lnTo>
                    <a:lnTo>
                      <a:pt x="1789" y="3188"/>
                    </a:lnTo>
                    <a:lnTo>
                      <a:pt x="1765" y="3200"/>
                    </a:lnTo>
                    <a:lnTo>
                      <a:pt x="1742" y="3212"/>
                    </a:lnTo>
                    <a:lnTo>
                      <a:pt x="1719" y="3226"/>
                    </a:lnTo>
                    <a:lnTo>
                      <a:pt x="1695" y="3242"/>
                    </a:lnTo>
                    <a:lnTo>
                      <a:pt x="1673" y="3259"/>
                    </a:lnTo>
                    <a:lnTo>
                      <a:pt x="1651" y="3277"/>
                    </a:lnTo>
                    <a:lnTo>
                      <a:pt x="1629" y="3297"/>
                    </a:lnTo>
                    <a:lnTo>
                      <a:pt x="1609" y="3317"/>
                    </a:lnTo>
                    <a:lnTo>
                      <a:pt x="1587" y="3339"/>
                    </a:lnTo>
                    <a:lnTo>
                      <a:pt x="1568" y="3363"/>
                    </a:lnTo>
                    <a:lnTo>
                      <a:pt x="1547" y="3388"/>
                    </a:lnTo>
                    <a:lnTo>
                      <a:pt x="1529" y="3415"/>
                    </a:lnTo>
                    <a:lnTo>
                      <a:pt x="1510" y="3442"/>
                    </a:lnTo>
                    <a:lnTo>
                      <a:pt x="1492" y="3472"/>
                    </a:lnTo>
                    <a:lnTo>
                      <a:pt x="1475" y="3503"/>
                    </a:lnTo>
                    <a:lnTo>
                      <a:pt x="1459" y="3536"/>
                    </a:lnTo>
                    <a:lnTo>
                      <a:pt x="1442" y="3570"/>
                    </a:lnTo>
                    <a:lnTo>
                      <a:pt x="1427" y="3605"/>
                    </a:lnTo>
                    <a:lnTo>
                      <a:pt x="1411" y="3653"/>
                    </a:lnTo>
                    <a:lnTo>
                      <a:pt x="1393" y="3699"/>
                    </a:lnTo>
                    <a:lnTo>
                      <a:pt x="1373" y="3744"/>
                    </a:lnTo>
                    <a:lnTo>
                      <a:pt x="1354" y="3787"/>
                    </a:lnTo>
                    <a:lnTo>
                      <a:pt x="1332" y="3828"/>
                    </a:lnTo>
                    <a:lnTo>
                      <a:pt x="1311" y="3868"/>
                    </a:lnTo>
                    <a:lnTo>
                      <a:pt x="1289" y="3908"/>
                    </a:lnTo>
                    <a:lnTo>
                      <a:pt x="1265" y="3944"/>
                    </a:lnTo>
                    <a:lnTo>
                      <a:pt x="1241" y="3981"/>
                    </a:lnTo>
                    <a:lnTo>
                      <a:pt x="1216" y="4016"/>
                    </a:lnTo>
                    <a:lnTo>
                      <a:pt x="1191" y="4048"/>
                    </a:lnTo>
                    <a:lnTo>
                      <a:pt x="1165" y="4081"/>
                    </a:lnTo>
                    <a:lnTo>
                      <a:pt x="1139" y="4111"/>
                    </a:lnTo>
                    <a:lnTo>
                      <a:pt x="1111" y="4141"/>
                    </a:lnTo>
                    <a:lnTo>
                      <a:pt x="1084" y="4170"/>
                    </a:lnTo>
                    <a:lnTo>
                      <a:pt x="1056" y="4197"/>
                    </a:lnTo>
                    <a:lnTo>
                      <a:pt x="1028" y="4222"/>
                    </a:lnTo>
                    <a:lnTo>
                      <a:pt x="999" y="4248"/>
                    </a:lnTo>
                    <a:lnTo>
                      <a:pt x="970" y="4271"/>
                    </a:lnTo>
                    <a:lnTo>
                      <a:pt x="940" y="4295"/>
                    </a:lnTo>
                    <a:lnTo>
                      <a:pt x="911" y="4316"/>
                    </a:lnTo>
                    <a:lnTo>
                      <a:pt x="881" y="4337"/>
                    </a:lnTo>
                    <a:lnTo>
                      <a:pt x="852" y="4356"/>
                    </a:lnTo>
                    <a:lnTo>
                      <a:pt x="821" y="4375"/>
                    </a:lnTo>
                    <a:lnTo>
                      <a:pt x="792" y="4393"/>
                    </a:lnTo>
                    <a:lnTo>
                      <a:pt x="761" y="4410"/>
                    </a:lnTo>
                    <a:lnTo>
                      <a:pt x="731" y="4425"/>
                    </a:lnTo>
                    <a:lnTo>
                      <a:pt x="701" y="4440"/>
                    </a:lnTo>
                    <a:lnTo>
                      <a:pt x="671" y="4455"/>
                    </a:lnTo>
                    <a:lnTo>
                      <a:pt x="641" y="4468"/>
                    </a:lnTo>
                    <a:lnTo>
                      <a:pt x="611" y="4480"/>
                    </a:lnTo>
                    <a:lnTo>
                      <a:pt x="582" y="4492"/>
                    </a:lnTo>
                    <a:lnTo>
                      <a:pt x="524" y="4513"/>
                    </a:lnTo>
                    <a:lnTo>
                      <a:pt x="468" y="4531"/>
                    </a:lnTo>
                    <a:lnTo>
                      <a:pt x="413" y="4547"/>
                    </a:lnTo>
                    <a:lnTo>
                      <a:pt x="359" y="4561"/>
                    </a:lnTo>
                    <a:lnTo>
                      <a:pt x="309" y="4572"/>
                    </a:lnTo>
                    <a:lnTo>
                      <a:pt x="261" y="4581"/>
                    </a:lnTo>
                    <a:lnTo>
                      <a:pt x="215" y="4588"/>
                    </a:lnTo>
                    <a:lnTo>
                      <a:pt x="174" y="4594"/>
                    </a:lnTo>
                    <a:lnTo>
                      <a:pt x="135" y="4598"/>
                    </a:lnTo>
                    <a:lnTo>
                      <a:pt x="102" y="4601"/>
                    </a:lnTo>
                    <a:lnTo>
                      <a:pt x="72" y="4603"/>
                    </a:lnTo>
                    <a:lnTo>
                      <a:pt x="47" y="4604"/>
                    </a:lnTo>
                    <a:lnTo>
                      <a:pt x="12" y="4605"/>
                    </a:lnTo>
                    <a:lnTo>
                      <a:pt x="0" y="4605"/>
                    </a:lnTo>
                    <a:lnTo>
                      <a:pt x="17" y="4616"/>
                    </a:lnTo>
                    <a:lnTo>
                      <a:pt x="68" y="4645"/>
                    </a:lnTo>
                    <a:lnTo>
                      <a:pt x="105" y="4666"/>
                    </a:lnTo>
                    <a:lnTo>
                      <a:pt x="150" y="4689"/>
                    </a:lnTo>
                    <a:lnTo>
                      <a:pt x="201" y="4714"/>
                    </a:lnTo>
                    <a:lnTo>
                      <a:pt x="258" y="4743"/>
                    </a:lnTo>
                    <a:lnTo>
                      <a:pt x="321" y="4773"/>
                    </a:lnTo>
                    <a:lnTo>
                      <a:pt x="390" y="4802"/>
                    </a:lnTo>
                    <a:lnTo>
                      <a:pt x="466" y="4833"/>
                    </a:lnTo>
                    <a:lnTo>
                      <a:pt x="545" y="4863"/>
                    </a:lnTo>
                    <a:lnTo>
                      <a:pt x="587" y="4878"/>
                    </a:lnTo>
                    <a:lnTo>
                      <a:pt x="630" y="4893"/>
                    </a:lnTo>
                    <a:lnTo>
                      <a:pt x="673" y="4908"/>
                    </a:lnTo>
                    <a:lnTo>
                      <a:pt x="718" y="4921"/>
                    </a:lnTo>
                    <a:lnTo>
                      <a:pt x="764" y="4935"/>
                    </a:lnTo>
                    <a:lnTo>
                      <a:pt x="811" y="4949"/>
                    </a:lnTo>
                    <a:lnTo>
                      <a:pt x="858" y="4961"/>
                    </a:lnTo>
                    <a:lnTo>
                      <a:pt x="907" y="4973"/>
                    </a:lnTo>
                    <a:lnTo>
                      <a:pt x="956" y="4983"/>
                    </a:lnTo>
                    <a:lnTo>
                      <a:pt x="1006" y="4995"/>
                    </a:lnTo>
                    <a:lnTo>
                      <a:pt x="1057" y="5004"/>
                    </a:lnTo>
                    <a:lnTo>
                      <a:pt x="1108" y="5012"/>
                    </a:lnTo>
                    <a:lnTo>
                      <a:pt x="1160" y="5020"/>
                    </a:lnTo>
                    <a:lnTo>
                      <a:pt x="1213" y="5026"/>
                    </a:lnTo>
                    <a:lnTo>
                      <a:pt x="1266" y="5032"/>
                    </a:lnTo>
                    <a:lnTo>
                      <a:pt x="1320" y="5036"/>
                    </a:lnTo>
                    <a:lnTo>
                      <a:pt x="1374" y="5039"/>
                    </a:lnTo>
                    <a:lnTo>
                      <a:pt x="1429" y="5040"/>
                    </a:lnTo>
                    <a:lnTo>
                      <a:pt x="1484" y="5041"/>
                    </a:lnTo>
                    <a:lnTo>
                      <a:pt x="1539" y="5040"/>
                    </a:lnTo>
                    <a:lnTo>
                      <a:pt x="1594" y="5037"/>
                    </a:lnTo>
                    <a:lnTo>
                      <a:pt x="1650" y="5033"/>
                    </a:lnTo>
                    <a:lnTo>
                      <a:pt x="1706" y="5027"/>
                    </a:lnTo>
                    <a:lnTo>
                      <a:pt x="1762" y="5019"/>
                    </a:lnTo>
                    <a:lnTo>
                      <a:pt x="1818" y="5010"/>
                    </a:lnTo>
                    <a:lnTo>
                      <a:pt x="1874" y="4999"/>
                    </a:lnTo>
                    <a:lnTo>
                      <a:pt x="1930" y="4985"/>
                    </a:lnTo>
                    <a:lnTo>
                      <a:pt x="1986" y="4970"/>
                    </a:lnTo>
                    <a:lnTo>
                      <a:pt x="2043" y="4953"/>
                    </a:lnTo>
                    <a:lnTo>
                      <a:pt x="2099" y="4933"/>
                    </a:lnTo>
                    <a:lnTo>
                      <a:pt x="2155" y="4912"/>
                    </a:lnTo>
                    <a:lnTo>
                      <a:pt x="2210" y="4888"/>
                    </a:lnTo>
                    <a:lnTo>
                      <a:pt x="2265" y="4862"/>
                    </a:lnTo>
                    <a:lnTo>
                      <a:pt x="2320" y="4834"/>
                    </a:lnTo>
                    <a:lnTo>
                      <a:pt x="2375" y="4802"/>
                    </a:lnTo>
                    <a:lnTo>
                      <a:pt x="2429" y="4768"/>
                    </a:lnTo>
                    <a:lnTo>
                      <a:pt x="2455" y="4751"/>
                    </a:lnTo>
                    <a:lnTo>
                      <a:pt x="2482" y="4733"/>
                    </a:lnTo>
                    <a:lnTo>
                      <a:pt x="2508" y="4713"/>
                    </a:lnTo>
                    <a:lnTo>
                      <a:pt x="2535" y="4694"/>
                    </a:lnTo>
                    <a:lnTo>
                      <a:pt x="2561" y="4673"/>
                    </a:lnTo>
                    <a:lnTo>
                      <a:pt x="2588" y="4652"/>
                    </a:lnTo>
                    <a:lnTo>
                      <a:pt x="2614" y="4630"/>
                    </a:lnTo>
                    <a:lnTo>
                      <a:pt x="2639" y="4608"/>
                    </a:lnTo>
                    <a:lnTo>
                      <a:pt x="2661" y="4588"/>
                    </a:lnTo>
                    <a:lnTo>
                      <a:pt x="2681" y="4569"/>
                    </a:lnTo>
                    <a:lnTo>
                      <a:pt x="2701" y="4547"/>
                    </a:lnTo>
                    <a:lnTo>
                      <a:pt x="2719" y="4527"/>
                    </a:lnTo>
                    <a:lnTo>
                      <a:pt x="2737" y="4506"/>
                    </a:lnTo>
                    <a:lnTo>
                      <a:pt x="2755" y="4483"/>
                    </a:lnTo>
                    <a:lnTo>
                      <a:pt x="2771" y="4461"/>
                    </a:lnTo>
                    <a:lnTo>
                      <a:pt x="2786" y="4438"/>
                    </a:lnTo>
                    <a:lnTo>
                      <a:pt x="2800" y="4415"/>
                    </a:lnTo>
                    <a:lnTo>
                      <a:pt x="2815" y="4392"/>
                    </a:lnTo>
                    <a:lnTo>
                      <a:pt x="2827" y="4367"/>
                    </a:lnTo>
                    <a:lnTo>
                      <a:pt x="2839" y="4344"/>
                    </a:lnTo>
                    <a:lnTo>
                      <a:pt x="2850" y="4319"/>
                    </a:lnTo>
                    <a:lnTo>
                      <a:pt x="2861" y="4294"/>
                    </a:lnTo>
                    <a:lnTo>
                      <a:pt x="2871" y="4268"/>
                    </a:lnTo>
                    <a:lnTo>
                      <a:pt x="2880" y="4243"/>
                    </a:lnTo>
                    <a:lnTo>
                      <a:pt x="2887" y="4217"/>
                    </a:lnTo>
                    <a:lnTo>
                      <a:pt x="2894" y="4192"/>
                    </a:lnTo>
                    <a:lnTo>
                      <a:pt x="2900" y="4166"/>
                    </a:lnTo>
                    <a:lnTo>
                      <a:pt x="2906" y="4140"/>
                    </a:lnTo>
                    <a:lnTo>
                      <a:pt x="2910" y="4113"/>
                    </a:lnTo>
                    <a:lnTo>
                      <a:pt x="2915" y="4087"/>
                    </a:lnTo>
                    <a:lnTo>
                      <a:pt x="2918" y="4061"/>
                    </a:lnTo>
                    <a:lnTo>
                      <a:pt x="2919" y="4034"/>
                    </a:lnTo>
                    <a:lnTo>
                      <a:pt x="2921" y="4008"/>
                    </a:lnTo>
                    <a:lnTo>
                      <a:pt x="2921" y="3981"/>
                    </a:lnTo>
                    <a:lnTo>
                      <a:pt x="2920" y="3955"/>
                    </a:lnTo>
                    <a:lnTo>
                      <a:pt x="2919" y="3928"/>
                    </a:lnTo>
                    <a:lnTo>
                      <a:pt x="2917" y="3901"/>
                    </a:lnTo>
                    <a:lnTo>
                      <a:pt x="2912" y="3874"/>
                    </a:lnTo>
                    <a:lnTo>
                      <a:pt x="2909" y="3849"/>
                    </a:lnTo>
                    <a:lnTo>
                      <a:pt x="2904" y="3822"/>
                    </a:lnTo>
                    <a:lnTo>
                      <a:pt x="4946" y="532"/>
                    </a:lnTo>
                    <a:close/>
                    <a:moveTo>
                      <a:pt x="2479" y="3126"/>
                    </a:moveTo>
                    <a:lnTo>
                      <a:pt x="2732" y="2726"/>
                    </a:lnTo>
                    <a:lnTo>
                      <a:pt x="3096" y="2957"/>
                    </a:lnTo>
                    <a:lnTo>
                      <a:pt x="2842" y="3358"/>
                    </a:lnTo>
                    <a:lnTo>
                      <a:pt x="2479" y="3126"/>
                    </a:lnTo>
                    <a:close/>
                  </a:path>
                </a:pathLst>
              </a:custGeom>
              <a:solidFill>
                <a:schemeClr val="bg1"/>
              </a:solidFill>
              <a:ln>
                <a:noFill/>
              </a:ln>
            </p:spPr>
            <p:txBody>
              <a:bodyPr anchor="ctr">
                <a:normAutofit lnSpcReduction="10000"/>
                <a:scene3d>
                  <a:camera prst="orthographicFront"/>
                  <a:lightRig rig="threePt" dir="t"/>
                </a:scene3d>
                <a:sp3d>
                  <a:contourClr>
                    <a:srgbClr val="FFFFFF"/>
                  </a:contourClr>
                </a:sp3d>
              </a:bodyPr>
              <a:lstStyle/>
              <a:p>
                <a:pPr algn="ctr">
                  <a:defRPr/>
                </a:pPr>
                <a:endParaRPr lang="zh-CN" altLang="en-US">
                  <a:solidFill>
                    <a:srgbClr val="FFFFFF"/>
                  </a:solidFill>
                  <a:sym typeface="Arial" panose="020B0604020202020204" pitchFamily="34" charset="0"/>
                </a:endParaRPr>
              </a:p>
            </p:txBody>
          </p:sp>
        </p:grpSp>
        <p:grpSp>
          <p:nvGrpSpPr>
            <p:cNvPr id="9" name="组合 20">
              <a:extLst>
                <a:ext uri="{FF2B5EF4-FFF2-40B4-BE49-F238E27FC236}">
                  <a16:creationId xmlns:a16="http://schemas.microsoft.com/office/drawing/2014/main" id="{558215CA-9A10-49D6-9762-F545B02937C7}"/>
                </a:ext>
              </a:extLst>
            </p:cNvPr>
            <p:cNvGrpSpPr/>
            <p:nvPr>
              <p:custDataLst>
                <p:tags r:id="rId4"/>
              </p:custDataLst>
            </p:nvPr>
          </p:nvGrpSpPr>
          <p:grpSpPr>
            <a:xfrm>
              <a:off x="5243248" y="3774905"/>
              <a:ext cx="873812" cy="873812"/>
              <a:chOff x="5638800" y="2971800"/>
              <a:chExt cx="914400" cy="914400"/>
            </a:xfrm>
          </p:grpSpPr>
          <p:sp>
            <p:nvSpPr>
              <p:cNvPr id="29" name="椭圆 28">
                <a:extLst>
                  <a:ext uri="{FF2B5EF4-FFF2-40B4-BE49-F238E27FC236}">
                    <a16:creationId xmlns:a16="http://schemas.microsoft.com/office/drawing/2014/main" id="{8E2512CD-CAA2-44CA-9E04-73A5C16C18B8}"/>
                  </a:ext>
                </a:extLst>
              </p:cNvPr>
              <p:cNvSpPr/>
              <p:nvPr>
                <p:custDataLst>
                  <p:tags r:id="rId24"/>
                </p:custDataLst>
              </p:nvPr>
            </p:nvSpPr>
            <p:spPr>
              <a:xfrm>
                <a:off x="5638800" y="2971800"/>
                <a:ext cx="914400" cy="914400"/>
              </a:xfrm>
              <a:prstGeom prst="ellipse">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sym typeface="Arial" panose="020B0604020202020204" pitchFamily="34" charset="0"/>
                </a:endParaRPr>
              </a:p>
            </p:txBody>
          </p:sp>
          <p:sp>
            <p:nvSpPr>
              <p:cNvPr id="30" name="KSO_Shape">
                <a:extLst>
                  <a:ext uri="{FF2B5EF4-FFF2-40B4-BE49-F238E27FC236}">
                    <a16:creationId xmlns:a16="http://schemas.microsoft.com/office/drawing/2014/main" id="{0EBD725F-2AE7-4302-8237-A3749BE7ED5D}"/>
                  </a:ext>
                </a:extLst>
              </p:cNvPr>
              <p:cNvSpPr/>
              <p:nvPr>
                <p:custDataLst>
                  <p:tags r:id="rId25"/>
                </p:custDataLst>
              </p:nvPr>
            </p:nvSpPr>
            <p:spPr bwMode="auto">
              <a:xfrm flipH="1">
                <a:off x="5934850" y="3249613"/>
                <a:ext cx="322300" cy="358774"/>
              </a:xfrm>
              <a:custGeom>
                <a:avLst/>
                <a:gdLst>
                  <a:gd name="T0" fmla="*/ 324081616 w 7313"/>
                  <a:gd name="T1" fmla="*/ 0 h 8141"/>
                  <a:gd name="T2" fmla="*/ 339365365 w 7313"/>
                  <a:gd name="T3" fmla="*/ 6789765 h 8141"/>
                  <a:gd name="T4" fmla="*/ 339639393 w 7313"/>
                  <a:gd name="T5" fmla="*/ 26009182 h 8141"/>
                  <a:gd name="T6" fmla="*/ 326382416 w 7313"/>
                  <a:gd name="T7" fmla="*/ 33127484 h 8141"/>
                  <a:gd name="T8" fmla="*/ 340954068 w 7313"/>
                  <a:gd name="T9" fmla="*/ 36139074 h 8141"/>
                  <a:gd name="T10" fmla="*/ 364619402 w 7313"/>
                  <a:gd name="T11" fmla="*/ 25187839 h 8141"/>
                  <a:gd name="T12" fmla="*/ 386367247 w 7313"/>
                  <a:gd name="T13" fmla="*/ 35591512 h 8141"/>
                  <a:gd name="T14" fmla="*/ 395296418 w 7313"/>
                  <a:gd name="T15" fmla="*/ 52018598 h 8141"/>
                  <a:gd name="T16" fmla="*/ 400445838 w 7313"/>
                  <a:gd name="T17" fmla="*/ 76604119 h 8141"/>
                  <a:gd name="T18" fmla="*/ 386257496 w 7313"/>
                  <a:gd name="T19" fmla="*/ 111593547 h 8141"/>
                  <a:gd name="T20" fmla="*/ 345555668 w 7313"/>
                  <a:gd name="T21" fmla="*/ 148663476 h 8141"/>
                  <a:gd name="T22" fmla="*/ 311043908 w 7313"/>
                  <a:gd name="T23" fmla="*/ 169525578 h 8141"/>
                  <a:gd name="T24" fmla="*/ 317288969 w 7313"/>
                  <a:gd name="T25" fmla="*/ 180531569 h 8141"/>
                  <a:gd name="T26" fmla="*/ 326053864 w 7313"/>
                  <a:gd name="T27" fmla="*/ 197177679 h 8141"/>
                  <a:gd name="T28" fmla="*/ 312523094 w 7313"/>
                  <a:gd name="T29" fmla="*/ 210154892 h 8141"/>
                  <a:gd name="T30" fmla="*/ 284584946 w 7313"/>
                  <a:gd name="T31" fmla="*/ 217985025 h 8141"/>
                  <a:gd name="T32" fmla="*/ 253798179 w 7313"/>
                  <a:gd name="T33" fmla="*/ 242515790 h 8141"/>
                  <a:gd name="T34" fmla="*/ 237473548 w 7313"/>
                  <a:gd name="T35" fmla="*/ 260530805 h 8141"/>
                  <a:gd name="T36" fmla="*/ 245855132 w 7313"/>
                  <a:gd name="T37" fmla="*/ 279093147 h 8141"/>
                  <a:gd name="T38" fmla="*/ 233091217 w 7313"/>
                  <a:gd name="T39" fmla="*/ 290975236 h 8141"/>
                  <a:gd name="T40" fmla="*/ 229914045 w 7313"/>
                  <a:gd name="T41" fmla="*/ 321529181 h 8141"/>
                  <a:gd name="T42" fmla="*/ 254620027 w 7313"/>
                  <a:gd name="T43" fmla="*/ 354656899 h 8141"/>
                  <a:gd name="T44" fmla="*/ 266069032 w 7313"/>
                  <a:gd name="T45" fmla="*/ 365827158 h 8141"/>
                  <a:gd name="T46" fmla="*/ 282284147 w 7313"/>
                  <a:gd name="T47" fmla="*/ 389974630 h 8141"/>
                  <a:gd name="T48" fmla="*/ 284913498 w 7313"/>
                  <a:gd name="T49" fmla="*/ 407441849 h 8141"/>
                  <a:gd name="T50" fmla="*/ 290720256 w 7313"/>
                  <a:gd name="T51" fmla="*/ 422061981 h 8141"/>
                  <a:gd name="T52" fmla="*/ 274340866 w 7313"/>
                  <a:gd name="T53" fmla="*/ 434984438 h 8141"/>
                  <a:gd name="T54" fmla="*/ 211014586 w 7313"/>
                  <a:gd name="T55" fmla="*/ 445552379 h 8141"/>
                  <a:gd name="T56" fmla="*/ 137499219 w 7313"/>
                  <a:gd name="T57" fmla="*/ 438324565 h 8141"/>
                  <a:gd name="T58" fmla="*/ 111423568 w 7313"/>
                  <a:gd name="T59" fmla="*/ 425894913 h 8141"/>
                  <a:gd name="T60" fmla="*/ 115751374 w 7313"/>
                  <a:gd name="T61" fmla="*/ 407551362 h 8141"/>
                  <a:gd name="T62" fmla="*/ 118654753 w 7313"/>
                  <a:gd name="T63" fmla="*/ 389810362 h 8141"/>
                  <a:gd name="T64" fmla="*/ 134650599 w 7313"/>
                  <a:gd name="T65" fmla="*/ 365443865 h 8141"/>
                  <a:gd name="T66" fmla="*/ 146318873 w 7313"/>
                  <a:gd name="T67" fmla="*/ 354383118 h 8141"/>
                  <a:gd name="T68" fmla="*/ 170860579 w 7313"/>
                  <a:gd name="T69" fmla="*/ 321310156 h 8141"/>
                  <a:gd name="T70" fmla="*/ 165984952 w 7313"/>
                  <a:gd name="T71" fmla="*/ 290372919 h 8141"/>
                  <a:gd name="T72" fmla="*/ 154700223 w 7313"/>
                  <a:gd name="T73" fmla="*/ 275479240 h 8141"/>
                  <a:gd name="T74" fmla="*/ 165218097 w 7313"/>
                  <a:gd name="T75" fmla="*/ 257354713 h 8141"/>
                  <a:gd name="T76" fmla="*/ 145004197 w 7313"/>
                  <a:gd name="T77" fmla="*/ 241475423 h 8141"/>
                  <a:gd name="T78" fmla="*/ 114710492 w 7313"/>
                  <a:gd name="T79" fmla="*/ 216287583 h 8141"/>
                  <a:gd name="T80" fmla="*/ 88689599 w 7313"/>
                  <a:gd name="T81" fmla="*/ 210319160 h 8141"/>
                  <a:gd name="T82" fmla="*/ 75158829 w 7313"/>
                  <a:gd name="T83" fmla="*/ 199203657 h 8141"/>
                  <a:gd name="T84" fmla="*/ 81403890 w 7313"/>
                  <a:gd name="T85" fmla="*/ 181900473 h 8141"/>
                  <a:gd name="T86" fmla="*/ 92469585 w 7313"/>
                  <a:gd name="T87" fmla="*/ 173796559 h 8141"/>
                  <a:gd name="T88" fmla="*/ 63545314 w 7313"/>
                  <a:gd name="T89" fmla="*/ 152934458 h 8141"/>
                  <a:gd name="T90" fmla="*/ 18351404 w 7313"/>
                  <a:gd name="T91" fmla="*/ 116904896 h 8141"/>
                  <a:gd name="T92" fmla="*/ 602579 w 7313"/>
                  <a:gd name="T93" fmla="*/ 79889490 h 8141"/>
                  <a:gd name="T94" fmla="*/ 5039902 w 7313"/>
                  <a:gd name="T95" fmla="*/ 52675672 h 8141"/>
                  <a:gd name="T96" fmla="*/ 12654398 w 7313"/>
                  <a:gd name="T97" fmla="*/ 39205653 h 8141"/>
                  <a:gd name="T98" fmla="*/ 30896284 w 7313"/>
                  <a:gd name="T99" fmla="*/ 25625889 h 8141"/>
                  <a:gd name="T100" fmla="*/ 57026460 w 7313"/>
                  <a:gd name="T101" fmla="*/ 32744191 h 8141"/>
                  <a:gd name="T102" fmla="*/ 78171725 w 7313"/>
                  <a:gd name="T103" fmla="*/ 41067363 h 8141"/>
                  <a:gd name="T104" fmla="*/ 60751686 w 7313"/>
                  <a:gd name="T105" fmla="*/ 25461620 h 8141"/>
                  <a:gd name="T106" fmla="*/ 62559424 w 7313"/>
                  <a:gd name="T107" fmla="*/ 5366105 h 8141"/>
                  <a:gd name="T108" fmla="*/ 53246708 w 7313"/>
                  <a:gd name="T109" fmla="*/ 102722814 h 8141"/>
                  <a:gd name="T110" fmla="*/ 87046372 w 7313"/>
                  <a:gd name="T111" fmla="*/ 132455649 h 8141"/>
                  <a:gd name="T112" fmla="*/ 65079258 w 7313"/>
                  <a:gd name="T113" fmla="*/ 79287172 h 8141"/>
                  <a:gd name="T114" fmla="*/ 51164944 w 7313"/>
                  <a:gd name="T115" fmla="*/ 85803156 h 8141"/>
                  <a:gd name="T116" fmla="*/ 315042928 w 7313"/>
                  <a:gd name="T117" fmla="*/ 102558545 h 8141"/>
                  <a:gd name="T118" fmla="*/ 341228096 w 7313"/>
                  <a:gd name="T119" fmla="*/ 111319533 h 8141"/>
                  <a:gd name="T120" fmla="*/ 350759846 w 7313"/>
                  <a:gd name="T121" fmla="*/ 89252795 h 8141"/>
                  <a:gd name="T122" fmla="*/ 341611406 w 7313"/>
                  <a:gd name="T123" fmla="*/ 79068147 h 814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7313" h="8141">
                    <a:moveTo>
                      <a:pt x="1162" y="79"/>
                    </a:moveTo>
                    <a:lnTo>
                      <a:pt x="1162" y="79"/>
                    </a:lnTo>
                    <a:lnTo>
                      <a:pt x="1173" y="69"/>
                    </a:lnTo>
                    <a:lnTo>
                      <a:pt x="1185" y="60"/>
                    </a:lnTo>
                    <a:lnTo>
                      <a:pt x="1198" y="51"/>
                    </a:lnTo>
                    <a:lnTo>
                      <a:pt x="1211" y="42"/>
                    </a:lnTo>
                    <a:lnTo>
                      <a:pt x="1224" y="35"/>
                    </a:lnTo>
                    <a:lnTo>
                      <a:pt x="1238" y="28"/>
                    </a:lnTo>
                    <a:lnTo>
                      <a:pt x="1252" y="23"/>
                    </a:lnTo>
                    <a:lnTo>
                      <a:pt x="1266" y="17"/>
                    </a:lnTo>
                    <a:lnTo>
                      <a:pt x="1282" y="13"/>
                    </a:lnTo>
                    <a:lnTo>
                      <a:pt x="1296" y="10"/>
                    </a:lnTo>
                    <a:lnTo>
                      <a:pt x="1326" y="4"/>
                    </a:lnTo>
                    <a:lnTo>
                      <a:pt x="1357" y="1"/>
                    </a:lnTo>
                    <a:lnTo>
                      <a:pt x="1388" y="0"/>
                    </a:lnTo>
                    <a:lnTo>
                      <a:pt x="5916" y="0"/>
                    </a:lnTo>
                    <a:lnTo>
                      <a:pt x="5936" y="0"/>
                    </a:lnTo>
                    <a:lnTo>
                      <a:pt x="5954" y="0"/>
                    </a:lnTo>
                    <a:lnTo>
                      <a:pt x="5973" y="2"/>
                    </a:lnTo>
                    <a:lnTo>
                      <a:pt x="5992" y="4"/>
                    </a:lnTo>
                    <a:lnTo>
                      <a:pt x="6011" y="8"/>
                    </a:lnTo>
                    <a:lnTo>
                      <a:pt x="6029" y="13"/>
                    </a:lnTo>
                    <a:lnTo>
                      <a:pt x="6048" y="18"/>
                    </a:lnTo>
                    <a:lnTo>
                      <a:pt x="6065" y="25"/>
                    </a:lnTo>
                    <a:lnTo>
                      <a:pt x="6083" y="31"/>
                    </a:lnTo>
                    <a:lnTo>
                      <a:pt x="6099" y="40"/>
                    </a:lnTo>
                    <a:lnTo>
                      <a:pt x="6115" y="50"/>
                    </a:lnTo>
                    <a:lnTo>
                      <a:pt x="6132" y="61"/>
                    </a:lnTo>
                    <a:lnTo>
                      <a:pt x="6146" y="72"/>
                    </a:lnTo>
                    <a:lnTo>
                      <a:pt x="6160" y="85"/>
                    </a:lnTo>
                    <a:lnTo>
                      <a:pt x="6173" y="99"/>
                    </a:lnTo>
                    <a:lnTo>
                      <a:pt x="6186" y="113"/>
                    </a:lnTo>
                    <a:lnTo>
                      <a:pt x="6195" y="124"/>
                    </a:lnTo>
                    <a:lnTo>
                      <a:pt x="6202" y="136"/>
                    </a:lnTo>
                    <a:lnTo>
                      <a:pt x="6210" y="148"/>
                    </a:lnTo>
                    <a:lnTo>
                      <a:pt x="6216" y="160"/>
                    </a:lnTo>
                    <a:lnTo>
                      <a:pt x="6223" y="172"/>
                    </a:lnTo>
                    <a:lnTo>
                      <a:pt x="6228" y="185"/>
                    </a:lnTo>
                    <a:lnTo>
                      <a:pt x="6238" y="211"/>
                    </a:lnTo>
                    <a:lnTo>
                      <a:pt x="6245" y="237"/>
                    </a:lnTo>
                    <a:lnTo>
                      <a:pt x="6249" y="264"/>
                    </a:lnTo>
                    <a:lnTo>
                      <a:pt x="6251" y="292"/>
                    </a:lnTo>
                    <a:lnTo>
                      <a:pt x="6251" y="319"/>
                    </a:lnTo>
                    <a:lnTo>
                      <a:pt x="6249" y="348"/>
                    </a:lnTo>
                    <a:lnTo>
                      <a:pt x="6243" y="375"/>
                    </a:lnTo>
                    <a:lnTo>
                      <a:pt x="6236" y="401"/>
                    </a:lnTo>
                    <a:lnTo>
                      <a:pt x="6226" y="427"/>
                    </a:lnTo>
                    <a:lnTo>
                      <a:pt x="6221" y="439"/>
                    </a:lnTo>
                    <a:lnTo>
                      <a:pt x="6214" y="452"/>
                    </a:lnTo>
                    <a:lnTo>
                      <a:pt x="6208" y="464"/>
                    </a:lnTo>
                    <a:lnTo>
                      <a:pt x="6200" y="475"/>
                    </a:lnTo>
                    <a:lnTo>
                      <a:pt x="6191" y="487"/>
                    </a:lnTo>
                    <a:lnTo>
                      <a:pt x="6183" y="498"/>
                    </a:lnTo>
                    <a:lnTo>
                      <a:pt x="6173" y="508"/>
                    </a:lnTo>
                    <a:lnTo>
                      <a:pt x="6163" y="517"/>
                    </a:lnTo>
                    <a:lnTo>
                      <a:pt x="6151" y="530"/>
                    </a:lnTo>
                    <a:lnTo>
                      <a:pt x="6137" y="542"/>
                    </a:lnTo>
                    <a:lnTo>
                      <a:pt x="6123" y="552"/>
                    </a:lnTo>
                    <a:lnTo>
                      <a:pt x="6109" y="562"/>
                    </a:lnTo>
                    <a:lnTo>
                      <a:pt x="6093" y="571"/>
                    </a:lnTo>
                    <a:lnTo>
                      <a:pt x="6077" y="578"/>
                    </a:lnTo>
                    <a:lnTo>
                      <a:pt x="6061" y="585"/>
                    </a:lnTo>
                    <a:lnTo>
                      <a:pt x="6045" y="590"/>
                    </a:lnTo>
                    <a:lnTo>
                      <a:pt x="6027" y="594"/>
                    </a:lnTo>
                    <a:lnTo>
                      <a:pt x="6010" y="599"/>
                    </a:lnTo>
                    <a:lnTo>
                      <a:pt x="5992" y="602"/>
                    </a:lnTo>
                    <a:lnTo>
                      <a:pt x="5975" y="604"/>
                    </a:lnTo>
                    <a:lnTo>
                      <a:pt x="5958" y="605"/>
                    </a:lnTo>
                    <a:lnTo>
                      <a:pt x="5939" y="606"/>
                    </a:lnTo>
                    <a:lnTo>
                      <a:pt x="5922" y="606"/>
                    </a:lnTo>
                    <a:lnTo>
                      <a:pt x="5904" y="606"/>
                    </a:lnTo>
                    <a:lnTo>
                      <a:pt x="5870" y="894"/>
                    </a:lnTo>
                    <a:lnTo>
                      <a:pt x="5908" y="876"/>
                    </a:lnTo>
                    <a:lnTo>
                      <a:pt x="5947" y="858"/>
                    </a:lnTo>
                    <a:lnTo>
                      <a:pt x="5985" y="840"/>
                    </a:lnTo>
                    <a:lnTo>
                      <a:pt x="6024" y="824"/>
                    </a:lnTo>
                    <a:lnTo>
                      <a:pt x="6103" y="793"/>
                    </a:lnTo>
                    <a:lnTo>
                      <a:pt x="6183" y="764"/>
                    </a:lnTo>
                    <a:lnTo>
                      <a:pt x="6186" y="750"/>
                    </a:lnTo>
                    <a:lnTo>
                      <a:pt x="6189" y="737"/>
                    </a:lnTo>
                    <a:lnTo>
                      <a:pt x="6199" y="710"/>
                    </a:lnTo>
                    <a:lnTo>
                      <a:pt x="6210" y="685"/>
                    </a:lnTo>
                    <a:lnTo>
                      <a:pt x="6224" y="660"/>
                    </a:lnTo>
                    <a:lnTo>
                      <a:pt x="6239" y="637"/>
                    </a:lnTo>
                    <a:lnTo>
                      <a:pt x="6255" y="615"/>
                    </a:lnTo>
                    <a:lnTo>
                      <a:pt x="6274" y="594"/>
                    </a:lnTo>
                    <a:lnTo>
                      <a:pt x="6295" y="576"/>
                    </a:lnTo>
                    <a:lnTo>
                      <a:pt x="6316" y="558"/>
                    </a:lnTo>
                    <a:lnTo>
                      <a:pt x="6339" y="541"/>
                    </a:lnTo>
                    <a:lnTo>
                      <a:pt x="6363" y="527"/>
                    </a:lnTo>
                    <a:lnTo>
                      <a:pt x="6387" y="514"/>
                    </a:lnTo>
                    <a:lnTo>
                      <a:pt x="6413" y="502"/>
                    </a:lnTo>
                    <a:lnTo>
                      <a:pt x="6439" y="491"/>
                    </a:lnTo>
                    <a:lnTo>
                      <a:pt x="6465" y="483"/>
                    </a:lnTo>
                    <a:lnTo>
                      <a:pt x="6492" y="476"/>
                    </a:lnTo>
                    <a:lnTo>
                      <a:pt x="6524" y="469"/>
                    </a:lnTo>
                    <a:lnTo>
                      <a:pt x="6556" y="465"/>
                    </a:lnTo>
                    <a:lnTo>
                      <a:pt x="6590" y="462"/>
                    </a:lnTo>
                    <a:lnTo>
                      <a:pt x="6623" y="460"/>
                    </a:lnTo>
                    <a:lnTo>
                      <a:pt x="6656" y="460"/>
                    </a:lnTo>
                    <a:lnTo>
                      <a:pt x="6690" y="461"/>
                    </a:lnTo>
                    <a:lnTo>
                      <a:pt x="6723" y="464"/>
                    </a:lnTo>
                    <a:lnTo>
                      <a:pt x="6755" y="469"/>
                    </a:lnTo>
                    <a:lnTo>
                      <a:pt x="6788" y="476"/>
                    </a:lnTo>
                    <a:lnTo>
                      <a:pt x="6820" y="485"/>
                    </a:lnTo>
                    <a:lnTo>
                      <a:pt x="6851" y="496"/>
                    </a:lnTo>
                    <a:lnTo>
                      <a:pt x="6881" y="508"/>
                    </a:lnTo>
                    <a:lnTo>
                      <a:pt x="6911" y="523"/>
                    </a:lnTo>
                    <a:lnTo>
                      <a:pt x="6939" y="539"/>
                    </a:lnTo>
                    <a:lnTo>
                      <a:pt x="6966" y="559"/>
                    </a:lnTo>
                    <a:lnTo>
                      <a:pt x="6979" y="568"/>
                    </a:lnTo>
                    <a:lnTo>
                      <a:pt x="6992" y="579"/>
                    </a:lnTo>
                    <a:lnTo>
                      <a:pt x="7006" y="592"/>
                    </a:lnTo>
                    <a:lnTo>
                      <a:pt x="7020" y="605"/>
                    </a:lnTo>
                    <a:lnTo>
                      <a:pt x="7031" y="619"/>
                    </a:lnTo>
                    <a:lnTo>
                      <a:pt x="7043" y="635"/>
                    </a:lnTo>
                    <a:lnTo>
                      <a:pt x="7053" y="650"/>
                    </a:lnTo>
                    <a:lnTo>
                      <a:pt x="7063" y="666"/>
                    </a:lnTo>
                    <a:lnTo>
                      <a:pt x="7072" y="683"/>
                    </a:lnTo>
                    <a:lnTo>
                      <a:pt x="7079" y="700"/>
                    </a:lnTo>
                    <a:lnTo>
                      <a:pt x="7086" y="717"/>
                    </a:lnTo>
                    <a:lnTo>
                      <a:pt x="7091" y="736"/>
                    </a:lnTo>
                    <a:lnTo>
                      <a:pt x="7095" y="753"/>
                    </a:lnTo>
                    <a:lnTo>
                      <a:pt x="7098" y="772"/>
                    </a:lnTo>
                    <a:lnTo>
                      <a:pt x="7100" y="791"/>
                    </a:lnTo>
                    <a:lnTo>
                      <a:pt x="7100" y="810"/>
                    </a:lnTo>
                    <a:lnTo>
                      <a:pt x="7099" y="828"/>
                    </a:lnTo>
                    <a:lnTo>
                      <a:pt x="7097" y="848"/>
                    </a:lnTo>
                    <a:lnTo>
                      <a:pt x="7121" y="864"/>
                    </a:lnTo>
                    <a:lnTo>
                      <a:pt x="7143" y="881"/>
                    </a:lnTo>
                    <a:lnTo>
                      <a:pt x="7165" y="899"/>
                    </a:lnTo>
                    <a:lnTo>
                      <a:pt x="7187" y="918"/>
                    </a:lnTo>
                    <a:lnTo>
                      <a:pt x="7206" y="939"/>
                    </a:lnTo>
                    <a:lnTo>
                      <a:pt x="7216" y="950"/>
                    </a:lnTo>
                    <a:lnTo>
                      <a:pt x="7225" y="961"/>
                    </a:lnTo>
                    <a:lnTo>
                      <a:pt x="7233" y="973"/>
                    </a:lnTo>
                    <a:lnTo>
                      <a:pt x="7240" y="985"/>
                    </a:lnTo>
                    <a:lnTo>
                      <a:pt x="7247" y="998"/>
                    </a:lnTo>
                    <a:lnTo>
                      <a:pt x="7253" y="1011"/>
                    </a:lnTo>
                    <a:lnTo>
                      <a:pt x="7265" y="1041"/>
                    </a:lnTo>
                    <a:lnTo>
                      <a:pt x="7276" y="1073"/>
                    </a:lnTo>
                    <a:lnTo>
                      <a:pt x="7285" y="1104"/>
                    </a:lnTo>
                    <a:lnTo>
                      <a:pt x="7293" y="1137"/>
                    </a:lnTo>
                    <a:lnTo>
                      <a:pt x="7300" y="1168"/>
                    </a:lnTo>
                    <a:lnTo>
                      <a:pt x="7305" y="1201"/>
                    </a:lnTo>
                    <a:lnTo>
                      <a:pt x="7309" y="1234"/>
                    </a:lnTo>
                    <a:lnTo>
                      <a:pt x="7312" y="1267"/>
                    </a:lnTo>
                    <a:lnTo>
                      <a:pt x="7313" y="1300"/>
                    </a:lnTo>
                    <a:lnTo>
                      <a:pt x="7313" y="1333"/>
                    </a:lnTo>
                    <a:lnTo>
                      <a:pt x="7312" y="1366"/>
                    </a:lnTo>
                    <a:lnTo>
                      <a:pt x="7310" y="1399"/>
                    </a:lnTo>
                    <a:lnTo>
                      <a:pt x="7306" y="1431"/>
                    </a:lnTo>
                    <a:lnTo>
                      <a:pt x="7302" y="1465"/>
                    </a:lnTo>
                    <a:lnTo>
                      <a:pt x="7297" y="1498"/>
                    </a:lnTo>
                    <a:lnTo>
                      <a:pt x="7290" y="1529"/>
                    </a:lnTo>
                    <a:lnTo>
                      <a:pt x="7279" y="1572"/>
                    </a:lnTo>
                    <a:lnTo>
                      <a:pt x="7267" y="1614"/>
                    </a:lnTo>
                    <a:lnTo>
                      <a:pt x="7254" y="1655"/>
                    </a:lnTo>
                    <a:lnTo>
                      <a:pt x="7239" y="1696"/>
                    </a:lnTo>
                    <a:lnTo>
                      <a:pt x="7223" y="1736"/>
                    </a:lnTo>
                    <a:lnTo>
                      <a:pt x="7205" y="1776"/>
                    </a:lnTo>
                    <a:lnTo>
                      <a:pt x="7187" y="1815"/>
                    </a:lnTo>
                    <a:lnTo>
                      <a:pt x="7166" y="1853"/>
                    </a:lnTo>
                    <a:lnTo>
                      <a:pt x="7146" y="1891"/>
                    </a:lnTo>
                    <a:lnTo>
                      <a:pt x="7123" y="1929"/>
                    </a:lnTo>
                    <a:lnTo>
                      <a:pt x="7100" y="1966"/>
                    </a:lnTo>
                    <a:lnTo>
                      <a:pt x="7076" y="2002"/>
                    </a:lnTo>
                    <a:lnTo>
                      <a:pt x="7051" y="2038"/>
                    </a:lnTo>
                    <a:lnTo>
                      <a:pt x="7026" y="2073"/>
                    </a:lnTo>
                    <a:lnTo>
                      <a:pt x="7000" y="2108"/>
                    </a:lnTo>
                    <a:lnTo>
                      <a:pt x="6973" y="2142"/>
                    </a:lnTo>
                    <a:lnTo>
                      <a:pt x="6933" y="2190"/>
                    </a:lnTo>
                    <a:lnTo>
                      <a:pt x="6891" y="2237"/>
                    </a:lnTo>
                    <a:lnTo>
                      <a:pt x="6848" y="2284"/>
                    </a:lnTo>
                    <a:lnTo>
                      <a:pt x="6804" y="2329"/>
                    </a:lnTo>
                    <a:lnTo>
                      <a:pt x="6759" y="2373"/>
                    </a:lnTo>
                    <a:lnTo>
                      <a:pt x="6713" y="2416"/>
                    </a:lnTo>
                    <a:lnTo>
                      <a:pt x="6666" y="2458"/>
                    </a:lnTo>
                    <a:lnTo>
                      <a:pt x="6617" y="2499"/>
                    </a:lnTo>
                    <a:lnTo>
                      <a:pt x="6568" y="2538"/>
                    </a:lnTo>
                    <a:lnTo>
                      <a:pt x="6518" y="2576"/>
                    </a:lnTo>
                    <a:lnTo>
                      <a:pt x="6467" y="2613"/>
                    </a:lnTo>
                    <a:lnTo>
                      <a:pt x="6415" y="2649"/>
                    </a:lnTo>
                    <a:lnTo>
                      <a:pt x="6362" y="2683"/>
                    </a:lnTo>
                    <a:lnTo>
                      <a:pt x="6308" y="2715"/>
                    </a:lnTo>
                    <a:lnTo>
                      <a:pt x="6253" y="2746"/>
                    </a:lnTo>
                    <a:lnTo>
                      <a:pt x="6198" y="2775"/>
                    </a:lnTo>
                    <a:lnTo>
                      <a:pt x="6129" y="2805"/>
                    </a:lnTo>
                    <a:lnTo>
                      <a:pt x="6062" y="2837"/>
                    </a:lnTo>
                    <a:lnTo>
                      <a:pt x="5995" y="2869"/>
                    </a:lnTo>
                    <a:lnTo>
                      <a:pt x="5962" y="2887"/>
                    </a:lnTo>
                    <a:lnTo>
                      <a:pt x="5928" y="2905"/>
                    </a:lnTo>
                    <a:lnTo>
                      <a:pt x="5897" y="2924"/>
                    </a:lnTo>
                    <a:lnTo>
                      <a:pt x="5865" y="2943"/>
                    </a:lnTo>
                    <a:lnTo>
                      <a:pt x="5834" y="2964"/>
                    </a:lnTo>
                    <a:lnTo>
                      <a:pt x="5803" y="2986"/>
                    </a:lnTo>
                    <a:lnTo>
                      <a:pt x="5774" y="3008"/>
                    </a:lnTo>
                    <a:lnTo>
                      <a:pt x="5745" y="3031"/>
                    </a:lnTo>
                    <a:lnTo>
                      <a:pt x="5717" y="3056"/>
                    </a:lnTo>
                    <a:lnTo>
                      <a:pt x="5690" y="3083"/>
                    </a:lnTo>
                    <a:lnTo>
                      <a:pt x="5678" y="3096"/>
                    </a:lnTo>
                    <a:lnTo>
                      <a:pt x="5666" y="3109"/>
                    </a:lnTo>
                    <a:lnTo>
                      <a:pt x="5657" y="3123"/>
                    </a:lnTo>
                    <a:lnTo>
                      <a:pt x="5647" y="3138"/>
                    </a:lnTo>
                    <a:lnTo>
                      <a:pt x="5638" y="3153"/>
                    </a:lnTo>
                    <a:lnTo>
                      <a:pt x="5629" y="3169"/>
                    </a:lnTo>
                    <a:lnTo>
                      <a:pt x="5615" y="3201"/>
                    </a:lnTo>
                    <a:lnTo>
                      <a:pt x="5623" y="3210"/>
                    </a:lnTo>
                    <a:lnTo>
                      <a:pt x="5632" y="3217"/>
                    </a:lnTo>
                    <a:lnTo>
                      <a:pt x="5640" y="3224"/>
                    </a:lnTo>
                    <a:lnTo>
                      <a:pt x="5650" y="3229"/>
                    </a:lnTo>
                    <a:lnTo>
                      <a:pt x="5670" y="3240"/>
                    </a:lnTo>
                    <a:lnTo>
                      <a:pt x="5690" y="3250"/>
                    </a:lnTo>
                    <a:lnTo>
                      <a:pt x="5733" y="3266"/>
                    </a:lnTo>
                    <a:lnTo>
                      <a:pt x="5753" y="3275"/>
                    </a:lnTo>
                    <a:lnTo>
                      <a:pt x="5773" y="3286"/>
                    </a:lnTo>
                    <a:lnTo>
                      <a:pt x="5792" y="3297"/>
                    </a:lnTo>
                    <a:lnTo>
                      <a:pt x="5810" y="3309"/>
                    </a:lnTo>
                    <a:lnTo>
                      <a:pt x="5828" y="3321"/>
                    </a:lnTo>
                    <a:lnTo>
                      <a:pt x="5845" y="3335"/>
                    </a:lnTo>
                    <a:lnTo>
                      <a:pt x="5861" y="3350"/>
                    </a:lnTo>
                    <a:lnTo>
                      <a:pt x="5876" y="3365"/>
                    </a:lnTo>
                    <a:lnTo>
                      <a:pt x="5890" y="3381"/>
                    </a:lnTo>
                    <a:lnTo>
                      <a:pt x="5903" y="3399"/>
                    </a:lnTo>
                    <a:lnTo>
                      <a:pt x="5915" y="3417"/>
                    </a:lnTo>
                    <a:lnTo>
                      <a:pt x="5926" y="3437"/>
                    </a:lnTo>
                    <a:lnTo>
                      <a:pt x="5935" y="3456"/>
                    </a:lnTo>
                    <a:lnTo>
                      <a:pt x="5942" y="3476"/>
                    </a:lnTo>
                    <a:lnTo>
                      <a:pt x="5948" y="3497"/>
                    </a:lnTo>
                    <a:lnTo>
                      <a:pt x="5952" y="3518"/>
                    </a:lnTo>
                    <a:lnTo>
                      <a:pt x="5954" y="3540"/>
                    </a:lnTo>
                    <a:lnTo>
                      <a:pt x="5954" y="3563"/>
                    </a:lnTo>
                    <a:lnTo>
                      <a:pt x="5954" y="3581"/>
                    </a:lnTo>
                    <a:lnTo>
                      <a:pt x="5952" y="3601"/>
                    </a:lnTo>
                    <a:lnTo>
                      <a:pt x="5948" y="3619"/>
                    </a:lnTo>
                    <a:lnTo>
                      <a:pt x="5943" y="3637"/>
                    </a:lnTo>
                    <a:lnTo>
                      <a:pt x="5936" y="3654"/>
                    </a:lnTo>
                    <a:lnTo>
                      <a:pt x="5928" y="3672"/>
                    </a:lnTo>
                    <a:lnTo>
                      <a:pt x="5918" y="3687"/>
                    </a:lnTo>
                    <a:lnTo>
                      <a:pt x="5909" y="3703"/>
                    </a:lnTo>
                    <a:lnTo>
                      <a:pt x="5897" y="3717"/>
                    </a:lnTo>
                    <a:lnTo>
                      <a:pt x="5884" y="3733"/>
                    </a:lnTo>
                    <a:lnTo>
                      <a:pt x="5871" y="3746"/>
                    </a:lnTo>
                    <a:lnTo>
                      <a:pt x="5857" y="3758"/>
                    </a:lnTo>
                    <a:lnTo>
                      <a:pt x="5841" y="3769"/>
                    </a:lnTo>
                    <a:lnTo>
                      <a:pt x="5826" y="3780"/>
                    </a:lnTo>
                    <a:lnTo>
                      <a:pt x="5810" y="3791"/>
                    </a:lnTo>
                    <a:lnTo>
                      <a:pt x="5793" y="3800"/>
                    </a:lnTo>
                    <a:lnTo>
                      <a:pt x="5765" y="3814"/>
                    </a:lnTo>
                    <a:lnTo>
                      <a:pt x="5735" y="3827"/>
                    </a:lnTo>
                    <a:lnTo>
                      <a:pt x="5705" y="3838"/>
                    </a:lnTo>
                    <a:lnTo>
                      <a:pt x="5675" y="3848"/>
                    </a:lnTo>
                    <a:lnTo>
                      <a:pt x="5643" y="3856"/>
                    </a:lnTo>
                    <a:lnTo>
                      <a:pt x="5612" y="3863"/>
                    </a:lnTo>
                    <a:lnTo>
                      <a:pt x="5580" y="3868"/>
                    </a:lnTo>
                    <a:lnTo>
                      <a:pt x="5549" y="3873"/>
                    </a:lnTo>
                    <a:lnTo>
                      <a:pt x="5517" y="3875"/>
                    </a:lnTo>
                    <a:lnTo>
                      <a:pt x="5485" y="3877"/>
                    </a:lnTo>
                    <a:lnTo>
                      <a:pt x="5452" y="3876"/>
                    </a:lnTo>
                    <a:lnTo>
                      <a:pt x="5421" y="3875"/>
                    </a:lnTo>
                    <a:lnTo>
                      <a:pt x="5388" y="3872"/>
                    </a:lnTo>
                    <a:lnTo>
                      <a:pt x="5357" y="3867"/>
                    </a:lnTo>
                    <a:lnTo>
                      <a:pt x="5325" y="3862"/>
                    </a:lnTo>
                    <a:lnTo>
                      <a:pt x="5293" y="3855"/>
                    </a:lnTo>
                    <a:lnTo>
                      <a:pt x="5270" y="3888"/>
                    </a:lnTo>
                    <a:lnTo>
                      <a:pt x="5246" y="3919"/>
                    </a:lnTo>
                    <a:lnTo>
                      <a:pt x="5221" y="3951"/>
                    </a:lnTo>
                    <a:lnTo>
                      <a:pt x="5195" y="3981"/>
                    </a:lnTo>
                    <a:lnTo>
                      <a:pt x="5168" y="4012"/>
                    </a:lnTo>
                    <a:lnTo>
                      <a:pt x="5141" y="4042"/>
                    </a:lnTo>
                    <a:lnTo>
                      <a:pt x="5114" y="4071"/>
                    </a:lnTo>
                    <a:lnTo>
                      <a:pt x="5086" y="4100"/>
                    </a:lnTo>
                    <a:lnTo>
                      <a:pt x="5057" y="4127"/>
                    </a:lnTo>
                    <a:lnTo>
                      <a:pt x="5027" y="4155"/>
                    </a:lnTo>
                    <a:lnTo>
                      <a:pt x="4997" y="4181"/>
                    </a:lnTo>
                    <a:lnTo>
                      <a:pt x="4966" y="4208"/>
                    </a:lnTo>
                    <a:lnTo>
                      <a:pt x="4935" y="4233"/>
                    </a:lnTo>
                    <a:lnTo>
                      <a:pt x="4903" y="4258"/>
                    </a:lnTo>
                    <a:lnTo>
                      <a:pt x="4871" y="4281"/>
                    </a:lnTo>
                    <a:lnTo>
                      <a:pt x="4838" y="4305"/>
                    </a:lnTo>
                    <a:lnTo>
                      <a:pt x="4805" y="4327"/>
                    </a:lnTo>
                    <a:lnTo>
                      <a:pt x="4772" y="4350"/>
                    </a:lnTo>
                    <a:lnTo>
                      <a:pt x="4737" y="4371"/>
                    </a:lnTo>
                    <a:lnTo>
                      <a:pt x="4702" y="4391"/>
                    </a:lnTo>
                    <a:lnTo>
                      <a:pt x="4667" y="4411"/>
                    </a:lnTo>
                    <a:lnTo>
                      <a:pt x="4633" y="4429"/>
                    </a:lnTo>
                    <a:lnTo>
                      <a:pt x="4597" y="4448"/>
                    </a:lnTo>
                    <a:lnTo>
                      <a:pt x="4560" y="4465"/>
                    </a:lnTo>
                    <a:lnTo>
                      <a:pt x="4524" y="4483"/>
                    </a:lnTo>
                    <a:lnTo>
                      <a:pt x="4487" y="4498"/>
                    </a:lnTo>
                    <a:lnTo>
                      <a:pt x="4449" y="4513"/>
                    </a:lnTo>
                    <a:lnTo>
                      <a:pt x="4412" y="4527"/>
                    </a:lnTo>
                    <a:lnTo>
                      <a:pt x="4374" y="4540"/>
                    </a:lnTo>
                    <a:lnTo>
                      <a:pt x="4336" y="4553"/>
                    </a:lnTo>
                    <a:lnTo>
                      <a:pt x="4297" y="4565"/>
                    </a:lnTo>
                    <a:lnTo>
                      <a:pt x="4259" y="4576"/>
                    </a:lnTo>
                    <a:lnTo>
                      <a:pt x="4270" y="4665"/>
                    </a:lnTo>
                    <a:lnTo>
                      <a:pt x="4285" y="4683"/>
                    </a:lnTo>
                    <a:lnTo>
                      <a:pt x="4299" y="4700"/>
                    </a:lnTo>
                    <a:lnTo>
                      <a:pt x="4312" y="4718"/>
                    </a:lnTo>
                    <a:lnTo>
                      <a:pt x="4324" y="4737"/>
                    </a:lnTo>
                    <a:lnTo>
                      <a:pt x="4335" y="4758"/>
                    </a:lnTo>
                    <a:lnTo>
                      <a:pt x="4343" y="4778"/>
                    </a:lnTo>
                    <a:lnTo>
                      <a:pt x="4350" y="4800"/>
                    </a:lnTo>
                    <a:lnTo>
                      <a:pt x="4354" y="4823"/>
                    </a:lnTo>
                    <a:lnTo>
                      <a:pt x="4375" y="4836"/>
                    </a:lnTo>
                    <a:lnTo>
                      <a:pt x="4396" y="4851"/>
                    </a:lnTo>
                    <a:lnTo>
                      <a:pt x="4413" y="4867"/>
                    </a:lnTo>
                    <a:lnTo>
                      <a:pt x="4430" y="4887"/>
                    </a:lnTo>
                    <a:lnTo>
                      <a:pt x="4445" y="4906"/>
                    </a:lnTo>
                    <a:lnTo>
                      <a:pt x="4458" y="4928"/>
                    </a:lnTo>
                    <a:lnTo>
                      <a:pt x="4470" y="4951"/>
                    </a:lnTo>
                    <a:lnTo>
                      <a:pt x="4478" y="4974"/>
                    </a:lnTo>
                    <a:lnTo>
                      <a:pt x="4485" y="4998"/>
                    </a:lnTo>
                    <a:lnTo>
                      <a:pt x="4489" y="5023"/>
                    </a:lnTo>
                    <a:lnTo>
                      <a:pt x="4491" y="5047"/>
                    </a:lnTo>
                    <a:lnTo>
                      <a:pt x="4491" y="5072"/>
                    </a:lnTo>
                    <a:lnTo>
                      <a:pt x="4489" y="5084"/>
                    </a:lnTo>
                    <a:lnTo>
                      <a:pt x="4488" y="5097"/>
                    </a:lnTo>
                    <a:lnTo>
                      <a:pt x="4485" y="5109"/>
                    </a:lnTo>
                    <a:lnTo>
                      <a:pt x="4482" y="5121"/>
                    </a:lnTo>
                    <a:lnTo>
                      <a:pt x="4478" y="5133"/>
                    </a:lnTo>
                    <a:lnTo>
                      <a:pt x="4473" y="5144"/>
                    </a:lnTo>
                    <a:lnTo>
                      <a:pt x="4467" y="5155"/>
                    </a:lnTo>
                    <a:lnTo>
                      <a:pt x="4462" y="5167"/>
                    </a:lnTo>
                    <a:lnTo>
                      <a:pt x="4448" y="5187"/>
                    </a:lnTo>
                    <a:lnTo>
                      <a:pt x="4433" y="5204"/>
                    </a:lnTo>
                    <a:lnTo>
                      <a:pt x="4416" y="5221"/>
                    </a:lnTo>
                    <a:lnTo>
                      <a:pt x="4399" y="5237"/>
                    </a:lnTo>
                    <a:lnTo>
                      <a:pt x="4380" y="5250"/>
                    </a:lnTo>
                    <a:lnTo>
                      <a:pt x="4361" y="5263"/>
                    </a:lnTo>
                    <a:lnTo>
                      <a:pt x="4341" y="5275"/>
                    </a:lnTo>
                    <a:lnTo>
                      <a:pt x="4321" y="5286"/>
                    </a:lnTo>
                    <a:lnTo>
                      <a:pt x="4299" y="5297"/>
                    </a:lnTo>
                    <a:lnTo>
                      <a:pt x="4277" y="5305"/>
                    </a:lnTo>
                    <a:lnTo>
                      <a:pt x="4255" y="5314"/>
                    </a:lnTo>
                    <a:lnTo>
                      <a:pt x="4233" y="5323"/>
                    </a:lnTo>
                    <a:lnTo>
                      <a:pt x="4188" y="5337"/>
                    </a:lnTo>
                    <a:lnTo>
                      <a:pt x="4143" y="5351"/>
                    </a:lnTo>
                    <a:lnTo>
                      <a:pt x="4146" y="5384"/>
                    </a:lnTo>
                    <a:lnTo>
                      <a:pt x="4148" y="5416"/>
                    </a:lnTo>
                    <a:lnTo>
                      <a:pt x="4149" y="5483"/>
                    </a:lnTo>
                    <a:lnTo>
                      <a:pt x="4150" y="5549"/>
                    </a:lnTo>
                    <a:lnTo>
                      <a:pt x="4151" y="5614"/>
                    </a:lnTo>
                    <a:lnTo>
                      <a:pt x="4153" y="5648"/>
                    </a:lnTo>
                    <a:lnTo>
                      <a:pt x="4155" y="5680"/>
                    </a:lnTo>
                    <a:lnTo>
                      <a:pt x="4159" y="5713"/>
                    </a:lnTo>
                    <a:lnTo>
                      <a:pt x="4163" y="5744"/>
                    </a:lnTo>
                    <a:lnTo>
                      <a:pt x="4170" y="5777"/>
                    </a:lnTo>
                    <a:lnTo>
                      <a:pt x="4177" y="5809"/>
                    </a:lnTo>
                    <a:lnTo>
                      <a:pt x="4186" y="5840"/>
                    </a:lnTo>
                    <a:lnTo>
                      <a:pt x="4197" y="5872"/>
                    </a:lnTo>
                    <a:lnTo>
                      <a:pt x="4214" y="5915"/>
                    </a:lnTo>
                    <a:lnTo>
                      <a:pt x="4234" y="5959"/>
                    </a:lnTo>
                    <a:lnTo>
                      <a:pt x="4254" y="6000"/>
                    </a:lnTo>
                    <a:lnTo>
                      <a:pt x="4277" y="6040"/>
                    </a:lnTo>
                    <a:lnTo>
                      <a:pt x="4301" y="6080"/>
                    </a:lnTo>
                    <a:lnTo>
                      <a:pt x="4327" y="6119"/>
                    </a:lnTo>
                    <a:lnTo>
                      <a:pt x="4353" y="6158"/>
                    </a:lnTo>
                    <a:lnTo>
                      <a:pt x="4382" y="6194"/>
                    </a:lnTo>
                    <a:lnTo>
                      <a:pt x="4411" y="6231"/>
                    </a:lnTo>
                    <a:lnTo>
                      <a:pt x="4441" y="6266"/>
                    </a:lnTo>
                    <a:lnTo>
                      <a:pt x="4472" y="6302"/>
                    </a:lnTo>
                    <a:lnTo>
                      <a:pt x="4504" y="6336"/>
                    </a:lnTo>
                    <a:lnTo>
                      <a:pt x="4536" y="6369"/>
                    </a:lnTo>
                    <a:lnTo>
                      <a:pt x="4570" y="6402"/>
                    </a:lnTo>
                    <a:lnTo>
                      <a:pt x="4603" y="6435"/>
                    </a:lnTo>
                    <a:lnTo>
                      <a:pt x="4637" y="6466"/>
                    </a:lnTo>
                    <a:lnTo>
                      <a:pt x="4648" y="6477"/>
                    </a:lnTo>
                    <a:lnTo>
                      <a:pt x="4660" y="6486"/>
                    </a:lnTo>
                    <a:lnTo>
                      <a:pt x="4673" y="6494"/>
                    </a:lnTo>
                    <a:lnTo>
                      <a:pt x="4686" y="6503"/>
                    </a:lnTo>
                    <a:lnTo>
                      <a:pt x="4712" y="6517"/>
                    </a:lnTo>
                    <a:lnTo>
                      <a:pt x="4739" y="6531"/>
                    </a:lnTo>
                    <a:lnTo>
                      <a:pt x="4765" y="6547"/>
                    </a:lnTo>
                    <a:lnTo>
                      <a:pt x="4778" y="6555"/>
                    </a:lnTo>
                    <a:lnTo>
                      <a:pt x="4790" y="6564"/>
                    </a:lnTo>
                    <a:lnTo>
                      <a:pt x="4802" y="6573"/>
                    </a:lnTo>
                    <a:lnTo>
                      <a:pt x="4813" y="6584"/>
                    </a:lnTo>
                    <a:lnTo>
                      <a:pt x="4823" y="6596"/>
                    </a:lnTo>
                    <a:lnTo>
                      <a:pt x="4832" y="6608"/>
                    </a:lnTo>
                    <a:lnTo>
                      <a:pt x="4840" y="6622"/>
                    </a:lnTo>
                    <a:lnTo>
                      <a:pt x="4847" y="6637"/>
                    </a:lnTo>
                    <a:lnTo>
                      <a:pt x="4852" y="6651"/>
                    </a:lnTo>
                    <a:lnTo>
                      <a:pt x="4855" y="6666"/>
                    </a:lnTo>
                    <a:lnTo>
                      <a:pt x="4857" y="6681"/>
                    </a:lnTo>
                    <a:lnTo>
                      <a:pt x="4858" y="6698"/>
                    </a:lnTo>
                    <a:lnTo>
                      <a:pt x="4857" y="6713"/>
                    </a:lnTo>
                    <a:lnTo>
                      <a:pt x="4855" y="6728"/>
                    </a:lnTo>
                    <a:lnTo>
                      <a:pt x="4852" y="6744"/>
                    </a:lnTo>
                    <a:lnTo>
                      <a:pt x="4849" y="6760"/>
                    </a:lnTo>
                    <a:lnTo>
                      <a:pt x="4841" y="6791"/>
                    </a:lnTo>
                    <a:lnTo>
                      <a:pt x="4833" y="6823"/>
                    </a:lnTo>
                    <a:lnTo>
                      <a:pt x="4825" y="6852"/>
                    </a:lnTo>
                    <a:lnTo>
                      <a:pt x="4865" y="6886"/>
                    </a:lnTo>
                    <a:lnTo>
                      <a:pt x="4908" y="6918"/>
                    </a:lnTo>
                    <a:lnTo>
                      <a:pt x="4992" y="6983"/>
                    </a:lnTo>
                    <a:lnTo>
                      <a:pt x="5035" y="7015"/>
                    </a:lnTo>
                    <a:lnTo>
                      <a:pt x="5076" y="7049"/>
                    </a:lnTo>
                    <a:lnTo>
                      <a:pt x="5096" y="7066"/>
                    </a:lnTo>
                    <a:lnTo>
                      <a:pt x="5115" y="7084"/>
                    </a:lnTo>
                    <a:lnTo>
                      <a:pt x="5135" y="7103"/>
                    </a:lnTo>
                    <a:lnTo>
                      <a:pt x="5153" y="7122"/>
                    </a:lnTo>
                    <a:lnTo>
                      <a:pt x="5166" y="7138"/>
                    </a:lnTo>
                    <a:lnTo>
                      <a:pt x="5179" y="7155"/>
                    </a:lnTo>
                    <a:lnTo>
                      <a:pt x="5189" y="7174"/>
                    </a:lnTo>
                    <a:lnTo>
                      <a:pt x="5198" y="7193"/>
                    </a:lnTo>
                    <a:lnTo>
                      <a:pt x="5205" y="7213"/>
                    </a:lnTo>
                    <a:lnTo>
                      <a:pt x="5211" y="7233"/>
                    </a:lnTo>
                    <a:lnTo>
                      <a:pt x="5215" y="7253"/>
                    </a:lnTo>
                    <a:lnTo>
                      <a:pt x="5218" y="7274"/>
                    </a:lnTo>
                    <a:lnTo>
                      <a:pt x="5220" y="7294"/>
                    </a:lnTo>
                    <a:lnTo>
                      <a:pt x="5221" y="7316"/>
                    </a:lnTo>
                    <a:lnTo>
                      <a:pt x="5220" y="7337"/>
                    </a:lnTo>
                    <a:lnTo>
                      <a:pt x="5217" y="7359"/>
                    </a:lnTo>
                    <a:lnTo>
                      <a:pt x="5215" y="7379"/>
                    </a:lnTo>
                    <a:lnTo>
                      <a:pt x="5211" y="7401"/>
                    </a:lnTo>
                    <a:lnTo>
                      <a:pt x="5207" y="7422"/>
                    </a:lnTo>
                    <a:lnTo>
                      <a:pt x="5201" y="7441"/>
                    </a:lnTo>
                    <a:lnTo>
                      <a:pt x="5214" y="7453"/>
                    </a:lnTo>
                    <a:lnTo>
                      <a:pt x="5227" y="7465"/>
                    </a:lnTo>
                    <a:lnTo>
                      <a:pt x="5239" y="7478"/>
                    </a:lnTo>
                    <a:lnTo>
                      <a:pt x="5250" y="7492"/>
                    </a:lnTo>
                    <a:lnTo>
                      <a:pt x="5261" y="7506"/>
                    </a:lnTo>
                    <a:lnTo>
                      <a:pt x="5270" y="7522"/>
                    </a:lnTo>
                    <a:lnTo>
                      <a:pt x="5279" y="7537"/>
                    </a:lnTo>
                    <a:lnTo>
                      <a:pt x="5287" y="7552"/>
                    </a:lnTo>
                    <a:lnTo>
                      <a:pt x="5293" y="7568"/>
                    </a:lnTo>
                    <a:lnTo>
                      <a:pt x="5299" y="7585"/>
                    </a:lnTo>
                    <a:lnTo>
                      <a:pt x="5304" y="7602"/>
                    </a:lnTo>
                    <a:lnTo>
                      <a:pt x="5308" y="7619"/>
                    </a:lnTo>
                    <a:lnTo>
                      <a:pt x="5310" y="7637"/>
                    </a:lnTo>
                    <a:lnTo>
                      <a:pt x="5311" y="7654"/>
                    </a:lnTo>
                    <a:lnTo>
                      <a:pt x="5310" y="7672"/>
                    </a:lnTo>
                    <a:lnTo>
                      <a:pt x="5308" y="7689"/>
                    </a:lnTo>
                    <a:lnTo>
                      <a:pt x="5307" y="7708"/>
                    </a:lnTo>
                    <a:lnTo>
                      <a:pt x="5303" y="7725"/>
                    </a:lnTo>
                    <a:lnTo>
                      <a:pt x="5298" y="7741"/>
                    </a:lnTo>
                    <a:lnTo>
                      <a:pt x="5291" y="7756"/>
                    </a:lnTo>
                    <a:lnTo>
                      <a:pt x="5284" y="7771"/>
                    </a:lnTo>
                    <a:lnTo>
                      <a:pt x="5274" y="7785"/>
                    </a:lnTo>
                    <a:lnTo>
                      <a:pt x="5264" y="7798"/>
                    </a:lnTo>
                    <a:lnTo>
                      <a:pt x="5252" y="7811"/>
                    </a:lnTo>
                    <a:lnTo>
                      <a:pt x="5240" y="7823"/>
                    </a:lnTo>
                    <a:lnTo>
                      <a:pt x="5227" y="7834"/>
                    </a:lnTo>
                    <a:lnTo>
                      <a:pt x="5213" y="7844"/>
                    </a:lnTo>
                    <a:lnTo>
                      <a:pt x="5199" y="7854"/>
                    </a:lnTo>
                    <a:lnTo>
                      <a:pt x="5170" y="7873"/>
                    </a:lnTo>
                    <a:lnTo>
                      <a:pt x="5140" y="7888"/>
                    </a:lnTo>
                    <a:lnTo>
                      <a:pt x="5108" y="7904"/>
                    </a:lnTo>
                    <a:lnTo>
                      <a:pt x="5074" y="7918"/>
                    </a:lnTo>
                    <a:lnTo>
                      <a:pt x="5041" y="7931"/>
                    </a:lnTo>
                    <a:lnTo>
                      <a:pt x="5008" y="7944"/>
                    </a:lnTo>
                    <a:lnTo>
                      <a:pt x="4974" y="7956"/>
                    </a:lnTo>
                    <a:lnTo>
                      <a:pt x="4939" y="7968"/>
                    </a:lnTo>
                    <a:lnTo>
                      <a:pt x="4904" y="7978"/>
                    </a:lnTo>
                    <a:lnTo>
                      <a:pt x="4870" y="7988"/>
                    </a:lnTo>
                    <a:lnTo>
                      <a:pt x="4800" y="8006"/>
                    </a:lnTo>
                    <a:lnTo>
                      <a:pt x="4730" y="8023"/>
                    </a:lnTo>
                    <a:lnTo>
                      <a:pt x="4660" y="8038"/>
                    </a:lnTo>
                    <a:lnTo>
                      <a:pt x="4589" y="8052"/>
                    </a:lnTo>
                    <a:lnTo>
                      <a:pt x="4508" y="8066"/>
                    </a:lnTo>
                    <a:lnTo>
                      <a:pt x="4426" y="8079"/>
                    </a:lnTo>
                    <a:lnTo>
                      <a:pt x="4345" y="8091"/>
                    </a:lnTo>
                    <a:lnTo>
                      <a:pt x="4263" y="8102"/>
                    </a:lnTo>
                    <a:lnTo>
                      <a:pt x="4180" y="8112"/>
                    </a:lnTo>
                    <a:lnTo>
                      <a:pt x="4099" y="8119"/>
                    </a:lnTo>
                    <a:lnTo>
                      <a:pt x="4016" y="8127"/>
                    </a:lnTo>
                    <a:lnTo>
                      <a:pt x="3935" y="8133"/>
                    </a:lnTo>
                    <a:lnTo>
                      <a:pt x="3852" y="8137"/>
                    </a:lnTo>
                    <a:lnTo>
                      <a:pt x="3770" y="8140"/>
                    </a:lnTo>
                    <a:lnTo>
                      <a:pt x="3687" y="8141"/>
                    </a:lnTo>
                    <a:lnTo>
                      <a:pt x="3604" y="8141"/>
                    </a:lnTo>
                    <a:lnTo>
                      <a:pt x="3522" y="8139"/>
                    </a:lnTo>
                    <a:lnTo>
                      <a:pt x="3439" y="8136"/>
                    </a:lnTo>
                    <a:lnTo>
                      <a:pt x="3358" y="8131"/>
                    </a:lnTo>
                    <a:lnTo>
                      <a:pt x="3275" y="8125"/>
                    </a:lnTo>
                    <a:lnTo>
                      <a:pt x="3157" y="8113"/>
                    </a:lnTo>
                    <a:lnTo>
                      <a:pt x="3038" y="8100"/>
                    </a:lnTo>
                    <a:lnTo>
                      <a:pt x="2920" y="8085"/>
                    </a:lnTo>
                    <a:lnTo>
                      <a:pt x="2860" y="8076"/>
                    </a:lnTo>
                    <a:lnTo>
                      <a:pt x="2801" y="8066"/>
                    </a:lnTo>
                    <a:lnTo>
                      <a:pt x="2742" y="8055"/>
                    </a:lnTo>
                    <a:lnTo>
                      <a:pt x="2684" y="8044"/>
                    </a:lnTo>
                    <a:lnTo>
                      <a:pt x="2626" y="8033"/>
                    </a:lnTo>
                    <a:lnTo>
                      <a:pt x="2567" y="8019"/>
                    </a:lnTo>
                    <a:lnTo>
                      <a:pt x="2510" y="8005"/>
                    </a:lnTo>
                    <a:lnTo>
                      <a:pt x="2452" y="7990"/>
                    </a:lnTo>
                    <a:lnTo>
                      <a:pt x="2395" y="7974"/>
                    </a:lnTo>
                    <a:lnTo>
                      <a:pt x="2338" y="7955"/>
                    </a:lnTo>
                    <a:lnTo>
                      <a:pt x="2296" y="7940"/>
                    </a:lnTo>
                    <a:lnTo>
                      <a:pt x="2254" y="7925"/>
                    </a:lnTo>
                    <a:lnTo>
                      <a:pt x="2213" y="7908"/>
                    </a:lnTo>
                    <a:lnTo>
                      <a:pt x="2192" y="7898"/>
                    </a:lnTo>
                    <a:lnTo>
                      <a:pt x="2172" y="7888"/>
                    </a:lnTo>
                    <a:lnTo>
                      <a:pt x="2152" y="7877"/>
                    </a:lnTo>
                    <a:lnTo>
                      <a:pt x="2134" y="7866"/>
                    </a:lnTo>
                    <a:lnTo>
                      <a:pt x="2115" y="7853"/>
                    </a:lnTo>
                    <a:lnTo>
                      <a:pt x="2097" y="7840"/>
                    </a:lnTo>
                    <a:lnTo>
                      <a:pt x="2080" y="7826"/>
                    </a:lnTo>
                    <a:lnTo>
                      <a:pt x="2064" y="7811"/>
                    </a:lnTo>
                    <a:lnTo>
                      <a:pt x="2049" y="7796"/>
                    </a:lnTo>
                    <a:lnTo>
                      <a:pt x="2034" y="7778"/>
                    </a:lnTo>
                    <a:lnTo>
                      <a:pt x="2028" y="7767"/>
                    </a:lnTo>
                    <a:lnTo>
                      <a:pt x="2023" y="7756"/>
                    </a:lnTo>
                    <a:lnTo>
                      <a:pt x="2014" y="7735"/>
                    </a:lnTo>
                    <a:lnTo>
                      <a:pt x="2009" y="7712"/>
                    </a:lnTo>
                    <a:lnTo>
                      <a:pt x="2005" y="7689"/>
                    </a:lnTo>
                    <a:lnTo>
                      <a:pt x="2003" y="7666"/>
                    </a:lnTo>
                    <a:lnTo>
                      <a:pt x="2004" y="7642"/>
                    </a:lnTo>
                    <a:lnTo>
                      <a:pt x="2008" y="7619"/>
                    </a:lnTo>
                    <a:lnTo>
                      <a:pt x="2012" y="7597"/>
                    </a:lnTo>
                    <a:lnTo>
                      <a:pt x="2019" y="7575"/>
                    </a:lnTo>
                    <a:lnTo>
                      <a:pt x="2027" y="7553"/>
                    </a:lnTo>
                    <a:lnTo>
                      <a:pt x="2038" y="7533"/>
                    </a:lnTo>
                    <a:lnTo>
                      <a:pt x="2050" y="7512"/>
                    </a:lnTo>
                    <a:lnTo>
                      <a:pt x="2063" y="7492"/>
                    </a:lnTo>
                    <a:lnTo>
                      <a:pt x="2078" y="7475"/>
                    </a:lnTo>
                    <a:lnTo>
                      <a:pt x="2095" y="7459"/>
                    </a:lnTo>
                    <a:lnTo>
                      <a:pt x="2113" y="7443"/>
                    </a:lnTo>
                    <a:lnTo>
                      <a:pt x="2108" y="7424"/>
                    </a:lnTo>
                    <a:lnTo>
                      <a:pt x="2103" y="7404"/>
                    </a:lnTo>
                    <a:lnTo>
                      <a:pt x="2100" y="7385"/>
                    </a:lnTo>
                    <a:lnTo>
                      <a:pt x="2097" y="7365"/>
                    </a:lnTo>
                    <a:lnTo>
                      <a:pt x="2095" y="7346"/>
                    </a:lnTo>
                    <a:lnTo>
                      <a:pt x="2094" y="7326"/>
                    </a:lnTo>
                    <a:lnTo>
                      <a:pt x="2094" y="7306"/>
                    </a:lnTo>
                    <a:lnTo>
                      <a:pt x="2095" y="7286"/>
                    </a:lnTo>
                    <a:lnTo>
                      <a:pt x="2097" y="7266"/>
                    </a:lnTo>
                    <a:lnTo>
                      <a:pt x="2099" y="7247"/>
                    </a:lnTo>
                    <a:lnTo>
                      <a:pt x="2104" y="7228"/>
                    </a:lnTo>
                    <a:lnTo>
                      <a:pt x="2110" y="7210"/>
                    </a:lnTo>
                    <a:lnTo>
                      <a:pt x="2116" y="7191"/>
                    </a:lnTo>
                    <a:lnTo>
                      <a:pt x="2125" y="7174"/>
                    </a:lnTo>
                    <a:lnTo>
                      <a:pt x="2136" y="7156"/>
                    </a:lnTo>
                    <a:lnTo>
                      <a:pt x="2148" y="7140"/>
                    </a:lnTo>
                    <a:lnTo>
                      <a:pt x="2166" y="7119"/>
                    </a:lnTo>
                    <a:lnTo>
                      <a:pt x="2185" y="7099"/>
                    </a:lnTo>
                    <a:lnTo>
                      <a:pt x="2205" y="7079"/>
                    </a:lnTo>
                    <a:lnTo>
                      <a:pt x="2226" y="7061"/>
                    </a:lnTo>
                    <a:lnTo>
                      <a:pt x="2247" y="7042"/>
                    </a:lnTo>
                    <a:lnTo>
                      <a:pt x="2269" y="7025"/>
                    </a:lnTo>
                    <a:lnTo>
                      <a:pt x="2312" y="6990"/>
                    </a:lnTo>
                    <a:lnTo>
                      <a:pt x="2402" y="6923"/>
                    </a:lnTo>
                    <a:lnTo>
                      <a:pt x="2446" y="6889"/>
                    </a:lnTo>
                    <a:lnTo>
                      <a:pt x="2489" y="6853"/>
                    </a:lnTo>
                    <a:lnTo>
                      <a:pt x="2483" y="6824"/>
                    </a:lnTo>
                    <a:lnTo>
                      <a:pt x="2474" y="6794"/>
                    </a:lnTo>
                    <a:lnTo>
                      <a:pt x="2466" y="6764"/>
                    </a:lnTo>
                    <a:lnTo>
                      <a:pt x="2460" y="6734"/>
                    </a:lnTo>
                    <a:lnTo>
                      <a:pt x="2458" y="6718"/>
                    </a:lnTo>
                    <a:lnTo>
                      <a:pt x="2457" y="6703"/>
                    </a:lnTo>
                    <a:lnTo>
                      <a:pt x="2457" y="6688"/>
                    </a:lnTo>
                    <a:lnTo>
                      <a:pt x="2458" y="6674"/>
                    </a:lnTo>
                    <a:lnTo>
                      <a:pt x="2460" y="6659"/>
                    </a:lnTo>
                    <a:lnTo>
                      <a:pt x="2464" y="6644"/>
                    </a:lnTo>
                    <a:lnTo>
                      <a:pt x="2470" y="6630"/>
                    </a:lnTo>
                    <a:lnTo>
                      <a:pt x="2477" y="6616"/>
                    </a:lnTo>
                    <a:lnTo>
                      <a:pt x="2486" y="6602"/>
                    </a:lnTo>
                    <a:lnTo>
                      <a:pt x="2495" y="6590"/>
                    </a:lnTo>
                    <a:lnTo>
                      <a:pt x="2505" y="6579"/>
                    </a:lnTo>
                    <a:lnTo>
                      <a:pt x="2516" y="6569"/>
                    </a:lnTo>
                    <a:lnTo>
                      <a:pt x="2528" y="6561"/>
                    </a:lnTo>
                    <a:lnTo>
                      <a:pt x="2541" y="6552"/>
                    </a:lnTo>
                    <a:lnTo>
                      <a:pt x="2567" y="6537"/>
                    </a:lnTo>
                    <a:lnTo>
                      <a:pt x="2595" y="6522"/>
                    </a:lnTo>
                    <a:lnTo>
                      <a:pt x="2622" y="6508"/>
                    </a:lnTo>
                    <a:lnTo>
                      <a:pt x="2635" y="6499"/>
                    </a:lnTo>
                    <a:lnTo>
                      <a:pt x="2647" y="6491"/>
                    </a:lnTo>
                    <a:lnTo>
                      <a:pt x="2659" y="6481"/>
                    </a:lnTo>
                    <a:lnTo>
                      <a:pt x="2671" y="6472"/>
                    </a:lnTo>
                    <a:lnTo>
                      <a:pt x="2705" y="6440"/>
                    </a:lnTo>
                    <a:lnTo>
                      <a:pt x="2739" y="6406"/>
                    </a:lnTo>
                    <a:lnTo>
                      <a:pt x="2773" y="6374"/>
                    </a:lnTo>
                    <a:lnTo>
                      <a:pt x="2807" y="6339"/>
                    </a:lnTo>
                    <a:lnTo>
                      <a:pt x="2839" y="6305"/>
                    </a:lnTo>
                    <a:lnTo>
                      <a:pt x="2871" y="6269"/>
                    </a:lnTo>
                    <a:lnTo>
                      <a:pt x="2901" y="6234"/>
                    </a:lnTo>
                    <a:lnTo>
                      <a:pt x="2932" y="6197"/>
                    </a:lnTo>
                    <a:lnTo>
                      <a:pt x="2960" y="6159"/>
                    </a:lnTo>
                    <a:lnTo>
                      <a:pt x="2987" y="6119"/>
                    </a:lnTo>
                    <a:lnTo>
                      <a:pt x="3013" y="6080"/>
                    </a:lnTo>
                    <a:lnTo>
                      <a:pt x="3038" y="6040"/>
                    </a:lnTo>
                    <a:lnTo>
                      <a:pt x="3061" y="5999"/>
                    </a:lnTo>
                    <a:lnTo>
                      <a:pt x="3082" y="5956"/>
                    </a:lnTo>
                    <a:lnTo>
                      <a:pt x="3101" y="5913"/>
                    </a:lnTo>
                    <a:lnTo>
                      <a:pt x="3119" y="5868"/>
                    </a:lnTo>
                    <a:lnTo>
                      <a:pt x="3129" y="5837"/>
                    </a:lnTo>
                    <a:lnTo>
                      <a:pt x="3138" y="5805"/>
                    </a:lnTo>
                    <a:lnTo>
                      <a:pt x="3146" y="5774"/>
                    </a:lnTo>
                    <a:lnTo>
                      <a:pt x="3151" y="5742"/>
                    </a:lnTo>
                    <a:lnTo>
                      <a:pt x="3155" y="5710"/>
                    </a:lnTo>
                    <a:lnTo>
                      <a:pt x="3159" y="5678"/>
                    </a:lnTo>
                    <a:lnTo>
                      <a:pt x="3161" y="5646"/>
                    </a:lnTo>
                    <a:lnTo>
                      <a:pt x="3163" y="5613"/>
                    </a:lnTo>
                    <a:lnTo>
                      <a:pt x="3164" y="5548"/>
                    </a:lnTo>
                    <a:lnTo>
                      <a:pt x="3165" y="5481"/>
                    </a:lnTo>
                    <a:lnTo>
                      <a:pt x="3167" y="5416"/>
                    </a:lnTo>
                    <a:lnTo>
                      <a:pt x="3169" y="5384"/>
                    </a:lnTo>
                    <a:lnTo>
                      <a:pt x="3172" y="5352"/>
                    </a:lnTo>
                    <a:lnTo>
                      <a:pt x="3125" y="5337"/>
                    </a:lnTo>
                    <a:lnTo>
                      <a:pt x="3077" y="5321"/>
                    </a:lnTo>
                    <a:lnTo>
                      <a:pt x="3053" y="5312"/>
                    </a:lnTo>
                    <a:lnTo>
                      <a:pt x="3030" y="5303"/>
                    </a:lnTo>
                    <a:lnTo>
                      <a:pt x="3008" y="5292"/>
                    </a:lnTo>
                    <a:lnTo>
                      <a:pt x="2985" y="5281"/>
                    </a:lnTo>
                    <a:lnTo>
                      <a:pt x="2963" y="5269"/>
                    </a:lnTo>
                    <a:lnTo>
                      <a:pt x="2942" y="5256"/>
                    </a:lnTo>
                    <a:lnTo>
                      <a:pt x="2923" y="5242"/>
                    </a:lnTo>
                    <a:lnTo>
                      <a:pt x="2903" y="5226"/>
                    </a:lnTo>
                    <a:lnTo>
                      <a:pt x="2886" y="5210"/>
                    </a:lnTo>
                    <a:lnTo>
                      <a:pt x="2870" y="5191"/>
                    </a:lnTo>
                    <a:lnTo>
                      <a:pt x="2855" y="5171"/>
                    </a:lnTo>
                    <a:lnTo>
                      <a:pt x="2842" y="5149"/>
                    </a:lnTo>
                    <a:lnTo>
                      <a:pt x="2838" y="5137"/>
                    </a:lnTo>
                    <a:lnTo>
                      <a:pt x="2834" y="5126"/>
                    </a:lnTo>
                    <a:lnTo>
                      <a:pt x="2830" y="5114"/>
                    </a:lnTo>
                    <a:lnTo>
                      <a:pt x="2827" y="5102"/>
                    </a:lnTo>
                    <a:lnTo>
                      <a:pt x="2824" y="5079"/>
                    </a:lnTo>
                    <a:lnTo>
                      <a:pt x="2823" y="5055"/>
                    </a:lnTo>
                    <a:lnTo>
                      <a:pt x="2824" y="5031"/>
                    </a:lnTo>
                    <a:lnTo>
                      <a:pt x="2827" y="5009"/>
                    </a:lnTo>
                    <a:lnTo>
                      <a:pt x="2833" y="4986"/>
                    </a:lnTo>
                    <a:lnTo>
                      <a:pt x="2840" y="4963"/>
                    </a:lnTo>
                    <a:lnTo>
                      <a:pt x="2850" y="4942"/>
                    </a:lnTo>
                    <a:lnTo>
                      <a:pt x="2861" y="4921"/>
                    </a:lnTo>
                    <a:lnTo>
                      <a:pt x="2874" y="4901"/>
                    </a:lnTo>
                    <a:lnTo>
                      <a:pt x="2889" y="4881"/>
                    </a:lnTo>
                    <a:lnTo>
                      <a:pt x="2905" y="4864"/>
                    </a:lnTo>
                    <a:lnTo>
                      <a:pt x="2923" y="4848"/>
                    </a:lnTo>
                    <a:lnTo>
                      <a:pt x="2941" y="4833"/>
                    </a:lnTo>
                    <a:lnTo>
                      <a:pt x="2961" y="4819"/>
                    </a:lnTo>
                    <a:lnTo>
                      <a:pt x="2965" y="4798"/>
                    </a:lnTo>
                    <a:lnTo>
                      <a:pt x="2973" y="4776"/>
                    </a:lnTo>
                    <a:lnTo>
                      <a:pt x="2982" y="4755"/>
                    </a:lnTo>
                    <a:lnTo>
                      <a:pt x="2991" y="4736"/>
                    </a:lnTo>
                    <a:lnTo>
                      <a:pt x="3003" y="4717"/>
                    </a:lnTo>
                    <a:lnTo>
                      <a:pt x="3016" y="4700"/>
                    </a:lnTo>
                    <a:lnTo>
                      <a:pt x="3032" y="4683"/>
                    </a:lnTo>
                    <a:lnTo>
                      <a:pt x="3047" y="4666"/>
                    </a:lnTo>
                    <a:lnTo>
                      <a:pt x="3048" y="4643"/>
                    </a:lnTo>
                    <a:lnTo>
                      <a:pt x="3050" y="4622"/>
                    </a:lnTo>
                    <a:lnTo>
                      <a:pt x="3055" y="4576"/>
                    </a:lnTo>
                    <a:lnTo>
                      <a:pt x="3016" y="4565"/>
                    </a:lnTo>
                    <a:lnTo>
                      <a:pt x="2978" y="4553"/>
                    </a:lnTo>
                    <a:lnTo>
                      <a:pt x="2940" y="4541"/>
                    </a:lnTo>
                    <a:lnTo>
                      <a:pt x="2902" y="4527"/>
                    </a:lnTo>
                    <a:lnTo>
                      <a:pt x="2864" y="4513"/>
                    </a:lnTo>
                    <a:lnTo>
                      <a:pt x="2827" y="4498"/>
                    </a:lnTo>
                    <a:lnTo>
                      <a:pt x="2790" y="4481"/>
                    </a:lnTo>
                    <a:lnTo>
                      <a:pt x="2754" y="4465"/>
                    </a:lnTo>
                    <a:lnTo>
                      <a:pt x="2717" y="4448"/>
                    </a:lnTo>
                    <a:lnTo>
                      <a:pt x="2682" y="4429"/>
                    </a:lnTo>
                    <a:lnTo>
                      <a:pt x="2647" y="4410"/>
                    </a:lnTo>
                    <a:lnTo>
                      <a:pt x="2612" y="4390"/>
                    </a:lnTo>
                    <a:lnTo>
                      <a:pt x="2577" y="4369"/>
                    </a:lnTo>
                    <a:lnTo>
                      <a:pt x="2542" y="4349"/>
                    </a:lnTo>
                    <a:lnTo>
                      <a:pt x="2509" y="4327"/>
                    </a:lnTo>
                    <a:lnTo>
                      <a:pt x="2476" y="4304"/>
                    </a:lnTo>
                    <a:lnTo>
                      <a:pt x="2444" y="4280"/>
                    </a:lnTo>
                    <a:lnTo>
                      <a:pt x="2411" y="4256"/>
                    </a:lnTo>
                    <a:lnTo>
                      <a:pt x="2379" y="4231"/>
                    </a:lnTo>
                    <a:lnTo>
                      <a:pt x="2348" y="4206"/>
                    </a:lnTo>
                    <a:lnTo>
                      <a:pt x="2317" y="4180"/>
                    </a:lnTo>
                    <a:lnTo>
                      <a:pt x="2287" y="4153"/>
                    </a:lnTo>
                    <a:lnTo>
                      <a:pt x="2258" y="4126"/>
                    </a:lnTo>
                    <a:lnTo>
                      <a:pt x="2228" y="4099"/>
                    </a:lnTo>
                    <a:lnTo>
                      <a:pt x="2200" y="4069"/>
                    </a:lnTo>
                    <a:lnTo>
                      <a:pt x="2173" y="4041"/>
                    </a:lnTo>
                    <a:lnTo>
                      <a:pt x="2146" y="4011"/>
                    </a:lnTo>
                    <a:lnTo>
                      <a:pt x="2119" y="3980"/>
                    </a:lnTo>
                    <a:lnTo>
                      <a:pt x="2094" y="3950"/>
                    </a:lnTo>
                    <a:lnTo>
                      <a:pt x="2069" y="3918"/>
                    </a:lnTo>
                    <a:lnTo>
                      <a:pt x="2044" y="3887"/>
                    </a:lnTo>
                    <a:lnTo>
                      <a:pt x="2020" y="3854"/>
                    </a:lnTo>
                    <a:lnTo>
                      <a:pt x="1991" y="3861"/>
                    </a:lnTo>
                    <a:lnTo>
                      <a:pt x="1963" y="3866"/>
                    </a:lnTo>
                    <a:lnTo>
                      <a:pt x="1934" y="3871"/>
                    </a:lnTo>
                    <a:lnTo>
                      <a:pt x="1905" y="3874"/>
                    </a:lnTo>
                    <a:lnTo>
                      <a:pt x="1876" y="3876"/>
                    </a:lnTo>
                    <a:lnTo>
                      <a:pt x="1848" y="3877"/>
                    </a:lnTo>
                    <a:lnTo>
                      <a:pt x="1819" y="3876"/>
                    </a:lnTo>
                    <a:lnTo>
                      <a:pt x="1789" y="3875"/>
                    </a:lnTo>
                    <a:lnTo>
                      <a:pt x="1761" y="3873"/>
                    </a:lnTo>
                    <a:lnTo>
                      <a:pt x="1732" y="3868"/>
                    </a:lnTo>
                    <a:lnTo>
                      <a:pt x="1703" y="3863"/>
                    </a:lnTo>
                    <a:lnTo>
                      <a:pt x="1675" y="3858"/>
                    </a:lnTo>
                    <a:lnTo>
                      <a:pt x="1647" y="3850"/>
                    </a:lnTo>
                    <a:lnTo>
                      <a:pt x="1619" y="3841"/>
                    </a:lnTo>
                    <a:lnTo>
                      <a:pt x="1591" y="3831"/>
                    </a:lnTo>
                    <a:lnTo>
                      <a:pt x="1564" y="3822"/>
                    </a:lnTo>
                    <a:lnTo>
                      <a:pt x="1548" y="3814"/>
                    </a:lnTo>
                    <a:lnTo>
                      <a:pt x="1532" y="3805"/>
                    </a:lnTo>
                    <a:lnTo>
                      <a:pt x="1515" y="3797"/>
                    </a:lnTo>
                    <a:lnTo>
                      <a:pt x="1500" y="3787"/>
                    </a:lnTo>
                    <a:lnTo>
                      <a:pt x="1485" y="3777"/>
                    </a:lnTo>
                    <a:lnTo>
                      <a:pt x="1470" y="3766"/>
                    </a:lnTo>
                    <a:lnTo>
                      <a:pt x="1456" y="3754"/>
                    </a:lnTo>
                    <a:lnTo>
                      <a:pt x="1441" y="3742"/>
                    </a:lnTo>
                    <a:lnTo>
                      <a:pt x="1429" y="3729"/>
                    </a:lnTo>
                    <a:lnTo>
                      <a:pt x="1416" y="3716"/>
                    </a:lnTo>
                    <a:lnTo>
                      <a:pt x="1406" y="3702"/>
                    </a:lnTo>
                    <a:lnTo>
                      <a:pt x="1396" y="3687"/>
                    </a:lnTo>
                    <a:lnTo>
                      <a:pt x="1386" y="3672"/>
                    </a:lnTo>
                    <a:lnTo>
                      <a:pt x="1378" y="3655"/>
                    </a:lnTo>
                    <a:lnTo>
                      <a:pt x="1372" y="3638"/>
                    </a:lnTo>
                    <a:lnTo>
                      <a:pt x="1366" y="3619"/>
                    </a:lnTo>
                    <a:lnTo>
                      <a:pt x="1362" y="3599"/>
                    </a:lnTo>
                    <a:lnTo>
                      <a:pt x="1359" y="3577"/>
                    </a:lnTo>
                    <a:lnTo>
                      <a:pt x="1359" y="3556"/>
                    </a:lnTo>
                    <a:lnTo>
                      <a:pt x="1360" y="3536"/>
                    </a:lnTo>
                    <a:lnTo>
                      <a:pt x="1363" y="3514"/>
                    </a:lnTo>
                    <a:lnTo>
                      <a:pt x="1367" y="3493"/>
                    </a:lnTo>
                    <a:lnTo>
                      <a:pt x="1374" y="3474"/>
                    </a:lnTo>
                    <a:lnTo>
                      <a:pt x="1382" y="3454"/>
                    </a:lnTo>
                    <a:lnTo>
                      <a:pt x="1390" y="3435"/>
                    </a:lnTo>
                    <a:lnTo>
                      <a:pt x="1401" y="3416"/>
                    </a:lnTo>
                    <a:lnTo>
                      <a:pt x="1412" y="3398"/>
                    </a:lnTo>
                    <a:lnTo>
                      <a:pt x="1425" y="3380"/>
                    </a:lnTo>
                    <a:lnTo>
                      <a:pt x="1439" y="3364"/>
                    </a:lnTo>
                    <a:lnTo>
                      <a:pt x="1454" y="3349"/>
                    </a:lnTo>
                    <a:lnTo>
                      <a:pt x="1470" y="3335"/>
                    </a:lnTo>
                    <a:lnTo>
                      <a:pt x="1486" y="3322"/>
                    </a:lnTo>
                    <a:lnTo>
                      <a:pt x="1497" y="3313"/>
                    </a:lnTo>
                    <a:lnTo>
                      <a:pt x="1507" y="3305"/>
                    </a:lnTo>
                    <a:lnTo>
                      <a:pt x="1529" y="3292"/>
                    </a:lnTo>
                    <a:lnTo>
                      <a:pt x="1552" y="3279"/>
                    </a:lnTo>
                    <a:lnTo>
                      <a:pt x="1576" y="3268"/>
                    </a:lnTo>
                    <a:lnTo>
                      <a:pt x="1600" y="3259"/>
                    </a:lnTo>
                    <a:lnTo>
                      <a:pt x="1624" y="3249"/>
                    </a:lnTo>
                    <a:lnTo>
                      <a:pt x="1673" y="3230"/>
                    </a:lnTo>
                    <a:lnTo>
                      <a:pt x="1679" y="3224"/>
                    </a:lnTo>
                    <a:lnTo>
                      <a:pt x="1685" y="3218"/>
                    </a:lnTo>
                    <a:lnTo>
                      <a:pt x="1689" y="3211"/>
                    </a:lnTo>
                    <a:lnTo>
                      <a:pt x="1691" y="3204"/>
                    </a:lnTo>
                    <a:lnTo>
                      <a:pt x="1692" y="3197"/>
                    </a:lnTo>
                    <a:lnTo>
                      <a:pt x="1691" y="3189"/>
                    </a:lnTo>
                    <a:lnTo>
                      <a:pt x="1690" y="3181"/>
                    </a:lnTo>
                    <a:lnTo>
                      <a:pt x="1688" y="3174"/>
                    </a:lnTo>
                    <a:lnTo>
                      <a:pt x="1682" y="3159"/>
                    </a:lnTo>
                    <a:lnTo>
                      <a:pt x="1673" y="3143"/>
                    </a:lnTo>
                    <a:lnTo>
                      <a:pt x="1663" y="3129"/>
                    </a:lnTo>
                    <a:lnTo>
                      <a:pt x="1654" y="3117"/>
                    </a:lnTo>
                    <a:lnTo>
                      <a:pt x="1640" y="3101"/>
                    </a:lnTo>
                    <a:lnTo>
                      <a:pt x="1625" y="3085"/>
                    </a:lnTo>
                    <a:lnTo>
                      <a:pt x="1596" y="3055"/>
                    </a:lnTo>
                    <a:lnTo>
                      <a:pt x="1564" y="3026"/>
                    </a:lnTo>
                    <a:lnTo>
                      <a:pt x="1532" y="3000"/>
                    </a:lnTo>
                    <a:lnTo>
                      <a:pt x="1497" y="2975"/>
                    </a:lnTo>
                    <a:lnTo>
                      <a:pt x="1462" y="2951"/>
                    </a:lnTo>
                    <a:lnTo>
                      <a:pt x="1426" y="2928"/>
                    </a:lnTo>
                    <a:lnTo>
                      <a:pt x="1389" y="2908"/>
                    </a:lnTo>
                    <a:lnTo>
                      <a:pt x="1352" y="2887"/>
                    </a:lnTo>
                    <a:lnTo>
                      <a:pt x="1314" y="2867"/>
                    </a:lnTo>
                    <a:lnTo>
                      <a:pt x="1237" y="2829"/>
                    </a:lnTo>
                    <a:lnTo>
                      <a:pt x="1160" y="2793"/>
                    </a:lnTo>
                    <a:lnTo>
                      <a:pt x="1084" y="2756"/>
                    </a:lnTo>
                    <a:lnTo>
                      <a:pt x="1029" y="2727"/>
                    </a:lnTo>
                    <a:lnTo>
                      <a:pt x="977" y="2697"/>
                    </a:lnTo>
                    <a:lnTo>
                      <a:pt x="925" y="2664"/>
                    </a:lnTo>
                    <a:lnTo>
                      <a:pt x="874" y="2630"/>
                    </a:lnTo>
                    <a:lnTo>
                      <a:pt x="823" y="2596"/>
                    </a:lnTo>
                    <a:lnTo>
                      <a:pt x="774" y="2560"/>
                    </a:lnTo>
                    <a:lnTo>
                      <a:pt x="725" y="2522"/>
                    </a:lnTo>
                    <a:lnTo>
                      <a:pt x="678" y="2484"/>
                    </a:lnTo>
                    <a:lnTo>
                      <a:pt x="632" y="2443"/>
                    </a:lnTo>
                    <a:lnTo>
                      <a:pt x="586" y="2402"/>
                    </a:lnTo>
                    <a:lnTo>
                      <a:pt x="541" y="2360"/>
                    </a:lnTo>
                    <a:lnTo>
                      <a:pt x="498" y="2317"/>
                    </a:lnTo>
                    <a:lnTo>
                      <a:pt x="456" y="2273"/>
                    </a:lnTo>
                    <a:lnTo>
                      <a:pt x="414" y="2227"/>
                    </a:lnTo>
                    <a:lnTo>
                      <a:pt x="374" y="2181"/>
                    </a:lnTo>
                    <a:lnTo>
                      <a:pt x="335" y="2135"/>
                    </a:lnTo>
                    <a:lnTo>
                      <a:pt x="301" y="2090"/>
                    </a:lnTo>
                    <a:lnTo>
                      <a:pt x="267" y="2046"/>
                    </a:lnTo>
                    <a:lnTo>
                      <a:pt x="236" y="1999"/>
                    </a:lnTo>
                    <a:lnTo>
                      <a:pt x="206" y="1952"/>
                    </a:lnTo>
                    <a:lnTo>
                      <a:pt x="176" y="1903"/>
                    </a:lnTo>
                    <a:lnTo>
                      <a:pt x="148" y="1854"/>
                    </a:lnTo>
                    <a:lnTo>
                      <a:pt x="123" y="1804"/>
                    </a:lnTo>
                    <a:lnTo>
                      <a:pt x="99" y="1753"/>
                    </a:lnTo>
                    <a:lnTo>
                      <a:pt x="77" y="1701"/>
                    </a:lnTo>
                    <a:lnTo>
                      <a:pt x="58" y="1649"/>
                    </a:lnTo>
                    <a:lnTo>
                      <a:pt x="49" y="1623"/>
                    </a:lnTo>
                    <a:lnTo>
                      <a:pt x="41" y="1596"/>
                    </a:lnTo>
                    <a:lnTo>
                      <a:pt x="34" y="1568"/>
                    </a:lnTo>
                    <a:lnTo>
                      <a:pt x="27" y="1541"/>
                    </a:lnTo>
                    <a:lnTo>
                      <a:pt x="21" y="1514"/>
                    </a:lnTo>
                    <a:lnTo>
                      <a:pt x="16" y="1487"/>
                    </a:lnTo>
                    <a:lnTo>
                      <a:pt x="11" y="1459"/>
                    </a:lnTo>
                    <a:lnTo>
                      <a:pt x="8" y="1431"/>
                    </a:lnTo>
                    <a:lnTo>
                      <a:pt x="4" y="1403"/>
                    </a:lnTo>
                    <a:lnTo>
                      <a:pt x="2" y="1375"/>
                    </a:lnTo>
                    <a:lnTo>
                      <a:pt x="1" y="1347"/>
                    </a:lnTo>
                    <a:lnTo>
                      <a:pt x="0" y="1318"/>
                    </a:lnTo>
                    <a:lnTo>
                      <a:pt x="1" y="1286"/>
                    </a:lnTo>
                    <a:lnTo>
                      <a:pt x="4" y="1252"/>
                    </a:lnTo>
                    <a:lnTo>
                      <a:pt x="8" y="1217"/>
                    </a:lnTo>
                    <a:lnTo>
                      <a:pt x="12" y="1184"/>
                    </a:lnTo>
                    <a:lnTo>
                      <a:pt x="19" y="1150"/>
                    </a:lnTo>
                    <a:lnTo>
                      <a:pt x="26" y="1116"/>
                    </a:lnTo>
                    <a:lnTo>
                      <a:pt x="35" y="1084"/>
                    </a:lnTo>
                    <a:lnTo>
                      <a:pt x="47" y="1051"/>
                    </a:lnTo>
                    <a:lnTo>
                      <a:pt x="60" y="1021"/>
                    </a:lnTo>
                    <a:lnTo>
                      <a:pt x="75" y="990"/>
                    </a:lnTo>
                    <a:lnTo>
                      <a:pt x="83" y="976"/>
                    </a:lnTo>
                    <a:lnTo>
                      <a:pt x="92" y="962"/>
                    </a:lnTo>
                    <a:lnTo>
                      <a:pt x="101" y="948"/>
                    </a:lnTo>
                    <a:lnTo>
                      <a:pt x="112" y="935"/>
                    </a:lnTo>
                    <a:lnTo>
                      <a:pt x="123" y="923"/>
                    </a:lnTo>
                    <a:lnTo>
                      <a:pt x="134" y="910"/>
                    </a:lnTo>
                    <a:lnTo>
                      <a:pt x="146" y="899"/>
                    </a:lnTo>
                    <a:lnTo>
                      <a:pt x="159" y="887"/>
                    </a:lnTo>
                    <a:lnTo>
                      <a:pt x="172" y="877"/>
                    </a:lnTo>
                    <a:lnTo>
                      <a:pt x="186" y="867"/>
                    </a:lnTo>
                    <a:lnTo>
                      <a:pt x="201" y="858"/>
                    </a:lnTo>
                    <a:lnTo>
                      <a:pt x="217" y="849"/>
                    </a:lnTo>
                    <a:lnTo>
                      <a:pt x="215" y="829"/>
                    </a:lnTo>
                    <a:lnTo>
                      <a:pt x="214" y="811"/>
                    </a:lnTo>
                    <a:lnTo>
                      <a:pt x="215" y="791"/>
                    </a:lnTo>
                    <a:lnTo>
                      <a:pt x="217" y="772"/>
                    </a:lnTo>
                    <a:lnTo>
                      <a:pt x="221" y="753"/>
                    </a:lnTo>
                    <a:lnTo>
                      <a:pt x="225" y="735"/>
                    </a:lnTo>
                    <a:lnTo>
                      <a:pt x="231" y="716"/>
                    </a:lnTo>
                    <a:lnTo>
                      <a:pt x="237" y="698"/>
                    </a:lnTo>
                    <a:lnTo>
                      <a:pt x="245" y="680"/>
                    </a:lnTo>
                    <a:lnTo>
                      <a:pt x="253" y="663"/>
                    </a:lnTo>
                    <a:lnTo>
                      <a:pt x="263" y="647"/>
                    </a:lnTo>
                    <a:lnTo>
                      <a:pt x="274" y="631"/>
                    </a:lnTo>
                    <a:lnTo>
                      <a:pt x="286" y="616"/>
                    </a:lnTo>
                    <a:lnTo>
                      <a:pt x="299" y="601"/>
                    </a:lnTo>
                    <a:lnTo>
                      <a:pt x="312" y="588"/>
                    </a:lnTo>
                    <a:lnTo>
                      <a:pt x="327" y="575"/>
                    </a:lnTo>
                    <a:lnTo>
                      <a:pt x="353" y="554"/>
                    </a:lnTo>
                    <a:lnTo>
                      <a:pt x="381" y="536"/>
                    </a:lnTo>
                    <a:lnTo>
                      <a:pt x="409" y="519"/>
                    </a:lnTo>
                    <a:lnTo>
                      <a:pt x="438" y="505"/>
                    </a:lnTo>
                    <a:lnTo>
                      <a:pt x="469" y="493"/>
                    </a:lnTo>
                    <a:lnTo>
                      <a:pt x="500" y="484"/>
                    </a:lnTo>
                    <a:lnTo>
                      <a:pt x="532" y="475"/>
                    </a:lnTo>
                    <a:lnTo>
                      <a:pt x="564" y="468"/>
                    </a:lnTo>
                    <a:lnTo>
                      <a:pt x="597" y="464"/>
                    </a:lnTo>
                    <a:lnTo>
                      <a:pt x="629" y="461"/>
                    </a:lnTo>
                    <a:lnTo>
                      <a:pt x="663" y="460"/>
                    </a:lnTo>
                    <a:lnTo>
                      <a:pt x="696" y="460"/>
                    </a:lnTo>
                    <a:lnTo>
                      <a:pt x="729" y="462"/>
                    </a:lnTo>
                    <a:lnTo>
                      <a:pt x="762" y="466"/>
                    </a:lnTo>
                    <a:lnTo>
                      <a:pt x="795" y="471"/>
                    </a:lnTo>
                    <a:lnTo>
                      <a:pt x="826" y="477"/>
                    </a:lnTo>
                    <a:lnTo>
                      <a:pt x="853" y="485"/>
                    </a:lnTo>
                    <a:lnTo>
                      <a:pt x="879" y="493"/>
                    </a:lnTo>
                    <a:lnTo>
                      <a:pt x="904" y="504"/>
                    </a:lnTo>
                    <a:lnTo>
                      <a:pt x="931" y="516"/>
                    </a:lnTo>
                    <a:lnTo>
                      <a:pt x="954" y="529"/>
                    </a:lnTo>
                    <a:lnTo>
                      <a:pt x="978" y="544"/>
                    </a:lnTo>
                    <a:lnTo>
                      <a:pt x="1000" y="561"/>
                    </a:lnTo>
                    <a:lnTo>
                      <a:pt x="1022" y="578"/>
                    </a:lnTo>
                    <a:lnTo>
                      <a:pt x="1041" y="598"/>
                    </a:lnTo>
                    <a:lnTo>
                      <a:pt x="1060" y="617"/>
                    </a:lnTo>
                    <a:lnTo>
                      <a:pt x="1077" y="639"/>
                    </a:lnTo>
                    <a:lnTo>
                      <a:pt x="1091" y="662"/>
                    </a:lnTo>
                    <a:lnTo>
                      <a:pt x="1104" y="687"/>
                    </a:lnTo>
                    <a:lnTo>
                      <a:pt x="1116" y="712"/>
                    </a:lnTo>
                    <a:lnTo>
                      <a:pt x="1125" y="738"/>
                    </a:lnTo>
                    <a:lnTo>
                      <a:pt x="1128" y="752"/>
                    </a:lnTo>
                    <a:lnTo>
                      <a:pt x="1131" y="766"/>
                    </a:lnTo>
                    <a:lnTo>
                      <a:pt x="1172" y="779"/>
                    </a:lnTo>
                    <a:lnTo>
                      <a:pt x="1211" y="793"/>
                    </a:lnTo>
                    <a:lnTo>
                      <a:pt x="1251" y="809"/>
                    </a:lnTo>
                    <a:lnTo>
                      <a:pt x="1290" y="825"/>
                    </a:lnTo>
                    <a:lnTo>
                      <a:pt x="1369" y="858"/>
                    </a:lnTo>
                    <a:lnTo>
                      <a:pt x="1446" y="892"/>
                    </a:lnTo>
                    <a:lnTo>
                      <a:pt x="1436" y="822"/>
                    </a:lnTo>
                    <a:lnTo>
                      <a:pt x="1427" y="750"/>
                    </a:lnTo>
                    <a:lnTo>
                      <a:pt x="1410" y="606"/>
                    </a:lnTo>
                    <a:lnTo>
                      <a:pt x="1388" y="608"/>
                    </a:lnTo>
                    <a:lnTo>
                      <a:pt x="1366" y="608"/>
                    </a:lnTo>
                    <a:lnTo>
                      <a:pt x="1345" y="605"/>
                    </a:lnTo>
                    <a:lnTo>
                      <a:pt x="1323" y="603"/>
                    </a:lnTo>
                    <a:lnTo>
                      <a:pt x="1301" y="599"/>
                    </a:lnTo>
                    <a:lnTo>
                      <a:pt x="1279" y="593"/>
                    </a:lnTo>
                    <a:lnTo>
                      <a:pt x="1259" y="586"/>
                    </a:lnTo>
                    <a:lnTo>
                      <a:pt x="1239" y="578"/>
                    </a:lnTo>
                    <a:lnTo>
                      <a:pt x="1220" y="568"/>
                    </a:lnTo>
                    <a:lnTo>
                      <a:pt x="1200" y="558"/>
                    </a:lnTo>
                    <a:lnTo>
                      <a:pt x="1183" y="546"/>
                    </a:lnTo>
                    <a:lnTo>
                      <a:pt x="1165" y="531"/>
                    </a:lnTo>
                    <a:lnTo>
                      <a:pt x="1149" y="517"/>
                    </a:lnTo>
                    <a:lnTo>
                      <a:pt x="1135" y="501"/>
                    </a:lnTo>
                    <a:lnTo>
                      <a:pt x="1121" y="484"/>
                    </a:lnTo>
                    <a:lnTo>
                      <a:pt x="1109" y="465"/>
                    </a:lnTo>
                    <a:lnTo>
                      <a:pt x="1102" y="453"/>
                    </a:lnTo>
                    <a:lnTo>
                      <a:pt x="1096" y="442"/>
                    </a:lnTo>
                    <a:lnTo>
                      <a:pt x="1084" y="418"/>
                    </a:lnTo>
                    <a:lnTo>
                      <a:pt x="1075" y="393"/>
                    </a:lnTo>
                    <a:lnTo>
                      <a:pt x="1069" y="367"/>
                    </a:lnTo>
                    <a:lnTo>
                      <a:pt x="1064" y="341"/>
                    </a:lnTo>
                    <a:lnTo>
                      <a:pt x="1062" y="315"/>
                    </a:lnTo>
                    <a:lnTo>
                      <a:pt x="1063" y="289"/>
                    </a:lnTo>
                    <a:lnTo>
                      <a:pt x="1065" y="263"/>
                    </a:lnTo>
                    <a:lnTo>
                      <a:pt x="1070" y="237"/>
                    </a:lnTo>
                    <a:lnTo>
                      <a:pt x="1076" y="211"/>
                    </a:lnTo>
                    <a:lnTo>
                      <a:pt x="1086" y="186"/>
                    </a:lnTo>
                    <a:lnTo>
                      <a:pt x="1097" y="162"/>
                    </a:lnTo>
                    <a:lnTo>
                      <a:pt x="1110" y="139"/>
                    </a:lnTo>
                    <a:lnTo>
                      <a:pt x="1125" y="118"/>
                    </a:lnTo>
                    <a:lnTo>
                      <a:pt x="1134" y="108"/>
                    </a:lnTo>
                    <a:lnTo>
                      <a:pt x="1142" y="98"/>
                    </a:lnTo>
                    <a:lnTo>
                      <a:pt x="1152" y="89"/>
                    </a:lnTo>
                    <a:lnTo>
                      <a:pt x="1162" y="79"/>
                    </a:lnTo>
                    <a:close/>
                    <a:moveTo>
                      <a:pt x="925" y="1586"/>
                    </a:moveTo>
                    <a:lnTo>
                      <a:pt x="925" y="1586"/>
                    </a:lnTo>
                    <a:lnTo>
                      <a:pt x="917" y="1609"/>
                    </a:lnTo>
                    <a:lnTo>
                      <a:pt x="912" y="1631"/>
                    </a:lnTo>
                    <a:lnTo>
                      <a:pt x="910" y="1654"/>
                    </a:lnTo>
                    <a:lnTo>
                      <a:pt x="909" y="1677"/>
                    </a:lnTo>
                    <a:lnTo>
                      <a:pt x="910" y="1700"/>
                    </a:lnTo>
                    <a:lnTo>
                      <a:pt x="913" y="1723"/>
                    </a:lnTo>
                    <a:lnTo>
                      <a:pt x="917" y="1746"/>
                    </a:lnTo>
                    <a:lnTo>
                      <a:pt x="924" y="1768"/>
                    </a:lnTo>
                    <a:lnTo>
                      <a:pt x="932" y="1790"/>
                    </a:lnTo>
                    <a:lnTo>
                      <a:pt x="940" y="1813"/>
                    </a:lnTo>
                    <a:lnTo>
                      <a:pt x="950" y="1834"/>
                    </a:lnTo>
                    <a:lnTo>
                      <a:pt x="961" y="1855"/>
                    </a:lnTo>
                    <a:lnTo>
                      <a:pt x="972" y="1876"/>
                    </a:lnTo>
                    <a:lnTo>
                      <a:pt x="984" y="1897"/>
                    </a:lnTo>
                    <a:lnTo>
                      <a:pt x="1009" y="1935"/>
                    </a:lnTo>
                    <a:lnTo>
                      <a:pt x="1039" y="1976"/>
                    </a:lnTo>
                    <a:lnTo>
                      <a:pt x="1071" y="2015"/>
                    </a:lnTo>
                    <a:lnTo>
                      <a:pt x="1104" y="2053"/>
                    </a:lnTo>
                    <a:lnTo>
                      <a:pt x="1139" y="2090"/>
                    </a:lnTo>
                    <a:lnTo>
                      <a:pt x="1176" y="2125"/>
                    </a:lnTo>
                    <a:lnTo>
                      <a:pt x="1213" y="2160"/>
                    </a:lnTo>
                    <a:lnTo>
                      <a:pt x="1252" y="2192"/>
                    </a:lnTo>
                    <a:lnTo>
                      <a:pt x="1291" y="2224"/>
                    </a:lnTo>
                    <a:lnTo>
                      <a:pt x="1332" y="2254"/>
                    </a:lnTo>
                    <a:lnTo>
                      <a:pt x="1373" y="2285"/>
                    </a:lnTo>
                    <a:lnTo>
                      <a:pt x="1415" y="2313"/>
                    </a:lnTo>
                    <a:lnTo>
                      <a:pt x="1458" y="2341"/>
                    </a:lnTo>
                    <a:lnTo>
                      <a:pt x="1501" y="2367"/>
                    </a:lnTo>
                    <a:lnTo>
                      <a:pt x="1545" y="2393"/>
                    </a:lnTo>
                    <a:lnTo>
                      <a:pt x="1589" y="2419"/>
                    </a:lnTo>
                    <a:lnTo>
                      <a:pt x="1634" y="2443"/>
                    </a:lnTo>
                    <a:lnTo>
                      <a:pt x="1540" y="1683"/>
                    </a:lnTo>
                    <a:lnTo>
                      <a:pt x="1517" y="1669"/>
                    </a:lnTo>
                    <a:lnTo>
                      <a:pt x="1496" y="1656"/>
                    </a:lnTo>
                    <a:lnTo>
                      <a:pt x="1474" y="1642"/>
                    </a:lnTo>
                    <a:lnTo>
                      <a:pt x="1452" y="1628"/>
                    </a:lnTo>
                    <a:lnTo>
                      <a:pt x="1411" y="1598"/>
                    </a:lnTo>
                    <a:lnTo>
                      <a:pt x="1370" y="1566"/>
                    </a:lnTo>
                    <a:lnTo>
                      <a:pt x="1328" y="1536"/>
                    </a:lnTo>
                    <a:lnTo>
                      <a:pt x="1287" y="1505"/>
                    </a:lnTo>
                    <a:lnTo>
                      <a:pt x="1265" y="1491"/>
                    </a:lnTo>
                    <a:lnTo>
                      <a:pt x="1244" y="1477"/>
                    </a:lnTo>
                    <a:lnTo>
                      <a:pt x="1221" y="1465"/>
                    </a:lnTo>
                    <a:lnTo>
                      <a:pt x="1198" y="1453"/>
                    </a:lnTo>
                    <a:lnTo>
                      <a:pt x="1188" y="1448"/>
                    </a:lnTo>
                    <a:lnTo>
                      <a:pt x="1177" y="1444"/>
                    </a:lnTo>
                    <a:lnTo>
                      <a:pt x="1167" y="1441"/>
                    </a:lnTo>
                    <a:lnTo>
                      <a:pt x="1157" y="1439"/>
                    </a:lnTo>
                    <a:lnTo>
                      <a:pt x="1147" y="1437"/>
                    </a:lnTo>
                    <a:lnTo>
                      <a:pt x="1136" y="1436"/>
                    </a:lnTo>
                    <a:lnTo>
                      <a:pt x="1126" y="1436"/>
                    </a:lnTo>
                    <a:lnTo>
                      <a:pt x="1115" y="1436"/>
                    </a:lnTo>
                    <a:lnTo>
                      <a:pt x="1096" y="1439"/>
                    </a:lnTo>
                    <a:lnTo>
                      <a:pt x="1075" y="1444"/>
                    </a:lnTo>
                    <a:lnTo>
                      <a:pt x="1056" y="1452"/>
                    </a:lnTo>
                    <a:lnTo>
                      <a:pt x="1037" y="1462"/>
                    </a:lnTo>
                    <a:lnTo>
                      <a:pt x="1019" y="1473"/>
                    </a:lnTo>
                    <a:lnTo>
                      <a:pt x="1002" y="1486"/>
                    </a:lnTo>
                    <a:lnTo>
                      <a:pt x="986" y="1500"/>
                    </a:lnTo>
                    <a:lnTo>
                      <a:pt x="971" y="1515"/>
                    </a:lnTo>
                    <a:lnTo>
                      <a:pt x="957" y="1533"/>
                    </a:lnTo>
                    <a:lnTo>
                      <a:pt x="945" y="1550"/>
                    </a:lnTo>
                    <a:lnTo>
                      <a:pt x="934" y="1567"/>
                    </a:lnTo>
                    <a:lnTo>
                      <a:pt x="925" y="1586"/>
                    </a:lnTo>
                    <a:close/>
                    <a:moveTo>
                      <a:pt x="6110" y="1456"/>
                    </a:moveTo>
                    <a:lnTo>
                      <a:pt x="6110" y="1456"/>
                    </a:lnTo>
                    <a:lnTo>
                      <a:pt x="6088" y="1468"/>
                    </a:lnTo>
                    <a:lnTo>
                      <a:pt x="6065" y="1481"/>
                    </a:lnTo>
                    <a:lnTo>
                      <a:pt x="6045" y="1494"/>
                    </a:lnTo>
                    <a:lnTo>
                      <a:pt x="6023" y="1509"/>
                    </a:lnTo>
                    <a:lnTo>
                      <a:pt x="5983" y="1538"/>
                    </a:lnTo>
                    <a:lnTo>
                      <a:pt x="5941" y="1568"/>
                    </a:lnTo>
                    <a:lnTo>
                      <a:pt x="5901" y="1599"/>
                    </a:lnTo>
                    <a:lnTo>
                      <a:pt x="5861" y="1629"/>
                    </a:lnTo>
                    <a:lnTo>
                      <a:pt x="5840" y="1643"/>
                    </a:lnTo>
                    <a:lnTo>
                      <a:pt x="5818" y="1658"/>
                    </a:lnTo>
                    <a:lnTo>
                      <a:pt x="5797" y="1671"/>
                    </a:lnTo>
                    <a:lnTo>
                      <a:pt x="5775" y="1683"/>
                    </a:lnTo>
                    <a:lnTo>
                      <a:pt x="5751" y="1873"/>
                    </a:lnTo>
                    <a:lnTo>
                      <a:pt x="5727" y="2063"/>
                    </a:lnTo>
                    <a:lnTo>
                      <a:pt x="5683" y="2443"/>
                    </a:lnTo>
                    <a:lnTo>
                      <a:pt x="5743" y="2410"/>
                    </a:lnTo>
                    <a:lnTo>
                      <a:pt x="5804" y="2374"/>
                    </a:lnTo>
                    <a:lnTo>
                      <a:pt x="5863" y="2337"/>
                    </a:lnTo>
                    <a:lnTo>
                      <a:pt x="5922" y="2298"/>
                    </a:lnTo>
                    <a:lnTo>
                      <a:pt x="5979" y="2258"/>
                    </a:lnTo>
                    <a:lnTo>
                      <a:pt x="6008" y="2236"/>
                    </a:lnTo>
                    <a:lnTo>
                      <a:pt x="6035" y="2214"/>
                    </a:lnTo>
                    <a:lnTo>
                      <a:pt x="6063" y="2192"/>
                    </a:lnTo>
                    <a:lnTo>
                      <a:pt x="6089" y="2169"/>
                    </a:lnTo>
                    <a:lnTo>
                      <a:pt x="6116" y="2147"/>
                    </a:lnTo>
                    <a:lnTo>
                      <a:pt x="6141" y="2123"/>
                    </a:lnTo>
                    <a:lnTo>
                      <a:pt x="6186" y="2078"/>
                    </a:lnTo>
                    <a:lnTo>
                      <a:pt x="6208" y="2055"/>
                    </a:lnTo>
                    <a:lnTo>
                      <a:pt x="6229" y="2033"/>
                    </a:lnTo>
                    <a:lnTo>
                      <a:pt x="6250" y="2009"/>
                    </a:lnTo>
                    <a:lnTo>
                      <a:pt x="6271" y="1984"/>
                    </a:lnTo>
                    <a:lnTo>
                      <a:pt x="6289" y="1959"/>
                    </a:lnTo>
                    <a:lnTo>
                      <a:pt x="6308" y="1933"/>
                    </a:lnTo>
                    <a:lnTo>
                      <a:pt x="6325" y="1906"/>
                    </a:lnTo>
                    <a:lnTo>
                      <a:pt x="6341" y="1879"/>
                    </a:lnTo>
                    <a:lnTo>
                      <a:pt x="6355" y="1851"/>
                    </a:lnTo>
                    <a:lnTo>
                      <a:pt x="6368" y="1823"/>
                    </a:lnTo>
                    <a:lnTo>
                      <a:pt x="6380" y="1793"/>
                    </a:lnTo>
                    <a:lnTo>
                      <a:pt x="6390" y="1764"/>
                    </a:lnTo>
                    <a:lnTo>
                      <a:pt x="6398" y="1734"/>
                    </a:lnTo>
                    <a:lnTo>
                      <a:pt x="6404" y="1702"/>
                    </a:lnTo>
                    <a:lnTo>
                      <a:pt x="6406" y="1688"/>
                    </a:lnTo>
                    <a:lnTo>
                      <a:pt x="6406" y="1674"/>
                    </a:lnTo>
                    <a:lnTo>
                      <a:pt x="6406" y="1659"/>
                    </a:lnTo>
                    <a:lnTo>
                      <a:pt x="6405" y="1644"/>
                    </a:lnTo>
                    <a:lnTo>
                      <a:pt x="6403" y="1630"/>
                    </a:lnTo>
                    <a:lnTo>
                      <a:pt x="6400" y="1616"/>
                    </a:lnTo>
                    <a:lnTo>
                      <a:pt x="6396" y="1602"/>
                    </a:lnTo>
                    <a:lnTo>
                      <a:pt x="6390" y="1589"/>
                    </a:lnTo>
                    <a:lnTo>
                      <a:pt x="6385" y="1575"/>
                    </a:lnTo>
                    <a:lnTo>
                      <a:pt x="6378" y="1562"/>
                    </a:lnTo>
                    <a:lnTo>
                      <a:pt x="6371" y="1550"/>
                    </a:lnTo>
                    <a:lnTo>
                      <a:pt x="6362" y="1537"/>
                    </a:lnTo>
                    <a:lnTo>
                      <a:pt x="6353" y="1525"/>
                    </a:lnTo>
                    <a:lnTo>
                      <a:pt x="6343" y="1514"/>
                    </a:lnTo>
                    <a:lnTo>
                      <a:pt x="6334" y="1503"/>
                    </a:lnTo>
                    <a:lnTo>
                      <a:pt x="6323" y="1493"/>
                    </a:lnTo>
                    <a:lnTo>
                      <a:pt x="6312" y="1484"/>
                    </a:lnTo>
                    <a:lnTo>
                      <a:pt x="6300" y="1475"/>
                    </a:lnTo>
                    <a:lnTo>
                      <a:pt x="6288" y="1467"/>
                    </a:lnTo>
                    <a:lnTo>
                      <a:pt x="6276" y="1460"/>
                    </a:lnTo>
                    <a:lnTo>
                      <a:pt x="6263" y="1453"/>
                    </a:lnTo>
                    <a:lnTo>
                      <a:pt x="6250" y="1449"/>
                    </a:lnTo>
                    <a:lnTo>
                      <a:pt x="6236" y="1444"/>
                    </a:lnTo>
                    <a:lnTo>
                      <a:pt x="6223" y="1440"/>
                    </a:lnTo>
                    <a:lnTo>
                      <a:pt x="6209" y="1438"/>
                    </a:lnTo>
                    <a:lnTo>
                      <a:pt x="6195" y="1437"/>
                    </a:lnTo>
                    <a:lnTo>
                      <a:pt x="6180" y="1437"/>
                    </a:lnTo>
                    <a:lnTo>
                      <a:pt x="6166" y="1438"/>
                    </a:lnTo>
                    <a:lnTo>
                      <a:pt x="6152" y="1441"/>
                    </a:lnTo>
                    <a:lnTo>
                      <a:pt x="6138" y="1444"/>
                    </a:lnTo>
                    <a:lnTo>
                      <a:pt x="6124" y="1450"/>
                    </a:lnTo>
                    <a:lnTo>
                      <a:pt x="6110" y="1456"/>
                    </a:lnTo>
                    <a:close/>
                  </a:path>
                </a:pathLst>
              </a:custGeom>
              <a:solidFill>
                <a:schemeClr val="bg1"/>
              </a:solidFill>
              <a:ln>
                <a:noFill/>
              </a:ln>
            </p:spPr>
            <p:txBody>
              <a:bodyPr bIns="900000" anchor="ctr">
                <a:normAutofit fontScale="25000" lnSpcReduction="20000"/>
                <a:scene3d>
                  <a:camera prst="orthographicFront"/>
                  <a:lightRig rig="threePt" dir="t"/>
                </a:scene3d>
                <a:sp3d>
                  <a:contourClr>
                    <a:srgbClr val="FFFFFF"/>
                  </a:contourClr>
                </a:sp3d>
              </a:bodyPr>
              <a:lstStyle/>
              <a:p>
                <a:pPr algn="ctr">
                  <a:defRPr/>
                </a:pPr>
                <a:endParaRPr lang="zh-CN" altLang="en-US" dirty="0">
                  <a:solidFill>
                    <a:srgbClr val="FFFFFF"/>
                  </a:solidFill>
                  <a:sym typeface="Arial" panose="020B0604020202020204" pitchFamily="34" charset="0"/>
                </a:endParaRPr>
              </a:p>
            </p:txBody>
          </p:sp>
        </p:grpSp>
        <p:grpSp>
          <p:nvGrpSpPr>
            <p:cNvPr id="10" name="组合 40">
              <a:extLst>
                <a:ext uri="{FF2B5EF4-FFF2-40B4-BE49-F238E27FC236}">
                  <a16:creationId xmlns:a16="http://schemas.microsoft.com/office/drawing/2014/main" id="{5E5AF25C-31D1-43B8-A3AA-E181A0C5E5B0}"/>
                </a:ext>
              </a:extLst>
            </p:cNvPr>
            <p:cNvGrpSpPr/>
            <p:nvPr>
              <p:custDataLst>
                <p:tags r:id="rId5"/>
              </p:custDataLst>
            </p:nvPr>
          </p:nvGrpSpPr>
          <p:grpSpPr>
            <a:xfrm>
              <a:off x="3747135" y="2551430"/>
              <a:ext cx="1353185" cy="365760"/>
              <a:chOff x="3403600" y="1970870"/>
              <a:chExt cx="2013077" cy="421584"/>
            </a:xfrm>
          </p:grpSpPr>
          <p:cxnSp>
            <p:nvCxnSpPr>
              <p:cNvPr id="26" name="直接连接符 25">
                <a:extLst>
                  <a:ext uri="{FF2B5EF4-FFF2-40B4-BE49-F238E27FC236}">
                    <a16:creationId xmlns:a16="http://schemas.microsoft.com/office/drawing/2014/main" id="{012CDA35-777E-4DF7-BA9C-8E9AD2D81110}"/>
                  </a:ext>
                </a:extLst>
              </p:cNvPr>
              <p:cNvCxnSpPr/>
              <p:nvPr>
                <p:custDataLst>
                  <p:tags r:id="rId21"/>
                </p:custDataLst>
              </p:nvPr>
            </p:nvCxnSpPr>
            <p:spPr>
              <a:xfrm flipH="1">
                <a:off x="4394200" y="2392454"/>
                <a:ext cx="1022477" cy="0"/>
              </a:xfrm>
              <a:prstGeom prst="line">
                <a:avLst/>
              </a:prstGeom>
              <a:ln w="95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26015F8A-F947-428E-A468-7941E711375F}"/>
                  </a:ext>
                </a:extLst>
              </p:cNvPr>
              <p:cNvCxnSpPr/>
              <p:nvPr>
                <p:custDataLst>
                  <p:tags r:id="rId22"/>
                </p:custDataLst>
              </p:nvPr>
            </p:nvCxnSpPr>
            <p:spPr>
              <a:xfrm flipV="1">
                <a:off x="4394200" y="1970870"/>
                <a:ext cx="0" cy="421584"/>
              </a:xfrm>
              <a:prstGeom prst="line">
                <a:avLst/>
              </a:prstGeom>
              <a:ln w="95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4385B099-BB13-46B0-B0D4-B2E0CC2BFA62}"/>
                  </a:ext>
                </a:extLst>
              </p:cNvPr>
              <p:cNvCxnSpPr/>
              <p:nvPr>
                <p:custDataLst>
                  <p:tags r:id="rId23"/>
                </p:custDataLst>
              </p:nvPr>
            </p:nvCxnSpPr>
            <p:spPr>
              <a:xfrm flipH="1">
                <a:off x="3403600" y="1970870"/>
                <a:ext cx="990600" cy="0"/>
              </a:xfrm>
              <a:prstGeom prst="line">
                <a:avLst/>
              </a:prstGeom>
              <a:ln w="9525">
                <a:solidFill>
                  <a:schemeClr val="tx1">
                    <a:lumMod val="65000"/>
                    <a:lumOff val="35000"/>
                  </a:schemeClr>
                </a:solidFill>
                <a:tailEnd type="oval"/>
              </a:ln>
            </p:spPr>
            <p:style>
              <a:lnRef idx="1">
                <a:schemeClr val="accent1"/>
              </a:lnRef>
              <a:fillRef idx="0">
                <a:schemeClr val="accent1"/>
              </a:fillRef>
              <a:effectRef idx="0">
                <a:schemeClr val="accent1"/>
              </a:effectRef>
              <a:fontRef idx="minor">
                <a:schemeClr val="tx1"/>
              </a:fontRef>
            </p:style>
          </p:cxnSp>
        </p:grpSp>
        <p:grpSp>
          <p:nvGrpSpPr>
            <p:cNvPr id="11" name="组合 39">
              <a:extLst>
                <a:ext uri="{FF2B5EF4-FFF2-40B4-BE49-F238E27FC236}">
                  <a16:creationId xmlns:a16="http://schemas.microsoft.com/office/drawing/2014/main" id="{67A91D7B-C7E3-40D8-9744-39D642268D2D}"/>
                </a:ext>
              </a:extLst>
            </p:cNvPr>
            <p:cNvGrpSpPr/>
            <p:nvPr>
              <p:custDataLst>
                <p:tags r:id="rId6"/>
              </p:custDataLst>
            </p:nvPr>
          </p:nvGrpSpPr>
          <p:grpSpPr>
            <a:xfrm>
              <a:off x="3653155" y="5214620"/>
              <a:ext cx="666750" cy="320675"/>
              <a:chOff x="3395663" y="4563384"/>
              <a:chExt cx="1120935" cy="1156713"/>
            </a:xfrm>
          </p:grpSpPr>
          <p:cxnSp>
            <p:nvCxnSpPr>
              <p:cNvPr id="24" name="直接连接符 23">
                <a:extLst>
                  <a:ext uri="{FF2B5EF4-FFF2-40B4-BE49-F238E27FC236}">
                    <a16:creationId xmlns:a16="http://schemas.microsoft.com/office/drawing/2014/main" id="{480005C1-A2C5-4CEE-BA59-C9D61BE308AF}"/>
                  </a:ext>
                </a:extLst>
              </p:cNvPr>
              <p:cNvCxnSpPr/>
              <p:nvPr>
                <p:custDataLst>
                  <p:tags r:id="rId19"/>
                </p:custDataLst>
              </p:nvPr>
            </p:nvCxnSpPr>
            <p:spPr>
              <a:xfrm>
                <a:off x="4516597" y="4563384"/>
                <a:ext cx="0" cy="1156713"/>
              </a:xfrm>
              <a:prstGeom prst="line">
                <a:avLst/>
              </a:prstGeom>
              <a:ln w="95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751D34B2-DC17-4F22-BD92-390D110D583B}"/>
                  </a:ext>
                </a:extLst>
              </p:cNvPr>
              <p:cNvCxnSpPr/>
              <p:nvPr>
                <p:custDataLst>
                  <p:tags r:id="rId20"/>
                </p:custDataLst>
              </p:nvPr>
            </p:nvCxnSpPr>
            <p:spPr>
              <a:xfrm flipH="1">
                <a:off x="3395663" y="5720097"/>
                <a:ext cx="1120935" cy="0"/>
              </a:xfrm>
              <a:prstGeom prst="line">
                <a:avLst/>
              </a:prstGeom>
              <a:ln w="9525">
                <a:solidFill>
                  <a:schemeClr val="tx1">
                    <a:lumMod val="65000"/>
                    <a:lumOff val="35000"/>
                  </a:schemeClr>
                </a:solidFill>
                <a:tailEnd type="oval"/>
              </a:ln>
            </p:spPr>
            <p:style>
              <a:lnRef idx="1">
                <a:schemeClr val="accent1"/>
              </a:lnRef>
              <a:fillRef idx="0">
                <a:schemeClr val="accent1"/>
              </a:fillRef>
              <a:effectRef idx="0">
                <a:schemeClr val="accent1"/>
              </a:effectRef>
              <a:fontRef idx="minor">
                <a:schemeClr val="tx1"/>
              </a:fontRef>
            </p:style>
          </p:cxnSp>
        </p:grpSp>
        <p:grpSp>
          <p:nvGrpSpPr>
            <p:cNvPr id="12" name="组合 41">
              <a:extLst>
                <a:ext uri="{FF2B5EF4-FFF2-40B4-BE49-F238E27FC236}">
                  <a16:creationId xmlns:a16="http://schemas.microsoft.com/office/drawing/2014/main" id="{6485DE74-DBBD-4808-A374-C99488495E47}"/>
                </a:ext>
              </a:extLst>
            </p:cNvPr>
            <p:cNvGrpSpPr/>
            <p:nvPr>
              <p:custDataLst>
                <p:tags r:id="rId7"/>
              </p:custDataLst>
            </p:nvPr>
          </p:nvGrpSpPr>
          <p:grpSpPr>
            <a:xfrm rot="10800000">
              <a:off x="6819265" y="3775075"/>
              <a:ext cx="753110" cy="426720"/>
              <a:chOff x="3395663" y="4563384"/>
              <a:chExt cx="1120935" cy="1156713"/>
            </a:xfrm>
          </p:grpSpPr>
          <p:cxnSp>
            <p:nvCxnSpPr>
              <p:cNvPr id="22" name="直接连接符 21">
                <a:extLst>
                  <a:ext uri="{FF2B5EF4-FFF2-40B4-BE49-F238E27FC236}">
                    <a16:creationId xmlns:a16="http://schemas.microsoft.com/office/drawing/2014/main" id="{A2975B74-4AAE-40A7-819B-F95DFD884870}"/>
                  </a:ext>
                </a:extLst>
              </p:cNvPr>
              <p:cNvCxnSpPr/>
              <p:nvPr>
                <p:custDataLst>
                  <p:tags r:id="rId17"/>
                </p:custDataLst>
              </p:nvPr>
            </p:nvCxnSpPr>
            <p:spPr>
              <a:xfrm>
                <a:off x="4516597" y="4563384"/>
                <a:ext cx="0" cy="1156713"/>
              </a:xfrm>
              <a:prstGeom prst="line">
                <a:avLst/>
              </a:prstGeom>
              <a:ln w="95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CDCBD0C6-ECC3-4575-8C80-6E56E21A06B6}"/>
                  </a:ext>
                </a:extLst>
              </p:cNvPr>
              <p:cNvCxnSpPr/>
              <p:nvPr>
                <p:custDataLst>
                  <p:tags r:id="rId18"/>
                </p:custDataLst>
              </p:nvPr>
            </p:nvCxnSpPr>
            <p:spPr>
              <a:xfrm flipH="1">
                <a:off x="3395663" y="5720097"/>
                <a:ext cx="1120935" cy="0"/>
              </a:xfrm>
              <a:prstGeom prst="line">
                <a:avLst/>
              </a:prstGeom>
              <a:ln w="9525">
                <a:solidFill>
                  <a:schemeClr val="tx1">
                    <a:lumMod val="65000"/>
                    <a:lumOff val="35000"/>
                  </a:schemeClr>
                </a:solidFill>
                <a:tailEnd type="oval"/>
              </a:ln>
            </p:spPr>
            <p:style>
              <a:lnRef idx="1">
                <a:schemeClr val="accent1"/>
              </a:lnRef>
              <a:fillRef idx="0">
                <a:schemeClr val="accent1"/>
              </a:fillRef>
              <a:effectRef idx="0">
                <a:schemeClr val="accent1"/>
              </a:effectRef>
              <a:fontRef idx="minor">
                <a:schemeClr val="tx1"/>
              </a:fontRef>
            </p:style>
          </p:cxnSp>
        </p:grpSp>
        <p:sp>
          <p:nvSpPr>
            <p:cNvPr id="13" name="文本框 12">
              <a:extLst>
                <a:ext uri="{FF2B5EF4-FFF2-40B4-BE49-F238E27FC236}">
                  <a16:creationId xmlns:a16="http://schemas.microsoft.com/office/drawing/2014/main" id="{11B6D897-79AB-4737-809D-D87F19D7698A}"/>
                </a:ext>
              </a:extLst>
            </p:cNvPr>
            <p:cNvSpPr txBox="1"/>
            <p:nvPr>
              <p:custDataLst>
                <p:tags r:id="rId8"/>
              </p:custDataLst>
            </p:nvPr>
          </p:nvSpPr>
          <p:spPr>
            <a:xfrm>
              <a:off x="-72287" y="2770510"/>
              <a:ext cx="4073926" cy="2305040"/>
            </a:xfrm>
            <a:prstGeom prst="rect">
              <a:avLst/>
            </a:prstGeom>
            <a:noFill/>
          </p:spPr>
          <p:txBody>
            <a:bodyPr wrap="square" rtlCol="0"/>
            <a:lstStyle/>
            <a:p>
              <a:pPr algn="l">
                <a:lnSpc>
                  <a:spcPct val="120000"/>
                </a:lnSpc>
              </a:pPr>
              <a:r>
                <a:rPr kumimoji="1" lang="zh-CN" altLang="en-US" sz="2000" dirty="0">
                  <a:sym typeface="+mn-ea"/>
                </a:rPr>
                <a:t>定期做数据库副本的复制，出现故障时，依靠副本进行数据恢复</a:t>
              </a:r>
              <a:endParaRPr kumimoji="1" lang="zh-CN" altLang="en-US" sz="2000" dirty="0">
                <a:solidFill>
                  <a:schemeClr val="tx1">
                    <a:lumMod val="65000"/>
                    <a:lumOff val="35000"/>
                  </a:schemeClr>
                </a:solidFill>
                <a:sym typeface="+mn-ea"/>
              </a:endParaRPr>
            </a:p>
          </p:txBody>
        </p:sp>
        <p:sp>
          <p:nvSpPr>
            <p:cNvPr id="14" name="文本框 13">
              <a:extLst>
                <a:ext uri="{FF2B5EF4-FFF2-40B4-BE49-F238E27FC236}">
                  <a16:creationId xmlns:a16="http://schemas.microsoft.com/office/drawing/2014/main" id="{8EE83AF0-FB79-4B9B-8A04-1264C5AEABBC}"/>
                </a:ext>
              </a:extLst>
            </p:cNvPr>
            <p:cNvSpPr txBox="1"/>
            <p:nvPr>
              <p:custDataLst>
                <p:tags r:id="rId9"/>
              </p:custDataLst>
            </p:nvPr>
          </p:nvSpPr>
          <p:spPr>
            <a:xfrm>
              <a:off x="-52847" y="2251775"/>
              <a:ext cx="3801250" cy="508165"/>
            </a:xfrm>
            <a:prstGeom prst="rect">
              <a:avLst/>
            </a:prstGeom>
            <a:noFill/>
          </p:spPr>
          <p:txBody>
            <a:bodyPr wrap="square" rtlCol="0">
              <a:noAutofit/>
            </a:bodyPr>
            <a:lstStyle/>
            <a:p>
              <a:pPr algn="r"/>
              <a:r>
                <a:rPr lang="zh-CN" altLang="en-US" sz="2400" dirty="0">
                  <a:solidFill>
                    <a:schemeClr val="accent1">
                      <a:lumMod val="75000"/>
                    </a:schemeClr>
                  </a:solidFill>
                  <a:latin typeface="+mj-lt"/>
                  <a:ea typeface="+mj-ea"/>
                  <a:cs typeface="+mj-cs"/>
                  <a:sym typeface="Arial" panose="020B0604020202020204" pitchFamily="34" charset="0"/>
                </a:rPr>
                <a:t>备份恢复技术</a:t>
              </a:r>
            </a:p>
          </p:txBody>
        </p:sp>
        <p:sp>
          <p:nvSpPr>
            <p:cNvPr id="15" name="文本框 14">
              <a:extLst>
                <a:ext uri="{FF2B5EF4-FFF2-40B4-BE49-F238E27FC236}">
                  <a16:creationId xmlns:a16="http://schemas.microsoft.com/office/drawing/2014/main" id="{18569F49-0850-4E6B-BEA2-C017552A19AE}"/>
                </a:ext>
              </a:extLst>
            </p:cNvPr>
            <p:cNvSpPr txBox="1"/>
            <p:nvPr>
              <p:custDataLst>
                <p:tags r:id="rId10"/>
              </p:custDataLst>
            </p:nvPr>
          </p:nvSpPr>
          <p:spPr>
            <a:xfrm>
              <a:off x="-72287" y="6262151"/>
              <a:ext cx="4277229" cy="2331983"/>
            </a:xfrm>
            <a:prstGeom prst="rect">
              <a:avLst/>
            </a:prstGeom>
            <a:noFill/>
          </p:spPr>
          <p:txBody>
            <a:bodyPr wrap="square" rtlCol="0"/>
            <a:lstStyle/>
            <a:p>
              <a:pPr marL="0" lvl="2" algn="l">
                <a:lnSpc>
                  <a:spcPct val="120000"/>
                </a:lnSpc>
              </a:pPr>
              <a:r>
                <a:rPr kumimoji="1" lang="zh-CN" altLang="en-US" sz="2000" dirty="0">
                  <a:sym typeface="+mn-ea"/>
                </a:rPr>
                <a:t>通过记录数据库的时间点有效状态完成发生故障后的事务回滚、重做等恢复操作</a:t>
              </a:r>
              <a:endParaRPr kumimoji="1" lang="en-US" altLang="zh-CN" sz="2000" dirty="0"/>
            </a:p>
            <a:p>
              <a:pPr marL="0" lvl="2" algn="l">
                <a:lnSpc>
                  <a:spcPct val="120000"/>
                </a:lnSpc>
              </a:pPr>
              <a:endParaRPr kumimoji="1" lang="en-US" altLang="zh-CN" sz="2000" dirty="0">
                <a:solidFill>
                  <a:schemeClr val="tx1">
                    <a:lumMod val="65000"/>
                    <a:lumOff val="35000"/>
                  </a:schemeClr>
                </a:solidFill>
                <a:sym typeface="Arial" panose="020B0604020202020204" pitchFamily="34" charset="0"/>
              </a:endParaRPr>
            </a:p>
          </p:txBody>
        </p:sp>
        <p:sp>
          <p:nvSpPr>
            <p:cNvPr id="16" name="文本框 15">
              <a:extLst>
                <a:ext uri="{FF2B5EF4-FFF2-40B4-BE49-F238E27FC236}">
                  <a16:creationId xmlns:a16="http://schemas.microsoft.com/office/drawing/2014/main" id="{2C352CD8-BD74-44D4-9AA8-F88C1A5208B5}"/>
                </a:ext>
              </a:extLst>
            </p:cNvPr>
            <p:cNvSpPr txBox="1"/>
            <p:nvPr>
              <p:custDataLst>
                <p:tags r:id="rId11"/>
              </p:custDataLst>
            </p:nvPr>
          </p:nvSpPr>
          <p:spPr>
            <a:xfrm>
              <a:off x="584096" y="5064979"/>
              <a:ext cx="3136298" cy="1160229"/>
            </a:xfrm>
            <a:prstGeom prst="rect">
              <a:avLst/>
            </a:prstGeom>
            <a:noFill/>
          </p:spPr>
          <p:txBody>
            <a:bodyPr wrap="square" rtlCol="0"/>
            <a:lstStyle/>
            <a:p>
              <a:pPr algn="l"/>
              <a:r>
                <a:rPr lang="zh-CN" altLang="en-US" sz="2400" dirty="0">
                  <a:solidFill>
                    <a:schemeClr val="accent2">
                      <a:lumMod val="75000"/>
                    </a:schemeClr>
                  </a:solidFill>
                  <a:latin typeface="+mj-lt"/>
                  <a:ea typeface="+mj-ea"/>
                  <a:cs typeface="+mj-cs"/>
                  <a:sym typeface="Arial" panose="020B0604020202020204" pitchFamily="34" charset="0"/>
                </a:rPr>
                <a:t>带检查点的恢复技术</a:t>
              </a:r>
            </a:p>
          </p:txBody>
        </p:sp>
        <p:sp>
          <p:nvSpPr>
            <p:cNvPr id="17" name="文本框 16">
              <a:extLst>
                <a:ext uri="{FF2B5EF4-FFF2-40B4-BE49-F238E27FC236}">
                  <a16:creationId xmlns:a16="http://schemas.microsoft.com/office/drawing/2014/main" id="{878C81EE-398F-4301-9228-C0DB5D3BF7A9}"/>
                </a:ext>
              </a:extLst>
            </p:cNvPr>
            <p:cNvSpPr txBox="1"/>
            <p:nvPr>
              <p:custDataLst>
                <p:tags r:id="rId12"/>
              </p:custDataLst>
            </p:nvPr>
          </p:nvSpPr>
          <p:spPr>
            <a:xfrm>
              <a:off x="7381047" y="4338525"/>
              <a:ext cx="4744507" cy="3049368"/>
            </a:xfrm>
            <a:prstGeom prst="rect">
              <a:avLst/>
            </a:prstGeom>
            <a:noFill/>
          </p:spPr>
          <p:txBody>
            <a:bodyPr wrap="square" rtlCol="0"/>
            <a:lstStyle/>
            <a:p>
              <a:pPr>
                <a:lnSpc>
                  <a:spcPct val="120000"/>
                </a:lnSpc>
              </a:pPr>
              <a:r>
                <a:rPr kumimoji="1" lang="zh-CN" altLang="en-US" sz="2000" dirty="0">
                  <a:sym typeface="+mn-ea"/>
                </a:rPr>
                <a:t>保证数据库系统在某一时间点处于一致状态，结合日志进行增量数据库系统的故障恢复</a:t>
              </a:r>
              <a:endParaRPr kumimoji="1" lang="zh-CN" altLang="en-US" sz="2000" dirty="0">
                <a:solidFill>
                  <a:schemeClr val="tx1">
                    <a:lumMod val="65000"/>
                    <a:lumOff val="35000"/>
                  </a:schemeClr>
                </a:solidFill>
                <a:sym typeface="+mn-ea"/>
              </a:endParaRPr>
            </a:p>
          </p:txBody>
        </p:sp>
        <p:sp>
          <p:nvSpPr>
            <p:cNvPr id="18" name="文本框 17">
              <a:extLst>
                <a:ext uri="{FF2B5EF4-FFF2-40B4-BE49-F238E27FC236}">
                  <a16:creationId xmlns:a16="http://schemas.microsoft.com/office/drawing/2014/main" id="{B87AEE9E-50E4-4EDB-815D-6F250D85ADD0}"/>
                </a:ext>
              </a:extLst>
            </p:cNvPr>
            <p:cNvSpPr txBox="1"/>
            <p:nvPr>
              <p:custDataLst>
                <p:tags r:id="rId13"/>
              </p:custDataLst>
            </p:nvPr>
          </p:nvSpPr>
          <p:spPr>
            <a:xfrm>
              <a:off x="7681570" y="3172006"/>
              <a:ext cx="3501918" cy="1142106"/>
            </a:xfrm>
            <a:prstGeom prst="rect">
              <a:avLst/>
            </a:prstGeom>
            <a:noFill/>
          </p:spPr>
          <p:txBody>
            <a:bodyPr wrap="square" rtlCol="0"/>
            <a:lstStyle/>
            <a:p>
              <a:r>
                <a:rPr lang="zh-CN" altLang="en-US" sz="2400" dirty="0">
                  <a:solidFill>
                    <a:schemeClr val="accent4">
                      <a:lumMod val="75000"/>
                    </a:schemeClr>
                  </a:solidFill>
                  <a:latin typeface="+mj-lt"/>
                  <a:ea typeface="+mj-ea"/>
                  <a:cs typeface="+mj-cs"/>
                  <a:sym typeface="Arial" panose="020B0604020202020204" pitchFamily="34" charset="0"/>
                </a:rPr>
                <a:t>登记日志文件恢复技术</a:t>
              </a:r>
            </a:p>
          </p:txBody>
        </p:sp>
        <p:sp>
          <p:nvSpPr>
            <p:cNvPr id="19" name="上箭头 57">
              <a:extLst>
                <a:ext uri="{FF2B5EF4-FFF2-40B4-BE49-F238E27FC236}">
                  <a16:creationId xmlns:a16="http://schemas.microsoft.com/office/drawing/2014/main" id="{2C5BCAD1-B46E-4D3C-8628-10267DF1E3E1}"/>
                </a:ext>
              </a:extLst>
            </p:cNvPr>
            <p:cNvSpPr/>
            <p:nvPr>
              <p:custDataLst>
                <p:tags r:id="rId14"/>
              </p:custDataLst>
            </p:nvPr>
          </p:nvSpPr>
          <p:spPr>
            <a:xfrm rot="14400000">
              <a:off x="4895460" y="4356593"/>
              <a:ext cx="300586" cy="257832"/>
            </a:xfrm>
            <a:prstGeom prst="upArrow">
              <a:avLst>
                <a:gd name="adj1" fmla="val 57862"/>
                <a:gd name="adj2" fmla="val 614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sym typeface="Arial" panose="020B0604020202020204" pitchFamily="34" charset="0"/>
              </a:endParaRPr>
            </a:p>
          </p:txBody>
        </p:sp>
        <p:sp>
          <p:nvSpPr>
            <p:cNvPr id="20" name="上箭头 58">
              <a:extLst>
                <a:ext uri="{FF2B5EF4-FFF2-40B4-BE49-F238E27FC236}">
                  <a16:creationId xmlns:a16="http://schemas.microsoft.com/office/drawing/2014/main" id="{2A47DB6F-35C1-44D8-9813-62F56ADDF1EB}"/>
                </a:ext>
              </a:extLst>
            </p:cNvPr>
            <p:cNvSpPr/>
            <p:nvPr>
              <p:custDataLst>
                <p:tags r:id="rId15"/>
              </p:custDataLst>
            </p:nvPr>
          </p:nvSpPr>
          <p:spPr>
            <a:xfrm>
              <a:off x="5515194" y="3374645"/>
              <a:ext cx="300586" cy="257832"/>
            </a:xfrm>
            <a:prstGeom prst="upArrow">
              <a:avLst>
                <a:gd name="adj1" fmla="val 57862"/>
                <a:gd name="adj2" fmla="val 6145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sym typeface="Arial" panose="020B0604020202020204" pitchFamily="34" charset="0"/>
              </a:endParaRPr>
            </a:p>
          </p:txBody>
        </p:sp>
        <p:sp>
          <p:nvSpPr>
            <p:cNvPr id="21" name="上箭头 59">
              <a:extLst>
                <a:ext uri="{FF2B5EF4-FFF2-40B4-BE49-F238E27FC236}">
                  <a16:creationId xmlns:a16="http://schemas.microsoft.com/office/drawing/2014/main" id="{ED7783E7-08BE-409A-81F3-E9E8FAC590C7}"/>
                </a:ext>
              </a:extLst>
            </p:cNvPr>
            <p:cNvSpPr/>
            <p:nvPr>
              <p:custDataLst>
                <p:tags r:id="rId16"/>
              </p:custDataLst>
            </p:nvPr>
          </p:nvSpPr>
          <p:spPr>
            <a:xfrm rot="7200000">
              <a:off x="6134928" y="4356593"/>
              <a:ext cx="300586" cy="257832"/>
            </a:xfrm>
            <a:prstGeom prst="upArrow">
              <a:avLst>
                <a:gd name="adj1" fmla="val 57862"/>
                <a:gd name="adj2" fmla="val 61457"/>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sym typeface="Arial" panose="020B0604020202020204" pitchFamily="34" charset="0"/>
              </a:endParaRPr>
            </a:p>
          </p:txBody>
        </p:sp>
      </p:grpSp>
      <p:sp>
        <p:nvSpPr>
          <p:cNvPr id="37" name="矩形 36">
            <a:extLst>
              <a:ext uri="{FF2B5EF4-FFF2-40B4-BE49-F238E27FC236}">
                <a16:creationId xmlns:a16="http://schemas.microsoft.com/office/drawing/2014/main" id="{BD6976D2-F27D-401D-97B2-C51FD14603EF}"/>
              </a:ext>
            </a:extLst>
          </p:cNvPr>
          <p:cNvSpPr/>
          <p:nvPr/>
        </p:nvSpPr>
        <p:spPr>
          <a:xfrm>
            <a:off x="1212272" y="499237"/>
            <a:ext cx="9698181" cy="1135054"/>
          </a:xfrm>
          <a:prstGeom prst="rect">
            <a:avLst/>
          </a:prstGeom>
        </p:spPr>
        <p:txBody>
          <a:bodyPr wrap="square">
            <a:spAutoFit/>
          </a:bodyPr>
          <a:lstStyle/>
          <a:p>
            <a:pPr>
              <a:lnSpc>
                <a:spcPct val="150000"/>
              </a:lnSpc>
            </a:pPr>
            <a:r>
              <a:rPr lang="zh-CN" altLang="en-US" sz="2400" dirty="0">
                <a:latin typeface="微软雅黑" panose="020B0503020204020204" pitchFamily="34" charset="-122"/>
                <a:ea typeface="微软雅黑" panose="020B0503020204020204" pitchFamily="34" charset="-122"/>
              </a:rPr>
              <a:t>       目前大数据管理系统故障恢复传统技术主要有三种：备份、日志文件、带有检查点的恢复。</a:t>
            </a:r>
          </a:p>
        </p:txBody>
      </p:sp>
    </p:spTree>
    <p:extLst>
      <p:ext uri="{BB962C8B-B14F-4D97-AF65-F5344CB8AC3E}">
        <p14:creationId xmlns:p14="http://schemas.microsoft.com/office/powerpoint/2010/main" val="176638615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65503"/>
            <a:ext cx="10515600" cy="920336"/>
          </a:xfrm>
        </p:spPr>
        <p:txBody>
          <a:bodyPr/>
          <a:lstStyle/>
          <a:p>
            <a:r>
              <a:rPr lang="zh-CN" altLang="en-US" dirty="0"/>
              <a:t>本章小结</a:t>
            </a:r>
          </a:p>
        </p:txBody>
      </p:sp>
      <p:sp>
        <p:nvSpPr>
          <p:cNvPr id="3" name="内容占位符 2"/>
          <p:cNvSpPr>
            <a:spLocks noGrp="1"/>
          </p:cNvSpPr>
          <p:nvPr>
            <p:ph idx="1"/>
          </p:nvPr>
        </p:nvSpPr>
        <p:spPr>
          <a:xfrm>
            <a:off x="838200" y="814388"/>
            <a:ext cx="10515600" cy="6043612"/>
          </a:xfrm>
        </p:spPr>
        <p:txBody>
          <a:bodyPr>
            <a:normAutofit/>
          </a:bodyPr>
          <a:lstStyle/>
          <a:p>
            <a:r>
              <a:rPr lang="zh-CN" altLang="en-US" sz="2400" dirty="0"/>
              <a:t>传统的数据库故障恢复</a:t>
            </a:r>
            <a:endParaRPr lang="en-US" altLang="zh-CN" sz="2400" dirty="0"/>
          </a:p>
          <a:p>
            <a:r>
              <a:rPr lang="en-US" altLang="zh-CN" sz="2400" dirty="0"/>
              <a:t>       </a:t>
            </a:r>
            <a:r>
              <a:rPr lang="zh-CN" altLang="en-US" sz="2400" dirty="0"/>
              <a:t>故障的种类、恢复技术（备份、日志、检查点、。。。）</a:t>
            </a:r>
            <a:endParaRPr lang="en-US" altLang="zh-CN" sz="2400" dirty="0"/>
          </a:p>
          <a:p>
            <a:r>
              <a:rPr lang="zh-CN" altLang="en-US" sz="2400" dirty="0"/>
              <a:t>分布式数据库节点故障的终结和恢复协议</a:t>
            </a:r>
            <a:endParaRPr lang="en-US" altLang="zh-CN" sz="2400" dirty="0"/>
          </a:p>
          <a:p>
            <a:r>
              <a:rPr lang="en-US" altLang="zh-CN" sz="2400" dirty="0"/>
              <a:t>       2PC</a:t>
            </a:r>
            <a:r>
              <a:rPr lang="zh-CN" altLang="en-US" sz="2400" dirty="0"/>
              <a:t>、</a:t>
            </a:r>
            <a:r>
              <a:rPr lang="en-US" altLang="zh-CN" sz="2400" dirty="0"/>
              <a:t>3PC</a:t>
            </a:r>
          </a:p>
          <a:p>
            <a:r>
              <a:rPr lang="zh-CN" altLang="en-US" sz="2400" dirty="0"/>
              <a:t>当前流行的分布式数据库恢复技术</a:t>
            </a:r>
            <a:endParaRPr lang="en-US" altLang="zh-CN" sz="2400" dirty="0"/>
          </a:p>
          <a:p>
            <a:r>
              <a:rPr lang="en-US" altLang="zh-CN" sz="2400" dirty="0"/>
              <a:t>       Paxos</a:t>
            </a:r>
            <a:r>
              <a:rPr lang="zh-CN" altLang="en-US" sz="2400" dirty="0"/>
              <a:t>协议、</a:t>
            </a:r>
            <a:r>
              <a:rPr lang="en-US" altLang="zh-CN" sz="2400" dirty="0"/>
              <a:t>Raft</a:t>
            </a:r>
            <a:r>
              <a:rPr lang="zh-CN" altLang="en-US" sz="2400" dirty="0"/>
              <a:t>协议</a:t>
            </a:r>
            <a:endParaRPr lang="en-US" altLang="zh-CN" sz="2400" dirty="0"/>
          </a:p>
          <a:p>
            <a:r>
              <a:rPr lang="zh-CN" altLang="en-US" sz="2400" dirty="0"/>
              <a:t>其他常见的容错与恢复技术</a:t>
            </a:r>
            <a:endParaRPr lang="en-US" altLang="zh-CN" sz="2400" dirty="0"/>
          </a:p>
          <a:p>
            <a:r>
              <a:rPr lang="en-US" altLang="zh-CN" sz="2400" dirty="0"/>
              <a:t>       Hadoop</a:t>
            </a:r>
            <a:r>
              <a:rPr lang="zh-CN" altLang="en-US" sz="2400" dirty="0"/>
              <a:t>、</a:t>
            </a:r>
            <a:r>
              <a:rPr lang="en-US" altLang="zh-CN" sz="2400" dirty="0"/>
              <a:t>HA</a:t>
            </a:r>
            <a:r>
              <a:rPr lang="zh-CN" altLang="en-US" sz="2400" dirty="0"/>
              <a:t>热备、键值对系统、。。。</a:t>
            </a:r>
            <a:endParaRPr lang="en-US" altLang="zh-CN" sz="2400" dirty="0"/>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64E751-8DDD-48F4-87DB-3D6A7AC74B40}" type="slidenum">
              <a:rPr kumimoji="0" lang="zh-CN" altLang="en-US" sz="18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zh-CN" altLang="en-US" sz="18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388518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BECDC2-28E8-4EFD-AC87-078213187C0B}"/>
              </a:ext>
            </a:extLst>
          </p:cNvPr>
          <p:cNvSpPr>
            <a:spLocks noGrp="1"/>
          </p:cNvSpPr>
          <p:nvPr>
            <p:ph type="title"/>
          </p:nvPr>
        </p:nvSpPr>
        <p:spPr/>
        <p:txBody>
          <a:bodyPr>
            <a:normAutofit/>
          </a:bodyPr>
          <a:lstStyle/>
          <a:p>
            <a:r>
              <a:rPr lang="en-US" altLang="zh-CN" sz="2800" b="1" dirty="0"/>
              <a:t>10.2</a:t>
            </a:r>
            <a:r>
              <a:rPr lang="zh-CN" altLang="en-US" sz="2800" b="1" dirty="0"/>
              <a:t> 分布式数据库节点故障的终结和恢复协议</a:t>
            </a:r>
          </a:p>
        </p:txBody>
      </p:sp>
      <p:sp>
        <p:nvSpPr>
          <p:cNvPr id="3" name="内容占位符 2">
            <a:extLst>
              <a:ext uri="{FF2B5EF4-FFF2-40B4-BE49-F238E27FC236}">
                <a16:creationId xmlns:a16="http://schemas.microsoft.com/office/drawing/2014/main" id="{7116D227-37E9-4A96-AD77-AF1347535968}"/>
              </a:ext>
            </a:extLst>
          </p:cNvPr>
          <p:cNvSpPr>
            <a:spLocks noGrp="1"/>
          </p:cNvSpPr>
          <p:nvPr>
            <p:ph idx="1"/>
          </p:nvPr>
        </p:nvSpPr>
        <p:spPr/>
        <p:txBody>
          <a:bodyPr>
            <a:normAutofit lnSpcReduction="10000"/>
          </a:bodyPr>
          <a:lstStyle/>
          <a:p>
            <a:r>
              <a:rPr lang="zh-CN" altLang="en-US" sz="2400" dirty="0"/>
              <a:t>       分布式数据库</a:t>
            </a:r>
            <a:r>
              <a:rPr lang="zh-CN" altLang="en-US" sz="2400" dirty="0">
                <a:solidFill>
                  <a:srgbClr val="FF0000"/>
                </a:solidFill>
              </a:rPr>
              <a:t>各节点上数据库的恢复机制可以是不同的</a:t>
            </a:r>
            <a:r>
              <a:rPr lang="zh-CN" altLang="en-US" sz="2400" dirty="0"/>
              <a:t>，故障恢复协议</a:t>
            </a:r>
            <a:r>
              <a:rPr lang="zh-CN" altLang="en-US" sz="2400" dirty="0">
                <a:solidFill>
                  <a:srgbClr val="FF0000"/>
                </a:solidFill>
              </a:rPr>
              <a:t>需要协调子事务</a:t>
            </a:r>
            <a:r>
              <a:rPr lang="zh-CN" altLang="en-US" sz="2400" dirty="0"/>
              <a:t>之间的关系，以保证全局事务的原子性。</a:t>
            </a:r>
            <a:endParaRPr lang="en-US" altLang="zh-CN" sz="2400" dirty="0"/>
          </a:p>
          <a:p>
            <a:r>
              <a:rPr lang="en-US" altLang="zh-CN" sz="2400" dirty="0"/>
              <a:t>       </a:t>
            </a:r>
            <a:r>
              <a:rPr lang="zh-CN" altLang="en-US" sz="2400" dirty="0"/>
              <a:t>分布式数据库的恢复协议包括两阶段提交协议和三阶段提交协议，目标是建立支持</a:t>
            </a:r>
            <a:r>
              <a:rPr lang="zh-CN" altLang="en-US" sz="2400" dirty="0">
                <a:solidFill>
                  <a:srgbClr val="FF0000"/>
                </a:solidFill>
              </a:rPr>
              <a:t>非阻塞终结</a:t>
            </a:r>
            <a:r>
              <a:rPr lang="zh-CN" altLang="en-US" sz="2400" dirty="0"/>
              <a:t>并且</a:t>
            </a:r>
            <a:r>
              <a:rPr lang="zh-CN" altLang="en-US" sz="2400" dirty="0">
                <a:solidFill>
                  <a:srgbClr val="FF0000"/>
                </a:solidFill>
              </a:rPr>
              <a:t>独立恢复</a:t>
            </a:r>
            <a:r>
              <a:rPr lang="zh-CN" altLang="en-US" sz="2400" dirty="0"/>
              <a:t>的协议。</a:t>
            </a:r>
            <a:endParaRPr lang="en-US" altLang="zh-CN" sz="2400" dirty="0"/>
          </a:p>
          <a:p>
            <a:r>
              <a:rPr lang="en-US" altLang="zh-CN" sz="2400" dirty="0"/>
              <a:t>       </a:t>
            </a:r>
            <a:r>
              <a:rPr lang="zh-CN" altLang="en-US" sz="2400" b="1" dirty="0"/>
              <a:t>两个相反的技术：</a:t>
            </a:r>
            <a:endParaRPr lang="en-US" altLang="zh-CN" sz="2400" b="1" dirty="0"/>
          </a:p>
          <a:p>
            <a:pPr marL="342900" indent="-342900">
              <a:buFont typeface="Wingdings" panose="05000000000000000000" pitchFamily="2" charset="2"/>
              <a:buChar char="Ø"/>
            </a:pPr>
            <a:r>
              <a:rPr lang="en-US" altLang="zh-CN" sz="2400" dirty="0"/>
              <a:t>       </a:t>
            </a:r>
            <a:r>
              <a:rPr lang="zh-CN" altLang="en-US" sz="2400" dirty="0"/>
              <a:t>终结协议</a:t>
            </a:r>
            <a:r>
              <a:rPr lang="en-US" altLang="zh-CN" sz="2400" dirty="0"/>
              <a:t>——</a:t>
            </a:r>
            <a:r>
              <a:rPr lang="zh-CN" altLang="en-US" sz="2400" dirty="0"/>
              <a:t>若分布式事务的某个节点故障，其他节点也应该</a:t>
            </a:r>
            <a:r>
              <a:rPr lang="zh-CN" altLang="en-US" sz="2400" dirty="0">
                <a:solidFill>
                  <a:srgbClr val="FF0000"/>
                </a:solidFill>
              </a:rPr>
              <a:t>终结</a:t>
            </a:r>
            <a:r>
              <a:rPr lang="zh-CN" altLang="en-US" sz="2400" dirty="0"/>
              <a:t>，协议规定正在运行的节点如何处理该事务故障；</a:t>
            </a:r>
            <a:endParaRPr lang="en-US" altLang="zh-CN" sz="2400" dirty="0"/>
          </a:p>
          <a:p>
            <a:pPr marL="342900" indent="-342900">
              <a:buFont typeface="Wingdings" panose="05000000000000000000" pitchFamily="2" charset="2"/>
              <a:buChar char="Ø"/>
            </a:pPr>
            <a:r>
              <a:rPr lang="en-US" altLang="zh-CN" sz="2400" dirty="0"/>
              <a:t>       </a:t>
            </a:r>
            <a:r>
              <a:rPr lang="zh-CN" altLang="en-US" sz="2400" dirty="0"/>
              <a:t>恢复协议</a:t>
            </a:r>
            <a:r>
              <a:rPr lang="en-US" altLang="zh-CN" sz="2400" dirty="0"/>
              <a:t>——</a:t>
            </a:r>
            <a:r>
              <a:rPr lang="zh-CN" altLang="en-US" sz="2400" dirty="0"/>
              <a:t>规定出故障的节点相应进程（协调者或参与者）如何在事务</a:t>
            </a:r>
            <a:r>
              <a:rPr lang="zh-CN" altLang="en-US" sz="2400" dirty="0">
                <a:solidFill>
                  <a:srgbClr val="FF0000"/>
                </a:solidFill>
              </a:rPr>
              <a:t>重启后</a:t>
            </a:r>
            <a:r>
              <a:rPr lang="zh-CN" altLang="en-US" sz="2400" dirty="0"/>
              <a:t>恢复数据库的状态。</a:t>
            </a:r>
            <a:endParaRPr lang="en-US" altLang="zh-CN" sz="2400" dirty="0"/>
          </a:p>
          <a:p>
            <a:endParaRPr lang="zh-CN" altLang="en-US" sz="2400" dirty="0"/>
          </a:p>
        </p:txBody>
      </p:sp>
      <p:sp>
        <p:nvSpPr>
          <p:cNvPr id="4" name="灯片编号占位符 3">
            <a:extLst>
              <a:ext uri="{FF2B5EF4-FFF2-40B4-BE49-F238E27FC236}">
                <a16:creationId xmlns:a16="http://schemas.microsoft.com/office/drawing/2014/main" id="{D7176770-D2C7-4EA3-9734-1784D3F1445C}"/>
              </a:ext>
            </a:extLst>
          </p:cNvPr>
          <p:cNvSpPr>
            <a:spLocks noGrp="1"/>
          </p:cNvSpPr>
          <p:nvPr>
            <p:ph type="sldNum" sz="quarter" idx="12"/>
          </p:nvPr>
        </p:nvSpPr>
        <p:spPr/>
        <p:txBody>
          <a:bodyPr/>
          <a:lstStyle/>
          <a:p>
            <a:fld id="{C464E751-8DDD-48F4-87DB-3D6A7AC74B40}" type="slidenum">
              <a:rPr lang="zh-CN" altLang="en-US" smtClean="0"/>
              <a:pPr/>
              <a:t>7</a:t>
            </a:fld>
            <a:endParaRPr lang="zh-CN" altLang="en-US" dirty="0"/>
          </a:p>
        </p:txBody>
      </p:sp>
    </p:spTree>
    <p:extLst>
      <p:ext uri="{BB962C8B-B14F-4D97-AF65-F5344CB8AC3E}">
        <p14:creationId xmlns:p14="http://schemas.microsoft.com/office/powerpoint/2010/main" val="3909548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99637"/>
            <a:ext cx="6124575" cy="5747370"/>
          </a:xfrm>
        </p:spPr>
        <p:txBody>
          <a:bodyPr>
            <a:noAutofit/>
          </a:bodyPr>
          <a:lstStyle/>
          <a:p>
            <a:r>
              <a:rPr lang="zh-CN" altLang="en-US" sz="2400" dirty="0"/>
              <a:t>例：分布式提交的问题</a:t>
            </a:r>
            <a:endParaRPr lang="en-US" altLang="zh-CN" sz="2400" dirty="0"/>
          </a:p>
          <a:p>
            <a:r>
              <a:rPr lang="zh-CN" altLang="en-US" sz="2400" dirty="0"/>
              <a:t>问题一： </a:t>
            </a:r>
            <a:r>
              <a:rPr lang="en-US" altLang="zh-CN" sz="2400" dirty="0"/>
              <a:t>A </a:t>
            </a:r>
            <a:r>
              <a:rPr lang="zh-CN" altLang="en-US" sz="2400" dirty="0"/>
              <a:t>银行</a:t>
            </a:r>
            <a:r>
              <a:rPr lang="zh-CN" altLang="en-US" sz="2400" dirty="0">
                <a:solidFill>
                  <a:srgbClr val="FF0000"/>
                </a:solidFill>
              </a:rPr>
              <a:t>余额不足</a:t>
            </a:r>
          </a:p>
          <a:p>
            <a:pPr lvl="1"/>
            <a:r>
              <a:rPr lang="en-US" altLang="zh-CN" dirty="0"/>
              <a:t>                A </a:t>
            </a:r>
            <a:r>
              <a:rPr lang="zh-CN" altLang="en-US" dirty="0"/>
              <a:t>未提交事务， </a:t>
            </a:r>
            <a:r>
              <a:rPr lang="en-US" altLang="zh-CN" dirty="0"/>
              <a:t>B </a:t>
            </a:r>
            <a:r>
              <a:rPr lang="zh-CN" altLang="en-US" dirty="0"/>
              <a:t>却成功提交</a:t>
            </a:r>
          </a:p>
          <a:p>
            <a:endParaRPr lang="en-US" altLang="zh-CN" sz="2400" dirty="0"/>
          </a:p>
          <a:p>
            <a:r>
              <a:rPr lang="zh-CN" altLang="en-US" sz="2400" dirty="0"/>
              <a:t>问题二： </a:t>
            </a:r>
            <a:r>
              <a:rPr lang="en-US" altLang="zh-CN" sz="2400" dirty="0"/>
              <a:t>B </a:t>
            </a:r>
            <a:r>
              <a:rPr lang="zh-CN" altLang="en-US" sz="2400" dirty="0"/>
              <a:t>银行</a:t>
            </a:r>
            <a:r>
              <a:rPr lang="zh-CN" altLang="en-US" sz="2400" dirty="0">
                <a:solidFill>
                  <a:srgbClr val="FF0000"/>
                </a:solidFill>
              </a:rPr>
              <a:t>账户不存在</a:t>
            </a:r>
          </a:p>
          <a:p>
            <a:pPr lvl="1"/>
            <a:r>
              <a:rPr lang="en-US" altLang="zh-CN" dirty="0"/>
              <a:t>                A </a:t>
            </a:r>
            <a:r>
              <a:rPr lang="zh-CN" altLang="en-US" dirty="0"/>
              <a:t>提交事务， </a:t>
            </a:r>
            <a:r>
              <a:rPr lang="en-US" altLang="zh-CN" dirty="0"/>
              <a:t>B </a:t>
            </a:r>
            <a:r>
              <a:rPr lang="zh-CN" altLang="en-US" dirty="0"/>
              <a:t>未提交</a:t>
            </a:r>
          </a:p>
          <a:p>
            <a:r>
              <a:rPr lang="zh-CN" altLang="en-US" sz="2400" dirty="0"/>
              <a:t>问题三： </a:t>
            </a:r>
            <a:r>
              <a:rPr lang="en-US" altLang="zh-CN" sz="2400" dirty="0"/>
              <a:t>TC </a:t>
            </a:r>
            <a:r>
              <a:rPr lang="zh-CN" altLang="en-US" sz="2400" dirty="0"/>
              <a:t>到 </a:t>
            </a:r>
            <a:r>
              <a:rPr lang="en-US" altLang="zh-CN" sz="2400" dirty="0"/>
              <a:t>B </a:t>
            </a:r>
            <a:r>
              <a:rPr lang="zh-CN" altLang="en-US" sz="2400" dirty="0"/>
              <a:t>中间的</a:t>
            </a:r>
            <a:r>
              <a:rPr lang="zh-CN" altLang="en-US" sz="2400" dirty="0">
                <a:solidFill>
                  <a:srgbClr val="FF0000"/>
                </a:solidFill>
              </a:rPr>
              <a:t>网络发生中断</a:t>
            </a:r>
          </a:p>
          <a:p>
            <a:pPr lvl="1"/>
            <a:r>
              <a:rPr lang="en-US" altLang="zh-CN" dirty="0"/>
              <a:t>                 A </a:t>
            </a:r>
            <a:r>
              <a:rPr lang="zh-CN" altLang="en-US" dirty="0"/>
              <a:t>提交， </a:t>
            </a:r>
            <a:r>
              <a:rPr lang="en-US" altLang="zh-CN" dirty="0"/>
              <a:t>B </a:t>
            </a:r>
            <a:r>
              <a:rPr lang="zh-CN" altLang="en-US" dirty="0"/>
              <a:t>没提交</a:t>
            </a:r>
          </a:p>
          <a:p>
            <a:r>
              <a:rPr lang="zh-CN" altLang="en-US" sz="2400" dirty="0"/>
              <a:t>问题四： </a:t>
            </a:r>
            <a:r>
              <a:rPr lang="en-US" altLang="zh-CN" sz="2400" dirty="0"/>
              <a:t>TC </a:t>
            </a:r>
            <a:r>
              <a:rPr lang="zh-CN" altLang="en-US" sz="2400" dirty="0"/>
              <a:t>在</a:t>
            </a:r>
            <a:r>
              <a:rPr lang="zh-CN" altLang="en-US" sz="2400" dirty="0">
                <a:solidFill>
                  <a:srgbClr val="FF0000"/>
                </a:solidFill>
              </a:rPr>
              <a:t>向</a:t>
            </a:r>
            <a:r>
              <a:rPr lang="en-US" altLang="zh-CN" sz="2400" dirty="0">
                <a:solidFill>
                  <a:srgbClr val="FF0000"/>
                </a:solidFill>
              </a:rPr>
              <a:t>B</a:t>
            </a:r>
            <a:r>
              <a:rPr lang="zh-CN" altLang="en-US" sz="2400" dirty="0">
                <a:solidFill>
                  <a:srgbClr val="FF0000"/>
                </a:solidFill>
              </a:rPr>
              <a:t>发送指令前宕机</a:t>
            </a:r>
          </a:p>
          <a:p>
            <a:pPr lvl="1"/>
            <a:r>
              <a:rPr lang="en-US" altLang="zh-CN" dirty="0"/>
              <a:t>                 A </a:t>
            </a:r>
            <a:r>
              <a:rPr lang="zh-CN" altLang="en-US" dirty="0"/>
              <a:t>提交， </a:t>
            </a:r>
            <a:r>
              <a:rPr lang="en-US" altLang="zh-CN" dirty="0"/>
              <a:t>B </a:t>
            </a:r>
            <a:r>
              <a:rPr lang="zh-CN" altLang="en-US" dirty="0"/>
              <a:t>没提交</a:t>
            </a:r>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8</a:t>
            </a:fld>
            <a:endParaRPr lang="zh-CN" altLang="en-US" dirty="0"/>
          </a:p>
        </p:txBody>
      </p:sp>
      <p:pic>
        <p:nvPicPr>
          <p:cNvPr id="5" name="Picture 2"/>
          <p:cNvPicPr>
            <a:picLocks noChangeAspect="1" noChangeArrowheads="1"/>
          </p:cNvPicPr>
          <p:nvPr/>
        </p:nvPicPr>
        <p:blipFill>
          <a:blip r:embed="rId2" cstate="print"/>
          <a:srcRect/>
          <a:stretch>
            <a:fillRect/>
          </a:stretch>
        </p:blipFill>
        <p:spPr bwMode="auto">
          <a:xfrm>
            <a:off x="6848474" y="710993"/>
            <a:ext cx="3762376" cy="4968931"/>
          </a:xfrm>
          <a:prstGeom prst="rect">
            <a:avLst/>
          </a:prstGeom>
          <a:noFill/>
          <a:ln w="9525">
            <a:noFill/>
            <a:miter lim="800000"/>
            <a:headEnd/>
            <a:tailEnd/>
          </a:ln>
        </p:spPr>
      </p:pic>
    </p:spTree>
    <p:extLst>
      <p:ext uri="{BB962C8B-B14F-4D97-AF65-F5344CB8AC3E}">
        <p14:creationId xmlns:p14="http://schemas.microsoft.com/office/powerpoint/2010/main" val="1552787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52037"/>
            <a:ext cx="10515600" cy="4351338"/>
          </a:xfrm>
        </p:spPr>
        <p:txBody>
          <a:bodyPr>
            <a:normAutofit/>
          </a:bodyPr>
          <a:lstStyle/>
          <a:p>
            <a:r>
              <a:rPr lang="zh-CN" altLang="en-US" sz="2400" dirty="0"/>
              <a:t>原子提交协议的特点：</a:t>
            </a:r>
            <a:endParaRPr lang="en-US" altLang="zh-CN" sz="2400" dirty="0"/>
          </a:p>
          <a:p>
            <a:r>
              <a:rPr lang="en-US" altLang="zh-CN" sz="2400" dirty="0"/>
              <a:t>     </a:t>
            </a:r>
            <a:r>
              <a:rPr lang="zh-CN" altLang="en-US" sz="2400" dirty="0"/>
              <a:t>（</a:t>
            </a:r>
            <a:r>
              <a:rPr lang="en-US" altLang="zh-CN" sz="2400" dirty="0"/>
              <a:t>1</a:t>
            </a:r>
            <a:r>
              <a:rPr lang="zh-CN" altLang="en-US" sz="2400" dirty="0"/>
              <a:t>）没有宕机或失败发生时， </a:t>
            </a:r>
            <a:r>
              <a:rPr lang="en-US" altLang="zh-CN" sz="2400" dirty="0"/>
              <a:t>A </a:t>
            </a:r>
            <a:r>
              <a:rPr lang="zh-CN" altLang="en-US" sz="2400" dirty="0"/>
              <a:t>和 </a:t>
            </a:r>
            <a:r>
              <a:rPr lang="en-US" altLang="zh-CN" sz="2400" dirty="0"/>
              <a:t>B </a:t>
            </a:r>
            <a:r>
              <a:rPr lang="zh-CN" altLang="en-US" sz="2400" dirty="0"/>
              <a:t>都能提交的前提下才能提交，</a:t>
            </a:r>
          </a:p>
          <a:p>
            <a:r>
              <a:rPr lang="zh-CN" altLang="en-US" sz="2400" dirty="0"/>
              <a:t>如果任一站点 </a:t>
            </a:r>
            <a:r>
              <a:rPr lang="en-US" altLang="zh-CN" sz="2400" dirty="0"/>
              <a:t>commit</a:t>
            </a:r>
            <a:r>
              <a:rPr lang="zh-CN" altLang="en-US" sz="2400" dirty="0"/>
              <a:t>，意味着所有站点必须都 </a:t>
            </a:r>
            <a:r>
              <a:rPr lang="en-US" altLang="zh-CN" sz="2400" dirty="0"/>
              <a:t>commit</a:t>
            </a:r>
            <a:r>
              <a:rPr lang="zh-CN" altLang="en-US" sz="2400" dirty="0"/>
              <a:t>；</a:t>
            </a:r>
            <a:endParaRPr lang="en-US" altLang="zh-CN" sz="2400" dirty="0"/>
          </a:p>
          <a:p>
            <a:pPr lvl="1"/>
            <a:r>
              <a:rPr lang="zh-CN" altLang="en-US" dirty="0"/>
              <a:t>     （</a:t>
            </a:r>
            <a:r>
              <a:rPr lang="en-US" altLang="zh-CN" dirty="0"/>
              <a:t>2</a:t>
            </a:r>
            <a:r>
              <a:rPr lang="zh-CN" altLang="en-US" dirty="0"/>
              <a:t>）如果任一站点中断，则不能有任何一站点进行 </a:t>
            </a:r>
            <a:r>
              <a:rPr lang="en-US" altLang="zh-CN" dirty="0"/>
              <a:t>commit</a:t>
            </a:r>
            <a:r>
              <a:rPr lang="zh-CN" altLang="en-US" dirty="0"/>
              <a:t>；</a:t>
            </a:r>
            <a:endParaRPr lang="en-US" altLang="zh-CN" dirty="0"/>
          </a:p>
          <a:p>
            <a:pPr lvl="1"/>
            <a:r>
              <a:rPr lang="zh-CN" altLang="en-US" dirty="0"/>
              <a:t>     （</a:t>
            </a:r>
            <a:r>
              <a:rPr lang="en-US" altLang="zh-CN" dirty="0"/>
              <a:t>3</a:t>
            </a:r>
            <a:r>
              <a:rPr lang="zh-CN" altLang="en-US" dirty="0"/>
              <a:t>）如果发生失败时，最终能达成一个一致性结果（成功</a:t>
            </a:r>
            <a:r>
              <a:rPr lang="en-US" altLang="zh-CN" dirty="0"/>
              <a:t>/</a:t>
            </a:r>
            <a:r>
              <a:rPr lang="zh-CN" altLang="en-US" dirty="0"/>
              <a:t>失败）， 予以响应， </a:t>
            </a:r>
            <a:r>
              <a:rPr lang="zh-CN" altLang="en-US" b="1" dirty="0"/>
              <a:t>不能一直等待</a:t>
            </a:r>
            <a:r>
              <a:rPr lang="zh-CN" altLang="en-US" dirty="0"/>
              <a:t>（超时可默认对应终止）。</a:t>
            </a:r>
            <a:endParaRPr lang="zh-CN" altLang="en-US" sz="2400" dirty="0"/>
          </a:p>
        </p:txBody>
      </p:sp>
      <p:sp>
        <p:nvSpPr>
          <p:cNvPr id="4" name="灯片编号占位符 3"/>
          <p:cNvSpPr>
            <a:spLocks noGrp="1"/>
          </p:cNvSpPr>
          <p:nvPr>
            <p:ph type="sldNum" sz="quarter" idx="12"/>
          </p:nvPr>
        </p:nvSpPr>
        <p:spPr/>
        <p:txBody>
          <a:bodyPr/>
          <a:lstStyle/>
          <a:p>
            <a:fld id="{C464E751-8DDD-48F4-87DB-3D6A7AC74B40}" type="slidenum">
              <a:rPr lang="zh-CN" altLang="en-US" smtClean="0"/>
              <a:pPr/>
              <a:t>9</a:t>
            </a:fld>
            <a:endParaRPr lang="zh-CN" altLang="en-US" dirty="0"/>
          </a:p>
        </p:txBody>
      </p:sp>
      <p:sp>
        <p:nvSpPr>
          <p:cNvPr id="2" name="对话气泡: 圆角矩形 1">
            <a:extLst>
              <a:ext uri="{FF2B5EF4-FFF2-40B4-BE49-F238E27FC236}">
                <a16:creationId xmlns:a16="http://schemas.microsoft.com/office/drawing/2014/main" id="{87846029-9AA9-4CE4-A347-97696EA31671}"/>
              </a:ext>
            </a:extLst>
          </p:cNvPr>
          <p:cNvSpPr/>
          <p:nvPr/>
        </p:nvSpPr>
        <p:spPr>
          <a:xfrm>
            <a:off x="6355977" y="4150660"/>
            <a:ext cx="4831976" cy="752716"/>
          </a:xfrm>
          <a:prstGeom prst="wedgeRoundRectCallout">
            <a:avLst>
              <a:gd name="adj1" fmla="val -69875"/>
              <a:gd name="adj2" fmla="val -97704"/>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sz="2400" dirty="0">
                <a:latin typeface="微软雅黑" panose="020B0503020204020204" pitchFamily="34" charset="-122"/>
                <a:ea typeface="微软雅黑" panose="020B0503020204020204" pitchFamily="34" charset="-122"/>
              </a:rPr>
              <a:t>负责运送协议的网络通讯出故障时怎么办？</a:t>
            </a:r>
          </a:p>
        </p:txBody>
      </p:sp>
    </p:spTree>
    <p:extLst>
      <p:ext uri="{BB962C8B-B14F-4D97-AF65-F5344CB8AC3E}">
        <p14:creationId xmlns:p14="http://schemas.microsoft.com/office/powerpoint/2010/main" val="257827660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783_2*i*1"/>
  <p:tag name="KSO_WM_TEMPLATE_CATEGORY" val="diagram"/>
  <p:tag name="KSO_WM_TEMPLATE_INDEX" val="783"/>
  <p:tag name="KSO_WM_UNIT_INDEX" val="1"/>
</p:tagLst>
</file>

<file path=ppt/tags/tag1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h_a"/>
  <p:tag name="KSO_WM_UNIT_INDEX" val="1_3_1"/>
  <p:tag name="KSO_WM_UNIT_ID" val="diagram783_2*l_h_a*1_3_1"/>
  <p:tag name="KSO_WM_UNIT_CLEAR" val="1"/>
  <p:tag name="KSO_WM_UNIT_LAYERLEVEL" val="1_1_1"/>
  <p:tag name="KSO_WM_UNIT_VALUE" val="7"/>
  <p:tag name="KSO_WM_UNIT_HIGHLIGHT" val="0"/>
  <p:tag name="KSO_WM_UNIT_COMPATIBLE" val="0"/>
  <p:tag name="KSO_WM_BEAUTIFY_FLAG" val="#wm#"/>
  <p:tag name="KSO_WM_DIAGRAM_GROUP_CODE" val="l1-1"/>
  <p:tag name="KSO_WM_UNIT_PRESET_TEXT" val="LOREM"/>
  <p:tag name="KSO_WM_UNIT_TEXT_FILL_FORE_SCHEMECOLOR_INDEX" val="6"/>
  <p:tag name="KSO_WM_UNIT_TEXT_FILL_TYPE" val="1"/>
  <p:tag name="KSO_WM_UNIT_USESOURCEFORMAT_APPLY" val="0"/>
</p:tagLst>
</file>

<file path=ppt/tags/tag1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h_a"/>
  <p:tag name="KSO_WM_UNIT_INDEX" val="1_2_1"/>
  <p:tag name="KSO_WM_UNIT_ID" val="diagram783_2*l_h_a*1_2_1"/>
  <p:tag name="KSO_WM_UNIT_CLEAR" val="1"/>
  <p:tag name="KSO_WM_UNIT_LAYERLEVEL" val="1_1_1"/>
  <p:tag name="KSO_WM_UNIT_VALUE" val="7"/>
  <p:tag name="KSO_WM_UNIT_HIGHLIGHT" val="0"/>
  <p:tag name="KSO_WM_UNIT_COMPATIBLE" val="0"/>
  <p:tag name="KSO_WM_BEAUTIFY_FLAG" val="#wm#"/>
  <p:tag name="KSO_WM_DIAGRAM_GROUP_CODE" val="l1-1"/>
  <p:tag name="KSO_WM_UNIT_PRESET_TEXT" val="LOREM"/>
  <p:tag name="KSO_WM_UNIT_TEXT_FILL_FORE_SCHEMECOLOR_INDEX" val="8"/>
  <p:tag name="KSO_WM_UNIT_TEXT_FILL_TYPE" val="1"/>
  <p:tag name="KSO_WM_UNIT_USESOURCEFORMAT_APPLY" val="0"/>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783_2*i*41"/>
  <p:tag name="KSO_WM_TEMPLATE_CATEGORY" val="diagram"/>
  <p:tag name="KSO_WM_TEMPLATE_INDEX" val="783"/>
  <p:tag name="KSO_WM_UNIT_INDEX" val="41"/>
</p:tagLst>
</file>

<file path=ppt/tags/tag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783_2*i*46"/>
  <p:tag name="KSO_WM_TEMPLATE_CATEGORY" val="diagram"/>
  <p:tag name="KSO_WM_TEMPLATE_INDEX" val="783"/>
  <p:tag name="KSO_WM_UNIT_INDEX" val="46"/>
</p:tagLst>
</file>

<file path=ppt/tags/tag1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h_a"/>
  <p:tag name="KSO_WM_UNIT_INDEX" val="1_4_1"/>
  <p:tag name="KSO_WM_UNIT_ID" val="diagram783_2*l_h_a*1_4_1"/>
  <p:tag name="KSO_WM_UNIT_CLEAR" val="1"/>
  <p:tag name="KSO_WM_UNIT_LAYERLEVEL" val="1_1_1"/>
  <p:tag name="KSO_WM_UNIT_VALUE" val="7"/>
  <p:tag name="KSO_WM_UNIT_HIGHLIGHT" val="0"/>
  <p:tag name="KSO_WM_UNIT_COMPATIBLE" val="0"/>
  <p:tag name="KSO_WM_BEAUTIFY_FLAG" val="#wm#"/>
  <p:tag name="KSO_WM_DIAGRAM_GROUP_CODE" val="l1-1"/>
  <p:tag name="KSO_WM_UNIT_PRESET_TEXT" val="LOREM"/>
  <p:tag name="KSO_WM_UNIT_TEXT_FILL_FORE_SCHEMECOLOR_INDEX" val="7"/>
  <p:tag name="KSO_WM_UNIT_TEXT_FILL_TYPE" val="1"/>
  <p:tag name="KSO_WM_UNIT_USESOURCEFORMAT_APPLY" val="0"/>
</p:tagLst>
</file>

<file path=ppt/tags/tag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783_2*i*55"/>
  <p:tag name="KSO_WM_TEMPLATE_CATEGORY" val="diagram"/>
  <p:tag name="KSO_WM_TEMPLATE_INDEX" val="783"/>
  <p:tag name="KSO_WM_UNIT_INDEX" val="55"/>
</p:tagLst>
</file>

<file path=ppt/tags/tag1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i"/>
  <p:tag name="KSO_WM_UNIT_INDEX" val="1_24"/>
  <p:tag name="KSO_WM_UNIT_ID" val="diagram783_2*l_i*1_24"/>
  <p:tag name="KSO_WM_UNIT_CLEAR" val="1"/>
  <p:tag name="KSO_WM_UNIT_LAYERLEVEL" val="1_1"/>
  <p:tag name="KSO_WM_BEAUTIFY_FLAG" val="#wm#"/>
  <p:tag name="KSO_WM_DIAGRAM_GROUP_CODE" val="l1-1"/>
  <p:tag name="KSO_WM_UNIT_FILL_FORE_SCHEMECOLOR_INDEX" val="5"/>
  <p:tag name="KSO_WM_UNIT_FILL_TYPE" val="1"/>
  <p:tag name="KSO_WM_UNIT_TEXT_FILL_FORE_SCHEMECOLOR_INDEX" val="2"/>
  <p:tag name="KSO_WM_UNIT_TEXT_FILL_TYPE" val="1"/>
  <p:tag name="KSO_WM_UNIT_USESOURCEFORMAT_APPLY" val="0"/>
</p:tagLst>
</file>

<file path=ppt/tags/tag1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i"/>
  <p:tag name="KSO_WM_UNIT_INDEX" val="1_25"/>
  <p:tag name="KSO_WM_UNIT_ID" val="diagram783_2*l_i*1_25"/>
  <p:tag name="KSO_WM_UNIT_CLEAR" val="1"/>
  <p:tag name="KSO_WM_UNIT_LAYERLEVEL" val="1_1"/>
  <p:tag name="KSO_WM_BEAUTIFY_FLAG" val="#wm#"/>
  <p:tag name="KSO_WM_DIAGRAM_GROUP_CODE" val="l1-1"/>
  <p:tag name="KSO_WM_UNIT_FILL_FORE_SCHEMECOLOR_INDEX" val="8"/>
  <p:tag name="KSO_WM_UNIT_FILL_TYPE" val="1"/>
  <p:tag name="KSO_WM_UNIT_TEXT_FILL_FORE_SCHEMECOLOR_INDEX" val="2"/>
  <p:tag name="KSO_WM_UNIT_TEXT_FILL_TYPE" val="1"/>
  <p:tag name="KSO_WM_UNIT_USESOURCEFORMAT_APPLY" val="0"/>
</p:tagLst>
</file>

<file path=ppt/tags/tag1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i"/>
  <p:tag name="KSO_WM_UNIT_INDEX" val="1_26"/>
  <p:tag name="KSO_WM_UNIT_ID" val="diagram783_2*l_i*1_26"/>
  <p:tag name="KSO_WM_UNIT_CLEAR" val="1"/>
  <p:tag name="KSO_WM_UNIT_LAYERLEVEL" val="1_1"/>
  <p:tag name="KSO_WM_BEAUTIFY_FLAG" val="#wm#"/>
  <p:tag name="KSO_WM_DIAGRAM_GROUP_CODE" val="l1-1"/>
  <p:tag name="KSO_WM_UNIT_FILL_FORE_SCHEMECOLOR_INDEX" val="9"/>
  <p:tag name="KSO_WM_UNIT_FILL_TYPE" val="1"/>
  <p:tag name="KSO_WM_UNIT_TEXT_FILL_FORE_SCHEMECOLOR_INDEX" val="2"/>
  <p:tag name="KSO_WM_UNIT_TEXT_FILL_TYPE" val="1"/>
  <p:tag name="KSO_WM_UNIT_USESOURCEFORMAT_APPLY" val="0"/>
</p:tagLst>
</file>

<file path=ppt/tags/tag1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i"/>
  <p:tag name="KSO_WM_UNIT_INDEX" val="1_27"/>
  <p:tag name="KSO_WM_UNIT_ID" val="diagram783_2*l_i*1_27"/>
  <p:tag name="KSO_WM_UNIT_CLEAR" val="1"/>
  <p:tag name="KSO_WM_UNIT_LAYERLEVEL" val="1_1"/>
  <p:tag name="KSO_WM_BEAUTIFY_FLAG" val="#wm#"/>
  <p:tag name="KSO_WM_DIAGRAM_GROUP_CODE" val="l1-1"/>
  <p:tag name="KSO_WM_UNIT_FILL_FORE_SCHEMECOLOR_INDEX" val="7"/>
  <p:tag name="KSO_WM_UNIT_FILL_TYPE" val="1"/>
  <p:tag name="KSO_WM_UNIT_TEXT_FILL_FORE_SCHEMECOLOR_INDEX" val="2"/>
  <p:tag name="KSO_WM_UNIT_TEXT_FILL_TYPE" val="1"/>
  <p:tag name="KSO_WM_UNIT_USESOURCEFORMAT_APPLY" val="0"/>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783_2*i*6"/>
  <p:tag name="KSO_WM_TEMPLATE_CATEGORY" val="diagram"/>
  <p:tag name="KSO_WM_TEMPLATE_INDEX" val="783"/>
  <p:tag name="KSO_WM_UNIT_INDEX" val="6"/>
</p:tagLst>
</file>

<file path=ppt/tags/tag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783_2*i*66"/>
  <p:tag name="KSO_WM_TEMPLATE_CATEGORY" val="diagram"/>
  <p:tag name="KSO_WM_TEMPLATE_INDEX" val="783"/>
  <p:tag name="KSO_WM_UNIT_INDEX" val="66"/>
</p:tagLst>
</file>

<file path=ppt/tags/tag2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h_a"/>
  <p:tag name="KSO_WM_UNIT_INDEX" val="1_5_1"/>
  <p:tag name="KSO_WM_UNIT_ID" val="diagram783_2*l_h_a*1_5_1"/>
  <p:tag name="KSO_WM_UNIT_CLEAR" val="1"/>
  <p:tag name="KSO_WM_UNIT_LAYERLEVEL" val="1_1_1"/>
  <p:tag name="KSO_WM_UNIT_VALUE" val="7"/>
  <p:tag name="KSO_WM_UNIT_HIGHLIGHT" val="0"/>
  <p:tag name="KSO_WM_UNIT_COMPATIBLE" val="0"/>
  <p:tag name="KSO_WM_BEAUTIFY_FLAG" val="#wm#"/>
  <p:tag name="KSO_WM_DIAGRAM_GROUP_CODE" val="l1-1"/>
  <p:tag name="KSO_WM_UNIT_PRESET_TEXT" val="LOREM"/>
  <p:tag name="KSO_WM_UNIT_TEXT_FILL_FORE_SCHEMECOLOR_INDEX" val="9"/>
  <p:tag name="KSO_WM_UNIT_TEXT_FILL_TYPE" val="1"/>
  <p:tag name="KSO_WM_UNIT_USESOURCEFORMAT_APPLY" val="0"/>
</p:tagLst>
</file>

<file path=ppt/tags/tag2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i"/>
  <p:tag name="KSO_WM_UNIT_INDEX" val="1_28"/>
  <p:tag name="KSO_WM_UNIT_ID" val="diagram783_2*l_i*1_28"/>
  <p:tag name="KSO_WM_UNIT_CLEAR" val="1"/>
  <p:tag name="KSO_WM_UNIT_LAYERLEVEL" val="1_1"/>
  <p:tag name="KSO_WM_BEAUTIFY_FLAG" val="#wm#"/>
  <p:tag name="KSO_WM_DIAGRAM_GROUP_CODE" val="l1-1"/>
  <p:tag name="KSO_WM_UNIT_LINE_FORE_SCHEMECOLOR_INDEX" val="13"/>
  <p:tag name="KSO_WM_UNIT_LINE_FILL_TYPE" val="2"/>
  <p:tag name="KSO_WM_UNIT_USESOURCEFORMAT_APPLY" val="0"/>
</p:tagLst>
</file>

<file path=ppt/tags/tag2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i"/>
  <p:tag name="KSO_WM_UNIT_INDEX" val="1_29"/>
  <p:tag name="KSO_WM_UNIT_ID" val="diagram783_2*l_i*1_29"/>
  <p:tag name="KSO_WM_UNIT_CLEAR" val="1"/>
  <p:tag name="KSO_WM_UNIT_LAYERLEVEL" val="1_1"/>
  <p:tag name="KSO_WM_BEAUTIFY_FLAG" val="#wm#"/>
  <p:tag name="KSO_WM_DIAGRAM_GROUP_CODE" val="l1-1"/>
  <p:tag name="KSO_WM_UNIT_LINE_FORE_SCHEMECOLOR_INDEX" val="13"/>
  <p:tag name="KSO_WM_UNIT_LINE_FILL_TYPE" val="2"/>
  <p:tag name="KSO_WM_UNIT_USESOURCEFORMAT_APPLY" val="0"/>
</p:tagLst>
</file>

<file path=ppt/tags/tag2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i"/>
  <p:tag name="KSO_WM_UNIT_INDEX" val="1_21"/>
  <p:tag name="KSO_WM_UNIT_ID" val="diagram783_2*l_i*1_21"/>
  <p:tag name="KSO_WM_UNIT_CLEAR" val="1"/>
  <p:tag name="KSO_WM_UNIT_LAYERLEVEL" val="1_1"/>
  <p:tag name="KSO_WM_BEAUTIFY_FLAG" val="#wm#"/>
  <p:tag name="KSO_WM_DIAGRAM_GROUP_CODE" val="l1-1"/>
  <p:tag name="KSO_WM_UNIT_LINE_FORE_SCHEMECOLOR_INDEX" val="13"/>
  <p:tag name="KSO_WM_UNIT_LINE_FILL_TYPE" val="2"/>
  <p:tag name="KSO_WM_UNIT_USESOURCEFORMAT_APPLY" val="0"/>
</p:tagLst>
</file>

<file path=ppt/tags/tag2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i"/>
  <p:tag name="KSO_WM_UNIT_INDEX" val="1_22"/>
  <p:tag name="KSO_WM_UNIT_ID" val="diagram783_2*l_i*1_22"/>
  <p:tag name="KSO_WM_UNIT_CLEAR" val="1"/>
  <p:tag name="KSO_WM_UNIT_LAYERLEVEL" val="1_1"/>
  <p:tag name="KSO_WM_BEAUTIFY_FLAG" val="#wm#"/>
  <p:tag name="KSO_WM_DIAGRAM_GROUP_CODE" val="l1-1"/>
  <p:tag name="KSO_WM_UNIT_LINE_FORE_SCHEMECOLOR_INDEX" val="13"/>
  <p:tag name="KSO_WM_UNIT_LINE_FILL_TYPE" val="2"/>
  <p:tag name="KSO_WM_UNIT_USESOURCEFORMAT_APPLY" val="0"/>
</p:tagLst>
</file>

<file path=ppt/tags/tag2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i"/>
  <p:tag name="KSO_WM_UNIT_INDEX" val="1_23"/>
  <p:tag name="KSO_WM_UNIT_ID" val="diagram783_2*l_i*1_23"/>
  <p:tag name="KSO_WM_UNIT_CLEAR" val="1"/>
  <p:tag name="KSO_WM_UNIT_LAYERLEVEL" val="1_1"/>
  <p:tag name="KSO_WM_BEAUTIFY_FLAG" val="#wm#"/>
  <p:tag name="KSO_WM_DIAGRAM_GROUP_CODE" val="l1-1"/>
  <p:tag name="KSO_WM_UNIT_LINE_FORE_SCHEMECOLOR_INDEX" val="13"/>
  <p:tag name="KSO_WM_UNIT_LINE_FILL_TYPE" val="2"/>
  <p:tag name="KSO_WM_UNIT_USESOURCEFORMAT_APPLY" val="0"/>
</p:tagLst>
</file>

<file path=ppt/tags/tag2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i"/>
  <p:tag name="KSO_WM_UNIT_INDEX" val="1_18"/>
  <p:tag name="KSO_WM_UNIT_ID" val="diagram783_2*l_i*1_18"/>
  <p:tag name="KSO_WM_UNIT_CLEAR" val="1"/>
  <p:tag name="KSO_WM_UNIT_LAYERLEVEL" val="1_1"/>
  <p:tag name="KSO_WM_BEAUTIFY_FLAG" val="#wm#"/>
  <p:tag name="KSO_WM_DIAGRAM_GROUP_CODE" val="l1-1"/>
  <p:tag name="KSO_WM_UNIT_LINE_FORE_SCHEMECOLOR_INDEX" val="13"/>
  <p:tag name="KSO_WM_UNIT_LINE_FILL_TYPE" val="2"/>
  <p:tag name="KSO_WM_UNIT_USESOURCEFORMAT_APPLY" val="0"/>
</p:tagLst>
</file>

<file path=ppt/tags/tag2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i"/>
  <p:tag name="KSO_WM_UNIT_INDEX" val="1_19"/>
  <p:tag name="KSO_WM_UNIT_ID" val="diagram783_2*l_i*1_19"/>
  <p:tag name="KSO_WM_UNIT_CLEAR" val="1"/>
  <p:tag name="KSO_WM_UNIT_LAYERLEVEL" val="1_1"/>
  <p:tag name="KSO_WM_BEAUTIFY_FLAG" val="#wm#"/>
  <p:tag name="KSO_WM_DIAGRAM_GROUP_CODE" val="l1-1"/>
  <p:tag name="KSO_WM_UNIT_LINE_FORE_SCHEMECOLOR_INDEX" val="13"/>
  <p:tag name="KSO_WM_UNIT_LINE_FILL_TYPE" val="2"/>
  <p:tag name="KSO_WM_UNIT_USESOURCEFORMAT_APPLY" val="0"/>
</p:tagLst>
</file>

<file path=ppt/tags/tag2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i"/>
  <p:tag name="KSO_WM_UNIT_INDEX" val="1_20"/>
  <p:tag name="KSO_WM_UNIT_ID" val="diagram783_2*l_i*1_20"/>
  <p:tag name="KSO_WM_UNIT_CLEAR" val="1"/>
  <p:tag name="KSO_WM_UNIT_LAYERLEVEL" val="1_1"/>
  <p:tag name="KSO_WM_BEAUTIFY_FLAG" val="#wm#"/>
  <p:tag name="KSO_WM_DIAGRAM_GROUP_CODE" val="l1-1"/>
  <p:tag name="KSO_WM_UNIT_LINE_FORE_SCHEMECOLOR_INDEX" val="13"/>
  <p:tag name="KSO_WM_UNIT_LINE_FILL_TYPE" val="2"/>
  <p:tag name="KSO_WM_UNIT_USESOURCEFORMAT_APPLY" val="0"/>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783_2*i*11"/>
  <p:tag name="KSO_WM_TEMPLATE_CATEGORY" val="diagram"/>
  <p:tag name="KSO_WM_TEMPLATE_INDEX" val="783"/>
  <p:tag name="KSO_WM_UNIT_INDEX" val="11"/>
</p:tagLst>
</file>

<file path=ppt/tags/tag3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i"/>
  <p:tag name="KSO_WM_UNIT_INDEX" val="1_16"/>
  <p:tag name="KSO_WM_UNIT_ID" val="diagram783_2*l_i*1_16"/>
  <p:tag name="KSO_WM_UNIT_CLEAR" val="1"/>
  <p:tag name="KSO_WM_UNIT_LAYERLEVEL" val="1_1"/>
  <p:tag name="KSO_WM_BEAUTIFY_FLAG" val="#wm#"/>
  <p:tag name="KSO_WM_DIAGRAM_GROUP_CODE" val="l1-1"/>
  <p:tag name="KSO_WM_UNIT_FILL_FORE_SCHEMECOLOR_INDEX" val="7"/>
  <p:tag name="KSO_WM_UNIT_FILL_TYPE" val="1"/>
  <p:tag name="KSO_WM_UNIT_TEXT_FILL_FORE_SCHEMECOLOR_INDEX" val="2"/>
  <p:tag name="KSO_WM_UNIT_TEXT_FILL_TYPE" val="1"/>
  <p:tag name="KSO_WM_UNIT_USESOURCEFORMAT_APPLY" val="0"/>
</p:tagLst>
</file>

<file path=ppt/tags/tag3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i"/>
  <p:tag name="KSO_WM_UNIT_INDEX" val="1_17"/>
  <p:tag name="KSO_WM_UNIT_ID" val="diagram783_2*l_i*1_17"/>
  <p:tag name="KSO_WM_UNIT_CLEAR" val="1"/>
  <p:tag name="KSO_WM_UNIT_LAYERLEVEL" val="1_1"/>
  <p:tag name="KSO_WM_BEAUTIFY_FLAG" val="#wm#"/>
  <p:tag name="KSO_WM_DIAGRAM_GROUP_CODE" val="l1-1"/>
  <p:tag name="KSO_WM_UNIT_FILL_FORE_SCHEMECOLOR_INDEX" val="14"/>
  <p:tag name="KSO_WM_UNIT_FILL_TYPE" val="1"/>
  <p:tag name="KSO_WM_UNIT_USESOURCEFORMAT_APPLY" val="0"/>
</p:tagLst>
</file>

<file path=ppt/tags/tag3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i"/>
  <p:tag name="KSO_WM_UNIT_INDEX" val="1_12"/>
  <p:tag name="KSO_WM_UNIT_ID" val="diagram783_2*l_i*1_12"/>
  <p:tag name="KSO_WM_UNIT_CLEAR" val="1"/>
  <p:tag name="KSO_WM_UNIT_LAYERLEVEL" val="1_1"/>
  <p:tag name="KSO_WM_BEAUTIFY_FLAG" val="#wm#"/>
  <p:tag name="KSO_WM_DIAGRAM_GROUP_CODE" val="l1-1"/>
  <p:tag name="KSO_WM_UNIT_LINE_FORE_SCHEMECOLOR_INDEX" val="13"/>
  <p:tag name="KSO_WM_UNIT_LINE_FILL_TYPE" val="2"/>
  <p:tag name="KSO_WM_UNIT_USESOURCEFORMAT_APPLY" val="0"/>
</p:tagLst>
</file>

<file path=ppt/tags/tag3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i"/>
  <p:tag name="KSO_WM_UNIT_INDEX" val="1_13"/>
  <p:tag name="KSO_WM_UNIT_ID" val="diagram783_2*l_i*1_13"/>
  <p:tag name="KSO_WM_UNIT_CLEAR" val="1"/>
  <p:tag name="KSO_WM_UNIT_LAYERLEVEL" val="1_1"/>
  <p:tag name="KSO_WM_BEAUTIFY_FLAG" val="#wm#"/>
  <p:tag name="KSO_WM_DIAGRAM_GROUP_CODE" val="l1-1"/>
  <p:tag name="KSO_WM_UNIT_LINE_FORE_SCHEMECOLOR_INDEX" val="13"/>
  <p:tag name="KSO_WM_UNIT_LINE_FILL_TYPE" val="2"/>
  <p:tag name="KSO_WM_UNIT_USESOURCEFORMAT_APPLY" val="0"/>
</p:tagLst>
</file>

<file path=ppt/tags/tag3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i"/>
  <p:tag name="KSO_WM_UNIT_INDEX" val="1_14"/>
  <p:tag name="KSO_WM_UNIT_ID" val="diagram783_2*l_i*1_14"/>
  <p:tag name="KSO_WM_UNIT_CLEAR" val="1"/>
  <p:tag name="KSO_WM_UNIT_LAYERLEVEL" val="1_1"/>
  <p:tag name="KSO_WM_BEAUTIFY_FLAG" val="#wm#"/>
  <p:tag name="KSO_WM_DIAGRAM_GROUP_CODE" val="l1-1"/>
  <p:tag name="KSO_WM_UNIT_LINE_FORE_SCHEMECOLOR_INDEX" val="13"/>
  <p:tag name="KSO_WM_UNIT_LINE_FILL_TYPE" val="2"/>
  <p:tag name="KSO_WM_UNIT_USESOURCEFORMAT_APPLY" val="0"/>
</p:tagLst>
</file>

<file path=ppt/tags/tag3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i"/>
  <p:tag name="KSO_WM_UNIT_INDEX" val="1_10"/>
  <p:tag name="KSO_WM_UNIT_ID" val="diagram783_2*l_i*1_10"/>
  <p:tag name="KSO_WM_UNIT_CLEAR" val="1"/>
  <p:tag name="KSO_WM_UNIT_LAYERLEVEL" val="1_1"/>
  <p:tag name="KSO_WM_BEAUTIFY_FLAG" val="#wm#"/>
  <p:tag name="KSO_WM_DIAGRAM_GROUP_CODE" val="l1-1"/>
  <p:tag name="KSO_WM_UNIT_TEXT_FILL_FORE_SCHEMECOLOR_INDEX" val="2"/>
  <p:tag name="KSO_WM_UNIT_TEXT_FILL_TYPE" val="1"/>
  <p:tag name="KSO_WM_UNIT_USESOURCEFORMAT_APPLY" val="0"/>
</p:tagLst>
</file>

<file path=ppt/tags/tag3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i"/>
  <p:tag name="KSO_WM_UNIT_INDEX" val="1_11"/>
  <p:tag name="KSO_WM_UNIT_ID" val="diagram783_2*l_i*1_11"/>
  <p:tag name="KSO_WM_UNIT_CLEAR" val="1"/>
  <p:tag name="KSO_WM_UNIT_LAYERLEVEL" val="1_1"/>
  <p:tag name="KSO_WM_BEAUTIFY_FLAG" val="#wm#"/>
  <p:tag name="KSO_WM_DIAGRAM_GROUP_CODE" val="l1-1"/>
  <p:tag name="KSO_WM_UNIT_FILL_FORE_SCHEMECOLOR_INDEX" val="14"/>
  <p:tag name="KSO_WM_UNIT_FILL_TYPE" val="1"/>
  <p:tag name="KSO_WM_UNIT_USESOURCEFORMAT_APPLY" val="0"/>
</p:tagLst>
</file>

<file path=ppt/tags/tag3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i"/>
  <p:tag name="KSO_WM_UNIT_INDEX" val="1_7"/>
  <p:tag name="KSO_WM_UNIT_ID" val="diagram783_2*l_i*1_7"/>
  <p:tag name="KSO_WM_UNIT_CLEAR" val="1"/>
  <p:tag name="KSO_WM_UNIT_LAYERLEVEL" val="1_1"/>
  <p:tag name="KSO_WM_BEAUTIFY_FLAG" val="#wm#"/>
  <p:tag name="KSO_WM_DIAGRAM_GROUP_CODE" val="l1-1"/>
  <p:tag name="KSO_WM_UNIT_FILL_FORE_SCHEMECOLOR_INDEX" val="5"/>
  <p:tag name="KSO_WM_UNIT_FILL_TYPE" val="1"/>
  <p:tag name="KSO_WM_UNIT_TEXT_FILL_FORE_SCHEMECOLOR_INDEX" val="2"/>
  <p:tag name="KSO_WM_UNIT_TEXT_FILL_TYPE" val="1"/>
  <p:tag name="KSO_WM_UNIT_USESOURCEFORMAT_APPLY" val="0"/>
</p:tagLst>
</file>

<file path=ppt/tags/tag3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i"/>
  <p:tag name="KSO_WM_UNIT_INDEX" val="1_8"/>
  <p:tag name="KSO_WM_UNIT_ID" val="diagram783_2*l_i*1_8"/>
  <p:tag name="KSO_WM_UNIT_CLEAR" val="1"/>
  <p:tag name="KSO_WM_UNIT_LAYERLEVEL" val="1_1"/>
  <p:tag name="KSO_WM_BEAUTIFY_FLAG" val="#wm#"/>
  <p:tag name="KSO_WM_DIAGRAM_GROUP_CODE" val="l1-1"/>
  <p:tag name="KSO_WM_UNIT_FILL_FORE_SCHEMECOLOR_INDEX" val="14"/>
  <p:tag name="KSO_WM_UNIT_FILL_TYPE" val="1"/>
  <p:tag name="KSO_WM_UNIT_USESOURCEFORMAT_APPLY" val="0"/>
</p:tagLst>
</file>

<file path=ppt/tags/tag3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i"/>
  <p:tag name="KSO_WM_UNIT_INDEX" val="1_5"/>
  <p:tag name="KSO_WM_UNIT_ID" val="diagram783_2*l_i*1_5"/>
  <p:tag name="KSO_WM_UNIT_CLEAR" val="1"/>
  <p:tag name="KSO_WM_UNIT_LAYERLEVEL" val="1_1"/>
  <p:tag name="KSO_WM_BEAUTIFY_FLAG" val="#wm#"/>
  <p:tag name="KSO_WM_DIAGRAM_GROUP_CODE" val="l1-1"/>
  <p:tag name="KSO_WM_UNIT_FILL_FORE_SCHEMECOLOR_INDEX" val="6"/>
  <p:tag name="KSO_WM_UNIT_FILL_TYPE" val="1"/>
  <p:tag name="KSO_WM_UNIT_TEXT_FILL_FORE_SCHEMECOLOR_INDEX" val="2"/>
  <p:tag name="KSO_WM_UNIT_TEXT_FILL_TYPE" val="1"/>
  <p:tag name="KSO_WM_UNIT_USESOURCEFORMAT_APPLY" val="0"/>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783_2*i*16"/>
  <p:tag name="KSO_WM_TEMPLATE_CATEGORY" val="diagram"/>
  <p:tag name="KSO_WM_TEMPLATE_INDEX" val="783"/>
  <p:tag name="KSO_WM_UNIT_INDEX" val="16"/>
</p:tagLst>
</file>

<file path=ppt/tags/tag4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i"/>
  <p:tag name="KSO_WM_UNIT_INDEX" val="1_6"/>
  <p:tag name="KSO_WM_UNIT_ID" val="diagram783_2*l_i*1_6"/>
  <p:tag name="KSO_WM_UNIT_CLEAR" val="1"/>
  <p:tag name="KSO_WM_UNIT_LAYERLEVEL" val="1_1"/>
  <p:tag name="KSO_WM_BEAUTIFY_FLAG" val="#wm#"/>
  <p:tag name="KSO_WM_DIAGRAM_GROUP_CODE" val="l1-1"/>
  <p:tag name="KSO_WM_UNIT_FILL_FORE_SCHEMECOLOR_INDEX" val="14"/>
  <p:tag name="KSO_WM_UNIT_FILL_TYPE" val="1"/>
  <p:tag name="KSO_WM_UNIT_USESOURCEFORMAT_APPLY" val="0"/>
</p:tagLst>
</file>

<file path=ppt/tags/tag4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i"/>
  <p:tag name="KSO_WM_UNIT_INDEX" val="1_3"/>
  <p:tag name="KSO_WM_UNIT_ID" val="diagram783_2*l_i*1_3"/>
  <p:tag name="KSO_WM_UNIT_CLEAR" val="1"/>
  <p:tag name="KSO_WM_UNIT_LAYERLEVEL" val="1_1"/>
  <p:tag name="KSO_WM_BEAUTIFY_FLAG" val="#wm#"/>
  <p:tag name="KSO_WM_DIAGRAM_GROUP_CODE" val="l1-1"/>
  <p:tag name="KSO_WM_UNIT_FILL_FORE_SCHEMECOLOR_INDEX" val="8"/>
  <p:tag name="KSO_WM_UNIT_FILL_TYPE" val="1"/>
  <p:tag name="KSO_WM_UNIT_TEXT_FILL_FORE_SCHEMECOLOR_INDEX" val="2"/>
  <p:tag name="KSO_WM_UNIT_TEXT_FILL_TYPE" val="1"/>
  <p:tag name="KSO_WM_UNIT_USESOURCEFORMAT_APPLY" val="0"/>
</p:tagLst>
</file>

<file path=ppt/tags/tag4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i"/>
  <p:tag name="KSO_WM_UNIT_INDEX" val="1_4"/>
  <p:tag name="KSO_WM_UNIT_ID" val="diagram783_2*l_i*1_4"/>
  <p:tag name="KSO_WM_UNIT_CLEAR" val="1"/>
  <p:tag name="KSO_WM_UNIT_LAYERLEVEL" val="1_1"/>
  <p:tag name="KSO_WM_BEAUTIFY_FLAG" val="#wm#"/>
  <p:tag name="KSO_WM_DIAGRAM_GROUP_CODE" val="l1-1"/>
  <p:tag name="KSO_WM_UNIT_FILL_FORE_SCHEMECOLOR_INDEX" val="14"/>
  <p:tag name="KSO_WM_UNIT_FILL_TYPE" val="1"/>
  <p:tag name="KSO_WM_UNIT_USESOURCEFORMAT_APPLY" val="0"/>
</p:tagLst>
</file>

<file path=ppt/tags/tag4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i"/>
  <p:tag name="KSO_WM_UNIT_INDEX" val="1_1"/>
  <p:tag name="KSO_WM_UNIT_ID" val="diagram783_2*l_i*1_1"/>
  <p:tag name="KSO_WM_UNIT_CLEAR" val="1"/>
  <p:tag name="KSO_WM_UNIT_LAYERLEVEL" val="1_1"/>
  <p:tag name="KSO_WM_BEAUTIFY_FLAG" val="#wm#"/>
  <p:tag name="KSO_WM_DIAGRAM_GROUP_CODE" val="l1-1"/>
  <p:tag name="KSO_WM_UNIT_FILL_FORE_SCHEMECOLOR_INDEX" val="9"/>
  <p:tag name="KSO_WM_UNIT_FILL_TYPE" val="1"/>
  <p:tag name="KSO_WM_UNIT_TEXT_FILL_FORE_SCHEMECOLOR_INDEX" val="2"/>
  <p:tag name="KSO_WM_UNIT_TEXT_FILL_TYPE" val="1"/>
  <p:tag name="KSO_WM_UNIT_USESOURCEFORMAT_APPLY" val="0"/>
</p:tagLst>
</file>

<file path=ppt/tags/tag4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i"/>
  <p:tag name="KSO_WM_UNIT_INDEX" val="1_2"/>
  <p:tag name="KSO_WM_UNIT_ID" val="diagram783_2*l_i*1_2"/>
  <p:tag name="KSO_WM_UNIT_CLEAR" val="1"/>
  <p:tag name="KSO_WM_UNIT_LAYERLEVEL" val="1_1"/>
  <p:tag name="KSO_WM_BEAUTIFY_FLAG" val="#wm#"/>
  <p:tag name="KSO_WM_DIAGRAM_GROUP_CODE" val="l1-1"/>
  <p:tag name="KSO_WM_UNIT_FILL_FORE_SCHEMECOLOR_INDEX" val="14"/>
  <p:tag name="KSO_WM_UNIT_FILL_TYPE" val="1"/>
  <p:tag name="KSO_WM_UNIT_USESOURCEFORMAT_APPLY" val="0"/>
</p:tagLst>
</file>

<file path=ppt/tags/tag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783_4*i*1"/>
  <p:tag name="KSO_WM_TEMPLATE_CATEGORY" val="diagram"/>
  <p:tag name="KSO_WM_TEMPLATE_INDEX" val="783"/>
  <p:tag name="KSO_WM_UNIT_INDEX" val="1"/>
</p:tagLst>
</file>

<file path=ppt/tags/tag4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783_4*i*6"/>
  <p:tag name="KSO_WM_TEMPLATE_CATEGORY" val="diagram"/>
  <p:tag name="KSO_WM_TEMPLATE_INDEX" val="783"/>
  <p:tag name="KSO_WM_UNIT_INDEX" val="6"/>
</p:tagLst>
</file>

<file path=ppt/tags/tag4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783_4*i*11"/>
  <p:tag name="KSO_WM_TEMPLATE_CATEGORY" val="diagram"/>
  <p:tag name="KSO_WM_TEMPLATE_INDEX" val="783"/>
  <p:tag name="KSO_WM_UNIT_INDEX" val="11"/>
</p:tagLst>
</file>

<file path=ppt/tags/tag4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783_4*i*16"/>
  <p:tag name="KSO_WM_TEMPLATE_CATEGORY" val="diagram"/>
  <p:tag name="KSO_WM_TEMPLATE_INDEX" val="783"/>
  <p:tag name="KSO_WM_UNIT_INDEX" val="16"/>
</p:tagLst>
</file>

<file path=ppt/tags/tag4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783_4*i*21"/>
  <p:tag name="KSO_WM_TEMPLATE_CATEGORY" val="diagram"/>
  <p:tag name="KSO_WM_TEMPLATE_INDEX" val="783"/>
  <p:tag name="KSO_WM_UNIT_INDEX" val="21"/>
</p:tagLst>
</file>

<file path=ppt/tags/tag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i"/>
  <p:tag name="KSO_WM_UNIT_INDEX" val="1_9"/>
  <p:tag name="KSO_WM_UNIT_ID" val="diagram783_2*l_i*1_9"/>
  <p:tag name="KSO_WM_UNIT_CLEAR" val="1"/>
  <p:tag name="KSO_WM_UNIT_LAYERLEVEL" val="1_1"/>
  <p:tag name="KSO_WM_BEAUTIFY_FLAG" val="#wm#"/>
  <p:tag name="KSO_WM_DIAGRAM_GROUP_CODE" val="l1-1"/>
  <p:tag name="KSO_WM_UNIT_FILL_FORE_SCHEMECOLOR_INDEX" val="6"/>
  <p:tag name="KSO_WM_UNIT_FILL_TYPE" val="1"/>
  <p:tag name="KSO_WM_UNIT_TEXT_FILL_FORE_SCHEMECOLOR_INDEX" val="2"/>
  <p:tag name="KSO_WM_UNIT_TEXT_FILL_TYPE" val="1"/>
  <p:tag name="KSO_WM_UNIT_USESOURCEFORMAT_APPLY" val="0"/>
</p:tagLst>
</file>

<file path=ppt/tags/tag5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783_4*i*28"/>
  <p:tag name="KSO_WM_TEMPLATE_CATEGORY" val="diagram"/>
  <p:tag name="KSO_WM_TEMPLATE_INDEX" val="783"/>
  <p:tag name="KSO_WM_UNIT_INDEX" val="28"/>
</p:tagLst>
</file>

<file path=ppt/tags/tag5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783_4*i*33"/>
  <p:tag name="KSO_WM_TEMPLATE_CATEGORY" val="diagram"/>
  <p:tag name="KSO_WM_TEMPLATE_INDEX" val="783"/>
  <p:tag name="KSO_WM_UNIT_INDEX" val="33"/>
</p:tagLst>
</file>

<file path=ppt/tags/tag5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h_f"/>
  <p:tag name="KSO_WM_UNIT_INDEX" val="1_1_1"/>
  <p:tag name="KSO_WM_UNIT_ID" val="diagram783_4*l_h_f*1_1_1"/>
  <p:tag name="KSO_WM_UNIT_CLEAR" val="1"/>
  <p:tag name="KSO_WM_UNIT_LAYERLEVEL" val="1_1_1"/>
  <p:tag name="KSO_WM_UNIT_VALUE" val="21"/>
  <p:tag name="KSO_WM_UNIT_HIGHLIGHT" val="0"/>
  <p:tag name="KSO_WM_UNIT_COMPATIBLE" val="0"/>
  <p:tag name="KSO_WM_BEAUTIFY_FLAG" val="#wm#"/>
  <p:tag name="KSO_WM_UNIT_PRESET_TEXT_INDEX" val="4"/>
  <p:tag name="KSO_WM_UNIT_PRESET_TEXT_LEN" val="40"/>
  <p:tag name="KSO_WM_DIAGRAM_GROUP_CODE" val="l1-1"/>
  <p:tag name="KSO_WM_UNIT_TEXT_FILL_FORE_SCHEMECOLOR_INDEX" val="13"/>
  <p:tag name="KSO_WM_UNIT_TEXT_FILL_TYPE" val="1"/>
  <p:tag name="KSO_WM_UNIT_USESOURCEFORMAT_APPLY" val="0"/>
</p:tagLst>
</file>

<file path=ppt/tags/tag5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h_a"/>
  <p:tag name="KSO_WM_UNIT_INDEX" val="1_1_1"/>
  <p:tag name="KSO_WM_UNIT_ID" val="diagram783_4*l_h_a*1_1_1"/>
  <p:tag name="KSO_WM_UNIT_CLEAR" val="1"/>
  <p:tag name="KSO_WM_UNIT_LAYERLEVEL" val="1_1_1"/>
  <p:tag name="KSO_WM_UNIT_VALUE" val="7"/>
  <p:tag name="KSO_WM_UNIT_HIGHLIGHT" val="0"/>
  <p:tag name="KSO_WM_UNIT_COMPATIBLE" val="0"/>
  <p:tag name="KSO_WM_BEAUTIFY_FLAG" val="#wm#"/>
  <p:tag name="KSO_WM_DIAGRAM_GROUP_CODE" val="l1-1"/>
  <p:tag name="KSO_WM_UNIT_PRESET_TEXT" val="LOREM"/>
  <p:tag name="KSO_WM_UNIT_TEXT_FILL_FORE_SCHEMECOLOR_INDEX" val="5"/>
  <p:tag name="KSO_WM_UNIT_TEXT_FILL_TYPE" val="1"/>
  <p:tag name="KSO_WM_UNIT_USESOURCEFORMAT_APPLY" val="0"/>
</p:tagLst>
</file>

<file path=ppt/tags/tag5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h_f"/>
  <p:tag name="KSO_WM_UNIT_INDEX" val="1_3_1"/>
  <p:tag name="KSO_WM_UNIT_ID" val="diagram783_4*l_h_f*1_3_1"/>
  <p:tag name="KSO_WM_UNIT_CLEAR" val="1"/>
  <p:tag name="KSO_WM_UNIT_LAYERLEVEL" val="1_1_1"/>
  <p:tag name="KSO_WM_UNIT_VALUE" val="21"/>
  <p:tag name="KSO_WM_UNIT_HIGHLIGHT" val="0"/>
  <p:tag name="KSO_WM_UNIT_COMPATIBLE" val="0"/>
  <p:tag name="KSO_WM_BEAUTIFY_FLAG" val="#wm#"/>
  <p:tag name="KSO_WM_UNIT_PRESET_TEXT_INDEX" val="4"/>
  <p:tag name="KSO_WM_UNIT_PRESET_TEXT_LEN" val="40"/>
  <p:tag name="KSO_WM_DIAGRAM_GROUP_CODE" val="l1-1"/>
  <p:tag name="KSO_WM_UNIT_TEXT_FILL_FORE_SCHEMECOLOR_INDEX" val="13"/>
  <p:tag name="KSO_WM_UNIT_TEXT_FILL_TYPE" val="1"/>
  <p:tag name="KSO_WM_UNIT_USESOURCEFORMAT_APPLY" val="0"/>
</p:tagLst>
</file>

<file path=ppt/tags/tag5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h_a"/>
  <p:tag name="KSO_WM_UNIT_INDEX" val="1_3_1"/>
  <p:tag name="KSO_WM_UNIT_ID" val="diagram783_4*l_h_a*1_3_1"/>
  <p:tag name="KSO_WM_UNIT_CLEAR" val="1"/>
  <p:tag name="KSO_WM_UNIT_LAYERLEVEL" val="1_1_1"/>
  <p:tag name="KSO_WM_UNIT_VALUE" val="7"/>
  <p:tag name="KSO_WM_UNIT_HIGHLIGHT" val="0"/>
  <p:tag name="KSO_WM_UNIT_COMPATIBLE" val="0"/>
  <p:tag name="KSO_WM_BEAUTIFY_FLAG" val="#wm#"/>
  <p:tag name="KSO_WM_DIAGRAM_GROUP_CODE" val="l1-1"/>
  <p:tag name="KSO_WM_UNIT_PRESET_TEXT" val="LOREM"/>
  <p:tag name="KSO_WM_UNIT_TEXT_FILL_FORE_SCHEMECOLOR_INDEX" val="6"/>
  <p:tag name="KSO_WM_UNIT_TEXT_FILL_TYPE" val="1"/>
  <p:tag name="KSO_WM_UNIT_USESOURCEFORMAT_APPLY" val="0"/>
</p:tagLst>
</file>

<file path=ppt/tags/tag5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h_f"/>
  <p:tag name="KSO_WM_UNIT_INDEX" val="1_2_1"/>
  <p:tag name="KSO_WM_UNIT_ID" val="diagram783_4*l_h_f*1_2_1"/>
  <p:tag name="KSO_WM_UNIT_CLEAR" val="1"/>
  <p:tag name="KSO_WM_UNIT_LAYERLEVEL" val="1_1_1"/>
  <p:tag name="KSO_WM_UNIT_VALUE" val="21"/>
  <p:tag name="KSO_WM_UNIT_HIGHLIGHT" val="0"/>
  <p:tag name="KSO_WM_UNIT_COMPATIBLE" val="0"/>
  <p:tag name="KSO_WM_BEAUTIFY_FLAG" val="#wm#"/>
  <p:tag name="KSO_WM_UNIT_PRESET_TEXT_INDEX" val="4"/>
  <p:tag name="KSO_WM_UNIT_PRESET_TEXT_LEN" val="40"/>
  <p:tag name="KSO_WM_DIAGRAM_GROUP_CODE" val="l1-1"/>
  <p:tag name="KSO_WM_UNIT_TEXT_FILL_FORE_SCHEMECOLOR_INDEX" val="13"/>
  <p:tag name="KSO_WM_UNIT_TEXT_FILL_TYPE" val="1"/>
  <p:tag name="KSO_WM_UNIT_USESOURCEFORMAT_APPLY" val="0"/>
</p:tagLst>
</file>

<file path=ppt/tags/tag5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h_a"/>
  <p:tag name="KSO_WM_UNIT_INDEX" val="1_2_1"/>
  <p:tag name="KSO_WM_UNIT_ID" val="diagram783_4*l_h_a*1_2_1"/>
  <p:tag name="KSO_WM_UNIT_CLEAR" val="1"/>
  <p:tag name="KSO_WM_UNIT_LAYERLEVEL" val="1_1_1"/>
  <p:tag name="KSO_WM_UNIT_VALUE" val="7"/>
  <p:tag name="KSO_WM_UNIT_HIGHLIGHT" val="0"/>
  <p:tag name="KSO_WM_UNIT_COMPATIBLE" val="0"/>
  <p:tag name="KSO_WM_BEAUTIFY_FLAG" val="#wm#"/>
  <p:tag name="KSO_WM_DIAGRAM_GROUP_CODE" val="l1-1"/>
  <p:tag name="KSO_WM_UNIT_PRESET_TEXT" val="LOREM"/>
  <p:tag name="KSO_WM_UNIT_TEXT_FILL_FORE_SCHEMECOLOR_INDEX" val="8"/>
  <p:tag name="KSO_WM_UNIT_TEXT_FILL_TYPE" val="1"/>
  <p:tag name="KSO_WM_UNIT_USESOURCEFORMAT_APPLY" val="0"/>
</p:tagLst>
</file>

<file path=ppt/tags/tag5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i"/>
  <p:tag name="KSO_WM_UNIT_INDEX" val="1_16"/>
  <p:tag name="KSO_WM_UNIT_ID" val="diagram783_4*l_i*1_16"/>
  <p:tag name="KSO_WM_UNIT_CLEAR" val="1"/>
  <p:tag name="KSO_WM_UNIT_LAYERLEVEL" val="1_1"/>
  <p:tag name="KSO_WM_BEAUTIFY_FLAG" val="#wm#"/>
  <p:tag name="KSO_WM_DIAGRAM_GROUP_CODE" val="l1-1"/>
  <p:tag name="KSO_WM_UNIT_FILL_FORE_SCHEMECOLOR_INDEX" val="6"/>
  <p:tag name="KSO_WM_UNIT_FILL_TYPE" val="1"/>
  <p:tag name="KSO_WM_UNIT_TEXT_FILL_FORE_SCHEMECOLOR_INDEX" val="2"/>
  <p:tag name="KSO_WM_UNIT_TEXT_FILL_TYPE" val="1"/>
  <p:tag name="KSO_WM_UNIT_USESOURCEFORMAT_APPLY" val="0"/>
</p:tagLst>
</file>

<file path=ppt/tags/tag5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i"/>
  <p:tag name="KSO_WM_UNIT_INDEX" val="1_17"/>
  <p:tag name="KSO_WM_UNIT_ID" val="diagram783_4*l_i*1_17"/>
  <p:tag name="KSO_WM_UNIT_CLEAR" val="1"/>
  <p:tag name="KSO_WM_UNIT_LAYERLEVEL" val="1_1"/>
  <p:tag name="KSO_WM_BEAUTIFY_FLAG" val="#wm#"/>
  <p:tag name="KSO_WM_DIAGRAM_GROUP_CODE" val="l1-1"/>
  <p:tag name="KSO_WM_UNIT_FILL_FORE_SCHEMECOLOR_INDEX" val="5"/>
  <p:tag name="KSO_WM_UNIT_FILL_TYPE" val="1"/>
  <p:tag name="KSO_WM_UNIT_TEXT_FILL_FORE_SCHEMECOLOR_INDEX" val="2"/>
  <p:tag name="KSO_WM_UNIT_TEXT_FILL_TYPE" val="1"/>
  <p:tag name="KSO_WM_UNIT_USESOURCEFORMAT_APPLY" val="0"/>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783_2*i*22"/>
  <p:tag name="KSO_WM_TEMPLATE_CATEGORY" val="diagram"/>
  <p:tag name="KSO_WM_TEMPLATE_INDEX" val="783"/>
  <p:tag name="KSO_WM_UNIT_INDEX" val="22"/>
</p:tagLst>
</file>

<file path=ppt/tags/tag6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i"/>
  <p:tag name="KSO_WM_UNIT_INDEX" val="1_18"/>
  <p:tag name="KSO_WM_UNIT_ID" val="diagram783_4*l_i*1_18"/>
  <p:tag name="KSO_WM_UNIT_CLEAR" val="1"/>
  <p:tag name="KSO_WM_UNIT_LAYERLEVEL" val="1_1"/>
  <p:tag name="KSO_WM_BEAUTIFY_FLAG" val="#wm#"/>
  <p:tag name="KSO_WM_DIAGRAM_GROUP_CODE" val="l1-1"/>
  <p:tag name="KSO_WM_UNIT_FILL_FORE_SCHEMECOLOR_INDEX" val="8"/>
  <p:tag name="KSO_WM_UNIT_FILL_TYPE" val="1"/>
  <p:tag name="KSO_WM_UNIT_TEXT_FILL_FORE_SCHEMECOLOR_INDEX" val="2"/>
  <p:tag name="KSO_WM_UNIT_TEXT_FILL_TYPE" val="1"/>
  <p:tag name="KSO_WM_UNIT_USESOURCEFORMAT_APPLY" val="0"/>
</p:tagLst>
</file>

<file path=ppt/tags/tag6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i"/>
  <p:tag name="KSO_WM_UNIT_INDEX" val="1_14"/>
  <p:tag name="KSO_WM_UNIT_ID" val="diagram783_4*l_i*1_14"/>
  <p:tag name="KSO_WM_UNIT_CLEAR" val="1"/>
  <p:tag name="KSO_WM_UNIT_LAYERLEVEL" val="1_1"/>
  <p:tag name="KSO_WM_BEAUTIFY_FLAG" val="#wm#"/>
  <p:tag name="KSO_WM_DIAGRAM_GROUP_CODE" val="l1-1"/>
  <p:tag name="KSO_WM_UNIT_LINE_FORE_SCHEMECOLOR_INDEX" val="13"/>
  <p:tag name="KSO_WM_UNIT_LINE_FILL_TYPE" val="2"/>
  <p:tag name="KSO_WM_UNIT_USESOURCEFORMAT_APPLY" val="0"/>
</p:tagLst>
</file>

<file path=ppt/tags/tag6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i"/>
  <p:tag name="KSO_WM_UNIT_INDEX" val="1_15"/>
  <p:tag name="KSO_WM_UNIT_ID" val="diagram783_4*l_i*1_15"/>
  <p:tag name="KSO_WM_UNIT_CLEAR" val="1"/>
  <p:tag name="KSO_WM_UNIT_LAYERLEVEL" val="1_1"/>
  <p:tag name="KSO_WM_BEAUTIFY_FLAG" val="#wm#"/>
  <p:tag name="KSO_WM_DIAGRAM_GROUP_CODE" val="l1-1"/>
  <p:tag name="KSO_WM_UNIT_LINE_FORE_SCHEMECOLOR_INDEX" val="13"/>
  <p:tag name="KSO_WM_UNIT_LINE_FILL_TYPE" val="2"/>
  <p:tag name="KSO_WM_UNIT_USESOURCEFORMAT_APPLY" val="0"/>
</p:tagLst>
</file>

<file path=ppt/tags/tag6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i"/>
  <p:tag name="KSO_WM_UNIT_INDEX" val="1_12"/>
  <p:tag name="KSO_WM_UNIT_ID" val="diagram783_4*l_i*1_12"/>
  <p:tag name="KSO_WM_UNIT_CLEAR" val="1"/>
  <p:tag name="KSO_WM_UNIT_LAYERLEVEL" val="1_1"/>
  <p:tag name="KSO_WM_BEAUTIFY_FLAG" val="#wm#"/>
  <p:tag name="KSO_WM_DIAGRAM_GROUP_CODE" val="l1-1"/>
  <p:tag name="KSO_WM_UNIT_LINE_FORE_SCHEMECOLOR_INDEX" val="13"/>
  <p:tag name="KSO_WM_UNIT_LINE_FILL_TYPE" val="2"/>
  <p:tag name="KSO_WM_UNIT_USESOURCEFORMAT_APPLY" val="0"/>
</p:tagLst>
</file>

<file path=ppt/tags/tag6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i"/>
  <p:tag name="KSO_WM_UNIT_INDEX" val="1_13"/>
  <p:tag name="KSO_WM_UNIT_ID" val="diagram783_4*l_i*1_13"/>
  <p:tag name="KSO_WM_UNIT_CLEAR" val="1"/>
  <p:tag name="KSO_WM_UNIT_LAYERLEVEL" val="1_1"/>
  <p:tag name="KSO_WM_BEAUTIFY_FLAG" val="#wm#"/>
  <p:tag name="KSO_WM_DIAGRAM_GROUP_CODE" val="l1-1"/>
  <p:tag name="KSO_WM_UNIT_LINE_FORE_SCHEMECOLOR_INDEX" val="13"/>
  <p:tag name="KSO_WM_UNIT_LINE_FILL_TYPE" val="2"/>
  <p:tag name="KSO_WM_UNIT_USESOURCEFORMAT_APPLY" val="0"/>
</p:tagLst>
</file>

<file path=ppt/tags/tag6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i"/>
  <p:tag name="KSO_WM_UNIT_INDEX" val="1_9"/>
  <p:tag name="KSO_WM_UNIT_ID" val="diagram783_4*l_i*1_9"/>
  <p:tag name="KSO_WM_UNIT_CLEAR" val="1"/>
  <p:tag name="KSO_WM_UNIT_LAYERLEVEL" val="1_1"/>
  <p:tag name="KSO_WM_BEAUTIFY_FLAG" val="#wm#"/>
  <p:tag name="KSO_WM_DIAGRAM_GROUP_CODE" val="l1-1"/>
  <p:tag name="KSO_WM_UNIT_LINE_FORE_SCHEMECOLOR_INDEX" val="13"/>
  <p:tag name="KSO_WM_UNIT_LINE_FILL_TYPE" val="2"/>
  <p:tag name="KSO_WM_UNIT_USESOURCEFORMAT_APPLY" val="0"/>
</p:tagLst>
</file>

<file path=ppt/tags/tag6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i"/>
  <p:tag name="KSO_WM_UNIT_INDEX" val="1_10"/>
  <p:tag name="KSO_WM_UNIT_ID" val="diagram783_4*l_i*1_10"/>
  <p:tag name="KSO_WM_UNIT_CLEAR" val="1"/>
  <p:tag name="KSO_WM_UNIT_LAYERLEVEL" val="1_1"/>
  <p:tag name="KSO_WM_BEAUTIFY_FLAG" val="#wm#"/>
  <p:tag name="KSO_WM_DIAGRAM_GROUP_CODE" val="l1-1"/>
  <p:tag name="KSO_WM_UNIT_LINE_FORE_SCHEMECOLOR_INDEX" val="13"/>
  <p:tag name="KSO_WM_UNIT_LINE_FILL_TYPE" val="2"/>
  <p:tag name="KSO_WM_UNIT_USESOURCEFORMAT_APPLY" val="0"/>
</p:tagLst>
</file>

<file path=ppt/tags/tag6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i"/>
  <p:tag name="KSO_WM_UNIT_INDEX" val="1_11"/>
  <p:tag name="KSO_WM_UNIT_ID" val="diagram783_4*l_i*1_11"/>
  <p:tag name="KSO_WM_UNIT_CLEAR" val="1"/>
  <p:tag name="KSO_WM_UNIT_LAYERLEVEL" val="1_1"/>
  <p:tag name="KSO_WM_BEAUTIFY_FLAG" val="#wm#"/>
  <p:tag name="KSO_WM_DIAGRAM_GROUP_CODE" val="l1-1"/>
  <p:tag name="KSO_WM_UNIT_LINE_FORE_SCHEMECOLOR_INDEX" val="13"/>
  <p:tag name="KSO_WM_UNIT_LINE_FILL_TYPE" val="2"/>
  <p:tag name="KSO_WM_UNIT_USESOURCEFORMAT_APPLY" val="0"/>
</p:tagLst>
</file>

<file path=ppt/tags/tag6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i"/>
  <p:tag name="KSO_WM_UNIT_INDEX" val="1_7"/>
  <p:tag name="KSO_WM_UNIT_ID" val="diagram783_4*l_i*1_7"/>
  <p:tag name="KSO_WM_UNIT_CLEAR" val="1"/>
  <p:tag name="KSO_WM_UNIT_LAYERLEVEL" val="1_1"/>
  <p:tag name="KSO_WM_BEAUTIFY_FLAG" val="#wm#"/>
  <p:tag name="KSO_WM_DIAGRAM_GROUP_CODE" val="l1-1"/>
  <p:tag name="KSO_WM_UNIT_TEXT_FILL_FORE_SCHEMECOLOR_INDEX" val="2"/>
  <p:tag name="KSO_WM_UNIT_TEXT_FILL_TYPE" val="1"/>
  <p:tag name="KSO_WM_UNIT_USESOURCEFORMAT_APPLY" val="0"/>
</p:tagLst>
</file>

<file path=ppt/tags/tag6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i"/>
  <p:tag name="KSO_WM_UNIT_INDEX" val="1_8"/>
  <p:tag name="KSO_WM_UNIT_ID" val="diagram783_4*l_i*1_8"/>
  <p:tag name="KSO_WM_UNIT_CLEAR" val="1"/>
  <p:tag name="KSO_WM_UNIT_LAYERLEVEL" val="1_1"/>
  <p:tag name="KSO_WM_BEAUTIFY_FLAG" val="#wm#"/>
  <p:tag name="KSO_WM_DIAGRAM_GROUP_CODE" val="l1-1"/>
  <p:tag name="KSO_WM_UNIT_FILL_FORE_SCHEMECOLOR_INDEX" val="14"/>
  <p:tag name="KSO_WM_UNIT_FILL_TYPE" val="1"/>
  <p:tag name="KSO_WM_UNIT_USESOURCEFORMAT_APPLY" val="0"/>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783_2*i*27"/>
  <p:tag name="KSO_WM_TEMPLATE_CATEGORY" val="diagram"/>
  <p:tag name="KSO_WM_TEMPLATE_INDEX" val="783"/>
  <p:tag name="KSO_WM_UNIT_INDEX" val="27"/>
</p:tagLst>
</file>

<file path=ppt/tags/tag7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i"/>
  <p:tag name="KSO_WM_UNIT_INDEX" val="1_5"/>
  <p:tag name="KSO_WM_UNIT_ID" val="diagram783_4*l_i*1_5"/>
  <p:tag name="KSO_WM_UNIT_CLEAR" val="1"/>
  <p:tag name="KSO_WM_UNIT_LAYERLEVEL" val="1_1"/>
  <p:tag name="KSO_WM_BEAUTIFY_FLAG" val="#wm#"/>
  <p:tag name="KSO_WM_DIAGRAM_GROUP_CODE" val="l1-1"/>
  <p:tag name="KSO_WM_UNIT_FILL_FORE_SCHEMECOLOR_INDEX" val="5"/>
  <p:tag name="KSO_WM_UNIT_FILL_TYPE" val="1"/>
  <p:tag name="KSO_WM_UNIT_TEXT_FILL_FORE_SCHEMECOLOR_INDEX" val="2"/>
  <p:tag name="KSO_WM_UNIT_TEXT_FILL_TYPE" val="1"/>
  <p:tag name="KSO_WM_UNIT_USESOURCEFORMAT_APPLY" val="0"/>
</p:tagLst>
</file>

<file path=ppt/tags/tag7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i"/>
  <p:tag name="KSO_WM_UNIT_INDEX" val="1_6"/>
  <p:tag name="KSO_WM_UNIT_ID" val="diagram783_4*l_i*1_6"/>
  <p:tag name="KSO_WM_UNIT_CLEAR" val="1"/>
  <p:tag name="KSO_WM_UNIT_LAYERLEVEL" val="1_1"/>
  <p:tag name="KSO_WM_BEAUTIFY_FLAG" val="#wm#"/>
  <p:tag name="KSO_WM_DIAGRAM_GROUP_CODE" val="l1-1"/>
  <p:tag name="KSO_WM_UNIT_FILL_FORE_SCHEMECOLOR_INDEX" val="14"/>
  <p:tag name="KSO_WM_UNIT_FILL_TYPE" val="1"/>
  <p:tag name="KSO_WM_UNIT_USESOURCEFORMAT_APPLY" val="0"/>
</p:tagLst>
</file>

<file path=ppt/tags/tag7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i"/>
  <p:tag name="KSO_WM_UNIT_INDEX" val="1_3"/>
  <p:tag name="KSO_WM_UNIT_ID" val="diagram783_4*l_i*1_3"/>
  <p:tag name="KSO_WM_UNIT_CLEAR" val="1"/>
  <p:tag name="KSO_WM_UNIT_LAYERLEVEL" val="1_1"/>
  <p:tag name="KSO_WM_BEAUTIFY_FLAG" val="#wm#"/>
  <p:tag name="KSO_WM_DIAGRAM_GROUP_CODE" val="l1-1"/>
  <p:tag name="KSO_WM_UNIT_FILL_FORE_SCHEMECOLOR_INDEX" val="6"/>
  <p:tag name="KSO_WM_UNIT_FILL_TYPE" val="1"/>
  <p:tag name="KSO_WM_UNIT_TEXT_FILL_FORE_SCHEMECOLOR_INDEX" val="2"/>
  <p:tag name="KSO_WM_UNIT_TEXT_FILL_TYPE" val="1"/>
  <p:tag name="KSO_WM_UNIT_USESOURCEFORMAT_APPLY" val="0"/>
</p:tagLst>
</file>

<file path=ppt/tags/tag7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i"/>
  <p:tag name="KSO_WM_UNIT_INDEX" val="1_4"/>
  <p:tag name="KSO_WM_UNIT_ID" val="diagram783_4*l_i*1_4"/>
  <p:tag name="KSO_WM_UNIT_CLEAR" val="1"/>
  <p:tag name="KSO_WM_UNIT_LAYERLEVEL" val="1_1"/>
  <p:tag name="KSO_WM_BEAUTIFY_FLAG" val="#wm#"/>
  <p:tag name="KSO_WM_DIAGRAM_GROUP_CODE" val="l1-1"/>
  <p:tag name="KSO_WM_UNIT_FILL_FORE_SCHEMECOLOR_INDEX" val="14"/>
  <p:tag name="KSO_WM_UNIT_FILL_TYPE" val="1"/>
  <p:tag name="KSO_WM_UNIT_USESOURCEFORMAT_APPLY" val="0"/>
</p:tagLst>
</file>

<file path=ppt/tags/tag7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i"/>
  <p:tag name="KSO_WM_UNIT_INDEX" val="1_1"/>
  <p:tag name="KSO_WM_UNIT_ID" val="diagram783_4*l_i*1_1"/>
  <p:tag name="KSO_WM_UNIT_CLEAR" val="1"/>
  <p:tag name="KSO_WM_UNIT_LAYERLEVEL" val="1_1"/>
  <p:tag name="KSO_WM_BEAUTIFY_FLAG" val="#wm#"/>
  <p:tag name="KSO_WM_DIAGRAM_GROUP_CODE" val="l1-1"/>
  <p:tag name="KSO_WM_UNIT_FILL_FORE_SCHEMECOLOR_INDEX" val="8"/>
  <p:tag name="KSO_WM_UNIT_FILL_TYPE" val="1"/>
  <p:tag name="KSO_WM_UNIT_TEXT_FILL_FORE_SCHEMECOLOR_INDEX" val="2"/>
  <p:tag name="KSO_WM_UNIT_TEXT_FILL_TYPE" val="1"/>
  <p:tag name="KSO_WM_UNIT_USESOURCEFORMAT_APPLY" val="0"/>
</p:tagLst>
</file>

<file path=ppt/tags/tag7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i"/>
  <p:tag name="KSO_WM_UNIT_INDEX" val="1_2"/>
  <p:tag name="KSO_WM_UNIT_ID" val="diagram783_4*l_i*1_2"/>
  <p:tag name="KSO_WM_UNIT_CLEAR" val="1"/>
  <p:tag name="KSO_WM_UNIT_LAYERLEVEL" val="1_1"/>
  <p:tag name="KSO_WM_BEAUTIFY_FLAG" val="#wm#"/>
  <p:tag name="KSO_WM_DIAGRAM_GROUP_CODE" val="l1-1"/>
  <p:tag name="KSO_WM_UNIT_FILL_FORE_SCHEMECOLOR_INDEX" val="14"/>
  <p:tag name="KSO_WM_UNIT_FILL_TYPE" val="1"/>
  <p:tag name="KSO_WM_UNIT_USESOURCEFORMAT_APPLY" val="0"/>
</p:tagLst>
</file>

<file path=ppt/tags/tag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i"/>
  <p:tag name="KSO_WM_UNIT_INDEX" val="1_15"/>
  <p:tag name="KSO_WM_UNIT_ID" val="diagram783_2*l_i*1_15"/>
  <p:tag name="KSO_WM_UNIT_CLEAR" val="1"/>
  <p:tag name="KSO_WM_UNIT_LAYERLEVEL" val="1_1"/>
  <p:tag name="KSO_WM_BEAUTIFY_FLAG" val="#wm#"/>
  <p:tag name="KSO_WM_DIAGRAM_GROUP_CODE" val="l1-1"/>
  <p:tag name="KSO_WM_UNIT_LINE_FORE_SCHEMECOLOR_INDEX" val="13"/>
  <p:tag name="KSO_WM_UNIT_LINE_FILL_TYPE" val="2"/>
  <p:tag name="KSO_WM_UNIT_USESOURCEFORMAT_APPLY" val="0"/>
</p:tagLst>
</file>

<file path=ppt/tags/tag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83"/>
  <p:tag name="KSO_WM_TAG_VERSION" val="1.0"/>
  <p:tag name="KSO_WM_UNIT_TYPE" val="l_h_a"/>
  <p:tag name="KSO_WM_UNIT_INDEX" val="1_1_1"/>
  <p:tag name="KSO_WM_UNIT_ID" val="diagram783_2*l_h_a*1_1_1"/>
  <p:tag name="KSO_WM_UNIT_CLEAR" val="1"/>
  <p:tag name="KSO_WM_UNIT_LAYERLEVEL" val="1_1_1"/>
  <p:tag name="KSO_WM_UNIT_VALUE" val="7"/>
  <p:tag name="KSO_WM_UNIT_HIGHLIGHT" val="0"/>
  <p:tag name="KSO_WM_UNIT_COMPATIBLE" val="0"/>
  <p:tag name="KSO_WM_BEAUTIFY_FLAG" val="#wm#"/>
  <p:tag name="KSO_WM_DIAGRAM_GROUP_CODE" val="l1-1"/>
  <p:tag name="KSO_WM_UNIT_PRESET_TEXT" val="LOREM"/>
  <p:tag name="KSO_WM_UNIT_TEXT_FILL_FORE_SCHEMECOLOR_INDEX" val="5"/>
  <p:tag name="KSO_WM_UNIT_TEXT_FILL_TYPE" val="1"/>
  <p:tag name="KSO_WM_UNIT_USESOURCEFORMAT_APPLY" val="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1512</TotalTime>
  <Words>6721</Words>
  <Application>Microsoft Office PowerPoint</Application>
  <PresentationFormat>宽屏</PresentationFormat>
  <Paragraphs>481</Paragraphs>
  <Slides>60</Slides>
  <Notes>10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60</vt:i4>
      </vt:variant>
    </vt:vector>
  </HeadingPairs>
  <TitlesOfParts>
    <vt:vector size="68" baseType="lpstr">
      <vt:lpstr>等线</vt:lpstr>
      <vt:lpstr>等线 Light</vt:lpstr>
      <vt:lpstr>宋体</vt:lpstr>
      <vt:lpstr>微软雅黑</vt:lpstr>
      <vt:lpstr>Arial</vt:lpstr>
      <vt:lpstr>Wingdings</vt:lpstr>
      <vt:lpstr>Wingdings 2</vt:lpstr>
      <vt:lpstr>Office 主题​​</vt:lpstr>
      <vt:lpstr>大数据管理</vt:lpstr>
      <vt:lpstr>第10章 故障恢复</vt:lpstr>
      <vt:lpstr>第10章 故障恢复</vt:lpstr>
      <vt:lpstr>10.1 传统的数据库故障恢复概述</vt:lpstr>
      <vt:lpstr>PowerPoint 演示文稿</vt:lpstr>
      <vt:lpstr>PowerPoint 演示文稿</vt:lpstr>
      <vt:lpstr>10.2 分布式数据库节点故障的终结和恢复协议</vt:lpstr>
      <vt:lpstr>PowerPoint 演示文稿</vt:lpstr>
      <vt:lpstr>PowerPoint 演示文稿</vt:lpstr>
      <vt:lpstr>PowerPoint 演示文稿</vt:lpstr>
      <vt:lpstr>10.2.1 两阶段提交协议的终结和恢复协议</vt:lpstr>
      <vt:lpstr>PowerPoint 演示文稿</vt:lpstr>
      <vt:lpstr>PowerPoint 演示文稿</vt:lpstr>
      <vt:lpstr>10.2.1.1 终结协议</vt:lpstr>
      <vt:lpstr>10.2.1.1 终结协议（续）</vt:lpstr>
      <vt:lpstr>10.2.1.1 终结协议（续）</vt:lpstr>
      <vt:lpstr>PowerPoint 演示文稿</vt:lpstr>
      <vt:lpstr>10.2.1.1 终结协议（续）</vt:lpstr>
      <vt:lpstr>10.2.1.2 恢复协议</vt:lpstr>
      <vt:lpstr>10.2.1.2 恢复协议（续）</vt:lpstr>
      <vt:lpstr>10.2.1.2 恢复协议（续）</vt:lpstr>
      <vt:lpstr>10.2.1.2 恢复协议（续）</vt:lpstr>
      <vt:lpstr>10.2.1.2 恢复协议（续）</vt:lpstr>
      <vt:lpstr>10.2.2 三阶段提交协议的终结和恢复协议</vt:lpstr>
      <vt:lpstr>10.2.2 三阶段提交协议的终结和恢复协议（续）</vt:lpstr>
      <vt:lpstr>10.2.2 三阶段提交协议的终结和恢复协议（续）</vt:lpstr>
      <vt:lpstr>10.2.2.1 终结协议</vt:lpstr>
      <vt:lpstr>10.2.2.1 终结协议（续）</vt:lpstr>
      <vt:lpstr>10.2.2.1 终结协议（续）</vt:lpstr>
      <vt:lpstr>10.2.2.2 恢复协议</vt:lpstr>
      <vt:lpstr>10.3 当前流行的分布式数据库恢复技术及应用</vt:lpstr>
      <vt:lpstr>PowerPoint 演示文稿</vt:lpstr>
      <vt:lpstr>10.3 当前流行的分布式数据库恢复技术及应用</vt:lpstr>
      <vt:lpstr>10.3.1 Paxos协议（续）</vt:lpstr>
      <vt:lpstr>10.3.1 Paxos协议（续）</vt:lpstr>
      <vt:lpstr>10.3.1 Paxos协议（续）</vt:lpstr>
      <vt:lpstr>10.3.1 Paxos协议（续）</vt:lpstr>
      <vt:lpstr>Paxos算法描述</vt:lpstr>
      <vt:lpstr>Paxos协议第一阶段</vt:lpstr>
      <vt:lpstr>PowerPoint 演示文稿</vt:lpstr>
      <vt:lpstr>Paxos协议第一阶段（续）</vt:lpstr>
      <vt:lpstr>Paxos协议第二阶段</vt:lpstr>
      <vt:lpstr>Paxos协议第二阶段（续）</vt:lpstr>
      <vt:lpstr>10.3.2 Raft协议</vt:lpstr>
      <vt:lpstr>PowerPoint 演示文稿</vt:lpstr>
      <vt:lpstr>PowerPoint 演示文稿</vt:lpstr>
      <vt:lpstr>PowerPoint 演示文稿</vt:lpstr>
      <vt:lpstr>10.3.2.2  Raft算法第一阶段——Leader选举</vt:lpstr>
      <vt:lpstr>PowerPoint 演示文稿</vt:lpstr>
      <vt:lpstr>PowerPoint 演示文稿</vt:lpstr>
      <vt:lpstr>PowerPoint 演示文稿</vt:lpstr>
      <vt:lpstr>10.3.2.2  Raft算法第一阶段——Leader选举（续）</vt:lpstr>
      <vt:lpstr>10.3.2.2  Raft算法第二阶段——Leader领导的日志复制</vt:lpstr>
      <vt:lpstr>10.3.3 Raft协议与Paxos协议对比分析</vt:lpstr>
      <vt:lpstr>10.4 其他常见的容错与恢复技术</vt:lpstr>
      <vt:lpstr>10.4.2 HA热备</vt:lpstr>
      <vt:lpstr>10.4.3 键值对系统的故障恢复</vt:lpstr>
      <vt:lpstr>10.4.3 键值对系统的故障恢复</vt:lpstr>
      <vt:lpstr>10.4.4 其他容错技术</vt:lpstr>
      <vt:lpstr>本章小结</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微软用户</dc:creator>
  <cp:lastModifiedBy>华科</cp:lastModifiedBy>
  <cp:revision>263</cp:revision>
  <dcterms:created xsi:type="dcterms:W3CDTF">2020-06-18T17:33:31Z</dcterms:created>
  <dcterms:modified xsi:type="dcterms:W3CDTF">2023-10-30T01:22:15Z</dcterms:modified>
</cp:coreProperties>
</file>