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 id="2147483825" r:id="rId5"/>
    <p:sldMasterId id="2147483848" r:id="rId6"/>
    <p:sldMasterId id="2147483867" r:id="rId7"/>
  </p:sldMasterIdLst>
  <p:notesMasterIdLst>
    <p:notesMasterId r:id="rId99"/>
  </p:notesMasterIdLst>
  <p:handoutMasterIdLst>
    <p:handoutMasterId r:id="rId100"/>
  </p:handoutMasterIdLst>
  <p:sldIdLst>
    <p:sldId id="273" r:id="rId8"/>
    <p:sldId id="388" r:id="rId9"/>
    <p:sldId id="274" r:id="rId10"/>
    <p:sldId id="275" r:id="rId11"/>
    <p:sldId id="276" r:id="rId12"/>
    <p:sldId id="277" r:id="rId13"/>
    <p:sldId id="282" r:id="rId14"/>
    <p:sldId id="283" r:id="rId15"/>
    <p:sldId id="360" r:id="rId16"/>
    <p:sldId id="288" r:id="rId17"/>
    <p:sldId id="284" r:id="rId18"/>
    <p:sldId id="285" r:id="rId19"/>
    <p:sldId id="286" r:id="rId20"/>
    <p:sldId id="287"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82" r:id="rId36"/>
    <p:sldId id="305" r:id="rId37"/>
    <p:sldId id="306" r:id="rId38"/>
    <p:sldId id="307" r:id="rId39"/>
    <p:sldId id="308" r:id="rId40"/>
    <p:sldId id="309" r:id="rId41"/>
    <p:sldId id="383" r:id="rId42"/>
    <p:sldId id="311" r:id="rId43"/>
    <p:sldId id="312" r:id="rId44"/>
    <p:sldId id="361" r:id="rId45"/>
    <p:sldId id="362" r:id="rId46"/>
    <p:sldId id="313" r:id="rId47"/>
    <p:sldId id="314" r:id="rId48"/>
    <p:sldId id="363" r:id="rId49"/>
    <p:sldId id="315" r:id="rId50"/>
    <p:sldId id="384" r:id="rId51"/>
    <p:sldId id="318" r:id="rId52"/>
    <p:sldId id="319" r:id="rId53"/>
    <p:sldId id="320" r:id="rId54"/>
    <p:sldId id="321" r:id="rId55"/>
    <p:sldId id="322" r:id="rId56"/>
    <p:sldId id="323" r:id="rId57"/>
    <p:sldId id="324" r:id="rId58"/>
    <p:sldId id="325" r:id="rId59"/>
    <p:sldId id="326" r:id="rId60"/>
    <p:sldId id="327" r:id="rId61"/>
    <p:sldId id="328" r:id="rId62"/>
    <p:sldId id="365" r:id="rId63"/>
    <p:sldId id="329" r:id="rId64"/>
    <p:sldId id="366" r:id="rId65"/>
    <p:sldId id="330" r:id="rId66"/>
    <p:sldId id="364" r:id="rId67"/>
    <p:sldId id="331" r:id="rId68"/>
    <p:sldId id="332" r:id="rId69"/>
    <p:sldId id="333" r:id="rId70"/>
    <p:sldId id="334" r:id="rId71"/>
    <p:sldId id="335" r:id="rId72"/>
    <p:sldId id="385" r:id="rId73"/>
    <p:sldId id="338" r:id="rId74"/>
    <p:sldId id="339" r:id="rId75"/>
    <p:sldId id="340" r:id="rId76"/>
    <p:sldId id="367" r:id="rId77"/>
    <p:sldId id="341" r:id="rId78"/>
    <p:sldId id="342" r:id="rId79"/>
    <p:sldId id="343" r:id="rId80"/>
    <p:sldId id="344" r:id="rId81"/>
    <p:sldId id="386" r:id="rId82"/>
    <p:sldId id="346" r:id="rId83"/>
    <p:sldId id="347" r:id="rId84"/>
    <p:sldId id="348" r:id="rId85"/>
    <p:sldId id="368" r:id="rId86"/>
    <p:sldId id="349" r:id="rId87"/>
    <p:sldId id="369" r:id="rId88"/>
    <p:sldId id="350" r:id="rId89"/>
    <p:sldId id="387" r:id="rId90"/>
    <p:sldId id="375" r:id="rId91"/>
    <p:sldId id="376" r:id="rId92"/>
    <p:sldId id="377" r:id="rId93"/>
    <p:sldId id="378" r:id="rId94"/>
    <p:sldId id="379" r:id="rId95"/>
    <p:sldId id="380" r:id="rId96"/>
    <p:sldId id="381" r:id="rId97"/>
    <p:sldId id="270" r:id="rId98"/>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404040"/>
    <a:srgbClr val="EBEBEB"/>
    <a:srgbClr val="151515"/>
    <a:srgbClr val="C7000B"/>
    <a:srgbClr val="575756"/>
    <a:srgbClr val="FFFFFF"/>
    <a:srgbClr val="DD4654"/>
    <a:srgbClr val="F3D2D5"/>
    <a:srgbClr val="E6A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91"/>
  </p:normalViewPr>
  <p:slideViewPr>
    <p:cSldViewPr snapToGrid="0" snapToObjects="1">
      <p:cViewPr varScale="1">
        <p:scale>
          <a:sx n="54" d="100"/>
          <a:sy n="54" d="100"/>
        </p:scale>
        <p:origin x="876" y="3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9501"/>
    </p:cViewPr>
  </p:sorterViewPr>
  <p:notesViewPr>
    <p:cSldViewPr snapToGrid="0" snapToObjects="1">
      <p:cViewPr varScale="1">
        <p:scale>
          <a:sx n="49" d="100"/>
          <a:sy n="49" d="100"/>
        </p:scale>
        <p:origin x="2640" y="64"/>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viewProps" Target="viewProps.xml"/><Relationship Id="rId5" Type="http://schemas.openxmlformats.org/officeDocument/2006/relationships/slideMaster" Target="slideMasters/slideMaster2.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xmlns=""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10/13/2020</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xmlns=""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xmlns=""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6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mod="1">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13835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48887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0347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37442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00948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24147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77583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883253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08414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1430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04398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671879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69689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0018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029264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86805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562610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3033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8156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17354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07928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6520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724899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41322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9722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798891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575774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305958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717985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174474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8305888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161911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72979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0941570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40593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657103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728125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849425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736373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911181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8352039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1462389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3108841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3257650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588442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60702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23075" cy="3838575"/>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45791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smtClean="0"/>
              <a:t>单击此处添加文本</a:t>
            </a:r>
            <a:endParaRPr lang="en-US" dirty="0"/>
          </a:p>
        </p:txBody>
      </p:sp>
    </p:spTree>
    <p:extLst>
      <p:ext uri="{BB962C8B-B14F-4D97-AF65-F5344CB8AC3E}">
        <p14:creationId xmlns:p14="http://schemas.microsoft.com/office/powerpoint/2010/main" val="123839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更多信息</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5263851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学习推荐</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201019123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2#总标题">
    <p:spTree>
      <p:nvGrpSpPr>
        <p:cNvPr id="1" name=""/>
        <p:cNvGrpSpPr/>
        <p:nvPr/>
      </p:nvGrpSpPr>
      <p:grpSpPr>
        <a:xfrm>
          <a:off x="0" y="0"/>
          <a:ext cx="0" cy="0"/>
          <a:chOff x="0" y="0"/>
          <a:chExt cx="0" cy="0"/>
        </a:xfrm>
      </p:grpSpPr>
      <p:pic>
        <p:nvPicPr>
          <p:cNvPr id="8" name="Picture 3" descr="C:\Users\YOYO\Desktop\未标题-2-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50" y="-8620"/>
            <a:ext cx="12200150" cy="68580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13" name="Picture 5" descr="C:\Users\YOYO\Desktop\横版华为公司标志 Horizontal Version of Huawei Corporate Logo_2018.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76420" y="251069"/>
            <a:ext cx="1966794" cy="44162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41"/>
          <p:cNvSpPr>
            <a:spLocks noGrp="1" noChangeArrowheads="1"/>
          </p:cNvSpPr>
          <p:nvPr>
            <p:ph type="ctrTitle" sz="quarter"/>
          </p:nvPr>
        </p:nvSpPr>
        <p:spPr>
          <a:xfrm>
            <a:off x="448436" y="4957156"/>
            <a:ext cx="1129747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单击此处编辑母版标题</a:t>
            </a:r>
            <a:r>
              <a:rPr lang="zh-CN" altLang="en-US" dirty="0" smtClean="0"/>
              <a:t>样式</a:t>
            </a:r>
            <a:endParaRPr lang="zh-CN" altLang="en-US" dirty="0"/>
          </a:p>
        </p:txBody>
      </p:sp>
      <p:sp>
        <p:nvSpPr>
          <p:cNvPr id="30" name="文本占位符 29"/>
          <p:cNvSpPr>
            <a:spLocks noGrp="1"/>
          </p:cNvSpPr>
          <p:nvPr>
            <p:ph type="body" sz="quarter" idx="10"/>
          </p:nvPr>
        </p:nvSpPr>
        <p:spPr>
          <a:xfrm>
            <a:off x="448436" y="5816120"/>
            <a:ext cx="7478586"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smtClean="0"/>
              <a:t>单击此处编辑母版文本样式</a:t>
            </a:r>
          </a:p>
        </p:txBody>
      </p:sp>
      <p:sp>
        <p:nvSpPr>
          <p:cNvPr id="7" name="Rectangle 54">
            <a:extLst>
              <a:ext uri="{FF2B5EF4-FFF2-40B4-BE49-F238E27FC236}">
                <a16:creationId xmlns="" xmlns:a16="http://schemas.microsoft.com/office/drawing/2014/main" id="{2078FA11-5569-4994-AEB7-1AF5CAC763B0}"/>
              </a:ext>
            </a:extLst>
          </p:cNvPr>
          <p:cNvSpPr>
            <a:spLocks noChangeArrowheads="1"/>
          </p:cNvSpPr>
          <p:nvPr userDrawn="1"/>
        </p:nvSpPr>
        <p:spPr bwMode="auto">
          <a:xfrm>
            <a:off x="947428" y="6500581"/>
            <a:ext cx="257268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spcBef>
                <a:spcPts val="0"/>
              </a:spcBef>
              <a:spcAft>
                <a:spcPts val="0"/>
              </a:spcAft>
              <a:defRPr/>
            </a:pPr>
            <a:r>
              <a:rPr lang="zh-CN" alt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版权所有</a:t>
            </a:r>
            <a:r>
              <a:rPr lang="en-US" altLang="zh-CN"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200" dirty="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2020 </a:t>
            </a:r>
            <a:r>
              <a:rPr lang="zh-CN" alt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华为技术有限公司</a:t>
            </a:r>
          </a:p>
        </p:txBody>
      </p:sp>
      <p:grpSp>
        <p:nvGrpSpPr>
          <p:cNvPr id="9" name="组合 8"/>
          <p:cNvGrpSpPr/>
          <p:nvPr userDrawn="1"/>
        </p:nvGrpSpPr>
        <p:grpSpPr>
          <a:xfrm>
            <a:off x="12162528" y="4653136"/>
            <a:ext cx="638734" cy="1729234"/>
            <a:chOff x="12162528" y="4653136"/>
            <a:chExt cx="638734" cy="1729234"/>
          </a:xfrm>
        </p:grpSpPr>
        <p:sp>
          <p:nvSpPr>
            <p:cNvPr id="10" name="矩形 9">
              <a:extLst>
                <a:ext uri="{FF2B5EF4-FFF2-40B4-BE49-F238E27FC236}">
                  <a16:creationId xmlns:a16="http://schemas.microsoft.com/office/drawing/2014/main" xmlns=""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defTabSz="914478" fontAlgn="auto">
                <a:spcBef>
                  <a:spcPts val="0"/>
                </a:spcBef>
                <a:spcAft>
                  <a:spcPts val="0"/>
                </a:spcAft>
                <a:buFont typeface="+mj-lt"/>
                <a:buAutoNum type="arabicPeriod"/>
              </a:pPr>
              <a:endParaRPr lang="zh-CN" altLang="en-US" sz="9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矩形 10">
              <a:extLst>
                <a:ext uri="{FF2B5EF4-FFF2-40B4-BE49-F238E27FC236}">
                  <a16:creationId xmlns:a16="http://schemas.microsoft.com/office/drawing/2014/main" xmlns=""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defTabSz="914478" fontAlgn="auto">
                <a:spcBef>
                  <a:spcPts val="0"/>
                </a:spcBef>
                <a:spcAft>
                  <a:spcPts val="0"/>
                </a:spcAft>
                <a:buFont typeface="+mj-lt"/>
                <a:buAutoNum type="arabicPeriod"/>
              </a:pPr>
              <a:endParaRPr lang="zh-CN" altLang="en-US" sz="9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11">
              <a:extLst>
                <a:ext uri="{FF2B5EF4-FFF2-40B4-BE49-F238E27FC236}">
                  <a16:creationId xmlns:a16="http://schemas.microsoft.com/office/drawing/2014/main" xmlns=""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defTabSz="914478" fontAlgn="auto">
                <a:spcBef>
                  <a:spcPts val="0"/>
                </a:spcBef>
                <a:spcAft>
                  <a:spcPts val="0"/>
                </a:spcAft>
                <a:buFont typeface="+mj-lt"/>
                <a:buAutoNum type="arabicPeriod"/>
              </a:pPr>
              <a:endParaRPr lang="zh-CN" altLang="en-US" sz="9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a:extLst>
                <a:ext uri="{FF2B5EF4-FFF2-40B4-BE49-F238E27FC236}">
                  <a16:creationId xmlns:a16="http://schemas.microsoft.com/office/drawing/2014/main" xmlns=""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defTabSz="914478" fontAlgn="auto">
                <a:spcBef>
                  <a:spcPts val="0"/>
                </a:spcBef>
                <a:spcAft>
                  <a:spcPts val="0"/>
                </a:spcAft>
                <a:buFont typeface="+mj-lt"/>
                <a:buAutoNum type="arabicPeriod"/>
              </a:pPr>
              <a:endParaRPr lang="zh-CN" altLang="en-US" sz="9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a:extLst>
                <a:ext uri="{FF2B5EF4-FFF2-40B4-BE49-F238E27FC236}">
                  <a16:creationId xmlns:a16="http://schemas.microsoft.com/office/drawing/2014/main" xmlns=""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defTabSz="914478" fontAlgn="auto">
                <a:spcBef>
                  <a:spcPts val="0"/>
                </a:spcBef>
                <a:spcAft>
                  <a:spcPts val="0"/>
                </a:spcAft>
                <a:buFont typeface="+mj-lt"/>
                <a:buAutoNum type="arabicPeriod"/>
              </a:pPr>
              <a:endParaRPr lang="zh-CN" altLang="en-US" sz="9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a:extLst>
                <a:ext uri="{FF2B5EF4-FFF2-40B4-BE49-F238E27FC236}">
                  <a16:creationId xmlns:a16="http://schemas.microsoft.com/office/drawing/2014/main" xmlns=""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defTabSz="914478" fontAlgn="auto">
                <a:spcBef>
                  <a:spcPts val="0"/>
                </a:spcBef>
                <a:spcAft>
                  <a:spcPts val="0"/>
                </a:spcAft>
                <a:buFont typeface="+mj-lt"/>
                <a:buAutoNum type="arabicPeriod"/>
              </a:pPr>
              <a:endParaRPr lang="zh-CN" altLang="en-US" sz="9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文本框 17">
              <a:extLst>
                <a:ext uri="{FF2B5EF4-FFF2-40B4-BE49-F238E27FC236}">
                  <a16:creationId xmlns:a16="http://schemas.microsoft.com/office/drawing/2014/main" xmlns=""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defTabSz="914478" fontAlgn="auto">
                <a:spcBef>
                  <a:spcPts val="0"/>
                </a:spcBef>
                <a:spcAft>
                  <a:spcPts val="0"/>
                </a:spcAft>
              </a:pPr>
              <a:r>
                <a:rPr lang="zh-CN" altLang="en-US" sz="900" dirty="0">
                  <a:solidFill>
                    <a:prstClr val="white"/>
                  </a:solidFill>
                  <a:latin typeface="Huawei Sans" panose="020C0503030203020204" pitchFamily="34" charset="0"/>
                  <a:ea typeface="方正兰亭黑简体" panose="02000000000000000000" pitchFamily="2" charset="-122"/>
                </a:rPr>
                <a:t>表格表头</a:t>
              </a:r>
            </a:p>
          </p:txBody>
        </p:sp>
        <p:sp>
          <p:nvSpPr>
            <p:cNvPr id="19" name="文本框 18">
              <a:extLst>
                <a:ext uri="{FF2B5EF4-FFF2-40B4-BE49-F238E27FC236}">
                  <a16:creationId xmlns:a16="http://schemas.microsoft.com/office/drawing/2014/main" xmlns=""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defTabSz="914478" fontAlgn="auto">
                <a:spcBef>
                  <a:spcPts val="0"/>
                </a:spcBef>
                <a:spcAft>
                  <a:spcPts val="0"/>
                </a:spcAft>
              </a:pPr>
              <a:r>
                <a:rPr lang="zh-CN" altLang="en-US" sz="900" dirty="0">
                  <a:solidFill>
                    <a:prstClr val="black"/>
                  </a:solidFill>
                  <a:latin typeface="Huawei Sans" panose="020C0503030203020204" pitchFamily="34" charset="0"/>
                  <a:ea typeface="方正兰亭黑简体" panose="02000000000000000000" pitchFamily="2" charset="-122"/>
                </a:rPr>
                <a:t>表格边框</a:t>
              </a:r>
            </a:p>
          </p:txBody>
        </p:sp>
        <p:sp>
          <p:nvSpPr>
            <p:cNvPr id="20" name="文本框 19">
              <a:extLst>
                <a:ext uri="{FF2B5EF4-FFF2-40B4-BE49-F238E27FC236}">
                  <a16:creationId xmlns:a16="http://schemas.microsoft.com/office/drawing/2014/main" xmlns=""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defTabSz="914478" fontAlgn="auto">
                <a:spcBef>
                  <a:spcPts val="0"/>
                </a:spcBef>
                <a:spcAft>
                  <a:spcPts val="0"/>
                </a:spcAft>
              </a:pPr>
              <a:r>
                <a:rPr lang="zh-CN" altLang="en-US" sz="900" dirty="0">
                  <a:solidFill>
                    <a:prstClr val="black"/>
                  </a:solidFill>
                  <a:latin typeface="Huawei Sans" panose="020C0503030203020204" pitchFamily="34" charset="0"/>
                  <a:ea typeface="方正兰亭黑简体" panose="02000000000000000000" pitchFamily="2" charset="-122"/>
                </a:rPr>
                <a:t>导航灰底</a:t>
              </a:r>
            </a:p>
          </p:txBody>
        </p:sp>
        <p:sp>
          <p:nvSpPr>
            <p:cNvPr id="21" name="文本框 20">
              <a:extLst>
                <a:ext uri="{FF2B5EF4-FFF2-40B4-BE49-F238E27FC236}">
                  <a16:creationId xmlns:a16="http://schemas.microsoft.com/office/drawing/2014/main" xmlns=""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defTabSz="914478" fontAlgn="auto">
                <a:spcBef>
                  <a:spcPts val="0"/>
                </a:spcBef>
                <a:spcAft>
                  <a:spcPts val="0"/>
                </a:spcAft>
              </a:pPr>
              <a:r>
                <a:rPr lang="zh-CN" altLang="en-US" sz="900" dirty="0">
                  <a:solidFill>
                    <a:prstClr val="white"/>
                  </a:solidFill>
                  <a:latin typeface="Huawei Sans" panose="020C0503030203020204" pitchFamily="34" charset="0"/>
                  <a:ea typeface="方正兰亭黑简体" panose="02000000000000000000" pitchFamily="2" charset="-122"/>
                </a:rPr>
                <a:t>华为红</a:t>
              </a:r>
            </a:p>
          </p:txBody>
        </p:sp>
        <p:sp>
          <p:nvSpPr>
            <p:cNvPr id="22" name="文本框 21">
              <a:extLst>
                <a:ext uri="{FF2B5EF4-FFF2-40B4-BE49-F238E27FC236}">
                  <a16:creationId xmlns:a16="http://schemas.microsoft.com/office/drawing/2014/main" xmlns=""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defTabSz="914478" fontAlgn="auto">
                <a:spcBef>
                  <a:spcPts val="0"/>
                </a:spcBef>
                <a:spcAft>
                  <a:spcPts val="0"/>
                </a:spcAft>
              </a:pPr>
              <a:r>
                <a:rPr lang="zh-CN" altLang="en-US" sz="900" dirty="0">
                  <a:solidFill>
                    <a:prstClr val="black"/>
                  </a:solidFill>
                  <a:latin typeface="Huawei Sans" panose="020C0503030203020204" pitchFamily="34" charset="0"/>
                  <a:ea typeface="方正兰亭黑简体" panose="02000000000000000000" pitchFamily="2" charset="-122"/>
                </a:rPr>
                <a:t>文字底色</a:t>
              </a:r>
            </a:p>
          </p:txBody>
        </p:sp>
        <p:sp>
          <p:nvSpPr>
            <p:cNvPr id="23" name="文本框 22">
              <a:extLst>
                <a:ext uri="{FF2B5EF4-FFF2-40B4-BE49-F238E27FC236}">
                  <a16:creationId xmlns:a16="http://schemas.microsoft.com/office/drawing/2014/main" xmlns=""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defTabSz="914478" fontAlgn="auto">
                <a:spcBef>
                  <a:spcPts val="0"/>
                </a:spcBef>
                <a:spcAft>
                  <a:spcPts val="0"/>
                </a:spcAft>
              </a:pPr>
              <a:r>
                <a:rPr lang="zh-CN" altLang="en-US" sz="900" dirty="0">
                  <a:solidFill>
                    <a:prstClr val="black"/>
                  </a:solidFill>
                  <a:latin typeface="Huawei Sans" panose="020C0503030203020204" pitchFamily="34" charset="0"/>
                  <a:ea typeface="方正兰亭黑简体" panose="02000000000000000000" pitchFamily="2" charset="-122"/>
                </a:rPr>
                <a:t>文字边框</a:t>
              </a:r>
            </a:p>
          </p:txBody>
        </p:sp>
      </p:grpSp>
      <p:sp>
        <p:nvSpPr>
          <p:cNvPr id="24" name="Rectangle 69">
            <a:extLst>
              <a:ext uri="{FF2B5EF4-FFF2-40B4-BE49-F238E27FC236}">
                <a16:creationId xmlns:a16="http://schemas.microsoft.com/office/drawing/2014/main" xmlns="" id="{6ED2DBAA-9261-44D2-836C-78E5FB250BAC}"/>
              </a:ext>
            </a:extLst>
          </p:cNvPr>
          <p:cNvSpPr>
            <a:spLocks noChangeArrowheads="1"/>
          </p:cNvSpPr>
          <p:nvPr userDrawn="1"/>
        </p:nvSpPr>
        <p:spPr bwMode="auto">
          <a:xfrm>
            <a:off x="155280" y="6500581"/>
            <a:ext cx="658440" cy="265552"/>
          </a:xfrm>
          <a:prstGeom prst="rect">
            <a:avLst/>
          </a:prstGeom>
          <a:noFill/>
          <a:ln w="9525" algn="ctr">
            <a:noFill/>
            <a:miter lim="800000"/>
            <a:headEnd/>
            <a:tailEnd/>
          </a:ln>
          <a:effectLst/>
        </p:spPr>
        <p:txBody>
          <a:bodyPr wrap="none" lIns="80070" tIns="40036" rIns="80070" bIns="40036">
            <a:spAutoFit/>
          </a:bodyPr>
          <a:lstStyle/>
          <a:p>
            <a:pPr defTabSz="801347" eaLnBrk="0" fontAlgn="ctr" hangingPunct="0">
              <a:spcBef>
                <a:spcPts val="0"/>
              </a:spcBef>
              <a:spcAft>
                <a:spcPts val="0"/>
              </a:spcAft>
              <a:defRPr/>
            </a:pPr>
            <a:r>
              <a:rPr lang="zh-CN" alt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第</a:t>
            </a:r>
            <a:fld id="{2F2CF7F5-F178-4429-B6CA-28062DF31937}" type="slidenum">
              <a:rPr lang="en-US" altLang="zh-CN" sz="1200" smtClean="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pPr defTabSz="801347" eaLnBrk="0" fontAlgn="ctr" hangingPunct="0">
                <a:spcBef>
                  <a:spcPts val="0"/>
                </a:spcBef>
                <a:spcAft>
                  <a:spcPts val="0"/>
                </a:spcAft>
                <a:defRPr/>
              </a:pPr>
              <a:t>‹#›</a:t>
            </a:fld>
            <a:r>
              <a:rPr lang="zh-CN" altLang="en-US"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页</a:t>
            </a:r>
            <a:endParaRPr lang="en-US" altLang="zh-CN" sz="12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38241846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a:prstGeom prst="rect">
            <a:avLst/>
          </a:prstGeom>
        </p:spPr>
        <p:txBody>
          <a:bodyPr lIns="100800" tIns="50400" rIns="100800" bIns="50400" anchor="t" anchorCtr="0"/>
          <a:lstStyle>
            <a:lvl1pPr>
              <a:defRPr b="1" baseline="0">
                <a:latin typeface="Huawei Sans" panose="020C0503030203020204" pitchFamily="34" charset="0"/>
                <a:ea typeface="方正兰亭黑简体" panose="02000000000000000000" pitchFamily="2" charset="-122"/>
              </a:defRPr>
            </a:lvl1pPr>
          </a:lstStyle>
          <a:p>
            <a:r>
              <a:rPr lang="zh-CN" altLang="en-US" dirty="0" smtClean="0"/>
              <a:t>单击此处编辑母版标题样式</a:t>
            </a:r>
            <a:endParaRPr lang="zh-CN" altLang="en-US" dirty="0"/>
          </a:p>
        </p:txBody>
      </p:sp>
      <p:sp>
        <p:nvSpPr>
          <p:cNvPr id="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70C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14478" fontAlgn="auto">
              <a:spcBef>
                <a:spcPts val="0"/>
              </a:spcBef>
              <a:spcAft>
                <a:spcPts val="0"/>
              </a:spcAft>
            </a:pPr>
            <a:endParaRPr lang="zh-CN" altLang="en-US" sz="1800" dirty="0">
              <a:solidFill>
                <a:prstClr val="black"/>
              </a:solidFill>
              <a:latin typeface="Huawei Sans" panose="020C0503030203020204" pitchFamily="34" charset="0"/>
              <a:ea typeface="方正兰亭黑简体" panose="02000000000000000000" pitchFamily="2" charset="-122"/>
            </a:endParaRPr>
          </a:p>
        </p:txBody>
      </p:sp>
      <p:sp>
        <p:nvSpPr>
          <p:cNvPr id="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14478" fontAlgn="auto">
              <a:spcBef>
                <a:spcPts val="0"/>
              </a:spcBef>
              <a:spcAft>
                <a:spcPts val="0"/>
              </a:spcAft>
            </a:pPr>
            <a:endParaRPr lang="zh-CN" altLang="en-US" sz="1800" dirty="0">
              <a:solidFill>
                <a:prstClr val="black"/>
              </a:solidFill>
              <a:latin typeface="Huawei Sans" panose="020C0503030203020204" pitchFamily="34" charset="0"/>
              <a:ea typeface="方正兰亭黑简体" panose="02000000000000000000" pitchFamily="2" charset="-122"/>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800" dirty="0">
                <a:solidFill>
                  <a:prstClr val="black"/>
                </a:solidFill>
                <a:latin typeface="Huawei Sans" panose="020C0503030203020204" pitchFamily="34" charset="0"/>
                <a:ea typeface="方正兰亭黑简体" panose="02000000000000000000" pitchFamily="2" charset="-122"/>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800" dirty="0">
                <a:solidFill>
                  <a:prstClr val="black"/>
                </a:solidFill>
                <a:latin typeface="Huawei Sans" panose="020C0503030203020204" pitchFamily="34" charset="0"/>
                <a:ea typeface="方正兰亭黑简体" panose="02000000000000000000" pitchFamily="2" charset="-122"/>
              </a:endParaRPr>
            </a:p>
          </p:txBody>
        </p:sp>
      </p:grpSp>
      <p:sp>
        <p:nvSpPr>
          <p:cNvPr id="8" name="文本占位符 6"/>
          <p:cNvSpPr>
            <a:spLocks noGrp="1"/>
          </p:cNvSpPr>
          <p:nvPr>
            <p:ph type="body" sz="quarter" idx="10" hasCustomPrompt="1"/>
          </p:nvPr>
        </p:nvSpPr>
        <p:spPr>
          <a:xfrm>
            <a:off x="442912" y="1233488"/>
            <a:ext cx="11306175" cy="4680000"/>
          </a:xfrm>
          <a:prstGeom prst="rect">
            <a:avLst/>
          </a:prstGeom>
        </p:spPr>
        <p:txBody>
          <a:bodyPr/>
          <a:lstStyle>
            <a:lvl1pPr algn="l">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88403266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8#仅标题">
    <p:spTree>
      <p:nvGrpSpPr>
        <p:cNvPr id="1" name=""/>
        <p:cNvGrpSpPr/>
        <p:nvPr/>
      </p:nvGrpSpPr>
      <p:grpSpPr>
        <a:xfrm>
          <a:off x="0" y="0"/>
          <a:ext cx="0" cy="0"/>
          <a:chOff x="0" y="0"/>
          <a:chExt cx="0" cy="0"/>
        </a:xfrm>
      </p:grpSpPr>
      <p:sp>
        <p:nvSpPr>
          <p:cNvPr id="10"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70C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14478" fontAlgn="auto">
              <a:spcBef>
                <a:spcPts val="0"/>
              </a:spcBef>
              <a:spcAft>
                <a:spcPts val="0"/>
              </a:spcAft>
            </a:pPr>
            <a:endParaRPr lang="zh-CN" altLang="en-US" sz="1800" dirty="0">
              <a:solidFill>
                <a:prstClr val="black"/>
              </a:solidFill>
              <a:latin typeface="Huawei Sans" panose="020C0503030203020204" pitchFamily="34" charset="0"/>
              <a:ea typeface="方正兰亭黑简体" panose="02000000000000000000" pitchFamily="2" charset="-122"/>
            </a:endParaRPr>
          </a:p>
        </p:txBody>
      </p:sp>
      <p:sp>
        <p:nvSpPr>
          <p:cNvPr id="11"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14478" fontAlgn="auto">
              <a:spcBef>
                <a:spcPts val="0"/>
              </a:spcBef>
              <a:spcAft>
                <a:spcPts val="0"/>
              </a:spcAft>
            </a:pPr>
            <a:endParaRPr lang="zh-CN" altLang="en-US" sz="1800" dirty="0">
              <a:solidFill>
                <a:prstClr val="black"/>
              </a:solidFill>
              <a:latin typeface="Huawei Sans" panose="020C0503030203020204" pitchFamily="34" charset="0"/>
              <a:ea typeface="方正兰亭黑简体" panose="02000000000000000000"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478" fontAlgn="auto">
              <a:spcBef>
                <a:spcPts val="0"/>
              </a:spcBef>
              <a:spcAft>
                <a:spcPts val="0"/>
              </a:spcAft>
            </a:pPr>
            <a:endParaRPr lang="zh-CN" altLang="en-US" sz="1800" dirty="0">
              <a:solidFill>
                <a:prstClr val="black"/>
              </a:solidFill>
              <a:latin typeface="Huawei Sans" panose="020C0503030203020204" pitchFamily="34" charset="0"/>
              <a:ea typeface="方正兰亭黑简体" panose="02000000000000000000" pitchFamily="2" charset="-122"/>
            </a:endParaRPr>
          </a:p>
        </p:txBody>
      </p:sp>
      <p:sp>
        <p:nvSpPr>
          <p:cNvPr id="6" name="标题 1"/>
          <p:cNvSpPr>
            <a:spLocks noGrp="1"/>
          </p:cNvSpPr>
          <p:nvPr>
            <p:ph type="title"/>
          </p:nvPr>
        </p:nvSpPr>
        <p:spPr>
          <a:xfrm>
            <a:off x="1594800" y="410400"/>
            <a:ext cx="9831600" cy="640800"/>
          </a:xfrm>
          <a:prstGeom prst="rect">
            <a:avLst/>
          </a:prstGeom>
        </p:spPr>
        <p:txBody>
          <a:bodyPr lIns="100800" tIns="50400" rIns="100800" bIns="50400" anchor="t" anchorCtr="0"/>
          <a:lstStyle>
            <a:lvl1pPr>
              <a:defRPr b="1" baseline="0">
                <a:latin typeface="Huawei Sans" panose="020C0503030203020204" pitchFamily="34" charset="0"/>
                <a:ea typeface="方正兰亭黑简体" panose="02000000000000000000" pitchFamily="2"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15196563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166991213"/>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77827284"/>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351364381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smtClean="0"/>
              <a:t>单击</a:t>
            </a:r>
            <a:r>
              <a:rPr lang="zh-CN" altLang="en-US" dirty="0"/>
              <a:t>此处编辑母版标题样式</a:t>
            </a:r>
          </a:p>
        </p:txBody>
      </p:sp>
    </p:spTree>
    <p:extLst>
      <p:ext uri="{BB962C8B-B14F-4D97-AF65-F5344CB8AC3E}">
        <p14:creationId xmlns:p14="http://schemas.microsoft.com/office/powerpoint/2010/main" val="826084440"/>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extLst>
              <p:ext uri="{D42A27DB-BD31-4B8C-83A1-F6EECF244321}">
                <p14:modId xmlns:p14="http://schemas.microsoft.com/office/powerpoint/2010/main" val="255470206"/>
              </p:ext>
            </p:extLst>
          </p:nvPr>
        </p:nvGraphicFramePr>
        <p:xfrm>
          <a:off x="1007140" y="1398424"/>
          <a:ext cx="10194260" cy="1082675"/>
        </p:xfrm>
        <a:graphic>
          <a:graphicData uri="http://schemas.openxmlformats.org/drawingml/2006/table">
            <a:tbl>
              <a:tblPr/>
              <a:tblGrid>
                <a:gridCol w="3119031">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084624">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4" name="Group 21"/>
          <p:cNvGraphicFramePr>
            <a:graphicFrameLocks noGrp="1"/>
          </p:cNvGraphicFramePr>
          <p:nvPr userDrawn="1">
            <p:extLst>
              <p:ext uri="{D42A27DB-BD31-4B8C-83A1-F6EECF244321}">
                <p14:modId xmlns:p14="http://schemas.microsoft.com/office/powerpoint/2010/main" val="2782951008"/>
              </p:ext>
            </p:extLst>
          </p:nvPr>
        </p:nvGraphicFramePr>
        <p:xfrm>
          <a:off x="1007140" y="2920836"/>
          <a:ext cx="10177327" cy="3038475"/>
        </p:xfrm>
        <a:graphic>
          <a:graphicData uri="http://schemas.openxmlformats.org/drawingml/2006/table">
            <a:tbl>
              <a:tblPr/>
              <a:tblGrid>
                <a:gridCol w="3119030">
                  <a:extLst>
                    <a:ext uri="{9D8B030D-6E8A-4147-A177-3AD203B41FA5}">
                      <a16:colId xmlns="" xmlns:a16="http://schemas.microsoft.com/office/drawing/2014/main" val="20000"/>
                    </a:ext>
                  </a:extLst>
                </a:gridCol>
                <a:gridCol w="1967450">
                  <a:extLst>
                    <a:ext uri="{9D8B030D-6E8A-4147-A177-3AD203B41FA5}">
                      <a16:colId xmlns="" xmlns:a16="http://schemas.microsoft.com/office/drawing/2014/main" val="20001"/>
                    </a:ext>
                  </a:extLst>
                </a:gridCol>
                <a:gridCol w="3023155">
                  <a:extLst>
                    <a:ext uri="{9D8B030D-6E8A-4147-A177-3AD203B41FA5}">
                      <a16:colId xmlns="" xmlns:a16="http://schemas.microsoft.com/office/drawing/2014/main" val="20002"/>
                    </a:ext>
                  </a:extLst>
                </a:gridCol>
                <a:gridCol w="2067692">
                  <a:extLst>
                    <a:ext uri="{9D8B030D-6E8A-4147-A177-3AD203B41FA5}">
                      <a16:colId xmlns=""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3897983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18808845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smtClean="0">
                <a:solidFill>
                  <a:schemeClr val="tx1"/>
                </a:solidFill>
              </a:rPr>
              <a:t>Thank you.</a:t>
            </a:r>
            <a:endParaRPr lang="en-US" sz="4940" dirty="0">
              <a:solidFill>
                <a:schemeClr val="tx1"/>
              </a:solidFill>
            </a:endParaRPr>
          </a:p>
        </p:txBody>
      </p:sp>
    </p:spTree>
    <p:extLst>
      <p:ext uri="{BB962C8B-B14F-4D97-AF65-F5344CB8AC3E}">
        <p14:creationId xmlns:p14="http://schemas.microsoft.com/office/powerpoint/2010/main" val="214933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a:t>
            </a:r>
            <a:r>
              <a:rPr lang="zh-CN" altLang="en-US" dirty="0" smtClean="0"/>
              <a:t>级</a:t>
            </a:r>
            <a:endParaRPr lang="zh-CN" altLang="en-US" dirty="0"/>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前言</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990536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smtClean="0"/>
              <a:t>学完本课程后，您将能够：</a:t>
            </a:r>
            <a:endParaRPr lang="en-US" altLang="zh-CN"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045116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solidFill>
                  <a:srgbClr val="404040"/>
                </a:solidFill>
              </a:rPr>
              <a:t>目录</a:t>
            </a:r>
          </a:p>
        </p:txBody>
      </p:sp>
    </p:spTree>
    <p:extLst>
      <p:ext uri="{BB962C8B-B14F-4D97-AF65-F5344CB8AC3E}">
        <p14:creationId xmlns:p14="http://schemas.microsoft.com/office/powerpoint/2010/main" val="95929983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a:p>
            <a:pPr eaLnBrk="1" hangingPunct="1"/>
            <a:endParaRPr lang="en-US" altLang="zh-CN" dirty="0"/>
          </a:p>
        </p:txBody>
      </p:sp>
      <p:cxnSp>
        <p:nvCxnSpPr>
          <p:cNvPr id="14"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smtClean="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endParaRPr lang="zh-CN" altLang="en-US" sz="364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2802474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r>
              <a:rPr lang="zh-CN" altLang="en-US" dirty="0" smtClean="0"/>
              <a:t>）</a:t>
            </a:r>
            <a:endParaRPr lang="en-US" altLang="zh-CN" dirty="0" smtClean="0"/>
          </a:p>
          <a:p>
            <a:pPr lvl="1"/>
            <a:endParaRPr lang="en-US" altLang="zh-CN" dirty="0" smtClean="0"/>
          </a:p>
        </p:txBody>
      </p:sp>
      <p:cxnSp>
        <p:nvCxnSpPr>
          <p:cNvPr id="24" name="直线连接符 14">
            <a:extLst>
              <a:ext uri="{FF2B5EF4-FFF2-40B4-BE49-F238E27FC236}">
                <a16:creationId xmlns:a16="http://schemas.microsoft.com/office/drawing/2014/main" xmlns=""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xmlns=""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思考题</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9636740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smtClean="0"/>
              <a:t>此版式用于每一节的小结</a:t>
            </a:r>
          </a:p>
          <a:p>
            <a:pPr lvl="1"/>
            <a:r>
              <a:rPr lang="zh-CN" altLang="en-US" dirty="0" smtClean="0"/>
              <a:t>第二</a:t>
            </a:r>
            <a:r>
              <a:rPr lang="zh-CN" altLang="en-US" dirty="0"/>
              <a:t>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本节小结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052420443"/>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smtClean="0">
                <a:solidFill>
                  <a:srgbClr val="404040"/>
                </a:solidFill>
                <a:latin typeface="Huawei Sans" panose="020C0503030203020204" pitchFamily="34" charset="0"/>
                <a:ea typeface="方正兰亭黑简体" panose="02000000000000000000" pitchFamily="2" charset="-122"/>
                <a:cs typeface="Microsoft YaHei" charset="-122"/>
              </a:rPr>
              <a:t>本章总结</a:t>
            </a:r>
            <a:endParaRPr kumimoji="1" lang="zh-CN" altLang="en-US" sz="3636" baseline="0" dirty="0">
              <a:solidFill>
                <a:srgbClr val="404040"/>
              </a:solidFill>
              <a:latin typeface="Huawei Sans" panose="020C0503030203020204" pitchFamily="34" charset="0"/>
              <a:ea typeface="方正兰亭黑简体" panose="02000000000000000000" pitchFamily="2" charset="-122"/>
              <a:cs typeface="Microsoft YaHei" charset="-122"/>
            </a:endParaRPr>
          </a:p>
        </p:txBody>
      </p:sp>
    </p:spTree>
    <p:extLst>
      <p:ext uri="{BB962C8B-B14F-4D97-AF65-F5344CB8AC3E}">
        <p14:creationId xmlns:p14="http://schemas.microsoft.com/office/powerpoint/2010/main" val="41023569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3.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2"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3"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4"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5"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6"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7"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8"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9"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40"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1"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2"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3"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4"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5"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6"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7"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8"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9"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50"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1"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2"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3"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4"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5"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6"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7"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8"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9"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60"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1"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2"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3"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4"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5"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6"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7"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8"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9"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70"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29"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0"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1"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2"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3"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4"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5"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6"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7"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38"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39"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0"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1"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2"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3"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4"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5"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6"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7"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68"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69"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0"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1"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2"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3"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4"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5"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6"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7"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78"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79"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0"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1"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2"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3"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4"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5"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6"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7"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 id="2147483872" r:id="rId11"/>
    <p:sldLayoutId id="2147483873" r:id="rId12"/>
    <p:sldLayoutId id="2147483874" r:id="rId13"/>
  </p:sldLayoutIdLst>
  <p:timing>
    <p:tnLst>
      <p:par>
        <p:cTn id="1" dur="indefinite" restart="never" nodeType="tmRoot"/>
      </p:par>
    </p:tnLst>
  </p:timing>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1838" y="1484313"/>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65"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66"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67"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68"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69"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70"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71"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72"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73"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74"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75"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76"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77"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78"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79"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80"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81"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82"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83"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84"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85"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86"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87"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88"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89"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 id="2147483863" r:id="rId5"/>
    <p:sldLayoutId id="2147483875" r:id="rId6"/>
  </p:sldLayoutIdLst>
  <p:timing>
    <p:tnLst>
      <p:par>
        <p:cTn id="1" dur="indefinite" restart="never" nodeType="tmRoot"/>
      </p:par>
    </p:tnLst>
  </p:timing>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219">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461"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smtClean="0">
                <a:solidFill>
                  <a:srgbClr val="1D1D1B"/>
                </a:solidFill>
                <a:latin typeface="+mj-lt"/>
              </a:rPr>
              <a:t>Copyright©2020 </a:t>
            </a:r>
            <a:r>
              <a:rPr kumimoji="1" lang="en-US" altLang="zh-CN" sz="850" b="1" baseline="0" dirty="0">
                <a:solidFill>
                  <a:srgbClr val="1D1D1B"/>
                </a:solidFill>
                <a:latin typeface="+mj-lt"/>
              </a:rPr>
              <a:t>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779" dirty="0">
                <a:solidFill>
                  <a:srgbClr val="1D1D1B"/>
                </a:solidFill>
                <a:latin typeface="+mn-lt"/>
              </a:rPr>
              <a:t/>
            </a: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r>
              <a:rPr kumimoji="1" lang="en-US" altLang="zh-CN" sz="1300" dirty="0">
                <a:solidFill>
                  <a:srgbClr val="1D1D1B"/>
                </a:solidFill>
                <a:latin typeface="Microsoft YaHei" charset="-122"/>
                <a:ea typeface="Microsoft YaHei" charset="-122"/>
                <a:cs typeface="Microsoft YaHei" charset="-122"/>
              </a:rPr>
              <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lstStyle/>
          <a:p>
            <a:r>
              <a:rPr lang="zh-CN" altLang="en-US" smtClean="0"/>
              <a:t>汇编与接口技术 </a:t>
            </a:r>
            <a:r>
              <a:rPr lang="en-US" altLang="zh-CN" smtClean="0"/>
              <a:t>——ARM</a:t>
            </a:r>
            <a:r>
              <a:rPr lang="zh-CN" altLang="en-US" smtClean="0"/>
              <a:t>汇编与接口技术</a:t>
            </a:r>
            <a:endParaRPr lang="zh-CN" altLang="en-US" dirty="0"/>
          </a:p>
        </p:txBody>
      </p:sp>
      <p:sp>
        <p:nvSpPr>
          <p:cNvPr id="9" name="文本占位符 8"/>
          <p:cNvSpPr>
            <a:spLocks noGrp="1"/>
          </p:cNvSpPr>
          <p:nvPr>
            <p:ph type="body" sz="quarter" idx="10"/>
          </p:nvPr>
        </p:nvSpPr>
        <p:spPr/>
        <p:txBody>
          <a:bodyPr/>
          <a:lstStyle/>
          <a:p>
            <a:r>
              <a:rPr lang="zh-CN" altLang="en-US" smtClean="0"/>
              <a:t>版本：</a:t>
            </a:r>
            <a:r>
              <a:rPr lang="en-US" altLang="zh-CN" smtClean="0"/>
              <a:t>V1.0</a:t>
            </a:r>
            <a:endParaRPr lang="zh-CN" altLang="en-US" dirty="0"/>
          </a:p>
        </p:txBody>
      </p:sp>
    </p:spTree>
    <p:extLst>
      <p:ext uri="{BB962C8B-B14F-4D97-AF65-F5344CB8AC3E}">
        <p14:creationId xmlns:p14="http://schemas.microsoft.com/office/powerpoint/2010/main" val="7467094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a:t>
            </a:r>
            <a:r>
              <a:rPr lang="en-US" altLang="zh-CN" smtClean="0"/>
              <a:t>ARMv8</a:t>
            </a:r>
            <a:r>
              <a:rPr lang="zh-CN" altLang="en-US" smtClean="0"/>
              <a:t>架构的处理器体系结构</a:t>
            </a:r>
            <a:endParaRPr lang="zh-CN" altLang="en-US" dirty="0"/>
          </a:p>
        </p:txBody>
      </p:sp>
      <p:sp>
        <p:nvSpPr>
          <p:cNvPr id="4" name="文本占位符 3"/>
          <p:cNvSpPr>
            <a:spLocks noGrp="1"/>
          </p:cNvSpPr>
          <p:nvPr>
            <p:ph type="body" sz="quarter" idx="10"/>
          </p:nvPr>
        </p:nvSpPr>
        <p:spPr/>
        <p:txBody>
          <a:bodyPr/>
          <a:lstStyle/>
          <a:p>
            <a:r>
              <a:rPr lang="en-US" altLang="zh-CN" smtClean="0"/>
              <a:t>ARMv8-A</a:t>
            </a:r>
            <a:r>
              <a:rPr lang="zh-CN" altLang="zh-CN" smtClean="0"/>
              <a:t>支持的指令集</a:t>
            </a:r>
            <a:r>
              <a:rPr lang="zh-CN" altLang="en-US" smtClean="0"/>
              <a:t>：</a:t>
            </a:r>
          </a:p>
          <a:p>
            <a:pPr lvl="1"/>
            <a:r>
              <a:rPr lang="zh-CN" altLang="zh-CN" smtClean="0"/>
              <a:t>在</a:t>
            </a:r>
            <a:r>
              <a:rPr lang="en-US" altLang="zh-CN" smtClean="0"/>
              <a:t>AArch64</a:t>
            </a:r>
            <a:r>
              <a:rPr lang="zh-CN" altLang="zh-CN" smtClean="0"/>
              <a:t>执行状态下，</a:t>
            </a:r>
            <a:r>
              <a:rPr lang="en-US" altLang="zh-CN" smtClean="0"/>
              <a:t>ARMv8-A</a:t>
            </a:r>
            <a:r>
              <a:rPr lang="zh-CN" altLang="zh-CN" smtClean="0"/>
              <a:t>架构处理器只能使用</a:t>
            </a:r>
            <a:r>
              <a:rPr lang="en-US" altLang="zh-CN" smtClean="0"/>
              <a:t>A64</a:t>
            </a:r>
            <a:r>
              <a:rPr lang="zh-CN" altLang="zh-CN" smtClean="0"/>
              <a:t>指令集，该指令集的所有指令均为</a:t>
            </a:r>
            <a:r>
              <a:rPr lang="en-US" altLang="zh-CN" smtClean="0"/>
              <a:t>32</a:t>
            </a:r>
            <a:r>
              <a:rPr lang="zh-CN" altLang="zh-CN" smtClean="0"/>
              <a:t>位等长指令字。</a:t>
            </a:r>
          </a:p>
          <a:p>
            <a:pPr lvl="1"/>
            <a:r>
              <a:rPr lang="zh-CN" altLang="zh-CN" smtClean="0"/>
              <a:t>在</a:t>
            </a:r>
            <a:r>
              <a:rPr lang="en-US" altLang="zh-CN" smtClean="0"/>
              <a:t>AArch32</a:t>
            </a:r>
            <a:r>
              <a:rPr lang="zh-CN" altLang="zh-CN" smtClean="0"/>
              <a:t>执行状态下，可以使用两种指令集：</a:t>
            </a:r>
            <a:r>
              <a:rPr lang="en-US" altLang="zh-CN" smtClean="0"/>
              <a:t>A32</a:t>
            </a:r>
            <a:r>
              <a:rPr lang="zh-CN" altLang="zh-CN" smtClean="0"/>
              <a:t>指令集对应</a:t>
            </a:r>
            <a:r>
              <a:rPr lang="en-US" altLang="zh-CN" smtClean="0"/>
              <a:t>ARMv7</a:t>
            </a:r>
            <a:r>
              <a:rPr lang="zh-CN" altLang="zh-CN" smtClean="0"/>
              <a:t>架构及其之前的</a:t>
            </a:r>
            <a:r>
              <a:rPr lang="en-US" altLang="zh-CN" smtClean="0"/>
              <a:t>ARM</a:t>
            </a:r>
            <a:r>
              <a:rPr lang="zh-CN" altLang="zh-CN" smtClean="0"/>
              <a:t>指令集，为</a:t>
            </a:r>
            <a:r>
              <a:rPr lang="en-US" altLang="zh-CN" smtClean="0"/>
              <a:t>32</a:t>
            </a:r>
            <a:r>
              <a:rPr lang="zh-CN" altLang="zh-CN" smtClean="0"/>
              <a:t>位等长指令字结构；</a:t>
            </a:r>
            <a:r>
              <a:rPr lang="en-US" altLang="zh-CN" smtClean="0"/>
              <a:t>T32</a:t>
            </a:r>
            <a:r>
              <a:rPr lang="zh-CN" altLang="zh-CN" smtClean="0"/>
              <a:t>指令集则对应</a:t>
            </a:r>
            <a:r>
              <a:rPr lang="en-US" altLang="zh-CN" smtClean="0"/>
              <a:t>ARMv7</a:t>
            </a:r>
            <a:r>
              <a:rPr lang="zh-CN" altLang="zh-CN" smtClean="0"/>
              <a:t>架构及其之前的</a:t>
            </a:r>
            <a:r>
              <a:rPr lang="en-US" altLang="zh-CN" smtClean="0"/>
              <a:t>Thumb/Thumb-2</a:t>
            </a:r>
            <a:r>
              <a:rPr lang="zh-CN" altLang="zh-CN" smtClean="0"/>
              <a:t>指令集，使用</a:t>
            </a:r>
            <a:r>
              <a:rPr lang="en-US" altLang="zh-CN" smtClean="0"/>
              <a:t>16</a:t>
            </a:r>
            <a:r>
              <a:rPr lang="zh-CN" altLang="zh-CN" smtClean="0"/>
              <a:t>位和</a:t>
            </a:r>
            <a:r>
              <a:rPr lang="en-US" altLang="zh-CN" smtClean="0"/>
              <a:t>32</a:t>
            </a:r>
            <a:r>
              <a:rPr lang="zh-CN" altLang="zh-CN" smtClean="0"/>
              <a:t>位可变长指令字结构。</a:t>
            </a:r>
            <a:endParaRPr lang="zh-CN" altLang="en-US" dirty="0"/>
          </a:p>
        </p:txBody>
      </p:sp>
    </p:spTree>
    <p:extLst>
      <p:ext uri="{BB962C8B-B14F-4D97-AF65-F5344CB8AC3E}">
        <p14:creationId xmlns:p14="http://schemas.microsoft.com/office/powerpoint/2010/main" val="2603904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a:t>
            </a:r>
            <a:r>
              <a:rPr lang="en-US" altLang="zh-CN" smtClean="0"/>
              <a:t>ARMv8</a:t>
            </a:r>
            <a:r>
              <a:rPr lang="zh-CN" altLang="en-US" smtClean="0"/>
              <a:t>架构的处理器体系结构</a:t>
            </a:r>
            <a:endParaRPr lang="zh-CN" altLang="en-US" dirty="0"/>
          </a:p>
        </p:txBody>
      </p:sp>
      <p:sp>
        <p:nvSpPr>
          <p:cNvPr id="4" name="文本占位符 3"/>
          <p:cNvSpPr>
            <a:spLocks noGrp="1"/>
          </p:cNvSpPr>
          <p:nvPr>
            <p:ph type="body" sz="quarter" idx="10"/>
          </p:nvPr>
        </p:nvSpPr>
        <p:spPr/>
        <p:txBody>
          <a:bodyPr/>
          <a:lstStyle/>
          <a:p>
            <a:pPr marL="301625" indent="-301625" defTabSz="801688" fontAlgn="base">
              <a:lnSpc>
                <a:spcPts val="2800"/>
              </a:lnSpc>
              <a:spcBef>
                <a:spcPct val="30000"/>
              </a:spcBef>
              <a:spcAft>
                <a:spcPct val="0"/>
              </a:spcAft>
              <a:buSzPct val="60000"/>
            </a:pPr>
            <a:r>
              <a:rPr lang="en-US" altLang="zh-CN" dirty="0" smtClean="0"/>
              <a:t>ARMv8-A</a:t>
            </a:r>
            <a:r>
              <a:rPr lang="zh-CN" altLang="zh-CN" dirty="0" smtClean="0"/>
              <a:t>的异常等级</a:t>
            </a:r>
            <a:r>
              <a:rPr lang="en-US" altLang="zh-CN" dirty="0" err="1" smtClean="0"/>
              <a:t>与安全模型</a:t>
            </a:r>
            <a:r>
              <a:rPr lang="zh-CN" altLang="en-US" sz="2200" dirty="0" smtClean="0">
                <a:solidFill>
                  <a:srgbClr val="000000"/>
                </a:solidFill>
                <a:cs typeface="+mn-cs"/>
              </a:rPr>
              <a:t>：</a:t>
            </a:r>
          </a:p>
          <a:p>
            <a:pPr lvl="1">
              <a:lnSpc>
                <a:spcPts val="2800"/>
              </a:lnSpc>
            </a:pPr>
            <a:r>
              <a:rPr lang="zh-CN" altLang="zh-CN" sz="2000" dirty="0" smtClean="0"/>
              <a:t>支持多级执行权限</a:t>
            </a:r>
            <a:r>
              <a:rPr lang="zh-CN" altLang="en-US" sz="2000" dirty="0" smtClean="0"/>
              <a:t>：</a:t>
            </a:r>
            <a:r>
              <a:rPr lang="zh-CN" altLang="zh-CN" sz="2000" dirty="0" smtClean="0"/>
              <a:t>程序的执行权限只有在异常处理时才能够改变，不同的执行权限等级由</a:t>
            </a:r>
            <a:r>
              <a:rPr lang="en-US" altLang="zh-CN" sz="2000" dirty="0" smtClean="0"/>
              <a:t>EL0</a:t>
            </a:r>
            <a:r>
              <a:rPr lang="zh-CN" altLang="zh-CN" sz="2000" dirty="0" smtClean="0"/>
              <a:t>至</a:t>
            </a:r>
            <a:r>
              <a:rPr lang="en-US" altLang="zh-CN" sz="2000" dirty="0" smtClean="0"/>
              <a:t>EL3</a:t>
            </a:r>
            <a:r>
              <a:rPr lang="zh-CN" altLang="zh-CN" sz="2000" dirty="0" smtClean="0"/>
              <a:t>的四个异常等级标识。异常等级的数字越大，软件的执行权限也越高。</a:t>
            </a:r>
            <a:r>
              <a:rPr lang="zh-CN" altLang="en-US" sz="2000" dirty="0" smtClean="0"/>
              <a:t>程序的权限主要涉及两个方面：一是存储系统的访问权限，二是访问处理器资源的权限。二者都与当前的异常等级密切相关。</a:t>
            </a:r>
            <a:endParaRPr lang="en-US" altLang="zh-CN" sz="2000" dirty="0" smtClean="0"/>
          </a:p>
        </p:txBody>
      </p:sp>
      <p:pic>
        <p:nvPicPr>
          <p:cNvPr id="2" name="图片 1"/>
          <p:cNvPicPr>
            <a:picLocks noChangeAspect="1"/>
          </p:cNvPicPr>
          <p:nvPr/>
        </p:nvPicPr>
        <p:blipFill>
          <a:blip r:embed="rId2"/>
          <a:stretch>
            <a:fillRect/>
          </a:stretch>
        </p:blipFill>
        <p:spPr>
          <a:xfrm>
            <a:off x="5710808" y="3310666"/>
            <a:ext cx="5796644" cy="2150617"/>
          </a:xfrm>
          <a:prstGeom prst="rect">
            <a:avLst/>
          </a:prstGeom>
        </p:spPr>
      </p:pic>
      <p:sp>
        <p:nvSpPr>
          <p:cNvPr id="5" name="矩形 4"/>
          <p:cNvSpPr/>
          <p:nvPr/>
        </p:nvSpPr>
        <p:spPr>
          <a:xfrm>
            <a:off x="731838" y="2975650"/>
            <a:ext cx="5315984" cy="3029034"/>
          </a:xfrm>
          <a:prstGeom prst="rect">
            <a:avLst/>
          </a:prstGeom>
        </p:spPr>
        <p:txBody>
          <a:bodyPr wrap="square">
            <a:spAutoFit/>
          </a:bodyPr>
          <a:lstStyle/>
          <a:p>
            <a:pPr marL="654938" lvl="1" indent="-251899" defTabSz="914034" fontAlgn="ctr">
              <a:lnSpc>
                <a:spcPts val="2600"/>
              </a:lnSpc>
              <a:spcBef>
                <a:spcPts val="720"/>
              </a:spcBef>
              <a:buSzPct val="50000"/>
              <a:buFont typeface="Wingdings" panose="05000000000000000000" pitchFamily="2" charset="2"/>
              <a:buChar char="p"/>
            </a:pPr>
            <a:r>
              <a:rPr lang="en-US" altLang="zh-CN" sz="2000" dirty="0">
                <a:latin typeface="Huawei Sans" panose="020C0503030203020204" pitchFamily="34" charset="0"/>
                <a:ea typeface="方正兰亭黑简体" panose="02000000000000000000" pitchFamily="2" charset="-122"/>
              </a:rPr>
              <a:t>EL0</a:t>
            </a:r>
            <a:r>
              <a:rPr lang="zh-CN" altLang="zh-CN" sz="2000" dirty="0">
                <a:latin typeface="Huawei Sans" panose="020C0503030203020204" pitchFamily="34" charset="0"/>
                <a:ea typeface="方正兰亭黑简体" panose="02000000000000000000" pitchFamily="2" charset="-122"/>
              </a:rPr>
              <a:t>是最低权限等级，通常也称为非特权（</a:t>
            </a:r>
            <a:r>
              <a:rPr lang="en-US" altLang="zh-CN" sz="2000" dirty="0">
                <a:latin typeface="Huawei Sans" panose="020C0503030203020204" pitchFamily="34" charset="0"/>
                <a:ea typeface="方正兰亭黑简体" panose="02000000000000000000" pitchFamily="2" charset="-122"/>
              </a:rPr>
              <a:t>unprivileged</a:t>
            </a:r>
            <a:r>
              <a:rPr lang="zh-CN" altLang="zh-CN" sz="2000" dirty="0">
                <a:latin typeface="Huawei Sans" panose="020C0503030203020204" pitchFamily="34" charset="0"/>
                <a:ea typeface="方正兰亭黑简体" panose="02000000000000000000" pitchFamily="2" charset="-122"/>
              </a:rPr>
              <a:t>）等级</a:t>
            </a:r>
            <a:endParaRPr lang="en-US" altLang="zh-CN" sz="2000" dirty="0">
              <a:latin typeface="Huawei Sans" panose="020C0503030203020204" pitchFamily="34" charset="0"/>
              <a:ea typeface="方正兰亭黑简体" panose="02000000000000000000" pitchFamily="2" charset="-122"/>
            </a:endParaRPr>
          </a:p>
          <a:p>
            <a:pPr marL="654938" lvl="1" indent="-251899" defTabSz="914034" fontAlgn="ctr">
              <a:lnSpc>
                <a:spcPts val="2600"/>
              </a:lnSpc>
              <a:spcBef>
                <a:spcPts val="720"/>
              </a:spcBef>
              <a:buSzPct val="50000"/>
              <a:buFont typeface="Wingdings" panose="05000000000000000000" pitchFamily="2" charset="2"/>
              <a:buChar char="p"/>
            </a:pPr>
            <a:r>
              <a:rPr lang="en-US" altLang="zh-CN" sz="2000" dirty="0">
                <a:latin typeface="Huawei Sans" panose="020C0503030203020204" pitchFamily="34" charset="0"/>
                <a:ea typeface="方正兰亭黑简体" panose="02000000000000000000" pitchFamily="2" charset="-122"/>
              </a:rPr>
              <a:t>EL1</a:t>
            </a:r>
            <a:r>
              <a:rPr lang="zh-CN" altLang="zh-CN" sz="2000" dirty="0">
                <a:latin typeface="Huawei Sans" panose="020C0503030203020204" pitchFamily="34" charset="0"/>
                <a:ea typeface="方正兰亭黑简体" panose="02000000000000000000" pitchFamily="2" charset="-122"/>
              </a:rPr>
              <a:t>至</a:t>
            </a:r>
            <a:r>
              <a:rPr lang="en-US" altLang="zh-CN" sz="2000" dirty="0">
                <a:latin typeface="Huawei Sans" panose="020C0503030203020204" pitchFamily="34" charset="0"/>
                <a:ea typeface="方正兰亭黑简体" panose="02000000000000000000" pitchFamily="2" charset="-122"/>
              </a:rPr>
              <a:t>EL3</a:t>
            </a:r>
            <a:r>
              <a:rPr lang="zh-CN" altLang="zh-CN" sz="2000" dirty="0">
                <a:latin typeface="Huawei Sans" panose="020C0503030203020204" pitchFamily="34" charset="0"/>
                <a:ea typeface="方正兰亭黑简体" panose="02000000000000000000" pitchFamily="2" charset="-122"/>
              </a:rPr>
              <a:t>都属于特权等级，在这些异常等级执行程序被称为特权执行</a:t>
            </a:r>
            <a:endParaRPr lang="en-US" altLang="zh-CN" sz="2000" dirty="0">
              <a:latin typeface="Huawei Sans" panose="020C0503030203020204" pitchFamily="34" charset="0"/>
              <a:ea typeface="方正兰亭黑简体" panose="02000000000000000000" pitchFamily="2" charset="-122"/>
            </a:endParaRPr>
          </a:p>
          <a:p>
            <a:pPr marL="654938" lvl="1" indent="-251899" defTabSz="914034" fontAlgn="ctr">
              <a:lnSpc>
                <a:spcPts val="2600"/>
              </a:lnSpc>
              <a:spcBef>
                <a:spcPts val="720"/>
              </a:spcBef>
              <a:buSzPct val="50000"/>
              <a:buFont typeface="Wingdings" panose="05000000000000000000" pitchFamily="2" charset="2"/>
              <a:buChar char="p"/>
            </a:pPr>
            <a:r>
              <a:rPr lang="en-US" altLang="zh-CN" sz="2000" dirty="0">
                <a:latin typeface="Huawei Sans" panose="020C0503030203020204" pitchFamily="34" charset="0"/>
                <a:ea typeface="方正兰亭黑简体" panose="02000000000000000000" pitchFamily="2" charset="-122"/>
              </a:rPr>
              <a:t>EL2</a:t>
            </a:r>
            <a:r>
              <a:rPr lang="zh-CN" altLang="zh-CN" sz="2000" dirty="0">
                <a:latin typeface="Huawei Sans" panose="020C0503030203020204" pitchFamily="34" charset="0"/>
                <a:ea typeface="方正兰亭黑简体" panose="02000000000000000000" pitchFamily="2" charset="-122"/>
              </a:rPr>
              <a:t>异常等级提供了虚拟化（</a:t>
            </a:r>
            <a:r>
              <a:rPr lang="en-US" altLang="zh-CN" sz="2000" dirty="0">
                <a:latin typeface="Huawei Sans" panose="020C0503030203020204" pitchFamily="34" charset="0"/>
                <a:ea typeface="方正兰亭黑简体" panose="02000000000000000000" pitchFamily="2" charset="-122"/>
              </a:rPr>
              <a:t>virtualization</a:t>
            </a:r>
            <a:r>
              <a:rPr lang="zh-CN" altLang="zh-CN" sz="2000" dirty="0">
                <a:latin typeface="Huawei Sans" panose="020C0503030203020204" pitchFamily="34" charset="0"/>
                <a:ea typeface="方正兰亭黑简体" panose="02000000000000000000" pitchFamily="2" charset="-122"/>
              </a:rPr>
              <a:t>）支持</a:t>
            </a:r>
            <a:endParaRPr lang="en-US" altLang="zh-CN" sz="2000" dirty="0">
              <a:latin typeface="Huawei Sans" panose="020C0503030203020204" pitchFamily="34" charset="0"/>
              <a:ea typeface="方正兰亭黑简体" panose="02000000000000000000" pitchFamily="2" charset="-122"/>
            </a:endParaRPr>
          </a:p>
          <a:p>
            <a:pPr marL="654938" lvl="1" indent="-251899" defTabSz="914034" fontAlgn="ctr">
              <a:lnSpc>
                <a:spcPts val="2600"/>
              </a:lnSpc>
              <a:spcBef>
                <a:spcPts val="720"/>
              </a:spcBef>
              <a:buSzPct val="50000"/>
              <a:buFont typeface="Wingdings" panose="05000000000000000000" pitchFamily="2" charset="2"/>
              <a:buChar char="p"/>
            </a:pPr>
            <a:r>
              <a:rPr lang="en-US" altLang="zh-CN" sz="2000" dirty="0">
                <a:latin typeface="Huawei Sans" panose="020C0503030203020204" pitchFamily="34" charset="0"/>
                <a:ea typeface="方正兰亭黑简体" panose="02000000000000000000" pitchFamily="2" charset="-122"/>
              </a:rPr>
              <a:t>EL3</a:t>
            </a:r>
            <a:r>
              <a:rPr lang="zh-CN" altLang="zh-CN" sz="2000" dirty="0">
                <a:latin typeface="Huawei Sans" panose="020C0503030203020204" pitchFamily="34" charset="0"/>
                <a:ea typeface="方正兰亭黑简体" panose="02000000000000000000" pitchFamily="2" charset="-122"/>
              </a:rPr>
              <a:t>异常等级支持在“安全状态”和“非安全状态”这两个安全状态之间切换</a:t>
            </a:r>
            <a:endParaRPr lang="zh-CN" altLang="en-US" sz="200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3480836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a:t>
            </a:r>
            <a:r>
              <a:rPr lang="en-US" altLang="zh-CN" smtClean="0"/>
              <a:t>ARMv8</a:t>
            </a:r>
            <a:r>
              <a:rPr lang="zh-CN" altLang="en-US" smtClean="0"/>
              <a:t>架构的处理器体系结构</a:t>
            </a:r>
            <a:endParaRPr lang="zh-CN" altLang="en-US" dirty="0"/>
          </a:p>
        </p:txBody>
      </p:sp>
      <p:sp>
        <p:nvSpPr>
          <p:cNvPr id="4" name="文本占位符 3"/>
          <p:cNvSpPr>
            <a:spLocks noGrp="1"/>
          </p:cNvSpPr>
          <p:nvPr>
            <p:ph type="body" sz="quarter" idx="10"/>
          </p:nvPr>
        </p:nvSpPr>
        <p:spPr/>
        <p:txBody>
          <a:bodyPr/>
          <a:lstStyle/>
          <a:p>
            <a:r>
              <a:rPr lang="en-US" altLang="zh-CN" dirty="0" smtClean="0"/>
              <a:t>ARMv8-A</a:t>
            </a:r>
            <a:r>
              <a:rPr lang="zh-CN" altLang="zh-CN" dirty="0" smtClean="0"/>
              <a:t>的异常等级与安全模型</a:t>
            </a:r>
            <a:r>
              <a:rPr lang="zh-CN" altLang="en-US" dirty="0" smtClean="0"/>
              <a:t>：</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793456513"/>
              </p:ext>
            </p:extLst>
          </p:nvPr>
        </p:nvGraphicFramePr>
        <p:xfrm>
          <a:off x="731838" y="1765241"/>
          <a:ext cx="10728327" cy="2438400"/>
        </p:xfrm>
        <a:graphic>
          <a:graphicData uri="http://schemas.openxmlformats.org/drawingml/2006/table">
            <a:tbl>
              <a:tblPr/>
              <a:tblGrid>
                <a:gridCol w="2519949"/>
                <a:gridCol w="8208378"/>
              </a:tblGrid>
              <a:tr h="0">
                <a:tc gridSpan="2">
                  <a:txBody>
                    <a:bodyPr/>
                    <a:lstStyle/>
                    <a:p>
                      <a:pPr marL="0" algn="l" defTabSz="914034" rtl="0" eaLnBrk="1" latinLnBrk="0" hangingPunct="1"/>
                      <a:r>
                        <a:rPr lang="en-US" sz="1800" kern="1200" baseline="0" dirty="0">
                          <a:solidFill>
                            <a:schemeClr val="bg1"/>
                          </a:solidFill>
                          <a:effectLst/>
                          <a:latin typeface="Huawei Sans" panose="020C0503030203020204" pitchFamily="34" charset="0"/>
                          <a:ea typeface="方正兰亭黑简体" panose="02000000000000000000" pitchFamily="2" charset="-122"/>
                          <a:cs typeface="+mn-cs"/>
                        </a:rPr>
                        <a:t>Exception Level</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tr>
              <a:tr h="0">
                <a:tc>
                  <a:txBody>
                    <a:bodyPr/>
                    <a:lstStyle/>
                    <a:p>
                      <a:pPr marL="0" algn="l" defTabSz="914034" rtl="0" eaLnBrk="1" latinLnBrk="0" hangingPunct="1"/>
                      <a:r>
                        <a:rPr lang="en-US" sz="1400" kern="1200" baseline="0" dirty="0">
                          <a:solidFill>
                            <a:schemeClr val="dk1"/>
                          </a:solidFill>
                          <a:effectLst/>
                          <a:latin typeface="Huawei Sans" panose="020C0503030203020204" pitchFamily="34" charset="0"/>
                          <a:ea typeface="方正兰亭黑简体" panose="02000000000000000000" pitchFamily="2" charset="-122"/>
                          <a:cs typeface="+mn-cs"/>
                        </a:rPr>
                        <a:t>EL0</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marL="0" algn="l" defTabSz="914034" rtl="0" eaLnBrk="1" latinLnBrk="0" hangingPunct="1"/>
                      <a:r>
                        <a:rPr lang="en-US" sz="1400" kern="1200" baseline="0" dirty="0">
                          <a:solidFill>
                            <a:schemeClr val="dk1"/>
                          </a:solidFill>
                          <a:effectLst/>
                          <a:latin typeface="Huawei Sans" panose="020C0503030203020204" pitchFamily="34" charset="0"/>
                          <a:ea typeface="方正兰亭黑简体" panose="02000000000000000000" pitchFamily="2" charset="-122"/>
                          <a:cs typeface="+mn-cs"/>
                        </a:rPr>
                        <a:t>Application</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pPr marL="0" algn="l" defTabSz="914034" rtl="0" eaLnBrk="1" latinLnBrk="0" hangingPunct="1"/>
                      <a:r>
                        <a:rPr lang="en-US" sz="1400" kern="1200" baseline="0" dirty="0">
                          <a:solidFill>
                            <a:schemeClr val="dk1"/>
                          </a:solidFill>
                          <a:effectLst/>
                          <a:latin typeface="Huawei Sans" panose="020C0503030203020204" pitchFamily="34" charset="0"/>
                          <a:ea typeface="方正兰亭黑简体" panose="02000000000000000000" pitchFamily="2" charset="-122"/>
                          <a:cs typeface="+mn-cs"/>
                        </a:rPr>
                        <a:t>EL1</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marL="0" algn="l" defTabSz="914034" rtl="0" eaLnBrk="1" latinLnBrk="0" hangingPunct="1"/>
                      <a:r>
                        <a:rPr lang="en-US" sz="1400" kern="1200" baseline="0" dirty="0">
                          <a:solidFill>
                            <a:schemeClr val="dk1"/>
                          </a:solidFill>
                          <a:effectLst/>
                          <a:latin typeface="Huawei Sans" panose="020C0503030203020204" pitchFamily="34" charset="0"/>
                          <a:ea typeface="方正兰亭黑简体" panose="02000000000000000000" pitchFamily="2" charset="-122"/>
                          <a:cs typeface="+mn-cs"/>
                        </a:rPr>
                        <a:t>Linux kernel- OS</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pPr marL="0" algn="l" defTabSz="914034" rtl="0" eaLnBrk="1" latinLnBrk="0" hangingPunct="1"/>
                      <a:r>
                        <a:rPr lang="en-US" sz="1400" kern="1200" baseline="0" dirty="0">
                          <a:solidFill>
                            <a:schemeClr val="dk1"/>
                          </a:solidFill>
                          <a:effectLst/>
                          <a:latin typeface="Huawei Sans" panose="020C0503030203020204" pitchFamily="34" charset="0"/>
                          <a:ea typeface="方正兰亭黑简体" panose="02000000000000000000" pitchFamily="2" charset="-122"/>
                          <a:cs typeface="+mn-cs"/>
                        </a:rPr>
                        <a:t>EL2</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marL="0" algn="l" defTabSz="914034" rtl="0" eaLnBrk="1" latinLnBrk="0" hangingPunct="1"/>
                      <a:r>
                        <a:rPr lang="en-US" sz="1400" kern="1200" baseline="0" dirty="0">
                          <a:solidFill>
                            <a:schemeClr val="dk1"/>
                          </a:solidFill>
                          <a:effectLst/>
                          <a:latin typeface="Huawei Sans" panose="020C0503030203020204" pitchFamily="34" charset="0"/>
                          <a:ea typeface="方正兰亭黑简体" panose="02000000000000000000" pitchFamily="2" charset="-122"/>
                          <a:cs typeface="+mn-cs"/>
                        </a:rPr>
                        <a:t>Hypervisor (</a:t>
                      </a:r>
                      <a:r>
                        <a:rPr lang="zh-CN" altLang="en-US" sz="1400" kern="1200" baseline="0" dirty="0">
                          <a:solidFill>
                            <a:schemeClr val="dk1"/>
                          </a:solidFill>
                          <a:effectLst/>
                          <a:latin typeface="Huawei Sans" panose="020C0503030203020204" pitchFamily="34" charset="0"/>
                          <a:ea typeface="方正兰亭黑简体" panose="02000000000000000000" pitchFamily="2" charset="-122"/>
                          <a:cs typeface="+mn-cs"/>
                        </a:rPr>
                        <a:t>可以理解为上面跑多个虚拟</a:t>
                      </a:r>
                      <a:r>
                        <a:rPr lang="en-US" sz="1400" kern="1200" baseline="0" dirty="0">
                          <a:solidFill>
                            <a:schemeClr val="dk1"/>
                          </a:solidFill>
                          <a:effectLst/>
                          <a:latin typeface="Huawei Sans" panose="020C0503030203020204" pitchFamily="34" charset="0"/>
                          <a:ea typeface="方正兰亭黑简体" panose="02000000000000000000" pitchFamily="2" charset="-122"/>
                          <a:cs typeface="+mn-cs"/>
                        </a:rPr>
                        <a:t>OS)</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pPr marL="0" algn="l" defTabSz="914034" rtl="0" eaLnBrk="1" latinLnBrk="0" hangingPunct="1"/>
                      <a:r>
                        <a:rPr lang="en-US" sz="1400" kern="1200" baseline="0" dirty="0">
                          <a:solidFill>
                            <a:schemeClr val="dk1"/>
                          </a:solidFill>
                          <a:effectLst/>
                          <a:latin typeface="Huawei Sans" panose="020C0503030203020204" pitchFamily="34" charset="0"/>
                          <a:ea typeface="方正兰亭黑简体" panose="02000000000000000000" pitchFamily="2" charset="-122"/>
                          <a:cs typeface="+mn-cs"/>
                        </a:rPr>
                        <a:t>EL3</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marL="0" algn="l" defTabSz="914034" rtl="0" eaLnBrk="1" latinLnBrk="0" hangingPunct="1"/>
                      <a:r>
                        <a:rPr lang="en-US" sz="1400" kern="1200" baseline="0" dirty="0">
                          <a:solidFill>
                            <a:schemeClr val="dk1"/>
                          </a:solidFill>
                          <a:effectLst/>
                          <a:latin typeface="Huawei Sans" panose="020C0503030203020204" pitchFamily="34" charset="0"/>
                          <a:ea typeface="方正兰亭黑简体" panose="02000000000000000000" pitchFamily="2" charset="-122"/>
                          <a:cs typeface="+mn-cs"/>
                        </a:rPr>
                        <a:t>Secure </a:t>
                      </a:r>
                      <a:r>
                        <a:rPr lang="en-US" sz="1400" kern="1200" baseline="0" dirty="0" smtClean="0">
                          <a:solidFill>
                            <a:schemeClr val="dk1"/>
                          </a:solidFill>
                          <a:effectLst/>
                          <a:latin typeface="Huawei Sans" panose="020C0503030203020204" pitchFamily="34" charset="0"/>
                          <a:ea typeface="方正兰亭黑简体" panose="02000000000000000000" pitchFamily="2" charset="-122"/>
                          <a:cs typeface="+mn-cs"/>
                        </a:rPr>
                        <a:t>Monitor (</a:t>
                      </a:r>
                      <a:r>
                        <a:rPr lang="en-US" sz="1400" kern="1200" baseline="0" dirty="0">
                          <a:solidFill>
                            <a:schemeClr val="dk1"/>
                          </a:solidFill>
                          <a:effectLst/>
                          <a:latin typeface="Huawei Sans" panose="020C0503030203020204" pitchFamily="34" charset="0"/>
                          <a:ea typeface="方正兰亭黑简体" panose="02000000000000000000" pitchFamily="2" charset="-122"/>
                          <a:cs typeface="+mn-cs"/>
                        </a:rPr>
                        <a:t>ARM Trusted Firmware)</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gridSpan="2">
                  <a:txBody>
                    <a:bodyPr/>
                    <a:lstStyle/>
                    <a:p>
                      <a:pPr marL="0" algn="l" defTabSz="914034" rtl="0" eaLnBrk="1" latinLnBrk="0" hangingPunct="1"/>
                      <a:r>
                        <a:rPr lang="en-US" sz="1800" kern="1200" baseline="0" dirty="0">
                          <a:solidFill>
                            <a:schemeClr val="bg1"/>
                          </a:solidFill>
                          <a:effectLst/>
                          <a:latin typeface="Huawei Sans" panose="020C0503030203020204" pitchFamily="34" charset="0"/>
                          <a:ea typeface="方正兰亭黑简体" panose="02000000000000000000" pitchFamily="2" charset="-122"/>
                          <a:cs typeface="+mn-cs"/>
                        </a:rPr>
                        <a:t>Security</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tr>
              <a:tr h="0">
                <a:tc>
                  <a:txBody>
                    <a:bodyPr/>
                    <a:lstStyle/>
                    <a:p>
                      <a:pPr marL="0" algn="l" defTabSz="914034" rtl="0" eaLnBrk="1" latinLnBrk="0" hangingPunct="1"/>
                      <a:r>
                        <a:rPr lang="en-US" sz="1400" kern="1200" baseline="0" dirty="0">
                          <a:solidFill>
                            <a:schemeClr val="dk1"/>
                          </a:solidFill>
                          <a:effectLst/>
                          <a:latin typeface="Huawei Sans" panose="020C0503030203020204" pitchFamily="34" charset="0"/>
                          <a:ea typeface="方正兰亭黑简体" panose="02000000000000000000" pitchFamily="2" charset="-122"/>
                          <a:cs typeface="+mn-cs"/>
                        </a:rPr>
                        <a:t>Non-secure</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marL="0" algn="l" defTabSz="914034" rtl="0" eaLnBrk="1" latinLnBrk="0" hangingPunct="1"/>
                      <a:r>
                        <a:rPr lang="en-US" sz="1400" kern="1200" baseline="0" dirty="0">
                          <a:solidFill>
                            <a:schemeClr val="dk1"/>
                          </a:solidFill>
                          <a:effectLst/>
                          <a:latin typeface="Huawei Sans" panose="020C0503030203020204" pitchFamily="34" charset="0"/>
                          <a:ea typeface="方正兰亭黑简体" panose="02000000000000000000" pitchFamily="2" charset="-122"/>
                          <a:cs typeface="+mn-cs"/>
                        </a:rPr>
                        <a:t>EL0/EL1/EL2, </a:t>
                      </a:r>
                      <a:r>
                        <a:rPr lang="zh-CN" altLang="en-US" sz="1400" kern="1200" baseline="0" dirty="0">
                          <a:solidFill>
                            <a:schemeClr val="dk1"/>
                          </a:solidFill>
                          <a:effectLst/>
                          <a:latin typeface="Huawei Sans" panose="020C0503030203020204" pitchFamily="34" charset="0"/>
                          <a:ea typeface="方正兰亭黑简体" panose="02000000000000000000" pitchFamily="2" charset="-122"/>
                          <a:cs typeface="+mn-cs"/>
                        </a:rPr>
                        <a:t>只能访问</a:t>
                      </a:r>
                      <a:r>
                        <a:rPr lang="en-US" sz="1400" kern="1200" baseline="0" dirty="0">
                          <a:solidFill>
                            <a:schemeClr val="dk1"/>
                          </a:solidFill>
                          <a:effectLst/>
                          <a:latin typeface="Huawei Sans" panose="020C0503030203020204" pitchFamily="34" charset="0"/>
                          <a:ea typeface="方正兰亭黑简体" panose="02000000000000000000" pitchFamily="2" charset="-122"/>
                          <a:cs typeface="+mn-cs"/>
                        </a:rPr>
                        <a:t>Non-secure memory</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pPr marL="0" algn="l" defTabSz="914034" rtl="0" eaLnBrk="1" latinLnBrk="0" hangingPunct="1"/>
                      <a:r>
                        <a:rPr lang="en-US" sz="1400" kern="1200" baseline="0" dirty="0">
                          <a:solidFill>
                            <a:schemeClr val="dk1"/>
                          </a:solidFill>
                          <a:effectLst/>
                          <a:latin typeface="Huawei Sans" panose="020C0503030203020204" pitchFamily="34" charset="0"/>
                          <a:ea typeface="方正兰亭黑简体" panose="02000000000000000000" pitchFamily="2" charset="-122"/>
                          <a:cs typeface="+mn-cs"/>
                        </a:rPr>
                        <a:t>Secure</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marL="0" algn="l" defTabSz="914034" rtl="0" eaLnBrk="1" latinLnBrk="0" hangingPunct="1"/>
                      <a:r>
                        <a:rPr lang="en-US" sz="1400" kern="1200" baseline="0" dirty="0">
                          <a:solidFill>
                            <a:schemeClr val="dk1"/>
                          </a:solidFill>
                          <a:effectLst/>
                          <a:latin typeface="Huawei Sans" panose="020C0503030203020204" pitchFamily="34" charset="0"/>
                          <a:ea typeface="方正兰亭黑简体" panose="02000000000000000000" pitchFamily="2" charset="-122"/>
                          <a:cs typeface="+mn-cs"/>
                        </a:rPr>
                        <a:t>EL0/EL1/EL3, </a:t>
                      </a:r>
                      <a:r>
                        <a:rPr lang="zh-CN" altLang="en-US" sz="1400" kern="1200" baseline="0" dirty="0">
                          <a:solidFill>
                            <a:schemeClr val="dk1"/>
                          </a:solidFill>
                          <a:effectLst/>
                          <a:latin typeface="Huawei Sans" panose="020C0503030203020204" pitchFamily="34" charset="0"/>
                          <a:ea typeface="方正兰亭黑简体" panose="02000000000000000000" pitchFamily="2" charset="-122"/>
                          <a:cs typeface="+mn-cs"/>
                        </a:rPr>
                        <a:t>可以访问</a:t>
                      </a:r>
                      <a:r>
                        <a:rPr lang="en-US" sz="1400" kern="1200" baseline="0" dirty="0">
                          <a:solidFill>
                            <a:schemeClr val="dk1"/>
                          </a:solidFill>
                          <a:effectLst/>
                          <a:latin typeface="Huawei Sans" panose="020C0503030203020204" pitchFamily="34" charset="0"/>
                          <a:ea typeface="方正兰亭黑简体" panose="02000000000000000000" pitchFamily="2" charset="-122"/>
                          <a:cs typeface="+mn-cs"/>
                        </a:rPr>
                        <a:t>Non-secure memory &amp; Secure memory,</a:t>
                      </a:r>
                      <a:r>
                        <a:rPr lang="zh-CN" altLang="en-US" sz="1400" kern="1200" baseline="0" dirty="0">
                          <a:solidFill>
                            <a:schemeClr val="dk1"/>
                          </a:solidFill>
                          <a:effectLst/>
                          <a:latin typeface="Huawei Sans" panose="020C0503030203020204" pitchFamily="34" charset="0"/>
                          <a:ea typeface="方正兰亭黑简体" panose="02000000000000000000" pitchFamily="2" charset="-122"/>
                          <a:cs typeface="+mn-cs"/>
                        </a:rPr>
                        <a:t>可起到物理屏障安全隔离作用</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569938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a:t>
            </a:r>
            <a:r>
              <a:rPr lang="en-US" altLang="zh-CN" smtClean="0"/>
              <a:t>ARMv8</a:t>
            </a:r>
            <a:r>
              <a:rPr lang="zh-CN" altLang="en-US" smtClean="0"/>
              <a:t>架构的处理器体系结构</a:t>
            </a:r>
            <a:endParaRPr lang="zh-CN" altLang="en-US" dirty="0"/>
          </a:p>
        </p:txBody>
      </p:sp>
      <p:sp>
        <p:nvSpPr>
          <p:cNvPr id="4" name="文本占位符 3"/>
          <p:cNvSpPr>
            <a:spLocks noGrp="1"/>
          </p:cNvSpPr>
          <p:nvPr>
            <p:ph type="body" sz="quarter" idx="10"/>
          </p:nvPr>
        </p:nvSpPr>
        <p:spPr/>
        <p:txBody>
          <a:bodyPr/>
          <a:lstStyle/>
          <a:p>
            <a:r>
              <a:rPr lang="en-US" altLang="zh-CN" smtClean="0"/>
              <a:t>ARMv8-A</a:t>
            </a:r>
            <a:r>
              <a:rPr lang="zh-CN" altLang="zh-CN" smtClean="0"/>
              <a:t>的异常等级与安全模型</a:t>
            </a:r>
            <a:r>
              <a:rPr lang="zh-CN" altLang="en-US" smtClean="0"/>
              <a:t>：</a:t>
            </a:r>
            <a:endParaRPr lang="zh-CN" altLang="en-US" dirty="0"/>
          </a:p>
        </p:txBody>
      </p:sp>
      <p:grpSp>
        <p:nvGrpSpPr>
          <p:cNvPr id="9" name="组合 8"/>
          <p:cNvGrpSpPr/>
          <p:nvPr/>
        </p:nvGrpSpPr>
        <p:grpSpPr>
          <a:xfrm>
            <a:off x="731838" y="1834951"/>
            <a:ext cx="5172776" cy="3902926"/>
            <a:chOff x="442913" y="1988840"/>
            <a:chExt cx="5172776" cy="3902926"/>
          </a:xfrm>
        </p:grpSpPr>
        <p:pic>
          <p:nvPicPr>
            <p:cNvPr id="2" name="图片 1"/>
            <p:cNvPicPr>
              <a:picLocks noChangeAspect="1"/>
            </p:cNvPicPr>
            <p:nvPr/>
          </p:nvPicPr>
          <p:blipFill>
            <a:blip r:embed="rId2"/>
            <a:stretch>
              <a:fillRect/>
            </a:stretch>
          </p:blipFill>
          <p:spPr>
            <a:xfrm>
              <a:off x="442913" y="1988840"/>
              <a:ext cx="5172776" cy="3593194"/>
            </a:xfrm>
            <a:prstGeom prst="rect">
              <a:avLst/>
            </a:prstGeom>
          </p:spPr>
        </p:pic>
        <p:sp>
          <p:nvSpPr>
            <p:cNvPr id="7" name="矩形 6"/>
            <p:cNvSpPr/>
            <p:nvPr/>
          </p:nvSpPr>
          <p:spPr>
            <a:xfrm>
              <a:off x="2315580" y="5583989"/>
              <a:ext cx="1930978" cy="307777"/>
            </a:xfrm>
            <a:prstGeom prst="rect">
              <a:avLst/>
            </a:prstGeom>
          </p:spPr>
          <p:txBody>
            <a:bodyPr wrap="none">
              <a:spAutoFit/>
            </a:bodyPr>
            <a:lstStyle/>
            <a:p>
              <a:r>
                <a:rPr lang="zh-CN" altLang="en-US" sz="1400" dirty="0">
                  <a:solidFill>
                    <a:srgbClr val="000000"/>
                  </a:solidFill>
                  <a:latin typeface="Huawei Sans" panose="020C0503030203020204" pitchFamily="34" charset="0"/>
                  <a:ea typeface="方正兰亭黑简体" panose="02000000000000000000" pitchFamily="2" charset="-122"/>
                </a:rPr>
                <a:t>当</a:t>
              </a:r>
              <a:r>
                <a:rPr lang="en-US" altLang="zh-CN" sz="1400" dirty="0" smtClean="0">
                  <a:solidFill>
                    <a:srgbClr val="000000"/>
                  </a:solidFill>
                  <a:latin typeface="Huawei Sans" panose="020C0503030203020204" pitchFamily="34" charset="0"/>
                  <a:ea typeface="方正兰亭黑简体" panose="02000000000000000000" pitchFamily="2" charset="-122"/>
                </a:rPr>
                <a:t>EL3</a:t>
              </a:r>
              <a:r>
                <a:rPr lang="zh-CN" altLang="en-US" sz="1400" dirty="0">
                  <a:solidFill>
                    <a:srgbClr val="000000"/>
                  </a:solidFill>
                  <a:latin typeface="Huawei Sans" panose="020C0503030203020204" pitchFamily="34" charset="0"/>
                  <a:ea typeface="方正兰亭黑简体" panose="02000000000000000000" pitchFamily="2" charset="-122"/>
                </a:rPr>
                <a:t>使用</a:t>
              </a:r>
              <a:r>
                <a:rPr lang="en-US" altLang="zh-CN" sz="1400" dirty="0">
                  <a:solidFill>
                    <a:srgbClr val="000000"/>
                  </a:solidFill>
                  <a:latin typeface="Huawei Sans" panose="020C0503030203020204" pitchFamily="34" charset="0"/>
                  <a:ea typeface="方正兰亭黑简体" panose="02000000000000000000" pitchFamily="2" charset="-122"/>
                </a:rPr>
                <a:t>AArch64</a:t>
              </a:r>
              <a:r>
                <a:rPr lang="zh-CN" altLang="en-US" sz="1400" dirty="0">
                  <a:solidFill>
                    <a:srgbClr val="000000"/>
                  </a:solidFill>
                  <a:latin typeface="Huawei Sans" panose="020C0503030203020204" pitchFamily="34" charset="0"/>
                  <a:ea typeface="方正兰亭黑简体" panose="02000000000000000000" pitchFamily="2" charset="-122"/>
                </a:rPr>
                <a:t>时</a:t>
              </a:r>
              <a:endParaRPr lang="zh-CN" altLang="en-US" sz="1400" dirty="0">
                <a:latin typeface="Huawei Sans" panose="020C0503030203020204" pitchFamily="34" charset="0"/>
                <a:ea typeface="方正兰亭黑简体" panose="02000000000000000000" pitchFamily="2" charset="-122"/>
              </a:endParaRPr>
            </a:p>
          </p:txBody>
        </p:sp>
      </p:grpSp>
      <p:grpSp>
        <p:nvGrpSpPr>
          <p:cNvPr id="10" name="组合 9"/>
          <p:cNvGrpSpPr/>
          <p:nvPr/>
        </p:nvGrpSpPr>
        <p:grpSpPr>
          <a:xfrm>
            <a:off x="6286963" y="1834951"/>
            <a:ext cx="5173200" cy="3897268"/>
            <a:chOff x="6348028" y="1992543"/>
            <a:chExt cx="5173200" cy="3897268"/>
          </a:xfrm>
        </p:grpSpPr>
        <p:pic>
          <p:nvPicPr>
            <p:cNvPr id="5" name="图片 4"/>
            <p:cNvPicPr>
              <a:picLocks/>
            </p:cNvPicPr>
            <p:nvPr/>
          </p:nvPicPr>
          <p:blipFill>
            <a:blip r:embed="rId3"/>
            <a:stretch>
              <a:fillRect/>
            </a:stretch>
          </p:blipFill>
          <p:spPr>
            <a:xfrm>
              <a:off x="6348028" y="1992543"/>
              <a:ext cx="5173200" cy="3592800"/>
            </a:xfrm>
            <a:prstGeom prst="rect">
              <a:avLst/>
            </a:prstGeom>
          </p:spPr>
        </p:pic>
        <p:sp>
          <p:nvSpPr>
            <p:cNvPr id="8" name="矩形 7"/>
            <p:cNvSpPr/>
            <p:nvPr/>
          </p:nvSpPr>
          <p:spPr>
            <a:xfrm>
              <a:off x="8256240" y="5582034"/>
              <a:ext cx="1930978" cy="307777"/>
            </a:xfrm>
            <a:prstGeom prst="rect">
              <a:avLst/>
            </a:prstGeom>
          </p:spPr>
          <p:txBody>
            <a:bodyPr wrap="none">
              <a:spAutoFit/>
            </a:bodyPr>
            <a:lstStyle/>
            <a:p>
              <a:r>
                <a:rPr lang="zh-CN" altLang="en-US" sz="1400" dirty="0">
                  <a:solidFill>
                    <a:srgbClr val="000000"/>
                  </a:solidFill>
                  <a:latin typeface="Huawei Sans" panose="020C0503030203020204" pitchFamily="34" charset="0"/>
                  <a:ea typeface="方正兰亭黑简体" panose="02000000000000000000" pitchFamily="2" charset="-122"/>
                </a:rPr>
                <a:t>当</a:t>
              </a:r>
              <a:r>
                <a:rPr lang="en-US" altLang="zh-CN" sz="1400" dirty="0" smtClean="0">
                  <a:solidFill>
                    <a:srgbClr val="000000"/>
                  </a:solidFill>
                  <a:latin typeface="Huawei Sans" panose="020C0503030203020204" pitchFamily="34" charset="0"/>
                  <a:ea typeface="方正兰亭黑简体" panose="02000000000000000000" pitchFamily="2" charset="-122"/>
                </a:rPr>
                <a:t>EL3</a:t>
              </a:r>
              <a:r>
                <a:rPr lang="zh-CN" altLang="en-US" sz="1400" dirty="0">
                  <a:solidFill>
                    <a:srgbClr val="000000"/>
                  </a:solidFill>
                  <a:latin typeface="Huawei Sans" panose="020C0503030203020204" pitchFamily="34" charset="0"/>
                  <a:ea typeface="方正兰亭黑简体" panose="02000000000000000000" pitchFamily="2" charset="-122"/>
                </a:rPr>
                <a:t>使用</a:t>
              </a:r>
              <a:r>
                <a:rPr lang="en-US" altLang="zh-CN" sz="1400" dirty="0" smtClean="0">
                  <a:solidFill>
                    <a:srgbClr val="000000"/>
                  </a:solidFill>
                  <a:latin typeface="Huawei Sans" panose="020C0503030203020204" pitchFamily="34" charset="0"/>
                  <a:ea typeface="方正兰亭黑简体" panose="02000000000000000000" pitchFamily="2" charset="-122"/>
                </a:rPr>
                <a:t>AArch32</a:t>
              </a:r>
              <a:r>
                <a:rPr lang="zh-CN" altLang="en-US" sz="1400" dirty="0" smtClean="0">
                  <a:solidFill>
                    <a:srgbClr val="000000"/>
                  </a:solidFill>
                  <a:latin typeface="Huawei Sans" panose="020C0503030203020204" pitchFamily="34" charset="0"/>
                  <a:ea typeface="方正兰亭黑简体" panose="02000000000000000000" pitchFamily="2" charset="-122"/>
                </a:rPr>
                <a:t>时</a:t>
              </a:r>
              <a:endParaRPr lang="zh-CN" altLang="en-US" sz="140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4510171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a:t>
            </a:r>
            <a:r>
              <a:rPr lang="en-US" altLang="zh-CN" smtClean="0"/>
              <a:t>ARMv8</a:t>
            </a:r>
            <a:r>
              <a:rPr lang="zh-CN" altLang="en-US" smtClean="0"/>
              <a:t>架构的处理器体系结构</a:t>
            </a:r>
            <a:endParaRPr lang="zh-CN" altLang="en-US" dirty="0"/>
          </a:p>
        </p:txBody>
      </p:sp>
      <p:sp>
        <p:nvSpPr>
          <p:cNvPr id="4" name="文本占位符 3"/>
          <p:cNvSpPr>
            <a:spLocks noGrp="1"/>
          </p:cNvSpPr>
          <p:nvPr>
            <p:ph type="body" sz="quarter" idx="10"/>
          </p:nvPr>
        </p:nvSpPr>
        <p:spPr/>
        <p:txBody>
          <a:bodyPr/>
          <a:lstStyle/>
          <a:p>
            <a:pPr marL="301625" indent="-301625" defTabSz="801688" fontAlgn="base">
              <a:lnSpc>
                <a:spcPts val="2800"/>
              </a:lnSpc>
              <a:spcBef>
                <a:spcPct val="30000"/>
              </a:spcBef>
              <a:spcAft>
                <a:spcPct val="0"/>
              </a:spcAft>
              <a:buSzPct val="60000"/>
            </a:pPr>
            <a:r>
              <a:rPr lang="en-US" altLang="zh-CN" smtClean="0"/>
              <a:t>ARMv8-A</a:t>
            </a:r>
            <a:r>
              <a:rPr lang="zh-CN" altLang="zh-CN" smtClean="0"/>
              <a:t>的异常等级与安全模型</a:t>
            </a:r>
            <a:r>
              <a:rPr lang="zh-CN" altLang="en-US" sz="2200" smtClean="0">
                <a:solidFill>
                  <a:srgbClr val="000000"/>
                </a:solidFill>
                <a:cs typeface="+mn-cs"/>
              </a:rPr>
              <a:t>：</a:t>
            </a:r>
            <a:endParaRPr lang="zh-CN" altLang="en-US" sz="2200" dirty="0">
              <a:solidFill>
                <a:srgbClr val="000000"/>
              </a:solidFill>
              <a:cs typeface="+mn-cs"/>
            </a:endParaRPr>
          </a:p>
        </p:txBody>
      </p:sp>
      <p:graphicFrame>
        <p:nvGraphicFramePr>
          <p:cNvPr id="6" name="表格 5"/>
          <p:cNvGraphicFramePr>
            <a:graphicFrameLocks noGrp="1"/>
          </p:cNvGraphicFramePr>
          <p:nvPr>
            <p:extLst>
              <p:ext uri="{D42A27DB-BD31-4B8C-83A1-F6EECF244321}">
                <p14:modId xmlns:p14="http://schemas.microsoft.com/office/powerpoint/2010/main" val="2793268831"/>
              </p:ext>
            </p:extLst>
          </p:nvPr>
        </p:nvGraphicFramePr>
        <p:xfrm>
          <a:off x="731839" y="1562607"/>
          <a:ext cx="10728325" cy="2438146"/>
        </p:xfrm>
        <a:graphic>
          <a:graphicData uri="http://schemas.openxmlformats.org/drawingml/2006/table">
            <a:tbl>
              <a:tblPr/>
              <a:tblGrid>
                <a:gridCol w="4804441"/>
                <a:gridCol w="5923884"/>
              </a:tblGrid>
              <a:tr h="0">
                <a:tc gridSpan="2">
                  <a:txBody>
                    <a:bodyPr/>
                    <a:lstStyle/>
                    <a:p>
                      <a:r>
                        <a:rPr lang="zh-CN" altLang="en-US" baseline="0" dirty="0">
                          <a:solidFill>
                            <a:schemeClr val="bg1"/>
                          </a:solidFill>
                          <a:effectLst/>
                          <a:latin typeface="Huawei Sans" panose="020C0503030203020204" pitchFamily="34" charset="0"/>
                          <a:ea typeface="方正兰亭黑简体" panose="02000000000000000000" pitchFamily="2" charset="-122"/>
                        </a:rPr>
                        <a:t>组合规则</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tr>
              <a:tr h="0">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字宽（</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ELx</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&lt;= </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字宽（</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EL(x+1)</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  </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 x=0,1,2 }</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12700" cap="flat" cmpd="sng" algn="ctr">
                      <a:solidFill>
                        <a:schemeClr val="bg2"/>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原则：上层字宽不能大于底层字宽</a:t>
                      </a:r>
                    </a:p>
                  </a:txBody>
                  <a:tcPr marL="66675" marR="66675" marT="38100" marB="38100" anchor="ctr">
                    <a:lnL w="12700" cap="flat" cmpd="sng" algn="ctr">
                      <a:solidFill>
                        <a:schemeClr val="bg2"/>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0">
                <a:tc gridSpan="2">
                  <a:txBody>
                    <a:bodyPr/>
                    <a:lstStyle/>
                    <a:p>
                      <a:r>
                        <a:rPr lang="zh-CN" altLang="en-US" baseline="0" dirty="0">
                          <a:solidFill>
                            <a:schemeClr val="bg1"/>
                          </a:solidFill>
                          <a:effectLst/>
                          <a:latin typeface="Huawei Sans" panose="020C0503030203020204" pitchFamily="34" charset="0"/>
                          <a:ea typeface="方正兰亭黑简体" panose="02000000000000000000" pitchFamily="2" charset="-122"/>
                        </a:rPr>
                        <a:t>五类组合</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dirty="0">
                        <a:solidFill>
                          <a:schemeClr val="bg1"/>
                        </a:solidFill>
                        <a:effectLst/>
                      </a:endParaRPr>
                    </a:p>
                  </a:txBody>
                  <a:tcPr marL="66675" marR="66675" marT="38100" marB="38100" anchor="ctr">
                    <a:lnL w="12700" cap="flat" cmpd="sng" algn="ctr">
                      <a:solidFill>
                        <a:schemeClr val="bg2"/>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r>
              <a:tr h="0">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EL0/EL1/EL2/EL3  =&gt; AArch64</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rowSpan="2">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此两类组合不存在</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64</a:t>
                      </a:r>
                      <a:r>
                        <a:rPr lang="en-US" sz="1400" baseline="0" dirty="0">
                          <a:solidFill>
                            <a:srgbClr val="000000"/>
                          </a:solidFill>
                          <a:effectLst/>
                          <a:latin typeface="Huawei Sans" panose="020C0503030203020204" pitchFamily="34" charset="0"/>
                          <a:ea typeface="方正兰亭黑简体" panose="02000000000000000000" pitchFamily="2" charset="-122"/>
                        </a:rPr>
                        <a:t>bit –&gt; 32bit</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之间的</a:t>
                      </a:r>
                      <a:r>
                        <a:rPr lang="zh-CN" altLang="en-US" sz="1400" baseline="0" dirty="0" smtClean="0">
                          <a:solidFill>
                            <a:srgbClr val="000000"/>
                          </a:solidFill>
                          <a:effectLst/>
                          <a:latin typeface="Huawei Sans" panose="020C0503030203020204" pitchFamily="34" charset="0"/>
                          <a:ea typeface="方正兰亭黑简体" panose="02000000000000000000" pitchFamily="2" charset="-122"/>
                        </a:rPr>
                        <a:t>所</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 </a:t>
                      </a:r>
                      <a:r>
                        <a:rPr lang="en-US" sz="1400" baseline="0" dirty="0">
                          <a:solidFill>
                            <a:srgbClr val="000000"/>
                          </a:solidFill>
                          <a:effectLst/>
                          <a:latin typeface="Huawei Sans" panose="020C0503030203020204" pitchFamily="34" charset="0"/>
                          <a:ea typeface="方正兰亭黑简体" panose="02000000000000000000" pitchFamily="2" charset="-122"/>
                        </a:rPr>
                        <a:t>Interprocessing </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切换</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EL0/EL1/EL2/EL3  =&gt; AArch32</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vMerge="1">
                  <a:txBody>
                    <a:bodyPr/>
                    <a:lstStyle/>
                    <a:p>
                      <a:endParaRPr lang="zh-CN" altLang="en-US"/>
                    </a:p>
                  </a:txBody>
                  <a:tcPr/>
                </a:tc>
              </a:tr>
              <a:tr h="0">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EL0 =&gt; AARCH32，EL1/EL2/EL3 =&gt; AArch64</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rowSpan="3">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此三类组合存在</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64</a:t>
                      </a:r>
                      <a:r>
                        <a:rPr lang="en-US" sz="1400" baseline="0" dirty="0">
                          <a:solidFill>
                            <a:srgbClr val="000000"/>
                          </a:solidFill>
                          <a:effectLst/>
                          <a:latin typeface="Huawei Sans" panose="020C0503030203020204" pitchFamily="34" charset="0"/>
                          <a:ea typeface="方正兰亭黑简体" panose="02000000000000000000" pitchFamily="2" charset="-122"/>
                        </a:rPr>
                        <a:t>bit –&gt; 32bit</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之间的所谓 </a:t>
                      </a:r>
                      <a:r>
                        <a:rPr lang="en-US" sz="1400" baseline="0" dirty="0">
                          <a:solidFill>
                            <a:srgbClr val="000000"/>
                          </a:solidFill>
                          <a:effectLst/>
                          <a:latin typeface="Huawei Sans" panose="020C0503030203020204" pitchFamily="34" charset="0"/>
                          <a:ea typeface="方正兰亭黑简体" panose="02000000000000000000" pitchFamily="2" charset="-122"/>
                        </a:rPr>
                        <a:t>Interprocessing </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切换</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EL0/EL1 =&gt; AArch32，EL2/EL3 =&gt; AArch64</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vMerge="1">
                  <a:txBody>
                    <a:bodyPr/>
                    <a:lstStyle/>
                    <a:p>
                      <a:endParaRPr lang="zh-CN" altLang="en-US"/>
                    </a:p>
                  </a:txBody>
                  <a:tcPr/>
                </a:tc>
              </a:tr>
              <a:tr h="0">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EL0/EL1/EL2 =&gt; AArch32，EL3 =&gt; AArch64</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vMerge="1">
                  <a:txBody>
                    <a:bodyPr/>
                    <a:lstStyle/>
                    <a:p>
                      <a:endParaRPr lang="zh-CN" altLang="en-US"/>
                    </a:p>
                  </a:txBody>
                  <a:tcPr/>
                </a:tc>
              </a:tr>
            </a:tbl>
          </a:graphicData>
        </a:graphic>
      </p:graphicFrame>
      <p:pic>
        <p:nvPicPr>
          <p:cNvPr id="11" name="图片 10"/>
          <p:cNvPicPr>
            <a:picLocks noChangeAspect="1"/>
          </p:cNvPicPr>
          <p:nvPr/>
        </p:nvPicPr>
        <p:blipFill>
          <a:blip r:embed="rId2"/>
          <a:stretch>
            <a:fillRect/>
          </a:stretch>
        </p:blipFill>
        <p:spPr>
          <a:xfrm>
            <a:off x="3685133" y="4002467"/>
            <a:ext cx="4821733" cy="2198308"/>
          </a:xfrm>
          <a:prstGeom prst="rect">
            <a:avLst/>
          </a:prstGeom>
        </p:spPr>
      </p:pic>
    </p:spTree>
    <p:extLst>
      <p:ext uri="{BB962C8B-B14F-4D97-AF65-F5344CB8AC3E}">
        <p14:creationId xmlns:p14="http://schemas.microsoft.com/office/powerpoint/2010/main" val="1905780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a:t>
            </a:r>
            <a:r>
              <a:rPr lang="en-US" altLang="zh-CN" smtClean="0"/>
              <a:t>ARMv8</a:t>
            </a:r>
            <a:r>
              <a:rPr lang="zh-CN" altLang="en-US" smtClean="0"/>
              <a:t>架构的处理器体系结构</a:t>
            </a:r>
            <a:endParaRPr lang="zh-CN" altLang="en-US" dirty="0"/>
          </a:p>
        </p:txBody>
      </p:sp>
      <p:sp>
        <p:nvSpPr>
          <p:cNvPr id="4" name="文本占位符 3"/>
          <p:cNvSpPr>
            <a:spLocks noGrp="1"/>
          </p:cNvSpPr>
          <p:nvPr>
            <p:ph type="body" sz="quarter" idx="10"/>
          </p:nvPr>
        </p:nvSpPr>
        <p:spPr/>
        <p:txBody>
          <a:bodyPr/>
          <a:lstStyle/>
          <a:p>
            <a:r>
              <a:rPr lang="en-US" altLang="zh-CN" smtClean="0"/>
              <a:t>ARMv8</a:t>
            </a:r>
            <a:r>
              <a:rPr lang="zh-CN" altLang="en-US" smtClean="0"/>
              <a:t>寄存器：</a:t>
            </a:r>
            <a:endParaRPr lang="zh-CN" altLang="en-US" dirty="0" smtClean="0"/>
          </a:p>
        </p:txBody>
      </p:sp>
      <p:graphicFrame>
        <p:nvGraphicFramePr>
          <p:cNvPr id="2" name="表格 1"/>
          <p:cNvGraphicFramePr>
            <a:graphicFrameLocks noGrp="1"/>
          </p:cNvGraphicFramePr>
          <p:nvPr>
            <p:extLst>
              <p:ext uri="{D42A27DB-BD31-4B8C-83A1-F6EECF244321}">
                <p14:modId xmlns:p14="http://schemas.microsoft.com/office/powerpoint/2010/main" val="381766043"/>
              </p:ext>
            </p:extLst>
          </p:nvPr>
        </p:nvGraphicFramePr>
        <p:xfrm>
          <a:off x="731840" y="1772816"/>
          <a:ext cx="10728323" cy="1051306"/>
        </p:xfrm>
        <a:graphic>
          <a:graphicData uri="http://schemas.openxmlformats.org/drawingml/2006/table">
            <a:tbl>
              <a:tblPr/>
              <a:tblGrid>
                <a:gridCol w="2049980"/>
                <a:gridCol w="2892781"/>
                <a:gridCol w="2892781"/>
                <a:gridCol w="2892781"/>
              </a:tblGrid>
              <a:tr h="350393">
                <a:tc>
                  <a:txBody>
                    <a:bodyPr/>
                    <a:lstStyle/>
                    <a:p>
                      <a:pPr algn="ctr"/>
                      <a:r>
                        <a:rPr lang="zh-CN" altLang="en-US" sz="1800" baseline="0" dirty="0">
                          <a:solidFill>
                            <a:schemeClr val="bg1"/>
                          </a:solidFill>
                          <a:effectLst/>
                          <a:latin typeface="Huawei Sans" panose="020C0503030203020204" pitchFamily="34" charset="0"/>
                          <a:ea typeface="方正兰亭黑简体" panose="02000000000000000000" pitchFamily="2" charset="-122"/>
                        </a:rPr>
                        <a:t>位宽</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gridSpan="3">
                  <a:txBody>
                    <a:bodyPr/>
                    <a:lstStyle/>
                    <a:p>
                      <a:pPr algn="ctr"/>
                      <a:r>
                        <a:rPr lang="zh-CN" altLang="en-US" sz="1800" baseline="0" dirty="0">
                          <a:solidFill>
                            <a:schemeClr val="bg1"/>
                          </a:solidFill>
                          <a:effectLst/>
                          <a:latin typeface="Huawei Sans" panose="020C0503030203020204" pitchFamily="34" charset="0"/>
                          <a:ea typeface="方正兰亭黑简体" panose="02000000000000000000" pitchFamily="2" charset="-122"/>
                        </a:rPr>
                        <a:t>分类</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r>
              <a:tr h="350393">
                <a:tc>
                  <a:txBody>
                    <a:bodyPr/>
                    <a:lstStyle/>
                    <a:p>
                      <a:pPr algn="ctr"/>
                      <a:r>
                        <a:rPr lang="en-US" sz="1400" baseline="0" dirty="0">
                          <a:solidFill>
                            <a:srgbClr val="000000"/>
                          </a:solidFill>
                          <a:effectLst/>
                          <a:latin typeface="Huawei Sans" panose="020C0503030203020204" pitchFamily="34" charset="0"/>
                          <a:ea typeface="方正兰亭黑简体" panose="02000000000000000000" pitchFamily="2" charset="-122"/>
                        </a:rPr>
                        <a:t>32-bit</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Wn（</a:t>
                      </a:r>
                      <a:r>
                        <a:rPr lang="zh-CN" altLang="en-US" sz="1400" baseline="0" dirty="0" smtClean="0">
                          <a:solidFill>
                            <a:srgbClr val="000000"/>
                          </a:solidFill>
                          <a:effectLst/>
                          <a:latin typeface="Huawei Sans" panose="020C0503030203020204" pitchFamily="34" charset="0"/>
                          <a:ea typeface="方正兰亭黑简体" panose="02000000000000000000" pitchFamily="2" charset="-122"/>
                        </a:rPr>
                        <a:t>通用寄存器）</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WZR（0</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寄存器）</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altLang="zh-CN" sz="1400" baseline="0" dirty="0">
                          <a:solidFill>
                            <a:srgbClr val="000000"/>
                          </a:solidFill>
                          <a:effectLst/>
                          <a:latin typeface="Huawei Sans" panose="020C0503030203020204" pitchFamily="34" charset="0"/>
                          <a:ea typeface="方正兰亭黑简体" panose="02000000000000000000" pitchFamily="2" charset="-122"/>
                        </a:rPr>
                        <a:t>WSP</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（堆栈</a:t>
                      </a:r>
                      <a:r>
                        <a:rPr lang="zh-CN" altLang="en-US" sz="1400" baseline="0" dirty="0" smtClean="0">
                          <a:solidFill>
                            <a:srgbClr val="000000"/>
                          </a:solidFill>
                          <a:effectLst/>
                          <a:latin typeface="Huawei Sans" panose="020C0503030203020204" pitchFamily="34" charset="0"/>
                          <a:ea typeface="方正兰亭黑简体" panose="02000000000000000000" pitchFamily="2" charset="-122"/>
                        </a:rPr>
                        <a:t>指针寄存器）</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350393">
                <a:tc>
                  <a:txBody>
                    <a:bodyPr/>
                    <a:lstStyle/>
                    <a:p>
                      <a:pPr algn="ctr"/>
                      <a:r>
                        <a:rPr lang="en-US" sz="1400" baseline="0" dirty="0">
                          <a:solidFill>
                            <a:srgbClr val="000000"/>
                          </a:solidFill>
                          <a:effectLst/>
                          <a:latin typeface="Huawei Sans" panose="020C0503030203020204" pitchFamily="34" charset="0"/>
                          <a:ea typeface="方正兰亭黑简体" panose="02000000000000000000" pitchFamily="2" charset="-122"/>
                        </a:rPr>
                        <a:t>64-bit</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Xn（</a:t>
                      </a:r>
                      <a:r>
                        <a:rPr lang="zh-CN" altLang="en-US" sz="1400" baseline="0" dirty="0" smtClean="0">
                          <a:solidFill>
                            <a:srgbClr val="000000"/>
                          </a:solidFill>
                          <a:effectLst/>
                          <a:latin typeface="Huawei Sans" panose="020C0503030203020204" pitchFamily="34" charset="0"/>
                          <a:ea typeface="方正兰亭黑简体" panose="02000000000000000000" pitchFamily="2" charset="-122"/>
                        </a:rPr>
                        <a:t>通用寄存器）</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XZR（0</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寄存器）</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altLang="zh-CN" sz="1400" baseline="0" dirty="0">
                          <a:solidFill>
                            <a:srgbClr val="000000"/>
                          </a:solidFill>
                          <a:effectLst/>
                          <a:latin typeface="Huawei Sans" panose="020C0503030203020204" pitchFamily="34" charset="0"/>
                          <a:ea typeface="方正兰亭黑简体" panose="02000000000000000000" pitchFamily="2" charset="-122"/>
                        </a:rPr>
                        <a:t>SP</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（堆栈</a:t>
                      </a:r>
                      <a:r>
                        <a:rPr lang="zh-CN" altLang="en-US" sz="1400" baseline="0" dirty="0" smtClean="0">
                          <a:solidFill>
                            <a:srgbClr val="000000"/>
                          </a:solidFill>
                          <a:effectLst/>
                          <a:latin typeface="Huawei Sans" panose="020C0503030203020204" pitchFamily="34" charset="0"/>
                          <a:ea typeface="方正兰亭黑简体" panose="02000000000000000000" pitchFamily="2" charset="-122"/>
                        </a:rPr>
                        <a:t>指针寄存器）</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1229502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基于</a:t>
            </a:r>
            <a:r>
              <a:rPr lang="en-US" altLang="zh-CN" dirty="0"/>
              <a:t>ARMv8</a:t>
            </a:r>
            <a:r>
              <a:rPr lang="zh-CN" altLang="en-US" dirty="0"/>
              <a:t>架构的处理器</a:t>
            </a:r>
            <a:r>
              <a:rPr lang="zh-CN" altLang="en-US" dirty="0" smtClean="0"/>
              <a:t>体系结构</a:t>
            </a:r>
            <a:endParaRPr lang="zh-CN" altLang="en-US" dirty="0"/>
          </a:p>
        </p:txBody>
      </p:sp>
      <p:sp>
        <p:nvSpPr>
          <p:cNvPr id="4" name="文本占位符 3"/>
          <p:cNvSpPr>
            <a:spLocks noGrp="1"/>
          </p:cNvSpPr>
          <p:nvPr>
            <p:ph type="body" sz="quarter" idx="10"/>
          </p:nvPr>
        </p:nvSpPr>
        <p:spPr>
          <a:xfrm>
            <a:off x="731837" y="944761"/>
            <a:ext cx="10728326" cy="4879805"/>
          </a:xfrm>
        </p:spPr>
        <p:txBody>
          <a:bodyPr/>
          <a:lstStyle/>
          <a:p>
            <a:pPr marL="301625" indent="-301625" defTabSz="801688" fontAlgn="base">
              <a:lnSpc>
                <a:spcPts val="3000"/>
              </a:lnSpc>
              <a:spcBef>
                <a:spcPts val="0"/>
              </a:spcBef>
              <a:buSzPct val="60000"/>
            </a:pPr>
            <a:r>
              <a:rPr lang="en-US" altLang="zh-CN" dirty="0"/>
              <a:t>AArch32</a:t>
            </a:r>
            <a:r>
              <a:rPr lang="zh-CN" altLang="en-US" dirty="0"/>
              <a:t>重要寄存器</a:t>
            </a:r>
            <a:r>
              <a:rPr lang="zh-CN" altLang="en-US" sz="2200" dirty="0" smtClean="0">
                <a:solidFill>
                  <a:srgbClr val="000000"/>
                </a:solidFill>
                <a:cs typeface="+mn-cs"/>
              </a:rPr>
              <a:t>：</a:t>
            </a:r>
          </a:p>
        </p:txBody>
      </p:sp>
      <p:graphicFrame>
        <p:nvGraphicFramePr>
          <p:cNvPr id="5" name="表格 4"/>
          <p:cNvGraphicFramePr>
            <a:graphicFrameLocks noGrp="1"/>
          </p:cNvGraphicFramePr>
          <p:nvPr>
            <p:extLst>
              <p:ext uri="{D42A27DB-BD31-4B8C-83A1-F6EECF244321}">
                <p14:modId xmlns:p14="http://schemas.microsoft.com/office/powerpoint/2010/main" val="3566445416"/>
              </p:ext>
            </p:extLst>
          </p:nvPr>
        </p:nvGraphicFramePr>
        <p:xfrm>
          <a:off x="731838" y="1415514"/>
          <a:ext cx="10728326" cy="4751918"/>
        </p:xfrm>
        <a:graphic>
          <a:graphicData uri="http://schemas.openxmlformats.org/drawingml/2006/table">
            <a:tbl>
              <a:tblPr/>
              <a:tblGrid>
                <a:gridCol w="1154578"/>
                <a:gridCol w="520104"/>
                <a:gridCol w="9053644"/>
              </a:tblGrid>
              <a:tr h="45862">
                <a:tc>
                  <a:txBody>
                    <a:bodyPr/>
                    <a:lstStyle/>
                    <a:p>
                      <a:pPr algn="ctr"/>
                      <a:r>
                        <a:rPr lang="zh-CN" altLang="en-US" sz="1800" baseline="0" dirty="0">
                          <a:solidFill>
                            <a:schemeClr val="bg1"/>
                          </a:solidFill>
                          <a:effectLst/>
                          <a:latin typeface="Huawei Sans" panose="020C0503030203020204" pitchFamily="34" charset="0"/>
                          <a:ea typeface="方正兰亭黑简体" panose="02000000000000000000" pitchFamily="2" charset="-122"/>
                        </a:rPr>
                        <a:t>寄存器类型</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en-US" sz="1800" baseline="0" dirty="0">
                          <a:solidFill>
                            <a:schemeClr val="bg1"/>
                          </a:solidFill>
                          <a:effectLst/>
                          <a:latin typeface="Huawei Sans" panose="020C0503030203020204" pitchFamily="34" charset="0"/>
                          <a:ea typeface="方正兰亭黑简体" panose="02000000000000000000" pitchFamily="2" charset="-122"/>
                        </a:rPr>
                        <a:t>Bit</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1800" baseline="0" dirty="0">
                          <a:solidFill>
                            <a:schemeClr val="bg1"/>
                          </a:solidFill>
                          <a:effectLst/>
                          <a:latin typeface="Huawei Sans" panose="020C0503030203020204" pitchFamily="34" charset="0"/>
                          <a:ea typeface="方正兰亭黑简体" panose="02000000000000000000" pitchFamily="2" charset="-122"/>
                        </a:rPr>
                        <a:t>描述</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r>
              <a:tr h="267330">
                <a:tc>
                  <a:txBody>
                    <a:bodyPr/>
                    <a:lstStyle/>
                    <a:p>
                      <a:pPr>
                        <a:lnSpc>
                          <a:spcPts val="1700"/>
                        </a:lnSpc>
                      </a:pPr>
                      <a:r>
                        <a:rPr lang="en-US" sz="1300" baseline="0" dirty="0">
                          <a:solidFill>
                            <a:srgbClr val="000000"/>
                          </a:solidFill>
                          <a:effectLst/>
                          <a:latin typeface="Huawei Sans" panose="020C0503030203020204" pitchFamily="34" charset="0"/>
                          <a:ea typeface="方正兰亭黑简体" panose="02000000000000000000" pitchFamily="2" charset="-122"/>
                        </a:rPr>
                        <a:t>R0-R14</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1700"/>
                        </a:lnSpc>
                      </a:pPr>
                      <a:r>
                        <a:rPr lang="en-US" sz="1300" baseline="0" dirty="0">
                          <a:solidFill>
                            <a:srgbClr val="000000"/>
                          </a:solidFill>
                          <a:effectLst/>
                          <a:latin typeface="Huawei Sans" panose="020C0503030203020204" pitchFamily="34" charset="0"/>
                          <a:ea typeface="方正兰亭黑简体" panose="02000000000000000000" pitchFamily="2" charset="-122"/>
                        </a:rPr>
                        <a:t>32bit</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1700"/>
                        </a:lnSpc>
                      </a:pPr>
                      <a:r>
                        <a:rPr lang="zh-CN" altLang="en-US" sz="1300" baseline="0" dirty="0">
                          <a:solidFill>
                            <a:srgbClr val="000000"/>
                          </a:solidFill>
                          <a:effectLst/>
                          <a:latin typeface="Huawei Sans" panose="020C0503030203020204" pitchFamily="34" charset="0"/>
                          <a:ea typeface="方正兰亭黑简体" panose="02000000000000000000" pitchFamily="2" charset="-122"/>
                        </a:rPr>
                        <a:t>通用寄存器，但是</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ARM</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不建议使用有特殊功能的</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R13</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R14</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R15</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当做通用寄存器</a:t>
                      </a:r>
                      <a:r>
                        <a:rPr lang="zh-CN" altLang="en-US" sz="1300" baseline="0" dirty="0" smtClean="0">
                          <a:solidFill>
                            <a:srgbClr val="000000"/>
                          </a:solidFill>
                          <a:effectLst/>
                          <a:latin typeface="Huawei Sans" panose="020C0503030203020204" pitchFamily="34" charset="0"/>
                          <a:ea typeface="方正兰亭黑简体" panose="02000000000000000000" pitchFamily="2" charset="-122"/>
                        </a:rPr>
                        <a:t>使用</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21081">
                <a:tc>
                  <a:txBody>
                    <a:bodyPr/>
                    <a:lstStyle/>
                    <a:p>
                      <a:pPr>
                        <a:lnSpc>
                          <a:spcPts val="1700"/>
                        </a:lnSpc>
                      </a:pPr>
                      <a:r>
                        <a:rPr lang="en-US" sz="1300" baseline="0" dirty="0">
                          <a:solidFill>
                            <a:srgbClr val="000000"/>
                          </a:solidFill>
                          <a:effectLst/>
                          <a:latin typeface="Huawei Sans" panose="020C0503030203020204" pitchFamily="34" charset="0"/>
                          <a:ea typeface="方正兰亭黑简体" panose="02000000000000000000" pitchFamily="2" charset="-122"/>
                        </a:rPr>
                        <a:t>SP_x</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1700"/>
                        </a:lnSpc>
                      </a:pPr>
                      <a:r>
                        <a:rPr lang="en-US" sz="1300" baseline="0">
                          <a:solidFill>
                            <a:srgbClr val="000000"/>
                          </a:solidFill>
                          <a:effectLst/>
                          <a:latin typeface="Huawei Sans" panose="020C0503030203020204" pitchFamily="34" charset="0"/>
                          <a:ea typeface="方正兰亭黑简体" panose="02000000000000000000" pitchFamily="2" charset="-122"/>
                        </a:rPr>
                        <a:t>32bit</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1700"/>
                        </a:lnSpc>
                      </a:pPr>
                      <a:r>
                        <a:rPr lang="zh-CN" altLang="en-US" sz="1300" baseline="0" dirty="0">
                          <a:solidFill>
                            <a:srgbClr val="000000"/>
                          </a:solidFill>
                          <a:effectLst/>
                          <a:latin typeface="Huawei Sans" panose="020C0503030203020204" pitchFamily="34" charset="0"/>
                          <a:ea typeface="方正兰亭黑简体" panose="02000000000000000000" pitchFamily="2" charset="-122"/>
                        </a:rPr>
                        <a:t>通常称</a:t>
                      </a:r>
                      <a:r>
                        <a:rPr lang="en-US" sz="1300" baseline="0" dirty="0">
                          <a:solidFill>
                            <a:srgbClr val="000000"/>
                          </a:solidFill>
                          <a:effectLst/>
                          <a:latin typeface="Huawei Sans" panose="020C0503030203020204" pitchFamily="34" charset="0"/>
                          <a:ea typeface="方正兰亭黑简体" panose="02000000000000000000" pitchFamily="2" charset="-122"/>
                        </a:rPr>
                        <a:t>R13</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为堆栈指针，除了</a:t>
                      </a:r>
                      <a:r>
                        <a:rPr lang="en-US" sz="1300" baseline="0" dirty="0">
                          <a:solidFill>
                            <a:srgbClr val="000000"/>
                          </a:solidFill>
                          <a:effectLst/>
                          <a:latin typeface="Huawei Sans" panose="020C0503030203020204" pitchFamily="34" charset="0"/>
                          <a:ea typeface="方正兰亭黑简体" panose="02000000000000000000" pitchFamily="2" charset="-122"/>
                        </a:rPr>
                        <a:t>User</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和</a:t>
                      </a:r>
                      <a:r>
                        <a:rPr lang="en-US" sz="1300" baseline="0" dirty="0">
                          <a:solidFill>
                            <a:srgbClr val="000000"/>
                          </a:solidFill>
                          <a:effectLst/>
                          <a:latin typeface="Huawei Sans" panose="020C0503030203020204" pitchFamily="34" charset="0"/>
                          <a:ea typeface="方正兰亭黑简体" panose="02000000000000000000" pitchFamily="2" charset="-122"/>
                        </a:rPr>
                        <a:t>Sys</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模式外，其他各种模式下都有对应的</a:t>
                      </a:r>
                      <a:r>
                        <a:rPr lang="en-US" sz="1300" baseline="0" dirty="0">
                          <a:solidFill>
                            <a:srgbClr val="000000"/>
                          </a:solidFill>
                          <a:effectLst/>
                          <a:latin typeface="Huawei Sans" panose="020C0503030203020204" pitchFamily="34" charset="0"/>
                          <a:ea typeface="方正兰亭黑简体" panose="02000000000000000000" pitchFamily="2" charset="-122"/>
                        </a:rPr>
                        <a:t>SP_x</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寄存器：</a:t>
                      </a:r>
                      <a:r>
                        <a:rPr lang="en-US" sz="1300" baseline="0" dirty="0">
                          <a:solidFill>
                            <a:srgbClr val="000000"/>
                          </a:solidFill>
                          <a:effectLst/>
                          <a:latin typeface="Huawei Sans" panose="020C0503030203020204" pitchFamily="34" charset="0"/>
                          <a:ea typeface="方正兰亭黑简体" panose="02000000000000000000" pitchFamily="2" charset="-122"/>
                        </a:rPr>
                        <a:t>x ={ und/svc/abt/irq/fiq/hyp/mon}</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409014">
                <a:tc>
                  <a:txBody>
                    <a:bodyPr/>
                    <a:lstStyle/>
                    <a:p>
                      <a:pPr>
                        <a:lnSpc>
                          <a:spcPts val="1700"/>
                        </a:lnSpc>
                      </a:pPr>
                      <a:r>
                        <a:rPr lang="en-US" sz="1300" baseline="0" dirty="0">
                          <a:solidFill>
                            <a:srgbClr val="000000"/>
                          </a:solidFill>
                          <a:effectLst/>
                          <a:latin typeface="Huawei Sans" panose="020C0503030203020204" pitchFamily="34" charset="0"/>
                          <a:ea typeface="方正兰亭黑简体" panose="02000000000000000000" pitchFamily="2" charset="-122"/>
                        </a:rPr>
                        <a:t>LR_x</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1700"/>
                        </a:lnSpc>
                      </a:pPr>
                      <a:r>
                        <a:rPr lang="en-US" sz="1300" baseline="0">
                          <a:solidFill>
                            <a:srgbClr val="000000"/>
                          </a:solidFill>
                          <a:effectLst/>
                          <a:latin typeface="Huawei Sans" panose="020C0503030203020204" pitchFamily="34" charset="0"/>
                          <a:ea typeface="方正兰亭黑简体" panose="02000000000000000000" pitchFamily="2" charset="-122"/>
                        </a:rPr>
                        <a:t>32bit</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1700"/>
                        </a:lnSpc>
                      </a:pPr>
                      <a:r>
                        <a:rPr lang="zh-CN" altLang="en-US" sz="1300" baseline="0" dirty="0">
                          <a:solidFill>
                            <a:srgbClr val="000000"/>
                          </a:solidFill>
                          <a:effectLst/>
                          <a:latin typeface="Huawei Sans" panose="020C0503030203020204" pitchFamily="34" charset="0"/>
                          <a:ea typeface="方正兰亭黑简体" panose="02000000000000000000" pitchFamily="2" charset="-122"/>
                        </a:rPr>
                        <a:t>称</a:t>
                      </a:r>
                      <a:r>
                        <a:rPr lang="en-US" sz="1300" baseline="0" dirty="0">
                          <a:solidFill>
                            <a:srgbClr val="000000"/>
                          </a:solidFill>
                          <a:effectLst/>
                          <a:latin typeface="Huawei Sans" panose="020C0503030203020204" pitchFamily="34" charset="0"/>
                          <a:ea typeface="方正兰亭黑简体" panose="02000000000000000000" pitchFamily="2" charset="-122"/>
                        </a:rPr>
                        <a:t>R14</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为链接寄存器，除了</a:t>
                      </a:r>
                      <a:r>
                        <a:rPr lang="en-US" sz="1300" baseline="0" dirty="0">
                          <a:solidFill>
                            <a:srgbClr val="000000"/>
                          </a:solidFill>
                          <a:effectLst/>
                          <a:latin typeface="Huawei Sans" panose="020C0503030203020204" pitchFamily="34" charset="0"/>
                          <a:ea typeface="方正兰亭黑简体" panose="02000000000000000000" pitchFamily="2" charset="-122"/>
                        </a:rPr>
                        <a:t>User</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和</a:t>
                      </a:r>
                      <a:r>
                        <a:rPr lang="en-US" sz="1300" baseline="0" dirty="0">
                          <a:solidFill>
                            <a:srgbClr val="000000"/>
                          </a:solidFill>
                          <a:effectLst/>
                          <a:latin typeface="Huawei Sans" panose="020C0503030203020204" pitchFamily="34" charset="0"/>
                          <a:ea typeface="方正兰亭黑简体" panose="02000000000000000000" pitchFamily="2" charset="-122"/>
                        </a:rPr>
                        <a:t>Sys</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模式外，其他各种模式下都有对应的</a:t>
                      </a:r>
                      <a:r>
                        <a:rPr lang="en-US" sz="1300" baseline="0" dirty="0">
                          <a:solidFill>
                            <a:srgbClr val="000000"/>
                          </a:solidFill>
                          <a:effectLst/>
                          <a:latin typeface="Huawei Sans" panose="020C0503030203020204" pitchFamily="34" charset="0"/>
                          <a:ea typeface="方正兰亭黑简体" panose="02000000000000000000" pitchFamily="2" charset="-122"/>
                        </a:rPr>
                        <a:t>SP_x</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寄存器：</a:t>
                      </a:r>
                      <a:r>
                        <a:rPr lang="en-US" sz="1300" baseline="0" dirty="0">
                          <a:solidFill>
                            <a:srgbClr val="000000"/>
                          </a:solidFill>
                          <a:effectLst/>
                          <a:latin typeface="Huawei Sans" panose="020C0503030203020204" pitchFamily="34" charset="0"/>
                          <a:ea typeface="方正兰亭黑简体" panose="02000000000000000000" pitchFamily="2" charset="-122"/>
                        </a:rPr>
                        <a:t>x ={ und/svc/abt/svc/irq/fiq/mon},</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用于保存程序返回链接信息地址，</a:t>
                      </a:r>
                      <a:r>
                        <a:rPr lang="en-US" sz="1300" baseline="0" dirty="0">
                          <a:solidFill>
                            <a:srgbClr val="000000"/>
                          </a:solidFill>
                          <a:effectLst/>
                          <a:latin typeface="Huawei Sans" panose="020C0503030203020204" pitchFamily="34" charset="0"/>
                          <a:ea typeface="方正兰亭黑简体" panose="02000000000000000000" pitchFamily="2" charset="-122"/>
                        </a:rPr>
                        <a:t>AArch32</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环境下，也用于保存异常返回地址，也就说</a:t>
                      </a:r>
                      <a:r>
                        <a:rPr lang="en-US" sz="1300" baseline="0" dirty="0">
                          <a:solidFill>
                            <a:srgbClr val="000000"/>
                          </a:solidFill>
                          <a:effectLst/>
                          <a:latin typeface="Huawei Sans" panose="020C0503030203020204" pitchFamily="34" charset="0"/>
                          <a:ea typeface="方正兰亭黑简体" panose="02000000000000000000" pitchFamily="2" charset="-122"/>
                        </a:rPr>
                        <a:t>LR</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和</a:t>
                      </a:r>
                      <a:r>
                        <a:rPr lang="en-US" sz="1300" baseline="0" dirty="0">
                          <a:solidFill>
                            <a:srgbClr val="000000"/>
                          </a:solidFill>
                          <a:effectLst/>
                          <a:latin typeface="Huawei Sans" panose="020C0503030203020204" pitchFamily="34" charset="0"/>
                          <a:ea typeface="方正兰亭黑简体" panose="02000000000000000000" pitchFamily="2" charset="-122"/>
                        </a:rPr>
                        <a:t>ELR</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是公用一个，</a:t>
                      </a:r>
                      <a:r>
                        <a:rPr lang="en-US" sz="1300" baseline="0" dirty="0">
                          <a:solidFill>
                            <a:srgbClr val="000000"/>
                          </a:solidFill>
                          <a:effectLst/>
                          <a:latin typeface="Huawei Sans" panose="020C0503030203020204" pitchFamily="34" charset="0"/>
                          <a:ea typeface="方正兰亭黑简体" panose="02000000000000000000" pitchFamily="2" charset="-122"/>
                        </a:rPr>
                        <a:t>AArch64</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下是</a:t>
                      </a:r>
                      <a:r>
                        <a:rPr lang="zh-CN" altLang="en-US" sz="1300" baseline="0" dirty="0" smtClean="0">
                          <a:solidFill>
                            <a:srgbClr val="000000"/>
                          </a:solidFill>
                          <a:effectLst/>
                          <a:latin typeface="Huawei Sans" panose="020C0503030203020204" pitchFamily="34" charset="0"/>
                          <a:ea typeface="方正兰亭黑简体" panose="02000000000000000000" pitchFamily="2" charset="-122"/>
                        </a:rPr>
                        <a:t>独立的。</a:t>
                      </a:r>
                      <a:endParaRPr lang="zh-CN" altLang="en-US" sz="1300" baseline="0" dirty="0">
                        <a:solidFill>
                          <a:srgbClr val="000000"/>
                        </a:solidFill>
                        <a:effectLst/>
                        <a:latin typeface="Huawei Sans" panose="020C0503030203020204" pitchFamily="34" charset="0"/>
                        <a:ea typeface="方正兰亭黑简体" panose="02000000000000000000" pitchFamily="2" charset="-122"/>
                      </a:endParaRP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47197">
                <a:tc>
                  <a:txBody>
                    <a:bodyPr/>
                    <a:lstStyle/>
                    <a:p>
                      <a:pPr>
                        <a:lnSpc>
                          <a:spcPts val="1700"/>
                        </a:lnSpc>
                      </a:pPr>
                      <a:r>
                        <a:rPr lang="en-US" sz="1300" baseline="0" dirty="0">
                          <a:solidFill>
                            <a:srgbClr val="000000"/>
                          </a:solidFill>
                          <a:effectLst/>
                          <a:latin typeface="Huawei Sans" panose="020C0503030203020204" pitchFamily="34" charset="0"/>
                          <a:ea typeface="方正兰亭黑简体" panose="02000000000000000000" pitchFamily="2" charset="-122"/>
                        </a:rPr>
                        <a:t>ELR_hyp</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1700"/>
                        </a:lnSpc>
                      </a:pPr>
                      <a:r>
                        <a:rPr lang="en-US" sz="1300" baseline="0">
                          <a:solidFill>
                            <a:srgbClr val="000000"/>
                          </a:solidFill>
                          <a:effectLst/>
                          <a:latin typeface="Huawei Sans" panose="020C0503030203020204" pitchFamily="34" charset="0"/>
                          <a:ea typeface="方正兰亭黑简体" panose="02000000000000000000" pitchFamily="2" charset="-122"/>
                        </a:rPr>
                        <a:t>32bit</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1700"/>
                        </a:lnSpc>
                      </a:pPr>
                      <a:r>
                        <a:rPr lang="en-US" sz="1300" baseline="0" dirty="0">
                          <a:solidFill>
                            <a:srgbClr val="000000"/>
                          </a:solidFill>
                          <a:effectLst/>
                          <a:latin typeface="Huawei Sans" panose="020C0503030203020204" pitchFamily="34" charset="0"/>
                          <a:ea typeface="方正兰亭黑简体" panose="02000000000000000000" pitchFamily="2" charset="-122"/>
                        </a:rPr>
                        <a:t>Hyp mode</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下特有的异常链接寄存器，保存异常进入</a:t>
                      </a:r>
                      <a:r>
                        <a:rPr lang="en-US" sz="1300" baseline="0" dirty="0">
                          <a:solidFill>
                            <a:srgbClr val="000000"/>
                          </a:solidFill>
                          <a:effectLst/>
                          <a:latin typeface="Huawei Sans" panose="020C0503030203020204" pitchFamily="34" charset="0"/>
                          <a:ea typeface="方正兰亭黑简体" panose="02000000000000000000" pitchFamily="2" charset="-122"/>
                        </a:rPr>
                        <a:t>Hyp mode</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时的异常</a:t>
                      </a:r>
                      <a:r>
                        <a:rPr lang="zh-CN" altLang="en-US" sz="1300" baseline="0" dirty="0" smtClean="0">
                          <a:solidFill>
                            <a:srgbClr val="000000"/>
                          </a:solidFill>
                          <a:effectLst/>
                          <a:latin typeface="Huawei Sans" panose="020C0503030203020204" pitchFamily="34" charset="0"/>
                          <a:ea typeface="方正兰亭黑简体" panose="02000000000000000000" pitchFamily="2" charset="-122"/>
                        </a:rPr>
                        <a:t>地址。</a:t>
                      </a:r>
                      <a:endParaRPr lang="zh-CN" altLang="en-US" sz="1300" baseline="0" dirty="0">
                        <a:solidFill>
                          <a:srgbClr val="000000"/>
                        </a:solidFill>
                        <a:effectLst/>
                        <a:latin typeface="Huawei Sans" panose="020C0503030203020204" pitchFamily="34" charset="0"/>
                        <a:ea typeface="方正兰亭黑简体" panose="02000000000000000000" pitchFamily="2" charset="-122"/>
                      </a:endParaRP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220855">
                <a:tc>
                  <a:txBody>
                    <a:bodyPr/>
                    <a:lstStyle/>
                    <a:p>
                      <a:pPr>
                        <a:lnSpc>
                          <a:spcPts val="1700"/>
                        </a:lnSpc>
                      </a:pPr>
                      <a:r>
                        <a:rPr lang="en-US" sz="1300" baseline="0" dirty="0">
                          <a:solidFill>
                            <a:srgbClr val="000000"/>
                          </a:solidFill>
                          <a:effectLst/>
                          <a:latin typeface="Huawei Sans" panose="020C0503030203020204" pitchFamily="34" charset="0"/>
                          <a:ea typeface="方正兰亭黑简体" panose="02000000000000000000" pitchFamily="2" charset="-122"/>
                        </a:rPr>
                        <a:t>PC</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1700"/>
                        </a:lnSpc>
                      </a:pPr>
                      <a:r>
                        <a:rPr lang="en-US" sz="1300" baseline="0">
                          <a:solidFill>
                            <a:srgbClr val="000000"/>
                          </a:solidFill>
                          <a:effectLst/>
                          <a:latin typeface="Huawei Sans" panose="020C0503030203020204" pitchFamily="34" charset="0"/>
                          <a:ea typeface="方正兰亭黑简体" panose="02000000000000000000" pitchFamily="2" charset="-122"/>
                        </a:rPr>
                        <a:t>32bit</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1700"/>
                        </a:lnSpc>
                      </a:pPr>
                      <a:r>
                        <a:rPr lang="zh-CN" altLang="en-US" sz="1300" baseline="0" dirty="0">
                          <a:solidFill>
                            <a:srgbClr val="000000"/>
                          </a:solidFill>
                          <a:effectLst/>
                          <a:latin typeface="Huawei Sans" panose="020C0503030203020204" pitchFamily="34" charset="0"/>
                          <a:ea typeface="方正兰亭黑简体" panose="02000000000000000000" pitchFamily="2" charset="-122"/>
                        </a:rPr>
                        <a:t>通常称</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R15</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为程序计算器</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PC</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指针，</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AArch32 </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中</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PC</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指向取指地址，是执行指令地址</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+8</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AArch64</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中</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PC</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读取时指向当前</a:t>
                      </a:r>
                      <a:r>
                        <a:rPr lang="zh-CN" altLang="en-US" sz="1300" baseline="0" dirty="0" smtClean="0">
                          <a:solidFill>
                            <a:srgbClr val="000000"/>
                          </a:solidFill>
                          <a:effectLst/>
                          <a:latin typeface="Huawei Sans" panose="020C0503030203020204" pitchFamily="34" charset="0"/>
                          <a:ea typeface="方正兰亭黑简体" panose="02000000000000000000" pitchFamily="2" charset="-122"/>
                        </a:rPr>
                        <a:t>指令地址。</a:t>
                      </a:r>
                      <a:endParaRPr lang="zh-CN" altLang="en-US" sz="1300" baseline="0" dirty="0">
                        <a:solidFill>
                          <a:srgbClr val="000000"/>
                        </a:solidFill>
                        <a:effectLst/>
                        <a:latin typeface="Huawei Sans" panose="020C0503030203020204" pitchFamily="34" charset="0"/>
                        <a:ea typeface="方正兰亭黑简体" panose="02000000000000000000" pitchFamily="2" charset="-122"/>
                      </a:endParaRP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47197">
                <a:tc>
                  <a:txBody>
                    <a:bodyPr/>
                    <a:lstStyle/>
                    <a:p>
                      <a:pPr>
                        <a:lnSpc>
                          <a:spcPts val="1700"/>
                        </a:lnSpc>
                      </a:pPr>
                      <a:r>
                        <a:rPr lang="en-US" sz="1300" baseline="0" dirty="0">
                          <a:solidFill>
                            <a:srgbClr val="000000"/>
                          </a:solidFill>
                          <a:effectLst/>
                          <a:latin typeface="Huawei Sans" panose="020C0503030203020204" pitchFamily="34" charset="0"/>
                          <a:ea typeface="方正兰亭黑简体" panose="02000000000000000000" pitchFamily="2" charset="-122"/>
                        </a:rPr>
                        <a:t>CPSR</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1700"/>
                        </a:lnSpc>
                      </a:pPr>
                      <a:r>
                        <a:rPr lang="en-US" sz="1300" baseline="0">
                          <a:solidFill>
                            <a:srgbClr val="000000"/>
                          </a:solidFill>
                          <a:effectLst/>
                          <a:latin typeface="Huawei Sans" panose="020C0503030203020204" pitchFamily="34" charset="0"/>
                          <a:ea typeface="方正兰亭黑简体" panose="02000000000000000000" pitchFamily="2" charset="-122"/>
                        </a:rPr>
                        <a:t>32bit</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1700"/>
                        </a:lnSpc>
                      </a:pPr>
                      <a:r>
                        <a:rPr lang="zh-CN" altLang="en-US" sz="1300" baseline="0" dirty="0">
                          <a:solidFill>
                            <a:srgbClr val="000000"/>
                          </a:solidFill>
                          <a:effectLst/>
                          <a:latin typeface="Huawei Sans" panose="020C0503030203020204" pitchFamily="34" charset="0"/>
                          <a:ea typeface="方正兰亭黑简体" panose="02000000000000000000" pitchFamily="2" charset="-122"/>
                        </a:rPr>
                        <a:t>记录当前</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PE</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的运行状态数据</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,CPSR.M[4:0]</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记录运行模式，</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AArch64</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下使用</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PSTATE</a:t>
                      </a:r>
                      <a:r>
                        <a:rPr lang="zh-CN" altLang="en-US" sz="1300" baseline="0" dirty="0" smtClean="0">
                          <a:solidFill>
                            <a:srgbClr val="000000"/>
                          </a:solidFill>
                          <a:effectLst/>
                          <a:latin typeface="Huawei Sans" panose="020C0503030203020204" pitchFamily="34" charset="0"/>
                          <a:ea typeface="方正兰亭黑简体" panose="02000000000000000000" pitchFamily="2" charset="-122"/>
                        </a:rPr>
                        <a:t>代替。</a:t>
                      </a:r>
                      <a:endParaRPr lang="zh-CN" altLang="en-US" sz="1300" baseline="0" dirty="0">
                        <a:solidFill>
                          <a:srgbClr val="000000"/>
                        </a:solidFill>
                        <a:effectLst/>
                        <a:latin typeface="Huawei Sans" panose="020C0503030203020204" pitchFamily="34" charset="0"/>
                        <a:ea typeface="方正兰亭黑简体" panose="02000000000000000000" pitchFamily="2" charset="-122"/>
                      </a:endParaRP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186796">
                <a:tc>
                  <a:txBody>
                    <a:bodyPr/>
                    <a:lstStyle/>
                    <a:p>
                      <a:pPr>
                        <a:lnSpc>
                          <a:spcPts val="1700"/>
                        </a:lnSpc>
                      </a:pPr>
                      <a:r>
                        <a:rPr lang="en-US" sz="1300" baseline="0" dirty="0">
                          <a:solidFill>
                            <a:srgbClr val="000000"/>
                          </a:solidFill>
                          <a:effectLst/>
                          <a:latin typeface="Huawei Sans" panose="020C0503030203020204" pitchFamily="34" charset="0"/>
                          <a:ea typeface="方正兰亭黑简体" panose="02000000000000000000" pitchFamily="2" charset="-122"/>
                        </a:rPr>
                        <a:t>APSR</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1700"/>
                        </a:lnSpc>
                      </a:pPr>
                      <a:r>
                        <a:rPr lang="en-US" sz="1300" baseline="0">
                          <a:solidFill>
                            <a:srgbClr val="000000"/>
                          </a:solidFill>
                          <a:effectLst/>
                          <a:latin typeface="Huawei Sans" panose="020C0503030203020204" pitchFamily="34" charset="0"/>
                          <a:ea typeface="方正兰亭黑简体" panose="02000000000000000000" pitchFamily="2" charset="-122"/>
                        </a:rPr>
                        <a:t>32bit</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1700"/>
                        </a:lnSpc>
                      </a:pPr>
                      <a:r>
                        <a:rPr lang="zh-CN" altLang="en-US" sz="1300" baseline="0" dirty="0">
                          <a:solidFill>
                            <a:srgbClr val="000000"/>
                          </a:solidFill>
                          <a:effectLst/>
                          <a:latin typeface="Huawei Sans" panose="020C0503030203020204" pitchFamily="34" charset="0"/>
                          <a:ea typeface="方正兰亭黑简体" panose="02000000000000000000" pitchFamily="2" charset="-122"/>
                        </a:rPr>
                        <a:t>应用程序状态寄存器，</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EL0</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下可以使用</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APSR</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访问部分</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PSTATE</a:t>
                      </a:r>
                      <a:r>
                        <a:rPr lang="zh-CN" altLang="en-US" sz="1300" baseline="0" dirty="0" smtClean="0">
                          <a:solidFill>
                            <a:srgbClr val="000000"/>
                          </a:solidFill>
                          <a:effectLst/>
                          <a:latin typeface="Huawei Sans" panose="020C0503030203020204" pitchFamily="34" charset="0"/>
                          <a:ea typeface="方正兰亭黑简体" panose="02000000000000000000" pitchFamily="2" charset="-122"/>
                        </a:rPr>
                        <a:t>值。</a:t>
                      </a:r>
                      <a:endParaRPr lang="zh-CN" altLang="en-US" sz="1300" baseline="0" dirty="0">
                        <a:solidFill>
                          <a:srgbClr val="000000"/>
                        </a:solidFill>
                        <a:effectLst/>
                        <a:latin typeface="Huawei Sans" panose="020C0503030203020204" pitchFamily="34" charset="0"/>
                        <a:ea typeface="方正兰亭黑简体" panose="02000000000000000000" pitchFamily="2" charset="-122"/>
                      </a:endParaRP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10953">
                <a:tc>
                  <a:txBody>
                    <a:bodyPr/>
                    <a:lstStyle/>
                    <a:p>
                      <a:pPr>
                        <a:lnSpc>
                          <a:spcPts val="1700"/>
                        </a:lnSpc>
                      </a:pPr>
                      <a:r>
                        <a:rPr lang="en-US" sz="1300" baseline="0" dirty="0">
                          <a:solidFill>
                            <a:srgbClr val="000000"/>
                          </a:solidFill>
                          <a:effectLst/>
                          <a:latin typeface="Huawei Sans" panose="020C0503030203020204" pitchFamily="34" charset="0"/>
                          <a:ea typeface="方正兰亭黑简体" panose="02000000000000000000" pitchFamily="2" charset="-122"/>
                        </a:rPr>
                        <a:t>SPSR_x</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1700"/>
                        </a:lnSpc>
                      </a:pPr>
                      <a:r>
                        <a:rPr lang="en-US" sz="1300" baseline="0">
                          <a:solidFill>
                            <a:srgbClr val="000000"/>
                          </a:solidFill>
                          <a:effectLst/>
                          <a:latin typeface="Huawei Sans" panose="020C0503030203020204" pitchFamily="34" charset="0"/>
                          <a:ea typeface="方正兰亭黑简体" panose="02000000000000000000" pitchFamily="2" charset="-122"/>
                        </a:rPr>
                        <a:t>32bit</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1700"/>
                        </a:lnSpc>
                      </a:pPr>
                      <a:r>
                        <a:rPr lang="zh-CN" altLang="en-US" sz="1300" baseline="0" dirty="0">
                          <a:solidFill>
                            <a:srgbClr val="000000"/>
                          </a:solidFill>
                          <a:effectLst/>
                          <a:latin typeface="Huawei Sans" panose="020C0503030203020204" pitchFamily="34" charset="0"/>
                          <a:ea typeface="方正兰亭黑简体" panose="02000000000000000000" pitchFamily="2" charset="-122"/>
                        </a:rPr>
                        <a:t>是</a:t>
                      </a:r>
                      <a:r>
                        <a:rPr lang="en-US" sz="1300" baseline="0" dirty="0">
                          <a:solidFill>
                            <a:srgbClr val="000000"/>
                          </a:solidFill>
                          <a:effectLst/>
                          <a:latin typeface="Huawei Sans" panose="020C0503030203020204" pitchFamily="34" charset="0"/>
                          <a:ea typeface="方正兰亭黑简体" panose="02000000000000000000" pitchFamily="2" charset="-122"/>
                        </a:rPr>
                        <a:t>CPSR</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的备份，除了</a:t>
                      </a:r>
                      <a:r>
                        <a:rPr lang="en-US" sz="1300" baseline="0" dirty="0">
                          <a:solidFill>
                            <a:srgbClr val="000000"/>
                          </a:solidFill>
                          <a:effectLst/>
                          <a:latin typeface="Huawei Sans" panose="020C0503030203020204" pitchFamily="34" charset="0"/>
                          <a:ea typeface="方正兰亭黑简体" panose="02000000000000000000" pitchFamily="2" charset="-122"/>
                        </a:rPr>
                        <a:t>User</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和</a:t>
                      </a:r>
                      <a:r>
                        <a:rPr lang="en-US" sz="1300" baseline="0" dirty="0">
                          <a:solidFill>
                            <a:srgbClr val="000000"/>
                          </a:solidFill>
                          <a:effectLst/>
                          <a:latin typeface="Huawei Sans" panose="020C0503030203020204" pitchFamily="34" charset="0"/>
                          <a:ea typeface="方正兰亭黑简体" panose="02000000000000000000" pitchFamily="2" charset="-122"/>
                        </a:rPr>
                        <a:t>Sys</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模式外，其他各种模式下都有对应的</a:t>
                      </a:r>
                      <a:r>
                        <a:rPr lang="en-US" sz="1300" baseline="0" dirty="0">
                          <a:solidFill>
                            <a:srgbClr val="000000"/>
                          </a:solidFill>
                          <a:effectLst/>
                          <a:latin typeface="Huawei Sans" panose="020C0503030203020204" pitchFamily="34" charset="0"/>
                          <a:ea typeface="方正兰亭黑简体" panose="02000000000000000000" pitchFamily="2" charset="-122"/>
                        </a:rPr>
                        <a:t>SPSR_x</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寄存器：</a:t>
                      </a:r>
                      <a:r>
                        <a:rPr lang="en-US" sz="1300" baseline="0" dirty="0">
                          <a:solidFill>
                            <a:srgbClr val="000000"/>
                          </a:solidFill>
                          <a:effectLst/>
                          <a:latin typeface="Huawei Sans" panose="020C0503030203020204" pitchFamily="34" charset="0"/>
                          <a:ea typeface="方正兰亭黑简体" panose="02000000000000000000" pitchFamily="2" charset="-122"/>
                        </a:rPr>
                        <a:t>x ={ und/svc/abt/irq/fiq/</a:t>
                      </a:r>
                      <a:r>
                        <a:rPr lang="en-US" sz="1300" baseline="0" dirty="0" err="1">
                          <a:solidFill>
                            <a:srgbClr val="000000"/>
                          </a:solidFill>
                          <a:effectLst/>
                          <a:latin typeface="Huawei Sans" panose="020C0503030203020204" pitchFamily="34" charset="0"/>
                          <a:ea typeface="方正兰亭黑简体" panose="02000000000000000000" pitchFamily="2" charset="-122"/>
                        </a:rPr>
                        <a:t>hpy</a:t>
                      </a:r>
                      <a:r>
                        <a:rPr lang="en-US" sz="1300" baseline="0" dirty="0">
                          <a:solidFill>
                            <a:srgbClr val="000000"/>
                          </a:solidFill>
                          <a:effectLst/>
                          <a:latin typeface="Huawei Sans" panose="020C0503030203020204" pitchFamily="34" charset="0"/>
                          <a:ea typeface="方正兰亭黑简体" panose="02000000000000000000" pitchFamily="2" charset="-122"/>
                        </a:rPr>
                        <a:t>/mon}，</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注意：这些模式只适用于</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32</a:t>
                      </a:r>
                      <a:r>
                        <a:rPr lang="en-US" sz="1300" baseline="0" dirty="0">
                          <a:solidFill>
                            <a:srgbClr val="000000"/>
                          </a:solidFill>
                          <a:effectLst/>
                          <a:latin typeface="Huawei Sans" panose="020C0503030203020204" pitchFamily="34" charset="0"/>
                          <a:ea typeface="方正兰亭黑简体" panose="02000000000000000000" pitchFamily="2" charset="-122"/>
                        </a:rPr>
                        <a:t>bit</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运行</a:t>
                      </a:r>
                      <a:r>
                        <a:rPr lang="zh-CN" altLang="en-US" sz="1300" baseline="0" dirty="0" smtClean="0">
                          <a:solidFill>
                            <a:srgbClr val="000000"/>
                          </a:solidFill>
                          <a:effectLst/>
                          <a:latin typeface="Huawei Sans" panose="020C0503030203020204" pitchFamily="34" charset="0"/>
                          <a:ea typeface="方正兰亭黑简体" panose="02000000000000000000" pitchFamily="2" charset="-122"/>
                        </a:rPr>
                        <a:t>环境。</a:t>
                      </a:r>
                      <a:endParaRPr lang="zh-CN" altLang="en-US" sz="1300" baseline="0" dirty="0">
                        <a:solidFill>
                          <a:srgbClr val="000000"/>
                        </a:solidFill>
                        <a:effectLst/>
                        <a:latin typeface="Huawei Sans" panose="020C0503030203020204" pitchFamily="34" charset="0"/>
                        <a:ea typeface="方正兰亭黑简体" panose="02000000000000000000" pitchFamily="2" charset="-122"/>
                      </a:endParaRP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186796">
                <a:tc>
                  <a:txBody>
                    <a:bodyPr/>
                    <a:lstStyle/>
                    <a:p>
                      <a:pPr>
                        <a:lnSpc>
                          <a:spcPts val="1700"/>
                        </a:lnSpc>
                      </a:pPr>
                      <a:r>
                        <a:rPr lang="en-US" sz="1300" baseline="0" dirty="0">
                          <a:solidFill>
                            <a:srgbClr val="000000"/>
                          </a:solidFill>
                          <a:effectLst/>
                          <a:latin typeface="Huawei Sans" panose="020C0503030203020204" pitchFamily="34" charset="0"/>
                          <a:ea typeface="方正兰亭黑简体" panose="02000000000000000000" pitchFamily="2" charset="-122"/>
                        </a:rPr>
                        <a:t>HCR</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1700"/>
                        </a:lnSpc>
                      </a:pPr>
                      <a:r>
                        <a:rPr lang="en-US" sz="1300" baseline="0">
                          <a:solidFill>
                            <a:srgbClr val="000000"/>
                          </a:solidFill>
                          <a:effectLst/>
                          <a:latin typeface="Huawei Sans" panose="020C0503030203020204" pitchFamily="34" charset="0"/>
                          <a:ea typeface="方正兰亭黑简体" panose="02000000000000000000" pitchFamily="2" charset="-122"/>
                        </a:rPr>
                        <a:t>32bit</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1700"/>
                        </a:lnSpc>
                      </a:pPr>
                      <a:r>
                        <a:rPr lang="en-US" sz="1300" baseline="0" dirty="0">
                          <a:solidFill>
                            <a:srgbClr val="000000"/>
                          </a:solidFill>
                          <a:effectLst/>
                          <a:latin typeface="Huawei Sans" panose="020C0503030203020204" pitchFamily="34" charset="0"/>
                          <a:ea typeface="方正兰亭黑简体" panose="02000000000000000000" pitchFamily="2" charset="-122"/>
                        </a:rPr>
                        <a:t>EL2</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特有，</a:t>
                      </a:r>
                      <a:r>
                        <a:rPr lang="en-US" sz="1300" baseline="0" dirty="0">
                          <a:solidFill>
                            <a:srgbClr val="000000"/>
                          </a:solidFill>
                          <a:effectLst/>
                          <a:latin typeface="Huawei Sans" panose="020C0503030203020204" pitchFamily="34" charset="0"/>
                          <a:ea typeface="方正兰亭黑简体" panose="02000000000000000000" pitchFamily="2" charset="-122"/>
                        </a:rPr>
                        <a:t>HCR.{TEG,AMO,IMO,FMO,RW}</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控制</a:t>
                      </a:r>
                      <a:r>
                        <a:rPr lang="en-US" sz="1300" baseline="0" dirty="0">
                          <a:solidFill>
                            <a:srgbClr val="000000"/>
                          </a:solidFill>
                          <a:effectLst/>
                          <a:latin typeface="Huawei Sans" panose="020C0503030203020204" pitchFamily="34" charset="0"/>
                          <a:ea typeface="方正兰亭黑简体" panose="02000000000000000000" pitchFamily="2" charset="-122"/>
                        </a:rPr>
                        <a:t>EL0/EL1</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的异常</a:t>
                      </a:r>
                      <a:r>
                        <a:rPr lang="zh-CN" altLang="en-US" sz="1300" baseline="0" dirty="0" smtClean="0">
                          <a:solidFill>
                            <a:srgbClr val="000000"/>
                          </a:solidFill>
                          <a:effectLst/>
                          <a:latin typeface="Huawei Sans" panose="020C0503030203020204" pitchFamily="34" charset="0"/>
                          <a:ea typeface="方正兰亭黑简体" panose="02000000000000000000" pitchFamily="2" charset="-122"/>
                        </a:rPr>
                        <a:t>路由。</a:t>
                      </a:r>
                      <a:endParaRPr lang="zh-CN" altLang="en-US" sz="1300" baseline="0" dirty="0">
                        <a:solidFill>
                          <a:srgbClr val="000000"/>
                        </a:solidFill>
                        <a:effectLst/>
                        <a:latin typeface="Huawei Sans" panose="020C0503030203020204" pitchFamily="34" charset="0"/>
                        <a:ea typeface="方正兰亭黑简体" panose="02000000000000000000" pitchFamily="2" charset="-122"/>
                      </a:endParaRP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47197">
                <a:tc>
                  <a:txBody>
                    <a:bodyPr/>
                    <a:lstStyle/>
                    <a:p>
                      <a:pPr>
                        <a:lnSpc>
                          <a:spcPts val="1700"/>
                        </a:lnSpc>
                      </a:pPr>
                      <a:r>
                        <a:rPr lang="en-US" sz="1300" baseline="0" dirty="0">
                          <a:solidFill>
                            <a:srgbClr val="000000"/>
                          </a:solidFill>
                          <a:effectLst/>
                          <a:latin typeface="Huawei Sans" panose="020C0503030203020204" pitchFamily="34" charset="0"/>
                          <a:ea typeface="方正兰亭黑简体" panose="02000000000000000000" pitchFamily="2" charset="-122"/>
                        </a:rPr>
                        <a:t>SCR</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1700"/>
                        </a:lnSpc>
                      </a:pPr>
                      <a:r>
                        <a:rPr lang="en-US" sz="1300" baseline="0">
                          <a:solidFill>
                            <a:srgbClr val="000000"/>
                          </a:solidFill>
                          <a:effectLst/>
                          <a:latin typeface="Huawei Sans" panose="020C0503030203020204" pitchFamily="34" charset="0"/>
                          <a:ea typeface="方正兰亭黑简体" panose="02000000000000000000" pitchFamily="2" charset="-122"/>
                        </a:rPr>
                        <a:t>32bit</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1700"/>
                        </a:lnSpc>
                      </a:pPr>
                      <a:r>
                        <a:rPr lang="en-US" sz="1300" baseline="0" dirty="0">
                          <a:solidFill>
                            <a:srgbClr val="000000"/>
                          </a:solidFill>
                          <a:effectLst/>
                          <a:latin typeface="Huawei Sans" panose="020C0503030203020204" pitchFamily="34" charset="0"/>
                          <a:ea typeface="方正兰亭黑简体" panose="02000000000000000000" pitchFamily="2" charset="-122"/>
                        </a:rPr>
                        <a:t>EL3</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特有，</a:t>
                      </a:r>
                      <a:r>
                        <a:rPr lang="en-US" sz="1300" baseline="0" dirty="0">
                          <a:solidFill>
                            <a:srgbClr val="000000"/>
                          </a:solidFill>
                          <a:effectLst/>
                          <a:latin typeface="Huawei Sans" panose="020C0503030203020204" pitchFamily="34" charset="0"/>
                          <a:ea typeface="方正兰亭黑简体" panose="02000000000000000000" pitchFamily="2" charset="-122"/>
                        </a:rPr>
                        <a:t>SCR.{EA,IRQ,FIQ,RW}</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控制</a:t>
                      </a:r>
                      <a:r>
                        <a:rPr lang="en-US" sz="1300" baseline="0" dirty="0">
                          <a:solidFill>
                            <a:srgbClr val="000000"/>
                          </a:solidFill>
                          <a:effectLst/>
                          <a:latin typeface="Huawei Sans" panose="020C0503030203020204" pitchFamily="34" charset="0"/>
                          <a:ea typeface="方正兰亭黑简体" panose="02000000000000000000" pitchFamily="2" charset="-122"/>
                        </a:rPr>
                        <a:t>EL0/EL1/EL2</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的异常路由，注意</a:t>
                      </a:r>
                      <a:r>
                        <a:rPr lang="en-US" sz="1300" baseline="0" dirty="0">
                          <a:solidFill>
                            <a:srgbClr val="000000"/>
                          </a:solidFill>
                          <a:effectLst/>
                          <a:latin typeface="Huawei Sans" panose="020C0503030203020204" pitchFamily="34" charset="0"/>
                          <a:ea typeface="方正兰亭黑简体" panose="02000000000000000000" pitchFamily="2" charset="-122"/>
                        </a:rPr>
                        <a:t>EL3</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始终不会</a:t>
                      </a:r>
                      <a:r>
                        <a:rPr lang="zh-CN" altLang="en-US" sz="1300" baseline="0" dirty="0" smtClean="0">
                          <a:solidFill>
                            <a:srgbClr val="000000"/>
                          </a:solidFill>
                          <a:effectLst/>
                          <a:latin typeface="Huawei Sans" panose="020C0503030203020204" pitchFamily="34" charset="0"/>
                          <a:ea typeface="方正兰亭黑简体" panose="02000000000000000000" pitchFamily="2" charset="-122"/>
                        </a:rPr>
                        <a:t>路由。</a:t>
                      </a:r>
                      <a:endParaRPr lang="zh-CN" altLang="en-US" sz="1300" baseline="0" dirty="0">
                        <a:solidFill>
                          <a:srgbClr val="000000"/>
                        </a:solidFill>
                        <a:effectLst/>
                        <a:latin typeface="Huawei Sans" panose="020C0503030203020204" pitchFamily="34" charset="0"/>
                        <a:ea typeface="方正兰亭黑简体" panose="02000000000000000000" pitchFamily="2" charset="-122"/>
                      </a:endParaRP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227063">
                <a:tc>
                  <a:txBody>
                    <a:bodyPr/>
                    <a:lstStyle/>
                    <a:p>
                      <a:pPr>
                        <a:lnSpc>
                          <a:spcPts val="1700"/>
                        </a:lnSpc>
                      </a:pPr>
                      <a:r>
                        <a:rPr lang="en-US" sz="1300" baseline="0" dirty="0">
                          <a:solidFill>
                            <a:srgbClr val="000000"/>
                          </a:solidFill>
                          <a:effectLst/>
                          <a:latin typeface="Huawei Sans" panose="020C0503030203020204" pitchFamily="34" charset="0"/>
                          <a:ea typeface="方正兰亭黑简体" panose="02000000000000000000" pitchFamily="2" charset="-122"/>
                        </a:rPr>
                        <a:t>VBAR</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1700"/>
                        </a:lnSpc>
                      </a:pPr>
                      <a:r>
                        <a:rPr lang="en-US" sz="1300" baseline="0">
                          <a:solidFill>
                            <a:srgbClr val="000000"/>
                          </a:solidFill>
                          <a:effectLst/>
                          <a:latin typeface="Huawei Sans" panose="020C0503030203020204" pitchFamily="34" charset="0"/>
                          <a:ea typeface="方正兰亭黑简体" panose="02000000000000000000" pitchFamily="2" charset="-122"/>
                        </a:rPr>
                        <a:t>32bit</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1700"/>
                        </a:lnSpc>
                      </a:pPr>
                      <a:r>
                        <a:rPr lang="zh-CN" altLang="en-US" sz="1300" baseline="0" dirty="0">
                          <a:solidFill>
                            <a:srgbClr val="000000"/>
                          </a:solidFill>
                          <a:effectLst/>
                          <a:latin typeface="Huawei Sans" panose="020C0503030203020204" pitchFamily="34" charset="0"/>
                          <a:ea typeface="方正兰亭黑简体" panose="02000000000000000000" pitchFamily="2" charset="-122"/>
                        </a:rPr>
                        <a:t>保存任意异常进入非</a:t>
                      </a:r>
                      <a:r>
                        <a:rPr lang="en-US" sz="1300" baseline="0" dirty="0">
                          <a:solidFill>
                            <a:srgbClr val="000000"/>
                          </a:solidFill>
                          <a:effectLst/>
                          <a:latin typeface="Huawei Sans" panose="020C0503030203020204" pitchFamily="34" charset="0"/>
                          <a:ea typeface="方正兰亭黑简体" panose="02000000000000000000" pitchFamily="2" charset="-122"/>
                        </a:rPr>
                        <a:t>Hyp mode &amp; </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非</a:t>
                      </a:r>
                      <a:r>
                        <a:rPr lang="en-US" sz="1300" baseline="0" dirty="0">
                          <a:solidFill>
                            <a:srgbClr val="000000"/>
                          </a:solidFill>
                          <a:effectLst/>
                          <a:latin typeface="Huawei Sans" panose="020C0503030203020204" pitchFamily="34" charset="0"/>
                          <a:ea typeface="方正兰亭黑简体" panose="02000000000000000000" pitchFamily="2" charset="-122"/>
                        </a:rPr>
                        <a:t>Monitor mode</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的跳转向量</a:t>
                      </a:r>
                      <a:r>
                        <a:rPr lang="zh-CN" altLang="en-US" sz="1300" baseline="0" dirty="0" smtClean="0">
                          <a:solidFill>
                            <a:srgbClr val="000000"/>
                          </a:solidFill>
                          <a:effectLst/>
                          <a:latin typeface="Huawei Sans" panose="020C0503030203020204" pitchFamily="34" charset="0"/>
                          <a:ea typeface="方正兰亭黑简体" panose="02000000000000000000" pitchFamily="2" charset="-122"/>
                        </a:rPr>
                        <a:t>基地址。</a:t>
                      </a:r>
                      <a:endParaRPr lang="zh-CN" altLang="en-US" sz="1300" baseline="0" dirty="0">
                        <a:solidFill>
                          <a:srgbClr val="000000"/>
                        </a:solidFill>
                        <a:effectLst/>
                        <a:latin typeface="Huawei Sans" panose="020C0503030203020204" pitchFamily="34" charset="0"/>
                        <a:ea typeface="方正兰亭黑简体" panose="02000000000000000000" pitchFamily="2" charset="-122"/>
                      </a:endParaRP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166663">
                <a:tc>
                  <a:txBody>
                    <a:bodyPr/>
                    <a:lstStyle/>
                    <a:p>
                      <a:pPr>
                        <a:lnSpc>
                          <a:spcPts val="1700"/>
                        </a:lnSpc>
                      </a:pPr>
                      <a:r>
                        <a:rPr lang="en-US" sz="1300" baseline="0" dirty="0">
                          <a:solidFill>
                            <a:srgbClr val="000000"/>
                          </a:solidFill>
                          <a:effectLst/>
                          <a:latin typeface="Huawei Sans" panose="020C0503030203020204" pitchFamily="34" charset="0"/>
                          <a:ea typeface="方正兰亭黑简体" panose="02000000000000000000" pitchFamily="2" charset="-122"/>
                        </a:rPr>
                        <a:t>HVBAR</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1700"/>
                        </a:lnSpc>
                      </a:pPr>
                      <a:r>
                        <a:rPr lang="en-US" sz="1300" baseline="0">
                          <a:solidFill>
                            <a:srgbClr val="000000"/>
                          </a:solidFill>
                          <a:effectLst/>
                          <a:latin typeface="Huawei Sans" panose="020C0503030203020204" pitchFamily="34" charset="0"/>
                          <a:ea typeface="方正兰亭黑简体" panose="02000000000000000000" pitchFamily="2" charset="-122"/>
                        </a:rPr>
                        <a:t>32bit</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1700"/>
                        </a:lnSpc>
                      </a:pPr>
                      <a:r>
                        <a:rPr lang="zh-CN" altLang="en-US" sz="1300" baseline="0" dirty="0">
                          <a:solidFill>
                            <a:srgbClr val="000000"/>
                          </a:solidFill>
                          <a:effectLst/>
                          <a:latin typeface="Huawei Sans" panose="020C0503030203020204" pitchFamily="34" charset="0"/>
                          <a:ea typeface="方正兰亭黑简体" panose="02000000000000000000" pitchFamily="2" charset="-122"/>
                        </a:rPr>
                        <a:t>保存任意异常进入</a:t>
                      </a:r>
                      <a:r>
                        <a:rPr lang="en-US" sz="1300" baseline="0" dirty="0">
                          <a:solidFill>
                            <a:srgbClr val="000000"/>
                          </a:solidFill>
                          <a:effectLst/>
                          <a:latin typeface="Huawei Sans" panose="020C0503030203020204" pitchFamily="34" charset="0"/>
                          <a:ea typeface="方正兰亭黑简体" panose="02000000000000000000" pitchFamily="2" charset="-122"/>
                        </a:rPr>
                        <a:t>Hyp mode</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的跳转向量</a:t>
                      </a:r>
                      <a:r>
                        <a:rPr lang="zh-CN" altLang="en-US" sz="1300" baseline="0" dirty="0" smtClean="0">
                          <a:solidFill>
                            <a:srgbClr val="000000"/>
                          </a:solidFill>
                          <a:effectLst/>
                          <a:latin typeface="Huawei Sans" panose="020C0503030203020204" pitchFamily="34" charset="0"/>
                          <a:ea typeface="方正兰亭黑简体" panose="02000000000000000000" pitchFamily="2" charset="-122"/>
                        </a:rPr>
                        <a:t>基地址。</a:t>
                      </a:r>
                      <a:endParaRPr lang="zh-CN" altLang="en-US" sz="1300" baseline="0" dirty="0">
                        <a:solidFill>
                          <a:srgbClr val="000000"/>
                        </a:solidFill>
                        <a:effectLst/>
                        <a:latin typeface="Huawei Sans" panose="020C0503030203020204" pitchFamily="34" charset="0"/>
                        <a:ea typeface="方正兰亭黑简体" panose="02000000000000000000" pitchFamily="2" charset="-122"/>
                      </a:endParaRP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166663">
                <a:tc>
                  <a:txBody>
                    <a:bodyPr/>
                    <a:lstStyle/>
                    <a:p>
                      <a:pPr>
                        <a:lnSpc>
                          <a:spcPts val="1700"/>
                        </a:lnSpc>
                      </a:pPr>
                      <a:r>
                        <a:rPr lang="en-US" sz="1300" baseline="0" dirty="0">
                          <a:solidFill>
                            <a:srgbClr val="000000"/>
                          </a:solidFill>
                          <a:effectLst/>
                          <a:latin typeface="Huawei Sans" panose="020C0503030203020204" pitchFamily="34" charset="0"/>
                          <a:ea typeface="方正兰亭黑简体" panose="02000000000000000000" pitchFamily="2" charset="-122"/>
                        </a:rPr>
                        <a:t>MVBAR</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1700"/>
                        </a:lnSpc>
                      </a:pPr>
                      <a:r>
                        <a:rPr lang="en-US" sz="1300" baseline="0">
                          <a:solidFill>
                            <a:srgbClr val="000000"/>
                          </a:solidFill>
                          <a:effectLst/>
                          <a:latin typeface="Huawei Sans" panose="020C0503030203020204" pitchFamily="34" charset="0"/>
                          <a:ea typeface="方正兰亭黑简体" panose="02000000000000000000" pitchFamily="2" charset="-122"/>
                        </a:rPr>
                        <a:t>32bit</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1700"/>
                        </a:lnSpc>
                      </a:pPr>
                      <a:r>
                        <a:rPr lang="zh-CN" altLang="en-US" sz="1300" baseline="0" dirty="0">
                          <a:solidFill>
                            <a:srgbClr val="000000"/>
                          </a:solidFill>
                          <a:effectLst/>
                          <a:latin typeface="Huawei Sans" panose="020C0503030203020204" pitchFamily="34" charset="0"/>
                          <a:ea typeface="方正兰亭黑简体" panose="02000000000000000000" pitchFamily="2" charset="-122"/>
                        </a:rPr>
                        <a:t>保存任意异常进入</a:t>
                      </a:r>
                      <a:r>
                        <a:rPr lang="en-US" sz="1300" baseline="0" dirty="0">
                          <a:solidFill>
                            <a:srgbClr val="000000"/>
                          </a:solidFill>
                          <a:effectLst/>
                          <a:latin typeface="Huawei Sans" panose="020C0503030203020204" pitchFamily="34" charset="0"/>
                          <a:ea typeface="方正兰亭黑简体" panose="02000000000000000000" pitchFamily="2" charset="-122"/>
                        </a:rPr>
                        <a:t>Monitor mode</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的跳转向量</a:t>
                      </a:r>
                      <a:r>
                        <a:rPr lang="zh-CN" altLang="en-US" sz="1300" baseline="0" dirty="0" smtClean="0">
                          <a:solidFill>
                            <a:srgbClr val="000000"/>
                          </a:solidFill>
                          <a:effectLst/>
                          <a:latin typeface="Huawei Sans" panose="020C0503030203020204" pitchFamily="34" charset="0"/>
                          <a:ea typeface="方正兰亭黑简体" panose="02000000000000000000" pitchFamily="2" charset="-122"/>
                        </a:rPr>
                        <a:t>基地址。</a:t>
                      </a:r>
                      <a:endParaRPr lang="zh-CN" altLang="en-US" sz="1300" baseline="0" dirty="0">
                        <a:solidFill>
                          <a:srgbClr val="000000"/>
                        </a:solidFill>
                        <a:effectLst/>
                        <a:latin typeface="Huawei Sans" panose="020C0503030203020204" pitchFamily="34" charset="0"/>
                        <a:ea typeface="方正兰亭黑简体" panose="02000000000000000000" pitchFamily="2" charset="-122"/>
                      </a:endParaRP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47197">
                <a:tc>
                  <a:txBody>
                    <a:bodyPr/>
                    <a:lstStyle/>
                    <a:p>
                      <a:pPr>
                        <a:lnSpc>
                          <a:spcPts val="1700"/>
                        </a:lnSpc>
                      </a:pPr>
                      <a:r>
                        <a:rPr lang="en-US" sz="1300" baseline="0" dirty="0">
                          <a:solidFill>
                            <a:srgbClr val="000000"/>
                          </a:solidFill>
                          <a:effectLst/>
                          <a:latin typeface="Huawei Sans" panose="020C0503030203020204" pitchFamily="34" charset="0"/>
                          <a:ea typeface="方正兰亭黑简体" panose="02000000000000000000" pitchFamily="2" charset="-122"/>
                        </a:rPr>
                        <a:t>ESR_ELx</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1700"/>
                        </a:lnSpc>
                      </a:pPr>
                      <a:r>
                        <a:rPr lang="en-US" sz="1300" baseline="0">
                          <a:solidFill>
                            <a:srgbClr val="000000"/>
                          </a:solidFill>
                          <a:effectLst/>
                          <a:latin typeface="Huawei Sans" panose="020C0503030203020204" pitchFamily="34" charset="0"/>
                          <a:ea typeface="方正兰亭黑简体" panose="02000000000000000000" pitchFamily="2" charset="-122"/>
                        </a:rPr>
                        <a:t>32bit</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nSpc>
                          <a:spcPts val="1700"/>
                        </a:lnSpc>
                      </a:pPr>
                      <a:r>
                        <a:rPr lang="zh-CN" altLang="en-US" sz="1300" baseline="0" dirty="0">
                          <a:solidFill>
                            <a:srgbClr val="000000"/>
                          </a:solidFill>
                          <a:effectLst/>
                          <a:latin typeface="Huawei Sans" panose="020C0503030203020204" pitchFamily="34" charset="0"/>
                          <a:ea typeface="方正兰亭黑简体" panose="02000000000000000000" pitchFamily="2" charset="-122"/>
                        </a:rPr>
                        <a:t>保存异常进入</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ELx</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时的异常综合信息，包含异常类型</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EC</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等，可以通过</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EC</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值判断异常</a:t>
                      </a:r>
                      <a:r>
                        <a:rPr lang="en-US" altLang="zh-CN" sz="1300" baseline="0" dirty="0" smtClean="0">
                          <a:solidFill>
                            <a:srgbClr val="000000"/>
                          </a:solidFill>
                          <a:effectLst/>
                          <a:latin typeface="Huawei Sans" panose="020C0503030203020204" pitchFamily="34" charset="0"/>
                          <a:ea typeface="方正兰亭黑简体" panose="02000000000000000000" pitchFamily="2" charset="-122"/>
                        </a:rPr>
                        <a:t>class</a:t>
                      </a:r>
                      <a:r>
                        <a:rPr lang="zh-CN" altLang="en-US" sz="1300" baseline="0" dirty="0" smtClean="0">
                          <a:solidFill>
                            <a:srgbClr val="000000"/>
                          </a:solidFill>
                          <a:effectLst/>
                          <a:latin typeface="Huawei Sans" panose="020C0503030203020204" pitchFamily="34" charset="0"/>
                          <a:ea typeface="方正兰亭黑简体" panose="02000000000000000000" pitchFamily="2" charset="-122"/>
                        </a:rPr>
                        <a:t>。</a:t>
                      </a:r>
                      <a:endParaRPr lang="zh-CN" altLang="en-US" sz="1300" baseline="0" dirty="0">
                        <a:solidFill>
                          <a:srgbClr val="000000"/>
                        </a:solidFill>
                        <a:effectLst/>
                        <a:latin typeface="Huawei Sans" panose="020C0503030203020204" pitchFamily="34" charset="0"/>
                        <a:ea typeface="方正兰亭黑简体" panose="02000000000000000000" pitchFamily="2" charset="-122"/>
                      </a:endParaRP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44721">
                <a:tc>
                  <a:txBody>
                    <a:bodyPr/>
                    <a:lstStyle/>
                    <a:p>
                      <a:pPr>
                        <a:lnSpc>
                          <a:spcPts val="1700"/>
                        </a:lnSpc>
                      </a:pPr>
                      <a:r>
                        <a:rPr lang="en-US" sz="1300" baseline="0" dirty="0">
                          <a:solidFill>
                            <a:srgbClr val="000000"/>
                          </a:solidFill>
                          <a:effectLst/>
                          <a:latin typeface="Huawei Sans" panose="020C0503030203020204" pitchFamily="34" charset="0"/>
                          <a:ea typeface="方正兰亭黑简体" panose="02000000000000000000" pitchFamily="2" charset="-122"/>
                        </a:rPr>
                        <a:t>PSTATE</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1700"/>
                        </a:lnSpc>
                      </a:pPr>
                      <a:r>
                        <a:rPr lang="zh-CN" altLang="en-US" sz="1300" baseline="0">
                          <a:effectLst/>
                          <a:latin typeface="Huawei Sans" panose="020C0503030203020204" pitchFamily="34" charset="0"/>
                          <a:ea typeface="方正兰亭黑简体" panose="02000000000000000000" pitchFamily="2" charset="-122"/>
                        </a:rPr>
                        <a:t> </a:t>
                      </a: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nSpc>
                          <a:spcPts val="1700"/>
                        </a:lnSpc>
                      </a:pPr>
                      <a:r>
                        <a:rPr lang="zh-CN" altLang="en-US" sz="1300" baseline="0" dirty="0">
                          <a:solidFill>
                            <a:srgbClr val="000000"/>
                          </a:solidFill>
                          <a:effectLst/>
                          <a:latin typeface="Huawei Sans" panose="020C0503030203020204" pitchFamily="34" charset="0"/>
                          <a:ea typeface="方正兰亭黑简体" panose="02000000000000000000" pitchFamily="2" charset="-122"/>
                        </a:rPr>
                        <a:t>不是一个寄存器，是保存当前</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PE</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状态的一组寄存器统称，其中可访问寄存器有：</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PSTATE.{NZCV,DAIF,CurrentEL,SPSel},</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属于</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ARMv8</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新增内容，主要用于</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64bit</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环境</a:t>
                      </a:r>
                      <a:r>
                        <a:rPr lang="zh-CN" altLang="en-US" sz="1300" baseline="0" dirty="0" smtClean="0">
                          <a:solidFill>
                            <a:srgbClr val="000000"/>
                          </a:solidFill>
                          <a:effectLst/>
                          <a:latin typeface="Huawei Sans" panose="020C0503030203020204" pitchFamily="34" charset="0"/>
                          <a:ea typeface="方正兰亭黑简体" panose="02000000000000000000" pitchFamily="2" charset="-122"/>
                        </a:rPr>
                        <a:t>下。</a:t>
                      </a:r>
                      <a:endParaRPr lang="zh-CN" altLang="en-US" sz="1300" baseline="0" dirty="0">
                        <a:solidFill>
                          <a:srgbClr val="000000"/>
                        </a:solidFill>
                        <a:effectLst/>
                        <a:latin typeface="Huawei Sans" panose="020C0503030203020204" pitchFamily="34" charset="0"/>
                        <a:ea typeface="方正兰亭黑简体" panose="02000000000000000000" pitchFamily="2" charset="-122"/>
                      </a:endParaRPr>
                    </a:p>
                  </a:txBody>
                  <a:tcPr marL="4896" marR="4896" marT="2798" marB="2798"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534517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a:t>
            </a:r>
            <a:r>
              <a:rPr lang="en-US" altLang="zh-CN" smtClean="0"/>
              <a:t>ARMv8</a:t>
            </a:r>
            <a:r>
              <a:rPr lang="zh-CN" altLang="en-US" smtClean="0"/>
              <a:t>架构的处理器体系结构</a:t>
            </a:r>
            <a:endParaRPr lang="zh-CN" altLang="en-US" dirty="0"/>
          </a:p>
        </p:txBody>
      </p:sp>
      <p:sp>
        <p:nvSpPr>
          <p:cNvPr id="4" name="文本占位符 3"/>
          <p:cNvSpPr>
            <a:spLocks noGrp="1"/>
          </p:cNvSpPr>
          <p:nvPr>
            <p:ph type="body" sz="quarter" idx="10"/>
          </p:nvPr>
        </p:nvSpPr>
        <p:spPr>
          <a:xfrm>
            <a:off x="731838" y="943442"/>
            <a:ext cx="10728326" cy="4879805"/>
          </a:xfrm>
        </p:spPr>
        <p:txBody>
          <a:bodyPr/>
          <a:lstStyle/>
          <a:p>
            <a:pPr marL="301625" indent="-301625" defTabSz="801688" fontAlgn="base">
              <a:lnSpc>
                <a:spcPts val="3000"/>
              </a:lnSpc>
              <a:spcBef>
                <a:spcPts val="0"/>
              </a:spcBef>
              <a:buSzPct val="60000"/>
            </a:pPr>
            <a:r>
              <a:rPr lang="en-US" altLang="zh-CN" smtClean="0"/>
              <a:t>AArch64</a:t>
            </a:r>
            <a:r>
              <a:rPr lang="zh-CN" altLang="en-US" smtClean="0"/>
              <a:t>重要寄存器</a:t>
            </a:r>
            <a:r>
              <a:rPr lang="zh-CN" altLang="en-US" sz="2200" smtClean="0">
                <a:solidFill>
                  <a:srgbClr val="000000"/>
                </a:solidFill>
                <a:cs typeface="+mn-cs"/>
              </a:rPr>
              <a:t>：</a:t>
            </a:r>
            <a:endParaRPr lang="zh-CN" altLang="en-US" sz="2200" dirty="0" smtClean="0">
              <a:solidFill>
                <a:srgbClr val="000000"/>
              </a:solidFill>
              <a:cs typeface="+mn-cs"/>
            </a:endParaRPr>
          </a:p>
        </p:txBody>
      </p:sp>
      <p:graphicFrame>
        <p:nvGraphicFramePr>
          <p:cNvPr id="2" name="表格 1"/>
          <p:cNvGraphicFramePr>
            <a:graphicFrameLocks noGrp="1"/>
          </p:cNvGraphicFramePr>
          <p:nvPr>
            <p:extLst>
              <p:ext uri="{D42A27DB-BD31-4B8C-83A1-F6EECF244321}">
                <p14:modId xmlns:p14="http://schemas.microsoft.com/office/powerpoint/2010/main" val="664555653"/>
              </p:ext>
            </p:extLst>
          </p:nvPr>
        </p:nvGraphicFramePr>
        <p:xfrm>
          <a:off x="731838" y="1449603"/>
          <a:ext cx="10728326" cy="4751172"/>
        </p:xfrm>
        <a:graphic>
          <a:graphicData uri="http://schemas.openxmlformats.org/drawingml/2006/table">
            <a:tbl>
              <a:tblPr/>
              <a:tblGrid>
                <a:gridCol w="1756210"/>
                <a:gridCol w="925562"/>
                <a:gridCol w="8046554"/>
              </a:tblGrid>
              <a:tr h="74317">
                <a:tc>
                  <a:txBody>
                    <a:bodyPr/>
                    <a:lstStyle/>
                    <a:p>
                      <a:pPr algn="ctr"/>
                      <a:r>
                        <a:rPr lang="zh-CN" altLang="en-US" sz="1800" baseline="0" dirty="0">
                          <a:solidFill>
                            <a:schemeClr val="bg1"/>
                          </a:solidFill>
                          <a:effectLst/>
                          <a:latin typeface="Huawei Sans" panose="020C0503030203020204" pitchFamily="34" charset="0"/>
                          <a:ea typeface="方正兰亭黑简体" panose="02000000000000000000" pitchFamily="2" charset="-122"/>
                        </a:rPr>
                        <a:t>寄存器类型</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en-US" sz="1800" baseline="0" dirty="0">
                          <a:solidFill>
                            <a:schemeClr val="bg1"/>
                          </a:solidFill>
                          <a:effectLst/>
                          <a:latin typeface="Huawei Sans" panose="020C0503030203020204" pitchFamily="34" charset="0"/>
                          <a:ea typeface="方正兰亭黑简体" panose="02000000000000000000" pitchFamily="2" charset="-122"/>
                        </a:rPr>
                        <a:t>Bit</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sz="1800" baseline="0" dirty="0">
                          <a:solidFill>
                            <a:schemeClr val="bg1"/>
                          </a:solidFill>
                          <a:effectLst/>
                          <a:latin typeface="Huawei Sans" panose="020C0503030203020204" pitchFamily="34" charset="0"/>
                          <a:ea typeface="方正兰亭黑简体" panose="02000000000000000000" pitchFamily="2" charset="-122"/>
                        </a:rPr>
                        <a:t>描述</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r>
              <a:tr h="288000">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X0-X30</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64bit</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通用寄存器，如果有需要可以当做</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32</a:t>
                      </a:r>
                      <a:r>
                        <a:rPr lang="en-US" sz="1400" baseline="0" dirty="0">
                          <a:solidFill>
                            <a:srgbClr val="000000"/>
                          </a:solidFill>
                          <a:effectLst/>
                          <a:latin typeface="Huawei Sans" panose="020C0503030203020204" pitchFamily="34" charset="0"/>
                          <a:ea typeface="方正兰亭黑简体" panose="02000000000000000000" pitchFamily="2" charset="-122"/>
                        </a:rPr>
                        <a:t>bit</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使用：</a:t>
                      </a:r>
                      <a:r>
                        <a:rPr lang="en-US" sz="1400" baseline="0" dirty="0">
                          <a:solidFill>
                            <a:srgbClr val="000000"/>
                          </a:solidFill>
                          <a:effectLst/>
                          <a:latin typeface="Huawei Sans" panose="020C0503030203020204" pitchFamily="34" charset="0"/>
                          <a:ea typeface="方正兰亭黑简体" panose="02000000000000000000" pitchFamily="2" charset="-122"/>
                        </a:rPr>
                        <a:t>WO-W30</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88000">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LR (X30)</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64bit</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通常称</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X30</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为程序链接寄存器，保存跳转返回信息地址</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288000">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SP_ELx</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64bit</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若</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PSTATE.M[0] ==1</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，则每个</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ELx</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选择</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SP_ELx</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，否则选择同一个</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SP_EL0</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8800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ELR_ELx</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64bit</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异常链接寄存器，保存异常进入</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ELx</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的异常地址（</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x={0,1,2,3}</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28800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PC</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64bit</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程序计数器，俗称</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PC</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指针，总是指向即将要执行的下一条指令</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88000">
                <a:tc>
                  <a:txBody>
                    <a:bodyPr/>
                    <a:lstStyle/>
                    <a:p>
                      <a:r>
                        <a:rPr lang="en-US" sz="1400" baseline="0" dirty="0" err="1">
                          <a:solidFill>
                            <a:srgbClr val="000000"/>
                          </a:solidFill>
                          <a:effectLst/>
                          <a:latin typeface="Huawei Sans" panose="020C0503030203020204" pitchFamily="34" charset="0"/>
                          <a:ea typeface="方正兰亭黑简体" panose="02000000000000000000" pitchFamily="2" charset="-122"/>
                        </a:rPr>
                        <a:t>SPSR_ELx</a:t>
                      </a:r>
                      <a:endParaRPr 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32bit</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寄存器，保存进入</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ELx</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的</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PSTATE</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状态信息</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288000">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NZCV</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32bit</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允许访问的符号标志位</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8800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DIAF</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32bit</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中断使能位：</a:t>
                      </a:r>
                      <a:r>
                        <a:rPr lang="en-US" sz="1400" baseline="0" dirty="0">
                          <a:solidFill>
                            <a:srgbClr val="000000"/>
                          </a:solidFill>
                          <a:effectLst/>
                          <a:latin typeface="Huawei Sans" panose="020C0503030203020204" pitchFamily="34" charset="0"/>
                          <a:ea typeface="方正兰亭黑简体" panose="02000000000000000000" pitchFamily="2" charset="-122"/>
                        </a:rPr>
                        <a:t>D-Debug，I-IRQ，A-SError，F-FIQ ，</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逻辑</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0</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允许</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28800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CurrentEL</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32bit</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记录当前处于哪个</a:t>
                      </a:r>
                      <a:r>
                        <a:rPr lang="en-US" sz="1400" baseline="0" dirty="0">
                          <a:solidFill>
                            <a:srgbClr val="000000"/>
                          </a:solidFill>
                          <a:effectLst/>
                          <a:latin typeface="Huawei Sans" panose="020C0503030203020204" pitchFamily="34" charset="0"/>
                          <a:ea typeface="方正兰亭黑简体" panose="02000000000000000000" pitchFamily="2" charset="-122"/>
                        </a:rPr>
                        <a:t>Exception level</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8800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SPSel</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32bit</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记录当前使用</a:t>
                      </a:r>
                      <a:r>
                        <a:rPr lang="en-US" sz="1400" baseline="0" dirty="0">
                          <a:solidFill>
                            <a:srgbClr val="000000"/>
                          </a:solidFill>
                          <a:effectLst/>
                          <a:latin typeface="Huawei Sans" panose="020C0503030203020204" pitchFamily="34" charset="0"/>
                          <a:ea typeface="方正兰亭黑简体" panose="02000000000000000000" pitchFamily="2" charset="-122"/>
                        </a:rPr>
                        <a:t>SP_EL0</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还是</a:t>
                      </a:r>
                      <a:r>
                        <a:rPr lang="en-US" sz="1400" baseline="0" dirty="0">
                          <a:solidFill>
                            <a:srgbClr val="000000"/>
                          </a:solidFill>
                          <a:effectLst/>
                          <a:latin typeface="Huawei Sans" panose="020C0503030203020204" pitchFamily="34" charset="0"/>
                          <a:ea typeface="方正兰亭黑简体" panose="02000000000000000000" pitchFamily="2" charset="-122"/>
                        </a:rPr>
                        <a:t>SP_ELx，x= {1,2,3}</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28800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HCR_EL2</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32bit</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HCR_EL2.{TEG,AMO,IMO,FMO,RW}</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控制</a:t>
                      </a:r>
                      <a:r>
                        <a:rPr lang="en-US" sz="1400" baseline="0" dirty="0">
                          <a:solidFill>
                            <a:srgbClr val="000000"/>
                          </a:solidFill>
                          <a:effectLst/>
                          <a:latin typeface="Huawei Sans" panose="020C0503030203020204" pitchFamily="34" charset="0"/>
                          <a:ea typeface="方正兰亭黑简体" panose="02000000000000000000" pitchFamily="2" charset="-122"/>
                        </a:rPr>
                        <a:t>EL0/EL1</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的异常路由 逻辑</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1</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允许</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8800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SCR_EL3</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32bit</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SCR_EL3.{EA,IRQ,FIQ,RW}</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控制</a:t>
                      </a:r>
                      <a:r>
                        <a:rPr lang="en-US" sz="1400" baseline="0" dirty="0">
                          <a:solidFill>
                            <a:srgbClr val="000000"/>
                          </a:solidFill>
                          <a:effectLst/>
                          <a:latin typeface="Huawei Sans" panose="020C0503030203020204" pitchFamily="34" charset="0"/>
                          <a:ea typeface="方正兰亭黑简体" panose="02000000000000000000" pitchFamily="2" charset="-122"/>
                        </a:rPr>
                        <a:t>EL0/EL1/EL2</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的异常路由  逻辑</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1</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允许</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28800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ESR_ELx</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32bit</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保存异常进入</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ELx</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时的异常综合信息，包含异常类型</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EC</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等</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8800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VBAR_ELx</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64bit</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保存任意异常进入</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ELx</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的跳转向量基地址 </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x={0,1,2,3}</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PSTATE</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不是一个寄存器，是保存当前</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PE</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状态的一组寄存器统称，其中可访问寄存器有：</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PSTATE.{NZCV,DAIF,CurrentEL,SPSel},</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属于</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ARMv8</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新增内容</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,64bit</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下代替</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CPSR</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7933" marR="7933" marT="4533" marB="4533"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846851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基于</a:t>
            </a:r>
            <a:r>
              <a:rPr lang="en-US" altLang="zh-CN" dirty="0"/>
              <a:t>ARMv8</a:t>
            </a:r>
            <a:r>
              <a:rPr lang="zh-CN" altLang="en-US" dirty="0"/>
              <a:t>架构的处理器</a:t>
            </a:r>
            <a:r>
              <a:rPr lang="zh-CN" altLang="en-US" dirty="0" smtClean="0"/>
              <a:t>体系结构</a:t>
            </a:r>
            <a:endParaRPr lang="zh-CN" altLang="en-US" dirty="0"/>
          </a:p>
        </p:txBody>
      </p:sp>
      <p:sp>
        <p:nvSpPr>
          <p:cNvPr id="4" name="文本占位符 3"/>
          <p:cNvSpPr>
            <a:spLocks noGrp="1"/>
          </p:cNvSpPr>
          <p:nvPr>
            <p:ph type="body" sz="quarter" idx="10"/>
          </p:nvPr>
        </p:nvSpPr>
        <p:spPr/>
        <p:txBody>
          <a:bodyPr/>
          <a:lstStyle/>
          <a:p>
            <a:pPr marL="301625" indent="-301625" defTabSz="801688" fontAlgn="base">
              <a:lnSpc>
                <a:spcPts val="3000"/>
              </a:lnSpc>
              <a:spcBef>
                <a:spcPts val="0"/>
              </a:spcBef>
              <a:buSzPct val="60000"/>
            </a:pPr>
            <a:r>
              <a:rPr lang="zh-CN" altLang="zh-CN" dirty="0"/>
              <a:t>异常</a:t>
            </a:r>
            <a:r>
              <a:rPr lang="zh-CN" altLang="zh-CN" dirty="0" smtClean="0"/>
              <a:t>（</a:t>
            </a:r>
            <a:r>
              <a:rPr lang="en-US" altLang="zh-CN" dirty="0" smtClean="0"/>
              <a:t>Exceptions</a:t>
            </a:r>
            <a:r>
              <a:rPr lang="zh-CN" altLang="zh-CN" dirty="0"/>
              <a:t>）是现代处理器必备的程序随机切换机制。最常见的</a:t>
            </a:r>
            <a:r>
              <a:rPr lang="zh-CN" altLang="zh-CN" dirty="0" smtClean="0"/>
              <a:t>异常是</a:t>
            </a:r>
            <a:r>
              <a:rPr lang="zh-CN" altLang="zh-CN" dirty="0"/>
              <a:t>由外部事件引起的中断服务过程。在复杂系统中，异常也用于处理需要特权软件权限才能处理的系统事件。每一个异常类型都有其异常处理程序。</a:t>
            </a:r>
          </a:p>
          <a:p>
            <a:pPr marL="301625" indent="-301625" defTabSz="801688" fontAlgn="base">
              <a:lnSpc>
                <a:spcPts val="3000"/>
              </a:lnSpc>
              <a:spcBef>
                <a:spcPts val="0"/>
              </a:spcBef>
              <a:buSzPct val="60000"/>
            </a:pPr>
            <a:r>
              <a:rPr lang="en-US" altLang="zh-CN" dirty="0" smtClean="0"/>
              <a:t>ARMv8-A</a:t>
            </a:r>
            <a:r>
              <a:rPr lang="zh-CN" altLang="en-US" dirty="0"/>
              <a:t>的异常类型</a:t>
            </a:r>
            <a:r>
              <a:rPr lang="zh-CN" altLang="en-US" sz="2200" dirty="0" smtClean="0">
                <a:solidFill>
                  <a:srgbClr val="000000"/>
                </a:solidFill>
                <a:cs typeface="+mn-cs"/>
              </a:rPr>
              <a:t>：</a:t>
            </a:r>
            <a:endParaRPr lang="en-US" altLang="zh-CN" sz="2200" dirty="0" smtClean="0">
              <a:solidFill>
                <a:srgbClr val="000000"/>
              </a:solidFill>
              <a:cs typeface="+mn-cs"/>
            </a:endParaRPr>
          </a:p>
          <a:p>
            <a:pPr marL="654284" lvl="1" indent="-301625" defTabSz="801688" fontAlgn="base">
              <a:lnSpc>
                <a:spcPts val="3000"/>
              </a:lnSpc>
              <a:spcBef>
                <a:spcPts val="0"/>
              </a:spcBef>
              <a:buSzPct val="60000"/>
            </a:pPr>
            <a:r>
              <a:rPr lang="zh-CN" altLang="fr-FR" sz="2000" dirty="0">
                <a:solidFill>
                  <a:srgbClr val="000000"/>
                </a:solidFill>
              </a:rPr>
              <a:t>同步异常</a:t>
            </a:r>
            <a:r>
              <a:rPr lang="zh-CN" altLang="fr-FR" sz="2000" dirty="0" smtClean="0">
                <a:solidFill>
                  <a:srgbClr val="000000"/>
                </a:solidFill>
              </a:rPr>
              <a:t>（</a:t>
            </a:r>
            <a:r>
              <a:rPr lang="en-US" altLang="zh-CN" sz="2000" dirty="0" smtClean="0">
                <a:solidFill>
                  <a:srgbClr val="000000"/>
                </a:solidFill>
              </a:rPr>
              <a:t>S</a:t>
            </a:r>
            <a:r>
              <a:rPr lang="fr-FR" altLang="zh-CN" sz="2000" dirty="0" smtClean="0">
                <a:solidFill>
                  <a:srgbClr val="000000"/>
                </a:solidFill>
              </a:rPr>
              <a:t>ynchronous </a:t>
            </a:r>
            <a:r>
              <a:rPr lang="fr-FR" altLang="zh-CN" sz="2000" dirty="0">
                <a:solidFill>
                  <a:srgbClr val="000000"/>
                </a:solidFill>
              </a:rPr>
              <a:t>exception</a:t>
            </a:r>
            <a:r>
              <a:rPr lang="zh-CN" altLang="fr-FR" sz="2000" dirty="0" smtClean="0">
                <a:solidFill>
                  <a:srgbClr val="000000"/>
                </a:solidFill>
              </a:rPr>
              <a:t>）</a:t>
            </a:r>
            <a:endParaRPr lang="en-US" altLang="zh-CN" sz="2000" dirty="0" smtClean="0">
              <a:solidFill>
                <a:srgbClr val="000000"/>
              </a:solidFill>
            </a:endParaRPr>
          </a:p>
          <a:p>
            <a:pPr marL="654284" lvl="1" indent="-301625" defTabSz="801688" fontAlgn="base">
              <a:lnSpc>
                <a:spcPts val="3000"/>
              </a:lnSpc>
              <a:spcBef>
                <a:spcPts val="0"/>
              </a:spcBef>
              <a:buSzPct val="60000"/>
            </a:pPr>
            <a:r>
              <a:rPr lang="zh-CN" altLang="en-US" sz="2000" dirty="0">
                <a:solidFill>
                  <a:srgbClr val="000000"/>
                </a:solidFill>
              </a:rPr>
              <a:t>异步异常</a:t>
            </a:r>
            <a:r>
              <a:rPr lang="zh-CN" altLang="en-US" sz="2000" dirty="0" smtClean="0">
                <a:solidFill>
                  <a:srgbClr val="000000"/>
                </a:solidFill>
              </a:rPr>
              <a:t>（</a:t>
            </a:r>
            <a:r>
              <a:rPr lang="en-US" altLang="zh-CN" sz="2000" dirty="0" smtClean="0">
                <a:solidFill>
                  <a:srgbClr val="000000"/>
                </a:solidFill>
              </a:rPr>
              <a:t>Asynchronous </a:t>
            </a:r>
            <a:r>
              <a:rPr lang="en-US" altLang="zh-CN" sz="2000" dirty="0">
                <a:solidFill>
                  <a:srgbClr val="000000"/>
                </a:solidFill>
              </a:rPr>
              <a:t>exception</a:t>
            </a:r>
            <a:r>
              <a:rPr lang="zh-CN" altLang="en-US" sz="2000" dirty="0" smtClean="0">
                <a:solidFill>
                  <a:srgbClr val="000000"/>
                </a:solidFill>
              </a:rPr>
              <a:t>）</a:t>
            </a:r>
            <a:endParaRPr lang="en-US" altLang="zh-CN" sz="2000" dirty="0" smtClean="0">
              <a:solidFill>
                <a:srgbClr val="000000"/>
              </a:solidFill>
            </a:endParaRPr>
          </a:p>
          <a:p>
            <a:pPr marL="352659" lvl="1" indent="0" defTabSz="801688" fontAlgn="base">
              <a:lnSpc>
                <a:spcPts val="3000"/>
              </a:lnSpc>
              <a:spcBef>
                <a:spcPts val="0"/>
              </a:spcBef>
              <a:buClr>
                <a:srgbClr val="FFFFFF">
                  <a:lumMod val="50000"/>
                </a:srgbClr>
              </a:buClr>
              <a:buSzPct val="60000"/>
              <a:buNone/>
            </a:pPr>
            <a:r>
              <a:rPr lang="zh-CN" altLang="zh-CN" dirty="0"/>
              <a:t>异常直接由执行指令或者尝试执行指令引起，并且异常返回地址指明了引起异常的特定指令的细节，则该异常被定义为同步</a:t>
            </a:r>
            <a:r>
              <a:rPr lang="zh-CN" altLang="zh-CN" dirty="0" smtClean="0"/>
              <a:t>异常</a:t>
            </a:r>
            <a:r>
              <a:rPr lang="zh-CN" altLang="en-US" dirty="0" smtClean="0"/>
              <a:t>，</a:t>
            </a:r>
            <a:r>
              <a:rPr lang="zh-CN" altLang="zh-CN" dirty="0"/>
              <a:t>否则，则称为异步</a:t>
            </a:r>
            <a:r>
              <a:rPr lang="zh-CN" altLang="zh-CN" dirty="0" smtClean="0"/>
              <a:t>异常</a:t>
            </a:r>
            <a:r>
              <a:rPr lang="zh-CN" altLang="en-US" dirty="0" smtClean="0"/>
              <a:t>。</a:t>
            </a:r>
            <a:endParaRPr lang="en-US" altLang="zh-CN" dirty="0" smtClean="0"/>
          </a:p>
          <a:p>
            <a:pPr marL="352659" lvl="1" indent="0" defTabSz="801688" fontAlgn="base">
              <a:lnSpc>
                <a:spcPts val="3000"/>
              </a:lnSpc>
              <a:spcBef>
                <a:spcPts val="0"/>
              </a:spcBef>
              <a:buClr>
                <a:srgbClr val="FFFFFF">
                  <a:lumMod val="50000"/>
                </a:srgbClr>
              </a:buClr>
              <a:buSzPct val="60000"/>
              <a:buNone/>
            </a:pPr>
            <a:r>
              <a:rPr lang="zh-CN" altLang="zh-CN" dirty="0"/>
              <a:t>异步异常是由</a:t>
            </a:r>
            <a:r>
              <a:rPr lang="en-US" altLang="zh-CN" dirty="0"/>
              <a:t>IRQ</a:t>
            </a:r>
            <a:r>
              <a:rPr lang="zh-CN" altLang="zh-CN" dirty="0"/>
              <a:t>、</a:t>
            </a:r>
            <a:r>
              <a:rPr lang="en-US" altLang="zh-CN" dirty="0"/>
              <a:t>FIQ</a:t>
            </a:r>
            <a:r>
              <a:rPr lang="zh-CN" altLang="zh-CN" dirty="0"/>
              <a:t>这两个中断请求管脚引起的中断以及系统错误引起的异常，相应地被分为三类：</a:t>
            </a:r>
            <a:r>
              <a:rPr lang="en-US" altLang="zh-CN" dirty="0"/>
              <a:t>IRQ</a:t>
            </a:r>
            <a:r>
              <a:rPr lang="zh-CN" altLang="zh-CN" dirty="0"/>
              <a:t>、</a:t>
            </a:r>
            <a:r>
              <a:rPr lang="en-US" altLang="zh-CN" dirty="0"/>
              <a:t>FIQ</a:t>
            </a:r>
            <a:r>
              <a:rPr lang="zh-CN" altLang="zh-CN" dirty="0"/>
              <a:t>和</a:t>
            </a:r>
            <a:r>
              <a:rPr lang="en-US" altLang="zh-CN" dirty="0"/>
              <a:t>SError</a:t>
            </a:r>
            <a:r>
              <a:rPr lang="zh-CN" altLang="zh-CN" dirty="0"/>
              <a:t>（</a:t>
            </a:r>
            <a:r>
              <a:rPr lang="en-US" altLang="zh-CN" dirty="0"/>
              <a:t>System Error</a:t>
            </a:r>
            <a:r>
              <a:rPr lang="zh-CN" altLang="zh-CN" dirty="0"/>
              <a:t>，系统错误）</a:t>
            </a:r>
            <a:endParaRPr lang="zh-CN" altLang="en-US" sz="2000" dirty="0">
              <a:solidFill>
                <a:srgbClr val="000000"/>
              </a:solidFill>
            </a:endParaRPr>
          </a:p>
        </p:txBody>
      </p:sp>
    </p:spTree>
    <p:extLst>
      <p:ext uri="{BB962C8B-B14F-4D97-AF65-F5344CB8AC3E}">
        <p14:creationId xmlns:p14="http://schemas.microsoft.com/office/powerpoint/2010/main" val="1116079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a:t>
            </a:r>
            <a:r>
              <a:rPr lang="en-US" altLang="zh-CN" smtClean="0"/>
              <a:t>ARMv8</a:t>
            </a:r>
            <a:r>
              <a:rPr lang="zh-CN" altLang="en-US" smtClean="0"/>
              <a:t>架构的处理器体系结构</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2636119810"/>
              </p:ext>
            </p:extLst>
          </p:nvPr>
        </p:nvGraphicFramePr>
        <p:xfrm>
          <a:off x="731838" y="1728137"/>
          <a:ext cx="10728326" cy="4175506"/>
        </p:xfrm>
        <a:graphic>
          <a:graphicData uri="http://schemas.openxmlformats.org/drawingml/2006/table">
            <a:tbl>
              <a:tblPr/>
              <a:tblGrid>
                <a:gridCol w="2693429"/>
                <a:gridCol w="8034897"/>
              </a:tblGrid>
              <a:tr h="0">
                <a:tc gridSpan="2">
                  <a:txBody>
                    <a:bodyPr/>
                    <a:lstStyle/>
                    <a:p>
                      <a:pPr algn="ctr"/>
                      <a:r>
                        <a:rPr lang="en-US" b="1" baseline="0" dirty="0">
                          <a:solidFill>
                            <a:schemeClr val="bg1"/>
                          </a:solidFill>
                          <a:effectLst/>
                          <a:latin typeface="Huawei Sans" panose="020C0503030203020204" pitchFamily="34" charset="0"/>
                          <a:ea typeface="方正兰亭黑简体" panose="02000000000000000000" pitchFamily="2" charset="-122"/>
                        </a:rPr>
                        <a:t>Synchronous(</a:t>
                      </a:r>
                      <a:r>
                        <a:rPr lang="zh-CN" altLang="en-US" b="1" baseline="0" dirty="0">
                          <a:solidFill>
                            <a:schemeClr val="bg1"/>
                          </a:solidFill>
                          <a:effectLst/>
                          <a:latin typeface="Huawei Sans" panose="020C0503030203020204" pitchFamily="34" charset="0"/>
                          <a:ea typeface="方正兰亭黑简体" panose="02000000000000000000" pitchFamily="2" charset="-122"/>
                        </a:rPr>
                        <a:t>同步异常</a:t>
                      </a:r>
                      <a:r>
                        <a:rPr lang="en-US" altLang="zh-CN" b="1" baseline="0" dirty="0">
                          <a:solidFill>
                            <a:schemeClr val="bg1"/>
                          </a:solidFill>
                          <a:effectLst/>
                          <a:latin typeface="Huawei Sans" panose="020C0503030203020204" pitchFamily="34" charset="0"/>
                          <a:ea typeface="方正兰亭黑简体" panose="02000000000000000000" pitchFamily="2" charset="-122"/>
                        </a:rPr>
                        <a:t>)</a:t>
                      </a:r>
                      <a:endParaRPr lang="zh-CN" altLang="en-US" b="1"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tr>
              <a:tr h="0">
                <a:tc>
                  <a:txBody>
                    <a:bodyPr/>
                    <a:lstStyle/>
                    <a:p>
                      <a:pPr algn="ctr"/>
                      <a:r>
                        <a:rPr lang="zh-CN" altLang="en-US" sz="1400" baseline="0" dirty="0">
                          <a:solidFill>
                            <a:srgbClr val="000000"/>
                          </a:solidFill>
                          <a:effectLst/>
                          <a:latin typeface="Huawei Sans" panose="020C0503030203020204" pitchFamily="34" charset="0"/>
                          <a:ea typeface="方正兰亭黑简体" panose="02000000000000000000" pitchFamily="2" charset="-122"/>
                        </a:rPr>
                        <a:t>异常类型</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zh-CN" altLang="en-US" sz="1400" baseline="0" dirty="0">
                          <a:solidFill>
                            <a:srgbClr val="000000"/>
                          </a:solidFill>
                          <a:effectLst/>
                          <a:latin typeface="Huawei Sans" panose="020C0503030203020204" pitchFamily="34" charset="0"/>
                          <a:ea typeface="方正兰亭黑简体" panose="02000000000000000000" pitchFamily="2" charset="-122"/>
                        </a:rPr>
                        <a:t>描述</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Undefined Instruction</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未定义指令异常</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Illegal Execution State</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非常执行状态异常</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System Call</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系统调用指令异常（</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SVC/HVC/SMC</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Misaligned PC/SP</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PC/SP</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未对齐异常</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Instruction Abort</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指令终止异常</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Data Abort</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数据终止异常</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Debug exception</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软件断点指令</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断点</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观察点</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向量捕获</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软件单步 等</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Debug</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异常</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gridSpan="2">
                  <a:txBody>
                    <a:bodyPr/>
                    <a:lstStyle/>
                    <a:p>
                      <a:pPr algn="ctr"/>
                      <a:r>
                        <a:rPr lang="en-US" b="1" baseline="0" dirty="0">
                          <a:solidFill>
                            <a:schemeClr val="bg1"/>
                          </a:solidFill>
                          <a:effectLst/>
                          <a:latin typeface="Huawei Sans" panose="020C0503030203020204" pitchFamily="34" charset="0"/>
                          <a:ea typeface="方正兰亭黑简体" panose="02000000000000000000" pitchFamily="2" charset="-122"/>
                        </a:rPr>
                        <a:t>Asynchronous(</a:t>
                      </a:r>
                      <a:r>
                        <a:rPr lang="zh-CN" altLang="en-US" b="1" baseline="0" dirty="0">
                          <a:solidFill>
                            <a:schemeClr val="bg1"/>
                          </a:solidFill>
                          <a:effectLst/>
                          <a:latin typeface="Huawei Sans" panose="020C0503030203020204" pitchFamily="34" charset="0"/>
                          <a:ea typeface="方正兰亭黑简体" panose="02000000000000000000" pitchFamily="2" charset="-122"/>
                        </a:rPr>
                        <a:t>异步异常</a:t>
                      </a:r>
                      <a:r>
                        <a:rPr lang="en-US" altLang="zh-CN" b="1" baseline="0" dirty="0">
                          <a:solidFill>
                            <a:schemeClr val="bg1"/>
                          </a:solidFill>
                          <a:effectLst/>
                          <a:latin typeface="Huawei Sans" panose="020C0503030203020204" pitchFamily="34" charset="0"/>
                          <a:ea typeface="方正兰亭黑简体" panose="02000000000000000000" pitchFamily="2" charset="-122"/>
                        </a:rPr>
                        <a:t>)</a:t>
                      </a:r>
                      <a:endParaRPr lang="zh-CN" altLang="en-US" b="1"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pPr algn="ctr"/>
                      <a:r>
                        <a:rPr lang="zh-CN" altLang="en-US" sz="1400" baseline="0" dirty="0">
                          <a:solidFill>
                            <a:srgbClr val="000000"/>
                          </a:solidFill>
                          <a:effectLst/>
                          <a:latin typeface="Huawei Sans" panose="020C0503030203020204" pitchFamily="34" charset="0"/>
                          <a:ea typeface="方正兰亭黑简体" panose="02000000000000000000" pitchFamily="2" charset="-122"/>
                        </a:rPr>
                        <a:t>类型</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zh-CN" altLang="en-US" sz="1400" baseline="0" dirty="0">
                          <a:solidFill>
                            <a:srgbClr val="000000"/>
                          </a:solidFill>
                          <a:effectLst/>
                          <a:latin typeface="Huawei Sans" panose="020C0503030203020204" pitchFamily="34" charset="0"/>
                          <a:ea typeface="方正兰亭黑简体" panose="02000000000000000000" pitchFamily="2" charset="-122"/>
                        </a:rPr>
                        <a:t>描述</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SError or vSError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系统错误类型，包括外部数据终止</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IRQ or vIRQ</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外部中断 </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or </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虚拟外部中断</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FIQ or vFIQ</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dirty="0">
                          <a:solidFill>
                            <a:srgbClr val="000000"/>
                          </a:solidFill>
                          <a:effectLst/>
                          <a:latin typeface="Huawei Sans" panose="020C0503030203020204" pitchFamily="34" charset="0"/>
                          <a:ea typeface="方正兰亭黑简体" panose="02000000000000000000" pitchFamily="2" charset="-122"/>
                        </a:rPr>
                        <a:t>快速中断 </a:t>
                      </a:r>
                      <a:r>
                        <a:rPr lang="en-US" altLang="zh-CN" sz="1400" baseline="0" dirty="0">
                          <a:solidFill>
                            <a:srgbClr val="000000"/>
                          </a:solidFill>
                          <a:effectLst/>
                          <a:latin typeface="Huawei Sans" panose="020C0503030203020204" pitchFamily="34" charset="0"/>
                          <a:ea typeface="方正兰亭黑简体" panose="02000000000000000000" pitchFamily="2" charset="-122"/>
                        </a:rPr>
                        <a:t>or </a:t>
                      </a:r>
                      <a:r>
                        <a:rPr lang="zh-CN" altLang="en-US" sz="1400" baseline="0" dirty="0">
                          <a:solidFill>
                            <a:srgbClr val="000000"/>
                          </a:solidFill>
                          <a:effectLst/>
                          <a:latin typeface="Huawei Sans" panose="020C0503030203020204" pitchFamily="34" charset="0"/>
                          <a:ea typeface="方正兰亭黑简体" panose="02000000000000000000" pitchFamily="2" charset="-122"/>
                        </a:rPr>
                        <a:t>虚拟快速中断</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bl>
          </a:graphicData>
        </a:graphic>
      </p:graphicFrame>
      <p:sp>
        <p:nvSpPr>
          <p:cNvPr id="6" name="矩形 5"/>
          <p:cNvSpPr/>
          <p:nvPr/>
        </p:nvSpPr>
        <p:spPr>
          <a:xfrm>
            <a:off x="731838" y="1146874"/>
            <a:ext cx="3389069" cy="455959"/>
          </a:xfrm>
          <a:prstGeom prst="rect">
            <a:avLst/>
          </a:prstGeom>
        </p:spPr>
        <p:txBody>
          <a:bodyPr wrap="none">
            <a:spAutoFit/>
          </a:bodyPr>
          <a:lstStyle/>
          <a:p>
            <a:pPr marL="301625" indent="-301625" defTabSz="801688" fontAlgn="base">
              <a:lnSpc>
                <a:spcPts val="3000"/>
              </a:lnSpc>
              <a:spcBef>
                <a:spcPts val="0"/>
              </a:spcBef>
              <a:buSzPct val="60000"/>
              <a:buFont typeface="Wingdings" panose="05000000000000000000" pitchFamily="2" charset="2"/>
              <a:buChar char="l"/>
            </a:pPr>
            <a:r>
              <a:rPr lang="en-US" altLang="zh-CN" sz="2199" dirty="0">
                <a:latin typeface="Huawei Sans" panose="020C0503030203020204" pitchFamily="34" charset="0"/>
                <a:ea typeface="方正兰亭黑简体" panose="02000000000000000000" pitchFamily="2" charset="-122"/>
                <a:cs typeface="Huawei Sans" panose="020C0503030203020204" pitchFamily="34" charset="0"/>
              </a:rPr>
              <a:t>ARMv8-A</a:t>
            </a:r>
            <a:r>
              <a:rPr lang="zh-CN" altLang="en-US" sz="2199" dirty="0">
                <a:latin typeface="Huawei Sans" panose="020C0503030203020204" pitchFamily="34" charset="0"/>
                <a:ea typeface="方正兰亭黑简体" panose="02000000000000000000" pitchFamily="2" charset="-122"/>
                <a:cs typeface="Huawei Sans" panose="020C0503030203020204" pitchFamily="34" charset="0"/>
              </a:rPr>
              <a:t>的异常类型：</a:t>
            </a:r>
          </a:p>
        </p:txBody>
      </p:sp>
    </p:spTree>
    <p:extLst>
      <p:ext uri="{BB962C8B-B14F-4D97-AF65-F5344CB8AC3E}">
        <p14:creationId xmlns:p14="http://schemas.microsoft.com/office/powerpoint/2010/main" val="28925052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 name="直线连接符 14">
            <a:extLst>
              <a:ext uri="{FF2B5EF4-FFF2-40B4-BE49-F238E27FC236}">
                <a16:creationId xmlns="" xmlns:a16="http://schemas.microsoft.com/office/drawing/2014/main" id="{C79E9F57-49BC-DC4A-B843-36D48051C848}"/>
              </a:ext>
            </a:extLst>
          </p:cNvPr>
          <p:cNvCxnSpPr>
            <a:cxnSpLocks/>
          </p:cNvCxnSpPr>
          <p:nvPr/>
        </p:nvCxnSpPr>
        <p:spPr>
          <a:xfrm flipH="1">
            <a:off x="1029919" y="1349255"/>
            <a:ext cx="182547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5" name="文本框 16">
            <a:extLst>
              <a:ext uri="{FF2B5EF4-FFF2-40B4-BE49-F238E27FC236}">
                <a16:creationId xmlns="" xmlns:a16="http://schemas.microsoft.com/office/drawing/2014/main" id="{568EC886-2612-1F43-AB51-21A76A078357}"/>
              </a:ext>
            </a:extLst>
          </p:cNvPr>
          <p:cNvSpPr txBox="1"/>
          <p:nvPr/>
        </p:nvSpPr>
        <p:spPr>
          <a:xfrm>
            <a:off x="918916" y="630373"/>
            <a:ext cx="2050561" cy="652486"/>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smtClean="0">
                <a:solidFill>
                  <a:srgbClr val="404040"/>
                </a:solidFill>
              </a:rPr>
              <a:t>课程说明</a:t>
            </a:r>
            <a:endParaRPr lang="zh-CN" altLang="en-US" dirty="0">
              <a:solidFill>
                <a:srgbClr val="404040"/>
              </a:solidFill>
            </a:endParaRPr>
          </a:p>
        </p:txBody>
      </p:sp>
      <p:sp>
        <p:nvSpPr>
          <p:cNvPr id="7" name="文本占位符 1"/>
          <p:cNvSpPr txBox="1">
            <a:spLocks/>
          </p:cNvSpPr>
          <p:nvPr/>
        </p:nvSpPr>
        <p:spPr>
          <a:xfrm>
            <a:off x="1019175" y="1511188"/>
            <a:ext cx="10153651" cy="4082668"/>
          </a:xfrm>
          <a:prstGeom prst="rect">
            <a:avLst/>
          </a:prstGeom>
        </p:spPr>
        <p:txBody>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dirty="0"/>
              <a:t>本</a:t>
            </a:r>
            <a:r>
              <a:rPr lang="zh-CN" altLang="en-US" dirty="0" smtClean="0"/>
              <a:t>课程</a:t>
            </a:r>
            <a:r>
              <a:rPr lang="en-US" altLang="zh-CN" dirty="0" smtClean="0"/>
              <a:t>PPT</a:t>
            </a:r>
            <a:r>
              <a:rPr lang="zh-CN" altLang="en-US" dirty="0" smtClean="0"/>
              <a:t>及配套讲义是对贵校现已开设的汇编语言类课程内容的补充，目的是在现有汇编语言类课程中添加关于</a:t>
            </a:r>
            <a:r>
              <a:rPr lang="en-US" altLang="zh-CN" dirty="0" smtClean="0"/>
              <a:t>ARM v8</a:t>
            </a:r>
            <a:r>
              <a:rPr lang="zh-CN" altLang="en-US" dirty="0" smtClean="0"/>
              <a:t>架构及</a:t>
            </a:r>
            <a:r>
              <a:rPr lang="en-US" altLang="zh-CN" dirty="0" smtClean="0"/>
              <a:t>ARM</a:t>
            </a:r>
            <a:r>
              <a:rPr lang="zh-CN" altLang="en-US" dirty="0" smtClean="0"/>
              <a:t>汇编等知识点；</a:t>
            </a:r>
            <a:endParaRPr lang="en-US" altLang="zh-CN" dirty="0" smtClean="0"/>
          </a:p>
          <a:p>
            <a:r>
              <a:rPr lang="zh-CN" altLang="en-US" dirty="0" smtClean="0"/>
              <a:t>任课讲师可以根据现有课程大纲与授课安排挑选适当内容植入到课程中；</a:t>
            </a:r>
            <a:endParaRPr lang="en-US" altLang="zh-CN" dirty="0" smtClean="0"/>
          </a:p>
          <a:p>
            <a:r>
              <a:rPr lang="zh-CN" altLang="en-US" dirty="0" smtClean="0"/>
              <a:t>任课讲师可以根据现有班级学生对前序知识的掌握程度挑选适当内容植入到课程中；</a:t>
            </a:r>
            <a:endParaRPr lang="en-US" altLang="zh-CN" dirty="0" smtClean="0"/>
          </a:p>
          <a:p>
            <a:r>
              <a:rPr lang="zh-CN" altLang="en-US" dirty="0"/>
              <a:t>本</a:t>
            </a:r>
            <a:r>
              <a:rPr lang="zh-CN" altLang="en-US" dirty="0" smtClean="0"/>
              <a:t>课程同时提供参考资料文档及资料库链接供任课讲师与学生使用。</a:t>
            </a:r>
            <a:endParaRPr lang="en-US" altLang="zh-CN" dirty="0" smtClean="0"/>
          </a:p>
        </p:txBody>
      </p:sp>
    </p:spTree>
    <p:extLst>
      <p:ext uri="{BB962C8B-B14F-4D97-AF65-F5344CB8AC3E}">
        <p14:creationId xmlns:p14="http://schemas.microsoft.com/office/powerpoint/2010/main" val="355683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基于</a:t>
            </a:r>
            <a:r>
              <a:rPr lang="en-US" altLang="zh-CN" dirty="0"/>
              <a:t>ARMv8</a:t>
            </a:r>
            <a:r>
              <a:rPr lang="zh-CN" altLang="en-US" dirty="0"/>
              <a:t>架构的处理器</a:t>
            </a:r>
            <a:r>
              <a:rPr lang="zh-CN" altLang="en-US" dirty="0" smtClean="0"/>
              <a:t>体系结构</a:t>
            </a:r>
            <a:endParaRPr lang="zh-CN" altLang="en-US" dirty="0"/>
          </a:p>
        </p:txBody>
      </p:sp>
      <p:sp>
        <p:nvSpPr>
          <p:cNvPr id="4" name="文本占位符 3"/>
          <p:cNvSpPr>
            <a:spLocks noGrp="1"/>
          </p:cNvSpPr>
          <p:nvPr>
            <p:ph type="body" sz="quarter" idx="10"/>
          </p:nvPr>
        </p:nvSpPr>
        <p:spPr>
          <a:xfrm>
            <a:off x="731838" y="1052513"/>
            <a:ext cx="10728326" cy="4879805"/>
          </a:xfrm>
        </p:spPr>
        <p:txBody>
          <a:bodyPr/>
          <a:lstStyle/>
          <a:p>
            <a:pPr marL="301625" indent="-301625" defTabSz="801688" fontAlgn="base">
              <a:lnSpc>
                <a:spcPts val="2700"/>
              </a:lnSpc>
              <a:spcBef>
                <a:spcPts val="0"/>
              </a:spcBef>
              <a:buSzPct val="60000"/>
            </a:pPr>
            <a:r>
              <a:rPr lang="en-US" altLang="zh-CN" dirty="0"/>
              <a:t>AArch64</a:t>
            </a:r>
            <a:r>
              <a:rPr lang="zh-CN" altLang="zh-CN" dirty="0"/>
              <a:t>状态</a:t>
            </a:r>
            <a:r>
              <a:rPr lang="zh-CN" altLang="zh-CN" dirty="0" smtClean="0"/>
              <a:t>下</a:t>
            </a:r>
            <a:r>
              <a:rPr lang="zh-CN" altLang="en-US" dirty="0" smtClean="0"/>
              <a:t>，</a:t>
            </a:r>
            <a:r>
              <a:rPr lang="zh-CN" altLang="zh-CN" dirty="0" smtClean="0"/>
              <a:t>引起异常</a:t>
            </a:r>
            <a:r>
              <a:rPr lang="zh-CN" altLang="en-US" dirty="0" smtClean="0"/>
              <a:t>的</a:t>
            </a:r>
            <a:r>
              <a:rPr lang="zh-CN" altLang="zh-CN" dirty="0"/>
              <a:t>几类事件</a:t>
            </a:r>
            <a:r>
              <a:rPr lang="zh-CN" altLang="en-US" sz="2200" dirty="0" smtClean="0">
                <a:solidFill>
                  <a:srgbClr val="000000"/>
                </a:solidFill>
                <a:cs typeface="+mn-cs"/>
              </a:rPr>
              <a:t>：</a:t>
            </a:r>
            <a:endParaRPr lang="en-US" altLang="zh-CN" sz="2200" dirty="0" smtClean="0">
              <a:solidFill>
                <a:srgbClr val="000000"/>
              </a:solidFill>
              <a:cs typeface="+mn-cs"/>
            </a:endParaRPr>
          </a:p>
          <a:p>
            <a:pPr marL="654284" lvl="1" indent="-301625" defTabSz="801688" fontAlgn="base">
              <a:lnSpc>
                <a:spcPts val="2700"/>
              </a:lnSpc>
              <a:spcBef>
                <a:spcPts val="0"/>
              </a:spcBef>
              <a:buSzPct val="60000"/>
            </a:pPr>
            <a:r>
              <a:rPr lang="zh-CN" altLang="en-US" sz="2000" dirty="0" smtClean="0">
                <a:solidFill>
                  <a:srgbClr val="000000"/>
                </a:solidFill>
              </a:rPr>
              <a:t>终止</a:t>
            </a:r>
            <a:r>
              <a:rPr lang="zh-CN" altLang="en-US" sz="2000" dirty="0">
                <a:solidFill>
                  <a:srgbClr val="000000"/>
                </a:solidFill>
              </a:rPr>
              <a:t>（</a:t>
            </a:r>
            <a:r>
              <a:rPr lang="en-US" altLang="zh-CN" sz="2000" dirty="0">
                <a:solidFill>
                  <a:srgbClr val="000000"/>
                </a:solidFill>
              </a:rPr>
              <a:t>Aborts</a:t>
            </a:r>
            <a:r>
              <a:rPr lang="zh-CN" altLang="en-US" sz="2000" dirty="0" smtClean="0">
                <a:solidFill>
                  <a:srgbClr val="000000"/>
                </a:solidFill>
              </a:rPr>
              <a:t>）</a:t>
            </a:r>
            <a:endParaRPr lang="en-US" altLang="zh-CN" sz="2000" dirty="0" smtClean="0">
              <a:solidFill>
                <a:srgbClr val="000000"/>
              </a:solidFill>
            </a:endParaRPr>
          </a:p>
          <a:p>
            <a:pPr marL="352659" lvl="1" indent="0" defTabSz="801688" fontAlgn="base">
              <a:lnSpc>
                <a:spcPts val="2700"/>
              </a:lnSpc>
              <a:spcBef>
                <a:spcPts val="0"/>
              </a:spcBef>
              <a:buSzPct val="60000"/>
              <a:buNone/>
            </a:pPr>
            <a:r>
              <a:rPr lang="zh-CN" altLang="zh-CN" dirty="0"/>
              <a:t>指令取指错误时会产生指令终止（</a:t>
            </a:r>
            <a:r>
              <a:rPr lang="en-US" altLang="zh-CN" dirty="0"/>
              <a:t>Instruction Aborts</a:t>
            </a:r>
            <a:r>
              <a:rPr lang="zh-CN" altLang="zh-CN" dirty="0"/>
              <a:t>），而数据访问错误则会引起数据终止（</a:t>
            </a:r>
            <a:r>
              <a:rPr lang="en-US" altLang="zh-CN" dirty="0"/>
              <a:t>Data Aborts</a:t>
            </a:r>
            <a:r>
              <a:rPr lang="zh-CN" altLang="zh-CN" dirty="0"/>
              <a:t>）</a:t>
            </a:r>
            <a:endParaRPr lang="en-US" altLang="zh-CN" sz="2000" dirty="0" smtClean="0">
              <a:solidFill>
                <a:srgbClr val="000000"/>
              </a:solidFill>
            </a:endParaRPr>
          </a:p>
          <a:p>
            <a:pPr marL="654284" lvl="1" indent="-301625" defTabSz="801688" fontAlgn="base">
              <a:lnSpc>
                <a:spcPts val="2700"/>
              </a:lnSpc>
              <a:spcBef>
                <a:spcPts val="0"/>
              </a:spcBef>
              <a:buSzPct val="60000"/>
            </a:pPr>
            <a:r>
              <a:rPr lang="zh-CN" altLang="en-US" sz="2000" dirty="0" smtClean="0">
                <a:solidFill>
                  <a:srgbClr val="000000"/>
                </a:solidFill>
              </a:rPr>
              <a:t>复位</a:t>
            </a:r>
            <a:r>
              <a:rPr lang="zh-CN" altLang="en-US" sz="2000" dirty="0">
                <a:solidFill>
                  <a:srgbClr val="000000"/>
                </a:solidFill>
              </a:rPr>
              <a:t>（</a:t>
            </a:r>
            <a:r>
              <a:rPr lang="en-US" altLang="zh-CN" sz="2000" dirty="0">
                <a:solidFill>
                  <a:srgbClr val="000000"/>
                </a:solidFill>
              </a:rPr>
              <a:t>Reset</a:t>
            </a:r>
            <a:r>
              <a:rPr lang="zh-CN" altLang="en-US" sz="2000" dirty="0" smtClean="0">
                <a:solidFill>
                  <a:srgbClr val="000000"/>
                </a:solidFill>
              </a:rPr>
              <a:t>）</a:t>
            </a:r>
            <a:endParaRPr lang="en-US" altLang="zh-CN" sz="2000" dirty="0" smtClean="0">
              <a:solidFill>
                <a:srgbClr val="000000"/>
              </a:solidFill>
            </a:endParaRPr>
          </a:p>
          <a:p>
            <a:pPr marL="352659" lvl="1" indent="0" defTabSz="801688" fontAlgn="base">
              <a:lnSpc>
                <a:spcPts val="2700"/>
              </a:lnSpc>
              <a:spcBef>
                <a:spcPts val="0"/>
              </a:spcBef>
              <a:buSzPct val="60000"/>
              <a:buNone/>
            </a:pPr>
            <a:r>
              <a:rPr lang="zh-CN" altLang="zh-CN" dirty="0"/>
              <a:t>复位异常是最高等级的异常，并且不能被屏蔽。所有处理单元在系统复位之后总是转至最高异常等级执行复位异常，并初始化系统</a:t>
            </a:r>
            <a:endParaRPr lang="en-US" altLang="zh-CN" sz="2000" dirty="0" smtClean="0">
              <a:solidFill>
                <a:srgbClr val="000000"/>
              </a:solidFill>
            </a:endParaRPr>
          </a:p>
          <a:p>
            <a:pPr marL="654284" lvl="1" indent="-301625" defTabSz="801688" fontAlgn="base">
              <a:lnSpc>
                <a:spcPts val="2700"/>
              </a:lnSpc>
              <a:spcBef>
                <a:spcPts val="0"/>
              </a:spcBef>
              <a:buSzPct val="60000"/>
            </a:pPr>
            <a:r>
              <a:rPr lang="zh-CN" altLang="en-US" sz="2000" dirty="0" smtClean="0">
                <a:solidFill>
                  <a:srgbClr val="000000"/>
                </a:solidFill>
              </a:rPr>
              <a:t>执行</a:t>
            </a:r>
            <a:r>
              <a:rPr lang="zh-CN" altLang="en-US" sz="2000" dirty="0">
                <a:solidFill>
                  <a:srgbClr val="000000"/>
                </a:solidFill>
              </a:rPr>
              <a:t>异常产生</a:t>
            </a:r>
            <a:r>
              <a:rPr lang="zh-CN" altLang="en-US" sz="2000" dirty="0" smtClean="0">
                <a:solidFill>
                  <a:srgbClr val="000000"/>
                </a:solidFill>
              </a:rPr>
              <a:t>指令</a:t>
            </a:r>
            <a:endParaRPr lang="en-US" altLang="zh-CN" sz="2000" dirty="0" smtClean="0">
              <a:solidFill>
                <a:srgbClr val="000000"/>
              </a:solidFill>
            </a:endParaRPr>
          </a:p>
          <a:p>
            <a:pPr marL="352659" lvl="1" indent="0" defTabSz="801688" fontAlgn="base">
              <a:lnSpc>
                <a:spcPts val="2700"/>
              </a:lnSpc>
              <a:spcBef>
                <a:spcPts val="0"/>
              </a:spcBef>
              <a:buSzPct val="60000"/>
              <a:buNone/>
            </a:pPr>
            <a:r>
              <a:rPr lang="zh-CN" altLang="zh-CN" dirty="0"/>
              <a:t>异常产生指令（</a:t>
            </a:r>
            <a:r>
              <a:rPr lang="en-US" altLang="zh-CN" dirty="0"/>
              <a:t>Exception generating instructions</a:t>
            </a:r>
            <a:r>
              <a:rPr lang="zh-CN" altLang="zh-CN" dirty="0"/>
              <a:t>）就是一般所说的系统调用指令，因而执行异常产生指令将引起软中断</a:t>
            </a:r>
            <a:endParaRPr lang="en-US" altLang="zh-CN" sz="2000" dirty="0">
              <a:solidFill>
                <a:srgbClr val="000000"/>
              </a:solidFill>
            </a:endParaRPr>
          </a:p>
          <a:p>
            <a:pPr marL="654284" lvl="1" indent="-301625" defTabSz="801688" fontAlgn="base">
              <a:lnSpc>
                <a:spcPts val="2700"/>
              </a:lnSpc>
              <a:spcBef>
                <a:spcPts val="0"/>
              </a:spcBef>
              <a:buSzPct val="60000"/>
            </a:pPr>
            <a:r>
              <a:rPr lang="zh-CN" altLang="en-US" sz="2000" dirty="0">
                <a:solidFill>
                  <a:srgbClr val="000000"/>
                </a:solidFill>
              </a:rPr>
              <a:t>中断（</a:t>
            </a:r>
            <a:r>
              <a:rPr lang="en-US" altLang="zh-CN" sz="2000" dirty="0">
                <a:solidFill>
                  <a:srgbClr val="000000"/>
                </a:solidFill>
              </a:rPr>
              <a:t>Interrupts</a:t>
            </a:r>
            <a:r>
              <a:rPr lang="zh-CN" altLang="en-US" sz="2000" dirty="0" smtClean="0">
                <a:solidFill>
                  <a:srgbClr val="000000"/>
                </a:solidFill>
              </a:rPr>
              <a:t>）</a:t>
            </a:r>
            <a:endParaRPr lang="en-US" altLang="zh-CN" sz="2000" dirty="0" smtClean="0">
              <a:solidFill>
                <a:srgbClr val="000000"/>
              </a:solidFill>
            </a:endParaRPr>
          </a:p>
          <a:p>
            <a:pPr marL="352659" lvl="1" indent="0" defTabSz="801688" fontAlgn="base">
              <a:lnSpc>
                <a:spcPts val="2700"/>
              </a:lnSpc>
              <a:spcBef>
                <a:spcPts val="0"/>
              </a:spcBef>
              <a:buSzPct val="60000"/>
              <a:buNone/>
            </a:pPr>
            <a:r>
              <a:rPr lang="en-US" altLang="zh-CN" sz="2000" dirty="0" smtClean="0">
                <a:solidFill>
                  <a:srgbClr val="000000"/>
                </a:solidFill>
              </a:rPr>
              <a:t>ARMv8-A</a:t>
            </a:r>
            <a:r>
              <a:rPr lang="zh-CN" altLang="en-US" sz="2000" dirty="0">
                <a:solidFill>
                  <a:srgbClr val="000000"/>
                </a:solidFill>
              </a:rPr>
              <a:t>架构也支持两种中断：</a:t>
            </a:r>
            <a:r>
              <a:rPr lang="en-US" altLang="zh-CN" sz="2000" dirty="0">
                <a:solidFill>
                  <a:srgbClr val="000000"/>
                </a:solidFill>
              </a:rPr>
              <a:t>IRQ</a:t>
            </a:r>
            <a:r>
              <a:rPr lang="zh-CN" altLang="en-US" sz="2000" dirty="0">
                <a:solidFill>
                  <a:srgbClr val="000000"/>
                </a:solidFill>
              </a:rPr>
              <a:t>和</a:t>
            </a:r>
            <a:r>
              <a:rPr lang="en-US" altLang="zh-CN" sz="2000" dirty="0">
                <a:solidFill>
                  <a:srgbClr val="000000"/>
                </a:solidFill>
              </a:rPr>
              <a:t>FIQ</a:t>
            </a:r>
            <a:r>
              <a:rPr lang="zh-CN" altLang="en-US" sz="2000" dirty="0">
                <a:solidFill>
                  <a:srgbClr val="000000"/>
                </a:solidFill>
              </a:rPr>
              <a:t>，后者比前者优先级更高。除了某些加载多个数值的指令可以被中断打断外，中断响应一定是发生在开中断状态下当前指令执行结束之后。</a:t>
            </a:r>
          </a:p>
          <a:p>
            <a:pPr marL="352659" lvl="1" indent="0" defTabSz="801688" fontAlgn="base">
              <a:lnSpc>
                <a:spcPts val="2700"/>
              </a:lnSpc>
              <a:spcBef>
                <a:spcPts val="0"/>
              </a:spcBef>
              <a:buSzPct val="60000"/>
              <a:buNone/>
            </a:pPr>
            <a:r>
              <a:rPr lang="zh-CN" altLang="en-US" sz="2000" dirty="0">
                <a:solidFill>
                  <a:srgbClr val="000000"/>
                </a:solidFill>
              </a:rPr>
              <a:t>由于</a:t>
            </a:r>
            <a:r>
              <a:rPr lang="en-US" altLang="zh-CN" sz="2000" dirty="0">
                <a:solidFill>
                  <a:srgbClr val="000000"/>
                </a:solidFill>
              </a:rPr>
              <a:t>IRQ</a:t>
            </a:r>
            <a:r>
              <a:rPr lang="zh-CN" altLang="en-US" sz="2000" dirty="0">
                <a:solidFill>
                  <a:srgbClr val="000000"/>
                </a:solidFill>
              </a:rPr>
              <a:t>和</a:t>
            </a:r>
            <a:r>
              <a:rPr lang="en-US" altLang="zh-CN" sz="2000" dirty="0">
                <a:solidFill>
                  <a:srgbClr val="000000"/>
                </a:solidFill>
              </a:rPr>
              <a:t>FIQ</a:t>
            </a:r>
            <a:r>
              <a:rPr lang="zh-CN" altLang="en-US" sz="2000" dirty="0">
                <a:solidFill>
                  <a:srgbClr val="000000"/>
                </a:solidFill>
              </a:rPr>
              <a:t>中断的发生都不是直接由软件执行引起的，因而都属于异步异常。</a:t>
            </a:r>
          </a:p>
          <a:p>
            <a:pPr marL="352659" lvl="1" indent="0" defTabSz="801688" fontAlgn="base">
              <a:lnSpc>
                <a:spcPts val="2700"/>
              </a:lnSpc>
              <a:spcBef>
                <a:spcPts val="0"/>
              </a:spcBef>
              <a:buSzPct val="60000"/>
              <a:buNone/>
            </a:pPr>
            <a:endParaRPr lang="en-US" altLang="zh-CN" sz="2000" dirty="0" smtClean="0">
              <a:solidFill>
                <a:srgbClr val="000000"/>
              </a:solidFill>
            </a:endParaRPr>
          </a:p>
          <a:p>
            <a:pPr marL="654284" lvl="1" indent="-301625" defTabSz="801688" fontAlgn="base">
              <a:lnSpc>
                <a:spcPts val="2700"/>
              </a:lnSpc>
              <a:spcBef>
                <a:spcPts val="0"/>
              </a:spcBef>
              <a:buSzPct val="60000"/>
            </a:pPr>
            <a:endParaRPr lang="zh-CN" altLang="en-US" sz="2000" dirty="0">
              <a:solidFill>
                <a:srgbClr val="000000"/>
              </a:solidFill>
            </a:endParaRPr>
          </a:p>
        </p:txBody>
      </p:sp>
    </p:spTree>
    <p:extLst>
      <p:ext uri="{BB962C8B-B14F-4D97-AF65-F5344CB8AC3E}">
        <p14:creationId xmlns:p14="http://schemas.microsoft.com/office/powerpoint/2010/main" val="5800678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a:t>
            </a:r>
            <a:r>
              <a:rPr lang="en-US" altLang="zh-CN" smtClean="0"/>
              <a:t>ARMv8</a:t>
            </a:r>
            <a:r>
              <a:rPr lang="zh-CN" altLang="en-US" smtClean="0"/>
              <a:t>架构的处理器体系结构</a:t>
            </a:r>
            <a:endParaRPr lang="zh-CN" altLang="en-US" dirty="0"/>
          </a:p>
        </p:txBody>
      </p:sp>
      <p:sp>
        <p:nvSpPr>
          <p:cNvPr id="4" name="文本占位符 3"/>
          <p:cNvSpPr>
            <a:spLocks noGrp="1"/>
          </p:cNvSpPr>
          <p:nvPr>
            <p:ph type="body" sz="quarter" idx="10"/>
          </p:nvPr>
        </p:nvSpPr>
        <p:spPr/>
        <p:txBody>
          <a:bodyPr/>
          <a:lstStyle/>
          <a:p>
            <a:r>
              <a:rPr lang="en-US" altLang="zh-CN" smtClean="0"/>
              <a:t>ARMv8-A</a:t>
            </a:r>
            <a:r>
              <a:rPr lang="zh-CN" altLang="en-US" smtClean="0"/>
              <a:t>的异常处理：</a:t>
            </a:r>
            <a:endParaRPr lang="en-US" altLang="zh-CN" smtClean="0"/>
          </a:p>
          <a:p>
            <a:pPr lvl="1"/>
            <a:r>
              <a:rPr lang="zh-CN" altLang="en-US" smtClean="0"/>
              <a:t>首先更新备份程序状态寄存器</a:t>
            </a:r>
            <a:r>
              <a:rPr lang="en-US" altLang="zh-CN" smtClean="0"/>
              <a:t>SPSR_ELn</a:t>
            </a:r>
            <a:r>
              <a:rPr lang="zh-CN" altLang="en-US" smtClean="0"/>
              <a:t>，以保存异常处理结束返回时恢复现场必须的</a:t>
            </a:r>
            <a:r>
              <a:rPr lang="en-US" altLang="zh-CN" smtClean="0"/>
              <a:t>PSTATE</a:t>
            </a:r>
            <a:r>
              <a:rPr lang="zh-CN" altLang="en-US" smtClean="0"/>
              <a:t>信息。</a:t>
            </a:r>
          </a:p>
          <a:p>
            <a:pPr lvl="1"/>
            <a:r>
              <a:rPr lang="zh-CN" altLang="en-US" smtClean="0"/>
              <a:t>用新的处理器状态信息更新程序状态</a:t>
            </a:r>
            <a:r>
              <a:rPr lang="en-US" altLang="zh-CN" smtClean="0"/>
              <a:t>PSTATE</a:t>
            </a:r>
            <a:r>
              <a:rPr lang="zh-CN" altLang="en-US" smtClean="0"/>
              <a:t>。如果需要，通过此步可以提升异常等级。</a:t>
            </a:r>
          </a:p>
          <a:p>
            <a:pPr lvl="1"/>
            <a:r>
              <a:rPr lang="zh-CN" altLang="en-US" smtClean="0"/>
              <a:t>将异常处理结束返回的地址保存在异常链接寄存器</a:t>
            </a:r>
            <a:r>
              <a:rPr lang="en-US" altLang="zh-CN" smtClean="0"/>
              <a:t>ELR_ELn</a:t>
            </a:r>
            <a:r>
              <a:rPr lang="zh-CN" altLang="en-US" smtClean="0"/>
              <a:t>中。</a:t>
            </a:r>
            <a:endParaRPr lang="zh-CN" altLang="en-US" dirty="0"/>
          </a:p>
        </p:txBody>
      </p:sp>
      <p:pic>
        <p:nvPicPr>
          <p:cNvPr id="2" name="图片 1"/>
          <p:cNvPicPr>
            <a:picLocks noChangeAspect="1"/>
          </p:cNvPicPr>
          <p:nvPr/>
        </p:nvPicPr>
        <p:blipFill>
          <a:blip r:embed="rId2"/>
          <a:stretch>
            <a:fillRect/>
          </a:stretch>
        </p:blipFill>
        <p:spPr>
          <a:xfrm>
            <a:off x="4422565" y="3535680"/>
            <a:ext cx="1816161" cy="2665095"/>
          </a:xfrm>
          <a:prstGeom prst="rect">
            <a:avLst/>
          </a:prstGeom>
        </p:spPr>
      </p:pic>
    </p:spTree>
    <p:extLst>
      <p:ext uri="{BB962C8B-B14F-4D97-AF65-F5344CB8AC3E}">
        <p14:creationId xmlns:p14="http://schemas.microsoft.com/office/powerpoint/2010/main" val="2385075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a:t>
            </a:r>
            <a:r>
              <a:rPr lang="en-US" altLang="zh-CN" smtClean="0"/>
              <a:t>ARMv8</a:t>
            </a:r>
            <a:r>
              <a:rPr lang="zh-CN" altLang="en-US" smtClean="0"/>
              <a:t>架构的处理器体系结构</a:t>
            </a:r>
            <a:endParaRPr lang="zh-CN" altLang="en-US" dirty="0"/>
          </a:p>
        </p:txBody>
      </p:sp>
      <p:sp>
        <p:nvSpPr>
          <p:cNvPr id="4" name="文本占位符 3"/>
          <p:cNvSpPr>
            <a:spLocks noGrp="1"/>
          </p:cNvSpPr>
          <p:nvPr>
            <p:ph type="body" sz="quarter" idx="10"/>
          </p:nvPr>
        </p:nvSpPr>
        <p:spPr/>
        <p:txBody>
          <a:bodyPr/>
          <a:lstStyle/>
          <a:p>
            <a:r>
              <a:rPr lang="en-US" altLang="zh-CN" smtClean="0"/>
              <a:t>IRQ/FIQ/SError</a:t>
            </a:r>
            <a:r>
              <a:rPr lang="zh-CN" altLang="en-US" smtClean="0"/>
              <a:t>路由流程图：</a:t>
            </a:r>
            <a:endParaRPr lang="zh-CN" altLang="en-US" dirty="0"/>
          </a:p>
        </p:txBody>
      </p:sp>
      <p:pic>
        <p:nvPicPr>
          <p:cNvPr id="2" name="图片 1"/>
          <p:cNvPicPr>
            <a:picLocks noChangeAspect="1"/>
          </p:cNvPicPr>
          <p:nvPr/>
        </p:nvPicPr>
        <p:blipFill rotWithShape="1">
          <a:blip r:embed="rId2"/>
          <a:srcRect t="3132" r="14701" b="2916"/>
          <a:stretch/>
        </p:blipFill>
        <p:spPr>
          <a:xfrm>
            <a:off x="2186610" y="1577479"/>
            <a:ext cx="5724635" cy="4673173"/>
          </a:xfrm>
          <a:prstGeom prst="rect">
            <a:avLst/>
          </a:prstGeom>
        </p:spPr>
      </p:pic>
    </p:spTree>
    <p:extLst>
      <p:ext uri="{BB962C8B-B14F-4D97-AF65-F5344CB8AC3E}">
        <p14:creationId xmlns:p14="http://schemas.microsoft.com/office/powerpoint/2010/main" val="1719285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基于</a:t>
            </a:r>
            <a:r>
              <a:rPr lang="en-US" altLang="zh-CN" dirty="0"/>
              <a:t>ARMv8</a:t>
            </a:r>
            <a:r>
              <a:rPr lang="zh-CN" altLang="en-US" dirty="0"/>
              <a:t>架构的处理器</a:t>
            </a:r>
            <a:r>
              <a:rPr lang="zh-CN" altLang="en-US" dirty="0" smtClean="0"/>
              <a:t>体系结构</a:t>
            </a:r>
            <a:endParaRPr lang="zh-CN" altLang="en-US" dirty="0"/>
          </a:p>
        </p:txBody>
      </p:sp>
      <p:sp>
        <p:nvSpPr>
          <p:cNvPr id="4" name="文本占位符 3"/>
          <p:cNvSpPr>
            <a:spLocks noGrp="1"/>
          </p:cNvSpPr>
          <p:nvPr>
            <p:ph type="body" sz="quarter" idx="10"/>
          </p:nvPr>
        </p:nvSpPr>
        <p:spPr/>
        <p:txBody>
          <a:bodyPr/>
          <a:lstStyle/>
          <a:p>
            <a:pPr marL="301625" indent="-301625" defTabSz="801688" fontAlgn="base">
              <a:lnSpc>
                <a:spcPts val="2700"/>
              </a:lnSpc>
              <a:spcBef>
                <a:spcPts val="0"/>
              </a:spcBef>
              <a:buSzPct val="60000"/>
            </a:pPr>
            <a:r>
              <a:rPr lang="en-US" altLang="zh-CN" dirty="0" smtClean="0"/>
              <a:t>ARMv8-A</a:t>
            </a:r>
            <a:r>
              <a:rPr lang="zh-CN" altLang="en-US" dirty="0"/>
              <a:t>的异常处理</a:t>
            </a:r>
            <a:r>
              <a:rPr lang="zh-CN" altLang="en-US" sz="2200" dirty="0" smtClean="0">
                <a:solidFill>
                  <a:srgbClr val="000000"/>
                </a:solidFill>
                <a:cs typeface="+mn-cs"/>
              </a:rPr>
              <a:t>：</a:t>
            </a:r>
            <a:endParaRPr lang="en-US" altLang="zh-CN" sz="2200" dirty="0" smtClean="0">
              <a:solidFill>
                <a:srgbClr val="000000"/>
              </a:solidFill>
              <a:cs typeface="+mn-cs"/>
            </a:endParaRPr>
          </a:p>
        </p:txBody>
      </p:sp>
      <p:graphicFrame>
        <p:nvGraphicFramePr>
          <p:cNvPr id="5" name="表格 4"/>
          <p:cNvGraphicFramePr>
            <a:graphicFrameLocks noGrp="1"/>
          </p:cNvGraphicFramePr>
          <p:nvPr>
            <p:extLst>
              <p:ext uri="{D42A27DB-BD31-4B8C-83A1-F6EECF244321}">
                <p14:modId xmlns:p14="http://schemas.microsoft.com/office/powerpoint/2010/main" val="2499335798"/>
              </p:ext>
            </p:extLst>
          </p:nvPr>
        </p:nvGraphicFramePr>
        <p:xfrm>
          <a:off x="731838" y="1483516"/>
          <a:ext cx="10728326" cy="4008272"/>
        </p:xfrm>
        <a:graphic>
          <a:graphicData uri="http://schemas.openxmlformats.org/drawingml/2006/table">
            <a:tbl>
              <a:tblPr/>
              <a:tblGrid>
                <a:gridCol w="2926278"/>
                <a:gridCol w="2451449"/>
                <a:gridCol w="1783533"/>
                <a:gridCol w="1783533"/>
                <a:gridCol w="1783533"/>
              </a:tblGrid>
              <a:tr h="780136">
                <a:tc rowSpan="2">
                  <a:txBody>
                    <a:bodyPr/>
                    <a:lstStyle/>
                    <a:p>
                      <a:pPr algn="ctr"/>
                      <a:r>
                        <a:rPr lang="zh-CN" altLang="en-US" sz="1800" baseline="0" dirty="0">
                          <a:solidFill>
                            <a:schemeClr val="bg1"/>
                          </a:solidFill>
                          <a:effectLst/>
                          <a:latin typeface="Huawei Sans" panose="020C0503030203020204" pitchFamily="34" charset="0"/>
                          <a:ea typeface="方正兰亭黑简体" panose="02000000000000000000" pitchFamily="2" charset="-122"/>
                        </a:rPr>
                        <a:t>异常进入满足以下条件</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gridSpan="4">
                  <a:txBody>
                    <a:bodyPr/>
                    <a:lstStyle/>
                    <a:p>
                      <a:pPr algn="ctr"/>
                      <a:r>
                        <a:rPr lang="zh-CN" altLang="en-US" sz="1800" baseline="0" dirty="0">
                          <a:solidFill>
                            <a:schemeClr val="bg1"/>
                          </a:solidFill>
                          <a:effectLst/>
                          <a:latin typeface="Huawei Sans" panose="020C0503030203020204" pitchFamily="34" charset="0"/>
                          <a:ea typeface="方正兰亭黑简体" panose="02000000000000000000" pitchFamily="2" charset="-122"/>
                        </a:rPr>
                        <a:t>向量地址偏移表</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780136">
                <a:tc vMerge="1">
                  <a:txBody>
                    <a:bodyPr/>
                    <a:lstStyle/>
                    <a:p>
                      <a:endParaRPr lang="zh-CN" altLang="en-US"/>
                    </a:p>
                  </a:txBody>
                  <a:tcPr/>
                </a:tc>
                <a:tc>
                  <a:txBody>
                    <a:bodyPr/>
                    <a:lstStyle/>
                    <a:p>
                      <a:pPr algn="ctr"/>
                      <a:r>
                        <a:rPr lang="en-US" sz="1600" baseline="0" dirty="0" smtClean="0">
                          <a:solidFill>
                            <a:srgbClr val="000000"/>
                          </a:solidFill>
                          <a:effectLst/>
                          <a:latin typeface="Huawei Sans" panose="020C0503030203020204" pitchFamily="34" charset="0"/>
                          <a:ea typeface="方正兰亭黑简体" panose="02000000000000000000" pitchFamily="2" charset="-122"/>
                        </a:rPr>
                        <a:t>Synchronous(</a:t>
                      </a:r>
                      <a:r>
                        <a:rPr lang="zh-CN" altLang="en-US" sz="1600" baseline="0" dirty="0">
                          <a:solidFill>
                            <a:srgbClr val="000000"/>
                          </a:solidFill>
                          <a:effectLst/>
                          <a:latin typeface="Huawei Sans" panose="020C0503030203020204" pitchFamily="34" charset="0"/>
                          <a:ea typeface="方正兰亭黑简体" panose="02000000000000000000" pitchFamily="2" charset="-122"/>
                        </a:rPr>
                        <a:t>同步异常</a:t>
                      </a:r>
                      <a:r>
                        <a:rPr lang="en-US" altLang="zh-CN" sz="1600" baseline="0" dirty="0">
                          <a:solidFill>
                            <a:srgbClr val="000000"/>
                          </a:solidFill>
                          <a:effectLst/>
                          <a:latin typeface="Huawei Sans" panose="020C0503030203020204" pitchFamily="34" charset="0"/>
                          <a:ea typeface="方正兰亭黑简体" panose="02000000000000000000" pitchFamily="2" charset="-122"/>
                        </a:rPr>
                        <a:t>)</a:t>
                      </a:r>
                      <a:endParaRPr lang="zh-CN" altLang="en-US" sz="1600" baseline="0" dirty="0">
                        <a:solidFill>
                          <a:srgbClr val="000000"/>
                        </a:solidFill>
                        <a:effectLst/>
                        <a:latin typeface="Huawei Sans" panose="020C0503030203020204" pitchFamily="34" charset="0"/>
                        <a:ea typeface="方正兰亭黑简体" panose="02000000000000000000" pitchFamily="2" charset="-122"/>
                      </a:endParaRP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600" baseline="0" dirty="0" smtClean="0">
                          <a:solidFill>
                            <a:srgbClr val="000000"/>
                          </a:solidFill>
                          <a:effectLst/>
                          <a:latin typeface="Huawei Sans" panose="020C0503030203020204" pitchFamily="34" charset="0"/>
                          <a:ea typeface="方正兰亭黑简体" panose="02000000000000000000" pitchFamily="2" charset="-122"/>
                        </a:rPr>
                        <a:t>IRQ|| </a:t>
                      </a:r>
                      <a:r>
                        <a:rPr lang="en-US" sz="1600" baseline="0" dirty="0" err="1">
                          <a:solidFill>
                            <a:srgbClr val="000000"/>
                          </a:solidFill>
                          <a:effectLst/>
                          <a:latin typeface="Huawei Sans" panose="020C0503030203020204" pitchFamily="34" charset="0"/>
                          <a:ea typeface="方正兰亭黑简体" panose="02000000000000000000" pitchFamily="2" charset="-122"/>
                        </a:rPr>
                        <a:t>vIRQ</a:t>
                      </a:r>
                      <a:endParaRPr lang="en-US" sz="1600" baseline="0" dirty="0">
                        <a:solidFill>
                          <a:srgbClr val="000000"/>
                        </a:solidFill>
                        <a:effectLst/>
                        <a:latin typeface="Huawei Sans" panose="020C0503030203020204" pitchFamily="34" charset="0"/>
                        <a:ea typeface="方正兰亭黑简体" panose="02000000000000000000" pitchFamily="2" charset="-122"/>
                      </a:endParaRP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600" baseline="0" dirty="0" smtClean="0">
                          <a:solidFill>
                            <a:srgbClr val="000000"/>
                          </a:solidFill>
                          <a:effectLst/>
                          <a:latin typeface="Huawei Sans" panose="020C0503030203020204" pitchFamily="34" charset="0"/>
                          <a:ea typeface="方正兰亭黑简体" panose="02000000000000000000" pitchFamily="2" charset="-122"/>
                        </a:rPr>
                        <a:t>FIQ|| </a:t>
                      </a:r>
                      <a:r>
                        <a:rPr lang="en-US" sz="1600" baseline="0" dirty="0" err="1">
                          <a:solidFill>
                            <a:srgbClr val="000000"/>
                          </a:solidFill>
                          <a:effectLst/>
                          <a:latin typeface="Huawei Sans" panose="020C0503030203020204" pitchFamily="34" charset="0"/>
                          <a:ea typeface="方正兰亭黑简体" panose="02000000000000000000" pitchFamily="2" charset="-122"/>
                        </a:rPr>
                        <a:t>vFIQ</a:t>
                      </a:r>
                      <a:endParaRPr lang="en-US" sz="1600" baseline="0" dirty="0">
                        <a:solidFill>
                          <a:srgbClr val="000000"/>
                        </a:solidFill>
                        <a:effectLst/>
                        <a:latin typeface="Huawei Sans" panose="020C0503030203020204" pitchFamily="34" charset="0"/>
                        <a:ea typeface="方正兰亭黑简体" panose="02000000000000000000" pitchFamily="2" charset="-122"/>
                      </a:endParaRP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600" baseline="0" dirty="0" smtClean="0">
                          <a:solidFill>
                            <a:srgbClr val="000000"/>
                          </a:solidFill>
                          <a:effectLst/>
                          <a:latin typeface="Huawei Sans" panose="020C0503030203020204" pitchFamily="34" charset="0"/>
                          <a:ea typeface="方正兰亭黑简体" panose="02000000000000000000" pitchFamily="2" charset="-122"/>
                        </a:rPr>
                        <a:t>SError|| </a:t>
                      </a:r>
                      <a:r>
                        <a:rPr lang="en-US" sz="1600" baseline="0" dirty="0">
                          <a:solidFill>
                            <a:srgbClr val="000000"/>
                          </a:solidFill>
                          <a:effectLst/>
                          <a:latin typeface="Huawei Sans" panose="020C0503030203020204" pitchFamily="34" charset="0"/>
                          <a:ea typeface="方正兰亭黑简体" panose="02000000000000000000" pitchFamily="2" charset="-122"/>
                        </a:rPr>
                        <a:t>vSError</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612000">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SP =&gt; </a:t>
                      </a:r>
                      <a:r>
                        <a:rPr lang="en-US" sz="1300" baseline="0" dirty="0" smtClean="0">
                          <a:solidFill>
                            <a:srgbClr val="000000"/>
                          </a:solidFill>
                          <a:effectLst/>
                          <a:latin typeface="Huawei Sans" panose="020C0503030203020204" pitchFamily="34" charset="0"/>
                          <a:ea typeface="方正兰亭黑简体" panose="02000000000000000000" pitchFamily="2" charset="-122"/>
                        </a:rPr>
                        <a:t>SP_EL0 &amp;&amp;</a:t>
                      </a:r>
                      <a:r>
                        <a:rPr lang="en-US" sz="1300" baseline="0" dirty="0">
                          <a:solidFill>
                            <a:srgbClr val="000000"/>
                          </a:solidFill>
                          <a:effectLst/>
                          <a:latin typeface="Huawei Sans" panose="020C0503030203020204" pitchFamily="34" charset="0"/>
                          <a:ea typeface="方正兰亭黑简体" panose="02000000000000000000" pitchFamily="2" charset="-122"/>
                        </a:rPr>
                        <a:t> </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从</a:t>
                      </a:r>
                      <a:r>
                        <a:rPr lang="en-US" sz="1300" baseline="0" dirty="0">
                          <a:solidFill>
                            <a:srgbClr val="000000"/>
                          </a:solidFill>
                          <a:effectLst/>
                          <a:latin typeface="Huawei Sans" panose="020C0503030203020204" pitchFamily="34" charset="0"/>
                          <a:ea typeface="方正兰亭黑简体" panose="02000000000000000000" pitchFamily="2" charset="-122"/>
                        </a:rPr>
                        <a:t>Current EL</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来</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300" baseline="0" dirty="0">
                          <a:solidFill>
                            <a:srgbClr val="000000"/>
                          </a:solidFill>
                          <a:effectLst/>
                          <a:latin typeface="Huawei Sans" panose="020C0503030203020204" pitchFamily="34" charset="0"/>
                          <a:ea typeface="方正兰亭黑简体" panose="02000000000000000000" pitchFamily="2" charset="-122"/>
                        </a:rPr>
                        <a:t>0x000</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300" baseline="0" dirty="0">
                          <a:solidFill>
                            <a:srgbClr val="000000"/>
                          </a:solidFill>
                          <a:effectLst/>
                          <a:latin typeface="Huawei Sans" panose="020C0503030203020204" pitchFamily="34" charset="0"/>
                          <a:ea typeface="方正兰亭黑简体" panose="02000000000000000000" pitchFamily="2" charset="-122"/>
                        </a:rPr>
                        <a:t>0x080</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300" baseline="0" dirty="0">
                          <a:solidFill>
                            <a:srgbClr val="000000"/>
                          </a:solidFill>
                          <a:effectLst/>
                          <a:latin typeface="Huawei Sans" panose="020C0503030203020204" pitchFamily="34" charset="0"/>
                          <a:ea typeface="方正兰亭黑简体" panose="02000000000000000000" pitchFamily="2" charset="-122"/>
                        </a:rPr>
                        <a:t>0x100</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300" baseline="0" dirty="0">
                          <a:solidFill>
                            <a:srgbClr val="000000"/>
                          </a:solidFill>
                          <a:effectLst/>
                          <a:latin typeface="Huawei Sans" panose="020C0503030203020204" pitchFamily="34" charset="0"/>
                          <a:ea typeface="方正兰亭黑简体" panose="02000000000000000000" pitchFamily="2" charset="-122"/>
                        </a:rPr>
                        <a:t>0x180</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612000">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SP =&gt; </a:t>
                      </a:r>
                      <a:r>
                        <a:rPr lang="en-US" sz="1300" baseline="0" dirty="0" err="1" smtClean="0">
                          <a:solidFill>
                            <a:srgbClr val="000000"/>
                          </a:solidFill>
                          <a:effectLst/>
                          <a:latin typeface="Huawei Sans" panose="020C0503030203020204" pitchFamily="34" charset="0"/>
                          <a:ea typeface="方正兰亭黑简体" panose="02000000000000000000" pitchFamily="2" charset="-122"/>
                        </a:rPr>
                        <a:t>SP_Elx</a:t>
                      </a:r>
                      <a:r>
                        <a:rPr lang="en-US" sz="1300" baseline="0" dirty="0" smtClean="0">
                          <a:solidFill>
                            <a:srgbClr val="000000"/>
                          </a:solidFill>
                          <a:effectLst/>
                          <a:latin typeface="Huawei Sans" panose="020C0503030203020204" pitchFamily="34" charset="0"/>
                          <a:ea typeface="方正兰亭黑简体" panose="02000000000000000000" pitchFamily="2" charset="-122"/>
                        </a:rPr>
                        <a:t> &amp;&amp;</a:t>
                      </a:r>
                      <a:r>
                        <a:rPr lang="en-US" sz="1300" baseline="0" dirty="0">
                          <a:solidFill>
                            <a:srgbClr val="000000"/>
                          </a:solidFill>
                          <a:effectLst/>
                          <a:latin typeface="Huawei Sans" panose="020C0503030203020204" pitchFamily="34" charset="0"/>
                          <a:ea typeface="方正兰亭黑简体" panose="02000000000000000000" pitchFamily="2" charset="-122"/>
                        </a:rPr>
                        <a:t> </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从</a:t>
                      </a:r>
                      <a:r>
                        <a:rPr lang="en-US" sz="1300" baseline="0" dirty="0">
                          <a:solidFill>
                            <a:srgbClr val="000000"/>
                          </a:solidFill>
                          <a:effectLst/>
                          <a:latin typeface="Huawei Sans" panose="020C0503030203020204" pitchFamily="34" charset="0"/>
                          <a:ea typeface="方正兰亭黑简体" panose="02000000000000000000" pitchFamily="2" charset="-122"/>
                        </a:rPr>
                        <a:t>Current EL</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来</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300" baseline="0">
                          <a:solidFill>
                            <a:srgbClr val="000000"/>
                          </a:solidFill>
                          <a:effectLst/>
                          <a:latin typeface="Huawei Sans" panose="020C0503030203020204" pitchFamily="34" charset="0"/>
                          <a:ea typeface="方正兰亭黑简体" panose="02000000000000000000" pitchFamily="2" charset="-122"/>
                        </a:rPr>
                        <a:t>0x200</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300" baseline="0">
                          <a:solidFill>
                            <a:srgbClr val="000000"/>
                          </a:solidFill>
                          <a:effectLst/>
                          <a:latin typeface="Huawei Sans" panose="020C0503030203020204" pitchFamily="34" charset="0"/>
                          <a:ea typeface="方正兰亭黑简体" panose="02000000000000000000" pitchFamily="2" charset="-122"/>
                        </a:rPr>
                        <a:t>0x280</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300" baseline="0" dirty="0">
                          <a:solidFill>
                            <a:srgbClr val="000000"/>
                          </a:solidFill>
                          <a:effectLst/>
                          <a:latin typeface="Huawei Sans" panose="020C0503030203020204" pitchFamily="34" charset="0"/>
                          <a:ea typeface="方正兰亭黑简体" panose="02000000000000000000" pitchFamily="2" charset="-122"/>
                        </a:rPr>
                        <a:t>0x300</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300" baseline="0" dirty="0">
                          <a:solidFill>
                            <a:srgbClr val="000000"/>
                          </a:solidFill>
                          <a:effectLst/>
                          <a:latin typeface="Huawei Sans" panose="020C0503030203020204" pitchFamily="34" charset="0"/>
                          <a:ea typeface="方正兰亭黑简体" panose="02000000000000000000" pitchFamily="2" charset="-122"/>
                        </a:rPr>
                        <a:t>0x380</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612000">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64bit =&gt; </a:t>
                      </a:r>
                      <a:r>
                        <a:rPr lang="en-US" sz="1300" baseline="0" dirty="0" smtClean="0">
                          <a:solidFill>
                            <a:srgbClr val="000000"/>
                          </a:solidFill>
                          <a:effectLst/>
                          <a:latin typeface="Huawei Sans" panose="020C0503030203020204" pitchFamily="34" charset="0"/>
                          <a:ea typeface="方正兰亭黑简体" panose="02000000000000000000" pitchFamily="2" charset="-122"/>
                        </a:rPr>
                        <a:t>64bit &amp;&amp;</a:t>
                      </a:r>
                      <a:r>
                        <a:rPr lang="en-US" sz="1300" baseline="0" dirty="0">
                          <a:solidFill>
                            <a:srgbClr val="000000"/>
                          </a:solidFill>
                          <a:effectLst/>
                          <a:latin typeface="Huawei Sans" panose="020C0503030203020204" pitchFamily="34" charset="0"/>
                          <a:ea typeface="方正兰亭黑简体" panose="02000000000000000000" pitchFamily="2" charset="-122"/>
                        </a:rPr>
                        <a:t> </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从</a:t>
                      </a:r>
                      <a:r>
                        <a:rPr lang="en-US" sz="1300" baseline="0" dirty="0">
                          <a:solidFill>
                            <a:srgbClr val="000000"/>
                          </a:solidFill>
                          <a:effectLst/>
                          <a:latin typeface="Huawei Sans" panose="020C0503030203020204" pitchFamily="34" charset="0"/>
                          <a:ea typeface="方正兰亭黑简体" panose="02000000000000000000" pitchFamily="2" charset="-122"/>
                        </a:rPr>
                        <a:t>Low level EL</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来</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300" baseline="0" dirty="0">
                          <a:solidFill>
                            <a:srgbClr val="000000"/>
                          </a:solidFill>
                          <a:effectLst/>
                          <a:latin typeface="Huawei Sans" panose="020C0503030203020204" pitchFamily="34" charset="0"/>
                          <a:ea typeface="方正兰亭黑简体" panose="02000000000000000000" pitchFamily="2" charset="-122"/>
                        </a:rPr>
                        <a:t>0x400</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300" baseline="0">
                          <a:solidFill>
                            <a:srgbClr val="000000"/>
                          </a:solidFill>
                          <a:effectLst/>
                          <a:latin typeface="Huawei Sans" panose="020C0503030203020204" pitchFamily="34" charset="0"/>
                          <a:ea typeface="方正兰亭黑简体" panose="02000000000000000000" pitchFamily="2" charset="-122"/>
                        </a:rPr>
                        <a:t>0x480</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300" baseline="0">
                          <a:solidFill>
                            <a:srgbClr val="000000"/>
                          </a:solidFill>
                          <a:effectLst/>
                          <a:latin typeface="Huawei Sans" panose="020C0503030203020204" pitchFamily="34" charset="0"/>
                          <a:ea typeface="方正兰亭黑简体" panose="02000000000000000000" pitchFamily="2" charset="-122"/>
                        </a:rPr>
                        <a:t>0x500</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pPr algn="ctr"/>
                      <a:r>
                        <a:rPr lang="en-US" sz="1300" baseline="0" dirty="0">
                          <a:solidFill>
                            <a:srgbClr val="000000"/>
                          </a:solidFill>
                          <a:effectLst/>
                          <a:latin typeface="Huawei Sans" panose="020C0503030203020204" pitchFamily="34" charset="0"/>
                          <a:ea typeface="方正兰亭黑简体" panose="02000000000000000000" pitchFamily="2" charset="-122"/>
                        </a:rPr>
                        <a:t>0x580</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612000">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32bit =&gt; </a:t>
                      </a:r>
                      <a:r>
                        <a:rPr lang="en-US" sz="1300" baseline="0" dirty="0" smtClean="0">
                          <a:solidFill>
                            <a:srgbClr val="000000"/>
                          </a:solidFill>
                          <a:effectLst/>
                          <a:latin typeface="Huawei Sans" panose="020C0503030203020204" pitchFamily="34" charset="0"/>
                          <a:ea typeface="方正兰亭黑简体" panose="02000000000000000000" pitchFamily="2" charset="-122"/>
                        </a:rPr>
                        <a:t>64bit &amp;&amp;</a:t>
                      </a:r>
                      <a:r>
                        <a:rPr lang="en-US" sz="1300" baseline="0" dirty="0">
                          <a:solidFill>
                            <a:srgbClr val="000000"/>
                          </a:solidFill>
                          <a:effectLst/>
                          <a:latin typeface="Huawei Sans" panose="020C0503030203020204" pitchFamily="34" charset="0"/>
                          <a:ea typeface="方正兰亭黑简体" panose="02000000000000000000" pitchFamily="2" charset="-122"/>
                        </a:rPr>
                        <a:t> </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从</a:t>
                      </a:r>
                      <a:r>
                        <a:rPr lang="en-US" sz="1300" baseline="0" dirty="0">
                          <a:solidFill>
                            <a:srgbClr val="000000"/>
                          </a:solidFill>
                          <a:effectLst/>
                          <a:latin typeface="Huawei Sans" panose="020C0503030203020204" pitchFamily="34" charset="0"/>
                          <a:ea typeface="方正兰亭黑简体" panose="02000000000000000000" pitchFamily="2" charset="-122"/>
                        </a:rPr>
                        <a:t>Low level EL</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来</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300" baseline="0">
                          <a:solidFill>
                            <a:srgbClr val="000000"/>
                          </a:solidFill>
                          <a:effectLst/>
                          <a:latin typeface="Huawei Sans" panose="020C0503030203020204" pitchFamily="34" charset="0"/>
                          <a:ea typeface="方正兰亭黑简体" panose="02000000000000000000" pitchFamily="2" charset="-122"/>
                        </a:rPr>
                        <a:t>0x600</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300" baseline="0">
                          <a:solidFill>
                            <a:srgbClr val="000000"/>
                          </a:solidFill>
                          <a:effectLst/>
                          <a:latin typeface="Huawei Sans" panose="020C0503030203020204" pitchFamily="34" charset="0"/>
                          <a:ea typeface="方正兰亭黑简体" panose="02000000000000000000" pitchFamily="2" charset="-122"/>
                        </a:rPr>
                        <a:t>0x680</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300" baseline="0">
                          <a:solidFill>
                            <a:srgbClr val="000000"/>
                          </a:solidFill>
                          <a:effectLst/>
                          <a:latin typeface="Huawei Sans" panose="020C0503030203020204" pitchFamily="34" charset="0"/>
                          <a:ea typeface="方正兰亭黑简体" panose="02000000000000000000" pitchFamily="2" charset="-122"/>
                        </a:rPr>
                        <a:t>0x700</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300" baseline="0" dirty="0">
                          <a:solidFill>
                            <a:srgbClr val="000000"/>
                          </a:solidFill>
                          <a:effectLst/>
                          <a:latin typeface="Huawei Sans" panose="020C0503030203020204" pitchFamily="34" charset="0"/>
                          <a:ea typeface="方正兰亭黑简体" panose="02000000000000000000" pitchFamily="2" charset="-122"/>
                        </a:rPr>
                        <a:t>0x780</a:t>
                      </a:r>
                    </a:p>
                  </a:txBody>
                  <a:tcPr marL="22026" marR="22026" marT="12586" marB="12586"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bl>
          </a:graphicData>
        </a:graphic>
      </p:graphicFrame>
      <p:sp>
        <p:nvSpPr>
          <p:cNvPr id="6" name="矩形 5"/>
          <p:cNvSpPr/>
          <p:nvPr/>
        </p:nvSpPr>
        <p:spPr>
          <a:xfrm>
            <a:off x="731838" y="5622219"/>
            <a:ext cx="9363071" cy="523220"/>
          </a:xfrm>
          <a:prstGeom prst="rect">
            <a:avLst/>
          </a:prstGeom>
        </p:spPr>
        <p:txBody>
          <a:bodyPr wrap="square">
            <a:spAutoFit/>
          </a:bodyPr>
          <a:lstStyle/>
          <a:p>
            <a:pPr marL="171450" indent="-171450">
              <a:buFont typeface="Arial" panose="020B0604020202020204" pitchFamily="34" charset="0"/>
              <a:buChar char="•"/>
            </a:pPr>
            <a:r>
              <a:rPr lang="en-US" altLang="zh-CN" sz="1400" dirty="0">
                <a:solidFill>
                  <a:srgbClr val="000000"/>
                </a:solidFill>
                <a:latin typeface="Huawei Sans" panose="020C0503030203020204" pitchFamily="34" charset="0"/>
                <a:ea typeface="方正兰亭黑简体" panose="02000000000000000000" pitchFamily="2" charset="-122"/>
              </a:rPr>
              <a:t>SP =&gt; SP_EL0,</a:t>
            </a:r>
            <a:r>
              <a:rPr lang="zh-CN" altLang="en-US" sz="1400" dirty="0">
                <a:solidFill>
                  <a:srgbClr val="000000"/>
                </a:solidFill>
                <a:latin typeface="Huawei Sans" panose="020C0503030203020204" pitchFamily="34" charset="0"/>
                <a:ea typeface="方正兰亭黑简体" panose="02000000000000000000" pitchFamily="2" charset="-122"/>
              </a:rPr>
              <a:t>表示使用</a:t>
            </a:r>
            <a:r>
              <a:rPr lang="en-US" altLang="zh-CN" sz="1400" dirty="0">
                <a:solidFill>
                  <a:srgbClr val="000000"/>
                </a:solidFill>
                <a:latin typeface="Huawei Sans" panose="020C0503030203020204" pitchFamily="34" charset="0"/>
                <a:ea typeface="方正兰亭黑简体" panose="02000000000000000000" pitchFamily="2" charset="-122"/>
              </a:rPr>
              <a:t>SP_EL0</a:t>
            </a:r>
            <a:r>
              <a:rPr lang="zh-CN" altLang="en-US" sz="1400" dirty="0">
                <a:solidFill>
                  <a:srgbClr val="000000"/>
                </a:solidFill>
                <a:latin typeface="Huawei Sans" panose="020C0503030203020204" pitchFamily="34" charset="0"/>
                <a:ea typeface="方正兰亭黑简体" panose="02000000000000000000" pitchFamily="2" charset="-122"/>
              </a:rPr>
              <a:t>堆栈指针，由</a:t>
            </a:r>
            <a:r>
              <a:rPr lang="en-US" altLang="zh-CN" sz="1400" dirty="0">
                <a:solidFill>
                  <a:srgbClr val="000000"/>
                </a:solidFill>
                <a:latin typeface="Huawei Sans" panose="020C0503030203020204" pitchFamily="34" charset="0"/>
                <a:ea typeface="方正兰亭黑简体" panose="02000000000000000000" pitchFamily="2" charset="-122"/>
              </a:rPr>
              <a:t>PSTATE.SP == 0</a:t>
            </a:r>
            <a:r>
              <a:rPr lang="zh-CN" altLang="en-US" sz="1400" dirty="0">
                <a:solidFill>
                  <a:srgbClr val="000000"/>
                </a:solidFill>
                <a:latin typeface="Huawei Sans" panose="020C0503030203020204" pitchFamily="34" charset="0"/>
                <a:ea typeface="方正兰亭黑简体" panose="02000000000000000000" pitchFamily="2" charset="-122"/>
              </a:rPr>
              <a:t>决定</a:t>
            </a:r>
            <a:r>
              <a:rPr lang="en-US" altLang="zh-CN" sz="1400" dirty="0">
                <a:solidFill>
                  <a:srgbClr val="000000"/>
                </a:solidFill>
                <a:latin typeface="Huawei Sans" panose="020C0503030203020204" pitchFamily="34" charset="0"/>
                <a:ea typeface="方正兰亭黑简体" panose="02000000000000000000" pitchFamily="2" charset="-122"/>
              </a:rPr>
              <a:t>,PSTATE.SP == 1 </a:t>
            </a:r>
            <a:r>
              <a:rPr lang="zh-CN" altLang="en-US" sz="1400" dirty="0">
                <a:solidFill>
                  <a:srgbClr val="000000"/>
                </a:solidFill>
                <a:latin typeface="Huawei Sans" panose="020C0503030203020204" pitchFamily="34" charset="0"/>
                <a:ea typeface="方正兰亭黑简体" panose="02000000000000000000" pitchFamily="2" charset="-122"/>
              </a:rPr>
              <a:t>则</a:t>
            </a:r>
            <a:r>
              <a:rPr lang="en-US" altLang="zh-CN" sz="1400" dirty="0">
                <a:solidFill>
                  <a:srgbClr val="000000"/>
                </a:solidFill>
                <a:latin typeface="Huawei Sans" panose="020C0503030203020204" pitchFamily="34" charset="0"/>
                <a:ea typeface="方正兰亭黑简体" panose="02000000000000000000" pitchFamily="2" charset="-122"/>
              </a:rPr>
              <a:t>SP_ELx</a:t>
            </a:r>
            <a:r>
              <a:rPr lang="zh-CN" altLang="en-US" sz="1400" dirty="0" smtClean="0">
                <a:solidFill>
                  <a:srgbClr val="000000"/>
                </a:solidFill>
                <a:latin typeface="Huawei Sans" panose="020C0503030203020204" pitchFamily="34" charset="0"/>
                <a:ea typeface="方正兰亭黑简体" panose="02000000000000000000" pitchFamily="2" charset="-122"/>
              </a:rPr>
              <a:t>；</a:t>
            </a:r>
            <a:endParaRPr lang="en-US" altLang="zh-CN" sz="1400" dirty="0">
              <a:solidFill>
                <a:srgbClr val="000000"/>
              </a:solidFill>
              <a:latin typeface="Huawei Sans" panose="020C0503030203020204" pitchFamily="34" charset="0"/>
              <a:ea typeface="方正兰亭黑简体" panose="02000000000000000000" pitchFamily="2" charset="-122"/>
            </a:endParaRPr>
          </a:p>
          <a:p>
            <a:pPr marL="171450" indent="-171450">
              <a:buFont typeface="Arial" panose="020B0604020202020204" pitchFamily="34" charset="0"/>
              <a:buChar char="•"/>
            </a:pPr>
            <a:r>
              <a:rPr lang="en-US" altLang="zh-CN" sz="1400" dirty="0" smtClean="0">
                <a:solidFill>
                  <a:srgbClr val="000000"/>
                </a:solidFill>
                <a:latin typeface="Huawei Sans" panose="020C0503030203020204" pitchFamily="34" charset="0"/>
                <a:ea typeface="方正兰亭黑简体" panose="02000000000000000000" pitchFamily="2" charset="-122"/>
              </a:rPr>
              <a:t>32bit </a:t>
            </a:r>
            <a:r>
              <a:rPr lang="en-US" altLang="zh-CN" sz="1400" dirty="0">
                <a:solidFill>
                  <a:srgbClr val="000000"/>
                </a:solidFill>
                <a:latin typeface="Huawei Sans" panose="020C0503030203020204" pitchFamily="34" charset="0"/>
                <a:ea typeface="方正兰亭黑简体" panose="02000000000000000000" pitchFamily="2" charset="-122"/>
              </a:rPr>
              <a:t>=&gt; 64bit </a:t>
            </a:r>
            <a:r>
              <a:rPr lang="zh-CN" altLang="en-US" sz="1400" dirty="0">
                <a:solidFill>
                  <a:srgbClr val="000000"/>
                </a:solidFill>
                <a:latin typeface="Huawei Sans" panose="020C0503030203020204" pitchFamily="34" charset="0"/>
                <a:ea typeface="方正兰亭黑简体" panose="02000000000000000000" pitchFamily="2" charset="-122"/>
              </a:rPr>
              <a:t>是指发生异常时</a:t>
            </a:r>
            <a:r>
              <a:rPr lang="en-US" altLang="zh-CN" sz="1400" dirty="0">
                <a:solidFill>
                  <a:srgbClr val="000000"/>
                </a:solidFill>
                <a:latin typeface="Huawei Sans" panose="020C0503030203020204" pitchFamily="34" charset="0"/>
                <a:ea typeface="方正兰亭黑简体" panose="02000000000000000000" pitchFamily="2" charset="-122"/>
              </a:rPr>
              <a:t>PE</a:t>
            </a:r>
            <a:r>
              <a:rPr lang="zh-CN" altLang="en-US" sz="1400" dirty="0">
                <a:solidFill>
                  <a:srgbClr val="000000"/>
                </a:solidFill>
                <a:latin typeface="Huawei Sans" panose="020C0503030203020204" pitchFamily="34" charset="0"/>
                <a:ea typeface="方正兰亭黑简体" panose="02000000000000000000" pitchFamily="2" charset="-122"/>
              </a:rPr>
              <a:t>从</a:t>
            </a:r>
            <a:r>
              <a:rPr lang="en-US" altLang="zh-CN" sz="1400" dirty="0">
                <a:solidFill>
                  <a:srgbClr val="000000"/>
                </a:solidFill>
                <a:latin typeface="Huawei Sans" panose="020C0503030203020204" pitchFamily="34" charset="0"/>
                <a:ea typeface="方正兰亭黑简体" panose="02000000000000000000" pitchFamily="2" charset="-122"/>
              </a:rPr>
              <a:t>AArch32</a:t>
            </a:r>
            <a:r>
              <a:rPr lang="zh-CN" altLang="en-US" sz="1400" dirty="0">
                <a:solidFill>
                  <a:srgbClr val="000000"/>
                </a:solidFill>
                <a:latin typeface="Huawei Sans" panose="020C0503030203020204" pitchFamily="34" charset="0"/>
                <a:ea typeface="方正兰亭黑简体" panose="02000000000000000000" pitchFamily="2" charset="-122"/>
              </a:rPr>
              <a:t>切换到</a:t>
            </a:r>
            <a:r>
              <a:rPr lang="en-US" altLang="zh-CN" sz="1400" dirty="0">
                <a:solidFill>
                  <a:srgbClr val="000000"/>
                </a:solidFill>
                <a:latin typeface="Huawei Sans" panose="020C0503030203020204" pitchFamily="34" charset="0"/>
                <a:ea typeface="方正兰亭黑简体" panose="02000000000000000000" pitchFamily="2" charset="-122"/>
              </a:rPr>
              <a:t>AArch64</a:t>
            </a:r>
            <a:r>
              <a:rPr lang="zh-CN" altLang="en-US" sz="1400" dirty="0">
                <a:solidFill>
                  <a:srgbClr val="000000"/>
                </a:solidFill>
                <a:latin typeface="Huawei Sans" panose="020C0503030203020204" pitchFamily="34" charset="0"/>
                <a:ea typeface="方正兰亭黑简体" panose="02000000000000000000" pitchFamily="2" charset="-122"/>
              </a:rPr>
              <a:t>的情况；</a:t>
            </a:r>
            <a:endParaRPr lang="zh-CN" altLang="en-US" sz="1400" b="0" i="0" dirty="0">
              <a:solidFill>
                <a:srgbClr val="000000"/>
              </a:solidFill>
              <a:effectLst/>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0768220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基于</a:t>
            </a:r>
            <a:r>
              <a:rPr lang="en-US" altLang="zh-CN" dirty="0"/>
              <a:t>ARMv8</a:t>
            </a:r>
            <a:r>
              <a:rPr lang="zh-CN" altLang="en-US" dirty="0"/>
              <a:t>架构的处理器</a:t>
            </a:r>
            <a:r>
              <a:rPr lang="zh-CN" altLang="en-US" dirty="0" smtClean="0"/>
              <a:t>体系结构</a:t>
            </a:r>
            <a:endParaRPr lang="zh-CN" altLang="en-US" dirty="0"/>
          </a:p>
        </p:txBody>
      </p:sp>
      <p:sp>
        <p:nvSpPr>
          <p:cNvPr id="4" name="文本占位符 3"/>
          <p:cNvSpPr>
            <a:spLocks noGrp="1"/>
          </p:cNvSpPr>
          <p:nvPr>
            <p:ph type="body" sz="quarter" idx="10"/>
          </p:nvPr>
        </p:nvSpPr>
        <p:spPr/>
        <p:txBody>
          <a:bodyPr/>
          <a:lstStyle/>
          <a:p>
            <a:pPr marL="301625" indent="-301625" defTabSz="801688" fontAlgn="base">
              <a:lnSpc>
                <a:spcPts val="2700"/>
              </a:lnSpc>
              <a:spcBef>
                <a:spcPts val="0"/>
              </a:spcBef>
              <a:buSzPct val="60000"/>
            </a:pPr>
            <a:r>
              <a:rPr lang="en-US" altLang="zh-CN" dirty="0"/>
              <a:t>AArch64</a:t>
            </a:r>
            <a:r>
              <a:rPr lang="zh-CN" altLang="zh-CN" dirty="0"/>
              <a:t>的异常向量与异常向量表</a:t>
            </a:r>
            <a:r>
              <a:rPr lang="zh-CN" altLang="en-US" sz="2200" dirty="0" smtClean="0">
                <a:solidFill>
                  <a:srgbClr val="000000"/>
                </a:solidFill>
                <a:cs typeface="+mn-cs"/>
              </a:rPr>
              <a:t>：</a:t>
            </a:r>
            <a:endParaRPr lang="en-US" altLang="zh-CN" sz="2200" dirty="0" smtClean="0">
              <a:solidFill>
                <a:srgbClr val="000000"/>
              </a:solidFill>
              <a:cs typeface="+mn-cs"/>
            </a:endParaRPr>
          </a:p>
          <a:p>
            <a:pPr marL="352659" lvl="1" indent="0" defTabSz="801688" fontAlgn="base">
              <a:lnSpc>
                <a:spcPts val="2700"/>
              </a:lnSpc>
              <a:spcBef>
                <a:spcPts val="0"/>
              </a:spcBef>
              <a:buSzPct val="60000"/>
              <a:buNone/>
            </a:pPr>
            <a:r>
              <a:rPr lang="zh-CN" altLang="zh-CN" sz="1800" dirty="0"/>
              <a:t>每个异常等级都有其自身的异常向量表，因而共有</a:t>
            </a:r>
            <a:r>
              <a:rPr lang="en-US" altLang="zh-CN" sz="1800" dirty="0"/>
              <a:t>EL3</a:t>
            </a:r>
            <a:r>
              <a:rPr lang="zh-CN" altLang="zh-CN" sz="1800" dirty="0"/>
              <a:t>、</a:t>
            </a:r>
            <a:r>
              <a:rPr lang="en-US" altLang="zh-CN" sz="1800" dirty="0"/>
              <a:t>EL2</a:t>
            </a:r>
            <a:r>
              <a:rPr lang="zh-CN" altLang="zh-CN" sz="1800" dirty="0"/>
              <a:t>和</a:t>
            </a:r>
            <a:r>
              <a:rPr lang="en-US" altLang="zh-CN" sz="1800" dirty="0"/>
              <a:t>EL1</a:t>
            </a:r>
            <a:r>
              <a:rPr lang="zh-CN" altLang="zh-CN" sz="1800" dirty="0"/>
              <a:t>三个异常向量表。每个异常等级都有其相应的向量基址寄存器</a:t>
            </a:r>
            <a:r>
              <a:rPr lang="en-US" altLang="zh-CN" sz="1800" dirty="0"/>
              <a:t>VBAR</a:t>
            </a:r>
            <a:r>
              <a:rPr lang="zh-CN" altLang="zh-CN" sz="1800" dirty="0"/>
              <a:t>（</a:t>
            </a:r>
            <a:r>
              <a:rPr lang="en-US" altLang="zh-CN" sz="1800" dirty="0"/>
              <a:t>Vector Base Address Register</a:t>
            </a:r>
            <a:r>
              <a:rPr lang="zh-CN" altLang="zh-CN" sz="1800" dirty="0"/>
              <a:t>），指明在该异常等级的异常向量表的</a:t>
            </a:r>
            <a:r>
              <a:rPr lang="zh-CN" altLang="zh-CN" sz="1800" dirty="0" smtClean="0"/>
              <a:t>基地址</a:t>
            </a:r>
            <a:r>
              <a:rPr lang="zh-CN" altLang="en-US" sz="1800" dirty="0" smtClean="0"/>
              <a:t>。</a:t>
            </a:r>
            <a:endParaRPr lang="en-US" altLang="zh-CN" sz="1800" dirty="0" smtClean="0">
              <a:solidFill>
                <a:srgbClr val="000000"/>
              </a:solidFill>
            </a:endParaRPr>
          </a:p>
          <a:p>
            <a:pPr marL="352659" lvl="1" indent="0" defTabSz="801688" fontAlgn="base">
              <a:lnSpc>
                <a:spcPts val="2700"/>
              </a:lnSpc>
              <a:spcBef>
                <a:spcPts val="0"/>
              </a:spcBef>
              <a:buSzPct val="60000"/>
              <a:buNone/>
            </a:pPr>
            <a:endParaRPr lang="zh-CN" alt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4954" y="2124635"/>
            <a:ext cx="6802472" cy="3863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14576" y="2410078"/>
            <a:ext cx="3816424" cy="3901068"/>
          </a:xfrm>
          <a:prstGeom prst="rect">
            <a:avLst/>
          </a:prstGeom>
        </p:spPr>
        <p:txBody>
          <a:bodyPr wrap="square">
            <a:spAutoFit/>
          </a:bodyPr>
          <a:lstStyle/>
          <a:p>
            <a:pPr marL="352659" lvl="1" defTabSz="801688" fontAlgn="base">
              <a:lnSpc>
                <a:spcPts val="2700"/>
              </a:lnSpc>
              <a:spcBef>
                <a:spcPts val="0"/>
              </a:spcBef>
              <a:buSzPct val="60000"/>
            </a:pPr>
            <a:r>
              <a:rPr lang="zh-CN" altLang="en-US" sz="1800" dirty="0">
                <a:latin typeface="Huawei Sans" panose="020C0503030203020204" pitchFamily="34" charset="0"/>
                <a:ea typeface="方正兰亭黑简体" panose="02000000000000000000" pitchFamily="2" charset="-122"/>
              </a:rPr>
              <a:t>每个异常等级的异常向量表实际上有</a:t>
            </a:r>
            <a:r>
              <a:rPr lang="en-US" altLang="zh-CN" sz="1800" dirty="0">
                <a:latin typeface="Huawei Sans" panose="020C0503030203020204" pitchFamily="34" charset="0"/>
                <a:ea typeface="方正兰亭黑简体" panose="02000000000000000000" pitchFamily="2" charset="-122"/>
              </a:rPr>
              <a:t>4</a:t>
            </a:r>
            <a:r>
              <a:rPr lang="zh-CN" altLang="en-US" sz="1800" dirty="0">
                <a:latin typeface="Huawei Sans" panose="020C0503030203020204" pitchFamily="34" charset="0"/>
                <a:ea typeface="方正兰亭黑简体" panose="02000000000000000000" pitchFamily="2" charset="-122"/>
              </a:rPr>
              <a:t>组，每组给出的四个异常入口分别对应同步异常、</a:t>
            </a:r>
            <a:r>
              <a:rPr lang="en-US" altLang="zh-CN" sz="1800" dirty="0">
                <a:latin typeface="Huawei Sans" panose="020C0503030203020204" pitchFamily="34" charset="0"/>
                <a:ea typeface="方正兰亭黑简体" panose="02000000000000000000" pitchFamily="2" charset="-122"/>
              </a:rPr>
              <a:t>IRQ</a:t>
            </a:r>
            <a:r>
              <a:rPr lang="zh-CN" altLang="en-US" sz="1800" dirty="0">
                <a:latin typeface="Huawei Sans" panose="020C0503030203020204" pitchFamily="34" charset="0"/>
                <a:ea typeface="方正兰亭黑简体" panose="02000000000000000000" pitchFamily="2" charset="-122"/>
              </a:rPr>
              <a:t>、</a:t>
            </a:r>
            <a:r>
              <a:rPr lang="en-US" altLang="zh-CN" sz="1800" dirty="0">
                <a:latin typeface="Huawei Sans" panose="020C0503030203020204" pitchFamily="34" charset="0"/>
                <a:ea typeface="方正兰亭黑简体" panose="02000000000000000000" pitchFamily="2" charset="-122"/>
              </a:rPr>
              <a:t>FIQ</a:t>
            </a:r>
            <a:r>
              <a:rPr lang="zh-CN" altLang="en-US" sz="1800" dirty="0">
                <a:latin typeface="Huawei Sans" panose="020C0503030203020204" pitchFamily="34" charset="0"/>
                <a:ea typeface="方正兰亭黑简体" panose="02000000000000000000" pitchFamily="2" charset="-122"/>
              </a:rPr>
              <a:t>和系统错误这四种异常类别。至于应该选择哪一组的异常向量，则取决于异常是发生于当前异常等级还是更低的异常等级、异常将使用哪一个堆栈指针（</a:t>
            </a:r>
            <a:r>
              <a:rPr lang="en-US" altLang="zh-CN" sz="1800" dirty="0">
                <a:latin typeface="Huawei Sans" panose="020C0503030203020204" pitchFamily="34" charset="0"/>
                <a:ea typeface="方正兰亭黑简体" panose="02000000000000000000" pitchFamily="2" charset="-122"/>
              </a:rPr>
              <a:t>SP0</a:t>
            </a:r>
            <a:r>
              <a:rPr lang="zh-CN" altLang="en-US" sz="1800" dirty="0">
                <a:latin typeface="Huawei Sans" panose="020C0503030203020204" pitchFamily="34" charset="0"/>
                <a:ea typeface="方正兰亭黑简体" panose="02000000000000000000" pitchFamily="2" charset="-122"/>
              </a:rPr>
              <a:t>还是</a:t>
            </a:r>
            <a:r>
              <a:rPr lang="en-US" altLang="zh-CN" sz="1800" dirty="0" err="1">
                <a:latin typeface="Huawei Sans" panose="020C0503030203020204" pitchFamily="34" charset="0"/>
                <a:ea typeface="方正兰亭黑简体" panose="02000000000000000000" pitchFamily="2" charset="-122"/>
              </a:rPr>
              <a:t>Spn</a:t>
            </a:r>
            <a:r>
              <a:rPr lang="zh-CN" altLang="en-US" sz="1800" dirty="0">
                <a:latin typeface="Huawei Sans" panose="020C0503030203020204" pitchFamily="34" charset="0"/>
                <a:ea typeface="方正兰亭黑简体" panose="02000000000000000000" pitchFamily="2" charset="-122"/>
              </a:rPr>
              <a:t>）以及异常状态所处的执行状态（</a:t>
            </a:r>
            <a:r>
              <a:rPr lang="en-US" altLang="zh-CN" sz="1800" dirty="0">
                <a:latin typeface="Huawei Sans" panose="020C0503030203020204" pitchFamily="34" charset="0"/>
                <a:ea typeface="方正兰亭黑简体" panose="02000000000000000000" pitchFamily="2" charset="-122"/>
              </a:rPr>
              <a:t>AArch64</a:t>
            </a:r>
            <a:r>
              <a:rPr lang="zh-CN" altLang="en-US" sz="1800" dirty="0">
                <a:latin typeface="Huawei Sans" panose="020C0503030203020204" pitchFamily="34" charset="0"/>
                <a:ea typeface="方正兰亭黑简体" panose="02000000000000000000" pitchFamily="2" charset="-122"/>
              </a:rPr>
              <a:t>或</a:t>
            </a:r>
            <a:r>
              <a:rPr lang="en-US" altLang="zh-CN" sz="1800" dirty="0">
                <a:latin typeface="Huawei Sans" panose="020C0503030203020204" pitchFamily="34" charset="0"/>
                <a:ea typeface="方正兰亭黑简体" panose="02000000000000000000" pitchFamily="2" charset="-122"/>
              </a:rPr>
              <a:t>AArch32</a:t>
            </a:r>
            <a:r>
              <a:rPr lang="zh-CN" altLang="en-US" sz="1800" dirty="0">
                <a:latin typeface="Huawei Sans" panose="020C0503030203020204" pitchFamily="34" charset="0"/>
                <a:ea typeface="方正兰亭黑简体" panose="02000000000000000000" pitchFamily="2" charset="-122"/>
              </a:rPr>
              <a:t>）等</a:t>
            </a:r>
            <a:r>
              <a:rPr lang="zh-CN" altLang="en-US" sz="1800" dirty="0" smtClean="0">
                <a:latin typeface="Huawei Sans" panose="020C0503030203020204" pitchFamily="34" charset="0"/>
                <a:ea typeface="方正兰亭黑简体" panose="02000000000000000000" pitchFamily="2" charset="-122"/>
              </a:rPr>
              <a:t>因素。</a:t>
            </a:r>
            <a:endParaRPr lang="zh-CN" altLang="en-US" sz="180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35283611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基于</a:t>
            </a:r>
            <a:r>
              <a:rPr lang="en-US" altLang="zh-CN" dirty="0"/>
              <a:t>ARMv8</a:t>
            </a:r>
            <a:r>
              <a:rPr lang="zh-CN" altLang="en-US" dirty="0"/>
              <a:t>架构的处理器</a:t>
            </a:r>
            <a:r>
              <a:rPr lang="zh-CN" altLang="en-US" dirty="0" smtClean="0"/>
              <a:t>体系结构</a:t>
            </a:r>
            <a:endParaRPr lang="zh-CN" altLang="en-US" dirty="0"/>
          </a:p>
        </p:txBody>
      </p:sp>
      <p:sp>
        <p:nvSpPr>
          <p:cNvPr id="4" name="文本占位符 3"/>
          <p:cNvSpPr>
            <a:spLocks noGrp="1"/>
          </p:cNvSpPr>
          <p:nvPr>
            <p:ph type="body" sz="quarter" idx="10"/>
          </p:nvPr>
        </p:nvSpPr>
        <p:spPr/>
        <p:txBody>
          <a:bodyPr/>
          <a:lstStyle/>
          <a:p>
            <a:pPr marL="301625" indent="-301625" defTabSz="801688" fontAlgn="base">
              <a:lnSpc>
                <a:spcPts val="2700"/>
              </a:lnSpc>
              <a:spcBef>
                <a:spcPts val="0"/>
              </a:spcBef>
              <a:buSzPct val="60000"/>
            </a:pPr>
            <a:r>
              <a:rPr lang="en-US" altLang="zh-CN" dirty="0" smtClean="0"/>
              <a:t>ARMv8-A</a:t>
            </a:r>
            <a:r>
              <a:rPr lang="zh-CN" altLang="zh-CN" dirty="0"/>
              <a:t>的通用中断控制器架构</a:t>
            </a:r>
            <a:r>
              <a:rPr lang="zh-CN" altLang="en-US" sz="2200" dirty="0" smtClean="0">
                <a:solidFill>
                  <a:srgbClr val="000000"/>
                </a:solidFill>
                <a:cs typeface="+mn-cs"/>
              </a:rPr>
              <a:t>：</a:t>
            </a:r>
            <a:endParaRPr lang="en-US" altLang="zh-CN" sz="2200" dirty="0">
              <a:solidFill>
                <a:srgbClr val="000000"/>
              </a:solidFill>
              <a:cs typeface="+mn-cs"/>
            </a:endParaRPr>
          </a:p>
          <a:p>
            <a:pPr marL="654284" lvl="1" indent="-301625" defTabSz="801688" fontAlgn="base">
              <a:lnSpc>
                <a:spcPts val="2700"/>
              </a:lnSpc>
              <a:spcBef>
                <a:spcPts val="0"/>
              </a:spcBef>
              <a:buSzPct val="60000"/>
            </a:pPr>
            <a:r>
              <a:rPr lang="zh-CN" altLang="en-US" dirty="0" smtClean="0"/>
              <a:t>对于</a:t>
            </a:r>
            <a:r>
              <a:rPr lang="zh-CN" altLang="zh-CN" dirty="0" smtClean="0"/>
              <a:t>高性能</a:t>
            </a:r>
            <a:r>
              <a:rPr lang="zh-CN" altLang="en-US" dirty="0" smtClean="0"/>
              <a:t>、</a:t>
            </a:r>
            <a:r>
              <a:rPr lang="zh-CN" altLang="zh-CN" dirty="0" smtClean="0"/>
              <a:t>复杂</a:t>
            </a:r>
            <a:r>
              <a:rPr lang="zh-CN" altLang="en-US" dirty="0" smtClean="0"/>
              <a:t>的</a:t>
            </a:r>
            <a:r>
              <a:rPr lang="zh-CN" altLang="zh-CN" dirty="0" smtClean="0"/>
              <a:t>处理器</a:t>
            </a:r>
            <a:r>
              <a:rPr lang="zh-CN" altLang="zh-CN" dirty="0"/>
              <a:t>而言，外部中断源应该是相当多的，而</a:t>
            </a:r>
            <a:r>
              <a:rPr lang="en-US" altLang="zh-CN" dirty="0"/>
              <a:t>ARM</a:t>
            </a:r>
            <a:r>
              <a:rPr lang="zh-CN" altLang="zh-CN" dirty="0"/>
              <a:t>处理器核本身只能支持</a:t>
            </a:r>
            <a:r>
              <a:rPr lang="en-US" altLang="zh-CN" dirty="0"/>
              <a:t>FIQ</a:t>
            </a:r>
            <a:r>
              <a:rPr lang="zh-CN" altLang="zh-CN" dirty="0"/>
              <a:t>和</a:t>
            </a:r>
            <a:r>
              <a:rPr lang="en-US" altLang="zh-CN" dirty="0"/>
              <a:t>IRQ</a:t>
            </a:r>
            <a:r>
              <a:rPr lang="zh-CN" altLang="zh-CN" dirty="0"/>
              <a:t>两级外部中断请求输入，因而在</a:t>
            </a:r>
            <a:r>
              <a:rPr lang="en-US" altLang="zh-CN" dirty="0"/>
              <a:t>ARM</a:t>
            </a:r>
            <a:r>
              <a:rPr lang="zh-CN" altLang="zh-CN" dirty="0"/>
              <a:t>架构下，系统通过</a:t>
            </a:r>
            <a:r>
              <a:rPr lang="zh-CN" altLang="zh-CN" b="1" dirty="0"/>
              <a:t>通用中断控制器</a:t>
            </a:r>
            <a:r>
              <a:rPr lang="zh-CN" altLang="zh-CN" dirty="0"/>
              <a:t>（</a:t>
            </a:r>
            <a:r>
              <a:rPr lang="en-US" altLang="zh-CN" dirty="0"/>
              <a:t>Generic Interrupt Controller</a:t>
            </a:r>
            <a:r>
              <a:rPr lang="zh-CN" altLang="zh-CN" dirty="0"/>
              <a:t>，</a:t>
            </a:r>
            <a:r>
              <a:rPr lang="en-US" altLang="zh-CN" b="1" dirty="0"/>
              <a:t>GIC</a:t>
            </a:r>
            <a:r>
              <a:rPr lang="zh-CN" altLang="zh-CN" dirty="0"/>
              <a:t>）实现中断请求的仲裁、优先级排队和向处理器中断申请等操作。</a:t>
            </a:r>
            <a:endParaRPr lang="en-US" altLang="zh-CN" sz="2000" dirty="0" smtClean="0">
              <a:solidFill>
                <a:srgbClr val="000000"/>
              </a:solidFill>
            </a:endParaRPr>
          </a:p>
        </p:txBody>
      </p:sp>
      <p:pic>
        <p:nvPicPr>
          <p:cNvPr id="12290" name="Picture 2" descr="158106452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392" y="2764141"/>
            <a:ext cx="7097216" cy="349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1131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a:t>
            </a:r>
            <a:r>
              <a:rPr lang="en-US" altLang="zh-CN" smtClean="0"/>
              <a:t>ARMv8</a:t>
            </a:r>
            <a:r>
              <a:rPr lang="zh-CN" altLang="en-US" smtClean="0"/>
              <a:t>架构的处理器体系结构</a:t>
            </a:r>
            <a:endParaRPr lang="zh-CN" altLang="en-US" dirty="0"/>
          </a:p>
        </p:txBody>
      </p:sp>
      <p:sp>
        <p:nvSpPr>
          <p:cNvPr id="4" name="文本占位符 3"/>
          <p:cNvSpPr>
            <a:spLocks noGrp="1"/>
          </p:cNvSpPr>
          <p:nvPr>
            <p:ph type="body" sz="quarter" idx="10"/>
          </p:nvPr>
        </p:nvSpPr>
        <p:spPr/>
        <p:txBody>
          <a:bodyPr/>
          <a:lstStyle/>
          <a:p>
            <a:r>
              <a:rPr lang="zh-CN" altLang="zh-CN" smtClean="0"/>
              <a:t>中断控制器处理的中断源分为四种类型</a:t>
            </a:r>
            <a:r>
              <a:rPr lang="zh-CN" altLang="en-US" smtClean="0"/>
              <a:t>：</a:t>
            </a:r>
            <a:endParaRPr lang="en-US" altLang="zh-CN" smtClean="0"/>
          </a:p>
          <a:p>
            <a:pPr lvl="1"/>
            <a:r>
              <a:rPr lang="zh-CN" altLang="en-US" smtClean="0"/>
              <a:t>共享外设中断（</a:t>
            </a:r>
            <a:r>
              <a:rPr lang="en-US" altLang="zh-CN" smtClean="0"/>
              <a:t>Shared Peripheral Interrupt</a:t>
            </a:r>
            <a:r>
              <a:rPr lang="zh-CN" altLang="en-US" smtClean="0"/>
              <a:t>，</a:t>
            </a:r>
            <a:r>
              <a:rPr lang="en-US" altLang="zh-CN" smtClean="0"/>
              <a:t>SPI</a:t>
            </a:r>
            <a:r>
              <a:rPr lang="zh-CN" altLang="en-US" smtClean="0"/>
              <a:t>）：外设的这类中断请求可以被连接到任何一个处理器核。</a:t>
            </a:r>
          </a:p>
          <a:p>
            <a:pPr lvl="1"/>
            <a:r>
              <a:rPr lang="zh-CN" altLang="en-US" smtClean="0"/>
              <a:t>私有外设中断（</a:t>
            </a:r>
            <a:r>
              <a:rPr lang="en-US" altLang="zh-CN" smtClean="0"/>
              <a:t>Private Peripheral Interrupt</a:t>
            </a:r>
            <a:r>
              <a:rPr lang="zh-CN" altLang="en-US" smtClean="0"/>
              <a:t>，</a:t>
            </a:r>
            <a:r>
              <a:rPr lang="en-US" altLang="zh-CN" smtClean="0"/>
              <a:t>PPI</a:t>
            </a:r>
            <a:r>
              <a:rPr lang="zh-CN" altLang="en-US" smtClean="0"/>
              <a:t>）：只属于某一个处理器核的外设的中断请求，例如通用定时器的中断请求。</a:t>
            </a:r>
          </a:p>
          <a:p>
            <a:pPr lvl="1"/>
            <a:r>
              <a:rPr lang="zh-CN" altLang="en-US" smtClean="0"/>
              <a:t>软件产生的中断（</a:t>
            </a:r>
            <a:r>
              <a:rPr lang="en-US" altLang="zh-CN" smtClean="0"/>
              <a:t>Software Generated Interrupt</a:t>
            </a:r>
            <a:r>
              <a:rPr lang="zh-CN" altLang="en-US" smtClean="0"/>
              <a:t>，</a:t>
            </a:r>
            <a:r>
              <a:rPr lang="en-US" altLang="zh-CN" smtClean="0"/>
              <a:t>SGI</a:t>
            </a:r>
            <a:r>
              <a:rPr lang="zh-CN" altLang="en-US" smtClean="0"/>
              <a:t>）：由软件写入中断控制器内的</a:t>
            </a:r>
            <a:r>
              <a:rPr lang="en-US" altLang="zh-CN" smtClean="0"/>
              <a:t>SGI</a:t>
            </a:r>
            <a:r>
              <a:rPr lang="zh-CN" altLang="en-US" smtClean="0"/>
              <a:t>寄存器引发的中断请求，通常用于处理机间通信；</a:t>
            </a:r>
          </a:p>
          <a:p>
            <a:pPr lvl="1"/>
            <a:r>
              <a:rPr lang="zh-CN" altLang="en-US" smtClean="0"/>
              <a:t>特定位置外设中断（</a:t>
            </a:r>
            <a:r>
              <a:rPr lang="en-US" altLang="zh-CN" smtClean="0"/>
              <a:t>Locality-specific Peripheral Interrupt</a:t>
            </a:r>
            <a:r>
              <a:rPr lang="zh-CN" altLang="en-US" smtClean="0"/>
              <a:t>，</a:t>
            </a:r>
            <a:r>
              <a:rPr lang="en-US" altLang="zh-CN" smtClean="0"/>
              <a:t>LPI</a:t>
            </a:r>
            <a:r>
              <a:rPr lang="zh-CN" altLang="en-US" smtClean="0"/>
              <a:t>）：边沿触发的基于消息的中断，其编程模式与其他类中断源完全不同。</a:t>
            </a:r>
          </a:p>
          <a:p>
            <a:pPr lvl="1"/>
            <a:endParaRPr lang="en-US" altLang="zh-CN" dirty="0"/>
          </a:p>
        </p:txBody>
      </p:sp>
    </p:spTree>
    <p:extLst>
      <p:ext uri="{BB962C8B-B14F-4D97-AF65-F5344CB8AC3E}">
        <p14:creationId xmlns:p14="http://schemas.microsoft.com/office/powerpoint/2010/main" val="3069960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a:t>
            </a:r>
            <a:r>
              <a:rPr lang="en-US" altLang="zh-CN" smtClean="0"/>
              <a:t>ARMv8</a:t>
            </a:r>
            <a:r>
              <a:rPr lang="zh-CN" altLang="en-US" smtClean="0"/>
              <a:t>架构的处理器体系结构</a:t>
            </a:r>
            <a:endParaRPr lang="zh-CN" altLang="en-US" dirty="0"/>
          </a:p>
        </p:txBody>
      </p:sp>
      <p:sp>
        <p:nvSpPr>
          <p:cNvPr id="4" name="文本占位符 3"/>
          <p:cNvSpPr>
            <a:spLocks noGrp="1"/>
          </p:cNvSpPr>
          <p:nvPr>
            <p:ph type="body" sz="quarter" idx="10"/>
          </p:nvPr>
        </p:nvSpPr>
        <p:spPr/>
        <p:txBody>
          <a:bodyPr/>
          <a:lstStyle/>
          <a:p>
            <a:r>
              <a:rPr lang="en-US" altLang="zh-CN" smtClean="0"/>
              <a:t>GIC</a:t>
            </a:r>
            <a:r>
              <a:rPr lang="zh-CN" altLang="zh-CN" smtClean="0"/>
              <a:t>中断标识与中断类型对照</a:t>
            </a:r>
            <a:r>
              <a:rPr lang="zh-CN" altLang="en-US" smtClean="0"/>
              <a:t>：</a:t>
            </a:r>
            <a:endParaRPr lang="en-US" altLang="zh-CN" dirty="0" smtClean="0"/>
          </a:p>
        </p:txBody>
      </p:sp>
      <p:graphicFrame>
        <p:nvGraphicFramePr>
          <p:cNvPr id="6" name="表格 5"/>
          <p:cNvGraphicFramePr>
            <a:graphicFrameLocks noGrp="1"/>
          </p:cNvGraphicFramePr>
          <p:nvPr>
            <p:extLst>
              <p:ext uri="{D42A27DB-BD31-4B8C-83A1-F6EECF244321}">
                <p14:modId xmlns:p14="http://schemas.microsoft.com/office/powerpoint/2010/main" val="322030413"/>
              </p:ext>
            </p:extLst>
          </p:nvPr>
        </p:nvGraphicFramePr>
        <p:xfrm>
          <a:off x="731838" y="1686752"/>
          <a:ext cx="10728325" cy="3558579"/>
        </p:xfrm>
        <a:graphic>
          <a:graphicData uri="http://schemas.openxmlformats.org/drawingml/2006/table">
            <a:tbl>
              <a:tblPr firstRow="1" firstCol="1" lastRow="1" lastCol="1" bandRow="1" bandCol="1">
                <a:tableStyleId>{5C22544A-7EE6-4342-B048-85BDC9FD1C3A}</a:tableStyleId>
              </a:tblPr>
              <a:tblGrid>
                <a:gridCol w="3046421"/>
                <a:gridCol w="4284273"/>
                <a:gridCol w="3397631"/>
              </a:tblGrid>
              <a:tr h="479097">
                <a:tc>
                  <a:txBody>
                    <a:bodyPr/>
                    <a:lstStyle/>
                    <a:p>
                      <a:pPr marL="66675" algn="ctr">
                        <a:lnSpc>
                          <a:spcPts val="1190"/>
                        </a:lnSpc>
                        <a:spcAft>
                          <a:spcPts val="0"/>
                        </a:spcAft>
                      </a:pPr>
                      <a:r>
                        <a:rPr lang="zh-CN" sz="1800" baseline="0" dirty="0">
                          <a:effectLst/>
                          <a:latin typeface="Huawei Sans" panose="020C0503030203020204" pitchFamily="34" charset="0"/>
                          <a:ea typeface="方正兰亭黑简体" panose="02000000000000000000" pitchFamily="2" charset="-122"/>
                        </a:rPr>
                        <a:t>中断标识（</a:t>
                      </a:r>
                      <a:r>
                        <a:rPr lang="en-US" sz="1800" baseline="0" dirty="0">
                          <a:effectLst/>
                          <a:latin typeface="Huawei Sans" panose="020C0503030203020204" pitchFamily="34" charset="0"/>
                          <a:ea typeface="方正兰亭黑简体" panose="02000000000000000000" pitchFamily="2" charset="-122"/>
                        </a:rPr>
                        <a:t>INTID</a:t>
                      </a:r>
                      <a:r>
                        <a:rPr lang="zh-CN" sz="1800" baseline="0" dirty="0">
                          <a:effectLst/>
                          <a:latin typeface="Huawei Sans" panose="020C0503030203020204" pitchFamily="34" charset="0"/>
                          <a:ea typeface="方正兰亭黑简体" panose="02000000000000000000" pitchFamily="2" charset="-122"/>
                        </a:rPr>
                        <a:t>）</a:t>
                      </a:r>
                      <a:endParaRPr lang="zh-CN" sz="18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solidFill>
                      <a:srgbClr val="00B0F0"/>
                    </a:solidFill>
                  </a:tcPr>
                </a:tc>
                <a:tc>
                  <a:txBody>
                    <a:bodyPr/>
                    <a:lstStyle/>
                    <a:p>
                      <a:pPr marL="33020" algn="ctr">
                        <a:lnSpc>
                          <a:spcPts val="1190"/>
                        </a:lnSpc>
                        <a:spcAft>
                          <a:spcPts val="0"/>
                        </a:spcAft>
                      </a:pPr>
                      <a:r>
                        <a:rPr lang="zh-CN" sz="1800" baseline="0" dirty="0">
                          <a:effectLst/>
                          <a:latin typeface="Huawei Sans" panose="020C0503030203020204" pitchFamily="34" charset="0"/>
                          <a:ea typeface="方正兰亭黑简体" panose="02000000000000000000" pitchFamily="2" charset="-122"/>
                        </a:rPr>
                        <a:t>中断类型</a:t>
                      </a:r>
                      <a:endParaRPr lang="zh-CN" sz="18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solidFill>
                      <a:srgbClr val="00B0F0"/>
                    </a:solidFill>
                  </a:tcPr>
                </a:tc>
                <a:tc>
                  <a:txBody>
                    <a:bodyPr/>
                    <a:lstStyle/>
                    <a:p>
                      <a:pPr marL="33020" algn="ctr">
                        <a:lnSpc>
                          <a:spcPts val="1190"/>
                        </a:lnSpc>
                        <a:spcAft>
                          <a:spcPts val="0"/>
                        </a:spcAft>
                      </a:pPr>
                      <a:r>
                        <a:rPr lang="zh-CN" sz="1800" baseline="0" dirty="0">
                          <a:effectLst/>
                          <a:latin typeface="Huawei Sans" panose="020C0503030203020204" pitchFamily="34" charset="0"/>
                          <a:ea typeface="方正兰亭黑简体" panose="02000000000000000000" pitchFamily="2" charset="-122"/>
                        </a:rPr>
                        <a:t>中断类型缩写</a:t>
                      </a:r>
                      <a:endParaRPr lang="zh-CN" sz="1800" baseline="0" dirty="0">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solidFill>
                      <a:srgbClr val="00B0F0"/>
                    </a:solidFill>
                  </a:tcPr>
                </a:tc>
              </a:tr>
              <a:tr h="513247">
                <a:tc>
                  <a:txBody>
                    <a:bodyPr/>
                    <a:lstStyle/>
                    <a:p>
                      <a:pPr marL="66675" algn="ctr">
                        <a:lnSpc>
                          <a:spcPts val="1190"/>
                        </a:lnSpc>
                        <a:spcAft>
                          <a:spcPts val="0"/>
                        </a:spcAft>
                      </a:pPr>
                      <a:r>
                        <a:rPr lang="en-US" sz="1300" b="1" baseline="0" dirty="0">
                          <a:solidFill>
                            <a:schemeClr val="tx1"/>
                          </a:solidFill>
                          <a:effectLst/>
                          <a:latin typeface="Huawei Sans" panose="020C0503030203020204" pitchFamily="34" charset="0"/>
                          <a:ea typeface="方正兰亭黑简体" panose="02000000000000000000" pitchFamily="2" charset="-122"/>
                        </a:rPr>
                        <a:t>0 - 15</a:t>
                      </a:r>
                      <a:endParaRPr lang="zh-CN" sz="1300" b="1" baseline="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noFill/>
                  </a:tcPr>
                </a:tc>
                <a:tc>
                  <a:txBody>
                    <a:bodyPr/>
                    <a:lstStyle/>
                    <a:p>
                      <a:pPr marL="33020" algn="ctr">
                        <a:lnSpc>
                          <a:spcPts val="1190"/>
                        </a:lnSpc>
                        <a:spcAft>
                          <a:spcPts val="0"/>
                        </a:spcAft>
                      </a:pPr>
                      <a:r>
                        <a:rPr lang="zh-CN" sz="1300" baseline="0" dirty="0">
                          <a:solidFill>
                            <a:schemeClr val="tx1"/>
                          </a:solidFill>
                          <a:effectLst/>
                          <a:latin typeface="Huawei Sans" panose="020C0503030203020204" pitchFamily="34" charset="0"/>
                          <a:ea typeface="方正兰亭黑简体" panose="02000000000000000000" pitchFamily="2" charset="-122"/>
                        </a:rPr>
                        <a:t>软件产生的中断 </a:t>
                      </a:r>
                      <a:endParaRPr lang="zh-CN" sz="1300" baseline="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noFill/>
                  </a:tcPr>
                </a:tc>
                <a:tc>
                  <a:txBody>
                    <a:bodyPr/>
                    <a:lstStyle/>
                    <a:p>
                      <a:pPr marL="33020" algn="ctr">
                        <a:lnSpc>
                          <a:spcPts val="1190"/>
                        </a:lnSpc>
                        <a:spcAft>
                          <a:spcPts val="0"/>
                        </a:spcAft>
                      </a:pPr>
                      <a:r>
                        <a:rPr lang="en-US" sz="1300" b="0" baseline="0" dirty="0">
                          <a:solidFill>
                            <a:schemeClr val="tx1"/>
                          </a:solidFill>
                          <a:effectLst/>
                          <a:latin typeface="Huawei Sans" panose="020C0503030203020204" pitchFamily="34" charset="0"/>
                          <a:ea typeface="方正兰亭黑简体" panose="02000000000000000000" pitchFamily="2" charset="-122"/>
                        </a:rPr>
                        <a:t>SGI</a:t>
                      </a:r>
                      <a:endParaRPr lang="zh-CN" sz="1300" b="0" baseline="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noFill/>
                  </a:tcPr>
                </a:tc>
              </a:tr>
              <a:tr h="513247">
                <a:tc>
                  <a:txBody>
                    <a:bodyPr/>
                    <a:lstStyle/>
                    <a:p>
                      <a:pPr marL="66675" algn="ctr">
                        <a:lnSpc>
                          <a:spcPts val="1190"/>
                        </a:lnSpc>
                        <a:spcAft>
                          <a:spcPts val="0"/>
                        </a:spcAft>
                      </a:pPr>
                      <a:r>
                        <a:rPr lang="en-US" sz="1300" b="1" baseline="0" dirty="0">
                          <a:solidFill>
                            <a:schemeClr val="tx1"/>
                          </a:solidFill>
                          <a:effectLst/>
                          <a:latin typeface="Huawei Sans" panose="020C0503030203020204" pitchFamily="34" charset="0"/>
                          <a:ea typeface="方正兰亭黑简体" panose="02000000000000000000" pitchFamily="2" charset="-122"/>
                        </a:rPr>
                        <a:t>16 – 31</a:t>
                      </a:r>
                      <a:endParaRPr lang="zh-CN" sz="1300" b="1" baseline="0" dirty="0">
                        <a:solidFill>
                          <a:schemeClr val="tx1"/>
                        </a:solidFill>
                        <a:effectLst/>
                        <a:latin typeface="Huawei Sans" panose="020C0503030203020204" pitchFamily="34" charset="0"/>
                        <a:ea typeface="方正兰亭黑简体" panose="02000000000000000000" pitchFamily="2" charset="-122"/>
                      </a:endParaRPr>
                    </a:p>
                    <a:p>
                      <a:pPr marL="66675" algn="ctr">
                        <a:spcAft>
                          <a:spcPts val="0"/>
                        </a:spcAft>
                      </a:pPr>
                      <a:r>
                        <a:rPr lang="en-US" sz="1300" b="1" baseline="0" dirty="0">
                          <a:solidFill>
                            <a:schemeClr val="tx1"/>
                          </a:solidFill>
                          <a:effectLst/>
                          <a:latin typeface="Huawei Sans" panose="020C0503030203020204" pitchFamily="34" charset="0"/>
                          <a:ea typeface="方正兰亭黑简体" panose="02000000000000000000" pitchFamily="2" charset="-122"/>
                        </a:rPr>
                        <a:t>1056 – 1119 (GICv3.1)</a:t>
                      </a:r>
                      <a:endParaRPr lang="zh-CN" sz="1300" b="1" baseline="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solidFill>
                      <a:schemeClr val="accent1">
                        <a:lumMod val="40000"/>
                        <a:lumOff val="60000"/>
                      </a:schemeClr>
                    </a:solidFill>
                  </a:tcPr>
                </a:tc>
                <a:tc>
                  <a:txBody>
                    <a:bodyPr/>
                    <a:lstStyle/>
                    <a:p>
                      <a:pPr marL="33020" algn="ctr">
                        <a:lnSpc>
                          <a:spcPts val="1190"/>
                        </a:lnSpc>
                        <a:spcAft>
                          <a:spcPts val="0"/>
                        </a:spcAft>
                      </a:pPr>
                      <a:r>
                        <a:rPr lang="zh-CN" sz="1300" baseline="0" dirty="0">
                          <a:solidFill>
                            <a:schemeClr val="tx1"/>
                          </a:solidFill>
                          <a:effectLst/>
                          <a:latin typeface="Huawei Sans" panose="020C0503030203020204" pitchFamily="34" charset="0"/>
                          <a:ea typeface="方正兰亭黑简体" panose="02000000000000000000" pitchFamily="2" charset="-122"/>
                        </a:rPr>
                        <a:t>私有外设中断</a:t>
                      </a:r>
                      <a:endParaRPr lang="zh-CN" sz="1300" baseline="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solidFill>
                      <a:schemeClr val="accent1">
                        <a:lumMod val="40000"/>
                        <a:lumOff val="60000"/>
                      </a:schemeClr>
                    </a:solidFill>
                  </a:tcPr>
                </a:tc>
                <a:tc>
                  <a:txBody>
                    <a:bodyPr/>
                    <a:lstStyle/>
                    <a:p>
                      <a:pPr marL="33020" algn="ctr">
                        <a:lnSpc>
                          <a:spcPts val="1190"/>
                        </a:lnSpc>
                        <a:spcAft>
                          <a:spcPts val="0"/>
                        </a:spcAft>
                      </a:pPr>
                      <a:r>
                        <a:rPr lang="en-US" sz="1300" b="0" baseline="0" dirty="0">
                          <a:solidFill>
                            <a:schemeClr val="tx1"/>
                          </a:solidFill>
                          <a:effectLst/>
                          <a:latin typeface="Huawei Sans" panose="020C0503030203020204" pitchFamily="34" charset="0"/>
                          <a:ea typeface="方正兰亭黑简体" panose="02000000000000000000" pitchFamily="2" charset="-122"/>
                        </a:rPr>
                        <a:t>PPI</a:t>
                      </a:r>
                      <a:endParaRPr lang="zh-CN" sz="1300" b="0" baseline="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solidFill>
                      <a:schemeClr val="accent1">
                        <a:lumMod val="40000"/>
                        <a:lumOff val="60000"/>
                      </a:schemeClr>
                    </a:solidFill>
                  </a:tcPr>
                </a:tc>
              </a:tr>
              <a:tr h="513247">
                <a:tc>
                  <a:txBody>
                    <a:bodyPr/>
                    <a:lstStyle/>
                    <a:p>
                      <a:pPr marL="66675" algn="ctr">
                        <a:lnSpc>
                          <a:spcPts val="1190"/>
                        </a:lnSpc>
                        <a:spcAft>
                          <a:spcPts val="0"/>
                        </a:spcAft>
                      </a:pPr>
                      <a:r>
                        <a:rPr lang="en-US" sz="1300" b="1" baseline="0" dirty="0">
                          <a:solidFill>
                            <a:schemeClr val="tx1"/>
                          </a:solidFill>
                          <a:effectLst/>
                          <a:latin typeface="Huawei Sans" panose="020C0503030203020204" pitchFamily="34" charset="0"/>
                          <a:ea typeface="方正兰亭黑简体" panose="02000000000000000000" pitchFamily="2" charset="-122"/>
                        </a:rPr>
                        <a:t>32 – 1019</a:t>
                      </a:r>
                      <a:endParaRPr lang="zh-CN" sz="1300" b="1" baseline="0" dirty="0">
                        <a:solidFill>
                          <a:schemeClr val="tx1"/>
                        </a:solidFill>
                        <a:effectLst/>
                        <a:latin typeface="Huawei Sans" panose="020C0503030203020204" pitchFamily="34" charset="0"/>
                        <a:ea typeface="方正兰亭黑简体" panose="02000000000000000000" pitchFamily="2" charset="-122"/>
                      </a:endParaRPr>
                    </a:p>
                    <a:p>
                      <a:pPr marL="66675" algn="ctr">
                        <a:spcAft>
                          <a:spcPts val="0"/>
                        </a:spcAft>
                      </a:pPr>
                      <a:r>
                        <a:rPr lang="en-US" sz="1300" b="1" baseline="0" dirty="0">
                          <a:solidFill>
                            <a:schemeClr val="tx1"/>
                          </a:solidFill>
                          <a:effectLst/>
                          <a:latin typeface="Huawei Sans" panose="020C0503030203020204" pitchFamily="34" charset="0"/>
                          <a:ea typeface="方正兰亭黑简体" panose="02000000000000000000" pitchFamily="2" charset="-122"/>
                        </a:rPr>
                        <a:t>4096 – 5119 (GICv3.1)</a:t>
                      </a:r>
                      <a:endParaRPr lang="zh-CN" sz="1300" b="1" baseline="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noFill/>
                  </a:tcPr>
                </a:tc>
                <a:tc>
                  <a:txBody>
                    <a:bodyPr/>
                    <a:lstStyle/>
                    <a:p>
                      <a:pPr marL="33020" algn="ctr">
                        <a:lnSpc>
                          <a:spcPts val="1190"/>
                        </a:lnSpc>
                        <a:spcAft>
                          <a:spcPts val="0"/>
                        </a:spcAft>
                      </a:pPr>
                      <a:r>
                        <a:rPr lang="zh-CN" sz="1300" baseline="0">
                          <a:solidFill>
                            <a:schemeClr val="tx1"/>
                          </a:solidFill>
                          <a:effectLst/>
                          <a:latin typeface="Huawei Sans" panose="020C0503030203020204" pitchFamily="34" charset="0"/>
                          <a:ea typeface="方正兰亭黑简体" panose="02000000000000000000" pitchFamily="2" charset="-122"/>
                        </a:rPr>
                        <a:t>共享外设中断</a:t>
                      </a:r>
                      <a:endParaRPr lang="zh-CN" sz="1300" baseline="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noFill/>
                  </a:tcPr>
                </a:tc>
                <a:tc>
                  <a:txBody>
                    <a:bodyPr/>
                    <a:lstStyle/>
                    <a:p>
                      <a:pPr marL="33020" algn="ctr">
                        <a:lnSpc>
                          <a:spcPts val="1190"/>
                        </a:lnSpc>
                        <a:spcAft>
                          <a:spcPts val="0"/>
                        </a:spcAft>
                      </a:pPr>
                      <a:r>
                        <a:rPr lang="en-US" sz="1300" b="0" baseline="0" dirty="0">
                          <a:solidFill>
                            <a:schemeClr val="tx1"/>
                          </a:solidFill>
                          <a:effectLst/>
                          <a:latin typeface="Huawei Sans" panose="020C0503030203020204" pitchFamily="34" charset="0"/>
                          <a:ea typeface="方正兰亭黑简体" panose="02000000000000000000" pitchFamily="2" charset="-122"/>
                        </a:rPr>
                        <a:t>SPI</a:t>
                      </a:r>
                      <a:endParaRPr lang="zh-CN" sz="1300" b="0" baseline="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noFill/>
                  </a:tcPr>
                </a:tc>
              </a:tr>
              <a:tr h="513247">
                <a:tc>
                  <a:txBody>
                    <a:bodyPr/>
                    <a:lstStyle/>
                    <a:p>
                      <a:pPr marL="66675" algn="ctr">
                        <a:lnSpc>
                          <a:spcPts val="1190"/>
                        </a:lnSpc>
                        <a:spcAft>
                          <a:spcPts val="0"/>
                        </a:spcAft>
                      </a:pPr>
                      <a:r>
                        <a:rPr lang="en-US" sz="1300" b="1" baseline="0" dirty="0">
                          <a:solidFill>
                            <a:schemeClr val="tx1"/>
                          </a:solidFill>
                          <a:effectLst/>
                          <a:latin typeface="Huawei Sans" panose="020C0503030203020204" pitchFamily="34" charset="0"/>
                          <a:ea typeface="方正兰亭黑简体" panose="02000000000000000000" pitchFamily="2" charset="-122"/>
                        </a:rPr>
                        <a:t>1020 -</a:t>
                      </a:r>
                      <a:r>
                        <a:rPr lang="en-US" sz="1300" b="1" spc="-265" baseline="0" dirty="0">
                          <a:solidFill>
                            <a:schemeClr val="tx1"/>
                          </a:solidFill>
                          <a:effectLst/>
                          <a:latin typeface="Huawei Sans" panose="020C0503030203020204" pitchFamily="34" charset="0"/>
                          <a:ea typeface="方正兰亭黑简体" panose="02000000000000000000" pitchFamily="2" charset="-122"/>
                        </a:rPr>
                        <a:t> </a:t>
                      </a:r>
                      <a:r>
                        <a:rPr lang="en-US" sz="1300" b="1" baseline="0" dirty="0">
                          <a:solidFill>
                            <a:schemeClr val="tx1"/>
                          </a:solidFill>
                          <a:effectLst/>
                          <a:latin typeface="Huawei Sans" panose="020C0503030203020204" pitchFamily="34" charset="0"/>
                          <a:ea typeface="方正兰亭黑简体" panose="02000000000000000000" pitchFamily="2" charset="-122"/>
                        </a:rPr>
                        <a:t>1023</a:t>
                      </a:r>
                      <a:endParaRPr lang="zh-CN" sz="1300" b="1" baseline="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solidFill>
                      <a:schemeClr val="accent1">
                        <a:lumMod val="40000"/>
                        <a:lumOff val="60000"/>
                      </a:schemeClr>
                    </a:solidFill>
                  </a:tcPr>
                </a:tc>
                <a:tc>
                  <a:txBody>
                    <a:bodyPr/>
                    <a:lstStyle/>
                    <a:p>
                      <a:pPr marL="33020" algn="ctr">
                        <a:lnSpc>
                          <a:spcPct val="103000"/>
                        </a:lnSpc>
                        <a:spcAft>
                          <a:spcPts val="0"/>
                        </a:spcAft>
                      </a:pPr>
                      <a:r>
                        <a:rPr lang="zh-CN" sz="1300" baseline="0">
                          <a:solidFill>
                            <a:schemeClr val="tx1"/>
                          </a:solidFill>
                          <a:effectLst/>
                          <a:latin typeface="Huawei Sans" panose="020C0503030203020204" pitchFamily="34" charset="0"/>
                          <a:ea typeface="方正兰亭黑简体" panose="02000000000000000000" pitchFamily="2" charset="-122"/>
                        </a:rPr>
                        <a:t>特殊中断号</a:t>
                      </a:r>
                      <a:endParaRPr lang="zh-CN" sz="1300" baseline="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solidFill>
                      <a:schemeClr val="accent1">
                        <a:lumMod val="40000"/>
                        <a:lumOff val="60000"/>
                      </a:schemeClr>
                    </a:solidFill>
                  </a:tcPr>
                </a:tc>
                <a:tc>
                  <a:txBody>
                    <a:bodyPr/>
                    <a:lstStyle/>
                    <a:p>
                      <a:pPr marL="33020" algn="ctr">
                        <a:lnSpc>
                          <a:spcPct val="103000"/>
                        </a:lnSpc>
                        <a:spcAft>
                          <a:spcPts val="0"/>
                        </a:spcAft>
                      </a:pPr>
                      <a:r>
                        <a:rPr lang="en-US" sz="1300" baseline="0" dirty="0">
                          <a:solidFill>
                            <a:schemeClr val="tx1"/>
                          </a:solidFill>
                          <a:effectLst/>
                          <a:latin typeface="Huawei Sans" panose="020C0503030203020204" pitchFamily="34" charset="0"/>
                          <a:ea typeface="方正兰亭黑简体" panose="02000000000000000000" pitchFamily="2" charset="-122"/>
                        </a:rPr>
                        <a:t> </a:t>
                      </a:r>
                      <a:endParaRPr lang="zh-CN" sz="1300" baseline="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solidFill>
                      <a:schemeClr val="accent1">
                        <a:lumMod val="40000"/>
                        <a:lumOff val="60000"/>
                      </a:schemeClr>
                    </a:solidFill>
                  </a:tcPr>
                </a:tc>
              </a:tr>
              <a:tr h="513247">
                <a:tc>
                  <a:txBody>
                    <a:bodyPr/>
                    <a:lstStyle/>
                    <a:p>
                      <a:pPr marL="66675" algn="ctr">
                        <a:lnSpc>
                          <a:spcPts val="1190"/>
                        </a:lnSpc>
                        <a:spcAft>
                          <a:spcPts val="0"/>
                        </a:spcAft>
                      </a:pPr>
                      <a:r>
                        <a:rPr lang="en-US" sz="1300" b="1" baseline="0" dirty="0">
                          <a:solidFill>
                            <a:schemeClr val="tx1"/>
                          </a:solidFill>
                          <a:effectLst/>
                          <a:latin typeface="Huawei Sans" panose="020C0503030203020204" pitchFamily="34" charset="0"/>
                          <a:ea typeface="方正兰亭黑简体" panose="02000000000000000000" pitchFamily="2" charset="-122"/>
                        </a:rPr>
                        <a:t>1024 -</a:t>
                      </a:r>
                      <a:r>
                        <a:rPr lang="en-US" sz="1300" b="1" spc="-265" baseline="0" dirty="0">
                          <a:solidFill>
                            <a:schemeClr val="tx1"/>
                          </a:solidFill>
                          <a:effectLst/>
                          <a:latin typeface="Huawei Sans" panose="020C0503030203020204" pitchFamily="34" charset="0"/>
                          <a:ea typeface="方正兰亭黑简体" panose="02000000000000000000" pitchFamily="2" charset="-122"/>
                        </a:rPr>
                        <a:t> </a:t>
                      </a:r>
                      <a:r>
                        <a:rPr lang="en-US" sz="1300" b="1" baseline="0" dirty="0">
                          <a:solidFill>
                            <a:schemeClr val="tx1"/>
                          </a:solidFill>
                          <a:effectLst/>
                          <a:latin typeface="Huawei Sans" panose="020C0503030203020204" pitchFamily="34" charset="0"/>
                          <a:ea typeface="方正兰亭黑简体" panose="02000000000000000000" pitchFamily="2" charset="-122"/>
                        </a:rPr>
                        <a:t>8191</a:t>
                      </a:r>
                      <a:endParaRPr lang="zh-CN" sz="1300" b="1" baseline="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noFill/>
                  </a:tcPr>
                </a:tc>
                <a:tc>
                  <a:txBody>
                    <a:bodyPr/>
                    <a:lstStyle/>
                    <a:p>
                      <a:pPr marL="33020" algn="ctr">
                        <a:lnSpc>
                          <a:spcPts val="1190"/>
                        </a:lnSpc>
                        <a:spcAft>
                          <a:spcPts val="0"/>
                        </a:spcAft>
                      </a:pPr>
                      <a:r>
                        <a:rPr lang="zh-CN" sz="1300" baseline="0" dirty="0">
                          <a:solidFill>
                            <a:schemeClr val="tx1"/>
                          </a:solidFill>
                          <a:effectLst/>
                          <a:latin typeface="Huawei Sans" panose="020C0503030203020204" pitchFamily="34" charset="0"/>
                          <a:ea typeface="方正兰亭黑简体" panose="02000000000000000000" pitchFamily="2" charset="-122"/>
                        </a:rPr>
                        <a:t>保留</a:t>
                      </a:r>
                      <a:endParaRPr lang="zh-CN" sz="1300" baseline="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noFill/>
                  </a:tcPr>
                </a:tc>
                <a:tc>
                  <a:txBody>
                    <a:bodyPr/>
                    <a:lstStyle/>
                    <a:p>
                      <a:pPr marL="33020" algn="ctr">
                        <a:lnSpc>
                          <a:spcPts val="1190"/>
                        </a:lnSpc>
                        <a:spcAft>
                          <a:spcPts val="0"/>
                        </a:spcAft>
                      </a:pPr>
                      <a:r>
                        <a:rPr lang="en-US" sz="1300" baseline="0" dirty="0">
                          <a:solidFill>
                            <a:schemeClr val="tx1"/>
                          </a:solidFill>
                          <a:effectLst/>
                          <a:latin typeface="Huawei Sans" panose="020C0503030203020204" pitchFamily="34" charset="0"/>
                          <a:ea typeface="方正兰亭黑简体" panose="02000000000000000000" pitchFamily="2" charset="-122"/>
                        </a:rPr>
                        <a:t> </a:t>
                      </a:r>
                      <a:endParaRPr lang="zh-CN" sz="1300" baseline="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noFill/>
                  </a:tcPr>
                </a:tc>
              </a:tr>
              <a:tr h="513247">
                <a:tc>
                  <a:txBody>
                    <a:bodyPr/>
                    <a:lstStyle/>
                    <a:p>
                      <a:pPr marL="66675" algn="ctr">
                        <a:lnSpc>
                          <a:spcPts val="1190"/>
                        </a:lnSpc>
                        <a:spcAft>
                          <a:spcPts val="0"/>
                        </a:spcAft>
                      </a:pPr>
                      <a:r>
                        <a:rPr lang="en-US" sz="1300" b="1" baseline="0" dirty="0">
                          <a:solidFill>
                            <a:schemeClr val="tx1"/>
                          </a:solidFill>
                          <a:effectLst/>
                          <a:latin typeface="Huawei Sans" panose="020C0503030203020204" pitchFamily="34" charset="0"/>
                          <a:ea typeface="方正兰亭黑简体" panose="02000000000000000000" pitchFamily="2" charset="-122"/>
                        </a:rPr>
                        <a:t>8192</a:t>
                      </a:r>
                      <a:r>
                        <a:rPr lang="zh-CN" sz="1300" b="1" baseline="0" dirty="0">
                          <a:solidFill>
                            <a:schemeClr val="tx1"/>
                          </a:solidFill>
                          <a:effectLst/>
                          <a:latin typeface="Huawei Sans" panose="020C0503030203020204" pitchFamily="34" charset="0"/>
                          <a:ea typeface="方正兰亭黑简体" panose="02000000000000000000" pitchFamily="2" charset="-122"/>
                        </a:rPr>
                        <a:t>及以上</a:t>
                      </a:r>
                      <a:endParaRPr lang="zh-CN" sz="1300" b="1" baseline="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solidFill>
                      <a:schemeClr val="accent1">
                        <a:lumMod val="40000"/>
                        <a:lumOff val="60000"/>
                      </a:schemeClr>
                    </a:solidFill>
                  </a:tcPr>
                </a:tc>
                <a:tc>
                  <a:txBody>
                    <a:bodyPr/>
                    <a:lstStyle/>
                    <a:p>
                      <a:pPr marL="33020" algn="ctr">
                        <a:lnSpc>
                          <a:spcPts val="1190"/>
                        </a:lnSpc>
                        <a:spcAft>
                          <a:spcPts val="0"/>
                        </a:spcAft>
                      </a:pPr>
                      <a:r>
                        <a:rPr lang="zh-CN" sz="1300" b="0" baseline="0" dirty="0">
                          <a:solidFill>
                            <a:schemeClr val="tx1"/>
                          </a:solidFill>
                          <a:effectLst/>
                          <a:latin typeface="Huawei Sans" panose="020C0503030203020204" pitchFamily="34" charset="0"/>
                          <a:ea typeface="方正兰亭黑简体" panose="02000000000000000000" pitchFamily="2" charset="-122"/>
                        </a:rPr>
                        <a:t>特定位置外设中断</a:t>
                      </a:r>
                      <a:endParaRPr lang="zh-CN" sz="1300" b="0" baseline="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solidFill>
                      <a:schemeClr val="accent1">
                        <a:lumMod val="40000"/>
                        <a:lumOff val="60000"/>
                      </a:schemeClr>
                    </a:solidFill>
                  </a:tcPr>
                </a:tc>
                <a:tc>
                  <a:txBody>
                    <a:bodyPr/>
                    <a:lstStyle/>
                    <a:p>
                      <a:pPr marL="33020" algn="ctr">
                        <a:lnSpc>
                          <a:spcPts val="1190"/>
                        </a:lnSpc>
                        <a:spcAft>
                          <a:spcPts val="0"/>
                        </a:spcAft>
                      </a:pPr>
                      <a:r>
                        <a:rPr lang="en-US" sz="1300" b="0" baseline="0" dirty="0">
                          <a:solidFill>
                            <a:schemeClr val="tx1"/>
                          </a:solidFill>
                          <a:effectLst/>
                          <a:latin typeface="Huawei Sans" panose="020C0503030203020204" pitchFamily="34" charset="0"/>
                          <a:ea typeface="方正兰亭黑简体" panose="02000000000000000000" pitchFamily="2" charset="-122"/>
                        </a:rPr>
                        <a:t>LPI</a:t>
                      </a:r>
                      <a:endParaRPr lang="zh-CN" sz="1300" b="0" baseline="0" dirty="0">
                        <a:solidFill>
                          <a:schemeClr val="tx1"/>
                        </a:solidFill>
                        <a:effectLst/>
                        <a:latin typeface="Huawei Sans" panose="020C0503030203020204" pitchFamily="34" charset="0"/>
                        <a:ea typeface="方正兰亭黑简体" panose="02000000000000000000" pitchFamily="2" charset="-122"/>
                        <a:cs typeface="Times New Roman" panose="02020603050405020304" pitchFamily="18" charset="0"/>
                      </a:endParaRPr>
                    </a:p>
                  </a:txBody>
                  <a:tcPr marL="0" marR="0" marT="0" marB="0" anchor="ctr">
                    <a:solidFill>
                      <a:schemeClr val="accent1">
                        <a:lumMod val="40000"/>
                        <a:lumOff val="60000"/>
                      </a:schemeClr>
                    </a:solidFill>
                  </a:tcPr>
                </a:tc>
              </a:tr>
            </a:tbl>
          </a:graphicData>
        </a:graphic>
      </p:graphicFrame>
    </p:spTree>
    <p:extLst>
      <p:ext uri="{BB962C8B-B14F-4D97-AF65-F5344CB8AC3E}">
        <p14:creationId xmlns:p14="http://schemas.microsoft.com/office/powerpoint/2010/main" val="34741865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a:t>
            </a:r>
            <a:r>
              <a:rPr lang="en-US" altLang="zh-CN" smtClean="0"/>
              <a:t>ARMv8</a:t>
            </a:r>
            <a:r>
              <a:rPr lang="zh-CN" altLang="en-US" smtClean="0"/>
              <a:t>架构的处理器体系结构</a:t>
            </a:r>
            <a:endParaRPr lang="zh-CN" altLang="en-US" dirty="0"/>
          </a:p>
        </p:txBody>
      </p:sp>
      <p:sp>
        <p:nvSpPr>
          <p:cNvPr id="4" name="文本占位符 3"/>
          <p:cNvSpPr>
            <a:spLocks noGrp="1"/>
          </p:cNvSpPr>
          <p:nvPr>
            <p:ph type="body" sz="quarter" idx="10"/>
          </p:nvPr>
        </p:nvSpPr>
        <p:spPr/>
        <p:txBody>
          <a:bodyPr/>
          <a:lstStyle/>
          <a:p>
            <a:r>
              <a:rPr lang="en-US" altLang="zh-CN" smtClean="0"/>
              <a:t>GIC</a:t>
            </a:r>
            <a:r>
              <a:rPr lang="zh-CN" altLang="zh-CN" smtClean="0"/>
              <a:t>由四种逻辑部件组成</a:t>
            </a:r>
            <a:r>
              <a:rPr lang="zh-CN" altLang="en-US" smtClean="0"/>
              <a:t>：</a:t>
            </a:r>
            <a:endParaRPr lang="en-US" altLang="zh-CN" smtClean="0"/>
          </a:p>
          <a:p>
            <a:pPr lvl="1"/>
            <a:r>
              <a:rPr lang="zh-CN" altLang="en-US" smtClean="0"/>
              <a:t>分发器（</a:t>
            </a:r>
            <a:r>
              <a:rPr lang="en-US" altLang="zh-CN" smtClean="0"/>
              <a:t>Distributor</a:t>
            </a:r>
            <a:r>
              <a:rPr lang="zh-CN" altLang="en-US" smtClean="0"/>
              <a:t>）</a:t>
            </a:r>
            <a:endParaRPr lang="en-US" altLang="zh-CN" smtClean="0"/>
          </a:p>
          <a:p>
            <a:pPr lvl="1"/>
            <a:r>
              <a:rPr lang="zh-CN" altLang="en-US" smtClean="0"/>
              <a:t>转发器（</a:t>
            </a:r>
            <a:r>
              <a:rPr lang="en-US" altLang="zh-CN" smtClean="0"/>
              <a:t>Redistributor</a:t>
            </a:r>
            <a:r>
              <a:rPr lang="zh-CN" altLang="en-US" smtClean="0"/>
              <a:t>）</a:t>
            </a:r>
            <a:endParaRPr lang="en-US" altLang="zh-CN" smtClean="0"/>
          </a:p>
          <a:p>
            <a:pPr lvl="1"/>
            <a:r>
              <a:rPr lang="en-US" altLang="zh-CN" smtClean="0"/>
              <a:t>CPU</a:t>
            </a:r>
            <a:r>
              <a:rPr lang="zh-CN" altLang="en-US" smtClean="0"/>
              <a:t>接口</a:t>
            </a:r>
            <a:endParaRPr lang="en-US" altLang="zh-CN" smtClean="0"/>
          </a:p>
          <a:p>
            <a:pPr lvl="1"/>
            <a:r>
              <a:rPr lang="zh-CN" altLang="en-US" smtClean="0"/>
              <a:t>中断翻译服务部件</a:t>
            </a:r>
            <a:r>
              <a:rPr lang="en-US" altLang="zh-CN" smtClean="0"/>
              <a:t>ITS</a:t>
            </a:r>
          </a:p>
          <a:p>
            <a:pPr lvl="1"/>
            <a:r>
              <a:rPr lang="zh-CN" altLang="en-US" smtClean="0"/>
              <a:t>（</a:t>
            </a:r>
            <a:r>
              <a:rPr lang="en-US" altLang="zh-CN" smtClean="0"/>
              <a:t>Interrupt Translation Service components</a:t>
            </a:r>
            <a:r>
              <a:rPr lang="zh-CN" altLang="en-US" smtClean="0"/>
              <a:t>）</a:t>
            </a:r>
            <a:endParaRPr lang="en-US" altLang="zh-CN" dirty="0" smtClean="0"/>
          </a:p>
        </p:txBody>
      </p:sp>
      <p:pic>
        <p:nvPicPr>
          <p:cNvPr id="2" name="图片 1"/>
          <p:cNvPicPr>
            <a:picLocks noChangeAspect="1"/>
          </p:cNvPicPr>
          <p:nvPr/>
        </p:nvPicPr>
        <p:blipFill>
          <a:blip r:embed="rId2"/>
          <a:stretch>
            <a:fillRect/>
          </a:stretch>
        </p:blipFill>
        <p:spPr>
          <a:xfrm>
            <a:off x="6384032" y="1286980"/>
            <a:ext cx="5021782" cy="4468361"/>
          </a:xfrm>
          <a:prstGeom prst="rect">
            <a:avLst/>
          </a:prstGeom>
        </p:spPr>
      </p:pic>
    </p:spTree>
    <p:extLst>
      <p:ext uri="{BB962C8B-B14F-4D97-AF65-F5344CB8AC3E}">
        <p14:creationId xmlns:p14="http://schemas.microsoft.com/office/powerpoint/2010/main" val="12620798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3"/>
          <p:cNvSpPr>
            <a:spLocks noGrp="1"/>
          </p:cNvSpPr>
          <p:nvPr>
            <p:ph type="body" sz="quarter" idx="10"/>
          </p:nvPr>
        </p:nvSpPr>
        <p:spPr/>
        <p:txBody>
          <a:bodyPr/>
          <a:lstStyle/>
          <a:p>
            <a:r>
              <a:rPr lang="zh-CN" altLang="en-US" dirty="0" smtClean="0">
                <a:solidFill>
                  <a:schemeClr val="bg1">
                    <a:lumMod val="65000"/>
                  </a:schemeClr>
                </a:solidFill>
              </a:rPr>
              <a:t>基于</a:t>
            </a:r>
            <a:r>
              <a:rPr lang="en-US" altLang="zh-CN" dirty="0" smtClean="0">
                <a:solidFill>
                  <a:schemeClr val="bg1">
                    <a:lumMod val="65000"/>
                  </a:schemeClr>
                </a:solidFill>
              </a:rPr>
              <a:t>ARMv8</a:t>
            </a:r>
            <a:r>
              <a:rPr lang="zh-CN" altLang="en-US" dirty="0" smtClean="0">
                <a:solidFill>
                  <a:schemeClr val="bg1">
                    <a:lumMod val="65000"/>
                  </a:schemeClr>
                </a:solidFill>
              </a:rPr>
              <a:t>架构的处理器体系结构</a:t>
            </a:r>
            <a:endParaRPr lang="en-US" altLang="zh-CN" dirty="0" smtClean="0">
              <a:solidFill>
                <a:schemeClr val="bg1">
                  <a:lumMod val="65000"/>
                </a:schemeClr>
              </a:solidFill>
            </a:endParaRPr>
          </a:p>
          <a:p>
            <a:r>
              <a:rPr lang="zh-CN" altLang="en-US" b="1" dirty="0" smtClean="0">
                <a:sym typeface="+mn-lt"/>
              </a:rPr>
              <a:t>基于</a:t>
            </a:r>
            <a:r>
              <a:rPr lang="en-US" altLang="zh-CN" b="1" dirty="0" smtClean="0">
                <a:sym typeface="+mn-lt"/>
              </a:rPr>
              <a:t>ARMv8</a:t>
            </a:r>
            <a:r>
              <a:rPr lang="zh-CN" altLang="en-US" b="1" dirty="0" smtClean="0">
                <a:sym typeface="+mn-lt"/>
              </a:rPr>
              <a:t>架构的鲲鹏处理器</a:t>
            </a:r>
            <a:endParaRPr lang="en-US" altLang="zh-CN" b="1" dirty="0" smtClean="0">
              <a:sym typeface="+mn-lt"/>
            </a:endParaRPr>
          </a:p>
          <a:p>
            <a:r>
              <a:rPr lang="en-US" altLang="zh-CN" dirty="0" smtClean="0">
                <a:solidFill>
                  <a:schemeClr val="bg1">
                    <a:lumMod val="65000"/>
                  </a:schemeClr>
                </a:solidFill>
              </a:rPr>
              <a:t>ARM</a:t>
            </a:r>
            <a:r>
              <a:rPr lang="zh-CN" altLang="en-US" dirty="0" smtClean="0">
                <a:solidFill>
                  <a:schemeClr val="bg1">
                    <a:lumMod val="65000"/>
                  </a:schemeClr>
                </a:solidFill>
              </a:rPr>
              <a:t>寻址方式</a:t>
            </a:r>
            <a:endParaRPr lang="en-US" altLang="zh-CN" dirty="0" smtClean="0">
              <a:solidFill>
                <a:schemeClr val="bg1">
                  <a:lumMod val="65000"/>
                </a:schemeClr>
              </a:solidFill>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指令集</a:t>
            </a:r>
            <a:endParaRPr lang="en-US" altLang="zh-CN" dirty="0" smtClean="0">
              <a:solidFill>
                <a:schemeClr val="bg1">
                  <a:lumMod val="65000"/>
                </a:schemeClr>
              </a:solidFill>
              <a:sym typeface="+mn-lt"/>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伪指令</a:t>
            </a:r>
            <a:endParaRPr lang="en-US" altLang="zh-CN" dirty="0" smtClean="0">
              <a:solidFill>
                <a:schemeClr val="bg1">
                  <a:lumMod val="65000"/>
                </a:schemeClr>
              </a:solidFill>
              <a:sym typeface="+mn-lt"/>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汇编语言程序结构</a:t>
            </a:r>
            <a:endParaRPr lang="en-US" altLang="zh-CN" dirty="0" smtClean="0">
              <a:solidFill>
                <a:schemeClr val="bg1">
                  <a:lumMod val="65000"/>
                </a:schemeClr>
              </a:solidFill>
              <a:sym typeface="+mn-lt"/>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编译与调试工具</a:t>
            </a:r>
            <a:endParaRPr lang="en-US" altLang="zh-CN" dirty="0">
              <a:solidFill>
                <a:schemeClr val="bg1">
                  <a:lumMod val="65000"/>
                </a:schemeClr>
              </a:solidFill>
              <a:sym typeface="+mn-lt"/>
            </a:endParaRPr>
          </a:p>
        </p:txBody>
      </p:sp>
    </p:spTree>
    <p:extLst>
      <p:ext uri="{BB962C8B-B14F-4D97-AF65-F5344CB8AC3E}">
        <p14:creationId xmlns:p14="http://schemas.microsoft.com/office/powerpoint/2010/main" val="426542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019174" y="1844675"/>
            <a:ext cx="10153651" cy="4356100"/>
          </a:xfrm>
        </p:spPr>
        <p:txBody>
          <a:bodyPr/>
          <a:lstStyle/>
          <a:p>
            <a:pPr>
              <a:lnSpc>
                <a:spcPts val="2700"/>
              </a:lnSpc>
            </a:pPr>
            <a:r>
              <a:rPr lang="zh-CN" altLang="en-US" sz="2000" dirty="0" smtClean="0"/>
              <a:t>鉴于目前的国际大环境，以及出于</a:t>
            </a:r>
            <a:r>
              <a:rPr lang="zh-CN" altLang="zh-CN" sz="2000" dirty="0" smtClean="0"/>
              <a:t>国家信息安全</a:t>
            </a:r>
            <a:r>
              <a:rPr lang="zh-CN" altLang="en-US" sz="2000" dirty="0" smtClean="0"/>
              <a:t>方面的考虑</a:t>
            </a:r>
            <a:r>
              <a:rPr lang="zh-CN" altLang="zh-CN" sz="2000" dirty="0" smtClean="0"/>
              <a:t>，中国</a:t>
            </a:r>
            <a:r>
              <a:rPr lang="zh-CN" altLang="en-US" sz="2000" dirty="0" smtClean="0"/>
              <a:t>必须</a:t>
            </a:r>
            <a:r>
              <a:rPr lang="zh-CN" altLang="zh-CN" sz="2000" dirty="0" smtClean="0"/>
              <a:t>建立独立自主的计算机产业，</a:t>
            </a:r>
            <a:r>
              <a:rPr lang="zh-CN" altLang="en-US" sz="2000" dirty="0" smtClean="0"/>
              <a:t>具有完全</a:t>
            </a:r>
            <a:r>
              <a:rPr lang="zh-CN" altLang="zh-CN" sz="2000" dirty="0" smtClean="0"/>
              <a:t>自主</a:t>
            </a:r>
            <a:r>
              <a:rPr lang="zh-CN" altLang="en-US" sz="2000" dirty="0" smtClean="0"/>
              <a:t>知识产权的</a:t>
            </a:r>
            <a:r>
              <a:rPr lang="zh-CN" altLang="zh-CN" sz="2000" dirty="0" smtClean="0"/>
              <a:t>处理器及其汇编语言</a:t>
            </a:r>
            <a:r>
              <a:rPr lang="zh-CN" altLang="en-US" sz="2000" dirty="0" smtClean="0"/>
              <a:t>将会非常</a:t>
            </a:r>
            <a:r>
              <a:rPr lang="zh-CN" altLang="zh-CN" sz="2000" dirty="0" smtClean="0"/>
              <a:t>重要</a:t>
            </a:r>
            <a:r>
              <a:rPr lang="zh-CN" altLang="en-US" sz="2000" dirty="0" smtClean="0"/>
              <a:t>。</a:t>
            </a:r>
            <a:r>
              <a:rPr lang="en-US" altLang="zh-CN" sz="2000" dirty="0" smtClean="0"/>
              <a:t>ARM</a:t>
            </a:r>
            <a:r>
              <a:rPr lang="zh-CN" altLang="en-US" sz="2000" dirty="0" smtClean="0"/>
              <a:t>灵活的授权模式为我国自主研发处理器提供了条件。</a:t>
            </a:r>
            <a:endParaRPr lang="en-US" altLang="zh-CN" sz="2000" dirty="0" smtClean="0"/>
          </a:p>
          <a:p>
            <a:pPr>
              <a:lnSpc>
                <a:spcPts val="2700"/>
              </a:lnSpc>
            </a:pPr>
            <a:r>
              <a:rPr lang="zh-CN" altLang="en-US" sz="2000" dirty="0" smtClean="0"/>
              <a:t>如今</a:t>
            </a:r>
            <a:r>
              <a:rPr lang="en-US" altLang="zh-CN" sz="2000" dirty="0" smtClean="0"/>
              <a:t>ARM</a:t>
            </a:r>
            <a:r>
              <a:rPr lang="zh-CN" altLang="zh-CN" sz="2000" dirty="0" smtClean="0"/>
              <a:t>处理器</a:t>
            </a:r>
            <a:r>
              <a:rPr lang="zh-CN" altLang="en-US" sz="2000" dirty="0" smtClean="0"/>
              <a:t>在嵌入式领域如：工业控制、智能家电、智能仪器仪表、机电控制和消费电子领域如：各种移动设备、手机、平板以及</a:t>
            </a:r>
            <a:r>
              <a:rPr lang="zh-CN" altLang="zh-CN" sz="2000" dirty="0" smtClean="0"/>
              <a:t>高性能服务器领域</a:t>
            </a:r>
            <a:r>
              <a:rPr lang="zh-CN" altLang="en-US" sz="2000" dirty="0" smtClean="0"/>
              <a:t>的应用越来越广泛，市场的需求带动了技术人才的需求，在未来</a:t>
            </a:r>
            <a:r>
              <a:rPr lang="en-US" altLang="zh-CN" sz="2000" dirty="0" smtClean="0"/>
              <a:t>5</a:t>
            </a:r>
            <a:r>
              <a:rPr lang="zh-CN" altLang="en-US" sz="2000" dirty="0" smtClean="0"/>
              <a:t>年中，嵌入式领域将有超过</a:t>
            </a:r>
            <a:r>
              <a:rPr lang="en-US" altLang="zh-CN" sz="2000" dirty="0" smtClean="0"/>
              <a:t>120</a:t>
            </a:r>
            <a:r>
              <a:rPr lang="zh-CN" altLang="en-US" sz="2000" dirty="0" smtClean="0"/>
              <a:t>万的人才缺口，社会急需嵌入式系统相关专业的人才。</a:t>
            </a:r>
            <a:endParaRPr lang="en-US" altLang="zh-CN" sz="2000" dirty="0" smtClean="0"/>
          </a:p>
          <a:p>
            <a:pPr>
              <a:lnSpc>
                <a:spcPts val="2700"/>
              </a:lnSpc>
            </a:pPr>
            <a:r>
              <a:rPr lang="en-US" altLang="zh-CN" sz="2000" dirty="0" smtClean="0"/>
              <a:t>ARM</a:t>
            </a:r>
            <a:r>
              <a:rPr lang="zh-CN" altLang="en-US" sz="2000" dirty="0" smtClean="0"/>
              <a:t>汇编的操作跟硬件密切相关，很多硬件设施的嵌入式编程使用的都是汇编语言，因为汇编语言代码简短，占用内存少，执行速度快，是高效的程序设计语言。现在的数码产品中使用的芯片、主板都包含了嵌入式程序，在这些程序中，汇编语言的使用是相当重要的。除此之外，学习</a:t>
            </a:r>
            <a:r>
              <a:rPr lang="zh-CN" altLang="zh-CN" sz="2000" dirty="0" smtClean="0"/>
              <a:t>汇编语言</a:t>
            </a:r>
            <a:r>
              <a:rPr lang="zh-CN" altLang="en-US" sz="2000" dirty="0" smtClean="0"/>
              <a:t>还能够进行</a:t>
            </a:r>
            <a:r>
              <a:rPr lang="zh-CN" altLang="zh-CN" sz="2000" dirty="0" smtClean="0"/>
              <a:t>软件性能优化、跨平台程序移植、设计通用</a:t>
            </a:r>
            <a:r>
              <a:rPr lang="en-US" altLang="zh-CN" sz="2000" dirty="0" smtClean="0"/>
              <a:t>/</a:t>
            </a:r>
            <a:r>
              <a:rPr lang="zh-CN" altLang="zh-CN" sz="2000" dirty="0" smtClean="0"/>
              <a:t>专用微处理器体系结构</a:t>
            </a:r>
            <a:r>
              <a:rPr lang="en-US" altLang="zh-CN" sz="2000" dirty="0" smtClean="0"/>
              <a:t>…</a:t>
            </a:r>
            <a:endParaRPr lang="en-US" altLang="zh-CN" sz="2000" dirty="0" smtClean="0"/>
          </a:p>
        </p:txBody>
      </p:sp>
    </p:spTree>
    <p:extLst>
      <p:ext uri="{BB962C8B-B14F-4D97-AF65-F5344CB8AC3E}">
        <p14:creationId xmlns:p14="http://schemas.microsoft.com/office/powerpoint/2010/main" val="32673035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8622" y="1615322"/>
            <a:ext cx="9485951" cy="4523137"/>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defPPr>
              <a:defRPr lang="zh-CN"/>
            </a:defPPr>
            <a:lvl1pPr marL="285750" indent="-285750">
              <a:buFont typeface="Arial" panose="020B0604020202020204" pitchFamily="34" charset="0"/>
              <a:buChar char="•"/>
              <a:defRPr>
                <a:solidFill>
                  <a:schemeClr val="tx1"/>
                </a:solidFill>
                <a:effectLst>
                  <a:outerShdw blurRad="38100" dist="38100" dir="2700000" algn="tl">
                    <a:srgbClr val="000000">
                      <a:alpha val="43137"/>
                    </a:srgbClr>
                  </a:outerShdw>
                </a:effectLst>
              </a:defRPr>
            </a:lvl1pPr>
            <a:lvl2pPr marL="742950" lvl="1" indent="-285750">
              <a:buFont typeface="Arial" panose="020B0604020202020204" pitchFamily="34" charset="0"/>
              <a:buChar char="•"/>
              <a:defRPr>
                <a:solidFill>
                  <a:schemeClr val="tx1"/>
                </a:solidFill>
                <a:effectLst>
                  <a:outerShdw blurRad="38100" dist="38100" dir="2700000" algn="tl">
                    <a:srgbClr val="000000">
                      <a:alpha val="43137"/>
                    </a:srgbClr>
                  </a:outerShdw>
                </a:effectLst>
              </a:defRPr>
            </a:lvl2pPr>
          </a:lstStyle>
          <a:p>
            <a:pPr fontAlgn="base">
              <a:buSzPct val="60000"/>
              <a:buFont typeface="Wingdings" panose="05000000000000000000" pitchFamily="2" charset="2"/>
              <a:buChar char="p"/>
            </a:pPr>
            <a:r>
              <a:rPr lang="en-US" altLang="zh-CN" sz="1799" dirty="0">
                <a:solidFill>
                  <a:prstClr val="black"/>
                </a:solidFill>
                <a:effectLst/>
                <a:latin typeface="Huawei Sans" panose="020C0503030203020204" pitchFamily="34" charset="0"/>
                <a:ea typeface="方正兰亭黑简体" panose="02000000000000000000" pitchFamily="2" charset="-122"/>
              </a:rPr>
              <a:t>ARM V8.0</a:t>
            </a:r>
            <a:r>
              <a:rPr lang="zh-CN" altLang="en-US" sz="1799" dirty="0">
                <a:solidFill>
                  <a:prstClr val="black"/>
                </a:solidFill>
                <a:effectLst/>
                <a:latin typeface="Huawei Sans" panose="020C0503030203020204" pitchFamily="34" charset="0"/>
                <a:ea typeface="方正兰亭黑简体" panose="02000000000000000000" pitchFamily="2" charset="-122"/>
              </a:rPr>
              <a:t>架构，支持</a:t>
            </a:r>
            <a:r>
              <a:rPr lang="en-US" altLang="zh-CN" sz="1799" dirty="0">
                <a:solidFill>
                  <a:prstClr val="black"/>
                </a:solidFill>
                <a:effectLst/>
                <a:latin typeface="Huawei Sans" panose="020C0503030203020204" pitchFamily="34" charset="0"/>
                <a:ea typeface="方正兰亭黑简体" panose="02000000000000000000" pitchFamily="2" charset="-122"/>
              </a:rPr>
              <a:t>EL0~EL3</a:t>
            </a:r>
            <a:r>
              <a:rPr lang="zh-CN" altLang="en-US" sz="1799" dirty="0">
                <a:solidFill>
                  <a:prstClr val="black"/>
                </a:solidFill>
                <a:effectLst/>
                <a:latin typeface="Huawei Sans" panose="020C0503030203020204" pitchFamily="34" charset="0"/>
                <a:ea typeface="方正兰亭黑简体" panose="02000000000000000000" pitchFamily="2" charset="-122"/>
              </a:rPr>
              <a:t>， 支持</a:t>
            </a:r>
            <a:r>
              <a:rPr lang="en-US" altLang="zh-CN" sz="1799" dirty="0">
                <a:solidFill>
                  <a:prstClr val="black"/>
                </a:solidFill>
                <a:effectLst/>
                <a:latin typeface="Huawei Sans" panose="020C0503030203020204" pitchFamily="34" charset="0"/>
                <a:ea typeface="方正兰亭黑简体" panose="02000000000000000000" pitchFamily="2" charset="-122"/>
              </a:rPr>
              <a:t>Trust-Zone, AArch64 only</a:t>
            </a:r>
          </a:p>
          <a:p>
            <a:pPr fontAlgn="base">
              <a:buSzPct val="60000"/>
              <a:buFont typeface="Wingdings" panose="05000000000000000000" pitchFamily="2" charset="2"/>
              <a:buChar char="p"/>
            </a:pPr>
            <a:r>
              <a:rPr lang="zh-CN" altLang="en-US" sz="1799" dirty="0">
                <a:solidFill>
                  <a:prstClr val="black"/>
                </a:solidFill>
                <a:effectLst/>
                <a:latin typeface="Huawei Sans" panose="020C0503030203020204" pitchFamily="34" charset="0"/>
                <a:ea typeface="方正兰亭黑简体" panose="02000000000000000000" pitchFamily="2" charset="-122"/>
              </a:rPr>
              <a:t>兼容</a:t>
            </a:r>
            <a:r>
              <a:rPr lang="en-US" altLang="zh-CN" sz="1799" dirty="0">
                <a:solidFill>
                  <a:prstClr val="black"/>
                </a:solidFill>
                <a:effectLst/>
                <a:latin typeface="Huawei Sans" panose="020C0503030203020204" pitchFamily="34" charset="0"/>
                <a:ea typeface="方正兰亭黑简体" panose="02000000000000000000" pitchFamily="2" charset="-122"/>
              </a:rPr>
              <a:t>ARM V8.1</a:t>
            </a:r>
          </a:p>
          <a:p>
            <a:pPr lvl="1" fontAlgn="base">
              <a:buSzPct val="50000"/>
              <a:buFont typeface="Wingdings" panose="05000000000000000000" pitchFamily="2" charset="2"/>
              <a:buChar char="n"/>
            </a:pPr>
            <a:r>
              <a:rPr lang="zh-CN" altLang="en-US" sz="1799" dirty="0">
                <a:solidFill>
                  <a:prstClr val="black"/>
                </a:solidFill>
                <a:effectLst/>
                <a:latin typeface="Huawei Sans" panose="020C0503030203020204" pitchFamily="34" charset="0"/>
                <a:ea typeface="方正兰亭黑简体" panose="02000000000000000000" pitchFamily="2" charset="-122"/>
              </a:rPr>
              <a:t>支持</a:t>
            </a:r>
            <a:r>
              <a:rPr lang="en-US" altLang="zh-CN" sz="1799" dirty="0">
                <a:solidFill>
                  <a:prstClr val="black"/>
                </a:solidFill>
                <a:effectLst/>
                <a:latin typeface="Huawei Sans" panose="020C0503030203020204" pitchFamily="34" charset="0"/>
                <a:ea typeface="方正兰亭黑简体" panose="02000000000000000000" pitchFamily="2" charset="-122"/>
              </a:rPr>
              <a:t>Atomic</a:t>
            </a:r>
            <a:r>
              <a:rPr lang="zh-CN" altLang="en-US" sz="1799" dirty="0">
                <a:solidFill>
                  <a:prstClr val="black"/>
                </a:solidFill>
                <a:effectLst/>
                <a:latin typeface="Huawei Sans" panose="020C0503030203020204" pitchFamily="34" charset="0"/>
                <a:ea typeface="方正兰亭黑简体" panose="02000000000000000000" pitchFamily="2" charset="-122"/>
              </a:rPr>
              <a:t>指令</a:t>
            </a:r>
            <a:endParaRPr lang="en-US" altLang="zh-CN" sz="1799" dirty="0">
              <a:solidFill>
                <a:prstClr val="black"/>
              </a:solidFill>
              <a:effectLst/>
              <a:latin typeface="Huawei Sans" panose="020C0503030203020204" pitchFamily="34" charset="0"/>
              <a:ea typeface="方正兰亭黑简体" panose="02000000000000000000" pitchFamily="2" charset="-122"/>
            </a:endParaRPr>
          </a:p>
          <a:p>
            <a:pPr lvl="1" fontAlgn="base">
              <a:buSzPct val="50000"/>
              <a:buFont typeface="Wingdings" panose="05000000000000000000" pitchFamily="2" charset="2"/>
              <a:buChar char="n"/>
            </a:pPr>
            <a:r>
              <a:rPr lang="zh-CN" altLang="en-US" sz="1799" dirty="0">
                <a:solidFill>
                  <a:prstClr val="black"/>
                </a:solidFill>
                <a:effectLst/>
                <a:latin typeface="Huawei Sans" panose="020C0503030203020204" pitchFamily="34" charset="0"/>
                <a:ea typeface="方正兰亭黑简体" panose="02000000000000000000" pitchFamily="2" charset="-122"/>
              </a:rPr>
              <a:t>支持</a:t>
            </a:r>
            <a:r>
              <a:rPr lang="en-US" altLang="zh-CN" sz="1799" dirty="0">
                <a:solidFill>
                  <a:prstClr val="black"/>
                </a:solidFill>
                <a:effectLst/>
                <a:latin typeface="Huawei Sans" panose="020C0503030203020204" pitchFamily="34" charset="0"/>
                <a:ea typeface="方正兰亭黑简体" panose="02000000000000000000" pitchFamily="2" charset="-122"/>
              </a:rPr>
              <a:t>PSTATE.PAN</a:t>
            </a:r>
          </a:p>
          <a:p>
            <a:pPr lvl="1" fontAlgn="base">
              <a:buSzPct val="50000"/>
              <a:buFont typeface="Wingdings" panose="05000000000000000000" pitchFamily="2" charset="2"/>
              <a:buChar char="n"/>
            </a:pPr>
            <a:r>
              <a:rPr lang="zh-CN" altLang="en-US" sz="1799" dirty="0">
                <a:solidFill>
                  <a:prstClr val="black"/>
                </a:solidFill>
                <a:effectLst/>
                <a:latin typeface="Huawei Sans" panose="020C0503030203020204" pitchFamily="34" charset="0"/>
                <a:ea typeface="方正兰亭黑简体" panose="02000000000000000000" pitchFamily="2" charset="-122"/>
              </a:rPr>
              <a:t>支持</a:t>
            </a:r>
            <a:r>
              <a:rPr lang="en-US" altLang="zh-CN" sz="1799" dirty="0">
                <a:solidFill>
                  <a:prstClr val="black"/>
                </a:solidFill>
                <a:effectLst/>
                <a:latin typeface="Huawei Sans" panose="020C0503030203020204" pitchFamily="34" charset="0"/>
                <a:ea typeface="方正兰亭黑简体" panose="02000000000000000000" pitchFamily="2" charset="-122"/>
              </a:rPr>
              <a:t>Virtualization Host Extension</a:t>
            </a:r>
          </a:p>
          <a:p>
            <a:pPr fontAlgn="base">
              <a:buSzPct val="60000"/>
              <a:buFont typeface="Wingdings" panose="05000000000000000000" pitchFamily="2" charset="2"/>
              <a:buChar char="p"/>
            </a:pPr>
            <a:r>
              <a:rPr lang="zh-CN" altLang="en-US" sz="1799" dirty="0">
                <a:solidFill>
                  <a:prstClr val="black"/>
                </a:solidFill>
                <a:effectLst/>
                <a:latin typeface="Huawei Sans" panose="020C0503030203020204" pitchFamily="34" charset="0"/>
                <a:ea typeface="方正兰亭黑简体" panose="02000000000000000000" pitchFamily="2" charset="-122"/>
              </a:rPr>
              <a:t>兼容</a:t>
            </a:r>
            <a:r>
              <a:rPr lang="en-US" altLang="zh-CN" sz="1799" dirty="0">
                <a:solidFill>
                  <a:prstClr val="black"/>
                </a:solidFill>
                <a:effectLst/>
                <a:latin typeface="Huawei Sans" panose="020C0503030203020204" pitchFamily="34" charset="0"/>
                <a:ea typeface="方正兰亭黑简体" panose="02000000000000000000" pitchFamily="2" charset="-122"/>
              </a:rPr>
              <a:t>ARM V8.2</a:t>
            </a:r>
          </a:p>
          <a:p>
            <a:pPr lvl="1" fontAlgn="base">
              <a:buSzPct val="50000"/>
              <a:buFont typeface="Wingdings" panose="05000000000000000000" pitchFamily="2" charset="2"/>
              <a:buChar char="n"/>
            </a:pPr>
            <a:r>
              <a:rPr lang="zh-CN" altLang="en-US" sz="1799" dirty="0">
                <a:solidFill>
                  <a:prstClr val="black"/>
                </a:solidFill>
                <a:effectLst/>
                <a:latin typeface="Huawei Sans" panose="020C0503030203020204" pitchFamily="34" charset="0"/>
                <a:ea typeface="方正兰亭黑简体" panose="02000000000000000000" pitchFamily="2" charset="-122"/>
              </a:rPr>
              <a:t>支持半精度浮点指令</a:t>
            </a:r>
            <a:endParaRPr lang="en-US" altLang="zh-CN" sz="1799" dirty="0">
              <a:solidFill>
                <a:prstClr val="black"/>
              </a:solidFill>
              <a:effectLst/>
              <a:latin typeface="Huawei Sans" panose="020C0503030203020204" pitchFamily="34" charset="0"/>
              <a:ea typeface="方正兰亭黑简体" panose="02000000000000000000" pitchFamily="2" charset="-122"/>
            </a:endParaRPr>
          </a:p>
          <a:p>
            <a:pPr lvl="1" fontAlgn="base">
              <a:buSzPct val="50000"/>
              <a:buFont typeface="Wingdings" panose="05000000000000000000" pitchFamily="2" charset="2"/>
              <a:buChar char="n"/>
            </a:pPr>
            <a:r>
              <a:rPr lang="zh-CN" altLang="en-US" sz="1799" dirty="0">
                <a:solidFill>
                  <a:prstClr val="black"/>
                </a:solidFill>
                <a:effectLst/>
                <a:latin typeface="Huawei Sans" panose="020C0503030203020204" pitchFamily="34" charset="0"/>
                <a:ea typeface="方正兰亭黑简体" panose="02000000000000000000" pitchFamily="2" charset="-122"/>
              </a:rPr>
              <a:t>支持</a:t>
            </a:r>
            <a:r>
              <a:rPr lang="en-US" altLang="zh-CN" sz="1799" dirty="0">
                <a:solidFill>
                  <a:prstClr val="black"/>
                </a:solidFill>
                <a:effectLst/>
                <a:latin typeface="Huawei Sans" panose="020C0503030203020204" pitchFamily="34" charset="0"/>
                <a:ea typeface="方正兰亭黑简体" panose="02000000000000000000" pitchFamily="2" charset="-122"/>
              </a:rPr>
              <a:t>Dot</a:t>
            </a:r>
            <a:r>
              <a:rPr lang="zh-CN" altLang="en-US" sz="1799" dirty="0">
                <a:solidFill>
                  <a:prstClr val="black"/>
                </a:solidFill>
                <a:effectLst/>
                <a:latin typeface="Huawei Sans" panose="020C0503030203020204" pitchFamily="34" charset="0"/>
                <a:ea typeface="方正兰亭黑简体" panose="02000000000000000000" pitchFamily="2" charset="-122"/>
              </a:rPr>
              <a:t> </a:t>
            </a:r>
            <a:r>
              <a:rPr lang="en-US" altLang="zh-CN" sz="1799" dirty="0">
                <a:solidFill>
                  <a:prstClr val="black"/>
                </a:solidFill>
                <a:effectLst/>
                <a:latin typeface="Huawei Sans" panose="020C0503030203020204" pitchFamily="34" charset="0"/>
                <a:ea typeface="方正兰亭黑简体" panose="02000000000000000000" pitchFamily="2" charset="-122"/>
              </a:rPr>
              <a:t>Product</a:t>
            </a:r>
            <a:r>
              <a:rPr lang="zh-CN" altLang="en-US" sz="1799" dirty="0">
                <a:solidFill>
                  <a:prstClr val="black"/>
                </a:solidFill>
                <a:effectLst/>
                <a:latin typeface="Huawei Sans" panose="020C0503030203020204" pitchFamily="34" charset="0"/>
                <a:ea typeface="方正兰亭黑简体" panose="02000000000000000000" pitchFamily="2" charset="-122"/>
              </a:rPr>
              <a:t>指令</a:t>
            </a:r>
            <a:endParaRPr lang="en-US" altLang="zh-CN" sz="1799" dirty="0">
              <a:solidFill>
                <a:prstClr val="black"/>
              </a:solidFill>
              <a:effectLst/>
              <a:latin typeface="Huawei Sans" panose="020C0503030203020204" pitchFamily="34" charset="0"/>
              <a:ea typeface="方正兰亭黑简体" panose="02000000000000000000" pitchFamily="2" charset="-122"/>
            </a:endParaRPr>
          </a:p>
          <a:p>
            <a:pPr lvl="1" fontAlgn="base">
              <a:buSzPct val="50000"/>
              <a:buFont typeface="Wingdings" panose="05000000000000000000" pitchFamily="2" charset="2"/>
              <a:buChar char="n"/>
            </a:pPr>
            <a:r>
              <a:rPr lang="zh-CN" altLang="en-US" sz="1799" dirty="0">
                <a:solidFill>
                  <a:prstClr val="black"/>
                </a:solidFill>
                <a:effectLst/>
                <a:latin typeface="Huawei Sans" panose="020C0503030203020204" pitchFamily="34" charset="0"/>
                <a:ea typeface="方正兰亭黑简体" panose="02000000000000000000" pitchFamily="2" charset="-122"/>
              </a:rPr>
              <a:t>支持</a:t>
            </a:r>
            <a:r>
              <a:rPr lang="en-US" altLang="zh-CN" sz="1799" dirty="0">
                <a:solidFill>
                  <a:prstClr val="black"/>
                </a:solidFill>
                <a:effectLst/>
                <a:latin typeface="Huawei Sans" panose="020C0503030203020204" pitchFamily="34" charset="0"/>
                <a:ea typeface="方正兰亭黑简体" panose="02000000000000000000" pitchFamily="2" charset="-122"/>
              </a:rPr>
              <a:t>RAS Extension</a:t>
            </a:r>
          </a:p>
          <a:p>
            <a:pPr lvl="1" fontAlgn="base">
              <a:buSzPct val="50000"/>
              <a:buFont typeface="Wingdings" panose="05000000000000000000" pitchFamily="2" charset="2"/>
              <a:buChar char="n"/>
            </a:pPr>
            <a:r>
              <a:rPr lang="zh-CN" altLang="en-US" sz="1799" dirty="0">
                <a:solidFill>
                  <a:prstClr val="black"/>
                </a:solidFill>
                <a:effectLst/>
                <a:latin typeface="Huawei Sans" panose="020C0503030203020204" pitchFamily="34" charset="0"/>
                <a:ea typeface="方正兰亭黑简体" panose="02000000000000000000" pitchFamily="2" charset="-122"/>
              </a:rPr>
              <a:t>支持</a:t>
            </a:r>
            <a:r>
              <a:rPr lang="en-US" altLang="zh-CN" sz="1799" dirty="0">
                <a:solidFill>
                  <a:prstClr val="black"/>
                </a:solidFill>
                <a:effectLst/>
                <a:latin typeface="Huawei Sans" panose="020C0503030203020204" pitchFamily="34" charset="0"/>
                <a:ea typeface="方正兰亭黑简体" panose="02000000000000000000" pitchFamily="2" charset="-122"/>
              </a:rPr>
              <a:t>Statistical Profiling Extension</a:t>
            </a:r>
          </a:p>
          <a:p>
            <a:pPr fontAlgn="base">
              <a:buSzPct val="60000"/>
              <a:buFont typeface="Wingdings" panose="05000000000000000000" pitchFamily="2" charset="2"/>
              <a:buChar char="p"/>
            </a:pPr>
            <a:r>
              <a:rPr lang="zh-CN" altLang="en-US" sz="1799" dirty="0">
                <a:solidFill>
                  <a:prstClr val="black"/>
                </a:solidFill>
                <a:effectLst/>
                <a:latin typeface="Huawei Sans" panose="020C0503030203020204" pitchFamily="34" charset="0"/>
                <a:ea typeface="方正兰亭黑简体" panose="02000000000000000000" pitchFamily="2" charset="-122"/>
              </a:rPr>
              <a:t>支持</a:t>
            </a:r>
            <a:r>
              <a:rPr lang="en-US" altLang="zh-CN" sz="1799" dirty="0">
                <a:solidFill>
                  <a:prstClr val="black"/>
                </a:solidFill>
                <a:effectLst/>
                <a:latin typeface="Huawei Sans" panose="020C0503030203020204" pitchFamily="34" charset="0"/>
                <a:ea typeface="方正兰亭黑简体" panose="02000000000000000000" pitchFamily="2" charset="-122"/>
              </a:rPr>
              <a:t>ARM V8.3</a:t>
            </a:r>
            <a:r>
              <a:rPr lang="zh-CN" altLang="en-US" sz="1799" dirty="0">
                <a:solidFill>
                  <a:prstClr val="black"/>
                </a:solidFill>
                <a:effectLst/>
                <a:latin typeface="Huawei Sans" panose="020C0503030203020204" pitchFamily="34" charset="0"/>
                <a:ea typeface="方正兰亭黑简体" panose="02000000000000000000" pitchFamily="2" charset="-122"/>
              </a:rPr>
              <a:t>部分指令：</a:t>
            </a:r>
            <a:endParaRPr lang="en-US" altLang="zh-CN" sz="1799" dirty="0">
              <a:solidFill>
                <a:prstClr val="black"/>
              </a:solidFill>
              <a:effectLst/>
              <a:latin typeface="Huawei Sans" panose="020C0503030203020204" pitchFamily="34" charset="0"/>
              <a:ea typeface="方正兰亭黑简体" panose="02000000000000000000" pitchFamily="2" charset="-122"/>
            </a:endParaRPr>
          </a:p>
          <a:p>
            <a:pPr lvl="1" fontAlgn="base">
              <a:buSzPct val="50000"/>
              <a:buFont typeface="Wingdings" panose="05000000000000000000" pitchFamily="2" charset="2"/>
              <a:buChar char="n"/>
            </a:pPr>
            <a:r>
              <a:rPr lang="zh-CN" altLang="en-US" sz="1799" dirty="0">
                <a:solidFill>
                  <a:prstClr val="black"/>
                </a:solidFill>
                <a:effectLst/>
                <a:latin typeface="Huawei Sans" panose="020C0503030203020204" pitchFamily="34" charset="0"/>
                <a:ea typeface="方正兰亭黑简体" panose="02000000000000000000" pitchFamily="2" charset="-122"/>
              </a:rPr>
              <a:t>支持</a:t>
            </a:r>
            <a:r>
              <a:rPr lang="en-US" altLang="zh-CN" sz="1799" dirty="0">
                <a:solidFill>
                  <a:prstClr val="black"/>
                </a:solidFill>
                <a:effectLst/>
                <a:latin typeface="Huawei Sans" panose="020C0503030203020204" pitchFamily="34" charset="0"/>
                <a:ea typeface="方正兰亭黑简体" panose="02000000000000000000" pitchFamily="2" charset="-122"/>
              </a:rPr>
              <a:t>SIMD complex number </a:t>
            </a:r>
          </a:p>
          <a:p>
            <a:pPr lvl="1" fontAlgn="base">
              <a:buSzPct val="50000"/>
              <a:buFont typeface="Wingdings" panose="05000000000000000000" pitchFamily="2" charset="2"/>
              <a:buChar char="n"/>
            </a:pPr>
            <a:r>
              <a:rPr lang="zh-CN" altLang="en-US" sz="1799" dirty="0">
                <a:solidFill>
                  <a:prstClr val="black"/>
                </a:solidFill>
                <a:effectLst/>
                <a:latin typeface="Huawei Sans" panose="020C0503030203020204" pitchFamily="34" charset="0"/>
                <a:ea typeface="方正兰亭黑简体" panose="02000000000000000000" pitchFamily="2" charset="-122"/>
              </a:rPr>
              <a:t>支持</a:t>
            </a:r>
            <a:r>
              <a:rPr lang="en-US" altLang="zh-CN" sz="1799" dirty="0">
                <a:solidFill>
                  <a:prstClr val="black"/>
                </a:solidFill>
                <a:effectLst/>
                <a:latin typeface="Huawei Sans" panose="020C0503030203020204" pitchFamily="34" charset="0"/>
                <a:ea typeface="方正兰亭黑简体" panose="02000000000000000000" pitchFamily="2" charset="-122"/>
              </a:rPr>
              <a:t>JavaScript conversion instruction</a:t>
            </a:r>
          </a:p>
          <a:p>
            <a:pPr fontAlgn="base">
              <a:buSzPct val="60000"/>
              <a:buFont typeface="Wingdings" panose="05000000000000000000" pitchFamily="2" charset="2"/>
              <a:buChar char="p"/>
            </a:pPr>
            <a:r>
              <a:rPr lang="zh-CN" altLang="en-US" sz="1799" dirty="0">
                <a:solidFill>
                  <a:prstClr val="black"/>
                </a:solidFill>
                <a:effectLst/>
                <a:latin typeface="Huawei Sans" panose="020C0503030203020204" pitchFamily="34" charset="0"/>
                <a:ea typeface="方正兰亭黑简体" panose="02000000000000000000" pitchFamily="2" charset="-122"/>
              </a:rPr>
              <a:t>支持</a:t>
            </a:r>
            <a:r>
              <a:rPr lang="en-US" altLang="zh-CN" sz="1799" dirty="0">
                <a:solidFill>
                  <a:prstClr val="black"/>
                </a:solidFill>
                <a:effectLst/>
                <a:latin typeface="Huawei Sans" panose="020C0503030203020204" pitchFamily="34" charset="0"/>
                <a:ea typeface="方正兰亭黑简体" panose="02000000000000000000" pitchFamily="2" charset="-122"/>
              </a:rPr>
              <a:t>ARM V8.4 Memory Partitioning and Monitoring Extension (MPAM)</a:t>
            </a:r>
            <a:endParaRPr lang="en-US" sz="1799" dirty="0">
              <a:solidFill>
                <a:prstClr val="black"/>
              </a:solidFill>
              <a:effectLst/>
              <a:latin typeface="Huawei Sans" panose="020C0503030203020204" pitchFamily="34" charset="0"/>
              <a:ea typeface="方正兰亭黑简体" panose="02000000000000000000" pitchFamily="2" charset="-122"/>
            </a:endParaRPr>
          </a:p>
          <a:p>
            <a:pPr fontAlgn="base">
              <a:buSzPct val="60000"/>
              <a:buFont typeface="Wingdings" panose="05000000000000000000" pitchFamily="2" charset="2"/>
              <a:buChar char="p"/>
            </a:pPr>
            <a:r>
              <a:rPr lang="zh-CN" altLang="en-US" sz="1799" dirty="0">
                <a:solidFill>
                  <a:prstClr val="black"/>
                </a:solidFill>
                <a:effectLst/>
                <a:latin typeface="Huawei Sans" panose="020C0503030203020204" pitchFamily="34" charset="0"/>
                <a:ea typeface="方正兰亭黑简体" panose="02000000000000000000" pitchFamily="2" charset="-122"/>
              </a:rPr>
              <a:t>支持</a:t>
            </a:r>
            <a:r>
              <a:rPr lang="en-US" altLang="zh-CN" sz="1799" dirty="0">
                <a:solidFill>
                  <a:prstClr val="black"/>
                </a:solidFill>
                <a:effectLst/>
                <a:latin typeface="Huawei Sans" panose="020C0503030203020204" pitchFamily="34" charset="0"/>
                <a:ea typeface="方正兰亭黑简体" panose="02000000000000000000" pitchFamily="2" charset="-122"/>
              </a:rPr>
              <a:t>ARM V8.5 Restrictions on the effects of speculation</a:t>
            </a:r>
          </a:p>
          <a:p>
            <a:pPr lvl="1" fontAlgn="base">
              <a:buSzPct val="50000"/>
              <a:buFont typeface="Wingdings" panose="05000000000000000000" pitchFamily="2" charset="2"/>
              <a:buChar char="n"/>
            </a:pPr>
            <a:r>
              <a:rPr lang="en-US" altLang="zh-CN" sz="1799" dirty="0">
                <a:solidFill>
                  <a:prstClr val="black"/>
                </a:solidFill>
                <a:effectLst/>
                <a:latin typeface="Huawei Sans" panose="020C0503030203020204" pitchFamily="34" charset="0"/>
                <a:ea typeface="方正兰亭黑简体" panose="02000000000000000000" pitchFamily="2" charset="-122"/>
              </a:rPr>
              <a:t>Support Mitigation for </a:t>
            </a:r>
            <a:r>
              <a:rPr lang="zh-CN" altLang="en-US" sz="1799" dirty="0">
                <a:solidFill>
                  <a:prstClr val="black"/>
                </a:solidFill>
                <a:effectLst/>
                <a:latin typeface="Huawei Sans" panose="020C0503030203020204" pitchFamily="34" charset="0"/>
                <a:ea typeface="方正兰亭黑简体" panose="02000000000000000000" pitchFamily="2" charset="-122"/>
              </a:rPr>
              <a:t>变种</a:t>
            </a:r>
            <a:r>
              <a:rPr lang="en-US" altLang="zh-CN" sz="1799" dirty="0">
                <a:solidFill>
                  <a:prstClr val="black"/>
                </a:solidFill>
                <a:effectLst/>
                <a:latin typeface="Huawei Sans" panose="020C0503030203020204" pitchFamily="34" charset="0"/>
                <a:ea typeface="方正兰亭黑简体" panose="02000000000000000000" pitchFamily="2" charset="-122"/>
              </a:rPr>
              <a:t>1/2/3/3a/4 </a:t>
            </a:r>
            <a:endParaRPr lang="en-US" sz="1799" dirty="0">
              <a:solidFill>
                <a:prstClr val="black"/>
              </a:solidFill>
              <a:effectLst/>
              <a:latin typeface="Huawei Sans" panose="020C0503030203020204" pitchFamily="34" charset="0"/>
              <a:ea typeface="方正兰亭黑简体" panose="02000000000000000000" pitchFamily="2" charset="-122"/>
            </a:endParaRPr>
          </a:p>
        </p:txBody>
      </p:sp>
      <p:sp>
        <p:nvSpPr>
          <p:cNvPr id="3" name="标题 2"/>
          <p:cNvSpPr>
            <a:spLocks noGrp="1"/>
          </p:cNvSpPr>
          <p:nvPr>
            <p:ph type="title"/>
          </p:nvPr>
        </p:nvSpPr>
        <p:spPr/>
        <p:txBody>
          <a:bodyPr/>
          <a:lstStyle/>
          <a:p>
            <a:r>
              <a:rPr lang="zh-CN" altLang="en-US" smtClean="0">
                <a:sym typeface="+mn-lt"/>
              </a:rPr>
              <a:t>基于</a:t>
            </a:r>
            <a:r>
              <a:rPr lang="en-US" altLang="zh-CN" smtClean="0">
                <a:sym typeface="+mn-lt"/>
              </a:rPr>
              <a:t>ARMv8</a:t>
            </a:r>
            <a:r>
              <a:rPr lang="zh-CN" altLang="en-US" smtClean="0">
                <a:sym typeface="+mn-lt"/>
              </a:rPr>
              <a:t>架构的鲲鹏处理器</a:t>
            </a:r>
            <a:endParaRPr lang="en-US" altLang="zh-CN" dirty="0">
              <a:sym typeface="+mn-lt"/>
            </a:endParaRPr>
          </a:p>
        </p:txBody>
      </p:sp>
      <p:sp>
        <p:nvSpPr>
          <p:cNvPr id="5" name="矩形 4"/>
          <p:cNvSpPr/>
          <p:nvPr/>
        </p:nvSpPr>
        <p:spPr>
          <a:xfrm>
            <a:off x="731838" y="1176740"/>
            <a:ext cx="3060325" cy="438582"/>
          </a:xfrm>
          <a:prstGeom prst="rect">
            <a:avLst/>
          </a:prstGeom>
        </p:spPr>
        <p:txBody>
          <a:bodyPr wrap="none">
            <a:spAutoFit/>
          </a:bodyPr>
          <a:lstStyle/>
          <a:p>
            <a:pPr marL="301625" indent="-301625" defTabSz="801688" fontAlgn="base">
              <a:lnSpc>
                <a:spcPts val="2700"/>
              </a:lnSpc>
              <a:spcBef>
                <a:spcPts val="0"/>
              </a:spcBef>
              <a:buSzPct val="60000"/>
              <a:buFont typeface="Wingdings" panose="05000000000000000000" pitchFamily="2" charset="2"/>
              <a:buChar char="l"/>
            </a:pPr>
            <a:r>
              <a:rPr lang="zh-CN" altLang="en-US" sz="2199" dirty="0" smtClean="0">
                <a:latin typeface="Huawei Sans" panose="020C0503030203020204" pitchFamily="34" charset="0"/>
                <a:ea typeface="方正兰亭黑简体" panose="02000000000000000000" pitchFamily="2" charset="-122"/>
                <a:cs typeface="Huawei Sans" panose="020C0503030203020204" pitchFamily="34" charset="0"/>
              </a:rPr>
              <a:t>鲲鹏处理器架构</a:t>
            </a:r>
            <a:r>
              <a:rPr lang="zh-CN" altLang="en-US" sz="2199" dirty="0">
                <a:latin typeface="Huawei Sans" panose="020C0503030203020204" pitchFamily="34" charset="0"/>
                <a:ea typeface="方正兰亭黑简体" panose="02000000000000000000" pitchFamily="2" charset="-122"/>
                <a:cs typeface="Huawei Sans" panose="020C0503030203020204" pitchFamily="34" charset="0"/>
              </a:rPr>
              <a:t>特性</a:t>
            </a:r>
          </a:p>
        </p:txBody>
      </p:sp>
    </p:spTree>
    <p:extLst>
      <p:ext uri="{BB962C8B-B14F-4D97-AF65-F5344CB8AC3E}">
        <p14:creationId xmlns:p14="http://schemas.microsoft.com/office/powerpoint/2010/main" val="14462399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0" fontAlgn="base" hangingPunct="0">
              <a:spcAft>
                <a:spcPct val="0"/>
              </a:spcAft>
            </a:pPr>
            <a:r>
              <a:rPr lang="zh-CN" altLang="en-US" sz="3200" dirty="0">
                <a:sym typeface="+mn-lt"/>
              </a:rPr>
              <a:t>基于</a:t>
            </a:r>
            <a:r>
              <a:rPr lang="en-US" altLang="zh-CN" sz="3200" dirty="0">
                <a:sym typeface="+mn-lt"/>
              </a:rPr>
              <a:t>ARMv8</a:t>
            </a:r>
            <a:r>
              <a:rPr lang="zh-CN" altLang="en-US" sz="3200" dirty="0">
                <a:sym typeface="+mn-lt"/>
              </a:rPr>
              <a:t>架构的鲲鹏</a:t>
            </a:r>
            <a:r>
              <a:rPr lang="zh-CN" altLang="en-US" sz="3200" dirty="0" smtClean="0">
                <a:sym typeface="+mn-lt"/>
              </a:rPr>
              <a:t>处理器</a:t>
            </a:r>
            <a:r>
              <a:rPr lang="en-US" altLang="zh-CN" sz="3200" dirty="0" smtClean="0">
                <a:sym typeface="+mn-lt"/>
              </a:rPr>
              <a:t>——</a:t>
            </a:r>
            <a:r>
              <a:rPr lang="zh-CN" altLang="en-US" sz="3200" dirty="0" smtClean="0">
                <a:sym typeface="+mn-lt"/>
              </a:rPr>
              <a:t>流水线技术</a:t>
            </a:r>
            <a:endParaRPr lang="zh-CN" altLang="en-US" sz="3199" b="1" dirty="0">
              <a:solidFill>
                <a:srgbClr val="990000"/>
              </a:solidFill>
              <a:effectLst>
                <a:outerShdw blurRad="38100" dist="38100" dir="2700000" algn="tl">
                  <a:srgbClr val="000000">
                    <a:alpha val="43137"/>
                  </a:srgbClr>
                </a:outerShdw>
              </a:effectLst>
            </a:endParaRPr>
          </a:p>
        </p:txBody>
      </p:sp>
      <p:pic>
        <p:nvPicPr>
          <p:cNvPr id="5" name="Picture 2"/>
          <p:cNvPicPr>
            <a:picLocks noChangeAspect="1" noChangeArrowheads="1"/>
          </p:cNvPicPr>
          <p:nvPr/>
        </p:nvPicPr>
        <p:blipFill>
          <a:blip r:embed="rId2" cstate="print"/>
          <a:srcRect/>
          <a:stretch>
            <a:fillRect/>
          </a:stretch>
        </p:blipFill>
        <p:spPr bwMode="auto">
          <a:xfrm>
            <a:off x="2469497" y="3173994"/>
            <a:ext cx="7253006" cy="3044320"/>
          </a:xfrm>
          <a:prstGeom prst="rect">
            <a:avLst/>
          </a:prstGeom>
          <a:noFill/>
          <a:ln w="9525">
            <a:noFill/>
            <a:miter lim="800000"/>
            <a:headEnd/>
            <a:tailEnd/>
          </a:ln>
          <a:effectLst/>
        </p:spPr>
      </p:pic>
      <p:sp>
        <p:nvSpPr>
          <p:cNvPr id="3" name="矩形 2"/>
          <p:cNvSpPr/>
          <p:nvPr/>
        </p:nvSpPr>
        <p:spPr>
          <a:xfrm>
            <a:off x="731838" y="1105993"/>
            <a:ext cx="10728326" cy="2307298"/>
          </a:xfrm>
          <a:prstGeom prst="rect">
            <a:avLst/>
          </a:prstGeom>
        </p:spPr>
        <p:txBody>
          <a:bodyPr wrap="square">
            <a:spAutoFit/>
          </a:bodyPr>
          <a:lstStyle/>
          <a:p>
            <a:pPr marL="285750" indent="-285750" fontAlgn="base">
              <a:buSzPct val="60000"/>
              <a:buFont typeface="Wingdings" panose="05000000000000000000" pitchFamily="2" charset="2"/>
              <a:buChar char="l"/>
            </a:pPr>
            <a:r>
              <a:rPr lang="en-US" altLang="zh-CN" sz="1799" dirty="0">
                <a:solidFill>
                  <a:prstClr val="black"/>
                </a:solidFill>
                <a:latin typeface="Huawei Sans" panose="020C0503030203020204" pitchFamily="34" charset="0"/>
                <a:ea typeface="方正兰亭黑简体" panose="02000000000000000000" pitchFamily="2" charset="-122"/>
              </a:rPr>
              <a:t>Branch</a:t>
            </a:r>
            <a:r>
              <a:rPr lang="zh-CN" altLang="en-US" sz="1799" dirty="0">
                <a:solidFill>
                  <a:prstClr val="black"/>
                </a:solidFill>
                <a:latin typeface="Huawei Sans" panose="020C0503030203020204" pitchFamily="34" charset="0"/>
                <a:ea typeface="方正兰亭黑简体" panose="02000000000000000000" pitchFamily="2" charset="-122"/>
              </a:rPr>
              <a:t>预测和取指流水线解耦设计，取指流水线每拍最多可提供</a:t>
            </a:r>
            <a:r>
              <a:rPr lang="en-US" altLang="zh-CN" sz="1799" dirty="0">
                <a:solidFill>
                  <a:prstClr val="black"/>
                </a:solidFill>
                <a:latin typeface="Huawei Sans" panose="020C0503030203020204" pitchFamily="34" charset="0"/>
                <a:ea typeface="方正兰亭黑简体" panose="02000000000000000000" pitchFamily="2" charset="-122"/>
              </a:rPr>
              <a:t>32Bytes</a:t>
            </a:r>
            <a:r>
              <a:rPr lang="zh-CN" altLang="en-US" sz="1799" dirty="0">
                <a:solidFill>
                  <a:prstClr val="black"/>
                </a:solidFill>
                <a:latin typeface="Huawei Sans" panose="020C0503030203020204" pitchFamily="34" charset="0"/>
                <a:ea typeface="方正兰亭黑简体" panose="02000000000000000000" pitchFamily="2" charset="-122"/>
              </a:rPr>
              <a:t>指令供译码，分支预测流水线可以不受取指流水停顿影响，超前进行预测处理；</a:t>
            </a:r>
            <a:endParaRPr lang="en-US" altLang="zh-CN" sz="1799" dirty="0">
              <a:solidFill>
                <a:prstClr val="black"/>
              </a:solidFill>
              <a:latin typeface="Huawei Sans" panose="020C0503030203020204" pitchFamily="34" charset="0"/>
              <a:ea typeface="方正兰亭黑简体" panose="02000000000000000000" pitchFamily="2" charset="-122"/>
            </a:endParaRPr>
          </a:p>
          <a:p>
            <a:pPr marL="285750" indent="-285750" fontAlgn="base">
              <a:buSzPct val="60000"/>
              <a:buFont typeface="Wingdings" panose="05000000000000000000" pitchFamily="2" charset="2"/>
              <a:buChar char="l"/>
            </a:pPr>
            <a:r>
              <a:rPr lang="zh-CN" altLang="en-US" sz="1799" dirty="0">
                <a:solidFill>
                  <a:prstClr val="black"/>
                </a:solidFill>
                <a:latin typeface="Huawei Sans" panose="020C0503030203020204" pitchFamily="34" charset="0"/>
                <a:ea typeface="方正兰亭黑简体" panose="02000000000000000000" pitchFamily="2" charset="-122"/>
              </a:rPr>
              <a:t>定浮点流水线分开设计，解除定浮点相互反压，每拍可为后端执行部件提供</a:t>
            </a:r>
            <a:r>
              <a:rPr lang="en-US" altLang="zh-CN" sz="1799" dirty="0">
                <a:solidFill>
                  <a:prstClr val="black"/>
                </a:solidFill>
                <a:latin typeface="Huawei Sans" panose="020C0503030203020204" pitchFamily="34" charset="0"/>
                <a:ea typeface="方正兰亭黑简体" panose="02000000000000000000" pitchFamily="2" charset="-122"/>
              </a:rPr>
              <a:t>4</a:t>
            </a:r>
            <a:r>
              <a:rPr lang="zh-CN" altLang="en-US" sz="1799" dirty="0">
                <a:solidFill>
                  <a:prstClr val="black"/>
                </a:solidFill>
                <a:latin typeface="Huawei Sans" panose="020C0503030203020204" pitchFamily="34" charset="0"/>
                <a:ea typeface="方正兰亭黑简体" panose="02000000000000000000" pitchFamily="2" charset="-122"/>
              </a:rPr>
              <a:t>条整型微指令及</a:t>
            </a:r>
            <a:r>
              <a:rPr lang="en-US" altLang="zh-CN" sz="1799" dirty="0">
                <a:solidFill>
                  <a:prstClr val="black"/>
                </a:solidFill>
                <a:latin typeface="Huawei Sans" panose="020C0503030203020204" pitchFamily="34" charset="0"/>
                <a:ea typeface="方正兰亭黑简体" panose="02000000000000000000" pitchFamily="2" charset="-122"/>
              </a:rPr>
              <a:t>3</a:t>
            </a:r>
            <a:r>
              <a:rPr lang="zh-CN" altLang="en-US" sz="1799" dirty="0">
                <a:solidFill>
                  <a:prstClr val="black"/>
                </a:solidFill>
                <a:latin typeface="Huawei Sans" panose="020C0503030203020204" pitchFamily="34" charset="0"/>
                <a:ea typeface="方正兰亭黑简体" panose="02000000000000000000" pitchFamily="2" charset="-122"/>
              </a:rPr>
              <a:t>条浮点微指令；</a:t>
            </a:r>
            <a:endParaRPr lang="en-US" altLang="zh-CN" sz="1799" dirty="0">
              <a:solidFill>
                <a:prstClr val="black"/>
              </a:solidFill>
              <a:latin typeface="Huawei Sans" panose="020C0503030203020204" pitchFamily="34" charset="0"/>
              <a:ea typeface="方正兰亭黑简体" panose="02000000000000000000" pitchFamily="2" charset="-122"/>
            </a:endParaRPr>
          </a:p>
          <a:p>
            <a:pPr marL="285750" indent="-285750" fontAlgn="base">
              <a:buSzPct val="60000"/>
              <a:buFont typeface="Wingdings" panose="05000000000000000000" pitchFamily="2" charset="2"/>
              <a:buChar char="l"/>
            </a:pPr>
            <a:r>
              <a:rPr lang="zh-CN" altLang="en-US" sz="1799" dirty="0">
                <a:solidFill>
                  <a:prstClr val="black"/>
                </a:solidFill>
                <a:latin typeface="Huawei Sans" panose="020C0503030203020204" pitchFamily="34" charset="0"/>
                <a:ea typeface="方正兰亭黑简体" panose="02000000000000000000" pitchFamily="2" charset="-122"/>
              </a:rPr>
              <a:t>整型运算单元支持每拍</a:t>
            </a:r>
            <a:r>
              <a:rPr lang="en-US" altLang="zh-CN" sz="1799" dirty="0">
                <a:solidFill>
                  <a:prstClr val="black"/>
                </a:solidFill>
                <a:latin typeface="Huawei Sans" panose="020C0503030203020204" pitchFamily="34" charset="0"/>
                <a:ea typeface="方正兰亭黑简体" panose="02000000000000000000" pitchFamily="2" charset="-122"/>
              </a:rPr>
              <a:t>4</a:t>
            </a:r>
            <a:r>
              <a:rPr lang="zh-CN" altLang="en-US" sz="1799" dirty="0">
                <a:solidFill>
                  <a:prstClr val="black"/>
                </a:solidFill>
                <a:latin typeface="Huawei Sans" panose="020C0503030203020204" pitchFamily="34" charset="0"/>
                <a:ea typeface="方正兰亭黑简体" panose="02000000000000000000" pitchFamily="2" charset="-122"/>
              </a:rPr>
              <a:t>条</a:t>
            </a:r>
            <a:r>
              <a:rPr lang="en-US" altLang="zh-CN" sz="1799" dirty="0">
                <a:solidFill>
                  <a:prstClr val="black"/>
                </a:solidFill>
                <a:latin typeface="Huawei Sans" panose="020C0503030203020204" pitchFamily="34" charset="0"/>
                <a:ea typeface="方正兰亭黑简体" panose="02000000000000000000" pitchFamily="2" charset="-122"/>
              </a:rPr>
              <a:t>ALU</a:t>
            </a:r>
            <a:r>
              <a:rPr lang="zh-CN" altLang="en-US" sz="1799" dirty="0">
                <a:solidFill>
                  <a:prstClr val="black"/>
                </a:solidFill>
                <a:latin typeface="Huawei Sans" panose="020C0503030203020204" pitchFamily="34" charset="0"/>
                <a:ea typeface="方正兰亭黑简体" panose="02000000000000000000" pitchFamily="2" charset="-122"/>
              </a:rPr>
              <a:t>运算（含</a:t>
            </a:r>
            <a:r>
              <a:rPr lang="en-US" altLang="zh-CN" sz="1799" dirty="0">
                <a:solidFill>
                  <a:prstClr val="black"/>
                </a:solidFill>
                <a:latin typeface="Huawei Sans" panose="020C0503030203020204" pitchFamily="34" charset="0"/>
                <a:ea typeface="方正兰亭黑简体" panose="02000000000000000000" pitchFamily="2" charset="-122"/>
              </a:rPr>
              <a:t>2</a:t>
            </a:r>
            <a:r>
              <a:rPr lang="zh-CN" altLang="en-US" sz="1799" dirty="0">
                <a:solidFill>
                  <a:prstClr val="black"/>
                </a:solidFill>
                <a:latin typeface="Huawei Sans" panose="020C0503030203020204" pitchFamily="34" charset="0"/>
                <a:ea typeface="方正兰亭黑简体" panose="02000000000000000000" pitchFamily="2" charset="-122"/>
              </a:rPr>
              <a:t>条跳转）及</a:t>
            </a:r>
            <a:r>
              <a:rPr lang="en-US" altLang="zh-CN" sz="1799" dirty="0">
                <a:solidFill>
                  <a:prstClr val="black"/>
                </a:solidFill>
                <a:latin typeface="Huawei Sans" panose="020C0503030203020204" pitchFamily="34" charset="0"/>
                <a:ea typeface="方正兰亭黑简体" panose="02000000000000000000" pitchFamily="2" charset="-122"/>
              </a:rPr>
              <a:t>1</a:t>
            </a:r>
            <a:r>
              <a:rPr lang="zh-CN" altLang="en-US" sz="1799" dirty="0">
                <a:solidFill>
                  <a:prstClr val="black"/>
                </a:solidFill>
                <a:latin typeface="Huawei Sans" panose="020C0503030203020204" pitchFamily="34" charset="0"/>
                <a:ea typeface="方正兰亭黑简体" panose="02000000000000000000" pitchFamily="2" charset="-122"/>
              </a:rPr>
              <a:t>条乘除运算；</a:t>
            </a:r>
            <a:endParaRPr lang="en-US" altLang="zh-CN" sz="1799" dirty="0">
              <a:solidFill>
                <a:prstClr val="black"/>
              </a:solidFill>
              <a:latin typeface="Huawei Sans" panose="020C0503030203020204" pitchFamily="34" charset="0"/>
              <a:ea typeface="方正兰亭黑简体" panose="02000000000000000000" pitchFamily="2" charset="-122"/>
            </a:endParaRPr>
          </a:p>
          <a:p>
            <a:pPr marL="285750" indent="-285750" fontAlgn="base">
              <a:buSzPct val="60000"/>
              <a:buFont typeface="Wingdings" panose="05000000000000000000" pitchFamily="2" charset="2"/>
              <a:buChar char="l"/>
            </a:pPr>
            <a:r>
              <a:rPr lang="zh-CN" altLang="en-US" sz="1799" dirty="0">
                <a:solidFill>
                  <a:prstClr val="black"/>
                </a:solidFill>
                <a:latin typeface="Huawei Sans" panose="020C0503030203020204" pitchFamily="34" charset="0"/>
                <a:ea typeface="方正兰亭黑简体" panose="02000000000000000000" pitchFamily="2" charset="-122"/>
              </a:rPr>
              <a:t>浮点及</a:t>
            </a:r>
            <a:r>
              <a:rPr lang="en-US" altLang="zh-CN" sz="1799" dirty="0">
                <a:solidFill>
                  <a:prstClr val="black"/>
                </a:solidFill>
                <a:latin typeface="Huawei Sans" panose="020C0503030203020204" pitchFamily="34" charset="0"/>
                <a:ea typeface="方正兰亭黑简体" panose="02000000000000000000" pitchFamily="2" charset="-122"/>
              </a:rPr>
              <a:t>SIMD</a:t>
            </a:r>
            <a:r>
              <a:rPr lang="zh-CN" altLang="en-US" sz="1799" dirty="0">
                <a:solidFill>
                  <a:prstClr val="black"/>
                </a:solidFill>
                <a:latin typeface="Huawei Sans" panose="020C0503030203020204" pitchFamily="34" charset="0"/>
                <a:ea typeface="方正兰亭黑简体" panose="02000000000000000000" pitchFamily="2" charset="-122"/>
              </a:rPr>
              <a:t>运算单元支持每拍</a:t>
            </a:r>
            <a:r>
              <a:rPr lang="en-US" altLang="zh-CN" sz="1799" dirty="0">
                <a:solidFill>
                  <a:prstClr val="black"/>
                </a:solidFill>
                <a:latin typeface="Huawei Sans" panose="020C0503030203020204" pitchFamily="34" charset="0"/>
                <a:ea typeface="方正兰亭黑简体" panose="02000000000000000000" pitchFamily="2" charset="-122"/>
              </a:rPr>
              <a:t>2</a:t>
            </a:r>
            <a:r>
              <a:rPr lang="zh-CN" altLang="en-US" sz="1799" dirty="0">
                <a:solidFill>
                  <a:prstClr val="black"/>
                </a:solidFill>
                <a:latin typeface="Huawei Sans" panose="020C0503030203020204" pitchFamily="34" charset="0"/>
                <a:ea typeface="方正兰亭黑简体" panose="02000000000000000000" pitchFamily="2" charset="-122"/>
              </a:rPr>
              <a:t>条</a:t>
            </a:r>
            <a:r>
              <a:rPr lang="en-US" altLang="zh-CN" sz="1799" dirty="0">
                <a:solidFill>
                  <a:prstClr val="black"/>
                </a:solidFill>
                <a:latin typeface="Huawei Sans" panose="020C0503030203020204" pitchFamily="34" charset="0"/>
                <a:ea typeface="方正兰亭黑简体" panose="02000000000000000000" pitchFamily="2" charset="-122"/>
              </a:rPr>
              <a:t>ARM Neon 128bits </a:t>
            </a:r>
            <a:r>
              <a:rPr lang="zh-CN" altLang="en-US" sz="1799" dirty="0">
                <a:solidFill>
                  <a:prstClr val="black"/>
                </a:solidFill>
                <a:latin typeface="Huawei Sans" panose="020C0503030203020204" pitchFamily="34" charset="0"/>
                <a:ea typeface="方正兰亭黑简体" panose="02000000000000000000" pitchFamily="2" charset="-122"/>
              </a:rPr>
              <a:t>浮点及</a:t>
            </a:r>
            <a:r>
              <a:rPr lang="en-US" altLang="zh-CN" sz="1799" dirty="0">
                <a:solidFill>
                  <a:prstClr val="black"/>
                </a:solidFill>
                <a:latin typeface="Huawei Sans" panose="020C0503030203020204" pitchFamily="34" charset="0"/>
                <a:ea typeface="方正兰亭黑简体" panose="02000000000000000000" pitchFamily="2" charset="-122"/>
              </a:rPr>
              <a:t>SIMD</a:t>
            </a:r>
            <a:r>
              <a:rPr lang="zh-CN" altLang="en-US" sz="1799" dirty="0">
                <a:solidFill>
                  <a:prstClr val="black"/>
                </a:solidFill>
                <a:latin typeface="Huawei Sans" panose="020C0503030203020204" pitchFamily="34" charset="0"/>
                <a:ea typeface="方正兰亭黑简体" panose="02000000000000000000" pitchFamily="2" charset="-122"/>
              </a:rPr>
              <a:t>运算；</a:t>
            </a:r>
            <a:endParaRPr lang="en-US" altLang="zh-CN" sz="1799" dirty="0">
              <a:solidFill>
                <a:prstClr val="black"/>
              </a:solidFill>
              <a:latin typeface="Huawei Sans" panose="020C0503030203020204" pitchFamily="34" charset="0"/>
              <a:ea typeface="方正兰亭黑简体" panose="02000000000000000000" pitchFamily="2" charset="-122"/>
            </a:endParaRPr>
          </a:p>
          <a:p>
            <a:pPr marL="285750" indent="-285750" fontAlgn="base">
              <a:buSzPct val="60000"/>
              <a:buFont typeface="Wingdings" panose="05000000000000000000" pitchFamily="2" charset="2"/>
              <a:buChar char="l"/>
            </a:pPr>
            <a:r>
              <a:rPr lang="zh-CN" altLang="en-US" sz="1799" dirty="0">
                <a:solidFill>
                  <a:prstClr val="black"/>
                </a:solidFill>
                <a:latin typeface="Huawei Sans" panose="020C0503030203020204" pitchFamily="34" charset="0"/>
                <a:ea typeface="方正兰亭黑简体" panose="02000000000000000000" pitchFamily="2" charset="-122"/>
              </a:rPr>
              <a:t>访存单元支持每拍</a:t>
            </a:r>
            <a:r>
              <a:rPr lang="en-US" altLang="zh-CN" sz="1799" dirty="0">
                <a:solidFill>
                  <a:prstClr val="black"/>
                </a:solidFill>
                <a:latin typeface="Huawei Sans" panose="020C0503030203020204" pitchFamily="34" charset="0"/>
                <a:ea typeface="方正兰亭黑简体" panose="02000000000000000000" pitchFamily="2" charset="-122"/>
              </a:rPr>
              <a:t>2</a:t>
            </a:r>
            <a:r>
              <a:rPr lang="zh-CN" altLang="en-US" sz="1799" dirty="0">
                <a:solidFill>
                  <a:prstClr val="black"/>
                </a:solidFill>
                <a:latin typeface="Huawei Sans" panose="020C0503030203020204" pitchFamily="34" charset="0"/>
                <a:ea typeface="方正兰亭黑简体" panose="02000000000000000000" pitchFamily="2" charset="-122"/>
              </a:rPr>
              <a:t>条读或写访存操作，读操作最快</a:t>
            </a:r>
            <a:r>
              <a:rPr lang="en-US" altLang="zh-CN" sz="1799" dirty="0">
                <a:solidFill>
                  <a:prstClr val="black"/>
                </a:solidFill>
                <a:latin typeface="Huawei Sans" panose="020C0503030203020204" pitchFamily="34" charset="0"/>
                <a:ea typeface="方正兰亭黑简体" panose="02000000000000000000" pitchFamily="2" charset="-122"/>
              </a:rPr>
              <a:t>4</a:t>
            </a:r>
            <a:r>
              <a:rPr lang="zh-CN" altLang="en-US" sz="1799" dirty="0">
                <a:solidFill>
                  <a:prstClr val="black"/>
                </a:solidFill>
                <a:latin typeface="Huawei Sans" panose="020C0503030203020204" pitchFamily="34" charset="0"/>
                <a:ea typeface="方正兰亭黑简体" panose="02000000000000000000" pitchFamily="2" charset="-122"/>
              </a:rPr>
              <a:t>拍完成，每拍访存带宽为</a:t>
            </a:r>
            <a:r>
              <a:rPr lang="en-US" altLang="zh-CN" sz="1799" dirty="0">
                <a:solidFill>
                  <a:prstClr val="black"/>
                </a:solidFill>
                <a:latin typeface="Huawei Sans" panose="020C0503030203020204" pitchFamily="34" charset="0"/>
                <a:ea typeface="方正兰亭黑简体" panose="02000000000000000000" pitchFamily="2" charset="-122"/>
              </a:rPr>
              <a:t>2x128bits</a:t>
            </a:r>
            <a:r>
              <a:rPr lang="zh-CN" altLang="en-US" sz="1799" dirty="0">
                <a:solidFill>
                  <a:prstClr val="black"/>
                </a:solidFill>
                <a:latin typeface="Huawei Sans" panose="020C0503030203020204" pitchFamily="34" charset="0"/>
                <a:ea typeface="方正兰亭黑简体" panose="02000000000000000000" pitchFamily="2" charset="-122"/>
              </a:rPr>
              <a:t>读及</a:t>
            </a:r>
            <a:r>
              <a:rPr lang="en-US" altLang="zh-CN" sz="1799" dirty="0">
                <a:solidFill>
                  <a:prstClr val="black"/>
                </a:solidFill>
                <a:latin typeface="Huawei Sans" panose="020C0503030203020204" pitchFamily="34" charset="0"/>
                <a:ea typeface="方正兰亭黑简体" panose="02000000000000000000" pitchFamily="2" charset="-122"/>
              </a:rPr>
              <a:t>1x128bits</a:t>
            </a:r>
            <a:r>
              <a:rPr lang="zh-CN" altLang="en-US" sz="1799" dirty="0">
                <a:solidFill>
                  <a:prstClr val="black"/>
                </a:solidFill>
                <a:latin typeface="Huawei Sans" panose="020C0503030203020204" pitchFamily="34" charset="0"/>
                <a:ea typeface="方正兰亭黑简体" panose="02000000000000000000" pitchFamily="2" charset="-122"/>
              </a:rPr>
              <a:t>写；</a:t>
            </a:r>
          </a:p>
        </p:txBody>
      </p:sp>
    </p:spTree>
    <p:extLst>
      <p:ext uri="{BB962C8B-B14F-4D97-AF65-F5344CB8AC3E}">
        <p14:creationId xmlns:p14="http://schemas.microsoft.com/office/powerpoint/2010/main" val="39963706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dirty="0" smtClean="0"/>
              <a:t>鲲鹏</a:t>
            </a:r>
            <a:r>
              <a:rPr lang="en-US" altLang="zh-CN" dirty="0" smtClean="0"/>
              <a:t>920</a:t>
            </a:r>
            <a:r>
              <a:rPr lang="zh-CN" altLang="zh-CN" dirty="0" smtClean="0"/>
              <a:t>系列</a:t>
            </a:r>
            <a:r>
              <a:rPr lang="zh-CN" altLang="en-US" dirty="0" smtClean="0"/>
              <a:t>芯片</a:t>
            </a:r>
            <a:r>
              <a:rPr lang="en-US" altLang="zh-CN" dirty="0" smtClean="0"/>
              <a:t>——</a:t>
            </a:r>
            <a:r>
              <a:rPr lang="zh-CN" altLang="en-US" dirty="0" smtClean="0"/>
              <a:t>流水线</a:t>
            </a:r>
            <a:r>
              <a:rPr lang="zh-CN" altLang="en-US" dirty="0" smtClean="0"/>
              <a:t>技术 </a:t>
            </a:r>
            <a:r>
              <a:rPr lang="en-US" altLang="zh-CN" dirty="0" smtClean="0"/>
              <a:t>(</a:t>
            </a:r>
            <a:r>
              <a:rPr lang="en-US" altLang="zh-CN" dirty="0" smtClean="0"/>
              <a:t>2)</a:t>
            </a:r>
            <a:endParaRPr lang="zh-CN" altLang="en-US" dirty="0"/>
          </a:p>
        </p:txBody>
      </p:sp>
      <p:sp>
        <p:nvSpPr>
          <p:cNvPr id="3" name="矩形 2"/>
          <p:cNvSpPr/>
          <p:nvPr/>
        </p:nvSpPr>
        <p:spPr>
          <a:xfrm>
            <a:off x="783980" y="1051426"/>
            <a:ext cx="10729192" cy="4755148"/>
          </a:xfrm>
          <a:prstGeom prst="rect">
            <a:avLst/>
          </a:prstGeom>
        </p:spPr>
        <p:txBody>
          <a:bodyPr wrap="square">
            <a:spAutoFit/>
          </a:bodyPr>
          <a:lstStyle/>
          <a:p>
            <a:pPr indent="-301625" defTabSz="801688" fontAlgn="base">
              <a:lnSpc>
                <a:spcPct val="150000"/>
              </a:lnSpc>
              <a:spcBef>
                <a:spcPts val="0"/>
              </a:spcBef>
              <a:buSzPct val="60000"/>
              <a:buFont typeface="Wingdings" pitchFamily="2" charset="2"/>
              <a:buChar char="l"/>
            </a:pPr>
            <a:r>
              <a:rPr lang="zh-CN" altLang="en-US" sz="2200" dirty="0" smtClean="0">
                <a:latin typeface="Huawei Sans" panose="020C0503030203020204" pitchFamily="34" charset="0"/>
                <a:ea typeface="方正兰亭黑简体" panose="02000000000000000000" pitchFamily="2" charset="-122"/>
              </a:rPr>
              <a:t>原理</a:t>
            </a:r>
            <a:endParaRPr lang="en-US" altLang="zh-CN" sz="2200" dirty="0" smtClean="0">
              <a:latin typeface="Huawei Sans" panose="020C0503030203020204" pitchFamily="34" charset="0"/>
              <a:ea typeface="方正兰亭黑简体" panose="02000000000000000000" pitchFamily="2" charset="-122"/>
            </a:endParaRPr>
          </a:p>
          <a:p>
            <a:pPr indent="288000" defTabSz="801688" fontAlgn="base">
              <a:lnSpc>
                <a:spcPct val="150000"/>
              </a:lnSpc>
              <a:spcBef>
                <a:spcPts val="0"/>
              </a:spcBef>
              <a:buClr>
                <a:schemeClr val="bg1">
                  <a:lumMod val="50000"/>
                </a:schemeClr>
              </a:buClr>
              <a:buSzPct val="60000"/>
            </a:pPr>
            <a:r>
              <a:rPr lang="en-US" altLang="zh-CN" sz="2000" dirty="0">
                <a:latin typeface="Huawei Sans" panose="020C0503030203020204" pitchFamily="34" charset="0"/>
                <a:ea typeface="方正兰亭黑简体" panose="02000000000000000000" pitchFamily="2" charset="-122"/>
              </a:rPr>
              <a:t>C/C++</a:t>
            </a:r>
            <a:r>
              <a:rPr lang="zh-CN" altLang="en-US" sz="2000" dirty="0">
                <a:latin typeface="Huawei Sans" panose="020C0503030203020204" pitchFamily="34" charset="0"/>
                <a:ea typeface="方正兰亭黑简体" panose="02000000000000000000" pitchFamily="2" charset="-122"/>
              </a:rPr>
              <a:t>代码在编译时，</a:t>
            </a:r>
            <a:r>
              <a:rPr lang="en-US" altLang="zh-CN" sz="2000" dirty="0">
                <a:latin typeface="Huawei Sans" panose="020C0503030203020204" pitchFamily="34" charset="0"/>
                <a:ea typeface="方正兰亭黑简体" panose="02000000000000000000" pitchFamily="2" charset="-122"/>
              </a:rPr>
              <a:t>GCC</a:t>
            </a:r>
            <a:r>
              <a:rPr lang="zh-CN" altLang="en-US" sz="2000" dirty="0">
                <a:latin typeface="Huawei Sans" panose="020C0503030203020204" pitchFamily="34" charset="0"/>
                <a:ea typeface="方正兰亭黑简体" panose="02000000000000000000" pitchFamily="2" charset="-122"/>
              </a:rPr>
              <a:t>编译器将源码翻译成</a:t>
            </a:r>
            <a:r>
              <a:rPr lang="en-US" altLang="zh-CN" sz="2000" dirty="0">
                <a:latin typeface="Huawei Sans" panose="020C0503030203020204" pitchFamily="34" charset="0"/>
                <a:ea typeface="方正兰亭黑简体" panose="02000000000000000000" pitchFamily="2" charset="-122"/>
              </a:rPr>
              <a:t>CPU</a:t>
            </a:r>
            <a:r>
              <a:rPr lang="zh-CN" altLang="en-US" sz="2000" dirty="0">
                <a:latin typeface="Huawei Sans" panose="020C0503030203020204" pitchFamily="34" charset="0"/>
                <a:ea typeface="方正兰亭黑简体" panose="02000000000000000000" pitchFamily="2" charset="-122"/>
              </a:rPr>
              <a:t>可识别的指令序列，写入可执行程序的二进制文件中。</a:t>
            </a:r>
            <a:r>
              <a:rPr lang="en-US" altLang="zh-CN" sz="2000" dirty="0">
                <a:latin typeface="Huawei Sans" panose="020C0503030203020204" pitchFamily="34" charset="0"/>
                <a:ea typeface="方正兰亭黑简体" panose="02000000000000000000" pitchFamily="2" charset="-122"/>
              </a:rPr>
              <a:t>CPU</a:t>
            </a:r>
            <a:r>
              <a:rPr lang="zh-CN" altLang="en-US" sz="2000" dirty="0">
                <a:latin typeface="Huawei Sans" panose="020C0503030203020204" pitchFamily="34" charset="0"/>
                <a:ea typeface="方正兰亭黑简体" panose="02000000000000000000" pitchFamily="2" charset="-122"/>
              </a:rPr>
              <a:t>在执行指令时，通常采用流水线的方式并行执行指令，以提高性能，因此指令执行顺序的编排将对流水线执行效率有很大影响</a:t>
            </a:r>
            <a:r>
              <a:rPr lang="zh-CN" altLang="en-US" sz="2000" dirty="0" smtClean="0">
                <a:latin typeface="Huawei Sans" panose="020C0503030203020204" pitchFamily="34" charset="0"/>
                <a:ea typeface="方正兰亭黑简体" panose="02000000000000000000" pitchFamily="2" charset="-122"/>
              </a:rPr>
              <a:t>。</a:t>
            </a:r>
            <a:endParaRPr lang="en-US" altLang="zh-CN" sz="2000" dirty="0" smtClean="0">
              <a:latin typeface="Huawei Sans" panose="020C0503030203020204" pitchFamily="34" charset="0"/>
              <a:ea typeface="方正兰亭黑简体" panose="02000000000000000000" pitchFamily="2" charset="-122"/>
            </a:endParaRPr>
          </a:p>
          <a:p>
            <a:pPr indent="288000" defTabSz="801688" fontAlgn="base">
              <a:lnSpc>
                <a:spcPct val="150000"/>
              </a:lnSpc>
              <a:spcBef>
                <a:spcPts val="0"/>
              </a:spcBef>
              <a:buClr>
                <a:schemeClr val="bg1">
                  <a:lumMod val="50000"/>
                </a:schemeClr>
              </a:buClr>
              <a:buSzPct val="60000"/>
            </a:pPr>
            <a:r>
              <a:rPr lang="zh-CN" altLang="en-US" sz="2000" dirty="0" smtClean="0">
                <a:latin typeface="Huawei Sans" panose="020C0503030203020204" pitchFamily="34" charset="0"/>
                <a:ea typeface="方正兰亭黑简体" panose="02000000000000000000" pitchFamily="2" charset="-122"/>
              </a:rPr>
              <a:t>在</a:t>
            </a:r>
            <a:r>
              <a:rPr lang="zh-CN" altLang="en-US" sz="2000" dirty="0">
                <a:latin typeface="Huawei Sans" panose="020C0503030203020204" pitchFamily="34" charset="0"/>
                <a:ea typeface="方正兰亭黑简体" panose="02000000000000000000" pitchFamily="2" charset="-122"/>
              </a:rPr>
              <a:t>指令流水线中要考虑：执行指令计算的硬件资源数量、不同指令的执行周期、指令间的数据依赖等等因素</a:t>
            </a:r>
            <a:r>
              <a:rPr lang="zh-CN" altLang="en-US" sz="2000" dirty="0" smtClean="0">
                <a:latin typeface="Huawei Sans" panose="020C0503030203020204" pitchFamily="34" charset="0"/>
                <a:ea typeface="方正兰亭黑简体" panose="02000000000000000000" pitchFamily="2" charset="-122"/>
              </a:rPr>
              <a:t>。</a:t>
            </a:r>
            <a:endParaRPr lang="en-US" altLang="zh-CN" sz="2000" dirty="0" smtClean="0">
              <a:latin typeface="Huawei Sans" panose="020C0503030203020204" pitchFamily="34" charset="0"/>
              <a:ea typeface="方正兰亭黑简体" panose="02000000000000000000" pitchFamily="2" charset="-122"/>
            </a:endParaRPr>
          </a:p>
          <a:p>
            <a:pPr indent="288000" defTabSz="801688" fontAlgn="base">
              <a:lnSpc>
                <a:spcPct val="150000"/>
              </a:lnSpc>
              <a:spcBef>
                <a:spcPts val="0"/>
              </a:spcBef>
              <a:buClr>
                <a:schemeClr val="bg1">
                  <a:lumMod val="50000"/>
                </a:schemeClr>
              </a:buClr>
              <a:buSzPct val="60000"/>
            </a:pPr>
            <a:r>
              <a:rPr lang="zh-CN" altLang="en-US" sz="2000" dirty="0" smtClean="0">
                <a:latin typeface="Huawei Sans" panose="020C0503030203020204" pitchFamily="34" charset="0"/>
                <a:ea typeface="方正兰亭黑简体" panose="02000000000000000000" pitchFamily="2" charset="-122"/>
              </a:rPr>
              <a:t>我们可以通知</a:t>
            </a:r>
            <a:r>
              <a:rPr lang="zh-CN" altLang="en-US" sz="2000" dirty="0">
                <a:latin typeface="Huawei Sans" panose="020C0503030203020204" pitchFamily="34" charset="0"/>
                <a:ea typeface="方正兰亭黑简体" panose="02000000000000000000" pitchFamily="2" charset="-122"/>
              </a:rPr>
              <a:t>编译器，程序所运行的目标</a:t>
            </a:r>
            <a:r>
              <a:rPr lang="zh-CN" altLang="en-US" sz="2000" dirty="0" smtClean="0">
                <a:latin typeface="Huawei Sans" panose="020C0503030203020204" pitchFamily="34" charset="0"/>
                <a:ea typeface="方正兰亭黑简体" panose="02000000000000000000" pitchFamily="2" charset="-122"/>
              </a:rPr>
              <a:t>平台</a:t>
            </a:r>
            <a:r>
              <a:rPr lang="en-US" altLang="zh-CN" sz="2000" dirty="0" smtClean="0">
                <a:latin typeface="Huawei Sans" panose="020C0503030203020204" pitchFamily="34" charset="0"/>
                <a:ea typeface="方正兰亭黑简体" panose="02000000000000000000" pitchFamily="2" charset="-122"/>
              </a:rPr>
              <a:t>(CPU)</a:t>
            </a:r>
            <a:r>
              <a:rPr lang="zh-CN" altLang="en-US" sz="2000" dirty="0" smtClean="0">
                <a:latin typeface="Huawei Sans" panose="020C0503030203020204" pitchFamily="34" charset="0"/>
                <a:ea typeface="方正兰亭黑简体" panose="02000000000000000000" pitchFamily="2" charset="-122"/>
              </a:rPr>
              <a:t>指令集</a:t>
            </a:r>
            <a:r>
              <a:rPr lang="zh-CN" altLang="en-US" sz="2000" dirty="0">
                <a:latin typeface="Huawei Sans" panose="020C0503030203020204" pitchFamily="34" charset="0"/>
                <a:ea typeface="方正兰亭黑简体" panose="02000000000000000000" pitchFamily="2" charset="-122"/>
              </a:rPr>
              <a:t>、流水线，来获取更好的指令序列编排。在</a:t>
            </a:r>
            <a:r>
              <a:rPr lang="en-US" altLang="zh-CN" sz="2000" dirty="0">
                <a:latin typeface="Huawei Sans" panose="020C0503030203020204" pitchFamily="34" charset="0"/>
                <a:ea typeface="方正兰亭黑简体" panose="02000000000000000000" pitchFamily="2" charset="-122"/>
              </a:rPr>
              <a:t>GCC 9.1.0</a:t>
            </a:r>
            <a:r>
              <a:rPr lang="zh-CN" altLang="en-US" sz="2000" dirty="0">
                <a:latin typeface="Huawei Sans" panose="020C0503030203020204" pitchFamily="34" charset="0"/>
                <a:ea typeface="方正兰亭黑简体" panose="02000000000000000000" pitchFamily="2" charset="-122"/>
              </a:rPr>
              <a:t>版本，支持了鲲鹏处理器所兼容的</a:t>
            </a:r>
            <a:r>
              <a:rPr lang="en-US" altLang="zh-CN" sz="2000" dirty="0">
                <a:latin typeface="Huawei Sans" panose="020C0503030203020204" pitchFamily="34" charset="0"/>
                <a:ea typeface="方正兰亭黑简体" panose="02000000000000000000" pitchFamily="2" charset="-122"/>
              </a:rPr>
              <a:t>Arm-v8</a:t>
            </a:r>
            <a:r>
              <a:rPr lang="zh-CN" altLang="en-US" sz="2000" dirty="0">
                <a:latin typeface="Huawei Sans" panose="020C0503030203020204" pitchFamily="34" charset="0"/>
                <a:ea typeface="方正兰亭黑简体" panose="02000000000000000000" pitchFamily="2" charset="-122"/>
              </a:rPr>
              <a:t>指令集、</a:t>
            </a:r>
            <a:r>
              <a:rPr lang="en-US" altLang="zh-CN" sz="2000" dirty="0">
                <a:latin typeface="Huawei Sans" panose="020C0503030203020204" pitchFamily="34" charset="0"/>
                <a:ea typeface="方正兰亭黑简体" panose="02000000000000000000" pitchFamily="2" charset="-122"/>
              </a:rPr>
              <a:t>tsv110</a:t>
            </a:r>
            <a:r>
              <a:rPr lang="zh-CN" altLang="en-US" sz="2000" dirty="0">
                <a:latin typeface="Huawei Sans" panose="020C0503030203020204" pitchFamily="34" charset="0"/>
                <a:ea typeface="方正兰亭黑简体" panose="02000000000000000000" pitchFamily="2" charset="-122"/>
              </a:rPr>
              <a:t>流水线</a:t>
            </a:r>
            <a:r>
              <a:rPr lang="zh-CN" altLang="en-US" sz="2000" dirty="0" smtClean="0">
                <a:latin typeface="Huawei Sans" panose="020C0503030203020204" pitchFamily="34" charset="0"/>
                <a:ea typeface="方正兰亭黑简体" panose="02000000000000000000" pitchFamily="2" charset="-122"/>
              </a:rPr>
              <a:t>。</a:t>
            </a:r>
            <a:endParaRPr lang="en-US" altLang="zh-CN" sz="2000" dirty="0" smtClean="0">
              <a:latin typeface="Huawei Sans" panose="020C0503030203020204" pitchFamily="34" charset="0"/>
              <a:ea typeface="方正兰亭黑简体" panose="02000000000000000000" pitchFamily="2" charset="-122"/>
            </a:endParaRPr>
          </a:p>
          <a:p>
            <a:pPr indent="288000" defTabSz="801688" fontAlgn="base">
              <a:lnSpc>
                <a:spcPct val="150000"/>
              </a:lnSpc>
              <a:spcBef>
                <a:spcPts val="0"/>
              </a:spcBef>
              <a:buClr>
                <a:schemeClr val="bg1">
                  <a:lumMod val="50000"/>
                </a:schemeClr>
              </a:buClr>
              <a:buSzPct val="60000"/>
            </a:pPr>
            <a:r>
              <a:rPr lang="zh-CN" altLang="en-US" sz="2000" dirty="0" smtClean="0">
                <a:latin typeface="Huawei Sans" panose="020C0503030203020204" pitchFamily="34" charset="0"/>
                <a:ea typeface="方正兰亭黑简体" panose="02000000000000000000" pitchFamily="2" charset="-122"/>
              </a:rPr>
              <a:t>如果在</a:t>
            </a:r>
            <a:r>
              <a:rPr lang="zh-CN" altLang="en-US" sz="2000" dirty="0">
                <a:latin typeface="Huawei Sans" panose="020C0503030203020204" pitchFamily="34" charset="0"/>
                <a:ea typeface="方正兰亭黑简体" panose="02000000000000000000" pitchFamily="2" charset="-122"/>
              </a:rPr>
              <a:t>编译时增加编译选项指定使用</a:t>
            </a:r>
            <a:r>
              <a:rPr lang="en-US" altLang="zh-CN" sz="2000" dirty="0">
                <a:latin typeface="Huawei Sans" panose="020C0503030203020204" pitchFamily="34" charset="0"/>
                <a:ea typeface="方正兰亭黑简体" panose="02000000000000000000" pitchFamily="2" charset="-122"/>
              </a:rPr>
              <a:t>tsv110</a:t>
            </a:r>
            <a:r>
              <a:rPr lang="zh-CN" altLang="en-US" sz="2000" dirty="0">
                <a:latin typeface="Huawei Sans" panose="020C0503030203020204" pitchFamily="34" charset="0"/>
                <a:ea typeface="方正兰亭黑简体" panose="02000000000000000000" pitchFamily="2" charset="-122"/>
              </a:rPr>
              <a:t>流水线 ，使编译器按照鲲鹏处理器的流水线编排指令执行顺序</a:t>
            </a:r>
            <a:r>
              <a:rPr lang="zh-CN" altLang="en-US" sz="2000" dirty="0" smtClean="0">
                <a:latin typeface="Huawei Sans" panose="020C0503030203020204" pitchFamily="34" charset="0"/>
                <a:ea typeface="方正兰亭黑简体" panose="02000000000000000000" pitchFamily="2" charset="-122"/>
              </a:rPr>
              <a:t>，就可以充分</a:t>
            </a:r>
            <a:r>
              <a:rPr lang="zh-CN" altLang="en-US" sz="2000" dirty="0">
                <a:latin typeface="Huawei Sans" panose="020C0503030203020204" pitchFamily="34" charset="0"/>
                <a:ea typeface="方正兰亭黑简体" panose="02000000000000000000" pitchFamily="2" charset="-122"/>
              </a:rPr>
              <a:t>利用流水线的指令级并行</a:t>
            </a:r>
            <a:r>
              <a:rPr lang="zh-CN" altLang="en-US" sz="2000" dirty="0" smtClean="0">
                <a:latin typeface="Huawei Sans" panose="020C0503030203020204" pitchFamily="34" charset="0"/>
                <a:ea typeface="方正兰亭黑简体" panose="02000000000000000000" pitchFamily="2" charset="-122"/>
              </a:rPr>
              <a:t>，以提升</a:t>
            </a:r>
            <a:r>
              <a:rPr lang="zh-CN" altLang="en-US" sz="2000" dirty="0">
                <a:latin typeface="Huawei Sans" panose="020C0503030203020204" pitchFamily="34" charset="0"/>
                <a:ea typeface="方正兰亭黑简体" panose="02000000000000000000" pitchFamily="2" charset="-122"/>
              </a:rPr>
              <a:t>性能。</a:t>
            </a:r>
          </a:p>
        </p:txBody>
      </p:sp>
    </p:spTree>
    <p:extLst>
      <p:ext uri="{BB962C8B-B14F-4D97-AF65-F5344CB8AC3E}">
        <p14:creationId xmlns:p14="http://schemas.microsoft.com/office/powerpoint/2010/main" val="5094461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dirty="0" smtClean="0"/>
              <a:t>鲲鹏</a:t>
            </a:r>
            <a:r>
              <a:rPr lang="en-US" altLang="zh-CN" dirty="0" smtClean="0"/>
              <a:t>920</a:t>
            </a:r>
            <a:r>
              <a:rPr lang="zh-CN" altLang="zh-CN" dirty="0" smtClean="0"/>
              <a:t>系列</a:t>
            </a:r>
            <a:r>
              <a:rPr lang="zh-CN" altLang="en-US" dirty="0" smtClean="0"/>
              <a:t>芯片</a:t>
            </a:r>
            <a:r>
              <a:rPr lang="en-US" altLang="zh-CN" dirty="0" smtClean="0"/>
              <a:t>——</a:t>
            </a:r>
            <a:r>
              <a:rPr lang="zh-CN" altLang="en-US" dirty="0" smtClean="0"/>
              <a:t>流水线</a:t>
            </a:r>
            <a:r>
              <a:rPr lang="zh-CN" altLang="en-US" dirty="0" smtClean="0"/>
              <a:t>技术 </a:t>
            </a:r>
            <a:r>
              <a:rPr lang="en-US" altLang="zh-CN" dirty="0" smtClean="0"/>
              <a:t>(</a:t>
            </a:r>
            <a:r>
              <a:rPr lang="en-US" altLang="zh-CN" dirty="0" smtClean="0"/>
              <a:t>3)</a:t>
            </a:r>
            <a:endParaRPr lang="zh-CN" altLang="en-US" dirty="0"/>
          </a:p>
        </p:txBody>
      </p:sp>
      <p:sp>
        <p:nvSpPr>
          <p:cNvPr id="3" name="矩形 2"/>
          <p:cNvSpPr/>
          <p:nvPr/>
        </p:nvSpPr>
        <p:spPr>
          <a:xfrm>
            <a:off x="783980" y="1079636"/>
            <a:ext cx="10837204" cy="2908489"/>
          </a:xfrm>
          <a:prstGeom prst="rect">
            <a:avLst/>
          </a:prstGeom>
        </p:spPr>
        <p:txBody>
          <a:bodyPr wrap="square">
            <a:spAutoFit/>
          </a:bodyPr>
          <a:lstStyle/>
          <a:p>
            <a:pPr indent="-301625" defTabSz="801688" fontAlgn="base">
              <a:lnSpc>
                <a:spcPct val="150000"/>
              </a:lnSpc>
              <a:spcBef>
                <a:spcPts val="0"/>
              </a:spcBef>
              <a:buSzPct val="60000"/>
              <a:buFont typeface="Wingdings" pitchFamily="2" charset="2"/>
              <a:buChar char="l"/>
            </a:pPr>
            <a:r>
              <a:rPr lang="zh-CN" altLang="en-US" sz="2200" dirty="0">
                <a:latin typeface="Huawei Sans" panose="020C0503030203020204" pitchFamily="34" charset="0"/>
                <a:ea typeface="方正兰亭黑简体" panose="02000000000000000000" pitchFamily="2" charset="-122"/>
              </a:rPr>
              <a:t>修改方式</a:t>
            </a:r>
          </a:p>
          <a:p>
            <a:pPr marL="800100" lvl="1" indent="-342900" defTabSz="801688" fontAlgn="base">
              <a:lnSpc>
                <a:spcPct val="150000"/>
              </a:lnSpc>
              <a:spcBef>
                <a:spcPts val="0"/>
              </a:spcBef>
              <a:buSzPct val="60000"/>
              <a:buFont typeface="Wingdings" panose="05000000000000000000" pitchFamily="2" charset="2"/>
              <a:buChar char="p"/>
            </a:pPr>
            <a:r>
              <a:rPr lang="zh-CN" altLang="en-US" sz="2000" dirty="0" smtClean="0">
                <a:latin typeface="Huawei Sans" panose="020C0503030203020204" pitchFamily="34" charset="0"/>
                <a:ea typeface="方正兰亭黑简体" panose="02000000000000000000" pitchFamily="2" charset="-122"/>
              </a:rPr>
              <a:t>在</a:t>
            </a:r>
            <a:r>
              <a:rPr lang="en-US" altLang="zh-CN" sz="2000" dirty="0">
                <a:latin typeface="Huawei Sans" panose="020C0503030203020204" pitchFamily="34" charset="0"/>
                <a:ea typeface="方正兰亭黑简体" panose="02000000000000000000" pitchFamily="2" charset="-122"/>
              </a:rPr>
              <a:t>Euler</a:t>
            </a:r>
            <a:r>
              <a:rPr lang="zh-CN" altLang="en-US" sz="2000" dirty="0">
                <a:latin typeface="Huawei Sans" panose="020C0503030203020204" pitchFamily="34" charset="0"/>
                <a:ea typeface="方正兰亭黑简体" panose="02000000000000000000" pitchFamily="2" charset="-122"/>
              </a:rPr>
              <a:t>系统中使用</a:t>
            </a:r>
            <a:r>
              <a:rPr lang="en-US" altLang="zh-CN" sz="2000" dirty="0">
                <a:latin typeface="Huawei Sans" panose="020C0503030203020204" pitchFamily="34" charset="0"/>
                <a:ea typeface="方正兰亭黑简体" panose="02000000000000000000" pitchFamily="2" charset="-122"/>
              </a:rPr>
              <a:t>HCC</a:t>
            </a:r>
            <a:r>
              <a:rPr lang="zh-CN" altLang="en-US" sz="2000" dirty="0">
                <a:latin typeface="Huawei Sans" panose="020C0503030203020204" pitchFamily="34" charset="0"/>
                <a:ea typeface="方正兰亭黑简体" panose="02000000000000000000" pitchFamily="2" charset="-122"/>
              </a:rPr>
              <a:t>编译器，可以在</a:t>
            </a:r>
            <a:r>
              <a:rPr lang="en-US" altLang="zh-CN" sz="2000" dirty="0">
                <a:latin typeface="Huawei Sans" panose="020C0503030203020204" pitchFamily="34" charset="0"/>
                <a:ea typeface="方正兰亭黑简体" panose="02000000000000000000" pitchFamily="2" charset="-122"/>
              </a:rPr>
              <a:t>CFLAGS</a:t>
            </a:r>
            <a:r>
              <a:rPr lang="zh-CN" altLang="en-US" sz="2000" dirty="0">
                <a:latin typeface="Huawei Sans" panose="020C0503030203020204" pitchFamily="34" charset="0"/>
                <a:ea typeface="方正兰亭黑简体" panose="02000000000000000000" pitchFamily="2" charset="-122"/>
              </a:rPr>
              <a:t>和</a:t>
            </a:r>
            <a:r>
              <a:rPr lang="en-US" altLang="zh-CN" sz="2000" dirty="0">
                <a:latin typeface="Huawei Sans" panose="020C0503030203020204" pitchFamily="34" charset="0"/>
                <a:ea typeface="方正兰亭黑简体" panose="02000000000000000000" pitchFamily="2" charset="-122"/>
              </a:rPr>
              <a:t>CPPFLAGS</a:t>
            </a:r>
            <a:r>
              <a:rPr lang="zh-CN" altLang="en-US" sz="2000" dirty="0">
                <a:latin typeface="Huawei Sans" panose="020C0503030203020204" pitchFamily="34" charset="0"/>
                <a:ea typeface="方正兰亭黑简体" panose="02000000000000000000" pitchFamily="2" charset="-122"/>
              </a:rPr>
              <a:t>里面增加编译选项</a:t>
            </a:r>
            <a:r>
              <a:rPr lang="zh-CN" altLang="en-US" sz="2000" dirty="0" smtClean="0">
                <a:latin typeface="Huawei Sans" panose="020C0503030203020204" pitchFamily="34" charset="0"/>
                <a:ea typeface="方正兰亭黑简体" panose="02000000000000000000" pitchFamily="2" charset="-122"/>
              </a:rPr>
              <a:t>：</a:t>
            </a:r>
            <a:endParaRPr lang="en-US" altLang="zh-CN" sz="2000" dirty="0" smtClean="0">
              <a:latin typeface="Huawei Sans" panose="020C0503030203020204" pitchFamily="34" charset="0"/>
              <a:ea typeface="方正兰亭黑简体" panose="02000000000000000000" pitchFamily="2" charset="-122"/>
            </a:endParaRPr>
          </a:p>
          <a:p>
            <a:pPr marL="457200" lvl="1" defTabSz="801688" fontAlgn="base">
              <a:lnSpc>
                <a:spcPct val="150000"/>
              </a:lnSpc>
              <a:spcBef>
                <a:spcPts val="0"/>
              </a:spcBef>
              <a:buClr>
                <a:schemeClr val="bg1">
                  <a:lumMod val="50000"/>
                </a:schemeClr>
              </a:buClr>
              <a:buSzPct val="60000"/>
            </a:pPr>
            <a:endParaRPr lang="zh-CN" altLang="en-US" sz="2000" dirty="0">
              <a:latin typeface="Huawei Sans" panose="020C0503030203020204" pitchFamily="34" charset="0"/>
              <a:ea typeface="方正兰亭黑简体" panose="02000000000000000000" pitchFamily="2" charset="-122"/>
            </a:endParaRPr>
          </a:p>
          <a:p>
            <a:pPr defTabSz="801688" fontAlgn="base">
              <a:lnSpc>
                <a:spcPct val="150000"/>
              </a:lnSpc>
              <a:spcBef>
                <a:spcPts val="0"/>
              </a:spcBef>
              <a:buClr>
                <a:schemeClr val="bg1">
                  <a:lumMod val="50000"/>
                </a:schemeClr>
              </a:buClr>
              <a:buSzPct val="60000"/>
            </a:pPr>
            <a:r>
              <a:rPr lang="en-US" altLang="zh-CN" sz="2000" dirty="0" smtClean="0">
                <a:latin typeface="Huawei Sans" panose="020C0503030203020204" pitchFamily="34" charset="0"/>
                <a:ea typeface="方正兰亭黑简体" panose="02000000000000000000" pitchFamily="2" charset="-122"/>
              </a:rPr>
              <a:t>	</a:t>
            </a:r>
            <a:r>
              <a:rPr lang="zh-CN" altLang="en-US" sz="2000" dirty="0" smtClean="0">
                <a:latin typeface="Huawei Sans" panose="020C0503030203020204" pitchFamily="34" charset="0"/>
                <a:ea typeface="方正兰亭黑简体" panose="02000000000000000000" pitchFamily="2" charset="-122"/>
              </a:rPr>
              <a:t>在其它操作系统中，可以升级</a:t>
            </a:r>
            <a:r>
              <a:rPr lang="en-US" altLang="zh-CN" sz="2000" dirty="0" smtClean="0">
                <a:latin typeface="Huawei Sans" panose="020C0503030203020204" pitchFamily="34" charset="0"/>
                <a:ea typeface="方正兰亭黑简体" panose="02000000000000000000" pitchFamily="2" charset="-122"/>
              </a:rPr>
              <a:t>GCC</a:t>
            </a:r>
            <a:r>
              <a:rPr lang="zh-CN" altLang="en-US" sz="2000" dirty="0" smtClean="0">
                <a:latin typeface="Huawei Sans" panose="020C0503030203020204" pitchFamily="34" charset="0"/>
                <a:ea typeface="方正兰亭黑简体" panose="02000000000000000000" pitchFamily="2" charset="-122"/>
              </a:rPr>
              <a:t>版本到</a:t>
            </a:r>
            <a:r>
              <a:rPr lang="en-US" altLang="zh-CN" sz="2000" dirty="0" smtClean="0">
                <a:latin typeface="Huawei Sans" panose="020C0503030203020204" pitchFamily="34" charset="0"/>
                <a:ea typeface="方正兰亭黑简体" panose="02000000000000000000" pitchFamily="2" charset="-122"/>
              </a:rPr>
              <a:t>9.10</a:t>
            </a:r>
            <a:r>
              <a:rPr lang="zh-CN" altLang="en-US" sz="2000" dirty="0" smtClean="0">
                <a:latin typeface="Huawei Sans" panose="020C0503030203020204" pitchFamily="34" charset="0"/>
                <a:ea typeface="方正兰亭黑简体" panose="02000000000000000000" pitchFamily="2" charset="-122"/>
              </a:rPr>
              <a:t>，并在</a:t>
            </a:r>
            <a:r>
              <a:rPr lang="en-US" altLang="zh-CN" sz="2000" dirty="0" smtClean="0">
                <a:latin typeface="Huawei Sans" panose="020C0503030203020204" pitchFamily="34" charset="0"/>
                <a:ea typeface="方正兰亭黑简体" panose="02000000000000000000" pitchFamily="2" charset="-122"/>
              </a:rPr>
              <a:t>CFLAGS</a:t>
            </a:r>
            <a:r>
              <a:rPr lang="zh-CN" altLang="en-US" sz="2000" dirty="0" smtClean="0">
                <a:latin typeface="Huawei Sans" panose="020C0503030203020204" pitchFamily="34" charset="0"/>
                <a:ea typeface="方正兰亭黑简体" panose="02000000000000000000" pitchFamily="2" charset="-122"/>
              </a:rPr>
              <a:t>和</a:t>
            </a:r>
            <a:r>
              <a:rPr lang="en-US" altLang="zh-CN" sz="2000" dirty="0" smtClean="0">
                <a:latin typeface="Huawei Sans" panose="020C0503030203020204" pitchFamily="34" charset="0"/>
                <a:ea typeface="方正兰亭黑简体" panose="02000000000000000000" pitchFamily="2" charset="-122"/>
              </a:rPr>
              <a:t>CPPFLAGS</a:t>
            </a:r>
            <a:r>
              <a:rPr lang="zh-CN" altLang="en-US" sz="2000" dirty="0" smtClean="0">
                <a:latin typeface="Huawei Sans" panose="020C0503030203020204" pitchFamily="34" charset="0"/>
                <a:ea typeface="方正兰亭黑简体" panose="02000000000000000000" pitchFamily="2" charset="-122"/>
              </a:rPr>
              <a:t>里面增加编译选项：</a:t>
            </a:r>
          </a:p>
          <a:p>
            <a:pPr defTabSz="801688" fontAlgn="base">
              <a:lnSpc>
                <a:spcPct val="150000"/>
              </a:lnSpc>
              <a:spcBef>
                <a:spcPts val="0"/>
              </a:spcBef>
              <a:buClr>
                <a:schemeClr val="bg1">
                  <a:lumMod val="50000"/>
                </a:schemeClr>
              </a:buClr>
              <a:buSzPct val="60000"/>
            </a:pPr>
            <a:r>
              <a:rPr lang="en-US" altLang="zh-CN" sz="2000" dirty="0" smtClean="0">
                <a:latin typeface="Huawei Sans" panose="020C0503030203020204" pitchFamily="34" charset="0"/>
                <a:ea typeface="方正兰亭黑简体" panose="02000000000000000000" pitchFamily="2" charset="-122"/>
              </a:rPr>
              <a:t>	</a:t>
            </a:r>
            <a:endParaRPr lang="en-US" altLang="zh-CN" sz="2000" i="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p:txBody>
      </p:sp>
      <p:sp>
        <p:nvSpPr>
          <p:cNvPr id="5" name="文本框 4"/>
          <p:cNvSpPr txBox="1"/>
          <p:nvPr/>
        </p:nvSpPr>
        <p:spPr>
          <a:xfrm>
            <a:off x="1538343" y="2137654"/>
            <a:ext cx="9921820" cy="369332"/>
          </a:xfrm>
          <a:prstGeom prst="rect">
            <a:avLst/>
          </a:prstGeom>
          <a:solidFill>
            <a:schemeClr val="bg1">
              <a:lumMod val="85000"/>
            </a:schemeClr>
          </a:solidFill>
        </p:spPr>
        <p:txBody>
          <a:bodyPr wrap="square" rtlCol="0">
            <a:spAutoFit/>
          </a:bodyPr>
          <a:lstStyle/>
          <a:p>
            <a:r>
              <a:rPr lang="en-US" altLang="zh-CN" i="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-mtune=tsv110 -</a:t>
            </a:r>
            <a:r>
              <a:rPr lang="en-US" altLang="zh-CN" i="1"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march=armv8-a</a:t>
            </a:r>
            <a:endParaRPr lang="en-US" altLang="zh-CN" i="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p:txBody>
      </p:sp>
      <p:sp>
        <p:nvSpPr>
          <p:cNvPr id="6" name="文本框 5"/>
          <p:cNvSpPr txBox="1"/>
          <p:nvPr/>
        </p:nvSpPr>
        <p:spPr>
          <a:xfrm>
            <a:off x="1538343" y="3532732"/>
            <a:ext cx="9921820" cy="369332"/>
          </a:xfrm>
          <a:prstGeom prst="rect">
            <a:avLst/>
          </a:prstGeom>
          <a:solidFill>
            <a:schemeClr val="bg1">
              <a:lumMod val="85000"/>
            </a:schemeClr>
          </a:solidFill>
        </p:spPr>
        <p:txBody>
          <a:bodyPr wrap="square" rtlCol="0">
            <a:spAutoFit/>
          </a:bodyPr>
          <a:lstStyle/>
          <a:p>
            <a:r>
              <a:rPr lang="en-US" altLang="zh-CN" i="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a:t>
            </a:r>
            <a:r>
              <a:rPr lang="en-US" altLang="zh-CN" i="1" dirty="0" err="1">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mtune</a:t>
            </a:r>
            <a:r>
              <a:rPr lang="en-US" altLang="zh-CN" i="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=tsv110 -</a:t>
            </a:r>
            <a:r>
              <a:rPr lang="en-US" altLang="zh-CN" i="1"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march=armv8-a</a:t>
            </a:r>
            <a:endParaRPr lang="en-US" altLang="zh-CN" i="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5577094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0" fontAlgn="base" hangingPunct="0">
              <a:spcAft>
                <a:spcPct val="0"/>
              </a:spcAft>
            </a:pPr>
            <a:r>
              <a:rPr lang="zh-CN" altLang="en-US" sz="3200" dirty="0">
                <a:sym typeface="+mn-lt"/>
              </a:rPr>
              <a:t>基于</a:t>
            </a:r>
            <a:r>
              <a:rPr lang="en-US" altLang="zh-CN" sz="3200" dirty="0">
                <a:sym typeface="+mn-lt"/>
              </a:rPr>
              <a:t>ARMv8</a:t>
            </a:r>
            <a:r>
              <a:rPr lang="zh-CN" altLang="en-US" sz="3200" dirty="0">
                <a:sym typeface="+mn-lt"/>
              </a:rPr>
              <a:t>架构的鲲鹏处理器</a:t>
            </a:r>
            <a:endParaRPr lang="zh-CN" altLang="en-US" sz="3199" b="1" dirty="0">
              <a:solidFill>
                <a:srgbClr val="990000"/>
              </a:solidFill>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2"/>
          <a:stretch>
            <a:fillRect/>
          </a:stretch>
        </p:blipFill>
        <p:spPr>
          <a:xfrm>
            <a:off x="731838" y="1052513"/>
            <a:ext cx="8497967" cy="5158180"/>
          </a:xfrm>
          <a:prstGeom prst="rect">
            <a:avLst/>
          </a:prstGeom>
        </p:spPr>
      </p:pic>
      <p:sp>
        <p:nvSpPr>
          <p:cNvPr id="10" name="Rounded Rectangle 11"/>
          <p:cNvSpPr/>
          <p:nvPr/>
        </p:nvSpPr>
        <p:spPr bwMode="auto">
          <a:xfrm>
            <a:off x="964100" y="1836679"/>
            <a:ext cx="1406283" cy="663699"/>
          </a:xfrm>
          <a:prstGeom prst="roundRect">
            <a:avLst/>
          </a:prstGeom>
          <a:solidFill>
            <a:srgbClr val="D8D8D8"/>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lIns="91386" tIns="45693" rIns="91386" bIns="45693" anchor="ctr"/>
          <a:lstStyle/>
          <a:p>
            <a:pPr fontAlgn="base">
              <a:spcBef>
                <a:spcPct val="20000"/>
              </a:spcBef>
              <a:defRPr/>
            </a:pPr>
            <a:r>
              <a:rPr lang="zh-CN" altLang="en-US" sz="1200" dirty="0">
                <a:solidFill>
                  <a:srgbClr val="000000"/>
                </a:solidFill>
                <a:latin typeface="Huawei Sans" panose="020C0503030203020204" pitchFamily="34" charset="0"/>
                <a:ea typeface="方正兰亭黑简体" panose="02000000000000000000" pitchFamily="2" charset="-122"/>
                <a:cs typeface="Arial Unicode MS" pitchFamily="34" charset="-128"/>
              </a:rPr>
              <a:t>分支预测算法改进的性能提升；</a:t>
            </a:r>
            <a:endParaRPr lang="en-US" sz="1200" dirty="0">
              <a:solidFill>
                <a:srgbClr val="2D2015"/>
              </a:solidFill>
              <a:latin typeface="Huawei Sans" panose="020C0503030203020204" pitchFamily="34" charset="0"/>
              <a:ea typeface="方正兰亭黑简体" panose="02000000000000000000" pitchFamily="2" charset="-122"/>
              <a:cs typeface="Times New Roman" pitchFamily="18" charset="0"/>
            </a:endParaRPr>
          </a:p>
        </p:txBody>
      </p:sp>
      <p:sp>
        <p:nvSpPr>
          <p:cNvPr id="11" name="Rounded Rectangle 10"/>
          <p:cNvSpPr/>
          <p:nvPr/>
        </p:nvSpPr>
        <p:spPr bwMode="auto">
          <a:xfrm>
            <a:off x="964100" y="4352242"/>
            <a:ext cx="1406283" cy="663699"/>
          </a:xfrm>
          <a:prstGeom prst="roundRect">
            <a:avLst/>
          </a:prstGeom>
          <a:solidFill>
            <a:srgbClr val="D8D8D8">
              <a:alpha val="68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lIns="91386" tIns="45693" rIns="91386" bIns="45693" anchor="ctr"/>
          <a:lstStyle/>
          <a:p>
            <a:pPr fontAlgn="base">
              <a:spcBef>
                <a:spcPct val="20000"/>
              </a:spcBef>
              <a:defRPr/>
            </a:pPr>
            <a:r>
              <a:rPr lang="en-US" altLang="zh-CN" sz="1200" b="1" dirty="0">
                <a:solidFill>
                  <a:srgbClr val="000000"/>
                </a:solidFill>
                <a:latin typeface="Huawei Sans" panose="020C0503030203020204" pitchFamily="34" charset="0"/>
                <a:ea typeface="方正兰亭黑简体" panose="02000000000000000000" pitchFamily="2" charset="-122"/>
                <a:cs typeface="Arial Unicode MS" pitchFamily="34" charset="-128"/>
              </a:rPr>
              <a:t>V8.1/V8.2 </a:t>
            </a:r>
            <a:r>
              <a:rPr lang="zh-CN" altLang="en-US" sz="1200" b="1" dirty="0">
                <a:solidFill>
                  <a:srgbClr val="000000"/>
                </a:solidFill>
                <a:latin typeface="Huawei Sans" panose="020C0503030203020204" pitchFamily="34" charset="0"/>
                <a:ea typeface="方正兰亭黑简体" panose="02000000000000000000" pitchFamily="2" charset="-122"/>
                <a:cs typeface="Arial Unicode MS" pitchFamily="34" charset="-128"/>
              </a:rPr>
              <a:t>新指令，</a:t>
            </a:r>
            <a:r>
              <a:rPr lang="en-US" altLang="zh-CN" sz="1200" b="1" dirty="0">
                <a:solidFill>
                  <a:srgbClr val="000000"/>
                </a:solidFill>
                <a:latin typeface="Huawei Sans" panose="020C0503030203020204" pitchFamily="34" charset="0"/>
                <a:ea typeface="方正兰亭黑简体" panose="02000000000000000000" pitchFamily="2" charset="-122"/>
                <a:cs typeface="Arial Unicode MS" pitchFamily="34" charset="-128"/>
              </a:rPr>
              <a:t>RAS</a:t>
            </a:r>
            <a:r>
              <a:rPr lang="en-US" altLang="zh-CN" sz="1200" dirty="0">
                <a:solidFill>
                  <a:srgbClr val="000000"/>
                </a:solidFill>
                <a:latin typeface="Huawei Sans" panose="020C0503030203020204" pitchFamily="34" charset="0"/>
                <a:ea typeface="方正兰亭黑简体" panose="02000000000000000000" pitchFamily="2" charset="-122"/>
                <a:cs typeface="Arial Unicode MS" pitchFamily="34" charset="-128"/>
              </a:rPr>
              <a:t> </a:t>
            </a:r>
            <a:endParaRPr lang="en-US" sz="1200" dirty="0">
              <a:solidFill>
                <a:srgbClr val="2D2015"/>
              </a:solidFill>
              <a:latin typeface="Huawei Sans" panose="020C0503030203020204" pitchFamily="34" charset="0"/>
              <a:ea typeface="方正兰亭黑简体" panose="02000000000000000000" pitchFamily="2" charset="-122"/>
              <a:cs typeface="Times New Roman" pitchFamily="18" charset="0"/>
            </a:endParaRPr>
          </a:p>
        </p:txBody>
      </p:sp>
      <p:sp>
        <p:nvSpPr>
          <p:cNvPr id="12" name="Rounded Rectangle 11"/>
          <p:cNvSpPr/>
          <p:nvPr/>
        </p:nvSpPr>
        <p:spPr bwMode="auto">
          <a:xfrm>
            <a:off x="8496241" y="1717151"/>
            <a:ext cx="2856776" cy="499936"/>
          </a:xfrm>
          <a:prstGeom prst="roundRect">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lIns="91386" tIns="45693" rIns="91386" bIns="45693" anchor="ctr"/>
          <a:lstStyle/>
          <a:p>
            <a:pPr fontAlgn="base">
              <a:spcBef>
                <a:spcPct val="20000"/>
              </a:spcBef>
              <a:defRPr/>
            </a:pPr>
            <a:r>
              <a:rPr lang="zh-CN" altLang="en-US" sz="1200" dirty="0">
                <a:solidFill>
                  <a:srgbClr val="F2F2F2"/>
                </a:solidFill>
                <a:latin typeface="Huawei Sans" panose="020C0503030203020204" pitchFamily="34" charset="0"/>
                <a:ea typeface="方正兰亭黑简体" panose="02000000000000000000" pitchFamily="2" charset="-122"/>
                <a:cs typeface="Arial Unicode MS" pitchFamily="34" charset="-128"/>
              </a:rPr>
              <a:t>定浮点</a:t>
            </a:r>
            <a:r>
              <a:rPr lang="en-US" altLang="zh-CN" sz="1200" dirty="0">
                <a:solidFill>
                  <a:srgbClr val="F2F2F2"/>
                </a:solidFill>
                <a:latin typeface="Huawei Sans" panose="020C0503030203020204" pitchFamily="34" charset="0"/>
                <a:ea typeface="方正兰亭黑简体" panose="02000000000000000000" pitchFamily="2" charset="-122"/>
                <a:cs typeface="Arial Unicode MS" pitchFamily="34" charset="-128"/>
              </a:rPr>
              <a:t>pipe</a:t>
            </a:r>
            <a:r>
              <a:rPr lang="zh-CN" altLang="en-US" sz="1200" dirty="0">
                <a:solidFill>
                  <a:srgbClr val="F2F2F2"/>
                </a:solidFill>
                <a:latin typeface="Huawei Sans" panose="020C0503030203020204" pitchFamily="34" charset="0"/>
                <a:ea typeface="方正兰亭黑简体" panose="02000000000000000000" pitchFamily="2" charset="-122"/>
                <a:cs typeface="Arial Unicode MS" pitchFamily="34" charset="-128"/>
              </a:rPr>
              <a:t>独立，提升</a:t>
            </a:r>
            <a:r>
              <a:rPr lang="en-US" altLang="zh-CN" sz="1200" dirty="0">
                <a:solidFill>
                  <a:srgbClr val="F2F2F2"/>
                </a:solidFill>
                <a:latin typeface="Huawei Sans" panose="020C0503030203020204" pitchFamily="34" charset="0"/>
                <a:ea typeface="方正兰亭黑简体" panose="02000000000000000000" pitchFamily="2" charset="-122"/>
                <a:cs typeface="Arial Unicode MS" pitchFamily="34" charset="-128"/>
              </a:rPr>
              <a:t>dispatch</a:t>
            </a:r>
            <a:r>
              <a:rPr lang="zh-CN" altLang="en-US" sz="1200" dirty="0">
                <a:solidFill>
                  <a:srgbClr val="F2F2F2"/>
                </a:solidFill>
                <a:latin typeface="Huawei Sans" panose="020C0503030203020204" pitchFamily="34" charset="0"/>
                <a:ea typeface="方正兰亭黑简体" panose="02000000000000000000" pitchFamily="2" charset="-122"/>
                <a:cs typeface="Arial Unicode MS" pitchFamily="34" charset="-128"/>
              </a:rPr>
              <a:t>带宽</a:t>
            </a:r>
            <a:endParaRPr lang="en-US" sz="1200" dirty="0">
              <a:solidFill>
                <a:srgbClr val="F2F2F2"/>
              </a:solidFill>
              <a:latin typeface="Huawei Sans" panose="020C0503030203020204" pitchFamily="34" charset="0"/>
              <a:ea typeface="方正兰亭黑简体" panose="02000000000000000000" pitchFamily="2" charset="-122"/>
              <a:cs typeface="Times New Roman" pitchFamily="18" charset="0"/>
            </a:endParaRPr>
          </a:p>
        </p:txBody>
      </p:sp>
      <p:sp>
        <p:nvSpPr>
          <p:cNvPr id="13" name="Rounded Rectangle 12"/>
          <p:cNvSpPr/>
          <p:nvPr/>
        </p:nvSpPr>
        <p:spPr bwMode="auto">
          <a:xfrm>
            <a:off x="8496241" y="2399375"/>
            <a:ext cx="2856776" cy="499936"/>
          </a:xfrm>
          <a:prstGeom prst="roundRect">
            <a:avLst/>
          </a:prstGeom>
          <a:solidFill>
            <a:srgbClr val="C00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lIns="91386" tIns="45693" rIns="91386" bIns="45693" anchor="ctr"/>
          <a:lstStyle/>
          <a:p>
            <a:pPr fontAlgn="base">
              <a:spcBef>
                <a:spcPct val="20000"/>
              </a:spcBef>
              <a:defRPr/>
            </a:pPr>
            <a:r>
              <a:rPr lang="zh-CN" altLang="en-US" sz="1200" dirty="0">
                <a:solidFill>
                  <a:srgbClr val="F2F2F2"/>
                </a:solidFill>
                <a:latin typeface="Huawei Sans" panose="020C0503030203020204" pitchFamily="34" charset="0"/>
                <a:ea typeface="方正兰亭黑简体" panose="02000000000000000000" pitchFamily="2" charset="-122"/>
                <a:cs typeface="Times New Roman" pitchFamily="18" charset="0"/>
              </a:rPr>
              <a:t>支持</a:t>
            </a:r>
            <a:r>
              <a:rPr lang="en-US" altLang="zh-CN" sz="1200" dirty="0">
                <a:solidFill>
                  <a:srgbClr val="F2F2F2"/>
                </a:solidFill>
                <a:latin typeface="Huawei Sans" panose="020C0503030203020204" pitchFamily="34" charset="0"/>
                <a:ea typeface="方正兰亭黑简体" panose="02000000000000000000" pitchFamily="2" charset="-122"/>
                <a:cs typeface="Times New Roman" pitchFamily="18" charset="0"/>
              </a:rPr>
              <a:t>V82</a:t>
            </a:r>
            <a:r>
              <a:rPr lang="zh-CN" altLang="en-US" sz="1200" dirty="0">
                <a:solidFill>
                  <a:srgbClr val="F2F2F2"/>
                </a:solidFill>
                <a:latin typeface="Huawei Sans" panose="020C0503030203020204" pitchFamily="34" charset="0"/>
                <a:ea typeface="方正兰亭黑简体" panose="02000000000000000000" pitchFamily="2" charset="-122"/>
                <a:cs typeface="Times New Roman" pitchFamily="18" charset="0"/>
              </a:rPr>
              <a:t>半精度浮点计算</a:t>
            </a:r>
            <a:endParaRPr lang="en-US" sz="1200" dirty="0">
              <a:solidFill>
                <a:srgbClr val="F2F2F2"/>
              </a:solidFill>
              <a:latin typeface="Huawei Sans" panose="020C0503030203020204" pitchFamily="34" charset="0"/>
              <a:ea typeface="方正兰亭黑简体" panose="02000000000000000000" pitchFamily="2" charset="-122"/>
              <a:cs typeface="Times New Roman" pitchFamily="18" charset="0"/>
            </a:endParaRPr>
          </a:p>
        </p:txBody>
      </p:sp>
      <p:sp>
        <p:nvSpPr>
          <p:cNvPr id="15" name="Rounded Rectangle 14"/>
          <p:cNvSpPr/>
          <p:nvPr/>
        </p:nvSpPr>
        <p:spPr bwMode="auto">
          <a:xfrm>
            <a:off x="8496242" y="3958611"/>
            <a:ext cx="2856776" cy="571355"/>
          </a:xfrm>
          <a:prstGeom prst="roundRect">
            <a:avLst/>
          </a:prstGeom>
          <a:solidFill>
            <a:srgbClr val="A6D2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lIns="91386" tIns="45693" rIns="91386" bIns="45693" anchor="ctr"/>
          <a:lstStyle/>
          <a:p>
            <a:pPr fontAlgn="base">
              <a:spcBef>
                <a:spcPct val="20000"/>
              </a:spcBef>
              <a:defRPr/>
            </a:pPr>
            <a:r>
              <a:rPr lang="en-US" altLang="zh-CN" sz="1100" dirty="0">
                <a:solidFill>
                  <a:srgbClr val="000000"/>
                </a:solidFill>
                <a:latin typeface="Huawei Sans" panose="020C0503030203020204" pitchFamily="34" charset="0"/>
                <a:ea typeface="方正兰亭黑简体" panose="02000000000000000000" pitchFamily="2" charset="-122"/>
                <a:cs typeface="Arial Unicode MS" pitchFamily="34" charset="-128"/>
              </a:rPr>
              <a:t>Memory </a:t>
            </a:r>
            <a:r>
              <a:rPr lang="zh-CN" altLang="en-US" sz="1100" dirty="0">
                <a:solidFill>
                  <a:srgbClr val="000000"/>
                </a:solidFill>
                <a:latin typeface="Huawei Sans" panose="020C0503030203020204" pitchFamily="34" charset="0"/>
                <a:ea typeface="方正兰亭黑简体" panose="02000000000000000000" pitchFamily="2" charset="-122"/>
                <a:cs typeface="Arial Unicode MS" pitchFamily="34" charset="-128"/>
              </a:rPr>
              <a:t>子系统深度优化，提升内存访问的</a:t>
            </a:r>
            <a:r>
              <a:rPr lang="en-US" altLang="zh-CN" sz="1100" dirty="0">
                <a:solidFill>
                  <a:srgbClr val="000000"/>
                </a:solidFill>
                <a:latin typeface="Huawei Sans" panose="020C0503030203020204" pitchFamily="34" charset="0"/>
                <a:ea typeface="方正兰亭黑简体" panose="02000000000000000000" pitchFamily="2" charset="-122"/>
                <a:cs typeface="Arial Unicode MS" pitchFamily="34" charset="-128"/>
              </a:rPr>
              <a:t>outstanding</a:t>
            </a:r>
            <a:r>
              <a:rPr lang="zh-CN" altLang="en-US" sz="1100" dirty="0">
                <a:solidFill>
                  <a:srgbClr val="000000"/>
                </a:solidFill>
                <a:latin typeface="Huawei Sans" panose="020C0503030203020204" pitchFamily="34" charset="0"/>
                <a:ea typeface="方正兰亭黑简体" panose="02000000000000000000" pitchFamily="2" charset="-122"/>
                <a:cs typeface="Arial Unicode MS" pitchFamily="34" charset="-128"/>
              </a:rPr>
              <a:t>深度</a:t>
            </a:r>
            <a:endParaRPr lang="en-US" altLang="zh-CN" sz="1100" dirty="0">
              <a:solidFill>
                <a:srgbClr val="000000"/>
              </a:solidFill>
              <a:latin typeface="Huawei Sans" panose="020C0503030203020204" pitchFamily="34" charset="0"/>
              <a:ea typeface="方正兰亭黑简体" panose="02000000000000000000" pitchFamily="2" charset="-122"/>
              <a:cs typeface="Arial Unicode MS" pitchFamily="34" charset="-128"/>
            </a:endParaRPr>
          </a:p>
        </p:txBody>
      </p:sp>
      <p:sp>
        <p:nvSpPr>
          <p:cNvPr id="16" name="Rounded Rectangle 15"/>
          <p:cNvSpPr/>
          <p:nvPr/>
        </p:nvSpPr>
        <p:spPr bwMode="auto">
          <a:xfrm>
            <a:off x="8496242" y="4556199"/>
            <a:ext cx="2856775" cy="499936"/>
          </a:xfrm>
          <a:prstGeom prst="roundRect">
            <a:avLst/>
          </a:prstGeom>
          <a:solidFill>
            <a:srgbClr val="A6D2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lIns="91386" tIns="45693" rIns="91386" bIns="45693" anchor="ctr"/>
          <a:lstStyle/>
          <a:p>
            <a:pPr fontAlgn="base">
              <a:spcBef>
                <a:spcPct val="20000"/>
              </a:spcBef>
              <a:defRPr/>
            </a:pPr>
            <a:r>
              <a:rPr lang="zh-CN" altLang="en-US" sz="1200" dirty="0">
                <a:solidFill>
                  <a:srgbClr val="2D2015"/>
                </a:solidFill>
                <a:latin typeface="Huawei Sans" panose="020C0503030203020204" pitchFamily="34" charset="0"/>
                <a:ea typeface="方正兰亭黑简体" panose="02000000000000000000" pitchFamily="2" charset="-122"/>
                <a:cs typeface="Times New Roman" pitchFamily="18" charset="0"/>
              </a:rPr>
              <a:t>降低</a:t>
            </a:r>
            <a:r>
              <a:rPr lang="en-US" altLang="zh-CN" sz="1200" dirty="0">
                <a:solidFill>
                  <a:srgbClr val="2D2015"/>
                </a:solidFill>
                <a:latin typeface="Huawei Sans" panose="020C0503030203020204" pitchFamily="34" charset="0"/>
                <a:ea typeface="方正兰亭黑简体" panose="02000000000000000000" pitchFamily="2" charset="-122"/>
                <a:cs typeface="Times New Roman" pitchFamily="18" charset="0"/>
              </a:rPr>
              <a:t>memory</a:t>
            </a:r>
            <a:r>
              <a:rPr lang="zh-CN" altLang="en-US" sz="1200" dirty="0">
                <a:solidFill>
                  <a:srgbClr val="2D2015"/>
                </a:solidFill>
                <a:latin typeface="Huawei Sans" panose="020C0503030203020204" pitchFamily="34" charset="0"/>
                <a:ea typeface="方正兰亭黑简体" panose="02000000000000000000" pitchFamily="2" charset="-122"/>
                <a:cs typeface="Times New Roman" pitchFamily="18" charset="0"/>
              </a:rPr>
              <a:t>访问时延，每个核私有</a:t>
            </a:r>
            <a:r>
              <a:rPr lang="en-US" altLang="zh-CN" sz="1200" dirty="0">
                <a:solidFill>
                  <a:srgbClr val="2D2015"/>
                </a:solidFill>
                <a:latin typeface="Huawei Sans" panose="020C0503030203020204" pitchFamily="34" charset="0"/>
                <a:ea typeface="方正兰亭黑简体" panose="02000000000000000000" pitchFamily="2" charset="-122"/>
                <a:cs typeface="Times New Roman" pitchFamily="18" charset="0"/>
              </a:rPr>
              <a:t>L2</a:t>
            </a:r>
            <a:r>
              <a:rPr lang="zh-CN" altLang="en-US" sz="1200" dirty="0">
                <a:solidFill>
                  <a:srgbClr val="2D2015"/>
                </a:solidFill>
                <a:latin typeface="Huawei Sans" panose="020C0503030203020204" pitchFamily="34" charset="0"/>
                <a:ea typeface="方正兰亭黑简体" panose="02000000000000000000" pitchFamily="2" charset="-122"/>
                <a:cs typeface="Times New Roman" pitchFamily="18" charset="0"/>
              </a:rPr>
              <a:t>，</a:t>
            </a:r>
            <a:r>
              <a:rPr lang="en-US" altLang="zh-CN" sz="1200" dirty="0">
                <a:solidFill>
                  <a:srgbClr val="2D2015"/>
                </a:solidFill>
                <a:latin typeface="Huawei Sans" panose="020C0503030203020204" pitchFamily="34" charset="0"/>
                <a:ea typeface="方正兰亭黑简体" panose="02000000000000000000" pitchFamily="2" charset="-122"/>
                <a:cs typeface="Times New Roman" pitchFamily="18" charset="0"/>
              </a:rPr>
              <a:t>Latency 9 cycles</a:t>
            </a:r>
            <a:endParaRPr lang="en-US" sz="1200" dirty="0">
              <a:solidFill>
                <a:srgbClr val="2D2015"/>
              </a:solidFill>
              <a:latin typeface="Huawei Sans" panose="020C0503030203020204" pitchFamily="34" charset="0"/>
              <a:ea typeface="方正兰亭黑简体" panose="02000000000000000000" pitchFamily="2" charset="-122"/>
              <a:cs typeface="Times New Roman" pitchFamily="18" charset="0"/>
            </a:endParaRPr>
          </a:p>
        </p:txBody>
      </p:sp>
      <p:sp>
        <p:nvSpPr>
          <p:cNvPr id="18" name="Rounded Rectangle 17"/>
          <p:cNvSpPr/>
          <p:nvPr/>
        </p:nvSpPr>
        <p:spPr bwMode="auto">
          <a:xfrm>
            <a:off x="8496242" y="5096259"/>
            <a:ext cx="2856776" cy="395418"/>
          </a:xfrm>
          <a:prstGeom prst="roundRect">
            <a:avLst/>
          </a:prstGeom>
          <a:solidFill>
            <a:srgbClr val="A6D2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lIns="91386" tIns="45693" rIns="91386" bIns="45693" anchor="ctr"/>
          <a:lstStyle/>
          <a:p>
            <a:pPr fontAlgn="base">
              <a:spcBef>
                <a:spcPct val="20000"/>
              </a:spcBef>
              <a:defRPr/>
            </a:pPr>
            <a:r>
              <a:rPr lang="zh-CN" altLang="en-US" sz="1200" dirty="0">
                <a:solidFill>
                  <a:srgbClr val="000000"/>
                </a:solidFill>
                <a:latin typeface="Huawei Sans" panose="020C0503030203020204" pitchFamily="34" charset="0"/>
                <a:ea typeface="方正兰亭黑简体" panose="02000000000000000000" pitchFamily="2" charset="-122"/>
                <a:cs typeface="Arial Unicode MS" pitchFamily="34" charset="-128"/>
              </a:rPr>
              <a:t>提供降低和规避</a:t>
            </a:r>
            <a:r>
              <a:rPr lang="en-US" altLang="zh-CN" sz="1200" dirty="0">
                <a:solidFill>
                  <a:srgbClr val="000000"/>
                </a:solidFill>
                <a:latin typeface="Huawei Sans" panose="020C0503030203020204" pitchFamily="34" charset="0"/>
                <a:ea typeface="方正兰亭黑简体" panose="02000000000000000000" pitchFamily="2" charset="-122"/>
                <a:cs typeface="Arial Unicode MS" pitchFamily="34" charset="-128"/>
              </a:rPr>
              <a:t>Device</a:t>
            </a:r>
            <a:r>
              <a:rPr lang="zh-CN" altLang="en-US" sz="1200" dirty="0">
                <a:solidFill>
                  <a:srgbClr val="000000"/>
                </a:solidFill>
                <a:latin typeface="Huawei Sans" panose="020C0503030203020204" pitchFamily="34" charset="0"/>
                <a:ea typeface="方正兰亭黑简体" panose="02000000000000000000" pitchFamily="2" charset="-122"/>
                <a:cs typeface="Arial Unicode MS" pitchFamily="34" charset="-128"/>
              </a:rPr>
              <a:t>访问对性能影响的解决方案</a:t>
            </a:r>
            <a:endParaRPr lang="en-US" sz="1200" dirty="0">
              <a:solidFill>
                <a:srgbClr val="2D2015"/>
              </a:solidFill>
              <a:latin typeface="Huawei Sans" panose="020C0503030203020204" pitchFamily="34" charset="0"/>
              <a:ea typeface="方正兰亭黑简体" panose="02000000000000000000" pitchFamily="2" charset="-122"/>
              <a:cs typeface="Times New Roman" pitchFamily="18" charset="0"/>
            </a:endParaRPr>
          </a:p>
        </p:txBody>
      </p:sp>
      <p:sp>
        <p:nvSpPr>
          <p:cNvPr id="19" name="Rounded Rectangle 18"/>
          <p:cNvSpPr/>
          <p:nvPr/>
        </p:nvSpPr>
        <p:spPr bwMode="auto">
          <a:xfrm>
            <a:off x="8496242" y="5528307"/>
            <a:ext cx="2856776" cy="571355"/>
          </a:xfrm>
          <a:prstGeom prst="roundRect">
            <a:avLst/>
          </a:prstGeom>
          <a:solidFill>
            <a:srgbClr val="A6D2FF"/>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lIns="91386" tIns="45693" rIns="91386" bIns="45693" anchor="ctr"/>
          <a:lstStyle/>
          <a:p>
            <a:pPr fontAlgn="base">
              <a:spcBef>
                <a:spcPct val="20000"/>
              </a:spcBef>
              <a:defRPr/>
            </a:pPr>
            <a:r>
              <a:rPr lang="zh-CN" altLang="en-US" sz="1200" dirty="0">
                <a:solidFill>
                  <a:srgbClr val="000000"/>
                </a:solidFill>
                <a:latin typeface="Huawei Sans" panose="020C0503030203020204" pitchFamily="34" charset="0"/>
                <a:ea typeface="方正兰亭黑简体" panose="02000000000000000000" pitchFamily="2" charset="-122"/>
                <a:cs typeface="Arial Unicode MS" pitchFamily="34" charset="-128"/>
              </a:rPr>
              <a:t>定制针对产品应用的指令和数据</a:t>
            </a:r>
            <a:r>
              <a:rPr lang="en-US" altLang="zh-CN" sz="1200" dirty="0">
                <a:solidFill>
                  <a:srgbClr val="000000"/>
                </a:solidFill>
                <a:latin typeface="Huawei Sans" panose="020C0503030203020204" pitchFamily="34" charset="0"/>
                <a:ea typeface="方正兰亭黑简体" panose="02000000000000000000" pitchFamily="2" charset="-122"/>
                <a:cs typeface="Arial Unicode MS" pitchFamily="34" charset="-128"/>
              </a:rPr>
              <a:t>Cache</a:t>
            </a:r>
            <a:r>
              <a:rPr lang="zh-CN" altLang="en-US" sz="1200" dirty="0">
                <a:solidFill>
                  <a:srgbClr val="000000"/>
                </a:solidFill>
                <a:latin typeface="Huawei Sans" panose="020C0503030203020204" pitchFamily="34" charset="0"/>
                <a:ea typeface="方正兰亭黑简体" panose="02000000000000000000" pitchFamily="2" charset="-122"/>
                <a:cs typeface="Arial Unicode MS" pitchFamily="34" charset="-128"/>
              </a:rPr>
              <a:t>的预取和</a:t>
            </a:r>
            <a:r>
              <a:rPr lang="en-US" altLang="zh-CN" sz="1200" dirty="0">
                <a:solidFill>
                  <a:srgbClr val="000000"/>
                </a:solidFill>
                <a:latin typeface="Huawei Sans" panose="020C0503030203020204" pitchFamily="34" charset="0"/>
                <a:ea typeface="方正兰亭黑简体" panose="02000000000000000000" pitchFamily="2" charset="-122"/>
                <a:cs typeface="Arial Unicode MS" pitchFamily="34" charset="-128"/>
              </a:rPr>
              <a:t>Streaming</a:t>
            </a:r>
            <a:r>
              <a:rPr lang="zh-CN" altLang="en-US" sz="1200" dirty="0">
                <a:solidFill>
                  <a:srgbClr val="000000"/>
                </a:solidFill>
                <a:latin typeface="Huawei Sans" panose="020C0503030203020204" pitchFamily="34" charset="0"/>
                <a:ea typeface="方正兰亭黑简体" panose="02000000000000000000" pitchFamily="2" charset="-122"/>
                <a:cs typeface="Arial Unicode MS" pitchFamily="34" charset="-128"/>
              </a:rPr>
              <a:t>算法</a:t>
            </a:r>
            <a:endParaRPr lang="en-US" sz="1200" dirty="0">
              <a:solidFill>
                <a:srgbClr val="2D2015"/>
              </a:solidFill>
              <a:latin typeface="Huawei Sans" panose="020C0503030203020204" pitchFamily="34" charset="0"/>
              <a:ea typeface="方正兰亭黑简体" panose="02000000000000000000" pitchFamily="2" charset="-122"/>
              <a:cs typeface="Times New Roman" pitchFamily="18" charset="0"/>
            </a:endParaRPr>
          </a:p>
        </p:txBody>
      </p:sp>
      <p:sp>
        <p:nvSpPr>
          <p:cNvPr id="3" name="矩形 2"/>
          <p:cNvSpPr/>
          <p:nvPr/>
        </p:nvSpPr>
        <p:spPr>
          <a:xfrm>
            <a:off x="803846" y="1196861"/>
            <a:ext cx="2441694" cy="438582"/>
          </a:xfrm>
          <a:prstGeom prst="rect">
            <a:avLst/>
          </a:prstGeom>
        </p:spPr>
        <p:txBody>
          <a:bodyPr wrap="none">
            <a:spAutoFit/>
          </a:bodyPr>
          <a:lstStyle/>
          <a:p>
            <a:pPr defTabSz="801688" fontAlgn="base">
              <a:lnSpc>
                <a:spcPts val="2700"/>
              </a:lnSpc>
              <a:spcBef>
                <a:spcPts val="0"/>
              </a:spcBef>
              <a:buSzPct val="60000"/>
            </a:pPr>
            <a:r>
              <a:rPr lang="zh-CN" altLang="en-US" sz="2199" dirty="0" smtClean="0">
                <a:latin typeface="Huawei Sans" panose="020C0503030203020204" pitchFamily="34" charset="0"/>
                <a:ea typeface="方正兰亭黑简体" panose="02000000000000000000" pitchFamily="2" charset="-122"/>
                <a:cs typeface="Huawei Sans" panose="020C0503030203020204" pitchFamily="34" charset="0"/>
              </a:rPr>
              <a:t>鲲鹏处理器微</a:t>
            </a:r>
            <a:r>
              <a:rPr lang="zh-CN" altLang="en-US" sz="2199" dirty="0">
                <a:latin typeface="Huawei Sans" panose="020C0503030203020204" pitchFamily="34" charset="0"/>
                <a:ea typeface="方正兰亭黑简体" panose="02000000000000000000" pitchFamily="2" charset="-122"/>
                <a:cs typeface="Huawei Sans" panose="020C0503030203020204" pitchFamily="34" charset="0"/>
              </a:rPr>
              <a:t>架构</a:t>
            </a:r>
          </a:p>
        </p:txBody>
      </p:sp>
    </p:spTree>
    <p:extLst>
      <p:ext uri="{BB962C8B-B14F-4D97-AF65-F5344CB8AC3E}">
        <p14:creationId xmlns:p14="http://schemas.microsoft.com/office/powerpoint/2010/main" val="41485650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3"/>
          <p:cNvSpPr>
            <a:spLocks noGrp="1"/>
          </p:cNvSpPr>
          <p:nvPr>
            <p:ph type="body" sz="quarter" idx="10"/>
          </p:nvPr>
        </p:nvSpPr>
        <p:spPr/>
        <p:txBody>
          <a:bodyPr/>
          <a:lstStyle/>
          <a:p>
            <a:r>
              <a:rPr lang="zh-CN" altLang="en-US" dirty="0" smtClean="0">
                <a:solidFill>
                  <a:schemeClr val="bg1">
                    <a:lumMod val="65000"/>
                  </a:schemeClr>
                </a:solidFill>
              </a:rPr>
              <a:t>基于</a:t>
            </a:r>
            <a:r>
              <a:rPr lang="en-US" altLang="zh-CN" dirty="0" smtClean="0">
                <a:solidFill>
                  <a:schemeClr val="bg1">
                    <a:lumMod val="65000"/>
                  </a:schemeClr>
                </a:solidFill>
              </a:rPr>
              <a:t>ARMv8</a:t>
            </a:r>
            <a:r>
              <a:rPr lang="zh-CN" altLang="en-US" dirty="0" smtClean="0">
                <a:solidFill>
                  <a:schemeClr val="bg1">
                    <a:lumMod val="65000"/>
                  </a:schemeClr>
                </a:solidFill>
              </a:rPr>
              <a:t>架构的处理器体系结构</a:t>
            </a:r>
            <a:endParaRPr lang="en-US" altLang="zh-CN" dirty="0" smtClean="0">
              <a:solidFill>
                <a:schemeClr val="bg1">
                  <a:lumMod val="65000"/>
                </a:schemeClr>
              </a:solidFill>
            </a:endParaRPr>
          </a:p>
          <a:p>
            <a:r>
              <a:rPr lang="zh-CN" altLang="en-US" dirty="0" smtClean="0">
                <a:solidFill>
                  <a:schemeClr val="bg1">
                    <a:lumMod val="65000"/>
                  </a:schemeClr>
                </a:solidFill>
                <a:sym typeface="+mn-lt"/>
              </a:rPr>
              <a:t>基于</a:t>
            </a:r>
            <a:r>
              <a:rPr lang="en-US" altLang="zh-CN" dirty="0" smtClean="0">
                <a:solidFill>
                  <a:schemeClr val="bg1">
                    <a:lumMod val="65000"/>
                  </a:schemeClr>
                </a:solidFill>
                <a:sym typeface="+mn-lt"/>
              </a:rPr>
              <a:t>ARMv8</a:t>
            </a:r>
            <a:r>
              <a:rPr lang="zh-CN" altLang="en-US" dirty="0" smtClean="0">
                <a:solidFill>
                  <a:schemeClr val="bg1">
                    <a:lumMod val="65000"/>
                  </a:schemeClr>
                </a:solidFill>
                <a:sym typeface="+mn-lt"/>
              </a:rPr>
              <a:t>架构的鲲鹏处理器</a:t>
            </a:r>
            <a:endParaRPr lang="en-US" altLang="zh-CN" dirty="0" smtClean="0">
              <a:solidFill>
                <a:schemeClr val="bg1">
                  <a:lumMod val="65000"/>
                </a:schemeClr>
              </a:solidFill>
              <a:sym typeface="+mn-lt"/>
            </a:endParaRPr>
          </a:p>
          <a:p>
            <a:r>
              <a:rPr lang="en-US" altLang="zh-CN" b="1" dirty="0" smtClean="0"/>
              <a:t>ARM</a:t>
            </a:r>
            <a:r>
              <a:rPr lang="zh-CN" altLang="en-US" b="1" dirty="0" smtClean="0"/>
              <a:t>寻址方式</a:t>
            </a:r>
            <a:endParaRPr lang="en-US" altLang="zh-CN" b="1" dirty="0" smtClean="0"/>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指令集</a:t>
            </a:r>
            <a:endParaRPr lang="en-US" altLang="zh-CN" dirty="0" smtClean="0">
              <a:solidFill>
                <a:schemeClr val="bg1">
                  <a:lumMod val="65000"/>
                </a:schemeClr>
              </a:solidFill>
              <a:sym typeface="+mn-lt"/>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伪指令</a:t>
            </a:r>
            <a:endParaRPr lang="en-US" altLang="zh-CN" dirty="0" smtClean="0">
              <a:solidFill>
                <a:schemeClr val="bg1">
                  <a:lumMod val="65000"/>
                </a:schemeClr>
              </a:solidFill>
              <a:sym typeface="+mn-lt"/>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汇编语言程序结构</a:t>
            </a:r>
            <a:endParaRPr lang="en-US" altLang="zh-CN" dirty="0" smtClean="0">
              <a:solidFill>
                <a:schemeClr val="bg1">
                  <a:lumMod val="65000"/>
                </a:schemeClr>
              </a:solidFill>
              <a:sym typeface="+mn-lt"/>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编译与调试工具</a:t>
            </a:r>
            <a:endParaRPr lang="en-US" altLang="zh-CN" dirty="0">
              <a:solidFill>
                <a:schemeClr val="bg1">
                  <a:lumMod val="65000"/>
                </a:schemeClr>
              </a:solidFill>
              <a:sym typeface="+mn-lt"/>
            </a:endParaRPr>
          </a:p>
        </p:txBody>
      </p:sp>
    </p:spTree>
    <p:extLst>
      <p:ext uri="{BB962C8B-B14F-4D97-AF65-F5344CB8AC3E}">
        <p14:creationId xmlns:p14="http://schemas.microsoft.com/office/powerpoint/2010/main" val="26911940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ARM</a:t>
            </a:r>
            <a:r>
              <a:rPr lang="zh-CN" altLang="en-US" dirty="0" smtClean="0"/>
              <a:t>寻址方式 </a:t>
            </a:r>
            <a:r>
              <a:rPr lang="en-US" altLang="zh-CN" dirty="0" smtClean="0"/>
              <a:t>(</a:t>
            </a:r>
            <a:r>
              <a:rPr lang="en-US" altLang="zh-CN" dirty="0" smtClean="0"/>
              <a:t>1)</a:t>
            </a:r>
            <a:endParaRPr lang="zh-CN" altLang="en-US" dirty="0"/>
          </a:p>
        </p:txBody>
      </p:sp>
      <p:sp>
        <p:nvSpPr>
          <p:cNvPr id="2" name="文本占位符 1"/>
          <p:cNvSpPr>
            <a:spLocks noGrp="1"/>
          </p:cNvSpPr>
          <p:nvPr>
            <p:ph type="body" sz="quarter" idx="10"/>
          </p:nvPr>
        </p:nvSpPr>
        <p:spPr/>
        <p:txBody>
          <a:bodyPr/>
          <a:lstStyle/>
          <a:p>
            <a:r>
              <a:rPr lang="zh-CN" altLang="en-US" smtClean="0"/>
              <a:t>寻址就是找到存储数据或指令的地址，寻址方式的方便与快捷是衡量</a:t>
            </a:r>
            <a:r>
              <a:rPr lang="en-US" altLang="zh-CN" smtClean="0"/>
              <a:t>CPU</a:t>
            </a:r>
            <a:r>
              <a:rPr lang="zh-CN" altLang="en-US" smtClean="0"/>
              <a:t>性能的一个重要方面，</a:t>
            </a:r>
            <a:r>
              <a:rPr lang="en-US" altLang="zh-CN" smtClean="0"/>
              <a:t>ARM</a:t>
            </a:r>
            <a:r>
              <a:rPr lang="zh-CN" altLang="en-US" smtClean="0"/>
              <a:t>处理器共有八种寻址方式：</a:t>
            </a:r>
            <a:endParaRPr lang="en-US" altLang="zh-CN" smtClean="0"/>
          </a:p>
          <a:p>
            <a:pPr lvl="1"/>
            <a:r>
              <a:rPr lang="zh-CN" altLang="zh-CN" smtClean="0"/>
              <a:t>立即</a:t>
            </a:r>
            <a:r>
              <a:rPr lang="zh-CN" altLang="en-US" smtClean="0"/>
              <a:t>数</a:t>
            </a:r>
            <a:r>
              <a:rPr lang="zh-CN" altLang="zh-CN" smtClean="0"/>
              <a:t>寻址</a:t>
            </a:r>
            <a:endParaRPr lang="en-US" altLang="zh-CN" smtClean="0"/>
          </a:p>
          <a:p>
            <a:pPr lvl="1"/>
            <a:r>
              <a:rPr lang="zh-CN" altLang="zh-CN" smtClean="0"/>
              <a:t>寄存器寻址</a:t>
            </a:r>
            <a:endParaRPr lang="en-US" altLang="zh-CN" smtClean="0"/>
          </a:p>
          <a:p>
            <a:pPr lvl="1"/>
            <a:r>
              <a:rPr lang="zh-CN" altLang="zh-CN" smtClean="0"/>
              <a:t>寄存器间接寻址</a:t>
            </a:r>
            <a:endParaRPr lang="en-US" altLang="zh-CN" smtClean="0"/>
          </a:p>
          <a:p>
            <a:pPr lvl="1"/>
            <a:r>
              <a:rPr lang="zh-CN" altLang="zh-CN" smtClean="0"/>
              <a:t>基址寻址</a:t>
            </a:r>
            <a:endParaRPr lang="en-US" altLang="zh-CN" smtClean="0"/>
          </a:p>
          <a:p>
            <a:pPr lvl="1"/>
            <a:r>
              <a:rPr lang="zh-CN" altLang="zh-CN" smtClean="0"/>
              <a:t>多寄存器寻址</a:t>
            </a:r>
            <a:endParaRPr lang="en-US" altLang="zh-CN" smtClean="0"/>
          </a:p>
          <a:p>
            <a:pPr lvl="1"/>
            <a:r>
              <a:rPr lang="zh-CN" altLang="zh-CN" smtClean="0"/>
              <a:t>堆栈寻址</a:t>
            </a:r>
            <a:endParaRPr lang="en-US" altLang="zh-CN" smtClean="0"/>
          </a:p>
          <a:p>
            <a:pPr lvl="1"/>
            <a:r>
              <a:rPr lang="zh-CN" altLang="zh-CN" smtClean="0"/>
              <a:t>相对寻址</a:t>
            </a:r>
            <a:endParaRPr lang="en-US" altLang="zh-CN" smtClean="0"/>
          </a:p>
          <a:p>
            <a:pPr lvl="1"/>
            <a:r>
              <a:rPr lang="zh-CN" altLang="zh-CN" smtClean="0"/>
              <a:t>寄存器移位寻址</a:t>
            </a:r>
            <a:endParaRPr lang="en-US" altLang="zh-CN" dirty="0"/>
          </a:p>
        </p:txBody>
      </p:sp>
    </p:spTree>
    <p:extLst>
      <p:ext uri="{BB962C8B-B14F-4D97-AF65-F5344CB8AC3E}">
        <p14:creationId xmlns:p14="http://schemas.microsoft.com/office/powerpoint/2010/main" val="27096021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ARM</a:t>
            </a:r>
            <a:r>
              <a:rPr lang="zh-CN" altLang="en-US" dirty="0" smtClean="0"/>
              <a:t>寻址方式 </a:t>
            </a:r>
            <a:r>
              <a:rPr lang="en-US" altLang="zh-CN" dirty="0" smtClean="0"/>
              <a:t>(</a:t>
            </a:r>
            <a:r>
              <a:rPr lang="en-US" altLang="zh-CN" dirty="0" smtClean="0"/>
              <a:t>2)</a:t>
            </a:r>
            <a:endParaRPr lang="zh-CN" altLang="en-US" dirty="0"/>
          </a:p>
        </p:txBody>
      </p:sp>
      <p:sp>
        <p:nvSpPr>
          <p:cNvPr id="6" name="矩形 5"/>
          <p:cNvSpPr/>
          <p:nvPr/>
        </p:nvSpPr>
        <p:spPr>
          <a:xfrm>
            <a:off x="731837" y="1101581"/>
            <a:ext cx="10728325" cy="2657138"/>
          </a:xfrm>
          <a:prstGeom prst="rect">
            <a:avLst/>
          </a:prstGeom>
        </p:spPr>
        <p:txBody>
          <a:bodyPr wrap="square">
            <a:spAutoFit/>
          </a:bodyPr>
          <a:lstStyle/>
          <a:p>
            <a:pPr marL="302279" indent="-302279" defTabSz="914034" fontAlgn="ctr">
              <a:lnSpc>
                <a:spcPts val="2500"/>
              </a:lnSpc>
              <a:spcBef>
                <a:spcPts val="0"/>
              </a:spcBef>
              <a:buSzPct val="50000"/>
              <a:buFont typeface="Wingdings" panose="05000000000000000000" pitchFamily="2" charset="2"/>
              <a:buChar char="l"/>
            </a:pPr>
            <a:r>
              <a:rPr lang="zh-CN" altLang="en-US" sz="2199" dirty="0" smtClean="0">
                <a:latin typeface="Huawei Sans" panose="020C0503030203020204" pitchFamily="34" charset="0"/>
                <a:ea typeface="方正兰亭黑简体" panose="02000000000000000000" pitchFamily="2" charset="-122"/>
                <a:cs typeface="Huawei Sans" panose="020C0503030203020204" pitchFamily="34" charset="0"/>
              </a:rPr>
              <a:t>立即</a:t>
            </a:r>
            <a:r>
              <a:rPr lang="zh-CN" altLang="en-US" sz="2199" dirty="0">
                <a:latin typeface="Huawei Sans" panose="020C0503030203020204" pitchFamily="34" charset="0"/>
                <a:ea typeface="方正兰亭黑简体" panose="02000000000000000000" pitchFamily="2" charset="-122"/>
                <a:cs typeface="Huawei Sans" panose="020C0503030203020204" pitchFamily="34" charset="0"/>
              </a:rPr>
              <a:t>数寻址：</a:t>
            </a:r>
          </a:p>
          <a:p>
            <a:pPr marL="654938" lvl="1" indent="-251899" defTabSz="914034" fontAlgn="ctr">
              <a:lnSpc>
                <a:spcPts val="2500"/>
              </a:lnSpc>
              <a:spcBef>
                <a:spcPts val="0"/>
              </a:spcBef>
              <a:buSzPct val="60000"/>
              <a:buFont typeface="Wingdings" panose="05000000000000000000" pitchFamily="2" charset="2"/>
              <a:buChar char="p"/>
            </a:pPr>
            <a:r>
              <a:rPr lang="zh-CN" altLang="en-US" dirty="0">
                <a:latin typeface="Huawei Sans" panose="020C0503030203020204" pitchFamily="34" charset="0"/>
                <a:ea typeface="方正兰亭黑简体" panose="02000000000000000000" pitchFamily="2" charset="-122"/>
              </a:rPr>
              <a:t>立即数寻址指令中的地址码就是操作数本身，可以立即使用的操作数。其中，</a:t>
            </a:r>
            <a:r>
              <a:rPr lang="en-US" altLang="zh-CN" dirty="0">
                <a:latin typeface="Huawei Sans" panose="020C0503030203020204" pitchFamily="34" charset="0"/>
                <a:ea typeface="方正兰亭黑简体" panose="02000000000000000000" pitchFamily="2" charset="-122"/>
              </a:rPr>
              <a:t>#0xFF000</a:t>
            </a:r>
            <a:r>
              <a:rPr lang="zh-CN" altLang="en-US" dirty="0">
                <a:latin typeface="Huawei Sans" panose="020C0503030203020204" pitchFamily="34" charset="0"/>
                <a:ea typeface="方正兰亭黑简体" panose="02000000000000000000" pitchFamily="2" charset="-122"/>
              </a:rPr>
              <a:t>和</a:t>
            </a:r>
            <a:r>
              <a:rPr lang="en-US" altLang="zh-CN" dirty="0">
                <a:latin typeface="Huawei Sans" panose="020C0503030203020204" pitchFamily="34" charset="0"/>
                <a:ea typeface="方正兰亭黑简体" panose="02000000000000000000" pitchFamily="2" charset="-122"/>
              </a:rPr>
              <a:t>#64</a:t>
            </a:r>
            <a:r>
              <a:rPr lang="zh-CN" altLang="en-US" dirty="0">
                <a:latin typeface="Huawei Sans" panose="020C0503030203020204" pitchFamily="34" charset="0"/>
                <a:ea typeface="方正兰亭黑简体" panose="02000000000000000000" pitchFamily="2" charset="-122"/>
              </a:rPr>
              <a:t>都是立即</a:t>
            </a:r>
            <a:r>
              <a:rPr lang="zh-CN" altLang="en-US" dirty="0" smtClean="0">
                <a:latin typeface="Huawei Sans" panose="020C0503030203020204" pitchFamily="34" charset="0"/>
                <a:ea typeface="方正兰亭黑简体" panose="02000000000000000000" pitchFamily="2" charset="-122"/>
              </a:rPr>
              <a:t>数。如操作数</a:t>
            </a:r>
            <a:r>
              <a:rPr lang="zh-CN" altLang="en-US" dirty="0">
                <a:latin typeface="Huawei Sans" panose="020C0503030203020204" pitchFamily="34" charset="0"/>
                <a:ea typeface="方正兰亭黑简体" panose="02000000000000000000" pitchFamily="2" charset="-122"/>
              </a:rPr>
              <a:t>是常量，用</a:t>
            </a:r>
            <a:r>
              <a:rPr lang="en-US" altLang="zh-CN" dirty="0">
                <a:latin typeface="Huawei Sans" panose="020C0503030203020204" pitchFamily="34" charset="0"/>
                <a:ea typeface="方正兰亭黑简体" panose="02000000000000000000" pitchFamily="2" charset="-122"/>
              </a:rPr>
              <a:t>#</a:t>
            </a:r>
            <a:r>
              <a:rPr lang="zh-CN" altLang="en-US" dirty="0">
                <a:latin typeface="Huawei Sans" panose="020C0503030203020204" pitchFamily="34" charset="0"/>
                <a:ea typeface="方正兰亭黑简体" panose="02000000000000000000" pitchFamily="2" charset="-122"/>
              </a:rPr>
              <a:t>表示</a:t>
            </a:r>
            <a:r>
              <a:rPr lang="zh-CN" altLang="en-US" dirty="0" smtClean="0">
                <a:latin typeface="Huawei Sans" panose="020C0503030203020204" pitchFamily="34" charset="0"/>
                <a:ea typeface="方正兰亭黑简体" panose="02000000000000000000" pitchFamily="2" charset="-122"/>
              </a:rPr>
              <a:t>常量</a:t>
            </a:r>
            <a:r>
              <a:rPr lang="zh-CN" altLang="en-US" dirty="0">
                <a:latin typeface="Huawei Sans" panose="020C0503030203020204" pitchFamily="34" charset="0"/>
                <a:ea typeface="方正兰亭黑简体" panose="02000000000000000000" pitchFamily="2" charset="-122"/>
              </a:rPr>
              <a:t>；</a:t>
            </a:r>
            <a:r>
              <a:rPr lang="en-US" altLang="zh-CN" dirty="0" smtClean="0">
                <a:latin typeface="Huawei Sans" panose="020C0503030203020204" pitchFamily="34" charset="0"/>
                <a:ea typeface="方正兰亭黑简体" panose="02000000000000000000" pitchFamily="2" charset="-122"/>
              </a:rPr>
              <a:t>0x</a:t>
            </a:r>
            <a:r>
              <a:rPr lang="zh-CN" altLang="en-US" dirty="0">
                <a:latin typeface="Huawei Sans" panose="020C0503030203020204" pitchFamily="34" charset="0"/>
                <a:ea typeface="方正兰亭黑简体" panose="02000000000000000000" pitchFamily="2" charset="-122"/>
              </a:rPr>
              <a:t>或</a:t>
            </a:r>
            <a:r>
              <a:rPr lang="en-US" altLang="zh-CN" dirty="0">
                <a:latin typeface="Huawei Sans" panose="020C0503030203020204" pitchFamily="34" charset="0"/>
                <a:ea typeface="方正兰亭黑简体" panose="02000000000000000000" pitchFamily="2" charset="-122"/>
              </a:rPr>
              <a:t>&amp;</a:t>
            </a:r>
            <a:r>
              <a:rPr lang="zh-CN" altLang="en-US" dirty="0">
                <a:latin typeface="Huawei Sans" panose="020C0503030203020204" pitchFamily="34" charset="0"/>
                <a:ea typeface="方正兰亭黑简体" panose="02000000000000000000" pitchFamily="2" charset="-122"/>
              </a:rPr>
              <a:t>表示</a:t>
            </a:r>
            <a:r>
              <a:rPr lang="en-US" altLang="zh-CN" dirty="0">
                <a:latin typeface="Huawei Sans" panose="020C0503030203020204" pitchFamily="34" charset="0"/>
                <a:ea typeface="方正兰亭黑简体" panose="02000000000000000000" pitchFamily="2" charset="-122"/>
              </a:rPr>
              <a:t>16</a:t>
            </a:r>
            <a:r>
              <a:rPr lang="zh-CN" altLang="en-US" dirty="0">
                <a:latin typeface="Huawei Sans" panose="020C0503030203020204" pitchFamily="34" charset="0"/>
                <a:ea typeface="方正兰亭黑简体" panose="02000000000000000000" pitchFamily="2" charset="-122"/>
              </a:rPr>
              <a:t>进制数，否则表示</a:t>
            </a:r>
            <a:r>
              <a:rPr lang="zh-CN" altLang="en-US" dirty="0" smtClean="0">
                <a:latin typeface="Huawei Sans" panose="020C0503030203020204" pitchFamily="34" charset="0"/>
                <a:ea typeface="方正兰亭黑简体" panose="02000000000000000000" pitchFamily="2" charset="-122"/>
              </a:rPr>
              <a:t>十进制数。</a:t>
            </a:r>
            <a:endParaRPr lang="en-US" altLang="zh-CN" dirty="0">
              <a:latin typeface="Huawei Sans" panose="020C0503030203020204" pitchFamily="34" charset="0"/>
              <a:ea typeface="方正兰亭黑简体" panose="02000000000000000000" pitchFamily="2" charset="-122"/>
            </a:endParaRPr>
          </a:p>
          <a:p>
            <a:pPr marL="403039" lvl="1" defTabSz="914034" fontAlgn="ctr">
              <a:lnSpc>
                <a:spcPts val="2500"/>
              </a:lnSpc>
              <a:spcBef>
                <a:spcPts val="0"/>
              </a:spcBef>
              <a:buSzPct val="50000"/>
            </a:pPr>
            <a:r>
              <a:rPr lang="zh-CN" altLang="en-US" b="1" i="1" kern="0" dirty="0">
                <a:solidFill>
                  <a:srgbClr val="4D4D4D"/>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例如</a:t>
            </a:r>
            <a:r>
              <a:rPr lang="zh-CN" altLang="en-US" b="1" i="1" kern="0" dirty="0" smtClean="0">
                <a:solidFill>
                  <a:srgbClr val="4D4D4D"/>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endParaRPr lang="en-US" altLang="zh-CN" b="1" i="1" kern="0" dirty="0" smtClean="0">
              <a:solidFill>
                <a:srgbClr val="4D4D4D"/>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a:p>
            <a:pPr marL="403039" lvl="1" defTabSz="914034" fontAlgn="ctr">
              <a:lnSpc>
                <a:spcPts val="2500"/>
              </a:lnSpc>
              <a:spcBef>
                <a:spcPts val="0"/>
              </a:spcBef>
              <a:buSzPct val="50000"/>
            </a:pPr>
            <a:r>
              <a:rPr lang="en-US" altLang="zh-CN" b="1" i="1" kern="0" dirty="0">
                <a:solidFill>
                  <a:srgbClr val="4D4D4D"/>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	</a:t>
            </a:r>
          </a:p>
          <a:p>
            <a:pPr marL="403039" lvl="1" defTabSz="914034" fontAlgn="ctr">
              <a:lnSpc>
                <a:spcPts val="2500"/>
              </a:lnSpc>
              <a:spcBef>
                <a:spcPts val="0"/>
              </a:spcBef>
              <a:buSzPct val="50000"/>
            </a:pPr>
            <a:r>
              <a:rPr lang="en-US" altLang="zh-CN" dirty="0" smtClean="0">
                <a:latin typeface="Huawei Sans" panose="020C0503030203020204" pitchFamily="34" charset="0"/>
                <a:ea typeface="方正兰亭黑简体" panose="02000000000000000000" pitchFamily="2" charset="-122"/>
              </a:rPr>
              <a:t>@</a:t>
            </a:r>
            <a:r>
              <a:rPr lang="zh-CN" altLang="en-US" dirty="0">
                <a:latin typeface="Huawei Sans" panose="020C0503030203020204" pitchFamily="34" charset="0"/>
                <a:ea typeface="方正兰亭黑简体" panose="02000000000000000000" pitchFamily="2" charset="-122"/>
              </a:rPr>
              <a:t>指令省略了第</a:t>
            </a:r>
            <a:r>
              <a:rPr lang="en-US" altLang="zh-CN" dirty="0">
                <a:latin typeface="Huawei Sans" panose="020C0503030203020204" pitchFamily="34" charset="0"/>
                <a:ea typeface="方正兰亭黑简体" panose="02000000000000000000" pitchFamily="2" charset="-122"/>
              </a:rPr>
              <a:t>1</a:t>
            </a:r>
            <a:r>
              <a:rPr lang="zh-CN" altLang="en-US" dirty="0">
                <a:latin typeface="Huawei Sans" panose="020C0503030203020204" pitchFamily="34" charset="0"/>
                <a:ea typeface="方正兰亭黑简体" panose="02000000000000000000" pitchFamily="2" charset="-122"/>
              </a:rPr>
              <a:t>个操作数寄存器。将立即数</a:t>
            </a:r>
            <a:r>
              <a:rPr lang="en-US" altLang="zh-CN" dirty="0">
                <a:latin typeface="Huawei Sans" panose="020C0503030203020204" pitchFamily="34" charset="0"/>
                <a:ea typeface="方正兰亭黑简体" panose="02000000000000000000" pitchFamily="2" charset="-122"/>
              </a:rPr>
              <a:t>0xFF000(</a:t>
            </a:r>
            <a:r>
              <a:rPr lang="zh-CN" altLang="en-US" dirty="0">
                <a:latin typeface="Huawei Sans" panose="020C0503030203020204" pitchFamily="34" charset="0"/>
                <a:ea typeface="方正兰亭黑简体" panose="02000000000000000000" pitchFamily="2" charset="-122"/>
              </a:rPr>
              <a:t>第</a:t>
            </a:r>
            <a:r>
              <a:rPr lang="en-US" altLang="zh-CN" dirty="0">
                <a:latin typeface="Huawei Sans" panose="020C0503030203020204" pitchFamily="34" charset="0"/>
                <a:ea typeface="方正兰亭黑简体" panose="02000000000000000000" pitchFamily="2" charset="-122"/>
              </a:rPr>
              <a:t>2</a:t>
            </a:r>
            <a:r>
              <a:rPr lang="zh-CN" altLang="en-US" dirty="0">
                <a:latin typeface="Huawei Sans" panose="020C0503030203020204" pitchFamily="34" charset="0"/>
                <a:ea typeface="方正兰亭黑简体" panose="02000000000000000000" pitchFamily="2" charset="-122"/>
              </a:rPr>
              <a:t>操作数</a:t>
            </a:r>
            <a:r>
              <a:rPr lang="en-US" altLang="zh-CN" dirty="0">
                <a:latin typeface="Huawei Sans" panose="020C0503030203020204" pitchFamily="34" charset="0"/>
                <a:ea typeface="方正兰亭黑简体" panose="02000000000000000000" pitchFamily="2" charset="-122"/>
              </a:rPr>
              <a:t>)</a:t>
            </a:r>
            <a:r>
              <a:rPr lang="zh-CN" altLang="en-US" dirty="0">
                <a:latin typeface="Huawei Sans" panose="020C0503030203020204" pitchFamily="34" charset="0"/>
                <a:ea typeface="方正兰亭黑简体" panose="02000000000000000000" pitchFamily="2" charset="-122"/>
              </a:rPr>
              <a:t>装入</a:t>
            </a:r>
            <a:r>
              <a:rPr lang="en-US" altLang="zh-CN" dirty="0">
                <a:latin typeface="Huawei Sans" panose="020C0503030203020204" pitchFamily="34" charset="0"/>
                <a:ea typeface="方正兰亭黑简体" panose="02000000000000000000" pitchFamily="2" charset="-122"/>
              </a:rPr>
              <a:t>R0</a:t>
            </a:r>
            <a:r>
              <a:rPr lang="zh-CN" altLang="en-US" dirty="0">
                <a:latin typeface="Huawei Sans" panose="020C0503030203020204" pitchFamily="34" charset="0"/>
                <a:ea typeface="方正兰亭黑简体" panose="02000000000000000000" pitchFamily="2" charset="-122"/>
              </a:rPr>
              <a:t>寄存器</a:t>
            </a:r>
          </a:p>
          <a:p>
            <a:pPr marL="403039" lvl="1" defTabSz="914034" fontAlgn="ctr">
              <a:lnSpc>
                <a:spcPts val="2500"/>
              </a:lnSpc>
              <a:spcBef>
                <a:spcPts val="0"/>
              </a:spcBef>
              <a:buSzPct val="50000"/>
            </a:pPr>
            <a:r>
              <a:rPr lang="en-US" altLang="zh-CN" dirty="0">
                <a:latin typeface="Huawei Sans" panose="020C0503030203020204" pitchFamily="34" charset="0"/>
                <a:ea typeface="方正兰亭黑简体" panose="02000000000000000000" pitchFamily="2" charset="-122"/>
              </a:rPr>
              <a:t>						</a:t>
            </a:r>
            <a:endParaRPr lang="en-US" altLang="zh-CN" dirty="0" smtClean="0">
              <a:latin typeface="Huawei Sans" panose="020C0503030203020204" pitchFamily="34" charset="0"/>
              <a:ea typeface="方正兰亭黑简体" panose="02000000000000000000" pitchFamily="2" charset="-122"/>
            </a:endParaRPr>
          </a:p>
          <a:p>
            <a:pPr marL="403039" lvl="1" defTabSz="914034" fontAlgn="ctr">
              <a:lnSpc>
                <a:spcPts val="2500"/>
              </a:lnSpc>
              <a:spcBef>
                <a:spcPts val="0"/>
              </a:spcBef>
              <a:buSzPct val="50000"/>
            </a:pPr>
            <a:r>
              <a:rPr lang="en-US" altLang="zh-CN" dirty="0" smtClean="0">
                <a:latin typeface="Huawei Sans" panose="020C0503030203020204" pitchFamily="34" charset="0"/>
                <a:ea typeface="方正兰亭黑简体" panose="02000000000000000000" pitchFamily="2" charset="-122"/>
              </a:rPr>
              <a:t>@</a:t>
            </a:r>
            <a:r>
              <a:rPr lang="en-US" altLang="zh-CN" dirty="0">
                <a:latin typeface="Huawei Sans" panose="020C0503030203020204" pitchFamily="34" charset="0"/>
                <a:ea typeface="方正兰亭黑简体" panose="02000000000000000000" pitchFamily="2" charset="-122"/>
              </a:rPr>
              <a:t>R0</a:t>
            </a:r>
            <a:r>
              <a:rPr lang="zh-CN" altLang="en-US" dirty="0">
                <a:latin typeface="Huawei Sans" panose="020C0503030203020204" pitchFamily="34" charset="0"/>
                <a:ea typeface="方正兰亭黑简体" panose="02000000000000000000" pitchFamily="2" charset="-122"/>
              </a:rPr>
              <a:t>减</a:t>
            </a:r>
            <a:r>
              <a:rPr lang="en-US" altLang="zh-CN" dirty="0">
                <a:latin typeface="Huawei Sans" panose="020C0503030203020204" pitchFamily="34" charset="0"/>
                <a:ea typeface="方正兰亭黑简体" panose="02000000000000000000" pitchFamily="2" charset="-122"/>
              </a:rPr>
              <a:t>64</a:t>
            </a:r>
            <a:r>
              <a:rPr lang="zh-CN" altLang="en-US" dirty="0">
                <a:latin typeface="Huawei Sans" panose="020C0503030203020204" pitchFamily="34" charset="0"/>
                <a:ea typeface="方正兰亭黑简体" panose="02000000000000000000" pitchFamily="2" charset="-122"/>
              </a:rPr>
              <a:t>，结果放入</a:t>
            </a:r>
            <a:r>
              <a:rPr lang="en-US" altLang="zh-CN" dirty="0" smtClean="0">
                <a:latin typeface="Huawei Sans" panose="020C0503030203020204" pitchFamily="34" charset="0"/>
                <a:ea typeface="方正兰亭黑简体" panose="02000000000000000000" pitchFamily="2" charset="-122"/>
              </a:rPr>
              <a:t>R0</a:t>
            </a:r>
            <a:endParaRPr lang="en-US" altLang="zh-CN" dirty="0">
              <a:latin typeface="Huawei Sans" panose="020C0503030203020204" pitchFamily="34" charset="0"/>
              <a:ea typeface="方正兰亭黑简体" panose="02000000000000000000" pitchFamily="2" charset="-122"/>
            </a:endParaRPr>
          </a:p>
        </p:txBody>
      </p:sp>
      <p:sp>
        <p:nvSpPr>
          <p:cNvPr id="5" name="文本框 4"/>
          <p:cNvSpPr txBox="1"/>
          <p:nvPr/>
        </p:nvSpPr>
        <p:spPr>
          <a:xfrm>
            <a:off x="1224742" y="2415609"/>
            <a:ext cx="10235420" cy="369332"/>
          </a:xfrm>
          <a:prstGeom prst="rect">
            <a:avLst/>
          </a:prstGeom>
          <a:solidFill>
            <a:schemeClr val="bg1">
              <a:lumMod val="85000"/>
            </a:schemeClr>
          </a:solidFill>
        </p:spPr>
        <p:txBody>
          <a:bodyPr wrap="square" rtlCol="0">
            <a:spAutoFit/>
          </a:bodyPr>
          <a:lstStyle/>
          <a:p>
            <a:r>
              <a:rPr lang="en-US" altLang="zh-CN" i="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MOV  R0,#0xFF000</a:t>
            </a:r>
            <a:endParaRPr lang="en-US" altLang="zh-CN" i="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p:txBody>
      </p:sp>
      <p:sp>
        <p:nvSpPr>
          <p:cNvPr id="9" name="文本框 8"/>
          <p:cNvSpPr txBox="1"/>
          <p:nvPr/>
        </p:nvSpPr>
        <p:spPr>
          <a:xfrm>
            <a:off x="1224742" y="3059668"/>
            <a:ext cx="10235420" cy="369332"/>
          </a:xfrm>
          <a:prstGeom prst="rect">
            <a:avLst/>
          </a:prstGeom>
          <a:solidFill>
            <a:schemeClr val="bg1">
              <a:lumMod val="85000"/>
            </a:schemeClr>
          </a:solidFill>
        </p:spPr>
        <p:txBody>
          <a:bodyPr wrap="square" rtlCol="0">
            <a:spAutoFit/>
          </a:bodyPr>
          <a:lstStyle/>
          <a:p>
            <a:r>
              <a:rPr lang="en-US" altLang="zh-CN" i="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SUB  R0,R0,#64</a:t>
            </a:r>
            <a:endParaRPr lang="en-US" altLang="zh-CN" i="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0450911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31837" y="1101581"/>
            <a:ext cx="10728325" cy="2657138"/>
          </a:xfrm>
          <a:prstGeom prst="rect">
            <a:avLst/>
          </a:prstGeom>
        </p:spPr>
        <p:txBody>
          <a:bodyPr wrap="square">
            <a:spAutoFit/>
          </a:bodyPr>
          <a:lstStyle/>
          <a:p>
            <a:pPr marL="302279" lvl="1" indent="-302279" defTabSz="914034" fontAlgn="ctr">
              <a:lnSpc>
                <a:spcPts val="2500"/>
              </a:lnSpc>
              <a:buSzPct val="50000"/>
              <a:buFont typeface="Wingdings" panose="05000000000000000000" pitchFamily="2" charset="2"/>
              <a:buChar char="l"/>
            </a:pPr>
            <a:r>
              <a:rPr lang="zh-CN" altLang="en-US" sz="2199" dirty="0">
                <a:latin typeface="Huawei Sans" panose="020C0503030203020204" pitchFamily="34" charset="0"/>
                <a:ea typeface="方正兰亭黑简体" panose="02000000000000000000" pitchFamily="2" charset="-122"/>
                <a:cs typeface="Huawei Sans" panose="020C0503030203020204" pitchFamily="34" charset="0"/>
              </a:rPr>
              <a:t>寄存器寻址：</a:t>
            </a:r>
          </a:p>
          <a:p>
            <a:pPr marL="654938" lvl="1" indent="-251899" defTabSz="914034" fontAlgn="ctr">
              <a:lnSpc>
                <a:spcPts val="2500"/>
              </a:lnSpc>
              <a:buSzPct val="60000"/>
              <a:buFont typeface="Wingdings" panose="05000000000000000000" pitchFamily="2" charset="2"/>
              <a:buChar char="p"/>
            </a:pPr>
            <a:r>
              <a:rPr lang="zh-CN" altLang="en-US" dirty="0">
                <a:latin typeface="Huawei Sans" panose="020C0503030203020204" pitchFamily="34" charset="0"/>
                <a:ea typeface="方正兰亭黑简体" panose="02000000000000000000" pitchFamily="2" charset="-122"/>
              </a:rPr>
              <a:t>操作数的值在寄存器中，指令执行时直接取出寄存器值来</a:t>
            </a:r>
            <a:r>
              <a:rPr lang="zh-CN" altLang="en-US" dirty="0" smtClean="0">
                <a:latin typeface="Huawei Sans" panose="020C0503030203020204" pitchFamily="34" charset="0"/>
                <a:ea typeface="方正兰亭黑简体" panose="02000000000000000000" pitchFamily="2" charset="-122"/>
              </a:rPr>
              <a:t>操作，</a:t>
            </a:r>
            <a:r>
              <a:rPr lang="zh-CN" altLang="en-US" dirty="0">
                <a:latin typeface="Huawei Sans" panose="020C0503030203020204" pitchFamily="34" charset="0"/>
                <a:ea typeface="方正兰亭黑简体" panose="02000000000000000000" pitchFamily="2" charset="-122"/>
              </a:rPr>
              <a:t>寄存器寻址是根据寄存器编码获取寄存器内存储的</a:t>
            </a:r>
            <a:r>
              <a:rPr lang="zh-CN" altLang="en-US" dirty="0" smtClean="0">
                <a:latin typeface="Huawei Sans" panose="020C0503030203020204" pitchFamily="34" charset="0"/>
                <a:ea typeface="方正兰亭黑简体" panose="02000000000000000000" pitchFamily="2" charset="-122"/>
              </a:rPr>
              <a:t>操作数</a:t>
            </a:r>
            <a:endParaRPr lang="zh-CN" altLang="en-US" dirty="0">
              <a:latin typeface="Huawei Sans" panose="020C0503030203020204" pitchFamily="34" charset="0"/>
              <a:ea typeface="方正兰亭黑简体" panose="02000000000000000000" pitchFamily="2" charset="-122"/>
            </a:endParaRPr>
          </a:p>
          <a:p>
            <a:pPr marL="403039" lvl="1" defTabSz="914034" fontAlgn="ctr">
              <a:lnSpc>
                <a:spcPts val="2500"/>
              </a:lnSpc>
              <a:spcBef>
                <a:spcPts val="0"/>
              </a:spcBef>
              <a:buSzPct val="50000"/>
            </a:pPr>
            <a:r>
              <a:rPr lang="zh-CN" altLang="en-US" b="1" i="1" kern="0" dirty="0">
                <a:solidFill>
                  <a:srgbClr val="4D4D4D"/>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例如：</a:t>
            </a:r>
            <a:endParaRPr lang="en-US" altLang="zh-CN" b="1" i="1" kern="0" dirty="0">
              <a:solidFill>
                <a:srgbClr val="4D4D4D"/>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a:p>
            <a:pPr marL="403039" lvl="1" defTabSz="914034" fontAlgn="ctr">
              <a:lnSpc>
                <a:spcPts val="2500"/>
              </a:lnSpc>
              <a:spcBef>
                <a:spcPts val="0"/>
              </a:spcBef>
              <a:buSzPct val="50000"/>
            </a:pPr>
            <a:endParaRPr lang="en-US" altLang="zh-CN" dirty="0" smtClean="0">
              <a:latin typeface="Huawei Sans" panose="020C0503030203020204" pitchFamily="34" charset="0"/>
              <a:ea typeface="方正兰亭黑简体" panose="02000000000000000000" pitchFamily="2" charset="-122"/>
            </a:endParaRPr>
          </a:p>
          <a:p>
            <a:pPr marL="403039" lvl="1" defTabSz="914034" fontAlgn="ctr">
              <a:lnSpc>
                <a:spcPts val="2500"/>
              </a:lnSpc>
              <a:spcBef>
                <a:spcPts val="0"/>
              </a:spcBef>
              <a:buSzPct val="50000"/>
            </a:pPr>
            <a:r>
              <a:rPr lang="en-US" altLang="zh-CN" dirty="0" smtClean="0">
                <a:latin typeface="Huawei Sans" panose="020C0503030203020204" pitchFamily="34" charset="0"/>
                <a:ea typeface="方正兰亭黑简体" panose="02000000000000000000" pitchFamily="2" charset="-122"/>
              </a:rPr>
              <a:t>@</a:t>
            </a:r>
            <a:r>
              <a:rPr lang="zh-CN" altLang="en-US" dirty="0">
                <a:latin typeface="Huawei Sans" panose="020C0503030203020204" pitchFamily="34" charset="0"/>
                <a:ea typeface="方正兰亭黑简体" panose="02000000000000000000" pitchFamily="2" charset="-122"/>
              </a:rPr>
              <a:t>将</a:t>
            </a:r>
            <a:r>
              <a:rPr lang="en-US" altLang="zh-CN" dirty="0">
                <a:latin typeface="Huawei Sans" panose="020C0503030203020204" pitchFamily="34" charset="0"/>
                <a:ea typeface="方正兰亭黑简体" panose="02000000000000000000" pitchFamily="2" charset="-122"/>
              </a:rPr>
              <a:t>R2</a:t>
            </a:r>
            <a:r>
              <a:rPr lang="zh-CN" altLang="en-US" dirty="0">
                <a:latin typeface="Huawei Sans" panose="020C0503030203020204" pitchFamily="34" charset="0"/>
                <a:ea typeface="方正兰亭黑简体" panose="02000000000000000000" pitchFamily="2" charset="-122"/>
              </a:rPr>
              <a:t>的值存入</a:t>
            </a:r>
            <a:r>
              <a:rPr lang="en-US" altLang="zh-CN" dirty="0">
                <a:latin typeface="Huawei Sans" panose="020C0503030203020204" pitchFamily="34" charset="0"/>
                <a:ea typeface="方正兰亭黑简体" panose="02000000000000000000" pitchFamily="2" charset="-122"/>
              </a:rPr>
              <a:t>R1     </a:t>
            </a:r>
            <a:r>
              <a:rPr lang="zh-CN" altLang="en-US" dirty="0">
                <a:latin typeface="Huawei Sans" panose="020C0503030203020204" pitchFamily="34" charset="0"/>
                <a:ea typeface="方正兰亭黑简体" panose="02000000000000000000" pitchFamily="2" charset="-122"/>
              </a:rPr>
              <a:t>在第</a:t>
            </a:r>
            <a:r>
              <a:rPr lang="en-US" altLang="zh-CN" dirty="0">
                <a:latin typeface="Huawei Sans" panose="020C0503030203020204" pitchFamily="34" charset="0"/>
                <a:ea typeface="方正兰亭黑简体" panose="02000000000000000000" pitchFamily="2" charset="-122"/>
              </a:rPr>
              <a:t>1</a:t>
            </a:r>
            <a:r>
              <a:rPr lang="zh-CN" altLang="en-US" dirty="0">
                <a:latin typeface="Huawei Sans" panose="020C0503030203020204" pitchFamily="34" charset="0"/>
                <a:ea typeface="方正兰亭黑简体" panose="02000000000000000000" pitchFamily="2" charset="-122"/>
              </a:rPr>
              <a:t>个操作数寄存器的位置存放</a:t>
            </a:r>
            <a:r>
              <a:rPr lang="en-US" altLang="zh-CN" dirty="0">
                <a:latin typeface="Huawei Sans" panose="020C0503030203020204" pitchFamily="34" charset="0"/>
                <a:ea typeface="方正兰亭黑简体" panose="02000000000000000000" pitchFamily="2" charset="-122"/>
              </a:rPr>
              <a:t>R2</a:t>
            </a:r>
            <a:r>
              <a:rPr lang="zh-CN" altLang="en-US" dirty="0">
                <a:latin typeface="Huawei Sans" panose="020C0503030203020204" pitchFamily="34" charset="0"/>
                <a:ea typeface="方正兰亭黑简体" panose="02000000000000000000" pitchFamily="2" charset="-122"/>
              </a:rPr>
              <a:t>编码</a:t>
            </a:r>
          </a:p>
          <a:p>
            <a:pPr marL="403039" lvl="1" defTabSz="914034" fontAlgn="ctr">
              <a:lnSpc>
                <a:spcPts val="2500"/>
              </a:lnSpc>
              <a:spcBef>
                <a:spcPts val="0"/>
              </a:spcBef>
              <a:buSzPct val="50000"/>
            </a:pPr>
            <a:endParaRPr lang="en-US" altLang="zh-CN" b="1" i="1" kern="0" dirty="0">
              <a:solidFill>
                <a:srgbClr val="4D4D4D"/>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a:p>
            <a:pPr marL="403039" lvl="1" defTabSz="914034" fontAlgn="ctr">
              <a:lnSpc>
                <a:spcPts val="2500"/>
              </a:lnSpc>
              <a:spcBef>
                <a:spcPts val="0"/>
              </a:spcBef>
              <a:buSzPct val="50000"/>
            </a:pPr>
            <a:r>
              <a:rPr lang="en-US" altLang="zh-CN" dirty="0" smtClean="0">
                <a:latin typeface="Huawei Sans" panose="020C0503030203020204" pitchFamily="34" charset="0"/>
                <a:ea typeface="方正兰亭黑简体" panose="02000000000000000000" pitchFamily="2" charset="-122"/>
              </a:rPr>
              <a:t>@</a:t>
            </a:r>
            <a:r>
              <a:rPr lang="zh-CN" altLang="en-US" dirty="0">
                <a:latin typeface="Huawei Sans" panose="020C0503030203020204" pitchFamily="34" charset="0"/>
                <a:ea typeface="方正兰亭黑简体" panose="02000000000000000000" pitchFamily="2" charset="-122"/>
              </a:rPr>
              <a:t>将</a:t>
            </a:r>
            <a:r>
              <a:rPr lang="en-US" altLang="zh-CN" dirty="0">
                <a:latin typeface="Huawei Sans" panose="020C0503030203020204" pitchFamily="34" charset="0"/>
                <a:ea typeface="方正兰亭黑简体" panose="02000000000000000000" pitchFamily="2" charset="-122"/>
              </a:rPr>
              <a:t>R1</a:t>
            </a:r>
            <a:r>
              <a:rPr lang="zh-CN" altLang="en-US" dirty="0">
                <a:latin typeface="Huawei Sans" panose="020C0503030203020204" pitchFamily="34" charset="0"/>
                <a:ea typeface="方正兰亭黑简体" panose="02000000000000000000" pitchFamily="2" charset="-122"/>
              </a:rPr>
              <a:t>的值减去</a:t>
            </a:r>
            <a:r>
              <a:rPr lang="en-US" altLang="zh-CN" dirty="0">
                <a:latin typeface="Huawei Sans" panose="020C0503030203020204" pitchFamily="34" charset="0"/>
                <a:ea typeface="方正兰亭黑简体" panose="02000000000000000000" pitchFamily="2" charset="-122"/>
              </a:rPr>
              <a:t>R2</a:t>
            </a:r>
            <a:r>
              <a:rPr lang="zh-CN" altLang="en-US" dirty="0">
                <a:latin typeface="Huawei Sans" panose="020C0503030203020204" pitchFamily="34" charset="0"/>
                <a:ea typeface="方正兰亭黑简体" panose="02000000000000000000" pitchFamily="2" charset="-122"/>
              </a:rPr>
              <a:t>的值，结果保存到</a:t>
            </a:r>
            <a:r>
              <a:rPr lang="en-US" altLang="zh-CN" dirty="0">
                <a:latin typeface="Huawei Sans" panose="020C0503030203020204" pitchFamily="34" charset="0"/>
                <a:ea typeface="方正兰亭黑简体" panose="02000000000000000000" pitchFamily="2" charset="-122"/>
              </a:rPr>
              <a:t>R0</a:t>
            </a:r>
            <a:r>
              <a:rPr lang="zh-CN" altLang="en-US" dirty="0">
                <a:latin typeface="Huawei Sans" panose="020C0503030203020204" pitchFamily="34" charset="0"/>
                <a:ea typeface="方正兰亭黑简体" panose="02000000000000000000" pitchFamily="2" charset="-122"/>
              </a:rPr>
              <a:t>在第</a:t>
            </a:r>
            <a:r>
              <a:rPr lang="en-US" altLang="zh-CN" dirty="0">
                <a:latin typeface="Huawei Sans" panose="020C0503030203020204" pitchFamily="34" charset="0"/>
                <a:ea typeface="方正兰亭黑简体" panose="02000000000000000000" pitchFamily="2" charset="-122"/>
              </a:rPr>
              <a:t>2</a:t>
            </a:r>
            <a:r>
              <a:rPr lang="zh-CN" altLang="en-US" dirty="0">
                <a:latin typeface="Huawei Sans" panose="020C0503030203020204" pitchFamily="34" charset="0"/>
                <a:ea typeface="方正兰亭黑简体" panose="02000000000000000000" pitchFamily="2" charset="-122"/>
              </a:rPr>
              <a:t>操作数位置，存放的是寄存器</a:t>
            </a:r>
            <a:r>
              <a:rPr lang="en-US" altLang="zh-CN" dirty="0">
                <a:latin typeface="Huawei Sans" panose="020C0503030203020204" pitchFamily="34" charset="0"/>
                <a:ea typeface="方正兰亭黑简体" panose="02000000000000000000" pitchFamily="2" charset="-122"/>
              </a:rPr>
              <a:t>R2</a:t>
            </a:r>
            <a:r>
              <a:rPr lang="zh-CN" altLang="en-US" dirty="0">
                <a:latin typeface="Huawei Sans" panose="020C0503030203020204" pitchFamily="34" charset="0"/>
                <a:ea typeface="方正兰亭黑简体" panose="02000000000000000000" pitchFamily="2" charset="-122"/>
              </a:rPr>
              <a:t>的</a:t>
            </a:r>
            <a:r>
              <a:rPr lang="zh-CN" altLang="en-US" dirty="0" smtClean="0">
                <a:latin typeface="Huawei Sans" panose="020C0503030203020204" pitchFamily="34" charset="0"/>
                <a:ea typeface="方正兰亭黑简体" panose="02000000000000000000" pitchFamily="2" charset="-122"/>
              </a:rPr>
              <a:t>编码</a:t>
            </a:r>
            <a:endParaRPr lang="zh-CN" altLang="en-US" dirty="0">
              <a:latin typeface="Huawei Sans" panose="020C0503030203020204" pitchFamily="34" charset="0"/>
              <a:ea typeface="方正兰亭黑简体" panose="02000000000000000000" pitchFamily="2" charset="-122"/>
            </a:endParaRPr>
          </a:p>
        </p:txBody>
      </p:sp>
      <p:sp>
        <p:nvSpPr>
          <p:cNvPr id="5" name="文本框 4"/>
          <p:cNvSpPr txBox="1"/>
          <p:nvPr/>
        </p:nvSpPr>
        <p:spPr>
          <a:xfrm>
            <a:off x="1224742" y="2415609"/>
            <a:ext cx="10235420" cy="369332"/>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MOV </a:t>
            </a:r>
            <a:r>
              <a:rPr lang="en-US"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R1,R2</a:t>
            </a:r>
          </a:p>
        </p:txBody>
      </p:sp>
      <p:sp>
        <p:nvSpPr>
          <p:cNvPr id="4" name="标题 3"/>
          <p:cNvSpPr>
            <a:spLocks noGrp="1"/>
          </p:cNvSpPr>
          <p:nvPr>
            <p:ph type="title"/>
          </p:nvPr>
        </p:nvSpPr>
        <p:spPr/>
        <p:txBody>
          <a:bodyPr/>
          <a:lstStyle/>
          <a:p>
            <a:r>
              <a:rPr lang="en-US" altLang="zh-CN" dirty="0" smtClean="0"/>
              <a:t>ARM</a:t>
            </a:r>
            <a:r>
              <a:rPr lang="zh-CN" altLang="en-US" dirty="0" smtClean="0"/>
              <a:t>寻址方式 </a:t>
            </a:r>
            <a:r>
              <a:rPr lang="en-US" altLang="zh-CN" dirty="0" smtClean="0"/>
              <a:t>(</a:t>
            </a:r>
            <a:r>
              <a:rPr lang="en-US" altLang="zh-CN" dirty="0" smtClean="0"/>
              <a:t>3)</a:t>
            </a:r>
            <a:endParaRPr lang="zh-CN" altLang="en-US" dirty="0"/>
          </a:p>
        </p:txBody>
      </p:sp>
      <p:sp>
        <p:nvSpPr>
          <p:cNvPr id="7" name="文本框 6"/>
          <p:cNvSpPr txBox="1"/>
          <p:nvPr/>
        </p:nvSpPr>
        <p:spPr>
          <a:xfrm>
            <a:off x="1224742" y="3059668"/>
            <a:ext cx="10235420" cy="369332"/>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SUB R0,R1,R2</a:t>
            </a:r>
            <a:endParaRPr lang="en-US"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Tree>
    <p:extLst>
      <p:ext uri="{BB962C8B-B14F-4D97-AF65-F5344CB8AC3E}">
        <p14:creationId xmlns:p14="http://schemas.microsoft.com/office/powerpoint/2010/main" val="32645254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ARM</a:t>
            </a:r>
            <a:r>
              <a:rPr lang="zh-CN" altLang="en-US" dirty="0" smtClean="0"/>
              <a:t>寻址方式 </a:t>
            </a:r>
            <a:r>
              <a:rPr lang="en-US" altLang="zh-CN" dirty="0" smtClean="0"/>
              <a:t>(</a:t>
            </a:r>
            <a:r>
              <a:rPr lang="en-US" altLang="zh-CN" dirty="0" smtClean="0"/>
              <a:t>4)</a:t>
            </a:r>
            <a:endParaRPr lang="zh-CN" altLang="en-US" dirty="0"/>
          </a:p>
        </p:txBody>
      </p:sp>
      <p:sp>
        <p:nvSpPr>
          <p:cNvPr id="6" name="矩形 5"/>
          <p:cNvSpPr/>
          <p:nvPr/>
        </p:nvSpPr>
        <p:spPr>
          <a:xfrm>
            <a:off x="731837" y="1101581"/>
            <a:ext cx="10728325" cy="4260141"/>
          </a:xfrm>
          <a:prstGeom prst="rect">
            <a:avLst/>
          </a:prstGeom>
        </p:spPr>
        <p:txBody>
          <a:bodyPr wrap="square">
            <a:spAutoFit/>
          </a:bodyPr>
          <a:lstStyle/>
          <a:p>
            <a:pPr marL="302279" indent="-302279" defTabSz="914034" fontAlgn="ctr">
              <a:lnSpc>
                <a:spcPts val="2500"/>
              </a:lnSpc>
              <a:spcBef>
                <a:spcPts val="0"/>
              </a:spcBef>
              <a:buSzPct val="50000"/>
              <a:buFont typeface="Wingdings" panose="05000000000000000000" pitchFamily="2" charset="2"/>
              <a:buChar char="l"/>
            </a:pPr>
            <a:r>
              <a:rPr lang="zh-CN" altLang="zh-CN" sz="2400" dirty="0">
                <a:latin typeface="Huawei Sans" panose="020C0503030203020204" pitchFamily="34" charset="0"/>
                <a:ea typeface="方正兰亭黑简体" panose="02000000000000000000" pitchFamily="2" charset="-122"/>
              </a:rPr>
              <a:t>寄存器间接寻址</a:t>
            </a:r>
            <a:r>
              <a:rPr lang="zh-CN" altLang="en-US" sz="2199" dirty="0" smtClean="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2199" dirty="0">
              <a:latin typeface="Huawei Sans" panose="020C0503030203020204" pitchFamily="34" charset="0"/>
              <a:ea typeface="方正兰亭黑简体" panose="02000000000000000000" pitchFamily="2" charset="-122"/>
              <a:cs typeface="Huawei Sans" panose="020C0503030203020204" pitchFamily="34" charset="0"/>
            </a:endParaRPr>
          </a:p>
          <a:p>
            <a:pPr marL="654938" lvl="1" indent="-251899" defTabSz="914034" fontAlgn="ctr">
              <a:lnSpc>
                <a:spcPts val="2500"/>
              </a:lnSpc>
              <a:spcBef>
                <a:spcPts val="0"/>
              </a:spcBef>
              <a:buSzPct val="50000"/>
              <a:buFont typeface="Wingdings" panose="05000000000000000000" pitchFamily="2" charset="2"/>
              <a:buChar char="p"/>
            </a:pPr>
            <a:r>
              <a:rPr lang="zh-CN" altLang="en-US" dirty="0">
                <a:latin typeface="Huawei Sans" panose="020C0503030203020204" pitchFamily="34" charset="0"/>
                <a:ea typeface="方正兰亭黑简体" panose="02000000000000000000" pitchFamily="2" charset="-122"/>
              </a:rPr>
              <a:t>操作数从寄存器所指向的内存中取出，寄存地存储的是内存地址</a:t>
            </a:r>
          </a:p>
          <a:p>
            <a:pPr marL="403039" lvl="1" defTabSz="914034" fontAlgn="ctr">
              <a:lnSpc>
                <a:spcPts val="2500"/>
              </a:lnSpc>
              <a:spcBef>
                <a:spcPts val="0"/>
              </a:spcBef>
              <a:buSzPct val="50000"/>
            </a:pPr>
            <a:r>
              <a:rPr lang="zh-CN" altLang="en-US" b="1" i="1" kern="0" dirty="0">
                <a:solidFill>
                  <a:srgbClr val="4D4D4D"/>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例如：</a:t>
            </a:r>
            <a:endParaRPr lang="en-US" altLang="zh-CN" b="1" i="1" kern="0" dirty="0">
              <a:solidFill>
                <a:srgbClr val="4D4D4D"/>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a:p>
            <a:pPr marL="403039" lvl="1" defTabSz="914034" fontAlgn="ctr">
              <a:lnSpc>
                <a:spcPts val="2500"/>
              </a:lnSpc>
              <a:spcBef>
                <a:spcPts val="0"/>
              </a:spcBef>
              <a:buSzPct val="50000"/>
            </a:pPr>
            <a:endParaRPr lang="en-US" altLang="zh-CN" b="1" i="1" kern="0" dirty="0">
              <a:solidFill>
                <a:srgbClr val="4D4D4D"/>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a:p>
            <a:pPr marL="403039" lvl="1" defTabSz="914034" fontAlgn="ctr">
              <a:lnSpc>
                <a:spcPts val="2500"/>
              </a:lnSpc>
              <a:spcBef>
                <a:spcPts val="0"/>
              </a:spcBef>
              <a:buSzPct val="50000"/>
            </a:pPr>
            <a:r>
              <a:rPr lang="en-US" altLang="zh-CN" dirty="0" smtClean="0">
                <a:latin typeface="Huawei Sans" panose="020C0503030203020204" pitchFamily="34" charset="0"/>
                <a:ea typeface="方正兰亭黑简体" panose="02000000000000000000" pitchFamily="2" charset="-122"/>
              </a:rPr>
              <a:t>@</a:t>
            </a:r>
            <a:r>
              <a:rPr lang="zh-CN" altLang="en-US" dirty="0">
                <a:latin typeface="Huawei Sans" panose="020C0503030203020204" pitchFamily="34" charset="0"/>
                <a:ea typeface="方正兰亭黑简体" panose="02000000000000000000" pitchFamily="2" charset="-122"/>
              </a:rPr>
              <a:t>将</a:t>
            </a:r>
            <a:r>
              <a:rPr lang="en-US" altLang="zh-CN" dirty="0">
                <a:latin typeface="Huawei Sans" panose="020C0503030203020204" pitchFamily="34" charset="0"/>
                <a:ea typeface="方正兰亭黑简体" panose="02000000000000000000" pitchFamily="2" charset="-122"/>
              </a:rPr>
              <a:t>R2</a:t>
            </a:r>
            <a:r>
              <a:rPr lang="zh-CN" altLang="en-US" dirty="0">
                <a:latin typeface="Huawei Sans" panose="020C0503030203020204" pitchFamily="34" charset="0"/>
                <a:ea typeface="方正兰亭黑简体" panose="02000000000000000000" pitchFamily="2" charset="-122"/>
              </a:rPr>
              <a:t>指向的存储单元的数据读出，保存在</a:t>
            </a:r>
            <a:r>
              <a:rPr lang="en-US" altLang="zh-CN" dirty="0">
                <a:latin typeface="Huawei Sans" panose="020C0503030203020204" pitchFamily="34" charset="0"/>
                <a:ea typeface="方正兰亭黑简体" panose="02000000000000000000" pitchFamily="2" charset="-122"/>
              </a:rPr>
              <a:t>R1</a:t>
            </a:r>
            <a:r>
              <a:rPr lang="zh-CN" altLang="en-US" dirty="0">
                <a:latin typeface="Huawei Sans" panose="020C0503030203020204" pitchFamily="34" charset="0"/>
                <a:ea typeface="方正兰亭黑简体" panose="02000000000000000000" pitchFamily="2" charset="-122"/>
              </a:rPr>
              <a:t>中 </a:t>
            </a:r>
            <a:r>
              <a:rPr lang="en-US" altLang="zh-CN" dirty="0">
                <a:latin typeface="Huawei Sans" panose="020C0503030203020204" pitchFamily="34" charset="0"/>
                <a:ea typeface="方正兰亭黑简体" panose="02000000000000000000" pitchFamily="2" charset="-122"/>
              </a:rPr>
              <a:t>R2</a:t>
            </a:r>
            <a:r>
              <a:rPr lang="zh-CN" altLang="en-US" dirty="0">
                <a:latin typeface="Huawei Sans" panose="020C0503030203020204" pitchFamily="34" charset="0"/>
                <a:ea typeface="方正兰亭黑简体" panose="02000000000000000000" pitchFamily="2" charset="-122"/>
              </a:rPr>
              <a:t>相当于指针变量</a:t>
            </a:r>
          </a:p>
          <a:p>
            <a:pPr marL="403039" lvl="1" defTabSz="914034" fontAlgn="ctr">
              <a:lnSpc>
                <a:spcPts val="2500"/>
              </a:lnSpc>
              <a:spcBef>
                <a:spcPts val="0"/>
              </a:spcBef>
              <a:buSzPct val="50000"/>
            </a:pPr>
            <a:endParaRPr lang="en-US" altLang="zh-CN" dirty="0" smtClean="0">
              <a:latin typeface="Huawei Sans" panose="020C0503030203020204" pitchFamily="34" charset="0"/>
              <a:ea typeface="方正兰亭黑简体" panose="02000000000000000000" pitchFamily="2" charset="-122"/>
            </a:endParaRPr>
          </a:p>
          <a:p>
            <a:pPr marL="403039" lvl="1" defTabSz="914034" fontAlgn="ctr">
              <a:lnSpc>
                <a:spcPts val="2500"/>
              </a:lnSpc>
              <a:spcBef>
                <a:spcPts val="0"/>
              </a:spcBef>
              <a:buSzPct val="50000"/>
            </a:pPr>
            <a:r>
              <a:rPr lang="en-US" altLang="zh-CN" dirty="0" smtClean="0">
                <a:latin typeface="Huawei Sans" panose="020C0503030203020204" pitchFamily="34" charset="0"/>
                <a:ea typeface="方正兰亭黑简体" panose="02000000000000000000" pitchFamily="2" charset="-122"/>
              </a:rPr>
              <a:t>@</a:t>
            </a:r>
            <a:r>
              <a:rPr lang="zh-CN" altLang="en-US" dirty="0">
                <a:latin typeface="Huawei Sans" panose="020C0503030203020204" pitchFamily="34" charset="0"/>
                <a:ea typeface="方正兰亭黑简体" panose="02000000000000000000" pitchFamily="2" charset="-122"/>
              </a:rPr>
              <a:t>将</a:t>
            </a:r>
            <a:r>
              <a:rPr lang="en-US" altLang="zh-CN" dirty="0">
                <a:latin typeface="Huawei Sans" panose="020C0503030203020204" pitchFamily="34" charset="0"/>
                <a:ea typeface="方正兰亭黑简体" panose="02000000000000000000" pitchFamily="2" charset="-122"/>
              </a:rPr>
              <a:t>R1</a:t>
            </a:r>
            <a:r>
              <a:rPr lang="zh-CN" altLang="en-US" dirty="0">
                <a:latin typeface="Huawei Sans" panose="020C0503030203020204" pitchFamily="34" charset="0"/>
                <a:ea typeface="方正兰亭黑简体" panose="02000000000000000000" pitchFamily="2" charset="-122"/>
              </a:rPr>
              <a:t>的值写入到</a:t>
            </a:r>
            <a:r>
              <a:rPr lang="en-US" altLang="zh-CN" dirty="0">
                <a:latin typeface="Huawei Sans" panose="020C0503030203020204" pitchFamily="34" charset="0"/>
                <a:ea typeface="方正兰亭黑简体" panose="02000000000000000000" pitchFamily="2" charset="-122"/>
              </a:rPr>
              <a:t>R2</a:t>
            </a:r>
            <a:r>
              <a:rPr lang="zh-CN" altLang="en-US" dirty="0">
                <a:latin typeface="Huawei Sans" panose="020C0503030203020204" pitchFamily="34" charset="0"/>
                <a:ea typeface="方正兰亭黑简体" panose="02000000000000000000" pitchFamily="2" charset="-122"/>
              </a:rPr>
              <a:t>所指向的内存</a:t>
            </a:r>
          </a:p>
          <a:p>
            <a:pPr marL="403039" lvl="1" defTabSz="914034" fontAlgn="ctr">
              <a:lnSpc>
                <a:spcPts val="2500"/>
              </a:lnSpc>
              <a:spcBef>
                <a:spcPts val="0"/>
              </a:spcBef>
              <a:buSzPct val="50000"/>
            </a:pPr>
            <a:endParaRPr lang="en-US" altLang="zh-CN" b="1" i="1" kern="0" dirty="0">
              <a:solidFill>
                <a:srgbClr val="4D4D4D"/>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a:p>
            <a:pPr marL="403039" lvl="1" defTabSz="914034" fontAlgn="ctr">
              <a:lnSpc>
                <a:spcPts val="2500"/>
              </a:lnSpc>
              <a:spcBef>
                <a:spcPts val="0"/>
              </a:spcBef>
              <a:buSzPct val="50000"/>
            </a:pPr>
            <a:r>
              <a:rPr lang="en-US" altLang="zh-CN" dirty="0" smtClean="0">
                <a:latin typeface="Huawei Sans" panose="020C0503030203020204" pitchFamily="34" charset="0"/>
                <a:ea typeface="方正兰亭黑简体" panose="02000000000000000000" pitchFamily="2" charset="-122"/>
              </a:rPr>
              <a:t>@</a:t>
            </a:r>
            <a:r>
              <a:rPr lang="zh-CN" altLang="en-US" dirty="0">
                <a:latin typeface="Huawei Sans" panose="020C0503030203020204" pitchFamily="34" charset="0"/>
                <a:ea typeface="方正兰亭黑简体" panose="02000000000000000000" pitchFamily="2" charset="-122"/>
              </a:rPr>
              <a:t>将寄存器</a:t>
            </a:r>
            <a:r>
              <a:rPr lang="en-US" altLang="zh-CN" dirty="0">
                <a:latin typeface="Huawei Sans" panose="020C0503030203020204" pitchFamily="34" charset="0"/>
                <a:ea typeface="方正兰亭黑简体" panose="02000000000000000000" pitchFamily="2" charset="-122"/>
              </a:rPr>
              <a:t>R1</a:t>
            </a:r>
            <a:r>
              <a:rPr lang="zh-CN" altLang="en-US" dirty="0">
                <a:latin typeface="Huawei Sans" panose="020C0503030203020204" pitchFamily="34" charset="0"/>
                <a:ea typeface="方正兰亭黑简体" panose="02000000000000000000" pitchFamily="2" charset="-122"/>
              </a:rPr>
              <a:t>的值和</a:t>
            </a:r>
            <a:r>
              <a:rPr lang="en-US" altLang="zh-CN" dirty="0">
                <a:latin typeface="Huawei Sans" panose="020C0503030203020204" pitchFamily="34" charset="0"/>
                <a:ea typeface="方正兰亭黑简体" panose="02000000000000000000" pitchFamily="2" charset="-122"/>
              </a:rPr>
              <a:t>R2</a:t>
            </a:r>
            <a:r>
              <a:rPr lang="zh-CN" altLang="en-US" dirty="0">
                <a:latin typeface="Huawei Sans" panose="020C0503030203020204" pitchFamily="34" charset="0"/>
                <a:ea typeface="方正兰亭黑简体" panose="02000000000000000000" pitchFamily="2" charset="-122"/>
              </a:rPr>
              <a:t>指定的存储单元的内容交换</a:t>
            </a:r>
          </a:p>
          <a:p>
            <a:pPr marL="403039" lvl="1" defTabSz="914034" fontAlgn="ctr">
              <a:lnSpc>
                <a:spcPts val="2500"/>
              </a:lnSpc>
              <a:spcBef>
                <a:spcPts val="0"/>
              </a:spcBef>
              <a:buSzPct val="50000"/>
            </a:pPr>
            <a:endParaRPr lang="en-US" altLang="zh-CN" dirty="0" smtClean="0">
              <a:latin typeface="Huawei Sans" panose="020C0503030203020204" pitchFamily="34" charset="0"/>
              <a:ea typeface="方正兰亭黑简体" panose="02000000000000000000" pitchFamily="2" charset="-122"/>
            </a:endParaRPr>
          </a:p>
          <a:p>
            <a:pPr marL="403039" lvl="1" defTabSz="914034" fontAlgn="ctr">
              <a:lnSpc>
                <a:spcPts val="2500"/>
              </a:lnSpc>
              <a:spcBef>
                <a:spcPts val="0"/>
              </a:spcBef>
              <a:buSzPct val="50000"/>
            </a:pPr>
            <a:r>
              <a:rPr lang="en-US" altLang="zh-CN" dirty="0" smtClean="0">
                <a:latin typeface="Huawei Sans" panose="020C0503030203020204" pitchFamily="34" charset="0"/>
                <a:ea typeface="方正兰亭黑简体" panose="02000000000000000000" pitchFamily="2" charset="-122"/>
              </a:rPr>
              <a:t>[</a:t>
            </a:r>
            <a:r>
              <a:rPr lang="en-US" altLang="zh-CN" dirty="0">
                <a:latin typeface="Huawei Sans" panose="020C0503030203020204" pitchFamily="34" charset="0"/>
                <a:ea typeface="方正兰亭黑简体" panose="02000000000000000000" pitchFamily="2" charset="-122"/>
              </a:rPr>
              <a:t>R2]</a:t>
            </a:r>
            <a:r>
              <a:rPr lang="zh-CN" altLang="en-US" dirty="0">
                <a:latin typeface="Huawei Sans" panose="020C0503030203020204" pitchFamily="34" charset="0"/>
                <a:ea typeface="方正兰亭黑简体" panose="02000000000000000000" pitchFamily="2" charset="-122"/>
              </a:rPr>
              <a:t>表示寄存器所指向的</a:t>
            </a:r>
            <a:r>
              <a:rPr lang="zh-CN" altLang="en-US" dirty="0" smtClean="0">
                <a:latin typeface="Huawei Sans" panose="020C0503030203020204" pitchFamily="34" charset="0"/>
                <a:ea typeface="方正兰亭黑简体" panose="02000000000000000000" pitchFamily="2" charset="-122"/>
              </a:rPr>
              <a:t>内存</a:t>
            </a:r>
            <a:endParaRPr lang="en-US" altLang="zh-CN" dirty="0" smtClean="0">
              <a:latin typeface="Huawei Sans" panose="020C0503030203020204" pitchFamily="34" charset="0"/>
              <a:ea typeface="方正兰亭黑简体" panose="02000000000000000000" pitchFamily="2" charset="-122"/>
            </a:endParaRPr>
          </a:p>
          <a:p>
            <a:pPr marL="403039" lvl="1" defTabSz="914034" fontAlgn="ctr">
              <a:lnSpc>
                <a:spcPts val="2500"/>
              </a:lnSpc>
              <a:spcBef>
                <a:spcPts val="0"/>
              </a:spcBef>
              <a:buSzPct val="50000"/>
            </a:pPr>
            <a:r>
              <a:rPr lang="en-US" altLang="zh-CN" dirty="0" smtClean="0">
                <a:latin typeface="Huawei Sans" panose="020C0503030203020204" pitchFamily="34" charset="0"/>
                <a:ea typeface="方正兰亭黑简体" panose="02000000000000000000" pitchFamily="2" charset="-122"/>
              </a:rPr>
              <a:t>LDR </a:t>
            </a:r>
            <a:r>
              <a:rPr lang="zh-CN" altLang="en-US" dirty="0">
                <a:latin typeface="Huawei Sans" panose="020C0503030203020204" pitchFamily="34" charset="0"/>
                <a:ea typeface="方正兰亭黑简体" panose="02000000000000000000" pitchFamily="2" charset="-122"/>
              </a:rPr>
              <a:t>指令用于读取内存数据</a:t>
            </a:r>
          </a:p>
          <a:p>
            <a:pPr marL="403039" lvl="1" defTabSz="914034" fontAlgn="ctr">
              <a:lnSpc>
                <a:spcPts val="2500"/>
              </a:lnSpc>
              <a:spcBef>
                <a:spcPts val="0"/>
              </a:spcBef>
              <a:buSzPct val="50000"/>
            </a:pPr>
            <a:r>
              <a:rPr lang="en-US" altLang="zh-CN" dirty="0">
                <a:latin typeface="Huawei Sans" panose="020C0503030203020204" pitchFamily="34" charset="0"/>
                <a:ea typeface="方正兰亭黑简体" panose="02000000000000000000" pitchFamily="2" charset="-122"/>
              </a:rPr>
              <a:t>STR </a:t>
            </a:r>
            <a:r>
              <a:rPr lang="zh-CN" altLang="en-US" dirty="0">
                <a:latin typeface="Huawei Sans" panose="020C0503030203020204" pitchFamily="34" charset="0"/>
                <a:ea typeface="方正兰亭黑简体" panose="02000000000000000000" pitchFamily="2" charset="-122"/>
              </a:rPr>
              <a:t>指令用于写入内存</a:t>
            </a:r>
            <a:r>
              <a:rPr lang="zh-CN" altLang="en-US" dirty="0" smtClean="0">
                <a:latin typeface="Huawei Sans" panose="020C0503030203020204" pitchFamily="34" charset="0"/>
                <a:ea typeface="方正兰亭黑简体" panose="02000000000000000000" pitchFamily="2" charset="-122"/>
              </a:rPr>
              <a:t>数据</a:t>
            </a:r>
            <a:endParaRPr lang="zh-CN" altLang="en-US" dirty="0">
              <a:latin typeface="Huawei Sans" panose="020C0503030203020204" pitchFamily="34" charset="0"/>
              <a:ea typeface="方正兰亭黑简体" panose="02000000000000000000" pitchFamily="2" charset="-122"/>
            </a:endParaRPr>
          </a:p>
        </p:txBody>
      </p:sp>
      <p:sp>
        <p:nvSpPr>
          <p:cNvPr id="7" name="文本框 6"/>
          <p:cNvSpPr txBox="1"/>
          <p:nvPr/>
        </p:nvSpPr>
        <p:spPr>
          <a:xfrm>
            <a:off x="1224742" y="2094183"/>
            <a:ext cx="10235420" cy="369332"/>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LDR R1,[R2]</a:t>
            </a:r>
            <a:endParaRPr lang="en-US"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
        <p:nvSpPr>
          <p:cNvPr id="8" name="文本框 7"/>
          <p:cNvSpPr txBox="1"/>
          <p:nvPr/>
        </p:nvSpPr>
        <p:spPr>
          <a:xfrm>
            <a:off x="1224743" y="2737034"/>
            <a:ext cx="10235420" cy="369332"/>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STR R1,[R2]</a:t>
            </a:r>
          </a:p>
        </p:txBody>
      </p:sp>
      <p:sp>
        <p:nvSpPr>
          <p:cNvPr id="9" name="文本框 8"/>
          <p:cNvSpPr txBox="1"/>
          <p:nvPr/>
        </p:nvSpPr>
        <p:spPr>
          <a:xfrm>
            <a:off x="1224742" y="3386589"/>
            <a:ext cx="10235420" cy="369332"/>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SWP R1,R1,[R2]</a:t>
            </a:r>
          </a:p>
        </p:txBody>
      </p:sp>
    </p:spTree>
    <p:extLst>
      <p:ext uri="{BB962C8B-B14F-4D97-AF65-F5344CB8AC3E}">
        <p14:creationId xmlns:p14="http://schemas.microsoft.com/office/powerpoint/2010/main" val="3532948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mtClean="0"/>
              <a:t>使用汇编语言时，能够更深入地理解计算机的运行过程和原理，能够对计算机硬件和应用程序之间的联系和交互有非常清晰的认识。是最能够锻炼编程者编程思维逻辑的，学习汇编能帮助形成一个软、硬兼备的编程知识体系。</a:t>
            </a:r>
            <a:endParaRPr lang="en-US" altLang="zh-CN" smtClean="0"/>
          </a:p>
          <a:p>
            <a:r>
              <a:rPr lang="zh-CN" altLang="en-US" smtClean="0"/>
              <a:t>精通汇编的程序员，最终将脱离软件开发，成为电子工程师，负责开发设计电路及软件控制，在一些工业公司，核心电子工程师的待遇会是程序员的十倍以上。</a:t>
            </a:r>
            <a:endParaRPr lang="en-US" altLang="zh-CN" dirty="0" smtClean="0"/>
          </a:p>
        </p:txBody>
      </p:sp>
    </p:spTree>
    <p:extLst>
      <p:ext uri="{BB962C8B-B14F-4D97-AF65-F5344CB8AC3E}">
        <p14:creationId xmlns:p14="http://schemas.microsoft.com/office/powerpoint/2010/main" val="15079038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ARM</a:t>
            </a:r>
            <a:r>
              <a:rPr lang="zh-CN" altLang="en-US" dirty="0" smtClean="0"/>
              <a:t>寻址方式 </a:t>
            </a:r>
            <a:r>
              <a:rPr lang="en-US" altLang="zh-CN" dirty="0" smtClean="0"/>
              <a:t>(</a:t>
            </a:r>
            <a:r>
              <a:rPr lang="en-US" altLang="zh-CN" dirty="0" smtClean="0"/>
              <a:t>5)</a:t>
            </a:r>
            <a:endParaRPr lang="zh-CN" altLang="en-US" dirty="0"/>
          </a:p>
        </p:txBody>
      </p:sp>
      <p:sp>
        <p:nvSpPr>
          <p:cNvPr id="4" name="文本占位符 3"/>
          <p:cNvSpPr>
            <a:spLocks noGrp="1"/>
          </p:cNvSpPr>
          <p:nvPr>
            <p:ph type="body" sz="quarter" idx="10"/>
          </p:nvPr>
        </p:nvSpPr>
        <p:spPr>
          <a:xfrm>
            <a:off x="731838" y="1047750"/>
            <a:ext cx="10897178" cy="4879805"/>
          </a:xfrm>
        </p:spPr>
        <p:txBody>
          <a:bodyPr/>
          <a:lstStyle/>
          <a:p>
            <a:pPr>
              <a:lnSpc>
                <a:spcPts val="2500"/>
              </a:lnSpc>
              <a:spcBef>
                <a:spcPts val="0"/>
              </a:spcBef>
            </a:pPr>
            <a:r>
              <a:rPr lang="zh-CN" altLang="en-US" dirty="0" smtClean="0"/>
              <a:t>基址</a:t>
            </a:r>
            <a:r>
              <a:rPr lang="zh-CN" altLang="en-US" dirty="0"/>
              <a:t>变址寻址：</a:t>
            </a:r>
          </a:p>
          <a:p>
            <a:pPr lvl="1">
              <a:lnSpc>
                <a:spcPts val="2500"/>
              </a:lnSpc>
              <a:spcBef>
                <a:spcPts val="0"/>
              </a:spcBef>
            </a:pPr>
            <a:r>
              <a:rPr lang="zh-CN" altLang="en-US" dirty="0" smtClean="0"/>
              <a:t>基址寄存器</a:t>
            </a:r>
            <a:r>
              <a:rPr lang="zh-CN" altLang="en-US" dirty="0"/>
              <a:t>的内容与指令中的偏移量相加，得到有效操作数的地址，然后访问该</a:t>
            </a:r>
            <a:r>
              <a:rPr lang="zh-CN" altLang="en-US" dirty="0" smtClean="0"/>
              <a:t>地址空间，基址变址寻址分为三</a:t>
            </a:r>
            <a:r>
              <a:rPr lang="zh-CN" altLang="en-US" dirty="0"/>
              <a:t>种：</a:t>
            </a:r>
          </a:p>
          <a:p>
            <a:pPr lvl="2">
              <a:lnSpc>
                <a:spcPts val="2500"/>
              </a:lnSpc>
              <a:spcBef>
                <a:spcPts val="0"/>
              </a:spcBef>
            </a:pPr>
            <a:r>
              <a:rPr lang="zh-CN" altLang="en-US" dirty="0" smtClean="0"/>
              <a:t>前索引，例如</a:t>
            </a:r>
            <a:r>
              <a:rPr lang="zh-CN" altLang="en-US" dirty="0" smtClean="0"/>
              <a:t>：</a:t>
            </a:r>
            <a:endParaRPr lang="en-US" altLang="zh-CN" dirty="0" smtClean="0"/>
          </a:p>
          <a:p>
            <a:pPr lvl="2">
              <a:lnSpc>
                <a:spcPts val="2500"/>
              </a:lnSpc>
              <a:spcBef>
                <a:spcPts val="0"/>
              </a:spcBef>
            </a:pPr>
            <a:endParaRPr lang="en-US" altLang="zh-CN" dirty="0" smtClean="0"/>
          </a:p>
          <a:p>
            <a:pPr marL="403039" lvl="1" indent="0">
              <a:lnSpc>
                <a:spcPts val="2500"/>
              </a:lnSpc>
              <a:spcBef>
                <a:spcPts val="0"/>
              </a:spcBef>
              <a:buNone/>
            </a:pPr>
            <a:r>
              <a:rPr lang="en-US" altLang="zh-CN" b="1" dirty="0" smtClean="0">
                <a:effectLst>
                  <a:outerShdw blurRad="38100" dist="38100" dir="2700000" algn="tl">
                    <a:srgbClr val="000000">
                      <a:alpha val="43137"/>
                    </a:srgbClr>
                  </a:outerShdw>
                </a:effectLst>
              </a:rPr>
              <a:t>	</a:t>
            </a:r>
            <a:r>
              <a:rPr lang="en-US" altLang="zh-CN" b="1" dirty="0" smtClean="0">
                <a:effectLst>
                  <a:outerShdw blurRad="38100" dist="38100" dir="2700000" algn="tl">
                    <a:srgbClr val="000000">
                      <a:alpha val="43137"/>
                    </a:srgbClr>
                  </a:outerShdw>
                </a:effectLst>
              </a:rPr>
              <a:t>   </a:t>
            </a:r>
            <a:r>
              <a:rPr lang="en-US" altLang="zh-CN" dirty="0" smtClean="0"/>
              <a:t>	</a:t>
            </a:r>
            <a:endParaRPr lang="en-US" altLang="zh-CN" dirty="0" smtClean="0"/>
          </a:p>
          <a:p>
            <a:pPr marL="403039" lvl="1" indent="0">
              <a:lnSpc>
                <a:spcPts val="2500"/>
              </a:lnSpc>
              <a:spcBef>
                <a:spcPts val="0"/>
              </a:spcBef>
              <a:buNone/>
            </a:pPr>
            <a:r>
              <a:rPr lang="en-US" altLang="zh-CN" dirty="0"/>
              <a:t>	</a:t>
            </a:r>
            <a:r>
              <a:rPr lang="en-US" altLang="zh-CN" dirty="0" smtClean="0"/>
              <a:t>@</a:t>
            </a:r>
            <a:r>
              <a:rPr lang="en-US" altLang="zh-CN" dirty="0" smtClean="0"/>
              <a:t>R1</a:t>
            </a:r>
            <a:r>
              <a:rPr lang="zh-CN" altLang="en-US" dirty="0"/>
              <a:t>存的地址</a:t>
            </a:r>
            <a:r>
              <a:rPr lang="en-US" altLang="zh-CN" dirty="0"/>
              <a:t>+4</a:t>
            </a:r>
            <a:r>
              <a:rPr lang="zh-CN" altLang="en-US" dirty="0"/>
              <a:t>，访问新地址里面的值，放到</a:t>
            </a:r>
            <a:r>
              <a:rPr lang="en-US" altLang="zh-CN" dirty="0"/>
              <a:t>R0</a:t>
            </a:r>
            <a:r>
              <a:rPr lang="zh-CN" altLang="en-US" dirty="0"/>
              <a:t>；</a:t>
            </a:r>
          </a:p>
          <a:p>
            <a:pPr lvl="2">
              <a:lnSpc>
                <a:spcPts val="2500"/>
              </a:lnSpc>
              <a:spcBef>
                <a:spcPts val="600"/>
              </a:spcBef>
            </a:pPr>
            <a:r>
              <a:rPr lang="zh-CN" altLang="en-US" dirty="0" smtClean="0"/>
              <a:t>自动索引，例如</a:t>
            </a:r>
            <a:r>
              <a:rPr lang="zh-CN" altLang="en-US" dirty="0" smtClean="0"/>
              <a:t>：</a:t>
            </a:r>
            <a:endParaRPr lang="en-US" altLang="zh-CN" dirty="0" smtClean="0"/>
          </a:p>
          <a:p>
            <a:pPr lvl="2">
              <a:lnSpc>
                <a:spcPts val="2500"/>
              </a:lnSpc>
              <a:spcBef>
                <a:spcPts val="0"/>
              </a:spcBef>
            </a:pPr>
            <a:endParaRPr lang="en-US" altLang="zh-CN" dirty="0" smtClean="0"/>
          </a:p>
          <a:p>
            <a:pPr marL="403039" lvl="1" indent="0">
              <a:lnSpc>
                <a:spcPts val="2500"/>
              </a:lnSpc>
              <a:spcBef>
                <a:spcPts val="0"/>
              </a:spcBef>
              <a:buNone/>
            </a:pPr>
            <a:r>
              <a:rPr lang="en-US" altLang="zh-CN" b="1" dirty="0" smtClean="0">
                <a:effectLst>
                  <a:outerShdw blurRad="38100" dist="38100" dir="2700000" algn="tl">
                    <a:srgbClr val="000000">
                      <a:alpha val="43137"/>
                    </a:srgbClr>
                  </a:outerShdw>
                </a:effectLst>
              </a:rPr>
              <a:t>	</a:t>
            </a:r>
            <a:r>
              <a:rPr lang="en-US" altLang="zh-CN" sz="1800" b="1" i="1" kern="0" dirty="0" smtClean="0">
                <a:solidFill>
                  <a:srgbClr val="4D4D4D"/>
                </a:solidFill>
                <a:effectLst>
                  <a:outerShdw blurRad="38100" dist="38100" dir="2700000" algn="tl">
                    <a:srgbClr val="000000">
                      <a:alpha val="43137"/>
                    </a:srgbClr>
                  </a:outerShdw>
                </a:effectLst>
                <a:cs typeface="SimSun" panose="02010600030101010101" pitchFamily="2" charset="-122"/>
              </a:rPr>
              <a:t> </a:t>
            </a:r>
            <a:r>
              <a:rPr lang="en-US" altLang="zh-CN" dirty="0" smtClean="0"/>
              <a:t>	</a:t>
            </a:r>
            <a:endParaRPr lang="en-US" altLang="zh-CN" dirty="0" smtClean="0"/>
          </a:p>
          <a:p>
            <a:pPr marL="403039" lvl="1" indent="0">
              <a:lnSpc>
                <a:spcPts val="2500"/>
              </a:lnSpc>
              <a:spcBef>
                <a:spcPts val="0"/>
              </a:spcBef>
              <a:buNone/>
            </a:pPr>
            <a:r>
              <a:rPr lang="en-US" altLang="zh-CN" dirty="0"/>
              <a:t>	</a:t>
            </a:r>
            <a:r>
              <a:rPr lang="en-US" altLang="zh-CN" dirty="0" smtClean="0"/>
              <a:t>@</a:t>
            </a:r>
            <a:r>
              <a:rPr lang="zh-CN" altLang="en-US" dirty="0" smtClean="0"/>
              <a:t>在</a:t>
            </a:r>
            <a:r>
              <a:rPr lang="zh-CN" altLang="en-US" dirty="0"/>
              <a:t>前索引的基础上，新地址回写进</a:t>
            </a:r>
            <a:r>
              <a:rPr lang="en-US" altLang="zh-CN" dirty="0"/>
              <a:t>R1</a:t>
            </a:r>
            <a:r>
              <a:rPr lang="zh-CN" altLang="en-US" dirty="0" smtClean="0"/>
              <a:t>；</a:t>
            </a:r>
            <a:r>
              <a:rPr lang="en-US" altLang="zh-CN" dirty="0" smtClean="0"/>
              <a:t>(</a:t>
            </a:r>
            <a:r>
              <a:rPr lang="zh-CN" altLang="en-US" dirty="0" smtClean="0"/>
              <a:t>注：</a:t>
            </a:r>
            <a:r>
              <a:rPr lang="en-US" altLang="zh-CN" dirty="0" smtClean="0"/>
              <a:t>!</a:t>
            </a:r>
            <a:r>
              <a:rPr lang="zh-CN" altLang="en-US" dirty="0" smtClean="0"/>
              <a:t>表示</a:t>
            </a:r>
            <a:r>
              <a:rPr lang="zh-CN" altLang="en-US" dirty="0"/>
              <a:t>回写</a:t>
            </a:r>
            <a:r>
              <a:rPr lang="zh-CN" altLang="en-US" dirty="0" smtClean="0"/>
              <a:t>地址</a:t>
            </a:r>
            <a:r>
              <a:rPr lang="en-US" altLang="zh-CN" dirty="0" smtClean="0"/>
              <a:t>)</a:t>
            </a:r>
            <a:endParaRPr lang="zh-CN" altLang="en-US" dirty="0"/>
          </a:p>
          <a:p>
            <a:pPr lvl="2">
              <a:lnSpc>
                <a:spcPts val="2500"/>
              </a:lnSpc>
              <a:spcBef>
                <a:spcPts val="600"/>
              </a:spcBef>
            </a:pPr>
            <a:r>
              <a:rPr lang="zh-CN" altLang="en-US" dirty="0" smtClean="0"/>
              <a:t>后索引，例如</a:t>
            </a:r>
            <a:r>
              <a:rPr lang="zh-CN" altLang="en-US" dirty="0" smtClean="0"/>
              <a:t>：</a:t>
            </a:r>
            <a:endParaRPr lang="en-US" altLang="zh-CN" dirty="0" smtClean="0"/>
          </a:p>
          <a:p>
            <a:pPr lvl="2">
              <a:lnSpc>
                <a:spcPts val="2500"/>
              </a:lnSpc>
              <a:spcBef>
                <a:spcPts val="0"/>
              </a:spcBef>
            </a:pPr>
            <a:endParaRPr lang="en-US" altLang="zh-CN" dirty="0" smtClean="0"/>
          </a:p>
          <a:p>
            <a:pPr marL="403039" lvl="1" indent="0">
              <a:lnSpc>
                <a:spcPts val="2500"/>
              </a:lnSpc>
              <a:spcBef>
                <a:spcPts val="0"/>
              </a:spcBef>
              <a:buNone/>
            </a:pPr>
            <a:r>
              <a:rPr lang="en-US" altLang="zh-CN" b="1" dirty="0" smtClean="0">
                <a:effectLst>
                  <a:outerShdw blurRad="38100" dist="38100" dir="2700000" algn="tl">
                    <a:srgbClr val="000000">
                      <a:alpha val="43137"/>
                    </a:srgbClr>
                  </a:outerShdw>
                </a:effectLst>
              </a:rPr>
              <a:t>	</a:t>
            </a:r>
            <a:r>
              <a:rPr lang="en-US" altLang="zh-CN" sz="1800" b="1" i="1" kern="0" dirty="0" smtClean="0">
                <a:solidFill>
                  <a:srgbClr val="4D4D4D"/>
                </a:solidFill>
                <a:effectLst>
                  <a:outerShdw blurRad="38100" dist="38100" dir="2700000" algn="tl">
                    <a:srgbClr val="000000">
                      <a:alpha val="43137"/>
                    </a:srgbClr>
                  </a:outerShdw>
                </a:effectLst>
                <a:cs typeface="SimSun" panose="02010600030101010101" pitchFamily="2" charset="-122"/>
              </a:rPr>
              <a:t>   </a:t>
            </a:r>
            <a:r>
              <a:rPr lang="en-US" altLang="zh-CN" dirty="0" smtClean="0"/>
              <a:t>	</a:t>
            </a:r>
            <a:endParaRPr lang="en-US" altLang="zh-CN" dirty="0" smtClean="0"/>
          </a:p>
          <a:p>
            <a:pPr marL="403039" lvl="1" indent="0">
              <a:lnSpc>
                <a:spcPts val="2500"/>
              </a:lnSpc>
              <a:spcBef>
                <a:spcPts val="0"/>
              </a:spcBef>
              <a:buNone/>
            </a:pPr>
            <a:r>
              <a:rPr lang="en-US" altLang="zh-CN" dirty="0"/>
              <a:t>	</a:t>
            </a:r>
            <a:r>
              <a:rPr lang="en-US" altLang="zh-CN" dirty="0" smtClean="0"/>
              <a:t>@</a:t>
            </a:r>
            <a:r>
              <a:rPr lang="en-US" altLang="zh-CN" dirty="0" smtClean="0"/>
              <a:t>R1</a:t>
            </a:r>
            <a:r>
              <a:rPr lang="zh-CN" altLang="en-US" dirty="0" smtClean="0"/>
              <a:t>存的</a:t>
            </a:r>
            <a:r>
              <a:rPr lang="zh-CN" altLang="en-US" dirty="0"/>
              <a:t>地址的内容写进</a:t>
            </a:r>
            <a:r>
              <a:rPr lang="en-US" altLang="zh-CN" dirty="0"/>
              <a:t>R0</a:t>
            </a:r>
            <a:r>
              <a:rPr lang="zh-CN" altLang="en-US" dirty="0"/>
              <a:t>，</a:t>
            </a:r>
            <a:r>
              <a:rPr lang="en-US" altLang="zh-CN" dirty="0"/>
              <a:t>R1</a:t>
            </a:r>
            <a:r>
              <a:rPr lang="zh-CN" altLang="en-US" dirty="0"/>
              <a:t>存的地址</a:t>
            </a:r>
            <a:r>
              <a:rPr lang="en-US" altLang="zh-CN" dirty="0"/>
              <a:t>+4</a:t>
            </a:r>
            <a:r>
              <a:rPr lang="zh-CN" altLang="en-US" dirty="0"/>
              <a:t>再写进</a:t>
            </a:r>
            <a:r>
              <a:rPr lang="en-US" altLang="zh-CN" dirty="0"/>
              <a:t>R1</a:t>
            </a:r>
            <a:r>
              <a:rPr lang="zh-CN" altLang="en-US" dirty="0"/>
              <a:t>；</a:t>
            </a:r>
          </a:p>
        </p:txBody>
      </p:sp>
      <p:sp>
        <p:nvSpPr>
          <p:cNvPr id="6" name="文本框 5"/>
          <p:cNvSpPr txBox="1"/>
          <p:nvPr/>
        </p:nvSpPr>
        <p:spPr>
          <a:xfrm>
            <a:off x="1607127" y="2509820"/>
            <a:ext cx="9853036" cy="369332"/>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LDR  R0, [R1,#4]</a:t>
            </a:r>
            <a:endParaRPr lang="en-US"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
        <p:nvSpPr>
          <p:cNvPr id="7" name="文本框 6"/>
          <p:cNvSpPr txBox="1"/>
          <p:nvPr/>
        </p:nvSpPr>
        <p:spPr>
          <a:xfrm>
            <a:off x="1607127" y="3831836"/>
            <a:ext cx="9853036" cy="369332"/>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LDR  R0, [R1,#4]</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endParaRPr lang="en-US"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
        <p:nvSpPr>
          <p:cNvPr id="8" name="文本框 7"/>
          <p:cNvSpPr txBox="1"/>
          <p:nvPr/>
        </p:nvSpPr>
        <p:spPr>
          <a:xfrm>
            <a:off x="1607127" y="5153853"/>
            <a:ext cx="9853036" cy="369332"/>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LDR  R0 [R1],#4 </a:t>
            </a:r>
            <a:endParaRPr lang="en-US"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Tree>
    <p:extLst>
      <p:ext uri="{BB962C8B-B14F-4D97-AF65-F5344CB8AC3E}">
        <p14:creationId xmlns:p14="http://schemas.microsoft.com/office/powerpoint/2010/main" val="26028872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ARM</a:t>
            </a:r>
            <a:r>
              <a:rPr lang="zh-CN" altLang="en-US" dirty="0" smtClean="0"/>
              <a:t>寻址方式 </a:t>
            </a:r>
            <a:r>
              <a:rPr lang="en-US" altLang="zh-CN" dirty="0" smtClean="0"/>
              <a:t>(</a:t>
            </a:r>
            <a:r>
              <a:rPr lang="en-US" altLang="zh-CN" dirty="0" smtClean="0"/>
              <a:t>6)</a:t>
            </a:r>
            <a:endParaRPr lang="zh-CN" altLang="en-US" dirty="0"/>
          </a:p>
        </p:txBody>
      </p:sp>
      <p:sp>
        <p:nvSpPr>
          <p:cNvPr id="2" name="文本占位符 1"/>
          <p:cNvSpPr>
            <a:spLocks noGrp="1"/>
          </p:cNvSpPr>
          <p:nvPr>
            <p:ph type="body" sz="quarter" idx="10"/>
          </p:nvPr>
        </p:nvSpPr>
        <p:spPr/>
        <p:txBody>
          <a:bodyPr/>
          <a:lstStyle/>
          <a:p>
            <a:pPr>
              <a:lnSpc>
                <a:spcPts val="2300"/>
              </a:lnSpc>
              <a:spcBef>
                <a:spcPts val="0"/>
              </a:spcBef>
            </a:pPr>
            <a:r>
              <a:rPr lang="zh-CN" altLang="en-US" dirty="0"/>
              <a:t>多寄存器寻址：</a:t>
            </a:r>
          </a:p>
          <a:p>
            <a:pPr lvl="1">
              <a:lnSpc>
                <a:spcPts val="2300"/>
              </a:lnSpc>
              <a:spcBef>
                <a:spcPts val="0"/>
              </a:spcBef>
            </a:pPr>
            <a:r>
              <a:rPr lang="zh-CN" altLang="en-US" sz="1800" dirty="0" smtClean="0"/>
              <a:t>一</a:t>
            </a:r>
            <a:r>
              <a:rPr lang="zh-CN" altLang="en-US" sz="1800" dirty="0"/>
              <a:t>条指令完成多个寄存器的传送，最多</a:t>
            </a:r>
            <a:r>
              <a:rPr lang="en-US" altLang="zh-CN" sz="1800" dirty="0"/>
              <a:t>16</a:t>
            </a:r>
            <a:r>
              <a:rPr lang="zh-CN" altLang="en-US" sz="1800" dirty="0"/>
              <a:t>个</a:t>
            </a:r>
            <a:r>
              <a:rPr lang="zh-CN" altLang="en-US" sz="1800" dirty="0" smtClean="0"/>
              <a:t>寄存器，</a:t>
            </a:r>
            <a:r>
              <a:rPr lang="zh-CN" altLang="zh-CN" sz="1800" dirty="0" smtClean="0"/>
              <a:t>也</a:t>
            </a:r>
            <a:r>
              <a:rPr lang="zh-CN" altLang="zh-CN" sz="1800" dirty="0"/>
              <a:t>称为块拷贝</a:t>
            </a:r>
            <a:r>
              <a:rPr lang="zh-CN" altLang="zh-CN" sz="1800" dirty="0" smtClean="0"/>
              <a:t>寻址</a:t>
            </a:r>
            <a:endParaRPr lang="en-US" altLang="zh-CN" sz="1800" dirty="0" smtClean="0"/>
          </a:p>
          <a:p>
            <a:pPr marL="403039" lvl="1" indent="0">
              <a:lnSpc>
                <a:spcPts val="2300"/>
              </a:lnSpc>
              <a:spcBef>
                <a:spcPts val="0"/>
              </a:spcBef>
              <a:buNone/>
            </a:pPr>
            <a:r>
              <a:rPr lang="zh-CN" altLang="en-US" sz="1800" b="1" i="1" kern="0" dirty="0">
                <a:solidFill>
                  <a:srgbClr val="4D4D4D"/>
                </a:solidFill>
                <a:effectLst>
                  <a:outerShdw blurRad="38100" dist="38100" dir="2700000" algn="tl">
                    <a:srgbClr val="000000">
                      <a:alpha val="43137"/>
                    </a:srgbClr>
                  </a:outerShdw>
                </a:effectLst>
                <a:cs typeface="SimSun" panose="02010600030101010101" pitchFamily="2" charset="-122"/>
              </a:rPr>
              <a:t>例如</a:t>
            </a:r>
            <a:r>
              <a:rPr lang="zh-CN" altLang="en-US" sz="1800" b="1" i="1" kern="0" dirty="0" smtClean="0">
                <a:solidFill>
                  <a:srgbClr val="4D4D4D"/>
                </a:solidFill>
                <a:effectLst>
                  <a:outerShdw blurRad="38100" dist="38100" dir="2700000" algn="tl">
                    <a:srgbClr val="000000">
                      <a:alpha val="43137"/>
                    </a:srgbClr>
                  </a:outerShdw>
                </a:effectLst>
                <a:cs typeface="SimSun" panose="02010600030101010101" pitchFamily="2" charset="-122"/>
              </a:rPr>
              <a:t>：</a:t>
            </a:r>
            <a:endParaRPr lang="en-US" altLang="zh-CN" sz="1800" b="1" i="1" kern="0" dirty="0" smtClean="0">
              <a:solidFill>
                <a:srgbClr val="4D4D4D"/>
              </a:solidFill>
              <a:effectLst>
                <a:outerShdw blurRad="38100" dist="38100" dir="2700000" algn="tl">
                  <a:srgbClr val="000000">
                    <a:alpha val="43137"/>
                  </a:srgbClr>
                </a:outerShdw>
              </a:effectLst>
              <a:cs typeface="SimSun" panose="02010600030101010101" pitchFamily="2" charset="-122"/>
            </a:endParaRPr>
          </a:p>
          <a:p>
            <a:pPr marL="403039" lvl="1" indent="0">
              <a:lnSpc>
                <a:spcPts val="2300"/>
              </a:lnSpc>
              <a:spcBef>
                <a:spcPts val="0"/>
              </a:spcBef>
              <a:buNone/>
            </a:pPr>
            <a:endParaRPr lang="en-US" altLang="zh-CN" sz="1800" b="1" i="1" kern="0" dirty="0">
              <a:solidFill>
                <a:srgbClr val="4D4D4D"/>
              </a:solidFill>
              <a:effectLst>
                <a:outerShdw blurRad="38100" dist="38100" dir="2700000" algn="tl">
                  <a:srgbClr val="000000">
                    <a:alpha val="43137"/>
                  </a:srgbClr>
                </a:outerShdw>
              </a:effectLst>
              <a:cs typeface="SimSun" panose="02010600030101010101" pitchFamily="2" charset="-122"/>
            </a:endParaRPr>
          </a:p>
          <a:p>
            <a:pPr marL="403039" lvl="1" indent="0">
              <a:lnSpc>
                <a:spcPts val="2300"/>
              </a:lnSpc>
              <a:spcBef>
                <a:spcPts val="0"/>
              </a:spcBef>
              <a:buNone/>
            </a:pPr>
            <a:endParaRPr lang="pt-BR" altLang="zh-CN" sz="1800" b="1" i="1" kern="0" dirty="0">
              <a:solidFill>
                <a:srgbClr val="4D4D4D"/>
              </a:solidFill>
              <a:effectLst>
                <a:outerShdw blurRad="38100" dist="38100" dir="2700000" algn="tl">
                  <a:srgbClr val="000000">
                    <a:alpha val="43137"/>
                  </a:srgbClr>
                </a:outerShdw>
              </a:effectLst>
              <a:cs typeface="SimSun" panose="02010600030101010101" pitchFamily="2" charset="-122"/>
            </a:endParaRPr>
          </a:p>
          <a:p>
            <a:pPr marL="403039" lvl="1" indent="0">
              <a:lnSpc>
                <a:spcPts val="2300"/>
              </a:lnSpc>
              <a:spcBef>
                <a:spcPts val="0"/>
              </a:spcBef>
              <a:buNone/>
            </a:pPr>
            <a:r>
              <a:rPr lang="pt-BR" altLang="zh-CN" dirty="0" smtClean="0"/>
              <a:t>@</a:t>
            </a:r>
            <a:r>
              <a:rPr lang="zh-CN" altLang="pt-BR" sz="1800" dirty="0"/>
              <a:t>将</a:t>
            </a:r>
            <a:r>
              <a:rPr lang="pt-BR" altLang="zh-CN" sz="1800" dirty="0"/>
              <a:t>R1</a:t>
            </a:r>
            <a:r>
              <a:rPr lang="zh-CN" altLang="pt-BR" sz="1800" dirty="0"/>
              <a:t>指向的存储单元中的数据读写到</a:t>
            </a:r>
            <a:r>
              <a:rPr lang="pt-BR" altLang="zh-CN" sz="1800" dirty="0"/>
              <a:t>R2</a:t>
            </a:r>
            <a:r>
              <a:rPr lang="zh-CN" altLang="pt-BR" sz="1800" dirty="0"/>
              <a:t>～</a:t>
            </a:r>
            <a:r>
              <a:rPr lang="pt-BR" altLang="zh-CN" sz="1800" dirty="0"/>
              <a:t>R7</a:t>
            </a:r>
            <a:r>
              <a:rPr lang="zh-CN" altLang="pt-BR" sz="1800" dirty="0"/>
              <a:t>、</a:t>
            </a:r>
            <a:r>
              <a:rPr lang="pt-BR" altLang="zh-CN" sz="1800" dirty="0"/>
              <a:t>R12</a:t>
            </a:r>
            <a:r>
              <a:rPr lang="zh-CN" altLang="pt-BR" sz="1800" dirty="0"/>
              <a:t>中，然后</a:t>
            </a:r>
            <a:r>
              <a:rPr lang="pt-BR" altLang="zh-CN" sz="1800" dirty="0"/>
              <a:t>R1</a:t>
            </a:r>
            <a:r>
              <a:rPr lang="zh-CN" altLang="pt-BR" sz="1800" dirty="0"/>
              <a:t>自加</a:t>
            </a:r>
            <a:r>
              <a:rPr lang="pt-BR" altLang="zh-CN" sz="1800" dirty="0" smtClean="0"/>
              <a:t>1</a:t>
            </a:r>
          </a:p>
          <a:p>
            <a:pPr marL="403039" lvl="1" indent="0">
              <a:lnSpc>
                <a:spcPts val="2300"/>
              </a:lnSpc>
              <a:spcBef>
                <a:spcPts val="0"/>
              </a:spcBef>
              <a:buNone/>
            </a:pPr>
            <a:endParaRPr lang="pt-BR" altLang="zh-CN" dirty="0"/>
          </a:p>
          <a:p>
            <a:pPr marL="403039" lvl="1" indent="0">
              <a:lnSpc>
                <a:spcPts val="2300"/>
              </a:lnSpc>
              <a:spcBef>
                <a:spcPts val="0"/>
              </a:spcBef>
              <a:buNone/>
            </a:pPr>
            <a:endParaRPr lang="pt-BR" altLang="zh-CN" sz="1800" b="1" i="1" kern="0" dirty="0" smtClean="0">
              <a:solidFill>
                <a:srgbClr val="4D4D4D"/>
              </a:solidFill>
              <a:effectLst>
                <a:outerShdw blurRad="38100" dist="38100" dir="2700000" algn="tl">
                  <a:srgbClr val="000000">
                    <a:alpha val="43137"/>
                  </a:srgbClr>
                </a:outerShdw>
              </a:effectLst>
              <a:cs typeface="SimSun" panose="02010600030101010101" pitchFamily="2" charset="-122"/>
            </a:endParaRPr>
          </a:p>
          <a:p>
            <a:pPr marL="403039" lvl="1" indent="0">
              <a:lnSpc>
                <a:spcPts val="2300"/>
              </a:lnSpc>
              <a:spcBef>
                <a:spcPts val="0"/>
              </a:spcBef>
              <a:buNone/>
            </a:pPr>
            <a:r>
              <a:rPr lang="pt-BR" altLang="zh-CN" dirty="0" smtClean="0"/>
              <a:t>@</a:t>
            </a:r>
            <a:r>
              <a:rPr lang="zh-CN" altLang="pt-BR" sz="1800" dirty="0"/>
              <a:t>将寄存器</a:t>
            </a:r>
            <a:r>
              <a:rPr lang="pt-BR" altLang="zh-CN" sz="1800" dirty="0"/>
              <a:t>R2</a:t>
            </a:r>
            <a:r>
              <a:rPr lang="zh-CN" altLang="pt-BR" sz="1800" dirty="0"/>
              <a:t>～</a:t>
            </a:r>
            <a:r>
              <a:rPr lang="pt-BR" altLang="zh-CN" sz="1800" dirty="0"/>
              <a:t>R7</a:t>
            </a:r>
            <a:r>
              <a:rPr lang="zh-CN" altLang="pt-BR" sz="1800" dirty="0"/>
              <a:t>、</a:t>
            </a:r>
            <a:r>
              <a:rPr lang="pt-BR" altLang="zh-CN" sz="1800" dirty="0"/>
              <a:t>R12</a:t>
            </a:r>
            <a:r>
              <a:rPr lang="zh-CN" altLang="pt-BR" sz="1800" dirty="0"/>
              <a:t>的值保存到</a:t>
            </a:r>
            <a:r>
              <a:rPr lang="pt-BR" altLang="zh-CN" sz="1800" dirty="0"/>
              <a:t>R1</a:t>
            </a:r>
            <a:r>
              <a:rPr lang="zh-CN" altLang="pt-BR" sz="1800" dirty="0"/>
              <a:t>指向的存储单元中，然后</a:t>
            </a:r>
            <a:r>
              <a:rPr lang="pt-BR" altLang="zh-CN" sz="1800" dirty="0"/>
              <a:t>R1</a:t>
            </a:r>
            <a:r>
              <a:rPr lang="zh-CN" altLang="pt-BR" sz="1800" dirty="0"/>
              <a:t>自加</a:t>
            </a:r>
            <a:r>
              <a:rPr lang="pt-BR" altLang="zh-CN" sz="1800" dirty="0" smtClean="0"/>
              <a:t>1</a:t>
            </a:r>
          </a:p>
          <a:p>
            <a:pPr marL="403039" lvl="1" indent="0">
              <a:lnSpc>
                <a:spcPts val="2300"/>
              </a:lnSpc>
              <a:spcBef>
                <a:spcPts val="0"/>
              </a:spcBef>
              <a:buNone/>
            </a:pPr>
            <a:r>
              <a:rPr lang="zh-CN" altLang="en-US" sz="1600" dirty="0" smtClean="0">
                <a:effectLst>
                  <a:outerShdw blurRad="38100" dist="38100" dir="2700000" algn="tl">
                    <a:srgbClr val="000000">
                      <a:alpha val="43137"/>
                    </a:srgbClr>
                  </a:outerShdw>
                </a:effectLst>
              </a:rPr>
              <a:t>注：基址寄存器</a:t>
            </a:r>
            <a:r>
              <a:rPr lang="zh-CN" altLang="en-US" sz="1600" dirty="0">
                <a:effectLst>
                  <a:outerShdw blurRad="38100" dist="38100" dir="2700000" algn="tl">
                    <a:srgbClr val="000000">
                      <a:alpha val="43137"/>
                    </a:srgbClr>
                  </a:outerShdw>
                </a:effectLst>
              </a:rPr>
              <a:t>不允许为</a:t>
            </a:r>
            <a:r>
              <a:rPr lang="en-US" altLang="zh-CN" sz="1600" dirty="0">
                <a:effectLst>
                  <a:outerShdw blurRad="38100" dist="38100" dir="2700000" algn="tl">
                    <a:srgbClr val="000000">
                      <a:alpha val="43137"/>
                    </a:srgbClr>
                  </a:outerShdw>
                </a:effectLst>
              </a:rPr>
              <a:t>R15</a:t>
            </a:r>
            <a:r>
              <a:rPr lang="zh-CN" altLang="en-US" sz="1600" dirty="0">
                <a:effectLst>
                  <a:outerShdw blurRad="38100" dist="38100" dir="2700000" algn="tl">
                    <a:srgbClr val="000000">
                      <a:alpha val="43137"/>
                    </a:srgbClr>
                  </a:outerShdw>
                </a:effectLst>
              </a:rPr>
              <a:t>，寄存器列表可以为</a:t>
            </a:r>
            <a:r>
              <a:rPr lang="en-US" altLang="zh-CN" sz="1600" dirty="0">
                <a:effectLst>
                  <a:outerShdw blurRad="38100" dist="38100" dir="2700000" algn="tl">
                    <a:srgbClr val="000000">
                      <a:alpha val="43137"/>
                    </a:srgbClr>
                  </a:outerShdw>
                </a:effectLst>
              </a:rPr>
              <a:t>R0</a:t>
            </a:r>
            <a:r>
              <a:rPr lang="zh-CN" altLang="en-US" sz="1600" dirty="0">
                <a:effectLst>
                  <a:outerShdw blurRad="38100" dist="38100" dir="2700000" algn="tl">
                    <a:srgbClr val="000000">
                      <a:alpha val="43137"/>
                    </a:srgbClr>
                  </a:outerShdw>
                </a:effectLst>
              </a:rPr>
              <a:t>～</a:t>
            </a:r>
            <a:r>
              <a:rPr lang="en-US" altLang="zh-CN" sz="1600" dirty="0">
                <a:effectLst>
                  <a:outerShdw blurRad="38100" dist="38100" dir="2700000" algn="tl">
                    <a:srgbClr val="000000">
                      <a:alpha val="43137"/>
                    </a:srgbClr>
                  </a:outerShdw>
                </a:effectLst>
              </a:rPr>
              <a:t>R15 </a:t>
            </a:r>
            <a:r>
              <a:rPr lang="zh-CN" altLang="en-US" sz="1600" dirty="0">
                <a:effectLst>
                  <a:outerShdw blurRad="38100" dist="38100" dir="2700000" algn="tl">
                    <a:srgbClr val="000000">
                      <a:alpha val="43137"/>
                    </a:srgbClr>
                  </a:outerShdw>
                </a:effectLst>
              </a:rPr>
              <a:t>的任意组合。这里</a:t>
            </a:r>
            <a:r>
              <a:rPr lang="en-US" altLang="zh-CN" sz="1600" dirty="0">
                <a:effectLst>
                  <a:outerShdw blurRad="38100" dist="38100" dir="2700000" algn="tl">
                    <a:srgbClr val="000000">
                      <a:alpha val="43137"/>
                    </a:srgbClr>
                  </a:outerShdw>
                </a:effectLst>
              </a:rPr>
              <a:t>R1</a:t>
            </a:r>
            <a:r>
              <a:rPr lang="zh-CN" altLang="en-US" sz="1600" dirty="0">
                <a:effectLst>
                  <a:outerShdw blurRad="38100" dist="38100" dir="2700000" algn="tl">
                    <a:srgbClr val="000000">
                      <a:alpha val="43137"/>
                    </a:srgbClr>
                  </a:outerShdw>
                </a:effectLst>
              </a:rPr>
              <a:t>没有写成</a:t>
            </a:r>
            <a:r>
              <a:rPr lang="en-US" altLang="zh-CN" sz="1600" dirty="0">
                <a:effectLst>
                  <a:outerShdw blurRad="38100" dist="38100" dir="2700000" algn="tl">
                    <a:srgbClr val="000000">
                      <a:alpha val="43137"/>
                    </a:srgbClr>
                  </a:outerShdw>
                </a:effectLst>
              </a:rPr>
              <a:t>[R1]!</a:t>
            </a:r>
            <a:r>
              <a:rPr lang="zh-CN" altLang="en-US" sz="1600" dirty="0">
                <a:effectLst>
                  <a:outerShdw blurRad="38100" dist="38100" dir="2700000" algn="tl">
                    <a:srgbClr val="000000">
                      <a:alpha val="43137"/>
                    </a:srgbClr>
                  </a:outerShdw>
                </a:effectLst>
              </a:rPr>
              <a:t>，是因为这个位不是操作数位，而是寄存器位</a:t>
            </a:r>
          </a:p>
          <a:p>
            <a:pPr marL="403039" lvl="1" indent="0">
              <a:lnSpc>
                <a:spcPts val="2300"/>
              </a:lnSpc>
              <a:spcBef>
                <a:spcPts val="0"/>
              </a:spcBef>
              <a:buNone/>
            </a:pPr>
            <a:r>
              <a:rPr lang="en-US" altLang="zh-CN" sz="1600" dirty="0">
                <a:effectLst>
                  <a:outerShdw blurRad="38100" dist="38100" dir="2700000" algn="tl">
                    <a:srgbClr val="000000">
                      <a:alpha val="43137"/>
                    </a:srgbClr>
                  </a:outerShdw>
                </a:effectLst>
              </a:rPr>
              <a:t>LDMIA </a:t>
            </a:r>
            <a:r>
              <a:rPr lang="zh-CN" altLang="en-US" sz="1600" dirty="0">
                <a:effectLst>
                  <a:outerShdw blurRad="38100" dist="38100" dir="2700000" algn="tl">
                    <a:srgbClr val="000000">
                      <a:alpha val="43137"/>
                    </a:srgbClr>
                  </a:outerShdw>
                </a:effectLst>
              </a:rPr>
              <a:t>和 </a:t>
            </a:r>
            <a:r>
              <a:rPr lang="en-US" altLang="zh-CN" sz="1600" dirty="0">
                <a:effectLst>
                  <a:outerShdw blurRad="38100" dist="38100" dir="2700000" algn="tl">
                    <a:srgbClr val="000000">
                      <a:alpha val="43137"/>
                    </a:srgbClr>
                  </a:outerShdw>
                </a:effectLst>
              </a:rPr>
              <a:t>STMIA  </a:t>
            </a:r>
            <a:r>
              <a:rPr lang="zh-CN" altLang="en-US" sz="1600" dirty="0">
                <a:effectLst>
                  <a:outerShdw blurRad="38100" dist="38100" dir="2700000" algn="tl">
                    <a:srgbClr val="000000">
                      <a:alpha val="43137"/>
                    </a:srgbClr>
                  </a:outerShdw>
                </a:effectLst>
              </a:rPr>
              <a:t>是块拷贝指令</a:t>
            </a:r>
            <a:r>
              <a:rPr lang="en-US" altLang="zh-CN" sz="1600" dirty="0">
                <a:effectLst>
                  <a:outerShdw blurRad="38100" dist="38100" dir="2700000" algn="tl">
                    <a:srgbClr val="000000">
                      <a:alpha val="43137"/>
                    </a:srgbClr>
                  </a:outerShdw>
                </a:effectLst>
              </a:rPr>
              <a:t>,  LDMIA</a:t>
            </a:r>
            <a:r>
              <a:rPr lang="zh-CN" altLang="en-US" sz="1600" dirty="0">
                <a:effectLst>
                  <a:outerShdw blurRad="38100" dist="38100" dir="2700000" algn="tl">
                    <a:srgbClr val="000000">
                      <a:alpha val="43137"/>
                    </a:srgbClr>
                  </a:outerShdw>
                </a:effectLst>
              </a:rPr>
              <a:t>是从</a:t>
            </a:r>
            <a:r>
              <a:rPr lang="en-US" altLang="zh-CN" sz="1600" dirty="0">
                <a:effectLst>
                  <a:outerShdw blurRad="38100" dist="38100" dir="2700000" algn="tl">
                    <a:srgbClr val="000000">
                      <a:alpha val="43137"/>
                    </a:srgbClr>
                  </a:outerShdw>
                </a:effectLst>
              </a:rPr>
              <a:t>R1</a:t>
            </a:r>
            <a:r>
              <a:rPr lang="zh-CN" altLang="en-US" sz="1600" dirty="0">
                <a:effectLst>
                  <a:outerShdw blurRad="38100" dist="38100" dir="2700000" algn="tl">
                    <a:srgbClr val="000000">
                      <a:alpha val="43137"/>
                    </a:srgbClr>
                  </a:outerShdw>
                </a:effectLst>
              </a:rPr>
              <a:t>所指向的内存中读数据，</a:t>
            </a:r>
            <a:r>
              <a:rPr lang="en-US" altLang="zh-CN" sz="1600" dirty="0">
                <a:effectLst>
                  <a:outerShdw blurRad="38100" dist="38100" dir="2700000" algn="tl">
                    <a:srgbClr val="000000">
                      <a:alpha val="43137"/>
                    </a:srgbClr>
                  </a:outerShdw>
                </a:effectLst>
              </a:rPr>
              <a:t>STMIA</a:t>
            </a:r>
            <a:r>
              <a:rPr lang="zh-CN" altLang="en-US" sz="1600" dirty="0">
                <a:effectLst>
                  <a:outerShdw blurRad="38100" dist="38100" dir="2700000" algn="tl">
                    <a:srgbClr val="000000">
                      <a:alpha val="43137"/>
                    </a:srgbClr>
                  </a:outerShdw>
                </a:effectLst>
              </a:rPr>
              <a:t>是向</a:t>
            </a:r>
            <a:r>
              <a:rPr lang="en-US" altLang="zh-CN" sz="1600" dirty="0">
                <a:effectLst>
                  <a:outerShdw blurRad="38100" dist="38100" dir="2700000" algn="tl">
                    <a:srgbClr val="000000">
                      <a:alpha val="43137"/>
                    </a:srgbClr>
                  </a:outerShdw>
                </a:effectLst>
              </a:rPr>
              <a:t>R1</a:t>
            </a:r>
            <a:r>
              <a:rPr lang="zh-CN" altLang="en-US" sz="1600" dirty="0">
                <a:effectLst>
                  <a:outerShdw blurRad="38100" dist="38100" dir="2700000" algn="tl">
                    <a:srgbClr val="000000">
                      <a:alpha val="43137"/>
                    </a:srgbClr>
                  </a:outerShdw>
                </a:effectLst>
              </a:rPr>
              <a:t>所指向的内存写入</a:t>
            </a:r>
            <a:r>
              <a:rPr lang="zh-CN" altLang="en-US" sz="1600" dirty="0" smtClean="0">
                <a:effectLst>
                  <a:outerShdw blurRad="38100" dist="38100" dir="2700000" algn="tl">
                    <a:srgbClr val="000000">
                      <a:alpha val="43137"/>
                    </a:srgbClr>
                  </a:outerShdw>
                </a:effectLst>
              </a:rPr>
              <a:t>数据</a:t>
            </a:r>
            <a:endParaRPr lang="pt-BR" altLang="zh-CN" sz="1600" dirty="0">
              <a:effectLst>
                <a:outerShdw blurRad="38100" dist="38100" dir="2700000" algn="tl">
                  <a:srgbClr val="000000">
                    <a:alpha val="43137"/>
                  </a:srgbClr>
                </a:outerShdw>
              </a:effectLst>
            </a:endParaRPr>
          </a:p>
          <a:p>
            <a:pPr lvl="1">
              <a:lnSpc>
                <a:spcPts val="2300"/>
              </a:lnSpc>
              <a:spcBef>
                <a:spcPts val="0"/>
              </a:spcBef>
            </a:pPr>
            <a:r>
              <a:rPr lang="zh-CN" altLang="en-US" sz="1800" dirty="0" smtClean="0"/>
              <a:t>执行这类指令要考虑如下几个问题：</a:t>
            </a:r>
          </a:p>
          <a:p>
            <a:pPr lvl="2">
              <a:lnSpc>
                <a:spcPts val="2300"/>
              </a:lnSpc>
              <a:spcBef>
                <a:spcPts val="0"/>
              </a:spcBef>
            </a:pPr>
            <a:r>
              <a:rPr lang="zh-CN" altLang="en-US" sz="1600" dirty="0" smtClean="0"/>
              <a:t>基址寄存器</a:t>
            </a:r>
            <a:r>
              <a:rPr lang="zh-CN" altLang="en-US" sz="1600" dirty="0"/>
              <a:t>指向原始地址有没有放一个</a:t>
            </a:r>
            <a:r>
              <a:rPr lang="zh-CN" altLang="en-US" sz="1600" dirty="0" smtClean="0"/>
              <a:t>有效值</a:t>
            </a:r>
            <a:endParaRPr lang="zh-CN" altLang="en-US" sz="1600" dirty="0"/>
          </a:p>
          <a:p>
            <a:pPr lvl="2">
              <a:lnSpc>
                <a:spcPts val="2300"/>
              </a:lnSpc>
              <a:spcBef>
                <a:spcPts val="0"/>
              </a:spcBef>
            </a:pPr>
            <a:r>
              <a:rPr lang="zh-CN" altLang="en-US" sz="1600" dirty="0" smtClean="0"/>
              <a:t>寄存器</a:t>
            </a:r>
            <a:r>
              <a:rPr lang="zh-CN" altLang="en-US" sz="1600" dirty="0"/>
              <a:t>列表哪个寄存器被最先</a:t>
            </a:r>
            <a:r>
              <a:rPr lang="zh-CN" altLang="en-US" sz="1600" dirty="0" smtClean="0"/>
              <a:t>传送</a:t>
            </a:r>
            <a:endParaRPr lang="zh-CN" altLang="en-US" sz="1600" dirty="0"/>
          </a:p>
          <a:p>
            <a:pPr lvl="2">
              <a:lnSpc>
                <a:spcPts val="2300"/>
              </a:lnSpc>
              <a:spcBef>
                <a:spcPts val="0"/>
              </a:spcBef>
            </a:pPr>
            <a:r>
              <a:rPr lang="zh-CN" altLang="en-US" sz="1600" dirty="0" smtClean="0"/>
              <a:t>存储器</a:t>
            </a:r>
            <a:r>
              <a:rPr lang="zh-CN" altLang="en-US" sz="1600" dirty="0"/>
              <a:t>地址增长</a:t>
            </a:r>
            <a:r>
              <a:rPr lang="zh-CN" altLang="en-US" sz="1600" dirty="0" smtClean="0"/>
              <a:t>方向</a:t>
            </a:r>
            <a:endParaRPr lang="zh-CN" altLang="en-US" sz="1600" dirty="0"/>
          </a:p>
          <a:p>
            <a:pPr lvl="2">
              <a:lnSpc>
                <a:spcPts val="2300"/>
              </a:lnSpc>
              <a:spcBef>
                <a:spcPts val="0"/>
              </a:spcBef>
            </a:pPr>
            <a:r>
              <a:rPr lang="zh-CN" altLang="en-US" sz="1600" dirty="0" smtClean="0"/>
              <a:t>指令</a:t>
            </a:r>
            <a:r>
              <a:rPr lang="zh-CN" altLang="en-US" sz="1600" dirty="0"/>
              <a:t>执行完成后，基址寄存器有没有指向一个</a:t>
            </a:r>
            <a:r>
              <a:rPr lang="zh-CN" altLang="en-US" sz="1600" dirty="0" smtClean="0"/>
              <a:t>有效值</a:t>
            </a:r>
            <a:endParaRPr lang="zh-CN" altLang="en-US" sz="1600" dirty="0"/>
          </a:p>
        </p:txBody>
      </p:sp>
      <p:sp>
        <p:nvSpPr>
          <p:cNvPr id="5" name="文本框 4"/>
          <p:cNvSpPr txBox="1"/>
          <p:nvPr/>
        </p:nvSpPr>
        <p:spPr>
          <a:xfrm>
            <a:off x="1219199" y="2061068"/>
            <a:ext cx="10240964" cy="369332"/>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LDMIA R1!,{R2-R7,R12}</a:t>
            </a:r>
            <a:endParaRPr lang="en-US"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
        <p:nvSpPr>
          <p:cNvPr id="6" name="文本框 5"/>
          <p:cNvSpPr txBox="1"/>
          <p:nvPr/>
        </p:nvSpPr>
        <p:spPr>
          <a:xfrm>
            <a:off x="1219199" y="2933654"/>
            <a:ext cx="10240964" cy="369332"/>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STMIA R1!,{R2-R7,R12}</a:t>
            </a:r>
          </a:p>
        </p:txBody>
      </p:sp>
    </p:spTree>
    <p:extLst>
      <p:ext uri="{BB962C8B-B14F-4D97-AF65-F5344CB8AC3E}">
        <p14:creationId xmlns:p14="http://schemas.microsoft.com/office/powerpoint/2010/main" val="12523040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ARM</a:t>
            </a:r>
            <a:r>
              <a:rPr lang="zh-CN" altLang="en-US" dirty="0" smtClean="0"/>
              <a:t>寻址方式 </a:t>
            </a:r>
            <a:r>
              <a:rPr lang="en-US" altLang="zh-CN" dirty="0" smtClean="0"/>
              <a:t>(</a:t>
            </a:r>
            <a:r>
              <a:rPr lang="en-US" altLang="zh-CN" dirty="0" smtClean="0"/>
              <a:t>7)</a:t>
            </a:r>
            <a:endParaRPr lang="zh-CN" altLang="en-US" dirty="0"/>
          </a:p>
        </p:txBody>
      </p:sp>
      <p:sp>
        <p:nvSpPr>
          <p:cNvPr id="2" name="文本占位符 1"/>
          <p:cNvSpPr>
            <a:spLocks noGrp="1"/>
          </p:cNvSpPr>
          <p:nvPr>
            <p:ph type="body" sz="quarter" idx="10"/>
          </p:nvPr>
        </p:nvSpPr>
        <p:spPr/>
        <p:txBody>
          <a:bodyPr/>
          <a:lstStyle/>
          <a:p>
            <a:pPr>
              <a:lnSpc>
                <a:spcPts val="2500"/>
              </a:lnSpc>
              <a:spcBef>
                <a:spcPts val="0"/>
              </a:spcBef>
            </a:pPr>
            <a:r>
              <a:rPr lang="zh-CN" altLang="zh-CN" dirty="0"/>
              <a:t>寄存器堆栈寻址</a:t>
            </a:r>
            <a:r>
              <a:rPr lang="zh-CN" altLang="en-US" dirty="0" smtClean="0"/>
              <a:t>：</a:t>
            </a:r>
            <a:endParaRPr lang="zh-CN" altLang="en-US" dirty="0"/>
          </a:p>
          <a:p>
            <a:pPr lvl="1">
              <a:lnSpc>
                <a:spcPts val="2500"/>
              </a:lnSpc>
              <a:spcBef>
                <a:spcPts val="0"/>
              </a:spcBef>
            </a:pPr>
            <a:r>
              <a:rPr lang="zh-CN" altLang="zh-CN" dirty="0"/>
              <a:t>是按特定顺序存取存储区，按后进先出原则，使用专门的寄存器</a:t>
            </a:r>
            <a:r>
              <a:rPr lang="en-US" altLang="zh-CN" dirty="0"/>
              <a:t>SP</a:t>
            </a:r>
            <a:r>
              <a:rPr lang="zh-CN" altLang="zh-CN" dirty="0"/>
              <a:t>（堆栈指针</a:t>
            </a:r>
            <a:r>
              <a:rPr lang="en-US" altLang="zh-CN" dirty="0"/>
              <a:t>)</a:t>
            </a:r>
            <a:r>
              <a:rPr lang="zh-CN" altLang="zh-CN" dirty="0"/>
              <a:t>指向一块存储</a:t>
            </a:r>
            <a:r>
              <a:rPr lang="zh-CN" altLang="zh-CN" dirty="0" smtClean="0"/>
              <a:t>区</a:t>
            </a:r>
            <a:endParaRPr lang="en-US" altLang="zh-CN" dirty="0" smtClean="0"/>
          </a:p>
          <a:p>
            <a:pPr marL="403039" lvl="1" indent="0">
              <a:lnSpc>
                <a:spcPts val="2500"/>
              </a:lnSpc>
              <a:spcBef>
                <a:spcPts val="0"/>
              </a:spcBef>
              <a:buNone/>
            </a:pPr>
            <a:r>
              <a:rPr lang="zh-CN" altLang="en-US" sz="1800" b="1" i="1" kern="0" dirty="0">
                <a:solidFill>
                  <a:srgbClr val="4D4D4D"/>
                </a:solidFill>
                <a:effectLst>
                  <a:outerShdw blurRad="38100" dist="38100" dir="2700000" algn="tl">
                    <a:srgbClr val="000000">
                      <a:alpha val="43137"/>
                    </a:srgbClr>
                  </a:outerShdw>
                </a:effectLst>
                <a:cs typeface="SimSun" panose="02010600030101010101" pitchFamily="2" charset="-122"/>
              </a:rPr>
              <a:t>例如</a:t>
            </a:r>
            <a:r>
              <a:rPr lang="zh-CN" altLang="en-US" sz="1800" b="1" i="1" kern="0" dirty="0" smtClean="0">
                <a:solidFill>
                  <a:srgbClr val="4D4D4D"/>
                </a:solidFill>
                <a:effectLst>
                  <a:outerShdw blurRad="38100" dist="38100" dir="2700000" algn="tl">
                    <a:srgbClr val="000000">
                      <a:alpha val="43137"/>
                    </a:srgbClr>
                  </a:outerShdw>
                </a:effectLst>
                <a:cs typeface="SimSun" panose="02010600030101010101" pitchFamily="2" charset="-122"/>
              </a:rPr>
              <a:t>：</a:t>
            </a:r>
            <a:endParaRPr lang="en-US" altLang="zh-CN" sz="1800" b="1" i="1" kern="0" dirty="0" smtClean="0">
              <a:solidFill>
                <a:srgbClr val="4D4D4D"/>
              </a:solidFill>
              <a:effectLst>
                <a:outerShdw blurRad="38100" dist="38100" dir="2700000" algn="tl">
                  <a:srgbClr val="000000">
                    <a:alpha val="43137"/>
                  </a:srgbClr>
                </a:outerShdw>
              </a:effectLst>
              <a:cs typeface="SimSun" panose="02010600030101010101" pitchFamily="2" charset="-122"/>
            </a:endParaRPr>
          </a:p>
          <a:p>
            <a:pPr marL="403039" lvl="1" indent="0">
              <a:lnSpc>
                <a:spcPts val="2500"/>
              </a:lnSpc>
              <a:spcBef>
                <a:spcPts val="0"/>
              </a:spcBef>
              <a:buNone/>
            </a:pPr>
            <a:endParaRPr lang="en-US" altLang="zh-CN" sz="1800" b="1" i="1" kern="0" dirty="0" smtClean="0">
              <a:solidFill>
                <a:srgbClr val="4D4D4D"/>
              </a:solidFill>
              <a:effectLst>
                <a:outerShdw blurRad="38100" dist="38100" dir="2700000" algn="tl">
                  <a:srgbClr val="000000">
                    <a:alpha val="43137"/>
                  </a:srgbClr>
                </a:outerShdw>
              </a:effectLst>
              <a:cs typeface="SimSun" panose="02010600030101010101" pitchFamily="2" charset="-122"/>
            </a:endParaRPr>
          </a:p>
          <a:p>
            <a:pPr marL="403039" lvl="1" indent="0">
              <a:lnSpc>
                <a:spcPts val="2500"/>
              </a:lnSpc>
              <a:spcBef>
                <a:spcPts val="0"/>
              </a:spcBef>
              <a:buNone/>
            </a:pPr>
            <a:endParaRPr lang="en-US" altLang="zh-CN" sz="1800" b="1" i="1" kern="0" dirty="0">
              <a:solidFill>
                <a:srgbClr val="4D4D4D"/>
              </a:solidFill>
              <a:effectLst>
                <a:outerShdw blurRad="38100" dist="38100" dir="2700000" algn="tl">
                  <a:srgbClr val="000000">
                    <a:alpha val="43137"/>
                  </a:srgbClr>
                </a:outerShdw>
              </a:effectLst>
              <a:cs typeface="SimSun" panose="02010600030101010101" pitchFamily="2" charset="-122"/>
            </a:endParaRPr>
          </a:p>
          <a:p>
            <a:pPr marL="403039" lvl="1" indent="0">
              <a:lnSpc>
                <a:spcPts val="2500"/>
              </a:lnSpc>
              <a:spcBef>
                <a:spcPts val="0"/>
              </a:spcBef>
              <a:buNone/>
            </a:pPr>
            <a:r>
              <a:rPr lang="pt-BR" altLang="zh-CN" dirty="0" smtClean="0"/>
              <a:t>@</a:t>
            </a:r>
            <a:r>
              <a:rPr lang="zh-CN" altLang="pt-BR" dirty="0"/>
              <a:t>将栈内的数据，读写到</a:t>
            </a:r>
            <a:r>
              <a:rPr lang="pt-BR" altLang="zh-CN" dirty="0"/>
              <a:t>R2</a:t>
            </a:r>
            <a:r>
              <a:rPr lang="zh-CN" altLang="pt-BR" dirty="0"/>
              <a:t>～</a:t>
            </a:r>
            <a:r>
              <a:rPr lang="pt-BR" altLang="zh-CN" dirty="0"/>
              <a:t>R7</a:t>
            </a:r>
            <a:r>
              <a:rPr lang="zh-CN" altLang="pt-BR" dirty="0"/>
              <a:t>、</a:t>
            </a:r>
            <a:r>
              <a:rPr lang="pt-BR" altLang="zh-CN" dirty="0"/>
              <a:t>R12</a:t>
            </a:r>
            <a:r>
              <a:rPr lang="zh-CN" altLang="pt-BR" dirty="0"/>
              <a:t>中，然后下一个地址成为栈</a:t>
            </a:r>
            <a:r>
              <a:rPr lang="zh-CN" altLang="pt-BR" dirty="0" smtClean="0"/>
              <a:t>顶</a:t>
            </a:r>
            <a:endParaRPr lang="en-US" altLang="zh-CN" dirty="0" smtClean="0"/>
          </a:p>
          <a:p>
            <a:pPr marL="403039" lvl="1" indent="0">
              <a:lnSpc>
                <a:spcPts val="2500"/>
              </a:lnSpc>
              <a:spcBef>
                <a:spcPts val="0"/>
              </a:spcBef>
              <a:buNone/>
            </a:pPr>
            <a:endParaRPr lang="zh-CN" altLang="pt-BR" dirty="0"/>
          </a:p>
          <a:p>
            <a:pPr marL="403039" lvl="1" indent="0">
              <a:lnSpc>
                <a:spcPts val="2500"/>
              </a:lnSpc>
              <a:spcBef>
                <a:spcPts val="0"/>
              </a:spcBef>
              <a:buNone/>
            </a:pPr>
            <a:endParaRPr lang="pt-BR" altLang="zh-CN" sz="1800" b="1" i="1" kern="0" dirty="0">
              <a:solidFill>
                <a:srgbClr val="4D4D4D"/>
              </a:solidFill>
              <a:effectLst>
                <a:outerShdw blurRad="38100" dist="38100" dir="2700000" algn="tl">
                  <a:srgbClr val="000000">
                    <a:alpha val="43137"/>
                  </a:srgbClr>
                </a:outerShdw>
              </a:effectLst>
              <a:cs typeface="SimSun" panose="02010600030101010101" pitchFamily="2" charset="-122"/>
            </a:endParaRPr>
          </a:p>
          <a:p>
            <a:pPr marL="403039" lvl="1" indent="0">
              <a:lnSpc>
                <a:spcPts val="2500"/>
              </a:lnSpc>
              <a:spcBef>
                <a:spcPts val="0"/>
              </a:spcBef>
              <a:buNone/>
            </a:pPr>
            <a:r>
              <a:rPr lang="pt-BR" altLang="zh-CN" dirty="0" smtClean="0"/>
              <a:t>@</a:t>
            </a:r>
            <a:r>
              <a:rPr lang="zh-CN" altLang="pt-BR" dirty="0"/>
              <a:t>将寄存器</a:t>
            </a:r>
            <a:r>
              <a:rPr lang="pt-BR" altLang="zh-CN" dirty="0"/>
              <a:t>R2</a:t>
            </a:r>
            <a:r>
              <a:rPr lang="zh-CN" altLang="pt-BR" dirty="0"/>
              <a:t>～</a:t>
            </a:r>
            <a:r>
              <a:rPr lang="pt-BR" altLang="zh-CN" dirty="0"/>
              <a:t>R7</a:t>
            </a:r>
            <a:r>
              <a:rPr lang="zh-CN" altLang="pt-BR" dirty="0"/>
              <a:t>、</a:t>
            </a:r>
            <a:r>
              <a:rPr lang="pt-BR" altLang="zh-CN" dirty="0"/>
              <a:t>R12</a:t>
            </a:r>
            <a:r>
              <a:rPr lang="zh-CN" altLang="pt-BR" dirty="0"/>
              <a:t>的值保存到</a:t>
            </a:r>
            <a:r>
              <a:rPr lang="pt-BR" altLang="zh-CN" dirty="0"/>
              <a:t>SP</a:t>
            </a:r>
            <a:r>
              <a:rPr lang="zh-CN" altLang="pt-BR" dirty="0"/>
              <a:t>指向的栈</a:t>
            </a:r>
            <a:r>
              <a:rPr lang="zh-CN" altLang="pt-BR" dirty="0" smtClean="0"/>
              <a:t>中</a:t>
            </a:r>
            <a:r>
              <a:rPr lang="zh-CN" altLang="en-US" dirty="0" smtClean="0"/>
              <a:t>，</a:t>
            </a:r>
            <a:r>
              <a:rPr lang="en-US" altLang="zh-CN" dirty="0"/>
              <a:t>SP</a:t>
            </a:r>
            <a:r>
              <a:rPr lang="zh-CN" altLang="en-US" dirty="0"/>
              <a:t>指向的是栈顶</a:t>
            </a:r>
            <a:endParaRPr lang="zh-CN" altLang="pt-BR" dirty="0"/>
          </a:p>
        </p:txBody>
      </p:sp>
      <p:sp>
        <p:nvSpPr>
          <p:cNvPr id="5" name="文本框 4"/>
          <p:cNvSpPr txBox="1"/>
          <p:nvPr/>
        </p:nvSpPr>
        <p:spPr>
          <a:xfrm>
            <a:off x="1219199" y="2490308"/>
            <a:ext cx="10240964" cy="369332"/>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LDMIA SP!,{R2-R7,R12}</a:t>
            </a:r>
          </a:p>
        </p:txBody>
      </p:sp>
      <p:sp>
        <p:nvSpPr>
          <p:cNvPr id="6" name="文本框 5"/>
          <p:cNvSpPr txBox="1"/>
          <p:nvPr/>
        </p:nvSpPr>
        <p:spPr>
          <a:xfrm>
            <a:off x="1219199" y="3487652"/>
            <a:ext cx="10240964" cy="369332"/>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STMIA SP!,{R2-R7,R12}</a:t>
            </a:r>
          </a:p>
        </p:txBody>
      </p:sp>
    </p:spTree>
    <p:extLst>
      <p:ext uri="{BB962C8B-B14F-4D97-AF65-F5344CB8AC3E}">
        <p14:creationId xmlns:p14="http://schemas.microsoft.com/office/powerpoint/2010/main" val="19279717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ARM</a:t>
            </a:r>
            <a:r>
              <a:rPr lang="zh-CN" altLang="en-US" dirty="0" smtClean="0"/>
              <a:t>寻址方式 </a:t>
            </a:r>
            <a:r>
              <a:rPr lang="en-US" altLang="zh-CN" dirty="0" smtClean="0"/>
              <a:t>(</a:t>
            </a:r>
            <a:r>
              <a:rPr lang="en-US" altLang="zh-CN" dirty="0" smtClean="0"/>
              <a:t>8)</a:t>
            </a:r>
            <a:endParaRPr lang="zh-CN" altLang="en-US" dirty="0"/>
          </a:p>
        </p:txBody>
      </p:sp>
      <p:sp>
        <p:nvSpPr>
          <p:cNvPr id="2" name="文本占位符 1"/>
          <p:cNvSpPr>
            <a:spLocks noGrp="1"/>
          </p:cNvSpPr>
          <p:nvPr>
            <p:ph type="body" sz="quarter" idx="10"/>
          </p:nvPr>
        </p:nvSpPr>
        <p:spPr/>
        <p:txBody>
          <a:bodyPr/>
          <a:lstStyle/>
          <a:p>
            <a:pPr marL="302279" lvl="1" indent="-302279">
              <a:lnSpc>
                <a:spcPts val="2500"/>
              </a:lnSpc>
              <a:spcBef>
                <a:spcPts val="0"/>
              </a:spcBef>
              <a:buFont typeface="Wingdings" panose="05000000000000000000" pitchFamily="2" charset="2"/>
              <a:buChar char="l"/>
            </a:pPr>
            <a:r>
              <a:rPr lang="zh-CN" altLang="en-US" sz="2199" dirty="0">
                <a:cs typeface="Huawei Sans" panose="020C0503030203020204" pitchFamily="34" charset="0"/>
              </a:rPr>
              <a:t>相对寻址</a:t>
            </a:r>
            <a:r>
              <a:rPr lang="zh-CN" altLang="en-US" sz="2199" dirty="0" smtClean="0">
                <a:cs typeface="Huawei Sans" panose="020C0503030203020204" pitchFamily="34" charset="0"/>
              </a:rPr>
              <a:t>：</a:t>
            </a:r>
            <a:endParaRPr lang="en-US" altLang="zh-CN" sz="2199" dirty="0">
              <a:cs typeface="Huawei Sans" panose="020C0503030203020204" pitchFamily="34" charset="0"/>
            </a:endParaRPr>
          </a:p>
          <a:p>
            <a:pPr marL="651339" lvl="2" indent="-302279">
              <a:lnSpc>
                <a:spcPts val="2500"/>
              </a:lnSpc>
              <a:spcBef>
                <a:spcPts val="0"/>
              </a:spcBef>
              <a:buFont typeface="Wingdings" panose="05000000000000000000" pitchFamily="2" charset="2"/>
              <a:buChar char="p"/>
            </a:pPr>
            <a:r>
              <a:rPr lang="zh-CN" altLang="zh-CN" dirty="0"/>
              <a:t>即读取指令本身在内存中的地址。是相对于</a:t>
            </a:r>
            <a:r>
              <a:rPr lang="en-US" altLang="zh-CN" dirty="0"/>
              <a:t>PC</a:t>
            </a:r>
            <a:r>
              <a:rPr lang="zh-CN" altLang="zh-CN" dirty="0"/>
              <a:t>内指令地址偏移后的地址。由程序计数器</a:t>
            </a:r>
            <a:r>
              <a:rPr lang="en-US" altLang="zh-CN" dirty="0"/>
              <a:t>PC</a:t>
            </a:r>
            <a:r>
              <a:rPr lang="zh-CN" altLang="zh-CN" dirty="0"/>
              <a:t>提供基准地址，指令中的地址码字段作为偏移量，两者相加后得到的地址即为操作数的</a:t>
            </a:r>
            <a:r>
              <a:rPr lang="zh-CN" altLang="zh-CN" dirty="0" smtClean="0"/>
              <a:t>有效地址</a:t>
            </a:r>
            <a:endParaRPr lang="en-US" altLang="zh-CN" dirty="0" smtClean="0"/>
          </a:p>
          <a:p>
            <a:pPr marL="349060" lvl="2" indent="0">
              <a:lnSpc>
                <a:spcPts val="2500"/>
              </a:lnSpc>
              <a:spcBef>
                <a:spcPts val="0"/>
              </a:spcBef>
              <a:buNone/>
            </a:pPr>
            <a:r>
              <a:rPr lang="zh-CN" altLang="en-US" sz="1800" b="1" i="1" kern="0" dirty="0">
                <a:solidFill>
                  <a:srgbClr val="4D4D4D"/>
                </a:solidFill>
                <a:effectLst>
                  <a:outerShdw blurRad="38100" dist="38100" dir="2700000" algn="tl">
                    <a:srgbClr val="000000">
                      <a:alpha val="43137"/>
                    </a:srgbClr>
                  </a:outerShdw>
                </a:effectLst>
                <a:cs typeface="SimSun" panose="02010600030101010101" pitchFamily="2" charset="-122"/>
              </a:rPr>
              <a:t>例如</a:t>
            </a:r>
            <a:r>
              <a:rPr lang="zh-CN" altLang="en-US" sz="1800" b="1" i="1" kern="0" dirty="0" smtClean="0">
                <a:solidFill>
                  <a:srgbClr val="4D4D4D"/>
                </a:solidFill>
                <a:effectLst>
                  <a:outerShdw blurRad="38100" dist="38100" dir="2700000" algn="tl">
                    <a:srgbClr val="000000">
                      <a:alpha val="43137"/>
                    </a:srgbClr>
                  </a:outerShdw>
                </a:effectLst>
                <a:cs typeface="SimSun" panose="02010600030101010101" pitchFamily="2" charset="-122"/>
              </a:rPr>
              <a:t>：</a:t>
            </a:r>
            <a:endParaRPr lang="en-US" altLang="zh-CN" sz="1800" b="1" i="1" kern="0" dirty="0">
              <a:solidFill>
                <a:srgbClr val="4D4D4D"/>
              </a:solidFill>
              <a:effectLst>
                <a:outerShdw blurRad="38100" dist="38100" dir="2700000" algn="tl">
                  <a:srgbClr val="000000">
                    <a:alpha val="43137"/>
                  </a:srgbClr>
                </a:outerShdw>
              </a:effectLst>
              <a:cs typeface="SimSun" panose="02010600030101010101" pitchFamily="2" charset="-122"/>
            </a:endParaRPr>
          </a:p>
        </p:txBody>
      </p:sp>
      <p:sp>
        <p:nvSpPr>
          <p:cNvPr id="4" name="文本框 3"/>
          <p:cNvSpPr txBox="1"/>
          <p:nvPr/>
        </p:nvSpPr>
        <p:spPr>
          <a:xfrm>
            <a:off x="1174866" y="2471989"/>
            <a:ext cx="10285298" cy="2031325"/>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BL   ROUTE1    			@</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调用到 </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ROUTE1 </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子程序</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BEQ LOOP       			@</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条件跳转到 </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LOOP </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标号处</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LOOP MOV R2,#2</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ROUTE1</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p>
        </p:txBody>
      </p:sp>
    </p:spTree>
    <p:extLst>
      <p:ext uri="{BB962C8B-B14F-4D97-AF65-F5344CB8AC3E}">
        <p14:creationId xmlns:p14="http://schemas.microsoft.com/office/powerpoint/2010/main" val="39179204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3"/>
          <p:cNvSpPr>
            <a:spLocks noGrp="1"/>
          </p:cNvSpPr>
          <p:nvPr>
            <p:ph type="body" sz="quarter" idx="10"/>
          </p:nvPr>
        </p:nvSpPr>
        <p:spPr/>
        <p:txBody>
          <a:bodyPr/>
          <a:lstStyle/>
          <a:p>
            <a:r>
              <a:rPr lang="zh-CN" altLang="en-US" dirty="0" smtClean="0">
                <a:solidFill>
                  <a:schemeClr val="bg1">
                    <a:lumMod val="65000"/>
                  </a:schemeClr>
                </a:solidFill>
              </a:rPr>
              <a:t>基于</a:t>
            </a:r>
            <a:r>
              <a:rPr lang="en-US" altLang="zh-CN" dirty="0" smtClean="0">
                <a:solidFill>
                  <a:schemeClr val="bg1">
                    <a:lumMod val="65000"/>
                  </a:schemeClr>
                </a:solidFill>
              </a:rPr>
              <a:t>ARMv8</a:t>
            </a:r>
            <a:r>
              <a:rPr lang="zh-CN" altLang="en-US" dirty="0" smtClean="0">
                <a:solidFill>
                  <a:schemeClr val="bg1">
                    <a:lumMod val="65000"/>
                  </a:schemeClr>
                </a:solidFill>
              </a:rPr>
              <a:t>架构的处理器体系结构</a:t>
            </a:r>
            <a:endParaRPr lang="en-US" altLang="zh-CN" dirty="0" smtClean="0">
              <a:solidFill>
                <a:schemeClr val="bg1">
                  <a:lumMod val="65000"/>
                </a:schemeClr>
              </a:solidFill>
            </a:endParaRPr>
          </a:p>
          <a:p>
            <a:r>
              <a:rPr lang="zh-CN" altLang="en-US" dirty="0" smtClean="0">
                <a:solidFill>
                  <a:schemeClr val="bg1">
                    <a:lumMod val="65000"/>
                  </a:schemeClr>
                </a:solidFill>
                <a:sym typeface="+mn-lt"/>
              </a:rPr>
              <a:t>基于</a:t>
            </a:r>
            <a:r>
              <a:rPr lang="en-US" altLang="zh-CN" dirty="0" smtClean="0">
                <a:solidFill>
                  <a:schemeClr val="bg1">
                    <a:lumMod val="65000"/>
                  </a:schemeClr>
                </a:solidFill>
                <a:sym typeface="+mn-lt"/>
              </a:rPr>
              <a:t>ARMv8</a:t>
            </a:r>
            <a:r>
              <a:rPr lang="zh-CN" altLang="en-US" dirty="0" smtClean="0">
                <a:solidFill>
                  <a:schemeClr val="bg1">
                    <a:lumMod val="65000"/>
                  </a:schemeClr>
                </a:solidFill>
                <a:sym typeface="+mn-lt"/>
              </a:rPr>
              <a:t>架构的鲲鹏处理器</a:t>
            </a:r>
            <a:endParaRPr lang="en-US" altLang="zh-CN" dirty="0" smtClean="0">
              <a:solidFill>
                <a:schemeClr val="bg1">
                  <a:lumMod val="65000"/>
                </a:schemeClr>
              </a:solidFill>
              <a:sym typeface="+mn-lt"/>
            </a:endParaRPr>
          </a:p>
          <a:p>
            <a:r>
              <a:rPr lang="en-US" altLang="zh-CN" dirty="0" smtClean="0">
                <a:solidFill>
                  <a:schemeClr val="bg1">
                    <a:lumMod val="65000"/>
                  </a:schemeClr>
                </a:solidFill>
              </a:rPr>
              <a:t>ARM</a:t>
            </a:r>
            <a:r>
              <a:rPr lang="zh-CN" altLang="en-US" dirty="0" smtClean="0">
                <a:solidFill>
                  <a:schemeClr val="bg1">
                    <a:lumMod val="65000"/>
                  </a:schemeClr>
                </a:solidFill>
              </a:rPr>
              <a:t>寻址方式</a:t>
            </a:r>
            <a:endParaRPr lang="en-US" altLang="zh-CN" dirty="0" smtClean="0">
              <a:solidFill>
                <a:schemeClr val="bg1">
                  <a:lumMod val="65000"/>
                </a:schemeClr>
              </a:solidFill>
            </a:endParaRPr>
          </a:p>
          <a:p>
            <a:r>
              <a:rPr lang="en-US" altLang="zh-CN" b="1" dirty="0" smtClean="0">
                <a:sym typeface="+mn-lt"/>
              </a:rPr>
              <a:t>ARM</a:t>
            </a:r>
            <a:r>
              <a:rPr lang="zh-CN" altLang="en-US" b="1" dirty="0" smtClean="0">
                <a:sym typeface="+mn-lt"/>
              </a:rPr>
              <a:t>指令集</a:t>
            </a:r>
            <a:endParaRPr lang="en-US" altLang="zh-CN" b="1" dirty="0" smtClean="0">
              <a:sym typeface="+mn-lt"/>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伪指令</a:t>
            </a:r>
            <a:endParaRPr lang="en-US" altLang="zh-CN" dirty="0" smtClean="0">
              <a:solidFill>
                <a:schemeClr val="bg1">
                  <a:lumMod val="65000"/>
                </a:schemeClr>
              </a:solidFill>
              <a:sym typeface="+mn-lt"/>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汇编语言程序结构</a:t>
            </a:r>
            <a:endParaRPr lang="en-US" altLang="zh-CN" dirty="0" smtClean="0">
              <a:solidFill>
                <a:schemeClr val="bg1">
                  <a:lumMod val="65000"/>
                </a:schemeClr>
              </a:solidFill>
              <a:sym typeface="+mn-lt"/>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编译与调试工具</a:t>
            </a:r>
            <a:endParaRPr lang="en-US" altLang="zh-CN" dirty="0">
              <a:solidFill>
                <a:schemeClr val="bg1">
                  <a:lumMod val="65000"/>
                </a:schemeClr>
              </a:solidFill>
              <a:sym typeface="+mn-lt"/>
            </a:endParaRPr>
          </a:p>
        </p:txBody>
      </p:sp>
    </p:spTree>
    <p:extLst>
      <p:ext uri="{BB962C8B-B14F-4D97-AF65-F5344CB8AC3E}">
        <p14:creationId xmlns:p14="http://schemas.microsoft.com/office/powerpoint/2010/main" val="16251885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sym typeface="+mn-lt"/>
              </a:rPr>
              <a:t>ARM</a:t>
            </a:r>
            <a:r>
              <a:rPr lang="zh-CN" altLang="en-US" dirty="0" smtClean="0">
                <a:sym typeface="+mn-lt"/>
              </a:rPr>
              <a:t>指令集 </a:t>
            </a:r>
            <a:r>
              <a:rPr lang="en-US" altLang="zh-CN" dirty="0" smtClean="0">
                <a:sym typeface="+mn-lt"/>
              </a:rPr>
              <a:t>(1)</a:t>
            </a:r>
            <a:endParaRPr lang="en-US" altLang="zh-CN" dirty="0">
              <a:sym typeface="+mn-lt"/>
            </a:endParaRPr>
          </a:p>
        </p:txBody>
      </p:sp>
      <p:sp>
        <p:nvSpPr>
          <p:cNvPr id="2" name="文本占位符 1"/>
          <p:cNvSpPr>
            <a:spLocks noGrp="1"/>
          </p:cNvSpPr>
          <p:nvPr>
            <p:ph type="body" sz="quarter" idx="10"/>
          </p:nvPr>
        </p:nvSpPr>
        <p:spPr/>
        <p:txBody>
          <a:bodyPr/>
          <a:lstStyle/>
          <a:p>
            <a:pPr>
              <a:lnSpc>
                <a:spcPts val="3000"/>
              </a:lnSpc>
              <a:spcBef>
                <a:spcPts val="0"/>
              </a:spcBef>
            </a:pPr>
            <a:r>
              <a:rPr lang="zh-CN" altLang="en-US" dirty="0"/>
              <a:t> </a:t>
            </a:r>
            <a:r>
              <a:rPr lang="en-US" altLang="zh-CN" dirty="0" smtClean="0"/>
              <a:t>GNU ARM</a:t>
            </a:r>
            <a:r>
              <a:rPr lang="zh-CN" altLang="en-US" dirty="0" smtClean="0"/>
              <a:t>汇编语言语法格式：</a:t>
            </a:r>
            <a:endParaRPr lang="en-US" altLang="zh-CN" dirty="0" smtClean="0"/>
          </a:p>
          <a:p>
            <a:pPr marL="403039" lvl="1" indent="0">
              <a:lnSpc>
                <a:spcPts val="3000"/>
              </a:lnSpc>
              <a:spcBef>
                <a:spcPts val="0"/>
              </a:spcBef>
              <a:buNone/>
            </a:pPr>
            <a:endParaRPr lang="en-US" altLang="zh-CN" b="1" dirty="0">
              <a:effectLst>
                <a:outerShdw blurRad="38100" dist="38100" dir="2700000" algn="tl">
                  <a:srgbClr val="000000">
                    <a:alpha val="43137"/>
                  </a:srgbClr>
                </a:outerShdw>
              </a:effectLst>
            </a:endParaRPr>
          </a:p>
          <a:p>
            <a:pPr lvl="1">
              <a:lnSpc>
                <a:spcPts val="3000"/>
              </a:lnSpc>
              <a:spcBef>
                <a:spcPts val="0"/>
              </a:spcBef>
            </a:pPr>
            <a:r>
              <a:rPr lang="en-US" altLang="zh-CN" sz="1800" dirty="0"/>
              <a:t>instruction</a:t>
            </a:r>
            <a:r>
              <a:rPr lang="zh-CN" altLang="en-US" sz="1800" dirty="0"/>
              <a:t>伪指令</a:t>
            </a:r>
          </a:p>
          <a:p>
            <a:pPr lvl="1">
              <a:lnSpc>
                <a:spcPts val="3000"/>
              </a:lnSpc>
              <a:spcBef>
                <a:spcPts val="0"/>
              </a:spcBef>
            </a:pPr>
            <a:r>
              <a:rPr lang="en-US" altLang="zh-CN" sz="1800" dirty="0" smtClean="0"/>
              <a:t>directive</a:t>
            </a:r>
            <a:r>
              <a:rPr lang="zh-CN" altLang="en-US" sz="1800" dirty="0"/>
              <a:t>伪操作</a:t>
            </a:r>
          </a:p>
          <a:p>
            <a:pPr lvl="1">
              <a:lnSpc>
                <a:spcPts val="3000"/>
              </a:lnSpc>
              <a:spcBef>
                <a:spcPts val="0"/>
              </a:spcBef>
            </a:pPr>
            <a:r>
              <a:rPr lang="en-US" altLang="zh-CN" sz="1800" dirty="0" smtClean="0"/>
              <a:t>pseudo-instruction</a:t>
            </a:r>
            <a:r>
              <a:rPr lang="zh-CN" altLang="en-US" sz="1800" dirty="0"/>
              <a:t>伪指令</a:t>
            </a:r>
          </a:p>
          <a:p>
            <a:pPr lvl="1">
              <a:lnSpc>
                <a:spcPts val="3000"/>
              </a:lnSpc>
              <a:spcBef>
                <a:spcPts val="0"/>
              </a:spcBef>
            </a:pPr>
            <a:r>
              <a:rPr lang="en-US" altLang="zh-CN" sz="1800" dirty="0" smtClean="0"/>
              <a:t>&lt;</a:t>
            </a:r>
            <a:r>
              <a:rPr lang="en-US" altLang="zh-CN" sz="1800" dirty="0"/>
              <a:t>label&gt;: </a:t>
            </a:r>
            <a:r>
              <a:rPr lang="zh-CN" altLang="en-US" sz="1800" dirty="0"/>
              <a:t>为标号</a:t>
            </a:r>
            <a:r>
              <a:rPr lang="en-US" altLang="zh-CN" sz="1800" dirty="0"/>
              <a:t>, </a:t>
            </a:r>
            <a:r>
              <a:rPr lang="en-US" altLang="zh-CN" sz="1800" dirty="0" smtClean="0"/>
              <a:t>GNU ARM</a:t>
            </a:r>
            <a:r>
              <a:rPr lang="zh-CN" altLang="en-US" sz="1800" dirty="0" smtClean="0"/>
              <a:t>汇编</a:t>
            </a:r>
            <a:r>
              <a:rPr lang="zh-CN" altLang="en-US" sz="1800" dirty="0"/>
              <a:t>中，任何以冒号结尾的标识符都被认为是一个标号，而不一定非要在一行的</a:t>
            </a:r>
            <a:r>
              <a:rPr lang="zh-CN" altLang="en-US" sz="1800" dirty="0" smtClean="0"/>
              <a:t>开始</a:t>
            </a:r>
            <a:endParaRPr lang="zh-CN" altLang="en-US" sz="1800" dirty="0"/>
          </a:p>
          <a:p>
            <a:pPr lvl="1">
              <a:lnSpc>
                <a:spcPts val="3000"/>
              </a:lnSpc>
              <a:spcBef>
                <a:spcPts val="0"/>
              </a:spcBef>
            </a:pPr>
            <a:r>
              <a:rPr lang="en-US" altLang="zh-CN" sz="1800" dirty="0" smtClean="0"/>
              <a:t>comment</a:t>
            </a:r>
            <a:r>
              <a:rPr lang="zh-CN" altLang="en-US" sz="1800" dirty="0"/>
              <a:t>为语句的</a:t>
            </a:r>
            <a:r>
              <a:rPr lang="zh-CN" altLang="en-US" sz="1800" dirty="0" smtClean="0"/>
              <a:t>注释</a:t>
            </a:r>
            <a:endParaRPr lang="en-US" altLang="zh-CN" sz="1800" dirty="0" smtClean="0"/>
          </a:p>
          <a:p>
            <a:pPr marL="403039" lvl="1" indent="0">
              <a:lnSpc>
                <a:spcPts val="3000"/>
              </a:lnSpc>
              <a:spcBef>
                <a:spcPts val="0"/>
              </a:spcBef>
              <a:buNone/>
            </a:pPr>
            <a:r>
              <a:rPr lang="zh-CN" altLang="en-US" sz="1800" dirty="0"/>
              <a:t>注意</a:t>
            </a:r>
            <a:r>
              <a:rPr lang="zh-CN" altLang="en-US" sz="1800" dirty="0" smtClean="0"/>
              <a:t>：</a:t>
            </a:r>
            <a:endParaRPr lang="en-US" altLang="zh-CN" sz="1800" dirty="0" smtClean="0"/>
          </a:p>
          <a:p>
            <a:pPr lvl="2">
              <a:lnSpc>
                <a:spcPts val="3000"/>
              </a:lnSpc>
              <a:spcBef>
                <a:spcPts val="0"/>
              </a:spcBef>
            </a:pPr>
            <a:r>
              <a:rPr lang="en-US" altLang="zh-CN" sz="1800" dirty="0" smtClean="0"/>
              <a:t>ARM</a:t>
            </a:r>
            <a:r>
              <a:rPr lang="zh-CN" altLang="en-US" sz="1800" dirty="0"/>
              <a:t>指令，伪指令，伪操作，寄存器名可以全部为大写字母，也可全部为小写字母，但不可大小写混用</a:t>
            </a:r>
            <a:r>
              <a:rPr lang="zh-CN" altLang="en-US" sz="1800" dirty="0" smtClean="0"/>
              <a:t>。</a:t>
            </a:r>
            <a:endParaRPr lang="en-US" altLang="zh-CN" sz="1800" dirty="0" smtClean="0"/>
          </a:p>
          <a:p>
            <a:pPr lvl="2">
              <a:lnSpc>
                <a:spcPts val="3000"/>
              </a:lnSpc>
              <a:spcBef>
                <a:spcPts val="0"/>
              </a:spcBef>
            </a:pPr>
            <a:r>
              <a:rPr lang="zh-CN" altLang="en-US" sz="1800" dirty="0" smtClean="0"/>
              <a:t>如果</a:t>
            </a:r>
            <a:r>
              <a:rPr lang="zh-CN" altLang="en-US" sz="1800" dirty="0"/>
              <a:t>语句太长，可以将一条语句分几行来书写，在行末用“</a:t>
            </a:r>
            <a:r>
              <a:rPr lang="en-US" altLang="zh-CN" sz="1800" dirty="0"/>
              <a:t>\”</a:t>
            </a:r>
            <a:r>
              <a:rPr lang="zh-CN" altLang="en-US" sz="1800" dirty="0"/>
              <a:t>表示</a:t>
            </a:r>
            <a:r>
              <a:rPr lang="zh-CN" altLang="en-US" sz="1800" dirty="0" smtClean="0"/>
              <a:t>换行 </a:t>
            </a:r>
            <a:r>
              <a:rPr lang="en-US" altLang="zh-CN" sz="1800" dirty="0" smtClean="0"/>
              <a:t>(</a:t>
            </a:r>
            <a:r>
              <a:rPr lang="zh-CN" altLang="en-US" sz="1800" dirty="0" smtClean="0"/>
              <a:t>即</a:t>
            </a:r>
            <a:r>
              <a:rPr lang="zh-CN" altLang="en-US" sz="1800" dirty="0"/>
              <a:t>下一行与本行为同一</a:t>
            </a:r>
            <a:r>
              <a:rPr lang="zh-CN" altLang="en-US" sz="1800" dirty="0" smtClean="0"/>
              <a:t>语句</a:t>
            </a:r>
            <a:r>
              <a:rPr lang="en-US" altLang="zh-CN" sz="1800" dirty="0" smtClean="0"/>
              <a:t>)</a:t>
            </a:r>
            <a:r>
              <a:rPr lang="zh-CN" altLang="en-US" sz="1800" dirty="0" smtClean="0"/>
              <a:t>，“</a:t>
            </a:r>
            <a:r>
              <a:rPr lang="en-US" altLang="zh-CN" sz="1800" dirty="0" smtClean="0"/>
              <a:t>\”</a:t>
            </a:r>
            <a:r>
              <a:rPr lang="zh-CN" altLang="en-US" sz="1800" dirty="0"/>
              <a:t>后不能有任何字符，包含空格和</a:t>
            </a:r>
            <a:r>
              <a:rPr lang="zh-CN" altLang="en-US" sz="1800" dirty="0" smtClean="0"/>
              <a:t>制表符 </a:t>
            </a:r>
            <a:r>
              <a:rPr lang="en-US" altLang="zh-CN" sz="1800" dirty="0" smtClean="0"/>
              <a:t>(Tab)</a:t>
            </a:r>
            <a:r>
              <a:rPr lang="zh-CN" altLang="en-US" sz="1800" dirty="0" smtClean="0"/>
              <a:t>。</a:t>
            </a:r>
          </a:p>
        </p:txBody>
      </p:sp>
      <p:sp>
        <p:nvSpPr>
          <p:cNvPr id="4" name="文本框 3"/>
          <p:cNvSpPr txBox="1"/>
          <p:nvPr/>
        </p:nvSpPr>
        <p:spPr>
          <a:xfrm>
            <a:off x="1219200" y="1553741"/>
            <a:ext cx="10240964" cy="369332"/>
          </a:xfrm>
          <a:prstGeom prst="rect">
            <a:avLst/>
          </a:prstGeom>
          <a:solidFill>
            <a:schemeClr val="bg1">
              <a:lumMod val="85000"/>
            </a:schemeClr>
          </a:solidFill>
        </p:spPr>
        <p:txBody>
          <a:bodyPr wrap="square" rtlCol="0">
            <a:spAutoFit/>
          </a:bodyPr>
          <a:lstStyle/>
          <a:p>
            <a:r>
              <a:rPr lang="en-US" altLang="zh-CN" b="1" dirty="0">
                <a:effectLst>
                  <a:outerShdw blurRad="38100" dist="38100" dir="2700000" algn="tl">
                    <a:srgbClr val="000000">
                      <a:alpha val="43137"/>
                    </a:srgbClr>
                  </a:outerShdw>
                </a:effectLst>
              </a:rPr>
              <a:t>[&lt;label&gt;:][&lt;instruction or directive or pseudo-instruction&gt;} @comment</a:t>
            </a:r>
            <a:endPar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Tree>
    <p:extLst>
      <p:ext uri="{BB962C8B-B14F-4D97-AF65-F5344CB8AC3E}">
        <p14:creationId xmlns:p14="http://schemas.microsoft.com/office/powerpoint/2010/main" val="3855070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sym typeface="+mn-lt"/>
              </a:rPr>
              <a:t>ARM</a:t>
            </a:r>
            <a:r>
              <a:rPr lang="zh-CN" altLang="en-US" dirty="0" smtClean="0">
                <a:sym typeface="+mn-lt"/>
              </a:rPr>
              <a:t>指令集 </a:t>
            </a:r>
            <a:r>
              <a:rPr lang="en-US" altLang="zh-CN" dirty="0" smtClean="0">
                <a:sym typeface="+mn-lt"/>
              </a:rPr>
              <a:t>(2)</a:t>
            </a:r>
            <a:endParaRPr lang="en-US" altLang="zh-CN" dirty="0">
              <a:sym typeface="+mn-lt"/>
            </a:endParaRPr>
          </a:p>
        </p:txBody>
      </p:sp>
      <p:sp>
        <p:nvSpPr>
          <p:cNvPr id="2" name="文本占位符 1"/>
          <p:cNvSpPr>
            <a:spLocks noGrp="1"/>
          </p:cNvSpPr>
          <p:nvPr>
            <p:ph type="body" sz="quarter" idx="10"/>
          </p:nvPr>
        </p:nvSpPr>
        <p:spPr/>
        <p:txBody>
          <a:bodyPr/>
          <a:lstStyle/>
          <a:p>
            <a:pPr>
              <a:lnSpc>
                <a:spcPts val="3000"/>
              </a:lnSpc>
              <a:spcBef>
                <a:spcPts val="0"/>
              </a:spcBef>
            </a:pPr>
            <a:r>
              <a:rPr lang="zh-CN" altLang="en-US" dirty="0"/>
              <a:t> </a:t>
            </a:r>
            <a:r>
              <a:rPr lang="en-US" altLang="zh-CN" dirty="0" smtClean="0"/>
              <a:t>GNU ARM</a:t>
            </a:r>
            <a:r>
              <a:rPr lang="zh-CN" altLang="en-US" dirty="0" smtClean="0"/>
              <a:t>汇编语言语法格式：</a:t>
            </a:r>
            <a:endParaRPr lang="en-US" altLang="zh-CN" dirty="0" smtClean="0"/>
          </a:p>
          <a:p>
            <a:pPr lvl="1"/>
            <a:r>
              <a:rPr lang="zh-CN" altLang="en-US" dirty="0"/>
              <a:t>局部变量定义的语法格式：</a:t>
            </a:r>
            <a:r>
              <a:rPr lang="en-US" altLang="zh-CN" b="1" dirty="0">
                <a:effectLst>
                  <a:outerShdw blurRad="38100" dist="38100" dir="2700000" algn="tl">
                    <a:srgbClr val="000000">
                      <a:alpha val="43137"/>
                    </a:srgbClr>
                  </a:outerShdw>
                </a:effectLst>
              </a:rPr>
              <a:t>N{routname}</a:t>
            </a:r>
          </a:p>
          <a:p>
            <a:pPr lvl="2">
              <a:lnSpc>
                <a:spcPts val="3000"/>
              </a:lnSpc>
              <a:spcBef>
                <a:spcPts val="0"/>
              </a:spcBef>
            </a:pPr>
            <a:r>
              <a:rPr lang="en-US" altLang="zh-CN" sz="1600" dirty="0" smtClean="0"/>
              <a:t>N</a:t>
            </a:r>
            <a:r>
              <a:rPr lang="zh-CN" altLang="en-US" sz="1600" dirty="0"/>
              <a:t>：为</a:t>
            </a:r>
            <a:r>
              <a:rPr lang="en-US" altLang="zh-CN" sz="1600" dirty="0"/>
              <a:t>0~99</a:t>
            </a:r>
            <a:r>
              <a:rPr lang="zh-CN" altLang="en-US" sz="1600" dirty="0"/>
              <a:t>之间的数字。</a:t>
            </a:r>
          </a:p>
          <a:p>
            <a:pPr lvl="2">
              <a:lnSpc>
                <a:spcPts val="3000"/>
              </a:lnSpc>
              <a:spcBef>
                <a:spcPts val="0"/>
              </a:spcBef>
            </a:pPr>
            <a:r>
              <a:rPr lang="en-US" altLang="zh-CN" sz="1600" dirty="0" smtClean="0"/>
              <a:t>routname</a:t>
            </a:r>
            <a:r>
              <a:rPr lang="zh-CN" altLang="en-US" sz="1600" dirty="0"/>
              <a:t>：当前局部范围的名称（为符号），通常为该变量作用范围的</a:t>
            </a:r>
            <a:r>
              <a:rPr lang="zh-CN" altLang="en-US" sz="1600" dirty="0" smtClean="0"/>
              <a:t>名称 </a:t>
            </a:r>
            <a:r>
              <a:rPr lang="en-US" altLang="zh-CN" sz="1600" dirty="0" smtClean="0"/>
              <a:t>(</a:t>
            </a:r>
            <a:r>
              <a:rPr lang="zh-CN" altLang="en-US" sz="1600" dirty="0" smtClean="0"/>
              <a:t>用</a:t>
            </a:r>
            <a:r>
              <a:rPr lang="en-US" altLang="zh-CN" sz="1600" dirty="0"/>
              <a:t>ROUT</a:t>
            </a:r>
            <a:r>
              <a:rPr lang="zh-CN" altLang="en-US" sz="1600" dirty="0"/>
              <a:t>伪操作定义</a:t>
            </a:r>
            <a:r>
              <a:rPr lang="zh-CN" altLang="en-US" sz="1600" dirty="0" smtClean="0"/>
              <a:t>的</a:t>
            </a:r>
            <a:r>
              <a:rPr lang="en-US" altLang="zh-CN" sz="1600" dirty="0" smtClean="0"/>
              <a:t>)</a:t>
            </a:r>
          </a:p>
          <a:p>
            <a:pPr lvl="1"/>
            <a:r>
              <a:rPr lang="zh-CN" altLang="en-US" dirty="0"/>
              <a:t>局部变量引用的语法格式：</a:t>
            </a:r>
            <a:r>
              <a:rPr lang="en-US" altLang="zh-CN" b="1" dirty="0">
                <a:effectLst>
                  <a:outerShdw blurRad="38100" dist="38100" dir="2700000" algn="tl">
                    <a:srgbClr val="000000">
                      <a:alpha val="43137"/>
                    </a:srgbClr>
                  </a:outerShdw>
                </a:effectLst>
              </a:rPr>
              <a:t>%{F|B}{A|T}N{routname}</a:t>
            </a:r>
          </a:p>
          <a:p>
            <a:pPr lvl="2">
              <a:lnSpc>
                <a:spcPts val="3000"/>
              </a:lnSpc>
              <a:spcBef>
                <a:spcPts val="0"/>
              </a:spcBef>
            </a:pPr>
            <a:r>
              <a:rPr lang="en-US" altLang="zh-CN" dirty="0"/>
              <a:t>%</a:t>
            </a:r>
            <a:r>
              <a:rPr lang="zh-CN" altLang="en-US" dirty="0"/>
              <a:t>：表示引用操作</a:t>
            </a:r>
          </a:p>
          <a:p>
            <a:pPr lvl="2">
              <a:lnSpc>
                <a:spcPts val="3000"/>
              </a:lnSpc>
              <a:spcBef>
                <a:spcPts val="0"/>
              </a:spcBef>
            </a:pPr>
            <a:r>
              <a:rPr lang="en-US" altLang="zh-CN" sz="1600" dirty="0" smtClean="0"/>
              <a:t>N</a:t>
            </a:r>
            <a:r>
              <a:rPr lang="zh-CN" altLang="en-US" sz="1600" dirty="0"/>
              <a:t>：为局部变量的数字号</a:t>
            </a:r>
          </a:p>
          <a:p>
            <a:pPr lvl="2">
              <a:lnSpc>
                <a:spcPts val="3000"/>
              </a:lnSpc>
              <a:spcBef>
                <a:spcPts val="0"/>
              </a:spcBef>
            </a:pPr>
            <a:r>
              <a:rPr lang="en-US" altLang="zh-CN" sz="1600" dirty="0" smtClean="0"/>
              <a:t>routname</a:t>
            </a:r>
            <a:r>
              <a:rPr lang="zh-CN" altLang="en-US" sz="1600" dirty="0"/>
              <a:t>：为当前作用范围的名称（用</a:t>
            </a:r>
            <a:r>
              <a:rPr lang="en-US" altLang="zh-CN" sz="1600" dirty="0"/>
              <a:t>ROUT</a:t>
            </a:r>
            <a:r>
              <a:rPr lang="zh-CN" altLang="en-US" sz="1600" dirty="0"/>
              <a:t>伪操作定义的）</a:t>
            </a:r>
          </a:p>
          <a:p>
            <a:pPr lvl="2">
              <a:lnSpc>
                <a:spcPts val="3000"/>
              </a:lnSpc>
              <a:spcBef>
                <a:spcPts val="0"/>
              </a:spcBef>
            </a:pPr>
            <a:r>
              <a:rPr lang="en-US" altLang="zh-CN" sz="1600" dirty="0" smtClean="0"/>
              <a:t>F</a:t>
            </a:r>
            <a:r>
              <a:rPr lang="zh-CN" altLang="en-US" sz="1600" dirty="0"/>
              <a:t>：指示编译器只向前搜索</a:t>
            </a:r>
          </a:p>
          <a:p>
            <a:pPr lvl="2">
              <a:lnSpc>
                <a:spcPts val="3000"/>
              </a:lnSpc>
              <a:spcBef>
                <a:spcPts val="0"/>
              </a:spcBef>
            </a:pPr>
            <a:r>
              <a:rPr lang="en-US" altLang="zh-CN" sz="1600" dirty="0" smtClean="0"/>
              <a:t>B</a:t>
            </a:r>
            <a:r>
              <a:rPr lang="zh-CN" altLang="en-US" sz="1600" dirty="0"/>
              <a:t>：指示编译器只向后搜索</a:t>
            </a:r>
          </a:p>
          <a:p>
            <a:pPr lvl="2">
              <a:lnSpc>
                <a:spcPts val="3000"/>
              </a:lnSpc>
              <a:spcBef>
                <a:spcPts val="0"/>
              </a:spcBef>
            </a:pPr>
            <a:r>
              <a:rPr lang="en-US" altLang="zh-CN" sz="1600" dirty="0" smtClean="0"/>
              <a:t>A</a:t>
            </a:r>
            <a:r>
              <a:rPr lang="zh-CN" altLang="en-US" sz="1600" dirty="0"/>
              <a:t>：指示编译器搜索宏的所有嵌套层次</a:t>
            </a:r>
          </a:p>
          <a:p>
            <a:pPr lvl="2">
              <a:lnSpc>
                <a:spcPts val="3000"/>
              </a:lnSpc>
              <a:spcBef>
                <a:spcPts val="0"/>
              </a:spcBef>
            </a:pPr>
            <a:r>
              <a:rPr lang="en-US" altLang="zh-CN" sz="1600" dirty="0" smtClean="0"/>
              <a:t>T</a:t>
            </a:r>
            <a:r>
              <a:rPr lang="zh-CN" altLang="en-US" sz="1600" dirty="0"/>
              <a:t>：指示编译器搜索宏的当前层次</a:t>
            </a:r>
            <a:endParaRPr lang="en-US" altLang="zh-CN" sz="1600" dirty="0"/>
          </a:p>
        </p:txBody>
      </p:sp>
    </p:spTree>
    <p:extLst>
      <p:ext uri="{BB962C8B-B14F-4D97-AF65-F5344CB8AC3E}">
        <p14:creationId xmlns:p14="http://schemas.microsoft.com/office/powerpoint/2010/main" val="3622259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sym typeface="+mn-lt"/>
              </a:rPr>
              <a:t>ARM</a:t>
            </a:r>
            <a:r>
              <a:rPr lang="zh-CN" altLang="en-US" dirty="0" smtClean="0">
                <a:sym typeface="+mn-lt"/>
              </a:rPr>
              <a:t>指令集 </a:t>
            </a:r>
            <a:r>
              <a:rPr lang="en-US" altLang="zh-CN" dirty="0" smtClean="0">
                <a:sym typeface="+mn-lt"/>
              </a:rPr>
              <a:t>(3)</a:t>
            </a:r>
            <a:endParaRPr lang="en-US" altLang="zh-CN" dirty="0">
              <a:sym typeface="+mn-lt"/>
            </a:endParaRPr>
          </a:p>
        </p:txBody>
      </p:sp>
      <p:sp>
        <p:nvSpPr>
          <p:cNvPr id="2" name="文本占位符 1"/>
          <p:cNvSpPr>
            <a:spLocks noGrp="1"/>
          </p:cNvSpPr>
          <p:nvPr>
            <p:ph type="body" sz="quarter" idx="10"/>
          </p:nvPr>
        </p:nvSpPr>
        <p:spPr/>
        <p:txBody>
          <a:bodyPr/>
          <a:lstStyle/>
          <a:p>
            <a:pPr>
              <a:lnSpc>
                <a:spcPts val="3000"/>
              </a:lnSpc>
              <a:spcBef>
                <a:spcPts val="0"/>
              </a:spcBef>
            </a:pPr>
            <a:r>
              <a:rPr lang="zh-CN" altLang="en-US" dirty="0"/>
              <a:t> </a:t>
            </a:r>
            <a:r>
              <a:rPr lang="en-US" altLang="zh-CN" dirty="0" smtClean="0"/>
              <a:t>GNU ARM</a:t>
            </a:r>
            <a:r>
              <a:rPr lang="zh-CN" altLang="en-US" dirty="0" smtClean="0"/>
              <a:t>汇编语言语法格式：</a:t>
            </a:r>
            <a:endParaRPr lang="en-US" altLang="zh-CN" dirty="0" smtClean="0"/>
          </a:p>
          <a:p>
            <a:pPr lvl="1"/>
            <a:r>
              <a:rPr lang="en-US" altLang="zh-CN" dirty="0"/>
              <a:t>GNU ARM</a:t>
            </a:r>
            <a:r>
              <a:rPr lang="zh-CN" altLang="en-US" dirty="0"/>
              <a:t>汇编特殊字符和</a:t>
            </a:r>
            <a:r>
              <a:rPr lang="zh-CN" altLang="en-US" dirty="0" smtClean="0"/>
              <a:t>语法</a:t>
            </a:r>
            <a:endParaRPr lang="en-US" altLang="zh-CN" dirty="0" smtClean="0"/>
          </a:p>
          <a:p>
            <a:pPr lvl="2"/>
            <a:r>
              <a:rPr lang="zh-CN" altLang="en-US" dirty="0" smtClean="0"/>
              <a:t>代码</a:t>
            </a:r>
            <a:r>
              <a:rPr lang="zh-CN" altLang="en-US" dirty="0"/>
              <a:t>行中的注释符号</a:t>
            </a:r>
            <a:r>
              <a:rPr lang="en-US" altLang="zh-CN" dirty="0"/>
              <a:t>: </a:t>
            </a:r>
            <a:r>
              <a:rPr lang="en-US" altLang="zh-CN" dirty="0" smtClean="0"/>
              <a:t>‘@’</a:t>
            </a:r>
          </a:p>
          <a:p>
            <a:pPr lvl="2"/>
            <a:r>
              <a:rPr lang="zh-CN" altLang="en-US" dirty="0" smtClean="0"/>
              <a:t>整</a:t>
            </a:r>
            <a:r>
              <a:rPr lang="zh-CN" altLang="en-US" dirty="0"/>
              <a:t>行注释符号</a:t>
            </a:r>
            <a:r>
              <a:rPr lang="en-US" altLang="zh-CN" dirty="0"/>
              <a:t>: </a:t>
            </a:r>
            <a:r>
              <a:rPr lang="en-US" altLang="zh-CN" dirty="0" smtClean="0"/>
              <a:t>‘#’</a:t>
            </a:r>
          </a:p>
          <a:p>
            <a:pPr lvl="2"/>
            <a:r>
              <a:rPr lang="zh-CN" altLang="en-US" dirty="0" smtClean="0"/>
              <a:t>语句</a:t>
            </a:r>
            <a:r>
              <a:rPr lang="zh-CN" altLang="en-US" dirty="0"/>
              <a:t>分离符号</a:t>
            </a:r>
            <a:r>
              <a:rPr lang="en-US" altLang="zh-CN" dirty="0"/>
              <a:t>: </a:t>
            </a:r>
            <a:r>
              <a:rPr lang="en-US" altLang="zh-CN" dirty="0" smtClean="0"/>
              <a:t>‘;’</a:t>
            </a:r>
          </a:p>
          <a:p>
            <a:pPr lvl="2"/>
            <a:r>
              <a:rPr lang="zh-CN" altLang="en-US" dirty="0" smtClean="0"/>
              <a:t>立即</a:t>
            </a:r>
            <a:r>
              <a:rPr lang="zh-CN" altLang="en-US" dirty="0"/>
              <a:t>数前缀</a:t>
            </a:r>
            <a:r>
              <a:rPr lang="en-US" altLang="zh-CN" dirty="0"/>
              <a:t>: ‘#’ </a:t>
            </a:r>
            <a:r>
              <a:rPr lang="zh-CN" altLang="en-US" dirty="0"/>
              <a:t>或 ‘</a:t>
            </a:r>
            <a:r>
              <a:rPr lang="en-US" altLang="zh-CN" dirty="0"/>
              <a:t>$’</a:t>
            </a:r>
          </a:p>
        </p:txBody>
      </p:sp>
    </p:spTree>
    <p:extLst>
      <p:ext uri="{BB962C8B-B14F-4D97-AF65-F5344CB8AC3E}">
        <p14:creationId xmlns:p14="http://schemas.microsoft.com/office/powerpoint/2010/main" val="2132336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sym typeface="+mn-lt"/>
              </a:rPr>
              <a:t>ARM</a:t>
            </a:r>
            <a:r>
              <a:rPr lang="zh-CN" altLang="en-US" dirty="0" smtClean="0">
                <a:sym typeface="+mn-lt"/>
              </a:rPr>
              <a:t>指令集 </a:t>
            </a:r>
            <a:r>
              <a:rPr lang="en-US" altLang="zh-CN" dirty="0" smtClean="0">
                <a:sym typeface="+mn-lt"/>
              </a:rPr>
              <a:t>(4)</a:t>
            </a:r>
            <a:endParaRPr lang="en-US" altLang="zh-CN" dirty="0">
              <a:sym typeface="+mn-lt"/>
            </a:endParaRPr>
          </a:p>
        </p:txBody>
      </p:sp>
      <p:sp>
        <p:nvSpPr>
          <p:cNvPr id="2" name="文本占位符 1"/>
          <p:cNvSpPr>
            <a:spLocks noGrp="1"/>
          </p:cNvSpPr>
          <p:nvPr>
            <p:ph type="body" sz="quarter" idx="10"/>
          </p:nvPr>
        </p:nvSpPr>
        <p:spPr/>
        <p:txBody>
          <a:bodyPr/>
          <a:lstStyle/>
          <a:p>
            <a:r>
              <a:rPr lang="zh-CN" altLang="en-US" smtClean="0"/>
              <a:t> 指令分类：</a:t>
            </a:r>
            <a:endParaRPr lang="en-US" altLang="zh-CN" dirty="0" smtClean="0"/>
          </a:p>
        </p:txBody>
      </p:sp>
      <p:graphicFrame>
        <p:nvGraphicFramePr>
          <p:cNvPr id="3" name="表格 2"/>
          <p:cNvGraphicFramePr>
            <a:graphicFrameLocks noGrp="1"/>
          </p:cNvGraphicFramePr>
          <p:nvPr>
            <p:extLst>
              <p:ext uri="{D42A27DB-BD31-4B8C-83A1-F6EECF244321}">
                <p14:modId xmlns:p14="http://schemas.microsoft.com/office/powerpoint/2010/main" val="2816247243"/>
              </p:ext>
            </p:extLst>
          </p:nvPr>
        </p:nvGraphicFramePr>
        <p:xfrm>
          <a:off x="731839" y="1625940"/>
          <a:ext cx="10728325" cy="2726944"/>
        </p:xfrm>
        <a:graphic>
          <a:graphicData uri="http://schemas.openxmlformats.org/drawingml/2006/table">
            <a:tbl>
              <a:tblPr/>
              <a:tblGrid>
                <a:gridCol w="2733656"/>
                <a:gridCol w="7994669"/>
              </a:tblGrid>
              <a:tr h="0">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指令类型</a:t>
                      </a:r>
                      <a:endParaRPr lang="zh-CN" alt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说明</a:t>
                      </a:r>
                      <a:endParaRPr 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r>
              <a:tr h="0">
                <a:tc>
                  <a:txBody>
                    <a:bodyPr/>
                    <a:lstStyle/>
                    <a:p>
                      <a:r>
                        <a:rPr lang="zh-CN" altLang="en-US" baseline="0" dirty="0" smtClean="0">
                          <a:solidFill>
                            <a:srgbClr val="000000"/>
                          </a:solidFill>
                          <a:effectLst/>
                          <a:latin typeface="Huawei Sans" panose="020C0503030203020204" pitchFamily="34" charset="0"/>
                          <a:ea typeface="方正兰亭黑简体" panose="02000000000000000000" pitchFamily="2" charset="-122"/>
                        </a:rPr>
                        <a:t>跳</a:t>
                      </a:r>
                      <a:r>
                        <a:rPr lang="zh-CN" altLang="en-US" baseline="0" dirty="0">
                          <a:solidFill>
                            <a:srgbClr val="000000"/>
                          </a:solidFill>
                          <a:effectLst/>
                          <a:latin typeface="Huawei Sans" panose="020C0503030203020204" pitchFamily="34" charset="0"/>
                          <a:ea typeface="方正兰亭黑简体" panose="02000000000000000000" pitchFamily="2" charset="-122"/>
                        </a:rPr>
                        <a:t>转指令</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条件跳转、无条件跳</a:t>
                      </a:r>
                      <a:r>
                        <a:rPr lang="zh-CN" altLang="en-US" baseline="0" dirty="0" smtClean="0">
                          <a:solidFill>
                            <a:srgbClr val="000000"/>
                          </a:solidFill>
                          <a:effectLst/>
                          <a:latin typeface="Huawei Sans" panose="020C0503030203020204" pitchFamily="34" charset="0"/>
                          <a:ea typeface="方正兰亭黑简体" panose="02000000000000000000" pitchFamily="2" charset="-122"/>
                        </a:rPr>
                        <a:t>转 </a:t>
                      </a:r>
                      <a:r>
                        <a:rPr lang="en-US" altLang="zh-CN" baseline="0" dirty="0" smtClean="0">
                          <a:solidFill>
                            <a:srgbClr val="000000"/>
                          </a:solidFill>
                          <a:effectLst/>
                          <a:latin typeface="Huawei Sans" panose="020C0503030203020204" pitchFamily="34" charset="0"/>
                          <a:ea typeface="方正兰亭黑简体" panose="02000000000000000000" pitchFamily="2" charset="-122"/>
                        </a:rPr>
                        <a:t>(#</a:t>
                      </a:r>
                      <a:r>
                        <a:rPr lang="en-US" altLang="zh-CN" baseline="0" dirty="0">
                          <a:solidFill>
                            <a:srgbClr val="000000"/>
                          </a:solidFill>
                          <a:effectLst/>
                          <a:latin typeface="Huawei Sans" panose="020C0503030203020204" pitchFamily="34" charset="0"/>
                          <a:ea typeface="方正兰亭黑简体" panose="02000000000000000000" pitchFamily="2" charset="-122"/>
                        </a:rPr>
                        <a:t>imm</a:t>
                      </a:r>
                      <a:r>
                        <a:rPr lang="zh-CN" altLang="en-US" baseline="0" dirty="0">
                          <a:solidFill>
                            <a:srgbClr val="000000"/>
                          </a:solidFill>
                          <a:effectLst/>
                          <a:latin typeface="Huawei Sans" panose="020C0503030203020204" pitchFamily="34" charset="0"/>
                          <a:ea typeface="方正兰亭黑简体" panose="02000000000000000000" pitchFamily="2" charset="-122"/>
                        </a:rPr>
                        <a:t>、</a:t>
                      </a:r>
                      <a:r>
                        <a:rPr lang="en-US" altLang="zh-CN" baseline="0" dirty="0" smtClean="0">
                          <a:solidFill>
                            <a:srgbClr val="000000"/>
                          </a:solidFill>
                          <a:effectLst/>
                          <a:latin typeface="Huawei Sans" panose="020C0503030203020204" pitchFamily="34" charset="0"/>
                          <a:ea typeface="方正兰亭黑简体" panose="02000000000000000000" pitchFamily="2" charset="-122"/>
                        </a:rPr>
                        <a:t>register)</a:t>
                      </a:r>
                      <a:r>
                        <a:rPr lang="zh-CN" altLang="en-US" baseline="0" dirty="0" smtClean="0">
                          <a:solidFill>
                            <a:srgbClr val="000000"/>
                          </a:solidFill>
                          <a:effectLst/>
                          <a:latin typeface="Huawei Sans" panose="020C0503030203020204" pitchFamily="34" charset="0"/>
                          <a:ea typeface="方正兰亭黑简体" panose="02000000000000000000" pitchFamily="2" charset="-122"/>
                        </a:rPr>
                        <a:t>指令</a:t>
                      </a:r>
                      <a:endParaRPr lang="zh-CN" altLang="en-US"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zh-CN" altLang="en-US" baseline="0" dirty="0" smtClean="0">
                          <a:solidFill>
                            <a:srgbClr val="000000"/>
                          </a:solidFill>
                          <a:effectLst/>
                          <a:latin typeface="Huawei Sans" panose="020C0503030203020204" pitchFamily="34" charset="0"/>
                          <a:ea typeface="方正兰亭黑简体" panose="02000000000000000000" pitchFamily="2" charset="-122"/>
                        </a:rPr>
                        <a:t>异常</a:t>
                      </a:r>
                      <a:r>
                        <a:rPr lang="zh-CN" altLang="en-US" baseline="0" dirty="0">
                          <a:solidFill>
                            <a:srgbClr val="000000"/>
                          </a:solidFill>
                          <a:effectLst/>
                          <a:latin typeface="Huawei Sans" panose="020C0503030203020204" pitchFamily="34" charset="0"/>
                          <a:ea typeface="方正兰亭黑简体" panose="02000000000000000000" pitchFamily="2" charset="-122"/>
                        </a:rPr>
                        <a:t>产生指令</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系统调用类</a:t>
                      </a:r>
                      <a:r>
                        <a:rPr lang="zh-CN" altLang="en-US" baseline="0" dirty="0" smtClean="0">
                          <a:solidFill>
                            <a:srgbClr val="000000"/>
                          </a:solidFill>
                          <a:effectLst/>
                          <a:latin typeface="Huawei Sans" panose="020C0503030203020204" pitchFamily="34" charset="0"/>
                          <a:ea typeface="方正兰亭黑简体" panose="02000000000000000000" pitchFamily="2" charset="-122"/>
                        </a:rPr>
                        <a:t>指令 </a:t>
                      </a:r>
                      <a:r>
                        <a:rPr lang="en-US" altLang="zh-CN" baseline="0" dirty="0" smtClean="0">
                          <a:solidFill>
                            <a:srgbClr val="000000"/>
                          </a:solidFill>
                          <a:effectLst/>
                          <a:latin typeface="Huawei Sans" panose="020C0503030203020204" pitchFamily="34" charset="0"/>
                          <a:ea typeface="方正兰亭黑简体" panose="02000000000000000000" pitchFamily="2" charset="-122"/>
                        </a:rPr>
                        <a:t>(SVC</a:t>
                      </a:r>
                      <a:r>
                        <a:rPr lang="zh-CN" altLang="en-US" baseline="0" dirty="0">
                          <a:solidFill>
                            <a:srgbClr val="000000"/>
                          </a:solidFill>
                          <a:effectLst/>
                          <a:latin typeface="Huawei Sans" panose="020C0503030203020204" pitchFamily="34" charset="0"/>
                          <a:ea typeface="方正兰亭黑简体" panose="02000000000000000000" pitchFamily="2" charset="-122"/>
                        </a:rPr>
                        <a:t>、</a:t>
                      </a:r>
                      <a:r>
                        <a:rPr lang="en-US" altLang="zh-CN" baseline="0" dirty="0">
                          <a:solidFill>
                            <a:srgbClr val="000000"/>
                          </a:solidFill>
                          <a:effectLst/>
                          <a:latin typeface="Huawei Sans" panose="020C0503030203020204" pitchFamily="34" charset="0"/>
                          <a:ea typeface="方正兰亭黑简体" panose="02000000000000000000" pitchFamily="2" charset="-122"/>
                        </a:rPr>
                        <a:t>HVC</a:t>
                      </a:r>
                      <a:r>
                        <a:rPr lang="zh-CN" altLang="en-US" baseline="0" dirty="0">
                          <a:solidFill>
                            <a:srgbClr val="000000"/>
                          </a:solidFill>
                          <a:effectLst/>
                          <a:latin typeface="Huawei Sans" panose="020C0503030203020204" pitchFamily="34" charset="0"/>
                          <a:ea typeface="方正兰亭黑简体" panose="02000000000000000000" pitchFamily="2" charset="-122"/>
                        </a:rPr>
                        <a:t>、</a:t>
                      </a:r>
                      <a:r>
                        <a:rPr lang="en-US" altLang="zh-CN" baseline="0" dirty="0" smtClean="0">
                          <a:solidFill>
                            <a:srgbClr val="000000"/>
                          </a:solidFill>
                          <a:effectLst/>
                          <a:latin typeface="Huawei Sans" panose="020C0503030203020204" pitchFamily="34" charset="0"/>
                          <a:ea typeface="方正兰亭黑简体" panose="02000000000000000000" pitchFamily="2" charset="-122"/>
                        </a:rPr>
                        <a:t>SMC)</a:t>
                      </a:r>
                      <a:endParaRPr lang="zh-CN" altLang="en-US"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zh-CN" altLang="en-US" baseline="0" dirty="0" smtClean="0">
                          <a:solidFill>
                            <a:srgbClr val="000000"/>
                          </a:solidFill>
                          <a:effectLst/>
                          <a:latin typeface="Huawei Sans" panose="020C0503030203020204" pitchFamily="34" charset="0"/>
                          <a:ea typeface="方正兰亭黑简体" panose="02000000000000000000" pitchFamily="2" charset="-122"/>
                        </a:rPr>
                        <a:t>系统</a:t>
                      </a:r>
                      <a:r>
                        <a:rPr lang="zh-CN" altLang="en-US" baseline="0" dirty="0">
                          <a:solidFill>
                            <a:srgbClr val="000000"/>
                          </a:solidFill>
                          <a:effectLst/>
                          <a:latin typeface="Huawei Sans" panose="020C0503030203020204" pitchFamily="34" charset="0"/>
                          <a:ea typeface="方正兰亭黑简体" panose="02000000000000000000" pitchFamily="2" charset="-122"/>
                        </a:rPr>
                        <a:t>寄存器指令</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读写系统寄存器，如 ：</a:t>
                      </a:r>
                      <a:r>
                        <a:rPr lang="en-US" altLang="zh-CN" baseline="0" dirty="0">
                          <a:solidFill>
                            <a:srgbClr val="000000"/>
                          </a:solidFill>
                          <a:effectLst/>
                          <a:latin typeface="Huawei Sans" panose="020C0503030203020204" pitchFamily="34" charset="0"/>
                          <a:ea typeface="方正兰亭黑简体" panose="02000000000000000000" pitchFamily="2" charset="-122"/>
                        </a:rPr>
                        <a:t>MRS</a:t>
                      </a:r>
                      <a:r>
                        <a:rPr lang="zh-CN" altLang="en-US" baseline="0" dirty="0">
                          <a:solidFill>
                            <a:srgbClr val="000000"/>
                          </a:solidFill>
                          <a:effectLst/>
                          <a:latin typeface="Huawei Sans" panose="020C0503030203020204" pitchFamily="34" charset="0"/>
                          <a:ea typeface="方正兰亭黑简体" panose="02000000000000000000" pitchFamily="2" charset="-122"/>
                        </a:rPr>
                        <a:t>、</a:t>
                      </a:r>
                      <a:r>
                        <a:rPr lang="en-US" altLang="zh-CN" baseline="0" dirty="0">
                          <a:solidFill>
                            <a:srgbClr val="000000"/>
                          </a:solidFill>
                          <a:effectLst/>
                          <a:latin typeface="Huawei Sans" panose="020C0503030203020204" pitchFamily="34" charset="0"/>
                          <a:ea typeface="方正兰亭黑简体" panose="02000000000000000000" pitchFamily="2" charset="-122"/>
                        </a:rPr>
                        <a:t>MSR</a:t>
                      </a:r>
                      <a:r>
                        <a:rPr lang="zh-CN" altLang="en-US" baseline="0" dirty="0">
                          <a:solidFill>
                            <a:srgbClr val="000000"/>
                          </a:solidFill>
                          <a:effectLst/>
                          <a:latin typeface="Huawei Sans" panose="020C0503030203020204" pitchFamily="34" charset="0"/>
                          <a:ea typeface="方正兰亭黑简体" panose="02000000000000000000" pitchFamily="2" charset="-122"/>
                        </a:rPr>
                        <a:t>指令 可操作</a:t>
                      </a:r>
                      <a:r>
                        <a:rPr lang="en-US" altLang="zh-CN" baseline="0" dirty="0">
                          <a:solidFill>
                            <a:srgbClr val="000000"/>
                          </a:solidFill>
                          <a:effectLst/>
                          <a:latin typeface="Huawei Sans" panose="020C0503030203020204" pitchFamily="34" charset="0"/>
                          <a:ea typeface="方正兰亭黑简体" panose="02000000000000000000" pitchFamily="2" charset="-122"/>
                        </a:rPr>
                        <a:t>PSTATE</a:t>
                      </a:r>
                      <a:r>
                        <a:rPr lang="zh-CN" altLang="en-US" baseline="0" dirty="0">
                          <a:solidFill>
                            <a:srgbClr val="000000"/>
                          </a:solidFill>
                          <a:effectLst/>
                          <a:latin typeface="Huawei Sans" panose="020C0503030203020204" pitchFamily="34" charset="0"/>
                          <a:ea typeface="方正兰亭黑简体" panose="02000000000000000000" pitchFamily="2" charset="-122"/>
                        </a:rPr>
                        <a:t>的位段寄存器</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zh-CN" altLang="en-US" baseline="0" dirty="0" smtClean="0">
                          <a:solidFill>
                            <a:srgbClr val="000000"/>
                          </a:solidFill>
                          <a:effectLst/>
                          <a:latin typeface="Huawei Sans" panose="020C0503030203020204" pitchFamily="34" charset="0"/>
                          <a:ea typeface="方正兰亭黑简体" panose="02000000000000000000" pitchFamily="2" charset="-122"/>
                        </a:rPr>
                        <a:t>数据处理</a:t>
                      </a:r>
                      <a:r>
                        <a:rPr lang="zh-CN" altLang="en-US" baseline="0" dirty="0">
                          <a:solidFill>
                            <a:srgbClr val="000000"/>
                          </a:solidFill>
                          <a:effectLst/>
                          <a:latin typeface="Huawei Sans" panose="020C0503030203020204" pitchFamily="34" charset="0"/>
                          <a:ea typeface="方正兰亭黑简体" panose="02000000000000000000" pitchFamily="2" charset="-122"/>
                        </a:rPr>
                        <a:t>指令</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包括各种算数运算、逻辑运算、位操作、</a:t>
                      </a:r>
                      <a:r>
                        <a:rPr lang="zh-CN" altLang="en-US" baseline="0" dirty="0" smtClean="0">
                          <a:solidFill>
                            <a:srgbClr val="000000"/>
                          </a:solidFill>
                          <a:effectLst/>
                          <a:latin typeface="Huawei Sans" panose="020C0503030203020204" pitchFamily="34" charset="0"/>
                          <a:ea typeface="方正兰亭黑简体" panose="02000000000000000000" pitchFamily="2" charset="-122"/>
                        </a:rPr>
                        <a:t>移位 </a:t>
                      </a:r>
                      <a:r>
                        <a:rPr lang="en-US" altLang="zh-CN" baseline="0" dirty="0" smtClean="0">
                          <a:solidFill>
                            <a:srgbClr val="000000"/>
                          </a:solidFill>
                          <a:effectLst/>
                          <a:latin typeface="Huawei Sans" panose="020C0503030203020204" pitchFamily="34" charset="0"/>
                          <a:ea typeface="方正兰亭黑简体" panose="02000000000000000000" pitchFamily="2" charset="-122"/>
                        </a:rPr>
                        <a:t>(</a:t>
                      </a:r>
                      <a:r>
                        <a:rPr lang="en-US" altLang="zh-CN" baseline="0" dirty="0">
                          <a:solidFill>
                            <a:srgbClr val="000000"/>
                          </a:solidFill>
                          <a:effectLst/>
                          <a:latin typeface="Huawei Sans" panose="020C0503030203020204" pitchFamily="34" charset="0"/>
                          <a:ea typeface="方正兰亭黑简体" panose="02000000000000000000" pitchFamily="2" charset="-122"/>
                        </a:rPr>
                        <a:t>shift</a:t>
                      </a:r>
                      <a:r>
                        <a:rPr lang="en-US" altLang="zh-CN" baseline="0" dirty="0" smtClean="0">
                          <a:solidFill>
                            <a:srgbClr val="000000"/>
                          </a:solidFill>
                          <a:effectLst/>
                          <a:latin typeface="Huawei Sans" panose="020C0503030203020204" pitchFamily="34" charset="0"/>
                          <a:ea typeface="方正兰亭黑简体" panose="02000000000000000000" pitchFamily="2" charset="-122"/>
                        </a:rPr>
                        <a:t>) </a:t>
                      </a:r>
                      <a:r>
                        <a:rPr lang="zh-CN" altLang="en-US" baseline="0" dirty="0" smtClean="0">
                          <a:solidFill>
                            <a:srgbClr val="000000"/>
                          </a:solidFill>
                          <a:effectLst/>
                          <a:latin typeface="Huawei Sans" panose="020C0503030203020204" pitchFamily="34" charset="0"/>
                          <a:ea typeface="方正兰亭黑简体" panose="02000000000000000000" pitchFamily="2" charset="-122"/>
                        </a:rPr>
                        <a:t>指令</a:t>
                      </a:r>
                      <a:endParaRPr lang="zh-CN" altLang="en-US"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baseline="0" dirty="0" smtClean="0">
                          <a:solidFill>
                            <a:srgbClr val="000000"/>
                          </a:solidFill>
                          <a:effectLst/>
                          <a:latin typeface="Huawei Sans" panose="020C0503030203020204" pitchFamily="34" charset="0"/>
                          <a:ea typeface="方正兰亭黑简体" panose="02000000000000000000" pitchFamily="2" charset="-122"/>
                        </a:rPr>
                        <a:t>load/store</a:t>
                      </a:r>
                      <a:r>
                        <a:rPr lang="zh-CN" altLang="en-US" baseline="0" dirty="0" smtClean="0">
                          <a:solidFill>
                            <a:srgbClr val="000000"/>
                          </a:solidFill>
                          <a:effectLst/>
                          <a:latin typeface="Huawei Sans" panose="020C0503030203020204" pitchFamily="34" charset="0"/>
                          <a:ea typeface="方正兰亭黑简体" panose="02000000000000000000" pitchFamily="2" charset="-122"/>
                        </a:rPr>
                        <a:t>内存</a:t>
                      </a:r>
                      <a:r>
                        <a:rPr lang="zh-CN" altLang="en-US" baseline="0" dirty="0">
                          <a:solidFill>
                            <a:srgbClr val="000000"/>
                          </a:solidFill>
                          <a:effectLst/>
                          <a:latin typeface="Huawei Sans" panose="020C0503030203020204" pitchFamily="34" charset="0"/>
                          <a:ea typeface="方正兰亭黑简体" panose="02000000000000000000" pitchFamily="2" charset="-122"/>
                        </a:rPr>
                        <a:t>访问指令</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load/store {</a:t>
                      </a:r>
                      <a:r>
                        <a:rPr lang="zh-CN" altLang="en-US" baseline="0" dirty="0">
                          <a:solidFill>
                            <a:srgbClr val="000000"/>
                          </a:solidFill>
                          <a:effectLst/>
                          <a:latin typeface="Huawei Sans" panose="020C0503030203020204" pitchFamily="34" charset="0"/>
                          <a:ea typeface="方正兰亭黑简体" panose="02000000000000000000" pitchFamily="2" charset="-122"/>
                        </a:rPr>
                        <a:t>批量寄存器、单个寄存器、一对寄存器、非</a:t>
                      </a:r>
                      <a:r>
                        <a:rPr lang="en-US" altLang="zh-CN" baseline="0" dirty="0">
                          <a:solidFill>
                            <a:srgbClr val="000000"/>
                          </a:solidFill>
                          <a:effectLst/>
                          <a:latin typeface="Huawei Sans" panose="020C0503030203020204" pitchFamily="34" charset="0"/>
                          <a:ea typeface="方正兰亭黑简体" panose="02000000000000000000" pitchFamily="2" charset="-122"/>
                        </a:rPr>
                        <a:t>-</a:t>
                      </a:r>
                      <a:r>
                        <a:rPr lang="zh-CN" altLang="en-US" baseline="0" dirty="0">
                          <a:solidFill>
                            <a:srgbClr val="000000"/>
                          </a:solidFill>
                          <a:effectLst/>
                          <a:latin typeface="Huawei Sans" panose="020C0503030203020204" pitchFamily="34" charset="0"/>
                          <a:ea typeface="方正兰亭黑简体" panose="02000000000000000000" pitchFamily="2" charset="-122"/>
                        </a:rPr>
                        <a:t>暂存、非特权、独占</a:t>
                      </a:r>
                      <a:r>
                        <a:rPr lang="en-US" altLang="zh-CN" baseline="0" dirty="0">
                          <a:solidFill>
                            <a:srgbClr val="000000"/>
                          </a:solidFill>
                          <a:effectLst/>
                          <a:latin typeface="Huawei Sans" panose="020C0503030203020204" pitchFamily="34" charset="0"/>
                          <a:ea typeface="方正兰亭黑简体" panose="02000000000000000000" pitchFamily="2" charset="-122"/>
                        </a:rPr>
                        <a:t>}</a:t>
                      </a:r>
                      <a:r>
                        <a:rPr lang="zh-CN" altLang="en-US" baseline="0" dirty="0">
                          <a:solidFill>
                            <a:srgbClr val="000000"/>
                          </a:solidFill>
                          <a:effectLst/>
                          <a:latin typeface="Huawei Sans" panose="020C0503030203020204" pitchFamily="34" charset="0"/>
                          <a:ea typeface="方正兰亭黑简体" panose="02000000000000000000" pitchFamily="2" charset="-122"/>
                        </a:rPr>
                        <a:t>以及</a:t>
                      </a:r>
                      <a:r>
                        <a:rPr lang="en-US" baseline="0" dirty="0">
                          <a:solidFill>
                            <a:srgbClr val="000000"/>
                          </a:solidFill>
                          <a:effectLst/>
                          <a:latin typeface="Huawei Sans" panose="020C0503030203020204" pitchFamily="34" charset="0"/>
                          <a:ea typeface="方正兰亭黑简体" panose="02000000000000000000" pitchFamily="2" charset="-122"/>
                        </a:rPr>
                        <a:t>load-Acquire、store-Release</a:t>
                      </a:r>
                      <a:r>
                        <a:rPr lang="zh-CN" altLang="en-US" baseline="0" dirty="0" smtClean="0">
                          <a:solidFill>
                            <a:srgbClr val="000000"/>
                          </a:solidFill>
                          <a:effectLst/>
                          <a:latin typeface="Huawei Sans" panose="020C0503030203020204" pitchFamily="34" charset="0"/>
                          <a:ea typeface="方正兰亭黑简体" panose="02000000000000000000" pitchFamily="2" charset="-122"/>
                        </a:rPr>
                        <a:t>指令 </a:t>
                      </a:r>
                      <a:r>
                        <a:rPr lang="en-US" altLang="zh-CN" baseline="0" dirty="0" smtClean="0">
                          <a:solidFill>
                            <a:srgbClr val="000000"/>
                          </a:solidFill>
                          <a:effectLst/>
                          <a:latin typeface="Huawei Sans" panose="020C0503030203020204" pitchFamily="34" charset="0"/>
                          <a:ea typeface="方正兰亭黑简体" panose="02000000000000000000" pitchFamily="2" charset="-122"/>
                        </a:rPr>
                        <a:t>(</a:t>
                      </a:r>
                      <a:r>
                        <a:rPr lang="en-US" baseline="0" dirty="0" smtClean="0">
                          <a:solidFill>
                            <a:srgbClr val="000000"/>
                          </a:solidFill>
                          <a:effectLst/>
                          <a:latin typeface="Huawei Sans" panose="020C0503030203020204" pitchFamily="34" charset="0"/>
                          <a:ea typeface="方正兰亭黑简体" panose="02000000000000000000" pitchFamily="2" charset="-122"/>
                        </a:rPr>
                        <a:t>A64</a:t>
                      </a:r>
                      <a:r>
                        <a:rPr lang="zh-CN" altLang="en-US" baseline="0" dirty="0">
                          <a:solidFill>
                            <a:srgbClr val="000000"/>
                          </a:solidFill>
                          <a:effectLst/>
                          <a:latin typeface="Huawei Sans" panose="020C0503030203020204" pitchFamily="34" charset="0"/>
                          <a:ea typeface="方正兰亭黑简体" panose="02000000000000000000" pitchFamily="2" charset="-122"/>
                        </a:rPr>
                        <a:t>没有</a:t>
                      </a:r>
                      <a:r>
                        <a:rPr lang="en-US" baseline="0" dirty="0">
                          <a:solidFill>
                            <a:srgbClr val="000000"/>
                          </a:solidFill>
                          <a:effectLst/>
                          <a:latin typeface="Huawei Sans" panose="020C0503030203020204" pitchFamily="34" charset="0"/>
                          <a:ea typeface="方正兰亭黑简体" panose="02000000000000000000" pitchFamily="2" charset="-122"/>
                        </a:rPr>
                        <a:t>LDM/STM</a:t>
                      </a:r>
                      <a:r>
                        <a:rPr lang="zh-CN" altLang="en-US" baseline="0" dirty="0" smtClean="0">
                          <a:solidFill>
                            <a:srgbClr val="000000"/>
                          </a:solidFill>
                          <a:effectLst/>
                          <a:latin typeface="Huawei Sans" panose="020C0503030203020204" pitchFamily="34" charset="0"/>
                          <a:ea typeface="方正兰亭黑简体" panose="02000000000000000000" pitchFamily="2" charset="-122"/>
                        </a:rPr>
                        <a:t>指令</a:t>
                      </a:r>
                      <a:r>
                        <a:rPr lang="en-US" altLang="zh-CN" baseline="0" dirty="0" smtClean="0">
                          <a:solidFill>
                            <a:srgbClr val="000000"/>
                          </a:solidFill>
                          <a:effectLst/>
                          <a:latin typeface="Huawei Sans" panose="020C0503030203020204" pitchFamily="34" charset="0"/>
                          <a:ea typeface="方正兰亭黑简体" panose="02000000000000000000" pitchFamily="2" charset="-122"/>
                        </a:rPr>
                        <a:t>)</a:t>
                      </a:r>
                      <a:endParaRPr lang="zh-CN" altLang="en-US"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zh-CN" altLang="en-US" baseline="0" dirty="0" smtClean="0">
                          <a:solidFill>
                            <a:srgbClr val="000000"/>
                          </a:solidFill>
                          <a:effectLst/>
                          <a:latin typeface="Huawei Sans" panose="020C0503030203020204" pitchFamily="34" charset="0"/>
                          <a:ea typeface="方正兰亭黑简体" panose="02000000000000000000" pitchFamily="2" charset="-122"/>
                        </a:rPr>
                        <a:t>协</a:t>
                      </a:r>
                      <a:r>
                        <a:rPr lang="zh-CN" altLang="en-US" baseline="0" dirty="0">
                          <a:solidFill>
                            <a:srgbClr val="000000"/>
                          </a:solidFill>
                          <a:effectLst/>
                          <a:latin typeface="Huawei Sans" panose="020C0503030203020204" pitchFamily="34" charset="0"/>
                          <a:ea typeface="方正兰亭黑简体" panose="02000000000000000000" pitchFamily="2" charset="-122"/>
                        </a:rPr>
                        <a:t>处理指令</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altLang="zh-CN" baseline="0" dirty="0">
                          <a:solidFill>
                            <a:srgbClr val="000000"/>
                          </a:solidFill>
                          <a:effectLst/>
                          <a:latin typeface="Huawei Sans" panose="020C0503030203020204" pitchFamily="34" charset="0"/>
                          <a:ea typeface="方正兰亭黑简体" panose="02000000000000000000" pitchFamily="2" charset="-122"/>
                        </a:rPr>
                        <a:t>A64</a:t>
                      </a:r>
                      <a:r>
                        <a:rPr lang="zh-CN" altLang="en-US" baseline="0" dirty="0">
                          <a:solidFill>
                            <a:srgbClr val="000000"/>
                          </a:solidFill>
                          <a:effectLst/>
                          <a:latin typeface="Huawei Sans" panose="020C0503030203020204" pitchFamily="34" charset="0"/>
                          <a:ea typeface="方正兰亭黑简体" panose="02000000000000000000" pitchFamily="2" charset="-122"/>
                        </a:rPr>
                        <a:t>没有协处理器指令</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33005249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sym typeface="+mn-lt"/>
              </a:rPr>
              <a:t>ARM</a:t>
            </a:r>
            <a:r>
              <a:rPr lang="zh-CN" altLang="en-US" dirty="0" smtClean="0">
                <a:sym typeface="+mn-lt"/>
              </a:rPr>
              <a:t>指令集 </a:t>
            </a:r>
            <a:r>
              <a:rPr lang="en-US" altLang="zh-CN" dirty="0" smtClean="0">
                <a:sym typeface="+mn-lt"/>
              </a:rPr>
              <a:t>(5)</a:t>
            </a:r>
            <a:endParaRPr lang="en-US" altLang="zh-CN" dirty="0">
              <a:sym typeface="+mn-lt"/>
            </a:endParaRPr>
          </a:p>
        </p:txBody>
      </p:sp>
      <p:sp>
        <p:nvSpPr>
          <p:cNvPr id="2" name="文本占位符 1"/>
          <p:cNvSpPr>
            <a:spLocks noGrp="1"/>
          </p:cNvSpPr>
          <p:nvPr>
            <p:ph type="body" sz="quarter" idx="10"/>
          </p:nvPr>
        </p:nvSpPr>
        <p:spPr/>
        <p:txBody>
          <a:bodyPr/>
          <a:lstStyle/>
          <a:p>
            <a:r>
              <a:rPr lang="zh-CN" altLang="en-US" smtClean="0"/>
              <a:t> </a:t>
            </a:r>
            <a:r>
              <a:rPr lang="en-US" altLang="zh-CN" smtClean="0"/>
              <a:t>A64</a:t>
            </a:r>
            <a:r>
              <a:rPr lang="zh-CN" altLang="en-US" smtClean="0"/>
              <a:t>指令特点：</a:t>
            </a:r>
            <a:endParaRPr lang="en-US" altLang="zh-CN" dirty="0" smtClean="0"/>
          </a:p>
        </p:txBody>
      </p:sp>
      <p:graphicFrame>
        <p:nvGraphicFramePr>
          <p:cNvPr id="3" name="表格 2"/>
          <p:cNvGraphicFramePr>
            <a:graphicFrameLocks noGrp="1"/>
          </p:cNvGraphicFramePr>
          <p:nvPr>
            <p:extLst>
              <p:ext uri="{D42A27DB-BD31-4B8C-83A1-F6EECF244321}">
                <p14:modId xmlns:p14="http://schemas.microsoft.com/office/powerpoint/2010/main" val="1544474414"/>
              </p:ext>
            </p:extLst>
          </p:nvPr>
        </p:nvGraphicFramePr>
        <p:xfrm>
          <a:off x="731838" y="1668970"/>
          <a:ext cx="10728326" cy="3778123"/>
        </p:xfrm>
        <a:graphic>
          <a:graphicData uri="http://schemas.openxmlformats.org/drawingml/2006/table">
            <a:tbl>
              <a:tblPr/>
              <a:tblGrid>
                <a:gridCol w="10728326"/>
              </a:tblGrid>
              <a:tr h="0">
                <a:tc>
                  <a:txBody>
                    <a:bodyPr/>
                    <a:lstStyle/>
                    <a:p>
                      <a:r>
                        <a:rPr lang="en-US" baseline="0" dirty="0" smtClean="0">
                          <a:solidFill>
                            <a:srgbClr val="000000"/>
                          </a:solidFill>
                          <a:effectLst/>
                          <a:latin typeface="Huawei Sans" panose="020C0503030203020204" pitchFamily="34" charset="0"/>
                          <a:ea typeface="方正兰亭黑简体" panose="02000000000000000000" pitchFamily="2" charset="-122"/>
                        </a:rPr>
                        <a:t>A64</a:t>
                      </a:r>
                      <a:r>
                        <a:rPr lang="zh-CN" altLang="en-US" baseline="0" dirty="0">
                          <a:solidFill>
                            <a:srgbClr val="000000"/>
                          </a:solidFill>
                          <a:effectLst/>
                          <a:latin typeface="Huawei Sans" panose="020C0503030203020204" pitchFamily="34" charset="0"/>
                          <a:ea typeface="方正兰亭黑简体" panose="02000000000000000000" pitchFamily="2" charset="-122"/>
                        </a:rPr>
                        <a:t>指令编码宽度固定</a:t>
                      </a:r>
                      <a:r>
                        <a:rPr lang="en-US" altLang="zh-CN" baseline="0" dirty="0">
                          <a:solidFill>
                            <a:srgbClr val="000000"/>
                          </a:solidFill>
                          <a:effectLst/>
                          <a:latin typeface="Huawei Sans" panose="020C0503030203020204" pitchFamily="34" charset="0"/>
                          <a:ea typeface="方正兰亭黑简体" panose="02000000000000000000" pitchFamily="2" charset="-122"/>
                        </a:rPr>
                        <a:t>32</a:t>
                      </a:r>
                      <a:r>
                        <a:rPr lang="en-US" baseline="0" dirty="0">
                          <a:solidFill>
                            <a:srgbClr val="000000"/>
                          </a:solidFill>
                          <a:effectLst/>
                          <a:latin typeface="Huawei Sans" panose="020C0503030203020204" pitchFamily="34" charset="0"/>
                          <a:ea typeface="方正兰亭黑简体" panose="02000000000000000000" pitchFamily="2" charset="-122"/>
                        </a:rPr>
                        <a:t>bit</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altLang="zh-CN" baseline="0" dirty="0" smtClean="0">
                          <a:solidFill>
                            <a:srgbClr val="000000"/>
                          </a:solidFill>
                          <a:effectLst/>
                          <a:latin typeface="Huawei Sans" panose="020C0503030203020204" pitchFamily="34" charset="0"/>
                          <a:ea typeface="方正兰亭黑简体" panose="02000000000000000000" pitchFamily="2" charset="-122"/>
                        </a:rPr>
                        <a:t>31</a:t>
                      </a:r>
                      <a:r>
                        <a:rPr lang="zh-CN" altLang="en-US" baseline="0" dirty="0">
                          <a:solidFill>
                            <a:srgbClr val="000000"/>
                          </a:solidFill>
                          <a:effectLst/>
                          <a:latin typeface="Huawei Sans" panose="020C0503030203020204" pitchFamily="34" charset="0"/>
                          <a:ea typeface="方正兰亭黑简体" panose="02000000000000000000" pitchFamily="2" charset="-122"/>
                        </a:rPr>
                        <a:t>个（</a:t>
                      </a:r>
                      <a:r>
                        <a:rPr lang="en-US" baseline="0" dirty="0">
                          <a:solidFill>
                            <a:srgbClr val="000000"/>
                          </a:solidFill>
                          <a:effectLst/>
                          <a:latin typeface="Huawei Sans" panose="020C0503030203020204" pitchFamily="34" charset="0"/>
                          <a:ea typeface="方正兰亭黑简体" panose="02000000000000000000" pitchFamily="2" charset="-122"/>
                        </a:rPr>
                        <a:t>X0-X30）</a:t>
                      </a:r>
                      <a:r>
                        <a:rPr lang="zh-CN" altLang="en-US" baseline="0" dirty="0">
                          <a:solidFill>
                            <a:srgbClr val="000000"/>
                          </a:solidFill>
                          <a:effectLst/>
                          <a:latin typeface="Huawei Sans" panose="020C0503030203020204" pitchFamily="34" charset="0"/>
                          <a:ea typeface="方正兰亭黑简体" panose="02000000000000000000" pitchFamily="2" charset="-122"/>
                        </a:rPr>
                        <a:t>个</a:t>
                      </a:r>
                      <a:r>
                        <a:rPr lang="en-US" altLang="zh-CN" baseline="0" dirty="0">
                          <a:solidFill>
                            <a:srgbClr val="000000"/>
                          </a:solidFill>
                          <a:effectLst/>
                          <a:latin typeface="Huawei Sans" panose="020C0503030203020204" pitchFamily="34" charset="0"/>
                          <a:ea typeface="方正兰亭黑简体" panose="02000000000000000000" pitchFamily="2" charset="-122"/>
                        </a:rPr>
                        <a:t>64</a:t>
                      </a:r>
                      <a:r>
                        <a:rPr lang="en-US" baseline="0" dirty="0">
                          <a:solidFill>
                            <a:srgbClr val="000000"/>
                          </a:solidFill>
                          <a:effectLst/>
                          <a:latin typeface="Huawei Sans" panose="020C0503030203020204" pitchFamily="34" charset="0"/>
                          <a:ea typeface="方正兰亭黑简体" panose="02000000000000000000" pitchFamily="2" charset="-122"/>
                        </a:rPr>
                        <a:t>bit</a:t>
                      </a:r>
                      <a:r>
                        <a:rPr lang="zh-CN" altLang="en-US" baseline="0" dirty="0">
                          <a:solidFill>
                            <a:srgbClr val="000000"/>
                          </a:solidFill>
                          <a:effectLst/>
                          <a:latin typeface="Huawei Sans" panose="020C0503030203020204" pitchFamily="34" charset="0"/>
                          <a:ea typeface="方正兰亭黑简体" panose="02000000000000000000" pitchFamily="2" charset="-122"/>
                        </a:rPr>
                        <a:t>通用用途寄存器（用作</a:t>
                      </a:r>
                      <a:r>
                        <a:rPr lang="en-US" altLang="zh-CN" baseline="0" dirty="0">
                          <a:solidFill>
                            <a:srgbClr val="000000"/>
                          </a:solidFill>
                          <a:effectLst/>
                          <a:latin typeface="Huawei Sans" panose="020C0503030203020204" pitchFamily="34" charset="0"/>
                          <a:ea typeface="方正兰亭黑简体" panose="02000000000000000000" pitchFamily="2" charset="-122"/>
                        </a:rPr>
                        <a:t>32</a:t>
                      </a:r>
                      <a:r>
                        <a:rPr lang="en-US" baseline="0" dirty="0">
                          <a:solidFill>
                            <a:srgbClr val="000000"/>
                          </a:solidFill>
                          <a:effectLst/>
                          <a:latin typeface="Huawei Sans" panose="020C0503030203020204" pitchFamily="34" charset="0"/>
                          <a:ea typeface="方正兰亭黑简体" panose="02000000000000000000" pitchFamily="2" charset="-122"/>
                        </a:rPr>
                        <a:t>bit</a:t>
                      </a:r>
                      <a:r>
                        <a:rPr lang="zh-CN" altLang="en-US" baseline="0" dirty="0">
                          <a:solidFill>
                            <a:srgbClr val="000000"/>
                          </a:solidFill>
                          <a:effectLst/>
                          <a:latin typeface="Huawei Sans" panose="020C0503030203020204" pitchFamily="34" charset="0"/>
                          <a:ea typeface="方正兰亭黑简体" panose="02000000000000000000" pitchFamily="2" charset="-122"/>
                        </a:rPr>
                        <a:t>时是</a:t>
                      </a:r>
                      <a:r>
                        <a:rPr lang="en-US" baseline="0" dirty="0">
                          <a:solidFill>
                            <a:srgbClr val="000000"/>
                          </a:solidFill>
                          <a:effectLst/>
                          <a:latin typeface="Huawei Sans" panose="020C0503030203020204" pitchFamily="34" charset="0"/>
                          <a:ea typeface="方正兰亭黑简体" panose="02000000000000000000" pitchFamily="2" charset="-122"/>
                        </a:rPr>
                        <a:t>W0-W30），</a:t>
                      </a:r>
                      <a:r>
                        <a:rPr lang="zh-CN" altLang="en-US" baseline="0" dirty="0">
                          <a:solidFill>
                            <a:srgbClr val="000000"/>
                          </a:solidFill>
                          <a:effectLst/>
                          <a:latin typeface="Huawei Sans" panose="020C0503030203020204" pitchFamily="34" charset="0"/>
                          <a:ea typeface="方正兰亭黑简体" panose="02000000000000000000" pitchFamily="2" charset="-122"/>
                        </a:rPr>
                        <a:t>寄存器名使用</a:t>
                      </a:r>
                      <a:r>
                        <a:rPr lang="en-US" altLang="zh-CN" baseline="0" dirty="0">
                          <a:solidFill>
                            <a:srgbClr val="000000"/>
                          </a:solidFill>
                          <a:effectLst/>
                          <a:latin typeface="Huawei Sans" panose="020C0503030203020204" pitchFamily="34" charset="0"/>
                          <a:ea typeface="方正兰亭黑简体" panose="02000000000000000000" pitchFamily="2" charset="-122"/>
                        </a:rPr>
                        <a:t>5</a:t>
                      </a:r>
                      <a:r>
                        <a:rPr lang="en-US" baseline="0" dirty="0">
                          <a:solidFill>
                            <a:srgbClr val="000000"/>
                          </a:solidFill>
                          <a:effectLst/>
                          <a:latin typeface="Huawei Sans" panose="020C0503030203020204" pitchFamily="34" charset="0"/>
                          <a:ea typeface="方正兰亭黑简体" panose="02000000000000000000" pitchFamily="2" charset="-122"/>
                        </a:rPr>
                        <a:t>bit</a:t>
                      </a:r>
                      <a:r>
                        <a:rPr lang="zh-CN" altLang="en-US" baseline="0" dirty="0">
                          <a:solidFill>
                            <a:srgbClr val="000000"/>
                          </a:solidFill>
                          <a:effectLst/>
                          <a:latin typeface="Huawei Sans" panose="020C0503030203020204" pitchFamily="34" charset="0"/>
                          <a:ea typeface="方正兰亭黑简体" panose="02000000000000000000" pitchFamily="2" charset="-122"/>
                        </a:rPr>
                        <a:t>编码</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altLang="zh-CN" baseline="0" dirty="0" smtClean="0">
                          <a:solidFill>
                            <a:srgbClr val="000000"/>
                          </a:solidFill>
                          <a:effectLst/>
                          <a:latin typeface="Huawei Sans" panose="020C0503030203020204" pitchFamily="34" charset="0"/>
                          <a:ea typeface="方正兰亭黑简体" panose="02000000000000000000" pitchFamily="2" charset="-122"/>
                        </a:rPr>
                        <a:t>PC</a:t>
                      </a:r>
                      <a:r>
                        <a:rPr lang="zh-CN" altLang="en-US" baseline="0" dirty="0">
                          <a:solidFill>
                            <a:srgbClr val="000000"/>
                          </a:solidFill>
                          <a:effectLst/>
                          <a:latin typeface="Huawei Sans" panose="020C0503030203020204" pitchFamily="34" charset="0"/>
                          <a:ea typeface="方正兰亭黑简体" panose="02000000000000000000" pitchFamily="2" charset="-122"/>
                        </a:rPr>
                        <a:t>指针不能作为数据处理指或</a:t>
                      </a:r>
                      <a:r>
                        <a:rPr lang="en-US" altLang="zh-CN" baseline="0" dirty="0">
                          <a:solidFill>
                            <a:srgbClr val="000000"/>
                          </a:solidFill>
                          <a:effectLst/>
                          <a:latin typeface="Huawei Sans" panose="020C0503030203020204" pitchFamily="34" charset="0"/>
                          <a:ea typeface="方正兰亭黑简体" panose="02000000000000000000" pitchFamily="2" charset="-122"/>
                        </a:rPr>
                        <a:t>load</a:t>
                      </a:r>
                      <a:r>
                        <a:rPr lang="zh-CN" altLang="en-US" baseline="0" dirty="0">
                          <a:solidFill>
                            <a:srgbClr val="000000"/>
                          </a:solidFill>
                          <a:effectLst/>
                          <a:latin typeface="Huawei Sans" panose="020C0503030203020204" pitchFamily="34" charset="0"/>
                          <a:ea typeface="方正兰亭黑简体" panose="02000000000000000000" pitchFamily="2" charset="-122"/>
                        </a:rPr>
                        <a:t>指令的目的寄存器，</a:t>
                      </a:r>
                      <a:r>
                        <a:rPr lang="en-US" altLang="zh-CN" baseline="0" dirty="0">
                          <a:solidFill>
                            <a:srgbClr val="000000"/>
                          </a:solidFill>
                          <a:effectLst/>
                          <a:latin typeface="Huawei Sans" panose="020C0503030203020204" pitchFamily="34" charset="0"/>
                          <a:ea typeface="方正兰亭黑简体" panose="02000000000000000000" pitchFamily="2" charset="-122"/>
                        </a:rPr>
                        <a:t>X30</a:t>
                      </a:r>
                      <a:r>
                        <a:rPr lang="zh-CN" altLang="en-US" baseline="0" dirty="0">
                          <a:solidFill>
                            <a:srgbClr val="000000"/>
                          </a:solidFill>
                          <a:effectLst/>
                          <a:latin typeface="Huawei Sans" panose="020C0503030203020204" pitchFamily="34" charset="0"/>
                          <a:ea typeface="方正兰亭黑简体" panose="02000000000000000000" pitchFamily="2" charset="-122"/>
                        </a:rPr>
                        <a:t>通常用作</a:t>
                      </a:r>
                      <a:r>
                        <a:rPr lang="en-US" altLang="zh-CN" baseline="0" dirty="0">
                          <a:solidFill>
                            <a:srgbClr val="000000"/>
                          </a:solidFill>
                          <a:effectLst/>
                          <a:latin typeface="Huawei Sans" panose="020C0503030203020204" pitchFamily="34" charset="0"/>
                          <a:ea typeface="方正兰亭黑简体" panose="02000000000000000000" pitchFamily="2" charset="-122"/>
                        </a:rPr>
                        <a:t>LR</a:t>
                      </a:r>
                      <a:endParaRPr lang="zh-CN" altLang="en-US"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zh-CN" altLang="en-US" baseline="0" dirty="0" smtClean="0">
                          <a:solidFill>
                            <a:srgbClr val="000000"/>
                          </a:solidFill>
                          <a:effectLst/>
                          <a:latin typeface="Huawei Sans" panose="020C0503030203020204" pitchFamily="34" charset="0"/>
                          <a:ea typeface="方正兰亭黑简体" panose="02000000000000000000" pitchFamily="2" charset="-122"/>
                        </a:rPr>
                        <a:t>移</a:t>
                      </a:r>
                      <a:r>
                        <a:rPr lang="zh-CN" altLang="en-US" baseline="0" dirty="0">
                          <a:solidFill>
                            <a:srgbClr val="000000"/>
                          </a:solidFill>
                          <a:effectLst/>
                          <a:latin typeface="Huawei Sans" panose="020C0503030203020204" pitchFamily="34" charset="0"/>
                          <a:ea typeface="方正兰亭黑简体" panose="02000000000000000000" pitchFamily="2" charset="-122"/>
                        </a:rPr>
                        <a:t>除了批量加载寄存器指令 </a:t>
                      </a:r>
                      <a:r>
                        <a:rPr lang="en-US" baseline="0" dirty="0">
                          <a:solidFill>
                            <a:srgbClr val="000000"/>
                          </a:solidFill>
                          <a:effectLst/>
                          <a:latin typeface="Huawei Sans" panose="020C0503030203020204" pitchFamily="34" charset="0"/>
                          <a:ea typeface="方正兰亭黑简体" panose="02000000000000000000" pitchFamily="2" charset="-122"/>
                        </a:rPr>
                        <a:t>LDM/STM, PUSH/POP, </a:t>
                      </a:r>
                      <a:r>
                        <a:rPr lang="zh-CN" altLang="en-US" baseline="0" dirty="0">
                          <a:solidFill>
                            <a:srgbClr val="000000"/>
                          </a:solidFill>
                          <a:effectLst/>
                          <a:latin typeface="Huawei Sans" panose="020C0503030203020204" pitchFamily="34" charset="0"/>
                          <a:ea typeface="方正兰亭黑简体" panose="02000000000000000000" pitchFamily="2" charset="-122"/>
                        </a:rPr>
                        <a:t>使用</a:t>
                      </a:r>
                      <a:r>
                        <a:rPr lang="en-US" baseline="0" dirty="0">
                          <a:solidFill>
                            <a:srgbClr val="000000"/>
                          </a:solidFill>
                          <a:effectLst/>
                          <a:latin typeface="Huawei Sans" panose="020C0503030203020204" pitchFamily="34" charset="0"/>
                          <a:ea typeface="方正兰亭黑简体" panose="02000000000000000000" pitchFamily="2" charset="-122"/>
                        </a:rPr>
                        <a:t>STP/LDP </a:t>
                      </a:r>
                      <a:r>
                        <a:rPr lang="zh-CN" altLang="en-US" baseline="0" dirty="0">
                          <a:solidFill>
                            <a:srgbClr val="000000"/>
                          </a:solidFill>
                          <a:effectLst/>
                          <a:latin typeface="Huawei Sans" panose="020C0503030203020204" pitchFamily="34" charset="0"/>
                          <a:ea typeface="方正兰亭黑简体" panose="02000000000000000000" pitchFamily="2" charset="-122"/>
                        </a:rPr>
                        <a:t>一对加载寄存器指令代替</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zh-CN" altLang="en-US" baseline="0" dirty="0" smtClean="0">
                          <a:solidFill>
                            <a:srgbClr val="000000"/>
                          </a:solidFill>
                          <a:effectLst/>
                          <a:latin typeface="Huawei Sans" panose="020C0503030203020204" pitchFamily="34" charset="0"/>
                          <a:ea typeface="方正兰亭黑简体" panose="02000000000000000000" pitchFamily="2" charset="-122"/>
                        </a:rPr>
                        <a:t>增加</a:t>
                      </a:r>
                      <a:r>
                        <a:rPr lang="zh-CN" altLang="en-US" baseline="0" dirty="0">
                          <a:solidFill>
                            <a:srgbClr val="000000"/>
                          </a:solidFill>
                          <a:effectLst/>
                          <a:latin typeface="Huawei Sans" panose="020C0503030203020204" pitchFamily="34" charset="0"/>
                          <a:ea typeface="方正兰亭黑简体" panose="02000000000000000000" pitchFamily="2" charset="-122"/>
                        </a:rPr>
                        <a:t>支持未对齐的</a:t>
                      </a:r>
                      <a:r>
                        <a:rPr lang="en-US" baseline="0" dirty="0">
                          <a:solidFill>
                            <a:srgbClr val="000000"/>
                          </a:solidFill>
                          <a:effectLst/>
                          <a:latin typeface="Huawei Sans" panose="020C0503030203020204" pitchFamily="34" charset="0"/>
                          <a:ea typeface="方正兰亭黑简体" panose="02000000000000000000" pitchFamily="2" charset="-122"/>
                        </a:rPr>
                        <a:t>load/store</a:t>
                      </a:r>
                      <a:r>
                        <a:rPr lang="zh-CN" altLang="en-US" baseline="0" dirty="0">
                          <a:solidFill>
                            <a:srgbClr val="000000"/>
                          </a:solidFill>
                          <a:effectLst/>
                          <a:latin typeface="Huawei Sans" panose="020C0503030203020204" pitchFamily="34" charset="0"/>
                          <a:ea typeface="方正兰亭黑简体" panose="02000000000000000000" pitchFamily="2" charset="-122"/>
                        </a:rPr>
                        <a:t>指令立即数偏移寻址，提供非</a:t>
                      </a:r>
                      <a:r>
                        <a:rPr lang="en-US" altLang="zh-CN" baseline="0" dirty="0">
                          <a:solidFill>
                            <a:srgbClr val="000000"/>
                          </a:solidFill>
                          <a:effectLst/>
                          <a:latin typeface="Huawei Sans" panose="020C0503030203020204" pitchFamily="34" charset="0"/>
                          <a:ea typeface="方正兰亭黑简体" panose="02000000000000000000" pitchFamily="2" charset="-122"/>
                        </a:rPr>
                        <a:t>-</a:t>
                      </a:r>
                      <a:r>
                        <a:rPr lang="zh-CN" altLang="en-US" baseline="0" dirty="0">
                          <a:solidFill>
                            <a:srgbClr val="000000"/>
                          </a:solidFill>
                          <a:effectLst/>
                          <a:latin typeface="Huawei Sans" panose="020C0503030203020204" pitchFamily="34" charset="0"/>
                          <a:ea typeface="方正兰亭黑简体" panose="02000000000000000000" pitchFamily="2" charset="-122"/>
                        </a:rPr>
                        <a:t>暂存</a:t>
                      </a:r>
                      <a:r>
                        <a:rPr lang="en-US" baseline="0" dirty="0">
                          <a:solidFill>
                            <a:srgbClr val="000000"/>
                          </a:solidFill>
                          <a:effectLst/>
                          <a:latin typeface="Huawei Sans" panose="020C0503030203020204" pitchFamily="34" charset="0"/>
                          <a:ea typeface="方正兰亭黑简体" panose="02000000000000000000" pitchFamily="2" charset="-122"/>
                        </a:rPr>
                        <a:t>LDNP/STNP</a:t>
                      </a:r>
                      <a:r>
                        <a:rPr lang="zh-CN" altLang="en-US" baseline="0" dirty="0">
                          <a:solidFill>
                            <a:srgbClr val="000000"/>
                          </a:solidFill>
                          <a:effectLst/>
                          <a:latin typeface="Huawei Sans" panose="020C0503030203020204" pitchFamily="34" charset="0"/>
                          <a:ea typeface="方正兰亭黑简体" panose="02000000000000000000" pitchFamily="2" charset="-122"/>
                        </a:rPr>
                        <a:t>指令，不需要</a:t>
                      </a:r>
                      <a:r>
                        <a:rPr lang="en-US" baseline="0" dirty="0">
                          <a:solidFill>
                            <a:srgbClr val="000000"/>
                          </a:solidFill>
                          <a:effectLst/>
                          <a:latin typeface="Huawei Sans" panose="020C0503030203020204" pitchFamily="34" charset="0"/>
                          <a:ea typeface="方正兰亭黑简体" panose="02000000000000000000" pitchFamily="2" charset="-122"/>
                        </a:rPr>
                        <a:t>hold</a:t>
                      </a:r>
                      <a:r>
                        <a:rPr lang="zh-CN" altLang="en-US" baseline="0" dirty="0">
                          <a:solidFill>
                            <a:srgbClr val="000000"/>
                          </a:solidFill>
                          <a:effectLst/>
                          <a:latin typeface="Huawei Sans" panose="020C0503030203020204" pitchFamily="34" charset="0"/>
                          <a:ea typeface="方正兰亭黑简体" panose="02000000000000000000" pitchFamily="2" charset="-122"/>
                        </a:rPr>
                        <a:t>数据到</a:t>
                      </a:r>
                      <a:r>
                        <a:rPr lang="en-US" baseline="0" dirty="0">
                          <a:solidFill>
                            <a:srgbClr val="000000"/>
                          </a:solidFill>
                          <a:effectLst/>
                          <a:latin typeface="Huawei Sans" panose="020C0503030203020204" pitchFamily="34" charset="0"/>
                          <a:ea typeface="方正兰亭黑简体" panose="02000000000000000000" pitchFamily="2" charset="-122"/>
                        </a:rPr>
                        <a:t>cache</a:t>
                      </a:r>
                      <a:r>
                        <a:rPr lang="zh-CN" altLang="en-US" baseline="0" dirty="0">
                          <a:solidFill>
                            <a:srgbClr val="000000"/>
                          </a:solidFill>
                          <a:effectLst/>
                          <a:latin typeface="Huawei Sans" panose="020C0503030203020204" pitchFamily="34" charset="0"/>
                          <a:ea typeface="方正兰亭黑简体" panose="02000000000000000000" pitchFamily="2" charset="-122"/>
                        </a:rPr>
                        <a:t>中</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zh-CN" altLang="en-US" baseline="0" dirty="0" smtClean="0">
                          <a:solidFill>
                            <a:srgbClr val="000000"/>
                          </a:solidFill>
                          <a:effectLst/>
                          <a:latin typeface="Huawei Sans" panose="020C0503030203020204" pitchFamily="34" charset="0"/>
                          <a:ea typeface="方正兰亭黑简体" panose="02000000000000000000" pitchFamily="2" charset="-122"/>
                        </a:rPr>
                        <a:t>没有</a:t>
                      </a:r>
                      <a:r>
                        <a:rPr lang="zh-CN" altLang="en-US" baseline="0" dirty="0">
                          <a:solidFill>
                            <a:srgbClr val="000000"/>
                          </a:solidFill>
                          <a:effectLst/>
                          <a:latin typeface="Huawei Sans" panose="020C0503030203020204" pitchFamily="34" charset="0"/>
                          <a:ea typeface="方正兰亭黑简体" panose="02000000000000000000" pitchFamily="2" charset="-122"/>
                        </a:rPr>
                        <a:t>提供访问</a:t>
                      </a:r>
                      <a:r>
                        <a:rPr lang="en-US" altLang="zh-CN" baseline="0" dirty="0">
                          <a:solidFill>
                            <a:srgbClr val="000000"/>
                          </a:solidFill>
                          <a:effectLst/>
                          <a:latin typeface="Huawei Sans" panose="020C0503030203020204" pitchFamily="34" charset="0"/>
                          <a:ea typeface="方正兰亭黑简体" panose="02000000000000000000" pitchFamily="2" charset="-122"/>
                        </a:rPr>
                        <a:t>CPSR</a:t>
                      </a:r>
                      <a:r>
                        <a:rPr lang="zh-CN" altLang="en-US" baseline="0" dirty="0">
                          <a:solidFill>
                            <a:srgbClr val="000000"/>
                          </a:solidFill>
                          <a:effectLst/>
                          <a:latin typeface="Huawei Sans" panose="020C0503030203020204" pitchFamily="34" charset="0"/>
                          <a:ea typeface="方正兰亭黑简体" panose="02000000000000000000" pitchFamily="2" charset="-122"/>
                        </a:rPr>
                        <a:t>的单一寄存器，但是提供访问</a:t>
                      </a:r>
                      <a:r>
                        <a:rPr lang="en-US" altLang="zh-CN" baseline="0" dirty="0">
                          <a:solidFill>
                            <a:srgbClr val="000000"/>
                          </a:solidFill>
                          <a:effectLst/>
                          <a:latin typeface="Huawei Sans" panose="020C0503030203020204" pitchFamily="34" charset="0"/>
                          <a:ea typeface="方正兰亭黑简体" panose="02000000000000000000" pitchFamily="2" charset="-122"/>
                        </a:rPr>
                        <a:t>PSTATE</a:t>
                      </a:r>
                      <a:r>
                        <a:rPr lang="zh-CN" altLang="en-US" baseline="0" dirty="0">
                          <a:solidFill>
                            <a:srgbClr val="000000"/>
                          </a:solidFill>
                          <a:effectLst/>
                          <a:latin typeface="Huawei Sans" panose="020C0503030203020204" pitchFamily="34" charset="0"/>
                          <a:ea typeface="方正兰亭黑简体" panose="02000000000000000000" pitchFamily="2" charset="-122"/>
                        </a:rPr>
                        <a:t>的状态域寄存器</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zh-CN" altLang="en-US" baseline="0" dirty="0" smtClean="0">
                          <a:solidFill>
                            <a:srgbClr val="000000"/>
                          </a:solidFill>
                          <a:effectLst/>
                          <a:latin typeface="Huawei Sans" panose="020C0503030203020204" pitchFamily="34" charset="0"/>
                          <a:ea typeface="方正兰亭黑简体" panose="02000000000000000000" pitchFamily="2" charset="-122"/>
                        </a:rPr>
                        <a:t>相比</a:t>
                      </a:r>
                      <a:r>
                        <a:rPr lang="en-US" altLang="zh-CN" baseline="0" dirty="0">
                          <a:solidFill>
                            <a:srgbClr val="000000"/>
                          </a:solidFill>
                          <a:effectLst/>
                          <a:latin typeface="Huawei Sans" panose="020C0503030203020204" pitchFamily="34" charset="0"/>
                          <a:ea typeface="方正兰亭黑简体" panose="02000000000000000000" pitchFamily="2" charset="-122"/>
                        </a:rPr>
                        <a:t>A32</a:t>
                      </a:r>
                      <a:r>
                        <a:rPr lang="zh-CN" altLang="en-US" baseline="0" dirty="0">
                          <a:solidFill>
                            <a:srgbClr val="000000"/>
                          </a:solidFill>
                          <a:effectLst/>
                          <a:latin typeface="Huawei Sans" panose="020C0503030203020204" pitchFamily="34" charset="0"/>
                          <a:ea typeface="方正兰亭黑简体" panose="02000000000000000000" pitchFamily="2" charset="-122"/>
                        </a:rPr>
                        <a:t>少了很多条件执行指令，只有条件跳转和少数数据处理这类指令才有条件执行</a:t>
                      </a:r>
                      <a:r>
                        <a:rPr lang="en-US" altLang="zh-CN" baseline="0" dirty="0">
                          <a:solidFill>
                            <a:srgbClr val="000000"/>
                          </a:solidFill>
                          <a:effectLst/>
                          <a:latin typeface="Huawei Sans" panose="020C0503030203020204" pitchFamily="34" charset="0"/>
                          <a:ea typeface="方正兰亭黑简体" panose="02000000000000000000" pitchFamily="2" charset="-122"/>
                        </a:rPr>
                        <a:t>.</a:t>
                      </a:r>
                      <a:endParaRPr lang="zh-CN" altLang="en-US"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zh-CN" altLang="en-US" baseline="0" dirty="0" smtClean="0">
                          <a:solidFill>
                            <a:srgbClr val="000000"/>
                          </a:solidFill>
                          <a:effectLst/>
                          <a:latin typeface="Huawei Sans" panose="020C0503030203020204" pitchFamily="34" charset="0"/>
                          <a:ea typeface="方正兰亭黑简体" panose="02000000000000000000" pitchFamily="2" charset="-122"/>
                        </a:rPr>
                        <a:t>支持</a:t>
                      </a:r>
                      <a:r>
                        <a:rPr lang="en-US" altLang="zh-CN" baseline="0" dirty="0">
                          <a:solidFill>
                            <a:srgbClr val="000000"/>
                          </a:solidFill>
                          <a:effectLst/>
                          <a:latin typeface="Huawei Sans" panose="020C0503030203020204" pitchFamily="34" charset="0"/>
                          <a:ea typeface="方正兰亭黑简体" panose="02000000000000000000" pitchFamily="2" charset="-122"/>
                        </a:rPr>
                        <a:t>48bit</a:t>
                      </a:r>
                      <a:r>
                        <a:rPr lang="zh-CN" altLang="en-US" baseline="0" dirty="0">
                          <a:solidFill>
                            <a:srgbClr val="000000"/>
                          </a:solidFill>
                          <a:effectLst/>
                          <a:latin typeface="Huawei Sans" panose="020C0503030203020204" pitchFamily="34" charset="0"/>
                          <a:ea typeface="方正兰亭黑简体" panose="02000000000000000000" pitchFamily="2" charset="-122"/>
                        </a:rPr>
                        <a:t>虚拟寻址空间</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zh-CN" altLang="en-US" baseline="0" dirty="0" smtClean="0">
                          <a:solidFill>
                            <a:srgbClr val="000000"/>
                          </a:solidFill>
                          <a:effectLst/>
                          <a:latin typeface="Huawei Sans" panose="020C0503030203020204" pitchFamily="34" charset="0"/>
                          <a:ea typeface="方正兰亭黑简体" panose="02000000000000000000" pitchFamily="2" charset="-122"/>
                        </a:rPr>
                        <a:t>大部分</a:t>
                      </a:r>
                      <a:r>
                        <a:rPr lang="en-US" altLang="zh-CN" baseline="0" dirty="0">
                          <a:solidFill>
                            <a:srgbClr val="000000"/>
                          </a:solidFill>
                          <a:effectLst/>
                          <a:latin typeface="Huawei Sans" panose="020C0503030203020204" pitchFamily="34" charset="0"/>
                          <a:ea typeface="方正兰亭黑简体" panose="02000000000000000000" pitchFamily="2" charset="-122"/>
                        </a:rPr>
                        <a:t>A64</a:t>
                      </a:r>
                      <a:r>
                        <a:rPr lang="zh-CN" altLang="en-US" baseline="0" dirty="0">
                          <a:solidFill>
                            <a:srgbClr val="000000"/>
                          </a:solidFill>
                          <a:effectLst/>
                          <a:latin typeface="Huawei Sans" panose="020C0503030203020204" pitchFamily="34" charset="0"/>
                          <a:ea typeface="方正兰亭黑简体" panose="02000000000000000000" pitchFamily="2" charset="-122"/>
                        </a:rPr>
                        <a:t>指令都有</a:t>
                      </a:r>
                      <a:r>
                        <a:rPr lang="en-US" altLang="zh-CN" baseline="0" dirty="0">
                          <a:solidFill>
                            <a:srgbClr val="000000"/>
                          </a:solidFill>
                          <a:effectLst/>
                          <a:latin typeface="Huawei Sans" panose="020C0503030203020204" pitchFamily="34" charset="0"/>
                          <a:ea typeface="方正兰亭黑简体" panose="02000000000000000000" pitchFamily="2" charset="-122"/>
                        </a:rPr>
                        <a:t>32/64</a:t>
                      </a:r>
                      <a:r>
                        <a:rPr lang="zh-CN" altLang="en-US" baseline="0" dirty="0">
                          <a:solidFill>
                            <a:srgbClr val="000000"/>
                          </a:solidFill>
                          <a:effectLst/>
                          <a:latin typeface="Huawei Sans" panose="020C0503030203020204" pitchFamily="34" charset="0"/>
                          <a:ea typeface="方正兰亭黑简体" panose="02000000000000000000" pitchFamily="2" charset="-122"/>
                        </a:rPr>
                        <a:t>位两种形式</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altLang="zh-CN" baseline="0" dirty="0" smtClean="0">
                          <a:solidFill>
                            <a:srgbClr val="000000"/>
                          </a:solidFill>
                          <a:effectLst/>
                          <a:latin typeface="Huawei Sans" panose="020C0503030203020204" pitchFamily="34" charset="0"/>
                          <a:ea typeface="方正兰亭黑简体" panose="02000000000000000000" pitchFamily="2" charset="-122"/>
                        </a:rPr>
                        <a:t>A64</a:t>
                      </a:r>
                      <a:r>
                        <a:rPr lang="zh-CN" altLang="en-US" baseline="0" dirty="0">
                          <a:solidFill>
                            <a:srgbClr val="000000"/>
                          </a:solidFill>
                          <a:effectLst/>
                          <a:latin typeface="Huawei Sans" panose="020C0503030203020204" pitchFamily="34" charset="0"/>
                          <a:ea typeface="方正兰亭黑简体" panose="02000000000000000000" pitchFamily="2" charset="-122"/>
                        </a:rPr>
                        <a:t>没有协处理器的概念</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109671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lnSpc>
                <a:spcPts val="2800"/>
              </a:lnSpc>
            </a:pPr>
            <a:r>
              <a:rPr lang="zh-CN" altLang="en-US" dirty="0" smtClean="0"/>
              <a:t>学完本课程后，您将能够：</a:t>
            </a:r>
            <a:endParaRPr lang="en-US" altLang="zh-CN" dirty="0" smtClean="0"/>
          </a:p>
          <a:p>
            <a:pPr lvl="1">
              <a:lnSpc>
                <a:spcPts val="2800"/>
              </a:lnSpc>
            </a:pPr>
            <a:r>
              <a:rPr lang="zh-CN" altLang="en-US" dirty="0" smtClean="0"/>
              <a:t>了解基于</a:t>
            </a:r>
            <a:r>
              <a:rPr lang="en-US" altLang="zh-CN" dirty="0" smtClean="0"/>
              <a:t>ARMv8</a:t>
            </a:r>
            <a:r>
              <a:rPr lang="zh-CN" altLang="en-US" dirty="0" smtClean="0"/>
              <a:t>架构的处理器</a:t>
            </a:r>
            <a:r>
              <a:rPr lang="en-US" altLang="zh-CN" dirty="0" smtClean="0"/>
              <a:t>/</a:t>
            </a:r>
            <a:r>
              <a:rPr lang="zh-CN" altLang="en-US" dirty="0" smtClean="0"/>
              <a:t>鲲鹏</a:t>
            </a:r>
            <a:r>
              <a:rPr lang="en-US" altLang="zh-CN" dirty="0" smtClean="0"/>
              <a:t>920</a:t>
            </a:r>
            <a:r>
              <a:rPr lang="zh-CN" altLang="en-US" dirty="0" smtClean="0"/>
              <a:t>的体系结构；</a:t>
            </a:r>
            <a:endParaRPr lang="en-US" altLang="zh-CN" dirty="0" smtClean="0"/>
          </a:p>
          <a:p>
            <a:pPr lvl="2">
              <a:lnSpc>
                <a:spcPts val="2800"/>
              </a:lnSpc>
            </a:pPr>
            <a:r>
              <a:rPr lang="zh-CN" altLang="en-US" dirty="0" smtClean="0"/>
              <a:t>了解</a:t>
            </a:r>
            <a:r>
              <a:rPr lang="en-US" altLang="zh-CN" dirty="0" smtClean="0"/>
              <a:t>ARM</a:t>
            </a:r>
            <a:r>
              <a:rPr lang="zh-CN" altLang="en-US" dirty="0" smtClean="0"/>
              <a:t>寄存器</a:t>
            </a:r>
            <a:endParaRPr lang="en-US" altLang="zh-CN" dirty="0" smtClean="0"/>
          </a:p>
          <a:p>
            <a:pPr lvl="2">
              <a:lnSpc>
                <a:spcPts val="2800"/>
              </a:lnSpc>
            </a:pPr>
            <a:r>
              <a:rPr lang="en-US" altLang="zh-CN" dirty="0" smtClean="0"/>
              <a:t>ARM</a:t>
            </a:r>
            <a:r>
              <a:rPr lang="zh-CN" altLang="en-US" dirty="0" smtClean="0"/>
              <a:t>汇编寻址方式</a:t>
            </a:r>
            <a:endParaRPr lang="en-US" altLang="zh-CN" dirty="0" smtClean="0"/>
          </a:p>
          <a:p>
            <a:pPr lvl="2">
              <a:lnSpc>
                <a:spcPts val="2800"/>
              </a:lnSpc>
            </a:pPr>
            <a:r>
              <a:rPr lang="en-US" altLang="zh-CN" dirty="0" smtClean="0"/>
              <a:t>ARM</a:t>
            </a:r>
            <a:r>
              <a:rPr lang="zh-CN" altLang="en-US" dirty="0" smtClean="0"/>
              <a:t>汇编指令集特色</a:t>
            </a:r>
            <a:endParaRPr lang="en-US" altLang="zh-CN" dirty="0" smtClean="0"/>
          </a:p>
          <a:p>
            <a:pPr lvl="2">
              <a:lnSpc>
                <a:spcPts val="2800"/>
              </a:lnSpc>
            </a:pPr>
            <a:r>
              <a:rPr lang="zh-CN" altLang="en-US" dirty="0" smtClean="0"/>
              <a:t>鲲鹏流水线技术</a:t>
            </a:r>
            <a:endParaRPr lang="en-US" altLang="zh-CN" dirty="0" smtClean="0"/>
          </a:p>
          <a:p>
            <a:pPr lvl="1">
              <a:lnSpc>
                <a:spcPts val="2800"/>
              </a:lnSpc>
            </a:pPr>
            <a:r>
              <a:rPr lang="zh-CN" altLang="en-US" dirty="0" smtClean="0"/>
              <a:t>掌握</a:t>
            </a:r>
            <a:r>
              <a:rPr lang="en-US" altLang="zh-CN" dirty="0" smtClean="0"/>
              <a:t>GNU ARM</a:t>
            </a:r>
            <a:r>
              <a:rPr lang="zh-CN" altLang="en-US" dirty="0" smtClean="0"/>
              <a:t>汇编语法；</a:t>
            </a:r>
          </a:p>
          <a:p>
            <a:pPr lvl="1">
              <a:lnSpc>
                <a:spcPts val="2800"/>
              </a:lnSpc>
            </a:pPr>
            <a:r>
              <a:rPr lang="zh-CN" altLang="en-US" dirty="0" smtClean="0"/>
              <a:t>编写基本的</a:t>
            </a:r>
            <a:r>
              <a:rPr lang="en-US" altLang="zh-CN" dirty="0" smtClean="0"/>
              <a:t>ARMv8</a:t>
            </a:r>
            <a:r>
              <a:rPr lang="zh-CN" altLang="en-US" dirty="0" smtClean="0"/>
              <a:t>汇编代码并加以调试；</a:t>
            </a:r>
          </a:p>
          <a:p>
            <a:pPr lvl="1">
              <a:lnSpc>
                <a:spcPts val="2800"/>
              </a:lnSpc>
            </a:pPr>
            <a:r>
              <a:rPr lang="zh-CN" altLang="en-US" dirty="0" smtClean="0"/>
              <a:t>了解</a:t>
            </a:r>
            <a:r>
              <a:rPr lang="en-US" altLang="zh-CN" dirty="0" smtClean="0"/>
              <a:t>ARM</a:t>
            </a:r>
            <a:r>
              <a:rPr lang="zh-CN" altLang="en-US" dirty="0" smtClean="0"/>
              <a:t>的伪指令；</a:t>
            </a:r>
            <a:endParaRPr lang="en-US" altLang="zh-CN" dirty="0" smtClean="0"/>
          </a:p>
          <a:p>
            <a:pPr lvl="1">
              <a:lnSpc>
                <a:spcPts val="2800"/>
              </a:lnSpc>
            </a:pPr>
            <a:r>
              <a:rPr lang="zh-CN" altLang="en-US" dirty="0" smtClean="0"/>
              <a:t>了解</a:t>
            </a:r>
            <a:r>
              <a:rPr lang="en-US" altLang="zh-CN" dirty="0" smtClean="0"/>
              <a:t>ARM</a:t>
            </a:r>
            <a:r>
              <a:rPr lang="zh-CN" altLang="en-US" dirty="0" smtClean="0"/>
              <a:t>汇编语言的程序结构；</a:t>
            </a:r>
            <a:endParaRPr lang="en-US" altLang="zh-CN" dirty="0" smtClean="0"/>
          </a:p>
        </p:txBody>
      </p:sp>
    </p:spTree>
    <p:extLst>
      <p:ext uri="{BB962C8B-B14F-4D97-AF65-F5344CB8AC3E}">
        <p14:creationId xmlns:p14="http://schemas.microsoft.com/office/powerpoint/2010/main" val="26552970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sym typeface="+mn-lt"/>
              </a:rPr>
              <a:t>ARM</a:t>
            </a:r>
            <a:r>
              <a:rPr lang="zh-CN" altLang="en-US" dirty="0" smtClean="0">
                <a:sym typeface="+mn-lt"/>
              </a:rPr>
              <a:t>指令集 </a:t>
            </a:r>
            <a:r>
              <a:rPr lang="en-US" altLang="zh-CN" dirty="0" smtClean="0">
                <a:sym typeface="+mn-lt"/>
              </a:rPr>
              <a:t>(6)</a:t>
            </a:r>
            <a:endParaRPr lang="en-US" altLang="zh-CN" dirty="0">
              <a:sym typeface="+mn-lt"/>
            </a:endParaRPr>
          </a:p>
        </p:txBody>
      </p:sp>
      <p:sp>
        <p:nvSpPr>
          <p:cNvPr id="2" name="文本占位符 1"/>
          <p:cNvSpPr>
            <a:spLocks noGrp="1"/>
          </p:cNvSpPr>
          <p:nvPr>
            <p:ph type="body" sz="quarter" idx="10"/>
          </p:nvPr>
        </p:nvSpPr>
        <p:spPr/>
        <p:txBody>
          <a:bodyPr/>
          <a:lstStyle/>
          <a:p>
            <a:r>
              <a:rPr lang="zh-CN" altLang="en-US" smtClean="0"/>
              <a:t> 跳转指令：</a:t>
            </a:r>
            <a:endParaRPr lang="en-US" altLang="zh-CN" smtClean="0"/>
          </a:p>
          <a:p>
            <a:pPr lvl="1"/>
            <a:r>
              <a:rPr lang="zh-CN" altLang="en-US" smtClean="0"/>
              <a:t>条件跳转</a:t>
            </a:r>
            <a:endParaRPr lang="en-US" altLang="zh-CN" dirty="0" smtClean="0"/>
          </a:p>
        </p:txBody>
      </p:sp>
      <p:graphicFrame>
        <p:nvGraphicFramePr>
          <p:cNvPr id="3" name="表格 2"/>
          <p:cNvGraphicFramePr>
            <a:graphicFrameLocks noGrp="1"/>
          </p:cNvGraphicFramePr>
          <p:nvPr>
            <p:extLst>
              <p:ext uri="{D42A27DB-BD31-4B8C-83A1-F6EECF244321}">
                <p14:modId xmlns:p14="http://schemas.microsoft.com/office/powerpoint/2010/main" val="1681623558"/>
              </p:ext>
            </p:extLst>
          </p:nvPr>
        </p:nvGraphicFramePr>
        <p:xfrm>
          <a:off x="731838" y="2263234"/>
          <a:ext cx="10728326" cy="2102358"/>
        </p:xfrm>
        <a:graphic>
          <a:graphicData uri="http://schemas.openxmlformats.org/drawingml/2006/table">
            <a:tbl>
              <a:tblPr/>
              <a:tblGrid>
                <a:gridCol w="2733656"/>
                <a:gridCol w="7994670"/>
              </a:tblGrid>
              <a:tr h="0">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指令</a:t>
                      </a:r>
                      <a:endParaRPr lang="zh-CN" alt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说明</a:t>
                      </a:r>
                      <a:endParaRPr 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r>
              <a:tr h="0">
                <a:tc>
                  <a:txBody>
                    <a:bodyPr/>
                    <a:lstStyle/>
                    <a:p>
                      <a:r>
                        <a:rPr lang="en-US" baseline="0" dirty="0" err="1" smtClean="0">
                          <a:solidFill>
                            <a:srgbClr val="000000"/>
                          </a:solidFill>
                          <a:effectLst/>
                          <a:latin typeface="Huawei Sans" panose="020C0503030203020204" pitchFamily="34" charset="0"/>
                          <a:ea typeface="方正兰亭黑简体" panose="02000000000000000000" pitchFamily="2" charset="-122"/>
                        </a:rPr>
                        <a:t>B.cond</a:t>
                      </a:r>
                      <a:endParaRPr lang="en-US"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cond</a:t>
                      </a:r>
                      <a:r>
                        <a:rPr lang="zh-CN" altLang="en-US" baseline="0" dirty="0">
                          <a:solidFill>
                            <a:srgbClr val="000000"/>
                          </a:solidFill>
                          <a:effectLst/>
                          <a:latin typeface="Huawei Sans" panose="020C0503030203020204" pitchFamily="34" charset="0"/>
                          <a:ea typeface="方正兰亭黑简体" panose="02000000000000000000" pitchFamily="2" charset="-122"/>
                        </a:rPr>
                        <a:t>为真跳转</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CBNZ</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CBNZ X1，label     //</a:t>
                      </a:r>
                      <a:r>
                        <a:rPr lang="zh-CN" altLang="en-US" baseline="0" dirty="0">
                          <a:solidFill>
                            <a:srgbClr val="000000"/>
                          </a:solidFill>
                          <a:effectLst/>
                          <a:latin typeface="Huawei Sans" panose="020C0503030203020204" pitchFamily="34" charset="0"/>
                          <a:ea typeface="方正兰亭黑简体" panose="02000000000000000000" pitchFamily="2" charset="-122"/>
                        </a:rPr>
                        <a:t>如果</a:t>
                      </a:r>
                      <a:r>
                        <a:rPr lang="en-US" baseline="0" dirty="0">
                          <a:solidFill>
                            <a:srgbClr val="000000"/>
                          </a:solidFill>
                          <a:effectLst/>
                          <a:latin typeface="Huawei Sans" panose="020C0503030203020204" pitchFamily="34" charset="0"/>
                          <a:ea typeface="方正兰亭黑简体" panose="02000000000000000000" pitchFamily="2" charset="-122"/>
                        </a:rPr>
                        <a:t>X1!= 0</a:t>
                      </a:r>
                      <a:r>
                        <a:rPr lang="zh-CN" altLang="en-US" baseline="0" dirty="0">
                          <a:solidFill>
                            <a:srgbClr val="000000"/>
                          </a:solidFill>
                          <a:effectLst/>
                          <a:latin typeface="Huawei Sans" panose="020C0503030203020204" pitchFamily="34" charset="0"/>
                          <a:ea typeface="方正兰亭黑简体" panose="02000000000000000000" pitchFamily="2" charset="-122"/>
                        </a:rPr>
                        <a:t>则跳转到</a:t>
                      </a:r>
                      <a:r>
                        <a:rPr lang="en-US" baseline="0" dirty="0">
                          <a:solidFill>
                            <a:srgbClr val="000000"/>
                          </a:solidFill>
                          <a:effectLst/>
                          <a:latin typeface="Huawei Sans" panose="020C0503030203020204" pitchFamily="34" charset="0"/>
                          <a:ea typeface="方正兰亭黑简体" panose="02000000000000000000" pitchFamily="2" charset="-122"/>
                        </a:rPr>
                        <a:t>label</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CBZ</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CBZ X1，label      //</a:t>
                      </a:r>
                      <a:r>
                        <a:rPr lang="zh-CN" altLang="en-US" baseline="0" dirty="0">
                          <a:solidFill>
                            <a:srgbClr val="000000"/>
                          </a:solidFill>
                          <a:effectLst/>
                          <a:latin typeface="Huawei Sans" panose="020C0503030203020204" pitchFamily="34" charset="0"/>
                          <a:ea typeface="方正兰亭黑简体" panose="02000000000000000000" pitchFamily="2" charset="-122"/>
                        </a:rPr>
                        <a:t>如果</a:t>
                      </a:r>
                      <a:r>
                        <a:rPr lang="en-US" baseline="0" dirty="0">
                          <a:solidFill>
                            <a:srgbClr val="000000"/>
                          </a:solidFill>
                          <a:effectLst/>
                          <a:latin typeface="Huawei Sans" panose="020C0503030203020204" pitchFamily="34" charset="0"/>
                          <a:ea typeface="方正兰亭黑简体" panose="02000000000000000000" pitchFamily="2" charset="-122"/>
                        </a:rPr>
                        <a:t>X1== 0</a:t>
                      </a:r>
                      <a:r>
                        <a:rPr lang="zh-CN" altLang="en-US" baseline="0" dirty="0">
                          <a:solidFill>
                            <a:srgbClr val="000000"/>
                          </a:solidFill>
                          <a:effectLst/>
                          <a:latin typeface="Huawei Sans" panose="020C0503030203020204" pitchFamily="34" charset="0"/>
                          <a:ea typeface="方正兰亭黑简体" panose="02000000000000000000" pitchFamily="2" charset="-122"/>
                        </a:rPr>
                        <a:t>则跳转到</a:t>
                      </a:r>
                      <a:r>
                        <a:rPr lang="en-US" baseline="0" dirty="0">
                          <a:solidFill>
                            <a:srgbClr val="000000"/>
                          </a:solidFill>
                          <a:effectLst/>
                          <a:latin typeface="Huawei Sans" panose="020C0503030203020204" pitchFamily="34" charset="0"/>
                          <a:ea typeface="方正兰亭黑简体" panose="02000000000000000000" pitchFamily="2" charset="-122"/>
                        </a:rPr>
                        <a:t>label</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TBNZ</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TBNZ X1，#3 label  //</a:t>
                      </a:r>
                      <a:r>
                        <a:rPr lang="zh-CN" altLang="en-US" baseline="0" dirty="0">
                          <a:solidFill>
                            <a:srgbClr val="000000"/>
                          </a:solidFill>
                          <a:effectLst/>
                          <a:latin typeface="Huawei Sans" panose="020C0503030203020204" pitchFamily="34" charset="0"/>
                          <a:ea typeface="方正兰亭黑简体" panose="02000000000000000000" pitchFamily="2" charset="-122"/>
                        </a:rPr>
                        <a:t>若</a:t>
                      </a:r>
                      <a:r>
                        <a:rPr lang="en-US" baseline="0" dirty="0">
                          <a:solidFill>
                            <a:srgbClr val="000000"/>
                          </a:solidFill>
                          <a:effectLst/>
                          <a:latin typeface="Huawei Sans" panose="020C0503030203020204" pitchFamily="34" charset="0"/>
                          <a:ea typeface="方正兰亭黑简体" panose="02000000000000000000" pitchFamily="2" charset="-122"/>
                        </a:rPr>
                        <a:t>X1[3]!=0,</a:t>
                      </a:r>
                      <a:r>
                        <a:rPr lang="zh-CN" altLang="en-US" baseline="0" dirty="0">
                          <a:solidFill>
                            <a:srgbClr val="000000"/>
                          </a:solidFill>
                          <a:effectLst/>
                          <a:latin typeface="Huawei Sans" panose="020C0503030203020204" pitchFamily="34" charset="0"/>
                          <a:ea typeface="方正兰亭黑简体" panose="02000000000000000000" pitchFamily="2" charset="-122"/>
                        </a:rPr>
                        <a:t>则跳转到</a:t>
                      </a:r>
                      <a:r>
                        <a:rPr lang="en-US" baseline="0" dirty="0">
                          <a:solidFill>
                            <a:srgbClr val="000000"/>
                          </a:solidFill>
                          <a:effectLst/>
                          <a:latin typeface="Huawei Sans" panose="020C0503030203020204" pitchFamily="34" charset="0"/>
                          <a:ea typeface="方正兰亭黑简体" panose="02000000000000000000" pitchFamily="2" charset="-122"/>
                        </a:rPr>
                        <a:t>label</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TBZ</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TBZ X1，#3 label   //</a:t>
                      </a:r>
                      <a:r>
                        <a:rPr lang="zh-CN" altLang="en-US" baseline="0" dirty="0">
                          <a:solidFill>
                            <a:srgbClr val="000000"/>
                          </a:solidFill>
                          <a:effectLst/>
                          <a:latin typeface="Huawei Sans" panose="020C0503030203020204" pitchFamily="34" charset="0"/>
                          <a:ea typeface="方正兰亭黑简体" panose="02000000000000000000" pitchFamily="2" charset="-122"/>
                        </a:rPr>
                        <a:t>若</a:t>
                      </a:r>
                      <a:r>
                        <a:rPr lang="en-US" baseline="0" dirty="0">
                          <a:solidFill>
                            <a:srgbClr val="000000"/>
                          </a:solidFill>
                          <a:effectLst/>
                          <a:latin typeface="Huawei Sans" panose="020C0503030203020204" pitchFamily="34" charset="0"/>
                          <a:ea typeface="方正兰亭黑简体" panose="02000000000000000000" pitchFamily="2" charset="-122"/>
                        </a:rPr>
                        <a:t>X1[3]==0,</a:t>
                      </a:r>
                      <a:r>
                        <a:rPr lang="zh-CN" altLang="en-US" baseline="0" dirty="0">
                          <a:solidFill>
                            <a:srgbClr val="000000"/>
                          </a:solidFill>
                          <a:effectLst/>
                          <a:latin typeface="Huawei Sans" panose="020C0503030203020204" pitchFamily="34" charset="0"/>
                          <a:ea typeface="方正兰亭黑简体" panose="02000000000000000000" pitchFamily="2" charset="-122"/>
                        </a:rPr>
                        <a:t>则跳转到</a:t>
                      </a:r>
                      <a:r>
                        <a:rPr lang="en-US" baseline="0" dirty="0">
                          <a:solidFill>
                            <a:srgbClr val="000000"/>
                          </a:solidFill>
                          <a:effectLst/>
                          <a:latin typeface="Huawei Sans" panose="020C0503030203020204" pitchFamily="34" charset="0"/>
                          <a:ea typeface="方正兰亭黑简体" panose="02000000000000000000" pitchFamily="2" charset="-122"/>
                        </a:rPr>
                        <a:t>label</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1513478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sym typeface="+mn-lt"/>
              </a:rPr>
              <a:t>ARM</a:t>
            </a:r>
            <a:r>
              <a:rPr lang="zh-CN" altLang="en-US" dirty="0" smtClean="0">
                <a:sym typeface="+mn-lt"/>
              </a:rPr>
              <a:t>指令集 </a:t>
            </a:r>
            <a:r>
              <a:rPr lang="en-US" altLang="zh-CN" dirty="0" smtClean="0">
                <a:sym typeface="+mn-lt"/>
              </a:rPr>
              <a:t>(7)</a:t>
            </a:r>
            <a:endParaRPr lang="en-US" altLang="zh-CN" dirty="0">
              <a:sym typeface="+mn-lt"/>
            </a:endParaRPr>
          </a:p>
        </p:txBody>
      </p:sp>
      <p:sp>
        <p:nvSpPr>
          <p:cNvPr id="2" name="文本占位符 1"/>
          <p:cNvSpPr>
            <a:spLocks noGrp="1"/>
          </p:cNvSpPr>
          <p:nvPr>
            <p:ph type="body" sz="quarter" idx="10"/>
          </p:nvPr>
        </p:nvSpPr>
        <p:spPr/>
        <p:txBody>
          <a:bodyPr/>
          <a:lstStyle/>
          <a:p>
            <a:pPr>
              <a:lnSpc>
                <a:spcPts val="3000"/>
              </a:lnSpc>
              <a:spcBef>
                <a:spcPts val="0"/>
              </a:spcBef>
            </a:pPr>
            <a:r>
              <a:rPr lang="zh-CN" altLang="en-US" dirty="0"/>
              <a:t> </a:t>
            </a:r>
            <a:r>
              <a:rPr lang="zh-CN" altLang="en-US" dirty="0" smtClean="0"/>
              <a:t>跳转指令：</a:t>
            </a:r>
            <a:endParaRPr lang="en-US" altLang="zh-CN" dirty="0" smtClean="0"/>
          </a:p>
          <a:p>
            <a:pPr lvl="1">
              <a:lnSpc>
                <a:spcPts val="3000"/>
              </a:lnSpc>
              <a:spcBef>
                <a:spcPts val="0"/>
              </a:spcBef>
            </a:pPr>
            <a:r>
              <a:rPr lang="zh-CN" altLang="en-US" dirty="0"/>
              <a:t>绝对跳转</a:t>
            </a:r>
            <a:endParaRPr lang="en-US" altLang="zh-CN" dirty="0" smtClean="0"/>
          </a:p>
        </p:txBody>
      </p:sp>
      <p:graphicFrame>
        <p:nvGraphicFramePr>
          <p:cNvPr id="3" name="表格 2"/>
          <p:cNvGraphicFramePr>
            <a:graphicFrameLocks noGrp="1"/>
          </p:cNvGraphicFramePr>
          <p:nvPr>
            <p:extLst>
              <p:ext uri="{D42A27DB-BD31-4B8C-83A1-F6EECF244321}">
                <p14:modId xmlns:p14="http://schemas.microsoft.com/office/powerpoint/2010/main" val="1787928595"/>
              </p:ext>
            </p:extLst>
          </p:nvPr>
        </p:nvGraphicFramePr>
        <p:xfrm>
          <a:off x="731839" y="1953707"/>
          <a:ext cx="10728325" cy="2102358"/>
        </p:xfrm>
        <a:graphic>
          <a:graphicData uri="http://schemas.openxmlformats.org/drawingml/2006/table">
            <a:tbl>
              <a:tblPr/>
              <a:tblGrid>
                <a:gridCol w="2733656"/>
                <a:gridCol w="7994669"/>
              </a:tblGrid>
              <a:tr h="0">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指令</a:t>
                      </a:r>
                      <a:endParaRPr lang="zh-CN" alt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说明</a:t>
                      </a:r>
                      <a:endParaRPr 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绝对跳转</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BL</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绝对跳转 </a:t>
                      </a:r>
                      <a:r>
                        <a:rPr lang="en-US" altLang="zh-CN" baseline="0" dirty="0">
                          <a:solidFill>
                            <a:srgbClr val="000000"/>
                          </a:solidFill>
                          <a:effectLst/>
                          <a:latin typeface="Huawei Sans" panose="020C0503030203020204" pitchFamily="34" charset="0"/>
                          <a:ea typeface="方正兰亭黑简体" panose="02000000000000000000" pitchFamily="2" charset="-122"/>
                        </a:rPr>
                        <a:t>#</a:t>
                      </a:r>
                      <a:r>
                        <a:rPr lang="en-US" altLang="zh-CN" baseline="0" dirty="0" err="1">
                          <a:solidFill>
                            <a:srgbClr val="000000"/>
                          </a:solidFill>
                          <a:effectLst/>
                          <a:latin typeface="Huawei Sans" panose="020C0503030203020204" pitchFamily="34" charset="0"/>
                          <a:ea typeface="方正兰亭黑简体" panose="02000000000000000000" pitchFamily="2" charset="-122"/>
                        </a:rPr>
                        <a:t>imm</a:t>
                      </a:r>
                      <a:r>
                        <a:rPr lang="zh-CN" altLang="en-US" baseline="0" dirty="0">
                          <a:solidFill>
                            <a:srgbClr val="000000"/>
                          </a:solidFill>
                          <a:effectLst/>
                          <a:latin typeface="Huawei Sans" panose="020C0503030203020204" pitchFamily="34" charset="0"/>
                          <a:ea typeface="方正兰亭黑简体" panose="02000000000000000000" pitchFamily="2" charset="-122"/>
                        </a:rPr>
                        <a:t>，返回地址保存到</a:t>
                      </a:r>
                      <a:r>
                        <a:rPr lang="en-US" altLang="zh-CN" baseline="0" dirty="0">
                          <a:solidFill>
                            <a:srgbClr val="000000"/>
                          </a:solidFill>
                          <a:effectLst/>
                          <a:latin typeface="Huawei Sans" panose="020C0503030203020204" pitchFamily="34" charset="0"/>
                          <a:ea typeface="方正兰亭黑简体" panose="02000000000000000000" pitchFamily="2" charset="-122"/>
                        </a:rPr>
                        <a:t>LR</a:t>
                      </a:r>
                      <a:r>
                        <a:rPr lang="zh-CN" altLang="en-US" baseline="0" dirty="0">
                          <a:solidFill>
                            <a:srgbClr val="000000"/>
                          </a:solidFill>
                          <a:effectLst/>
                          <a:latin typeface="Huawei Sans" panose="020C0503030203020204" pitchFamily="34" charset="0"/>
                          <a:ea typeface="方正兰亭黑简体" panose="02000000000000000000" pitchFamily="2" charset="-122"/>
                        </a:rPr>
                        <a:t>（</a:t>
                      </a:r>
                      <a:r>
                        <a:rPr lang="en-US" altLang="zh-CN" baseline="0" dirty="0">
                          <a:solidFill>
                            <a:srgbClr val="000000"/>
                          </a:solidFill>
                          <a:effectLst/>
                          <a:latin typeface="Huawei Sans" panose="020C0503030203020204" pitchFamily="34" charset="0"/>
                          <a:ea typeface="方正兰亭黑简体" panose="02000000000000000000" pitchFamily="2" charset="-122"/>
                        </a:rPr>
                        <a:t>X30</a:t>
                      </a:r>
                      <a:r>
                        <a:rPr lang="zh-CN" altLang="en-US" baseline="0" dirty="0">
                          <a:solidFill>
                            <a:srgbClr val="000000"/>
                          </a:solidFill>
                          <a:effectLst/>
                          <a:latin typeface="Huawei Sans" panose="020C0503030203020204" pitchFamily="34" charset="0"/>
                          <a:ea typeface="方正兰亭黑简体" panose="02000000000000000000" pitchFamily="2" charset="-122"/>
                        </a:rPr>
                        <a:t>）</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BLR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绝对跳转</a:t>
                      </a:r>
                      <a:r>
                        <a:rPr lang="en-US" altLang="zh-CN" baseline="0" dirty="0" err="1">
                          <a:solidFill>
                            <a:srgbClr val="000000"/>
                          </a:solidFill>
                          <a:effectLst/>
                          <a:latin typeface="Huawei Sans" panose="020C0503030203020204" pitchFamily="34" charset="0"/>
                          <a:ea typeface="方正兰亭黑简体" panose="02000000000000000000" pitchFamily="2" charset="-122"/>
                        </a:rPr>
                        <a:t>reg</a:t>
                      </a:r>
                      <a:r>
                        <a:rPr lang="zh-CN" altLang="en-US" baseline="0" dirty="0">
                          <a:solidFill>
                            <a:srgbClr val="000000"/>
                          </a:solidFill>
                          <a:effectLst/>
                          <a:latin typeface="Huawei Sans" panose="020C0503030203020204" pitchFamily="34" charset="0"/>
                          <a:ea typeface="方正兰亭黑简体" panose="02000000000000000000" pitchFamily="2" charset="-122"/>
                        </a:rPr>
                        <a:t>，返回地址保存到</a:t>
                      </a:r>
                      <a:r>
                        <a:rPr lang="en-US" altLang="zh-CN" baseline="0" dirty="0">
                          <a:solidFill>
                            <a:srgbClr val="000000"/>
                          </a:solidFill>
                          <a:effectLst/>
                          <a:latin typeface="Huawei Sans" panose="020C0503030203020204" pitchFamily="34" charset="0"/>
                          <a:ea typeface="方正兰亭黑简体" panose="02000000000000000000" pitchFamily="2" charset="-122"/>
                        </a:rPr>
                        <a:t>LR</a:t>
                      </a:r>
                      <a:r>
                        <a:rPr lang="zh-CN" altLang="en-US" baseline="0" dirty="0">
                          <a:solidFill>
                            <a:srgbClr val="000000"/>
                          </a:solidFill>
                          <a:effectLst/>
                          <a:latin typeface="Huawei Sans" panose="020C0503030203020204" pitchFamily="34" charset="0"/>
                          <a:ea typeface="方正兰亭黑简体" panose="02000000000000000000" pitchFamily="2" charset="-122"/>
                        </a:rPr>
                        <a:t>（</a:t>
                      </a:r>
                      <a:r>
                        <a:rPr lang="en-US" altLang="zh-CN" baseline="0" dirty="0">
                          <a:solidFill>
                            <a:srgbClr val="000000"/>
                          </a:solidFill>
                          <a:effectLst/>
                          <a:latin typeface="Huawei Sans" panose="020C0503030203020204" pitchFamily="34" charset="0"/>
                          <a:ea typeface="方正兰亭黑简体" panose="02000000000000000000" pitchFamily="2" charset="-122"/>
                        </a:rPr>
                        <a:t>X30</a:t>
                      </a:r>
                      <a:r>
                        <a:rPr lang="zh-CN" altLang="en-US" baseline="0" dirty="0">
                          <a:solidFill>
                            <a:srgbClr val="000000"/>
                          </a:solidFill>
                          <a:effectLst/>
                          <a:latin typeface="Huawei Sans" panose="020C0503030203020204" pitchFamily="34" charset="0"/>
                          <a:ea typeface="方正兰亭黑简体" panose="02000000000000000000" pitchFamily="2" charset="-122"/>
                        </a:rPr>
                        <a:t>）</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BR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跳转到</a:t>
                      </a:r>
                      <a:r>
                        <a:rPr lang="en-US" altLang="zh-CN" baseline="0" dirty="0" err="1">
                          <a:solidFill>
                            <a:srgbClr val="000000"/>
                          </a:solidFill>
                          <a:effectLst/>
                          <a:latin typeface="Huawei Sans" panose="020C0503030203020204" pitchFamily="34" charset="0"/>
                          <a:ea typeface="方正兰亭黑简体" panose="02000000000000000000" pitchFamily="2" charset="-122"/>
                        </a:rPr>
                        <a:t>reg</a:t>
                      </a:r>
                      <a:r>
                        <a:rPr lang="zh-CN" altLang="en-US" baseline="0" dirty="0">
                          <a:solidFill>
                            <a:srgbClr val="000000"/>
                          </a:solidFill>
                          <a:effectLst/>
                          <a:latin typeface="Huawei Sans" panose="020C0503030203020204" pitchFamily="34" charset="0"/>
                          <a:ea typeface="方正兰亭黑简体" panose="02000000000000000000" pitchFamily="2" charset="-122"/>
                        </a:rPr>
                        <a:t>内容地址</a:t>
                      </a:r>
                      <a:r>
                        <a:rPr lang="en-US" altLang="zh-CN" baseline="0" dirty="0">
                          <a:solidFill>
                            <a:srgbClr val="000000"/>
                          </a:solidFill>
                          <a:effectLst/>
                          <a:latin typeface="Huawei Sans" panose="020C0503030203020204" pitchFamily="34" charset="0"/>
                          <a:ea typeface="方正兰亭黑简体" panose="02000000000000000000" pitchFamily="2" charset="-122"/>
                        </a:rPr>
                        <a:t>,</a:t>
                      </a:r>
                      <a:endParaRPr lang="zh-CN" altLang="en-US"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RET</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子程序返回指令，返回地址默认保存在</a:t>
                      </a:r>
                      <a:r>
                        <a:rPr lang="en-US" altLang="zh-CN" baseline="0" dirty="0">
                          <a:solidFill>
                            <a:srgbClr val="000000"/>
                          </a:solidFill>
                          <a:effectLst/>
                          <a:latin typeface="Huawei Sans" panose="020C0503030203020204" pitchFamily="34" charset="0"/>
                          <a:ea typeface="方正兰亭黑简体" panose="02000000000000000000" pitchFamily="2" charset="-122"/>
                        </a:rPr>
                        <a:t>LR</a:t>
                      </a:r>
                      <a:r>
                        <a:rPr lang="zh-CN" altLang="en-US" baseline="0" dirty="0">
                          <a:solidFill>
                            <a:srgbClr val="000000"/>
                          </a:solidFill>
                          <a:effectLst/>
                          <a:latin typeface="Huawei Sans" panose="020C0503030203020204" pitchFamily="34" charset="0"/>
                          <a:ea typeface="方正兰亭黑简体" panose="02000000000000000000" pitchFamily="2" charset="-122"/>
                        </a:rPr>
                        <a:t>（</a:t>
                      </a:r>
                      <a:r>
                        <a:rPr lang="en-US" altLang="zh-CN" baseline="0" dirty="0">
                          <a:solidFill>
                            <a:srgbClr val="000000"/>
                          </a:solidFill>
                          <a:effectLst/>
                          <a:latin typeface="Huawei Sans" panose="020C0503030203020204" pitchFamily="34" charset="0"/>
                          <a:ea typeface="方正兰亭黑简体" panose="02000000000000000000" pitchFamily="2" charset="-122"/>
                        </a:rPr>
                        <a:t>X30</a:t>
                      </a:r>
                      <a:r>
                        <a:rPr lang="zh-CN" altLang="en-US" baseline="0" dirty="0">
                          <a:solidFill>
                            <a:srgbClr val="000000"/>
                          </a:solidFill>
                          <a:effectLst/>
                          <a:latin typeface="Huawei Sans" panose="020C0503030203020204" pitchFamily="34" charset="0"/>
                          <a:ea typeface="方正兰亭黑简体" panose="02000000000000000000" pitchFamily="2" charset="-122"/>
                        </a:rPr>
                        <a:t>）</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bl>
          </a:graphicData>
        </a:graphic>
      </p:graphicFrame>
      <p:sp>
        <p:nvSpPr>
          <p:cNvPr id="6" name="矩形 5"/>
          <p:cNvSpPr/>
          <p:nvPr/>
        </p:nvSpPr>
        <p:spPr>
          <a:xfrm>
            <a:off x="731838" y="4208509"/>
            <a:ext cx="7712915" cy="646331"/>
          </a:xfrm>
          <a:prstGeom prst="rect">
            <a:avLst/>
          </a:prstGeom>
        </p:spPr>
        <p:txBody>
          <a:bodyPr wrap="square">
            <a:spAutoFit/>
          </a:bodyPr>
          <a:lstStyle/>
          <a:p>
            <a:r>
              <a:rPr lang="zh-CN" altLang="en-US" b="1" i="1" kern="0" dirty="0">
                <a:solidFill>
                  <a:srgbClr val="4D4D4D"/>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例如：</a:t>
            </a:r>
            <a:endParaRPr lang="en-US" altLang="zh-CN" b="1" i="1" kern="0" dirty="0">
              <a:solidFill>
                <a:srgbClr val="4D4D4D"/>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a:p>
            <a:endParaRPr lang="en-US" altLang="zh-CN" b="1" i="1" dirty="0" smtClean="0">
              <a:latin typeface="Huawei Sans" panose="020C0503030203020204" pitchFamily="34" charset="0"/>
              <a:ea typeface="方正兰亭黑简体" panose="02000000000000000000" pitchFamily="2" charset="-122"/>
            </a:endParaRPr>
          </a:p>
        </p:txBody>
      </p:sp>
      <p:sp>
        <p:nvSpPr>
          <p:cNvPr id="7" name="文本框 6"/>
          <p:cNvSpPr txBox="1"/>
          <p:nvPr/>
        </p:nvSpPr>
        <p:spPr>
          <a:xfrm>
            <a:off x="731840" y="4631640"/>
            <a:ext cx="10728324" cy="1477328"/>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BL func			@</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调用子程序</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func</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      … </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      func</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      … </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      MOV R15,R14	@</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子程序返回</a:t>
            </a:r>
            <a:endPar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Tree>
    <p:extLst>
      <p:ext uri="{BB962C8B-B14F-4D97-AF65-F5344CB8AC3E}">
        <p14:creationId xmlns:p14="http://schemas.microsoft.com/office/powerpoint/2010/main" val="7394854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sym typeface="+mn-lt"/>
              </a:rPr>
              <a:t>ARM</a:t>
            </a:r>
            <a:r>
              <a:rPr lang="zh-CN" altLang="en-US" dirty="0" smtClean="0">
                <a:sym typeface="+mn-lt"/>
              </a:rPr>
              <a:t>指令集 </a:t>
            </a:r>
            <a:r>
              <a:rPr lang="en-US" altLang="zh-CN" dirty="0" smtClean="0">
                <a:sym typeface="+mn-lt"/>
              </a:rPr>
              <a:t>(8)</a:t>
            </a:r>
            <a:endParaRPr lang="en-US" altLang="zh-CN" dirty="0">
              <a:sym typeface="+mn-lt"/>
            </a:endParaRPr>
          </a:p>
        </p:txBody>
      </p:sp>
      <p:sp>
        <p:nvSpPr>
          <p:cNvPr id="2" name="文本占位符 1"/>
          <p:cNvSpPr>
            <a:spLocks noGrp="1"/>
          </p:cNvSpPr>
          <p:nvPr>
            <p:ph type="body" sz="quarter" idx="10"/>
          </p:nvPr>
        </p:nvSpPr>
        <p:spPr/>
        <p:txBody>
          <a:bodyPr/>
          <a:lstStyle/>
          <a:p>
            <a:r>
              <a:rPr lang="zh-CN" altLang="en-US" smtClean="0"/>
              <a:t> 异常产生和返回指令：</a:t>
            </a:r>
            <a:endParaRPr lang="en-US" altLang="zh-CN" dirty="0" smtClean="0"/>
          </a:p>
        </p:txBody>
      </p:sp>
      <p:graphicFrame>
        <p:nvGraphicFramePr>
          <p:cNvPr id="3" name="表格 2"/>
          <p:cNvGraphicFramePr>
            <a:graphicFrameLocks noGrp="1"/>
          </p:cNvGraphicFramePr>
          <p:nvPr>
            <p:extLst>
              <p:ext uri="{D42A27DB-BD31-4B8C-83A1-F6EECF244321}">
                <p14:modId xmlns:p14="http://schemas.microsoft.com/office/powerpoint/2010/main" val="1893741048"/>
              </p:ext>
            </p:extLst>
          </p:nvPr>
        </p:nvGraphicFramePr>
        <p:xfrm>
          <a:off x="731839" y="1671544"/>
          <a:ext cx="10728325" cy="1751965"/>
        </p:xfrm>
        <a:graphic>
          <a:graphicData uri="http://schemas.openxmlformats.org/drawingml/2006/table">
            <a:tbl>
              <a:tblPr/>
              <a:tblGrid>
                <a:gridCol w="2733656"/>
                <a:gridCol w="7994669"/>
              </a:tblGrid>
              <a:tr h="0">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指令</a:t>
                      </a:r>
                      <a:endParaRPr lang="zh-CN" alt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说明</a:t>
                      </a:r>
                      <a:endParaRPr 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SVC</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altLang="zh-CN" baseline="0" dirty="0">
                          <a:solidFill>
                            <a:srgbClr val="000000"/>
                          </a:solidFill>
                          <a:effectLst/>
                          <a:latin typeface="Huawei Sans" panose="020C0503030203020204" pitchFamily="34" charset="0"/>
                          <a:ea typeface="方正兰亭黑简体" panose="02000000000000000000" pitchFamily="2" charset="-122"/>
                        </a:rPr>
                        <a:t>SVC</a:t>
                      </a:r>
                      <a:r>
                        <a:rPr lang="zh-CN" altLang="en-US" baseline="0" dirty="0">
                          <a:solidFill>
                            <a:srgbClr val="000000"/>
                          </a:solidFill>
                          <a:effectLst/>
                          <a:latin typeface="Huawei Sans" panose="020C0503030203020204" pitchFamily="34" charset="0"/>
                          <a:ea typeface="方正兰亭黑简体" panose="02000000000000000000" pitchFamily="2" charset="-122"/>
                        </a:rPr>
                        <a:t>系统调用，目标异常等级为</a:t>
                      </a:r>
                      <a:r>
                        <a:rPr lang="en-US" altLang="zh-CN" baseline="0" dirty="0">
                          <a:solidFill>
                            <a:srgbClr val="000000"/>
                          </a:solidFill>
                          <a:effectLst/>
                          <a:latin typeface="Huawei Sans" panose="020C0503030203020204" pitchFamily="34" charset="0"/>
                          <a:ea typeface="方正兰亭黑简体" panose="02000000000000000000" pitchFamily="2" charset="-122"/>
                        </a:rPr>
                        <a:t>EL1</a:t>
                      </a:r>
                      <a:endParaRPr lang="zh-CN" altLang="en-US"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HVC</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altLang="zh-CN" baseline="0" dirty="0">
                          <a:solidFill>
                            <a:srgbClr val="000000"/>
                          </a:solidFill>
                          <a:effectLst/>
                          <a:latin typeface="Huawei Sans" panose="020C0503030203020204" pitchFamily="34" charset="0"/>
                          <a:ea typeface="方正兰亭黑简体" panose="02000000000000000000" pitchFamily="2" charset="-122"/>
                        </a:rPr>
                        <a:t>HVC</a:t>
                      </a:r>
                      <a:r>
                        <a:rPr lang="zh-CN" altLang="en-US" baseline="0" dirty="0">
                          <a:solidFill>
                            <a:srgbClr val="000000"/>
                          </a:solidFill>
                          <a:effectLst/>
                          <a:latin typeface="Huawei Sans" panose="020C0503030203020204" pitchFamily="34" charset="0"/>
                          <a:ea typeface="方正兰亭黑简体" panose="02000000000000000000" pitchFamily="2" charset="-122"/>
                        </a:rPr>
                        <a:t>系统调用，目标异常等级为</a:t>
                      </a:r>
                      <a:r>
                        <a:rPr lang="en-US" altLang="zh-CN" baseline="0" dirty="0">
                          <a:solidFill>
                            <a:srgbClr val="000000"/>
                          </a:solidFill>
                          <a:effectLst/>
                          <a:latin typeface="Huawei Sans" panose="020C0503030203020204" pitchFamily="34" charset="0"/>
                          <a:ea typeface="方正兰亭黑简体" panose="02000000000000000000" pitchFamily="2" charset="-122"/>
                        </a:rPr>
                        <a:t>EL2</a:t>
                      </a:r>
                      <a:endParaRPr lang="zh-CN" altLang="en-US"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SMC</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altLang="zh-CN" baseline="0" dirty="0">
                          <a:solidFill>
                            <a:srgbClr val="000000"/>
                          </a:solidFill>
                          <a:effectLst/>
                          <a:latin typeface="Huawei Sans" panose="020C0503030203020204" pitchFamily="34" charset="0"/>
                          <a:ea typeface="方正兰亭黑简体" panose="02000000000000000000" pitchFamily="2" charset="-122"/>
                        </a:rPr>
                        <a:t>SMC</a:t>
                      </a:r>
                      <a:r>
                        <a:rPr lang="zh-CN" altLang="en-US" baseline="0" dirty="0">
                          <a:solidFill>
                            <a:srgbClr val="000000"/>
                          </a:solidFill>
                          <a:effectLst/>
                          <a:latin typeface="Huawei Sans" panose="020C0503030203020204" pitchFamily="34" charset="0"/>
                          <a:ea typeface="方正兰亭黑简体" panose="02000000000000000000" pitchFamily="2" charset="-122"/>
                        </a:rPr>
                        <a:t>系统调用，目标异常等级为</a:t>
                      </a:r>
                      <a:r>
                        <a:rPr lang="en-US" altLang="zh-CN" baseline="0" dirty="0">
                          <a:solidFill>
                            <a:srgbClr val="000000"/>
                          </a:solidFill>
                          <a:effectLst/>
                          <a:latin typeface="Huawei Sans" panose="020C0503030203020204" pitchFamily="34" charset="0"/>
                          <a:ea typeface="方正兰亭黑简体" panose="02000000000000000000" pitchFamily="2" charset="-122"/>
                        </a:rPr>
                        <a:t>EL3</a:t>
                      </a:r>
                      <a:endParaRPr lang="zh-CN" altLang="en-US"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ERET</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异常返回，使用当前的</a:t>
                      </a:r>
                      <a:r>
                        <a:rPr lang="en-US" baseline="0" dirty="0" err="1">
                          <a:solidFill>
                            <a:srgbClr val="000000"/>
                          </a:solidFill>
                          <a:effectLst/>
                          <a:latin typeface="Huawei Sans" panose="020C0503030203020204" pitchFamily="34" charset="0"/>
                          <a:ea typeface="方正兰亭黑简体" panose="02000000000000000000" pitchFamily="2" charset="-122"/>
                        </a:rPr>
                        <a:t>SPSR_ELx</a:t>
                      </a:r>
                      <a:r>
                        <a:rPr lang="zh-CN" altLang="en-US" baseline="0" dirty="0">
                          <a:solidFill>
                            <a:srgbClr val="000000"/>
                          </a:solidFill>
                          <a:effectLst/>
                          <a:latin typeface="Huawei Sans" panose="020C0503030203020204" pitchFamily="34" charset="0"/>
                          <a:ea typeface="方正兰亭黑简体" panose="02000000000000000000" pitchFamily="2" charset="-122"/>
                        </a:rPr>
                        <a:t>和</a:t>
                      </a:r>
                      <a:r>
                        <a:rPr lang="en-US" baseline="0" dirty="0" err="1">
                          <a:solidFill>
                            <a:srgbClr val="000000"/>
                          </a:solidFill>
                          <a:effectLst/>
                          <a:latin typeface="Huawei Sans" panose="020C0503030203020204" pitchFamily="34" charset="0"/>
                          <a:ea typeface="方正兰亭黑简体" panose="02000000000000000000" pitchFamily="2" charset="-122"/>
                        </a:rPr>
                        <a:t>ELR_ELx</a:t>
                      </a:r>
                      <a:endParaRPr lang="en-US"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41917393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sym typeface="+mn-lt"/>
              </a:rPr>
              <a:t>ARM</a:t>
            </a:r>
            <a:r>
              <a:rPr lang="zh-CN" altLang="en-US" dirty="0" smtClean="0">
                <a:sym typeface="+mn-lt"/>
              </a:rPr>
              <a:t>指令集 </a:t>
            </a:r>
            <a:r>
              <a:rPr lang="en-US" altLang="zh-CN" dirty="0" smtClean="0">
                <a:sym typeface="+mn-lt"/>
              </a:rPr>
              <a:t>(9)</a:t>
            </a:r>
            <a:endParaRPr lang="en-US" altLang="zh-CN" dirty="0">
              <a:sym typeface="+mn-lt"/>
            </a:endParaRPr>
          </a:p>
        </p:txBody>
      </p:sp>
      <p:sp>
        <p:nvSpPr>
          <p:cNvPr id="2" name="文本占位符 1"/>
          <p:cNvSpPr>
            <a:spLocks noGrp="1"/>
          </p:cNvSpPr>
          <p:nvPr>
            <p:ph type="body" sz="quarter" idx="10"/>
          </p:nvPr>
        </p:nvSpPr>
        <p:spPr/>
        <p:txBody>
          <a:bodyPr/>
          <a:lstStyle/>
          <a:p>
            <a:r>
              <a:rPr lang="zh-CN" altLang="en-US" smtClean="0"/>
              <a:t> 系统寄存器指令：</a:t>
            </a:r>
            <a:endParaRPr lang="en-US" altLang="zh-CN" dirty="0" smtClean="0"/>
          </a:p>
        </p:txBody>
      </p:sp>
      <p:graphicFrame>
        <p:nvGraphicFramePr>
          <p:cNvPr id="3" name="表格 2"/>
          <p:cNvGraphicFramePr>
            <a:graphicFrameLocks noGrp="1"/>
          </p:cNvGraphicFramePr>
          <p:nvPr>
            <p:extLst>
              <p:ext uri="{D42A27DB-BD31-4B8C-83A1-F6EECF244321}">
                <p14:modId xmlns:p14="http://schemas.microsoft.com/office/powerpoint/2010/main" val="3575417827"/>
              </p:ext>
            </p:extLst>
          </p:nvPr>
        </p:nvGraphicFramePr>
        <p:xfrm>
          <a:off x="731839" y="1635050"/>
          <a:ext cx="10728326" cy="1051179"/>
        </p:xfrm>
        <a:graphic>
          <a:graphicData uri="http://schemas.openxmlformats.org/drawingml/2006/table">
            <a:tbl>
              <a:tblPr/>
              <a:tblGrid>
                <a:gridCol w="2733656"/>
                <a:gridCol w="7994670"/>
              </a:tblGrid>
              <a:tr h="0">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指令</a:t>
                      </a:r>
                      <a:endParaRPr lang="zh-CN" alt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说明</a:t>
                      </a:r>
                      <a:endParaRPr 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r>
              <a:tr h="0">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MRS</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R &lt;- S: </a:t>
                      </a:r>
                      <a:r>
                        <a:rPr lang="zh-CN" altLang="en-US" baseline="0" dirty="0">
                          <a:solidFill>
                            <a:srgbClr val="000000"/>
                          </a:solidFill>
                          <a:effectLst/>
                          <a:latin typeface="Huawei Sans" panose="020C0503030203020204" pitchFamily="34" charset="0"/>
                          <a:ea typeface="方正兰亭黑简体" panose="02000000000000000000" pitchFamily="2" charset="-122"/>
                        </a:rPr>
                        <a:t>通用寄存器 </a:t>
                      </a:r>
                      <a:r>
                        <a:rPr lang="en-US" altLang="zh-CN" baseline="0" dirty="0">
                          <a:solidFill>
                            <a:srgbClr val="000000"/>
                          </a:solidFill>
                          <a:effectLst/>
                          <a:latin typeface="Huawei Sans" panose="020C0503030203020204" pitchFamily="34" charset="0"/>
                          <a:ea typeface="方正兰亭黑简体" panose="02000000000000000000" pitchFamily="2" charset="-122"/>
                        </a:rPr>
                        <a:t>&lt;= </a:t>
                      </a:r>
                      <a:r>
                        <a:rPr lang="zh-CN" altLang="en-US" baseline="0" dirty="0">
                          <a:solidFill>
                            <a:srgbClr val="000000"/>
                          </a:solidFill>
                          <a:effectLst/>
                          <a:latin typeface="Huawei Sans" panose="020C0503030203020204" pitchFamily="34" charset="0"/>
                          <a:ea typeface="方正兰亭黑简体" panose="02000000000000000000" pitchFamily="2" charset="-122"/>
                        </a:rPr>
                        <a:t>系统寄存器</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MSR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S &lt;- R: </a:t>
                      </a:r>
                      <a:r>
                        <a:rPr lang="zh-CN" altLang="en-US" baseline="0" dirty="0">
                          <a:solidFill>
                            <a:srgbClr val="000000"/>
                          </a:solidFill>
                          <a:effectLst/>
                          <a:latin typeface="Huawei Sans" panose="020C0503030203020204" pitchFamily="34" charset="0"/>
                          <a:ea typeface="方正兰亭黑简体" panose="02000000000000000000" pitchFamily="2" charset="-122"/>
                        </a:rPr>
                        <a:t>系统寄存器 </a:t>
                      </a:r>
                      <a:r>
                        <a:rPr lang="en-US" altLang="zh-CN" baseline="0" dirty="0">
                          <a:solidFill>
                            <a:srgbClr val="000000"/>
                          </a:solidFill>
                          <a:effectLst/>
                          <a:latin typeface="Huawei Sans" panose="020C0503030203020204" pitchFamily="34" charset="0"/>
                          <a:ea typeface="方正兰亭黑简体" panose="02000000000000000000" pitchFamily="2" charset="-122"/>
                        </a:rPr>
                        <a:t>&lt;= </a:t>
                      </a:r>
                      <a:r>
                        <a:rPr lang="zh-CN" altLang="en-US" baseline="0" dirty="0">
                          <a:solidFill>
                            <a:srgbClr val="000000"/>
                          </a:solidFill>
                          <a:effectLst/>
                          <a:latin typeface="Huawei Sans" panose="020C0503030203020204" pitchFamily="34" charset="0"/>
                          <a:ea typeface="方正兰亭黑简体" panose="02000000000000000000" pitchFamily="2" charset="-122"/>
                        </a:rPr>
                        <a:t>通用寄存器</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bl>
          </a:graphicData>
        </a:graphic>
      </p:graphicFrame>
      <p:sp>
        <p:nvSpPr>
          <p:cNvPr id="4" name="矩形 3"/>
          <p:cNvSpPr/>
          <p:nvPr/>
        </p:nvSpPr>
        <p:spPr>
          <a:xfrm>
            <a:off x="731837" y="2964910"/>
            <a:ext cx="10789605" cy="369332"/>
          </a:xfrm>
          <a:prstGeom prst="rect">
            <a:avLst/>
          </a:prstGeom>
        </p:spPr>
        <p:txBody>
          <a:bodyPr wrap="square">
            <a:spAutoFit/>
          </a:bodyPr>
          <a:lstStyle/>
          <a:p>
            <a:r>
              <a:rPr lang="zh-CN" altLang="en-US" b="1" i="1" kern="0" dirty="0" smtClean="0">
                <a:solidFill>
                  <a:srgbClr val="4D4D4D"/>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例如</a:t>
            </a:r>
            <a:r>
              <a:rPr lang="zh-CN" altLang="en-US" b="1" i="1" kern="0" dirty="0" smtClean="0">
                <a:solidFill>
                  <a:srgbClr val="4D4D4D"/>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endParaRPr lang="en-US" altLang="zh-CN" b="1" i="1" kern="0" dirty="0" smtClean="0">
              <a:solidFill>
                <a:srgbClr val="4D4D4D"/>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
        <p:nvSpPr>
          <p:cNvPr id="6" name="文本框 5"/>
          <p:cNvSpPr txBox="1"/>
          <p:nvPr/>
        </p:nvSpPr>
        <p:spPr>
          <a:xfrm>
            <a:off x="731837" y="3420490"/>
            <a:ext cx="10728324" cy="1477328"/>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MRS R0,CPSR				@</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状态寄存器</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CPSR</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的值存入寄存器</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R0</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中</a:t>
            </a:r>
          </a:p>
          <a:p>
            <a:endPar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MSR CPSR_f,R0				@</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用</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R0</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的值修改</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CPSR</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的条件标志域</a:t>
            </a:r>
          </a:p>
          <a:p>
            <a:endPar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MSR CPSR_fsxc,#5			@CPSR</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的值修改为</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5</a:t>
            </a:r>
          </a:p>
        </p:txBody>
      </p:sp>
    </p:spTree>
    <p:extLst>
      <p:ext uri="{BB962C8B-B14F-4D97-AF65-F5344CB8AC3E}">
        <p14:creationId xmlns:p14="http://schemas.microsoft.com/office/powerpoint/2010/main" val="39648964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sym typeface="+mn-lt"/>
              </a:rPr>
              <a:t>ARM</a:t>
            </a:r>
            <a:r>
              <a:rPr lang="zh-CN" altLang="en-US" dirty="0" smtClean="0">
                <a:sym typeface="+mn-lt"/>
              </a:rPr>
              <a:t>指令集 </a:t>
            </a:r>
            <a:r>
              <a:rPr lang="en-US" altLang="zh-CN" dirty="0" smtClean="0">
                <a:sym typeface="+mn-lt"/>
              </a:rPr>
              <a:t>(10)</a:t>
            </a:r>
            <a:endParaRPr lang="en-US" altLang="zh-CN" dirty="0">
              <a:sym typeface="+mn-lt"/>
            </a:endParaRPr>
          </a:p>
        </p:txBody>
      </p:sp>
      <p:sp>
        <p:nvSpPr>
          <p:cNvPr id="2" name="文本占位符 1"/>
          <p:cNvSpPr>
            <a:spLocks noGrp="1"/>
          </p:cNvSpPr>
          <p:nvPr>
            <p:ph type="body" sz="quarter" idx="10"/>
          </p:nvPr>
        </p:nvSpPr>
        <p:spPr>
          <a:xfrm>
            <a:off x="731840" y="944563"/>
            <a:ext cx="10728326" cy="4879805"/>
          </a:xfrm>
        </p:spPr>
        <p:txBody>
          <a:bodyPr/>
          <a:lstStyle/>
          <a:p>
            <a:pPr>
              <a:lnSpc>
                <a:spcPts val="3000"/>
              </a:lnSpc>
              <a:spcBef>
                <a:spcPts val="0"/>
              </a:spcBef>
            </a:pPr>
            <a:r>
              <a:rPr lang="zh-CN" altLang="en-US" smtClean="0"/>
              <a:t> 数据处理指令：</a:t>
            </a:r>
            <a:endParaRPr lang="en-US" altLang="zh-CN" dirty="0" smtClean="0"/>
          </a:p>
        </p:txBody>
      </p:sp>
      <p:graphicFrame>
        <p:nvGraphicFramePr>
          <p:cNvPr id="3" name="表格 2"/>
          <p:cNvGraphicFramePr>
            <a:graphicFrameLocks noGrp="1"/>
          </p:cNvGraphicFramePr>
          <p:nvPr>
            <p:extLst>
              <p:ext uri="{D42A27DB-BD31-4B8C-83A1-F6EECF244321}">
                <p14:modId xmlns:p14="http://schemas.microsoft.com/office/powerpoint/2010/main" val="1333975139"/>
              </p:ext>
            </p:extLst>
          </p:nvPr>
        </p:nvGraphicFramePr>
        <p:xfrm>
          <a:off x="731840" y="1477732"/>
          <a:ext cx="10728324" cy="4722495"/>
        </p:xfrm>
        <a:graphic>
          <a:graphicData uri="http://schemas.openxmlformats.org/drawingml/2006/table">
            <a:tbl>
              <a:tblPr/>
              <a:tblGrid>
                <a:gridCol w="1788054"/>
                <a:gridCol w="1788054"/>
                <a:gridCol w="1788054"/>
                <a:gridCol w="1788054"/>
                <a:gridCol w="1788054"/>
                <a:gridCol w="1788054"/>
              </a:tblGrid>
              <a:tr h="0">
                <a:tc gridSpan="6">
                  <a:txBody>
                    <a:bodyPr/>
                    <a:lstStyle/>
                    <a:p>
                      <a:pPr algn="ctr"/>
                      <a:r>
                        <a:rPr lang="zh-CN" altLang="en-US" baseline="0" dirty="0">
                          <a:solidFill>
                            <a:schemeClr val="bg1"/>
                          </a:solidFill>
                          <a:effectLst/>
                          <a:latin typeface="Huawei Sans" panose="020C0503030203020204" pitchFamily="34" charset="0"/>
                          <a:ea typeface="方正兰亭黑简体" panose="02000000000000000000" pitchFamily="2" charset="-122"/>
                        </a:rPr>
                        <a:t>数据处理指令类型</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12293">
                <a:tc>
                  <a:txBody>
                    <a:bodyPr/>
                    <a:lstStyle/>
                    <a:p>
                      <a:pPr algn="ctr"/>
                      <a:r>
                        <a:rPr lang="zh-CN" altLang="en-US" sz="1300" baseline="0" dirty="0">
                          <a:solidFill>
                            <a:srgbClr val="000000"/>
                          </a:solidFill>
                          <a:effectLst/>
                          <a:latin typeface="Huawei Sans" panose="020C0503030203020204" pitchFamily="34" charset="0"/>
                          <a:ea typeface="方正兰亭黑简体" panose="02000000000000000000" pitchFamily="2" charset="-122"/>
                        </a:rPr>
                        <a:t>算数运算</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zh-CN" altLang="en-US" sz="1300" baseline="0" dirty="0">
                          <a:solidFill>
                            <a:srgbClr val="000000"/>
                          </a:solidFill>
                          <a:effectLst/>
                          <a:latin typeface="Huawei Sans" panose="020C0503030203020204" pitchFamily="34" charset="0"/>
                          <a:ea typeface="方正兰亭黑简体" panose="02000000000000000000" pitchFamily="2" charset="-122"/>
                        </a:rPr>
                        <a:t>逻辑运算</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zh-CN" altLang="en-US" sz="1300" baseline="0" dirty="0">
                          <a:solidFill>
                            <a:srgbClr val="000000"/>
                          </a:solidFill>
                          <a:effectLst/>
                          <a:latin typeface="Huawei Sans" panose="020C0503030203020204" pitchFamily="34" charset="0"/>
                          <a:ea typeface="方正兰亭黑简体" panose="02000000000000000000" pitchFamily="2" charset="-122"/>
                        </a:rPr>
                        <a:t>数据传输</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zh-CN" altLang="en-US" sz="1300" baseline="0" dirty="0">
                          <a:solidFill>
                            <a:srgbClr val="000000"/>
                          </a:solidFill>
                          <a:effectLst/>
                          <a:latin typeface="Huawei Sans" panose="020C0503030203020204" pitchFamily="34" charset="0"/>
                          <a:ea typeface="方正兰亭黑简体" panose="02000000000000000000" pitchFamily="2" charset="-122"/>
                        </a:rPr>
                        <a:t>地址生成</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zh-CN" altLang="en-US" sz="1300" baseline="0" dirty="0">
                          <a:solidFill>
                            <a:srgbClr val="000000"/>
                          </a:solidFill>
                          <a:effectLst/>
                          <a:latin typeface="Huawei Sans" panose="020C0503030203020204" pitchFamily="34" charset="0"/>
                          <a:ea typeface="方正兰亭黑简体" panose="02000000000000000000" pitchFamily="2" charset="-122"/>
                        </a:rPr>
                        <a:t>位段移动</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zh-CN" altLang="en-US" sz="1300" baseline="0" dirty="0">
                          <a:solidFill>
                            <a:srgbClr val="000000"/>
                          </a:solidFill>
                          <a:effectLst/>
                          <a:latin typeface="Huawei Sans" panose="020C0503030203020204" pitchFamily="34" charset="0"/>
                          <a:ea typeface="方正兰亭黑简体" panose="02000000000000000000" pitchFamily="2" charset="-122"/>
                        </a:rPr>
                        <a:t>移位运算</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312293">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ADDS</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ANDS</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MOV</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ADRP</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BFM</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ASR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312293">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SUBS</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EOR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MOVZ</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ADR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SBFM</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LSL</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312293">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CMP</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ORR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MOVK</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UBFM</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LSR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312293">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SBC</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MOVI</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dirty="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BFI</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ROR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312293">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RSB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TST</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BFXIL</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dirty="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312293">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RSC</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SBFIZ</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dirty="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312293">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CMN</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dirty="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SBFX</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dirty="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312293">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MADD</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dirty="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UBFIZ</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dirty="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312293">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MSUB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dirty="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312293">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MUL</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dirty="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312293">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SMADDL</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dirty="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312293">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SDIV</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dirty="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312293">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UDIV</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dirty="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34951147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sym typeface="+mn-lt"/>
              </a:rPr>
              <a:t>ARM</a:t>
            </a:r>
            <a:r>
              <a:rPr lang="zh-CN" altLang="en-US" dirty="0" smtClean="0">
                <a:sym typeface="+mn-lt"/>
              </a:rPr>
              <a:t>指令集 </a:t>
            </a:r>
            <a:r>
              <a:rPr lang="en-US" altLang="zh-CN" dirty="0" smtClean="0">
                <a:sym typeface="+mn-lt"/>
              </a:rPr>
              <a:t>(11)</a:t>
            </a:r>
            <a:endParaRPr lang="en-US" altLang="zh-CN" dirty="0">
              <a:sym typeface="+mn-lt"/>
            </a:endParaRPr>
          </a:p>
        </p:txBody>
      </p:sp>
      <p:sp>
        <p:nvSpPr>
          <p:cNvPr id="2" name="文本占位符 1"/>
          <p:cNvSpPr>
            <a:spLocks noGrp="1"/>
          </p:cNvSpPr>
          <p:nvPr>
            <p:ph type="body" sz="quarter" idx="10"/>
          </p:nvPr>
        </p:nvSpPr>
        <p:spPr/>
        <p:txBody>
          <a:bodyPr/>
          <a:lstStyle/>
          <a:p>
            <a:pPr>
              <a:lnSpc>
                <a:spcPts val="3000"/>
              </a:lnSpc>
              <a:spcBef>
                <a:spcPts val="0"/>
              </a:spcBef>
            </a:pPr>
            <a:r>
              <a:rPr lang="zh-CN" altLang="en-US" dirty="0"/>
              <a:t> 算术运算指令：</a:t>
            </a:r>
            <a:endParaRPr lang="en-US" altLang="zh-CN" dirty="0" smtClean="0"/>
          </a:p>
        </p:txBody>
      </p:sp>
      <p:graphicFrame>
        <p:nvGraphicFramePr>
          <p:cNvPr id="3" name="表格 2"/>
          <p:cNvGraphicFramePr>
            <a:graphicFrameLocks noGrp="1"/>
          </p:cNvGraphicFramePr>
          <p:nvPr>
            <p:extLst>
              <p:ext uri="{D42A27DB-BD31-4B8C-83A1-F6EECF244321}">
                <p14:modId xmlns:p14="http://schemas.microsoft.com/office/powerpoint/2010/main" val="2392134864"/>
              </p:ext>
            </p:extLst>
          </p:nvPr>
        </p:nvGraphicFramePr>
        <p:xfrm>
          <a:off x="731839" y="1574842"/>
          <a:ext cx="10728325" cy="4465193"/>
        </p:xfrm>
        <a:graphic>
          <a:graphicData uri="http://schemas.openxmlformats.org/drawingml/2006/table">
            <a:tbl>
              <a:tblPr/>
              <a:tblGrid>
                <a:gridCol w="2733656"/>
                <a:gridCol w="7994669"/>
              </a:tblGrid>
              <a:tr h="0">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指令</a:t>
                      </a:r>
                      <a:endParaRPr lang="zh-CN" alt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说明</a:t>
                      </a:r>
                      <a:endParaRPr 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r>
              <a:tr h="0">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ADDS</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dirty="0">
                          <a:solidFill>
                            <a:srgbClr val="000000"/>
                          </a:solidFill>
                          <a:effectLst/>
                          <a:latin typeface="Huawei Sans" panose="020C0503030203020204" pitchFamily="34" charset="0"/>
                          <a:ea typeface="方正兰亭黑简体" panose="02000000000000000000" pitchFamily="2" charset="-122"/>
                        </a:rPr>
                        <a:t>加法指令，若</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S</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存在，则更新条件位</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flag</a:t>
                      </a:r>
                      <a:endParaRPr lang="zh-CN" altLang="en-US" sz="1300"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ADCS</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dirty="0">
                          <a:solidFill>
                            <a:srgbClr val="000000"/>
                          </a:solidFill>
                          <a:effectLst/>
                          <a:latin typeface="Huawei Sans" panose="020C0503030203020204" pitchFamily="34" charset="0"/>
                          <a:ea typeface="方正兰亭黑简体" panose="02000000000000000000" pitchFamily="2" charset="-122"/>
                        </a:rPr>
                        <a:t>带进位的加法，若</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S</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存在，则更新条件位</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flag</a:t>
                      </a:r>
                      <a:endParaRPr lang="zh-CN" altLang="en-US" sz="1300"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SUBS</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dirty="0">
                          <a:solidFill>
                            <a:srgbClr val="000000"/>
                          </a:solidFill>
                          <a:effectLst/>
                          <a:latin typeface="Huawei Sans" panose="020C0503030203020204" pitchFamily="34" charset="0"/>
                          <a:ea typeface="方正兰亭黑简体" panose="02000000000000000000" pitchFamily="2" charset="-122"/>
                        </a:rPr>
                        <a:t>减法指令，若</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S</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存在，则更新条件位</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flag</a:t>
                      </a:r>
                      <a:endParaRPr lang="zh-CN" altLang="en-US" sz="1300"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SBC</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dirty="0">
                          <a:solidFill>
                            <a:srgbClr val="000000"/>
                          </a:solidFill>
                          <a:effectLst/>
                          <a:latin typeface="Huawei Sans" panose="020C0503030203020204" pitchFamily="34" charset="0"/>
                          <a:ea typeface="方正兰亭黑简体" panose="02000000000000000000" pitchFamily="2" charset="-122"/>
                        </a:rPr>
                        <a:t>将操作数 </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1          </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减去操作数 </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2</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，再减去 标志位</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C</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的取反值 ，结果送到目的寄存器</a:t>
                      </a:r>
                      <a:r>
                        <a:rPr lang="en-US" altLang="zh-CN" sz="1300" baseline="0" dirty="0" err="1">
                          <a:solidFill>
                            <a:srgbClr val="000000"/>
                          </a:solidFill>
                          <a:effectLst/>
                          <a:latin typeface="Huawei Sans" panose="020C0503030203020204" pitchFamily="34" charset="0"/>
                          <a:ea typeface="方正兰亭黑简体" panose="02000000000000000000" pitchFamily="2" charset="-122"/>
                        </a:rPr>
                        <a:t>Xt</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a:t>
                      </a:r>
                      <a:r>
                        <a:rPr lang="en-US" altLang="zh-CN" sz="1300" baseline="0" dirty="0" err="1">
                          <a:solidFill>
                            <a:srgbClr val="000000"/>
                          </a:solidFill>
                          <a:effectLst/>
                          <a:latin typeface="Huawei Sans" panose="020C0503030203020204" pitchFamily="34" charset="0"/>
                          <a:ea typeface="方正兰亭黑简体" panose="02000000000000000000" pitchFamily="2" charset="-122"/>
                        </a:rPr>
                        <a:t>Wt</a:t>
                      </a:r>
                      <a:endParaRPr lang="zh-CN" altLang="en-US" sz="1300"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RSB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dirty="0">
                          <a:solidFill>
                            <a:srgbClr val="000000"/>
                          </a:solidFill>
                          <a:effectLst/>
                          <a:latin typeface="Huawei Sans" panose="020C0503030203020204" pitchFamily="34" charset="0"/>
                          <a:ea typeface="方正兰亭黑简体" panose="02000000000000000000" pitchFamily="2" charset="-122"/>
                        </a:rPr>
                        <a:t>逆向减法，操作数 </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2 –</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操作数 </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1</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，结果 </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Rd</a:t>
                      </a:r>
                      <a:endParaRPr lang="zh-CN" altLang="en-US" sz="1300"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RSC</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dirty="0">
                          <a:solidFill>
                            <a:srgbClr val="000000"/>
                          </a:solidFill>
                          <a:effectLst/>
                          <a:latin typeface="Huawei Sans" panose="020C0503030203020204" pitchFamily="34" charset="0"/>
                          <a:ea typeface="方正兰亭黑简体" panose="02000000000000000000" pitchFamily="2" charset="-122"/>
                        </a:rPr>
                        <a:t>带借位的逆向减法指令，将操作数 </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2 </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减去操作数 </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1</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，再减去 标志位</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C</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的取反值 ，结果送目标寄存器</a:t>
                      </a:r>
                      <a:r>
                        <a:rPr lang="en-US" altLang="zh-CN" sz="1300" baseline="0" dirty="0" err="1">
                          <a:solidFill>
                            <a:srgbClr val="000000"/>
                          </a:solidFill>
                          <a:effectLst/>
                          <a:latin typeface="Huawei Sans" panose="020C0503030203020204" pitchFamily="34" charset="0"/>
                          <a:ea typeface="方正兰亭黑简体" panose="02000000000000000000" pitchFamily="2" charset="-122"/>
                        </a:rPr>
                        <a:t>Xt</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a:t>
                      </a:r>
                      <a:r>
                        <a:rPr lang="en-US" altLang="zh-CN" sz="1300" baseline="0" dirty="0" err="1">
                          <a:solidFill>
                            <a:srgbClr val="000000"/>
                          </a:solidFill>
                          <a:effectLst/>
                          <a:latin typeface="Huawei Sans" panose="020C0503030203020204" pitchFamily="34" charset="0"/>
                          <a:ea typeface="方正兰亭黑简体" panose="02000000000000000000" pitchFamily="2" charset="-122"/>
                        </a:rPr>
                        <a:t>Wt</a:t>
                      </a:r>
                      <a:endParaRPr lang="zh-CN" altLang="en-US" sz="1300"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CMP</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dirty="0">
                          <a:solidFill>
                            <a:srgbClr val="000000"/>
                          </a:solidFill>
                          <a:effectLst/>
                          <a:latin typeface="Huawei Sans" panose="020C0503030203020204" pitchFamily="34" charset="0"/>
                          <a:ea typeface="方正兰亭黑简体" panose="02000000000000000000" pitchFamily="2" charset="-122"/>
                        </a:rPr>
                        <a:t>比较相等指令</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CMN</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dirty="0">
                          <a:solidFill>
                            <a:srgbClr val="000000"/>
                          </a:solidFill>
                          <a:effectLst/>
                          <a:latin typeface="Huawei Sans" panose="020C0503030203020204" pitchFamily="34" charset="0"/>
                          <a:ea typeface="方正兰亭黑简体" panose="02000000000000000000" pitchFamily="2" charset="-122"/>
                        </a:rPr>
                        <a:t>比较不等指令</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NEG</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dirty="0">
                          <a:solidFill>
                            <a:srgbClr val="000000"/>
                          </a:solidFill>
                          <a:effectLst/>
                          <a:latin typeface="Huawei Sans" panose="020C0503030203020204" pitchFamily="34" charset="0"/>
                          <a:ea typeface="方正兰亭黑简体" panose="02000000000000000000" pitchFamily="2" charset="-122"/>
                        </a:rPr>
                        <a:t>取负数运算，</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NEG X1</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X2 // X1 = X2</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按位取反</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+1</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（负数</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正数补码</a:t>
                      </a:r>
                      <a:r>
                        <a:rPr lang="en-US" altLang="zh-CN" sz="1300" baseline="0" dirty="0">
                          <a:solidFill>
                            <a:srgbClr val="000000"/>
                          </a:solidFill>
                          <a:effectLst/>
                          <a:latin typeface="Huawei Sans" panose="020C0503030203020204" pitchFamily="34" charset="0"/>
                          <a:ea typeface="方正兰亭黑简体" panose="02000000000000000000" pitchFamily="2" charset="-122"/>
                        </a:rPr>
                        <a:t>+1</a:t>
                      </a:r>
                      <a:r>
                        <a:rPr lang="zh-CN" altLang="en-US" sz="1300" baseline="0" dirty="0">
                          <a:solidFill>
                            <a:srgbClr val="000000"/>
                          </a:solidFill>
                          <a:effectLst/>
                          <a:latin typeface="Huawei Sans" panose="020C0503030203020204" pitchFamily="34" charset="0"/>
                          <a:ea typeface="方正兰亭黑简体" panose="02000000000000000000" pitchFamily="2" charset="-122"/>
                        </a:rPr>
                        <a:t>）</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MADD</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dirty="0">
                          <a:solidFill>
                            <a:srgbClr val="000000"/>
                          </a:solidFill>
                          <a:effectLst/>
                          <a:latin typeface="Huawei Sans" panose="020C0503030203020204" pitchFamily="34" charset="0"/>
                          <a:ea typeface="方正兰亭黑简体" panose="02000000000000000000" pitchFamily="2" charset="-122"/>
                        </a:rPr>
                        <a:t>乘加运算</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MSUB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dirty="0">
                          <a:solidFill>
                            <a:srgbClr val="000000"/>
                          </a:solidFill>
                          <a:effectLst/>
                          <a:latin typeface="Huawei Sans" panose="020C0503030203020204" pitchFamily="34" charset="0"/>
                          <a:ea typeface="方正兰亭黑简体" panose="02000000000000000000" pitchFamily="2" charset="-122"/>
                        </a:rPr>
                        <a:t>乘减运算</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sz="1300" baseline="0" dirty="0">
                          <a:solidFill>
                            <a:srgbClr val="000000"/>
                          </a:solidFill>
                          <a:effectLst/>
                          <a:latin typeface="Huawei Sans" panose="020C0503030203020204" pitchFamily="34" charset="0"/>
                          <a:ea typeface="方正兰亭黑简体" panose="02000000000000000000" pitchFamily="2" charset="-122"/>
                        </a:rPr>
                        <a:t>MUL</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dirty="0">
                          <a:solidFill>
                            <a:srgbClr val="000000"/>
                          </a:solidFill>
                          <a:effectLst/>
                          <a:latin typeface="Huawei Sans" panose="020C0503030203020204" pitchFamily="34" charset="0"/>
                          <a:ea typeface="方正兰亭黑简体" panose="02000000000000000000" pitchFamily="2" charset="-122"/>
                        </a:rPr>
                        <a:t>乘法运算</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SMADDL</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dirty="0">
                          <a:solidFill>
                            <a:srgbClr val="000000"/>
                          </a:solidFill>
                          <a:effectLst/>
                          <a:latin typeface="Huawei Sans" panose="020C0503030203020204" pitchFamily="34" charset="0"/>
                          <a:ea typeface="方正兰亭黑简体" panose="02000000000000000000" pitchFamily="2" charset="-122"/>
                        </a:rPr>
                        <a:t>有符号乘加运算</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SDIV</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300" baseline="0" dirty="0">
                          <a:solidFill>
                            <a:srgbClr val="000000"/>
                          </a:solidFill>
                          <a:effectLst/>
                          <a:latin typeface="Huawei Sans" panose="020C0503030203020204" pitchFamily="34" charset="0"/>
                          <a:ea typeface="方正兰亭黑简体" panose="02000000000000000000" pitchFamily="2" charset="-122"/>
                        </a:rPr>
                        <a:t>有符号除法运算</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sz="1300" baseline="0">
                          <a:solidFill>
                            <a:srgbClr val="000000"/>
                          </a:solidFill>
                          <a:effectLst/>
                          <a:latin typeface="Huawei Sans" panose="020C0503030203020204" pitchFamily="34" charset="0"/>
                          <a:ea typeface="方正兰亭黑简体" panose="02000000000000000000" pitchFamily="2" charset="-122"/>
                        </a:rPr>
                        <a:t>UDIV</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300" baseline="0" dirty="0">
                          <a:solidFill>
                            <a:srgbClr val="000000"/>
                          </a:solidFill>
                          <a:effectLst/>
                          <a:latin typeface="Huawei Sans" panose="020C0503030203020204" pitchFamily="34" charset="0"/>
                          <a:ea typeface="方正兰亭黑简体" panose="02000000000000000000" pitchFamily="2" charset="-122"/>
                        </a:rPr>
                        <a:t>无符号除法运算</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5490956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sym typeface="+mn-lt"/>
              </a:rPr>
              <a:t>ARM</a:t>
            </a:r>
            <a:r>
              <a:rPr lang="zh-CN" altLang="en-US" dirty="0" smtClean="0">
                <a:sym typeface="+mn-lt"/>
              </a:rPr>
              <a:t>指令集 </a:t>
            </a:r>
            <a:r>
              <a:rPr lang="en-US" altLang="zh-CN" dirty="0" smtClean="0">
                <a:sym typeface="+mn-lt"/>
              </a:rPr>
              <a:t>(12)</a:t>
            </a:r>
            <a:endParaRPr lang="en-US" altLang="zh-CN" dirty="0">
              <a:sym typeface="+mn-lt"/>
            </a:endParaRPr>
          </a:p>
        </p:txBody>
      </p:sp>
      <p:sp>
        <p:nvSpPr>
          <p:cNvPr id="2" name="文本占位符 1"/>
          <p:cNvSpPr>
            <a:spLocks noGrp="1"/>
          </p:cNvSpPr>
          <p:nvPr>
            <p:ph type="body" sz="quarter" idx="10"/>
          </p:nvPr>
        </p:nvSpPr>
        <p:spPr>
          <a:xfrm>
            <a:off x="731838" y="1047750"/>
            <a:ext cx="10728326" cy="5153025"/>
          </a:xfrm>
        </p:spPr>
        <p:txBody>
          <a:bodyPr/>
          <a:lstStyle/>
          <a:p>
            <a:pPr>
              <a:lnSpc>
                <a:spcPts val="3000"/>
              </a:lnSpc>
              <a:spcBef>
                <a:spcPts val="0"/>
              </a:spcBef>
            </a:pPr>
            <a:r>
              <a:rPr lang="zh-CN" altLang="en-US" dirty="0"/>
              <a:t> 算术运算指令</a:t>
            </a:r>
            <a:r>
              <a:rPr lang="zh-CN" altLang="en-US" dirty="0" smtClean="0"/>
              <a:t>：</a:t>
            </a:r>
            <a:endParaRPr lang="en-US" altLang="zh-CN" dirty="0" smtClean="0"/>
          </a:p>
          <a:p>
            <a:pPr indent="0">
              <a:spcAft>
                <a:spcPts val="0"/>
              </a:spcAft>
              <a:buNone/>
            </a:pPr>
            <a:r>
              <a:rPr lang="zh-CN" altLang="zh-CN" b="1" i="1" kern="0" dirty="0">
                <a:solidFill>
                  <a:srgbClr val="4D4D4D"/>
                </a:solidFill>
                <a:effectLst>
                  <a:outerShdw blurRad="38100" dist="38100" dir="2700000" algn="tl">
                    <a:srgbClr val="000000">
                      <a:alpha val="43137"/>
                    </a:srgbClr>
                  </a:outerShdw>
                </a:effectLst>
                <a:cs typeface="SimSun" panose="02010600030101010101" pitchFamily="2" charset="-122"/>
              </a:rPr>
              <a:t>例如：</a:t>
            </a:r>
            <a:endParaRPr lang="en-US" altLang="zh-CN" b="1" i="1" kern="0" dirty="0">
              <a:solidFill>
                <a:srgbClr val="4D4D4D"/>
              </a:solidFill>
              <a:effectLst>
                <a:outerShdw blurRad="38100" dist="38100" dir="2700000" algn="tl">
                  <a:srgbClr val="000000">
                    <a:alpha val="43137"/>
                  </a:srgbClr>
                </a:outerShdw>
              </a:effectLst>
              <a:cs typeface="SimSun" panose="02010600030101010101" pitchFamily="2" charset="-122"/>
            </a:endParaRPr>
          </a:p>
          <a:p>
            <a:pPr indent="0">
              <a:spcAft>
                <a:spcPts val="0"/>
              </a:spcAft>
              <a:buNone/>
            </a:pPr>
            <a:r>
              <a:rPr lang="en-US" altLang="zh-CN" dirty="0"/>
              <a:t>ADD </a:t>
            </a:r>
            <a:r>
              <a:rPr lang="zh-CN" altLang="zh-CN" dirty="0"/>
              <a:t>加法</a:t>
            </a:r>
            <a:r>
              <a:rPr lang="zh-CN" altLang="zh-CN" dirty="0" smtClean="0"/>
              <a:t>指令</a:t>
            </a:r>
            <a:endParaRPr lang="en-US" altLang="zh-CN" dirty="0"/>
          </a:p>
          <a:p>
            <a:pPr indent="0">
              <a:spcAft>
                <a:spcPts val="0"/>
              </a:spcAft>
              <a:buNone/>
            </a:pPr>
            <a:endParaRPr lang="en-US" altLang="zh-CN" dirty="0"/>
          </a:p>
          <a:p>
            <a:pPr indent="0">
              <a:spcAft>
                <a:spcPts val="0"/>
              </a:spcAft>
              <a:buNone/>
            </a:pPr>
            <a:endParaRPr lang="en-US" altLang="zh-CN" dirty="0" smtClean="0"/>
          </a:p>
          <a:p>
            <a:pPr indent="0">
              <a:spcAft>
                <a:spcPts val="0"/>
              </a:spcAft>
              <a:buNone/>
            </a:pPr>
            <a:r>
              <a:rPr lang="en-US" altLang="zh-CN" dirty="0" smtClean="0"/>
              <a:t>SUB</a:t>
            </a:r>
            <a:r>
              <a:rPr lang="en-US" altLang="zh-CN" dirty="0"/>
              <a:t> </a:t>
            </a:r>
            <a:r>
              <a:rPr lang="zh-CN" altLang="zh-CN" dirty="0"/>
              <a:t>减法</a:t>
            </a:r>
            <a:r>
              <a:rPr lang="zh-CN" altLang="zh-CN" dirty="0" smtClean="0"/>
              <a:t>指令</a:t>
            </a:r>
            <a:endParaRPr lang="en-US" altLang="zh-CN" dirty="0" smtClean="0"/>
          </a:p>
          <a:p>
            <a:pPr indent="0">
              <a:spcAft>
                <a:spcPts val="0"/>
              </a:spcAft>
              <a:buNone/>
            </a:pPr>
            <a:endParaRPr lang="en-US" altLang="zh-CN" dirty="0" smtClean="0"/>
          </a:p>
        </p:txBody>
      </p:sp>
      <p:sp>
        <p:nvSpPr>
          <p:cNvPr id="4" name="文本框 3"/>
          <p:cNvSpPr txBox="1"/>
          <p:nvPr/>
        </p:nvSpPr>
        <p:spPr>
          <a:xfrm>
            <a:off x="1058487" y="2843177"/>
            <a:ext cx="10401677" cy="923330"/>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ADD R0,R1,</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5			@R0=R1+5</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ADD R0,R1,R2			@R0=R1+R2</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ADD R0,R1,R2,LSL</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5		@R0=R1+R2</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左移</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5</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位</a:t>
            </a:r>
            <a:endPar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
        <p:nvSpPr>
          <p:cNvPr id="6" name="文本框 5"/>
          <p:cNvSpPr txBox="1"/>
          <p:nvPr/>
        </p:nvSpPr>
        <p:spPr>
          <a:xfrm>
            <a:off x="1058486" y="4486326"/>
            <a:ext cx="10401677" cy="646331"/>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SUB R0,R1,R2			@R0=R1-R2 </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SUB R0,R1,R2,LSL</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5		@R0=R1-R2</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左移</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5</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位</a:t>
            </a:r>
            <a:endPar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Tree>
    <p:extLst>
      <p:ext uri="{BB962C8B-B14F-4D97-AF65-F5344CB8AC3E}">
        <p14:creationId xmlns:p14="http://schemas.microsoft.com/office/powerpoint/2010/main" val="35966754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sym typeface="+mn-lt"/>
              </a:rPr>
              <a:t>ARM</a:t>
            </a:r>
            <a:r>
              <a:rPr lang="zh-CN" altLang="en-US" dirty="0" smtClean="0">
                <a:sym typeface="+mn-lt"/>
              </a:rPr>
              <a:t>指令集 </a:t>
            </a:r>
            <a:r>
              <a:rPr lang="en-US" altLang="zh-CN" dirty="0" smtClean="0">
                <a:sym typeface="+mn-lt"/>
              </a:rPr>
              <a:t>(13)</a:t>
            </a:r>
            <a:endParaRPr lang="en-US" altLang="zh-CN" dirty="0">
              <a:sym typeface="+mn-lt"/>
            </a:endParaRPr>
          </a:p>
        </p:txBody>
      </p:sp>
      <p:sp>
        <p:nvSpPr>
          <p:cNvPr id="2" name="文本占位符 1"/>
          <p:cNvSpPr>
            <a:spLocks noGrp="1"/>
          </p:cNvSpPr>
          <p:nvPr>
            <p:ph type="body" sz="quarter" idx="10"/>
          </p:nvPr>
        </p:nvSpPr>
        <p:spPr/>
        <p:txBody>
          <a:bodyPr/>
          <a:lstStyle/>
          <a:p>
            <a:r>
              <a:rPr lang="zh-CN" altLang="en-US" smtClean="0"/>
              <a:t> 逻辑运算指令：</a:t>
            </a:r>
            <a:endParaRPr lang="en-US" altLang="zh-CN" dirty="0" smtClean="0"/>
          </a:p>
        </p:txBody>
      </p:sp>
      <p:graphicFrame>
        <p:nvGraphicFramePr>
          <p:cNvPr id="3" name="表格 2"/>
          <p:cNvGraphicFramePr>
            <a:graphicFrameLocks noGrp="1"/>
          </p:cNvGraphicFramePr>
          <p:nvPr>
            <p:extLst>
              <p:ext uri="{D42A27DB-BD31-4B8C-83A1-F6EECF244321}">
                <p14:modId xmlns:p14="http://schemas.microsoft.com/office/powerpoint/2010/main" val="4256680586"/>
              </p:ext>
            </p:extLst>
          </p:nvPr>
        </p:nvGraphicFramePr>
        <p:xfrm>
          <a:off x="731839" y="1774084"/>
          <a:ext cx="10728326" cy="2026158"/>
        </p:xfrm>
        <a:graphic>
          <a:graphicData uri="http://schemas.openxmlformats.org/drawingml/2006/table">
            <a:tbl>
              <a:tblPr/>
              <a:tblGrid>
                <a:gridCol w="1879307"/>
                <a:gridCol w="8849019"/>
              </a:tblGrid>
              <a:tr h="0">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指令</a:t>
                      </a:r>
                      <a:endParaRPr lang="zh-CN" alt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说明</a:t>
                      </a:r>
                      <a:endParaRPr 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r>
              <a:tr h="0">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ANDS</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按位与运算，如果</a:t>
                      </a:r>
                      <a:r>
                        <a:rPr lang="en-US" altLang="zh-CN" baseline="0" dirty="0">
                          <a:solidFill>
                            <a:srgbClr val="000000"/>
                          </a:solidFill>
                          <a:effectLst/>
                          <a:latin typeface="Huawei Sans" panose="020C0503030203020204" pitchFamily="34" charset="0"/>
                          <a:ea typeface="方正兰亭黑简体" panose="02000000000000000000" pitchFamily="2" charset="-122"/>
                        </a:rPr>
                        <a:t>S</a:t>
                      </a:r>
                      <a:r>
                        <a:rPr lang="zh-CN" altLang="en-US" baseline="0" dirty="0">
                          <a:solidFill>
                            <a:srgbClr val="000000"/>
                          </a:solidFill>
                          <a:effectLst/>
                          <a:latin typeface="Huawei Sans" panose="020C0503030203020204" pitchFamily="34" charset="0"/>
                          <a:ea typeface="方正兰亭黑简体" panose="02000000000000000000" pitchFamily="2" charset="-122"/>
                        </a:rPr>
                        <a:t>存在，则更新条件位标记</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EOR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按位异或运算</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ORR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按位或运算</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TST</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例如：</a:t>
                      </a:r>
                      <a:r>
                        <a:rPr lang="en-US" baseline="0" dirty="0">
                          <a:solidFill>
                            <a:srgbClr val="000000"/>
                          </a:solidFill>
                          <a:effectLst/>
                          <a:latin typeface="Huawei Sans" panose="020C0503030203020204" pitchFamily="34" charset="0"/>
                          <a:ea typeface="方正兰亭黑简体" panose="02000000000000000000" pitchFamily="2" charset="-122"/>
                        </a:rPr>
                        <a:t>TST  W0,  #0X40 //</a:t>
                      </a:r>
                      <a:r>
                        <a:rPr lang="zh-CN" altLang="en-US" baseline="0" dirty="0">
                          <a:solidFill>
                            <a:srgbClr val="000000"/>
                          </a:solidFill>
                          <a:effectLst/>
                          <a:latin typeface="Huawei Sans" panose="020C0503030203020204" pitchFamily="34" charset="0"/>
                          <a:ea typeface="方正兰亭黑简体" panose="02000000000000000000" pitchFamily="2" charset="-122"/>
                        </a:rPr>
                        <a:t>指令用来</a:t>
                      </a:r>
                      <a:r>
                        <a:rPr lang="zh-CN" altLang="en-US" sz="1799" kern="1200" baseline="0" dirty="0">
                          <a:solidFill>
                            <a:srgbClr val="000000"/>
                          </a:solidFill>
                          <a:effectLst/>
                          <a:latin typeface="Huawei Sans" panose="020C0503030203020204" pitchFamily="34" charset="0"/>
                          <a:ea typeface="方正兰亭黑简体" panose="02000000000000000000" pitchFamily="2" charset="-122"/>
                          <a:cs typeface="+mn-cs"/>
                        </a:rPr>
                        <a:t>测试</a:t>
                      </a:r>
                      <a:r>
                        <a:rPr lang="en-US" baseline="0" dirty="0">
                          <a:solidFill>
                            <a:srgbClr val="000000"/>
                          </a:solidFill>
                          <a:effectLst/>
                          <a:latin typeface="Huawei Sans" panose="020C0503030203020204" pitchFamily="34" charset="0"/>
                          <a:ea typeface="方正兰亭黑简体" panose="02000000000000000000" pitchFamily="2" charset="-122"/>
                        </a:rPr>
                        <a:t>W0[3]</a:t>
                      </a:r>
                      <a:r>
                        <a:rPr lang="zh-CN" altLang="en-US" baseline="0" dirty="0">
                          <a:solidFill>
                            <a:srgbClr val="000000"/>
                          </a:solidFill>
                          <a:effectLst/>
                          <a:latin typeface="Huawei Sans" panose="020C0503030203020204" pitchFamily="34" charset="0"/>
                          <a:ea typeface="方正兰亭黑简体" panose="02000000000000000000" pitchFamily="2" charset="-122"/>
                        </a:rPr>
                        <a:t>是否为</a:t>
                      </a:r>
                      <a:r>
                        <a:rPr lang="en-US" altLang="zh-CN" baseline="0" dirty="0">
                          <a:solidFill>
                            <a:srgbClr val="000000"/>
                          </a:solidFill>
                          <a:effectLst/>
                          <a:latin typeface="Huawei Sans" panose="020C0503030203020204" pitchFamily="34" charset="0"/>
                          <a:ea typeface="方正兰亭黑简体" panose="02000000000000000000" pitchFamily="2" charset="-122"/>
                        </a:rPr>
                        <a:t>1,</a:t>
                      </a:r>
                      <a:r>
                        <a:rPr lang="zh-CN" altLang="en-US" baseline="0" dirty="0">
                          <a:solidFill>
                            <a:srgbClr val="000000"/>
                          </a:solidFill>
                          <a:effectLst/>
                          <a:latin typeface="Huawei Sans" panose="020C0503030203020204" pitchFamily="34" charset="0"/>
                          <a:ea typeface="方正兰亭黑简体" panose="02000000000000000000" pitchFamily="2" charset="-122"/>
                        </a:rPr>
                        <a:t>相当于：</a:t>
                      </a:r>
                      <a:r>
                        <a:rPr lang="en-US" baseline="0" dirty="0">
                          <a:solidFill>
                            <a:srgbClr val="000000"/>
                          </a:solidFill>
                          <a:effectLst/>
                          <a:latin typeface="Huawei Sans" panose="020C0503030203020204" pitchFamily="34" charset="0"/>
                          <a:ea typeface="方正兰亭黑简体" panose="02000000000000000000" pitchFamily="2" charset="-122"/>
                        </a:rPr>
                        <a:t>ANDS WZR,W0，#0X40</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22568934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sym typeface="+mn-lt"/>
              </a:rPr>
              <a:t>ARM</a:t>
            </a:r>
            <a:r>
              <a:rPr lang="zh-CN" altLang="en-US" dirty="0" smtClean="0">
                <a:sym typeface="+mn-lt"/>
              </a:rPr>
              <a:t>指令集 </a:t>
            </a:r>
            <a:r>
              <a:rPr lang="en-US" altLang="zh-CN" dirty="0" smtClean="0">
                <a:sym typeface="+mn-lt"/>
              </a:rPr>
              <a:t>(14)</a:t>
            </a:r>
            <a:endParaRPr lang="en-US" altLang="zh-CN" dirty="0">
              <a:sym typeface="+mn-lt"/>
            </a:endParaRPr>
          </a:p>
        </p:txBody>
      </p:sp>
      <p:sp>
        <p:nvSpPr>
          <p:cNvPr id="2" name="文本占位符 1"/>
          <p:cNvSpPr>
            <a:spLocks noGrp="1"/>
          </p:cNvSpPr>
          <p:nvPr>
            <p:ph type="body" sz="quarter" idx="10"/>
          </p:nvPr>
        </p:nvSpPr>
        <p:spPr/>
        <p:txBody>
          <a:bodyPr/>
          <a:lstStyle/>
          <a:p>
            <a:pPr>
              <a:lnSpc>
                <a:spcPts val="3000"/>
              </a:lnSpc>
              <a:spcBef>
                <a:spcPts val="0"/>
              </a:spcBef>
            </a:pPr>
            <a:r>
              <a:rPr lang="zh-CN" altLang="en-US" dirty="0"/>
              <a:t> 逻辑运算指令</a:t>
            </a:r>
            <a:r>
              <a:rPr lang="zh-CN" altLang="en-US" dirty="0" smtClean="0"/>
              <a:t>：</a:t>
            </a:r>
            <a:endParaRPr lang="en-US" altLang="zh-CN" dirty="0" smtClean="0"/>
          </a:p>
          <a:p>
            <a:pPr indent="0">
              <a:spcAft>
                <a:spcPts val="0"/>
              </a:spcAft>
              <a:buNone/>
            </a:pPr>
            <a:r>
              <a:rPr lang="zh-CN" altLang="zh-CN" b="1" i="1" kern="0" dirty="0">
                <a:solidFill>
                  <a:srgbClr val="4D4D4D"/>
                </a:solidFill>
                <a:effectLst>
                  <a:outerShdw blurRad="38100" dist="38100" dir="2700000" algn="tl">
                    <a:srgbClr val="000000">
                      <a:alpha val="43137"/>
                    </a:srgbClr>
                  </a:outerShdw>
                </a:effectLst>
                <a:cs typeface="SimSun" panose="02010600030101010101" pitchFamily="2" charset="-122"/>
              </a:rPr>
              <a:t>例如：</a:t>
            </a:r>
            <a:endParaRPr lang="en-US" altLang="zh-CN" b="1" i="1" kern="0" dirty="0">
              <a:solidFill>
                <a:srgbClr val="4D4D4D"/>
              </a:solidFill>
              <a:effectLst>
                <a:outerShdw blurRad="38100" dist="38100" dir="2700000" algn="tl">
                  <a:srgbClr val="000000">
                    <a:alpha val="43137"/>
                  </a:srgbClr>
                </a:outerShdw>
              </a:effectLst>
              <a:cs typeface="SimSun" panose="02010600030101010101" pitchFamily="2" charset="-122"/>
            </a:endParaRPr>
          </a:p>
          <a:p>
            <a:pPr indent="0">
              <a:spcAft>
                <a:spcPts val="0"/>
              </a:spcAft>
              <a:buNone/>
            </a:pPr>
            <a:r>
              <a:rPr lang="en-US" altLang="zh-CN" dirty="0"/>
              <a:t>AND</a:t>
            </a:r>
            <a:r>
              <a:rPr lang="zh-CN" altLang="zh-CN" dirty="0"/>
              <a:t>逻辑与指令</a:t>
            </a:r>
            <a:endParaRPr lang="en-US" altLang="zh-CN" dirty="0"/>
          </a:p>
          <a:p>
            <a:pPr indent="0">
              <a:spcAft>
                <a:spcPts val="0"/>
              </a:spcAft>
              <a:buNone/>
            </a:pPr>
            <a:endParaRPr lang="en-US" altLang="zh-CN" dirty="0"/>
          </a:p>
          <a:p>
            <a:pPr indent="0">
              <a:spcAft>
                <a:spcPts val="0"/>
              </a:spcAft>
              <a:buNone/>
            </a:pPr>
            <a:r>
              <a:rPr lang="en-US" altLang="zh-CN" dirty="0"/>
              <a:t>ORR</a:t>
            </a:r>
            <a:r>
              <a:rPr lang="zh-CN" altLang="zh-CN" dirty="0"/>
              <a:t>逻辑或</a:t>
            </a:r>
            <a:r>
              <a:rPr lang="zh-CN" altLang="zh-CN" dirty="0" smtClean="0"/>
              <a:t>指令</a:t>
            </a:r>
            <a:endParaRPr lang="en-US" altLang="zh-CN" dirty="0" smtClean="0"/>
          </a:p>
          <a:p>
            <a:pPr indent="0">
              <a:spcAft>
                <a:spcPts val="0"/>
              </a:spcAft>
              <a:buNone/>
            </a:pPr>
            <a:endParaRPr lang="en-US" altLang="zh-CN" dirty="0" smtClean="0"/>
          </a:p>
          <a:p>
            <a:pPr indent="0">
              <a:spcAft>
                <a:spcPts val="0"/>
              </a:spcAft>
              <a:buNone/>
            </a:pPr>
            <a:r>
              <a:rPr lang="en-US" altLang="zh-CN" dirty="0"/>
              <a:t>EOR</a:t>
            </a:r>
            <a:r>
              <a:rPr lang="zh-CN" altLang="zh-CN" dirty="0"/>
              <a:t>逻辑异或指令</a:t>
            </a:r>
            <a:endParaRPr lang="en-US" altLang="zh-CN" dirty="0"/>
          </a:p>
          <a:p>
            <a:pPr indent="0">
              <a:spcAft>
                <a:spcPts val="0"/>
              </a:spcAft>
              <a:buNone/>
            </a:pPr>
            <a:endParaRPr lang="en-US" altLang="zh-CN" dirty="0" smtClean="0"/>
          </a:p>
        </p:txBody>
      </p:sp>
      <p:sp>
        <p:nvSpPr>
          <p:cNvPr id="4" name="文本框 3"/>
          <p:cNvSpPr txBox="1"/>
          <p:nvPr/>
        </p:nvSpPr>
        <p:spPr>
          <a:xfrm>
            <a:off x="1058487" y="2807379"/>
            <a:ext cx="10401677" cy="369332"/>
          </a:xfrm>
          <a:prstGeom prst="rect">
            <a:avLst/>
          </a:prstGeom>
          <a:solidFill>
            <a:schemeClr val="bg1">
              <a:lumMod val="85000"/>
            </a:schemeClr>
          </a:solidFill>
        </p:spPr>
        <p:txBody>
          <a:bodyPr wrap="square" rtlCol="0">
            <a:spAutoFit/>
          </a:bodyPr>
          <a:lstStyle/>
          <a:p>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AND R0,R0,</a:t>
            </a:r>
            <a:r>
              <a:rPr lang="zh-CN" altLang="pt-BR"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5			@</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保持</a:t>
            </a: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R0</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的第</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0</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位和第</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2</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位，其余位清</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0</a:t>
            </a:r>
            <a:endPar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
        <p:nvSpPr>
          <p:cNvPr id="6" name="文本框 5"/>
          <p:cNvSpPr txBox="1"/>
          <p:nvPr/>
        </p:nvSpPr>
        <p:spPr>
          <a:xfrm>
            <a:off x="1058487" y="3999384"/>
            <a:ext cx="10401677" cy="369332"/>
          </a:xfrm>
          <a:prstGeom prst="rect">
            <a:avLst/>
          </a:prstGeom>
          <a:solidFill>
            <a:schemeClr val="bg1">
              <a:lumMod val="85000"/>
            </a:schemeClr>
          </a:solidFill>
        </p:spPr>
        <p:txBody>
          <a:bodyPr wrap="square" rtlCol="0">
            <a:spAutoFit/>
          </a:bodyPr>
          <a:lstStyle/>
          <a:p>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ORR R0,R0,</a:t>
            </a:r>
            <a:r>
              <a:rPr lang="zh-CN" altLang="pt-BR"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5			@R0</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的第</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0</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位和第</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2</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位设置为</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1</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，其余位不变</a:t>
            </a:r>
            <a:endPar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
        <p:nvSpPr>
          <p:cNvPr id="7" name="文本框 6"/>
          <p:cNvSpPr txBox="1"/>
          <p:nvPr/>
        </p:nvSpPr>
        <p:spPr>
          <a:xfrm>
            <a:off x="1058486" y="5091122"/>
            <a:ext cx="10401677" cy="369332"/>
          </a:xfrm>
          <a:prstGeom prst="rect">
            <a:avLst/>
          </a:prstGeom>
          <a:solidFill>
            <a:schemeClr val="bg1">
              <a:lumMod val="85000"/>
            </a:schemeClr>
          </a:solidFill>
        </p:spPr>
        <p:txBody>
          <a:bodyPr wrap="square" rtlCol="0">
            <a:spAutoFit/>
          </a:bodyPr>
          <a:lstStyle/>
          <a:p>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EOR R0,R0,</a:t>
            </a:r>
            <a:r>
              <a:rPr lang="zh-CN" altLang="pt-BR"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5			@R0</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的第</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0</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位和第</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2</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位取反，其余位不变</a:t>
            </a:r>
            <a:endPar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Tree>
    <p:extLst>
      <p:ext uri="{BB962C8B-B14F-4D97-AF65-F5344CB8AC3E}">
        <p14:creationId xmlns:p14="http://schemas.microsoft.com/office/powerpoint/2010/main" val="33096375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sym typeface="+mn-lt"/>
              </a:rPr>
              <a:t>ARM</a:t>
            </a:r>
            <a:r>
              <a:rPr lang="zh-CN" altLang="en-US" dirty="0" smtClean="0">
                <a:sym typeface="+mn-lt"/>
              </a:rPr>
              <a:t>指令集 </a:t>
            </a:r>
            <a:r>
              <a:rPr lang="en-US" altLang="zh-CN" dirty="0" smtClean="0">
                <a:sym typeface="+mn-lt"/>
              </a:rPr>
              <a:t>(15)</a:t>
            </a:r>
            <a:endParaRPr lang="en-US" altLang="zh-CN" dirty="0">
              <a:sym typeface="+mn-lt"/>
            </a:endParaRPr>
          </a:p>
        </p:txBody>
      </p:sp>
      <p:sp>
        <p:nvSpPr>
          <p:cNvPr id="2" name="文本占位符 1"/>
          <p:cNvSpPr>
            <a:spLocks noGrp="1"/>
          </p:cNvSpPr>
          <p:nvPr>
            <p:ph type="body" sz="quarter" idx="10"/>
          </p:nvPr>
        </p:nvSpPr>
        <p:spPr/>
        <p:txBody>
          <a:bodyPr/>
          <a:lstStyle/>
          <a:p>
            <a:r>
              <a:rPr lang="zh-CN" altLang="en-US" smtClean="0"/>
              <a:t> 数据传输指令：</a:t>
            </a:r>
            <a:endParaRPr lang="en-US" altLang="zh-CN" dirty="0" smtClean="0"/>
          </a:p>
        </p:txBody>
      </p:sp>
      <p:graphicFrame>
        <p:nvGraphicFramePr>
          <p:cNvPr id="3" name="表格 2"/>
          <p:cNvGraphicFramePr>
            <a:graphicFrameLocks noGrp="1"/>
          </p:cNvGraphicFramePr>
          <p:nvPr>
            <p:extLst>
              <p:ext uri="{D42A27DB-BD31-4B8C-83A1-F6EECF244321}">
                <p14:modId xmlns:p14="http://schemas.microsoft.com/office/powerpoint/2010/main" val="1681098696"/>
              </p:ext>
            </p:extLst>
          </p:nvPr>
        </p:nvGraphicFramePr>
        <p:xfrm>
          <a:off x="731839" y="1677035"/>
          <a:ext cx="10728325" cy="1751965"/>
        </p:xfrm>
        <a:graphic>
          <a:graphicData uri="http://schemas.openxmlformats.org/drawingml/2006/table">
            <a:tbl>
              <a:tblPr/>
              <a:tblGrid>
                <a:gridCol w="1879307"/>
                <a:gridCol w="8849018"/>
              </a:tblGrid>
              <a:tr h="0">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指令</a:t>
                      </a:r>
                      <a:endParaRPr lang="zh-CN" alt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说明</a:t>
                      </a:r>
                      <a:endParaRPr 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r>
              <a:tr h="0">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MOV</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赋值运算指令</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MOVZ</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赋值</a:t>
                      </a:r>
                      <a:r>
                        <a:rPr lang="en-US" altLang="zh-CN" baseline="0" dirty="0">
                          <a:solidFill>
                            <a:srgbClr val="000000"/>
                          </a:solidFill>
                          <a:effectLst/>
                          <a:latin typeface="Huawei Sans" panose="020C0503030203020204" pitchFamily="34" charset="0"/>
                          <a:ea typeface="方正兰亭黑简体" panose="02000000000000000000" pitchFamily="2" charset="-122"/>
                        </a:rPr>
                        <a:t>#uimm16</a:t>
                      </a:r>
                      <a:r>
                        <a:rPr lang="zh-CN" altLang="en-US" baseline="0" dirty="0">
                          <a:solidFill>
                            <a:srgbClr val="000000"/>
                          </a:solidFill>
                          <a:effectLst/>
                          <a:latin typeface="Huawei Sans" panose="020C0503030203020204" pitchFamily="34" charset="0"/>
                          <a:ea typeface="方正兰亭黑简体" panose="02000000000000000000" pitchFamily="2" charset="-122"/>
                        </a:rPr>
                        <a:t>到目标寄存器</a:t>
                      </a:r>
                      <a:r>
                        <a:rPr lang="en-US" altLang="zh-CN" baseline="0" dirty="0" err="1">
                          <a:solidFill>
                            <a:srgbClr val="000000"/>
                          </a:solidFill>
                          <a:effectLst/>
                          <a:latin typeface="Huawei Sans" panose="020C0503030203020204" pitchFamily="34" charset="0"/>
                          <a:ea typeface="方正兰亭黑简体" panose="02000000000000000000" pitchFamily="2" charset="-122"/>
                        </a:rPr>
                        <a:t>Xd</a:t>
                      </a:r>
                      <a:endParaRPr lang="zh-CN" altLang="en-US"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MOVN</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赋值</a:t>
                      </a:r>
                      <a:r>
                        <a:rPr lang="en-US" altLang="zh-CN" baseline="0" dirty="0">
                          <a:solidFill>
                            <a:srgbClr val="000000"/>
                          </a:solidFill>
                          <a:effectLst/>
                          <a:latin typeface="Huawei Sans" panose="020C0503030203020204" pitchFamily="34" charset="0"/>
                          <a:ea typeface="方正兰亭黑简体" panose="02000000000000000000" pitchFamily="2" charset="-122"/>
                        </a:rPr>
                        <a:t>#uimm16</a:t>
                      </a:r>
                      <a:r>
                        <a:rPr lang="zh-CN" altLang="en-US" baseline="0" dirty="0">
                          <a:solidFill>
                            <a:srgbClr val="000000"/>
                          </a:solidFill>
                          <a:effectLst/>
                          <a:latin typeface="Huawei Sans" panose="020C0503030203020204" pitchFamily="34" charset="0"/>
                          <a:ea typeface="方正兰亭黑简体" panose="02000000000000000000" pitchFamily="2" charset="-122"/>
                        </a:rPr>
                        <a:t>到目标寄存器</a:t>
                      </a:r>
                      <a:r>
                        <a:rPr lang="en-US" altLang="zh-CN" baseline="0" dirty="0" err="1">
                          <a:solidFill>
                            <a:srgbClr val="000000"/>
                          </a:solidFill>
                          <a:effectLst/>
                          <a:latin typeface="Huawei Sans" panose="020C0503030203020204" pitchFamily="34" charset="0"/>
                          <a:ea typeface="方正兰亭黑简体" panose="02000000000000000000" pitchFamily="2" charset="-122"/>
                        </a:rPr>
                        <a:t>Xd</a:t>
                      </a:r>
                      <a:r>
                        <a:rPr lang="zh-CN" altLang="en-US" baseline="0" dirty="0">
                          <a:solidFill>
                            <a:srgbClr val="000000"/>
                          </a:solidFill>
                          <a:effectLst/>
                          <a:latin typeface="Huawei Sans" panose="020C0503030203020204" pitchFamily="34" charset="0"/>
                          <a:ea typeface="方正兰亭黑简体" panose="02000000000000000000" pitchFamily="2" charset="-122"/>
                        </a:rPr>
                        <a:t>，再取反</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MOVK</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赋值</a:t>
                      </a:r>
                      <a:r>
                        <a:rPr lang="en-US" altLang="zh-CN" baseline="0" dirty="0">
                          <a:solidFill>
                            <a:srgbClr val="000000"/>
                          </a:solidFill>
                          <a:effectLst/>
                          <a:latin typeface="Huawei Sans" panose="020C0503030203020204" pitchFamily="34" charset="0"/>
                          <a:ea typeface="方正兰亭黑简体" panose="02000000000000000000" pitchFamily="2" charset="-122"/>
                        </a:rPr>
                        <a:t>#uimm16</a:t>
                      </a:r>
                      <a:r>
                        <a:rPr lang="zh-CN" altLang="en-US" baseline="0" dirty="0">
                          <a:solidFill>
                            <a:srgbClr val="000000"/>
                          </a:solidFill>
                          <a:effectLst/>
                          <a:latin typeface="Huawei Sans" panose="020C0503030203020204" pitchFamily="34" charset="0"/>
                          <a:ea typeface="方正兰亭黑简体" panose="02000000000000000000" pitchFamily="2" charset="-122"/>
                        </a:rPr>
                        <a:t>到目标寄存器</a:t>
                      </a:r>
                      <a:r>
                        <a:rPr lang="en-US" altLang="zh-CN" baseline="0" dirty="0" err="1">
                          <a:solidFill>
                            <a:srgbClr val="000000"/>
                          </a:solidFill>
                          <a:effectLst/>
                          <a:latin typeface="Huawei Sans" panose="020C0503030203020204" pitchFamily="34" charset="0"/>
                          <a:ea typeface="方正兰亭黑简体" panose="02000000000000000000" pitchFamily="2" charset="-122"/>
                        </a:rPr>
                        <a:t>Xd</a:t>
                      </a:r>
                      <a:r>
                        <a:rPr lang="zh-CN" altLang="en-US" baseline="0" dirty="0">
                          <a:solidFill>
                            <a:srgbClr val="000000"/>
                          </a:solidFill>
                          <a:effectLst/>
                          <a:latin typeface="Huawei Sans" panose="020C0503030203020204" pitchFamily="34" charset="0"/>
                          <a:ea typeface="方正兰亭黑简体" panose="02000000000000000000" pitchFamily="2" charset="-122"/>
                        </a:rPr>
                        <a:t>，保存其它</a:t>
                      </a:r>
                      <a:r>
                        <a:rPr lang="en-US" altLang="zh-CN" baseline="0" dirty="0">
                          <a:solidFill>
                            <a:srgbClr val="000000"/>
                          </a:solidFill>
                          <a:effectLst/>
                          <a:latin typeface="Huawei Sans" panose="020C0503030203020204" pitchFamily="34" charset="0"/>
                          <a:ea typeface="方正兰亭黑简体" panose="02000000000000000000" pitchFamily="2" charset="-122"/>
                        </a:rPr>
                        <a:t>bit</a:t>
                      </a:r>
                      <a:r>
                        <a:rPr lang="zh-CN" altLang="en-US" baseline="0" dirty="0">
                          <a:solidFill>
                            <a:srgbClr val="000000"/>
                          </a:solidFill>
                          <a:effectLst/>
                          <a:latin typeface="Huawei Sans" panose="020C0503030203020204" pitchFamily="34" charset="0"/>
                          <a:ea typeface="方正兰亭黑简体" panose="02000000000000000000" pitchFamily="2" charset="-122"/>
                        </a:rPr>
                        <a:t>不变</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2937053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3"/>
          <p:cNvSpPr>
            <a:spLocks noGrp="1"/>
          </p:cNvSpPr>
          <p:nvPr>
            <p:ph type="body" sz="quarter" idx="10"/>
          </p:nvPr>
        </p:nvSpPr>
        <p:spPr/>
        <p:txBody>
          <a:bodyPr/>
          <a:lstStyle/>
          <a:p>
            <a:r>
              <a:rPr lang="zh-CN" altLang="en-US" b="1" dirty="0" smtClean="0"/>
              <a:t>基于</a:t>
            </a:r>
            <a:r>
              <a:rPr lang="en-US" altLang="zh-CN" b="1" dirty="0" smtClean="0"/>
              <a:t>ARMv8</a:t>
            </a:r>
            <a:r>
              <a:rPr lang="zh-CN" altLang="en-US" b="1" dirty="0" smtClean="0"/>
              <a:t>架构的处理器体系结构</a:t>
            </a:r>
            <a:endParaRPr lang="en-US" altLang="zh-CN" b="1" dirty="0" smtClean="0"/>
          </a:p>
          <a:p>
            <a:r>
              <a:rPr lang="zh-CN" altLang="en-US" dirty="0" smtClean="0">
                <a:solidFill>
                  <a:schemeClr val="bg1">
                    <a:lumMod val="65000"/>
                  </a:schemeClr>
                </a:solidFill>
                <a:sym typeface="+mn-lt"/>
              </a:rPr>
              <a:t>基于</a:t>
            </a:r>
            <a:r>
              <a:rPr lang="en-US" altLang="zh-CN" dirty="0" smtClean="0">
                <a:solidFill>
                  <a:schemeClr val="bg1">
                    <a:lumMod val="65000"/>
                  </a:schemeClr>
                </a:solidFill>
                <a:sym typeface="+mn-lt"/>
              </a:rPr>
              <a:t>ARMv8</a:t>
            </a:r>
            <a:r>
              <a:rPr lang="zh-CN" altLang="en-US" dirty="0" smtClean="0">
                <a:solidFill>
                  <a:schemeClr val="bg1">
                    <a:lumMod val="65000"/>
                  </a:schemeClr>
                </a:solidFill>
                <a:sym typeface="+mn-lt"/>
              </a:rPr>
              <a:t>架构的鲲鹏处理器</a:t>
            </a:r>
            <a:endParaRPr lang="en-US" altLang="zh-CN" dirty="0" smtClean="0">
              <a:solidFill>
                <a:schemeClr val="bg1">
                  <a:lumMod val="65000"/>
                </a:schemeClr>
              </a:solidFill>
              <a:sym typeface="+mn-lt"/>
            </a:endParaRPr>
          </a:p>
          <a:p>
            <a:r>
              <a:rPr lang="en-US" altLang="zh-CN" dirty="0" smtClean="0">
                <a:solidFill>
                  <a:schemeClr val="bg1">
                    <a:lumMod val="65000"/>
                  </a:schemeClr>
                </a:solidFill>
              </a:rPr>
              <a:t>ARM</a:t>
            </a:r>
            <a:r>
              <a:rPr lang="zh-CN" altLang="en-US" dirty="0" smtClean="0">
                <a:solidFill>
                  <a:schemeClr val="bg1">
                    <a:lumMod val="65000"/>
                  </a:schemeClr>
                </a:solidFill>
              </a:rPr>
              <a:t>寻址方式</a:t>
            </a:r>
            <a:endParaRPr lang="en-US" altLang="zh-CN" dirty="0" smtClean="0">
              <a:solidFill>
                <a:schemeClr val="bg1">
                  <a:lumMod val="65000"/>
                </a:schemeClr>
              </a:solidFill>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指令集</a:t>
            </a:r>
            <a:endParaRPr lang="en-US" altLang="zh-CN" dirty="0" smtClean="0">
              <a:solidFill>
                <a:schemeClr val="bg1">
                  <a:lumMod val="65000"/>
                </a:schemeClr>
              </a:solidFill>
              <a:sym typeface="+mn-lt"/>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伪指令</a:t>
            </a:r>
            <a:endParaRPr lang="en-US" altLang="zh-CN" dirty="0" smtClean="0">
              <a:solidFill>
                <a:schemeClr val="bg1">
                  <a:lumMod val="65000"/>
                </a:schemeClr>
              </a:solidFill>
              <a:sym typeface="+mn-lt"/>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汇编语言程序结构</a:t>
            </a:r>
            <a:endParaRPr lang="en-US" altLang="zh-CN" dirty="0" smtClean="0">
              <a:solidFill>
                <a:schemeClr val="bg1">
                  <a:lumMod val="65000"/>
                </a:schemeClr>
              </a:solidFill>
              <a:sym typeface="+mn-lt"/>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编译与调试工具</a:t>
            </a:r>
            <a:endParaRPr lang="en-US" altLang="zh-CN" dirty="0">
              <a:solidFill>
                <a:schemeClr val="bg1">
                  <a:lumMod val="65000"/>
                </a:schemeClr>
              </a:solidFill>
              <a:sym typeface="+mn-lt"/>
            </a:endParaRPr>
          </a:p>
        </p:txBody>
      </p:sp>
    </p:spTree>
    <p:extLst>
      <p:ext uri="{BB962C8B-B14F-4D97-AF65-F5344CB8AC3E}">
        <p14:creationId xmlns:p14="http://schemas.microsoft.com/office/powerpoint/2010/main" val="24593608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sym typeface="+mn-lt"/>
              </a:rPr>
              <a:t>ARM</a:t>
            </a:r>
            <a:r>
              <a:rPr lang="zh-CN" altLang="en-US" dirty="0" smtClean="0">
                <a:sym typeface="+mn-lt"/>
              </a:rPr>
              <a:t>指令集 </a:t>
            </a:r>
            <a:r>
              <a:rPr lang="en-US" altLang="zh-CN" dirty="0" smtClean="0">
                <a:sym typeface="+mn-lt"/>
              </a:rPr>
              <a:t>(16)</a:t>
            </a:r>
            <a:endParaRPr lang="en-US" altLang="zh-CN" dirty="0">
              <a:sym typeface="+mn-lt"/>
            </a:endParaRPr>
          </a:p>
        </p:txBody>
      </p:sp>
      <p:sp>
        <p:nvSpPr>
          <p:cNvPr id="2" name="文本占位符 1"/>
          <p:cNvSpPr>
            <a:spLocks noGrp="1"/>
          </p:cNvSpPr>
          <p:nvPr>
            <p:ph type="body" sz="quarter" idx="10"/>
          </p:nvPr>
        </p:nvSpPr>
        <p:spPr>
          <a:xfrm>
            <a:off x="731837" y="1052513"/>
            <a:ext cx="10977862" cy="4879805"/>
          </a:xfrm>
        </p:spPr>
        <p:txBody>
          <a:bodyPr/>
          <a:lstStyle/>
          <a:p>
            <a:pPr>
              <a:lnSpc>
                <a:spcPts val="3000"/>
              </a:lnSpc>
              <a:spcBef>
                <a:spcPts val="0"/>
              </a:spcBef>
            </a:pPr>
            <a:r>
              <a:rPr lang="zh-CN" altLang="en-US" dirty="0"/>
              <a:t> </a:t>
            </a:r>
            <a:r>
              <a:rPr lang="zh-CN" altLang="en-US" dirty="0" smtClean="0"/>
              <a:t>数据</a:t>
            </a:r>
            <a:r>
              <a:rPr lang="zh-CN" altLang="en-US" dirty="0"/>
              <a:t>传输</a:t>
            </a:r>
            <a:r>
              <a:rPr lang="zh-CN" altLang="en-US" dirty="0" smtClean="0"/>
              <a:t>指令：</a:t>
            </a:r>
            <a:endParaRPr lang="en-US" altLang="zh-CN" dirty="0" smtClean="0"/>
          </a:p>
          <a:p>
            <a:pPr indent="0">
              <a:spcAft>
                <a:spcPts val="0"/>
              </a:spcAft>
              <a:buNone/>
            </a:pPr>
            <a:r>
              <a:rPr lang="zh-CN" altLang="zh-CN" b="1" i="1" kern="0" dirty="0">
                <a:solidFill>
                  <a:srgbClr val="4D4D4D"/>
                </a:solidFill>
                <a:effectLst>
                  <a:outerShdw blurRad="38100" dist="38100" dir="2700000" algn="tl">
                    <a:srgbClr val="000000">
                      <a:alpha val="43137"/>
                    </a:srgbClr>
                  </a:outerShdw>
                </a:effectLst>
                <a:cs typeface="SimSun" panose="02010600030101010101" pitchFamily="2" charset="-122"/>
              </a:rPr>
              <a:t>例如</a:t>
            </a:r>
            <a:r>
              <a:rPr lang="zh-CN" altLang="zh-CN" b="1" i="1" kern="0" dirty="0" smtClean="0">
                <a:solidFill>
                  <a:srgbClr val="4D4D4D"/>
                </a:solidFill>
                <a:effectLst>
                  <a:outerShdw blurRad="38100" dist="38100" dir="2700000" algn="tl">
                    <a:srgbClr val="000000">
                      <a:alpha val="43137"/>
                    </a:srgbClr>
                  </a:outerShdw>
                </a:effectLst>
                <a:cs typeface="SimSun" panose="02010600030101010101" pitchFamily="2" charset="-122"/>
              </a:rPr>
              <a:t>：</a:t>
            </a:r>
            <a:endParaRPr lang="en-US" altLang="zh-CN" b="1" i="1" kern="0" dirty="0" smtClean="0">
              <a:solidFill>
                <a:srgbClr val="4D4D4D"/>
              </a:solidFill>
              <a:effectLst>
                <a:outerShdw blurRad="38100" dist="38100" dir="2700000" algn="tl">
                  <a:srgbClr val="000000">
                    <a:alpha val="43137"/>
                  </a:srgbClr>
                </a:outerShdw>
              </a:effectLst>
              <a:cs typeface="SimSun" panose="02010600030101010101" pitchFamily="2" charset="-122"/>
            </a:endParaRPr>
          </a:p>
          <a:p>
            <a:pPr indent="0">
              <a:spcAft>
                <a:spcPts val="0"/>
              </a:spcAft>
              <a:buNone/>
            </a:pPr>
            <a:r>
              <a:rPr lang="en-US" altLang="zh-CN" dirty="0" smtClean="0"/>
              <a:t>MOV</a:t>
            </a:r>
            <a:r>
              <a:rPr lang="en-US" altLang="zh-CN" dirty="0"/>
              <a:t> </a:t>
            </a:r>
            <a:r>
              <a:rPr lang="zh-CN" altLang="zh-CN" dirty="0"/>
              <a:t>数据传送</a:t>
            </a:r>
            <a:r>
              <a:rPr lang="zh-CN" altLang="zh-CN" dirty="0" smtClean="0"/>
              <a:t>指令</a:t>
            </a:r>
            <a:endParaRPr lang="en-US" altLang="zh-CN" dirty="0" smtClean="0"/>
          </a:p>
          <a:p>
            <a:pPr indent="0">
              <a:spcAft>
                <a:spcPts val="0"/>
              </a:spcAft>
              <a:buNone/>
            </a:pPr>
            <a:endParaRPr lang="en-US" altLang="zh-CN" b="1" i="1" kern="0" dirty="0">
              <a:solidFill>
                <a:srgbClr val="4D4D4D"/>
              </a:solidFill>
              <a:effectLst>
                <a:outerShdw blurRad="38100" dist="38100" dir="2700000" algn="tl">
                  <a:srgbClr val="000000">
                    <a:alpha val="43137"/>
                  </a:srgbClr>
                </a:outerShdw>
              </a:effectLst>
            </a:endParaRPr>
          </a:p>
          <a:p>
            <a:pPr indent="0">
              <a:spcAft>
                <a:spcPts val="0"/>
              </a:spcAft>
              <a:buNone/>
            </a:pPr>
            <a:endParaRPr lang="en-US" altLang="zh-CN" kern="0" dirty="0">
              <a:solidFill>
                <a:srgbClr val="4D4D4D"/>
              </a:solidFill>
              <a:cs typeface="Times New Roman" panose="02020603050405020304" pitchFamily="18" charset="0"/>
            </a:endParaRPr>
          </a:p>
          <a:p>
            <a:pPr indent="0">
              <a:spcAft>
                <a:spcPts val="0"/>
              </a:spcAft>
              <a:buNone/>
            </a:pPr>
            <a:r>
              <a:rPr lang="en-US" altLang="zh-CN" dirty="0"/>
              <a:t>MVN </a:t>
            </a:r>
            <a:r>
              <a:rPr lang="zh-CN" altLang="zh-CN" dirty="0"/>
              <a:t>数据取反传送指令</a:t>
            </a:r>
            <a:endParaRPr lang="en-US" altLang="zh-CN" dirty="0"/>
          </a:p>
          <a:p>
            <a:pPr marL="0" indent="0">
              <a:lnSpc>
                <a:spcPts val="3000"/>
              </a:lnSpc>
              <a:spcBef>
                <a:spcPts val="0"/>
              </a:spcBef>
              <a:buNone/>
            </a:pPr>
            <a:endParaRPr lang="en-US" altLang="zh-CN" dirty="0" smtClean="0"/>
          </a:p>
        </p:txBody>
      </p:sp>
      <p:sp>
        <p:nvSpPr>
          <p:cNvPr id="4" name="文本框 3"/>
          <p:cNvSpPr txBox="1"/>
          <p:nvPr/>
        </p:nvSpPr>
        <p:spPr>
          <a:xfrm>
            <a:off x="1058486" y="2843401"/>
            <a:ext cx="10401677" cy="923330"/>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MOV  R0,#0xFF000	@</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立即寻址，将立即数</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0xFF000(</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第</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2</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操作数</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装入</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R0</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寄存器</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MOV R1,R2 		@</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寄存器寻址，将</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R2</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的值存入</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R1</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MOV R0,R2,LSL #3	@</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移位寻址，</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R2</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的值左移</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3</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位，结果放入</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R0</a:t>
            </a:r>
          </a:p>
        </p:txBody>
      </p:sp>
      <p:sp>
        <p:nvSpPr>
          <p:cNvPr id="6" name="文本框 5"/>
          <p:cNvSpPr txBox="1"/>
          <p:nvPr/>
        </p:nvSpPr>
        <p:spPr>
          <a:xfrm>
            <a:off x="1058486" y="4525343"/>
            <a:ext cx="10401677" cy="369332"/>
          </a:xfrm>
          <a:prstGeom prst="rect">
            <a:avLst/>
          </a:prstGeom>
          <a:solidFill>
            <a:schemeClr val="bg1">
              <a:lumMod val="85000"/>
            </a:schemeClr>
          </a:solidFill>
        </p:spPr>
        <p:txBody>
          <a:bodyPr wrap="square" rtlCol="0">
            <a:spAutoFit/>
          </a:bodyPr>
          <a:lstStyle/>
          <a:p>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MVN R0,</a:t>
            </a:r>
            <a:r>
              <a:rPr lang="zh-CN" altLang="pt-BR"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0 ;R0=-1</a:t>
            </a:r>
          </a:p>
        </p:txBody>
      </p:sp>
    </p:spTree>
    <p:extLst>
      <p:ext uri="{BB962C8B-B14F-4D97-AF65-F5344CB8AC3E}">
        <p14:creationId xmlns:p14="http://schemas.microsoft.com/office/powerpoint/2010/main" val="39183679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sym typeface="+mn-lt"/>
              </a:rPr>
              <a:t>ARM</a:t>
            </a:r>
            <a:r>
              <a:rPr lang="zh-CN" altLang="en-US" dirty="0" smtClean="0">
                <a:sym typeface="+mn-lt"/>
              </a:rPr>
              <a:t>指令集 </a:t>
            </a:r>
            <a:r>
              <a:rPr lang="en-US" altLang="zh-CN" dirty="0" smtClean="0">
                <a:sym typeface="+mn-lt"/>
              </a:rPr>
              <a:t>(17)</a:t>
            </a:r>
            <a:endParaRPr lang="en-US" altLang="zh-CN" dirty="0">
              <a:sym typeface="+mn-lt"/>
            </a:endParaRPr>
          </a:p>
        </p:txBody>
      </p:sp>
      <p:sp>
        <p:nvSpPr>
          <p:cNvPr id="2" name="文本占位符 1"/>
          <p:cNvSpPr>
            <a:spLocks noGrp="1"/>
          </p:cNvSpPr>
          <p:nvPr>
            <p:ph type="body" sz="quarter" idx="10"/>
          </p:nvPr>
        </p:nvSpPr>
        <p:spPr/>
        <p:txBody>
          <a:bodyPr/>
          <a:lstStyle/>
          <a:p>
            <a:r>
              <a:rPr lang="zh-CN" altLang="en-US" smtClean="0"/>
              <a:t> 地址生成指令：</a:t>
            </a:r>
            <a:endParaRPr lang="en-US" altLang="zh-CN" dirty="0" smtClean="0"/>
          </a:p>
        </p:txBody>
      </p:sp>
      <p:graphicFrame>
        <p:nvGraphicFramePr>
          <p:cNvPr id="3" name="表格 2"/>
          <p:cNvGraphicFramePr>
            <a:graphicFrameLocks noGrp="1"/>
          </p:cNvGraphicFramePr>
          <p:nvPr>
            <p:extLst>
              <p:ext uri="{D42A27DB-BD31-4B8C-83A1-F6EECF244321}">
                <p14:modId xmlns:p14="http://schemas.microsoft.com/office/powerpoint/2010/main" val="3920099716"/>
              </p:ext>
            </p:extLst>
          </p:nvPr>
        </p:nvGraphicFramePr>
        <p:xfrm>
          <a:off x="731839" y="1756970"/>
          <a:ext cx="10728325" cy="1051179"/>
        </p:xfrm>
        <a:graphic>
          <a:graphicData uri="http://schemas.openxmlformats.org/drawingml/2006/table">
            <a:tbl>
              <a:tblPr/>
              <a:tblGrid>
                <a:gridCol w="1879307"/>
                <a:gridCol w="8849018"/>
              </a:tblGrid>
              <a:tr h="0">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指令</a:t>
                      </a:r>
                      <a:endParaRPr lang="zh-CN" alt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说明</a:t>
                      </a:r>
                      <a:endParaRPr 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r>
              <a:tr h="0">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ADRP</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base = PC[11:0]=ZERO(12); </a:t>
                      </a:r>
                      <a:r>
                        <a:rPr lang="en-US" baseline="0" dirty="0" err="1">
                          <a:solidFill>
                            <a:srgbClr val="000000"/>
                          </a:solidFill>
                          <a:effectLst/>
                          <a:latin typeface="Huawei Sans" panose="020C0503030203020204" pitchFamily="34" charset="0"/>
                          <a:ea typeface="方正兰亭黑简体" panose="02000000000000000000" pitchFamily="2" charset="-122"/>
                        </a:rPr>
                        <a:t>Xd</a:t>
                      </a:r>
                      <a:r>
                        <a:rPr lang="en-US" baseline="0" dirty="0">
                          <a:solidFill>
                            <a:srgbClr val="000000"/>
                          </a:solidFill>
                          <a:effectLst/>
                          <a:latin typeface="Huawei Sans" panose="020C0503030203020204" pitchFamily="34" charset="0"/>
                          <a:ea typeface="方正兰亭黑简体" panose="02000000000000000000" pitchFamily="2" charset="-122"/>
                        </a:rPr>
                        <a:t> = base + label;</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ADR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baseline="0" dirty="0" err="1">
                          <a:solidFill>
                            <a:srgbClr val="000000"/>
                          </a:solidFill>
                          <a:effectLst/>
                          <a:latin typeface="Huawei Sans" panose="020C0503030203020204" pitchFamily="34" charset="0"/>
                          <a:ea typeface="方正兰亭黑简体" panose="02000000000000000000" pitchFamily="2" charset="-122"/>
                        </a:rPr>
                        <a:t>Xd</a:t>
                      </a:r>
                      <a:r>
                        <a:rPr lang="en-US" baseline="0" dirty="0">
                          <a:solidFill>
                            <a:srgbClr val="000000"/>
                          </a:solidFill>
                          <a:effectLst/>
                          <a:latin typeface="Huawei Sans" panose="020C0503030203020204" pitchFamily="34" charset="0"/>
                          <a:ea typeface="方正兰亭黑简体" panose="02000000000000000000" pitchFamily="2" charset="-122"/>
                        </a:rPr>
                        <a:t> = PC + label</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32119889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sym typeface="+mn-lt"/>
              </a:rPr>
              <a:t>ARM</a:t>
            </a:r>
            <a:r>
              <a:rPr lang="zh-CN" altLang="en-US" dirty="0" smtClean="0">
                <a:sym typeface="+mn-lt"/>
              </a:rPr>
              <a:t>指令集 </a:t>
            </a:r>
            <a:r>
              <a:rPr lang="en-US" altLang="zh-CN" dirty="0" smtClean="0">
                <a:sym typeface="+mn-lt"/>
              </a:rPr>
              <a:t>(18)</a:t>
            </a:r>
            <a:endParaRPr lang="en-US" altLang="zh-CN" dirty="0">
              <a:sym typeface="+mn-lt"/>
            </a:endParaRPr>
          </a:p>
        </p:txBody>
      </p:sp>
      <p:sp>
        <p:nvSpPr>
          <p:cNvPr id="2" name="文本占位符 1"/>
          <p:cNvSpPr>
            <a:spLocks noGrp="1"/>
          </p:cNvSpPr>
          <p:nvPr>
            <p:ph type="body" sz="quarter" idx="10"/>
          </p:nvPr>
        </p:nvSpPr>
        <p:spPr/>
        <p:txBody>
          <a:bodyPr/>
          <a:lstStyle/>
          <a:p>
            <a:r>
              <a:rPr lang="zh-CN" altLang="en-US" smtClean="0"/>
              <a:t> 位段移动指令：</a:t>
            </a:r>
            <a:endParaRPr lang="en-US" altLang="zh-CN" dirty="0" smtClean="0"/>
          </a:p>
        </p:txBody>
      </p:sp>
      <p:graphicFrame>
        <p:nvGraphicFramePr>
          <p:cNvPr id="3" name="表格 2"/>
          <p:cNvGraphicFramePr>
            <a:graphicFrameLocks noGrp="1"/>
          </p:cNvGraphicFramePr>
          <p:nvPr>
            <p:extLst>
              <p:ext uri="{D42A27DB-BD31-4B8C-83A1-F6EECF244321}">
                <p14:modId xmlns:p14="http://schemas.microsoft.com/office/powerpoint/2010/main" val="1733595977"/>
              </p:ext>
            </p:extLst>
          </p:nvPr>
        </p:nvGraphicFramePr>
        <p:xfrm>
          <a:off x="731839" y="1677035"/>
          <a:ext cx="10728325" cy="3503930"/>
        </p:xfrm>
        <a:graphic>
          <a:graphicData uri="http://schemas.openxmlformats.org/drawingml/2006/table">
            <a:tbl>
              <a:tblPr/>
              <a:tblGrid>
                <a:gridCol w="1879307"/>
                <a:gridCol w="8849018"/>
              </a:tblGrid>
              <a:tr h="0">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指令</a:t>
                      </a:r>
                      <a:endParaRPr lang="zh-CN" alt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说明</a:t>
                      </a:r>
                      <a:endParaRPr 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r>
              <a:tr h="0">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BFM</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rowSpan="3">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BFM </a:t>
                      </a:r>
                      <a:r>
                        <a:rPr lang="en-US" baseline="0" dirty="0" err="1">
                          <a:solidFill>
                            <a:srgbClr val="000000"/>
                          </a:solidFill>
                          <a:effectLst/>
                          <a:latin typeface="Huawei Sans" panose="020C0503030203020204" pitchFamily="34" charset="0"/>
                          <a:ea typeface="方正兰亭黑简体" panose="02000000000000000000" pitchFamily="2" charset="-122"/>
                        </a:rPr>
                        <a:t>Wd</a:t>
                      </a:r>
                      <a:r>
                        <a:rPr lang="en-US" baseline="0" dirty="0">
                          <a:solidFill>
                            <a:srgbClr val="000000"/>
                          </a:solidFill>
                          <a:effectLst/>
                          <a:latin typeface="Huawei Sans" panose="020C0503030203020204" pitchFamily="34" charset="0"/>
                          <a:ea typeface="方正兰亭黑简体" panose="02000000000000000000" pitchFamily="2" charset="-122"/>
                        </a:rPr>
                        <a:t>, </a:t>
                      </a:r>
                      <a:r>
                        <a:rPr lang="en-US" baseline="0" dirty="0" err="1">
                          <a:solidFill>
                            <a:srgbClr val="000000"/>
                          </a:solidFill>
                          <a:effectLst/>
                          <a:latin typeface="Huawei Sans" panose="020C0503030203020204" pitchFamily="34" charset="0"/>
                          <a:ea typeface="方正兰亭黑简体" panose="02000000000000000000" pitchFamily="2" charset="-122"/>
                        </a:rPr>
                        <a:t>Wn</a:t>
                      </a:r>
                      <a:r>
                        <a:rPr lang="en-US" baseline="0" dirty="0">
                          <a:solidFill>
                            <a:srgbClr val="000000"/>
                          </a:solidFill>
                          <a:effectLst/>
                          <a:latin typeface="Huawei Sans" panose="020C0503030203020204" pitchFamily="34" charset="0"/>
                          <a:ea typeface="方正兰亭黑简体" panose="02000000000000000000" pitchFamily="2" charset="-122"/>
                        </a:rPr>
                        <a:t>, #r, #s</a:t>
                      </a:r>
                    </a:p>
                    <a:p>
                      <a:r>
                        <a:rPr lang="en-US" baseline="0" dirty="0">
                          <a:solidFill>
                            <a:srgbClr val="000000"/>
                          </a:solidFill>
                          <a:effectLst/>
                          <a:latin typeface="Huawei Sans" panose="020C0503030203020204" pitchFamily="34" charset="0"/>
                          <a:ea typeface="方正兰亭黑简体" panose="02000000000000000000" pitchFamily="2" charset="-122"/>
                        </a:rPr>
                        <a:t>if s&gt;=r then </a:t>
                      </a:r>
                      <a:r>
                        <a:rPr lang="en-US" baseline="0" dirty="0" err="1">
                          <a:solidFill>
                            <a:srgbClr val="000000"/>
                          </a:solidFill>
                          <a:effectLst/>
                          <a:latin typeface="Huawei Sans" panose="020C0503030203020204" pitchFamily="34" charset="0"/>
                          <a:ea typeface="方正兰亭黑简体" panose="02000000000000000000" pitchFamily="2" charset="-122"/>
                        </a:rPr>
                        <a:t>Wd</a:t>
                      </a:r>
                      <a:r>
                        <a:rPr lang="en-US" baseline="0" dirty="0">
                          <a:solidFill>
                            <a:srgbClr val="000000"/>
                          </a:solidFill>
                          <a:effectLst/>
                          <a:latin typeface="Huawei Sans" panose="020C0503030203020204" pitchFamily="34" charset="0"/>
                          <a:ea typeface="方正兰亭黑简体" panose="02000000000000000000" pitchFamily="2" charset="-122"/>
                        </a:rPr>
                        <a:t>&lt;s-r:0&gt; = </a:t>
                      </a:r>
                      <a:r>
                        <a:rPr lang="en-US" baseline="0" dirty="0" err="1">
                          <a:solidFill>
                            <a:srgbClr val="000000"/>
                          </a:solidFill>
                          <a:effectLst/>
                          <a:latin typeface="Huawei Sans" panose="020C0503030203020204" pitchFamily="34" charset="0"/>
                          <a:ea typeface="方正兰亭黑简体" panose="02000000000000000000" pitchFamily="2" charset="-122"/>
                        </a:rPr>
                        <a:t>Wn</a:t>
                      </a:r>
                      <a:r>
                        <a:rPr lang="en-US" baseline="0" dirty="0">
                          <a:solidFill>
                            <a:srgbClr val="000000"/>
                          </a:solidFill>
                          <a:effectLst/>
                          <a:latin typeface="Huawei Sans" panose="020C0503030203020204" pitchFamily="34" charset="0"/>
                          <a:ea typeface="方正兰亭黑简体" panose="02000000000000000000" pitchFamily="2" charset="-122"/>
                        </a:rPr>
                        <a:t>&lt;</a:t>
                      </a:r>
                      <a:r>
                        <a:rPr lang="en-US" baseline="0" dirty="0" err="1">
                          <a:solidFill>
                            <a:srgbClr val="000000"/>
                          </a:solidFill>
                          <a:effectLst/>
                          <a:latin typeface="Huawei Sans" panose="020C0503030203020204" pitchFamily="34" charset="0"/>
                          <a:ea typeface="方正兰亭黑简体" panose="02000000000000000000" pitchFamily="2" charset="-122"/>
                        </a:rPr>
                        <a:t>s:r</a:t>
                      </a:r>
                      <a:r>
                        <a:rPr lang="en-US" baseline="0" dirty="0">
                          <a:solidFill>
                            <a:srgbClr val="000000"/>
                          </a:solidFill>
                          <a:effectLst/>
                          <a:latin typeface="Huawei Sans" panose="020C0503030203020204" pitchFamily="34" charset="0"/>
                          <a:ea typeface="方正兰亭黑简体" panose="02000000000000000000" pitchFamily="2" charset="-122"/>
                        </a:rPr>
                        <a:t>&gt;, else  </a:t>
                      </a:r>
                      <a:r>
                        <a:rPr lang="en-US" baseline="0" dirty="0" err="1">
                          <a:solidFill>
                            <a:srgbClr val="000000"/>
                          </a:solidFill>
                          <a:effectLst/>
                          <a:latin typeface="Huawei Sans" panose="020C0503030203020204" pitchFamily="34" charset="0"/>
                          <a:ea typeface="方正兰亭黑简体" panose="02000000000000000000" pitchFamily="2" charset="-122"/>
                        </a:rPr>
                        <a:t>Wd</a:t>
                      </a:r>
                      <a:r>
                        <a:rPr lang="en-US" baseline="0" dirty="0">
                          <a:solidFill>
                            <a:srgbClr val="000000"/>
                          </a:solidFill>
                          <a:effectLst/>
                          <a:latin typeface="Huawei Sans" panose="020C0503030203020204" pitchFamily="34" charset="0"/>
                          <a:ea typeface="方正兰亭黑简体" panose="02000000000000000000" pitchFamily="2" charset="-122"/>
                        </a:rPr>
                        <a:t>&lt;32+s-r,32-r&gt; = </a:t>
                      </a:r>
                      <a:r>
                        <a:rPr lang="en-US" baseline="0" dirty="0" err="1">
                          <a:solidFill>
                            <a:srgbClr val="000000"/>
                          </a:solidFill>
                          <a:effectLst/>
                          <a:latin typeface="Huawei Sans" panose="020C0503030203020204" pitchFamily="34" charset="0"/>
                          <a:ea typeface="方正兰亭黑简体" panose="02000000000000000000" pitchFamily="2" charset="-122"/>
                        </a:rPr>
                        <a:t>Wn</a:t>
                      </a:r>
                      <a:r>
                        <a:rPr lang="en-US" baseline="0" dirty="0">
                          <a:solidFill>
                            <a:srgbClr val="000000"/>
                          </a:solidFill>
                          <a:effectLst/>
                          <a:latin typeface="Huawei Sans" panose="020C0503030203020204" pitchFamily="34" charset="0"/>
                          <a:ea typeface="方正兰亭黑简体" panose="02000000000000000000" pitchFamily="2" charset="-122"/>
                        </a:rPr>
                        <a:t>&lt;s:0&gt;.</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SBFM</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vMerge="1">
                  <a:txBody>
                    <a:bodyPr/>
                    <a:lstStyle/>
                    <a:p>
                      <a:endParaRPr lang="zh-CN" altLang="en-US"/>
                    </a:p>
                  </a:txBody>
                  <a:tcP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UBFM</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vMerge="1">
                  <a:txBody>
                    <a:bodyPr/>
                    <a:lstStyle/>
                    <a:p>
                      <a:endParaRPr lang="zh-CN" altLang="en-US"/>
                    </a:p>
                  </a:txBody>
                  <a:tcP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BFI</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baseline="0" dirty="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BFXIL</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baseline="0" dirty="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SBFIZ</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baseline="0" dirty="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SBFX</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baseline="0" dirty="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UBFX</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baseline="0" dirty="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UBFZ</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baseline="0" dirty="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6056539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sym typeface="+mn-lt"/>
              </a:rPr>
              <a:t>ARM</a:t>
            </a:r>
            <a:r>
              <a:rPr lang="zh-CN" altLang="en-US" dirty="0" smtClean="0">
                <a:sym typeface="+mn-lt"/>
              </a:rPr>
              <a:t>指令集 </a:t>
            </a:r>
            <a:r>
              <a:rPr lang="en-US" altLang="zh-CN" dirty="0" smtClean="0">
                <a:sym typeface="+mn-lt"/>
              </a:rPr>
              <a:t>(19)</a:t>
            </a:r>
            <a:endParaRPr lang="en-US" altLang="zh-CN" dirty="0">
              <a:sym typeface="+mn-lt"/>
            </a:endParaRPr>
          </a:p>
        </p:txBody>
      </p:sp>
      <p:sp>
        <p:nvSpPr>
          <p:cNvPr id="2" name="文本占位符 1"/>
          <p:cNvSpPr>
            <a:spLocks noGrp="1"/>
          </p:cNvSpPr>
          <p:nvPr>
            <p:ph type="body" sz="quarter" idx="10"/>
          </p:nvPr>
        </p:nvSpPr>
        <p:spPr/>
        <p:txBody>
          <a:bodyPr/>
          <a:lstStyle/>
          <a:p>
            <a:r>
              <a:rPr lang="zh-CN" altLang="en-US" smtClean="0"/>
              <a:t> 移位运算指令：</a:t>
            </a:r>
            <a:endParaRPr lang="en-US" altLang="zh-CN" dirty="0" smtClean="0"/>
          </a:p>
        </p:txBody>
      </p:sp>
      <p:graphicFrame>
        <p:nvGraphicFramePr>
          <p:cNvPr id="3" name="表格 2"/>
          <p:cNvGraphicFramePr>
            <a:graphicFrameLocks noGrp="1"/>
          </p:cNvGraphicFramePr>
          <p:nvPr>
            <p:extLst>
              <p:ext uri="{D42A27DB-BD31-4B8C-83A1-F6EECF244321}">
                <p14:modId xmlns:p14="http://schemas.microsoft.com/office/powerpoint/2010/main" val="2916525730"/>
              </p:ext>
            </p:extLst>
          </p:nvPr>
        </p:nvGraphicFramePr>
        <p:xfrm>
          <a:off x="731839" y="1677035"/>
          <a:ext cx="10728325" cy="3503930"/>
        </p:xfrm>
        <a:graphic>
          <a:graphicData uri="http://schemas.openxmlformats.org/drawingml/2006/table">
            <a:tbl>
              <a:tblPr/>
              <a:tblGrid>
                <a:gridCol w="1879307"/>
                <a:gridCol w="8849018"/>
              </a:tblGrid>
              <a:tr h="0">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指令</a:t>
                      </a:r>
                      <a:endParaRPr lang="zh-CN" alt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a:txBody>
                    <a:bodyPr/>
                    <a:lstStyle/>
                    <a:p>
                      <a:pPr algn="ctr"/>
                      <a:r>
                        <a:rPr lang="zh-CN" altLang="en-US" baseline="0" dirty="0" smtClean="0">
                          <a:solidFill>
                            <a:schemeClr val="bg1"/>
                          </a:solidFill>
                          <a:effectLst/>
                          <a:latin typeface="Huawei Sans" panose="020C0503030203020204" pitchFamily="34" charset="0"/>
                          <a:ea typeface="方正兰亭黑简体" panose="02000000000000000000" pitchFamily="2" charset="-122"/>
                        </a:rPr>
                        <a:t>说明</a:t>
                      </a:r>
                      <a:endParaRPr 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r>
              <a:tr h="0">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ASR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算术右移 </a:t>
                      </a:r>
                      <a:r>
                        <a:rPr lang="en-US" altLang="zh-CN" baseline="0" dirty="0">
                          <a:solidFill>
                            <a:srgbClr val="000000"/>
                          </a:solidFill>
                          <a:effectLst/>
                          <a:latin typeface="Huawei Sans" panose="020C0503030203020204" pitchFamily="34" charset="0"/>
                          <a:ea typeface="方正兰亭黑简体" panose="02000000000000000000" pitchFamily="2" charset="-122"/>
                        </a:rPr>
                        <a:t>&gt;&gt; </a:t>
                      </a:r>
                      <a:r>
                        <a:rPr lang="zh-CN" altLang="en-US" baseline="0" dirty="0">
                          <a:solidFill>
                            <a:srgbClr val="000000"/>
                          </a:solidFill>
                          <a:effectLst/>
                          <a:latin typeface="Huawei Sans" panose="020C0503030203020204" pitchFamily="34" charset="0"/>
                          <a:ea typeface="方正兰亭黑简体" panose="02000000000000000000" pitchFamily="2" charset="-122"/>
                        </a:rPr>
                        <a:t>（结果带符号）</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LSL</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逻辑左移 </a:t>
                      </a:r>
                      <a:r>
                        <a:rPr lang="en-US" altLang="zh-CN" baseline="0" dirty="0">
                          <a:solidFill>
                            <a:srgbClr val="000000"/>
                          </a:solidFill>
                          <a:effectLst/>
                          <a:latin typeface="Huawei Sans" panose="020C0503030203020204" pitchFamily="34" charset="0"/>
                          <a:ea typeface="方正兰亭黑简体" panose="02000000000000000000" pitchFamily="2" charset="-122"/>
                        </a:rPr>
                        <a:t>&lt;&lt;</a:t>
                      </a:r>
                      <a:endParaRPr lang="zh-CN" altLang="en-US"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LSR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逻辑右移 </a:t>
                      </a:r>
                      <a:r>
                        <a:rPr lang="en-US" altLang="zh-CN" baseline="0" dirty="0">
                          <a:solidFill>
                            <a:srgbClr val="000000"/>
                          </a:solidFill>
                          <a:effectLst/>
                          <a:latin typeface="Huawei Sans" panose="020C0503030203020204" pitchFamily="34" charset="0"/>
                          <a:ea typeface="方正兰亭黑简体" panose="02000000000000000000" pitchFamily="2" charset="-122"/>
                        </a:rPr>
                        <a:t>&gt;&gt;</a:t>
                      </a:r>
                      <a:endParaRPr lang="zh-CN" altLang="en-US"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ROR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循环右移：头尾相连</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baseline="0">
                          <a:solidFill>
                            <a:srgbClr val="000000"/>
                          </a:solidFill>
                          <a:effectLst/>
                          <a:latin typeface="Huawei Sans" panose="020C0503030203020204" pitchFamily="34" charset="0"/>
                          <a:ea typeface="方正兰亭黑简体" panose="02000000000000000000" pitchFamily="2" charset="-122"/>
                        </a:rPr>
                        <a:t>SXTB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rowSpan="5">
                  <a:txBody>
                    <a:bodyPr/>
                    <a:lstStyle/>
                    <a:p>
                      <a:r>
                        <a:rPr lang="zh-CN" altLang="en-US" baseline="0" dirty="0">
                          <a:solidFill>
                            <a:srgbClr val="000000"/>
                          </a:solidFill>
                          <a:effectLst/>
                          <a:latin typeface="Huawei Sans" panose="020C0503030203020204" pitchFamily="34" charset="0"/>
                          <a:ea typeface="方正兰亭黑简体" panose="02000000000000000000" pitchFamily="2" charset="-122"/>
                        </a:rPr>
                        <a:t>字节、半字、字符号</a:t>
                      </a:r>
                      <a:r>
                        <a:rPr lang="en-US" altLang="zh-CN" baseline="0" dirty="0">
                          <a:solidFill>
                            <a:srgbClr val="000000"/>
                          </a:solidFill>
                          <a:effectLst/>
                          <a:latin typeface="Huawei Sans" panose="020C0503030203020204" pitchFamily="34" charset="0"/>
                          <a:ea typeface="方正兰亭黑简体" panose="02000000000000000000" pitchFamily="2" charset="-122"/>
                        </a:rPr>
                        <a:t>/0</a:t>
                      </a:r>
                      <a:r>
                        <a:rPr lang="zh-CN" altLang="en-US" baseline="0" dirty="0">
                          <a:solidFill>
                            <a:srgbClr val="000000"/>
                          </a:solidFill>
                          <a:effectLst/>
                          <a:latin typeface="Huawei Sans" panose="020C0503030203020204" pitchFamily="34" charset="0"/>
                          <a:ea typeface="方正兰亭黑简体" panose="02000000000000000000" pitchFamily="2" charset="-122"/>
                        </a:rPr>
                        <a:t>扩展移位运算</a:t>
                      </a:r>
                    </a:p>
                    <a:p>
                      <a:r>
                        <a:rPr lang="zh-CN" altLang="en-US" baseline="0" dirty="0">
                          <a:solidFill>
                            <a:srgbClr val="000000"/>
                          </a:solidFill>
                          <a:effectLst/>
                          <a:latin typeface="Huawei Sans" panose="020C0503030203020204" pitchFamily="34" charset="0"/>
                          <a:ea typeface="方正兰亭黑简体" panose="02000000000000000000" pitchFamily="2" charset="-122"/>
                        </a:rPr>
                        <a:t>关于</a:t>
                      </a:r>
                      <a:r>
                        <a:rPr lang="en-US" altLang="zh-CN" baseline="0" dirty="0">
                          <a:solidFill>
                            <a:srgbClr val="000000"/>
                          </a:solidFill>
                          <a:effectLst/>
                          <a:latin typeface="Huawei Sans" panose="020C0503030203020204" pitchFamily="34" charset="0"/>
                          <a:ea typeface="方正兰亭黑简体" panose="02000000000000000000" pitchFamily="2" charset="-122"/>
                        </a:rPr>
                        <a:t>SXTB #imm</a:t>
                      </a:r>
                      <a:r>
                        <a:rPr lang="zh-CN" altLang="en-US" baseline="0" dirty="0">
                          <a:solidFill>
                            <a:srgbClr val="000000"/>
                          </a:solidFill>
                          <a:effectLst/>
                          <a:latin typeface="Huawei Sans" panose="020C0503030203020204" pitchFamily="34" charset="0"/>
                          <a:ea typeface="方正兰亭黑简体" panose="02000000000000000000" pitchFamily="2" charset="-122"/>
                        </a:rPr>
                        <a:t>和</a:t>
                      </a:r>
                      <a:r>
                        <a:rPr lang="en-US" altLang="zh-CN" baseline="0" dirty="0">
                          <a:solidFill>
                            <a:srgbClr val="000000"/>
                          </a:solidFill>
                          <a:effectLst/>
                          <a:latin typeface="Huawei Sans" panose="020C0503030203020204" pitchFamily="34" charset="0"/>
                          <a:ea typeface="方正兰亭黑简体" panose="02000000000000000000" pitchFamily="2" charset="-122"/>
                        </a:rPr>
                        <a:t>UXTB #imm </a:t>
                      </a:r>
                      <a:r>
                        <a:rPr lang="zh-CN" altLang="en-US" baseline="0" dirty="0">
                          <a:solidFill>
                            <a:srgbClr val="000000"/>
                          </a:solidFill>
                          <a:effectLst/>
                          <a:latin typeface="Huawei Sans" panose="020C0503030203020204" pitchFamily="34" charset="0"/>
                          <a:ea typeface="方正兰亭黑简体" panose="02000000000000000000" pitchFamily="2" charset="-122"/>
                        </a:rPr>
                        <a:t>的用法可以使用以下图解描述：</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SXTH</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vMerge="1">
                  <a:txBody>
                    <a:bodyPr/>
                    <a:lstStyle/>
                    <a:p>
                      <a:endParaRPr lang="zh-CN" altLang="en-US"/>
                    </a:p>
                  </a:txBody>
                  <a:tcP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SXTW</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vMerge="1">
                  <a:txBody>
                    <a:bodyPr/>
                    <a:lstStyle/>
                    <a:p>
                      <a:endParaRPr lang="zh-CN" altLang="en-US"/>
                    </a:p>
                  </a:txBody>
                  <a:tcP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0">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UXTB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vMerge="1">
                  <a:txBody>
                    <a:bodyPr/>
                    <a:lstStyle/>
                    <a:p>
                      <a:endParaRPr lang="zh-CN" altLang="en-US"/>
                    </a:p>
                  </a:txBody>
                  <a:tcP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0">
                <a:tc>
                  <a:txBody>
                    <a:bodyPr/>
                    <a:lstStyle/>
                    <a:p>
                      <a:r>
                        <a:rPr lang="en-US" baseline="0" dirty="0">
                          <a:solidFill>
                            <a:srgbClr val="000000"/>
                          </a:solidFill>
                          <a:effectLst/>
                          <a:latin typeface="Huawei Sans" panose="020C0503030203020204" pitchFamily="34" charset="0"/>
                          <a:ea typeface="方正兰亭黑简体" panose="02000000000000000000" pitchFamily="2" charset="-122"/>
                        </a:rPr>
                        <a:t>UXTH</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vMerge="1">
                  <a:txBody>
                    <a:bodyPr/>
                    <a:lstStyle/>
                    <a:p>
                      <a:endParaRPr lang="zh-CN" altLang="en-US"/>
                    </a:p>
                  </a:txBody>
                  <a:tcP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28575062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sym typeface="+mn-lt"/>
              </a:rPr>
              <a:t>ARM</a:t>
            </a:r>
            <a:r>
              <a:rPr lang="zh-CN" altLang="en-US" dirty="0" smtClean="0">
                <a:sym typeface="+mn-lt"/>
              </a:rPr>
              <a:t>指令集 </a:t>
            </a:r>
            <a:r>
              <a:rPr lang="en-US" altLang="zh-CN" dirty="0" smtClean="0">
                <a:sym typeface="+mn-lt"/>
              </a:rPr>
              <a:t>(20)</a:t>
            </a:r>
            <a:endParaRPr lang="en-US" altLang="zh-CN" dirty="0">
              <a:sym typeface="+mn-lt"/>
            </a:endParaRPr>
          </a:p>
        </p:txBody>
      </p:sp>
      <p:sp>
        <p:nvSpPr>
          <p:cNvPr id="2" name="文本占位符 1"/>
          <p:cNvSpPr>
            <a:spLocks noGrp="1"/>
          </p:cNvSpPr>
          <p:nvPr>
            <p:ph type="body" sz="quarter" idx="10"/>
          </p:nvPr>
        </p:nvSpPr>
        <p:spPr>
          <a:xfrm>
            <a:off x="731840" y="989097"/>
            <a:ext cx="10728326" cy="4879805"/>
          </a:xfrm>
        </p:spPr>
        <p:txBody>
          <a:bodyPr/>
          <a:lstStyle/>
          <a:p>
            <a:pPr>
              <a:lnSpc>
                <a:spcPts val="3000"/>
              </a:lnSpc>
              <a:spcBef>
                <a:spcPts val="0"/>
              </a:spcBef>
            </a:pPr>
            <a:r>
              <a:rPr lang="zh-CN" altLang="en-US" dirty="0" smtClean="0"/>
              <a:t> </a:t>
            </a:r>
            <a:r>
              <a:rPr lang="en-US" altLang="zh-CN" dirty="0" smtClean="0"/>
              <a:t>Load/Store</a:t>
            </a:r>
            <a:r>
              <a:rPr lang="zh-CN" altLang="en-US" dirty="0" smtClean="0"/>
              <a:t>指令：</a:t>
            </a:r>
            <a:endParaRPr lang="en-US" altLang="zh-CN" dirty="0" smtClean="0"/>
          </a:p>
        </p:txBody>
      </p:sp>
      <p:graphicFrame>
        <p:nvGraphicFramePr>
          <p:cNvPr id="3" name="表格 2"/>
          <p:cNvGraphicFramePr>
            <a:graphicFrameLocks noGrp="1"/>
          </p:cNvGraphicFramePr>
          <p:nvPr>
            <p:extLst>
              <p:ext uri="{D42A27DB-BD31-4B8C-83A1-F6EECF244321}">
                <p14:modId xmlns:p14="http://schemas.microsoft.com/office/powerpoint/2010/main" val="1301836235"/>
              </p:ext>
            </p:extLst>
          </p:nvPr>
        </p:nvGraphicFramePr>
        <p:xfrm>
          <a:off x="731840" y="1516298"/>
          <a:ext cx="10728322" cy="4716526"/>
        </p:xfrm>
        <a:graphic>
          <a:graphicData uri="http://schemas.openxmlformats.org/drawingml/2006/table">
            <a:tbl>
              <a:tblPr/>
              <a:tblGrid>
                <a:gridCol w="1212380"/>
                <a:gridCol w="1212380"/>
                <a:gridCol w="1212380"/>
                <a:gridCol w="1212380"/>
                <a:gridCol w="1212380"/>
                <a:gridCol w="1212380"/>
                <a:gridCol w="1212380"/>
                <a:gridCol w="2241662"/>
              </a:tblGrid>
              <a:tr h="314389">
                <a:tc gridSpan="8">
                  <a:txBody>
                    <a:bodyPr/>
                    <a:lstStyle/>
                    <a:p>
                      <a:pPr algn="ctr"/>
                      <a:r>
                        <a:rPr lang="en-US" altLang="zh-CN" baseline="0" dirty="0" smtClean="0">
                          <a:solidFill>
                            <a:schemeClr val="bg1"/>
                          </a:solidFill>
                          <a:effectLst/>
                          <a:latin typeface="Huawei Sans" panose="020C0503030203020204" pitchFamily="34" charset="0"/>
                          <a:ea typeface="方正兰亭黑简体" panose="02000000000000000000" pitchFamily="2" charset="-122"/>
                        </a:rPr>
                        <a:t>Load/Store</a:t>
                      </a:r>
                      <a:r>
                        <a:rPr lang="zh-CN" altLang="en-US" baseline="0" dirty="0" smtClean="0">
                          <a:solidFill>
                            <a:schemeClr val="bg1"/>
                          </a:solidFill>
                          <a:effectLst/>
                          <a:latin typeface="Huawei Sans" panose="020C0503030203020204" pitchFamily="34" charset="0"/>
                          <a:ea typeface="方正兰亭黑简体" panose="02000000000000000000" pitchFamily="2" charset="-122"/>
                        </a:rPr>
                        <a:t>指令</a:t>
                      </a:r>
                      <a:endParaRPr lang="zh-CN" altLang="en-US" baseline="0" dirty="0">
                        <a:solidFill>
                          <a:schemeClr val="bg1"/>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12293">
                <a:tc>
                  <a:txBody>
                    <a:bodyPr/>
                    <a:lstStyle/>
                    <a:p>
                      <a:pPr algn="ctr"/>
                      <a:r>
                        <a:rPr lang="zh-CN" altLang="en-US" sz="1400" baseline="0" dirty="0" smtClean="0">
                          <a:solidFill>
                            <a:srgbClr val="000000"/>
                          </a:solidFill>
                          <a:effectLst/>
                          <a:latin typeface="Huawei Sans" panose="020C0503030203020204" pitchFamily="34" charset="0"/>
                          <a:ea typeface="方正兰亭黑简体" panose="02000000000000000000" pitchFamily="2" charset="-122"/>
                        </a:rPr>
                        <a:t>对齐偏移</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zh-CN" altLang="en-US" sz="1400" baseline="0" dirty="0">
                          <a:solidFill>
                            <a:srgbClr val="000000"/>
                          </a:solidFill>
                          <a:effectLst/>
                          <a:latin typeface="Huawei Sans" panose="020C0503030203020204" pitchFamily="34" charset="0"/>
                          <a:ea typeface="方正兰亭黑简体" panose="02000000000000000000" pitchFamily="2" charset="-122"/>
                        </a:rPr>
                        <a:t>非</a:t>
                      </a:r>
                      <a:r>
                        <a:rPr lang="zh-CN" altLang="en-US" sz="1400" baseline="0" dirty="0" smtClean="0">
                          <a:solidFill>
                            <a:srgbClr val="000000"/>
                          </a:solidFill>
                          <a:effectLst/>
                          <a:latin typeface="Huawei Sans" panose="020C0503030203020204" pitchFamily="34" charset="0"/>
                          <a:ea typeface="方正兰亭黑简体" panose="02000000000000000000" pitchFamily="2" charset="-122"/>
                        </a:rPr>
                        <a:t>对齐偏移</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400" baseline="0" dirty="0">
                          <a:solidFill>
                            <a:srgbClr val="000000"/>
                          </a:solidFill>
                          <a:effectLst/>
                          <a:latin typeface="Huawei Sans" panose="020C0503030203020204" pitchFamily="34" charset="0"/>
                          <a:ea typeface="方正兰亭黑简体" panose="02000000000000000000" pitchFamily="2" charset="-122"/>
                        </a:rPr>
                        <a:t>PC-</a:t>
                      </a:r>
                      <a:r>
                        <a:rPr lang="zh-CN" altLang="en-US" sz="1400" baseline="0" dirty="0" smtClean="0">
                          <a:solidFill>
                            <a:srgbClr val="000000"/>
                          </a:solidFill>
                          <a:effectLst/>
                          <a:latin typeface="Huawei Sans" panose="020C0503030203020204" pitchFamily="34" charset="0"/>
                          <a:ea typeface="方正兰亭黑简体" panose="02000000000000000000" pitchFamily="2" charset="-122"/>
                        </a:rPr>
                        <a:t>相对寻址</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zh-CN" altLang="en-US" sz="1400" baseline="0" dirty="0" smtClean="0">
                          <a:solidFill>
                            <a:srgbClr val="000000"/>
                          </a:solidFill>
                          <a:effectLst/>
                          <a:latin typeface="Huawei Sans" panose="020C0503030203020204" pitchFamily="34" charset="0"/>
                          <a:ea typeface="方正兰亭黑简体" panose="02000000000000000000" pitchFamily="2" charset="-122"/>
                        </a:rPr>
                        <a:t>访问一对</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zh-CN" altLang="en-US" sz="1400" baseline="0" dirty="0">
                          <a:solidFill>
                            <a:srgbClr val="000000"/>
                          </a:solidFill>
                          <a:effectLst/>
                          <a:latin typeface="Huawei Sans" panose="020C0503030203020204" pitchFamily="34" charset="0"/>
                          <a:ea typeface="方正兰亭黑简体" panose="02000000000000000000" pitchFamily="2" charset="-122"/>
                        </a:rPr>
                        <a:t>非暂存</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zh-CN" altLang="en-US" sz="1400" baseline="0" dirty="0">
                          <a:solidFill>
                            <a:srgbClr val="000000"/>
                          </a:solidFill>
                          <a:effectLst/>
                          <a:latin typeface="Huawei Sans" panose="020C0503030203020204" pitchFamily="34" charset="0"/>
                          <a:ea typeface="方正兰亭黑简体" panose="02000000000000000000" pitchFamily="2" charset="-122"/>
                        </a:rPr>
                        <a:t>非特权</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zh-CN" altLang="en-US" sz="1400" baseline="0" dirty="0">
                          <a:solidFill>
                            <a:srgbClr val="000000"/>
                          </a:solidFill>
                          <a:effectLst/>
                          <a:latin typeface="Huawei Sans" panose="020C0503030203020204" pitchFamily="34" charset="0"/>
                          <a:ea typeface="方正兰亭黑简体" panose="02000000000000000000" pitchFamily="2" charset="-122"/>
                        </a:rPr>
                        <a:t>独占</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pPr algn="ctr"/>
                      <a:r>
                        <a:rPr lang="en-US" sz="1400" baseline="0" dirty="0" smtClean="0">
                          <a:solidFill>
                            <a:srgbClr val="000000"/>
                          </a:solidFill>
                          <a:effectLst/>
                          <a:latin typeface="Huawei Sans" panose="020C0503030203020204" pitchFamily="34" charset="0"/>
                          <a:ea typeface="方正兰亭黑简体" panose="02000000000000000000" pitchFamily="2" charset="-122"/>
                        </a:rPr>
                        <a:t>Acquire Release</a:t>
                      </a:r>
                      <a:endParaRPr 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88000">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LDR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LDUR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LDR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LDP</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LDNP</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LDTR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LDXR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LDAR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8800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LDRB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LDURB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LDRSW</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LDRSW</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STNP</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LDTRB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LDXRB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LDARB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28800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LDRSB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LDURSB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STP</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LDTRSB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LDXRH</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LDARH</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8800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LDRH</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LDURH</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LDTRH</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LDXP</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STLR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28800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LDRSH</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LDURSH</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LDTRSH</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STXR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STLRB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8800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LDRSW</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LDURSW</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LDTRSW</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STXRB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STLRH</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28800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STR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STUR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STTR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STXRH</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LDAXR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8800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STRB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STURB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STTRB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STXP</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LDAXRB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288000">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STRH</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STURH</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a:solidFill>
                            <a:srgbClr val="000000"/>
                          </a:solidFill>
                          <a:effectLst/>
                          <a:latin typeface="Huawei Sans" panose="020C0503030203020204" pitchFamily="34" charset="0"/>
                          <a:ea typeface="方正兰亭黑简体" panose="02000000000000000000" pitchFamily="2" charset="-122"/>
                        </a:rPr>
                        <a:t>STTRH</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LDAXRH</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88000">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LDAXP</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288000">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STLXR</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88000">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STLXRB</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r h="288000">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STLXRH</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noFill/>
                  </a:tcPr>
                </a:tc>
              </a:tr>
              <a:tr h="288000">
                <a:tc>
                  <a:txBody>
                    <a:bodyPr/>
                    <a:lstStyle/>
                    <a:p>
                      <a:r>
                        <a:rPr lang="zh-CN" altLang="en-US" sz="1400" baseline="0" dirty="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zh-CN" altLang="en-US" sz="1400" baseline="0">
                          <a:effectLst/>
                          <a:latin typeface="Huawei Sans" panose="020C0503030203020204" pitchFamily="34" charset="0"/>
                          <a:ea typeface="方正兰亭黑简体" panose="02000000000000000000" pitchFamily="2" charset="-122"/>
                        </a:rPr>
                        <a:t> </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c>
                  <a:txBody>
                    <a:bodyPr/>
                    <a:lstStyle/>
                    <a:p>
                      <a:r>
                        <a:rPr lang="en-US" sz="1400" baseline="0" dirty="0">
                          <a:solidFill>
                            <a:srgbClr val="000000"/>
                          </a:solidFill>
                          <a:effectLst/>
                          <a:latin typeface="Huawei Sans" panose="020C0503030203020204" pitchFamily="34" charset="0"/>
                          <a:ea typeface="方正兰亭黑简体" panose="02000000000000000000" pitchFamily="2" charset="-122"/>
                        </a:rPr>
                        <a:t>STLXP</a:t>
                      </a:r>
                    </a:p>
                  </a:txBody>
                  <a:tcPr marL="66675" marR="66675" marT="38100" marB="38100" anchor="ctr">
                    <a:lnL w="4763" cap="flat" cmpd="sng" algn="ctr">
                      <a:solidFill>
                        <a:srgbClr val="C0C0C0"/>
                      </a:solidFill>
                      <a:prstDash val="solid"/>
                      <a:round/>
                      <a:headEnd type="none" w="med" len="med"/>
                      <a:tailEnd type="none" w="med" len="med"/>
                    </a:lnL>
                    <a:lnR w="4763" cap="flat" cmpd="sng" algn="ctr">
                      <a:solidFill>
                        <a:srgbClr val="C0C0C0"/>
                      </a:solidFill>
                      <a:prstDash val="solid"/>
                      <a:round/>
                      <a:headEnd type="none" w="med" len="med"/>
                      <a:tailEnd type="none" w="med" len="med"/>
                    </a:lnR>
                    <a:lnT w="4763" cap="flat" cmpd="sng" algn="ctr">
                      <a:solidFill>
                        <a:srgbClr val="C0C0C0"/>
                      </a:solidFill>
                      <a:prstDash val="solid"/>
                      <a:round/>
                      <a:headEnd type="none" w="med" len="med"/>
                      <a:tailEnd type="none" w="med" len="med"/>
                    </a:lnT>
                    <a:lnB w="4763" cap="flat" cmpd="sng" algn="ctr">
                      <a:solidFill>
                        <a:srgbClr val="C0C0C0"/>
                      </a:solidFill>
                      <a:prstDash val="solid"/>
                      <a:round/>
                      <a:headEnd type="none" w="med" len="med"/>
                      <a:tailEnd type="none" w="med" len="med"/>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8690350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ARM</a:t>
            </a:r>
            <a:r>
              <a:rPr lang="zh-CN" altLang="en-US" dirty="0" smtClean="0"/>
              <a:t>指令集</a:t>
            </a:r>
            <a:r>
              <a:rPr lang="en-US" altLang="zh-CN" dirty="0" smtClean="0"/>
              <a:t> – SIMD</a:t>
            </a:r>
            <a:r>
              <a:rPr lang="zh-CN" altLang="en-US" dirty="0" smtClean="0"/>
              <a:t>指令</a:t>
            </a:r>
            <a:r>
              <a:rPr lang="zh-CN" altLang="en-US" dirty="0"/>
              <a:t>简介</a:t>
            </a:r>
          </a:p>
        </p:txBody>
      </p:sp>
      <p:sp>
        <p:nvSpPr>
          <p:cNvPr id="3" name="文本占位符 2"/>
          <p:cNvSpPr>
            <a:spLocks noGrp="1"/>
          </p:cNvSpPr>
          <p:nvPr>
            <p:ph type="body" sz="quarter" idx="10"/>
          </p:nvPr>
        </p:nvSpPr>
        <p:spPr/>
        <p:txBody>
          <a:bodyPr/>
          <a:lstStyle/>
          <a:p>
            <a:r>
              <a:rPr lang="en-US" altLang="zh-CN" dirty="0" smtClean="0"/>
              <a:t>SIMD</a:t>
            </a:r>
            <a:r>
              <a:rPr lang="zh-CN" altLang="en-US" dirty="0" smtClean="0"/>
              <a:t> </a:t>
            </a:r>
            <a:r>
              <a:rPr lang="en-US" altLang="zh-CN" dirty="0" smtClean="0"/>
              <a:t>(Single </a:t>
            </a:r>
            <a:r>
              <a:rPr lang="en-US" altLang="zh-CN" dirty="0"/>
              <a:t>Instruction Multiple </a:t>
            </a:r>
            <a:r>
              <a:rPr lang="en-US" altLang="zh-CN" dirty="0" smtClean="0"/>
              <a:t>Data)</a:t>
            </a:r>
            <a:r>
              <a:rPr lang="zh-CN" altLang="en-US" dirty="0" smtClean="0"/>
              <a:t>，</a:t>
            </a:r>
            <a:r>
              <a:rPr lang="zh-CN" altLang="en-US" dirty="0"/>
              <a:t>单指令多数据流，能够复制多个操作数，并把它们打包在大型寄存器的一组</a:t>
            </a:r>
            <a:r>
              <a:rPr lang="zh-CN" altLang="en-US" dirty="0" smtClean="0"/>
              <a:t>指令集</a:t>
            </a:r>
            <a:endParaRPr lang="en-US" altLang="zh-CN" dirty="0" smtClean="0"/>
          </a:p>
          <a:p>
            <a:r>
              <a:rPr lang="en-US" altLang="zh-CN" dirty="0" smtClean="0"/>
              <a:t>SIMD</a:t>
            </a:r>
            <a:r>
              <a:rPr lang="zh-CN" altLang="en-US" dirty="0" smtClean="0"/>
              <a:t>可以以同步的方式</a:t>
            </a:r>
            <a:r>
              <a:rPr lang="zh-CN" altLang="en-US" dirty="0"/>
              <a:t>，在同一时间内执行同一条</a:t>
            </a:r>
            <a:r>
              <a:rPr lang="zh-CN" altLang="en-US" dirty="0" smtClean="0"/>
              <a:t>指令</a:t>
            </a:r>
            <a:endParaRPr lang="en-US" altLang="zh-CN" dirty="0" smtClean="0"/>
          </a:p>
          <a:p>
            <a:r>
              <a:rPr lang="zh-CN" altLang="en-US" dirty="0" smtClean="0"/>
              <a:t>以加法指令为例：</a:t>
            </a:r>
            <a:r>
              <a:rPr lang="en-US" altLang="zh-CN" dirty="0"/>
              <a:t>SIMD</a:t>
            </a:r>
            <a:r>
              <a:rPr lang="zh-CN" altLang="en-US" dirty="0"/>
              <a:t>型的</a:t>
            </a:r>
            <a:r>
              <a:rPr lang="en-US" altLang="zh-CN" dirty="0"/>
              <a:t>CPU</a:t>
            </a:r>
            <a:r>
              <a:rPr lang="zh-CN" altLang="en-US" dirty="0"/>
              <a:t>中，指令译码后几个执行部件同时访问内存，一次性获得所有操作数进行</a:t>
            </a:r>
            <a:r>
              <a:rPr lang="zh-CN" altLang="en-US" dirty="0" smtClean="0"/>
              <a:t>运算</a:t>
            </a:r>
            <a:endParaRPr lang="en-US" altLang="zh-CN" dirty="0" smtClean="0"/>
          </a:p>
          <a:p>
            <a:r>
              <a:rPr lang="zh-CN" altLang="en-US" dirty="0" smtClean="0"/>
              <a:t>这个</a:t>
            </a:r>
            <a:r>
              <a:rPr lang="zh-CN" altLang="en-US" dirty="0"/>
              <a:t>特点使</a:t>
            </a:r>
            <a:r>
              <a:rPr lang="en-US" altLang="zh-CN" dirty="0" smtClean="0"/>
              <a:t>SIMD</a:t>
            </a:r>
            <a:r>
              <a:rPr lang="zh-CN" altLang="en-US" dirty="0" smtClean="0"/>
              <a:t>非常适合于</a:t>
            </a:r>
            <a:r>
              <a:rPr lang="zh-CN" altLang="en-US" dirty="0"/>
              <a:t>多媒体应用等数据密集型</a:t>
            </a:r>
            <a:r>
              <a:rPr lang="zh-CN" altLang="en-US" dirty="0" smtClean="0"/>
              <a:t>运算</a:t>
            </a:r>
            <a:endParaRPr lang="zh-CN" altLang="en-US" dirty="0"/>
          </a:p>
        </p:txBody>
      </p:sp>
    </p:spTree>
    <p:extLst>
      <p:ext uri="{BB962C8B-B14F-4D97-AF65-F5344CB8AC3E}">
        <p14:creationId xmlns:p14="http://schemas.microsoft.com/office/powerpoint/2010/main" val="649251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3"/>
          <p:cNvSpPr>
            <a:spLocks noGrp="1"/>
          </p:cNvSpPr>
          <p:nvPr>
            <p:ph type="body" sz="quarter" idx="10"/>
          </p:nvPr>
        </p:nvSpPr>
        <p:spPr/>
        <p:txBody>
          <a:bodyPr/>
          <a:lstStyle/>
          <a:p>
            <a:r>
              <a:rPr lang="zh-CN" altLang="en-US" dirty="0" smtClean="0">
                <a:solidFill>
                  <a:schemeClr val="bg1">
                    <a:lumMod val="65000"/>
                  </a:schemeClr>
                </a:solidFill>
              </a:rPr>
              <a:t>基于</a:t>
            </a:r>
            <a:r>
              <a:rPr lang="en-US" altLang="zh-CN" dirty="0" smtClean="0">
                <a:solidFill>
                  <a:schemeClr val="bg1">
                    <a:lumMod val="65000"/>
                  </a:schemeClr>
                </a:solidFill>
              </a:rPr>
              <a:t>ARMv8</a:t>
            </a:r>
            <a:r>
              <a:rPr lang="zh-CN" altLang="en-US" dirty="0" smtClean="0">
                <a:solidFill>
                  <a:schemeClr val="bg1">
                    <a:lumMod val="65000"/>
                  </a:schemeClr>
                </a:solidFill>
              </a:rPr>
              <a:t>架构的处理器体系结构</a:t>
            </a:r>
            <a:endParaRPr lang="en-US" altLang="zh-CN" dirty="0" smtClean="0">
              <a:solidFill>
                <a:schemeClr val="bg1">
                  <a:lumMod val="65000"/>
                </a:schemeClr>
              </a:solidFill>
            </a:endParaRPr>
          </a:p>
          <a:p>
            <a:r>
              <a:rPr lang="zh-CN" altLang="en-US" dirty="0" smtClean="0">
                <a:solidFill>
                  <a:schemeClr val="bg1">
                    <a:lumMod val="65000"/>
                  </a:schemeClr>
                </a:solidFill>
                <a:sym typeface="+mn-lt"/>
              </a:rPr>
              <a:t>基于</a:t>
            </a:r>
            <a:r>
              <a:rPr lang="en-US" altLang="zh-CN" dirty="0" smtClean="0">
                <a:solidFill>
                  <a:schemeClr val="bg1">
                    <a:lumMod val="65000"/>
                  </a:schemeClr>
                </a:solidFill>
                <a:sym typeface="+mn-lt"/>
              </a:rPr>
              <a:t>ARMv8</a:t>
            </a:r>
            <a:r>
              <a:rPr lang="zh-CN" altLang="en-US" dirty="0" smtClean="0">
                <a:solidFill>
                  <a:schemeClr val="bg1">
                    <a:lumMod val="65000"/>
                  </a:schemeClr>
                </a:solidFill>
                <a:sym typeface="+mn-lt"/>
              </a:rPr>
              <a:t>架构的鲲鹏处理器</a:t>
            </a:r>
            <a:endParaRPr lang="en-US" altLang="zh-CN" dirty="0" smtClean="0">
              <a:solidFill>
                <a:schemeClr val="bg1">
                  <a:lumMod val="65000"/>
                </a:schemeClr>
              </a:solidFill>
              <a:sym typeface="+mn-lt"/>
            </a:endParaRPr>
          </a:p>
          <a:p>
            <a:r>
              <a:rPr lang="en-US" altLang="zh-CN" dirty="0" smtClean="0">
                <a:solidFill>
                  <a:schemeClr val="bg1">
                    <a:lumMod val="65000"/>
                  </a:schemeClr>
                </a:solidFill>
              </a:rPr>
              <a:t>ARM</a:t>
            </a:r>
            <a:r>
              <a:rPr lang="zh-CN" altLang="en-US" dirty="0" smtClean="0">
                <a:solidFill>
                  <a:schemeClr val="bg1">
                    <a:lumMod val="65000"/>
                  </a:schemeClr>
                </a:solidFill>
              </a:rPr>
              <a:t>寻址方式</a:t>
            </a:r>
            <a:endParaRPr lang="en-US" altLang="zh-CN" dirty="0" smtClean="0">
              <a:solidFill>
                <a:schemeClr val="bg1">
                  <a:lumMod val="65000"/>
                </a:schemeClr>
              </a:solidFill>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指令集</a:t>
            </a:r>
            <a:endParaRPr lang="en-US" altLang="zh-CN" dirty="0" smtClean="0">
              <a:solidFill>
                <a:schemeClr val="bg1">
                  <a:lumMod val="65000"/>
                </a:schemeClr>
              </a:solidFill>
              <a:sym typeface="+mn-lt"/>
            </a:endParaRPr>
          </a:p>
          <a:p>
            <a:r>
              <a:rPr lang="en-US" altLang="zh-CN" b="1" dirty="0" smtClean="0">
                <a:sym typeface="+mn-lt"/>
              </a:rPr>
              <a:t>ARM</a:t>
            </a:r>
            <a:r>
              <a:rPr lang="zh-CN" altLang="en-US" b="1" dirty="0" smtClean="0">
                <a:sym typeface="+mn-lt"/>
              </a:rPr>
              <a:t>伪指令</a:t>
            </a:r>
            <a:endParaRPr lang="en-US" altLang="zh-CN" b="1" dirty="0" smtClean="0">
              <a:sym typeface="+mn-lt"/>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汇编语言程序结构</a:t>
            </a:r>
            <a:endParaRPr lang="en-US" altLang="zh-CN" dirty="0" smtClean="0">
              <a:solidFill>
                <a:schemeClr val="bg1">
                  <a:lumMod val="65000"/>
                </a:schemeClr>
              </a:solidFill>
              <a:sym typeface="+mn-lt"/>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编译与调试工具</a:t>
            </a:r>
            <a:endParaRPr lang="en-US" altLang="zh-CN" dirty="0">
              <a:solidFill>
                <a:schemeClr val="bg1">
                  <a:lumMod val="65000"/>
                </a:schemeClr>
              </a:solidFill>
              <a:sym typeface="+mn-lt"/>
            </a:endParaRPr>
          </a:p>
        </p:txBody>
      </p:sp>
    </p:spTree>
    <p:extLst>
      <p:ext uri="{BB962C8B-B14F-4D97-AF65-F5344CB8AC3E}">
        <p14:creationId xmlns:p14="http://schemas.microsoft.com/office/powerpoint/2010/main" val="1375611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ARM</a:t>
            </a:r>
            <a:r>
              <a:rPr lang="zh-CN" altLang="en-US" dirty="0" smtClean="0"/>
              <a:t>伪指令 </a:t>
            </a:r>
            <a:r>
              <a:rPr lang="en-US" altLang="zh-CN" dirty="0" smtClean="0"/>
              <a:t>(</a:t>
            </a:r>
            <a:r>
              <a:rPr lang="en-US" altLang="zh-CN" dirty="0" smtClean="0"/>
              <a:t>1)</a:t>
            </a:r>
            <a:endParaRPr lang="zh-CN" altLang="en-US" dirty="0"/>
          </a:p>
        </p:txBody>
      </p:sp>
      <p:sp>
        <p:nvSpPr>
          <p:cNvPr id="2" name="文本占位符 1"/>
          <p:cNvSpPr>
            <a:spLocks noGrp="1"/>
          </p:cNvSpPr>
          <p:nvPr>
            <p:ph type="body" sz="quarter" idx="10"/>
          </p:nvPr>
        </p:nvSpPr>
        <p:spPr>
          <a:xfrm>
            <a:off x="731838" y="1047750"/>
            <a:ext cx="10728326" cy="5153025"/>
          </a:xfrm>
        </p:spPr>
        <p:txBody>
          <a:bodyPr/>
          <a:lstStyle/>
          <a:p>
            <a:pPr>
              <a:lnSpc>
                <a:spcPts val="3000"/>
              </a:lnSpc>
            </a:pPr>
            <a:r>
              <a:rPr lang="zh-CN" altLang="en-US" dirty="0" smtClean="0"/>
              <a:t> 伪指令是编译器支持的指令，不是硬件芯片支持的指令。</a:t>
            </a:r>
            <a:endParaRPr lang="en-US" altLang="zh-CN" dirty="0" smtClean="0"/>
          </a:p>
          <a:p>
            <a:pPr marL="540000" lvl="1" indent="-180000">
              <a:lnSpc>
                <a:spcPts val="3000"/>
              </a:lnSpc>
            </a:pPr>
            <a:r>
              <a:rPr lang="zh-CN" altLang="en-US" dirty="0" smtClean="0"/>
              <a:t>编译器在编译时，会把伪指令转化对应的芯片支持的指令。伪指令集包括：伪操作和伪指令</a:t>
            </a:r>
            <a:endParaRPr lang="en-US" altLang="zh-CN" dirty="0" smtClean="0"/>
          </a:p>
          <a:p>
            <a:pPr marL="540000" lvl="1" indent="-180000">
              <a:lnSpc>
                <a:spcPts val="3000"/>
              </a:lnSpc>
            </a:pPr>
            <a:r>
              <a:rPr lang="zh-CN" altLang="en-US" dirty="0" smtClean="0"/>
              <a:t>伪操作：</a:t>
            </a:r>
            <a:endParaRPr lang="en-US" altLang="zh-CN" dirty="0" smtClean="0"/>
          </a:p>
          <a:p>
            <a:pPr lvl="2">
              <a:lnSpc>
                <a:spcPts val="3000"/>
              </a:lnSpc>
            </a:pPr>
            <a:r>
              <a:rPr lang="zh-CN" altLang="en-US" dirty="0" smtClean="0"/>
              <a:t>数据定义（</a:t>
            </a:r>
            <a:r>
              <a:rPr lang="en-US" altLang="zh-CN" dirty="0" smtClean="0"/>
              <a:t>Data Definition</a:t>
            </a:r>
            <a:r>
              <a:rPr lang="zh-CN" altLang="en-US" dirty="0" smtClean="0"/>
              <a:t>）伪操作</a:t>
            </a:r>
            <a:endParaRPr lang="en-US" altLang="zh-CN" dirty="0" smtClean="0"/>
          </a:p>
          <a:p>
            <a:pPr lvl="2">
              <a:lnSpc>
                <a:spcPts val="3000"/>
              </a:lnSpc>
            </a:pPr>
            <a:r>
              <a:rPr lang="zh-CN" altLang="en-US" dirty="0" smtClean="0"/>
              <a:t>汇编控制伪操作</a:t>
            </a:r>
          </a:p>
          <a:p>
            <a:pPr lvl="2">
              <a:lnSpc>
                <a:spcPts val="3000"/>
              </a:lnSpc>
            </a:pPr>
            <a:r>
              <a:rPr lang="zh-CN" altLang="en-US" dirty="0" smtClean="0"/>
              <a:t>杂项伪操作</a:t>
            </a:r>
          </a:p>
          <a:p>
            <a:pPr marL="540000" lvl="1" indent="-180000">
              <a:lnSpc>
                <a:spcPts val="3000"/>
              </a:lnSpc>
            </a:pPr>
            <a:r>
              <a:rPr lang="zh-CN" altLang="en-US" dirty="0" smtClean="0"/>
              <a:t>伪指令</a:t>
            </a:r>
            <a:endParaRPr lang="en-US" altLang="zh-CN" dirty="0" smtClean="0"/>
          </a:p>
          <a:p>
            <a:pPr lvl="2">
              <a:lnSpc>
                <a:spcPts val="3000"/>
              </a:lnSpc>
            </a:pPr>
            <a:r>
              <a:rPr lang="en-US" altLang="zh-CN" dirty="0" smtClean="0"/>
              <a:t>ADR</a:t>
            </a:r>
            <a:r>
              <a:rPr lang="zh-CN" altLang="en-US" dirty="0" smtClean="0"/>
              <a:t>伪指令 </a:t>
            </a:r>
            <a:endParaRPr lang="en-US" altLang="zh-CN" dirty="0" smtClean="0"/>
          </a:p>
          <a:p>
            <a:pPr lvl="2">
              <a:lnSpc>
                <a:spcPts val="3000"/>
              </a:lnSpc>
            </a:pPr>
            <a:r>
              <a:rPr lang="en-US" altLang="zh-CN" dirty="0" smtClean="0"/>
              <a:t>ADRL</a:t>
            </a:r>
            <a:r>
              <a:rPr lang="zh-CN" altLang="en-US" dirty="0" smtClean="0"/>
              <a:t>伪指令</a:t>
            </a:r>
          </a:p>
          <a:p>
            <a:pPr lvl="2">
              <a:lnSpc>
                <a:spcPts val="3000"/>
              </a:lnSpc>
            </a:pPr>
            <a:r>
              <a:rPr lang="en-US" altLang="zh-CN" dirty="0" smtClean="0"/>
              <a:t>LDR</a:t>
            </a:r>
            <a:r>
              <a:rPr lang="zh-CN" altLang="en-US" dirty="0" smtClean="0"/>
              <a:t>伪指令</a:t>
            </a:r>
          </a:p>
          <a:p>
            <a:pPr lvl="2">
              <a:lnSpc>
                <a:spcPts val="3000"/>
              </a:lnSpc>
            </a:pPr>
            <a:endParaRPr lang="zh-CN" altLang="en-US" dirty="0" smtClean="0"/>
          </a:p>
          <a:p>
            <a:pPr lvl="2">
              <a:lnSpc>
                <a:spcPts val="3000"/>
              </a:lnSpc>
            </a:pPr>
            <a:endParaRPr lang="zh-CN" altLang="en-US" dirty="0" smtClean="0"/>
          </a:p>
          <a:p>
            <a:pPr lvl="1">
              <a:lnSpc>
                <a:spcPts val="3000"/>
              </a:lnSpc>
            </a:pPr>
            <a:endParaRPr lang="en-US" altLang="zh-CN" dirty="0" smtClean="0"/>
          </a:p>
        </p:txBody>
      </p:sp>
    </p:spTree>
    <p:extLst>
      <p:ext uri="{BB962C8B-B14F-4D97-AF65-F5344CB8AC3E}">
        <p14:creationId xmlns:p14="http://schemas.microsoft.com/office/powerpoint/2010/main" val="30386276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ARM</a:t>
            </a:r>
            <a:r>
              <a:rPr lang="zh-CN" altLang="en-US" dirty="0" smtClean="0"/>
              <a:t>伪指令 </a:t>
            </a:r>
            <a:r>
              <a:rPr lang="en-US" altLang="zh-CN" dirty="0" smtClean="0"/>
              <a:t>(</a:t>
            </a:r>
            <a:r>
              <a:rPr lang="en-US" altLang="zh-CN" dirty="0" smtClean="0"/>
              <a:t>2)</a:t>
            </a:r>
            <a:endParaRPr lang="zh-CN" altLang="en-US" dirty="0"/>
          </a:p>
        </p:txBody>
      </p:sp>
      <p:sp>
        <p:nvSpPr>
          <p:cNvPr id="2" name="文本占位符 1"/>
          <p:cNvSpPr>
            <a:spLocks noGrp="1"/>
          </p:cNvSpPr>
          <p:nvPr>
            <p:ph type="body" sz="quarter" idx="10"/>
          </p:nvPr>
        </p:nvSpPr>
        <p:spPr/>
        <p:txBody>
          <a:bodyPr/>
          <a:lstStyle/>
          <a:p>
            <a:r>
              <a:rPr lang="zh-CN" altLang="en-US" smtClean="0"/>
              <a:t> 数据定义（</a:t>
            </a:r>
            <a:r>
              <a:rPr lang="en-US" altLang="zh-CN" smtClean="0"/>
              <a:t>Data Definition</a:t>
            </a:r>
            <a:r>
              <a:rPr lang="zh-CN" altLang="en-US" smtClean="0"/>
              <a:t>）伪操作</a:t>
            </a:r>
            <a:endParaRPr lang="en-US" altLang="zh-CN" smtClean="0"/>
          </a:p>
          <a:p>
            <a:pPr lvl="1"/>
            <a:r>
              <a:rPr lang="en-US" altLang="zh-CN" smtClean="0"/>
              <a:t> .byte 		</a:t>
            </a:r>
            <a:r>
              <a:rPr lang="zh-CN" altLang="en-US" smtClean="0"/>
              <a:t>单字节定义</a:t>
            </a:r>
            <a:r>
              <a:rPr lang="en-US" altLang="zh-CN" smtClean="0"/>
              <a:t>		.byte	0x12,’a’,23</a:t>
            </a:r>
          </a:p>
          <a:p>
            <a:pPr lvl="1"/>
            <a:r>
              <a:rPr lang="en-US" altLang="zh-CN" smtClean="0"/>
              <a:t> .short		</a:t>
            </a:r>
            <a:r>
              <a:rPr lang="zh-CN" altLang="en-US" smtClean="0"/>
              <a:t>定义</a:t>
            </a:r>
            <a:r>
              <a:rPr lang="en-US" altLang="zh-CN" smtClean="0"/>
              <a:t>2</a:t>
            </a:r>
            <a:r>
              <a:rPr lang="zh-CN" altLang="en-US" smtClean="0"/>
              <a:t>字节数据</a:t>
            </a:r>
            <a:r>
              <a:rPr lang="en-US" altLang="zh-CN" smtClean="0"/>
              <a:t>		.short	0x1234,65535</a:t>
            </a:r>
          </a:p>
          <a:p>
            <a:pPr lvl="1"/>
            <a:r>
              <a:rPr lang="en-US" altLang="zh-CN" smtClean="0"/>
              <a:t>.long /.word	</a:t>
            </a:r>
            <a:r>
              <a:rPr lang="zh-CN" altLang="en-US" smtClean="0"/>
              <a:t>定义</a:t>
            </a:r>
            <a:r>
              <a:rPr lang="en-US" altLang="zh-CN" smtClean="0"/>
              <a:t>4</a:t>
            </a:r>
            <a:r>
              <a:rPr lang="zh-CN" altLang="en-US" smtClean="0"/>
              <a:t>字节数据</a:t>
            </a:r>
            <a:r>
              <a:rPr lang="en-US" altLang="zh-CN" smtClean="0"/>
              <a:t>	</a:t>
            </a:r>
            <a:r>
              <a:rPr lang="zh-CN" altLang="en-US" smtClean="0"/>
              <a:t> </a:t>
            </a:r>
            <a:r>
              <a:rPr lang="en-US" altLang="zh-CN" smtClean="0"/>
              <a:t>	.word	0x12345678</a:t>
            </a:r>
          </a:p>
          <a:p>
            <a:pPr lvl="1"/>
            <a:r>
              <a:rPr lang="en-US" altLang="zh-CN" smtClean="0"/>
              <a:t>.quad		</a:t>
            </a:r>
            <a:r>
              <a:rPr lang="zh-CN" altLang="en-US" smtClean="0"/>
              <a:t>定义</a:t>
            </a:r>
            <a:r>
              <a:rPr lang="en-US" altLang="zh-CN" smtClean="0"/>
              <a:t>8</a:t>
            </a:r>
            <a:r>
              <a:rPr lang="zh-CN" altLang="en-US" smtClean="0"/>
              <a:t>字节</a:t>
            </a:r>
            <a:r>
              <a:rPr lang="en-US" altLang="zh-CN" smtClean="0"/>
              <a:t>	</a:t>
            </a:r>
            <a:r>
              <a:rPr lang="zh-CN" altLang="en-US" smtClean="0"/>
              <a:t> </a:t>
            </a:r>
            <a:r>
              <a:rPr lang="en-US" altLang="zh-CN" smtClean="0"/>
              <a:t>	.quad	0x1234567812345678</a:t>
            </a:r>
          </a:p>
          <a:p>
            <a:pPr lvl="1"/>
            <a:r>
              <a:rPr lang="en-US" altLang="zh-CN" smtClean="0"/>
              <a:t>.float 		</a:t>
            </a:r>
            <a:r>
              <a:rPr lang="zh-CN" altLang="en-US" smtClean="0"/>
              <a:t>定义浮点数</a:t>
            </a:r>
            <a:r>
              <a:rPr lang="en-US" altLang="zh-CN" smtClean="0"/>
              <a:t>		</a:t>
            </a:r>
            <a:r>
              <a:rPr lang="zh-CN" altLang="en-US" smtClean="0"/>
              <a:t> </a:t>
            </a:r>
            <a:r>
              <a:rPr lang="en-US" altLang="zh-CN" smtClean="0"/>
              <a:t>.float	0f3.2</a:t>
            </a:r>
          </a:p>
          <a:p>
            <a:pPr lvl="1"/>
            <a:r>
              <a:rPr lang="en-US" altLang="zh-CN" smtClean="0"/>
              <a:t>.string/.asciz/.ascii	</a:t>
            </a:r>
            <a:r>
              <a:rPr lang="zh-CN" altLang="en-US" smtClean="0"/>
              <a:t>定义字符串</a:t>
            </a:r>
            <a:r>
              <a:rPr lang="en-US" altLang="zh-CN" smtClean="0"/>
              <a:t>	.ascii	 “abcd\0”,</a:t>
            </a:r>
          </a:p>
          <a:p>
            <a:pPr lvl="1"/>
            <a:endParaRPr lang="zh-CN" altLang="en-US" smtClean="0"/>
          </a:p>
          <a:p>
            <a:pPr lvl="2"/>
            <a:endParaRPr lang="zh-CN" altLang="en-US" smtClean="0"/>
          </a:p>
          <a:p>
            <a:pPr lvl="1"/>
            <a:endParaRPr lang="en-US" altLang="zh-CN" dirty="0" smtClean="0"/>
          </a:p>
        </p:txBody>
      </p:sp>
    </p:spTree>
    <p:extLst>
      <p:ext uri="{BB962C8B-B14F-4D97-AF65-F5344CB8AC3E}">
        <p14:creationId xmlns:p14="http://schemas.microsoft.com/office/powerpoint/2010/main" val="18175732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ARM</a:t>
            </a:r>
            <a:r>
              <a:rPr lang="zh-CN" altLang="en-US" dirty="0" smtClean="0"/>
              <a:t>伪指令 </a:t>
            </a:r>
            <a:r>
              <a:rPr lang="en-US" altLang="zh-CN" dirty="0" smtClean="0"/>
              <a:t>(</a:t>
            </a:r>
            <a:r>
              <a:rPr lang="en-US" altLang="zh-CN" dirty="0" smtClean="0"/>
              <a:t>3)</a:t>
            </a:r>
            <a:endParaRPr lang="zh-CN" altLang="en-US" dirty="0"/>
          </a:p>
        </p:txBody>
      </p:sp>
      <p:sp>
        <p:nvSpPr>
          <p:cNvPr id="2" name="文本占位符 1"/>
          <p:cNvSpPr>
            <a:spLocks noGrp="1"/>
          </p:cNvSpPr>
          <p:nvPr>
            <p:ph type="body" sz="quarter" idx="10"/>
          </p:nvPr>
        </p:nvSpPr>
        <p:spPr/>
        <p:txBody>
          <a:bodyPr/>
          <a:lstStyle/>
          <a:p>
            <a:r>
              <a:rPr lang="zh-CN" altLang="en-US" smtClean="0"/>
              <a:t> 汇编控制伪操作</a:t>
            </a:r>
            <a:endParaRPr lang="en-US" altLang="zh-CN" smtClean="0"/>
          </a:p>
          <a:p>
            <a:pPr lvl="1"/>
            <a:r>
              <a:rPr lang="en-US" altLang="zh-CN" smtClean="0"/>
              <a:t>.if .else .endif    ---- </a:t>
            </a:r>
            <a:r>
              <a:rPr lang="zh-CN" altLang="en-US" smtClean="0"/>
              <a:t>类似</a:t>
            </a:r>
            <a:r>
              <a:rPr lang="en-US" altLang="zh-CN" smtClean="0"/>
              <a:t>c</a:t>
            </a:r>
            <a:r>
              <a:rPr lang="zh-CN" altLang="en-US" smtClean="0"/>
              <a:t>语言里的条件编译，汇编控制伪操作用于控制汇编程序的执行流程 </a:t>
            </a:r>
            <a:r>
              <a:rPr lang="en-US" altLang="zh-CN" smtClean="0"/>
              <a:t>.if</a:t>
            </a:r>
            <a:r>
              <a:rPr lang="zh-CN" altLang="en-US" smtClean="0"/>
              <a:t>、</a:t>
            </a:r>
            <a:r>
              <a:rPr lang="en-US" altLang="zh-CN" smtClean="0"/>
              <a:t>.else</a:t>
            </a:r>
            <a:r>
              <a:rPr lang="zh-CN" altLang="en-US" smtClean="0"/>
              <a:t>、</a:t>
            </a:r>
            <a:r>
              <a:rPr lang="en-US" altLang="zh-CN" smtClean="0"/>
              <a:t>.endif</a:t>
            </a:r>
            <a:r>
              <a:rPr lang="zh-CN" altLang="en-US" smtClean="0"/>
              <a:t>伪操作能根据条件的成立与否决定是否执行某个指令序列。当</a:t>
            </a:r>
            <a:r>
              <a:rPr lang="en-US" altLang="zh-CN" smtClean="0"/>
              <a:t>.if</a:t>
            </a:r>
            <a:r>
              <a:rPr lang="zh-CN" altLang="en-US" smtClean="0"/>
              <a:t>后面的逻辑表达式为真，则执行</a:t>
            </a:r>
            <a:r>
              <a:rPr lang="en-US" altLang="zh-CN" smtClean="0"/>
              <a:t>.if</a:t>
            </a:r>
            <a:r>
              <a:rPr lang="zh-CN" altLang="en-US" smtClean="0"/>
              <a:t>后的指令序列，否则执行</a:t>
            </a:r>
            <a:r>
              <a:rPr lang="en-US" altLang="zh-CN" smtClean="0"/>
              <a:t>.else</a:t>
            </a:r>
            <a:r>
              <a:rPr lang="zh-CN" altLang="en-US" smtClean="0"/>
              <a:t>后的指令序列；</a:t>
            </a:r>
            <a:r>
              <a:rPr lang="en-US" altLang="zh-CN" smtClean="0"/>
              <a:t>.if</a:t>
            </a:r>
            <a:r>
              <a:rPr lang="zh-CN" altLang="en-US" smtClean="0"/>
              <a:t>、</a:t>
            </a:r>
            <a:r>
              <a:rPr lang="en-US" altLang="zh-CN" smtClean="0"/>
              <a:t>.else</a:t>
            </a:r>
            <a:r>
              <a:rPr lang="zh-CN" altLang="en-US" smtClean="0"/>
              <a:t>、</a:t>
            </a:r>
            <a:r>
              <a:rPr lang="en-US" altLang="zh-CN" smtClean="0"/>
              <a:t>.endif</a:t>
            </a:r>
            <a:r>
              <a:rPr lang="zh-CN" altLang="en-US" smtClean="0"/>
              <a:t>伪指令可以嵌套使用。</a:t>
            </a:r>
            <a:endParaRPr lang="en-US" altLang="zh-CN" smtClean="0"/>
          </a:p>
          <a:p>
            <a:pPr lvl="1"/>
            <a:r>
              <a:rPr lang="en-US" altLang="zh-CN" smtClean="0"/>
              <a:t>.macro</a:t>
            </a:r>
            <a:r>
              <a:rPr lang="zh-CN" altLang="en-US" smtClean="0"/>
              <a:t>，</a:t>
            </a:r>
            <a:r>
              <a:rPr lang="en-US" altLang="zh-CN" smtClean="0"/>
              <a:t>.endm   --- </a:t>
            </a:r>
            <a:r>
              <a:rPr lang="zh-CN" altLang="en-US" smtClean="0"/>
              <a:t>类似</a:t>
            </a:r>
            <a:r>
              <a:rPr lang="en-US" altLang="zh-CN" smtClean="0"/>
              <a:t>c</a:t>
            </a:r>
            <a:r>
              <a:rPr lang="zh-CN" altLang="en-US" smtClean="0"/>
              <a:t>语言里的宏函数 </a:t>
            </a:r>
            <a:r>
              <a:rPr lang="en-US" altLang="zh-CN" smtClean="0"/>
              <a:t>.macro</a:t>
            </a:r>
            <a:r>
              <a:rPr lang="zh-CN" altLang="en-US" smtClean="0"/>
              <a:t>伪操作可以将一段代码定义为一个整体，称为宏指令。然后就可以在程序中通过宏指令多次调用该段代码。其中，</a:t>
            </a:r>
            <a:r>
              <a:rPr lang="en-US" altLang="zh-CN" smtClean="0"/>
              <a:t>$</a:t>
            </a:r>
            <a:r>
              <a:rPr lang="zh-CN" altLang="en-US" smtClean="0"/>
              <a:t>标号在宏指令被展开时，标号会被替换为用户定义的符号。宏操作可以使用一个或多个参数，当宏操作被展开时，这些参数被相应的值替换。</a:t>
            </a:r>
          </a:p>
          <a:p>
            <a:pPr lvl="2"/>
            <a:endParaRPr lang="zh-CN" altLang="en-US" smtClean="0"/>
          </a:p>
          <a:p>
            <a:pPr lvl="1"/>
            <a:endParaRPr lang="en-US" altLang="zh-CN" dirty="0" smtClean="0"/>
          </a:p>
        </p:txBody>
      </p:sp>
    </p:spTree>
    <p:extLst>
      <p:ext uri="{BB962C8B-B14F-4D97-AF65-F5344CB8AC3E}">
        <p14:creationId xmlns:p14="http://schemas.microsoft.com/office/powerpoint/2010/main" val="2003327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a:t>
            </a:r>
            <a:r>
              <a:rPr lang="en-US" altLang="zh-CN" smtClean="0"/>
              <a:t>ARMv8</a:t>
            </a:r>
            <a:r>
              <a:rPr lang="zh-CN" altLang="en-US" smtClean="0"/>
              <a:t>架构的处理器体系结构</a:t>
            </a:r>
            <a:endParaRPr lang="zh-CN" altLang="en-US" dirty="0"/>
          </a:p>
        </p:txBody>
      </p:sp>
      <p:sp>
        <p:nvSpPr>
          <p:cNvPr id="4" name="文本占位符 3"/>
          <p:cNvSpPr>
            <a:spLocks noGrp="1"/>
          </p:cNvSpPr>
          <p:nvPr>
            <p:ph type="body" sz="quarter" idx="10"/>
          </p:nvPr>
        </p:nvSpPr>
        <p:spPr>
          <a:xfrm>
            <a:off x="731838" y="1047750"/>
            <a:ext cx="10728326" cy="5153025"/>
          </a:xfrm>
        </p:spPr>
        <p:txBody>
          <a:bodyPr/>
          <a:lstStyle/>
          <a:p>
            <a:pPr>
              <a:lnSpc>
                <a:spcPts val="3300"/>
              </a:lnSpc>
            </a:pPr>
            <a:r>
              <a:rPr lang="en-US" altLang="zh-CN" smtClean="0"/>
              <a:t>ARMv8-A</a:t>
            </a:r>
            <a:r>
              <a:rPr lang="zh-CN" altLang="zh-CN" smtClean="0"/>
              <a:t>的执行状态</a:t>
            </a:r>
            <a:r>
              <a:rPr lang="zh-CN" altLang="en-US" smtClean="0"/>
              <a:t>：</a:t>
            </a:r>
          </a:p>
          <a:p>
            <a:pPr lvl="1">
              <a:lnSpc>
                <a:spcPts val="3300"/>
              </a:lnSpc>
            </a:pPr>
            <a:r>
              <a:rPr lang="en-US" altLang="zh-CN" smtClean="0"/>
              <a:t>AArch32</a:t>
            </a:r>
            <a:r>
              <a:rPr lang="zh-CN" altLang="en-US" smtClean="0"/>
              <a:t>执行状态</a:t>
            </a:r>
            <a:endParaRPr lang="en-US" altLang="zh-CN" smtClean="0"/>
          </a:p>
          <a:p>
            <a:pPr lvl="1">
              <a:lnSpc>
                <a:spcPts val="3300"/>
              </a:lnSpc>
            </a:pPr>
            <a:r>
              <a:rPr lang="zh-CN" altLang="zh-CN" smtClean="0"/>
              <a:t>支持</a:t>
            </a:r>
            <a:r>
              <a:rPr lang="en-US" altLang="zh-CN" smtClean="0"/>
              <a:t>A32</a:t>
            </a:r>
            <a:r>
              <a:rPr lang="zh-CN" altLang="zh-CN" smtClean="0"/>
              <a:t>和</a:t>
            </a:r>
            <a:r>
              <a:rPr lang="en-US" altLang="zh-CN" smtClean="0"/>
              <a:t>T32</a:t>
            </a:r>
            <a:r>
              <a:rPr lang="zh-CN" altLang="zh-CN" smtClean="0"/>
              <a:t>两种指令集</a:t>
            </a:r>
            <a:r>
              <a:rPr lang="zh-CN" altLang="en-US" smtClean="0"/>
              <a:t>，提供</a:t>
            </a:r>
            <a:r>
              <a:rPr lang="en-US" altLang="zh-CN" smtClean="0"/>
              <a:t>13</a:t>
            </a:r>
            <a:r>
              <a:rPr lang="zh-CN" altLang="en-US" smtClean="0"/>
              <a:t>个</a:t>
            </a:r>
            <a:r>
              <a:rPr lang="en-US" altLang="zh-CN" smtClean="0"/>
              <a:t>32</a:t>
            </a:r>
            <a:r>
              <a:rPr lang="zh-CN" altLang="en-US" smtClean="0"/>
              <a:t>位通用寄存器和一个</a:t>
            </a:r>
            <a:r>
              <a:rPr lang="en-US" altLang="zh-CN" smtClean="0"/>
              <a:t>32</a:t>
            </a:r>
            <a:r>
              <a:rPr lang="zh-CN" altLang="en-US" smtClean="0"/>
              <a:t>位程序计数器</a:t>
            </a:r>
            <a:r>
              <a:rPr lang="en-US" altLang="zh-CN" smtClean="0"/>
              <a:t>PC</a:t>
            </a:r>
            <a:r>
              <a:rPr lang="zh-CN" altLang="en-US" smtClean="0"/>
              <a:t>、堆栈指针</a:t>
            </a:r>
            <a:r>
              <a:rPr lang="en-US" altLang="zh-CN" smtClean="0"/>
              <a:t>SP</a:t>
            </a:r>
            <a:r>
              <a:rPr lang="zh-CN" altLang="en-US" smtClean="0"/>
              <a:t>及链接寄存器</a:t>
            </a:r>
            <a:r>
              <a:rPr lang="en-US" altLang="zh-CN" smtClean="0"/>
              <a:t>LR</a:t>
            </a:r>
            <a:r>
              <a:rPr lang="zh-CN" altLang="en-US" smtClean="0"/>
              <a:t>，</a:t>
            </a:r>
            <a:r>
              <a:rPr lang="zh-CN" altLang="zh-CN" smtClean="0"/>
              <a:t>提供了</a:t>
            </a:r>
            <a:r>
              <a:rPr lang="en-US" altLang="zh-CN" smtClean="0"/>
              <a:t>32</a:t>
            </a:r>
            <a:r>
              <a:rPr lang="zh-CN" altLang="zh-CN" smtClean="0"/>
              <a:t>个</a:t>
            </a:r>
            <a:r>
              <a:rPr lang="en-US" altLang="zh-CN" smtClean="0"/>
              <a:t>64</a:t>
            </a:r>
            <a:r>
              <a:rPr lang="zh-CN" altLang="zh-CN" smtClean="0"/>
              <a:t>位寄存器用于增强</a:t>
            </a:r>
            <a:r>
              <a:rPr lang="en-US" altLang="zh-CN" smtClean="0"/>
              <a:t>SIMD</a:t>
            </a:r>
            <a:r>
              <a:rPr lang="zh-CN" altLang="zh-CN" smtClean="0"/>
              <a:t>向量和标量浮点运算</a:t>
            </a:r>
            <a:r>
              <a:rPr lang="zh-CN" altLang="en-US" smtClean="0"/>
              <a:t>，</a:t>
            </a:r>
            <a:r>
              <a:rPr lang="zh-CN" altLang="zh-CN" smtClean="0"/>
              <a:t>在</a:t>
            </a:r>
            <a:r>
              <a:rPr lang="en-US" altLang="zh-CN" smtClean="0"/>
              <a:t>AArch32</a:t>
            </a:r>
            <a:r>
              <a:rPr lang="zh-CN" altLang="zh-CN" smtClean="0"/>
              <a:t>执行状态下，</a:t>
            </a:r>
            <a:r>
              <a:rPr lang="en-US" altLang="zh-CN" smtClean="0"/>
              <a:t>ARM</a:t>
            </a:r>
            <a:r>
              <a:rPr lang="zh-CN" altLang="zh-CN" smtClean="0"/>
              <a:t>同样定义了一组处理状态</a:t>
            </a:r>
            <a:r>
              <a:rPr lang="en-US" altLang="zh-CN" smtClean="0"/>
              <a:t>PSTATE</a:t>
            </a:r>
            <a:r>
              <a:rPr lang="zh-CN" altLang="zh-CN" smtClean="0"/>
              <a:t>参数用于保存处理单元的状态</a:t>
            </a:r>
            <a:r>
              <a:rPr lang="zh-CN" altLang="en-US" smtClean="0"/>
              <a:t>。</a:t>
            </a:r>
            <a:endParaRPr lang="en-US" altLang="zh-CN" smtClean="0"/>
          </a:p>
          <a:p>
            <a:pPr lvl="1">
              <a:lnSpc>
                <a:spcPts val="3300"/>
              </a:lnSpc>
            </a:pPr>
            <a:r>
              <a:rPr lang="en-US" altLang="zh-CN" smtClean="0"/>
              <a:t>AArch64</a:t>
            </a:r>
            <a:r>
              <a:rPr lang="zh-CN" altLang="en-US" smtClean="0"/>
              <a:t>执行状态</a:t>
            </a:r>
            <a:endParaRPr lang="en-US" altLang="zh-CN" smtClean="0"/>
          </a:p>
          <a:p>
            <a:pPr lvl="1">
              <a:lnSpc>
                <a:spcPts val="3300"/>
              </a:lnSpc>
            </a:pPr>
            <a:r>
              <a:rPr lang="zh-CN" altLang="en-US" smtClean="0"/>
              <a:t>支持单一的</a:t>
            </a:r>
            <a:r>
              <a:rPr lang="en-US" altLang="zh-CN" smtClean="0"/>
              <a:t>A64</a:t>
            </a:r>
            <a:r>
              <a:rPr lang="zh-CN" altLang="en-US" smtClean="0"/>
              <a:t>指令集，定义了全新的</a:t>
            </a:r>
            <a:r>
              <a:rPr lang="en-US" altLang="zh-CN" smtClean="0"/>
              <a:t>ARMv8</a:t>
            </a:r>
            <a:r>
              <a:rPr lang="zh-CN" altLang="en-US" smtClean="0"/>
              <a:t>异常模型，</a:t>
            </a:r>
            <a:r>
              <a:rPr lang="en-US" altLang="zh-CN" smtClean="0"/>
              <a:t>AArch64</a:t>
            </a:r>
            <a:r>
              <a:rPr lang="zh-CN" altLang="en-US" smtClean="0"/>
              <a:t>执行状态的通用寄存器的数量增加到</a:t>
            </a:r>
            <a:r>
              <a:rPr lang="en-US" altLang="zh-CN" smtClean="0"/>
              <a:t>31</a:t>
            </a:r>
            <a:r>
              <a:rPr lang="zh-CN" altLang="en-US" smtClean="0"/>
              <a:t>个，同时</a:t>
            </a:r>
            <a:r>
              <a:rPr lang="zh-CN" altLang="zh-CN" smtClean="0"/>
              <a:t>提供了</a:t>
            </a:r>
            <a:r>
              <a:rPr lang="en-US" altLang="zh-CN" smtClean="0"/>
              <a:t>32</a:t>
            </a:r>
            <a:r>
              <a:rPr lang="zh-CN" altLang="zh-CN" smtClean="0"/>
              <a:t>个</a:t>
            </a:r>
            <a:r>
              <a:rPr lang="en-US" altLang="zh-CN" smtClean="0"/>
              <a:t>128</a:t>
            </a:r>
            <a:r>
              <a:rPr lang="zh-CN" altLang="zh-CN" smtClean="0"/>
              <a:t>位寄存器支持</a:t>
            </a:r>
            <a:r>
              <a:rPr lang="en-US" altLang="zh-CN" smtClean="0"/>
              <a:t>SIMD</a:t>
            </a:r>
            <a:r>
              <a:rPr lang="zh-CN" altLang="zh-CN" smtClean="0"/>
              <a:t>向量和标量浮点操作</a:t>
            </a:r>
            <a:r>
              <a:rPr lang="zh-CN" altLang="en-US" smtClean="0"/>
              <a:t>，</a:t>
            </a:r>
            <a:r>
              <a:rPr lang="zh-CN" altLang="zh-CN" smtClean="0"/>
              <a:t>提供一个</a:t>
            </a:r>
            <a:r>
              <a:rPr lang="en-US" altLang="zh-CN" smtClean="0"/>
              <a:t>64</a:t>
            </a:r>
            <a:r>
              <a:rPr lang="zh-CN" altLang="zh-CN" smtClean="0"/>
              <a:t>位程序计数器</a:t>
            </a:r>
            <a:r>
              <a:rPr lang="en-US" altLang="zh-CN" smtClean="0"/>
              <a:t>PC</a:t>
            </a:r>
            <a:r>
              <a:rPr lang="zh-CN" altLang="en-US" smtClean="0"/>
              <a:t>、</a:t>
            </a:r>
            <a:r>
              <a:rPr lang="zh-CN" altLang="zh-CN" smtClean="0"/>
              <a:t>若干堆栈指针</a:t>
            </a:r>
            <a:r>
              <a:rPr lang="en-US" altLang="zh-CN" smtClean="0"/>
              <a:t>SP</a:t>
            </a:r>
            <a:r>
              <a:rPr lang="zh-CN" altLang="zh-CN" smtClean="0"/>
              <a:t>寄存器和若干异常链接寄存器</a:t>
            </a:r>
            <a:r>
              <a:rPr lang="en-US" altLang="zh-CN" smtClean="0"/>
              <a:t>ELR</a:t>
            </a:r>
            <a:r>
              <a:rPr lang="zh-CN" altLang="en-US" smtClean="0"/>
              <a:t>，</a:t>
            </a:r>
            <a:r>
              <a:rPr lang="zh-CN" altLang="zh-CN" smtClean="0"/>
              <a:t>定义了一组处理状态</a:t>
            </a:r>
            <a:r>
              <a:rPr lang="en-US" altLang="zh-CN" smtClean="0"/>
              <a:t>PSTATE</a:t>
            </a:r>
            <a:r>
              <a:rPr lang="zh-CN" altLang="zh-CN" smtClean="0"/>
              <a:t>（</a:t>
            </a:r>
            <a:r>
              <a:rPr lang="en-US" altLang="zh-CN" smtClean="0"/>
              <a:t>Process state</a:t>
            </a:r>
            <a:r>
              <a:rPr lang="zh-CN" altLang="zh-CN" smtClean="0"/>
              <a:t>）参数，用于保存处理单元的状态</a:t>
            </a:r>
            <a:r>
              <a:rPr lang="zh-CN" altLang="en-US" smtClean="0"/>
              <a:t>。</a:t>
            </a:r>
            <a:endParaRPr lang="en-US" altLang="zh-CN" dirty="0"/>
          </a:p>
        </p:txBody>
      </p:sp>
    </p:spTree>
    <p:extLst>
      <p:ext uri="{BB962C8B-B14F-4D97-AF65-F5344CB8AC3E}">
        <p14:creationId xmlns:p14="http://schemas.microsoft.com/office/powerpoint/2010/main" val="25260042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ARM</a:t>
            </a:r>
            <a:r>
              <a:rPr lang="zh-CN" altLang="en-US" dirty="0" smtClean="0"/>
              <a:t>伪指令 </a:t>
            </a:r>
            <a:r>
              <a:rPr lang="en-US" altLang="zh-CN" dirty="0" smtClean="0"/>
              <a:t>(</a:t>
            </a:r>
            <a:r>
              <a:rPr lang="en-US" altLang="zh-CN" dirty="0" smtClean="0"/>
              <a:t>4)</a:t>
            </a:r>
            <a:endParaRPr lang="zh-CN" altLang="en-US" dirty="0"/>
          </a:p>
        </p:txBody>
      </p:sp>
      <p:sp>
        <p:nvSpPr>
          <p:cNvPr id="2" name="文本占位符 1"/>
          <p:cNvSpPr>
            <a:spLocks noGrp="1"/>
          </p:cNvSpPr>
          <p:nvPr>
            <p:ph type="body" sz="quarter" idx="10"/>
          </p:nvPr>
        </p:nvSpPr>
        <p:spPr/>
        <p:txBody>
          <a:bodyPr/>
          <a:lstStyle/>
          <a:p>
            <a:pPr>
              <a:lnSpc>
                <a:spcPts val="3000"/>
              </a:lnSpc>
            </a:pPr>
            <a:r>
              <a:rPr lang="en-US" altLang="zh-CN" dirty="0" smtClean="0"/>
              <a:t>MACRO </a:t>
            </a:r>
            <a:r>
              <a:rPr lang="zh-CN" altLang="en-US" dirty="0" smtClean="0"/>
              <a:t>、 </a:t>
            </a:r>
            <a:r>
              <a:rPr lang="en-US" altLang="zh-CN" dirty="0" smtClean="0"/>
              <a:t>MEND </a:t>
            </a:r>
            <a:r>
              <a:rPr lang="zh-CN" altLang="en-US" dirty="0" smtClean="0"/>
              <a:t>示例</a:t>
            </a:r>
            <a:endParaRPr lang="en-US" altLang="zh-CN" dirty="0" smtClean="0"/>
          </a:p>
          <a:p>
            <a:pPr marL="0" indent="0">
              <a:lnSpc>
                <a:spcPts val="3000"/>
              </a:lnSpc>
              <a:buNone/>
            </a:pPr>
            <a:r>
              <a:rPr lang="zh-CN" altLang="en-US" b="1" i="1" kern="0" dirty="0" smtClean="0">
                <a:solidFill>
                  <a:srgbClr val="4D4D4D"/>
                </a:solidFill>
                <a:effectLst>
                  <a:outerShdw blurRad="38100" dist="38100" dir="2700000" algn="tl">
                    <a:srgbClr val="000000">
                      <a:alpha val="43137"/>
                    </a:srgbClr>
                  </a:outerShdw>
                </a:effectLst>
                <a:cs typeface="SimSun" panose="02010600030101010101" pitchFamily="2" charset="-122"/>
              </a:rPr>
              <a:t>例如：</a:t>
            </a:r>
            <a:endParaRPr lang="en-US" altLang="zh-CN" b="1" i="1" kern="0" dirty="0" smtClean="0">
              <a:solidFill>
                <a:srgbClr val="4D4D4D"/>
              </a:solidFill>
              <a:effectLst>
                <a:outerShdw blurRad="38100" dist="38100" dir="2700000" algn="tl">
                  <a:srgbClr val="000000">
                    <a:alpha val="43137"/>
                  </a:srgbClr>
                </a:outerShdw>
              </a:effectLst>
              <a:cs typeface="SimSun" panose="02010600030101010101" pitchFamily="2" charset="-122"/>
            </a:endParaRPr>
          </a:p>
          <a:p>
            <a:pPr marL="0" indent="0">
              <a:lnSpc>
                <a:spcPts val="3000"/>
              </a:lnSpc>
              <a:buNone/>
            </a:pPr>
            <a:endParaRPr lang="zh-CN" altLang="en-US" kern="0" dirty="0" smtClean="0">
              <a:solidFill>
                <a:srgbClr val="4D4D4D"/>
              </a:solidFill>
              <a:cs typeface="SimSun" panose="02010600030101010101" pitchFamily="2" charset="-122"/>
            </a:endParaRPr>
          </a:p>
          <a:p>
            <a:pPr marL="0" indent="0">
              <a:lnSpc>
                <a:spcPts val="3000"/>
              </a:lnSpc>
              <a:buNone/>
            </a:pPr>
            <a:endParaRPr lang="en-US" altLang="zh-CN" dirty="0" smtClean="0"/>
          </a:p>
        </p:txBody>
      </p:sp>
      <p:sp>
        <p:nvSpPr>
          <p:cNvPr id="4" name="文本框 3"/>
          <p:cNvSpPr txBox="1"/>
          <p:nvPr/>
        </p:nvSpPr>
        <p:spPr>
          <a:xfrm>
            <a:off x="731839" y="2084172"/>
            <a:ext cx="10728326" cy="2308324"/>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MACRO					@</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宏定义</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CALL $Function,$dat1,$dat2		@</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宏名称为</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CALL,</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带</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3 </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个参数</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IMPORT $Function			</a:t>
            </a:r>
            <a:r>
              <a:rPr lang="en-US"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声明外部子程序 宏开始</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MOV R0,$dat1				@</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设置子程序参数</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,R0=$dat1</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MOV R1,$dat2</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BL $Function				</a:t>
            </a:r>
            <a:r>
              <a:rPr lang="en-US"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调用子程序 宏最后一句</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MEND					</a:t>
            </a:r>
            <a:r>
              <a:rPr lang="en-US"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宏定义结束</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CALL FADD1,#3,#2			</a:t>
            </a:r>
            <a:r>
              <a:rPr lang="en-US"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宏调用，后面是三个参数</a:t>
            </a:r>
            <a:endPar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Tree>
    <p:extLst>
      <p:ext uri="{BB962C8B-B14F-4D97-AF65-F5344CB8AC3E}">
        <p14:creationId xmlns:p14="http://schemas.microsoft.com/office/powerpoint/2010/main" val="3778768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ARM</a:t>
            </a:r>
            <a:r>
              <a:rPr lang="zh-CN" altLang="en-US" dirty="0" smtClean="0"/>
              <a:t>伪指令 </a:t>
            </a:r>
            <a:r>
              <a:rPr lang="en-US" altLang="zh-CN" dirty="0" smtClean="0"/>
              <a:t>(</a:t>
            </a:r>
            <a:r>
              <a:rPr lang="en-US" altLang="zh-CN" dirty="0" smtClean="0"/>
              <a:t>5)</a:t>
            </a:r>
            <a:endParaRPr lang="zh-CN" altLang="en-US" dirty="0"/>
          </a:p>
        </p:txBody>
      </p:sp>
      <p:sp>
        <p:nvSpPr>
          <p:cNvPr id="2" name="文本占位符 1"/>
          <p:cNvSpPr>
            <a:spLocks noGrp="1"/>
          </p:cNvSpPr>
          <p:nvPr>
            <p:ph type="body" sz="quarter" idx="10"/>
          </p:nvPr>
        </p:nvSpPr>
        <p:spPr/>
        <p:txBody>
          <a:bodyPr/>
          <a:lstStyle/>
          <a:p>
            <a:r>
              <a:rPr lang="zh-CN" altLang="en-US" smtClean="0"/>
              <a:t> 杂项伪操作</a:t>
            </a:r>
            <a:endParaRPr lang="en-US" altLang="zh-CN" smtClean="0"/>
          </a:p>
          <a:p>
            <a:pPr lvl="1"/>
            <a:r>
              <a:rPr lang="en-US" altLang="zh-CN" smtClean="0"/>
              <a:t>.arm		.arm			</a:t>
            </a:r>
            <a:r>
              <a:rPr lang="zh-CN" altLang="en-US" smtClean="0"/>
              <a:t>定义一下代码使用</a:t>
            </a:r>
            <a:r>
              <a:rPr lang="en-US" altLang="zh-CN" smtClean="0"/>
              <a:t>ARM</a:t>
            </a:r>
            <a:r>
              <a:rPr lang="zh-CN" altLang="en-US" smtClean="0"/>
              <a:t>指令集编译</a:t>
            </a:r>
          </a:p>
          <a:p>
            <a:pPr lvl="1"/>
            <a:r>
              <a:rPr lang="en-US" altLang="zh-CN" smtClean="0"/>
              <a:t>.thumb		.thumb			</a:t>
            </a:r>
            <a:r>
              <a:rPr lang="zh-CN" altLang="en-US" smtClean="0"/>
              <a:t>定义一下代码使用</a:t>
            </a:r>
            <a:r>
              <a:rPr lang="en-US" altLang="zh-CN" smtClean="0"/>
              <a:t>Thumb</a:t>
            </a:r>
            <a:r>
              <a:rPr lang="zh-CN" altLang="en-US" smtClean="0"/>
              <a:t>指令集编译</a:t>
            </a:r>
          </a:p>
          <a:p>
            <a:pPr lvl="1"/>
            <a:r>
              <a:rPr lang="en-US" altLang="zh-CN" smtClean="0"/>
              <a:t>.section		.section expr		</a:t>
            </a:r>
            <a:r>
              <a:rPr lang="zh-CN" altLang="en-US" smtClean="0"/>
              <a:t>定义一个段。</a:t>
            </a:r>
            <a:r>
              <a:rPr lang="en-US" altLang="zh-CN" smtClean="0"/>
              <a:t>expr</a:t>
            </a:r>
            <a:r>
              <a:rPr lang="zh-CN" altLang="en-US" smtClean="0"/>
              <a:t>可以使</a:t>
            </a:r>
            <a:r>
              <a:rPr lang="en-US" altLang="zh-CN" smtClean="0"/>
              <a:t>.text   .data.   .bss</a:t>
            </a:r>
          </a:p>
          <a:p>
            <a:pPr lvl="1"/>
            <a:r>
              <a:rPr lang="en-US" altLang="zh-CN" smtClean="0"/>
              <a:t>.text		.text {subsection}	</a:t>
            </a:r>
            <a:r>
              <a:rPr lang="zh-CN" altLang="en-US" smtClean="0"/>
              <a:t>将定义符开始的代码编译到代码段</a:t>
            </a:r>
          </a:p>
          <a:p>
            <a:pPr lvl="1"/>
            <a:r>
              <a:rPr lang="en-US" altLang="zh-CN" smtClean="0"/>
              <a:t>.data		.data {subsection}	</a:t>
            </a:r>
            <a:r>
              <a:rPr lang="zh-CN" altLang="en-US" smtClean="0"/>
              <a:t>将定义符开始的代码编译到数据段</a:t>
            </a:r>
            <a:r>
              <a:rPr lang="en-US" altLang="zh-CN" smtClean="0"/>
              <a:t>,</a:t>
            </a:r>
            <a:r>
              <a:rPr lang="zh-CN" altLang="en-US" smtClean="0"/>
              <a:t>初始化数据段</a:t>
            </a:r>
          </a:p>
          <a:p>
            <a:pPr lvl="1"/>
            <a:r>
              <a:rPr lang="en-US" altLang="zh-CN" smtClean="0"/>
              <a:t>.bss		.bss {subsection}	</a:t>
            </a:r>
            <a:r>
              <a:rPr lang="zh-CN" altLang="en-US" smtClean="0"/>
              <a:t>将变量存放到</a:t>
            </a:r>
            <a:r>
              <a:rPr lang="en-US" altLang="zh-CN" smtClean="0"/>
              <a:t>.bss</a:t>
            </a:r>
            <a:r>
              <a:rPr lang="zh-CN" altLang="en-US" smtClean="0"/>
              <a:t>段</a:t>
            </a:r>
            <a:r>
              <a:rPr lang="en-US" altLang="zh-CN" smtClean="0"/>
              <a:t>,</a:t>
            </a:r>
            <a:r>
              <a:rPr lang="zh-CN" altLang="en-US" smtClean="0"/>
              <a:t>未初始化数据段</a:t>
            </a:r>
          </a:p>
          <a:p>
            <a:pPr lvl="2"/>
            <a:endParaRPr lang="zh-CN" altLang="en-US" smtClean="0"/>
          </a:p>
          <a:p>
            <a:pPr lvl="1"/>
            <a:endParaRPr lang="en-US" altLang="zh-CN" dirty="0" smtClean="0"/>
          </a:p>
        </p:txBody>
      </p:sp>
    </p:spTree>
    <p:extLst>
      <p:ext uri="{BB962C8B-B14F-4D97-AF65-F5344CB8AC3E}">
        <p14:creationId xmlns:p14="http://schemas.microsoft.com/office/powerpoint/2010/main" val="8658171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ARM</a:t>
            </a:r>
            <a:r>
              <a:rPr lang="zh-CN" altLang="en-US" dirty="0" smtClean="0"/>
              <a:t>伪指令 </a:t>
            </a:r>
            <a:r>
              <a:rPr lang="en-US" altLang="zh-CN" dirty="0" smtClean="0"/>
              <a:t>(</a:t>
            </a:r>
            <a:r>
              <a:rPr lang="en-US" altLang="zh-CN" dirty="0" smtClean="0"/>
              <a:t>6)</a:t>
            </a:r>
            <a:endParaRPr lang="zh-CN" altLang="en-US" dirty="0"/>
          </a:p>
        </p:txBody>
      </p:sp>
      <p:sp>
        <p:nvSpPr>
          <p:cNvPr id="2" name="文本占位符 1"/>
          <p:cNvSpPr>
            <a:spLocks noGrp="1"/>
          </p:cNvSpPr>
          <p:nvPr>
            <p:ph type="body" sz="quarter" idx="10"/>
          </p:nvPr>
        </p:nvSpPr>
        <p:spPr/>
        <p:txBody>
          <a:bodyPr/>
          <a:lstStyle/>
          <a:p>
            <a:r>
              <a:rPr lang="en-US" altLang="zh-CN" dirty="0" smtClean="0"/>
              <a:t>ADR</a:t>
            </a:r>
            <a:r>
              <a:rPr lang="zh-CN" altLang="en-US" dirty="0" smtClean="0"/>
              <a:t>伪指令</a:t>
            </a:r>
          </a:p>
          <a:p>
            <a:pPr lvl="1"/>
            <a:r>
              <a:rPr lang="en-US" altLang="zh-CN" dirty="0" smtClean="0"/>
              <a:t>ADR</a:t>
            </a:r>
            <a:r>
              <a:rPr lang="zh-CN" altLang="en-US" dirty="0" smtClean="0"/>
              <a:t>伪指令为小范围地址读取伪指令，使用的相对偏移</a:t>
            </a:r>
          </a:p>
          <a:p>
            <a:pPr marL="403039" lvl="1" indent="0">
              <a:buNone/>
            </a:pPr>
            <a:r>
              <a:rPr lang="zh-CN" altLang="en-US" dirty="0" smtClean="0"/>
              <a:t>范围：当地址值是字节对齐 </a:t>
            </a:r>
            <a:r>
              <a:rPr lang="en-US" altLang="zh-CN" dirty="0" smtClean="0"/>
              <a:t>(8</a:t>
            </a:r>
            <a:r>
              <a:rPr lang="zh-CN" altLang="en-US" dirty="0" smtClean="0"/>
              <a:t>位</a:t>
            </a:r>
            <a:r>
              <a:rPr lang="en-US" altLang="zh-CN" dirty="0" smtClean="0"/>
              <a:t>) </a:t>
            </a:r>
            <a:r>
              <a:rPr lang="zh-CN" altLang="en-US" dirty="0" smtClean="0"/>
              <a:t>时，取值范围为</a:t>
            </a:r>
            <a:r>
              <a:rPr lang="en-US" altLang="zh-CN" dirty="0" smtClean="0"/>
              <a:t>-255</a:t>
            </a:r>
            <a:r>
              <a:rPr lang="zh-CN" altLang="en-US" dirty="0" smtClean="0"/>
              <a:t>～</a:t>
            </a:r>
            <a:r>
              <a:rPr lang="en-US" altLang="zh-CN" dirty="0" smtClean="0"/>
              <a:t>255</a:t>
            </a:r>
            <a:r>
              <a:rPr lang="zh-CN" altLang="en-US" dirty="0" smtClean="0"/>
              <a:t>，当地址值是字对齐 </a:t>
            </a:r>
            <a:r>
              <a:rPr lang="en-US" altLang="zh-CN" dirty="0" smtClean="0"/>
              <a:t>(32</a:t>
            </a:r>
            <a:r>
              <a:rPr lang="zh-CN" altLang="en-US" dirty="0" smtClean="0"/>
              <a:t>位</a:t>
            </a:r>
            <a:r>
              <a:rPr lang="en-US" altLang="zh-CN" dirty="0" smtClean="0"/>
              <a:t>) </a:t>
            </a:r>
            <a:r>
              <a:rPr lang="zh-CN" altLang="en-US" dirty="0" smtClean="0"/>
              <a:t>时，取值范围为</a:t>
            </a:r>
            <a:r>
              <a:rPr lang="en-US" altLang="zh-CN" dirty="0" smtClean="0"/>
              <a:t>-1020</a:t>
            </a:r>
            <a:r>
              <a:rPr lang="zh-CN" altLang="en-US" dirty="0" smtClean="0"/>
              <a:t>～</a:t>
            </a:r>
            <a:r>
              <a:rPr lang="en-US" altLang="zh-CN" dirty="0" smtClean="0"/>
              <a:t>1020</a:t>
            </a:r>
            <a:r>
              <a:rPr lang="zh-CN" altLang="en-US" dirty="0" smtClean="0"/>
              <a:t>。</a:t>
            </a:r>
            <a:endParaRPr lang="en-US" altLang="zh-CN" dirty="0" smtClean="0"/>
          </a:p>
          <a:p>
            <a:pPr lvl="1"/>
            <a:r>
              <a:rPr lang="zh-CN" altLang="en-US" dirty="0" smtClean="0"/>
              <a:t>语法格式</a:t>
            </a:r>
            <a:r>
              <a:rPr lang="en-US" altLang="zh-CN" dirty="0" smtClean="0"/>
              <a:t>:</a:t>
            </a:r>
            <a:endParaRPr lang="en-US" altLang="zh-CN" dirty="0" smtClean="0"/>
          </a:p>
        </p:txBody>
      </p:sp>
      <p:sp>
        <p:nvSpPr>
          <p:cNvPr id="5" name="文本框 4"/>
          <p:cNvSpPr txBox="1"/>
          <p:nvPr/>
        </p:nvSpPr>
        <p:spPr>
          <a:xfrm>
            <a:off x="1185949" y="3669030"/>
            <a:ext cx="10274214" cy="646331"/>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ADR{cond}   register,label</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ADR </a:t>
            </a:r>
            <a:r>
              <a:rPr lang="en-US"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 R0</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  lable</a:t>
            </a:r>
          </a:p>
        </p:txBody>
      </p:sp>
    </p:spTree>
    <p:extLst>
      <p:ext uri="{BB962C8B-B14F-4D97-AF65-F5344CB8AC3E}">
        <p14:creationId xmlns:p14="http://schemas.microsoft.com/office/powerpoint/2010/main" val="39587082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ARM</a:t>
            </a:r>
            <a:r>
              <a:rPr lang="zh-CN" altLang="en-US" dirty="0" smtClean="0"/>
              <a:t>伪指令 </a:t>
            </a:r>
            <a:r>
              <a:rPr lang="en-US" altLang="zh-CN" dirty="0" smtClean="0"/>
              <a:t>(</a:t>
            </a:r>
            <a:r>
              <a:rPr lang="en-US" altLang="zh-CN" dirty="0" smtClean="0"/>
              <a:t>7)</a:t>
            </a:r>
            <a:endParaRPr lang="zh-CN" altLang="en-US" dirty="0"/>
          </a:p>
        </p:txBody>
      </p:sp>
      <p:sp>
        <p:nvSpPr>
          <p:cNvPr id="2" name="文本占位符 1"/>
          <p:cNvSpPr>
            <a:spLocks noGrp="1"/>
          </p:cNvSpPr>
          <p:nvPr>
            <p:ph type="body" sz="quarter" idx="10"/>
          </p:nvPr>
        </p:nvSpPr>
        <p:spPr/>
        <p:txBody>
          <a:bodyPr/>
          <a:lstStyle/>
          <a:p>
            <a:r>
              <a:rPr lang="en-US" altLang="zh-CN" dirty="0"/>
              <a:t>ADRL</a:t>
            </a:r>
            <a:r>
              <a:rPr lang="zh-CN" altLang="en-US" dirty="0"/>
              <a:t>伪指令</a:t>
            </a:r>
          </a:p>
          <a:p>
            <a:pPr lvl="1"/>
            <a:r>
              <a:rPr lang="en-US" altLang="zh-CN" dirty="0"/>
              <a:t>ADRL</a:t>
            </a:r>
            <a:r>
              <a:rPr lang="zh-CN" altLang="en-US" dirty="0"/>
              <a:t>伪指令为中等范围地址读取伪指令。使用相对偏移</a:t>
            </a:r>
          </a:p>
          <a:p>
            <a:pPr marL="403039" lvl="1" indent="0">
              <a:buNone/>
            </a:pPr>
            <a:r>
              <a:rPr lang="zh-CN" altLang="en-US" dirty="0" smtClean="0"/>
              <a:t>范围</a:t>
            </a:r>
            <a:r>
              <a:rPr lang="zh-CN" altLang="en-US" dirty="0"/>
              <a:t>：当地址值是字节对齐时，取值范围为</a:t>
            </a:r>
            <a:r>
              <a:rPr lang="en-US" altLang="zh-CN" dirty="0"/>
              <a:t>-64</a:t>
            </a:r>
            <a:r>
              <a:rPr lang="zh-CN" altLang="en-US" dirty="0"/>
              <a:t>～</a:t>
            </a:r>
            <a:r>
              <a:rPr lang="en-US" altLang="zh-CN" dirty="0"/>
              <a:t>64KB</a:t>
            </a:r>
            <a:r>
              <a:rPr lang="zh-CN" altLang="en-US" dirty="0" smtClean="0"/>
              <a:t>；当</a:t>
            </a:r>
            <a:r>
              <a:rPr lang="zh-CN" altLang="en-US" dirty="0"/>
              <a:t>地址值是字对齐时，取值范围为</a:t>
            </a:r>
            <a:r>
              <a:rPr lang="en-US" altLang="zh-CN" dirty="0"/>
              <a:t>-256</a:t>
            </a:r>
            <a:r>
              <a:rPr lang="zh-CN" altLang="en-US" dirty="0"/>
              <a:t>～</a:t>
            </a:r>
            <a:r>
              <a:rPr lang="en-US" altLang="zh-CN" dirty="0" smtClean="0"/>
              <a:t>256KB</a:t>
            </a:r>
          </a:p>
          <a:p>
            <a:pPr lvl="1"/>
            <a:r>
              <a:rPr lang="zh-CN" altLang="en-US" dirty="0" smtClean="0"/>
              <a:t>语法</a:t>
            </a:r>
            <a:r>
              <a:rPr lang="zh-CN" altLang="en-US" dirty="0"/>
              <a:t>格式： </a:t>
            </a:r>
          </a:p>
          <a:p>
            <a:pPr lvl="1"/>
            <a:endParaRPr lang="zh-CN" altLang="en-US" dirty="0"/>
          </a:p>
        </p:txBody>
      </p:sp>
      <p:sp>
        <p:nvSpPr>
          <p:cNvPr id="5" name="文本框 4"/>
          <p:cNvSpPr txBox="1"/>
          <p:nvPr/>
        </p:nvSpPr>
        <p:spPr>
          <a:xfrm>
            <a:off x="1185949" y="3669030"/>
            <a:ext cx="10274214" cy="646331"/>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ADRL{cond}  register,label</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ADRL </a:t>
            </a:r>
            <a:r>
              <a:rPr lang="en-US"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 R0</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lable</a:t>
            </a:r>
          </a:p>
        </p:txBody>
      </p:sp>
    </p:spTree>
    <p:extLst>
      <p:ext uri="{BB962C8B-B14F-4D97-AF65-F5344CB8AC3E}">
        <p14:creationId xmlns:p14="http://schemas.microsoft.com/office/powerpoint/2010/main" val="9787245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ARM</a:t>
            </a:r>
            <a:r>
              <a:rPr lang="zh-CN" altLang="en-US" dirty="0" smtClean="0"/>
              <a:t>伪指令 </a:t>
            </a:r>
            <a:r>
              <a:rPr lang="en-US" altLang="zh-CN" dirty="0" smtClean="0"/>
              <a:t>(</a:t>
            </a:r>
            <a:r>
              <a:rPr lang="en-US" altLang="zh-CN" dirty="0" smtClean="0"/>
              <a:t>8)</a:t>
            </a:r>
            <a:endParaRPr lang="zh-CN" altLang="en-US" dirty="0"/>
          </a:p>
        </p:txBody>
      </p:sp>
      <p:sp>
        <p:nvSpPr>
          <p:cNvPr id="2" name="文本占位符 1"/>
          <p:cNvSpPr>
            <a:spLocks noGrp="1"/>
          </p:cNvSpPr>
          <p:nvPr>
            <p:ph type="body" sz="quarter" idx="10"/>
          </p:nvPr>
        </p:nvSpPr>
        <p:spPr/>
        <p:txBody>
          <a:bodyPr/>
          <a:lstStyle/>
          <a:p>
            <a:r>
              <a:rPr lang="en-US" altLang="zh-CN" dirty="0"/>
              <a:t>LDR</a:t>
            </a:r>
            <a:r>
              <a:rPr lang="zh-CN" altLang="en-US" dirty="0" smtClean="0"/>
              <a:t>伪指令</a:t>
            </a:r>
            <a:endParaRPr lang="en-US" altLang="zh-CN" dirty="0" smtClean="0"/>
          </a:p>
          <a:p>
            <a:pPr lvl="1"/>
            <a:r>
              <a:rPr lang="en-US" altLang="zh-CN" dirty="0"/>
              <a:t>LDR</a:t>
            </a:r>
            <a:r>
              <a:rPr lang="zh-CN" altLang="en-US" dirty="0"/>
              <a:t>伪指令装载一个</a:t>
            </a:r>
            <a:r>
              <a:rPr lang="en-US" altLang="zh-CN" dirty="0"/>
              <a:t>32</a:t>
            </a:r>
            <a:r>
              <a:rPr lang="zh-CN" altLang="en-US" dirty="0"/>
              <a:t>位的常数和一个地址到寄存器</a:t>
            </a:r>
          </a:p>
          <a:p>
            <a:pPr lvl="1"/>
            <a:r>
              <a:rPr lang="zh-CN" altLang="en-US" dirty="0" smtClean="0"/>
              <a:t>语法</a:t>
            </a:r>
            <a:r>
              <a:rPr lang="zh-CN" altLang="en-US" dirty="0"/>
              <a:t>格式： </a:t>
            </a:r>
          </a:p>
        </p:txBody>
      </p:sp>
      <p:sp>
        <p:nvSpPr>
          <p:cNvPr id="5" name="文本框 4"/>
          <p:cNvSpPr txBox="1"/>
          <p:nvPr/>
        </p:nvSpPr>
        <p:spPr>
          <a:xfrm>
            <a:off x="1185950" y="2782669"/>
            <a:ext cx="10274214" cy="646331"/>
          </a:xfrm>
          <a:prstGeom prst="rect">
            <a:avLst/>
          </a:prstGeom>
          <a:solidFill>
            <a:schemeClr val="bg1">
              <a:lumMod val="85000"/>
            </a:schemeClr>
          </a:solidFill>
        </p:spPr>
        <p:txBody>
          <a:bodyPr wrap="square" rtlCol="0">
            <a:spAutoFit/>
          </a:bodyPr>
          <a:lstStyle/>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LDR{cond}  register,=[expr|label-expr]</a:t>
            </a:r>
          </a:p>
          <a:p>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LDR    R0</a:t>
            </a:r>
            <a:r>
              <a:rPr lang="zh-CN" altLang="en-US"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=0XFFFF0000</a:t>
            </a:r>
          </a:p>
        </p:txBody>
      </p:sp>
    </p:spTree>
    <p:extLst>
      <p:ext uri="{BB962C8B-B14F-4D97-AF65-F5344CB8AC3E}">
        <p14:creationId xmlns:p14="http://schemas.microsoft.com/office/powerpoint/2010/main" val="36752871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3"/>
          <p:cNvSpPr>
            <a:spLocks noGrp="1"/>
          </p:cNvSpPr>
          <p:nvPr>
            <p:ph type="body" sz="quarter" idx="10"/>
          </p:nvPr>
        </p:nvSpPr>
        <p:spPr/>
        <p:txBody>
          <a:bodyPr/>
          <a:lstStyle/>
          <a:p>
            <a:r>
              <a:rPr lang="zh-CN" altLang="en-US" dirty="0" smtClean="0">
                <a:solidFill>
                  <a:schemeClr val="bg1">
                    <a:lumMod val="65000"/>
                  </a:schemeClr>
                </a:solidFill>
              </a:rPr>
              <a:t>基于</a:t>
            </a:r>
            <a:r>
              <a:rPr lang="en-US" altLang="zh-CN" dirty="0" smtClean="0">
                <a:solidFill>
                  <a:schemeClr val="bg1">
                    <a:lumMod val="65000"/>
                  </a:schemeClr>
                </a:solidFill>
              </a:rPr>
              <a:t>ARMv8</a:t>
            </a:r>
            <a:r>
              <a:rPr lang="zh-CN" altLang="en-US" dirty="0" smtClean="0">
                <a:solidFill>
                  <a:schemeClr val="bg1">
                    <a:lumMod val="65000"/>
                  </a:schemeClr>
                </a:solidFill>
              </a:rPr>
              <a:t>架构的处理器体系结构</a:t>
            </a:r>
            <a:endParaRPr lang="en-US" altLang="zh-CN" dirty="0" smtClean="0">
              <a:solidFill>
                <a:schemeClr val="bg1">
                  <a:lumMod val="65000"/>
                </a:schemeClr>
              </a:solidFill>
            </a:endParaRPr>
          </a:p>
          <a:p>
            <a:r>
              <a:rPr lang="zh-CN" altLang="en-US" dirty="0" smtClean="0">
                <a:solidFill>
                  <a:schemeClr val="bg1">
                    <a:lumMod val="65000"/>
                  </a:schemeClr>
                </a:solidFill>
                <a:sym typeface="+mn-lt"/>
              </a:rPr>
              <a:t>基于</a:t>
            </a:r>
            <a:r>
              <a:rPr lang="en-US" altLang="zh-CN" dirty="0" smtClean="0">
                <a:solidFill>
                  <a:schemeClr val="bg1">
                    <a:lumMod val="65000"/>
                  </a:schemeClr>
                </a:solidFill>
                <a:sym typeface="+mn-lt"/>
              </a:rPr>
              <a:t>ARMv8</a:t>
            </a:r>
            <a:r>
              <a:rPr lang="zh-CN" altLang="en-US" dirty="0" smtClean="0">
                <a:solidFill>
                  <a:schemeClr val="bg1">
                    <a:lumMod val="65000"/>
                  </a:schemeClr>
                </a:solidFill>
                <a:sym typeface="+mn-lt"/>
              </a:rPr>
              <a:t>架构的鲲鹏处理器</a:t>
            </a:r>
            <a:endParaRPr lang="en-US" altLang="zh-CN" dirty="0" smtClean="0">
              <a:solidFill>
                <a:schemeClr val="bg1">
                  <a:lumMod val="65000"/>
                </a:schemeClr>
              </a:solidFill>
              <a:sym typeface="+mn-lt"/>
            </a:endParaRPr>
          </a:p>
          <a:p>
            <a:r>
              <a:rPr lang="en-US" altLang="zh-CN" dirty="0" smtClean="0">
                <a:solidFill>
                  <a:schemeClr val="bg1">
                    <a:lumMod val="65000"/>
                  </a:schemeClr>
                </a:solidFill>
              </a:rPr>
              <a:t>ARM</a:t>
            </a:r>
            <a:r>
              <a:rPr lang="zh-CN" altLang="en-US" dirty="0" smtClean="0">
                <a:solidFill>
                  <a:schemeClr val="bg1">
                    <a:lumMod val="65000"/>
                  </a:schemeClr>
                </a:solidFill>
              </a:rPr>
              <a:t>寻址方式</a:t>
            </a:r>
            <a:endParaRPr lang="en-US" altLang="zh-CN" dirty="0" smtClean="0">
              <a:solidFill>
                <a:schemeClr val="bg1">
                  <a:lumMod val="65000"/>
                </a:schemeClr>
              </a:solidFill>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指令集</a:t>
            </a:r>
            <a:endParaRPr lang="en-US" altLang="zh-CN" dirty="0" smtClean="0">
              <a:solidFill>
                <a:schemeClr val="bg1">
                  <a:lumMod val="65000"/>
                </a:schemeClr>
              </a:solidFill>
              <a:sym typeface="+mn-lt"/>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伪指令</a:t>
            </a:r>
            <a:endParaRPr lang="en-US" altLang="zh-CN" dirty="0" smtClean="0">
              <a:solidFill>
                <a:schemeClr val="bg1">
                  <a:lumMod val="65000"/>
                </a:schemeClr>
              </a:solidFill>
              <a:sym typeface="+mn-lt"/>
            </a:endParaRPr>
          </a:p>
          <a:p>
            <a:r>
              <a:rPr lang="en-US" altLang="zh-CN" b="1" dirty="0" smtClean="0">
                <a:sym typeface="+mn-lt"/>
              </a:rPr>
              <a:t>ARM</a:t>
            </a:r>
            <a:r>
              <a:rPr lang="zh-CN" altLang="en-US" b="1" dirty="0" smtClean="0">
                <a:sym typeface="+mn-lt"/>
              </a:rPr>
              <a:t>汇编语言程序结构</a:t>
            </a:r>
            <a:endParaRPr lang="en-US" altLang="zh-CN" b="1" dirty="0" smtClean="0">
              <a:sym typeface="+mn-lt"/>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编译与调试工具</a:t>
            </a:r>
            <a:endParaRPr lang="en-US" altLang="zh-CN" dirty="0">
              <a:solidFill>
                <a:schemeClr val="bg1">
                  <a:lumMod val="65000"/>
                </a:schemeClr>
              </a:solidFill>
              <a:sym typeface="+mn-lt"/>
            </a:endParaRPr>
          </a:p>
        </p:txBody>
      </p:sp>
    </p:spTree>
    <p:extLst>
      <p:ext uri="{BB962C8B-B14F-4D97-AF65-F5344CB8AC3E}">
        <p14:creationId xmlns:p14="http://schemas.microsoft.com/office/powerpoint/2010/main" val="39621656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汇编语言程序</a:t>
            </a:r>
            <a:r>
              <a:rPr lang="zh-CN" altLang="en-US" dirty="0" smtClean="0"/>
              <a:t>结构 </a:t>
            </a:r>
            <a:r>
              <a:rPr lang="en-US" altLang="zh-CN" dirty="0" smtClean="0"/>
              <a:t>(</a:t>
            </a:r>
            <a:r>
              <a:rPr lang="en-US" altLang="zh-CN" dirty="0" smtClean="0"/>
              <a:t>1)</a:t>
            </a:r>
            <a:endParaRPr lang="zh-CN" altLang="en-US" dirty="0"/>
          </a:p>
        </p:txBody>
      </p:sp>
      <p:sp>
        <p:nvSpPr>
          <p:cNvPr id="2" name="文本占位符 1"/>
          <p:cNvSpPr>
            <a:spLocks noGrp="1"/>
          </p:cNvSpPr>
          <p:nvPr>
            <p:ph type="body" sz="quarter" idx="10"/>
          </p:nvPr>
        </p:nvSpPr>
        <p:spPr/>
        <p:txBody>
          <a:bodyPr/>
          <a:lstStyle/>
          <a:p>
            <a:r>
              <a:rPr lang="zh-CN" altLang="en-US" smtClean="0"/>
              <a:t>顺序结构</a:t>
            </a:r>
            <a:endParaRPr lang="en-US" altLang="zh-CN" smtClean="0"/>
          </a:p>
          <a:p>
            <a:r>
              <a:rPr lang="zh-CN" altLang="en-US" smtClean="0"/>
              <a:t>分支结构</a:t>
            </a:r>
            <a:endParaRPr lang="en-US" altLang="zh-CN" smtClean="0"/>
          </a:p>
          <a:p>
            <a:pPr lvl="1"/>
            <a:r>
              <a:rPr lang="zh-CN" altLang="en-US" smtClean="0"/>
              <a:t>双分支结构</a:t>
            </a:r>
            <a:endParaRPr lang="en-US" altLang="zh-CN" smtClean="0"/>
          </a:p>
          <a:p>
            <a:pPr lvl="1"/>
            <a:r>
              <a:rPr lang="zh-CN" altLang="en-US" smtClean="0"/>
              <a:t>多分支结构</a:t>
            </a:r>
            <a:endParaRPr lang="en-US" altLang="zh-CN" smtClean="0"/>
          </a:p>
          <a:p>
            <a:r>
              <a:rPr lang="zh-CN" altLang="en-US" smtClean="0"/>
              <a:t>循环结构</a:t>
            </a:r>
            <a:endParaRPr lang="en-US" altLang="zh-CN" smtClean="0"/>
          </a:p>
          <a:p>
            <a:r>
              <a:rPr lang="zh-CN" altLang="en-US" smtClean="0"/>
              <a:t>子程序</a:t>
            </a:r>
            <a:endParaRPr lang="zh-CN" altLang="en-US" dirty="0"/>
          </a:p>
        </p:txBody>
      </p:sp>
    </p:spTree>
    <p:extLst>
      <p:ext uri="{BB962C8B-B14F-4D97-AF65-F5344CB8AC3E}">
        <p14:creationId xmlns:p14="http://schemas.microsoft.com/office/powerpoint/2010/main" val="15767469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汇编语言程序</a:t>
            </a:r>
            <a:r>
              <a:rPr lang="zh-CN" altLang="en-US" dirty="0" smtClean="0"/>
              <a:t>结构 </a:t>
            </a:r>
            <a:r>
              <a:rPr lang="en-US" altLang="zh-CN" dirty="0" smtClean="0"/>
              <a:t>(</a:t>
            </a:r>
            <a:r>
              <a:rPr lang="en-US" altLang="zh-CN" dirty="0"/>
              <a:t>2)</a:t>
            </a:r>
            <a:endParaRPr lang="zh-CN" altLang="en-US" dirty="0"/>
          </a:p>
        </p:txBody>
      </p:sp>
      <p:sp>
        <p:nvSpPr>
          <p:cNvPr id="2" name="文本占位符 1"/>
          <p:cNvSpPr>
            <a:spLocks noGrp="1"/>
          </p:cNvSpPr>
          <p:nvPr>
            <p:ph type="body" sz="quarter" idx="10"/>
          </p:nvPr>
        </p:nvSpPr>
        <p:spPr/>
        <p:txBody>
          <a:bodyPr/>
          <a:lstStyle/>
          <a:p>
            <a:r>
              <a:rPr lang="zh-CN" altLang="en-US" dirty="0" smtClean="0"/>
              <a:t>顺序结构</a:t>
            </a:r>
            <a:endParaRPr lang="en-US" altLang="zh-CN" dirty="0" smtClean="0"/>
          </a:p>
          <a:p>
            <a:pPr marL="401637" lvl="1" indent="0">
              <a:buNone/>
            </a:pPr>
            <a:r>
              <a:rPr lang="zh-CN" altLang="zh-CN" dirty="0"/>
              <a:t>顺序结构程序是最简单的也是最基本的一种程序结构形式。这种结构的程序有程序的开头顺序的执行直到程序结束为止，执行过程中没有任何分支</a:t>
            </a:r>
            <a:r>
              <a:rPr lang="zh-CN" altLang="zh-CN" dirty="0" smtClean="0"/>
              <a:t>。</a:t>
            </a:r>
            <a:endParaRPr lang="en-US" altLang="zh-CN" dirty="0" smtClean="0"/>
          </a:p>
        </p:txBody>
      </p:sp>
    </p:spTree>
    <p:extLst>
      <p:ext uri="{BB962C8B-B14F-4D97-AF65-F5344CB8AC3E}">
        <p14:creationId xmlns:p14="http://schemas.microsoft.com/office/powerpoint/2010/main" val="15441843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汇编语言程序</a:t>
            </a:r>
            <a:r>
              <a:rPr lang="zh-CN" altLang="en-US" dirty="0" smtClean="0"/>
              <a:t>结构 </a:t>
            </a:r>
            <a:r>
              <a:rPr lang="en-US" altLang="zh-CN" dirty="0" smtClean="0"/>
              <a:t>(</a:t>
            </a:r>
            <a:r>
              <a:rPr lang="en-US" altLang="zh-CN" dirty="0"/>
              <a:t>3)</a:t>
            </a:r>
            <a:endParaRPr lang="zh-CN" altLang="en-US" dirty="0"/>
          </a:p>
        </p:txBody>
      </p:sp>
      <p:sp>
        <p:nvSpPr>
          <p:cNvPr id="2" name="文本占位符 1"/>
          <p:cNvSpPr>
            <a:spLocks noGrp="1"/>
          </p:cNvSpPr>
          <p:nvPr>
            <p:ph type="body" sz="quarter" idx="10"/>
          </p:nvPr>
        </p:nvSpPr>
        <p:spPr/>
        <p:txBody>
          <a:bodyPr/>
          <a:lstStyle/>
          <a:p>
            <a:r>
              <a:rPr lang="zh-CN" altLang="en-US" dirty="0" smtClean="0"/>
              <a:t>分支结构</a:t>
            </a:r>
            <a:endParaRPr lang="en-US" altLang="zh-CN" dirty="0" smtClean="0"/>
          </a:p>
          <a:p>
            <a:pPr marL="401637" lvl="1" indent="0">
              <a:buNone/>
            </a:pPr>
            <a:r>
              <a:rPr lang="zh-CN" altLang="en-US" dirty="0"/>
              <a:t>可以事先把各种可能出现的情况和处理的方法写在程序里，然后由计算机自动做出判断，并跳转或调用相应的程序处理</a:t>
            </a:r>
            <a:r>
              <a:rPr lang="zh-CN" altLang="en-US" dirty="0" smtClean="0"/>
              <a:t>。特点</a:t>
            </a:r>
            <a:r>
              <a:rPr lang="zh-CN" altLang="en-US" dirty="0"/>
              <a:t>是</a:t>
            </a:r>
            <a:r>
              <a:rPr lang="zh-CN" altLang="en-US" dirty="0" smtClean="0"/>
              <a:t>：</a:t>
            </a:r>
            <a:r>
              <a:rPr lang="zh-CN" altLang="en-US" dirty="0"/>
              <a:t>其运行方向是向前的，再确定的条件下，只能执行多个分支中的一个分支。</a:t>
            </a:r>
          </a:p>
          <a:p>
            <a:pPr marL="401637" lvl="1" indent="0">
              <a:buNone/>
            </a:pPr>
            <a:r>
              <a:rPr lang="zh-CN" altLang="en-US" dirty="0"/>
              <a:t>分支结构的</a:t>
            </a:r>
            <a:r>
              <a:rPr lang="zh-CN" altLang="en-US" dirty="0" smtClean="0"/>
              <a:t>分类：</a:t>
            </a:r>
            <a:endParaRPr lang="zh-CN" altLang="en-US" dirty="0"/>
          </a:p>
          <a:p>
            <a:pPr lvl="1"/>
            <a:r>
              <a:rPr lang="zh-CN" altLang="en-US" dirty="0" smtClean="0"/>
              <a:t>双分支结构</a:t>
            </a:r>
            <a:endParaRPr lang="en-US" altLang="zh-CN" dirty="0" smtClean="0"/>
          </a:p>
          <a:p>
            <a:pPr lvl="1"/>
            <a:r>
              <a:rPr lang="zh-CN" altLang="en-US" dirty="0"/>
              <a:t>多</a:t>
            </a:r>
            <a:r>
              <a:rPr lang="zh-CN" altLang="en-US" dirty="0" smtClean="0"/>
              <a:t>分支结构</a:t>
            </a:r>
            <a:endParaRPr lang="en-US" altLang="zh-CN" dirty="0" smtClean="0"/>
          </a:p>
        </p:txBody>
      </p:sp>
      <p:pic>
        <p:nvPicPr>
          <p:cNvPr id="4" name="图片 3"/>
          <p:cNvPicPr/>
          <p:nvPr/>
        </p:nvPicPr>
        <p:blipFill rotWithShape="1">
          <a:blip r:embed="rId2">
            <a:extLst>
              <a:ext uri="{28A0092B-C50C-407E-A947-70E740481C1C}">
                <a14:useLocalDpi xmlns:a14="http://schemas.microsoft.com/office/drawing/2010/main" val="0"/>
              </a:ext>
            </a:extLst>
          </a:blip>
          <a:srcRect t="13623"/>
          <a:stretch/>
        </p:blipFill>
        <p:spPr>
          <a:xfrm>
            <a:off x="4691844" y="2960948"/>
            <a:ext cx="4824536" cy="2808524"/>
          </a:xfrm>
          <a:prstGeom prst="rect">
            <a:avLst/>
          </a:prstGeom>
        </p:spPr>
      </p:pic>
    </p:spTree>
    <p:extLst>
      <p:ext uri="{BB962C8B-B14F-4D97-AF65-F5344CB8AC3E}">
        <p14:creationId xmlns:p14="http://schemas.microsoft.com/office/powerpoint/2010/main" val="33861600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汇编语言程序</a:t>
            </a:r>
            <a:r>
              <a:rPr lang="zh-CN" altLang="en-US" dirty="0" smtClean="0"/>
              <a:t>结构 </a:t>
            </a:r>
            <a:r>
              <a:rPr lang="en-US" altLang="zh-CN" dirty="0" smtClean="0"/>
              <a:t>(4)</a:t>
            </a:r>
            <a:endParaRPr lang="zh-CN" altLang="en-US" dirty="0"/>
          </a:p>
        </p:txBody>
      </p:sp>
      <p:sp>
        <p:nvSpPr>
          <p:cNvPr id="2" name="文本占位符 1"/>
          <p:cNvSpPr>
            <a:spLocks noGrp="1"/>
          </p:cNvSpPr>
          <p:nvPr>
            <p:ph type="body" sz="quarter" idx="10"/>
          </p:nvPr>
        </p:nvSpPr>
        <p:spPr/>
        <p:txBody>
          <a:bodyPr/>
          <a:lstStyle/>
          <a:p>
            <a:pPr>
              <a:lnSpc>
                <a:spcPts val="2200"/>
              </a:lnSpc>
              <a:spcBef>
                <a:spcPts val="0"/>
              </a:spcBef>
            </a:pPr>
            <a:r>
              <a:rPr lang="zh-CN" altLang="zh-CN" sz="2000" dirty="0"/>
              <a:t>条件跳转</a:t>
            </a:r>
            <a:r>
              <a:rPr lang="zh-CN" altLang="en-US" sz="2000" dirty="0" smtClean="0"/>
              <a:t>示例</a:t>
            </a:r>
            <a:endParaRPr lang="en-US" altLang="zh-CN" sz="2000" dirty="0" smtClean="0"/>
          </a:p>
          <a:p>
            <a:pPr marL="0" indent="0">
              <a:lnSpc>
                <a:spcPts val="2200"/>
              </a:lnSpc>
              <a:spcBef>
                <a:spcPts val="0"/>
              </a:spcBef>
              <a:buNone/>
            </a:pPr>
            <a:endParaRPr lang="zh-CN" altLang="zh-CN" b="1" i="1" kern="0" dirty="0">
              <a:solidFill>
                <a:srgbClr val="4D4D4D"/>
              </a:solidFill>
              <a:effectLst>
                <a:outerShdw blurRad="38100" dist="38100" dir="2700000" algn="tl">
                  <a:srgbClr val="000000">
                    <a:alpha val="43137"/>
                  </a:srgbClr>
                </a:outerShdw>
              </a:effectLst>
              <a:cs typeface="SimSun" panose="02010600030101010101" pitchFamily="2" charset="-122"/>
            </a:endParaRPr>
          </a:p>
        </p:txBody>
      </p:sp>
      <p:sp>
        <p:nvSpPr>
          <p:cNvPr id="5" name="文本框 4"/>
          <p:cNvSpPr txBox="1"/>
          <p:nvPr/>
        </p:nvSpPr>
        <p:spPr>
          <a:xfrm>
            <a:off x="731838" y="1525400"/>
            <a:ext cx="10728326" cy="4670509"/>
          </a:xfrm>
          <a:prstGeom prst="rect">
            <a:avLst/>
          </a:prstGeom>
          <a:solidFill>
            <a:schemeClr val="bg1">
              <a:lumMod val="85000"/>
            </a:schemeClr>
          </a:solidFill>
        </p:spPr>
        <p:txBody>
          <a:bodyPr wrap="square" rtlCol="0">
            <a:spAutoFit/>
          </a:bodyPr>
          <a:lstStyle/>
          <a:p>
            <a:pPr>
              <a:lnSpc>
                <a:spcPts val="2100"/>
              </a:lnSpc>
            </a:pP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AREA </a:t>
            </a:r>
            <a:r>
              <a:rPr lang="en-US" altLang="zh-CN" i="1" kern="0" dirty="0" err="1">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Example,CODE,READONLY</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		@</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声明代码段</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Example</a:t>
            </a:r>
            <a:endPar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a:p>
            <a:pPr>
              <a:lnSpc>
                <a:spcPts val="2100"/>
              </a:lnSpc>
            </a:pP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ENTRY					</a:t>
            </a:r>
            <a:r>
              <a:rPr lang="en-US"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程序入口</a:t>
            </a:r>
          </a:p>
          <a:p>
            <a:pPr>
              <a:lnSpc>
                <a:spcPts val="2100"/>
              </a:lnSpc>
            </a:pP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Start</a:t>
            </a:r>
          </a:p>
          <a:p>
            <a:pPr>
              <a:lnSpc>
                <a:spcPts val="2100"/>
              </a:lnSpc>
            </a:pP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MOV  R0,#2				</a:t>
            </a:r>
            <a:r>
              <a:rPr lang="en-US"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将</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R0</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赋初值</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2</a:t>
            </a:r>
          </a:p>
          <a:p>
            <a:pPr>
              <a:lnSpc>
                <a:spcPts val="2100"/>
              </a:lnSpc>
            </a:pP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MOV  R1,#5				</a:t>
            </a:r>
            <a:r>
              <a:rPr lang="en-US"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将</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R1</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赋初值</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5</a:t>
            </a:r>
          </a:p>
          <a:p>
            <a:pPr>
              <a:lnSpc>
                <a:spcPts val="2100"/>
              </a:lnSpc>
            </a:pP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ADD  R5,R0,R1				@</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将</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R0</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和</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R1</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内的值相加并存入</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R5</a:t>
            </a:r>
          </a:p>
          <a:p>
            <a:pPr>
              <a:lnSpc>
                <a:spcPts val="2100"/>
              </a:lnSpc>
            </a:pP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CMP  R5,#10 </a:t>
            </a:r>
          </a:p>
          <a:p>
            <a:pPr>
              <a:lnSpc>
                <a:spcPts val="2100"/>
              </a:lnSpc>
            </a:pP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BEQ  DOEQUAL				@</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若</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R5</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为</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10</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，则跳转到</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DOEQUAL</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标签处</a:t>
            </a:r>
            <a:endPar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a:p>
            <a:pPr>
              <a:lnSpc>
                <a:spcPts val="2100"/>
              </a:lnSpc>
            </a:pP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WAIT</a:t>
            </a:r>
          </a:p>
          <a:p>
            <a:pPr>
              <a:lnSpc>
                <a:spcPts val="2100"/>
              </a:lnSpc>
            </a:pP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CMP  R0,R1</a:t>
            </a:r>
          </a:p>
          <a:p>
            <a:pPr>
              <a:lnSpc>
                <a:spcPts val="2100"/>
              </a:lnSpc>
            </a:pP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ADDHI R2,R0,#10			</a:t>
            </a:r>
            <a:r>
              <a:rPr lang="en-US"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若</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R0 &gt;R1 </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则</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R2=R0+10</a:t>
            </a:r>
          </a:p>
          <a:p>
            <a:pPr>
              <a:lnSpc>
                <a:spcPts val="2100"/>
              </a:lnSpc>
            </a:pP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ADDLS R2,R1,#5				@</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若</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R1&lt;=R2 </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则</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R2=R1+5</a:t>
            </a:r>
          </a:p>
          <a:p>
            <a:pPr>
              <a:lnSpc>
                <a:spcPts val="2100"/>
              </a:lnSpc>
            </a:pP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DOEQUAL</a:t>
            </a:r>
          </a:p>
          <a:p>
            <a:pPr>
              <a:lnSpc>
                <a:spcPts val="2100"/>
              </a:lnSpc>
            </a:pP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ANDS R1,R1,#0x80			</a:t>
            </a:r>
            <a:r>
              <a:rPr lang="en-US"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R1=R1&amp; 0x80,</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并设置相应标志位</a:t>
            </a:r>
            <a:endPar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a:p>
            <a:pPr>
              <a:lnSpc>
                <a:spcPts val="2100"/>
              </a:lnSpc>
            </a:pP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BNE  WAIT				</a:t>
            </a:r>
            <a:r>
              <a:rPr lang="en-US"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若</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R1 </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的</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d7</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位为</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1</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则跳转到</a:t>
            </a: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WAIT</a:t>
            </a:r>
            <a:r>
              <a:rPr lang="zh-CN"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标签</a:t>
            </a:r>
            <a:endPar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a:p>
            <a:pPr>
              <a:lnSpc>
                <a:spcPts val="2100"/>
              </a:lnSpc>
            </a:pP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OVER</a:t>
            </a:r>
          </a:p>
          <a:p>
            <a:pPr>
              <a:lnSpc>
                <a:spcPts val="2100"/>
              </a:lnSpc>
            </a:pPr>
            <a:r>
              <a:rPr lang="en-US"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END</a:t>
            </a:r>
          </a:p>
        </p:txBody>
      </p:sp>
    </p:spTree>
    <p:extLst>
      <p:ext uri="{BB962C8B-B14F-4D97-AF65-F5344CB8AC3E}">
        <p14:creationId xmlns:p14="http://schemas.microsoft.com/office/powerpoint/2010/main" val="3587212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a:t>
            </a:r>
            <a:r>
              <a:rPr lang="en-US" altLang="zh-CN" smtClean="0"/>
              <a:t>ARMv8</a:t>
            </a:r>
            <a:r>
              <a:rPr lang="zh-CN" altLang="en-US" smtClean="0"/>
              <a:t>架构的处理器体系结构</a:t>
            </a:r>
            <a:endParaRPr lang="zh-CN" altLang="en-US" dirty="0"/>
          </a:p>
        </p:txBody>
      </p:sp>
      <p:sp>
        <p:nvSpPr>
          <p:cNvPr id="4" name="文本占位符 3"/>
          <p:cNvSpPr>
            <a:spLocks noGrp="1"/>
          </p:cNvSpPr>
          <p:nvPr>
            <p:ph type="body" sz="quarter" idx="10"/>
          </p:nvPr>
        </p:nvSpPr>
        <p:spPr/>
        <p:txBody>
          <a:bodyPr/>
          <a:lstStyle/>
          <a:p>
            <a:r>
              <a:rPr lang="en-US" altLang="zh-CN" smtClean="0"/>
              <a:t>ARMv8-A</a:t>
            </a:r>
            <a:r>
              <a:rPr lang="zh-CN" altLang="zh-CN" smtClean="0"/>
              <a:t>的执行状态</a:t>
            </a:r>
            <a:r>
              <a:rPr lang="zh-CN" altLang="en-US" smtClean="0"/>
              <a:t>：</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3486626317"/>
              </p:ext>
            </p:extLst>
          </p:nvPr>
        </p:nvGraphicFramePr>
        <p:xfrm>
          <a:off x="731838" y="1661944"/>
          <a:ext cx="10728325" cy="4317300"/>
        </p:xfrm>
        <a:graphic>
          <a:graphicData uri="http://schemas.openxmlformats.org/drawingml/2006/table">
            <a:tbl>
              <a:tblPr>
                <a:tableStyleId>{F5AB1C69-6EDB-4FF4-983F-18BD219EF322}</a:tableStyleId>
              </a:tblPr>
              <a:tblGrid>
                <a:gridCol w="2074648"/>
                <a:gridCol w="8653677"/>
              </a:tblGrid>
              <a:tr h="253275">
                <a:tc>
                  <a:txBody>
                    <a:bodyPr/>
                    <a:lstStyle/>
                    <a:p>
                      <a:pPr algn="ctr"/>
                      <a:r>
                        <a:rPr lang="en-US" sz="1800" baseline="0" dirty="0">
                          <a:solidFill>
                            <a:schemeClr val="bg1"/>
                          </a:solidFill>
                          <a:effectLst/>
                          <a:latin typeface="Huawei Sans" panose="020C0503030203020204" pitchFamily="34" charset="0"/>
                          <a:ea typeface="方正兰亭黑简体" panose="02000000000000000000" pitchFamily="2" charset="-122"/>
                        </a:rPr>
                        <a:t>Execution State</a:t>
                      </a:r>
                    </a:p>
                  </a:txBody>
                  <a:tcPr marL="48195" marR="48195" marT="27540" marB="27540" anchor="ctr">
                    <a:solidFill>
                      <a:srgbClr val="00B0F0"/>
                    </a:solidFill>
                  </a:tcPr>
                </a:tc>
                <a:tc>
                  <a:txBody>
                    <a:bodyPr/>
                    <a:lstStyle/>
                    <a:p>
                      <a:pPr algn="ctr"/>
                      <a:r>
                        <a:rPr lang="en-US" sz="1800" baseline="0" dirty="0">
                          <a:solidFill>
                            <a:schemeClr val="bg1"/>
                          </a:solidFill>
                          <a:effectLst/>
                          <a:latin typeface="Huawei Sans" panose="020C0503030203020204" pitchFamily="34" charset="0"/>
                          <a:ea typeface="方正兰亭黑简体" panose="02000000000000000000" pitchFamily="2" charset="-122"/>
                        </a:rPr>
                        <a:t>Note</a:t>
                      </a:r>
                    </a:p>
                  </a:txBody>
                  <a:tcPr marL="48195" marR="48195" marT="27540" marB="27540" anchor="ctr">
                    <a:solidFill>
                      <a:srgbClr val="00B0F0"/>
                    </a:solidFill>
                  </a:tcPr>
                </a:tc>
              </a:tr>
              <a:tr h="332325">
                <a:tc rowSpan="6">
                  <a:txBody>
                    <a:bodyPr/>
                    <a:lstStyle/>
                    <a:p>
                      <a:pPr algn="ctr"/>
                      <a:r>
                        <a:rPr lang="en-US" sz="1400" baseline="0" dirty="0" smtClean="0">
                          <a:effectLst/>
                          <a:latin typeface="Huawei Sans" panose="020C0503030203020204" pitchFamily="34" charset="0"/>
                          <a:ea typeface="方正兰亭黑简体" panose="02000000000000000000" pitchFamily="2" charset="-122"/>
                        </a:rPr>
                        <a:t>AArch32</a:t>
                      </a:r>
                      <a:endParaRPr 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48195" marR="48195" marT="27540" marB="27540" anchor="ctr">
                    <a:solidFill>
                      <a:schemeClr val="accent1">
                        <a:lumMod val="40000"/>
                        <a:lumOff val="60000"/>
                      </a:schemeClr>
                    </a:solidFill>
                  </a:tcPr>
                </a:tc>
                <a:tc>
                  <a:txBody>
                    <a:bodyPr/>
                    <a:lstStyle/>
                    <a:p>
                      <a:r>
                        <a:rPr lang="zh-CN" altLang="en-US" sz="1400" baseline="0" dirty="0">
                          <a:effectLst/>
                          <a:latin typeface="Huawei Sans" panose="020C0503030203020204" pitchFamily="34" charset="0"/>
                          <a:ea typeface="方正兰亭黑简体" panose="02000000000000000000" pitchFamily="2" charset="-122"/>
                        </a:rPr>
                        <a:t>提供</a:t>
                      </a:r>
                      <a:r>
                        <a:rPr lang="en-US" altLang="zh-CN" sz="1400" baseline="0" dirty="0">
                          <a:effectLst/>
                          <a:latin typeface="Huawei Sans" panose="020C0503030203020204" pitchFamily="34" charset="0"/>
                          <a:ea typeface="方正兰亭黑简体" panose="02000000000000000000" pitchFamily="2" charset="-122"/>
                        </a:rPr>
                        <a:t>13</a:t>
                      </a:r>
                      <a:r>
                        <a:rPr lang="zh-CN" altLang="en-US" sz="1400" baseline="0" dirty="0">
                          <a:effectLst/>
                          <a:latin typeface="Huawei Sans" panose="020C0503030203020204" pitchFamily="34" charset="0"/>
                          <a:ea typeface="方正兰亭黑简体" panose="02000000000000000000" pitchFamily="2" charset="-122"/>
                        </a:rPr>
                        <a:t>个</a:t>
                      </a:r>
                      <a:r>
                        <a:rPr lang="en-US" altLang="zh-CN" sz="1400" baseline="0" dirty="0">
                          <a:effectLst/>
                          <a:latin typeface="Huawei Sans" panose="020C0503030203020204" pitchFamily="34" charset="0"/>
                          <a:ea typeface="方正兰亭黑简体" panose="02000000000000000000" pitchFamily="2" charset="-122"/>
                        </a:rPr>
                        <a:t>32</a:t>
                      </a:r>
                      <a:r>
                        <a:rPr lang="en-US" sz="1400" baseline="0" dirty="0">
                          <a:effectLst/>
                          <a:latin typeface="Huawei Sans" panose="020C0503030203020204" pitchFamily="34" charset="0"/>
                          <a:ea typeface="方正兰亭黑简体" panose="02000000000000000000" pitchFamily="2" charset="-122"/>
                        </a:rPr>
                        <a:t>bit</a:t>
                      </a:r>
                      <a:r>
                        <a:rPr lang="zh-CN" altLang="en-US" sz="1400" baseline="0" dirty="0">
                          <a:effectLst/>
                          <a:latin typeface="Huawei Sans" panose="020C0503030203020204" pitchFamily="34" charset="0"/>
                          <a:ea typeface="方正兰亭黑简体" panose="02000000000000000000" pitchFamily="2" charset="-122"/>
                        </a:rPr>
                        <a:t>通用寄存器</a:t>
                      </a:r>
                      <a:r>
                        <a:rPr lang="en-US" sz="1400" baseline="0" dirty="0">
                          <a:effectLst/>
                          <a:latin typeface="Huawei Sans" panose="020C0503030203020204" pitchFamily="34" charset="0"/>
                          <a:ea typeface="方正兰亭黑简体" panose="02000000000000000000" pitchFamily="2" charset="-122"/>
                        </a:rPr>
                        <a:t>R0-R12，</a:t>
                      </a:r>
                      <a:r>
                        <a:rPr lang="zh-CN" altLang="en-US" sz="1400" baseline="0" dirty="0">
                          <a:effectLst/>
                          <a:latin typeface="Huawei Sans" panose="020C0503030203020204" pitchFamily="34" charset="0"/>
                          <a:ea typeface="方正兰亭黑简体" panose="02000000000000000000" pitchFamily="2" charset="-122"/>
                        </a:rPr>
                        <a:t>一个</a:t>
                      </a:r>
                      <a:r>
                        <a:rPr lang="en-US" altLang="zh-CN" sz="1400" baseline="0" dirty="0">
                          <a:effectLst/>
                          <a:latin typeface="Huawei Sans" panose="020C0503030203020204" pitchFamily="34" charset="0"/>
                          <a:ea typeface="方正兰亭黑简体" panose="02000000000000000000" pitchFamily="2" charset="-122"/>
                        </a:rPr>
                        <a:t>32</a:t>
                      </a:r>
                      <a:r>
                        <a:rPr lang="en-US" sz="1400" baseline="0" dirty="0">
                          <a:effectLst/>
                          <a:latin typeface="Huawei Sans" panose="020C0503030203020204" pitchFamily="34" charset="0"/>
                          <a:ea typeface="方正兰亭黑简体" panose="02000000000000000000" pitchFamily="2" charset="-122"/>
                        </a:rPr>
                        <a:t>bit PC</a:t>
                      </a:r>
                      <a:r>
                        <a:rPr lang="zh-CN" altLang="en-US" sz="1400" baseline="0" dirty="0">
                          <a:effectLst/>
                          <a:latin typeface="Huawei Sans" panose="020C0503030203020204" pitchFamily="34" charset="0"/>
                          <a:ea typeface="方正兰亭黑简体" panose="02000000000000000000" pitchFamily="2" charset="-122"/>
                        </a:rPr>
                        <a:t>指针 </a:t>
                      </a:r>
                      <a:r>
                        <a:rPr lang="en-US" altLang="zh-CN" sz="1400" baseline="0" dirty="0">
                          <a:effectLst/>
                          <a:latin typeface="Huawei Sans" panose="020C0503030203020204" pitchFamily="34" charset="0"/>
                          <a:ea typeface="方正兰亭黑简体" panose="02000000000000000000" pitchFamily="2" charset="-122"/>
                        </a:rPr>
                        <a:t>(</a:t>
                      </a:r>
                      <a:r>
                        <a:rPr lang="en-US" sz="1400" baseline="0" dirty="0">
                          <a:effectLst/>
                          <a:latin typeface="Huawei Sans" panose="020C0503030203020204" pitchFamily="34" charset="0"/>
                          <a:ea typeface="方正兰亭黑简体" panose="02000000000000000000" pitchFamily="2" charset="-122"/>
                        </a:rPr>
                        <a:t>R15)、</a:t>
                      </a:r>
                      <a:r>
                        <a:rPr lang="zh-CN" altLang="en-US" sz="1400" baseline="0" dirty="0">
                          <a:effectLst/>
                          <a:latin typeface="Huawei Sans" panose="020C0503030203020204" pitchFamily="34" charset="0"/>
                          <a:ea typeface="方正兰亭黑简体" panose="02000000000000000000" pitchFamily="2" charset="-122"/>
                        </a:rPr>
                        <a:t>堆栈指针</a:t>
                      </a:r>
                      <a:r>
                        <a:rPr lang="en-US" sz="1400" baseline="0" dirty="0">
                          <a:effectLst/>
                          <a:latin typeface="Huawei Sans" panose="020C0503030203020204" pitchFamily="34" charset="0"/>
                          <a:ea typeface="方正兰亭黑简体" panose="02000000000000000000" pitchFamily="2" charset="-122"/>
                        </a:rPr>
                        <a:t>SP (R13)、</a:t>
                      </a:r>
                      <a:r>
                        <a:rPr lang="zh-CN" altLang="en-US" sz="1400" baseline="0" dirty="0">
                          <a:effectLst/>
                          <a:latin typeface="Huawei Sans" panose="020C0503030203020204" pitchFamily="34" charset="0"/>
                          <a:ea typeface="方正兰亭黑简体" panose="02000000000000000000" pitchFamily="2" charset="-122"/>
                        </a:rPr>
                        <a:t>链接寄存器</a:t>
                      </a:r>
                      <a:r>
                        <a:rPr lang="en-US" sz="1400" baseline="0" dirty="0">
                          <a:effectLst/>
                          <a:latin typeface="Huawei Sans" panose="020C0503030203020204" pitchFamily="34" charset="0"/>
                          <a:ea typeface="方正兰亭黑简体" panose="02000000000000000000" pitchFamily="2" charset="-122"/>
                        </a:rPr>
                        <a:t>LR (R14)</a:t>
                      </a:r>
                      <a:endParaRPr 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48195" marR="48195" marT="27540" marB="27540" anchor="ctr">
                    <a:noFill/>
                  </a:tcPr>
                </a:tc>
              </a:tr>
              <a:tr h="332325">
                <a:tc vMerge="1">
                  <a:txBody>
                    <a:bodyPr/>
                    <a:lstStyle/>
                    <a:p>
                      <a:endParaRPr lang="zh-CN" altLang="en-US"/>
                    </a:p>
                  </a:txBody>
                  <a:tcPr/>
                </a:tc>
                <a:tc>
                  <a:txBody>
                    <a:bodyPr/>
                    <a:lstStyle/>
                    <a:p>
                      <a:r>
                        <a:rPr lang="zh-CN" altLang="en-US" sz="1400" baseline="0" dirty="0">
                          <a:effectLst/>
                          <a:latin typeface="Huawei Sans" panose="020C0503030203020204" pitchFamily="34" charset="0"/>
                          <a:ea typeface="方正兰亭黑简体" panose="02000000000000000000" pitchFamily="2" charset="-122"/>
                        </a:rPr>
                        <a:t>提供一个</a:t>
                      </a:r>
                      <a:r>
                        <a:rPr lang="en-US" altLang="zh-CN" sz="1400" baseline="0" dirty="0">
                          <a:effectLst/>
                          <a:latin typeface="Huawei Sans" panose="020C0503030203020204" pitchFamily="34" charset="0"/>
                          <a:ea typeface="方正兰亭黑简体" panose="02000000000000000000" pitchFamily="2" charset="-122"/>
                        </a:rPr>
                        <a:t>32</a:t>
                      </a:r>
                      <a:r>
                        <a:rPr lang="en-US" sz="1400" baseline="0" dirty="0">
                          <a:effectLst/>
                          <a:latin typeface="Huawei Sans" panose="020C0503030203020204" pitchFamily="34" charset="0"/>
                          <a:ea typeface="方正兰亭黑简体" panose="02000000000000000000" pitchFamily="2" charset="-122"/>
                        </a:rPr>
                        <a:t>bit</a:t>
                      </a:r>
                      <a:r>
                        <a:rPr lang="zh-CN" altLang="en-US" sz="1400" baseline="0" dirty="0">
                          <a:effectLst/>
                          <a:latin typeface="Huawei Sans" panose="020C0503030203020204" pitchFamily="34" charset="0"/>
                          <a:ea typeface="方正兰亭黑简体" panose="02000000000000000000" pitchFamily="2" charset="-122"/>
                        </a:rPr>
                        <a:t>异常链接寄存器</a:t>
                      </a:r>
                      <a:r>
                        <a:rPr lang="en-US" sz="1400" baseline="0" dirty="0">
                          <a:effectLst/>
                          <a:latin typeface="Huawei Sans" panose="020C0503030203020204" pitchFamily="34" charset="0"/>
                          <a:ea typeface="方正兰亭黑简体" panose="02000000000000000000" pitchFamily="2" charset="-122"/>
                        </a:rPr>
                        <a:t>ELR, </a:t>
                      </a:r>
                      <a:r>
                        <a:rPr lang="zh-CN" altLang="en-US" sz="1400" baseline="0" dirty="0">
                          <a:effectLst/>
                          <a:latin typeface="Huawei Sans" panose="020C0503030203020204" pitchFamily="34" charset="0"/>
                          <a:ea typeface="方正兰亭黑简体" panose="02000000000000000000" pitchFamily="2" charset="-122"/>
                        </a:rPr>
                        <a:t>用于</a:t>
                      </a:r>
                      <a:r>
                        <a:rPr lang="en-US" sz="1400" baseline="0" dirty="0">
                          <a:effectLst/>
                          <a:latin typeface="Huawei Sans" panose="020C0503030203020204" pitchFamily="34" charset="0"/>
                          <a:ea typeface="方正兰亭黑简体" panose="02000000000000000000" pitchFamily="2" charset="-122"/>
                        </a:rPr>
                        <a:t>Hyp mode</a:t>
                      </a:r>
                      <a:r>
                        <a:rPr lang="zh-CN" altLang="en-US" sz="1400" baseline="0" dirty="0">
                          <a:effectLst/>
                          <a:latin typeface="Huawei Sans" panose="020C0503030203020204" pitchFamily="34" charset="0"/>
                          <a:ea typeface="方正兰亭黑简体" panose="02000000000000000000" pitchFamily="2" charset="-122"/>
                        </a:rPr>
                        <a:t>下的异常返回</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48195" marR="48195" marT="27540" marB="27540" anchor="ctr">
                    <a:solidFill>
                      <a:schemeClr val="accent1">
                        <a:lumMod val="40000"/>
                        <a:lumOff val="60000"/>
                      </a:schemeClr>
                    </a:solidFill>
                  </a:tcPr>
                </a:tc>
              </a:tr>
              <a:tr h="332325">
                <a:tc vMerge="1">
                  <a:txBody>
                    <a:bodyPr/>
                    <a:lstStyle/>
                    <a:p>
                      <a:endParaRPr lang="zh-CN" altLang="en-US"/>
                    </a:p>
                  </a:txBody>
                  <a:tcPr/>
                </a:tc>
                <a:tc>
                  <a:txBody>
                    <a:bodyPr/>
                    <a:lstStyle/>
                    <a:p>
                      <a:r>
                        <a:rPr lang="zh-CN" altLang="en-US" sz="1400" baseline="0" dirty="0">
                          <a:effectLst/>
                          <a:latin typeface="Huawei Sans" panose="020C0503030203020204" pitchFamily="34" charset="0"/>
                          <a:ea typeface="方正兰亭黑简体" panose="02000000000000000000" pitchFamily="2" charset="-122"/>
                        </a:rPr>
                        <a:t>提供</a:t>
                      </a:r>
                      <a:r>
                        <a:rPr lang="en-US" altLang="zh-CN" sz="1400" baseline="0" dirty="0">
                          <a:effectLst/>
                          <a:latin typeface="Huawei Sans" panose="020C0503030203020204" pitchFamily="34" charset="0"/>
                          <a:ea typeface="方正兰亭黑简体" panose="02000000000000000000" pitchFamily="2" charset="-122"/>
                        </a:rPr>
                        <a:t>32</a:t>
                      </a:r>
                      <a:r>
                        <a:rPr lang="zh-CN" altLang="en-US" sz="1400" baseline="0" dirty="0">
                          <a:effectLst/>
                          <a:latin typeface="Huawei Sans" panose="020C0503030203020204" pitchFamily="34" charset="0"/>
                          <a:ea typeface="方正兰亭黑简体" panose="02000000000000000000" pitchFamily="2" charset="-122"/>
                        </a:rPr>
                        <a:t>个</a:t>
                      </a:r>
                      <a:r>
                        <a:rPr lang="en-US" altLang="zh-CN" sz="1400" baseline="0" dirty="0">
                          <a:effectLst/>
                          <a:latin typeface="Huawei Sans" panose="020C0503030203020204" pitchFamily="34" charset="0"/>
                          <a:ea typeface="方正兰亭黑简体" panose="02000000000000000000" pitchFamily="2" charset="-122"/>
                        </a:rPr>
                        <a:t>64</a:t>
                      </a:r>
                      <a:r>
                        <a:rPr lang="en-US" sz="1400" baseline="0" dirty="0">
                          <a:effectLst/>
                          <a:latin typeface="Huawei Sans" panose="020C0503030203020204" pitchFamily="34" charset="0"/>
                          <a:ea typeface="方正兰亭黑简体" panose="02000000000000000000" pitchFamily="2" charset="-122"/>
                        </a:rPr>
                        <a:t>bit SIMD</a:t>
                      </a:r>
                      <a:r>
                        <a:rPr lang="zh-CN" altLang="en-US" sz="1400" baseline="0" dirty="0">
                          <a:effectLst/>
                          <a:latin typeface="Huawei Sans" panose="020C0503030203020204" pitchFamily="34" charset="0"/>
                          <a:ea typeface="方正兰亭黑简体" panose="02000000000000000000" pitchFamily="2" charset="-122"/>
                        </a:rPr>
                        <a:t>向量和标量</a:t>
                      </a:r>
                      <a:r>
                        <a:rPr lang="en-US" sz="1400" baseline="0" dirty="0">
                          <a:effectLst/>
                          <a:latin typeface="Huawei Sans" panose="020C0503030203020204" pitchFamily="34" charset="0"/>
                          <a:ea typeface="方正兰亭黑简体" panose="02000000000000000000" pitchFamily="2" charset="-122"/>
                        </a:rPr>
                        <a:t>floating-point</a:t>
                      </a:r>
                      <a:r>
                        <a:rPr lang="zh-CN" altLang="en-US" sz="1400" baseline="0" dirty="0">
                          <a:effectLst/>
                          <a:latin typeface="Huawei Sans" panose="020C0503030203020204" pitchFamily="34" charset="0"/>
                          <a:ea typeface="方正兰亭黑简体" panose="02000000000000000000" pitchFamily="2" charset="-122"/>
                        </a:rPr>
                        <a:t>支持</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48195" marR="48195" marT="27540" marB="27540" anchor="ctr">
                    <a:noFill/>
                  </a:tcPr>
                </a:tc>
              </a:tr>
              <a:tr h="332325">
                <a:tc vMerge="1">
                  <a:txBody>
                    <a:bodyPr/>
                    <a:lstStyle/>
                    <a:p>
                      <a:endParaRPr lang="zh-CN" altLang="en-US"/>
                    </a:p>
                  </a:txBody>
                  <a:tcPr/>
                </a:tc>
                <a:tc>
                  <a:txBody>
                    <a:bodyPr/>
                    <a:lstStyle/>
                    <a:p>
                      <a:r>
                        <a:rPr lang="zh-CN" altLang="en-US" sz="1400" baseline="0" dirty="0">
                          <a:effectLst/>
                          <a:latin typeface="Huawei Sans" panose="020C0503030203020204" pitchFamily="34" charset="0"/>
                          <a:ea typeface="方正兰亭黑简体" panose="02000000000000000000" pitchFamily="2" charset="-122"/>
                        </a:rPr>
                        <a:t>提供两个指令集</a:t>
                      </a:r>
                      <a:r>
                        <a:rPr lang="en-US" sz="1400" baseline="0" dirty="0">
                          <a:effectLst/>
                          <a:latin typeface="Huawei Sans" panose="020C0503030203020204" pitchFamily="34" charset="0"/>
                          <a:ea typeface="方正兰亭黑简体" panose="02000000000000000000" pitchFamily="2" charset="-122"/>
                        </a:rPr>
                        <a:t>A32（32bit）、T32（16/32bit）</a:t>
                      </a:r>
                      <a:endParaRPr 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48195" marR="48195" marT="27540" marB="27540" anchor="ctr">
                    <a:solidFill>
                      <a:schemeClr val="accent1">
                        <a:lumMod val="40000"/>
                        <a:lumOff val="60000"/>
                      </a:schemeClr>
                    </a:solidFill>
                  </a:tcPr>
                </a:tc>
              </a:tr>
              <a:tr h="332325">
                <a:tc vMerge="1">
                  <a:txBody>
                    <a:bodyPr/>
                    <a:lstStyle/>
                    <a:p>
                      <a:endParaRPr lang="zh-CN" altLang="en-US"/>
                    </a:p>
                  </a:txBody>
                  <a:tcPr/>
                </a:tc>
                <a:tc>
                  <a:txBody>
                    <a:bodyPr/>
                    <a:lstStyle/>
                    <a:p>
                      <a:r>
                        <a:rPr lang="zh-CN" altLang="en-US" sz="1400" baseline="0" dirty="0">
                          <a:effectLst/>
                          <a:latin typeface="Huawei Sans" panose="020C0503030203020204" pitchFamily="34" charset="0"/>
                          <a:ea typeface="方正兰亭黑简体" panose="02000000000000000000" pitchFamily="2" charset="-122"/>
                        </a:rPr>
                        <a:t>兼容</a:t>
                      </a:r>
                      <a:r>
                        <a:rPr lang="en-US" sz="1400" baseline="0" dirty="0">
                          <a:effectLst/>
                          <a:latin typeface="Huawei Sans" panose="020C0503030203020204" pitchFamily="34" charset="0"/>
                          <a:ea typeface="方正兰亭黑简体" panose="02000000000000000000" pitchFamily="2" charset="-122"/>
                        </a:rPr>
                        <a:t>ARMv7</a:t>
                      </a:r>
                      <a:r>
                        <a:rPr lang="zh-CN" altLang="en-US" sz="1400" baseline="0" dirty="0">
                          <a:effectLst/>
                          <a:latin typeface="Huawei Sans" panose="020C0503030203020204" pitchFamily="34" charset="0"/>
                          <a:ea typeface="方正兰亭黑简体" panose="02000000000000000000" pitchFamily="2" charset="-122"/>
                        </a:rPr>
                        <a:t>的异常模型</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48195" marR="48195" marT="27540" marB="27540" anchor="ctr">
                    <a:noFill/>
                  </a:tcPr>
                </a:tc>
              </a:tr>
              <a:tr h="332325">
                <a:tc vMerge="1">
                  <a:txBody>
                    <a:bodyPr/>
                    <a:lstStyle/>
                    <a:p>
                      <a:endParaRPr lang="zh-CN" altLang="en-US"/>
                    </a:p>
                  </a:txBody>
                  <a:tcPr/>
                </a:tc>
                <a:tc>
                  <a:txBody>
                    <a:bodyPr/>
                    <a:lstStyle/>
                    <a:p>
                      <a:r>
                        <a:rPr lang="zh-CN" altLang="en-US" sz="1400" baseline="0" dirty="0">
                          <a:effectLst/>
                          <a:latin typeface="Huawei Sans" panose="020C0503030203020204" pitchFamily="34" charset="0"/>
                          <a:ea typeface="方正兰亭黑简体" panose="02000000000000000000" pitchFamily="2" charset="-122"/>
                        </a:rPr>
                        <a:t>协处理器只支持</a:t>
                      </a:r>
                      <a:r>
                        <a:rPr lang="en-US" sz="1400" baseline="0" dirty="0">
                          <a:effectLst/>
                          <a:latin typeface="Huawei Sans" panose="020C0503030203020204" pitchFamily="34" charset="0"/>
                          <a:ea typeface="方正兰亭黑简体" panose="02000000000000000000" pitchFamily="2" charset="-122"/>
                        </a:rPr>
                        <a:t>CP10\CP11\CP14\CP15</a:t>
                      </a:r>
                      <a:endParaRPr 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48195" marR="48195" marT="27540" marB="27540" anchor="ctr">
                    <a:solidFill>
                      <a:schemeClr val="accent1">
                        <a:lumMod val="40000"/>
                        <a:lumOff val="60000"/>
                      </a:schemeClr>
                    </a:solidFill>
                  </a:tcPr>
                </a:tc>
              </a:tr>
              <a:tr h="332325">
                <a:tc rowSpan="6">
                  <a:txBody>
                    <a:bodyPr/>
                    <a:lstStyle/>
                    <a:p>
                      <a:pPr algn="ctr"/>
                      <a:r>
                        <a:rPr lang="en-US" sz="1400" baseline="0" dirty="0" smtClean="0">
                          <a:effectLst/>
                          <a:latin typeface="Huawei Sans" panose="020C0503030203020204" pitchFamily="34" charset="0"/>
                          <a:ea typeface="方正兰亭黑简体" panose="02000000000000000000" pitchFamily="2" charset="-122"/>
                        </a:rPr>
                        <a:t>AArch64</a:t>
                      </a:r>
                      <a:endParaRPr 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48195" marR="48195" marT="27540" marB="27540" anchor="ctr">
                    <a:solidFill>
                      <a:schemeClr val="accent1">
                        <a:lumMod val="40000"/>
                        <a:lumOff val="60000"/>
                      </a:schemeClr>
                    </a:solidFill>
                  </a:tcPr>
                </a:tc>
                <a:tc>
                  <a:txBody>
                    <a:bodyPr/>
                    <a:lstStyle/>
                    <a:p>
                      <a:r>
                        <a:rPr lang="zh-CN" altLang="en-US" sz="1400" baseline="0" dirty="0">
                          <a:effectLst/>
                          <a:latin typeface="Huawei Sans" panose="020C0503030203020204" pitchFamily="34" charset="0"/>
                          <a:ea typeface="方正兰亭黑简体" panose="02000000000000000000" pitchFamily="2" charset="-122"/>
                        </a:rPr>
                        <a:t>提供</a:t>
                      </a:r>
                      <a:r>
                        <a:rPr lang="en-US" altLang="zh-CN" sz="1400" baseline="0" dirty="0">
                          <a:effectLst/>
                          <a:latin typeface="Huawei Sans" panose="020C0503030203020204" pitchFamily="34" charset="0"/>
                          <a:ea typeface="方正兰亭黑简体" panose="02000000000000000000" pitchFamily="2" charset="-122"/>
                        </a:rPr>
                        <a:t>31</a:t>
                      </a:r>
                      <a:r>
                        <a:rPr lang="zh-CN" altLang="en-US" sz="1400" baseline="0" dirty="0">
                          <a:effectLst/>
                          <a:latin typeface="Huawei Sans" panose="020C0503030203020204" pitchFamily="34" charset="0"/>
                          <a:ea typeface="方正兰亭黑简体" panose="02000000000000000000" pitchFamily="2" charset="-122"/>
                        </a:rPr>
                        <a:t>个</a:t>
                      </a:r>
                      <a:r>
                        <a:rPr lang="en-US" altLang="zh-CN" sz="1400" baseline="0" dirty="0">
                          <a:effectLst/>
                          <a:latin typeface="Huawei Sans" panose="020C0503030203020204" pitchFamily="34" charset="0"/>
                          <a:ea typeface="方正兰亭黑简体" panose="02000000000000000000" pitchFamily="2" charset="-122"/>
                        </a:rPr>
                        <a:t>64</a:t>
                      </a:r>
                      <a:r>
                        <a:rPr lang="en-US" sz="1400" baseline="0" dirty="0">
                          <a:effectLst/>
                          <a:latin typeface="Huawei Sans" panose="020C0503030203020204" pitchFamily="34" charset="0"/>
                          <a:ea typeface="方正兰亭黑简体" panose="02000000000000000000" pitchFamily="2" charset="-122"/>
                        </a:rPr>
                        <a:t>bit</a:t>
                      </a:r>
                      <a:r>
                        <a:rPr lang="zh-CN" altLang="en-US" sz="1400" baseline="0" dirty="0">
                          <a:effectLst/>
                          <a:latin typeface="Huawei Sans" panose="020C0503030203020204" pitchFamily="34" charset="0"/>
                          <a:ea typeface="方正兰亭黑简体" panose="02000000000000000000" pitchFamily="2" charset="-122"/>
                        </a:rPr>
                        <a:t>通用寄存器</a:t>
                      </a:r>
                      <a:r>
                        <a:rPr lang="en-US" sz="1400" baseline="0" dirty="0">
                          <a:effectLst/>
                          <a:latin typeface="Huawei Sans" panose="020C0503030203020204" pitchFamily="34" charset="0"/>
                          <a:ea typeface="方正兰亭黑简体" panose="02000000000000000000" pitchFamily="2" charset="-122"/>
                        </a:rPr>
                        <a:t>X0-X30（W0-W30），</a:t>
                      </a:r>
                      <a:r>
                        <a:rPr lang="zh-CN" altLang="en-US" sz="1400" baseline="0" dirty="0">
                          <a:effectLst/>
                          <a:latin typeface="Huawei Sans" panose="020C0503030203020204" pitchFamily="34" charset="0"/>
                          <a:ea typeface="方正兰亭黑简体" panose="02000000000000000000" pitchFamily="2" charset="-122"/>
                        </a:rPr>
                        <a:t>其中</a:t>
                      </a:r>
                      <a:r>
                        <a:rPr lang="en-US" sz="1400" baseline="0" dirty="0">
                          <a:effectLst/>
                          <a:latin typeface="Huawei Sans" panose="020C0503030203020204" pitchFamily="34" charset="0"/>
                          <a:ea typeface="方正兰亭黑简体" panose="02000000000000000000" pitchFamily="2" charset="-122"/>
                        </a:rPr>
                        <a:t>X30</a:t>
                      </a:r>
                      <a:r>
                        <a:rPr lang="zh-CN" altLang="en-US" sz="1400" baseline="0" dirty="0">
                          <a:effectLst/>
                          <a:latin typeface="Huawei Sans" panose="020C0503030203020204" pitchFamily="34" charset="0"/>
                          <a:ea typeface="方正兰亭黑简体" panose="02000000000000000000" pitchFamily="2" charset="-122"/>
                        </a:rPr>
                        <a:t>是程序链接寄存器</a:t>
                      </a:r>
                      <a:r>
                        <a:rPr lang="en-US" sz="1400" baseline="0" dirty="0">
                          <a:effectLst/>
                          <a:latin typeface="Huawei Sans" panose="020C0503030203020204" pitchFamily="34" charset="0"/>
                          <a:ea typeface="方正兰亭黑简体" panose="02000000000000000000" pitchFamily="2" charset="-122"/>
                        </a:rPr>
                        <a:t>LR</a:t>
                      </a:r>
                      <a:endParaRPr 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48195" marR="48195" marT="27540" marB="27540" anchor="ctr">
                    <a:noFill/>
                  </a:tcPr>
                </a:tc>
              </a:tr>
              <a:tr h="332325">
                <a:tc vMerge="1">
                  <a:txBody>
                    <a:bodyPr/>
                    <a:lstStyle/>
                    <a:p>
                      <a:endParaRPr lang="zh-CN" altLang="en-US"/>
                    </a:p>
                  </a:txBody>
                  <a:tcPr/>
                </a:tc>
                <a:tc>
                  <a:txBody>
                    <a:bodyPr/>
                    <a:lstStyle/>
                    <a:p>
                      <a:r>
                        <a:rPr lang="zh-CN" altLang="en-US" sz="1400" baseline="0" dirty="0">
                          <a:effectLst/>
                          <a:latin typeface="Huawei Sans" panose="020C0503030203020204" pitchFamily="34" charset="0"/>
                          <a:ea typeface="方正兰亭黑简体" panose="02000000000000000000" pitchFamily="2" charset="-122"/>
                        </a:rPr>
                        <a:t>提供一个</a:t>
                      </a:r>
                      <a:r>
                        <a:rPr lang="en-US" altLang="zh-CN" sz="1400" baseline="0" dirty="0">
                          <a:effectLst/>
                          <a:latin typeface="Huawei Sans" panose="020C0503030203020204" pitchFamily="34" charset="0"/>
                          <a:ea typeface="方正兰亭黑简体" panose="02000000000000000000" pitchFamily="2" charset="-122"/>
                        </a:rPr>
                        <a:t>64bit PC</a:t>
                      </a:r>
                      <a:r>
                        <a:rPr lang="zh-CN" altLang="en-US" sz="1400" baseline="0" dirty="0">
                          <a:effectLst/>
                          <a:latin typeface="Huawei Sans" panose="020C0503030203020204" pitchFamily="34" charset="0"/>
                          <a:ea typeface="方正兰亭黑简体" panose="02000000000000000000" pitchFamily="2" charset="-122"/>
                        </a:rPr>
                        <a:t>指针、堆栈指针</a:t>
                      </a:r>
                      <a:r>
                        <a:rPr lang="en-US" altLang="zh-CN" sz="1400" baseline="0" dirty="0">
                          <a:effectLst/>
                          <a:latin typeface="Huawei Sans" panose="020C0503030203020204" pitchFamily="34" charset="0"/>
                          <a:ea typeface="方正兰亭黑简体" panose="02000000000000000000" pitchFamily="2" charset="-122"/>
                        </a:rPr>
                        <a:t>SPx </a:t>
                      </a:r>
                      <a:r>
                        <a:rPr lang="zh-CN" altLang="en-US" sz="1400" baseline="0" dirty="0">
                          <a:effectLst/>
                          <a:latin typeface="Huawei Sans" panose="020C0503030203020204" pitchFamily="34" charset="0"/>
                          <a:ea typeface="方正兰亭黑简体" panose="02000000000000000000" pitchFamily="2" charset="-122"/>
                        </a:rPr>
                        <a:t>、异常链接寄存器</a:t>
                      </a:r>
                      <a:r>
                        <a:rPr lang="en-US" altLang="zh-CN" sz="1400" baseline="0" dirty="0">
                          <a:effectLst/>
                          <a:latin typeface="Huawei Sans" panose="020C0503030203020204" pitchFamily="34" charset="0"/>
                          <a:ea typeface="方正兰亭黑简体" panose="02000000000000000000" pitchFamily="2" charset="-122"/>
                        </a:rPr>
                        <a:t>ELRx</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48195" marR="48195" marT="27540" marB="27540" anchor="ctr">
                    <a:solidFill>
                      <a:schemeClr val="accent1">
                        <a:lumMod val="40000"/>
                        <a:lumOff val="60000"/>
                      </a:schemeClr>
                    </a:solidFill>
                  </a:tcPr>
                </a:tc>
              </a:tr>
              <a:tr h="332325">
                <a:tc vMerge="1">
                  <a:txBody>
                    <a:bodyPr/>
                    <a:lstStyle/>
                    <a:p>
                      <a:endParaRPr lang="zh-CN" altLang="en-US"/>
                    </a:p>
                  </a:txBody>
                  <a:tcPr/>
                </a:tc>
                <a:tc>
                  <a:txBody>
                    <a:bodyPr/>
                    <a:lstStyle/>
                    <a:p>
                      <a:r>
                        <a:rPr lang="zh-CN" altLang="en-US" sz="1400" baseline="0" dirty="0">
                          <a:effectLst/>
                          <a:latin typeface="Huawei Sans" panose="020C0503030203020204" pitchFamily="34" charset="0"/>
                          <a:ea typeface="方正兰亭黑简体" panose="02000000000000000000" pitchFamily="2" charset="-122"/>
                        </a:rPr>
                        <a:t>提供</a:t>
                      </a:r>
                      <a:r>
                        <a:rPr lang="en-US" altLang="zh-CN" sz="1400" baseline="0" dirty="0">
                          <a:effectLst/>
                          <a:latin typeface="Huawei Sans" panose="020C0503030203020204" pitchFamily="34" charset="0"/>
                          <a:ea typeface="方正兰亭黑简体" panose="02000000000000000000" pitchFamily="2" charset="-122"/>
                        </a:rPr>
                        <a:t>32</a:t>
                      </a:r>
                      <a:r>
                        <a:rPr lang="zh-CN" altLang="en-US" sz="1400" baseline="0" dirty="0">
                          <a:effectLst/>
                          <a:latin typeface="Huawei Sans" panose="020C0503030203020204" pitchFamily="34" charset="0"/>
                          <a:ea typeface="方正兰亭黑简体" panose="02000000000000000000" pitchFamily="2" charset="-122"/>
                        </a:rPr>
                        <a:t>个</a:t>
                      </a:r>
                      <a:r>
                        <a:rPr lang="en-US" altLang="zh-CN" sz="1400" baseline="0" dirty="0">
                          <a:effectLst/>
                          <a:latin typeface="Huawei Sans" panose="020C0503030203020204" pitchFamily="34" charset="0"/>
                          <a:ea typeface="方正兰亭黑简体" panose="02000000000000000000" pitchFamily="2" charset="-122"/>
                        </a:rPr>
                        <a:t>128</a:t>
                      </a:r>
                      <a:r>
                        <a:rPr lang="en-US" sz="1400" baseline="0" dirty="0">
                          <a:effectLst/>
                          <a:latin typeface="Huawei Sans" panose="020C0503030203020204" pitchFamily="34" charset="0"/>
                          <a:ea typeface="方正兰亭黑简体" panose="02000000000000000000" pitchFamily="2" charset="-122"/>
                        </a:rPr>
                        <a:t>bit SIMD</a:t>
                      </a:r>
                      <a:r>
                        <a:rPr lang="zh-CN" altLang="en-US" sz="1400" baseline="0" dirty="0">
                          <a:effectLst/>
                          <a:latin typeface="Huawei Sans" panose="020C0503030203020204" pitchFamily="34" charset="0"/>
                          <a:ea typeface="方正兰亭黑简体" panose="02000000000000000000" pitchFamily="2" charset="-122"/>
                        </a:rPr>
                        <a:t>向量和标量</a:t>
                      </a:r>
                      <a:r>
                        <a:rPr lang="en-US" sz="1400" baseline="0" dirty="0">
                          <a:effectLst/>
                          <a:latin typeface="Huawei Sans" panose="020C0503030203020204" pitchFamily="34" charset="0"/>
                          <a:ea typeface="方正兰亭黑简体" panose="02000000000000000000" pitchFamily="2" charset="-122"/>
                        </a:rPr>
                        <a:t>floating-point</a:t>
                      </a:r>
                      <a:r>
                        <a:rPr lang="zh-CN" altLang="en-US" sz="1400" baseline="0" dirty="0">
                          <a:effectLst/>
                          <a:latin typeface="Huawei Sans" panose="020C0503030203020204" pitchFamily="34" charset="0"/>
                          <a:ea typeface="方正兰亭黑简体" panose="02000000000000000000" pitchFamily="2" charset="-122"/>
                        </a:rPr>
                        <a:t>支持</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48195" marR="48195" marT="27540" marB="27540" anchor="ctr">
                    <a:noFill/>
                  </a:tcPr>
                </a:tc>
              </a:tr>
              <a:tr h="332325">
                <a:tc vMerge="1">
                  <a:txBody>
                    <a:bodyPr/>
                    <a:lstStyle/>
                    <a:p>
                      <a:endParaRPr lang="zh-CN" altLang="en-US"/>
                    </a:p>
                  </a:txBody>
                  <a:tcPr/>
                </a:tc>
                <a:tc>
                  <a:txBody>
                    <a:bodyPr/>
                    <a:lstStyle/>
                    <a:p>
                      <a:r>
                        <a:rPr lang="zh-CN" altLang="en-US" sz="1400" baseline="0" dirty="0">
                          <a:effectLst/>
                          <a:latin typeface="Huawei Sans" panose="020C0503030203020204" pitchFamily="34" charset="0"/>
                          <a:ea typeface="方正兰亭黑简体" panose="02000000000000000000" pitchFamily="2" charset="-122"/>
                        </a:rPr>
                        <a:t>定义</a:t>
                      </a:r>
                      <a:r>
                        <a:rPr lang="en-US" altLang="zh-CN" sz="1400" baseline="0" dirty="0">
                          <a:effectLst/>
                          <a:latin typeface="Huawei Sans" panose="020C0503030203020204" pitchFamily="34" charset="0"/>
                          <a:ea typeface="方正兰亭黑简体" panose="02000000000000000000" pitchFamily="2" charset="-122"/>
                        </a:rPr>
                        <a:t>ARMv8</a:t>
                      </a:r>
                      <a:r>
                        <a:rPr lang="zh-CN" altLang="en-US" sz="1400" baseline="0" dirty="0">
                          <a:effectLst/>
                          <a:latin typeface="Huawei Sans" panose="020C0503030203020204" pitchFamily="34" charset="0"/>
                          <a:ea typeface="方正兰亭黑简体" panose="02000000000000000000" pitchFamily="2" charset="-122"/>
                        </a:rPr>
                        <a:t>异常等级</a:t>
                      </a:r>
                      <a:r>
                        <a:rPr lang="en-US" altLang="zh-CN" sz="1400" baseline="0" dirty="0">
                          <a:effectLst/>
                          <a:latin typeface="Huawei Sans" panose="020C0503030203020204" pitchFamily="34" charset="0"/>
                          <a:ea typeface="方正兰亭黑简体" panose="02000000000000000000" pitchFamily="2" charset="-122"/>
                        </a:rPr>
                        <a:t>ELx</a:t>
                      </a:r>
                      <a:r>
                        <a:rPr lang="zh-CN" altLang="en-US" sz="1400" baseline="0" dirty="0">
                          <a:effectLst/>
                          <a:latin typeface="Huawei Sans" panose="020C0503030203020204" pitchFamily="34" charset="0"/>
                          <a:ea typeface="方正兰亭黑简体" panose="02000000000000000000" pitchFamily="2" charset="-122"/>
                        </a:rPr>
                        <a:t>（</a:t>
                      </a:r>
                      <a:r>
                        <a:rPr lang="en-US" altLang="zh-CN" sz="1400" baseline="0" dirty="0">
                          <a:effectLst/>
                          <a:latin typeface="Huawei Sans" panose="020C0503030203020204" pitchFamily="34" charset="0"/>
                          <a:ea typeface="方正兰亭黑简体" panose="02000000000000000000" pitchFamily="2" charset="-122"/>
                        </a:rPr>
                        <a:t>x&lt;4</a:t>
                      </a:r>
                      <a:r>
                        <a:rPr lang="zh-CN" altLang="en-US" sz="1400" baseline="0" dirty="0">
                          <a:effectLst/>
                          <a:latin typeface="Huawei Sans" panose="020C0503030203020204" pitchFamily="34" charset="0"/>
                          <a:ea typeface="方正兰亭黑简体" panose="02000000000000000000" pitchFamily="2" charset="-122"/>
                        </a:rPr>
                        <a:t>）</a:t>
                      </a:r>
                      <a:r>
                        <a:rPr lang="en-US" altLang="zh-CN" sz="1400" baseline="0" dirty="0">
                          <a:effectLst/>
                          <a:latin typeface="Huawei Sans" panose="020C0503030203020204" pitchFamily="34" charset="0"/>
                          <a:ea typeface="方正兰亭黑简体" panose="02000000000000000000" pitchFamily="2" charset="-122"/>
                        </a:rPr>
                        <a:t>,x</a:t>
                      </a:r>
                      <a:r>
                        <a:rPr lang="zh-CN" altLang="en-US" sz="1400" baseline="0" dirty="0">
                          <a:effectLst/>
                          <a:latin typeface="Huawei Sans" panose="020C0503030203020204" pitchFamily="34" charset="0"/>
                          <a:ea typeface="方正兰亭黑简体" panose="02000000000000000000" pitchFamily="2" charset="-122"/>
                        </a:rPr>
                        <a:t>越大等级越高，权限越大</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48195" marR="48195" marT="27540" marB="27540" anchor="ctr">
                    <a:solidFill>
                      <a:schemeClr val="accent1">
                        <a:lumMod val="40000"/>
                        <a:lumOff val="60000"/>
                      </a:schemeClr>
                    </a:solidFill>
                  </a:tcPr>
                </a:tc>
              </a:tr>
              <a:tr h="332325">
                <a:tc vMerge="1">
                  <a:txBody>
                    <a:bodyPr/>
                    <a:lstStyle/>
                    <a:p>
                      <a:endParaRPr lang="zh-CN" altLang="en-US"/>
                    </a:p>
                  </a:txBody>
                  <a:tcPr/>
                </a:tc>
                <a:tc>
                  <a:txBody>
                    <a:bodyPr/>
                    <a:lstStyle/>
                    <a:p>
                      <a:r>
                        <a:rPr lang="zh-CN" altLang="en-US" sz="1400" baseline="0" dirty="0">
                          <a:effectLst/>
                          <a:latin typeface="Huawei Sans" panose="020C0503030203020204" pitchFamily="34" charset="0"/>
                          <a:ea typeface="方正兰亭黑简体" panose="02000000000000000000" pitchFamily="2" charset="-122"/>
                        </a:rPr>
                        <a:t>定义一组</a:t>
                      </a:r>
                      <a:r>
                        <a:rPr lang="en-US" sz="1400" baseline="0" dirty="0">
                          <a:effectLst/>
                          <a:latin typeface="Huawei Sans" panose="020C0503030203020204" pitchFamily="34" charset="0"/>
                          <a:ea typeface="方正兰亭黑简体" panose="02000000000000000000" pitchFamily="2" charset="-122"/>
                        </a:rPr>
                        <a:t>PE state</a:t>
                      </a:r>
                      <a:r>
                        <a:rPr lang="zh-CN" altLang="en-US" sz="1400" baseline="0" dirty="0">
                          <a:effectLst/>
                          <a:latin typeface="Huawei Sans" panose="020C0503030203020204" pitchFamily="34" charset="0"/>
                          <a:ea typeface="方正兰亭黑简体" panose="02000000000000000000" pitchFamily="2" charset="-122"/>
                        </a:rPr>
                        <a:t>寄存器</a:t>
                      </a:r>
                      <a:r>
                        <a:rPr lang="en-US" sz="1400" baseline="0" dirty="0">
                          <a:effectLst/>
                          <a:latin typeface="Huawei Sans" panose="020C0503030203020204" pitchFamily="34" charset="0"/>
                          <a:ea typeface="方正兰亭黑简体" panose="02000000000000000000" pitchFamily="2" charset="-122"/>
                        </a:rPr>
                        <a:t>PSTATE（NZCV/DAIF/CurrentEL/SPSel</a:t>
                      </a:r>
                      <a:r>
                        <a:rPr lang="zh-CN" altLang="en-US" sz="1400" baseline="0" dirty="0">
                          <a:effectLst/>
                          <a:latin typeface="Huawei Sans" panose="020C0503030203020204" pitchFamily="34" charset="0"/>
                          <a:ea typeface="方正兰亭黑简体" panose="02000000000000000000" pitchFamily="2" charset="-122"/>
                        </a:rPr>
                        <a:t>等），用于保存</a:t>
                      </a:r>
                      <a:r>
                        <a:rPr lang="en-US" sz="1400" baseline="0" dirty="0">
                          <a:effectLst/>
                          <a:latin typeface="Huawei Sans" panose="020C0503030203020204" pitchFamily="34" charset="0"/>
                          <a:ea typeface="方正兰亭黑简体" panose="02000000000000000000" pitchFamily="2" charset="-122"/>
                        </a:rPr>
                        <a:t>PE</a:t>
                      </a:r>
                      <a:r>
                        <a:rPr lang="zh-CN" altLang="en-US" sz="1400" baseline="0" dirty="0">
                          <a:effectLst/>
                          <a:latin typeface="Huawei Sans" panose="020C0503030203020204" pitchFamily="34" charset="0"/>
                          <a:ea typeface="方正兰亭黑简体" panose="02000000000000000000" pitchFamily="2" charset="-122"/>
                        </a:rPr>
                        <a:t>当前的状态信息</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48195" marR="48195" marT="27540" marB="27540" anchor="ctr">
                    <a:noFill/>
                  </a:tcPr>
                </a:tc>
              </a:tr>
              <a:tr h="332325">
                <a:tc vMerge="1">
                  <a:txBody>
                    <a:bodyPr/>
                    <a:lstStyle/>
                    <a:p>
                      <a:endParaRPr lang="zh-CN" altLang="en-US"/>
                    </a:p>
                  </a:txBody>
                  <a:tcPr/>
                </a:tc>
                <a:tc>
                  <a:txBody>
                    <a:bodyPr/>
                    <a:lstStyle/>
                    <a:p>
                      <a:r>
                        <a:rPr lang="zh-CN" altLang="en-US" sz="1400" baseline="0" dirty="0">
                          <a:effectLst/>
                          <a:latin typeface="Huawei Sans" panose="020C0503030203020204" pitchFamily="34" charset="0"/>
                          <a:ea typeface="方正兰亭黑简体" panose="02000000000000000000" pitchFamily="2" charset="-122"/>
                        </a:rPr>
                        <a:t>没有协处理器概念</a:t>
                      </a:r>
                      <a:endParaRPr lang="zh-CN" altLang="en-US" sz="1400" baseline="0" dirty="0">
                        <a:solidFill>
                          <a:srgbClr val="000000"/>
                        </a:solidFill>
                        <a:effectLst/>
                        <a:latin typeface="Huawei Sans" panose="020C0503030203020204" pitchFamily="34" charset="0"/>
                        <a:ea typeface="方正兰亭黑简体" panose="02000000000000000000" pitchFamily="2" charset="-122"/>
                      </a:endParaRPr>
                    </a:p>
                  </a:txBody>
                  <a:tcPr marL="48195" marR="48195" marT="27540" marB="27540" anchor="ctr">
                    <a:solidFill>
                      <a:schemeClr val="accent1">
                        <a:lumMod val="40000"/>
                        <a:lumOff val="60000"/>
                      </a:schemeClr>
                    </a:solidFill>
                  </a:tcPr>
                </a:tc>
              </a:tr>
            </a:tbl>
          </a:graphicData>
        </a:graphic>
      </p:graphicFrame>
    </p:spTree>
    <p:extLst>
      <p:ext uri="{BB962C8B-B14F-4D97-AF65-F5344CB8AC3E}">
        <p14:creationId xmlns:p14="http://schemas.microsoft.com/office/powerpoint/2010/main" val="42864970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汇编语言程序</a:t>
            </a:r>
            <a:r>
              <a:rPr lang="zh-CN" altLang="en-US" dirty="0" smtClean="0"/>
              <a:t>结构 </a:t>
            </a:r>
            <a:r>
              <a:rPr lang="en-US" altLang="zh-CN" dirty="0" smtClean="0"/>
              <a:t>(5)</a:t>
            </a:r>
            <a:endParaRPr lang="zh-CN" altLang="en-US" dirty="0"/>
          </a:p>
        </p:txBody>
      </p:sp>
      <p:sp>
        <p:nvSpPr>
          <p:cNvPr id="2" name="文本占位符 1"/>
          <p:cNvSpPr>
            <a:spLocks noGrp="1"/>
          </p:cNvSpPr>
          <p:nvPr>
            <p:ph type="body" sz="quarter" idx="10"/>
          </p:nvPr>
        </p:nvSpPr>
        <p:spPr>
          <a:xfrm>
            <a:off x="731838" y="996596"/>
            <a:ext cx="10728326" cy="5202443"/>
          </a:xfrm>
        </p:spPr>
        <p:txBody>
          <a:bodyPr/>
          <a:lstStyle/>
          <a:p>
            <a:pPr>
              <a:lnSpc>
                <a:spcPct val="150000"/>
              </a:lnSpc>
              <a:spcBef>
                <a:spcPts val="0"/>
              </a:spcBef>
            </a:pPr>
            <a:r>
              <a:rPr lang="zh-CN" altLang="en-US" smtClean="0"/>
              <a:t>循环结构</a:t>
            </a:r>
            <a:endParaRPr lang="en-US" altLang="zh-CN" smtClean="0"/>
          </a:p>
          <a:p>
            <a:pPr marL="401637" lvl="1" indent="0">
              <a:lnSpc>
                <a:spcPct val="150000"/>
              </a:lnSpc>
              <a:spcBef>
                <a:spcPts val="0"/>
              </a:spcBef>
              <a:buNone/>
            </a:pPr>
            <a:r>
              <a:rPr lang="zh-CN" altLang="zh-CN" smtClean="0"/>
              <a:t>需要多次重复执行相同的或相似的功能</a:t>
            </a:r>
            <a:r>
              <a:rPr lang="zh-CN" altLang="en-US" smtClean="0"/>
              <a:t>时可以使用循环结构。</a:t>
            </a:r>
            <a:endParaRPr lang="en-US" altLang="zh-CN" smtClean="0"/>
          </a:p>
          <a:p>
            <a:pPr marL="301625" lvl="1" indent="-301625" algn="just">
              <a:lnSpc>
                <a:spcPct val="150000"/>
              </a:lnSpc>
              <a:spcBef>
                <a:spcPts val="0"/>
              </a:spcBef>
              <a:buFont typeface="Wingdings" pitchFamily="2" charset="2"/>
              <a:buChar char="l"/>
            </a:pPr>
            <a:r>
              <a:rPr lang="zh-CN" altLang="zh-CN" sz="2200" smtClean="0">
                <a:cs typeface="Arial" panose="020B0604020202020204" pitchFamily="34" charset="0"/>
              </a:rPr>
              <a:t>循环程序结构</a:t>
            </a:r>
            <a:r>
              <a:rPr lang="zh-CN" altLang="en-US" sz="2200" smtClean="0">
                <a:cs typeface="Arial" panose="020B0604020202020204" pitchFamily="34" charset="0"/>
              </a:rPr>
              <a:t>：</a:t>
            </a:r>
            <a:endParaRPr lang="en-US" altLang="zh-CN" sz="2200" smtClean="0">
              <a:cs typeface="Arial" panose="020B0604020202020204" pitchFamily="34" charset="0"/>
            </a:endParaRPr>
          </a:p>
          <a:p>
            <a:pPr lvl="1">
              <a:lnSpc>
                <a:spcPct val="150000"/>
              </a:lnSpc>
              <a:spcBef>
                <a:spcPts val="0"/>
              </a:spcBef>
            </a:pPr>
            <a:r>
              <a:rPr lang="zh-CN" altLang="zh-CN" sz="2000" smtClean="0"/>
              <a:t>初始化部分：设置循环执行的初始化状态。</a:t>
            </a:r>
            <a:endParaRPr lang="en-US" altLang="zh-CN" sz="2000" smtClean="0"/>
          </a:p>
          <a:p>
            <a:pPr lvl="1">
              <a:lnSpc>
                <a:spcPct val="150000"/>
              </a:lnSpc>
              <a:spcBef>
                <a:spcPts val="0"/>
              </a:spcBef>
            </a:pPr>
            <a:r>
              <a:rPr lang="zh-CN" altLang="zh-CN" sz="2000" smtClean="0"/>
              <a:t>循环体部分：需要多次重复执行的部分。</a:t>
            </a:r>
            <a:endParaRPr lang="en-US" altLang="zh-CN" sz="2000" smtClean="0"/>
          </a:p>
          <a:p>
            <a:pPr lvl="1">
              <a:lnSpc>
                <a:spcPct val="150000"/>
              </a:lnSpc>
              <a:spcBef>
                <a:spcPts val="0"/>
              </a:spcBef>
            </a:pPr>
            <a:r>
              <a:rPr lang="zh-CN" altLang="zh-CN" sz="2000" smtClean="0"/>
              <a:t>循环控制部分：用于控制循环体的执行的次数。循环体每次执行后，应该修改循环条件，是循环能够在适当的时候终止执行。</a:t>
            </a:r>
          </a:p>
          <a:p>
            <a:pPr marL="301625" lvl="1" indent="-301625" algn="just">
              <a:lnSpc>
                <a:spcPct val="150000"/>
              </a:lnSpc>
              <a:spcBef>
                <a:spcPts val="0"/>
              </a:spcBef>
              <a:buFont typeface="Wingdings" pitchFamily="2" charset="2"/>
              <a:buChar char="l"/>
            </a:pPr>
            <a:r>
              <a:rPr lang="zh-CN" altLang="zh-CN" sz="2200" smtClean="0">
                <a:cs typeface="Arial" panose="020B0604020202020204" pitchFamily="34" charset="0"/>
              </a:rPr>
              <a:t>循环控制方法</a:t>
            </a:r>
          </a:p>
          <a:p>
            <a:pPr lvl="1">
              <a:lnSpc>
                <a:spcPct val="150000"/>
              </a:lnSpc>
              <a:spcBef>
                <a:spcPts val="0"/>
              </a:spcBef>
            </a:pPr>
            <a:r>
              <a:rPr lang="zh-CN" altLang="zh-CN" smtClean="0"/>
              <a:t>计数控制法</a:t>
            </a:r>
            <a:endParaRPr lang="en-US" altLang="zh-CN" smtClean="0"/>
          </a:p>
          <a:p>
            <a:pPr lvl="1">
              <a:lnSpc>
                <a:spcPct val="150000"/>
              </a:lnSpc>
              <a:spcBef>
                <a:spcPts val="0"/>
              </a:spcBef>
            </a:pPr>
            <a:r>
              <a:rPr lang="zh-CN" altLang="en-US" smtClean="0"/>
              <a:t>条件控制法</a:t>
            </a:r>
            <a:endParaRPr lang="en-US" altLang="zh-CN" smtClean="0"/>
          </a:p>
          <a:p>
            <a:pPr lvl="1">
              <a:lnSpc>
                <a:spcPct val="150000"/>
              </a:lnSpc>
              <a:spcBef>
                <a:spcPts val="0"/>
              </a:spcBef>
            </a:pPr>
            <a:r>
              <a:rPr lang="zh-CN" altLang="en-US" smtClean="0"/>
              <a:t>混合控制法</a:t>
            </a:r>
            <a:endParaRPr lang="en-US" altLang="zh-CN" dirty="0" smtClean="0"/>
          </a:p>
        </p:txBody>
      </p:sp>
    </p:spTree>
    <p:extLst>
      <p:ext uri="{BB962C8B-B14F-4D97-AF65-F5344CB8AC3E}">
        <p14:creationId xmlns:p14="http://schemas.microsoft.com/office/powerpoint/2010/main" val="346066505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汇编语言程序</a:t>
            </a:r>
            <a:r>
              <a:rPr lang="zh-CN" altLang="en-US" dirty="0" smtClean="0"/>
              <a:t>结构 </a:t>
            </a:r>
            <a:r>
              <a:rPr lang="en-US" altLang="zh-CN" dirty="0" smtClean="0"/>
              <a:t>(6)</a:t>
            </a:r>
            <a:endParaRPr lang="zh-CN" altLang="en-US" dirty="0"/>
          </a:p>
        </p:txBody>
      </p:sp>
      <p:sp>
        <p:nvSpPr>
          <p:cNvPr id="2" name="文本占位符 1"/>
          <p:cNvSpPr>
            <a:spLocks noGrp="1"/>
          </p:cNvSpPr>
          <p:nvPr>
            <p:ph type="body" sz="quarter" idx="10"/>
          </p:nvPr>
        </p:nvSpPr>
        <p:spPr>
          <a:xfrm>
            <a:off x="731838" y="996596"/>
            <a:ext cx="10728326" cy="5202443"/>
          </a:xfrm>
        </p:spPr>
        <p:txBody>
          <a:bodyPr/>
          <a:lstStyle/>
          <a:p>
            <a:pPr>
              <a:lnSpc>
                <a:spcPts val="2200"/>
              </a:lnSpc>
              <a:spcBef>
                <a:spcPts val="0"/>
              </a:spcBef>
            </a:pPr>
            <a:r>
              <a:rPr lang="zh-CN" altLang="en-US" sz="2400" dirty="0" smtClean="0"/>
              <a:t>循环结构</a:t>
            </a:r>
            <a:r>
              <a:rPr lang="zh-CN" altLang="en-US" sz="2400" dirty="0" smtClean="0"/>
              <a:t>示例</a:t>
            </a:r>
            <a:endParaRPr lang="en-US" altLang="zh-CN" sz="2400" dirty="0" smtClean="0"/>
          </a:p>
        </p:txBody>
      </p:sp>
      <p:sp>
        <p:nvSpPr>
          <p:cNvPr id="5" name="文本框 4"/>
          <p:cNvSpPr txBox="1"/>
          <p:nvPr/>
        </p:nvSpPr>
        <p:spPr>
          <a:xfrm>
            <a:off x="731838" y="1442272"/>
            <a:ext cx="10728326" cy="2516073"/>
          </a:xfrm>
          <a:prstGeom prst="rect">
            <a:avLst/>
          </a:prstGeom>
          <a:solidFill>
            <a:schemeClr val="bg1">
              <a:lumMod val="85000"/>
            </a:schemeClr>
          </a:solidFill>
        </p:spPr>
        <p:txBody>
          <a:bodyPr wrap="square" rtlCol="0">
            <a:spAutoFit/>
          </a:bodyPr>
          <a:lstStyle/>
          <a:p>
            <a:pPr>
              <a:lnSpc>
                <a:spcPts val="2100"/>
              </a:lnSpc>
            </a:pP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AREA Example,CODE,READONLY		@</a:t>
            </a:r>
            <a:r>
              <a:rPr lang="zh-CN" altLang="pt-BR"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声明代码段</a:t>
            </a: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Example</a:t>
            </a:r>
          </a:p>
          <a:p>
            <a:pPr>
              <a:lnSpc>
                <a:spcPts val="2100"/>
              </a:lnSpc>
            </a:pP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ENTRY					</a:t>
            </a:r>
            <a:r>
              <a:rPr lang="pt-BR"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zh-CN" altLang="pt-BR"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程序入口</a:t>
            </a:r>
          </a:p>
          <a:p>
            <a:pPr>
              <a:lnSpc>
                <a:spcPts val="2100"/>
              </a:lnSpc>
            </a:pP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Start</a:t>
            </a:r>
          </a:p>
          <a:p>
            <a:pPr>
              <a:lnSpc>
                <a:spcPts val="2100"/>
              </a:lnSpc>
            </a:pP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MOV  R1,#0				</a:t>
            </a:r>
            <a:r>
              <a:rPr lang="pt-BR"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t>
            </a:r>
            <a:r>
              <a:rPr lang="zh-CN" altLang="pt-BR"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将</a:t>
            </a: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R1</a:t>
            </a:r>
            <a:r>
              <a:rPr lang="zh-CN" altLang="pt-BR"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赋初值</a:t>
            </a: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0</a:t>
            </a:r>
          </a:p>
          <a:p>
            <a:pPr>
              <a:lnSpc>
                <a:spcPts val="2100"/>
              </a:lnSpc>
            </a:pP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LOOP</a:t>
            </a:r>
          </a:p>
          <a:p>
            <a:pPr>
              <a:lnSpc>
                <a:spcPts val="2100"/>
              </a:lnSpc>
            </a:pP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ADD  R1,R1,#1</a:t>
            </a:r>
          </a:p>
          <a:p>
            <a:pPr>
              <a:lnSpc>
                <a:spcPts val="2100"/>
              </a:lnSpc>
            </a:pP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CMP  R1,#10</a:t>
            </a:r>
          </a:p>
          <a:p>
            <a:pPr>
              <a:lnSpc>
                <a:spcPts val="2100"/>
              </a:lnSpc>
            </a:pP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BCC  LOOP	</a:t>
            </a:r>
            <a:r>
              <a:rPr lang="pt-BR"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	@</a:t>
            </a: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R1</a:t>
            </a:r>
            <a:r>
              <a:rPr lang="zh-CN" altLang="pt-BR"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小于</a:t>
            </a: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10</a:t>
            </a:r>
            <a:r>
              <a:rPr lang="zh-CN" altLang="pt-BR"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则执行跳转到</a:t>
            </a: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LOOP</a:t>
            </a:r>
            <a:r>
              <a:rPr lang="zh-CN" altLang="pt-BR"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处执行循环，即</a:t>
            </a: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R1</a:t>
            </a:r>
            <a:r>
              <a:rPr lang="zh-CN" altLang="pt-BR"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从</a:t>
            </a: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0</a:t>
            </a:r>
            <a:r>
              <a:rPr lang="zh-CN" altLang="pt-BR"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到</a:t>
            </a:r>
            <a:r>
              <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10</a:t>
            </a:r>
            <a:r>
              <a:rPr lang="zh-CN" altLang="pt-BR"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后退出循环</a:t>
            </a:r>
          </a:p>
          <a:p>
            <a:pPr>
              <a:lnSpc>
                <a:spcPts val="2100"/>
              </a:lnSpc>
            </a:pPr>
            <a:r>
              <a:rPr lang="pt-BR" altLang="zh-CN" i="1" kern="0" dirty="0" smtClean="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rPr>
              <a:t>END</a:t>
            </a:r>
            <a:endPar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Tree>
    <p:extLst>
      <p:ext uri="{BB962C8B-B14F-4D97-AF65-F5344CB8AC3E}">
        <p14:creationId xmlns:p14="http://schemas.microsoft.com/office/powerpoint/2010/main" val="13960712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汇编语言程序</a:t>
            </a:r>
            <a:r>
              <a:rPr lang="zh-CN" altLang="en-US" dirty="0" smtClean="0"/>
              <a:t>结构 </a:t>
            </a:r>
            <a:r>
              <a:rPr lang="en-US" altLang="zh-CN" dirty="0" smtClean="0"/>
              <a:t>(7)</a:t>
            </a:r>
            <a:endParaRPr lang="zh-CN" altLang="en-US" dirty="0"/>
          </a:p>
        </p:txBody>
      </p:sp>
      <p:sp>
        <p:nvSpPr>
          <p:cNvPr id="2" name="文本占位符 1"/>
          <p:cNvSpPr>
            <a:spLocks noGrp="1"/>
          </p:cNvSpPr>
          <p:nvPr>
            <p:ph type="body" sz="quarter" idx="10"/>
          </p:nvPr>
        </p:nvSpPr>
        <p:spPr/>
        <p:txBody>
          <a:bodyPr/>
          <a:lstStyle/>
          <a:p>
            <a:r>
              <a:rPr lang="zh-CN" altLang="en-US" smtClean="0"/>
              <a:t>子程序</a:t>
            </a:r>
            <a:endParaRPr lang="en-US" altLang="zh-CN" smtClean="0"/>
          </a:p>
          <a:p>
            <a:pPr lvl="1"/>
            <a:r>
              <a:rPr lang="zh-CN" altLang="zh-CN" smtClean="0"/>
              <a:t>主程序：往往要调用子程序或处理中断</a:t>
            </a:r>
            <a:r>
              <a:rPr lang="en-US" altLang="zh-CN" smtClean="0"/>
              <a:t>, </a:t>
            </a:r>
            <a:r>
              <a:rPr lang="zh-CN" altLang="zh-CN" smtClean="0"/>
              <a:t>暂停主程序，执行子程序或中断服务程序。</a:t>
            </a:r>
          </a:p>
          <a:p>
            <a:pPr lvl="1"/>
            <a:r>
              <a:rPr lang="zh-CN" altLang="zh-CN" smtClean="0"/>
              <a:t>子程序：子程序又称为过程。在一个实际程序中，有些操作要执行多次，把要重复执行（</a:t>
            </a:r>
            <a:r>
              <a:rPr lang="en-US" altLang="zh-CN" smtClean="0"/>
              <a:t>subroutine</a:t>
            </a:r>
            <a:r>
              <a:rPr lang="zh-CN" altLang="zh-CN" smtClean="0"/>
              <a:t>）操作编为子程序。也常把一些常用的操作标准化、通用化成子程序。</a:t>
            </a:r>
          </a:p>
          <a:p>
            <a:pPr lvl="1"/>
            <a:r>
              <a:rPr lang="zh-CN" altLang="zh-CN" smtClean="0"/>
              <a:t>子程序结构是模块化程序设计的基础，调用子程序时需保留内容。</a:t>
            </a:r>
            <a:endParaRPr lang="zh-CN" altLang="en-US" dirty="0"/>
          </a:p>
        </p:txBody>
      </p:sp>
    </p:spTree>
    <p:extLst>
      <p:ext uri="{BB962C8B-B14F-4D97-AF65-F5344CB8AC3E}">
        <p14:creationId xmlns:p14="http://schemas.microsoft.com/office/powerpoint/2010/main" val="46347138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3"/>
          <p:cNvSpPr>
            <a:spLocks noGrp="1"/>
          </p:cNvSpPr>
          <p:nvPr>
            <p:ph type="body" sz="quarter" idx="10"/>
          </p:nvPr>
        </p:nvSpPr>
        <p:spPr/>
        <p:txBody>
          <a:bodyPr/>
          <a:lstStyle/>
          <a:p>
            <a:r>
              <a:rPr lang="zh-CN" altLang="en-US" dirty="0" smtClean="0">
                <a:solidFill>
                  <a:schemeClr val="bg1">
                    <a:lumMod val="65000"/>
                  </a:schemeClr>
                </a:solidFill>
              </a:rPr>
              <a:t>基于</a:t>
            </a:r>
            <a:r>
              <a:rPr lang="en-US" altLang="zh-CN" dirty="0" smtClean="0">
                <a:solidFill>
                  <a:schemeClr val="bg1">
                    <a:lumMod val="65000"/>
                  </a:schemeClr>
                </a:solidFill>
              </a:rPr>
              <a:t>ARMv8</a:t>
            </a:r>
            <a:r>
              <a:rPr lang="zh-CN" altLang="en-US" dirty="0" smtClean="0">
                <a:solidFill>
                  <a:schemeClr val="bg1">
                    <a:lumMod val="65000"/>
                  </a:schemeClr>
                </a:solidFill>
              </a:rPr>
              <a:t>架构的处理器体系结构</a:t>
            </a:r>
            <a:endParaRPr lang="en-US" altLang="zh-CN" dirty="0" smtClean="0">
              <a:solidFill>
                <a:schemeClr val="bg1">
                  <a:lumMod val="65000"/>
                </a:schemeClr>
              </a:solidFill>
            </a:endParaRPr>
          </a:p>
          <a:p>
            <a:r>
              <a:rPr lang="zh-CN" altLang="en-US" dirty="0" smtClean="0">
                <a:solidFill>
                  <a:schemeClr val="bg1">
                    <a:lumMod val="65000"/>
                  </a:schemeClr>
                </a:solidFill>
                <a:sym typeface="+mn-lt"/>
              </a:rPr>
              <a:t>基于</a:t>
            </a:r>
            <a:r>
              <a:rPr lang="en-US" altLang="zh-CN" dirty="0" smtClean="0">
                <a:solidFill>
                  <a:schemeClr val="bg1">
                    <a:lumMod val="65000"/>
                  </a:schemeClr>
                </a:solidFill>
                <a:sym typeface="+mn-lt"/>
              </a:rPr>
              <a:t>ARMv8</a:t>
            </a:r>
            <a:r>
              <a:rPr lang="zh-CN" altLang="en-US" dirty="0" smtClean="0">
                <a:solidFill>
                  <a:schemeClr val="bg1">
                    <a:lumMod val="65000"/>
                  </a:schemeClr>
                </a:solidFill>
                <a:sym typeface="+mn-lt"/>
              </a:rPr>
              <a:t>架构的鲲鹏处理器</a:t>
            </a:r>
            <a:endParaRPr lang="en-US" altLang="zh-CN" dirty="0" smtClean="0">
              <a:solidFill>
                <a:schemeClr val="bg1">
                  <a:lumMod val="65000"/>
                </a:schemeClr>
              </a:solidFill>
              <a:sym typeface="+mn-lt"/>
            </a:endParaRPr>
          </a:p>
          <a:p>
            <a:r>
              <a:rPr lang="en-US" altLang="zh-CN" dirty="0" smtClean="0">
                <a:solidFill>
                  <a:schemeClr val="bg1">
                    <a:lumMod val="65000"/>
                  </a:schemeClr>
                </a:solidFill>
              </a:rPr>
              <a:t>ARM</a:t>
            </a:r>
            <a:r>
              <a:rPr lang="zh-CN" altLang="en-US" dirty="0" smtClean="0">
                <a:solidFill>
                  <a:schemeClr val="bg1">
                    <a:lumMod val="65000"/>
                  </a:schemeClr>
                </a:solidFill>
              </a:rPr>
              <a:t>寻址方式</a:t>
            </a:r>
            <a:endParaRPr lang="en-US" altLang="zh-CN" dirty="0" smtClean="0">
              <a:solidFill>
                <a:schemeClr val="bg1">
                  <a:lumMod val="65000"/>
                </a:schemeClr>
              </a:solidFill>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指令集</a:t>
            </a:r>
            <a:endParaRPr lang="en-US" altLang="zh-CN" dirty="0" smtClean="0">
              <a:solidFill>
                <a:schemeClr val="bg1">
                  <a:lumMod val="65000"/>
                </a:schemeClr>
              </a:solidFill>
              <a:sym typeface="+mn-lt"/>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伪指令</a:t>
            </a:r>
            <a:endParaRPr lang="en-US" altLang="zh-CN" dirty="0" smtClean="0">
              <a:solidFill>
                <a:schemeClr val="bg1">
                  <a:lumMod val="65000"/>
                </a:schemeClr>
              </a:solidFill>
              <a:sym typeface="+mn-lt"/>
            </a:endParaRPr>
          </a:p>
          <a:p>
            <a:r>
              <a:rPr lang="en-US" altLang="zh-CN" dirty="0" smtClean="0">
                <a:solidFill>
                  <a:schemeClr val="bg1">
                    <a:lumMod val="65000"/>
                  </a:schemeClr>
                </a:solidFill>
                <a:sym typeface="+mn-lt"/>
              </a:rPr>
              <a:t>ARM</a:t>
            </a:r>
            <a:r>
              <a:rPr lang="zh-CN" altLang="en-US" dirty="0" smtClean="0">
                <a:solidFill>
                  <a:schemeClr val="bg1">
                    <a:lumMod val="65000"/>
                  </a:schemeClr>
                </a:solidFill>
                <a:sym typeface="+mn-lt"/>
              </a:rPr>
              <a:t>汇编语言程序结构</a:t>
            </a:r>
            <a:endParaRPr lang="en-US" altLang="zh-CN" dirty="0" smtClean="0">
              <a:solidFill>
                <a:schemeClr val="bg1">
                  <a:lumMod val="65000"/>
                </a:schemeClr>
              </a:solidFill>
              <a:sym typeface="+mn-lt"/>
            </a:endParaRPr>
          </a:p>
          <a:p>
            <a:r>
              <a:rPr lang="en-US" altLang="zh-CN" b="1" dirty="0" smtClean="0">
                <a:sym typeface="+mn-lt"/>
              </a:rPr>
              <a:t>ARM</a:t>
            </a:r>
            <a:r>
              <a:rPr lang="zh-CN" altLang="en-US" b="1" dirty="0" smtClean="0">
                <a:sym typeface="+mn-lt"/>
              </a:rPr>
              <a:t>编译与调试工具</a:t>
            </a:r>
            <a:endParaRPr lang="en-US" altLang="zh-CN" b="1" dirty="0">
              <a:sym typeface="+mn-lt"/>
            </a:endParaRPr>
          </a:p>
        </p:txBody>
      </p:sp>
    </p:spTree>
    <p:extLst>
      <p:ext uri="{BB962C8B-B14F-4D97-AF65-F5344CB8AC3E}">
        <p14:creationId xmlns:p14="http://schemas.microsoft.com/office/powerpoint/2010/main" val="854497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ARM</a:t>
            </a:r>
            <a:r>
              <a:rPr lang="zh-CN" altLang="en-US" dirty="0" smtClean="0"/>
              <a:t>编译与调试</a:t>
            </a:r>
            <a:r>
              <a:rPr lang="zh-CN" altLang="en-US" dirty="0" smtClean="0"/>
              <a:t>工具 </a:t>
            </a:r>
            <a:r>
              <a:rPr lang="en-US" altLang="zh-CN" dirty="0" smtClean="0"/>
              <a:t>(1)</a:t>
            </a:r>
            <a:endParaRPr lang="zh-CN" altLang="en-US" dirty="0"/>
          </a:p>
        </p:txBody>
      </p:sp>
      <p:sp>
        <p:nvSpPr>
          <p:cNvPr id="2" name="文本占位符 1"/>
          <p:cNvSpPr>
            <a:spLocks noGrp="1"/>
          </p:cNvSpPr>
          <p:nvPr>
            <p:ph type="body" sz="quarter" idx="10"/>
          </p:nvPr>
        </p:nvSpPr>
        <p:spPr/>
        <p:txBody>
          <a:bodyPr/>
          <a:lstStyle/>
          <a:p>
            <a:r>
              <a:rPr lang="zh-CN" altLang="en-US" smtClean="0"/>
              <a:t>使用</a:t>
            </a:r>
            <a:r>
              <a:rPr lang="en-US" altLang="zh-CN" smtClean="0"/>
              <a:t>gcc</a:t>
            </a:r>
            <a:r>
              <a:rPr lang="zh-CN" altLang="en-US" smtClean="0"/>
              <a:t>编译器编译</a:t>
            </a:r>
            <a:r>
              <a:rPr lang="en-US" altLang="zh-CN" smtClean="0"/>
              <a:t>c</a:t>
            </a:r>
            <a:r>
              <a:rPr lang="zh-CN" altLang="en-US" smtClean="0"/>
              <a:t>文件流程</a:t>
            </a:r>
            <a:endParaRPr lang="en-US" altLang="zh-CN" smtClean="0"/>
          </a:p>
          <a:p>
            <a:pPr lvl="1"/>
            <a:r>
              <a:rPr lang="zh-CN" altLang="en-US" smtClean="0"/>
              <a:t>预编译处理，生成</a:t>
            </a:r>
            <a:r>
              <a:rPr lang="en-US" altLang="zh-CN" smtClean="0"/>
              <a:t>main.i</a:t>
            </a:r>
            <a:r>
              <a:rPr lang="zh-CN" altLang="en-US" smtClean="0"/>
              <a:t>文件</a:t>
            </a:r>
            <a:endParaRPr lang="en-US" altLang="zh-CN" smtClean="0"/>
          </a:p>
          <a:p>
            <a:pPr lvl="1"/>
            <a:r>
              <a:rPr lang="zh-CN" altLang="en-US" smtClean="0"/>
              <a:t>编译处理，生成</a:t>
            </a:r>
            <a:r>
              <a:rPr lang="en-US" altLang="zh-CN" smtClean="0"/>
              <a:t>main.s</a:t>
            </a:r>
            <a:r>
              <a:rPr lang="zh-CN" altLang="en-US" smtClean="0"/>
              <a:t>文件</a:t>
            </a:r>
            <a:endParaRPr lang="en-US" altLang="zh-CN" smtClean="0"/>
          </a:p>
          <a:p>
            <a:pPr lvl="1"/>
            <a:r>
              <a:rPr lang="zh-CN" altLang="en-US" smtClean="0"/>
              <a:t>汇编处理，生成</a:t>
            </a:r>
            <a:r>
              <a:rPr lang="en-US" altLang="zh-CN" smtClean="0"/>
              <a:t>main.o</a:t>
            </a:r>
            <a:r>
              <a:rPr lang="zh-CN" altLang="en-US" smtClean="0"/>
              <a:t>文件</a:t>
            </a:r>
            <a:endParaRPr lang="en-US" altLang="zh-CN" smtClean="0"/>
          </a:p>
          <a:p>
            <a:pPr lvl="1"/>
            <a:r>
              <a:rPr lang="zh-CN" altLang="en-US" smtClean="0"/>
              <a:t>链接处理，生成</a:t>
            </a:r>
            <a:r>
              <a:rPr lang="en-US" altLang="zh-CN" smtClean="0"/>
              <a:t>main.exe</a:t>
            </a:r>
            <a:r>
              <a:rPr lang="zh-CN" altLang="en-US" smtClean="0"/>
              <a:t>文件</a:t>
            </a:r>
            <a:endParaRPr lang="en-US" altLang="zh-CN" dirty="0" smtClean="0"/>
          </a:p>
        </p:txBody>
      </p:sp>
    </p:spTree>
    <p:extLst>
      <p:ext uri="{BB962C8B-B14F-4D97-AF65-F5344CB8AC3E}">
        <p14:creationId xmlns:p14="http://schemas.microsoft.com/office/powerpoint/2010/main" val="16407237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ARM</a:t>
            </a:r>
            <a:r>
              <a:rPr lang="zh-CN" altLang="en-US" dirty="0"/>
              <a:t>编译与调试</a:t>
            </a:r>
            <a:r>
              <a:rPr lang="zh-CN" altLang="en-US" dirty="0" smtClean="0"/>
              <a:t>工具 </a:t>
            </a:r>
            <a:r>
              <a:rPr lang="en-US" altLang="zh-CN" dirty="0" smtClean="0"/>
              <a:t>(2)</a:t>
            </a:r>
            <a:endParaRPr lang="zh-CN" altLang="en-US" dirty="0"/>
          </a:p>
        </p:txBody>
      </p:sp>
      <p:sp>
        <p:nvSpPr>
          <p:cNvPr id="2" name="文本占位符 1"/>
          <p:cNvSpPr>
            <a:spLocks noGrp="1"/>
          </p:cNvSpPr>
          <p:nvPr>
            <p:ph type="body" sz="quarter" idx="10"/>
          </p:nvPr>
        </p:nvSpPr>
        <p:spPr/>
        <p:txBody>
          <a:bodyPr/>
          <a:lstStyle/>
          <a:p>
            <a:r>
              <a:rPr lang="zh-CN" altLang="zh-CN" dirty="0"/>
              <a:t>使⽤</a:t>
            </a:r>
            <a:r>
              <a:rPr lang="en-US" altLang="zh-CN" dirty="0"/>
              <a:t>SSH</a:t>
            </a:r>
            <a:r>
              <a:rPr lang="zh-CN" altLang="zh-CN" dirty="0"/>
              <a:t>⼯具，输</a:t>
            </a:r>
            <a:r>
              <a:rPr lang="zh-CN" altLang="zh-CN" dirty="0" smtClean="0"/>
              <a:t>⼊⽤</a:t>
            </a:r>
            <a:r>
              <a:rPr lang="zh-CN" altLang="zh-CN" dirty="0"/>
              <a:t>户名和密码</a:t>
            </a:r>
            <a:r>
              <a:rPr lang="zh-CN" altLang="zh-CN" dirty="0" smtClean="0"/>
              <a:t>，登陆</a:t>
            </a:r>
            <a:endParaRPr lang="en-US" altLang="zh-CN" dirty="0" smtClean="0"/>
          </a:p>
        </p:txBody>
      </p:sp>
      <p:pic>
        <p:nvPicPr>
          <p:cNvPr id="5" name="图片 4" descr="C:\Users\lwx941162\AppData\Roaming\eSpace_Desktop\UserData\lwx941162\imagefiles\3CEEFFA5-0C26-4970-AA0C-7E7FF1771708.png"/>
          <p:cNvPicPr/>
          <p:nvPr/>
        </p:nvPicPr>
        <p:blipFill>
          <a:blip r:embed="rId2">
            <a:extLst>
              <a:ext uri="{28A0092B-C50C-407E-A947-70E740481C1C}">
                <a14:useLocalDpi xmlns:a14="http://schemas.microsoft.com/office/drawing/2010/main" val="0"/>
              </a:ext>
            </a:extLst>
          </a:blip>
          <a:srcRect/>
          <a:stretch>
            <a:fillRect/>
          </a:stretch>
        </p:blipFill>
        <p:spPr bwMode="auto">
          <a:xfrm>
            <a:off x="1022405" y="1716778"/>
            <a:ext cx="9425428" cy="3952501"/>
          </a:xfrm>
          <a:prstGeom prst="rect">
            <a:avLst/>
          </a:prstGeom>
          <a:noFill/>
          <a:ln>
            <a:noFill/>
          </a:ln>
        </p:spPr>
      </p:pic>
    </p:spTree>
    <p:extLst>
      <p:ext uri="{BB962C8B-B14F-4D97-AF65-F5344CB8AC3E}">
        <p14:creationId xmlns:p14="http://schemas.microsoft.com/office/powerpoint/2010/main" val="396275625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ARM</a:t>
            </a:r>
            <a:r>
              <a:rPr lang="zh-CN" altLang="en-US" dirty="0"/>
              <a:t>编译与调试</a:t>
            </a:r>
            <a:r>
              <a:rPr lang="zh-CN" altLang="en-US" dirty="0" smtClean="0"/>
              <a:t>工具 </a:t>
            </a:r>
            <a:r>
              <a:rPr lang="en-US" altLang="zh-CN" dirty="0" smtClean="0"/>
              <a:t>(3)</a:t>
            </a:r>
            <a:endParaRPr lang="zh-CN" altLang="en-US" dirty="0"/>
          </a:p>
        </p:txBody>
      </p:sp>
      <p:sp>
        <p:nvSpPr>
          <p:cNvPr id="2" name="文本占位符 1"/>
          <p:cNvSpPr>
            <a:spLocks noGrp="1"/>
          </p:cNvSpPr>
          <p:nvPr>
            <p:ph type="body" sz="quarter" idx="10"/>
          </p:nvPr>
        </p:nvSpPr>
        <p:spPr/>
        <p:txBody>
          <a:bodyPr/>
          <a:lstStyle/>
          <a:p>
            <a:r>
              <a:rPr lang="zh-CN" altLang="zh-CN" dirty="0">
                <a:effectLst>
                  <a:outerShdw sx="0" sy="0">
                    <a:srgbClr val="000000"/>
                  </a:outerShdw>
                </a:effectLst>
              </a:rPr>
              <a:t>更新编译环境，命令如下：</a:t>
            </a:r>
          </a:p>
          <a:p>
            <a:pPr marL="0" indent="457200">
              <a:buNone/>
            </a:pPr>
            <a:endParaRPr lang="en-US" altLang="zh-CN" b="1" dirty="0">
              <a:effectLst>
                <a:outerShdw blurRad="38100" dist="38100" dir="2700000" algn="tl">
                  <a:srgbClr val="000000">
                    <a:alpha val="43137"/>
                  </a:srgbClr>
                </a:outerShdw>
              </a:effectLst>
            </a:endParaRPr>
          </a:p>
          <a:p>
            <a:r>
              <a:rPr lang="zh-CN" altLang="zh-CN" dirty="0">
                <a:effectLst>
                  <a:outerShdw sx="0" sy="0">
                    <a:srgbClr val="000000"/>
                  </a:outerShdw>
                </a:effectLst>
              </a:rPr>
              <a:t>升级</a:t>
            </a:r>
            <a:r>
              <a:rPr lang="en-US" altLang="zh-CN" dirty="0">
                <a:effectLst>
                  <a:outerShdw sx="0" sy="0">
                    <a:srgbClr val="000000"/>
                  </a:outerShdw>
                </a:effectLst>
              </a:rPr>
              <a:t>gcc</a:t>
            </a:r>
            <a:r>
              <a:rPr lang="zh-CN" altLang="zh-CN" dirty="0">
                <a:effectLst>
                  <a:outerShdw sx="0" sy="0">
                    <a:srgbClr val="000000"/>
                  </a:outerShdw>
                </a:effectLst>
              </a:rPr>
              <a:t>版本，依次如下命令</a:t>
            </a:r>
            <a:r>
              <a:rPr lang="zh-CN" altLang="zh-CN" dirty="0" smtClean="0">
                <a:effectLst>
                  <a:outerShdw sx="0" sy="0">
                    <a:srgbClr val="000000"/>
                  </a:outerShdw>
                </a:effectLst>
              </a:rPr>
              <a:t>：</a:t>
            </a:r>
            <a:endParaRPr lang="en-US" altLang="zh-CN" dirty="0" smtClean="0">
              <a:effectLst>
                <a:outerShdw sx="0" sy="0">
                  <a:srgbClr val="000000"/>
                </a:outerShdw>
              </a:effectLst>
            </a:endParaRPr>
          </a:p>
          <a:p>
            <a:pPr marL="0" indent="457200" algn="l">
              <a:buNone/>
            </a:pPr>
            <a:endParaRPr lang="en-US" altLang="zh-CN" b="1" dirty="0">
              <a:effectLst>
                <a:outerShdw blurRad="38100" dist="38100" dir="2700000" algn="tl">
                  <a:srgbClr val="000000">
                    <a:alpha val="43137"/>
                  </a:srgbClr>
                </a:outerShdw>
              </a:effectLst>
            </a:endParaRPr>
          </a:p>
        </p:txBody>
      </p:sp>
      <p:sp>
        <p:nvSpPr>
          <p:cNvPr id="5" name="文本框 4"/>
          <p:cNvSpPr txBox="1"/>
          <p:nvPr/>
        </p:nvSpPr>
        <p:spPr>
          <a:xfrm>
            <a:off x="731838" y="1724905"/>
            <a:ext cx="10728326" cy="361637"/>
          </a:xfrm>
          <a:prstGeom prst="rect">
            <a:avLst/>
          </a:prstGeom>
          <a:solidFill>
            <a:schemeClr val="bg1">
              <a:lumMod val="85000"/>
            </a:schemeClr>
          </a:solidFill>
        </p:spPr>
        <p:txBody>
          <a:bodyPr wrap="square" rtlCol="0">
            <a:spAutoFit/>
          </a:bodyPr>
          <a:lstStyle/>
          <a:p>
            <a:pPr>
              <a:lnSpc>
                <a:spcPts val="2100"/>
              </a:lnSpc>
            </a:pPr>
            <a:r>
              <a:rPr lang="en-US" altLang="zh-CN" b="1" dirty="0">
                <a:effectLst>
                  <a:outerShdw blurRad="38100" dist="38100" dir="2700000" algn="tl">
                    <a:srgbClr val="000000">
                      <a:alpha val="43137"/>
                    </a:srgbClr>
                  </a:outerShdw>
                </a:effectLst>
              </a:rPr>
              <a:t>yum </a:t>
            </a:r>
            <a:r>
              <a:rPr lang="en-US" altLang="zh-CN" b="1" dirty="0" err="1">
                <a:effectLst>
                  <a:outerShdw blurRad="38100" dist="38100" dir="2700000" algn="tl">
                    <a:srgbClr val="000000">
                      <a:alpha val="43137"/>
                    </a:srgbClr>
                  </a:outerShdw>
                </a:effectLst>
              </a:rPr>
              <a:t>groupinstall</a:t>
            </a:r>
            <a:r>
              <a:rPr lang="en-US" altLang="zh-CN" b="1" dirty="0">
                <a:effectLst>
                  <a:outerShdw blurRad="38100" dist="38100" dir="2700000" algn="tl">
                    <a:srgbClr val="000000">
                      <a:alpha val="43137"/>
                    </a:srgbClr>
                  </a:outerShdw>
                </a:effectLst>
              </a:rPr>
              <a:t> "Development tools“</a:t>
            </a:r>
            <a:endPar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
        <p:nvSpPr>
          <p:cNvPr id="6" name="文本框 5"/>
          <p:cNvSpPr txBox="1"/>
          <p:nvPr/>
        </p:nvSpPr>
        <p:spPr>
          <a:xfrm>
            <a:off x="731837" y="2888687"/>
            <a:ext cx="10728326" cy="1169551"/>
          </a:xfrm>
          <a:prstGeom prst="rect">
            <a:avLst/>
          </a:prstGeom>
          <a:solidFill>
            <a:schemeClr val="bg1">
              <a:lumMod val="85000"/>
            </a:schemeClr>
          </a:solidFill>
        </p:spPr>
        <p:txBody>
          <a:bodyPr wrap="square" rtlCol="0">
            <a:spAutoFit/>
          </a:bodyPr>
          <a:lstStyle/>
          <a:p>
            <a:pPr>
              <a:lnSpc>
                <a:spcPts val="2100"/>
              </a:lnSpc>
            </a:pPr>
            <a:r>
              <a:rPr lang="en-US" altLang="zh-CN" b="1" dirty="0">
                <a:effectLst>
                  <a:outerShdw blurRad="38100" dist="38100" dir="2700000" algn="tl">
                    <a:srgbClr val="000000">
                      <a:alpha val="43137"/>
                    </a:srgbClr>
                  </a:outerShdw>
                </a:effectLst>
              </a:rPr>
              <a:t>yum -y install centos-release-</a:t>
            </a:r>
            <a:r>
              <a:rPr lang="en-US" altLang="zh-CN" b="1" dirty="0" err="1">
                <a:effectLst>
                  <a:outerShdw blurRad="38100" dist="38100" dir="2700000" algn="tl">
                    <a:srgbClr val="000000">
                      <a:alpha val="43137"/>
                    </a:srgbClr>
                  </a:outerShdw>
                </a:effectLst>
              </a:rPr>
              <a:t>scl</a:t>
            </a:r>
            <a:endParaRPr lang="en-US" altLang="zh-CN" b="1" dirty="0">
              <a:effectLst>
                <a:outerShdw blurRad="38100" dist="38100" dir="2700000" algn="tl">
                  <a:srgbClr val="000000">
                    <a:alpha val="43137"/>
                  </a:srgbClr>
                </a:outerShdw>
              </a:effectLst>
            </a:endParaRPr>
          </a:p>
          <a:p>
            <a:pPr>
              <a:lnSpc>
                <a:spcPts val="2100"/>
              </a:lnSpc>
            </a:pPr>
            <a:r>
              <a:rPr lang="en-US" altLang="zh-CN" b="1" dirty="0">
                <a:effectLst>
                  <a:outerShdw blurRad="38100" dist="38100" dir="2700000" algn="tl">
                    <a:srgbClr val="000000">
                      <a:alpha val="43137"/>
                    </a:srgbClr>
                  </a:outerShdw>
                </a:effectLst>
              </a:rPr>
              <a:t>yum -y install devtoolset-7-gcc devtoolset-7-gcc-c++ devtoolset-7-binutils</a:t>
            </a:r>
          </a:p>
          <a:p>
            <a:pPr>
              <a:lnSpc>
                <a:spcPts val="2100"/>
              </a:lnSpc>
            </a:pPr>
            <a:r>
              <a:rPr lang="en-US" altLang="zh-CN" b="1" dirty="0" err="1">
                <a:effectLst>
                  <a:outerShdw blurRad="38100" dist="38100" dir="2700000" algn="tl">
                    <a:srgbClr val="000000">
                      <a:alpha val="43137"/>
                    </a:srgbClr>
                  </a:outerShdw>
                </a:effectLst>
              </a:rPr>
              <a:t>scl</a:t>
            </a:r>
            <a:r>
              <a:rPr lang="en-US" altLang="zh-CN" b="1" dirty="0">
                <a:effectLst>
                  <a:outerShdw blurRad="38100" dist="38100" dir="2700000" algn="tl">
                    <a:srgbClr val="000000">
                      <a:alpha val="43137"/>
                    </a:srgbClr>
                  </a:outerShdw>
                </a:effectLst>
              </a:rPr>
              <a:t> enable devtoolset-7 bash</a:t>
            </a:r>
          </a:p>
          <a:p>
            <a:pPr>
              <a:lnSpc>
                <a:spcPts val="2100"/>
              </a:lnSpc>
            </a:pPr>
            <a:r>
              <a:rPr lang="en-US" altLang="zh-CN" b="1" dirty="0">
                <a:effectLst>
                  <a:outerShdw blurRad="38100" dist="38100" dir="2700000" algn="tl">
                    <a:srgbClr val="000000">
                      <a:alpha val="43137"/>
                    </a:srgbClr>
                  </a:outerShdw>
                </a:effectLst>
              </a:rPr>
              <a:t>echo "source /opt/</a:t>
            </a:r>
            <a:r>
              <a:rPr lang="en-US" altLang="zh-CN" b="1" dirty="0" err="1">
                <a:effectLst>
                  <a:outerShdw blurRad="38100" dist="38100" dir="2700000" algn="tl">
                    <a:srgbClr val="000000">
                      <a:alpha val="43137"/>
                    </a:srgbClr>
                  </a:outerShdw>
                </a:effectLst>
              </a:rPr>
              <a:t>rh</a:t>
            </a:r>
            <a:r>
              <a:rPr lang="en-US" altLang="zh-CN" b="1" dirty="0">
                <a:effectLst>
                  <a:outerShdw blurRad="38100" dist="38100" dir="2700000" algn="tl">
                    <a:srgbClr val="000000">
                      <a:alpha val="43137"/>
                    </a:srgbClr>
                  </a:outerShdw>
                </a:effectLst>
              </a:rPr>
              <a:t>/devtoolset-7/enable" &gt;&gt;/etc/profile</a:t>
            </a:r>
            <a:endPar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Tree>
    <p:extLst>
      <p:ext uri="{BB962C8B-B14F-4D97-AF65-F5344CB8AC3E}">
        <p14:creationId xmlns:p14="http://schemas.microsoft.com/office/powerpoint/2010/main" val="99131603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ARM</a:t>
            </a:r>
            <a:r>
              <a:rPr lang="zh-CN" altLang="en-US" dirty="0"/>
              <a:t>编译与调试</a:t>
            </a:r>
            <a:r>
              <a:rPr lang="zh-CN" altLang="en-US" dirty="0" smtClean="0"/>
              <a:t>工具 </a:t>
            </a:r>
            <a:r>
              <a:rPr lang="en-US" altLang="zh-CN" dirty="0" smtClean="0"/>
              <a:t>(4)</a:t>
            </a:r>
            <a:endParaRPr lang="zh-CN" altLang="en-US" dirty="0"/>
          </a:p>
        </p:txBody>
      </p:sp>
      <p:sp>
        <p:nvSpPr>
          <p:cNvPr id="2" name="文本占位符 1"/>
          <p:cNvSpPr>
            <a:spLocks noGrp="1"/>
          </p:cNvSpPr>
          <p:nvPr>
            <p:ph type="body" sz="quarter" idx="10"/>
          </p:nvPr>
        </p:nvSpPr>
        <p:spPr/>
        <p:txBody>
          <a:bodyPr/>
          <a:lstStyle/>
          <a:p>
            <a:pPr algn="l"/>
            <a:r>
              <a:rPr lang="zh-CN" altLang="en-US" dirty="0" smtClean="0">
                <a:effectLst>
                  <a:outerShdw sx="0" sy="0">
                    <a:srgbClr val="000000"/>
                  </a:outerShdw>
                </a:effectLst>
              </a:rPr>
              <a:t>使用“</a:t>
            </a:r>
            <a:r>
              <a:rPr lang="en-US" altLang="zh-CN" dirty="0" smtClean="0">
                <a:effectLst>
                  <a:outerShdw sx="0" sy="0">
                    <a:srgbClr val="000000"/>
                  </a:outerShdw>
                </a:effectLst>
              </a:rPr>
              <a:t>gcc </a:t>
            </a:r>
            <a:r>
              <a:rPr lang="en-US" altLang="zh-CN" dirty="0">
                <a:effectLst>
                  <a:outerShdw sx="0" sy="0">
                    <a:srgbClr val="000000"/>
                  </a:outerShdw>
                </a:effectLst>
              </a:rPr>
              <a:t>-v”</a:t>
            </a:r>
            <a:r>
              <a:rPr lang="zh-CN" altLang="en-US" dirty="0">
                <a:effectLst>
                  <a:outerShdw sx="0" sy="0">
                    <a:srgbClr val="000000"/>
                  </a:outerShdw>
                </a:effectLst>
              </a:rPr>
              <a:t>命令可以输出</a:t>
            </a:r>
            <a:r>
              <a:rPr lang="en-US" altLang="zh-CN" dirty="0">
                <a:effectLst>
                  <a:outerShdw sx="0" sy="0">
                    <a:srgbClr val="000000"/>
                  </a:outerShdw>
                </a:effectLst>
              </a:rPr>
              <a:t>gcc</a:t>
            </a:r>
            <a:r>
              <a:rPr lang="zh-CN" altLang="en-US" dirty="0">
                <a:effectLst>
                  <a:outerShdw sx="0" sy="0">
                    <a:srgbClr val="000000"/>
                  </a:outerShdw>
                </a:effectLst>
              </a:rPr>
              <a:t>版本，过程截图如下</a:t>
            </a:r>
            <a:r>
              <a:rPr lang="zh-CN" altLang="en-US" dirty="0" smtClean="0">
                <a:effectLst>
                  <a:outerShdw sx="0" sy="0">
                    <a:srgbClr val="000000"/>
                  </a:outerShdw>
                </a:effectLst>
              </a:rPr>
              <a:t>：</a:t>
            </a:r>
            <a:endParaRPr lang="en-US" altLang="zh-CN" b="1" dirty="0">
              <a:effectLst>
                <a:outerShdw blurRad="38100" dist="38100" dir="2700000" algn="tl">
                  <a:srgbClr val="000000">
                    <a:alpha val="43137"/>
                  </a:srgbClr>
                </a:outerShdw>
              </a:effectLst>
            </a:endParaRPr>
          </a:p>
        </p:txBody>
      </p:sp>
      <p:pic>
        <p:nvPicPr>
          <p:cNvPr id="5" name="图片 4" descr="C:\Users\lwx941162\AppData\Roaming\eSpace_Desktop\UserData\lwx941162\imagefiles\240EA18B-19F3-4FD0-A4F5-F112F64E1FE2.png"/>
          <p:cNvPicPr/>
          <p:nvPr/>
        </p:nvPicPr>
        <p:blipFill>
          <a:blip r:embed="rId2">
            <a:extLst>
              <a:ext uri="{28A0092B-C50C-407E-A947-70E740481C1C}">
                <a14:useLocalDpi xmlns:a14="http://schemas.microsoft.com/office/drawing/2010/main" val="0"/>
              </a:ext>
            </a:extLst>
          </a:blip>
          <a:srcRect/>
          <a:stretch>
            <a:fillRect/>
          </a:stretch>
        </p:blipFill>
        <p:spPr bwMode="auto">
          <a:xfrm>
            <a:off x="741645" y="1821423"/>
            <a:ext cx="10718519" cy="1981406"/>
          </a:xfrm>
          <a:prstGeom prst="rect">
            <a:avLst/>
          </a:prstGeom>
          <a:noFill/>
          <a:ln>
            <a:noFill/>
          </a:ln>
        </p:spPr>
      </p:pic>
    </p:spTree>
    <p:extLst>
      <p:ext uri="{BB962C8B-B14F-4D97-AF65-F5344CB8AC3E}">
        <p14:creationId xmlns:p14="http://schemas.microsoft.com/office/powerpoint/2010/main" val="33347228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ARM</a:t>
            </a:r>
            <a:r>
              <a:rPr lang="zh-CN" altLang="en-US" dirty="0"/>
              <a:t>编译与调试</a:t>
            </a:r>
            <a:r>
              <a:rPr lang="zh-CN" altLang="en-US" dirty="0" smtClean="0"/>
              <a:t>工具 </a:t>
            </a:r>
            <a:r>
              <a:rPr lang="en-US" altLang="zh-CN" dirty="0" smtClean="0"/>
              <a:t>(5)</a:t>
            </a:r>
            <a:endParaRPr lang="zh-CN" altLang="en-US" dirty="0"/>
          </a:p>
        </p:txBody>
      </p:sp>
      <p:sp>
        <p:nvSpPr>
          <p:cNvPr id="2" name="文本占位符 1"/>
          <p:cNvSpPr>
            <a:spLocks noGrp="1"/>
          </p:cNvSpPr>
          <p:nvPr>
            <p:ph type="body" sz="quarter" idx="10"/>
          </p:nvPr>
        </p:nvSpPr>
        <p:spPr/>
        <p:txBody>
          <a:bodyPr/>
          <a:lstStyle/>
          <a:p>
            <a:pPr>
              <a:lnSpc>
                <a:spcPts val="2000"/>
              </a:lnSpc>
            </a:pPr>
            <a:r>
              <a:rPr lang="zh-CN" altLang="en-US" dirty="0"/>
              <a:t>使用</a:t>
            </a:r>
            <a:r>
              <a:rPr lang="en-US" altLang="zh-CN" dirty="0"/>
              <a:t>gcc</a:t>
            </a:r>
            <a:r>
              <a:rPr lang="zh-CN" altLang="en-US" dirty="0"/>
              <a:t>来编译</a:t>
            </a:r>
            <a:r>
              <a:rPr lang="en-US" altLang="zh-CN" dirty="0"/>
              <a:t>c</a:t>
            </a:r>
            <a:r>
              <a:rPr lang="zh-CN" altLang="en-US" dirty="0"/>
              <a:t>语言程序</a:t>
            </a:r>
          </a:p>
          <a:p>
            <a:pPr lvl="1">
              <a:lnSpc>
                <a:spcPts val="2000"/>
              </a:lnSpc>
            </a:pPr>
            <a:r>
              <a:rPr lang="zh-CN" altLang="zh-CN" dirty="0">
                <a:effectLst>
                  <a:outerShdw sx="0" sy="0">
                    <a:srgbClr val="000000"/>
                  </a:outerShdw>
                </a:effectLst>
              </a:rPr>
              <a:t>新建汇编源文件，命令如下</a:t>
            </a:r>
            <a:r>
              <a:rPr lang="zh-CN" altLang="zh-CN" dirty="0" smtClean="0">
                <a:effectLst>
                  <a:outerShdw sx="0" sy="0">
                    <a:srgbClr val="000000"/>
                  </a:outerShdw>
                </a:effectLst>
              </a:rPr>
              <a:t>：</a:t>
            </a:r>
            <a:endParaRPr lang="en-US" altLang="zh-CN" dirty="0" smtClean="0">
              <a:effectLst>
                <a:outerShdw sx="0" sy="0">
                  <a:srgbClr val="000000"/>
                </a:outerShdw>
              </a:effectLst>
            </a:endParaRPr>
          </a:p>
          <a:p>
            <a:pPr marL="403039" lvl="1" indent="0">
              <a:lnSpc>
                <a:spcPts val="2000"/>
              </a:lnSpc>
              <a:buNone/>
            </a:pPr>
            <a:endParaRPr lang="en-US" altLang="zh-CN" b="1" dirty="0" smtClean="0">
              <a:effectLst>
                <a:outerShdw blurRad="38100" dist="38100" dir="2700000" algn="tl">
                  <a:srgbClr val="000000">
                    <a:alpha val="43137"/>
                  </a:srgbClr>
                </a:outerShdw>
              </a:effectLst>
            </a:endParaRPr>
          </a:p>
          <a:p>
            <a:pPr lvl="1">
              <a:lnSpc>
                <a:spcPts val="2000"/>
              </a:lnSpc>
            </a:pPr>
            <a:r>
              <a:rPr lang="zh-CN" altLang="en-US" dirty="0">
                <a:effectLst>
                  <a:outerShdw sx="0" sy="0">
                    <a:srgbClr val="000000"/>
                  </a:outerShdw>
                </a:effectLst>
              </a:rPr>
              <a:t>在</a:t>
            </a:r>
            <a:r>
              <a:rPr lang="en-US" altLang="zh-CN" dirty="0" err="1">
                <a:effectLst>
                  <a:outerShdw sx="0" sy="0">
                    <a:srgbClr val="000000"/>
                  </a:outerShdw>
                </a:effectLst>
              </a:rPr>
              <a:t>hello.s</a:t>
            </a:r>
            <a:r>
              <a:rPr lang="zh-CN" altLang="en-US" dirty="0">
                <a:effectLst>
                  <a:outerShdw sx="0" sy="0">
                    <a:srgbClr val="000000"/>
                  </a:outerShdw>
                </a:effectLst>
              </a:rPr>
              <a:t>中</a:t>
            </a:r>
            <a:r>
              <a:rPr lang="zh-CN" altLang="zh-CN" dirty="0">
                <a:effectLst>
                  <a:outerShdw sx="0" sy="0">
                    <a:srgbClr val="000000"/>
                  </a:outerShdw>
                </a:effectLst>
              </a:rPr>
              <a:t>输入以下代码</a:t>
            </a:r>
            <a:r>
              <a:rPr lang="zh-CN" altLang="en-US" dirty="0">
                <a:effectLst>
                  <a:outerShdw sx="0" sy="0">
                    <a:srgbClr val="000000"/>
                  </a:outerShdw>
                </a:effectLst>
              </a:rPr>
              <a:t>：</a:t>
            </a:r>
            <a:endParaRPr lang="en-US" altLang="zh-CN" dirty="0">
              <a:effectLst>
                <a:outerShdw sx="0" sy="0">
                  <a:srgbClr val="000000"/>
                </a:outerShdw>
              </a:effectLst>
            </a:endParaRPr>
          </a:p>
        </p:txBody>
      </p:sp>
      <p:sp>
        <p:nvSpPr>
          <p:cNvPr id="5" name="矩形 4"/>
          <p:cNvSpPr/>
          <p:nvPr/>
        </p:nvSpPr>
        <p:spPr>
          <a:xfrm>
            <a:off x="1157370" y="2399863"/>
            <a:ext cx="10302793" cy="3800912"/>
          </a:xfrm>
          <a:prstGeom prst="rect">
            <a:avLst/>
          </a:prstGeom>
          <a:solidFill>
            <a:schemeClr val="bg1">
              <a:lumMod val="85000"/>
            </a:schemeClr>
          </a:solidFill>
        </p:spPr>
        <p:txBody>
          <a:bodyPr wrap="square">
            <a:spAutoFit/>
          </a:bodyPr>
          <a:lstStyle/>
          <a:p>
            <a:pPr>
              <a:lnSpc>
                <a:spcPts val="1700"/>
              </a:lnSpc>
            </a:pP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.text</a:t>
            </a:r>
            <a:endParaRPr lang="zh-CN"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a:p>
            <a:pPr>
              <a:lnSpc>
                <a:spcPts val="1700"/>
              </a:lnSpc>
            </a:pP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.global tart1</a:t>
            </a:r>
            <a:endParaRPr lang="zh-CN"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a:p>
            <a:pPr>
              <a:lnSpc>
                <a:spcPts val="1700"/>
              </a:lnSpc>
            </a:pP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tart1:</a:t>
            </a:r>
            <a:endParaRPr lang="zh-CN"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a:p>
            <a:pPr>
              <a:lnSpc>
                <a:spcPts val="1700"/>
              </a:lnSpc>
            </a:pP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	</a:t>
            </a:r>
            <a:r>
              <a:rPr lang="en-US" altLang="zh-CN" b="1" dirty="0" err="1">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mov</a:t>
            </a: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 x0,#0</a:t>
            </a:r>
            <a:endParaRPr lang="zh-CN"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a:p>
            <a:pPr>
              <a:lnSpc>
                <a:spcPts val="1700"/>
              </a:lnSpc>
            </a:pP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	</a:t>
            </a:r>
            <a:r>
              <a:rPr lang="en-US" altLang="zh-CN" b="1" dirty="0" err="1">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ldr</a:t>
            </a: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 x1,=</a:t>
            </a:r>
            <a:r>
              <a:rPr lang="en-US" altLang="zh-CN" b="1" dirty="0" err="1">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msg</a:t>
            </a:r>
            <a:endParaRPr lang="zh-CN"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a:p>
            <a:pPr>
              <a:lnSpc>
                <a:spcPts val="1700"/>
              </a:lnSpc>
            </a:pP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	</a:t>
            </a:r>
            <a:r>
              <a:rPr lang="en-US" altLang="zh-CN" b="1" dirty="0" err="1">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mov</a:t>
            </a: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 x2,len</a:t>
            </a:r>
            <a:endParaRPr lang="zh-CN"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a:p>
            <a:pPr>
              <a:lnSpc>
                <a:spcPts val="1700"/>
              </a:lnSpc>
            </a:pP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	</a:t>
            </a:r>
            <a:r>
              <a:rPr lang="en-US" altLang="zh-CN" b="1" dirty="0" err="1">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mov</a:t>
            </a: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 x8,64</a:t>
            </a:r>
            <a:endParaRPr lang="zh-CN"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a:p>
            <a:pPr>
              <a:lnSpc>
                <a:spcPts val="1700"/>
              </a:lnSpc>
            </a:pP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	svc #0</a:t>
            </a:r>
            <a:endParaRPr lang="zh-CN"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a:p>
            <a:pPr>
              <a:lnSpc>
                <a:spcPts val="1700"/>
              </a:lnSpc>
            </a:pP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 </a:t>
            </a:r>
            <a:endParaRPr lang="zh-CN"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a:p>
            <a:pPr>
              <a:lnSpc>
                <a:spcPts val="1700"/>
              </a:lnSpc>
            </a:pP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	</a:t>
            </a:r>
            <a:r>
              <a:rPr lang="en-US" altLang="zh-CN" b="1" dirty="0" err="1">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mov</a:t>
            </a: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 x0,123</a:t>
            </a:r>
            <a:endParaRPr lang="zh-CN"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a:p>
            <a:pPr>
              <a:lnSpc>
                <a:spcPts val="1700"/>
              </a:lnSpc>
            </a:pP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	</a:t>
            </a:r>
            <a:r>
              <a:rPr lang="en-US" altLang="zh-CN" b="1" dirty="0" err="1">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mov</a:t>
            </a: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 x8,93</a:t>
            </a:r>
            <a:endParaRPr lang="zh-CN"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a:p>
            <a:pPr>
              <a:lnSpc>
                <a:spcPts val="1700"/>
              </a:lnSpc>
            </a:pP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	svc #0</a:t>
            </a:r>
            <a:endParaRPr lang="zh-CN"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a:p>
            <a:pPr>
              <a:lnSpc>
                <a:spcPts val="1700"/>
              </a:lnSpc>
            </a:pP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 </a:t>
            </a:r>
            <a:endParaRPr lang="zh-CN"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a:p>
            <a:pPr>
              <a:lnSpc>
                <a:spcPts val="1700"/>
              </a:lnSpc>
            </a:pP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.data</a:t>
            </a:r>
            <a:endParaRPr lang="zh-CN"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a:p>
            <a:pPr>
              <a:lnSpc>
                <a:spcPts val="1700"/>
              </a:lnSpc>
            </a:pPr>
            <a:r>
              <a:rPr lang="en-US" altLang="zh-CN" b="1" dirty="0" err="1">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msg</a:t>
            </a: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a:t>
            </a:r>
            <a:endParaRPr lang="zh-CN"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a:p>
            <a:pPr>
              <a:lnSpc>
                <a:spcPts val="1700"/>
              </a:lnSpc>
            </a:pP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	.</a:t>
            </a:r>
            <a:r>
              <a:rPr lang="en-US" altLang="zh-CN" b="1" dirty="0" err="1">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ascii</a:t>
            </a: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 "Hello World!\n"</a:t>
            </a:r>
            <a:endParaRPr lang="zh-CN"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a:p>
            <a:pPr>
              <a:lnSpc>
                <a:spcPts val="1700"/>
              </a:lnSpc>
            </a:pPr>
            <a:r>
              <a:rPr lang="en-US" altLang="zh-CN" b="1" dirty="0" err="1">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len</a:t>
            </a:r>
            <a:r>
              <a:rPr lang="en-US" altLang="zh-CN" b="1"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a:t>
            </a:r>
            <a:r>
              <a:rPr lang="en-US" altLang="zh-CN" b="1" dirty="0" err="1">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rPr>
              <a:t>msg</a:t>
            </a:r>
            <a:endParaRPr lang="en-US" altLang="zh-CN" sz="3600" b="1" dirty="0">
              <a:solidFill>
                <a:prstClr val="black"/>
              </a:solidFill>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endParaRPr>
          </a:p>
        </p:txBody>
      </p:sp>
      <p:sp>
        <p:nvSpPr>
          <p:cNvPr id="6" name="文本框 5"/>
          <p:cNvSpPr txBox="1"/>
          <p:nvPr/>
        </p:nvSpPr>
        <p:spPr>
          <a:xfrm>
            <a:off x="1157371" y="1686112"/>
            <a:ext cx="10302792" cy="361637"/>
          </a:xfrm>
          <a:prstGeom prst="rect">
            <a:avLst/>
          </a:prstGeom>
          <a:solidFill>
            <a:schemeClr val="bg1">
              <a:lumMod val="85000"/>
            </a:schemeClr>
          </a:solidFill>
        </p:spPr>
        <p:txBody>
          <a:bodyPr wrap="square" rtlCol="0">
            <a:spAutoFit/>
          </a:bodyPr>
          <a:lstStyle/>
          <a:p>
            <a:pPr>
              <a:lnSpc>
                <a:spcPts val="2100"/>
              </a:lnSpc>
            </a:pPr>
            <a:r>
              <a:rPr lang="en-US" altLang="zh-CN" b="1" dirty="0">
                <a:effectLst>
                  <a:outerShdw blurRad="38100" dist="38100" dir="2700000" algn="tl">
                    <a:srgbClr val="000000">
                      <a:alpha val="43137"/>
                    </a:srgbClr>
                  </a:outerShdw>
                </a:effectLst>
              </a:rPr>
              <a:t>vim </a:t>
            </a:r>
            <a:r>
              <a:rPr lang="en-US" altLang="zh-CN" b="1" dirty="0" err="1">
                <a:effectLst>
                  <a:outerShdw blurRad="38100" dist="38100" dir="2700000" algn="tl">
                    <a:srgbClr val="000000">
                      <a:alpha val="43137"/>
                    </a:srgbClr>
                  </a:outerShdw>
                </a:effectLst>
              </a:rPr>
              <a:t>hello.s</a:t>
            </a:r>
            <a:endPar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Tree>
    <p:extLst>
      <p:ext uri="{BB962C8B-B14F-4D97-AF65-F5344CB8AC3E}">
        <p14:creationId xmlns:p14="http://schemas.microsoft.com/office/powerpoint/2010/main" val="405821544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ARM</a:t>
            </a:r>
            <a:r>
              <a:rPr lang="zh-CN" altLang="en-US" dirty="0"/>
              <a:t>编译与调试</a:t>
            </a:r>
            <a:r>
              <a:rPr lang="zh-CN" altLang="en-US" dirty="0" smtClean="0"/>
              <a:t>工具 </a:t>
            </a:r>
            <a:r>
              <a:rPr lang="en-US" altLang="zh-CN" dirty="0" smtClean="0"/>
              <a:t>(6)</a:t>
            </a:r>
            <a:endParaRPr lang="zh-CN" altLang="en-US" dirty="0"/>
          </a:p>
        </p:txBody>
      </p:sp>
      <p:sp>
        <p:nvSpPr>
          <p:cNvPr id="2" name="文本占位符 1"/>
          <p:cNvSpPr>
            <a:spLocks noGrp="1"/>
          </p:cNvSpPr>
          <p:nvPr>
            <p:ph type="body" sz="quarter" idx="10"/>
          </p:nvPr>
        </p:nvSpPr>
        <p:spPr/>
        <p:txBody>
          <a:bodyPr/>
          <a:lstStyle/>
          <a:p>
            <a:pPr marL="342900" lvl="5" indent="-342900" fontAlgn="base">
              <a:lnSpc>
                <a:spcPts val="3500"/>
              </a:lnSpc>
              <a:spcBef>
                <a:spcPts val="0"/>
              </a:spcBef>
            </a:pPr>
            <a:r>
              <a:rPr lang="zh-CN" altLang="zh-CN" sz="2400" dirty="0" smtClean="0">
                <a:effectLst>
                  <a:outerShdw sx="0" sy="0">
                    <a:srgbClr val="000000"/>
                  </a:outerShdw>
                </a:effectLst>
                <a:latin typeface="Huawei Sans" panose="020C0503030203020204" pitchFamily="34" charset="0"/>
                <a:ea typeface="方正兰亭黑简体" panose="02000000000000000000" pitchFamily="2" charset="-122"/>
              </a:rPr>
              <a:t>保存</a:t>
            </a:r>
            <a:r>
              <a:rPr lang="en-US" altLang="zh-CN" sz="2400" dirty="0" err="1" smtClean="0">
                <a:effectLst>
                  <a:outerShdw sx="0" sy="0">
                    <a:srgbClr val="000000"/>
                  </a:outerShdw>
                </a:effectLst>
                <a:latin typeface="Huawei Sans" panose="020C0503030203020204" pitchFamily="34" charset="0"/>
                <a:ea typeface="方正兰亭黑简体" panose="02000000000000000000" pitchFamily="2" charset="-122"/>
              </a:rPr>
              <a:t>hello.s</a:t>
            </a:r>
            <a:r>
              <a:rPr lang="zh-CN" altLang="zh-CN" sz="2400" dirty="0" smtClean="0">
                <a:effectLst>
                  <a:outerShdw sx="0" sy="0">
                    <a:srgbClr val="000000"/>
                  </a:outerShdw>
                </a:effectLst>
                <a:latin typeface="Huawei Sans" panose="020C0503030203020204" pitchFamily="34" charset="0"/>
                <a:ea typeface="方正兰亭黑简体" panose="02000000000000000000" pitchFamily="2" charset="-122"/>
              </a:rPr>
              <a:t>文件</a:t>
            </a:r>
            <a:r>
              <a:rPr lang="zh-CN" altLang="zh-CN" sz="2400" dirty="0">
                <a:effectLst>
                  <a:outerShdw sx="0" sy="0">
                    <a:srgbClr val="000000"/>
                  </a:outerShdw>
                </a:effectLst>
                <a:latin typeface="Huawei Sans" panose="020C0503030203020204" pitchFamily="34" charset="0"/>
                <a:ea typeface="方正兰亭黑简体" panose="02000000000000000000" pitchFamily="2" charset="-122"/>
              </a:rPr>
              <a:t>，然后通过运行以下命令将其编译为二进制文件</a:t>
            </a:r>
          </a:p>
          <a:p>
            <a:pPr marL="0" indent="457200">
              <a:lnSpc>
                <a:spcPts val="3500"/>
              </a:lnSpc>
              <a:spcBef>
                <a:spcPts val="0"/>
              </a:spcBef>
              <a:buNone/>
            </a:pPr>
            <a:endParaRPr lang="zh-CN" altLang="zh-CN" sz="2400" b="1" dirty="0">
              <a:effectLst>
                <a:outerShdw blurRad="38100" dist="38100" dir="2700000" algn="tl">
                  <a:srgbClr val="000000">
                    <a:alpha val="43137"/>
                  </a:srgbClr>
                </a:outerShdw>
              </a:effectLst>
            </a:endParaRPr>
          </a:p>
          <a:p>
            <a:pPr marL="0" lvl="5" indent="457200" fontAlgn="base">
              <a:lnSpc>
                <a:spcPts val="3500"/>
              </a:lnSpc>
              <a:spcBef>
                <a:spcPts val="0"/>
              </a:spcBef>
              <a:buNone/>
            </a:pPr>
            <a:r>
              <a:rPr lang="zh-CN" altLang="zh-CN" sz="2400" dirty="0">
                <a:effectLst>
                  <a:outerShdw sx="0" sy="0">
                    <a:srgbClr val="000000"/>
                  </a:outerShdw>
                </a:effectLst>
                <a:latin typeface="Huawei Sans" panose="020C0503030203020204" pitchFamily="34" charset="0"/>
                <a:ea typeface="方正兰亭黑简体" panose="02000000000000000000" pitchFamily="2" charset="-122"/>
              </a:rPr>
              <a:t>使用以下命令进行链接，输出可执行文件</a:t>
            </a:r>
          </a:p>
          <a:p>
            <a:pPr marL="0" indent="457200">
              <a:lnSpc>
                <a:spcPts val="3500"/>
              </a:lnSpc>
              <a:spcBef>
                <a:spcPts val="0"/>
              </a:spcBef>
              <a:buNone/>
            </a:pPr>
            <a:endParaRPr lang="zh-CN" altLang="zh-CN" sz="2400" b="1" dirty="0">
              <a:effectLst>
                <a:outerShdw blurRad="38100" dist="38100" dir="2700000" algn="tl">
                  <a:srgbClr val="000000">
                    <a:alpha val="43137"/>
                  </a:srgbClr>
                </a:outerShdw>
              </a:effectLst>
            </a:endParaRPr>
          </a:p>
          <a:p>
            <a:pPr marL="0" lvl="5" indent="457200" fontAlgn="base">
              <a:lnSpc>
                <a:spcPts val="3500"/>
              </a:lnSpc>
              <a:spcBef>
                <a:spcPts val="0"/>
              </a:spcBef>
              <a:buNone/>
            </a:pPr>
            <a:r>
              <a:rPr lang="zh-CN" altLang="zh-CN" sz="2400" dirty="0">
                <a:effectLst>
                  <a:outerShdw sx="0" sy="0">
                    <a:srgbClr val="000000"/>
                  </a:outerShdw>
                </a:effectLst>
                <a:latin typeface="Huawei Sans" panose="020C0503030203020204" pitchFamily="34" charset="0"/>
                <a:ea typeface="方正兰亭黑简体" panose="02000000000000000000" pitchFamily="2" charset="-122"/>
              </a:rPr>
              <a:t>使用以下命令执行</a:t>
            </a:r>
            <a:r>
              <a:rPr lang="en-US" altLang="zh-CN" sz="2400" dirty="0">
                <a:effectLst>
                  <a:outerShdw sx="0" sy="0">
                    <a:srgbClr val="000000"/>
                  </a:outerShdw>
                </a:effectLst>
                <a:latin typeface="Huawei Sans" panose="020C0503030203020204" pitchFamily="34" charset="0"/>
                <a:ea typeface="方正兰亭黑简体" panose="02000000000000000000" pitchFamily="2" charset="-122"/>
              </a:rPr>
              <a:t>hello</a:t>
            </a:r>
            <a:r>
              <a:rPr lang="zh-CN" altLang="zh-CN" sz="2400" dirty="0" smtClean="0">
                <a:effectLst>
                  <a:outerShdw sx="0" sy="0">
                    <a:srgbClr val="000000"/>
                  </a:outerShdw>
                </a:effectLst>
                <a:latin typeface="Huawei Sans" panose="020C0503030203020204" pitchFamily="34" charset="0"/>
                <a:ea typeface="方正兰亭黑简体" panose="02000000000000000000" pitchFamily="2" charset="-122"/>
              </a:rPr>
              <a:t>程序</a:t>
            </a:r>
            <a:endParaRPr lang="zh-CN" altLang="zh-CN" sz="2400" dirty="0">
              <a:effectLst>
                <a:outerShdw sx="0" sy="0">
                  <a:srgbClr val="000000"/>
                </a:outerShdw>
              </a:effectLst>
              <a:latin typeface="Huawei Sans" panose="020C0503030203020204" pitchFamily="34" charset="0"/>
              <a:ea typeface="方正兰亭黑简体" panose="02000000000000000000" pitchFamily="2" charset="-122"/>
            </a:endParaRPr>
          </a:p>
        </p:txBody>
      </p:sp>
      <p:sp>
        <p:nvSpPr>
          <p:cNvPr id="5" name="文本框 4"/>
          <p:cNvSpPr txBox="1"/>
          <p:nvPr/>
        </p:nvSpPr>
        <p:spPr>
          <a:xfrm>
            <a:off x="1157371" y="1586359"/>
            <a:ext cx="10302792" cy="370230"/>
          </a:xfrm>
          <a:prstGeom prst="rect">
            <a:avLst/>
          </a:prstGeom>
          <a:solidFill>
            <a:schemeClr val="bg1">
              <a:lumMod val="85000"/>
            </a:schemeClr>
          </a:solidFill>
        </p:spPr>
        <p:txBody>
          <a:bodyPr wrap="square" rtlCol="0">
            <a:spAutoFit/>
          </a:bodyPr>
          <a:lstStyle/>
          <a:p>
            <a:pPr>
              <a:lnSpc>
                <a:spcPts val="2100"/>
              </a:lnSpc>
            </a:pPr>
            <a:r>
              <a:rPr lang="en-US" altLang="zh-CN" b="1" dirty="0">
                <a:effectLst>
                  <a:outerShdw blurRad="38100" dist="38100" dir="2700000" algn="tl">
                    <a:srgbClr val="000000">
                      <a:alpha val="43137"/>
                    </a:srgbClr>
                  </a:outerShdw>
                </a:effectLst>
              </a:rPr>
              <a:t>as </a:t>
            </a:r>
            <a:r>
              <a:rPr lang="en-US" altLang="zh-CN" b="1" dirty="0" err="1">
                <a:effectLst>
                  <a:outerShdw blurRad="38100" dist="38100" dir="2700000" algn="tl">
                    <a:srgbClr val="000000">
                      <a:alpha val="43137"/>
                    </a:srgbClr>
                  </a:outerShdw>
                </a:effectLst>
              </a:rPr>
              <a:t>hello.s</a:t>
            </a:r>
            <a:r>
              <a:rPr lang="en-US" altLang="zh-CN" b="1" dirty="0">
                <a:effectLst>
                  <a:outerShdw blurRad="38100" dist="38100" dir="2700000" algn="tl">
                    <a:srgbClr val="000000">
                      <a:alpha val="43137"/>
                    </a:srgbClr>
                  </a:outerShdw>
                </a:effectLst>
              </a:rPr>
              <a:t> –o </a:t>
            </a:r>
            <a:r>
              <a:rPr lang="en-US" altLang="zh-CN" b="1" dirty="0" err="1">
                <a:effectLst>
                  <a:outerShdw blurRad="38100" dist="38100" dir="2700000" algn="tl">
                    <a:srgbClr val="000000">
                      <a:alpha val="43137"/>
                    </a:srgbClr>
                  </a:outerShdw>
                </a:effectLst>
              </a:rPr>
              <a:t>hello.o</a:t>
            </a:r>
            <a:endPar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
        <p:nvSpPr>
          <p:cNvPr id="8" name="文本框 7"/>
          <p:cNvSpPr txBox="1"/>
          <p:nvPr/>
        </p:nvSpPr>
        <p:spPr>
          <a:xfrm>
            <a:off x="1157372" y="2495198"/>
            <a:ext cx="10302792" cy="370230"/>
          </a:xfrm>
          <a:prstGeom prst="rect">
            <a:avLst/>
          </a:prstGeom>
          <a:solidFill>
            <a:schemeClr val="bg1">
              <a:lumMod val="85000"/>
            </a:schemeClr>
          </a:solidFill>
        </p:spPr>
        <p:txBody>
          <a:bodyPr wrap="square" rtlCol="0">
            <a:spAutoFit/>
          </a:bodyPr>
          <a:lstStyle/>
          <a:p>
            <a:pPr>
              <a:lnSpc>
                <a:spcPts val="2100"/>
              </a:lnSpc>
            </a:pPr>
            <a:r>
              <a:rPr lang="en-US" altLang="zh-CN" b="1" dirty="0" err="1">
                <a:effectLst>
                  <a:outerShdw blurRad="38100" dist="38100" dir="2700000" algn="tl">
                    <a:srgbClr val="000000">
                      <a:alpha val="43137"/>
                    </a:srgbClr>
                  </a:outerShdw>
                </a:effectLst>
              </a:rPr>
              <a:t>ld</a:t>
            </a:r>
            <a:r>
              <a:rPr lang="en-US" altLang="zh-CN" b="1" dirty="0">
                <a:effectLst>
                  <a:outerShdw blurRad="38100" dist="38100" dir="2700000" algn="tl">
                    <a:srgbClr val="000000">
                      <a:alpha val="43137"/>
                    </a:srgbClr>
                  </a:outerShdw>
                </a:effectLst>
              </a:rPr>
              <a:t> </a:t>
            </a:r>
            <a:r>
              <a:rPr lang="en-US" altLang="zh-CN" b="1" dirty="0" err="1">
                <a:effectLst>
                  <a:outerShdw blurRad="38100" dist="38100" dir="2700000" algn="tl">
                    <a:srgbClr val="000000">
                      <a:alpha val="43137"/>
                    </a:srgbClr>
                  </a:outerShdw>
                </a:effectLst>
              </a:rPr>
              <a:t>hello.o</a:t>
            </a:r>
            <a:r>
              <a:rPr lang="en-US" altLang="zh-CN" b="1" dirty="0">
                <a:effectLst>
                  <a:outerShdw blurRad="38100" dist="38100" dir="2700000" algn="tl">
                    <a:srgbClr val="000000">
                      <a:alpha val="43137"/>
                    </a:srgbClr>
                  </a:outerShdw>
                </a:effectLst>
              </a:rPr>
              <a:t> –o hello</a:t>
            </a:r>
            <a:endParaRPr lang="pt-BR" altLang="zh-CN" i="1" kern="0" dirty="0">
              <a:effectLst>
                <a:outerShdw blurRad="38100" dist="38100" dir="2700000" algn="tl">
                  <a:srgbClr val="000000">
                    <a:alpha val="43137"/>
                  </a:srgbClr>
                </a:outerShdw>
              </a:effectLst>
              <a:latin typeface="Huawei Sans" panose="020C0503030203020204" pitchFamily="34" charset="0"/>
              <a:ea typeface="方正兰亭黑简体" panose="02000000000000000000" pitchFamily="2" charset="-122"/>
              <a:cs typeface="SimSun" panose="02010600030101010101" pitchFamily="2" charset="-122"/>
            </a:endParaRPr>
          </a:p>
        </p:txBody>
      </p:sp>
      <p:sp>
        <p:nvSpPr>
          <p:cNvPr id="9" name="文本框 8"/>
          <p:cNvSpPr txBox="1"/>
          <p:nvPr/>
        </p:nvSpPr>
        <p:spPr>
          <a:xfrm>
            <a:off x="1157372" y="3404037"/>
            <a:ext cx="10302792" cy="370230"/>
          </a:xfrm>
          <a:prstGeom prst="rect">
            <a:avLst/>
          </a:prstGeom>
          <a:solidFill>
            <a:schemeClr val="bg1">
              <a:lumMod val="85000"/>
            </a:schemeClr>
          </a:solidFill>
        </p:spPr>
        <p:txBody>
          <a:bodyPr wrap="square" rtlCol="0">
            <a:spAutoFit/>
          </a:bodyPr>
          <a:lstStyle/>
          <a:p>
            <a:pPr>
              <a:lnSpc>
                <a:spcPts val="2100"/>
              </a:lnSpc>
            </a:pPr>
            <a:r>
              <a:rPr lang="en-US" altLang="zh-CN" b="1" dirty="0">
                <a:effectLst>
                  <a:outerShdw blurRad="38100" dist="38100" dir="2700000" algn="tl">
                    <a:srgbClr val="000000">
                      <a:alpha val="43137"/>
                    </a:srgbClr>
                  </a:outerShdw>
                </a:effectLst>
              </a:rPr>
              <a:t>./hello</a:t>
            </a:r>
          </a:p>
        </p:txBody>
      </p:sp>
    </p:spTree>
    <p:extLst>
      <p:ext uri="{BB962C8B-B14F-4D97-AF65-F5344CB8AC3E}">
        <p14:creationId xmlns:p14="http://schemas.microsoft.com/office/powerpoint/2010/main" val="1984583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a:t>
            </a:r>
            <a:r>
              <a:rPr lang="en-US" altLang="zh-CN" smtClean="0"/>
              <a:t>ARMv8</a:t>
            </a:r>
            <a:r>
              <a:rPr lang="zh-CN" altLang="en-US" smtClean="0"/>
              <a:t>架构的处理器体系结构</a:t>
            </a:r>
            <a:endParaRPr lang="zh-CN" altLang="en-US" dirty="0"/>
          </a:p>
        </p:txBody>
      </p:sp>
      <p:sp>
        <p:nvSpPr>
          <p:cNvPr id="4" name="文本占位符 3"/>
          <p:cNvSpPr>
            <a:spLocks noGrp="1"/>
          </p:cNvSpPr>
          <p:nvPr>
            <p:ph type="body" sz="quarter" idx="10"/>
          </p:nvPr>
        </p:nvSpPr>
        <p:spPr>
          <a:xfrm>
            <a:off x="731838" y="1047750"/>
            <a:ext cx="10728326" cy="5153025"/>
          </a:xfrm>
        </p:spPr>
        <p:txBody>
          <a:bodyPr/>
          <a:lstStyle/>
          <a:p>
            <a:pPr>
              <a:lnSpc>
                <a:spcPts val="2400"/>
              </a:lnSpc>
            </a:pPr>
            <a:r>
              <a:rPr lang="en-US" altLang="zh-CN" dirty="0" smtClean="0"/>
              <a:t>ARMv8-A</a:t>
            </a:r>
            <a:r>
              <a:rPr lang="zh-CN" altLang="zh-CN" dirty="0" smtClean="0"/>
              <a:t>支持的数据类型</a:t>
            </a:r>
            <a:r>
              <a:rPr lang="zh-CN" altLang="en-US" dirty="0" smtClean="0"/>
              <a:t>：</a:t>
            </a:r>
          </a:p>
          <a:p>
            <a:pPr lvl="1">
              <a:lnSpc>
                <a:spcPts val="2400"/>
              </a:lnSpc>
            </a:pPr>
            <a:r>
              <a:rPr lang="zh-CN" altLang="zh-CN" dirty="0" smtClean="0"/>
              <a:t>四字（</a:t>
            </a:r>
            <a:r>
              <a:rPr lang="en-US" altLang="zh-CN" dirty="0" err="1" smtClean="0"/>
              <a:t>Quadword</a:t>
            </a:r>
            <a:r>
              <a:rPr lang="zh-CN" altLang="zh-CN" dirty="0" smtClean="0"/>
              <a:t>）</a:t>
            </a:r>
            <a:r>
              <a:rPr lang="zh-CN" altLang="en-US" dirty="0" smtClean="0"/>
              <a:t>：</a:t>
            </a:r>
            <a:r>
              <a:rPr lang="en-US" altLang="zh-CN" dirty="0" smtClean="0"/>
              <a:t> 128</a:t>
            </a:r>
            <a:r>
              <a:rPr lang="zh-CN" altLang="zh-CN" dirty="0" smtClean="0"/>
              <a:t>位</a:t>
            </a:r>
            <a:endParaRPr lang="en-US" altLang="zh-CN" dirty="0" smtClean="0"/>
          </a:p>
          <a:p>
            <a:pPr lvl="1">
              <a:lnSpc>
                <a:spcPts val="2400"/>
              </a:lnSpc>
            </a:pPr>
            <a:r>
              <a:rPr lang="zh-CN" altLang="en-US" dirty="0" smtClean="0"/>
              <a:t>双字节（</a:t>
            </a:r>
            <a:r>
              <a:rPr lang="en-US" altLang="zh-CN" dirty="0" err="1" smtClean="0"/>
              <a:t>DoubleWord</a:t>
            </a:r>
            <a:r>
              <a:rPr lang="zh-CN" altLang="en-US" dirty="0" smtClean="0"/>
              <a:t>）：</a:t>
            </a:r>
            <a:r>
              <a:rPr lang="en-US" altLang="zh-CN" dirty="0" smtClean="0"/>
              <a:t>64</a:t>
            </a:r>
            <a:r>
              <a:rPr lang="zh-CN" altLang="en-US" dirty="0" smtClean="0"/>
              <a:t>位</a:t>
            </a:r>
          </a:p>
          <a:p>
            <a:pPr lvl="1">
              <a:lnSpc>
                <a:spcPts val="2400"/>
              </a:lnSpc>
            </a:pPr>
            <a:r>
              <a:rPr lang="zh-CN" altLang="en-US" dirty="0" smtClean="0"/>
              <a:t>字（</a:t>
            </a:r>
            <a:r>
              <a:rPr lang="en-US" altLang="zh-CN" dirty="0" smtClean="0"/>
              <a:t>Word</a:t>
            </a:r>
            <a:r>
              <a:rPr lang="zh-CN" altLang="en-US" dirty="0" smtClean="0"/>
              <a:t>）：在</a:t>
            </a:r>
            <a:r>
              <a:rPr lang="en-US" altLang="zh-CN" dirty="0" smtClean="0"/>
              <a:t>ARM</a:t>
            </a:r>
            <a:r>
              <a:rPr lang="zh-CN" altLang="en-US" dirty="0" smtClean="0"/>
              <a:t>体系结构中，字的长度为</a:t>
            </a:r>
            <a:r>
              <a:rPr lang="en-US" altLang="zh-CN" dirty="0" smtClean="0"/>
              <a:t>32</a:t>
            </a:r>
            <a:r>
              <a:rPr lang="zh-CN" altLang="en-US" dirty="0" smtClean="0"/>
              <a:t>位</a:t>
            </a:r>
          </a:p>
          <a:p>
            <a:pPr lvl="1">
              <a:lnSpc>
                <a:spcPts val="2400"/>
              </a:lnSpc>
            </a:pPr>
            <a:r>
              <a:rPr lang="zh-CN" altLang="en-US" dirty="0" smtClean="0"/>
              <a:t>半字（</a:t>
            </a:r>
            <a:r>
              <a:rPr lang="en-US" altLang="zh-CN" dirty="0" smtClean="0"/>
              <a:t>Half-Word</a:t>
            </a:r>
            <a:r>
              <a:rPr lang="zh-CN" altLang="en-US" dirty="0" smtClean="0"/>
              <a:t>）：在</a:t>
            </a:r>
            <a:r>
              <a:rPr lang="en-US" altLang="zh-CN" dirty="0" smtClean="0"/>
              <a:t>ARM</a:t>
            </a:r>
            <a:r>
              <a:rPr lang="zh-CN" altLang="en-US" dirty="0" smtClean="0"/>
              <a:t>体系结构中，半字的长度为</a:t>
            </a:r>
            <a:r>
              <a:rPr lang="en-US" altLang="zh-CN" dirty="0" smtClean="0"/>
              <a:t>16</a:t>
            </a:r>
            <a:r>
              <a:rPr lang="zh-CN" altLang="en-US" dirty="0" smtClean="0"/>
              <a:t>位</a:t>
            </a:r>
          </a:p>
          <a:p>
            <a:pPr lvl="1">
              <a:lnSpc>
                <a:spcPts val="2400"/>
              </a:lnSpc>
            </a:pPr>
            <a:r>
              <a:rPr lang="zh-CN" altLang="en-US" dirty="0" smtClean="0"/>
              <a:t>字节（</a:t>
            </a:r>
            <a:r>
              <a:rPr lang="en-US" altLang="zh-CN" dirty="0" smtClean="0"/>
              <a:t>Byte</a:t>
            </a:r>
            <a:r>
              <a:rPr lang="zh-CN" altLang="en-US" dirty="0" smtClean="0"/>
              <a:t>）：在</a:t>
            </a:r>
            <a:r>
              <a:rPr lang="en-US" altLang="zh-CN" dirty="0" smtClean="0"/>
              <a:t>ARM</a:t>
            </a:r>
            <a:r>
              <a:rPr lang="zh-CN" altLang="en-US" dirty="0" smtClean="0"/>
              <a:t>体系结构中，字节的长度为</a:t>
            </a:r>
            <a:r>
              <a:rPr lang="en-US" altLang="zh-CN" dirty="0" smtClean="0"/>
              <a:t>8</a:t>
            </a:r>
            <a:r>
              <a:rPr lang="zh-CN" altLang="en-US" dirty="0" smtClean="0"/>
              <a:t>位</a:t>
            </a:r>
          </a:p>
          <a:p>
            <a:pPr>
              <a:lnSpc>
                <a:spcPts val="2400"/>
              </a:lnSpc>
            </a:pPr>
            <a:r>
              <a:rPr lang="zh-CN" altLang="en-US" dirty="0" smtClean="0"/>
              <a:t>三种浮点数据类型</a:t>
            </a:r>
            <a:endParaRPr lang="en-US" altLang="zh-CN" dirty="0" smtClean="0"/>
          </a:p>
          <a:p>
            <a:pPr lvl="1">
              <a:lnSpc>
                <a:spcPts val="2400"/>
              </a:lnSpc>
            </a:pPr>
            <a:r>
              <a:rPr lang="zh-CN" altLang="en-US" dirty="0" smtClean="0"/>
              <a:t>半精度（</a:t>
            </a:r>
            <a:r>
              <a:rPr lang="en-US" altLang="zh-CN" dirty="0" smtClean="0"/>
              <a:t>Half-precision</a:t>
            </a:r>
            <a:r>
              <a:rPr lang="zh-CN" altLang="en-US" dirty="0" smtClean="0"/>
              <a:t>）浮点数据</a:t>
            </a:r>
            <a:endParaRPr lang="en-US" altLang="zh-CN" dirty="0" smtClean="0"/>
          </a:p>
          <a:p>
            <a:pPr lvl="1">
              <a:lnSpc>
                <a:spcPts val="2400"/>
              </a:lnSpc>
            </a:pPr>
            <a:r>
              <a:rPr lang="zh-CN" altLang="en-US" dirty="0" smtClean="0"/>
              <a:t>单精度（</a:t>
            </a:r>
            <a:r>
              <a:rPr lang="en-US" altLang="zh-CN" dirty="0" smtClean="0"/>
              <a:t>Single-precision</a:t>
            </a:r>
            <a:r>
              <a:rPr lang="zh-CN" altLang="en-US" dirty="0" smtClean="0"/>
              <a:t>）浮点数据</a:t>
            </a:r>
            <a:endParaRPr lang="en-US" altLang="zh-CN" dirty="0" smtClean="0"/>
          </a:p>
          <a:p>
            <a:pPr lvl="1">
              <a:lnSpc>
                <a:spcPts val="2400"/>
              </a:lnSpc>
            </a:pPr>
            <a:r>
              <a:rPr lang="zh-CN" altLang="en-US" dirty="0" smtClean="0"/>
              <a:t>双精度（</a:t>
            </a:r>
            <a:r>
              <a:rPr lang="en-US" altLang="zh-CN" dirty="0" smtClean="0"/>
              <a:t>Double-precision</a:t>
            </a:r>
            <a:r>
              <a:rPr lang="zh-CN" altLang="en-US" dirty="0" smtClean="0"/>
              <a:t>）浮点数据</a:t>
            </a:r>
            <a:endParaRPr lang="en-US" altLang="zh-CN" dirty="0" smtClean="0"/>
          </a:p>
          <a:p>
            <a:pPr lvl="1">
              <a:lnSpc>
                <a:spcPts val="2400"/>
              </a:lnSpc>
            </a:pPr>
            <a:r>
              <a:rPr lang="zh-CN" altLang="en-US" dirty="0" smtClean="0"/>
              <a:t>两种类型的向量数据处理</a:t>
            </a:r>
            <a:endParaRPr lang="en-US" altLang="zh-CN" dirty="0" smtClean="0"/>
          </a:p>
          <a:p>
            <a:pPr lvl="2">
              <a:lnSpc>
                <a:spcPts val="2400"/>
              </a:lnSpc>
            </a:pPr>
            <a:r>
              <a:rPr lang="zh-CN" altLang="en-US" dirty="0" smtClean="0"/>
              <a:t>其一是增强</a:t>
            </a:r>
            <a:r>
              <a:rPr lang="en-US" altLang="zh-CN" dirty="0" smtClean="0"/>
              <a:t>SIMD</a:t>
            </a:r>
            <a:r>
              <a:rPr lang="zh-CN" altLang="en-US" dirty="0" smtClean="0"/>
              <a:t>（</a:t>
            </a:r>
            <a:r>
              <a:rPr lang="en-US" altLang="zh-CN" dirty="0" smtClean="0"/>
              <a:t>Advanced SIMD</a:t>
            </a:r>
            <a:r>
              <a:rPr lang="zh-CN" altLang="en-US" dirty="0" smtClean="0"/>
              <a:t>），也就是</a:t>
            </a:r>
            <a:r>
              <a:rPr lang="en-US" altLang="zh-CN" dirty="0" smtClean="0"/>
              <a:t>Neon</a:t>
            </a:r>
          </a:p>
          <a:p>
            <a:pPr lvl="2">
              <a:lnSpc>
                <a:spcPts val="2400"/>
              </a:lnSpc>
            </a:pPr>
            <a:r>
              <a:rPr lang="zh-CN" altLang="en-US" dirty="0" smtClean="0"/>
              <a:t>其二是可伸缩向量扩展（</a:t>
            </a:r>
            <a:r>
              <a:rPr lang="en-US" altLang="zh-CN" dirty="0" smtClean="0"/>
              <a:t>Scalable Vector Extension</a:t>
            </a:r>
            <a:r>
              <a:rPr lang="zh-CN" altLang="en-US" dirty="0" smtClean="0"/>
              <a:t>，</a:t>
            </a:r>
            <a:r>
              <a:rPr lang="en-US" altLang="zh-CN" dirty="0" smtClean="0"/>
              <a:t>SVE</a:t>
            </a:r>
            <a:r>
              <a:rPr lang="zh-CN" altLang="en-US" dirty="0" smtClean="0"/>
              <a:t>）。</a:t>
            </a:r>
            <a:endParaRPr lang="en-US" altLang="zh-CN" dirty="0"/>
          </a:p>
        </p:txBody>
      </p:sp>
    </p:spTree>
    <p:extLst>
      <p:ext uri="{BB962C8B-B14F-4D97-AF65-F5344CB8AC3E}">
        <p14:creationId xmlns:p14="http://schemas.microsoft.com/office/powerpoint/2010/main" val="427142537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ARM</a:t>
            </a:r>
            <a:r>
              <a:rPr lang="zh-CN" altLang="en-US" dirty="0"/>
              <a:t>编译与调试</a:t>
            </a:r>
            <a:r>
              <a:rPr lang="zh-CN" altLang="en-US" dirty="0" smtClean="0"/>
              <a:t>工具 </a:t>
            </a:r>
            <a:r>
              <a:rPr lang="en-US" altLang="zh-CN" dirty="0" smtClean="0"/>
              <a:t>(7)</a:t>
            </a:r>
            <a:endParaRPr lang="zh-CN" altLang="en-US" dirty="0"/>
          </a:p>
        </p:txBody>
      </p:sp>
      <p:sp>
        <p:nvSpPr>
          <p:cNvPr id="2" name="文本占位符 1"/>
          <p:cNvSpPr>
            <a:spLocks noGrp="1"/>
          </p:cNvSpPr>
          <p:nvPr>
            <p:ph type="body" sz="quarter" idx="10"/>
          </p:nvPr>
        </p:nvSpPr>
        <p:spPr/>
        <p:txBody>
          <a:bodyPr/>
          <a:lstStyle/>
          <a:p>
            <a:r>
              <a:rPr lang="zh-CN" altLang="en-US" sz="2400" dirty="0" smtClean="0"/>
              <a:t>程序运行结果</a:t>
            </a:r>
            <a:r>
              <a:rPr lang="zh-CN" altLang="zh-CN" sz="2400" dirty="0" smtClean="0"/>
              <a:t>如下</a:t>
            </a:r>
            <a:r>
              <a:rPr lang="zh-CN" altLang="zh-CN" sz="2400" dirty="0"/>
              <a:t>图所示</a:t>
            </a:r>
            <a:r>
              <a:rPr lang="zh-CN" altLang="zh-CN" sz="2400" dirty="0" smtClean="0"/>
              <a:t>：</a:t>
            </a:r>
            <a:endParaRPr lang="zh-CN" altLang="zh-CN" sz="2400" dirty="0"/>
          </a:p>
        </p:txBody>
      </p:sp>
      <p:pic>
        <p:nvPicPr>
          <p:cNvPr id="5" name="图片 4" descr="C:\Users\lwx941162\AppData\Roaming\eSpace_Desktop\UserData\lwx941162\imagefiles\60BC551A-F8EB-4E74-8ED7-CA3234EB7C6A.png"/>
          <p:cNvPicPr/>
          <p:nvPr/>
        </p:nvPicPr>
        <p:blipFill>
          <a:blip r:embed="rId2">
            <a:extLst>
              <a:ext uri="{28A0092B-C50C-407E-A947-70E740481C1C}">
                <a14:useLocalDpi xmlns:a14="http://schemas.microsoft.com/office/drawing/2010/main" val="0"/>
              </a:ext>
            </a:extLst>
          </a:blip>
          <a:srcRect/>
          <a:stretch>
            <a:fillRect/>
          </a:stretch>
        </p:blipFill>
        <p:spPr bwMode="auto">
          <a:xfrm>
            <a:off x="1192741" y="1781548"/>
            <a:ext cx="9806517" cy="1647452"/>
          </a:xfrm>
          <a:prstGeom prst="rect">
            <a:avLst/>
          </a:prstGeom>
          <a:noFill/>
          <a:ln>
            <a:noFill/>
          </a:ln>
        </p:spPr>
      </p:pic>
    </p:spTree>
    <p:extLst>
      <p:ext uri="{BB962C8B-B14F-4D97-AF65-F5344CB8AC3E}">
        <p14:creationId xmlns:p14="http://schemas.microsoft.com/office/powerpoint/2010/main" val="275165319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C0B7D1-9D1B-4D75-900E-434169096BEF}">
  <ds:schemaRefs>
    <ds:schemaRef ds:uri="http://schemas.microsoft.com/sharepoint/v3/contenttype/forms"/>
  </ds:schemaRefs>
</ds:datastoreItem>
</file>

<file path=customXml/itemProps2.xml><?xml version="1.0" encoding="utf-8"?>
<ds:datastoreItem xmlns:ds="http://schemas.openxmlformats.org/officeDocument/2006/customXml" ds:itemID="{73BB0E4A-51FC-4B4D-8B7E-209EA6035D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1A4E927-2E19-40DA-AC21-D3EBC4321306}">
  <ds:schemaRefs>
    <ds:schemaRef ds:uri="http://www.w3.org/XML/1998/namespace"/>
    <ds:schemaRef ds:uri="http://purl.org/dc/elements/1.1/"/>
    <ds:schemaRef ds:uri="http://purl.org/dc/dcmityp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4144</TotalTime>
  <Words>6231</Words>
  <Application>Microsoft Office PowerPoint</Application>
  <PresentationFormat>宽屏</PresentationFormat>
  <Paragraphs>1204</Paragraphs>
  <Slides>91</Slides>
  <Notes>48</Notes>
  <HiddenSlides>0</HiddenSlides>
  <MMClips>0</MMClips>
  <ScaleCrop>false</ScaleCrop>
  <HeadingPairs>
    <vt:vector size="6" baseType="variant">
      <vt:variant>
        <vt:lpstr>已用的字体</vt:lpstr>
      </vt:variant>
      <vt:variant>
        <vt:i4>9</vt:i4>
      </vt:variant>
      <vt:variant>
        <vt:lpstr>主题</vt:lpstr>
      </vt:variant>
      <vt:variant>
        <vt:i4>4</vt:i4>
      </vt:variant>
      <vt:variant>
        <vt:lpstr>幻灯片标题</vt:lpstr>
      </vt:variant>
      <vt:variant>
        <vt:i4>91</vt:i4>
      </vt:variant>
    </vt:vector>
  </HeadingPairs>
  <TitlesOfParts>
    <vt:vector size="104" baseType="lpstr">
      <vt:lpstr>Arial Unicode MS</vt:lpstr>
      <vt:lpstr>微软雅黑</vt:lpstr>
      <vt:lpstr>微软雅黑</vt:lpstr>
      <vt:lpstr>SimSun</vt:lpstr>
      <vt:lpstr>方正兰亭黑简体</vt:lpstr>
      <vt:lpstr>Arial</vt:lpstr>
      <vt:lpstr>Huawei Sans</vt:lpstr>
      <vt:lpstr>Times New Roman</vt:lpstr>
      <vt:lpstr>Wingdings</vt:lpstr>
      <vt:lpstr>1_标题页模板</vt:lpstr>
      <vt:lpstr>2_功能页模板</vt:lpstr>
      <vt:lpstr>3_内容页模板</vt:lpstr>
      <vt:lpstr>4_感谢页模板</vt:lpstr>
      <vt:lpstr>汇编与接口技术 ——ARM汇编与接口技术</vt:lpstr>
      <vt:lpstr>PowerPoint 演示文稿</vt:lpstr>
      <vt:lpstr>PowerPoint 演示文稿</vt:lpstr>
      <vt:lpstr>PowerPoint 演示文稿</vt:lpstr>
      <vt:lpstr>PowerPoint 演示文稿</vt:lpstr>
      <vt:lpstr>PowerPoint 演示文稿</vt:lpstr>
      <vt:lpstr>基于ARMv8架构的处理器体系结构</vt:lpstr>
      <vt:lpstr>基于ARMv8架构的处理器体系结构</vt:lpstr>
      <vt:lpstr>基于ARMv8架构的处理器体系结构</vt:lpstr>
      <vt:lpstr>基于ARMv8架构的处理器体系结构</vt:lpstr>
      <vt:lpstr>基于ARMv8架构的处理器体系结构</vt:lpstr>
      <vt:lpstr>基于ARMv8架构的处理器体系结构</vt:lpstr>
      <vt:lpstr>基于ARMv8架构的处理器体系结构</vt:lpstr>
      <vt:lpstr>基于ARMv8架构的处理器体系结构</vt:lpstr>
      <vt:lpstr>基于ARMv8架构的处理器体系结构</vt:lpstr>
      <vt:lpstr>基于ARMv8架构的处理器体系结构</vt:lpstr>
      <vt:lpstr>基于ARMv8架构的处理器体系结构</vt:lpstr>
      <vt:lpstr>基于ARMv8架构的处理器体系结构</vt:lpstr>
      <vt:lpstr>基于ARMv8架构的处理器体系结构</vt:lpstr>
      <vt:lpstr>基于ARMv8架构的处理器体系结构</vt:lpstr>
      <vt:lpstr>基于ARMv8架构的处理器体系结构</vt:lpstr>
      <vt:lpstr>基于ARMv8架构的处理器体系结构</vt:lpstr>
      <vt:lpstr>基于ARMv8架构的处理器体系结构</vt:lpstr>
      <vt:lpstr>基于ARMv8架构的处理器体系结构</vt:lpstr>
      <vt:lpstr>基于ARMv8架构的处理器体系结构</vt:lpstr>
      <vt:lpstr>基于ARMv8架构的处理器体系结构</vt:lpstr>
      <vt:lpstr>基于ARMv8架构的处理器体系结构</vt:lpstr>
      <vt:lpstr>基于ARMv8架构的处理器体系结构</vt:lpstr>
      <vt:lpstr>PowerPoint 演示文稿</vt:lpstr>
      <vt:lpstr>基于ARMv8架构的鲲鹏处理器</vt:lpstr>
      <vt:lpstr>基于ARMv8架构的鲲鹏处理器——流水线技术</vt:lpstr>
      <vt:lpstr>鲲鹏920系列芯片——流水线技术 (2)</vt:lpstr>
      <vt:lpstr>鲲鹏920系列芯片——流水线技术 (3)</vt:lpstr>
      <vt:lpstr>基于ARMv8架构的鲲鹏处理器</vt:lpstr>
      <vt:lpstr>PowerPoint 演示文稿</vt:lpstr>
      <vt:lpstr>ARM寻址方式 (1)</vt:lpstr>
      <vt:lpstr>ARM寻址方式 (2)</vt:lpstr>
      <vt:lpstr>ARM寻址方式 (3)</vt:lpstr>
      <vt:lpstr>ARM寻址方式 (4)</vt:lpstr>
      <vt:lpstr>ARM寻址方式 (5)</vt:lpstr>
      <vt:lpstr>ARM寻址方式 (6)</vt:lpstr>
      <vt:lpstr>ARM寻址方式 (7)</vt:lpstr>
      <vt:lpstr>ARM寻址方式 (8)</vt:lpstr>
      <vt:lpstr>PowerPoint 演示文稿</vt:lpstr>
      <vt:lpstr>ARM指令集 (1)</vt:lpstr>
      <vt:lpstr>ARM指令集 (2)</vt:lpstr>
      <vt:lpstr>ARM指令集 (3)</vt:lpstr>
      <vt:lpstr>ARM指令集 (4)</vt:lpstr>
      <vt:lpstr>ARM指令集 (5)</vt:lpstr>
      <vt:lpstr>ARM指令集 (6)</vt:lpstr>
      <vt:lpstr>ARM指令集 (7)</vt:lpstr>
      <vt:lpstr>ARM指令集 (8)</vt:lpstr>
      <vt:lpstr>ARM指令集 (9)</vt:lpstr>
      <vt:lpstr>ARM指令集 (10)</vt:lpstr>
      <vt:lpstr>ARM指令集 (11)</vt:lpstr>
      <vt:lpstr>ARM指令集 (12)</vt:lpstr>
      <vt:lpstr>ARM指令集 (13)</vt:lpstr>
      <vt:lpstr>ARM指令集 (14)</vt:lpstr>
      <vt:lpstr>ARM指令集 (15)</vt:lpstr>
      <vt:lpstr>ARM指令集 (16)</vt:lpstr>
      <vt:lpstr>ARM指令集 (17)</vt:lpstr>
      <vt:lpstr>ARM指令集 (18)</vt:lpstr>
      <vt:lpstr>ARM指令集 (19)</vt:lpstr>
      <vt:lpstr>ARM指令集 (20)</vt:lpstr>
      <vt:lpstr>ARM指令集 – SIMD指令简介</vt:lpstr>
      <vt:lpstr>PowerPoint 演示文稿</vt:lpstr>
      <vt:lpstr>ARM伪指令 (1)</vt:lpstr>
      <vt:lpstr>ARM伪指令 (2)</vt:lpstr>
      <vt:lpstr>ARM伪指令 (3)</vt:lpstr>
      <vt:lpstr>ARM伪指令 (4)</vt:lpstr>
      <vt:lpstr>ARM伪指令 (5)</vt:lpstr>
      <vt:lpstr>ARM伪指令 (6)</vt:lpstr>
      <vt:lpstr>ARM伪指令 (7)</vt:lpstr>
      <vt:lpstr>ARM伪指令 (8)</vt:lpstr>
      <vt:lpstr>PowerPoint 演示文稿</vt:lpstr>
      <vt:lpstr>汇编语言程序结构 (1)</vt:lpstr>
      <vt:lpstr>汇编语言程序结构 (2)</vt:lpstr>
      <vt:lpstr>汇编语言程序结构 (3)</vt:lpstr>
      <vt:lpstr>汇编语言程序结构 (4)</vt:lpstr>
      <vt:lpstr>汇编语言程序结构 (5)</vt:lpstr>
      <vt:lpstr>汇编语言程序结构 (6)</vt:lpstr>
      <vt:lpstr>汇编语言程序结构 (7)</vt:lpstr>
      <vt:lpstr>PowerPoint 演示文稿</vt:lpstr>
      <vt:lpstr>ARM编译与调试工具 (1)</vt:lpstr>
      <vt:lpstr>ARM编译与调试工具 (2)</vt:lpstr>
      <vt:lpstr>ARM编译与调试工具 (3)</vt:lpstr>
      <vt:lpstr>ARM编译与调试工具 (4)</vt:lpstr>
      <vt:lpstr>ARM编译与调试工具 (5)</vt:lpstr>
      <vt:lpstr>ARM编译与调试工具 (6)</vt:lpstr>
      <vt:lpstr>ARM编译与调试工具 (7)</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wangleran</cp:lastModifiedBy>
  <cp:revision>191</cp:revision>
  <cp:lastPrinted>2020-07-31T09:33:18Z</cp:lastPrinted>
  <dcterms:created xsi:type="dcterms:W3CDTF">2018-11-29T10:16:29Z</dcterms:created>
  <dcterms:modified xsi:type="dcterms:W3CDTF">2020-10-14T01:31:23Z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(3)bckxOxfpuZzDUTBorvGxC7lnKrxWPV6PV6/rGqjc+mLzsAE0D/pS8ttlLisyJONaOj1wqvRl
IXluDHT6HITLtEOkTqTGc9MTk8kqsdOiPM2+eFOtRKzC7IBXZgDQAu+vm0Koqf69wT+ASMWB
zU1BM5TUifMgVvt0MUyPSPez2ZUTN55HV60+VIPhRw2yXMJq+r2HZ05bfeHcMIiJCY6k+xfu
zyXOsOVgJu/ErbVAii</vt:lpwstr>
  </property>
  <property fmtid="{D5CDD505-2E9C-101B-9397-08002B2CF9AE}" pid="3" name="_2015_ms_pID_7253431">
    <vt:lpwstr>S7QZINQ+Spt9SnY3lF/2L20eiiBfphHgS30KYxqqf+cttNyfIfKFwI
2Y52/hOzTkYy0DEejH0sUmvoCSWonRkck2GX/FFnqwJmfInnzg/x668yeY1d33Jn5/4wA+UO
ofD5v4s/aVllIHa9o3OI4J0atd3wGuczldrYVxJqZE3AxSK9Xd/+SCYzAWPDQQb2C1EKGi8D
8ixuBcuS3KAi4pt8WQeiPdt8u/PRTmieQ6tc</vt:lpwstr>
  </property>
  <property fmtid="{D5CDD505-2E9C-101B-9397-08002B2CF9AE}" pid="4" name="_2015_ms_pID_7253432">
    <vt:lpwstr>jQ==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1575248629</vt:lpwstr>
  </property>
  <property fmtid="{D5CDD505-2E9C-101B-9397-08002B2CF9AE}" pid="9" name="ContentTypeId">
    <vt:lpwstr>0x010100CC226774B8D87F4D92D9D1F6859ED44E</vt:lpwstr>
  </property>
</Properties>
</file>