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</p:sldMasterIdLst>
  <p:notesMasterIdLst>
    <p:notesMasterId r:id="rId54"/>
  </p:notesMasterIdLst>
  <p:sldIdLst>
    <p:sldId id="298" r:id="rId27"/>
    <p:sldId id="696" r:id="rId28"/>
    <p:sldId id="736" r:id="rId29"/>
    <p:sldId id="747" r:id="rId30"/>
    <p:sldId id="745" r:id="rId31"/>
    <p:sldId id="796" r:id="rId32"/>
    <p:sldId id="797" r:id="rId33"/>
    <p:sldId id="798" r:id="rId34"/>
    <p:sldId id="697" r:id="rId35"/>
    <p:sldId id="804" r:id="rId36"/>
    <p:sldId id="737" r:id="rId37"/>
    <p:sldId id="738" r:id="rId38"/>
    <p:sldId id="799" r:id="rId39"/>
    <p:sldId id="739" r:id="rId40"/>
    <p:sldId id="801" r:id="rId41"/>
    <p:sldId id="802" r:id="rId42"/>
    <p:sldId id="803" r:id="rId43"/>
    <p:sldId id="740" r:id="rId44"/>
    <p:sldId id="805" r:id="rId45"/>
    <p:sldId id="741" r:id="rId46"/>
    <p:sldId id="807" r:id="rId47"/>
    <p:sldId id="742" r:id="rId48"/>
    <p:sldId id="857" r:id="rId49"/>
    <p:sldId id="743" r:id="rId50"/>
    <p:sldId id="744" r:id="rId51"/>
    <p:sldId id="858" r:id="rId52"/>
    <p:sldId id="861" r:id="rId53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639"/>
  </p:normalViewPr>
  <p:slideViewPr>
    <p:cSldViewPr showGuides="1">
      <p:cViewPr>
        <p:scale>
          <a:sx n="75" d="100"/>
          <a:sy n="75" d="100"/>
        </p:scale>
        <p:origin x="-414" y="72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8" Type="http://schemas.openxmlformats.org/officeDocument/2006/relationships/tags" Target="tags/tag5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27.xml"/><Relationship Id="rId52" Type="http://schemas.openxmlformats.org/officeDocument/2006/relationships/slide" Target="slides/slide26.xml"/><Relationship Id="rId51" Type="http://schemas.openxmlformats.org/officeDocument/2006/relationships/slide" Target="slides/slide25.xml"/><Relationship Id="rId50" Type="http://schemas.openxmlformats.org/officeDocument/2006/relationships/slide" Target="slides/slide2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3.xml"/><Relationship Id="rId48" Type="http://schemas.openxmlformats.org/officeDocument/2006/relationships/slide" Target="slides/slide22.xml"/><Relationship Id="rId47" Type="http://schemas.openxmlformats.org/officeDocument/2006/relationships/slide" Target="slides/slide21.xml"/><Relationship Id="rId46" Type="http://schemas.openxmlformats.org/officeDocument/2006/relationships/slide" Target="slides/slide20.xml"/><Relationship Id="rId45" Type="http://schemas.openxmlformats.org/officeDocument/2006/relationships/slide" Target="slides/slide19.xml"/><Relationship Id="rId44" Type="http://schemas.openxmlformats.org/officeDocument/2006/relationships/slide" Target="slides/slide18.xml"/><Relationship Id="rId43" Type="http://schemas.openxmlformats.org/officeDocument/2006/relationships/slide" Target="slides/slide17.xml"/><Relationship Id="rId42" Type="http://schemas.openxmlformats.org/officeDocument/2006/relationships/slide" Target="slides/slide16.xml"/><Relationship Id="rId41" Type="http://schemas.openxmlformats.org/officeDocument/2006/relationships/slide" Target="slides/slide15.xml"/><Relationship Id="rId40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3.xml"/><Relationship Id="rId38" Type="http://schemas.openxmlformats.org/officeDocument/2006/relationships/slide" Target="slides/slide12.xml"/><Relationship Id="rId37" Type="http://schemas.openxmlformats.org/officeDocument/2006/relationships/slide" Target="slides/slide11.xml"/><Relationship Id="rId36" Type="http://schemas.openxmlformats.org/officeDocument/2006/relationships/slide" Target="slides/slide10.xml"/><Relationship Id="rId35" Type="http://schemas.openxmlformats.org/officeDocument/2006/relationships/slide" Target="slides/slide9.xml"/><Relationship Id="rId34" Type="http://schemas.openxmlformats.org/officeDocument/2006/relationships/slide" Target="slides/slide8.xml"/><Relationship Id="rId33" Type="http://schemas.openxmlformats.org/officeDocument/2006/relationships/slide" Target="slides/slide7.xml"/><Relationship Id="rId32" Type="http://schemas.openxmlformats.org/officeDocument/2006/relationships/slide" Target="slides/slide6.xml"/><Relationship Id="rId31" Type="http://schemas.openxmlformats.org/officeDocument/2006/relationships/slide" Target="slides/slide5.xml"/><Relationship Id="rId30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3.xml"/><Relationship Id="rId28" Type="http://schemas.openxmlformats.org/officeDocument/2006/relationships/slide" Target="slides/slide2.xml"/><Relationship Id="rId27" Type="http://schemas.openxmlformats.org/officeDocument/2006/relationships/slide" Target="slides/slide1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7" Type="http://schemas.openxmlformats.org/officeDocument/2006/relationships/theme" Target="../theme/theme10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7" Type="http://schemas.openxmlformats.org/officeDocument/2006/relationships/theme" Target="../theme/theme11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7" Type="http://schemas.openxmlformats.org/officeDocument/2006/relationships/theme" Target="../theme/theme12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7" Type="http://schemas.openxmlformats.org/officeDocument/2006/relationships/theme" Target="../theme/theme13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7" Type="http://schemas.openxmlformats.org/officeDocument/2006/relationships/theme" Target="../theme/theme14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7" Type="http://schemas.openxmlformats.org/officeDocument/2006/relationships/theme" Target="../theme/theme15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2.xml"/><Relationship Id="rId17" Type="http://schemas.openxmlformats.org/officeDocument/2006/relationships/theme" Target="../theme/theme16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94.xml"/><Relationship Id="rId17" Type="http://schemas.openxmlformats.org/officeDocument/2006/relationships/theme" Target="../theme/theme17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7" Type="http://schemas.openxmlformats.org/officeDocument/2006/relationships/theme" Target="../theme/theme18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5.xml"/><Relationship Id="rId8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18.xml"/><Relationship Id="rId17" Type="http://schemas.openxmlformats.org/officeDocument/2006/relationships/theme" Target="../theme/theme19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7.xml"/><Relationship Id="rId8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31.xml"/><Relationship Id="rId2" Type="http://schemas.openxmlformats.org/officeDocument/2006/relationships/slideLayout" Target="../slideLayouts/slideLayout230.xml"/><Relationship Id="rId17" Type="http://schemas.openxmlformats.org/officeDocument/2006/relationships/theme" Target="../theme/theme20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29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2.xml"/><Relationship Id="rId17" Type="http://schemas.openxmlformats.org/officeDocument/2006/relationships/theme" Target="../theme/theme21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1.xml"/><Relationship Id="rId8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7" Type="http://schemas.openxmlformats.org/officeDocument/2006/relationships/theme" Target="../theme/theme22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64.xml"/><Relationship Id="rId11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5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7" Type="http://schemas.openxmlformats.org/officeDocument/2006/relationships/theme" Target="../theme/theme23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5.xml"/><Relationship Id="rId8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3.xml"/><Relationship Id="rId6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78.xml"/><Relationship Id="rId17" Type="http://schemas.openxmlformats.org/officeDocument/2006/relationships/theme" Target="../theme/theme24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87.xml"/><Relationship Id="rId10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77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7.xml"/><Relationship Id="rId8" Type="http://schemas.openxmlformats.org/officeDocument/2006/relationships/slideLayout" Target="../slideLayouts/slideLayout296.xml"/><Relationship Id="rId7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93.xml"/><Relationship Id="rId4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91.xml"/><Relationship Id="rId2" Type="http://schemas.openxmlformats.org/officeDocument/2006/relationships/slideLayout" Target="../slideLayouts/slideLayout290.xml"/><Relationship Id="rId17" Type="http://schemas.openxmlformats.org/officeDocument/2006/relationships/theme" Target="../theme/theme25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299.xml"/><Relationship Id="rId10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8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7" Type="http://schemas.openxmlformats.org/officeDocument/2006/relationships/theme" Target="../theme/theme8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3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3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5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1763713" y="260985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49169"/>
          <p:cNvSpPr/>
          <p:nvPr/>
        </p:nvSpPr>
        <p:spPr>
          <a:xfrm>
            <a:off x="977265" y="1772920"/>
            <a:ext cx="7188835" cy="4112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数值类型的机器级表示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选择语句和循环语句的机器级表示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子程序的机器级表示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sz="32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复杂数据类型的机器级表示</a:t>
            </a:r>
            <a:endParaRPr sz="3200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越界访问和缓冲区溢出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sz="3200" i="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190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可执行文件的存储器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215" y="1340839"/>
            <a:ext cx="7990495" cy="5291664"/>
            <a:chOff x="390" y="1283"/>
            <a:chExt cx="13778" cy="9408"/>
          </a:xfrm>
        </p:grpSpPr>
        <p:sp>
          <p:nvSpPr>
            <p:cNvPr id="147458" name="Rectangle 2"/>
            <p:cNvSpPr/>
            <p:nvPr/>
          </p:nvSpPr>
          <p:spPr>
            <a:xfrm>
              <a:off x="7878" y="2975"/>
              <a:ext cx="4460" cy="11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60" name="Text Box 12"/>
            <p:cNvSpPr txBox="1"/>
            <p:nvPr/>
          </p:nvSpPr>
          <p:spPr>
            <a:xfrm>
              <a:off x="5010" y="2483"/>
              <a:ext cx="508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endParaRPr lang="en-GB" altLang="zh-CN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7461" name="Group 5"/>
            <p:cNvGrpSpPr/>
            <p:nvPr/>
          </p:nvGrpSpPr>
          <p:grpSpPr>
            <a:xfrm>
              <a:off x="12375" y="2733"/>
              <a:ext cx="1793" cy="1110"/>
              <a:chOff x="4950" y="1093"/>
              <a:chExt cx="717" cy="444"/>
            </a:xfrm>
          </p:grpSpPr>
          <p:sp>
            <p:nvSpPr>
              <p:cNvPr id="147503" name="Text Box 25"/>
              <p:cNvSpPr txBox="1"/>
              <p:nvPr/>
            </p:nvSpPr>
            <p:spPr>
              <a:xfrm>
                <a:off x="5206" y="1093"/>
                <a:ext cx="461" cy="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46800" rIns="0" bIns="46800">
                <a:spAutoFit/>
              </a:bodyPr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defTabSz="914400">
                  <a:lnSpc>
                    <a:spcPct val="94000"/>
                  </a:lnSpc>
                  <a:spcBef>
                    <a:spcPct val="0"/>
                  </a:spcBef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i="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ESP </a:t>
                </a:r>
                <a:endParaRPr lang="en-GB" altLang="zh-CN" sz="18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lvl="0" indent="0" algn="ctr" defTabSz="914400">
                  <a:lnSpc>
                    <a:spcPct val="98000"/>
                  </a:lnSpc>
                  <a:spcBef>
                    <a:spcPct val="0"/>
                  </a:spcBef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i="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GB" sz="1800" i="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栈顶</a:t>
                </a:r>
                <a:r>
                  <a:rPr lang="en-GB" altLang="zh-CN" sz="1800" i="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  <a:endParaRPr lang="en-GB" altLang="zh-CN" sz="18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7504" name="Line 26"/>
              <p:cNvSpPr/>
              <p:nvPr/>
            </p:nvSpPr>
            <p:spPr>
              <a:xfrm flipH="1">
                <a:off x="4950" y="1196"/>
                <a:ext cx="242" cy="1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147462" name="Line 28"/>
            <p:cNvSpPr/>
            <p:nvPr/>
          </p:nvSpPr>
          <p:spPr>
            <a:xfrm flipV="1">
              <a:off x="12558" y="1308"/>
              <a:ext cx="2" cy="7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7463" name="Text Box 29"/>
            <p:cNvSpPr txBox="1"/>
            <p:nvPr/>
          </p:nvSpPr>
          <p:spPr>
            <a:xfrm>
              <a:off x="13053" y="6235"/>
              <a:ext cx="925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>
                <a:lnSpc>
                  <a:spcPct val="94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900" i="0" dirty="0">
                  <a:latin typeface="微软雅黑" panose="020B0503020204020204" charset="-122"/>
                  <a:ea typeface="微软雅黑" panose="020B0503020204020204" charset="-122"/>
                </a:rPr>
                <a:t>brk</a:t>
              </a:r>
              <a:endParaRPr lang="en-GB" altLang="zh-CN" sz="19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64" name="Line 30"/>
            <p:cNvSpPr/>
            <p:nvPr/>
          </p:nvSpPr>
          <p:spPr>
            <a:xfrm flipH="1">
              <a:off x="12448" y="6498"/>
              <a:ext cx="605" cy="2"/>
            </a:xfrm>
            <a:prstGeom prst="line">
              <a:avLst/>
            </a:prstGeom>
            <a:ln w="3240" cap="flat" cmpd="sng">
              <a:solidFill>
                <a:srgbClr val="000066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7465" name="Text Box 31"/>
            <p:cNvSpPr txBox="1"/>
            <p:nvPr/>
          </p:nvSpPr>
          <p:spPr>
            <a:xfrm>
              <a:off x="5560" y="1695"/>
              <a:ext cx="2465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>
                <a:lnSpc>
                  <a:spcPct val="94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i="0" dirty="0">
                  <a:latin typeface="微软雅黑" panose="020B0503020204020204" charset="-122"/>
                  <a:ea typeface="微软雅黑" panose="020B0503020204020204" charset="-122"/>
                </a:rPr>
                <a:t>0xC00000000</a:t>
              </a:r>
              <a:endParaRPr lang="en-GB" altLang="zh-CN" sz="16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66" name="Text Box 32"/>
            <p:cNvSpPr txBox="1"/>
            <p:nvPr/>
          </p:nvSpPr>
          <p:spPr>
            <a:xfrm>
              <a:off x="5748" y="9318"/>
              <a:ext cx="2250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>
                <a:lnSpc>
                  <a:spcPct val="94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i="0" dirty="0">
                  <a:latin typeface="微软雅黑" panose="020B0503020204020204" charset="-122"/>
                  <a:ea typeface="微软雅黑" panose="020B0503020204020204" charset="-122"/>
                </a:rPr>
                <a:t>0x08048000</a:t>
              </a:r>
              <a:endParaRPr lang="en-GB" altLang="zh-CN" sz="16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67" name="Rectangle 14"/>
            <p:cNvSpPr/>
            <p:nvPr/>
          </p:nvSpPr>
          <p:spPr>
            <a:xfrm>
              <a:off x="7880" y="1283"/>
              <a:ext cx="4458" cy="815"/>
            </a:xfrm>
            <a:prstGeom prst="rect">
              <a:avLst/>
            </a:prstGeom>
            <a:solidFill>
              <a:srgbClr val="F1C7C7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内核虚存区</a:t>
              </a:r>
              <a:endParaRPr lang="zh-CN" altLang="en-GB" sz="20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68" name="Rectangle 15"/>
            <p:cNvSpPr/>
            <p:nvPr/>
          </p:nvSpPr>
          <p:spPr>
            <a:xfrm>
              <a:off x="7880" y="4130"/>
              <a:ext cx="4458" cy="1120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共享库区域</a:t>
              </a:r>
              <a:endParaRPr lang="zh-CN" altLang="en-GB" sz="20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7880" y="5243"/>
              <a:ext cx="4458" cy="121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47470" name="Rectangle 17"/>
            <p:cNvSpPr/>
            <p:nvPr/>
          </p:nvSpPr>
          <p:spPr>
            <a:xfrm>
              <a:off x="7880" y="6450"/>
              <a:ext cx="4458" cy="1120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堆（</a:t>
              </a:r>
              <a:r>
                <a:rPr lang="en-GB" altLang="zh-CN" sz="2000" i="0" dirty="0">
                  <a:latin typeface="微软雅黑" panose="020B0503020204020204" charset="-122"/>
                  <a:ea typeface="微软雅黑" panose="020B0503020204020204" charset="-122"/>
                </a:rPr>
                <a:t>heap</a:t>
              </a: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GB" sz="2000" i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i="0" dirty="0"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由</a:t>
              </a:r>
              <a:r>
                <a:rPr lang="en-GB" altLang="zh-CN" sz="2000" i="0" dirty="0">
                  <a:latin typeface="微软雅黑" panose="020B0503020204020204" charset="-122"/>
                  <a:ea typeface="微软雅黑" panose="020B0503020204020204" charset="-122"/>
                </a:rPr>
                <a:t>malloc</a:t>
              </a: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动态生成</a:t>
              </a:r>
              <a:r>
                <a:rPr lang="en-GB" altLang="zh-CN" sz="2000" i="0" dirty="0">
                  <a:latin typeface="Calibri" panose="020F0502020204030204" charset="0"/>
                  <a:ea typeface="微软雅黑" panose="020B0503020204020204" charset="-122"/>
                </a:rPr>
                <a:t>)</a:t>
              </a:r>
              <a:endParaRPr lang="en-GB" altLang="zh-CN" sz="2000" i="0" dirty="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47471" name="Line 19"/>
            <p:cNvSpPr/>
            <p:nvPr/>
          </p:nvSpPr>
          <p:spPr>
            <a:xfrm flipV="1">
              <a:off x="10103" y="5793"/>
              <a:ext cx="2" cy="642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7472" name="Rectangle 20"/>
            <p:cNvSpPr/>
            <p:nvPr/>
          </p:nvSpPr>
          <p:spPr>
            <a:xfrm>
              <a:off x="7880" y="2048"/>
              <a:ext cx="4458" cy="942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800" i="0" dirty="0">
                  <a:latin typeface="微软雅黑" panose="020B0503020204020204" charset="-122"/>
                  <a:ea typeface="微软雅黑" panose="020B0503020204020204" charset="-122"/>
                </a:rPr>
                <a:t>用户栈（</a:t>
              </a: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User stack</a:t>
              </a:r>
              <a:r>
                <a:rPr lang="zh-CN" altLang="en-GB" sz="1800" i="0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GB" sz="1800" i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latin typeface="Calibri" panose="020F0502020204030204" charset="0"/>
                  <a:ea typeface="微软雅黑" panose="020B0503020204020204" charset="-122"/>
                </a:rPr>
                <a:t>动态生成</a:t>
              </a:r>
              <a:endParaRPr lang="zh-CN" altLang="en-GB" sz="2000" i="0" dirty="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47473" name="Line 21"/>
            <p:cNvSpPr/>
            <p:nvPr/>
          </p:nvSpPr>
          <p:spPr>
            <a:xfrm flipV="1">
              <a:off x="10103" y="3753"/>
              <a:ext cx="2" cy="387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7474" name="Line 22"/>
            <p:cNvSpPr/>
            <p:nvPr/>
          </p:nvSpPr>
          <p:spPr>
            <a:xfrm>
              <a:off x="10103" y="2990"/>
              <a:ext cx="2" cy="383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7880" y="9733"/>
              <a:ext cx="4458" cy="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未使用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7476" name="Text Box 24"/>
            <p:cNvSpPr txBox="1"/>
            <p:nvPr/>
          </p:nvSpPr>
          <p:spPr>
            <a:xfrm>
              <a:off x="7458" y="10098"/>
              <a:ext cx="497" cy="5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i="0" dirty="0">
                  <a:latin typeface="Arial Black" panose="020B0A04020102020204" pitchFamily="34" charset="0"/>
                  <a:ea typeface="msgothic"/>
                </a:rPr>
                <a:t>0</a:t>
              </a:r>
              <a:endParaRPr lang="en-GB" altLang="zh-CN" sz="1600" i="0" dirty="0">
                <a:latin typeface="Arial Black" panose="020B0A04020102020204" pitchFamily="34" charset="0"/>
                <a:ea typeface="msgothic"/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7880" y="7565"/>
              <a:ext cx="4458" cy="11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GB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读写数据段</a:t>
              </a:r>
              <a:endPara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(.data, .bss)</a:t>
              </a:r>
              <a:endPara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7478" name="Rectangle 35"/>
            <p:cNvSpPr/>
            <p:nvPr/>
          </p:nvSpPr>
          <p:spPr>
            <a:xfrm>
              <a:off x="7880" y="8613"/>
              <a:ext cx="4458" cy="1120"/>
            </a:xfrm>
            <a:prstGeom prst="rect">
              <a:avLst/>
            </a:prstGeom>
            <a:solidFill>
              <a:srgbClr val="F6F5BD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latin typeface="微软雅黑" panose="020B0503020204020204" charset="-122"/>
                  <a:ea typeface="微软雅黑" panose="020B0503020204020204" charset="-122"/>
                </a:rPr>
                <a:t>只读代码段</a:t>
              </a:r>
              <a:endParaRPr lang="zh-CN" altLang="en-GB" sz="2000" i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(.init, .text</a:t>
              </a:r>
              <a:r>
                <a:rPr lang="en-GB" altLang="zh-CN" sz="1600" i="0" dirty="0">
                  <a:latin typeface="Calibri" panose="020F0502020204030204" charset="0"/>
                  <a:ea typeface="微软雅黑" panose="020B0503020204020204" charset="-122"/>
                </a:rPr>
                <a:t>, </a:t>
              </a: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.rodata</a:t>
              </a:r>
              <a:r>
                <a:rPr lang="en-GB" altLang="zh-CN" sz="1600" i="0" dirty="0">
                  <a:latin typeface="Calibri" panose="020F0502020204030204" charset="0"/>
                  <a:ea typeface="微软雅黑" panose="020B0503020204020204" charset="-122"/>
                </a:rPr>
                <a:t>)</a:t>
              </a:r>
              <a:endParaRPr lang="en-GB" altLang="zh-CN" sz="1600" i="0" dirty="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grpSp>
          <p:nvGrpSpPr>
            <p:cNvPr id="147479" name="Group 25"/>
            <p:cNvGrpSpPr/>
            <p:nvPr/>
          </p:nvGrpSpPr>
          <p:grpSpPr>
            <a:xfrm>
              <a:off x="12390" y="7685"/>
              <a:ext cx="1688" cy="2198"/>
              <a:chOff x="4956" y="3074"/>
              <a:chExt cx="675" cy="879"/>
            </a:xfrm>
          </p:grpSpPr>
          <p:sp>
            <p:nvSpPr>
              <p:cNvPr id="147501" name="AutoShape 36"/>
              <p:cNvSpPr/>
              <p:nvPr/>
            </p:nvSpPr>
            <p:spPr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i="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502" name="Text Box 37"/>
              <p:cNvSpPr txBox="1"/>
              <p:nvPr/>
            </p:nvSpPr>
            <p:spPr>
              <a:xfrm>
                <a:off x="5161" y="3074"/>
                <a:ext cx="470" cy="8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defTabSz="914400">
                  <a:lnSpc>
                    <a:spcPct val="98000"/>
                  </a:lnSpc>
                  <a:spcBef>
                    <a:spcPct val="0"/>
                  </a:spcBef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GB" sz="1900" i="0" dirty="0">
                    <a:solidFill>
                      <a:srgbClr val="FF0000"/>
                    </a:solidFill>
                    <a:latin typeface="Calibri" panose="020F0502020204030204" charset="0"/>
                    <a:ea typeface="微软雅黑" panose="020B0503020204020204" charset="-122"/>
                  </a:rPr>
                  <a:t>从可执行文件装入</a:t>
                </a:r>
                <a:endParaRPr lang="zh-CN" altLang="en-GB" sz="1900" i="0" dirty="0">
                  <a:solidFill>
                    <a:srgbClr val="FF0000"/>
                  </a:solidFill>
                  <a:latin typeface="Calibri" panose="020F0502020204030204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147480" name="Text Box 28"/>
            <p:cNvSpPr txBox="1"/>
            <p:nvPr/>
          </p:nvSpPr>
          <p:spPr>
            <a:xfrm>
              <a:off x="460" y="1303"/>
              <a:ext cx="5148" cy="12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1900" i="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程序</a:t>
              </a:r>
              <a:r>
                <a:rPr lang="en-US" altLang="zh-CN" sz="1900" i="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900" i="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段</a:t>
              </a:r>
              <a:r>
                <a:rPr lang="en-US" altLang="zh-CN" sz="1900" i="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900" i="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头表描述如何映射</a:t>
              </a:r>
              <a:endParaRPr lang="zh-CN" altLang="en-US" sz="19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390" y="2448"/>
              <a:ext cx="4680" cy="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ELF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头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7482" name="Rectangle 3"/>
            <p:cNvSpPr/>
            <p:nvPr/>
          </p:nvSpPr>
          <p:spPr>
            <a:xfrm>
              <a:off x="390" y="3133"/>
              <a:ext cx="4680" cy="1095"/>
            </a:xfrm>
            <a:prstGeom prst="rect">
              <a:avLst/>
            </a:prstGeom>
            <a:solidFill>
              <a:srgbClr val="993366">
                <a:alpha val="9019"/>
              </a:srgbClr>
            </a:solidFill>
            <a:ln w="25527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程序（段）头表</a:t>
              </a:r>
              <a:endParaRPr lang="zh-CN" altLang="en-GB" sz="2000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83" name="Rectangle 4"/>
            <p:cNvSpPr/>
            <p:nvPr/>
          </p:nvSpPr>
          <p:spPr>
            <a:xfrm>
              <a:off x="390" y="4913"/>
              <a:ext cx="4680" cy="685"/>
            </a:xfrm>
            <a:prstGeom prst="rect">
              <a:avLst/>
            </a:prstGeom>
            <a:solidFill>
              <a:srgbClr val="F6F5BD"/>
            </a:solidFill>
            <a:ln w="2556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.text </a:t>
              </a:r>
              <a:r>
                <a:rPr lang="zh-CN" altLang="en-GB" sz="1800" i="0" dirty="0"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endParaRPr lang="zh-CN" altLang="en-GB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90" y="6283"/>
              <a:ext cx="4680" cy="6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90" y="6968"/>
              <a:ext cx="4680" cy="6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90" y="7650"/>
              <a:ext cx="4680" cy="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.symtab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90" y="8335"/>
              <a:ext cx="4680" cy="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.debug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7488" name="Rectangle 5"/>
            <p:cNvSpPr/>
            <p:nvPr/>
          </p:nvSpPr>
          <p:spPr>
            <a:xfrm>
              <a:off x="390" y="5598"/>
              <a:ext cx="4680" cy="685"/>
            </a:xfrm>
            <a:prstGeom prst="rect">
              <a:avLst/>
            </a:prstGeom>
            <a:solidFill>
              <a:srgbClr val="F6F5BD"/>
            </a:solidFill>
            <a:ln w="2556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.rodata </a:t>
              </a:r>
              <a:r>
                <a:rPr lang="zh-CN" altLang="en-GB" sz="1800" i="0" dirty="0"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endParaRPr lang="zh-CN" altLang="en-GB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90" y="9020"/>
              <a:ext cx="4680" cy="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.line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7490" name="Rectangle 4"/>
            <p:cNvSpPr/>
            <p:nvPr/>
          </p:nvSpPr>
          <p:spPr>
            <a:xfrm>
              <a:off x="390" y="4228"/>
              <a:ext cx="4680" cy="685"/>
            </a:xfrm>
            <a:prstGeom prst="rect">
              <a:avLst/>
            </a:prstGeom>
            <a:solidFill>
              <a:srgbClr val="F6F5BD"/>
            </a:solidFill>
            <a:ln w="2556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i="0" dirty="0">
                  <a:latin typeface="微软雅黑" panose="020B0503020204020204" charset="-122"/>
                  <a:ea typeface="微软雅黑" panose="020B0503020204020204" charset="-122"/>
                </a:rPr>
                <a:t>.init </a:t>
              </a:r>
              <a:r>
                <a:rPr lang="zh-CN" altLang="en-GB" sz="1800" i="0" dirty="0">
                  <a:latin typeface="微软雅黑" panose="020B0503020204020204" charset="-122"/>
                  <a:ea typeface="微软雅黑" panose="020B0503020204020204" charset="-122"/>
                </a:rPr>
                <a:t>节</a:t>
              </a:r>
              <a:endParaRPr lang="zh-CN" altLang="en-GB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390" y="9705"/>
              <a:ext cx="4680" cy="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.strtab 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节</a:t>
              </a:r>
              <a:endPara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grpSp>
          <p:nvGrpSpPr>
            <p:cNvPr id="147492" name="Group 40"/>
            <p:cNvGrpSpPr/>
            <p:nvPr/>
          </p:nvGrpSpPr>
          <p:grpSpPr>
            <a:xfrm>
              <a:off x="5233" y="6285"/>
              <a:ext cx="2602" cy="1913"/>
              <a:chOff x="2039" y="2533"/>
              <a:chExt cx="1114" cy="746"/>
            </a:xfrm>
          </p:grpSpPr>
          <p:sp>
            <p:nvSpPr>
              <p:cNvPr id="147499" name="Line 41"/>
              <p:cNvSpPr/>
              <p:nvPr/>
            </p:nvSpPr>
            <p:spPr>
              <a:xfrm>
                <a:off x="2257" y="2823"/>
                <a:ext cx="896" cy="456"/>
              </a:xfrm>
              <a:prstGeom prst="line">
                <a:avLst/>
              </a:prstGeom>
              <a:ln w="38100" cap="flat" cmpd="sng">
                <a:solidFill>
                  <a:srgbClr val="0066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7500" name="AutoShape 42"/>
              <p:cNvSpPr/>
              <p:nvPr/>
            </p:nvSpPr>
            <p:spPr>
              <a:xfrm>
                <a:off x="2039" y="2533"/>
                <a:ext cx="192" cy="539"/>
              </a:xfrm>
              <a:prstGeom prst="rightBrace">
                <a:avLst>
                  <a:gd name="adj1" fmla="val 23394"/>
                  <a:gd name="adj2" fmla="val 50000"/>
                </a:avLst>
              </a:prstGeom>
              <a:noFill/>
              <a:ln w="38100" cap="flat" cmpd="sng">
                <a:solidFill>
                  <a:srgbClr val="0066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i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47493" name="Group 43"/>
            <p:cNvGrpSpPr/>
            <p:nvPr/>
          </p:nvGrpSpPr>
          <p:grpSpPr>
            <a:xfrm>
              <a:off x="5358" y="2708"/>
              <a:ext cx="2490" cy="6492"/>
              <a:chOff x="2157" y="1070"/>
              <a:chExt cx="996" cy="2597"/>
            </a:xfrm>
          </p:grpSpPr>
          <p:sp>
            <p:nvSpPr>
              <p:cNvPr id="147497" name="Line 44"/>
              <p:cNvSpPr/>
              <p:nvPr/>
            </p:nvSpPr>
            <p:spPr>
              <a:xfrm>
                <a:off x="2313" y="1790"/>
                <a:ext cx="840" cy="1877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7498" name="AutoShape 45"/>
              <p:cNvSpPr/>
              <p:nvPr/>
            </p:nvSpPr>
            <p:spPr>
              <a:xfrm>
                <a:off x="2157" y="1070"/>
                <a:ext cx="129" cy="1417"/>
              </a:xfrm>
              <a:prstGeom prst="rightBrace">
                <a:avLst>
                  <a:gd name="adj1" fmla="val 91537"/>
                  <a:gd name="adj2" fmla="val 50000"/>
                </a:avLst>
              </a:pr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i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47494" name="Text Box 46"/>
            <p:cNvSpPr txBox="1"/>
            <p:nvPr/>
          </p:nvSpPr>
          <p:spPr>
            <a:xfrm>
              <a:off x="12640" y="1415"/>
              <a:ext cx="1325" cy="7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000" i="0" dirty="0">
                  <a:latin typeface="微软雅黑" panose="020B0503020204020204" charset="-122"/>
                  <a:ea typeface="微软雅黑" panose="020B0503020204020204" charset="-122"/>
                </a:rPr>
                <a:t>1GB</a:t>
              </a:r>
              <a:endParaRPr lang="en-US" altLang="zh-CN" sz="20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495" name="Text Box 47"/>
            <p:cNvSpPr txBox="1"/>
            <p:nvPr/>
          </p:nvSpPr>
          <p:spPr>
            <a:xfrm>
              <a:off x="5640" y="2848"/>
              <a:ext cx="2125" cy="3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1800" i="0" dirty="0"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从高地址向低地址增长！</a:t>
              </a:r>
              <a:endParaRPr lang="zh-CN" altLang="en-US" sz="2000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23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935" y="1628775"/>
            <a:ext cx="3947795" cy="4170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750" y="1556385"/>
            <a:ext cx="429006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指针变量目标数据类型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数组类型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相同的前提下，指针变量可以指向数组或数组中任意元素</a:t>
            </a:r>
            <a:endParaRPr lang="zh-CN" altLang="en-US" i="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以下两个程序段功能完全相同，都是使</a:t>
            </a:r>
            <a:r>
              <a:rPr lang="en-US" altLang="zh-CN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ptr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指向数组</a:t>
            </a:r>
            <a:r>
              <a:rPr lang="en-US" altLang="zh-CN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</a:t>
            </a:r>
            <a:r>
              <a:rPr lang="en-US" altLang="zh-CN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个元素</a:t>
            </a:r>
            <a:r>
              <a:rPr lang="en-US" altLang="zh-CN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a[0]</a:t>
            </a:r>
            <a:r>
              <a:rPr lang="zh-CN" altLang="en-US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endParaRPr lang="zh-CN" altLang="en-US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 a[10];</a:t>
            </a:r>
            <a:endParaRPr lang="en-US" altLang="zh-CN" i="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int  *ptr=&amp;a[0];</a:t>
            </a:r>
            <a:endParaRPr lang="en-US" altLang="zh-CN" i="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 a[10], *ptr;</a:t>
            </a:r>
            <a:endParaRPr lang="en-US" altLang="zh-CN" i="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ptr=&amp;a[0];</a:t>
            </a:r>
            <a:endParaRPr lang="zh-CN" altLang="en-US" i="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i="0"/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014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658"/>
            <a:ext cx="9144000" cy="4140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3419475" y="1701165"/>
            <a:ext cx="5654040" cy="3555365"/>
            <a:chOff x="5272" y="2679"/>
            <a:chExt cx="8988" cy="5599"/>
          </a:xfrm>
        </p:grpSpPr>
        <p:sp>
          <p:nvSpPr>
            <p:cNvPr id="2" name="Rectangle 8"/>
            <p:cNvSpPr/>
            <p:nvPr/>
          </p:nvSpPr>
          <p:spPr>
            <a:xfrm>
              <a:off x="5272" y="2679"/>
              <a:ext cx="8988" cy="55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68" name="Text Box 9"/>
            <p:cNvSpPr txBox="1"/>
            <p:nvPr/>
          </p:nvSpPr>
          <p:spPr>
            <a:xfrm>
              <a:off x="6293" y="3741"/>
              <a:ext cx="6743" cy="3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25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问题：</a:t>
              </a:r>
              <a:endPara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lvl="0" indent="-342900">
                <a:lnSpc>
                  <a:spcPct val="125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假定数组</a:t>
              </a:r>
              <a:r>
                <a:rPr lang="en-US" altLang="zh-CN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zh-CN" altLang="en-US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的首址在</a:t>
              </a:r>
              <a:r>
                <a:rPr lang="en-US" altLang="zh-CN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ECX</a:t>
              </a:r>
              <a:r>
                <a:rPr lang="zh-CN" altLang="en-US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中，</a:t>
              </a:r>
              <a:r>
                <a:rPr lang="en-US" altLang="zh-CN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zh-CN" altLang="en-US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EDX</a:t>
              </a:r>
              <a:r>
                <a:rPr lang="zh-CN" altLang="en-US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中，表达式结果在</a:t>
              </a:r>
              <a:r>
                <a:rPr lang="en-US" altLang="zh-CN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EAX</a:t>
              </a:r>
              <a:r>
                <a:rPr lang="zh-CN" altLang="en-US" sz="2000" i="0" dirty="0">
                  <a:solidFill>
                    <a:srgbClr val="3333CC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zh-CN" altLang="en-US" sz="20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，各表达式的计算方式以及汇编代码各是什么？</a:t>
              </a:r>
              <a:endParaRPr lang="zh-CN" altLang="en-US" sz="20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51268" name="Rectangle 4"/>
          <p:cNvSpPr/>
          <p:nvPr/>
        </p:nvSpPr>
        <p:spPr>
          <a:xfrm>
            <a:off x="106998" y="5337176"/>
            <a:ext cx="8507412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型，故比例因子为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645"/>
            <a:ext cx="9130665" cy="4168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4389" name="Rectangle 4"/>
          <p:cNvSpPr/>
          <p:nvPr/>
        </p:nvSpPr>
        <p:spPr>
          <a:xfrm>
            <a:off x="35243" y="5444808"/>
            <a:ext cx="8507412" cy="10877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zh-CN" altLang="en-US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型，故比例因子为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800" i="0" dirty="0">
                <a:solidFill>
                  <a:srgbClr val="0000FF"/>
                </a:solidFill>
              </a:rPr>
              <a:t> </a:t>
            </a:r>
            <a:r>
              <a:rPr lang="zh-CN" altLang="en-US" sz="1800" i="0" dirty="0">
                <a:solidFill>
                  <a:srgbClr val="0000FF"/>
                </a:solidFill>
              </a:rPr>
              <a:t>。</a:t>
            </a:r>
            <a:endParaRPr lang="zh-CN" altLang="en-US" sz="1800" i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指针数组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和多维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701165"/>
            <a:ext cx="6210300" cy="114300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83895" y="3213100"/>
          <a:ext cx="802005" cy="229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/>
              </a:tblGrid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197100" y="3234690"/>
          <a:ext cx="2395855" cy="3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"/>
                <a:gridCol w="363220"/>
                <a:gridCol w="360680"/>
                <a:gridCol w="384175"/>
                <a:gridCol w="429895"/>
                <a:gridCol w="466090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‘h’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‘e’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‘l’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‘l’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‘o’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altLang="zh-CN" sz="14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97100" y="3683635"/>
          <a:ext cx="2395855" cy="3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"/>
                <a:gridCol w="363220"/>
                <a:gridCol w="360680"/>
                <a:gridCol w="38417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‘b’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‘c’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196465" y="4115435"/>
          <a:ext cx="2395855" cy="3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"/>
                <a:gridCol w="363220"/>
                <a:gridCol w="360680"/>
                <a:gridCol w="38417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‘2’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197100" y="4619625"/>
          <a:ext cx="2395855" cy="3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"/>
                <a:gridCol w="363220"/>
                <a:gridCol w="360680"/>
                <a:gridCol w="38417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‘y’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‘e’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‘s’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196465" y="5123180"/>
          <a:ext cx="2395855" cy="38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"/>
                <a:gridCol w="363220"/>
                <a:gridCol w="360680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‘n’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‘o’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altLang="zh-CN" sz="1600" b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311275" y="3422650"/>
            <a:ext cx="904240" cy="1876425"/>
            <a:chOff x="11249" y="4235"/>
            <a:chExt cx="1424" cy="2955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11250" y="4235"/>
              <a:ext cx="1393" cy="11"/>
            </a:xfrm>
            <a:prstGeom prst="straightConnector1">
              <a:avLst/>
            </a:prstGeom>
            <a:ln w="15875">
              <a:solidFill>
                <a:srgbClr val="00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1249" y="4975"/>
              <a:ext cx="1393" cy="11"/>
            </a:xfrm>
            <a:prstGeom prst="straightConnector1">
              <a:avLst/>
            </a:prstGeom>
            <a:ln w="15875">
              <a:solidFill>
                <a:srgbClr val="00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1281" y="5673"/>
              <a:ext cx="1393" cy="11"/>
            </a:xfrm>
            <a:prstGeom prst="straightConnector1">
              <a:avLst/>
            </a:prstGeom>
            <a:ln w="15875">
              <a:solidFill>
                <a:srgbClr val="00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1249" y="6371"/>
              <a:ext cx="1393" cy="11"/>
            </a:xfrm>
            <a:prstGeom prst="straightConnector1">
              <a:avLst/>
            </a:prstGeom>
            <a:ln w="15875">
              <a:solidFill>
                <a:srgbClr val="00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1249" y="7180"/>
              <a:ext cx="1393" cy="11"/>
            </a:xfrm>
            <a:prstGeom prst="straightConnector1">
              <a:avLst/>
            </a:prstGeom>
            <a:ln w="15875">
              <a:solidFill>
                <a:srgbClr val="00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5004435" y="3234690"/>
            <a:ext cx="3732530" cy="142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ü"/>
            </a:pPr>
            <a:r>
              <a:rPr 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sa</a:t>
            </a:r>
            <a:r>
              <a:rPr lang="zh-CN" altLang="en-US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是一个数组</a:t>
            </a:r>
            <a:endParaRPr lang="zh-CN" altLang="en-US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ü"/>
            </a:pPr>
            <a:r>
              <a:rPr lang="zh-CN" altLang="en-US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 每个数组元素是一个指针</a:t>
            </a:r>
            <a:endParaRPr lang="zh-CN" altLang="en-US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ü"/>
            </a:pPr>
            <a:r>
              <a:rPr lang="zh-CN" altLang="en-US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 指针所指对象的类型是</a:t>
            </a:r>
            <a:r>
              <a:rPr lang="en-US" altLang="zh-CN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char</a:t>
            </a:r>
            <a:endParaRPr lang="en-US" altLang="zh-CN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指针数组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和多维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465" y="1268730"/>
            <a:ext cx="8815070" cy="5345430"/>
            <a:chOff x="259" y="1998"/>
            <a:chExt cx="13882" cy="841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" y="1998"/>
              <a:ext cx="13882" cy="8418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>
              <a:off x="8788" y="2566"/>
              <a:ext cx="90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014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多维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69565" y="1196340"/>
            <a:ext cx="6022975" cy="5661660"/>
            <a:chOff x="4252" y="1885"/>
            <a:chExt cx="10932" cy="89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52" y="1885"/>
              <a:ext cx="10932" cy="854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4" y="10429"/>
              <a:ext cx="10920" cy="37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4925" y="1268730"/>
            <a:ext cx="2691130" cy="1920240"/>
            <a:chOff x="55" y="5039"/>
            <a:chExt cx="4238" cy="30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" y="5097"/>
              <a:ext cx="4020" cy="290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5" y="5039"/>
              <a:ext cx="4238" cy="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34925" y="3501390"/>
            <a:ext cx="2661285" cy="233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457200" indent="-457200">
              <a:lnSpc>
                <a:spcPct val="135000"/>
              </a:lnSpc>
              <a:buClr>
                <a:srgbClr val="000066"/>
              </a:buClr>
              <a:buFont typeface="Wingdings" panose="05000000000000000000" charset="0"/>
              <a:buChar char="Ø"/>
            </a:pPr>
            <a:r>
              <a:rPr lang="zh-CN" altLang="en-US" sz="1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多维数组在内存中实际分配的是一段一维的空间</a:t>
            </a:r>
            <a:endParaRPr lang="zh-CN" altLang="en-US" sz="1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Clr>
                <a:srgbClr val="000066"/>
              </a:buClr>
              <a:buFont typeface="Wingdings" panose="05000000000000000000" charset="0"/>
              <a:buChar char="Ø"/>
            </a:pPr>
            <a:r>
              <a:rPr lang="zh-CN" altLang="en-US" sz="1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在内存中按行优先的方式存放数组元素</a:t>
            </a:r>
            <a:endParaRPr lang="zh-CN" altLang="en-US" sz="1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014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多维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196975"/>
            <a:ext cx="4348480" cy="5605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1196975"/>
            <a:ext cx="4655820" cy="190055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结构体的存储和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972185" y="1844675"/>
            <a:ext cx="7117715" cy="265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C</a:t>
            </a: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语言的结构体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将不同类型的数据依次存放在一段连续的存储区中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指向结构的指针，就是其第一个字节的地址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7612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体的分配和初始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755650" y="1628775"/>
            <a:ext cx="759714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结构体</a:t>
            </a:r>
            <a:r>
              <a:rPr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的存储类型</a:t>
            </a:r>
            <a:endParaRPr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静态存储——static</a:t>
            </a:r>
            <a:endParaRPr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外部存储——extern</a:t>
            </a:r>
            <a:endParaRPr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自动存储——auto</a:t>
            </a:r>
            <a:endParaRPr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auto</a:t>
            </a: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型存储分配在堆栈段中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其他存储类型分配在静态数据区（数据段中）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结构体成员首址，采用</a:t>
            </a:r>
            <a:r>
              <a:rPr lang="en-US" altLang="zh-CN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“</a:t>
            </a: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变址寻址</a:t>
            </a:r>
            <a:r>
              <a:rPr lang="en-US" altLang="zh-CN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”</a:t>
            </a: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方式确定：结构体首地址</a:t>
            </a:r>
            <a:r>
              <a:rPr lang="en-US" altLang="zh-CN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+</a:t>
            </a: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成员的偏移量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395536" y="332656"/>
            <a:ext cx="683387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复杂数据类型的机器级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755650" y="1700530"/>
            <a:ext cx="6428105" cy="241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地址和指针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数组的分配和访问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结构</a:t>
            </a:r>
            <a:r>
              <a:rPr lang="zh-CN" altLang="en-US" sz="2800" b="1" i="0" dirty="0">
                <a:latin typeface="宋体" panose="02010600030101010101" pitchFamily="2" charset="-122"/>
              </a:rPr>
              <a:t>体的分配和访问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联合</a:t>
            </a:r>
            <a:r>
              <a:rPr lang="zh-CN" altLang="en-US" sz="2800" b="1" i="0" dirty="0">
                <a:latin typeface="宋体" panose="02010600030101010101" pitchFamily="2" charset="-122"/>
              </a:rPr>
              <a:t>体的分配和访问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6769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结构体作为子程序入口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1628775"/>
            <a:ext cx="77939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当结构体变量需要作为一个函数的形参时，形参和调用函数中的实参应具有相同结构</a:t>
            </a:r>
            <a:endParaRPr lang="zh-CN" altLang="en-US" sz="240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若采用</a:t>
            </a:r>
            <a:r>
              <a:rPr lang="zh-CN" altLang="en-US" sz="2400" i="0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按值传递</a:t>
            </a: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，则结构成员都要复制到栈中参数区，这既增加时间开销又增加空间开销，且</a:t>
            </a:r>
            <a:r>
              <a:rPr lang="zh-CN" altLang="en-US" sz="24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更新后的数据无法在调用过程使用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</a:t>
            </a:r>
            <a:r>
              <a:rPr lang="zh-CN" altLang="en-US" sz="2400" i="0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应按地址传递</a:t>
            </a: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，即：在执行</a:t>
            </a:r>
            <a:r>
              <a:rPr lang="en-US" altLang="zh-CN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</a:t>
            </a:r>
            <a:r>
              <a:rPr lang="zh-CN" altLang="en-US" sz="2400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指令前，仅需传递指向结构体的指针而不需复制每个成员到栈中   </a:t>
            </a:r>
            <a:endParaRPr lang="zh-CN" altLang="en-US" sz="2400" i="0"/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6769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结构体作为子程序入口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96975"/>
            <a:ext cx="3848100" cy="5654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1485265"/>
            <a:ext cx="5097780" cy="2941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35" y="4941570"/>
            <a:ext cx="4838700" cy="1143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075180" y="3284855"/>
            <a:ext cx="2352675" cy="22796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23440" y="5589270"/>
            <a:ext cx="2448560" cy="4324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190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结构体作为子程序返回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43120" y="1701165"/>
            <a:ext cx="3772535" cy="3896995"/>
            <a:chOff x="55" y="1998"/>
            <a:chExt cx="5941" cy="613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" y="2111"/>
              <a:ext cx="5940" cy="60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5" y="1998"/>
              <a:ext cx="5903" cy="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95605" y="1772920"/>
            <a:ext cx="41802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汇编语言中，子程序通常使用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EAX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返回一个整数作为返回值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语言子程序除了可以返回一个整型返回值外，也可以返回一个结构体返回值</a:t>
            </a:r>
            <a:endParaRPr lang="en-US" altLang="zh-CN" i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i="0"/>
          </a:p>
        </p:txBody>
      </p:sp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190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结构体作为子程序返回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2895" y="1484630"/>
            <a:ext cx="329755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由此可见，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中，主程序为返回结构体事先分配一段缓存，在主程序的当前堆栈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主程序将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EAX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作为指向返回结构体的指针，预先传递给子程序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子程序返回后，主程序通过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EAX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作为指针，访问返回的结构体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1412875"/>
            <a:ext cx="5204460" cy="301752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322705" y="2110740"/>
            <a:ext cx="2889250" cy="222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22705" y="2348865"/>
            <a:ext cx="17367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联合体的分配和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2204720"/>
            <a:ext cx="7478395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C语言中的联合体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联合体各成员共享存储空间，按最大长度成员所需空间大小为目标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联合体各成员具有相同的起始地址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联合体的分配和访问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505" y="1562100"/>
            <a:ext cx="3747770" cy="3759200"/>
            <a:chOff x="7308" y="2687"/>
            <a:chExt cx="5902" cy="59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27" y="2905"/>
              <a:ext cx="5664" cy="568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308" y="2687"/>
              <a:ext cx="5903" cy="5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354455"/>
            <a:ext cx="4564380" cy="2727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7810" y="4220845"/>
            <a:ext cx="458216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由此可见，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u.c_data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u.s_data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u.i_data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u.l_data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，具有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相同的起始地址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联合体的成员变量之间，是</a:t>
            </a:r>
            <a:r>
              <a:rPr lang="zh-CN" altLang="en-US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相互覆盖</a:t>
            </a:r>
            <a:r>
              <a:rPr lang="zh-CN" altLang="en-US" i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</a:t>
            </a:r>
            <a:endParaRPr lang="zh-CN" altLang="en-US" i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014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对齐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772920"/>
            <a:ext cx="78930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CPU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访问主存，若每次最多读写64位，即一次可以同时读写</a:t>
            </a: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个字节。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例如第0-7字节可同时读写，第8-15字节可同时读写。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因此，一条指令中的操作数的地址按</a:t>
            </a: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对齐，则访问该操作数就只需要一次内存访问；否则可能需要对此内存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访问。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为提高程序的执行效率，操作系统和编译器，通常按对齐方式分配和管理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内存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VC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中，可以设置结构成员的对齐</a:t>
            </a: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方式 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014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对齐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269365"/>
            <a:ext cx="8963025" cy="3843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850" y="5300980"/>
            <a:ext cx="7905750" cy="112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charset="0"/>
              <a:buChar char="ü"/>
            </a:pPr>
            <a:r>
              <a:rPr lang="zh-CN" altLang="en-US" sz="1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这一设置，会影响结构成员以及程序</a:t>
            </a:r>
            <a:r>
              <a:rPr lang="zh-CN" altLang="en-US" sz="1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变量的地址值</a:t>
            </a:r>
            <a:endParaRPr lang="zh-CN" altLang="en-US" sz="18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285750" indent="-28575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charset="0"/>
              <a:buChar char="ü"/>
            </a:pPr>
            <a:r>
              <a:rPr lang="zh-CN" altLang="en-US" sz="1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可能会浪费少量内存的分配，带也会因减少内存访问次数而提高程序执行效率</a:t>
            </a:r>
            <a:endParaRPr lang="zh-CN" altLang="en-US" sz="18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995" y="1772920"/>
          <a:ext cx="8079105" cy="31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3122295"/>
                <a:gridCol w="41770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汇编语言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66"/>
                          </a:solidFill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语言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27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地址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对主存中的每个字节单元，指定一个编号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25000"/>
                        </a:lnSpc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变量是在内存中分配的单元</a:t>
                      </a:r>
                      <a:endParaRPr lang="zh-CN" altLang="en-US" sz="2000" b="1" i="0" dirty="0">
                        <a:solidFill>
                          <a:srgbClr val="000066"/>
                        </a:solidFill>
                        <a:latin typeface="宋体" panose="02010600030101010101" pitchFamily="2" charset="-122"/>
                      </a:endParaRPr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每个变量都有一个地址，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是变量的内存单元的第一个字节的编号</a:t>
                      </a:r>
                      <a:endParaRPr lang="zh-CN" altLang="en-US" sz="2000" b="1" i="0" dirty="0">
                        <a:solidFill>
                          <a:srgbClr val="000066"/>
                        </a:solidFill>
                        <a:latin typeface="宋体" panose="02010600030101010101" pitchFamily="2" charset="-122"/>
                      </a:endParaRPr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使用运算符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FF3300"/>
                          </a:solidFill>
                          <a:latin typeface="宋体" panose="02010600030101010101" pitchFamily="2" charset="-122"/>
                          <a:sym typeface="+mn-ea"/>
                        </a:rPr>
                        <a:t>&amp;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获取变量的地址</a:t>
                      </a:r>
                      <a:endParaRPr lang="zh-CN" altLang="en-US" sz="2000" b="1" i="0" dirty="0">
                        <a:solidFill>
                          <a:srgbClr val="000066"/>
                        </a:solidFill>
                        <a:latin typeface="宋体" panose="02010600030101010101" pitchFamily="2" charset="-122"/>
                      </a:endParaRPr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变量的地址，是一个无符号整数型的</a:t>
                      </a:r>
                      <a:r>
                        <a:rPr lang="zh-CN" altLang="en-US" sz="2000" b="1" dirty="0">
                          <a:solidFill>
                            <a:srgbClr val="FF3300"/>
                          </a:solidFill>
                          <a:latin typeface="宋体" panose="02010600030101010101" pitchFamily="2" charset="-122"/>
                          <a:sym typeface="+mn-ea"/>
                        </a:rPr>
                        <a:t>常量</a:t>
                      </a:r>
                      <a:endParaRPr lang="zh-CN" altLang="en-US" sz="2000" b="1" i="0" dirty="0">
                        <a:solidFill>
                          <a:srgbClr val="FF3300"/>
                        </a:solidFill>
                        <a:latin typeface="宋体" panose="02010600030101010101" pitchFamily="2" charset="-122"/>
                      </a:endParaRPr>
                    </a:p>
                    <a:p>
                      <a:pPr marL="285750" indent="-285750">
                        <a:buNone/>
                      </a:pPr>
                      <a:endParaRPr lang="zh-CN" altLang="en-US" sz="2000" b="1" dirty="0">
                        <a:solidFill>
                          <a:srgbClr val="000066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995" y="1772920"/>
          <a:ext cx="8079105" cy="349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3230880"/>
                <a:gridCol w="41497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汇编语言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000066"/>
                          </a:solidFill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语言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25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指针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变量的内容，使用时没有类型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限制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没有指针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类型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一个数值作为地址使用时，通过寄存器进行间接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寻址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一种变量类型，其内容做为地址使用</a:t>
                      </a:r>
                      <a:endParaRPr lang="zh-CN" altLang="en-US" sz="2000" b="1" i="0" dirty="0">
                        <a:solidFill>
                          <a:srgbClr val="000066"/>
                        </a:solidFill>
                        <a:latin typeface="宋体" panose="02010600030101010101" pitchFamily="2" charset="-122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使用</a:t>
                      </a:r>
                      <a:r>
                        <a:rPr lang="en-US" altLang="zh-CN" sz="2000" b="1">
                          <a:solidFill>
                            <a:srgbClr val="000066"/>
                          </a:solidFill>
                        </a:rPr>
                        <a:t> type *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，定义指针</a:t>
                      </a: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变量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>
                          <a:solidFill>
                            <a:srgbClr val="000066"/>
                          </a:solidFill>
                        </a:rPr>
                        <a:t>指针变量，其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内容做为间接寻址使用。需要将变量值送到寄存器中进行间接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寻址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指针类型定义中的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type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，是间接寻址后的对象的数据类型。只是使用建议，没有强制</a:t>
                      </a: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sym typeface="+mn-ea"/>
                        </a:rPr>
                        <a:t>作用</a:t>
                      </a:r>
                      <a:endParaRPr lang="zh-CN" altLang="en-US" sz="2000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数组的存储和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75494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055" y="2853055"/>
            <a:ext cx="8830945" cy="2700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467360" y="1628775"/>
            <a:ext cx="6428105" cy="67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数组的定义和</a:t>
            </a:r>
            <a:r>
              <a:rPr lang="zh-CN" altLang="en-US" sz="2800" b="1" i="0" dirty="0">
                <a:latin typeface="宋体" panose="02010600030101010101" pitchFamily="2" charset="-122"/>
              </a:rPr>
              <a:t>存储结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数组的存储和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467360" y="1617980"/>
            <a:ext cx="3113405" cy="67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457200" indent="-457200">
              <a:lnSpc>
                <a:spcPct val="135000"/>
              </a:lnSpc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数组的</a:t>
            </a:r>
            <a:r>
              <a:rPr lang="zh-CN" altLang="en-US" sz="2800" b="1" i="0" dirty="0">
                <a:latin typeface="宋体" panose="02010600030101010101" pitchFamily="2" charset="-122"/>
              </a:rPr>
              <a:t>访问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2730" y="2644775"/>
            <a:ext cx="8775700" cy="4152900"/>
            <a:chOff x="850" y="3939"/>
            <a:chExt cx="13820" cy="654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0" y="3939"/>
              <a:ext cx="13820" cy="654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9234" y="5542"/>
              <a:ext cx="56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348" y="5921"/>
              <a:ext cx="1358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003165" y="1138555"/>
            <a:ext cx="3622675" cy="1835785"/>
            <a:chOff x="7654" y="2452"/>
            <a:chExt cx="5548" cy="37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7" y="2565"/>
              <a:ext cx="5280" cy="354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654" y="2452"/>
              <a:ext cx="5549" cy="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950" y="1268730"/>
            <a:ext cx="8963660" cy="5424805"/>
            <a:chOff x="283" y="3400"/>
            <a:chExt cx="14116" cy="854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" y="3400"/>
              <a:ext cx="13980" cy="713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" y="10503"/>
              <a:ext cx="14116" cy="1440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/>
        </p:nvCxnSpPr>
        <p:spPr>
          <a:xfrm>
            <a:off x="5868670" y="2204720"/>
            <a:ext cx="969645" cy="254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28715" y="4869180"/>
            <a:ext cx="72009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数组的访问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899795" y="2132965"/>
            <a:ext cx="6428105" cy="179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一维数组的访问，采用编址寻址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数组名作为位移量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数组下表放到编制寄存器中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数组的分配和初始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755650" y="1701165"/>
            <a:ext cx="6428105" cy="41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342900" indent="-3429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数组的存储类型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静态存储——static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外部存储——extern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自动存储——auto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auto</a:t>
            </a: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型存储分配在堆栈段中</a:t>
            </a:r>
            <a:endParaRPr lang="zh-CN" altLang="en-US"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其他存储类型分配在静态数据区（数据段中）</a:t>
            </a:r>
            <a:endParaRPr sz="28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KSO_WM_UNIT_TABLE_BEAUTIFY" val="smartTable{33d7a482-a56c-421d-b229-6dd558ebd24c}"/>
  <p:tag name="TABLE_ENDDRAG_ORIGIN_RECT" val="636*375"/>
  <p:tag name="TABLE_ENDDRAG_RECT" val="36*128*636*375"/>
</p:tagLst>
</file>

<file path=ppt/tags/tag2.xml><?xml version="1.0" encoding="utf-8"?>
<p:tagLst xmlns:p="http://schemas.openxmlformats.org/presentationml/2006/main">
  <p:tag name="KSO_WM_UNIT_TABLE_BEAUTIFY" val="smartTable{33d7a482-a56c-421d-b229-6dd558ebd24c}"/>
  <p:tag name="TABLE_ENDDRAG_ORIGIN_RECT" val="636*375"/>
  <p:tag name="TABLE_ENDDRAG_RECT" val="36*128*636*375"/>
</p:tagLst>
</file>

<file path=ppt/tags/tag3.xml><?xml version="1.0" encoding="utf-8"?>
<p:tagLst xmlns:p="http://schemas.openxmlformats.org/presentationml/2006/main">
  <p:tag name="KSO_WM_UNIT_PLACING_PICTURE_USER_VIEWPORT" val="{&quot;height&quot;:4252.500787401575,&quot;width&quot;:14400}"/>
</p:tagLst>
</file>

<file path=ppt/tags/tag4.xml><?xml version="1.0" encoding="utf-8"?>
<p:tagLst xmlns:p="http://schemas.openxmlformats.org/presentationml/2006/main">
  <p:tag name="TABLE_ENDDRAG_ORIGIN_RECT" val="63*176"/>
  <p:tag name="TABLE_ENDDRAG_RECT" val="99*262*63*176"/>
</p:tagLst>
</file>

<file path=ppt/tags/tag5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2301</Words>
  <Application>WPS 演示</Application>
  <PresentationFormat>在屏幕上显示</PresentationFormat>
  <Paragraphs>275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25</vt:i4>
      </vt:variant>
      <vt:variant>
        <vt:lpstr>幻灯片标题</vt:lpstr>
      </vt:variant>
      <vt:variant>
        <vt:i4>27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Tahoma</vt:lpstr>
      <vt:lpstr>华文新魏</vt:lpstr>
      <vt:lpstr>黑体</vt:lpstr>
      <vt:lpstr>Wingdings</vt:lpstr>
      <vt:lpstr>微软雅黑</vt:lpstr>
      <vt:lpstr>Arial Narrow</vt:lpstr>
      <vt:lpstr>Calibri</vt:lpstr>
      <vt:lpstr>msgothic</vt:lpstr>
      <vt:lpstr>Segoe Print</vt:lpstr>
      <vt:lpstr>Arial Black</vt:lpstr>
      <vt:lpstr>Arial Unicode MS</vt:lpstr>
      <vt:lpstr>Helvetica</vt:lpstr>
      <vt:lpstr>Courier New</vt:lpstr>
      <vt:lpstr>Monotype Sorts</vt:lpstr>
      <vt:lpstr>model-3</vt:lpstr>
      <vt:lpstr>1_model-3</vt:lpstr>
      <vt:lpstr>2_model-3</vt:lpstr>
      <vt:lpstr>3_model-3</vt:lpstr>
      <vt:lpstr>4_model-3</vt:lpstr>
      <vt:lpstr>5_model-3</vt:lpstr>
      <vt:lpstr>6_model-3</vt:lpstr>
      <vt:lpstr>7_model-3</vt:lpstr>
      <vt:lpstr>8_model-3</vt:lpstr>
      <vt:lpstr>9_model-3</vt:lpstr>
      <vt:lpstr>10_model-3</vt:lpstr>
      <vt:lpstr>12_model-3</vt:lpstr>
      <vt:lpstr>11_model-3</vt:lpstr>
      <vt:lpstr>13_model-3</vt:lpstr>
      <vt:lpstr>14_model-3</vt:lpstr>
      <vt:lpstr>15_model-3</vt:lpstr>
      <vt:lpstr>16_model-3</vt:lpstr>
      <vt:lpstr>17_model-3</vt:lpstr>
      <vt:lpstr>18_model-3</vt:lpstr>
      <vt:lpstr>19_model-3</vt:lpstr>
      <vt:lpstr>20_model-3</vt:lpstr>
      <vt:lpstr>21_model-3</vt:lpstr>
      <vt:lpstr>22_model-3</vt:lpstr>
      <vt:lpstr>23_model-3</vt:lpstr>
      <vt:lpstr>26_model-3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李海波</cp:lastModifiedBy>
  <cp:revision>410</cp:revision>
  <dcterms:created xsi:type="dcterms:W3CDTF">2016-02-29T06:13:00Z</dcterms:created>
  <dcterms:modified xsi:type="dcterms:W3CDTF">2022-08-26T15:04:17Z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0ACD04F5CB4748F3A8D84CF0687ADDBD</vt:lpwstr>
  </property>
</Properties>
</file>