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</p:sldMasterIdLst>
  <p:notesMasterIdLst>
    <p:notesMasterId r:id="rId28"/>
  </p:notesMasterIdLst>
  <p:sldIdLst>
    <p:sldId id="298" r:id="rId20"/>
    <p:sldId id="749" r:id="rId21"/>
    <p:sldId id="750" r:id="rId22"/>
    <p:sldId id="751" r:id="rId23"/>
    <p:sldId id="752" r:id="rId24"/>
    <p:sldId id="754" r:id="rId25"/>
    <p:sldId id="753" r:id="rId26"/>
    <p:sldId id="740" r:id="rId27"/>
    <p:sldId id="770" r:id="rId29"/>
    <p:sldId id="755" r:id="rId30"/>
    <p:sldId id="771" r:id="rId31"/>
    <p:sldId id="773" r:id="rId32"/>
    <p:sldId id="774" r:id="rId33"/>
    <p:sldId id="779" r:id="rId34"/>
    <p:sldId id="780" r:id="rId35"/>
    <p:sldId id="775" r:id="rId36"/>
    <p:sldId id="776" r:id="rId37"/>
    <p:sldId id="777" r:id="rId38"/>
    <p:sldId id="778" r:id="rId39"/>
  </p:sldIdLst>
  <p:sldSz cx="9144000" cy="6858000" type="screen4x3"/>
  <p:notesSz cx="6858000" cy="9144000"/>
  <p:custDataLst>
    <p:tags r:id="rId43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9"/>
    <p:restoredTop sz="94639"/>
  </p:normalViewPr>
  <p:slideViewPr>
    <p:cSldViewPr showGuides="1">
      <p:cViewPr>
        <p:scale>
          <a:sx n="75" d="100"/>
          <a:sy n="75" d="100"/>
        </p:scale>
        <p:origin x="-414" y="72"/>
      </p:cViewPr>
      <p:guideLst>
        <p:guide orient="horz" pos="2215"/>
        <p:guide pos="27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3" Type="http://schemas.openxmlformats.org/officeDocument/2006/relationships/tags" Target="tags/tag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19.xml"/><Relationship Id="rId38" Type="http://schemas.openxmlformats.org/officeDocument/2006/relationships/slide" Target="slides/slide18.xml"/><Relationship Id="rId37" Type="http://schemas.openxmlformats.org/officeDocument/2006/relationships/slide" Target="slides/slide17.xml"/><Relationship Id="rId36" Type="http://schemas.openxmlformats.org/officeDocument/2006/relationships/slide" Target="slides/slide16.xml"/><Relationship Id="rId35" Type="http://schemas.openxmlformats.org/officeDocument/2006/relationships/slide" Target="slides/slide15.xml"/><Relationship Id="rId34" Type="http://schemas.openxmlformats.org/officeDocument/2006/relationships/slide" Target="slides/slide14.xml"/><Relationship Id="rId33" Type="http://schemas.openxmlformats.org/officeDocument/2006/relationships/slide" Target="slides/slide13.xml"/><Relationship Id="rId32" Type="http://schemas.openxmlformats.org/officeDocument/2006/relationships/slide" Target="slides/slide12.xml"/><Relationship Id="rId31" Type="http://schemas.openxmlformats.org/officeDocument/2006/relationships/slide" Target="slides/slide11.xml"/><Relationship Id="rId30" Type="http://schemas.openxmlformats.org/officeDocument/2006/relationships/slide" Target="slides/slide10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9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8.xml"/><Relationship Id="rId26" Type="http://schemas.openxmlformats.org/officeDocument/2006/relationships/slide" Target="slides/slide7.xml"/><Relationship Id="rId25" Type="http://schemas.openxmlformats.org/officeDocument/2006/relationships/slide" Target="slides/slide6.xml"/><Relationship Id="rId24" Type="http://schemas.openxmlformats.org/officeDocument/2006/relationships/slide" Target="slides/slide5.xml"/><Relationship Id="rId23" Type="http://schemas.openxmlformats.org/officeDocument/2006/relationships/slide" Target="slides/slide4.xml"/><Relationship Id="rId22" Type="http://schemas.openxmlformats.org/officeDocument/2006/relationships/slide" Target="slides/slide3.xml"/><Relationship Id="rId21" Type="http://schemas.openxmlformats.org/officeDocument/2006/relationships/slide" Target="slides/slide2.xml"/><Relationship Id="rId20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920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79203" name="Rectangle 3"/>
          <p:cNvSpPr/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81986" name="副标题 81985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28600"/>
            <a:ext cx="8191500" cy="3478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7CB889-4C49-46AD-9965-EABFCDB5FFA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81986" name="副标题 81985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28600"/>
            <a:ext cx="8191500" cy="3478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7CB889-4C49-46AD-9965-EABFCDB5FFA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28600"/>
            <a:ext cx="8191500" cy="3478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7CB889-4C49-46AD-9965-EABFCDB5FFA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81986" name="副标题 81985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81986" name="副标题 81985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28600"/>
            <a:ext cx="8191500" cy="3478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7CB889-4C49-46AD-9965-EABFCDB5FFA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81986" name="副标题 81985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28600"/>
            <a:ext cx="8191500" cy="3478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7CB889-4C49-46AD-9965-EABFCDB5FFA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81986" name="副标题 81985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28600"/>
            <a:ext cx="8191500" cy="3478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7CB889-4C49-46AD-9965-EABFCDB5FFA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81986" name="副标题 81985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28600"/>
            <a:ext cx="8191500" cy="3478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7CB889-4C49-46AD-9965-EABFCDB5FFA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81986" name="副标题 81985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28600"/>
            <a:ext cx="8191500" cy="3478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7CB889-4C49-46AD-9965-EABFCDB5FFA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81986" name="副标题 81985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28600"/>
            <a:ext cx="8191500" cy="3478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7CB889-4C49-46AD-9965-EABFCDB5FFA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81986" name="副标题 81985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28600"/>
            <a:ext cx="8191500" cy="3478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7CB889-4C49-46AD-9965-EABFCDB5FFA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81986" name="副标题 81985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28600"/>
            <a:ext cx="8191500" cy="3478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7CB889-4C49-46AD-9965-EABFCDB5FFA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28600"/>
            <a:ext cx="8191500" cy="3478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7CB889-4C49-46AD-9965-EABFCDB5FFA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81986" name="副标题 81985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28600"/>
            <a:ext cx="8191500" cy="3478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7CB889-4C49-46AD-9965-EABFCDB5FFA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81986" name="副标题 81985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28600"/>
            <a:ext cx="8191500" cy="3478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7CB889-4C49-46AD-9965-EABFCDB5FFA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81986" name="副标题 81985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28600"/>
            <a:ext cx="8191500" cy="3478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7CB889-4C49-46AD-9965-EABFCDB5FFA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81986" name="副标题 81985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28600"/>
            <a:ext cx="8191500" cy="3478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7CB889-4C49-46AD-9965-EABFCDB5FFA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81986" name="副标题 81985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28600"/>
            <a:ext cx="8191500" cy="3478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7CB889-4C49-46AD-9965-EABFCDB5FFA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81986" name="副标题 81985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28600"/>
            <a:ext cx="8191500" cy="3478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7CB889-4C49-46AD-9965-EABFCDB5FFA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79" name="直接连接符 81978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3" name="直接连接符 81979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4" name="任意多边形 81980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5" name="直接连接符 81981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6" name="直接连接符 81982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57" name="任意多边形 81983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8" name="矩形 8198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9" name="图片 81990" descr="logo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矩形 81921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61" name="矩形 81922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062" name="组合 8192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3" name="矩形 81924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2064" name="组合 81925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65" name="直接连接符 81926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直接连接符 81927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直接连接符 81928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直接连接符 81929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9" name="直接连接符 81930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0" name="直接连接符 81931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1" name="直接连接符 81932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2" name="直接连接符 81933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3" name="直接连接符 81934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4" name="直接连接符 81935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5" name="直接连接符 81936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6" name="直接连接符 81937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7" name="直接连接符 81938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直接连接符 81939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直接连接符 81940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0" name="直接连接符 81941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1" name="直接连接符 81942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2" name="直接连接符 81943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3" name="直接连接符 81944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4" name="直接连接符 81945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5" name="直接连接符 81946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6" name="直接连接符 81947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7" name="直接连接符 81948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8" name="直接连接符 81949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89" name="直接连接符 81950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0" name="直接连接符 81951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1" name="直接连接符 81952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2" name="直接连接符 81953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3" name="直接连接符 81954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4" name="直接连接符 81955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5" name="直接连接符 81956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6" name="直接连接符 81957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7" name="直接连接符 81958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8" name="直接连接符 81959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99" name="直接连接符 81960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0" name="直接连接符 81961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1" name="直接连接符 81962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2" name="直接连接符 81963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3" name="直接连接符 81964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4" name="直接连接符 81965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5" name="直接连接符 81966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6" name="直接连接符 81967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7" name="直接连接符 81968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8" name="直接连接符 81969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09" name="直接连接符 81970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0" name="直接连接符 81971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1" name="直接连接符 81972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2" name="直接连接符 81973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3" name="直接连接符 81974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4" name="直接连接符 81975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15" name="直接连接符 81976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16" name="直接连接符 81977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pic>
        <p:nvPicPr>
          <p:cNvPr id="81992" name="图片 81991" descr="new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81992" descr="new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5" name="标题 81984"/>
          <p:cNvSpPr>
            <a:spLocks noGrp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81986" name="副标题 81985" descr="Rectangle: Click to edit Master text styles&#13;&#10;Second level&#13;&#10;Third level&#13;&#10;Fourth level&#13;&#10;Fifth level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1987" name="日期占位符 8198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8" name="页脚占位符 8198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ctr" fontAlgn="base"/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  <p:sp>
        <p:nvSpPr>
          <p:cNvPr id="81989" name="灯片编号占位符 8198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400" i="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i="0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0.xml"/><Relationship Id="rId17" Type="http://schemas.openxmlformats.org/officeDocument/2006/relationships/theme" Target="../theme/theme10.xml"/><Relationship Id="rId16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9.xml"/><Relationship Id="rId8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22.xml"/><Relationship Id="rId17" Type="http://schemas.openxmlformats.org/officeDocument/2006/relationships/theme" Target="../theme/theme11.xml"/><Relationship Id="rId16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2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7" Type="http://schemas.openxmlformats.org/officeDocument/2006/relationships/theme" Target="../theme/theme12.xml"/><Relationship Id="rId16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3.xml"/><Relationship Id="rId8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51.xml"/><Relationship Id="rId6" Type="http://schemas.openxmlformats.org/officeDocument/2006/relationships/slideLayout" Target="../slideLayouts/slideLayout150.xml"/><Relationship Id="rId5" Type="http://schemas.openxmlformats.org/officeDocument/2006/relationships/slideLayout" Target="../slideLayouts/slideLayout149.xml"/><Relationship Id="rId4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46.xml"/><Relationship Id="rId17" Type="http://schemas.openxmlformats.org/officeDocument/2006/relationships/theme" Target="../theme/theme13.xml"/><Relationship Id="rId16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56.xml"/><Relationship Id="rId11" Type="http://schemas.openxmlformats.org/officeDocument/2006/relationships/slideLayout" Target="../slideLayouts/slideLayout155.xml"/><Relationship Id="rId10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45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5.xml"/><Relationship Id="rId8" Type="http://schemas.openxmlformats.org/officeDocument/2006/relationships/slideLayout" Target="../slideLayouts/slideLayout164.xml"/><Relationship Id="rId7" Type="http://schemas.openxmlformats.org/officeDocument/2006/relationships/slideLayout" Target="../slideLayouts/slideLayout163.xml"/><Relationship Id="rId6" Type="http://schemas.openxmlformats.org/officeDocument/2006/relationships/slideLayout" Target="../slideLayouts/slideLayout162.xml"/><Relationship Id="rId5" Type="http://schemas.openxmlformats.org/officeDocument/2006/relationships/slideLayout" Target="../slideLayouts/slideLayout161.xml"/><Relationship Id="rId4" Type="http://schemas.openxmlformats.org/officeDocument/2006/relationships/slideLayout" Target="../slideLayouts/slideLayout160.xml"/><Relationship Id="rId3" Type="http://schemas.openxmlformats.org/officeDocument/2006/relationships/slideLayout" Target="../slideLayouts/slideLayout159.xml"/><Relationship Id="rId2" Type="http://schemas.openxmlformats.org/officeDocument/2006/relationships/slideLayout" Target="../slideLayouts/slideLayout158.xml"/><Relationship Id="rId17" Type="http://schemas.openxmlformats.org/officeDocument/2006/relationships/theme" Target="../theme/theme14.xml"/><Relationship Id="rId16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68.xml"/><Relationship Id="rId11" Type="http://schemas.openxmlformats.org/officeDocument/2006/relationships/slideLayout" Target="../slideLayouts/slideLayout167.xml"/><Relationship Id="rId10" Type="http://schemas.openxmlformats.org/officeDocument/2006/relationships/slideLayout" Target="../slideLayouts/slideLayout166.xml"/><Relationship Id="rId1" Type="http://schemas.openxmlformats.org/officeDocument/2006/relationships/slideLayout" Target="../slideLayouts/slideLayout157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7.xml"/><Relationship Id="rId8" Type="http://schemas.openxmlformats.org/officeDocument/2006/relationships/slideLayout" Target="../slideLayouts/slideLayout176.xml"/><Relationship Id="rId7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72.xml"/><Relationship Id="rId3" Type="http://schemas.openxmlformats.org/officeDocument/2006/relationships/slideLayout" Target="../slideLayouts/slideLayout171.xml"/><Relationship Id="rId2" Type="http://schemas.openxmlformats.org/officeDocument/2006/relationships/slideLayout" Target="../slideLayouts/slideLayout170.xml"/><Relationship Id="rId17" Type="http://schemas.openxmlformats.org/officeDocument/2006/relationships/theme" Target="../theme/theme15.xml"/><Relationship Id="rId16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80.xml"/><Relationship Id="rId11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69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9.xml"/><Relationship Id="rId8" Type="http://schemas.openxmlformats.org/officeDocument/2006/relationships/slideLayout" Target="../slideLayouts/slideLayout188.xml"/><Relationship Id="rId7" Type="http://schemas.openxmlformats.org/officeDocument/2006/relationships/slideLayout" Target="../slideLayouts/slideLayout187.xml"/><Relationship Id="rId6" Type="http://schemas.openxmlformats.org/officeDocument/2006/relationships/slideLayout" Target="../slideLayouts/slideLayout186.xml"/><Relationship Id="rId5" Type="http://schemas.openxmlformats.org/officeDocument/2006/relationships/slideLayout" Target="../slideLayouts/slideLayout185.xml"/><Relationship Id="rId4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83.xml"/><Relationship Id="rId2" Type="http://schemas.openxmlformats.org/officeDocument/2006/relationships/slideLayout" Target="../slideLayouts/slideLayout182.xml"/><Relationship Id="rId17" Type="http://schemas.openxmlformats.org/officeDocument/2006/relationships/theme" Target="../theme/theme16.xml"/><Relationship Id="rId16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92.xml"/><Relationship Id="rId11" Type="http://schemas.openxmlformats.org/officeDocument/2006/relationships/slideLayout" Target="../slideLayouts/slideLayout191.xml"/><Relationship Id="rId10" Type="http://schemas.openxmlformats.org/officeDocument/2006/relationships/slideLayout" Target="../slideLayouts/slideLayout190.xml"/><Relationship Id="rId1" Type="http://schemas.openxmlformats.org/officeDocument/2006/relationships/slideLayout" Target="../slideLayouts/slideLayout181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1.xml"/><Relationship Id="rId8" Type="http://schemas.openxmlformats.org/officeDocument/2006/relationships/slideLayout" Target="../slideLayouts/slideLayout200.xml"/><Relationship Id="rId7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6.xml"/><Relationship Id="rId3" Type="http://schemas.openxmlformats.org/officeDocument/2006/relationships/slideLayout" Target="../slideLayouts/slideLayout195.xml"/><Relationship Id="rId2" Type="http://schemas.openxmlformats.org/officeDocument/2006/relationships/slideLayout" Target="../slideLayouts/slideLayout194.xml"/><Relationship Id="rId17" Type="http://schemas.openxmlformats.org/officeDocument/2006/relationships/theme" Target="../theme/theme17.xml"/><Relationship Id="rId16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2.xml"/><Relationship Id="rId1" Type="http://schemas.openxmlformats.org/officeDocument/2006/relationships/slideLayout" Target="../slideLayouts/slideLayout193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3.xml"/><Relationship Id="rId8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1.xml"/><Relationship Id="rId6" Type="http://schemas.openxmlformats.org/officeDocument/2006/relationships/slideLayout" Target="../slideLayouts/slideLayout210.xml"/><Relationship Id="rId5" Type="http://schemas.openxmlformats.org/officeDocument/2006/relationships/slideLayout" Target="../slideLayouts/slideLayout209.xml"/><Relationship Id="rId4" Type="http://schemas.openxmlformats.org/officeDocument/2006/relationships/slideLayout" Target="../slideLayouts/slideLayout208.xml"/><Relationship Id="rId3" Type="http://schemas.openxmlformats.org/officeDocument/2006/relationships/slideLayout" Target="../slideLayouts/slideLayout207.xml"/><Relationship Id="rId2" Type="http://schemas.openxmlformats.org/officeDocument/2006/relationships/slideLayout" Target="../slideLayouts/slideLayout206.xml"/><Relationship Id="rId17" Type="http://schemas.openxmlformats.org/officeDocument/2006/relationships/theme" Target="../theme/theme18.xml"/><Relationship Id="rId16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216.xml"/><Relationship Id="rId11" Type="http://schemas.openxmlformats.org/officeDocument/2006/relationships/slideLayout" Target="../slideLayouts/slideLayout215.xml"/><Relationship Id="rId10" Type="http://schemas.openxmlformats.org/officeDocument/2006/relationships/slideLayout" Target="../slideLayouts/slideLayout214.xml"/><Relationship Id="rId1" Type="http://schemas.openxmlformats.org/officeDocument/2006/relationships/slideLayout" Target="../slideLayouts/slideLayout205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7" Type="http://schemas.openxmlformats.org/officeDocument/2006/relationships/theme" Target="../theme/theme3.xml"/><Relationship Id="rId16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7" Type="http://schemas.openxmlformats.org/officeDocument/2006/relationships/theme" Target="../theme/theme4.xml"/><Relationship Id="rId16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7" Type="http://schemas.openxmlformats.org/officeDocument/2006/relationships/theme" Target="../theme/theme5.xml"/><Relationship Id="rId16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7" Type="http://schemas.openxmlformats.org/officeDocument/2006/relationships/theme" Target="../theme/theme6.xml"/><Relationship Id="rId16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1.xml"/><Relationship Id="rId8" Type="http://schemas.openxmlformats.org/officeDocument/2006/relationships/slideLayout" Target="../slideLayouts/slideLayout80.xml"/><Relationship Id="rId7" Type="http://schemas.openxmlformats.org/officeDocument/2006/relationships/slideLayout" Target="../slideLayouts/slideLayout79.xml"/><Relationship Id="rId6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4.xml"/><Relationship Id="rId17" Type="http://schemas.openxmlformats.org/officeDocument/2006/relationships/theme" Target="../theme/theme7.xml"/><Relationship Id="rId16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2.xml"/><Relationship Id="rId1" Type="http://schemas.openxmlformats.org/officeDocument/2006/relationships/slideLayout" Target="../slideLayouts/slideLayout73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3.xml"/><Relationship Id="rId8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6.xml"/><Relationship Id="rId17" Type="http://schemas.openxmlformats.org/officeDocument/2006/relationships/theme" Target="../theme/theme8.xml"/><Relationship Id="rId16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4.xml"/><Relationship Id="rId1" Type="http://schemas.openxmlformats.org/officeDocument/2006/relationships/slideLayout" Target="../slideLayouts/slideLayout85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9.xml"/><Relationship Id="rId2" Type="http://schemas.openxmlformats.org/officeDocument/2006/relationships/slideLayout" Target="../slideLayouts/slideLayout98.xml"/><Relationship Id="rId17" Type="http://schemas.openxmlformats.org/officeDocument/2006/relationships/theme" Target="../theme/theme9.xml"/><Relationship Id="rId16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文本占位符 80906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文本占位符 80906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文本占位符 80906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文本占位符 80906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文本占位符 80906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文本占位符 80906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文本占位符 80906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文本占位符 80906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文本占位符 80906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文本占位符 80906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文本占位符 80906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文本占位符 80906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文本占位符 80906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文本占位符 80906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文本占位符 80906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文本占位符 80906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文本占位符 80906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8089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80898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8" name="矩形 80899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直接连接符 80900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直接连接符 80901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1" name="直接连接符 80902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2" name="任意多边形 80903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80904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4" name="标题 80905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文本占位符 80906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80908" name="图片 80907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80908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80909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39" name="图片 80910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0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91.xml"/><Relationship Id="rId6" Type="http://schemas.openxmlformats.org/officeDocument/2006/relationships/image" Target="../media/image12.png"/><Relationship Id="rId5" Type="http://schemas.openxmlformats.org/officeDocument/2006/relationships/tags" Target="../tags/tag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5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7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9.xml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1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1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3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5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7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5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9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文本框 49153"/>
          <p:cNvSpPr txBox="1"/>
          <p:nvPr/>
        </p:nvSpPr>
        <p:spPr>
          <a:xfrm>
            <a:off x="827088" y="260350"/>
            <a:ext cx="221742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主要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内容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74" name="矩形 49169"/>
          <p:cNvSpPr/>
          <p:nvPr/>
        </p:nvSpPr>
        <p:spPr>
          <a:xfrm>
            <a:off x="611188" y="1700213"/>
            <a:ext cx="7561262" cy="337439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 algn="l"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 数值类型的机器级表示</a:t>
            </a:r>
            <a:endParaRPr sz="32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 marL="342900" indent="-342900" algn="l"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 选择语句和循环语句的机器级表示</a:t>
            </a:r>
            <a:endParaRPr sz="32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 marL="342900" indent="-342900" algn="l"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 子程序的机器级表示</a:t>
            </a:r>
            <a:endParaRPr sz="32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 marL="342900" indent="-342900" algn="l"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 复杂数据类型的机器级表示</a:t>
            </a:r>
            <a:endParaRPr sz="32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 marL="342900" indent="-342900" algn="l"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sz="3200" i="0" dirty="0">
                <a:solidFill>
                  <a:srgbClr val="FF3300"/>
                </a:solidFill>
                <a:latin typeface="+mn-lt"/>
                <a:ea typeface="黑体" panose="02010609060101010101" pitchFamily="2" charset="-122"/>
                <a:sym typeface="+mn-ea"/>
              </a:rPr>
              <a:t> 越界访问和缓冲区溢出</a:t>
            </a:r>
            <a:endParaRPr lang="zh-CN" altLang="en-US" sz="3200" b="1" i="0" dirty="0">
              <a:solidFill>
                <a:srgbClr val="FF3300"/>
              </a:solidFill>
              <a:latin typeface="+mn-lt"/>
              <a:ea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文本框 49153"/>
          <p:cNvSpPr txBox="1"/>
          <p:nvPr/>
        </p:nvSpPr>
        <p:spPr>
          <a:xfrm>
            <a:off x="827088" y="260350"/>
            <a:ext cx="425196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缓冲区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未溢出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示例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77800" y="1341120"/>
            <a:ext cx="8775700" cy="5378450"/>
            <a:chOff x="280" y="2112"/>
            <a:chExt cx="13820" cy="8470"/>
          </a:xfrm>
        </p:grpSpPr>
        <p:grpSp>
          <p:nvGrpSpPr>
            <p:cNvPr id="34" name="组合 33"/>
            <p:cNvGrpSpPr/>
            <p:nvPr/>
          </p:nvGrpSpPr>
          <p:grpSpPr>
            <a:xfrm>
              <a:off x="280" y="2112"/>
              <a:ext cx="13821" cy="8470"/>
              <a:chOff x="167" y="2225"/>
              <a:chExt cx="13821" cy="8470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7" y="9319"/>
                <a:ext cx="5127" cy="1376"/>
              </a:xfrm>
              <a:prstGeom prst="rect">
                <a:avLst/>
              </a:prstGeom>
            </p:spPr>
          </p:pic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86" y="2225"/>
                <a:ext cx="8602" cy="2688"/>
              </a:xfrm>
              <a:prstGeom prst="rect">
                <a:avLst/>
              </a:prstGeom>
            </p:spPr>
          </p:pic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2" y="4834"/>
                <a:ext cx="6805" cy="4082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2" y="9091"/>
                <a:ext cx="3695" cy="1604"/>
              </a:xfrm>
              <a:prstGeom prst="rect">
                <a:avLst/>
              </a:prstGeom>
            </p:spPr>
          </p:pic>
          <p:grpSp>
            <p:nvGrpSpPr>
              <p:cNvPr id="20" name="组合 19"/>
              <p:cNvGrpSpPr/>
              <p:nvPr/>
            </p:nvGrpSpPr>
            <p:grpSpPr>
              <a:xfrm rot="0">
                <a:off x="966" y="4441"/>
                <a:ext cx="4236" cy="4438"/>
                <a:chOff x="55" y="1998"/>
                <a:chExt cx="5998" cy="5844"/>
              </a:xfrm>
            </p:grpSpPr>
            <p:pic>
              <p:nvPicPr>
                <p:cNvPr id="21" name="图片 20"/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0" y="2112"/>
                  <a:ext cx="5772" cy="5652"/>
                </a:xfrm>
                <a:prstGeom prst="rect">
                  <a:avLst/>
                </a:prstGeom>
              </p:spPr>
            </p:pic>
            <p:sp>
              <p:nvSpPr>
                <p:cNvPr id="22" name="矩形 21"/>
                <p:cNvSpPr/>
                <p:nvPr/>
              </p:nvSpPr>
              <p:spPr>
                <a:xfrm>
                  <a:off x="55" y="1998"/>
                  <a:ext cx="5998" cy="584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3"/>
                      </a:solidFill>
                    </a14:hiddenFill>
                  </a:ext>
                </a:extLst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35" name="直接箭头连接符 34"/>
            <p:cNvCxnSpPr/>
            <p:nvPr/>
          </p:nvCxnSpPr>
          <p:spPr>
            <a:xfrm flipH="1">
              <a:off x="2324" y="8135"/>
              <a:ext cx="27" cy="1461"/>
            </a:xfrm>
            <a:prstGeom prst="straightConnector1">
              <a:avLst/>
            </a:prstGeom>
            <a:ln w="1905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flipV="1">
              <a:off x="2438" y="2566"/>
              <a:ext cx="4196" cy="2268"/>
            </a:xfrm>
            <a:prstGeom prst="straightConnector1">
              <a:avLst/>
            </a:prstGeom>
            <a:ln w="1905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接连接符 37"/>
          <p:cNvCxnSpPr/>
          <p:nvPr/>
        </p:nvCxnSpPr>
        <p:spPr>
          <a:xfrm flipV="1">
            <a:off x="6090285" y="5686425"/>
            <a:ext cx="713740" cy="1270"/>
          </a:xfrm>
          <a:prstGeom prst="line">
            <a:avLst/>
          </a:prstGeom>
          <a:ln w="254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7019925" y="5509895"/>
            <a:ext cx="16503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i="0"/>
              <a:t>outputs</a:t>
            </a:r>
            <a:r>
              <a:rPr lang="zh-CN" altLang="en-US" sz="1600" i="0"/>
              <a:t>子程序</a:t>
            </a:r>
            <a:r>
              <a:rPr lang="zh-CN" altLang="en-US" sz="1600" i="0"/>
              <a:t>调用返回点</a:t>
            </a:r>
            <a:endParaRPr lang="zh-CN" altLang="en-US" sz="1600" i="0"/>
          </a:p>
        </p:txBody>
      </p:sp>
      <p:cxnSp>
        <p:nvCxnSpPr>
          <p:cNvPr id="40" name="直接连接符 39"/>
          <p:cNvCxnSpPr/>
          <p:nvPr/>
        </p:nvCxnSpPr>
        <p:spPr>
          <a:xfrm>
            <a:off x="179070" y="6669405"/>
            <a:ext cx="648335" cy="0"/>
          </a:xfrm>
          <a:prstGeom prst="line">
            <a:avLst/>
          </a:prstGeom>
          <a:ln w="254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文本框 49153"/>
          <p:cNvSpPr txBox="1"/>
          <p:nvPr/>
        </p:nvSpPr>
        <p:spPr>
          <a:xfrm>
            <a:off x="827088" y="260350"/>
            <a:ext cx="425196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缓冲区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未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溢出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示例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95" y="1341120"/>
            <a:ext cx="7926070" cy="23037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5" y="3839210"/>
            <a:ext cx="3315970" cy="1165225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4787900" y="4124960"/>
            <a:ext cx="935990" cy="0"/>
          </a:xfrm>
          <a:prstGeom prst="line">
            <a:avLst/>
          </a:prstGeom>
          <a:ln w="2540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4787265" y="4653280"/>
            <a:ext cx="936625" cy="1270"/>
          </a:xfrm>
          <a:prstGeom prst="line">
            <a:avLst/>
          </a:prstGeom>
          <a:ln w="254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868035" y="3933190"/>
            <a:ext cx="1999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0"/>
              <a:t>buffer</a:t>
            </a:r>
            <a:r>
              <a:rPr lang="zh-CN" altLang="en-US" i="0"/>
              <a:t>缓冲区</a:t>
            </a:r>
            <a:endParaRPr lang="zh-CN" altLang="en-US" i="0"/>
          </a:p>
        </p:txBody>
      </p:sp>
      <p:sp>
        <p:nvSpPr>
          <p:cNvPr id="16" name="文本框 15"/>
          <p:cNvSpPr txBox="1"/>
          <p:nvPr/>
        </p:nvSpPr>
        <p:spPr>
          <a:xfrm>
            <a:off x="5868035" y="4422140"/>
            <a:ext cx="2562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0"/>
              <a:t>outputs</a:t>
            </a:r>
            <a:r>
              <a:rPr lang="zh-CN" altLang="en-US" i="0"/>
              <a:t>子程序</a:t>
            </a:r>
            <a:r>
              <a:rPr lang="zh-CN" altLang="en-US" i="0"/>
              <a:t>返回点</a:t>
            </a:r>
            <a:endParaRPr lang="zh-CN" altLang="en-US" i="0"/>
          </a:p>
        </p:txBody>
      </p:sp>
      <p:grpSp>
        <p:nvGrpSpPr>
          <p:cNvPr id="19" name="组合 18"/>
          <p:cNvGrpSpPr/>
          <p:nvPr/>
        </p:nvGrpSpPr>
        <p:grpSpPr>
          <a:xfrm>
            <a:off x="323850" y="5301615"/>
            <a:ext cx="8481695" cy="876935"/>
            <a:chOff x="397" y="8220"/>
            <a:chExt cx="17413" cy="138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" y="8220"/>
              <a:ext cx="13529" cy="1356"/>
            </a:xfrm>
            <a:prstGeom prst="rect">
              <a:avLst/>
            </a:prstGeom>
          </p:spPr>
        </p:pic>
        <p:cxnSp>
          <p:nvCxnSpPr>
            <p:cNvPr id="10" name="直接连接符 9"/>
            <p:cNvCxnSpPr/>
            <p:nvPr/>
          </p:nvCxnSpPr>
          <p:spPr>
            <a:xfrm flipV="1">
              <a:off x="3146" y="9596"/>
              <a:ext cx="2580" cy="5"/>
            </a:xfrm>
            <a:prstGeom prst="line">
              <a:avLst/>
            </a:prstGeom>
            <a:ln w="22225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1282" y="8689"/>
              <a:ext cx="2608" cy="0"/>
            </a:xfrm>
            <a:prstGeom prst="line">
              <a:avLst/>
            </a:prstGeom>
            <a:ln w="22225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117" y="9142"/>
              <a:ext cx="8052" cy="0"/>
            </a:xfrm>
            <a:prstGeom prst="line">
              <a:avLst/>
            </a:prstGeom>
            <a:ln w="22225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926" y="8293"/>
              <a:ext cx="3885" cy="13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文本框 49153"/>
          <p:cNvSpPr txBox="1"/>
          <p:nvPr/>
        </p:nvSpPr>
        <p:spPr>
          <a:xfrm>
            <a:off x="827088" y="260350"/>
            <a:ext cx="425196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缓冲区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未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溢出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示例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4725035"/>
            <a:ext cx="2915920" cy="10528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268730"/>
            <a:ext cx="6195060" cy="33680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" y="5864860"/>
            <a:ext cx="8604885" cy="81534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1547495" y="6381115"/>
            <a:ext cx="3960495" cy="0"/>
          </a:xfrm>
          <a:prstGeom prst="line">
            <a:avLst/>
          </a:prstGeom>
          <a:ln w="2222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579745" y="6093460"/>
            <a:ext cx="1224280" cy="0"/>
          </a:xfrm>
          <a:prstGeom prst="line">
            <a:avLst/>
          </a:prstGeom>
          <a:ln w="2222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315960" y="6093460"/>
            <a:ext cx="504190" cy="0"/>
          </a:xfrm>
          <a:prstGeom prst="line">
            <a:avLst/>
          </a:prstGeom>
          <a:ln w="2222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020560" y="6381115"/>
            <a:ext cx="1367790" cy="0"/>
          </a:xfrm>
          <a:prstGeom prst="line">
            <a:avLst/>
          </a:prstGeom>
          <a:ln w="2222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547290" y="6669405"/>
            <a:ext cx="1256692" cy="3175"/>
          </a:xfrm>
          <a:prstGeom prst="line">
            <a:avLst/>
          </a:prstGeom>
          <a:ln w="2222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355465" y="4797425"/>
            <a:ext cx="935990" cy="0"/>
          </a:xfrm>
          <a:prstGeom prst="line">
            <a:avLst/>
          </a:prstGeom>
          <a:ln w="2540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354830" y="5325745"/>
            <a:ext cx="936625" cy="1270"/>
          </a:xfrm>
          <a:prstGeom prst="line">
            <a:avLst/>
          </a:prstGeom>
          <a:ln w="254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435600" y="4605655"/>
            <a:ext cx="1999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0"/>
              <a:t>buffer</a:t>
            </a:r>
            <a:r>
              <a:rPr lang="zh-CN" altLang="en-US" i="0"/>
              <a:t>缓冲区</a:t>
            </a:r>
            <a:endParaRPr lang="zh-CN" altLang="en-US" i="0"/>
          </a:p>
        </p:txBody>
      </p:sp>
      <p:sp>
        <p:nvSpPr>
          <p:cNvPr id="17" name="文本框 16"/>
          <p:cNvSpPr txBox="1"/>
          <p:nvPr/>
        </p:nvSpPr>
        <p:spPr>
          <a:xfrm>
            <a:off x="5435600" y="5094605"/>
            <a:ext cx="25622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0"/>
              <a:t>outputs</a:t>
            </a:r>
            <a:r>
              <a:rPr lang="zh-CN" altLang="en-US" i="0"/>
              <a:t>子程序返回</a:t>
            </a:r>
            <a:r>
              <a:rPr lang="zh-CN" altLang="en-US" i="0"/>
              <a:t>地址</a:t>
            </a:r>
            <a:endParaRPr lang="zh-CN" altLang="en-US" i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文本框 49153"/>
          <p:cNvSpPr txBox="1"/>
          <p:nvPr/>
        </p:nvSpPr>
        <p:spPr>
          <a:xfrm>
            <a:off x="827088" y="260350"/>
            <a:ext cx="425196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缓冲区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未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溢出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示例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591945"/>
            <a:ext cx="3459480" cy="13563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3213100"/>
            <a:ext cx="3292475" cy="11823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" y="4653280"/>
            <a:ext cx="8549005" cy="838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970" y="5733415"/>
            <a:ext cx="4808220" cy="4800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600" y="5749290"/>
            <a:ext cx="3453765" cy="763905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1547495" y="5157470"/>
            <a:ext cx="3960495" cy="0"/>
          </a:xfrm>
          <a:prstGeom prst="line">
            <a:avLst/>
          </a:prstGeom>
          <a:ln w="2222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579745" y="4869180"/>
            <a:ext cx="1224280" cy="0"/>
          </a:xfrm>
          <a:prstGeom prst="line">
            <a:avLst/>
          </a:prstGeom>
          <a:ln w="2222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1547495" y="5445125"/>
            <a:ext cx="1296035" cy="1270"/>
          </a:xfrm>
          <a:prstGeom prst="line">
            <a:avLst/>
          </a:prstGeom>
          <a:ln w="254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948170" y="5157470"/>
            <a:ext cx="1367790" cy="0"/>
          </a:xfrm>
          <a:prstGeom prst="line">
            <a:avLst/>
          </a:prstGeom>
          <a:ln w="2222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316595" y="4940935"/>
            <a:ext cx="431800" cy="0"/>
          </a:xfrm>
          <a:prstGeom prst="line">
            <a:avLst/>
          </a:prstGeom>
          <a:ln w="2222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499610" y="3500755"/>
            <a:ext cx="935990" cy="0"/>
          </a:xfrm>
          <a:prstGeom prst="line">
            <a:avLst/>
          </a:prstGeom>
          <a:ln w="2540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4498975" y="4029075"/>
            <a:ext cx="936625" cy="1270"/>
          </a:xfrm>
          <a:prstGeom prst="line">
            <a:avLst/>
          </a:prstGeom>
          <a:ln w="254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579745" y="3308985"/>
            <a:ext cx="1999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0"/>
              <a:t>buffer</a:t>
            </a:r>
            <a:r>
              <a:rPr lang="zh-CN" altLang="en-US" i="0"/>
              <a:t>缓冲区</a:t>
            </a:r>
            <a:endParaRPr lang="zh-CN" altLang="en-US" i="0"/>
          </a:p>
        </p:txBody>
      </p:sp>
      <p:sp>
        <p:nvSpPr>
          <p:cNvPr id="19" name="文本框 18"/>
          <p:cNvSpPr txBox="1"/>
          <p:nvPr/>
        </p:nvSpPr>
        <p:spPr>
          <a:xfrm>
            <a:off x="5579745" y="3797935"/>
            <a:ext cx="25622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0"/>
              <a:t>outputs</a:t>
            </a:r>
            <a:r>
              <a:rPr lang="zh-CN" altLang="en-US" i="0"/>
              <a:t>子程序返回</a:t>
            </a:r>
            <a:r>
              <a:rPr lang="zh-CN" altLang="en-US" i="0"/>
              <a:t>地址</a:t>
            </a:r>
            <a:endParaRPr lang="zh-CN" altLang="en-US" i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文本框 49153"/>
          <p:cNvSpPr txBox="1"/>
          <p:nvPr/>
        </p:nvSpPr>
        <p:spPr>
          <a:xfrm>
            <a:off x="827088" y="260350"/>
            <a:ext cx="374332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缓冲区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溢出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示例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1729740"/>
            <a:ext cx="7345680" cy="3398520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>
            <a:off x="899795" y="2420620"/>
            <a:ext cx="93599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5004435" y="2493010"/>
            <a:ext cx="93599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099810" y="2293620"/>
            <a:ext cx="19996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i="0"/>
              <a:t>非正常返回点</a:t>
            </a:r>
            <a:r>
              <a:rPr lang="zh-CN" altLang="en-US" i="0"/>
              <a:t>地址</a:t>
            </a:r>
            <a:endParaRPr lang="zh-CN" altLang="en-US" i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文本框 49153"/>
          <p:cNvSpPr txBox="1"/>
          <p:nvPr/>
        </p:nvSpPr>
        <p:spPr>
          <a:xfrm>
            <a:off x="827088" y="260350"/>
            <a:ext cx="425196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缓冲区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未溢出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示例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1619250"/>
            <a:ext cx="6316980" cy="36195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4643755" y="4580890"/>
            <a:ext cx="1800225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4629150" y="5428615"/>
            <a:ext cx="93599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724525" y="5229225"/>
            <a:ext cx="23666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i="0"/>
              <a:t>非正常返回点</a:t>
            </a:r>
            <a:r>
              <a:rPr lang="zh-CN" altLang="en-US" i="0"/>
              <a:t>地址</a:t>
            </a:r>
            <a:endParaRPr lang="zh-CN" altLang="en-US" i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文本框 49153"/>
          <p:cNvSpPr txBox="1"/>
          <p:nvPr/>
        </p:nvSpPr>
        <p:spPr>
          <a:xfrm>
            <a:off x="827088" y="260350"/>
            <a:ext cx="374332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缓冲区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溢出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示例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580" y="1268730"/>
            <a:ext cx="7452360" cy="2247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70" y="3645535"/>
            <a:ext cx="3427095" cy="1219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05" y="5085080"/>
            <a:ext cx="8766810" cy="77724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1547769" y="5589270"/>
            <a:ext cx="3960495" cy="0"/>
          </a:xfrm>
          <a:prstGeom prst="line">
            <a:avLst/>
          </a:prstGeom>
          <a:ln w="2222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651774" y="5300980"/>
            <a:ext cx="1224280" cy="0"/>
          </a:xfrm>
          <a:prstGeom prst="line">
            <a:avLst/>
          </a:prstGeom>
          <a:ln w="2222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547290" y="5859145"/>
            <a:ext cx="1256692" cy="3175"/>
          </a:xfrm>
          <a:prstGeom prst="line">
            <a:avLst/>
          </a:prstGeom>
          <a:ln w="2222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427855" y="3818255"/>
            <a:ext cx="935990" cy="0"/>
          </a:xfrm>
          <a:prstGeom prst="line">
            <a:avLst/>
          </a:prstGeom>
          <a:ln w="2540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4427220" y="4346575"/>
            <a:ext cx="936625" cy="1270"/>
          </a:xfrm>
          <a:prstGeom prst="line">
            <a:avLst/>
          </a:prstGeom>
          <a:ln w="254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507990" y="3626485"/>
            <a:ext cx="1999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0"/>
              <a:t>buffer</a:t>
            </a:r>
            <a:r>
              <a:rPr lang="zh-CN" altLang="en-US" i="0"/>
              <a:t>缓冲区</a:t>
            </a:r>
            <a:endParaRPr lang="zh-CN" altLang="en-US" i="0"/>
          </a:p>
        </p:txBody>
      </p:sp>
      <p:sp>
        <p:nvSpPr>
          <p:cNvPr id="19" name="文本框 18"/>
          <p:cNvSpPr txBox="1"/>
          <p:nvPr/>
        </p:nvSpPr>
        <p:spPr>
          <a:xfrm>
            <a:off x="5507990" y="4115435"/>
            <a:ext cx="25622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0"/>
              <a:t>outputs</a:t>
            </a:r>
            <a:r>
              <a:rPr lang="zh-CN" altLang="en-US" i="0"/>
              <a:t>子程序</a:t>
            </a:r>
            <a:r>
              <a:rPr lang="zh-CN" altLang="en-US" i="0"/>
              <a:t>正常返回</a:t>
            </a:r>
            <a:r>
              <a:rPr lang="zh-CN" altLang="en-US" i="0"/>
              <a:t>地址</a:t>
            </a:r>
            <a:endParaRPr lang="zh-CN" altLang="en-US" i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文本框 49153"/>
          <p:cNvSpPr txBox="1"/>
          <p:nvPr/>
        </p:nvSpPr>
        <p:spPr>
          <a:xfrm>
            <a:off x="827088" y="260350"/>
            <a:ext cx="374332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缓冲区溢出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示例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1280160"/>
            <a:ext cx="6233160" cy="33680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" y="4725035"/>
            <a:ext cx="3023870" cy="10756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" y="5877560"/>
            <a:ext cx="8835390" cy="78486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1547769" y="6381115"/>
            <a:ext cx="4032885" cy="0"/>
          </a:xfrm>
          <a:prstGeom prst="line">
            <a:avLst/>
          </a:prstGeom>
          <a:ln w="2222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164344" y="6381115"/>
            <a:ext cx="1368425" cy="0"/>
          </a:xfrm>
          <a:prstGeom prst="line">
            <a:avLst/>
          </a:prstGeom>
          <a:ln w="2222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5652409" y="6090920"/>
            <a:ext cx="1296670" cy="2540"/>
          </a:xfrm>
          <a:prstGeom prst="line">
            <a:avLst/>
          </a:prstGeom>
          <a:ln w="2222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532769" y="6093460"/>
            <a:ext cx="432435" cy="0"/>
          </a:xfrm>
          <a:prstGeom prst="line">
            <a:avLst/>
          </a:prstGeom>
          <a:ln w="2222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547769" y="6662420"/>
            <a:ext cx="1296035" cy="6985"/>
          </a:xfrm>
          <a:prstGeom prst="line">
            <a:avLst/>
          </a:prstGeom>
          <a:ln w="222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653044" y="6374130"/>
            <a:ext cx="1296035" cy="6985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532769" y="6381115"/>
            <a:ext cx="431800" cy="0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164344" y="6669405"/>
            <a:ext cx="431800" cy="0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427855" y="4556760"/>
            <a:ext cx="935990" cy="0"/>
          </a:xfrm>
          <a:prstGeom prst="line">
            <a:avLst/>
          </a:prstGeom>
          <a:ln w="2540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507990" y="4364990"/>
            <a:ext cx="27374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0"/>
              <a:t>buffer</a:t>
            </a:r>
            <a:r>
              <a:rPr lang="zh-CN" altLang="en-US" i="0"/>
              <a:t>缓冲区正常</a:t>
            </a:r>
            <a:r>
              <a:rPr lang="zh-CN" altLang="en-US" i="0"/>
              <a:t>部分</a:t>
            </a:r>
            <a:endParaRPr lang="zh-CN" altLang="en-US" i="0"/>
          </a:p>
        </p:txBody>
      </p:sp>
      <p:sp>
        <p:nvSpPr>
          <p:cNvPr id="19" name="文本框 18"/>
          <p:cNvSpPr txBox="1"/>
          <p:nvPr/>
        </p:nvSpPr>
        <p:spPr>
          <a:xfrm>
            <a:off x="5507990" y="4782185"/>
            <a:ext cx="27743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0">
                <a:sym typeface="+mn-ea"/>
              </a:rPr>
              <a:t>buffer</a:t>
            </a:r>
            <a:r>
              <a:rPr lang="zh-CN" altLang="en-US" i="0">
                <a:sym typeface="+mn-ea"/>
              </a:rPr>
              <a:t>缓冲区</a:t>
            </a:r>
            <a:r>
              <a:rPr lang="zh-CN" altLang="en-US" i="0">
                <a:sym typeface="+mn-ea"/>
              </a:rPr>
              <a:t>溢出部分</a:t>
            </a:r>
            <a:endParaRPr lang="zh-CN" altLang="en-US" i="0"/>
          </a:p>
        </p:txBody>
      </p:sp>
      <p:cxnSp>
        <p:nvCxnSpPr>
          <p:cNvPr id="20" name="直接连接符 19"/>
          <p:cNvCxnSpPr/>
          <p:nvPr/>
        </p:nvCxnSpPr>
        <p:spPr>
          <a:xfrm>
            <a:off x="4428764" y="5013960"/>
            <a:ext cx="935355" cy="0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511300" y="6739255"/>
            <a:ext cx="1332230" cy="190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427855" y="5445760"/>
            <a:ext cx="993140" cy="635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508625" y="5252720"/>
            <a:ext cx="23666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i="0"/>
              <a:t>非正常返回点</a:t>
            </a:r>
            <a:r>
              <a:rPr lang="zh-CN" altLang="en-US" i="0"/>
              <a:t>地址</a:t>
            </a:r>
            <a:endParaRPr lang="zh-CN" altLang="en-US" i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文本框 49153"/>
          <p:cNvSpPr txBox="1"/>
          <p:nvPr/>
        </p:nvSpPr>
        <p:spPr>
          <a:xfrm>
            <a:off x="827088" y="260350"/>
            <a:ext cx="374332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缓冲区溢出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示例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530" y="1701165"/>
            <a:ext cx="3451860" cy="13182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0" y="3213100"/>
            <a:ext cx="3230245" cy="11645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85" y="4571365"/>
            <a:ext cx="8199755" cy="792480"/>
          </a:xfrm>
          <a:prstGeom prst="rect">
            <a:avLst/>
          </a:prstGeom>
        </p:spPr>
      </p:pic>
      <p:cxnSp>
        <p:nvCxnSpPr>
          <p:cNvPr id="22" name="直接连接符 21"/>
          <p:cNvCxnSpPr/>
          <p:nvPr/>
        </p:nvCxnSpPr>
        <p:spPr>
          <a:xfrm>
            <a:off x="4715510" y="3837940"/>
            <a:ext cx="993140" cy="635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796280" y="3644900"/>
            <a:ext cx="23666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i="0"/>
              <a:t>非正常返回点</a:t>
            </a:r>
            <a:r>
              <a:rPr lang="zh-CN" altLang="en-US" i="0"/>
              <a:t>地址</a:t>
            </a:r>
            <a:endParaRPr lang="zh-CN" altLang="en-US" i="0"/>
          </a:p>
        </p:txBody>
      </p:sp>
      <p:cxnSp>
        <p:nvCxnSpPr>
          <p:cNvPr id="21" name="直接连接符 20"/>
          <p:cNvCxnSpPr/>
          <p:nvPr/>
        </p:nvCxnSpPr>
        <p:spPr>
          <a:xfrm>
            <a:off x="1835785" y="5373370"/>
            <a:ext cx="1152525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文本框 49153"/>
          <p:cNvSpPr txBox="1"/>
          <p:nvPr/>
        </p:nvSpPr>
        <p:spPr>
          <a:xfrm>
            <a:off x="827088" y="260350"/>
            <a:ext cx="374332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缓冲区溢出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示例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701165"/>
            <a:ext cx="7505700" cy="33909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190" y="1844675"/>
            <a:ext cx="2831465" cy="9601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文本框 49153"/>
          <p:cNvSpPr txBox="1"/>
          <p:nvPr/>
        </p:nvSpPr>
        <p:spPr>
          <a:xfrm>
            <a:off x="827088" y="260350"/>
            <a:ext cx="655320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3.5.5 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越界访问和缓冲区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溢出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74" name="矩形 49169"/>
          <p:cNvSpPr/>
          <p:nvPr/>
        </p:nvSpPr>
        <p:spPr>
          <a:xfrm>
            <a:off x="899478" y="1916113"/>
            <a:ext cx="7561262" cy="2676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457200" indent="-457200" algn="l">
              <a:spcBef>
                <a:spcPts val="1600"/>
              </a:spcBef>
              <a:buClr>
                <a:srgbClr val="000066"/>
              </a:buClr>
              <a:buSzPct val="110000"/>
              <a:buFont typeface="Wingdings" panose="05000000000000000000" charset="0"/>
              <a:buChar char="Ø"/>
            </a:pPr>
            <a:r>
              <a:rPr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 </a:t>
            </a:r>
            <a:r>
              <a:rPr lang="zh-CN"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缓冲区溢出</a:t>
            </a:r>
            <a:r>
              <a:rPr lang="en-US"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 </a:t>
            </a:r>
            <a:endParaRPr lang="en-US" sz="3200" i="0" dirty="0">
              <a:solidFill>
                <a:srgbClr val="000066"/>
              </a:solidFill>
              <a:latin typeface="+mn-lt"/>
              <a:ea typeface="黑体" panose="02010609060101010101" pitchFamily="2" charset="-122"/>
              <a:sym typeface="+mn-ea"/>
            </a:endParaRPr>
          </a:p>
          <a:p>
            <a:pPr marL="457200" indent="-457200" algn="l">
              <a:spcBef>
                <a:spcPts val="1600"/>
              </a:spcBef>
              <a:buClr>
                <a:srgbClr val="000066"/>
              </a:buClr>
              <a:buSzPct val="110000"/>
              <a:buFont typeface="Wingdings" panose="05000000000000000000" charset="0"/>
              <a:buChar char="Ø"/>
            </a:pPr>
            <a:r>
              <a:rPr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 </a:t>
            </a:r>
            <a:r>
              <a:rPr lang="zh-CN"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缓冲区溢出攻击</a:t>
            </a:r>
            <a:endParaRPr sz="32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 marL="457200" indent="-457200" algn="l">
              <a:spcBef>
                <a:spcPts val="1600"/>
              </a:spcBef>
              <a:buClr>
                <a:srgbClr val="000066"/>
              </a:buClr>
              <a:buSzPct val="110000"/>
              <a:buFont typeface="Wingdings" panose="05000000000000000000" charset="0"/>
              <a:buChar char="Ø"/>
            </a:pPr>
            <a:r>
              <a:rPr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 </a:t>
            </a:r>
            <a:r>
              <a:rPr lang="zh-CN"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缓冲区溢出攻击的防范</a:t>
            </a:r>
            <a:endParaRPr sz="3200" i="0" dirty="0">
              <a:solidFill>
                <a:srgbClr val="000066"/>
              </a:solidFill>
              <a:latin typeface="+mn-lt"/>
              <a:ea typeface="黑体" panose="02010609060101010101" pitchFamily="2" charset="-122"/>
            </a:endParaRPr>
          </a:p>
          <a:p>
            <a:pPr marL="457200" indent="-457200" algn="l"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endParaRPr lang="zh-CN" altLang="en-US" sz="3200" b="1" i="0" dirty="0">
              <a:solidFill>
                <a:srgbClr val="FF3300"/>
              </a:solidFill>
              <a:latin typeface="+mn-lt"/>
              <a:ea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文本框 49153"/>
          <p:cNvSpPr txBox="1"/>
          <p:nvPr/>
        </p:nvSpPr>
        <p:spPr>
          <a:xfrm>
            <a:off x="827088" y="260350"/>
            <a:ext cx="272605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缓冲区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溢出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74" name="矩形 49169"/>
          <p:cNvSpPr/>
          <p:nvPr/>
        </p:nvSpPr>
        <p:spPr>
          <a:xfrm>
            <a:off x="899478" y="1916113"/>
            <a:ext cx="7561262" cy="31692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l">
              <a:spcBef>
                <a:spcPts val="1600"/>
              </a:spcBef>
              <a:buClr>
                <a:schemeClr val="hlink"/>
              </a:buClr>
              <a:buSzPct val="110000"/>
            </a:pPr>
            <a:r>
              <a:rPr lang="en-US"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C</a:t>
            </a:r>
            <a:r>
              <a:rPr lang="zh-CN" altLang="en-US"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语言</a:t>
            </a:r>
            <a:r>
              <a:rPr lang="zh-CN" altLang="en-US"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中：</a:t>
            </a:r>
            <a:endParaRPr lang="zh-CN" altLang="en-US" sz="3200" i="0" dirty="0">
              <a:solidFill>
                <a:srgbClr val="000066"/>
              </a:solidFill>
              <a:latin typeface="+mn-lt"/>
              <a:ea typeface="黑体" panose="02010609060101010101" pitchFamily="2" charset="-122"/>
              <a:sym typeface="+mn-ea"/>
            </a:endParaRPr>
          </a:p>
          <a:p>
            <a:pPr marL="457200" indent="-457200" algn="l"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 </a:t>
            </a:r>
            <a:r>
              <a:rPr lang="zh-CN" altLang="en-US"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没有对数组的边界做出</a:t>
            </a:r>
            <a:r>
              <a:rPr lang="zh-CN" altLang="en-US"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约束</a:t>
            </a:r>
            <a:endParaRPr lang="zh-CN" altLang="en-US" sz="3200" i="0" dirty="0">
              <a:solidFill>
                <a:srgbClr val="000066"/>
              </a:solidFill>
              <a:latin typeface="+mn-lt"/>
              <a:ea typeface="黑体" panose="02010609060101010101" pitchFamily="2" charset="-122"/>
              <a:sym typeface="+mn-ea"/>
            </a:endParaRPr>
          </a:p>
          <a:p>
            <a:pPr marL="457200" indent="-457200" algn="l"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 </a:t>
            </a:r>
            <a:r>
              <a:rPr lang="zh-CN" altLang="en-US"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对数组的访问可能超出数组的</a:t>
            </a:r>
            <a:r>
              <a:rPr lang="zh-CN" altLang="en-US"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边界</a:t>
            </a:r>
            <a:endParaRPr lang="zh-CN" altLang="en-US" sz="3200" i="0" dirty="0">
              <a:solidFill>
                <a:srgbClr val="000066"/>
              </a:solidFill>
              <a:latin typeface="+mn-lt"/>
              <a:ea typeface="黑体" panose="02010609060101010101" pitchFamily="2" charset="-122"/>
              <a:sym typeface="+mn-ea"/>
            </a:endParaRPr>
          </a:p>
          <a:p>
            <a:pPr marL="457200" indent="-457200" algn="l"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lang="en-US" altLang="zh-CN"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 </a:t>
            </a:r>
            <a:r>
              <a:rPr lang="zh-CN" altLang="en-US"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超出缓冲区边界的访问，称为缓冲区</a:t>
            </a:r>
            <a:r>
              <a:rPr lang="zh-CN" altLang="en-US"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溢出</a:t>
            </a:r>
            <a:endParaRPr lang="zh-CN" altLang="en-US" sz="3200" i="0" dirty="0">
              <a:solidFill>
                <a:srgbClr val="000066"/>
              </a:solidFill>
              <a:latin typeface="+mn-lt"/>
              <a:ea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文本框 49153"/>
          <p:cNvSpPr txBox="1"/>
          <p:nvPr/>
        </p:nvSpPr>
        <p:spPr>
          <a:xfrm>
            <a:off x="827088" y="260350"/>
            <a:ext cx="272605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缓冲区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溢出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74" name="矩形 49169"/>
          <p:cNvSpPr/>
          <p:nvPr/>
        </p:nvSpPr>
        <p:spPr>
          <a:xfrm>
            <a:off x="899795" y="1916430"/>
            <a:ext cx="3521710" cy="40716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>
              <a:spcBef>
                <a:spcPts val="1600"/>
              </a:spcBef>
              <a:buClr>
                <a:schemeClr val="hlink"/>
              </a:buClr>
              <a:buSzPct val="110000"/>
            </a:pPr>
            <a:r>
              <a:rPr lang="zh-CN" altLang="en-US"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例如：</a:t>
            </a:r>
            <a:endParaRPr lang="zh-CN" altLang="en-US" sz="3200" i="0" dirty="0">
              <a:solidFill>
                <a:srgbClr val="000066"/>
              </a:solidFill>
              <a:latin typeface="+mn-lt"/>
              <a:ea typeface="黑体" panose="02010609060101010101" pitchFamily="2" charset="-122"/>
              <a:sym typeface="+mn-ea"/>
            </a:endParaRPr>
          </a:p>
          <a:p>
            <a:pPr algn="l">
              <a:spcBef>
                <a:spcPts val="1600"/>
              </a:spcBef>
              <a:buClr>
                <a:schemeClr val="hlink"/>
              </a:buClr>
              <a:buSzPct val="110000"/>
            </a:pPr>
            <a:r>
              <a:rPr lang="en-US" altLang="zh-CN"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1: char s[10];</a:t>
            </a:r>
            <a:endParaRPr lang="en-US" altLang="zh-CN" sz="3200" i="0" dirty="0">
              <a:solidFill>
                <a:srgbClr val="000066"/>
              </a:solidFill>
              <a:latin typeface="+mn-lt"/>
              <a:ea typeface="黑体" panose="02010609060101010101" pitchFamily="2" charset="-122"/>
              <a:sym typeface="+mn-ea"/>
            </a:endParaRPr>
          </a:p>
          <a:p>
            <a:pPr algn="l">
              <a:spcBef>
                <a:spcPts val="1600"/>
              </a:spcBef>
              <a:buClr>
                <a:schemeClr val="hlink"/>
              </a:buClr>
              <a:buSzPct val="110000"/>
            </a:pPr>
            <a:r>
              <a:rPr lang="en-US" altLang="zh-CN"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2: s[10] = -1;</a:t>
            </a:r>
            <a:endParaRPr lang="en-US" altLang="zh-CN" sz="3200" i="0" dirty="0">
              <a:solidFill>
                <a:srgbClr val="000066"/>
              </a:solidFill>
              <a:latin typeface="+mn-lt"/>
              <a:ea typeface="黑体" panose="02010609060101010101" pitchFamily="2" charset="-122"/>
              <a:sym typeface="+mn-ea"/>
            </a:endParaRPr>
          </a:p>
          <a:p>
            <a:pPr algn="l">
              <a:spcBef>
                <a:spcPts val="1600"/>
              </a:spcBef>
              <a:buClr>
                <a:schemeClr val="hlink"/>
              </a:buClr>
              <a:buSzPct val="110000"/>
            </a:pPr>
            <a:r>
              <a:rPr lang="en-US" altLang="zh-CN"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3: char *p = s;</a:t>
            </a:r>
            <a:endParaRPr lang="en-US" altLang="zh-CN" sz="3200" i="0" dirty="0">
              <a:solidFill>
                <a:srgbClr val="000066"/>
              </a:solidFill>
              <a:latin typeface="+mn-lt"/>
              <a:ea typeface="黑体" panose="02010609060101010101" pitchFamily="2" charset="-122"/>
              <a:sym typeface="+mn-ea"/>
            </a:endParaRPr>
          </a:p>
          <a:p>
            <a:pPr algn="l">
              <a:spcBef>
                <a:spcPts val="1600"/>
              </a:spcBef>
              <a:buClr>
                <a:schemeClr val="hlink"/>
              </a:buClr>
              <a:buSzPct val="110000"/>
            </a:pPr>
            <a:r>
              <a:rPr lang="en-US" altLang="zh-CN" sz="32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4: *(p + 13) = 40;</a:t>
            </a:r>
            <a:endParaRPr lang="zh-CN" altLang="en-US" sz="3200" i="0" dirty="0">
              <a:solidFill>
                <a:srgbClr val="000066"/>
              </a:solidFill>
              <a:latin typeface="+mn-lt"/>
              <a:ea typeface="黑体" panose="02010609060101010101" pitchFamily="2" charset="-122"/>
              <a:sym typeface="+mn-ea"/>
            </a:endParaRPr>
          </a:p>
          <a:p>
            <a:pPr algn="l">
              <a:spcBef>
                <a:spcPts val="1600"/>
              </a:spcBef>
              <a:buClr>
                <a:schemeClr val="hlink"/>
              </a:buClr>
              <a:buSzPct val="110000"/>
            </a:pPr>
            <a:endParaRPr lang="zh-CN" altLang="en-US" sz="3200" i="0" dirty="0">
              <a:solidFill>
                <a:srgbClr val="000066"/>
              </a:solidFill>
              <a:latin typeface="+mn-lt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2" name="矩形 49169"/>
          <p:cNvSpPr/>
          <p:nvPr/>
        </p:nvSpPr>
        <p:spPr>
          <a:xfrm>
            <a:off x="4716145" y="2564765"/>
            <a:ext cx="364998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>
              <a:spcBef>
                <a:spcPts val="1600"/>
              </a:spcBef>
              <a:buClr>
                <a:schemeClr val="hlink"/>
              </a:buClr>
              <a:buSzPct val="110000"/>
            </a:pPr>
            <a:r>
              <a:rPr lang="zh-CN" altLang="en-US" sz="2800" i="0" dirty="0">
                <a:solidFill>
                  <a:srgbClr val="FF3300"/>
                </a:solidFill>
                <a:latin typeface="+mn-lt"/>
                <a:ea typeface="黑体" panose="02010609060101010101" pitchFamily="2" charset="-122"/>
                <a:sym typeface="+mn-ea"/>
              </a:rPr>
              <a:t>第</a:t>
            </a:r>
            <a:r>
              <a:rPr lang="en-US" altLang="zh-CN" sz="2800" i="0" dirty="0">
                <a:solidFill>
                  <a:srgbClr val="FF3300"/>
                </a:solidFill>
                <a:latin typeface="+mn-lt"/>
                <a:ea typeface="黑体" panose="02010609060101010101" pitchFamily="2" charset="-122"/>
                <a:sym typeface="+mn-ea"/>
              </a:rPr>
              <a:t>2</a:t>
            </a:r>
            <a:r>
              <a:rPr lang="zh-CN" altLang="en-US" sz="2800" i="0" dirty="0">
                <a:solidFill>
                  <a:srgbClr val="FF3300"/>
                </a:solidFill>
                <a:latin typeface="+mn-lt"/>
                <a:ea typeface="黑体" panose="02010609060101010101" pitchFamily="2" charset="-122"/>
                <a:sym typeface="+mn-ea"/>
              </a:rPr>
              <a:t>行、第</a:t>
            </a:r>
            <a:r>
              <a:rPr lang="en-US" altLang="zh-CN" sz="2800" i="0" dirty="0">
                <a:solidFill>
                  <a:srgbClr val="FF3300"/>
                </a:solidFill>
                <a:latin typeface="+mn-lt"/>
                <a:ea typeface="黑体" panose="02010609060101010101" pitchFamily="2" charset="-122"/>
                <a:sym typeface="+mn-ea"/>
              </a:rPr>
              <a:t>4</a:t>
            </a:r>
            <a:r>
              <a:rPr lang="zh-CN" altLang="en-US" sz="2800" i="0" dirty="0">
                <a:solidFill>
                  <a:srgbClr val="FF3300"/>
                </a:solidFill>
                <a:latin typeface="+mn-lt"/>
                <a:ea typeface="黑体" panose="02010609060101010101" pitchFamily="2" charset="-122"/>
                <a:sym typeface="+mn-ea"/>
              </a:rPr>
              <a:t>行的数组访问，都超出了数组的边界，产生了缓冲区溢出</a:t>
            </a:r>
            <a:endParaRPr lang="zh-CN" altLang="en-US" sz="2800" i="0" dirty="0">
              <a:solidFill>
                <a:srgbClr val="FF3300"/>
              </a:solidFill>
              <a:latin typeface="+mn-lt"/>
              <a:ea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文本框 49153"/>
          <p:cNvSpPr txBox="1"/>
          <p:nvPr/>
        </p:nvSpPr>
        <p:spPr>
          <a:xfrm>
            <a:off x="827088" y="260350"/>
            <a:ext cx="272605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缓冲区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溢出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49169"/>
          <p:cNvSpPr/>
          <p:nvPr/>
        </p:nvSpPr>
        <p:spPr>
          <a:xfrm>
            <a:off x="611505" y="1484630"/>
            <a:ext cx="352171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110000"/>
            </a:pPr>
            <a:r>
              <a:rPr lang="zh-CN" altLang="en-US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例如：</a:t>
            </a:r>
            <a:endParaRPr lang="zh-CN" altLang="en-US" i="0" dirty="0">
              <a:solidFill>
                <a:srgbClr val="000066"/>
              </a:solidFill>
              <a:latin typeface="+mn-lt"/>
              <a:ea typeface="黑体" panose="02010609060101010101" pitchFamily="2" charset="-122"/>
              <a:sym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110000"/>
            </a:pPr>
            <a:r>
              <a:rPr lang="en-US" altLang="zh-CN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1: char s[10];</a:t>
            </a:r>
            <a:endParaRPr lang="en-US" altLang="zh-CN" i="0" dirty="0">
              <a:solidFill>
                <a:srgbClr val="000066"/>
              </a:solidFill>
              <a:latin typeface="+mn-lt"/>
              <a:ea typeface="黑体" panose="02010609060101010101" pitchFamily="2" charset="-122"/>
              <a:sym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110000"/>
            </a:pPr>
            <a:r>
              <a:rPr lang="en-US" altLang="zh-CN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2: s[10] = -1;</a:t>
            </a:r>
            <a:endParaRPr lang="en-US" altLang="zh-CN" i="0" dirty="0">
              <a:solidFill>
                <a:srgbClr val="000066"/>
              </a:solidFill>
              <a:latin typeface="+mn-lt"/>
              <a:ea typeface="黑体" panose="02010609060101010101" pitchFamily="2" charset="-122"/>
              <a:sym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110000"/>
            </a:pPr>
            <a:r>
              <a:rPr lang="en-US" altLang="zh-CN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3: char *p = s;</a:t>
            </a:r>
            <a:endParaRPr lang="en-US" altLang="zh-CN" i="0" dirty="0">
              <a:solidFill>
                <a:srgbClr val="000066"/>
              </a:solidFill>
              <a:latin typeface="+mn-lt"/>
              <a:ea typeface="黑体" panose="02010609060101010101" pitchFamily="2" charset="-122"/>
              <a:sym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110000"/>
            </a:pPr>
            <a:r>
              <a:rPr lang="en-US" altLang="zh-CN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4: *(p + 13) = 40;</a:t>
            </a:r>
            <a:endParaRPr lang="en-US" altLang="zh-CN" i="0" dirty="0">
              <a:solidFill>
                <a:srgbClr val="000066"/>
              </a:solidFill>
              <a:latin typeface="+mn-lt"/>
              <a:ea typeface="黑体" panose="02010609060101010101" pitchFamily="2" charset="-122"/>
              <a:sym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110000"/>
            </a:pPr>
            <a:r>
              <a:rPr lang="en-US" altLang="zh-CN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// </a:t>
            </a:r>
            <a:r>
              <a:rPr lang="en-US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&amp;s[0] = 0x10FFDC0</a:t>
            </a:r>
            <a:endParaRPr lang="zh-CN" altLang="en-US" i="0" dirty="0">
              <a:solidFill>
                <a:srgbClr val="000066"/>
              </a:solidFill>
              <a:latin typeface="+mn-lt"/>
              <a:ea typeface="黑体" panose="02010609060101010101" pitchFamily="2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95605" y="4653280"/>
            <a:ext cx="8495030" cy="805180"/>
            <a:chOff x="1416" y="6420"/>
            <a:chExt cx="13378" cy="126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16" y="6420"/>
              <a:ext cx="13379" cy="1269"/>
            </a:xfrm>
            <a:prstGeom prst="rect">
              <a:avLst/>
            </a:prstGeom>
          </p:spPr>
        </p:pic>
        <p:cxnSp>
          <p:nvCxnSpPr>
            <p:cNvPr id="5" name="直接连接符 4"/>
            <p:cNvCxnSpPr/>
            <p:nvPr/>
          </p:nvCxnSpPr>
          <p:spPr>
            <a:xfrm>
              <a:off x="10829" y="7214"/>
              <a:ext cx="567" cy="0"/>
            </a:xfrm>
            <a:prstGeom prst="line">
              <a:avLst/>
            </a:prstGeom>
            <a:ln w="1905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4139" y="7214"/>
              <a:ext cx="6463" cy="0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2870" y="7214"/>
              <a:ext cx="567" cy="0"/>
            </a:xfrm>
            <a:prstGeom prst="line">
              <a:avLst/>
            </a:prstGeom>
            <a:ln w="1905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肘形连接符 16"/>
          <p:cNvCxnSpPr/>
          <p:nvPr/>
        </p:nvCxnSpPr>
        <p:spPr>
          <a:xfrm rot="5400000" flipV="1">
            <a:off x="1835785" y="2564765"/>
            <a:ext cx="2880360" cy="2160270"/>
          </a:xfrm>
          <a:prstGeom prst="bentConnector3">
            <a:avLst>
              <a:gd name="adj1" fmla="val 286"/>
            </a:avLst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>
            <a:off x="2195830" y="2708910"/>
            <a:ext cx="4392295" cy="2376170"/>
          </a:xfrm>
          <a:prstGeom prst="bentConnector3">
            <a:avLst>
              <a:gd name="adj1" fmla="val 99739"/>
            </a:avLst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/>
          <p:nvPr/>
        </p:nvCxnSpPr>
        <p:spPr>
          <a:xfrm>
            <a:off x="2627630" y="3644900"/>
            <a:ext cx="5256530" cy="1440180"/>
          </a:xfrm>
          <a:prstGeom prst="bentConnector3">
            <a:avLst>
              <a:gd name="adj1" fmla="val 99879"/>
            </a:avLst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文本框 49153"/>
          <p:cNvSpPr txBox="1"/>
          <p:nvPr/>
        </p:nvSpPr>
        <p:spPr>
          <a:xfrm>
            <a:off x="827088" y="260350"/>
            <a:ext cx="374332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缓冲区溢出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攻击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49169"/>
          <p:cNvSpPr/>
          <p:nvPr/>
        </p:nvSpPr>
        <p:spPr>
          <a:xfrm>
            <a:off x="467360" y="1700530"/>
            <a:ext cx="8013065" cy="4051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 algn="l">
              <a:lnSpc>
                <a:spcPct val="100000"/>
              </a:lnSpc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sz="24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缓冲区溢出是一种非常普遍的漏洞</a:t>
            </a:r>
            <a:endParaRPr lang="zh-CN" altLang="en-US" sz="2400" i="0" dirty="0">
              <a:solidFill>
                <a:srgbClr val="000066"/>
              </a:solidFill>
              <a:latin typeface="+mn-lt"/>
              <a:ea typeface="黑体" panose="02010609060101010101" pitchFamily="2" charset="-122"/>
              <a:sym typeface="+mn-ea"/>
            </a:endParaRPr>
          </a:p>
          <a:p>
            <a:pPr marL="457200" indent="-457200" algn="l">
              <a:lnSpc>
                <a:spcPct val="100000"/>
              </a:lnSpc>
              <a:spcBef>
                <a:spcPts val="16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sz="24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利用缓冲区溢出漏洞进行的攻击，称为缓冲区溢出攻击</a:t>
            </a:r>
            <a:endParaRPr lang="zh-CN" altLang="en-US" sz="2400" i="0" dirty="0">
              <a:solidFill>
                <a:srgbClr val="000066"/>
              </a:solidFill>
              <a:latin typeface="+mn-lt"/>
              <a:ea typeface="黑体" panose="02010609060101010101" pitchFamily="2" charset="-122"/>
              <a:sym typeface="+mn-ea"/>
            </a:endParaRPr>
          </a:p>
          <a:p>
            <a:pPr marL="914400" lvl="1" indent="-457200" algn="l">
              <a:lnSpc>
                <a:spcPct val="100000"/>
              </a:lnSpc>
              <a:spcBef>
                <a:spcPts val="1600"/>
              </a:spcBef>
              <a:buClr>
                <a:srgbClr val="40458C"/>
              </a:buClr>
              <a:buSzPct val="110000"/>
              <a:buFont typeface="Wingdings" panose="05000000000000000000" charset="0"/>
              <a:buChar char="Ø"/>
            </a:pPr>
            <a:r>
              <a:rPr lang="zh-CN" altLang="en-US" sz="24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当数组或缓冲区是局部变量，是在堆栈段中分配的内存</a:t>
            </a:r>
            <a:endParaRPr lang="zh-CN" altLang="en-US" sz="2400" i="0" dirty="0">
              <a:solidFill>
                <a:srgbClr val="000066"/>
              </a:solidFill>
              <a:latin typeface="+mn-lt"/>
              <a:ea typeface="黑体" panose="02010609060101010101" pitchFamily="2" charset="-122"/>
              <a:sym typeface="+mn-ea"/>
            </a:endParaRPr>
          </a:p>
          <a:p>
            <a:pPr marL="914400" lvl="1" indent="-457200" algn="l">
              <a:lnSpc>
                <a:spcPct val="100000"/>
              </a:lnSpc>
              <a:spcBef>
                <a:spcPts val="1600"/>
              </a:spcBef>
              <a:buClr>
                <a:srgbClr val="40458C"/>
              </a:buClr>
              <a:buSzPct val="110000"/>
              <a:buFont typeface="Wingdings" panose="05000000000000000000" charset="0"/>
              <a:buChar char="Ø"/>
            </a:pPr>
            <a:r>
              <a:rPr lang="zh-CN" altLang="en-US" sz="24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子程序调用时，主程序返回点也保存在堆栈段中</a:t>
            </a:r>
            <a:endParaRPr lang="zh-CN" altLang="en-US" sz="2400" i="0" dirty="0">
              <a:solidFill>
                <a:srgbClr val="000066"/>
              </a:solidFill>
              <a:latin typeface="+mn-lt"/>
              <a:ea typeface="黑体" panose="02010609060101010101" pitchFamily="2" charset="-122"/>
              <a:sym typeface="+mn-ea"/>
            </a:endParaRPr>
          </a:p>
          <a:p>
            <a:pPr marL="914400" lvl="1" indent="-457200" algn="l">
              <a:lnSpc>
                <a:spcPct val="100000"/>
              </a:lnSpc>
              <a:spcBef>
                <a:spcPts val="1600"/>
              </a:spcBef>
              <a:buClr>
                <a:srgbClr val="40458C"/>
              </a:buClr>
              <a:buSzPct val="110000"/>
              <a:buFont typeface="Wingdings" panose="05000000000000000000" charset="0"/>
              <a:buChar char="Ø"/>
            </a:pPr>
            <a:r>
              <a:rPr lang="zh-CN" altLang="en-US" sz="24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当子程序P中的缓冲区发生溢出访问时，则可能会改写掉P的调用者保存的返回点地址</a:t>
            </a:r>
            <a:endParaRPr lang="zh-CN" altLang="en-US" sz="2400" i="0" dirty="0">
              <a:solidFill>
                <a:srgbClr val="000066"/>
              </a:solidFill>
              <a:latin typeface="+mn-lt"/>
              <a:ea typeface="黑体" panose="02010609060101010101" pitchFamily="2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110000"/>
            </a:pPr>
            <a:endParaRPr lang="zh-CN" altLang="en-US" sz="2400" i="0" dirty="0">
              <a:solidFill>
                <a:srgbClr val="000066"/>
              </a:solidFill>
              <a:latin typeface="+mn-lt"/>
              <a:ea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文本框 49153"/>
          <p:cNvSpPr txBox="1"/>
          <p:nvPr/>
        </p:nvSpPr>
        <p:spPr>
          <a:xfrm>
            <a:off x="827088" y="260350"/>
            <a:ext cx="374332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缓冲区溢出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攻击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49169"/>
          <p:cNvSpPr/>
          <p:nvPr/>
        </p:nvSpPr>
        <p:spPr>
          <a:xfrm>
            <a:off x="611505" y="1700530"/>
            <a:ext cx="7813675" cy="386651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914400" lvl="1" indent="-457200" algn="l">
              <a:lnSpc>
                <a:spcPct val="100000"/>
              </a:lnSpc>
              <a:spcBef>
                <a:spcPts val="1600"/>
              </a:spcBef>
              <a:buClr>
                <a:srgbClr val="40458C"/>
              </a:buClr>
              <a:buSzPct val="110000"/>
              <a:buFont typeface="Wingdings" panose="05000000000000000000" charset="0"/>
              <a:buChar char="Ø"/>
            </a:pPr>
            <a:r>
              <a:rPr lang="zh-CN" altLang="en-US" sz="24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攻击者利用这一原理，有意识地将正常的返回点地址，改写为自己指定的一个指令地址（特定的子程序入口地址、或特定的程序代码段地址），则攻击成功。</a:t>
            </a:r>
            <a:endParaRPr lang="zh-CN" altLang="en-US" sz="2400" i="0" dirty="0">
              <a:solidFill>
                <a:srgbClr val="000066"/>
              </a:solidFill>
              <a:latin typeface="+mn-lt"/>
              <a:ea typeface="黑体" panose="02010609060101010101" pitchFamily="2" charset="-122"/>
              <a:sym typeface="+mn-ea"/>
            </a:endParaRPr>
          </a:p>
          <a:p>
            <a:pPr marL="914400" lvl="1" indent="-457200" algn="l">
              <a:lnSpc>
                <a:spcPct val="100000"/>
              </a:lnSpc>
              <a:spcBef>
                <a:spcPts val="1600"/>
              </a:spcBef>
              <a:buClr>
                <a:srgbClr val="40458C"/>
              </a:buClr>
              <a:buSzPct val="110000"/>
              <a:buFont typeface="Wingdings" panose="05000000000000000000" charset="0"/>
              <a:buChar char="Ø"/>
            </a:pPr>
            <a:r>
              <a:rPr lang="zh-CN" altLang="en-US" sz="24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缓冲区溢出攻击的后果：</a:t>
            </a:r>
            <a:endParaRPr lang="zh-CN" altLang="en-US" sz="2400" i="0" dirty="0">
              <a:solidFill>
                <a:srgbClr val="000066"/>
              </a:solidFill>
              <a:latin typeface="+mn-lt"/>
              <a:ea typeface="黑体" panose="02010609060101010101" pitchFamily="2" charset="-122"/>
              <a:sym typeface="+mn-ea"/>
            </a:endParaRPr>
          </a:p>
          <a:p>
            <a:pPr marL="1371600" lvl="2" indent="-457200" algn="l">
              <a:lnSpc>
                <a:spcPct val="100000"/>
              </a:lnSpc>
              <a:spcBef>
                <a:spcPts val="1600"/>
              </a:spcBef>
              <a:buClr>
                <a:srgbClr val="40458C"/>
              </a:buClr>
              <a:buSzPct val="110000"/>
              <a:buFont typeface="Wingdings" panose="05000000000000000000" charset="0"/>
              <a:buChar char="l"/>
            </a:pPr>
            <a:r>
              <a:rPr lang="zh-CN" altLang="en-US" sz="24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转而执行恶意代码段</a:t>
            </a:r>
            <a:endParaRPr lang="zh-CN" altLang="en-US" sz="2400" i="0" dirty="0">
              <a:solidFill>
                <a:srgbClr val="000066"/>
              </a:solidFill>
              <a:latin typeface="+mn-lt"/>
              <a:ea typeface="黑体" panose="02010609060101010101" pitchFamily="2" charset="-122"/>
              <a:sym typeface="+mn-ea"/>
            </a:endParaRPr>
          </a:p>
          <a:p>
            <a:pPr marL="1371600" lvl="2" indent="-457200" algn="l">
              <a:lnSpc>
                <a:spcPct val="100000"/>
              </a:lnSpc>
              <a:spcBef>
                <a:spcPts val="1600"/>
              </a:spcBef>
              <a:buClr>
                <a:srgbClr val="40458C"/>
              </a:buClr>
              <a:buSzPct val="110000"/>
              <a:buFont typeface="Wingdings" panose="05000000000000000000" charset="0"/>
              <a:buChar char="l"/>
            </a:pPr>
            <a:r>
              <a:rPr lang="zh-CN" altLang="en-US" sz="24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获得系统特权</a:t>
            </a:r>
            <a:endParaRPr lang="zh-CN" altLang="en-US" sz="2400" i="0" dirty="0">
              <a:solidFill>
                <a:srgbClr val="000066"/>
              </a:solidFill>
              <a:latin typeface="+mn-lt"/>
              <a:ea typeface="黑体" panose="02010609060101010101" pitchFamily="2" charset="-122"/>
              <a:sym typeface="+mn-ea"/>
            </a:endParaRPr>
          </a:p>
          <a:p>
            <a:pPr marL="1371600" lvl="2" indent="-457200" algn="l">
              <a:lnSpc>
                <a:spcPct val="100000"/>
              </a:lnSpc>
              <a:spcBef>
                <a:spcPts val="1600"/>
              </a:spcBef>
              <a:buClr>
                <a:srgbClr val="40458C"/>
              </a:buClr>
              <a:buSzPct val="110000"/>
              <a:buFont typeface="Wingdings" panose="05000000000000000000" charset="0"/>
              <a:buChar char="l"/>
            </a:pPr>
            <a:r>
              <a:rPr lang="zh-CN" altLang="en-US" sz="2400" i="0" dirty="0">
                <a:solidFill>
                  <a:srgbClr val="000066"/>
                </a:solidFill>
                <a:latin typeface="+mn-lt"/>
                <a:ea typeface="黑体" panose="02010609060101010101" pitchFamily="2" charset="-122"/>
                <a:sym typeface="+mn-ea"/>
              </a:rPr>
              <a:t>进行各种非法操作</a:t>
            </a:r>
            <a:endParaRPr lang="zh-CN" altLang="en-US" sz="2400" i="0" dirty="0">
              <a:solidFill>
                <a:srgbClr val="000066"/>
              </a:solidFill>
              <a:latin typeface="+mn-lt"/>
              <a:ea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8179" name="Rectangle 5"/>
          <p:cNvSpPr>
            <a:spLocks noGrp="1"/>
          </p:cNvSpPr>
          <p:nvPr>
            <p:ph type="title"/>
          </p:nvPr>
        </p:nvSpPr>
        <p:spPr>
          <a:xfrm>
            <a:off x="457200" y="404495"/>
            <a:ext cx="8229600" cy="449263"/>
          </a:xfrm>
        </p:spPr>
        <p:txBody>
          <a:bodyPr vert="horz" wrap="square" lIns="91440" tIns="45720" rIns="91440" bIns="45720" anchor="ctr" anchorCtr="0"/>
          <a:p>
            <a:pPr algn="l">
              <a:buClrTx/>
              <a:buSzTx/>
              <a:buFontTx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越界访问和缓冲区溢出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8180" name="Rectangle 6"/>
          <p:cNvSpPr>
            <a:spLocks noGrp="1"/>
          </p:cNvSpPr>
          <p:nvPr>
            <p:ph idx="1"/>
          </p:nvPr>
        </p:nvSpPr>
        <p:spPr>
          <a:xfrm>
            <a:off x="251460" y="1196975"/>
            <a:ext cx="8229600" cy="843280"/>
          </a:xfrm>
        </p:spPr>
        <p:txBody>
          <a:bodyPr vert="horz" wrap="square" lIns="91440" tIns="45720" rIns="91440" bIns="45720" anchor="t" anchorCtr="0"/>
          <a:p>
            <a:r>
              <a:rPr lang="zh-CN" altLang="en-US" sz="2000" dirty="0">
                <a:ea typeface="微软雅黑" panose="020B0503020204020204" charset="-122"/>
              </a:rPr>
              <a:t>造成缓冲区溢出的原因是</a:t>
            </a:r>
            <a:r>
              <a:rPr lang="zh-CN" altLang="en-US" sz="2000" dirty="0">
                <a:solidFill>
                  <a:srgbClr val="CC3300"/>
                </a:solidFill>
                <a:ea typeface="微软雅黑" panose="020B0503020204020204" charset="-122"/>
              </a:rPr>
              <a:t>没有对栈中作为缓冲区的数组的访问进行越界检查</a:t>
            </a:r>
            <a:r>
              <a:rPr lang="zh-CN" altLang="en-US" sz="2000" dirty="0">
                <a:ea typeface="微软雅黑" panose="020B0503020204020204" charset="-122"/>
              </a:rPr>
              <a:t>。</a:t>
            </a:r>
            <a:endParaRPr lang="zh-CN" altLang="en-US" sz="2000" dirty="0">
              <a:ea typeface="微软雅黑" panose="020B0503020204020204" charset="-122"/>
            </a:endParaRPr>
          </a:p>
        </p:txBody>
      </p:sp>
      <p:sp>
        <p:nvSpPr>
          <p:cNvPr id="800776" name="Text Box 8"/>
          <p:cNvSpPr txBox="1"/>
          <p:nvPr/>
        </p:nvSpPr>
        <p:spPr>
          <a:xfrm>
            <a:off x="2843530" y="1628775"/>
            <a:ext cx="6389688" cy="3740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600" i="0" dirty="0">
                <a:solidFill>
                  <a:srgbClr val="996600"/>
                </a:solidFill>
                <a:latin typeface="微软雅黑" panose="020B0503020204020204" charset="-122"/>
                <a:ea typeface="微软雅黑" panose="020B0503020204020204" charset="-122"/>
              </a:rPr>
              <a:t>举例：利用缓冲区溢出转到自设的程序</a:t>
            </a:r>
            <a:r>
              <a:rPr lang="en-US" altLang="zh-CN" sz="1600" i="0" dirty="0">
                <a:solidFill>
                  <a:srgbClr val="996600"/>
                </a:solidFill>
                <a:latin typeface="微软雅黑" panose="020B0503020204020204" charset="-122"/>
                <a:ea typeface="微软雅黑" panose="020B0503020204020204" charset="-122"/>
              </a:rPr>
              <a:t>hacker</a:t>
            </a:r>
            <a:r>
              <a:rPr lang="zh-CN" altLang="en-US" sz="1600" i="0" dirty="0">
                <a:solidFill>
                  <a:srgbClr val="996600"/>
                </a:solidFill>
                <a:latin typeface="微软雅黑" panose="020B0503020204020204" charset="-122"/>
                <a:ea typeface="微软雅黑" panose="020B0503020204020204" charset="-122"/>
              </a:rPr>
              <a:t>去执行</a:t>
            </a:r>
            <a:endParaRPr lang="zh-CN" altLang="en-US" sz="1600" i="0" dirty="0">
              <a:solidFill>
                <a:srgbClr val="9966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0777" name="Rectangle 9"/>
          <p:cNvSpPr/>
          <p:nvPr/>
        </p:nvSpPr>
        <p:spPr>
          <a:xfrm>
            <a:off x="2771775" y="1988503"/>
            <a:ext cx="6346825" cy="64516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i="0" dirty="0">
                <a:solidFill>
                  <a:srgbClr val="007635"/>
                </a:solidFill>
                <a:latin typeface="微软雅黑" panose="020B0503020204020204" charset="-122"/>
                <a:ea typeface="微软雅黑" panose="020B0503020204020204" charset="-122"/>
              </a:rPr>
              <a:t>outputs</a:t>
            </a:r>
            <a:r>
              <a:rPr lang="zh-CN" altLang="en-US" sz="1600" i="0" dirty="0">
                <a:solidFill>
                  <a:srgbClr val="007635"/>
                </a:solidFill>
                <a:latin typeface="微软雅黑" panose="020B0503020204020204" charset="-122"/>
                <a:ea typeface="微软雅黑" panose="020B0503020204020204" charset="-122"/>
              </a:rPr>
              <a:t>漏洞：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当命令行中字符串超</a:t>
            </a:r>
            <a:r>
              <a:rPr lang="en-US" altLang="zh-CN" sz="1600" i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25</a:t>
            </a:r>
            <a:r>
              <a:rPr lang="zh-CN" altLang="en-US" sz="1600" i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个字符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时，使用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strcpy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函数就会使缓冲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buffer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造成写溢出并破坏返址</a:t>
            </a:r>
            <a:r>
              <a:rPr lang="zh-CN" altLang="en-US" sz="2000" b="0" i="0" dirty="0"/>
              <a:t> </a:t>
            </a:r>
            <a:endParaRPr lang="zh-CN" altLang="en-US" sz="2000" b="0" i="0" dirty="0"/>
          </a:p>
        </p:txBody>
      </p:sp>
      <p:grpSp>
        <p:nvGrpSpPr>
          <p:cNvPr id="2" name="组合 1"/>
          <p:cNvGrpSpPr/>
          <p:nvPr/>
        </p:nvGrpSpPr>
        <p:grpSpPr>
          <a:xfrm>
            <a:off x="683260" y="2132330"/>
            <a:ext cx="7038340" cy="4603115"/>
            <a:chOff x="255" y="1898"/>
            <a:chExt cx="14145" cy="9710"/>
          </a:xfrm>
        </p:grpSpPr>
        <p:grpSp>
          <p:nvGrpSpPr>
            <p:cNvPr id="800770" name="Group 2"/>
            <p:cNvGrpSpPr/>
            <p:nvPr/>
          </p:nvGrpSpPr>
          <p:grpSpPr>
            <a:xfrm>
              <a:off x="5500" y="3415"/>
              <a:ext cx="8900" cy="7385"/>
              <a:chOff x="2200" y="1366"/>
              <a:chExt cx="3560" cy="2954"/>
            </a:xfrm>
          </p:grpSpPr>
          <p:pic>
            <p:nvPicPr>
              <p:cNvPr id="178193" name="Picture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200" y="1366"/>
                <a:ext cx="3560" cy="295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78194" name="Text Box 4"/>
              <p:cNvSpPr txBox="1"/>
              <p:nvPr/>
            </p:nvSpPr>
            <p:spPr>
              <a:xfrm>
                <a:off x="4808" y="2511"/>
                <a:ext cx="794" cy="25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rgbClr val="0000CC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rgbClr val="006600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1600" b="1">
                    <a:solidFill>
                      <a:srgbClr val="CC3300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+mn-lt"/>
                    <a:ea typeface="+mn-ea"/>
                  </a:defRPr>
                </a:lvl5pPr>
              </a:lstStyle>
              <a:p>
                <a:pPr marL="342900" lvl="0" indent="-342900">
                  <a:lnSpc>
                    <a:spcPct val="100000"/>
                  </a:lnSpc>
                  <a:spcBef>
                    <a:spcPct val="50000"/>
                  </a:spcBef>
                  <a:buNone/>
                </a:pPr>
                <a:r>
                  <a:rPr lang="zh-CN" altLang="en-US" sz="1400" i="0" dirty="0">
                    <a:latin typeface="微软雅黑" panose="020B0503020204020204" charset="-122"/>
                    <a:ea typeface="微软雅黑" panose="020B0503020204020204" charset="-122"/>
                  </a:rPr>
                  <a:t>共</a:t>
                </a:r>
                <a:r>
                  <a:rPr lang="en-US" altLang="zh-CN" sz="1400" i="0" dirty="0">
                    <a:latin typeface="微软雅黑" panose="020B0503020204020204" charset="-122"/>
                    <a:ea typeface="微软雅黑" panose="020B0503020204020204" charset="-122"/>
                  </a:rPr>
                  <a:t>24</a:t>
                </a:r>
                <a:r>
                  <a:rPr lang="zh-CN" altLang="en-US" sz="1400" i="0" dirty="0">
                    <a:latin typeface="微软雅黑" panose="020B0503020204020204" charset="-122"/>
                    <a:ea typeface="微软雅黑" panose="020B0503020204020204" charset="-122"/>
                  </a:rPr>
                  <a:t>字节</a:t>
                </a:r>
                <a:endParaRPr lang="zh-CN" altLang="en-US" sz="1400" i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800775" name="Rectangle 7"/>
            <p:cNvSpPr/>
            <p:nvPr/>
          </p:nvSpPr>
          <p:spPr>
            <a:xfrm>
              <a:off x="255" y="1898"/>
              <a:ext cx="5808" cy="95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0">
              <a:spAutoFit/>
            </a:bodyPr>
            <a:lstStyle>
              <a:lvl1pPr marL="342900" indent="-3429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rgbClr val="0000CC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0066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rgbClr val="CC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+mn-lt"/>
                  <a:ea typeface="+mn-ea"/>
                </a:defRPr>
              </a:lvl5pPr>
            </a:lstStyle>
            <a:p>
              <a:pPr marL="0" lvl="0" indent="0" defTabSz="914400" eaLnBrk="1" hangingPunct="1">
                <a:lnSpc>
                  <a:spcPct val="100000"/>
                </a:lnSpc>
                <a:spcBef>
                  <a:spcPct val="0"/>
                </a:spcBef>
                <a:buNone/>
                <a:tabLst>
                  <a:tab pos="542925" algn="l"/>
                </a:tabLst>
              </a:pPr>
              <a:r>
                <a:rPr lang="en-US" altLang="zh-CN" sz="1600" i="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#include "stdio.h"</a:t>
              </a:r>
              <a:endParaRPr lang="en-US" altLang="zh-CN" sz="1600" i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0" indent="0" defTabSz="914400" eaLnBrk="1" hangingPunct="1">
                <a:lnSpc>
                  <a:spcPct val="100000"/>
                </a:lnSpc>
                <a:spcBef>
                  <a:spcPct val="0"/>
                </a:spcBef>
                <a:buNone/>
                <a:tabLst>
                  <a:tab pos="542925" algn="l"/>
                </a:tabLst>
              </a:pPr>
              <a:r>
                <a:rPr lang="en-US" altLang="zh-CN" sz="1600" i="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#include "string.h"</a:t>
              </a:r>
              <a:endParaRPr lang="en-US" altLang="zh-CN" sz="1600" i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0" indent="0" defTabSz="914400" eaLnBrk="1" hangingPunct="1">
                <a:lnSpc>
                  <a:spcPct val="100000"/>
                </a:lnSpc>
                <a:spcBef>
                  <a:spcPct val="0"/>
                </a:spcBef>
                <a:buNone/>
                <a:tabLst>
                  <a:tab pos="542925" algn="l"/>
                </a:tabLst>
              </a:pPr>
              <a:r>
                <a:rPr lang="en-US" altLang="zh-CN" sz="1600" i="0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</a:rPr>
                <a:t>void outputs(char *str) </a:t>
              </a:r>
              <a:endParaRPr lang="en-US" altLang="zh-CN" sz="1600" i="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0" indent="0" defTabSz="914400" eaLnBrk="1" hangingPunct="1">
                <a:lnSpc>
                  <a:spcPct val="100000"/>
                </a:lnSpc>
                <a:spcBef>
                  <a:spcPct val="0"/>
                </a:spcBef>
                <a:buNone/>
                <a:tabLst>
                  <a:tab pos="542925" algn="l"/>
                </a:tabLst>
              </a:pPr>
              <a:r>
                <a:rPr lang="en-US" altLang="zh-CN" sz="1600" i="0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</a:rPr>
                <a:t>{ </a:t>
              </a:r>
              <a:endParaRPr lang="en-US" altLang="zh-CN" sz="1600" i="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0" indent="0" defTabSz="914400" eaLnBrk="1" hangingPunct="1">
                <a:lnSpc>
                  <a:spcPct val="100000"/>
                </a:lnSpc>
                <a:spcBef>
                  <a:spcPct val="0"/>
                </a:spcBef>
                <a:buNone/>
                <a:tabLst>
                  <a:tab pos="542925" algn="l"/>
                </a:tabLst>
              </a:pPr>
              <a:r>
                <a:rPr lang="en-US" altLang="zh-CN" sz="1600" i="0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char buffer[16]; </a:t>
              </a:r>
              <a:endParaRPr lang="en-US" altLang="zh-CN" sz="1600" i="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0" indent="0" defTabSz="914400" eaLnBrk="1" hangingPunct="1">
                <a:lnSpc>
                  <a:spcPct val="100000"/>
                </a:lnSpc>
                <a:spcBef>
                  <a:spcPct val="0"/>
                </a:spcBef>
                <a:buNone/>
                <a:tabLst>
                  <a:tab pos="542925" algn="l"/>
                </a:tabLst>
              </a:pPr>
              <a:r>
                <a:rPr lang="en-US" altLang="zh-CN" sz="1600" i="0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strcpy(buffer,str); </a:t>
              </a:r>
              <a:endParaRPr lang="en-US" altLang="zh-CN" sz="1600" i="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0" indent="0" defTabSz="914400" eaLnBrk="1" hangingPunct="1">
                <a:lnSpc>
                  <a:spcPct val="100000"/>
                </a:lnSpc>
                <a:spcBef>
                  <a:spcPct val="0"/>
                </a:spcBef>
                <a:buNone/>
                <a:tabLst>
                  <a:tab pos="542925" algn="l"/>
                </a:tabLst>
              </a:pPr>
              <a:r>
                <a:rPr lang="en-US" altLang="zh-CN" sz="1600" i="0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printf("%s \n", buffer);</a:t>
              </a:r>
              <a:endParaRPr lang="en-US" altLang="zh-CN" sz="1600" i="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0" indent="0" defTabSz="914400" eaLnBrk="1" hangingPunct="1">
                <a:lnSpc>
                  <a:spcPct val="100000"/>
                </a:lnSpc>
                <a:spcBef>
                  <a:spcPct val="0"/>
                </a:spcBef>
                <a:buNone/>
                <a:tabLst>
                  <a:tab pos="542925" algn="l"/>
                </a:tabLst>
              </a:pPr>
              <a:r>
                <a:rPr lang="en-US" altLang="zh-CN" sz="1600" i="0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</a:rPr>
                <a:t>}</a:t>
              </a:r>
              <a:endParaRPr lang="en-US" altLang="zh-CN" sz="1600" i="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0" indent="0" defTabSz="914400" eaLnBrk="1" hangingPunct="1">
                <a:lnSpc>
                  <a:spcPct val="100000"/>
                </a:lnSpc>
                <a:spcBef>
                  <a:spcPct val="0"/>
                </a:spcBef>
                <a:buNone/>
                <a:tabLst>
                  <a:tab pos="542925" algn="l"/>
                </a:tabLst>
              </a:pPr>
              <a:r>
                <a:rPr lang="en-US" altLang="zh-CN" sz="1600" i="0" dirty="0">
                  <a:solidFill>
                    <a:srgbClr val="007635"/>
                  </a:solidFill>
                  <a:latin typeface="微软雅黑" panose="020B0503020204020204" charset="-122"/>
                  <a:ea typeface="微软雅黑" panose="020B0503020204020204" charset="-122"/>
                </a:rPr>
                <a:t>void hacker(void)</a:t>
              </a:r>
              <a:endParaRPr lang="en-US" altLang="zh-CN" sz="1600" i="0" dirty="0">
                <a:solidFill>
                  <a:srgbClr val="007635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0" indent="0" defTabSz="914400" eaLnBrk="1" hangingPunct="1">
                <a:lnSpc>
                  <a:spcPct val="100000"/>
                </a:lnSpc>
                <a:spcBef>
                  <a:spcPct val="0"/>
                </a:spcBef>
                <a:buNone/>
                <a:tabLst>
                  <a:tab pos="542925" algn="l"/>
                </a:tabLst>
              </a:pPr>
              <a:r>
                <a:rPr lang="en-US" altLang="zh-CN" sz="1600" i="0" dirty="0">
                  <a:solidFill>
                    <a:srgbClr val="007635"/>
                  </a:solidFill>
                  <a:latin typeface="微软雅黑" panose="020B0503020204020204" charset="-122"/>
                  <a:ea typeface="微软雅黑" panose="020B0503020204020204" charset="-122"/>
                </a:rPr>
                <a:t>{</a:t>
              </a:r>
              <a:endParaRPr lang="en-US" altLang="zh-CN" sz="1600" i="0" dirty="0">
                <a:solidFill>
                  <a:srgbClr val="007635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0" indent="0" defTabSz="914400" eaLnBrk="1" hangingPunct="1">
                <a:lnSpc>
                  <a:spcPct val="100000"/>
                </a:lnSpc>
                <a:spcBef>
                  <a:spcPct val="0"/>
                </a:spcBef>
                <a:buNone/>
                <a:tabLst>
                  <a:tab pos="542925" algn="l"/>
                </a:tabLst>
              </a:pPr>
              <a:r>
                <a:rPr lang="en-US" altLang="zh-CN" sz="1600" i="0" dirty="0">
                  <a:solidFill>
                    <a:srgbClr val="007635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printf("being hacked\n");</a:t>
              </a:r>
              <a:endParaRPr lang="en-US" altLang="zh-CN" sz="1600" i="0" dirty="0">
                <a:solidFill>
                  <a:srgbClr val="007635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0" indent="0" defTabSz="914400" eaLnBrk="1" hangingPunct="1">
                <a:lnSpc>
                  <a:spcPct val="100000"/>
                </a:lnSpc>
                <a:spcBef>
                  <a:spcPct val="0"/>
                </a:spcBef>
                <a:buNone/>
                <a:tabLst>
                  <a:tab pos="542925" algn="l"/>
                </a:tabLst>
              </a:pPr>
              <a:r>
                <a:rPr lang="en-US" altLang="zh-CN" sz="1600" i="0" dirty="0">
                  <a:solidFill>
                    <a:srgbClr val="007635"/>
                  </a:solidFill>
                  <a:latin typeface="微软雅黑" panose="020B0503020204020204" charset="-122"/>
                  <a:ea typeface="微软雅黑" panose="020B0503020204020204" charset="-122"/>
                </a:rPr>
                <a:t>}</a:t>
              </a:r>
              <a:endParaRPr lang="en-US" altLang="zh-CN" sz="1600" i="0" dirty="0">
                <a:solidFill>
                  <a:srgbClr val="007635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0" indent="0" defTabSz="914400" eaLnBrk="1" hangingPunct="1">
                <a:lnSpc>
                  <a:spcPct val="100000"/>
                </a:lnSpc>
                <a:spcBef>
                  <a:spcPct val="0"/>
                </a:spcBef>
                <a:buNone/>
                <a:tabLst>
                  <a:tab pos="542925" algn="l"/>
                </a:tabLst>
              </a:pPr>
              <a:r>
                <a:rPr lang="en-US" altLang="zh-CN" sz="1600" i="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int main(int argc, char *argv[])</a:t>
              </a:r>
              <a:endParaRPr lang="en-US" altLang="zh-CN" sz="1600" i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0" indent="0" defTabSz="914400" eaLnBrk="1" hangingPunct="1">
                <a:lnSpc>
                  <a:spcPct val="100000"/>
                </a:lnSpc>
                <a:spcBef>
                  <a:spcPct val="0"/>
                </a:spcBef>
                <a:buNone/>
                <a:tabLst>
                  <a:tab pos="542925" algn="l"/>
                </a:tabLst>
              </a:pPr>
              <a:r>
                <a:rPr lang="en-US" altLang="zh-CN" sz="1600" i="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{</a:t>
              </a:r>
              <a:endParaRPr lang="en-US" altLang="zh-CN" sz="1600" i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0" indent="0" defTabSz="914400" eaLnBrk="1" hangingPunct="1">
                <a:lnSpc>
                  <a:spcPct val="100000"/>
                </a:lnSpc>
                <a:spcBef>
                  <a:spcPct val="0"/>
                </a:spcBef>
                <a:buNone/>
                <a:tabLst>
                  <a:tab pos="542925" algn="l"/>
                </a:tabLst>
              </a:pPr>
              <a:r>
                <a:rPr lang="en-US" altLang="zh-CN" sz="1600" i="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outputs(argv[1]);</a:t>
              </a:r>
              <a:endParaRPr lang="en-US" altLang="zh-CN" sz="1600" i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0" indent="0" defTabSz="914400" eaLnBrk="1" hangingPunct="1">
                <a:lnSpc>
                  <a:spcPct val="100000"/>
                </a:lnSpc>
                <a:spcBef>
                  <a:spcPct val="0"/>
                </a:spcBef>
                <a:buNone/>
                <a:tabLst>
                  <a:tab pos="542925" algn="l"/>
                </a:tabLst>
              </a:pPr>
              <a:r>
                <a:rPr lang="en-US" altLang="zh-CN" sz="1600" i="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return 0;</a:t>
              </a:r>
              <a:endParaRPr lang="en-US" altLang="zh-CN" sz="1600" i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lvl="0" indent="0" defTabSz="914400" eaLnBrk="1" hangingPunct="1">
                <a:lnSpc>
                  <a:spcPct val="100000"/>
                </a:lnSpc>
                <a:spcBef>
                  <a:spcPct val="0"/>
                </a:spcBef>
                <a:buNone/>
                <a:tabLst>
                  <a:tab pos="542925" algn="l"/>
                </a:tabLst>
              </a:pPr>
              <a:r>
                <a:rPr lang="en-US" altLang="zh-CN" sz="1600" i="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}</a:t>
              </a:r>
              <a:endParaRPr lang="en-US" altLang="zh-CN" sz="1600" i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0778" name="Rectangle 10"/>
            <p:cNvSpPr/>
            <p:nvPr/>
          </p:nvSpPr>
          <p:spPr>
            <a:xfrm>
              <a:off x="7270" y="5188"/>
              <a:ext cx="4183" cy="3047"/>
            </a:xfrm>
            <a:prstGeom prst="rect">
              <a:avLst/>
            </a:prstGeom>
            <a:solidFill>
              <a:srgbClr val="993366">
                <a:alpha val="25882"/>
              </a:srgbClr>
            </a:solidFill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rgbClr val="0000CC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0066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rgbClr val="CC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0779" name="Text Box 11"/>
            <p:cNvSpPr txBox="1"/>
            <p:nvPr/>
          </p:nvSpPr>
          <p:spPr>
            <a:xfrm>
              <a:off x="933" y="10897"/>
              <a:ext cx="4890" cy="7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rgbClr val="0000CC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0066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rgbClr val="CC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zh-CN" altLang="en-US" sz="1600" i="0" dirty="0">
                  <a:latin typeface="微软雅黑" panose="020B0503020204020204" charset="-122"/>
                  <a:ea typeface="微软雅黑" panose="020B0503020204020204" charset="-122"/>
                </a:rPr>
                <a:t>假定可执行文件名为</a:t>
              </a:r>
              <a:r>
                <a:rPr lang="en-US" altLang="zh-CN" sz="1600" i="0" dirty="0">
                  <a:latin typeface="微软雅黑" panose="020B0503020204020204" charset="-122"/>
                  <a:ea typeface="微软雅黑" panose="020B0503020204020204" charset="-122"/>
                </a:rPr>
                <a:t>test</a:t>
              </a:r>
              <a:endParaRPr lang="en-US" altLang="zh-CN" sz="1600" i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0780" name="Line 12"/>
            <p:cNvSpPr/>
            <p:nvPr/>
          </p:nvSpPr>
          <p:spPr>
            <a:xfrm>
              <a:off x="3658" y="5470"/>
              <a:ext cx="3542" cy="2978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00781" name="Line 13"/>
            <p:cNvSpPr/>
            <p:nvPr/>
          </p:nvSpPr>
          <p:spPr>
            <a:xfrm>
              <a:off x="2878" y="5543"/>
              <a:ext cx="4252" cy="3542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00782" name="Line 14"/>
            <p:cNvSpPr/>
            <p:nvPr/>
          </p:nvSpPr>
          <p:spPr>
            <a:xfrm flipV="1">
              <a:off x="3090" y="4905"/>
              <a:ext cx="4110" cy="4180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00783" name="Rectangle 15"/>
            <p:cNvSpPr/>
            <p:nvPr/>
          </p:nvSpPr>
          <p:spPr>
            <a:xfrm>
              <a:off x="11766" y="2628"/>
              <a:ext cx="2530" cy="1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rgbClr val="0000CC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006600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1600" b="1">
                  <a:solidFill>
                    <a:srgbClr val="CC3300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altLang="zh-CN" sz="1600" i="0" dirty="0">
                  <a:solidFill>
                    <a:srgbClr val="FF0000"/>
                  </a:solidFill>
                </a:rPr>
                <a:t>16+4+4+1=25</a:t>
              </a:r>
              <a:endParaRPr lang="zh-CN" altLang="en-US" sz="1600" i="0" dirty="0">
                <a:solidFill>
                  <a:srgbClr val="FF0000"/>
                </a:solidFill>
              </a:endParaRPr>
            </a:p>
          </p:txBody>
        </p:sp>
        <p:grpSp>
          <p:nvGrpSpPr>
            <p:cNvPr id="800784" name="Group 16"/>
            <p:cNvGrpSpPr/>
            <p:nvPr/>
          </p:nvGrpSpPr>
          <p:grpSpPr>
            <a:xfrm>
              <a:off x="3658" y="4905"/>
              <a:ext cx="3472" cy="3330"/>
              <a:chOff x="1463" y="1962"/>
              <a:chExt cx="1389" cy="1332"/>
            </a:xfrm>
          </p:grpSpPr>
          <p:sp>
            <p:nvSpPr>
              <p:cNvPr id="178191" name="AutoShape 17"/>
              <p:cNvSpPr/>
              <p:nvPr/>
            </p:nvSpPr>
            <p:spPr>
              <a:xfrm>
                <a:off x="2767" y="2585"/>
                <a:ext cx="85" cy="709"/>
              </a:xfrm>
              <a:prstGeom prst="leftBrace">
                <a:avLst>
                  <a:gd name="adj1" fmla="val 69509"/>
                  <a:gd name="adj2" fmla="val 50000"/>
                </a:avLst>
              </a:prstGeom>
              <a:noFill/>
              <a:ln w="38100" cap="flat" cmpd="sng">
                <a:solidFill>
                  <a:srgbClr val="008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rgbClr val="0000CC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rgbClr val="006600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–"/>
                  <a:defRPr sz="1600" b="1">
                    <a:solidFill>
                      <a:srgbClr val="CC3300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78192" name="Line 18"/>
              <p:cNvSpPr/>
              <p:nvPr/>
            </p:nvSpPr>
            <p:spPr>
              <a:xfrm>
                <a:off x="1463" y="1962"/>
                <a:ext cx="1275" cy="992"/>
              </a:xfrm>
              <a:prstGeom prst="line">
                <a:avLst/>
              </a:prstGeom>
              <a:ln w="38100" cap="flat" cmpd="sng">
                <a:solidFill>
                  <a:srgbClr val="008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76" grpId="0"/>
      <p:bldP spid="8007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文本框 49153"/>
          <p:cNvSpPr txBox="1"/>
          <p:nvPr/>
        </p:nvSpPr>
        <p:spPr>
          <a:xfrm>
            <a:off x="827088" y="260350"/>
            <a:ext cx="374332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缓冲区溢出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示例</a:t>
            </a:r>
            <a:endParaRPr lang="zh-CN" altLang="en-US" sz="40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412875"/>
            <a:ext cx="7498080" cy="52120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652,&quot;width&quot;:5772}"/>
</p:tagLst>
</file>

<file path=ppt/tags/tag2.xml><?xml version="1.0" encoding="utf-8"?>
<p:tagLst xmlns:p="http://schemas.openxmlformats.org/presentationml/2006/main">
  <p:tag name="COMMONDATA" val="eyJoZGlkIjoiYjg1NGU3MmE1Yjc5MDU5NjQ3ZjllNDQ2ZDhmZGY5NzIifQ=="/>
</p:tagLst>
</file>

<file path=ppt/theme/theme1.xml><?xml version="1.0" encoding="utf-8"?>
<a:theme xmlns:a="http://schemas.openxmlformats.org/drawingml/2006/main" name="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0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第五章示例</Template>
  <TotalTime>0</TotalTime>
  <Words>1251</Words>
  <Application>WPS 演示</Application>
  <PresentationFormat>在屏幕上显示</PresentationFormat>
  <Paragraphs>143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18</vt:i4>
      </vt:variant>
      <vt:variant>
        <vt:lpstr>幻灯片标题</vt:lpstr>
      </vt:variant>
      <vt:variant>
        <vt:i4>19</vt:i4>
      </vt:variant>
    </vt:vector>
  </HeadingPairs>
  <TitlesOfParts>
    <vt:vector size="52" baseType="lpstr">
      <vt:lpstr>Arial</vt:lpstr>
      <vt:lpstr>宋体</vt:lpstr>
      <vt:lpstr>Wingdings</vt:lpstr>
      <vt:lpstr>Times New Roman</vt:lpstr>
      <vt:lpstr>Tahoma</vt:lpstr>
      <vt:lpstr>华文新魏</vt:lpstr>
      <vt:lpstr>黑体</vt:lpstr>
      <vt:lpstr>Wingdings</vt:lpstr>
      <vt:lpstr>微软雅黑</vt:lpstr>
      <vt:lpstr>Monaco</vt:lpstr>
      <vt:lpstr>Segoe Print</vt:lpstr>
      <vt:lpstr>Courier New</vt:lpstr>
      <vt:lpstr>Arial Narrow</vt:lpstr>
      <vt:lpstr>Arial Unicode MS</vt:lpstr>
      <vt:lpstr>Calibri</vt:lpstr>
      <vt:lpstr>model-3</vt:lpstr>
      <vt:lpstr>1_model-3</vt:lpstr>
      <vt:lpstr>2_model-3</vt:lpstr>
      <vt:lpstr>3_model-3</vt:lpstr>
      <vt:lpstr>4_model-3</vt:lpstr>
      <vt:lpstr>5_model-3</vt:lpstr>
      <vt:lpstr>6_model-3</vt:lpstr>
      <vt:lpstr>7_model-3</vt:lpstr>
      <vt:lpstr>8_model-3</vt:lpstr>
      <vt:lpstr>9_model-3</vt:lpstr>
      <vt:lpstr>11_model-3</vt:lpstr>
      <vt:lpstr>10_model-3</vt:lpstr>
      <vt:lpstr>14_model-3</vt:lpstr>
      <vt:lpstr>15_model-3</vt:lpstr>
      <vt:lpstr>13_model-3</vt:lpstr>
      <vt:lpstr>12_model-3</vt:lpstr>
      <vt:lpstr>16_model-3</vt:lpstr>
      <vt:lpstr>17_model-3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越界访问和缓冲区溢出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李海波</cp:lastModifiedBy>
  <cp:revision>431</cp:revision>
  <dcterms:created xsi:type="dcterms:W3CDTF">2016-02-29T06:13:00Z</dcterms:created>
  <dcterms:modified xsi:type="dcterms:W3CDTF">2022-08-27T15:18:03Z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0ACD04F5CB4748F3A8D84CF0687ADDBD</vt:lpwstr>
  </property>
</Properties>
</file>