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</p:sldMasterIdLst>
  <p:notesMasterIdLst>
    <p:notesMasterId r:id="rId43"/>
  </p:notesMasterIdLst>
  <p:sldIdLst>
    <p:sldId id="256" r:id="rId10"/>
    <p:sldId id="544" r:id="rId11"/>
    <p:sldId id="669" r:id="rId12"/>
    <p:sldId id="677" r:id="rId13"/>
    <p:sldId id="670" r:id="rId14"/>
    <p:sldId id="671" r:id="rId15"/>
    <p:sldId id="665" r:id="rId16"/>
    <p:sldId id="672" r:id="rId17"/>
    <p:sldId id="673" r:id="rId18"/>
    <p:sldId id="676" r:id="rId19"/>
    <p:sldId id="678" r:id="rId20"/>
    <p:sldId id="680" r:id="rId21"/>
    <p:sldId id="681" r:id="rId22"/>
    <p:sldId id="679" r:id="rId23"/>
    <p:sldId id="666" r:id="rId24"/>
    <p:sldId id="682" r:id="rId25"/>
    <p:sldId id="683" r:id="rId26"/>
    <p:sldId id="687" r:id="rId27"/>
    <p:sldId id="688" r:id="rId28"/>
    <p:sldId id="684" r:id="rId29"/>
    <p:sldId id="685" r:id="rId30"/>
    <p:sldId id="686" r:id="rId31"/>
    <p:sldId id="689" r:id="rId32"/>
    <p:sldId id="690" r:id="rId33"/>
    <p:sldId id="691" r:id="rId34"/>
    <p:sldId id="667" r:id="rId35"/>
    <p:sldId id="694" r:id="rId36"/>
    <p:sldId id="695" r:id="rId37"/>
    <p:sldId id="696" r:id="rId38"/>
    <p:sldId id="697" r:id="rId39"/>
    <p:sldId id="668" r:id="rId40"/>
    <p:sldId id="699" r:id="rId41"/>
    <p:sldId id="698" r:id="rId42"/>
  </p:sldIdLst>
  <p:sldSz cx="9144000" cy="6858000" type="screen4x3"/>
  <p:notesSz cx="6858000" cy="9144000"/>
  <p:custDataLst>
    <p:tags r:id="rId44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4660"/>
  </p:normalViewPr>
  <p:slideViewPr>
    <p:cSldViewPr showGuides="1">
      <p:cViewPr varScale="1">
        <p:scale>
          <a:sx n="75" d="100"/>
          <a:sy n="75" d="100"/>
        </p:scale>
        <p:origin x="1096" y="56"/>
      </p:cViewPr>
      <p:guideLst>
        <p:guide orient="horz" pos="209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viewProps" Target="viewProps.xml"/><Relationship Id="rId20" Type="http://schemas.openxmlformats.org/officeDocument/2006/relationships/slide" Target="slides/slide11.xml"/><Relationship Id="rId41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预处理：头文件的包含；宏定义的扩展；条件编译的选择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C18A6-CA8B-4BC2-8778-738EC80E1C09}" type="slidenum">
              <a:rPr lang="en-US" altLang="zh-CN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lIns="86630" tIns="43315" rIns="86630" bIns="43315" anchor="ctr"/>
          <a:lstStyle>
            <a:lvl1pPr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3580" indent="-269875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82675" indent="-215900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16380" indent="-215900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49450" indent="-217805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06650" indent="-217805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3850" indent="-217805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21050" indent="-217805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78250" indent="-217805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300" b="1">
              <a:latin typeface="Arial Narrow" panose="020B0606020202030204" pitchFamily="34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86630" tIns="43315" rIns="86630" bIns="43315" anchor="ctr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lIns="86630" tIns="43315" rIns="86630" bIns="43315" anchor="ctr"/>
          <a:lstStyle>
            <a:lvl1pPr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3580" indent="-269875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82675" indent="-215900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16380" indent="-215900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49450" indent="-217805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06650" indent="-217805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3850" indent="-217805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21050" indent="-217805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78250" indent="-217805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300" b="1">
              <a:latin typeface="Arial Narrow" panose="020B0606020202030204" pitchFamily="34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86630" tIns="43315" rIns="86630" bIns="43315" anchor="ctr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lIns="86630" tIns="43315" rIns="86630" bIns="43315" anchor="ctr"/>
          <a:lstStyle>
            <a:lvl1pPr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3580" indent="-269875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82675" indent="-215900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16380" indent="-215900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49450" indent="-217805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06650" indent="-217805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3850" indent="-217805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21050" indent="-217805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78250" indent="-217805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300" b="1">
              <a:latin typeface="Arial Narrow" panose="020B0606020202030204" pitchFamily="34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86630" tIns="43315" rIns="86630" bIns="43315" anchor="ctr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lIns="86630" tIns="43315" rIns="86630" bIns="43315" anchor="ctr"/>
          <a:lstStyle>
            <a:lvl1pPr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3580" indent="-269875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82675" indent="-215900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16380" indent="-215900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49450" indent="-217805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06650" indent="-217805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3850" indent="-217805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21050" indent="-217805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78250" indent="-217805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300" b="1">
              <a:latin typeface="Arial Narrow" panose="020B0606020202030204" pitchFamily="34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86630" tIns="43315" rIns="86630" bIns="43315" anchor="ctr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704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07D373F-44FC-4151-AA1F-E01CB14D8483}" type="slidenum">
              <a:rPr lang="en-US" altLang="zh-CN"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30" tIns="43315" rIns="86630" bIns="43315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30" tIns="43315" rIns="86630" bIns="43315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30" tIns="43315" rIns="86630" bIns="43315"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链接器在处理目标文件时，须要对目标文件中某些部位进行重定位，即代码段和数据段中那些对绝对地址的引用的位置。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30" tIns="43315" rIns="86630" bIns="43315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30" tIns="43315" rIns="86630" bIns="43315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30" tIns="43315" rIns="86630" bIns="43315"/>
          <a:lstStyle/>
          <a:p>
            <a:r>
              <a:rPr lang="zh-CN" altLang="en-US" dirty="0">
                <a:latin typeface="Arial" panose="020B0604020202020204" pitchFamily="34" charset="0"/>
              </a:rPr>
              <a:t>目标文件既可以用于程序的链接，也可以用于程序的执行。故有两种视图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C18A6-CA8B-4BC2-8778-738EC80E1C09}" type="slidenum">
              <a:rPr lang="en-US" altLang="zh-CN" smtClean="0"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lIns="86630" tIns="43315" rIns="86630" bIns="43315" anchor="ctr"/>
          <a:lstStyle>
            <a:lvl1pPr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3580" indent="-269875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82675" indent="-215900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16380" indent="-215900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49450" indent="-217805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06650" indent="-217805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3850" indent="-217805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21050" indent="-217805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78250" indent="-217805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300" b="1">
              <a:latin typeface="Arial Narrow" panose="020B060602020203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86630" tIns="43315" rIns="86630" bIns="43315" anchor="ctr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C18A6-CA8B-4BC2-8778-738EC80E1C09}" type="slidenum">
              <a:rPr lang="en-US" altLang="zh-CN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lIns="86630" tIns="43315" rIns="86630" bIns="43315" anchor="ctr"/>
          <a:lstStyle>
            <a:lvl1pPr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3580" indent="-269875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82675" indent="-215900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16380" indent="-215900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49450" indent="-217805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06650" indent="-217805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3850" indent="-217805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21050" indent="-217805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78250" indent="-217805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300" b="1">
              <a:latin typeface="Arial Narrow" panose="020B0606020202030204" pitchFamily="34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86630" tIns="43315" rIns="86630" bIns="43315" anchor="ctr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2049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52" name="组合 205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3" name="矩形 2052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lstStyle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054" name="组合 2053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55" name="直接连接符 2054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6" name="直接连接符 2055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7" name="直接连接符 2056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" name="直接连接符 2057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9" name="直接连接符 2058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0" name="直接连接符 2059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1" name="直接连接符 2060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2" name="直接连接符 2061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3" name="直接连接符 2062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4" name="直接连接符 2063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5" name="直接连接符 2064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6" name="直接连接符 2065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7" name="直接连接符 2066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8" name="直接连接符 2067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9" name="直接连接符 2068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0" name="直接连接符 2069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1" name="直接连接符 2070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2" name="直接连接符 2071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3" name="直接连接符 2072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4" name="直接连接符 2073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5" name="直接连接符 2074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6" name="直接连接符 2075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7" name="直接连接符 2076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8" name="直接连接符 2077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9" name="直接连接符 2078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0" name="直接连接符 2079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1" name="直接连接符 2080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2" name="直接连接符 2081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3" name="直接连接符 2082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4" name="直接连接符 2083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5" name="直接连接符 2084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6" name="直接连接符 2085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7" name="直接连接符 2086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8" name="直接连接符 2087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9" name="直接连接符 2088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0" name="直接连接符 2089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1" name="直接连接符 2090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2" name="直接连接符 2091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3" name="直接连接符 2092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4" name="直接连接符 2093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5" name="直接连接符 2094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6" name="直接连接符 2095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7" name="直接连接符 2096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8" name="直接连接符 2097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9" name="直接连接符 2098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0" name="直接连接符 2099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1" name="直接连接符 2100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2" name="直接连接符 2101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3" name="直接连接符 2102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4" name="直接连接符 2103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5" name="直接连接符 2104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06" name="直接连接符 2105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07" name="直接连接符 2106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8" name="直接连接符 2107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9" name="任意多边形 2108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10" name="直接连接符 2109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1" name="直接连接符 2110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2" name="任意多边形 2111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13" name="矩形 2117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14" name="图片 2118" descr="logo3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5" name="图片 2119" descr="new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6" name="图片 2120" descr="new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17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2118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2119" name="日期占位符 2114"/>
          <p:cNvSpPr>
            <a:spLocks noGrp="1"/>
          </p:cNvSpPr>
          <p:nvPr>
            <p:ph type="dt" sz="quarter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2120" name="页脚占位符 2115"/>
          <p:cNvSpPr>
            <a:spLocks noGrp="1"/>
          </p:cNvSpPr>
          <p:nvPr>
            <p:ph type="ftr" sz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2121" name="灯片编号占位符 2116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95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4097"/>
          <p:cNvSpPr>
            <a:spLocks noGrp="1"/>
          </p:cNvSpPr>
          <p:nvPr>
            <p:ph type="ctrTitle" idx="4294967295"/>
          </p:nvPr>
        </p:nvSpPr>
        <p:spPr>
          <a:xfrm>
            <a:off x="1143000" y="1752600"/>
            <a:ext cx="7487285" cy="1066800"/>
          </a:xfrm>
        </p:spPr>
        <p:txBody>
          <a:bodyPr anchor="b" anchorCtr="0"/>
          <a:lstStyle>
            <a:lvl1pPr lvl="0">
              <a:buClrTx/>
              <a:buSzTx/>
              <a:buFontTx/>
              <a:defRPr/>
            </a:lvl1pPr>
          </a:lstStyle>
          <a:p>
            <a:pPr lvl="0" indent="0" defTabSz="914400"/>
            <a:r>
              <a:rPr lang="zh-CN" altLang="en-US">
                <a:latin typeface="Tahoma" panose="020B0604030504040204" pitchFamily="2" charset="0"/>
                <a:ea typeface="黑体" panose="02010609060101010101" pitchFamily="2" charset="-122"/>
              </a:rPr>
              <a:t>第四章 程序的链接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可重定位</a:t>
            </a: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目标文件格式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3244215" y="1262380"/>
            <a:ext cx="5429250" cy="4799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0000000000000000</a:t>
            </a:r>
            <a:r>
              <a:rPr lang="en-US" altLang="zh-CN" sz="1800" dirty="0"/>
              <a:t> &lt;add&gt;: </a:t>
            </a:r>
          </a:p>
          <a:p>
            <a:r>
              <a:rPr lang="zh-CN" altLang="en-US" sz="1800" dirty="0"/>
              <a:t>int add(int i,int j){   </a:t>
            </a:r>
            <a:endParaRPr lang="en-US" altLang="zh-CN" sz="1800" dirty="0"/>
          </a:p>
          <a:p>
            <a:r>
              <a:rPr lang="zh-CN" altLang="en-US" sz="1800" dirty="0"/>
              <a:t>0:	55                push   %rbp   </a:t>
            </a:r>
            <a:endParaRPr lang="en-US" altLang="zh-CN" sz="1800" dirty="0"/>
          </a:p>
          <a:p>
            <a:r>
              <a:rPr lang="zh-CN" altLang="en-US" sz="1800" dirty="0"/>
              <a:t>1:	48 89 e5      mov    %rsp,%rbp   </a:t>
            </a:r>
            <a:endParaRPr lang="en-US" altLang="zh-CN" sz="1800" dirty="0"/>
          </a:p>
          <a:p>
            <a:r>
              <a:rPr lang="zh-CN" altLang="en-US" sz="1800" dirty="0"/>
              <a:t>4:	89 7d ec      mov    %edi,</a:t>
            </a:r>
            <a:r>
              <a:rPr lang="zh-CN" altLang="en-US" sz="1800" dirty="0">
                <a:solidFill>
                  <a:srgbClr val="FF0000"/>
                </a:solidFill>
              </a:rPr>
              <a:t>-0x14(%rbp)</a:t>
            </a:r>
            <a:r>
              <a:rPr lang="zh-CN" altLang="en-US" sz="1800" dirty="0"/>
              <a:t>   </a:t>
            </a:r>
            <a:endParaRPr lang="en-US" altLang="zh-CN" sz="1800" dirty="0"/>
          </a:p>
          <a:p>
            <a:r>
              <a:rPr lang="zh-CN" altLang="en-US" sz="1800" dirty="0"/>
              <a:t>7:	89 75 e8      mov    %esi,</a:t>
            </a:r>
            <a:r>
              <a:rPr lang="zh-CN" altLang="en-US" sz="1800" dirty="0">
                <a:solidFill>
                  <a:srgbClr val="FF0000"/>
                </a:solidFill>
              </a:rPr>
              <a:t>-0x18(%rbp)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zh-CN" altLang="en-US" sz="1800" dirty="0">
                <a:solidFill>
                  <a:srgbClr val="FF0000"/>
                </a:solidFill>
              </a:rPr>
              <a:t>      int x=i+j;   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zh-CN" altLang="en-US" sz="1800" dirty="0"/>
              <a:t>a:	8b 55 ec      mov    -0x14(%rbp),%edx   </a:t>
            </a:r>
            <a:endParaRPr lang="en-US" altLang="zh-CN" sz="1800" dirty="0"/>
          </a:p>
          <a:p>
            <a:r>
              <a:rPr lang="zh-CN" altLang="en-US" sz="1800" dirty="0"/>
              <a:t>d:	8b 45 e8      mov    -0x18(%rbp),%eax  </a:t>
            </a:r>
            <a:endParaRPr lang="en-US" altLang="zh-CN" sz="1800" dirty="0"/>
          </a:p>
          <a:p>
            <a:r>
              <a:rPr lang="zh-CN" altLang="en-US" sz="1800" dirty="0"/>
              <a:t>10:	01 d0           add    %edx,%eax  </a:t>
            </a:r>
            <a:endParaRPr lang="en-US" altLang="zh-CN" sz="1800" dirty="0"/>
          </a:p>
          <a:p>
            <a:r>
              <a:rPr lang="zh-CN" altLang="en-US" sz="1800" dirty="0"/>
              <a:t>12:	89 45 fc       mov    %eax,</a:t>
            </a:r>
            <a:r>
              <a:rPr lang="zh-CN" altLang="en-US" sz="1800" dirty="0">
                <a:solidFill>
                  <a:srgbClr val="FF0000"/>
                </a:solidFill>
              </a:rPr>
              <a:t>-0x4(%rbp)</a:t>
            </a:r>
            <a:r>
              <a:rPr lang="zh-CN" altLang="en-US" sz="1800" dirty="0"/>
              <a:t>	</a:t>
            </a:r>
            <a:endParaRPr lang="en-US" altLang="zh-CN" sz="1800" dirty="0"/>
          </a:p>
          <a:p>
            <a:r>
              <a:rPr lang="zh-CN" altLang="en-US" sz="1800" dirty="0"/>
              <a:t>     </a:t>
            </a:r>
            <a:r>
              <a:rPr lang="zh-CN" altLang="en-US" sz="1800" dirty="0">
                <a:solidFill>
                  <a:srgbClr val="FF0000"/>
                </a:solidFill>
              </a:rPr>
              <a:t>return x;</a:t>
            </a:r>
            <a:r>
              <a:rPr lang="zh-CN" altLang="en-US" sz="1800" dirty="0"/>
              <a:t>  </a:t>
            </a:r>
            <a:endParaRPr lang="en-US" altLang="zh-CN" sz="1800" dirty="0"/>
          </a:p>
          <a:p>
            <a:r>
              <a:rPr lang="zh-CN" altLang="en-US" sz="1800" dirty="0"/>
              <a:t>15:	8b 45 fc       mov    -0x4(%rbp),%eax</a:t>
            </a:r>
            <a:endParaRPr lang="en-US" altLang="zh-CN" sz="1800" dirty="0"/>
          </a:p>
          <a:p>
            <a:r>
              <a:rPr lang="zh-CN" altLang="en-US" sz="1800" dirty="0"/>
              <a:t>}  </a:t>
            </a:r>
            <a:endParaRPr lang="en-US" altLang="zh-CN" sz="1800" dirty="0"/>
          </a:p>
          <a:p>
            <a:r>
              <a:rPr lang="zh-CN" altLang="en-US" sz="1800" dirty="0"/>
              <a:t>18:	5d                pop    %rbp</a:t>
            </a:r>
            <a:endParaRPr lang="en-US" altLang="zh-CN" sz="1800" dirty="0"/>
          </a:p>
          <a:p>
            <a:r>
              <a:rPr lang="zh-CN" altLang="en-US" sz="1800" dirty="0"/>
              <a:t>19:	c3                retq </a:t>
            </a:r>
            <a:endParaRPr lang="en-US" altLang="zh-CN" sz="1800" dirty="0"/>
          </a:p>
        </p:txBody>
      </p:sp>
      <p:sp>
        <p:nvSpPr>
          <p:cNvPr id="43" name="文本框 42"/>
          <p:cNvSpPr txBox="1"/>
          <p:nvPr/>
        </p:nvSpPr>
        <p:spPr>
          <a:xfrm>
            <a:off x="381289" y="1340777"/>
            <a:ext cx="234372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test.c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int add(int i,int j) {</a:t>
            </a:r>
            <a:endParaRPr lang="en-US" altLang="zh-CN" sz="2000" dirty="0"/>
          </a:p>
          <a:p>
            <a:r>
              <a:rPr lang="en-US" altLang="zh-CN" sz="2000" dirty="0"/>
              <a:t>   </a:t>
            </a:r>
            <a:r>
              <a:rPr lang="zh-CN" altLang="en-US" sz="2000" dirty="0"/>
              <a:t>int x=i+j;</a:t>
            </a:r>
            <a:endParaRPr lang="en-US" altLang="zh-CN" sz="2000" dirty="0"/>
          </a:p>
          <a:p>
            <a:r>
              <a:rPr lang="en-US" altLang="zh-CN" sz="2000" dirty="0"/>
              <a:t>   </a:t>
            </a:r>
            <a:r>
              <a:rPr lang="zh-CN" altLang="en-US" sz="2000" dirty="0"/>
              <a:t>return x;</a:t>
            </a:r>
            <a:endParaRPr lang="en-US" altLang="zh-CN" sz="2000" dirty="0"/>
          </a:p>
          <a:p>
            <a:r>
              <a:rPr lang="zh-CN" altLang="en-US" sz="2000" dirty="0"/>
              <a:t>}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152400" y="3718663"/>
            <a:ext cx="3253508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#gcc  -c  -g  </a:t>
            </a:r>
            <a:r>
              <a:rPr lang="en-US" altLang="zh-CN" sz="2000" dirty="0" err="1"/>
              <a:t>test.c</a:t>
            </a:r>
            <a:r>
              <a:rPr lang="en-US" altLang="zh-CN" sz="2000" dirty="0"/>
              <a:t>  -o  </a:t>
            </a:r>
            <a:r>
              <a:rPr lang="en-US" altLang="zh-CN" sz="2000" dirty="0" err="1"/>
              <a:t>test.o</a:t>
            </a:r>
            <a:endParaRPr lang="en-US" altLang="zh-CN" sz="2000" dirty="0"/>
          </a:p>
          <a:p>
            <a:r>
              <a:rPr lang="en-US" altLang="zh-CN" sz="2000" dirty="0"/>
              <a:t>#objdump -d -S  </a:t>
            </a:r>
            <a:r>
              <a:rPr lang="en-US" altLang="zh-CN" sz="2000" dirty="0" err="1"/>
              <a:t>test.o</a:t>
            </a:r>
            <a:endParaRPr lang="zh-CN" altLang="en-US" sz="2000" dirty="0"/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252095" y="4869180"/>
            <a:ext cx="275844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目标文件中存储代码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52400" y="6274779"/>
            <a:ext cx="83473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Q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：参数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</a:rPr>
              <a:t>i,j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，局部变量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x 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的地址，在指令中是否明确？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16205"/>
            <a:ext cx="8716962" cy="782638"/>
          </a:xfrm>
        </p:spPr>
        <p:txBody>
          <a:bodyPr/>
          <a:lstStyle/>
          <a:p>
            <a:pPr algn="l" defTabSz="914400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可重定位目标文件格式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1460" y="1268730"/>
            <a:ext cx="5337810" cy="545147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5000"/>
              </a:spcBef>
              <a:buFontTx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altLang="zh-CN" sz="2000" dirty="0">
                <a:latin typeface="微软雅黑" panose="020B0503020204020204" charset="-122"/>
                <a:ea typeface="微软雅黑" panose="020B0503020204020204" charset="-122"/>
              </a:rPr>
              <a:t>ELF </a:t>
            </a:r>
            <a:r>
              <a:rPr lang="zh-CN" altLang="en-GB" sz="2000" dirty="0">
                <a:latin typeface="微软雅黑" panose="020B0503020204020204" charset="-122"/>
                <a:ea typeface="微软雅黑" panose="020B0503020204020204" charset="-122"/>
              </a:rPr>
              <a:t>头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  <a:buFont typeface="Wingdings" panose="05000000000000000000" pitchFamily="2" charset="2"/>
              <a:buChar char="ü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定义了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ELF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魔数、版本、小端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大端、操作系统平台、目标文件的类型、机器结构类型、节头表的起始位置和长度等</a:t>
            </a:r>
          </a:p>
          <a:p>
            <a:pPr>
              <a:lnSpc>
                <a:spcPct val="100000"/>
              </a:lnSpc>
              <a:spcBef>
                <a:spcPct val="25000"/>
              </a:spcBef>
              <a:buFontTx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altLang="zh-CN" sz="2000" dirty="0">
                <a:latin typeface="微软雅黑" panose="020B0503020204020204" charset="-122"/>
                <a:ea typeface="微软雅黑" panose="020B0503020204020204" charset="-122"/>
              </a:rPr>
              <a:t>.text </a:t>
            </a:r>
            <a:r>
              <a:rPr lang="zh-CN" altLang="en-GB" sz="2000" dirty="0">
                <a:latin typeface="微软雅黑" panose="020B0503020204020204" charset="-122"/>
                <a:ea typeface="微软雅黑" panose="020B0503020204020204" charset="-122"/>
              </a:rPr>
              <a:t>节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  <a:buFont typeface="Wingdings" panose="05000000000000000000" pitchFamily="2" charset="2"/>
              <a:buChar char="ü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GB" sz="2000" dirty="0">
                <a:latin typeface="微软雅黑" panose="020B0503020204020204" charset="-122"/>
                <a:ea typeface="微软雅黑" panose="020B0503020204020204" charset="-122"/>
              </a:rPr>
              <a:t>编译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汇编</a:t>
            </a:r>
            <a:r>
              <a:rPr lang="zh-CN" altLang="en-GB" sz="2000" dirty="0">
                <a:latin typeface="微软雅黑" panose="020B0503020204020204" charset="-122"/>
                <a:ea typeface="微软雅黑" panose="020B0503020204020204" charset="-122"/>
              </a:rPr>
              <a:t>后的代码部分</a:t>
            </a:r>
          </a:p>
          <a:p>
            <a:pPr>
              <a:lnSpc>
                <a:spcPct val="100000"/>
              </a:lnSpc>
              <a:spcBef>
                <a:spcPct val="25000"/>
              </a:spcBef>
              <a:buFontTx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altLang="zh-CN" sz="2000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GB" altLang="zh-CN" sz="2000" dirty="0" err="1">
                <a:latin typeface="微软雅黑" panose="020B0503020204020204" charset="-122"/>
                <a:ea typeface="微软雅黑" panose="020B0503020204020204" charset="-122"/>
              </a:rPr>
              <a:t>rodata</a:t>
            </a:r>
            <a:r>
              <a:rPr lang="en-GB" altLang="zh-CN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GB" sz="2000" dirty="0">
                <a:latin typeface="微软雅黑" panose="020B0503020204020204" charset="-122"/>
                <a:ea typeface="微软雅黑" panose="020B0503020204020204" charset="-122"/>
              </a:rPr>
              <a:t>节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  <a:buFont typeface="Wingdings" panose="05000000000000000000" pitchFamily="2" charset="2"/>
              <a:buChar char="ü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GB" sz="2000" dirty="0">
                <a:latin typeface="微软雅黑" panose="020B0503020204020204" charset="-122"/>
                <a:ea typeface="微软雅黑" panose="020B0503020204020204" charset="-122"/>
              </a:rPr>
              <a:t>只读数据，如 </a:t>
            </a:r>
            <a:r>
              <a:rPr lang="en-GB" altLang="zh-CN" sz="2000" dirty="0" err="1">
                <a:latin typeface="微软雅黑" panose="020B0503020204020204" charset="-122"/>
                <a:ea typeface="微软雅黑" panose="020B0503020204020204" charset="-122"/>
                <a:hlinkClick r:id="" action="ppaction://hlinkshowjump?jump=nextslide"/>
              </a:rPr>
              <a:t>printf</a:t>
            </a:r>
            <a:r>
              <a:rPr lang="en-GB" altLang="zh-CN" sz="2000" dirty="0">
                <a:latin typeface="微软雅黑" panose="020B0503020204020204" charset="-122"/>
                <a:ea typeface="微软雅黑" panose="020B0503020204020204" charset="-122"/>
                <a:hlinkClick r:id="" action="ppaction://hlinkshowjump?jump=nextslide"/>
              </a:rPr>
              <a:t> </a:t>
            </a:r>
            <a:r>
              <a:rPr lang="zh-CN" altLang="en-GB" sz="2000" dirty="0">
                <a:latin typeface="微软雅黑" panose="020B0503020204020204" charset="-122"/>
                <a:ea typeface="微软雅黑" panose="020B0503020204020204" charset="-122"/>
                <a:hlinkClick r:id="" action="ppaction://hlinkshowjump?jump=nextslide"/>
              </a:rPr>
              <a:t>格式串</a:t>
            </a:r>
            <a:r>
              <a:rPr lang="zh-CN" altLang="en-GB" sz="20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GB" altLang="zh-CN" sz="2000" dirty="0">
                <a:latin typeface="微软雅黑" panose="020B0503020204020204" charset="-122"/>
                <a:ea typeface="微软雅黑" panose="020B0503020204020204" charset="-122"/>
                <a:hlinkClick r:id="" action="ppaction://noaction"/>
              </a:rPr>
              <a:t>switch </a:t>
            </a:r>
            <a:r>
              <a:rPr lang="zh-CN" altLang="en-GB" sz="2000" dirty="0">
                <a:latin typeface="微软雅黑" panose="020B0503020204020204" charset="-122"/>
                <a:ea typeface="微软雅黑" panose="020B0503020204020204" charset="-122"/>
                <a:hlinkClick r:id="" action="ppaction://noaction"/>
              </a:rPr>
              <a:t>跳转表</a:t>
            </a:r>
            <a:r>
              <a:rPr lang="zh-CN" altLang="en-GB" sz="2000" dirty="0">
                <a:latin typeface="微软雅黑" panose="020B0503020204020204" charset="-122"/>
                <a:ea typeface="微软雅黑" panose="020B0503020204020204" charset="-122"/>
              </a:rPr>
              <a:t>等</a:t>
            </a:r>
          </a:p>
          <a:p>
            <a:pPr>
              <a:lnSpc>
                <a:spcPct val="100000"/>
              </a:lnSpc>
              <a:spcBef>
                <a:spcPct val="25000"/>
              </a:spcBef>
              <a:buFontTx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altLang="zh-CN" sz="2000" dirty="0">
                <a:latin typeface="微软雅黑" panose="020B0503020204020204" charset="-122"/>
                <a:ea typeface="微软雅黑" panose="020B0503020204020204" charset="-122"/>
              </a:rPr>
              <a:t>.data </a:t>
            </a:r>
            <a:r>
              <a:rPr lang="zh-CN" altLang="en-GB" sz="2000" dirty="0">
                <a:latin typeface="微软雅黑" panose="020B0503020204020204" charset="-122"/>
                <a:ea typeface="微软雅黑" panose="020B0503020204020204" charset="-122"/>
              </a:rPr>
              <a:t>节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  <a:buFont typeface="Wingdings" panose="05000000000000000000" pitchFamily="2" charset="2"/>
              <a:buChar char="ü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GB" sz="2000" dirty="0">
                <a:latin typeface="微软雅黑" panose="020B0503020204020204" charset="-122"/>
                <a:ea typeface="微软雅黑" panose="020B0503020204020204" charset="-122"/>
              </a:rPr>
              <a:t>已初始化的全局变量</a:t>
            </a:r>
          </a:p>
          <a:p>
            <a:pPr>
              <a:lnSpc>
                <a:spcPct val="100000"/>
              </a:lnSpc>
              <a:spcBef>
                <a:spcPct val="25000"/>
              </a:spcBef>
              <a:buFontTx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altLang="zh-CN" sz="2000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GB" altLang="zh-CN" sz="2000" dirty="0" err="1">
                <a:latin typeface="微软雅黑" panose="020B0503020204020204" charset="-122"/>
                <a:ea typeface="微软雅黑" panose="020B0503020204020204" charset="-122"/>
              </a:rPr>
              <a:t>bss</a:t>
            </a:r>
            <a:r>
              <a:rPr lang="en-GB" altLang="zh-CN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GB" sz="2000" dirty="0">
                <a:latin typeface="微软雅黑" panose="020B0503020204020204" charset="-122"/>
                <a:ea typeface="微软雅黑" panose="020B0503020204020204" charset="-122"/>
              </a:rPr>
              <a:t>节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  <a:buFont typeface="Wingdings" panose="05000000000000000000" pitchFamily="2" charset="2"/>
              <a:buChar char="ü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GB" sz="2000" dirty="0">
                <a:latin typeface="微软雅黑" panose="020B0503020204020204" charset="-122"/>
                <a:ea typeface="微软雅黑" panose="020B0503020204020204" charset="-122"/>
              </a:rPr>
              <a:t>未初始化全局变量，仅是占位符，不占据任何实际磁盘空间。区分初始化和非初始化是为了空间效率</a:t>
            </a:r>
            <a:endParaRPr lang="en-GB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9700" name="Group 19"/>
          <p:cNvGrpSpPr/>
          <p:nvPr/>
        </p:nvGrpSpPr>
        <p:grpSpPr bwMode="auto">
          <a:xfrm>
            <a:off x="5720080" y="1170940"/>
            <a:ext cx="2710815" cy="5479415"/>
            <a:chOff x="3693" y="912"/>
            <a:chExt cx="2053" cy="3104"/>
          </a:xfrm>
        </p:grpSpPr>
        <p:sp>
          <p:nvSpPr>
            <p:cNvPr id="14339" name="Rectangle 3"/>
            <p:cNvSpPr>
              <a:spLocks noChangeArrowheads="1"/>
            </p:cNvSpPr>
            <p:nvPr/>
          </p:nvSpPr>
          <p:spPr bwMode="auto">
            <a:xfrm>
              <a:off x="3696" y="1008"/>
              <a:ext cx="1872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  <a:defRPr/>
              </a:pPr>
              <a:r>
                <a:rPr lang="en-GB" altLang="zh-CN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ELF </a:t>
              </a:r>
              <a:r>
                <a:rPr lang="zh-CN" altLang="en-GB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头</a:t>
              </a:r>
            </a:p>
          </p:txBody>
        </p:sp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3696" y="1236"/>
              <a:ext cx="1872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defRPr/>
              </a:pPr>
              <a:r>
                <a:rPr lang="en-GB" altLang="zh-CN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.text </a:t>
              </a:r>
              <a:r>
                <a:rPr lang="zh-CN" altLang="en-GB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节</a:t>
              </a:r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3696" y="1476"/>
              <a:ext cx="1872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defRPr/>
              </a:pPr>
              <a:r>
                <a:rPr lang="en-GB" altLang="zh-CN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.rodata </a:t>
              </a:r>
              <a:r>
                <a:rPr lang="zh-CN" altLang="en-GB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节</a:t>
              </a:r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3696" y="1956"/>
              <a:ext cx="1872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defRPr/>
              </a:pPr>
              <a:r>
                <a:rPr lang="en-GB" altLang="zh-CN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.bss </a:t>
              </a:r>
              <a:r>
                <a:rPr lang="zh-CN" altLang="en-GB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节</a:t>
              </a:r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3696" y="2196"/>
              <a:ext cx="1872" cy="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defRPr/>
              </a:pPr>
              <a:r>
                <a:rPr lang="en-GB" altLang="zh-CN" sz="1600" b="1" dirty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</a:t>
              </a:r>
              <a:r>
                <a:rPr lang="en-GB" altLang="zh-CN" sz="1600" b="1" dirty="0" err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symtab</a:t>
              </a:r>
              <a:r>
                <a:rPr lang="en-GB" altLang="zh-CN" sz="1600" b="1" dirty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 </a:t>
              </a:r>
              <a:r>
                <a:rPr lang="zh-CN" altLang="en-GB" sz="1600" b="1" dirty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节</a:t>
              </a:r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3696" y="2436"/>
              <a:ext cx="1872" cy="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defRPr/>
              </a:pPr>
              <a:r>
                <a:rPr lang="en-GB" altLang="zh-CN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.rel.txt </a:t>
              </a:r>
              <a:r>
                <a:rPr lang="zh-CN" altLang="en-GB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节</a:t>
              </a:r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3696" y="2676"/>
              <a:ext cx="1872" cy="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defRPr/>
              </a:pPr>
              <a:r>
                <a:rPr lang="en-GB" altLang="zh-CN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.rel.data </a:t>
              </a:r>
              <a:r>
                <a:rPr lang="zh-CN" altLang="en-GB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节</a:t>
              </a: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3696" y="2916"/>
              <a:ext cx="1872" cy="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defRPr/>
              </a:pPr>
              <a:r>
                <a:rPr lang="en-GB" altLang="zh-CN" sz="1600" b="1">
                  <a:latin typeface="Courier New" panose="02070309020205020404" pitchFamily="49" charset="0"/>
                  <a:ea typeface="msgothic"/>
                  <a:cs typeface="msgothic"/>
                </a:rPr>
                <a:t>.</a:t>
              </a:r>
              <a:r>
                <a:rPr lang="en-GB" altLang="zh-CN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debug </a:t>
              </a:r>
              <a:r>
                <a:rPr lang="zh-CN" altLang="en-GB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节</a:t>
              </a:r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3695" y="3632"/>
              <a:ext cx="1872" cy="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  <a:defRPr/>
              </a:pPr>
              <a:r>
                <a:rPr lang="en-GB" altLang="zh-CN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Section header table</a:t>
              </a:r>
            </a:p>
            <a:p>
              <a:pPr algn="ctr">
                <a:lnSpc>
                  <a:spcPct val="98000"/>
                </a:lnSpc>
                <a:defRPr/>
              </a:pPr>
              <a:r>
                <a:rPr lang="zh-CN" altLang="en-GB" sz="1600" b="1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（节头表</a:t>
              </a:r>
              <a:r>
                <a:rPr lang="zh-CN" altLang="en-GB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）</a:t>
              </a:r>
            </a:p>
          </p:txBody>
        </p:sp>
        <p:sp>
          <p:nvSpPr>
            <p:cNvPr id="29716" name="Text Box 13"/>
            <p:cNvSpPr txBox="1">
              <a:spLocks noChangeArrowheads="1"/>
            </p:cNvSpPr>
            <p:nvPr/>
          </p:nvSpPr>
          <p:spPr bwMode="auto">
            <a:xfrm>
              <a:off x="5568" y="912"/>
              <a:ext cx="178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1600">
                  <a:solidFill>
                    <a:srgbClr val="000066"/>
                  </a:solidFill>
                  <a:latin typeface="Calibri" panose="020F0502020204030204" charset="0"/>
                  <a:ea typeface="msgothic"/>
                  <a:cs typeface="msgothic"/>
                </a:rPr>
                <a:t>0</a:t>
              </a:r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3696" y="1716"/>
              <a:ext cx="1872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defRPr/>
              </a:pPr>
              <a:r>
                <a:rPr lang="en-GB" altLang="zh-CN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.data </a:t>
              </a:r>
              <a:r>
                <a:rPr lang="zh-CN" altLang="en-GB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节</a:t>
              </a:r>
            </a:p>
          </p:txBody>
        </p:sp>
        <p:sp>
          <p:nvSpPr>
            <p:cNvPr id="29718" name="Rectangle 11"/>
            <p:cNvSpPr>
              <a:spLocks noChangeArrowheads="1"/>
            </p:cNvSpPr>
            <p:nvPr/>
          </p:nvSpPr>
          <p:spPr bwMode="auto">
            <a:xfrm>
              <a:off x="3693" y="3155"/>
              <a:ext cx="1872" cy="240"/>
            </a:xfrm>
            <a:prstGeom prst="rect">
              <a:avLst/>
            </a:prstGeom>
            <a:solidFill>
              <a:srgbClr val="D6D6F5">
                <a:alpha val="18823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.strtab </a:t>
              </a:r>
              <a:r>
                <a:rPr lang="zh-CN" altLang="en-GB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节</a:t>
              </a:r>
            </a:p>
          </p:txBody>
        </p:sp>
        <p:sp>
          <p:nvSpPr>
            <p:cNvPr id="29719" name="Rectangle 11"/>
            <p:cNvSpPr>
              <a:spLocks noChangeArrowheads="1"/>
            </p:cNvSpPr>
            <p:nvPr/>
          </p:nvSpPr>
          <p:spPr bwMode="auto">
            <a:xfrm>
              <a:off x="3697" y="3387"/>
              <a:ext cx="1872" cy="240"/>
            </a:xfrm>
            <a:prstGeom prst="rect">
              <a:avLst/>
            </a:prstGeom>
            <a:solidFill>
              <a:srgbClr val="D6D6F5">
                <a:alpha val="18823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.line </a:t>
              </a:r>
              <a:r>
                <a:rPr lang="zh-CN" altLang="en-GB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节</a:t>
              </a:r>
            </a:p>
          </p:txBody>
        </p:sp>
      </p:grp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4362450" y="4600575"/>
            <a:ext cx="8461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hlinkClick r:id="rId3" action="ppaction://hlinksldjump"/>
              </a:rPr>
              <a:t>SKIP</a:t>
            </a:r>
            <a:endParaRPr lang="zh-CN" altLang="en-US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执行视图—可执行文件</a:t>
            </a:r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4585"/>
            <a:ext cx="8229600" cy="1659255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zh-CN" altLang="en-US" sz="1800">
                <a:ea typeface="微软雅黑" panose="020B0503020204020204" charset="-122"/>
              </a:rPr>
              <a:t>包含代码、数据（已初始化</a:t>
            </a:r>
            <a:r>
              <a:rPr lang="en-US" altLang="zh-CN" sz="1800">
                <a:ea typeface="微软雅黑" panose="020B0503020204020204" charset="-122"/>
              </a:rPr>
              <a:t>.data</a:t>
            </a:r>
            <a:r>
              <a:rPr lang="zh-CN" altLang="en-US" sz="1800">
                <a:ea typeface="微软雅黑" panose="020B0503020204020204" charset="-122"/>
              </a:rPr>
              <a:t>和未初始化</a:t>
            </a:r>
            <a:r>
              <a:rPr lang="en-US" altLang="zh-CN" sz="1800">
                <a:ea typeface="微软雅黑" panose="020B0503020204020204" charset="-122"/>
              </a:rPr>
              <a:t>.bss</a:t>
            </a:r>
            <a:r>
              <a:rPr lang="zh-CN" altLang="en-US" sz="1800">
                <a:ea typeface="微软雅黑" panose="020B0503020204020204" charset="-122"/>
              </a:rPr>
              <a:t>）</a:t>
            </a:r>
          </a:p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zh-CN" altLang="en-US" sz="1800">
                <a:ea typeface="微软雅黑" panose="020B0503020204020204" charset="-122"/>
              </a:rPr>
              <a:t>定义的所有变量和函数</a:t>
            </a:r>
            <a:r>
              <a:rPr lang="zh-CN" altLang="en-US" sz="1800">
                <a:solidFill>
                  <a:srgbClr val="FF0000"/>
                </a:solidFill>
                <a:ea typeface="微软雅黑" panose="020B0503020204020204" charset="-122"/>
              </a:rPr>
              <a:t>已有确定地址</a:t>
            </a:r>
            <a:r>
              <a:rPr lang="zh-CN" altLang="en-US" sz="1800">
                <a:ea typeface="微软雅黑" panose="020B0503020204020204" charset="-122"/>
              </a:rPr>
              <a:t>（虚拟地址空间中的地址）</a:t>
            </a:r>
          </a:p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zh-CN" altLang="en-US" sz="1800">
                <a:ea typeface="微软雅黑" panose="020B0503020204020204" charset="-122"/>
              </a:rPr>
              <a:t>符号引用处</a:t>
            </a:r>
            <a:r>
              <a:rPr lang="zh-CN" altLang="en-US" sz="1800">
                <a:solidFill>
                  <a:srgbClr val="FF0000"/>
                </a:solidFill>
                <a:ea typeface="微软雅黑" panose="020B0503020204020204" charset="-122"/>
              </a:rPr>
              <a:t>已被重定位</a:t>
            </a:r>
            <a:r>
              <a:rPr lang="zh-CN" altLang="en-US" sz="1800">
                <a:ea typeface="微软雅黑" panose="020B0503020204020204" charset="-122"/>
              </a:rPr>
              <a:t>，以指向所引用的定义符号</a:t>
            </a:r>
          </a:p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zh-CN" altLang="en-US" sz="1800">
                <a:ea typeface="微软雅黑" panose="020B0503020204020204" charset="-122"/>
              </a:rPr>
              <a:t>没有文件扩展名或默认为</a:t>
            </a:r>
            <a:r>
              <a:rPr lang="en-US" altLang="zh-CN" sz="1800">
                <a:ea typeface="微软雅黑" panose="020B0503020204020204" charset="-122"/>
              </a:rPr>
              <a:t>a.out</a:t>
            </a:r>
            <a:r>
              <a:rPr lang="zh-CN" altLang="en-US" sz="1800">
                <a:ea typeface="微软雅黑" panose="020B0503020204020204" charset="-122"/>
              </a:rPr>
              <a:t>（相当于</a:t>
            </a:r>
            <a:r>
              <a:rPr lang="en-US" altLang="zh-CN" sz="1800">
                <a:ea typeface="微软雅黑" panose="020B0503020204020204" charset="-122"/>
              </a:rPr>
              <a:t>Windows</a:t>
            </a:r>
            <a:r>
              <a:rPr lang="zh-CN" altLang="en-US" sz="1800">
                <a:ea typeface="微软雅黑" panose="020B0503020204020204" charset="-122"/>
              </a:rPr>
              <a:t>中的 </a:t>
            </a:r>
            <a:r>
              <a:rPr lang="en-US" altLang="zh-CN" sz="1800">
                <a:ea typeface="微软雅黑" panose="020B0503020204020204" charset="-122"/>
              </a:rPr>
              <a:t>.exe</a:t>
            </a:r>
            <a:r>
              <a:rPr lang="zh-CN" altLang="en-US" sz="1800">
                <a:ea typeface="微软雅黑" panose="020B0503020204020204" charset="-122"/>
              </a:rPr>
              <a:t>文件）</a:t>
            </a:r>
          </a:p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zh-CN" altLang="en-US" sz="1800">
                <a:ea typeface="微软雅黑" panose="020B0503020204020204" charset="-122"/>
              </a:rPr>
              <a:t>可被</a:t>
            </a:r>
            <a:r>
              <a:rPr lang="en-US" altLang="zh-CN" sz="1800">
                <a:ea typeface="微软雅黑" panose="020B0503020204020204" charset="-122"/>
              </a:rPr>
              <a:t>CPU</a:t>
            </a:r>
            <a:r>
              <a:rPr lang="zh-CN" altLang="en-US" sz="1800">
                <a:solidFill>
                  <a:srgbClr val="FF0000"/>
                </a:solidFill>
                <a:ea typeface="微软雅黑" panose="020B0503020204020204" charset="-122"/>
              </a:rPr>
              <a:t>直接执行</a:t>
            </a:r>
            <a:r>
              <a:rPr lang="zh-CN" altLang="en-US" sz="1800">
                <a:ea typeface="微软雅黑" panose="020B0503020204020204" charset="-122"/>
              </a:rPr>
              <a:t>，指令地址和指令给出的操作数地址都是</a:t>
            </a:r>
            <a:r>
              <a:rPr lang="zh-CN" altLang="en-US" sz="1800">
                <a:solidFill>
                  <a:srgbClr val="FF0000"/>
                </a:solidFill>
                <a:ea typeface="微软雅黑" panose="020B0503020204020204" charset="-122"/>
              </a:rPr>
              <a:t>虚拟地址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57225" y="2800985"/>
            <a:ext cx="8415655" cy="3878580"/>
            <a:chOff x="1035" y="4637"/>
            <a:chExt cx="13253" cy="6108"/>
          </a:xfrm>
        </p:grpSpPr>
        <p:sp>
          <p:nvSpPr>
            <p:cNvPr id="796676" name="Text Box 4"/>
            <p:cNvSpPr txBox="1">
              <a:spLocks noChangeArrowheads="1"/>
            </p:cNvSpPr>
            <p:nvPr/>
          </p:nvSpPr>
          <p:spPr bwMode="auto">
            <a:xfrm>
              <a:off x="6578" y="8475"/>
              <a:ext cx="7710" cy="1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latin typeface="微软雅黑" panose="020B0503020204020204" charset="-122"/>
                  <a:ea typeface="微软雅黑" panose="020B0503020204020204" charset="-122"/>
                </a:rPr>
                <a:t>为了能执行，还需将</a:t>
              </a:r>
              <a:r>
                <a:rPr lang="zh-CN" altLang="en-US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具相同访问属性</a:t>
              </a:r>
              <a:r>
                <a:rPr lang="zh-CN" altLang="en-US" sz="1800">
                  <a:latin typeface="微软雅黑" panose="020B0503020204020204" charset="-122"/>
                  <a:ea typeface="微软雅黑" panose="020B0503020204020204" charset="-122"/>
                </a:rPr>
                <a:t>的节合并成</a:t>
              </a:r>
              <a:r>
                <a:rPr lang="zh-CN" altLang="en-US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段（</a:t>
              </a:r>
              <a:r>
                <a:rPr lang="en-US" altLang="zh-CN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Segment</a:t>
              </a:r>
              <a:r>
                <a:rPr lang="zh-CN" altLang="en-US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）</a:t>
              </a:r>
              <a:r>
                <a:rPr lang="zh-CN" altLang="en-US" sz="1800">
                  <a:latin typeface="微软雅黑" panose="020B0503020204020204" charset="-122"/>
                  <a:ea typeface="微软雅黑" panose="020B0503020204020204" charset="-122"/>
                </a:rPr>
                <a:t>，并说明每个段的属性，如：在可执行文件中的位移、大小、在虚拟空间中的位置、对齐方式、访问属性等</a:t>
              </a:r>
            </a:p>
          </p:txBody>
        </p:sp>
        <p:grpSp>
          <p:nvGrpSpPr>
            <p:cNvPr id="796677" name="Group 5"/>
            <p:cNvGrpSpPr/>
            <p:nvPr/>
          </p:nvGrpSpPr>
          <p:grpSpPr bwMode="auto">
            <a:xfrm>
              <a:off x="1035" y="4637"/>
              <a:ext cx="11359" cy="6109"/>
              <a:chOff x="161" y="1675"/>
              <a:chExt cx="4795" cy="2639"/>
            </a:xfrm>
          </p:grpSpPr>
          <p:sp>
            <p:nvSpPr>
              <p:cNvPr id="39943" name="Rectangle 6"/>
              <p:cNvSpPr>
                <a:spLocks noChangeArrowheads="1"/>
              </p:cNvSpPr>
              <p:nvPr/>
            </p:nvSpPr>
            <p:spPr bwMode="auto">
              <a:xfrm>
                <a:off x="161" y="1748"/>
                <a:ext cx="2262" cy="2566"/>
              </a:xfrm>
              <a:prstGeom prst="rect">
                <a:avLst/>
              </a:prstGeom>
              <a:solidFill>
                <a:srgbClr val="DBF2DA"/>
              </a:solidFill>
              <a:ln w="3175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微软雅黑" panose="020B0503020204020204" charset="-122"/>
                    <a:ea typeface="微软雅黑" panose="020B0503020204020204" charset="-122"/>
                    <a:cs typeface="Courier New" panose="02070309020205020404" pitchFamily="49" charset="0"/>
                  </a:rPr>
                  <a:t>int x=100; </a:t>
                </a:r>
              </a:p>
              <a:p>
                <a:pPr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微软雅黑" panose="020B0503020204020204" charset="-122"/>
                    <a:ea typeface="微软雅黑" panose="020B0503020204020204" charset="-122"/>
                    <a:cs typeface="Courier New" panose="02070309020205020404" pitchFamily="49" charset="0"/>
                  </a:rPr>
                  <a:t>int y;</a:t>
                </a:r>
              </a:p>
              <a:p>
                <a:pPr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微软雅黑" panose="020B0503020204020204" charset="-122"/>
                    <a:ea typeface="微软雅黑" panose="020B0503020204020204" charset="-122"/>
                    <a:cs typeface="Courier New" panose="02070309020205020404" pitchFamily="49" charset="0"/>
                  </a:rPr>
                  <a:t>void prn(int n)</a:t>
                </a:r>
              </a:p>
              <a:p>
                <a:pPr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微软雅黑" panose="020B0503020204020204" charset="-122"/>
                    <a:ea typeface="微软雅黑" panose="020B0503020204020204" charset="-122"/>
                    <a:cs typeface="Courier New" panose="02070309020205020404" pitchFamily="49" charset="0"/>
                  </a:rPr>
                  <a:t>{</a:t>
                </a:r>
              </a:p>
              <a:p>
                <a:pPr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微软雅黑" panose="020B0503020204020204" charset="-122"/>
                    <a:ea typeface="微软雅黑" panose="020B0503020204020204" charset="-122"/>
                    <a:cs typeface="Courier New" panose="02070309020205020404" pitchFamily="49" charset="0"/>
                  </a:rPr>
                  <a:t>   </a:t>
                </a:r>
                <a:r>
                  <a:rPr lang="en-US" altLang="zh-CN" sz="1800">
                    <a:solidFill>
                      <a:srgbClr val="990033"/>
                    </a:solidFill>
                    <a:latin typeface="微软雅黑" panose="020B0503020204020204" charset="-122"/>
                    <a:ea typeface="微软雅黑" panose="020B0503020204020204" charset="-122"/>
                    <a:cs typeface="Courier New" panose="02070309020205020404" pitchFamily="49" charset="0"/>
                  </a:rPr>
                  <a:t>printf(“%d\n”,n);</a:t>
                </a:r>
              </a:p>
              <a:p>
                <a:pPr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微软雅黑" panose="020B0503020204020204" charset="-122"/>
                    <a:ea typeface="微软雅黑" panose="020B0503020204020204" charset="-122"/>
                    <a:cs typeface="Courier New" panose="02070309020205020404" pitchFamily="49" charset="0"/>
                  </a:rPr>
                  <a:t>}</a:t>
                </a:r>
              </a:p>
              <a:p>
                <a:pPr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sz="1800">
                  <a:latin typeface="微软雅黑" panose="020B0503020204020204" charset="-122"/>
                  <a:ea typeface="微软雅黑" panose="020B0503020204020204" charset="-122"/>
                  <a:cs typeface="Courier New" panose="02070309020205020404" pitchFamily="49" charset="0"/>
                </a:endParaRPr>
              </a:p>
              <a:p>
                <a:pPr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微软雅黑" panose="020B0503020204020204" charset="-122"/>
                    <a:ea typeface="微软雅黑" panose="020B0503020204020204" charset="-122"/>
                    <a:cs typeface="Courier New" panose="02070309020205020404" pitchFamily="49" charset="0"/>
                  </a:rPr>
                  <a:t>void main( )</a:t>
                </a:r>
              </a:p>
              <a:p>
                <a:pPr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微软雅黑" panose="020B0503020204020204" charset="-122"/>
                    <a:ea typeface="微软雅黑" panose="020B0503020204020204" charset="-122"/>
                    <a:cs typeface="Courier New" panose="02070309020205020404" pitchFamily="49" charset="0"/>
                  </a:rPr>
                  <a:t>{</a:t>
                </a:r>
              </a:p>
              <a:p>
                <a:pPr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微软雅黑" panose="020B0503020204020204" charset="-122"/>
                    <a:ea typeface="微软雅黑" panose="020B0503020204020204" charset="-122"/>
                    <a:cs typeface="Courier New" panose="02070309020205020404" pitchFamily="49" charset="0"/>
                  </a:rPr>
                  <a:t>    </a:t>
                </a:r>
                <a:r>
                  <a:rPr lang="en-US" altLang="zh-CN" sz="1800">
                    <a:solidFill>
                      <a:srgbClr val="990033"/>
                    </a:solidFill>
                    <a:latin typeface="微软雅黑" panose="020B0503020204020204" charset="-122"/>
                    <a:ea typeface="微软雅黑" panose="020B0503020204020204" charset="-122"/>
                    <a:cs typeface="Courier New" panose="02070309020205020404" pitchFamily="49" charset="0"/>
                  </a:rPr>
                  <a:t>static int a=1;</a:t>
                </a:r>
              </a:p>
              <a:p>
                <a:pPr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990033"/>
                    </a:solidFill>
                    <a:latin typeface="微软雅黑" panose="020B0503020204020204" charset="-122"/>
                    <a:ea typeface="微软雅黑" panose="020B0503020204020204" charset="-122"/>
                    <a:cs typeface="Courier New" panose="02070309020205020404" pitchFamily="49" charset="0"/>
                  </a:rPr>
                  <a:t>    static int b;</a:t>
                </a:r>
              </a:p>
              <a:p>
                <a:pPr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990033"/>
                    </a:solidFill>
                    <a:latin typeface="微软雅黑" panose="020B0503020204020204" charset="-122"/>
                    <a:ea typeface="微软雅黑" panose="020B0503020204020204" charset="-122"/>
                    <a:cs typeface="Courier New" panose="02070309020205020404" pitchFamily="49" charset="0"/>
                  </a:rPr>
                  <a:t>    int i=200,j;</a:t>
                </a:r>
              </a:p>
              <a:p>
                <a:pPr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990033"/>
                    </a:solidFill>
                    <a:latin typeface="微软雅黑" panose="020B0503020204020204" charset="-122"/>
                    <a:ea typeface="微软雅黑" panose="020B0503020204020204" charset="-122"/>
                    <a:cs typeface="Courier New" panose="02070309020205020404" pitchFamily="49" charset="0"/>
                  </a:rPr>
                  <a:t>    prn(x+a+i);</a:t>
                </a:r>
              </a:p>
              <a:p>
                <a:pPr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微软雅黑" panose="020B0503020204020204" charset="-122"/>
                    <a:ea typeface="微软雅黑" panose="020B0503020204020204" charset="-122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39944" name="Text Box 7"/>
              <p:cNvSpPr txBox="1">
                <a:spLocks noChangeArrowheads="1"/>
              </p:cNvSpPr>
              <p:nvPr/>
            </p:nvSpPr>
            <p:spPr bwMode="auto">
              <a:xfrm>
                <a:off x="3472" y="1675"/>
                <a:ext cx="1380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ELF</a:t>
                </a:r>
                <a:r>
                  <a:rPr lang="zh-CN" altLang="en-US" sz="180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的执行视图</a:t>
                </a:r>
              </a:p>
            </p:txBody>
          </p:sp>
          <p:sp>
            <p:nvSpPr>
              <p:cNvPr id="39945" name="Text Box 8"/>
              <p:cNvSpPr txBox="1">
                <a:spLocks noChangeArrowheads="1"/>
              </p:cNvSpPr>
              <p:nvPr/>
            </p:nvSpPr>
            <p:spPr bwMode="auto">
              <a:xfrm>
                <a:off x="3290" y="1923"/>
                <a:ext cx="1666" cy="690"/>
              </a:xfrm>
              <a:prstGeom prst="rect">
                <a:avLst/>
              </a:prstGeom>
              <a:solidFill>
                <a:srgbClr val="993366">
                  <a:alpha val="20000"/>
                </a:srgbClr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sz="200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微软雅黑" panose="020B0503020204020204" charset="-122"/>
                    <a:ea typeface="微软雅黑" panose="020B0503020204020204" charset="-122"/>
                  </a:rPr>
                  <a:t>.text</a:t>
                </a:r>
                <a:r>
                  <a:rPr lang="zh-CN" altLang="en-US" sz="2000">
                    <a:latin typeface="微软雅黑" panose="020B0503020204020204" charset="-122"/>
                    <a:ea typeface="微软雅黑" panose="020B0503020204020204" charset="-122"/>
                  </a:rPr>
                  <a:t>节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0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9946" name="Text Box 9"/>
              <p:cNvSpPr txBox="1">
                <a:spLocks noChangeArrowheads="1"/>
              </p:cNvSpPr>
              <p:nvPr/>
            </p:nvSpPr>
            <p:spPr bwMode="auto">
              <a:xfrm>
                <a:off x="3277" y="2615"/>
                <a:ext cx="1665" cy="481"/>
              </a:xfrm>
              <a:prstGeom prst="rect">
                <a:avLst/>
              </a:prstGeom>
              <a:solidFill>
                <a:srgbClr val="3333CC">
                  <a:alpha val="20000"/>
                </a:srgbClr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en-US" altLang="zh-CN" sz="100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微软雅黑" panose="020B0503020204020204" charset="-122"/>
                    <a:ea typeface="微软雅黑" panose="020B0503020204020204" charset="-122"/>
                  </a:rPr>
                  <a:t>.data</a:t>
                </a:r>
                <a:r>
                  <a:rPr lang="zh-CN" altLang="en-US" sz="2000">
                    <a:latin typeface="微软雅黑" panose="020B0503020204020204" charset="-122"/>
                    <a:ea typeface="微软雅黑" panose="020B0503020204020204" charset="-122"/>
                  </a:rPr>
                  <a:t>节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0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9947" name="Text Box 10"/>
              <p:cNvSpPr txBox="1">
                <a:spLocks noChangeArrowheads="1"/>
              </p:cNvSpPr>
              <p:nvPr/>
            </p:nvSpPr>
            <p:spPr bwMode="auto">
              <a:xfrm>
                <a:off x="3271" y="3068"/>
                <a:ext cx="1667" cy="271"/>
              </a:xfrm>
              <a:prstGeom prst="rect">
                <a:avLst/>
              </a:prstGeom>
              <a:solidFill>
                <a:srgbClr val="FFFF00">
                  <a:alpha val="21960"/>
                </a:srgbClr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latin typeface="微软雅黑" panose="020B0503020204020204" charset="-122"/>
                    <a:ea typeface="微软雅黑" panose="020B0503020204020204" charset="-122"/>
                  </a:rPr>
                  <a:t>.bss</a:t>
                </a:r>
                <a:r>
                  <a:rPr lang="zh-CN" altLang="en-US" sz="2000">
                    <a:latin typeface="微软雅黑" panose="020B0503020204020204" charset="-122"/>
                    <a:ea typeface="微软雅黑" panose="020B0503020204020204" charset="-122"/>
                  </a:rPr>
                  <a:t>节</a:t>
                </a:r>
              </a:p>
            </p:txBody>
          </p:sp>
          <p:sp>
            <p:nvSpPr>
              <p:cNvPr id="39948" name="Line 11"/>
              <p:cNvSpPr>
                <a:spLocks noChangeShapeType="1"/>
              </p:cNvSpPr>
              <p:nvPr/>
            </p:nvSpPr>
            <p:spPr bwMode="auto">
              <a:xfrm>
                <a:off x="982" y="1867"/>
                <a:ext cx="2302" cy="87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49" name="Line 12"/>
              <p:cNvSpPr>
                <a:spLocks noChangeShapeType="1"/>
              </p:cNvSpPr>
              <p:nvPr/>
            </p:nvSpPr>
            <p:spPr bwMode="auto">
              <a:xfrm flipV="1">
                <a:off x="1399" y="2891"/>
                <a:ext cx="1894" cy="5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0" name="Line 13"/>
              <p:cNvSpPr>
                <a:spLocks noChangeShapeType="1"/>
              </p:cNvSpPr>
              <p:nvPr/>
            </p:nvSpPr>
            <p:spPr bwMode="auto">
              <a:xfrm>
                <a:off x="606" y="2068"/>
                <a:ext cx="2696" cy="1079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1" name="Line 14"/>
              <p:cNvSpPr>
                <a:spLocks noChangeShapeType="1"/>
              </p:cNvSpPr>
              <p:nvPr/>
            </p:nvSpPr>
            <p:spPr bwMode="auto">
              <a:xfrm flipV="1">
                <a:off x="1210" y="3211"/>
                <a:ext cx="2047" cy="425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2" name="Line 15"/>
              <p:cNvSpPr>
                <a:spLocks noChangeShapeType="1"/>
              </p:cNvSpPr>
              <p:nvPr/>
            </p:nvSpPr>
            <p:spPr bwMode="auto">
              <a:xfrm flipV="1">
                <a:off x="1717" y="2241"/>
                <a:ext cx="1522" cy="320"/>
              </a:xfrm>
              <a:prstGeom prst="line">
                <a:avLst/>
              </a:prstGeom>
              <a:noFill/>
              <a:ln w="38100">
                <a:solidFill>
                  <a:srgbClr val="990033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3" name="Line 16"/>
              <p:cNvSpPr>
                <a:spLocks noChangeShapeType="1"/>
              </p:cNvSpPr>
              <p:nvPr/>
            </p:nvSpPr>
            <p:spPr bwMode="auto">
              <a:xfrm flipV="1">
                <a:off x="1215" y="2396"/>
                <a:ext cx="2039" cy="1446"/>
              </a:xfrm>
              <a:prstGeom prst="line">
                <a:avLst/>
              </a:prstGeom>
              <a:noFill/>
              <a:ln w="38100">
                <a:solidFill>
                  <a:srgbClr val="990033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96689" name="Text Box 17"/>
            <p:cNvSpPr txBox="1">
              <a:spLocks noChangeArrowheads="1"/>
            </p:cNvSpPr>
            <p:nvPr/>
          </p:nvSpPr>
          <p:spPr bwMode="auto">
            <a:xfrm>
              <a:off x="12570" y="5008"/>
              <a:ext cx="1465" cy="27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Ins="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ea typeface="微软雅黑" panose="020B0503020204020204" charset="-122"/>
                </a:rPr>
                <a:t>程序头表</a:t>
              </a:r>
              <a:r>
                <a:rPr lang="zh-CN" altLang="en-US" sz="1800">
                  <a:solidFill>
                    <a:schemeClr val="accent2"/>
                  </a:solidFill>
                  <a:ea typeface="微软雅黑" panose="020B0503020204020204" charset="-122"/>
                </a:rPr>
                <a:t>用来说明段信息，也称</a:t>
              </a:r>
              <a:r>
                <a:rPr lang="zh-CN" altLang="en-US" sz="1800">
                  <a:solidFill>
                    <a:srgbClr val="FF0000"/>
                  </a:solidFill>
                  <a:ea typeface="微软雅黑" panose="020B0503020204020204" charset="-122"/>
                </a:rPr>
                <a:t>段头表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9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可执行</a:t>
            </a: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文件格式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3041015" y="1262380"/>
            <a:ext cx="6061710" cy="4799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080483d4</a:t>
            </a:r>
            <a:r>
              <a:rPr lang="en-US" altLang="zh-CN" sz="1800" dirty="0"/>
              <a:t> &lt;add&gt;: </a:t>
            </a:r>
          </a:p>
          <a:p>
            <a:r>
              <a:rPr lang="zh-CN" altLang="en-US" sz="1800" dirty="0"/>
              <a:t>int add(int i,int j){   </a:t>
            </a:r>
            <a:endParaRPr lang="en-US" altLang="zh-CN" sz="1800" dirty="0"/>
          </a:p>
          <a:p>
            <a:r>
              <a:rPr lang="zh-CN" altLang="en-US" sz="1800" dirty="0"/>
              <a:t>0</a:t>
            </a:r>
            <a:r>
              <a:rPr lang="en-US" altLang="zh-CN" sz="1800" dirty="0"/>
              <a:t>80483d4</a:t>
            </a:r>
            <a:r>
              <a:rPr lang="zh-CN" altLang="en-US" sz="1800" dirty="0"/>
              <a:t>:	55                push   %rbp   </a:t>
            </a:r>
            <a:endParaRPr lang="en-US" altLang="zh-CN" sz="1800" dirty="0"/>
          </a:p>
          <a:p>
            <a:r>
              <a:rPr lang="zh-CN" altLang="en-US" sz="1800" dirty="0">
                <a:sym typeface="+mn-ea"/>
              </a:rPr>
              <a:t>0</a:t>
            </a:r>
            <a:r>
              <a:rPr lang="en-US" altLang="zh-CN" sz="1800" dirty="0">
                <a:sym typeface="+mn-ea"/>
              </a:rPr>
              <a:t>80483d5</a:t>
            </a:r>
            <a:r>
              <a:rPr lang="zh-CN" altLang="en-US" sz="1800" dirty="0"/>
              <a:t>:	48 89 e5      mov    %rsp,%rbp   </a:t>
            </a:r>
            <a:endParaRPr lang="en-US" altLang="zh-CN" sz="1800" dirty="0"/>
          </a:p>
          <a:p>
            <a:r>
              <a:rPr lang="zh-CN" altLang="en-US" sz="1800" dirty="0">
                <a:sym typeface="+mn-ea"/>
              </a:rPr>
              <a:t>0</a:t>
            </a:r>
            <a:r>
              <a:rPr lang="en-US" altLang="zh-CN" sz="1800" dirty="0">
                <a:sym typeface="+mn-ea"/>
              </a:rPr>
              <a:t>80483d8</a:t>
            </a:r>
            <a:r>
              <a:rPr lang="zh-CN" altLang="en-US" sz="1800" dirty="0"/>
              <a:t>:	89 7d ec      mov    %edi,</a:t>
            </a:r>
            <a:r>
              <a:rPr lang="zh-CN" altLang="en-US" sz="1800" dirty="0">
                <a:solidFill>
                  <a:srgbClr val="FF0000"/>
                </a:solidFill>
              </a:rPr>
              <a:t>-0x14(%rbp)</a:t>
            </a:r>
            <a:r>
              <a:rPr lang="zh-CN" altLang="en-US" sz="1800" dirty="0"/>
              <a:t>   </a:t>
            </a:r>
            <a:endParaRPr lang="en-US" altLang="zh-CN" sz="1800" dirty="0"/>
          </a:p>
          <a:p>
            <a:r>
              <a:rPr lang="zh-CN" altLang="en-US" sz="1800" dirty="0">
                <a:sym typeface="+mn-ea"/>
              </a:rPr>
              <a:t>0</a:t>
            </a:r>
            <a:r>
              <a:rPr lang="en-US" altLang="zh-CN" sz="1800" dirty="0">
                <a:sym typeface="+mn-ea"/>
              </a:rPr>
              <a:t>80483db</a:t>
            </a:r>
            <a:r>
              <a:rPr lang="zh-CN" altLang="en-US" sz="1800" dirty="0"/>
              <a:t>:	89 75 e8      mov    %esi,</a:t>
            </a:r>
            <a:r>
              <a:rPr lang="zh-CN" altLang="en-US" sz="1800" dirty="0">
                <a:solidFill>
                  <a:srgbClr val="FF0000"/>
                </a:solidFill>
              </a:rPr>
              <a:t>-0x18(%rbp)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zh-CN" altLang="en-US" sz="1800" dirty="0">
                <a:solidFill>
                  <a:srgbClr val="FF0000"/>
                </a:solidFill>
              </a:rPr>
              <a:t>      int x=i+j;   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zh-CN" altLang="en-US" sz="1800" dirty="0">
                <a:sym typeface="+mn-ea"/>
              </a:rPr>
              <a:t>0</a:t>
            </a:r>
            <a:r>
              <a:rPr lang="en-US" altLang="zh-CN" sz="1800" dirty="0">
                <a:sym typeface="+mn-ea"/>
              </a:rPr>
              <a:t>80483de</a:t>
            </a:r>
            <a:r>
              <a:rPr lang="zh-CN" altLang="en-US" sz="1800" dirty="0"/>
              <a:t>:	8b 55 ec      mov    -0x14(%rbp),%edx   </a:t>
            </a:r>
            <a:endParaRPr lang="en-US" altLang="zh-CN" sz="1800" dirty="0"/>
          </a:p>
          <a:p>
            <a:r>
              <a:rPr lang="zh-CN" altLang="en-US" sz="1800" dirty="0">
                <a:sym typeface="+mn-ea"/>
              </a:rPr>
              <a:t>0</a:t>
            </a:r>
            <a:r>
              <a:rPr lang="en-US" altLang="zh-CN" sz="1800" dirty="0">
                <a:sym typeface="+mn-ea"/>
              </a:rPr>
              <a:t>80483e1</a:t>
            </a:r>
            <a:r>
              <a:rPr lang="zh-CN" altLang="en-US" sz="1800" dirty="0"/>
              <a:t>:	8b 45 e8      mov    -0x18(%rbp),%eax  </a:t>
            </a:r>
            <a:endParaRPr lang="en-US" altLang="zh-CN" sz="1800" dirty="0"/>
          </a:p>
          <a:p>
            <a:r>
              <a:rPr lang="zh-CN" altLang="en-US" sz="1800" dirty="0">
                <a:sym typeface="+mn-ea"/>
              </a:rPr>
              <a:t>0</a:t>
            </a:r>
            <a:r>
              <a:rPr lang="en-US" altLang="zh-CN" sz="1800" dirty="0">
                <a:sym typeface="+mn-ea"/>
              </a:rPr>
              <a:t>80483e4</a:t>
            </a:r>
            <a:r>
              <a:rPr lang="zh-CN" altLang="en-US" sz="1800" dirty="0"/>
              <a:t>:	01 d0           add    %edx,%eax  </a:t>
            </a:r>
            <a:endParaRPr lang="en-US" altLang="zh-CN" sz="1800" dirty="0"/>
          </a:p>
          <a:p>
            <a:r>
              <a:rPr lang="zh-CN" altLang="en-US" sz="1800" dirty="0">
                <a:sym typeface="+mn-ea"/>
              </a:rPr>
              <a:t>0</a:t>
            </a:r>
            <a:r>
              <a:rPr lang="en-US" altLang="zh-CN" sz="1800" dirty="0">
                <a:sym typeface="+mn-ea"/>
              </a:rPr>
              <a:t>80483e6</a:t>
            </a:r>
            <a:r>
              <a:rPr lang="zh-CN" altLang="en-US" sz="1800" dirty="0"/>
              <a:t>:	89 45 fc       mov    %eax,</a:t>
            </a:r>
            <a:r>
              <a:rPr lang="zh-CN" altLang="en-US" sz="1800" dirty="0">
                <a:solidFill>
                  <a:srgbClr val="FF0000"/>
                </a:solidFill>
              </a:rPr>
              <a:t>-0x4(%rbp)</a:t>
            </a:r>
            <a:r>
              <a:rPr lang="zh-CN" altLang="en-US" sz="1800" dirty="0"/>
              <a:t>	</a:t>
            </a:r>
            <a:endParaRPr lang="en-US" altLang="zh-CN" sz="1800" dirty="0"/>
          </a:p>
          <a:p>
            <a:r>
              <a:rPr lang="zh-CN" altLang="en-US" sz="1800" dirty="0"/>
              <a:t>     </a:t>
            </a:r>
            <a:r>
              <a:rPr lang="zh-CN" altLang="en-US" sz="1800" dirty="0">
                <a:solidFill>
                  <a:srgbClr val="FF0000"/>
                </a:solidFill>
              </a:rPr>
              <a:t>return x;</a:t>
            </a:r>
            <a:r>
              <a:rPr lang="zh-CN" altLang="en-US" sz="1800" dirty="0"/>
              <a:t>  </a:t>
            </a:r>
            <a:endParaRPr lang="en-US" altLang="zh-CN" sz="1800" dirty="0"/>
          </a:p>
          <a:p>
            <a:r>
              <a:rPr lang="zh-CN" altLang="en-US" sz="1800" dirty="0">
                <a:sym typeface="+mn-ea"/>
              </a:rPr>
              <a:t>0</a:t>
            </a:r>
            <a:r>
              <a:rPr lang="en-US" altLang="zh-CN" sz="1800" dirty="0">
                <a:sym typeface="+mn-ea"/>
              </a:rPr>
              <a:t>80483</a:t>
            </a:r>
            <a:r>
              <a:rPr lang="en-US" sz="1800" dirty="0">
                <a:sym typeface="+mn-ea"/>
              </a:rPr>
              <a:t>e9</a:t>
            </a:r>
            <a:r>
              <a:rPr lang="zh-CN" altLang="en-US" sz="1800" dirty="0"/>
              <a:t>	8b 45 fc       mov    -0x4(%rbp),%eax</a:t>
            </a:r>
            <a:endParaRPr lang="en-US" altLang="zh-CN" sz="1800" dirty="0"/>
          </a:p>
          <a:p>
            <a:r>
              <a:rPr lang="zh-CN" altLang="en-US" sz="1800" dirty="0"/>
              <a:t>}  </a:t>
            </a:r>
            <a:endParaRPr lang="en-US" altLang="zh-CN" sz="1800" dirty="0"/>
          </a:p>
          <a:p>
            <a:r>
              <a:rPr lang="zh-CN" altLang="en-US" sz="1800" dirty="0">
                <a:sym typeface="+mn-ea"/>
              </a:rPr>
              <a:t>0</a:t>
            </a:r>
            <a:r>
              <a:rPr lang="en-US" altLang="zh-CN" sz="1800" dirty="0">
                <a:sym typeface="+mn-ea"/>
              </a:rPr>
              <a:t>80483ec</a:t>
            </a:r>
            <a:r>
              <a:rPr lang="zh-CN" altLang="en-US" sz="1800" dirty="0"/>
              <a:t>:	5d                pop    %rbp</a:t>
            </a:r>
            <a:endParaRPr lang="en-US" altLang="zh-CN" sz="1800" dirty="0"/>
          </a:p>
          <a:p>
            <a:r>
              <a:rPr lang="zh-CN" altLang="en-US" sz="1800" dirty="0">
                <a:sym typeface="+mn-ea"/>
              </a:rPr>
              <a:t>0</a:t>
            </a:r>
            <a:r>
              <a:rPr lang="en-US" altLang="zh-CN" sz="1800" dirty="0">
                <a:sym typeface="+mn-ea"/>
              </a:rPr>
              <a:t>80483ed</a:t>
            </a:r>
            <a:r>
              <a:rPr lang="zh-CN" altLang="en-US" sz="1800" dirty="0"/>
              <a:t>:	c3                retq </a:t>
            </a:r>
            <a:endParaRPr lang="en-US" altLang="zh-CN" sz="1800" dirty="0"/>
          </a:p>
        </p:txBody>
      </p:sp>
      <p:sp>
        <p:nvSpPr>
          <p:cNvPr id="43" name="文本框 42"/>
          <p:cNvSpPr txBox="1"/>
          <p:nvPr/>
        </p:nvSpPr>
        <p:spPr>
          <a:xfrm>
            <a:off x="381289" y="1340777"/>
            <a:ext cx="234372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test.c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int add(int i,int j) {</a:t>
            </a:r>
            <a:endParaRPr lang="en-US" altLang="zh-CN" sz="2000" dirty="0"/>
          </a:p>
          <a:p>
            <a:r>
              <a:rPr lang="en-US" altLang="zh-CN" sz="2000" dirty="0"/>
              <a:t>   </a:t>
            </a:r>
            <a:r>
              <a:rPr lang="zh-CN" altLang="en-US" sz="2000" dirty="0"/>
              <a:t>int x=i+j;</a:t>
            </a:r>
            <a:endParaRPr lang="en-US" altLang="zh-CN" sz="2000" dirty="0"/>
          </a:p>
          <a:p>
            <a:r>
              <a:rPr lang="en-US" altLang="zh-CN" sz="2000" dirty="0"/>
              <a:t>   </a:t>
            </a:r>
            <a:r>
              <a:rPr lang="zh-CN" altLang="en-US" sz="2000" dirty="0"/>
              <a:t>return x;</a:t>
            </a:r>
            <a:endParaRPr lang="en-US" altLang="zh-CN" sz="2000" dirty="0"/>
          </a:p>
          <a:p>
            <a:r>
              <a:rPr lang="zh-CN" altLang="en-US" sz="2000" dirty="0"/>
              <a:t>}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152400" y="3718663"/>
            <a:ext cx="3253508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#gcc  -c  -g  </a:t>
            </a:r>
            <a:r>
              <a:rPr lang="en-US" altLang="zh-CN" sz="2000" dirty="0" err="1"/>
              <a:t>test.c</a:t>
            </a:r>
            <a:r>
              <a:rPr lang="en-US" altLang="zh-CN" sz="2000" dirty="0"/>
              <a:t>  -o  </a:t>
            </a:r>
            <a:r>
              <a:rPr lang="en-US" altLang="zh-CN" sz="2000" dirty="0" err="1"/>
              <a:t>test.o</a:t>
            </a:r>
            <a:endParaRPr lang="en-US" altLang="zh-CN" sz="2000" dirty="0"/>
          </a:p>
          <a:p>
            <a:r>
              <a:rPr lang="en-US" altLang="zh-CN" sz="2000" dirty="0"/>
              <a:t>#objdump -d -S  </a:t>
            </a:r>
            <a:r>
              <a:rPr lang="en-US" altLang="zh-CN" sz="2000" dirty="0" err="1"/>
              <a:t>test.o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561975"/>
          </a:xfrm>
        </p:spPr>
        <p:txBody>
          <a:bodyPr/>
          <a:lstStyle/>
          <a:p>
            <a:pPr algn="l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可执行文件格式</a:t>
            </a:r>
          </a:p>
        </p:txBody>
      </p:sp>
      <p:grpSp>
        <p:nvGrpSpPr>
          <p:cNvPr id="802819" name="Group 3"/>
          <p:cNvGrpSpPr/>
          <p:nvPr/>
        </p:nvGrpSpPr>
        <p:grpSpPr bwMode="auto">
          <a:xfrm>
            <a:off x="4918075" y="1333500"/>
            <a:ext cx="2784475" cy="5339080"/>
            <a:chOff x="3098" y="458"/>
            <a:chExt cx="1881" cy="3754"/>
          </a:xfrm>
        </p:grpSpPr>
        <p:sp>
          <p:nvSpPr>
            <p:cNvPr id="14339" name="Rectangle 3"/>
            <p:cNvSpPr>
              <a:spLocks noChangeArrowheads="1"/>
            </p:cNvSpPr>
            <p:nvPr/>
          </p:nvSpPr>
          <p:spPr bwMode="auto">
            <a:xfrm>
              <a:off x="3106" y="458"/>
              <a:ext cx="1872" cy="2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  <a:defRPr/>
              </a:pPr>
              <a:r>
                <a:rPr lang="en-GB" altLang="zh-CN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ELF </a:t>
              </a:r>
              <a:r>
                <a:rPr lang="zh-CN" altLang="en-GB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头</a:t>
              </a:r>
            </a:p>
          </p:txBody>
        </p:sp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3106" y="1345"/>
              <a:ext cx="1872" cy="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defRPr/>
              </a:pPr>
              <a:r>
                <a:rPr lang="en-GB" altLang="zh-CN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.text </a:t>
              </a:r>
              <a:r>
                <a:rPr lang="zh-CN" altLang="en-GB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节</a:t>
              </a:r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3106" y="1645"/>
              <a:ext cx="1872" cy="2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defRPr/>
              </a:pPr>
              <a:r>
                <a:rPr lang="en-GB" altLang="zh-CN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.rodata </a:t>
              </a:r>
              <a:r>
                <a:rPr lang="zh-CN" altLang="en-GB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节</a:t>
              </a:r>
            </a:p>
          </p:txBody>
        </p:sp>
        <p:sp>
          <p:nvSpPr>
            <p:cNvPr id="40979" name="Rectangle 7"/>
            <p:cNvSpPr>
              <a:spLocks noChangeArrowheads="1"/>
            </p:cNvSpPr>
            <p:nvPr/>
          </p:nvSpPr>
          <p:spPr bwMode="auto">
            <a:xfrm>
              <a:off x="3106" y="2244"/>
              <a:ext cx="1872" cy="300"/>
            </a:xfrm>
            <a:prstGeom prst="rect">
              <a:avLst/>
            </a:prstGeom>
            <a:solidFill>
              <a:srgbClr val="CC3300">
                <a:alpha val="20000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.bss </a:t>
              </a:r>
              <a:r>
                <a:rPr lang="zh-CN" altLang="en-GB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节</a:t>
              </a:r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3106" y="2544"/>
              <a:ext cx="1872" cy="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defRPr/>
              </a:pPr>
              <a:r>
                <a:rPr lang="en-GB" altLang="zh-CN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.symtab </a:t>
              </a:r>
              <a:r>
                <a:rPr lang="zh-CN" altLang="en-GB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节</a:t>
              </a:r>
            </a:p>
          </p:txBody>
        </p:sp>
        <p:sp>
          <p:nvSpPr>
            <p:cNvPr id="40981" name="Rectangle 9"/>
            <p:cNvSpPr>
              <a:spLocks noChangeArrowheads="1"/>
            </p:cNvSpPr>
            <p:nvPr/>
          </p:nvSpPr>
          <p:spPr bwMode="auto">
            <a:xfrm>
              <a:off x="3106" y="750"/>
              <a:ext cx="1872" cy="300"/>
            </a:xfrm>
            <a:prstGeom prst="rect">
              <a:avLst/>
            </a:prstGeom>
            <a:solidFill>
              <a:srgbClr val="FFCC00">
                <a:alpha val="30196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zh-CN" altLang="en-GB" sz="16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程序头表</a:t>
              </a:r>
            </a:p>
          </p:txBody>
        </p:sp>
        <p:sp>
          <p:nvSpPr>
            <p:cNvPr id="40982" name="Rectangle 10"/>
            <p:cNvSpPr>
              <a:spLocks noChangeArrowheads="1"/>
            </p:cNvSpPr>
            <p:nvPr/>
          </p:nvSpPr>
          <p:spPr bwMode="auto">
            <a:xfrm>
              <a:off x="3107" y="1051"/>
              <a:ext cx="1872" cy="299"/>
            </a:xfrm>
            <a:prstGeom prst="rect">
              <a:avLst/>
            </a:prstGeom>
            <a:solidFill>
              <a:srgbClr val="FFCC00">
                <a:alpha val="29019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16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.init </a:t>
              </a:r>
              <a:r>
                <a:rPr lang="zh-CN" altLang="en-GB" sz="16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节</a:t>
              </a: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3106" y="2839"/>
              <a:ext cx="1872" cy="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defRPr/>
              </a:pPr>
              <a:r>
                <a:rPr lang="en-GB" altLang="zh-CN" sz="1600" b="1">
                  <a:latin typeface="Courier New" panose="02070309020205020404" pitchFamily="49" charset="0"/>
                  <a:ea typeface="msgothic"/>
                  <a:cs typeface="msgothic"/>
                </a:rPr>
                <a:t>.</a:t>
              </a:r>
              <a:r>
                <a:rPr lang="en-GB" altLang="zh-CN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debug </a:t>
              </a:r>
              <a:r>
                <a:rPr lang="zh-CN" altLang="en-GB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节</a:t>
              </a:r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3105" y="3733"/>
              <a:ext cx="1872" cy="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  <a:defRPr/>
              </a:pPr>
              <a:r>
                <a:rPr lang="en-GB" altLang="zh-CN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Section header table</a:t>
              </a:r>
            </a:p>
            <a:p>
              <a:pPr algn="ctr">
                <a:lnSpc>
                  <a:spcPct val="98000"/>
                </a:lnSpc>
                <a:defRPr/>
              </a:pPr>
              <a:r>
                <a:rPr lang="zh-CN" altLang="en-GB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（节头表）</a:t>
              </a:r>
            </a:p>
          </p:txBody>
        </p:sp>
        <p:sp>
          <p:nvSpPr>
            <p:cNvPr id="40985" name="Rectangle 6"/>
            <p:cNvSpPr>
              <a:spLocks noChangeArrowheads="1"/>
            </p:cNvSpPr>
            <p:nvPr/>
          </p:nvSpPr>
          <p:spPr bwMode="auto">
            <a:xfrm>
              <a:off x="3106" y="1944"/>
              <a:ext cx="1872" cy="300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.data </a:t>
              </a:r>
              <a:r>
                <a:rPr lang="zh-CN" altLang="en-GB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节</a:t>
              </a:r>
            </a:p>
          </p:txBody>
        </p:sp>
        <p:sp>
          <p:nvSpPr>
            <p:cNvPr id="40986" name="Rectangle 11"/>
            <p:cNvSpPr>
              <a:spLocks noChangeArrowheads="1"/>
            </p:cNvSpPr>
            <p:nvPr/>
          </p:nvSpPr>
          <p:spPr bwMode="auto">
            <a:xfrm>
              <a:off x="3103" y="3137"/>
              <a:ext cx="1872" cy="300"/>
            </a:xfrm>
            <a:prstGeom prst="rect">
              <a:avLst/>
            </a:prstGeom>
            <a:solidFill>
              <a:srgbClr val="D6D6F5">
                <a:alpha val="18823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.strtab </a:t>
              </a:r>
              <a:r>
                <a:rPr lang="zh-CN" altLang="en-GB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节</a:t>
              </a:r>
            </a:p>
          </p:txBody>
        </p:sp>
        <p:sp>
          <p:nvSpPr>
            <p:cNvPr id="40987" name="Rectangle 11"/>
            <p:cNvSpPr>
              <a:spLocks noChangeArrowheads="1"/>
            </p:cNvSpPr>
            <p:nvPr/>
          </p:nvSpPr>
          <p:spPr bwMode="auto">
            <a:xfrm>
              <a:off x="3098" y="3427"/>
              <a:ext cx="1872" cy="300"/>
            </a:xfrm>
            <a:prstGeom prst="rect">
              <a:avLst/>
            </a:prstGeom>
            <a:solidFill>
              <a:srgbClr val="D6D6F5">
                <a:alpha val="18823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.line </a:t>
              </a:r>
              <a:r>
                <a:rPr lang="zh-CN" altLang="en-GB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节</a:t>
              </a:r>
            </a:p>
          </p:txBody>
        </p:sp>
      </p:grpSp>
      <p:grpSp>
        <p:nvGrpSpPr>
          <p:cNvPr id="802832" name="Group 16"/>
          <p:cNvGrpSpPr/>
          <p:nvPr/>
        </p:nvGrpSpPr>
        <p:grpSpPr bwMode="auto">
          <a:xfrm>
            <a:off x="7952105" y="1369695"/>
            <a:ext cx="1073150" cy="1988185"/>
            <a:chOff x="5009" y="485"/>
            <a:chExt cx="676" cy="1453"/>
          </a:xfrm>
        </p:grpSpPr>
        <p:sp>
          <p:nvSpPr>
            <p:cNvPr id="40974" name="AutoShape 17"/>
            <p:cNvSpPr/>
            <p:nvPr/>
          </p:nvSpPr>
          <p:spPr bwMode="auto">
            <a:xfrm>
              <a:off x="5009" y="485"/>
              <a:ext cx="148" cy="1453"/>
            </a:xfrm>
            <a:prstGeom prst="rightBrace">
              <a:avLst>
                <a:gd name="adj1" fmla="val 81813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  <p:sp>
          <p:nvSpPr>
            <p:cNvPr id="40975" name="Text Box 18"/>
            <p:cNvSpPr txBox="1">
              <a:spLocks noChangeArrowheads="1"/>
            </p:cNvSpPr>
            <p:nvPr/>
          </p:nvSpPr>
          <p:spPr bwMode="auto">
            <a:xfrm>
              <a:off x="5145" y="924"/>
              <a:ext cx="540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只读</a:t>
              </a:r>
              <a:r>
                <a:rPr lang="en-US" altLang="zh-CN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(</a:t>
              </a:r>
              <a:r>
                <a:rPr lang="zh-CN" altLang="en-US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代码</a:t>
              </a:r>
              <a:r>
                <a:rPr lang="en-US" altLang="zh-CN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)</a:t>
              </a:r>
              <a:r>
                <a:rPr lang="zh-CN" altLang="en-US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段</a:t>
              </a:r>
            </a:p>
          </p:txBody>
        </p:sp>
      </p:grpSp>
      <p:grpSp>
        <p:nvGrpSpPr>
          <p:cNvPr id="802835" name="Group 19"/>
          <p:cNvGrpSpPr/>
          <p:nvPr/>
        </p:nvGrpSpPr>
        <p:grpSpPr bwMode="auto">
          <a:xfrm>
            <a:off x="7956550" y="3407410"/>
            <a:ext cx="1030605" cy="922529"/>
            <a:chOff x="5012" y="1942"/>
            <a:chExt cx="649" cy="886"/>
          </a:xfrm>
        </p:grpSpPr>
        <p:sp>
          <p:nvSpPr>
            <p:cNvPr id="40972" name="AutoShape 20"/>
            <p:cNvSpPr/>
            <p:nvPr/>
          </p:nvSpPr>
          <p:spPr bwMode="auto">
            <a:xfrm>
              <a:off x="5012" y="1961"/>
              <a:ext cx="127" cy="817"/>
            </a:xfrm>
            <a:prstGeom prst="rightBrace">
              <a:avLst>
                <a:gd name="adj1" fmla="val 34472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  <p:sp>
          <p:nvSpPr>
            <p:cNvPr id="40973" name="Text Box 21"/>
            <p:cNvSpPr txBox="1">
              <a:spLocks noChangeArrowheads="1"/>
            </p:cNvSpPr>
            <p:nvPr/>
          </p:nvSpPr>
          <p:spPr bwMode="auto">
            <a:xfrm>
              <a:off x="5121" y="1942"/>
              <a:ext cx="540" cy="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读写</a:t>
              </a:r>
              <a:r>
                <a:rPr lang="en-US" altLang="zh-CN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(</a:t>
              </a:r>
              <a:r>
                <a:rPr lang="zh-CN" altLang="en-US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</a:t>
              </a:r>
              <a:r>
                <a:rPr lang="en-US" altLang="zh-CN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)</a:t>
              </a:r>
              <a:r>
                <a:rPr lang="zh-CN" altLang="en-US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段</a:t>
              </a:r>
            </a:p>
          </p:txBody>
        </p:sp>
      </p:grpSp>
      <p:grpSp>
        <p:nvGrpSpPr>
          <p:cNvPr id="802838" name="Group 22"/>
          <p:cNvGrpSpPr/>
          <p:nvPr/>
        </p:nvGrpSpPr>
        <p:grpSpPr bwMode="auto">
          <a:xfrm>
            <a:off x="7956550" y="4333875"/>
            <a:ext cx="1104900" cy="2270125"/>
            <a:chOff x="5015" y="2595"/>
            <a:chExt cx="696" cy="1571"/>
          </a:xfrm>
        </p:grpSpPr>
        <p:sp>
          <p:nvSpPr>
            <p:cNvPr id="40970" name="AutoShape 23"/>
            <p:cNvSpPr/>
            <p:nvPr/>
          </p:nvSpPr>
          <p:spPr bwMode="auto">
            <a:xfrm>
              <a:off x="5015" y="2595"/>
              <a:ext cx="158" cy="1571"/>
            </a:xfrm>
            <a:prstGeom prst="rightBrace">
              <a:avLst>
                <a:gd name="adj1" fmla="val 82859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  <p:sp>
          <p:nvSpPr>
            <p:cNvPr id="40971" name="Text Box 24"/>
            <p:cNvSpPr txBox="1">
              <a:spLocks noChangeArrowheads="1"/>
            </p:cNvSpPr>
            <p:nvPr/>
          </p:nvSpPr>
          <p:spPr bwMode="auto">
            <a:xfrm>
              <a:off x="5142" y="2732"/>
              <a:ext cx="569" cy="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无需装入到存储空间的信息</a:t>
              </a:r>
            </a:p>
          </p:txBody>
        </p:sp>
      </p:grpSp>
      <p:sp>
        <p:nvSpPr>
          <p:cNvPr id="802841" name="Rectangle 25"/>
          <p:cNvSpPr>
            <a:spLocks noChangeArrowheads="1"/>
          </p:cNvSpPr>
          <p:nvPr/>
        </p:nvSpPr>
        <p:spPr bwMode="auto">
          <a:xfrm>
            <a:off x="251778" y="1124268"/>
            <a:ext cx="4229100" cy="572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与可重定位文件稍有不同：</a:t>
            </a:r>
          </a:p>
          <a:p>
            <a:pPr lvl="1">
              <a:lnSpc>
                <a:spcPct val="125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ELF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头中字段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e_entry</a:t>
            </a:r>
            <a:r>
              <a:rPr lang="zh-CN" altLang="en-US" sz="200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给出执行程序时第一条指令的地址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，而在</a:t>
            </a:r>
            <a:r>
              <a:rPr lang="zh-CN" altLang="en-US" sz="2000">
                <a:solidFill>
                  <a:srgbClr val="0A6A0A"/>
                </a:solidFill>
                <a:latin typeface="微软雅黑" panose="020B0503020204020204" charset="-122"/>
                <a:ea typeface="微软雅黑" panose="020B0503020204020204" charset="-122"/>
              </a:rPr>
              <a:t>可重定位文件中，此字段为</a:t>
            </a:r>
            <a:r>
              <a:rPr lang="en-US" altLang="zh-CN" sz="2000">
                <a:solidFill>
                  <a:srgbClr val="0A6A0A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zh-CN" altLang="en-US" sz="2000">
              <a:solidFill>
                <a:srgbClr val="0A6A0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25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多一个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程序头表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，也称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段头表（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segment header table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，是一个结构数组</a:t>
            </a:r>
          </a:p>
          <a:p>
            <a:pPr lvl="1">
              <a:lnSpc>
                <a:spcPct val="125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多一个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.init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节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，用于定义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_init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函数，该函数用来进行可执行目标文件开始执行时的初始化工作</a:t>
            </a:r>
          </a:p>
          <a:p>
            <a:pPr lvl="1">
              <a:lnSpc>
                <a:spcPct val="125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少两个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.rel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节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（无需重定位）</a:t>
            </a:r>
          </a:p>
          <a:p>
            <a:pPr lvl="1">
              <a:lnSpc>
                <a:spcPct val="125000"/>
              </a:lnSpc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2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2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2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028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/>
        </p:nvSpPr>
        <p:spPr>
          <a:xfrm>
            <a:off x="457200" y="98425"/>
            <a:ext cx="8229600" cy="7251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marL="0" lvl="0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27405" y="1978025"/>
            <a:ext cx="7581900" cy="3930015"/>
          </a:xfrm>
        </p:spPr>
        <p:txBody>
          <a:bodyPr vert="horz" wrap="square" lIns="91440" tIns="45720" rIns="91440" bIns="45720" anchor="t" anchorCtr="0"/>
          <a:lstStyle/>
          <a:p>
            <a:pPr>
              <a:spcBef>
                <a:spcPts val="16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</a:rPr>
              <a:t>编译、汇编和链接</a:t>
            </a: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目标文件格式</a:t>
            </a: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FF3300"/>
                </a:solidFill>
                <a:ea typeface="黑体" panose="02010609060101010101" pitchFamily="2" charset="-122"/>
              </a:rPr>
              <a:t>符号表和符号解析</a:t>
            </a: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重定位</a:t>
            </a:r>
          </a:p>
          <a:p>
            <a:pPr>
              <a:spcBef>
                <a:spcPts val="1600"/>
              </a:spcBef>
            </a:pPr>
            <a:r>
              <a:rPr lang="zh-CN" altLang="en-US" dirty="0">
                <a:ea typeface="黑体" panose="02010609060101010101" pitchFamily="2" charset="-122"/>
              </a:rPr>
              <a:t> 可执行文件的加载</a:t>
            </a:r>
          </a:p>
          <a:p>
            <a:pPr marL="0" indent="0">
              <a:spcBef>
                <a:spcPts val="1600"/>
              </a:spcBef>
              <a:buNone/>
            </a:pPr>
            <a:endParaRPr lang="zh-CN" altLang="en-US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0"/>
            <a:ext cx="8716962" cy="782638"/>
          </a:xfrm>
        </p:spPr>
        <p:txBody>
          <a:bodyPr/>
          <a:lstStyle/>
          <a:p>
            <a:pPr algn="l" defTabSz="914400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符号和符号解析</a:t>
            </a:r>
          </a:p>
        </p:txBody>
      </p:sp>
      <p:sp>
        <p:nvSpPr>
          <p:cNvPr id="61542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43510" y="1212215"/>
            <a:ext cx="8775700" cy="599440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GB" dirty="0"/>
              <a:t>   </a:t>
            </a:r>
            <a:r>
              <a:rPr lang="zh-CN" altLang="en-GB" sz="1800" dirty="0">
                <a:latin typeface="微软雅黑" panose="020B0503020204020204" charset="-122"/>
                <a:ea typeface="微软雅黑" panose="020B0503020204020204" charset="-122"/>
              </a:rPr>
              <a:t>每个</a:t>
            </a:r>
            <a:r>
              <a:rPr lang="zh-CN" altLang="en-GB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可重定位目标模块</a:t>
            </a:r>
            <a:r>
              <a:rPr lang="en-GB" altLang="zh-CN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GB" sz="1800" dirty="0">
                <a:latin typeface="微软雅黑" panose="020B0503020204020204" charset="-122"/>
                <a:ea typeface="微软雅黑" panose="020B0503020204020204" charset="-122"/>
              </a:rPr>
              <a:t>都有一个符号表，它包含了在</a:t>
            </a:r>
            <a:r>
              <a:rPr lang="en-GB" altLang="zh-CN" sz="1800" dirty="0"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GB" sz="1800" dirty="0">
                <a:latin typeface="微软雅黑" panose="020B0503020204020204" charset="-122"/>
                <a:ea typeface="微软雅黑" panose="020B0503020204020204" charset="-122"/>
              </a:rPr>
              <a:t>中定义的符号。有三种链接器符号：</a:t>
            </a:r>
          </a:p>
          <a:p>
            <a:pPr>
              <a:lnSpc>
                <a:spcPct val="110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altLang="zh-CN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Global symbols</a:t>
            </a:r>
            <a:r>
              <a:rPr lang="zh-CN" altLang="en-GB" sz="1800" dirty="0">
                <a:latin typeface="微软雅黑" panose="020B0503020204020204" charset="-122"/>
                <a:ea typeface="微软雅黑" panose="020B0503020204020204" charset="-122"/>
              </a:rPr>
              <a:t>（模块内部定义的</a:t>
            </a:r>
            <a:r>
              <a:rPr lang="zh-CN" altLang="en-GB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全局符号</a:t>
            </a:r>
            <a:r>
              <a:rPr lang="zh-CN" altLang="en-GB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lvl="1">
              <a:lnSpc>
                <a:spcPct val="110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GB" sz="1800" dirty="0">
                <a:latin typeface="微软雅黑" panose="020B0503020204020204" charset="-122"/>
                <a:ea typeface="微软雅黑" panose="020B0503020204020204" charset="-122"/>
              </a:rPr>
              <a:t>由模块</a:t>
            </a:r>
            <a:r>
              <a:rPr lang="en-GB" altLang="zh-CN" sz="1800" dirty="0"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GB" sz="1800" dirty="0">
                <a:latin typeface="微软雅黑" panose="020B0503020204020204" charset="-122"/>
                <a:ea typeface="微软雅黑" panose="020B0503020204020204" charset="-122"/>
              </a:rPr>
              <a:t>定义并能被其他模块引用的符号。例如，非</a:t>
            </a:r>
            <a:r>
              <a:rPr lang="en-GB" altLang="zh-CN" sz="1800" dirty="0">
                <a:latin typeface="微软雅黑" panose="020B0503020204020204" charset="-122"/>
                <a:ea typeface="微软雅黑" panose="020B0503020204020204" charset="-122"/>
              </a:rPr>
              <a:t>static </a:t>
            </a:r>
            <a:r>
              <a:rPr lang="zh-CN" altLang="en-GB" sz="1800" dirty="0">
                <a:latin typeface="微软雅黑" panose="020B0503020204020204" charset="-122"/>
                <a:ea typeface="微软雅黑" panose="020B0503020204020204" charset="-122"/>
              </a:rPr>
              <a:t>函数和非</a:t>
            </a:r>
            <a:r>
              <a:rPr lang="en-GB" altLang="zh-CN" sz="1800" dirty="0">
                <a:latin typeface="微软雅黑" panose="020B0503020204020204" charset="-122"/>
                <a:ea typeface="微软雅黑" panose="020B0503020204020204" charset="-122"/>
              </a:rPr>
              <a:t>static</a:t>
            </a:r>
            <a:r>
              <a:rPr lang="zh-CN" altLang="en-GB" sz="1800" dirty="0">
                <a:latin typeface="微软雅黑" panose="020B0503020204020204" charset="-122"/>
                <a:ea typeface="微软雅黑" panose="020B0503020204020204" charset="-122"/>
              </a:rPr>
              <a:t>的全局变量（指不带</a:t>
            </a:r>
            <a:r>
              <a:rPr lang="en-GB" altLang="zh-CN" sz="1800" dirty="0">
                <a:latin typeface="微软雅黑" panose="020B0503020204020204" charset="-122"/>
                <a:ea typeface="微软雅黑" panose="020B0503020204020204" charset="-122"/>
              </a:rPr>
              <a:t>static</a:t>
            </a:r>
            <a:r>
              <a:rPr lang="zh-CN" altLang="en-GB" sz="1800" dirty="0">
                <a:latin typeface="微软雅黑" panose="020B0503020204020204" charset="-122"/>
                <a:ea typeface="微软雅黑" panose="020B0503020204020204" charset="-122"/>
              </a:rPr>
              <a:t>的全局变量）</a:t>
            </a:r>
          </a:p>
          <a:p>
            <a:pPr lvl="1">
              <a:lnSpc>
                <a:spcPct val="110000"/>
              </a:lnSpc>
              <a:buFontTx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GB" sz="18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GB" sz="1800" dirty="0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如，</a:t>
            </a:r>
            <a:r>
              <a:rPr lang="en-GB" altLang="zh-CN" sz="1800" dirty="0" err="1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main.c</a:t>
            </a:r>
            <a:r>
              <a:rPr lang="en-GB" altLang="zh-CN" sz="1800" dirty="0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GB" sz="1800" dirty="0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中的全局变量名</a:t>
            </a:r>
            <a:r>
              <a:rPr lang="en-GB" altLang="zh-CN" sz="1800" dirty="0" err="1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buf</a:t>
            </a:r>
            <a:endParaRPr lang="zh-CN" altLang="en-GB" sz="1800" dirty="0">
              <a:solidFill>
                <a:srgbClr val="00924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altLang="zh-CN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External symbols</a:t>
            </a:r>
            <a:r>
              <a:rPr lang="zh-CN" altLang="en-GB" sz="1800" dirty="0">
                <a:latin typeface="微软雅黑" panose="020B0503020204020204" charset="-122"/>
                <a:ea typeface="微软雅黑" panose="020B0503020204020204" charset="-122"/>
              </a:rPr>
              <a:t>（外部定义的</a:t>
            </a:r>
            <a:r>
              <a:rPr lang="zh-CN" altLang="en-GB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全局符号</a:t>
            </a:r>
            <a:r>
              <a:rPr lang="zh-CN" altLang="en-GB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lvl="1">
              <a:lnSpc>
                <a:spcPct val="110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GB" sz="1800" dirty="0">
                <a:latin typeface="微软雅黑" panose="020B0503020204020204" charset="-122"/>
                <a:ea typeface="微软雅黑" panose="020B0503020204020204" charset="-122"/>
              </a:rPr>
              <a:t>由其他模块定义并被模块</a:t>
            </a:r>
            <a:r>
              <a:rPr lang="en-GB" altLang="zh-CN" sz="1800" dirty="0"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GB" sz="1800" dirty="0">
                <a:latin typeface="微软雅黑" panose="020B0503020204020204" charset="-122"/>
                <a:ea typeface="微软雅黑" panose="020B0503020204020204" charset="-122"/>
              </a:rPr>
              <a:t>引用的全局符号</a:t>
            </a:r>
          </a:p>
          <a:p>
            <a:pPr lvl="1">
              <a:lnSpc>
                <a:spcPct val="110000"/>
              </a:lnSpc>
              <a:buFontTx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GB" sz="18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GB" sz="1800" dirty="0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 如，</a:t>
            </a:r>
            <a:r>
              <a:rPr lang="en-GB" altLang="zh-CN" sz="1800" dirty="0" err="1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main.c</a:t>
            </a:r>
            <a:r>
              <a:rPr lang="en-GB" altLang="zh-CN" sz="1800" dirty="0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GB" sz="1800" dirty="0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中的函数名</a:t>
            </a:r>
            <a:r>
              <a:rPr lang="en-GB" altLang="zh-CN" sz="1800" dirty="0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swap</a:t>
            </a:r>
            <a:endParaRPr lang="zh-CN" altLang="en-GB" sz="1800" dirty="0">
              <a:solidFill>
                <a:srgbClr val="00924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altLang="zh-CN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Local symbols</a:t>
            </a:r>
            <a:r>
              <a:rPr lang="zh-CN" altLang="en-GB" sz="1800" dirty="0">
                <a:latin typeface="微软雅黑" panose="020B0503020204020204" charset="-122"/>
                <a:ea typeface="微软雅黑" panose="020B0503020204020204" charset="-122"/>
              </a:rPr>
              <a:t>（本模块的</a:t>
            </a:r>
            <a:r>
              <a:rPr lang="zh-CN" altLang="en-GB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局部符号</a:t>
            </a:r>
            <a:r>
              <a:rPr lang="zh-CN" altLang="en-GB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lvl="1">
              <a:lnSpc>
                <a:spcPct val="110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GB" sz="1800" dirty="0">
                <a:latin typeface="微软雅黑" panose="020B0503020204020204" charset="-122"/>
                <a:ea typeface="微软雅黑" panose="020B0503020204020204" charset="-122"/>
              </a:rPr>
              <a:t>仅由模块</a:t>
            </a:r>
            <a:r>
              <a:rPr lang="en-GB" altLang="zh-CN" sz="1800" dirty="0"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GB" sz="1800" dirty="0">
                <a:latin typeface="微软雅黑" panose="020B0503020204020204" charset="-122"/>
                <a:ea typeface="微软雅黑" panose="020B0503020204020204" charset="-122"/>
              </a:rPr>
              <a:t>定义和引用的本地符号。例如，在模块</a:t>
            </a:r>
            <a:r>
              <a:rPr lang="en-GB" altLang="zh-CN" sz="1800" dirty="0"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GB" sz="1800" dirty="0">
                <a:latin typeface="微软雅黑" panose="020B0503020204020204" charset="-122"/>
                <a:ea typeface="微软雅黑" panose="020B0503020204020204" charset="-122"/>
              </a:rPr>
              <a:t>中定义的带</a:t>
            </a:r>
            <a:r>
              <a:rPr lang="en-GB" altLang="zh-CN" sz="1800" dirty="0">
                <a:latin typeface="微软雅黑" panose="020B0503020204020204" charset="-122"/>
                <a:ea typeface="微软雅黑" panose="020B0503020204020204" charset="-122"/>
              </a:rPr>
              <a:t>static</a:t>
            </a:r>
            <a:r>
              <a:rPr lang="zh-CN" altLang="en-GB" sz="1800" dirty="0">
                <a:latin typeface="微软雅黑" panose="020B0503020204020204" charset="-122"/>
                <a:ea typeface="微软雅黑" panose="020B0503020204020204" charset="-122"/>
              </a:rPr>
              <a:t>的函数和全局变量</a:t>
            </a:r>
          </a:p>
          <a:p>
            <a:pPr lvl="1">
              <a:lnSpc>
                <a:spcPct val="110000"/>
              </a:lnSpc>
              <a:buFontTx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GB" sz="1800" dirty="0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如，</a:t>
            </a:r>
            <a:r>
              <a:rPr lang="en-GB" altLang="zh-CN" sz="1800" dirty="0" err="1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swap.c</a:t>
            </a:r>
            <a:r>
              <a:rPr lang="en-GB" altLang="zh-CN" sz="1800" dirty="0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GB" sz="1800" dirty="0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中的</a:t>
            </a:r>
            <a:r>
              <a:rPr lang="en-GB" altLang="zh-CN" sz="1800" dirty="0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static</a:t>
            </a:r>
            <a:r>
              <a:rPr lang="zh-CN" altLang="en-GB" sz="1800" dirty="0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变量名</a:t>
            </a:r>
            <a:r>
              <a:rPr lang="en-GB" altLang="zh-CN" sz="1800" dirty="0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bufp1</a:t>
            </a:r>
            <a:endParaRPr lang="zh-CN" altLang="en-GB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lnSpc>
                <a:spcPct val="110000"/>
              </a:lnSpc>
              <a:buFontTx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GB" sz="1800" dirty="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   链接器</a:t>
            </a:r>
            <a:r>
              <a:rPr lang="zh-CN" altLang="en-GB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局部符号</a:t>
            </a:r>
            <a:r>
              <a:rPr lang="zh-CN" altLang="en-GB" sz="1800" dirty="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不是指程序中的</a:t>
            </a:r>
            <a:r>
              <a:rPr lang="zh-CN" altLang="en-GB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局部变量</a:t>
            </a:r>
            <a:r>
              <a:rPr lang="zh-CN" altLang="en-GB" sz="1800" dirty="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（分配在栈中的临时性变量）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5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5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15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15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15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1313" y="-53975"/>
            <a:ext cx="8716962" cy="782638"/>
          </a:xfrm>
        </p:spPr>
        <p:txBody>
          <a:bodyPr/>
          <a:lstStyle/>
          <a:p>
            <a:pPr algn="l" defTabSz="914400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符号和符号解析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08025" y="1125220"/>
            <a:ext cx="8637270" cy="5507355"/>
            <a:chOff x="818" y="1275"/>
            <a:chExt cx="13602" cy="8673"/>
          </a:xfrm>
        </p:grpSpPr>
        <p:sp>
          <p:nvSpPr>
            <p:cNvPr id="53251" name="Rectangle 2"/>
            <p:cNvSpPr>
              <a:spLocks noChangeArrowheads="1"/>
            </p:cNvSpPr>
            <p:nvPr/>
          </p:nvSpPr>
          <p:spPr bwMode="auto">
            <a:xfrm>
              <a:off x="818" y="2488"/>
              <a:ext cx="4160" cy="3750"/>
            </a:xfrm>
            <a:prstGeom prst="rect">
              <a:avLst/>
            </a:prstGeom>
            <a:solidFill>
              <a:srgbClr val="F7F5CD"/>
            </a:solidFill>
            <a:ln w="3240">
              <a:solidFill>
                <a:srgbClr val="000066"/>
              </a:solidFill>
              <a:miter lim="800000"/>
            </a:ln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int buf[2] = {1, 2};</a:t>
              </a:r>
            </a:p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e</a:t>
              </a:r>
              <a:r>
                <a:rPr lang="en-US" altLang="zh-CN" sz="20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xtern void swap();</a:t>
              </a:r>
            </a:p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endParaRPr lang="en-GB" altLang="zh-CN" sz="200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int main() </a:t>
              </a:r>
            </a:p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{</a:t>
              </a:r>
            </a:p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  swap();</a:t>
              </a:r>
            </a:p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  return 0;</a:t>
              </a:r>
            </a:p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} </a:t>
              </a:r>
            </a:p>
          </p:txBody>
        </p:sp>
        <p:sp>
          <p:nvSpPr>
            <p:cNvPr id="53252" name="Rectangle 3"/>
            <p:cNvSpPr>
              <a:spLocks noChangeArrowheads="1"/>
            </p:cNvSpPr>
            <p:nvPr/>
          </p:nvSpPr>
          <p:spPr bwMode="auto">
            <a:xfrm>
              <a:off x="915" y="1743"/>
              <a:ext cx="1863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24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200">
                  <a:solidFill>
                    <a:srgbClr val="0066CC"/>
                  </a:solidFill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main.c</a:t>
              </a:r>
            </a:p>
          </p:txBody>
        </p:sp>
        <p:sp>
          <p:nvSpPr>
            <p:cNvPr id="53253" name="Rectangle 5"/>
            <p:cNvSpPr>
              <a:spLocks noChangeArrowheads="1"/>
            </p:cNvSpPr>
            <p:nvPr/>
          </p:nvSpPr>
          <p:spPr bwMode="auto">
            <a:xfrm>
              <a:off x="7045" y="1985"/>
              <a:ext cx="4625" cy="645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miter lim="800000"/>
            </a:ln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extern int buf[]; </a:t>
              </a:r>
            </a:p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 </a:t>
              </a:r>
            </a:p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int *bufp0 = &amp;buf[0];</a:t>
              </a:r>
            </a:p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static int *bufp1;</a:t>
              </a:r>
            </a:p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endParaRPr lang="en-GB" altLang="zh-CN" sz="200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void swap()</a:t>
              </a:r>
            </a:p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{</a:t>
              </a:r>
            </a:p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  int temp;</a:t>
              </a:r>
            </a:p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endParaRPr lang="en-GB" altLang="zh-CN" sz="2000">
                <a:solidFill>
                  <a:srgbClr val="DBF2DA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  bufp1 = &amp;buf[1];</a:t>
              </a:r>
            </a:p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  temp = *bufp0;</a:t>
              </a:r>
            </a:p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  *bufp0 = *bufp1;</a:t>
              </a:r>
            </a:p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  *bufp1 = temp;</a:t>
              </a:r>
            </a:p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}</a:t>
              </a:r>
            </a:p>
          </p:txBody>
        </p:sp>
        <p:sp>
          <p:nvSpPr>
            <p:cNvPr id="53254" name="Rectangle 4"/>
            <p:cNvSpPr>
              <a:spLocks noChangeArrowheads="1"/>
            </p:cNvSpPr>
            <p:nvPr/>
          </p:nvSpPr>
          <p:spPr bwMode="auto">
            <a:xfrm>
              <a:off x="7135" y="1275"/>
              <a:ext cx="2100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24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200">
                  <a:solidFill>
                    <a:srgbClr val="0066CC"/>
                  </a:solidFill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swap.c</a:t>
              </a:r>
            </a:p>
          </p:txBody>
        </p:sp>
        <p:sp>
          <p:nvSpPr>
            <p:cNvPr id="617496" name="Text Box 24"/>
            <p:cNvSpPr txBox="1">
              <a:spLocks noChangeArrowheads="1"/>
            </p:cNvSpPr>
            <p:nvPr/>
          </p:nvSpPr>
          <p:spPr bwMode="auto">
            <a:xfrm>
              <a:off x="1530" y="9272"/>
              <a:ext cx="12890" cy="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200">
                  <a:ea typeface="微软雅黑" panose="020B0503020204020204" charset="-122"/>
                </a:rPr>
                <a:t>哪些是</a:t>
              </a:r>
              <a:r>
                <a:rPr lang="zh-CN" altLang="en-US" sz="2200">
                  <a:solidFill>
                    <a:srgbClr val="FF0000"/>
                  </a:solidFill>
                  <a:ea typeface="微软雅黑" panose="020B0503020204020204" charset="-122"/>
                </a:rPr>
                <a:t>全局符号</a:t>
              </a:r>
              <a:r>
                <a:rPr lang="zh-CN" altLang="en-US" sz="2200">
                  <a:ea typeface="微软雅黑" panose="020B0503020204020204" charset="-122"/>
                </a:rPr>
                <a:t>？哪些是</a:t>
              </a:r>
              <a:r>
                <a:rPr lang="zh-CN" altLang="en-US" sz="2200">
                  <a:solidFill>
                    <a:srgbClr val="FF0000"/>
                  </a:solidFill>
                  <a:ea typeface="微软雅黑" panose="020B0503020204020204" charset="-122"/>
                </a:rPr>
                <a:t>外部符号</a:t>
              </a:r>
              <a:r>
                <a:rPr lang="zh-CN" altLang="en-US" sz="2200">
                  <a:ea typeface="微软雅黑" panose="020B0503020204020204" charset="-122"/>
                </a:rPr>
                <a:t>？哪些是</a:t>
              </a:r>
              <a:r>
                <a:rPr lang="zh-CN" altLang="en-US" sz="2200">
                  <a:solidFill>
                    <a:srgbClr val="FF0000"/>
                  </a:solidFill>
                  <a:ea typeface="微软雅黑" panose="020B0503020204020204" charset="-122"/>
                </a:rPr>
                <a:t>局部符号</a:t>
              </a:r>
              <a:r>
                <a:rPr lang="zh-CN" altLang="en-US" sz="2200">
                  <a:ea typeface="微软雅黑" panose="020B0503020204020204" charset="-122"/>
                </a:rPr>
                <a:t>？</a:t>
              </a:r>
            </a:p>
          </p:txBody>
        </p:sp>
        <p:sp>
          <p:nvSpPr>
            <p:cNvPr id="617497" name="Line 25"/>
            <p:cNvSpPr>
              <a:spLocks noChangeShapeType="1"/>
            </p:cNvSpPr>
            <p:nvPr/>
          </p:nvSpPr>
          <p:spPr bwMode="auto">
            <a:xfrm flipH="1" flipV="1">
              <a:off x="2103" y="2880"/>
              <a:ext cx="2172" cy="637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98" name="Line 26"/>
            <p:cNvSpPr>
              <a:spLocks noChangeShapeType="1"/>
            </p:cNvSpPr>
            <p:nvPr/>
          </p:nvSpPr>
          <p:spPr bwMode="auto">
            <a:xfrm flipH="1" flipV="1">
              <a:off x="1995" y="4330"/>
              <a:ext cx="2058" cy="4935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99" name="Line 27"/>
            <p:cNvSpPr>
              <a:spLocks noChangeShapeType="1"/>
            </p:cNvSpPr>
            <p:nvPr/>
          </p:nvSpPr>
          <p:spPr bwMode="auto">
            <a:xfrm flipV="1">
              <a:off x="4558" y="3323"/>
              <a:ext cx="3792" cy="592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500" name="Line 28"/>
            <p:cNvSpPr>
              <a:spLocks noChangeShapeType="1"/>
            </p:cNvSpPr>
            <p:nvPr/>
          </p:nvSpPr>
          <p:spPr bwMode="auto">
            <a:xfrm flipV="1">
              <a:off x="4785" y="4718"/>
              <a:ext cx="3795" cy="4592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501" name="Line 29"/>
            <p:cNvSpPr>
              <a:spLocks noChangeShapeType="1"/>
            </p:cNvSpPr>
            <p:nvPr/>
          </p:nvSpPr>
          <p:spPr bwMode="auto">
            <a:xfrm flipH="1" flipV="1">
              <a:off x="3725" y="3455"/>
              <a:ext cx="4093" cy="5885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502" name="Line 30"/>
            <p:cNvSpPr>
              <a:spLocks noChangeShapeType="1"/>
            </p:cNvSpPr>
            <p:nvPr/>
          </p:nvSpPr>
          <p:spPr bwMode="auto">
            <a:xfrm flipV="1">
              <a:off x="7955" y="2423"/>
              <a:ext cx="1645" cy="6877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503" name="Line 31"/>
            <p:cNvSpPr>
              <a:spLocks noChangeShapeType="1"/>
            </p:cNvSpPr>
            <p:nvPr/>
          </p:nvSpPr>
          <p:spPr bwMode="auto">
            <a:xfrm flipH="1" flipV="1">
              <a:off x="9875" y="3885"/>
              <a:ext cx="1508" cy="5418"/>
            </a:xfrm>
            <a:prstGeom prst="line">
              <a:avLst/>
            </a:prstGeom>
            <a:noFill/>
            <a:ln w="28575">
              <a:solidFill>
                <a:srgbClr val="00924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目标文件中的符号表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638" y="1844040"/>
            <a:ext cx="8461375" cy="442913"/>
          </a:xfrm>
        </p:spPr>
        <p:txBody>
          <a:bodyPr/>
          <a:lstStyle/>
          <a:p>
            <a:r>
              <a:rPr lang="zh-CN" altLang="en-US" sz="2000" b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符号表（</a:t>
            </a:r>
            <a:r>
              <a:rPr lang="en-US" altLang="zh-CN" sz="2000" b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symtab</a:t>
            </a:r>
            <a:r>
              <a:rPr lang="zh-CN" altLang="en-US" sz="2000" b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）中每个条目的结构如下：</a:t>
            </a:r>
          </a:p>
        </p:txBody>
      </p:sp>
      <p:sp>
        <p:nvSpPr>
          <p:cNvPr id="685060" name="Text Box 4"/>
          <p:cNvSpPr txBox="1">
            <a:spLocks noChangeArrowheads="1"/>
          </p:cNvSpPr>
          <p:nvPr/>
        </p:nvSpPr>
        <p:spPr bwMode="auto">
          <a:xfrm>
            <a:off x="234950" y="2452053"/>
            <a:ext cx="868680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5000"/>
              </a:spcBef>
              <a:buFontTx/>
              <a:buNone/>
            </a:pPr>
            <a:r>
              <a:rPr lang="en-US" altLang="zh-CN" sz="2000" i="0" dirty="0">
                <a:latin typeface="微软雅黑" panose="020B0503020204020204" charset="-122"/>
                <a:ea typeface="微软雅黑" panose="020B0503020204020204" charset="-122"/>
              </a:rPr>
              <a:t>typedef  struct {</a:t>
            </a:r>
          </a:p>
          <a:p>
            <a:pPr eaLnBrk="1" hangingPunct="1">
              <a:lnSpc>
                <a:spcPct val="100000"/>
              </a:lnSpc>
              <a:spcBef>
                <a:spcPct val="25000"/>
              </a:spcBef>
              <a:buFontTx/>
              <a:buNone/>
            </a:pPr>
            <a:r>
              <a:rPr lang="en-US" altLang="zh-CN" sz="2000" i="0" dirty="0">
                <a:latin typeface="微软雅黑" panose="020B0503020204020204" charset="-122"/>
                <a:ea typeface="微软雅黑" panose="020B0503020204020204" charset="-122"/>
              </a:rPr>
              <a:t>        int    name;    /*</a:t>
            </a:r>
            <a:r>
              <a:rPr lang="zh-CN" altLang="en-US" sz="2000" i="0" dirty="0">
                <a:latin typeface="微软雅黑" panose="020B0503020204020204" charset="-122"/>
                <a:ea typeface="微软雅黑" panose="020B0503020204020204" charset="-122"/>
              </a:rPr>
              <a:t>符号对应字符串</a:t>
            </a:r>
            <a:r>
              <a:rPr lang="zh-CN" altLang="en-US" sz="2000" i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000" i="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strtab</a:t>
            </a:r>
            <a:r>
              <a:rPr lang="zh-CN" altLang="en-US" sz="2000" i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节中的偏移量</a:t>
            </a:r>
            <a:r>
              <a:rPr lang="zh-CN" altLang="en-US" sz="2000" i="0" dirty="0"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en-US" altLang="zh-CN" sz="2000" i="0" dirty="0"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eaLnBrk="1" hangingPunct="1">
              <a:lnSpc>
                <a:spcPct val="100000"/>
              </a:lnSpc>
              <a:spcBef>
                <a:spcPct val="25000"/>
              </a:spcBef>
              <a:buFontTx/>
              <a:buNone/>
            </a:pPr>
            <a:r>
              <a:rPr lang="en-US" altLang="zh-CN" sz="2000" i="0" dirty="0">
                <a:latin typeface="微软雅黑" panose="020B0503020204020204" charset="-122"/>
                <a:ea typeface="微软雅黑" panose="020B0503020204020204" charset="-122"/>
              </a:rPr>
              <a:t>        int    value;    /*</a:t>
            </a:r>
            <a:r>
              <a:rPr lang="zh-CN" altLang="en-US" sz="2000" i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在对应节中的偏移量</a:t>
            </a:r>
            <a:r>
              <a:rPr lang="zh-CN" altLang="en-US" sz="2000" i="0" dirty="0">
                <a:latin typeface="微软雅黑" panose="020B0503020204020204" charset="-122"/>
                <a:ea typeface="微软雅黑" panose="020B0503020204020204" charset="-122"/>
              </a:rPr>
              <a:t>，可执行文件中是虚拟地址*</a:t>
            </a:r>
            <a:r>
              <a:rPr lang="en-US" altLang="zh-CN" sz="2000" i="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</a:p>
          <a:p>
            <a:pPr eaLnBrk="1" hangingPunct="1">
              <a:lnSpc>
                <a:spcPct val="100000"/>
              </a:lnSpc>
              <a:spcBef>
                <a:spcPct val="25000"/>
              </a:spcBef>
              <a:buFontTx/>
              <a:buNone/>
            </a:pPr>
            <a:r>
              <a:rPr lang="en-US" altLang="zh-CN" sz="2000" i="0" dirty="0">
                <a:latin typeface="微软雅黑" panose="020B0503020204020204" charset="-122"/>
                <a:ea typeface="微软雅黑" panose="020B0503020204020204" charset="-122"/>
              </a:rPr>
              <a:t>        int    size;      /*</a:t>
            </a:r>
            <a:r>
              <a:rPr lang="zh-CN" altLang="en-US" sz="2000" i="0" dirty="0">
                <a:latin typeface="微软雅黑" panose="020B0503020204020204" charset="-122"/>
                <a:ea typeface="微软雅黑" panose="020B0503020204020204" charset="-122"/>
              </a:rPr>
              <a:t>符号对应目标</a:t>
            </a:r>
            <a:r>
              <a:rPr lang="zh-CN" altLang="en-US" sz="2000" i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所占字节数</a:t>
            </a:r>
            <a:r>
              <a:rPr lang="zh-CN" altLang="en-US" sz="2000" i="0" dirty="0"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en-US" altLang="zh-CN" sz="2000" i="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</a:p>
          <a:p>
            <a:pPr eaLnBrk="1" hangingPunct="1">
              <a:lnSpc>
                <a:spcPct val="100000"/>
              </a:lnSpc>
              <a:spcBef>
                <a:spcPct val="25000"/>
              </a:spcBef>
              <a:buFontTx/>
              <a:buNone/>
            </a:pPr>
            <a:r>
              <a:rPr lang="en-US" altLang="zh-CN" sz="2000" i="0" dirty="0">
                <a:latin typeface="微软雅黑" panose="020B0503020204020204" charset="-122"/>
                <a:ea typeface="微软雅黑" panose="020B0503020204020204" charset="-122"/>
              </a:rPr>
              <a:t>        char  type: 4,  /*</a:t>
            </a:r>
            <a:r>
              <a:rPr lang="zh-CN" altLang="en-US" sz="2000" i="0" dirty="0">
                <a:latin typeface="微软雅黑" panose="020B0503020204020204" charset="-122"/>
                <a:ea typeface="微软雅黑" panose="020B0503020204020204" charset="-122"/>
              </a:rPr>
              <a:t>符号对应目标的类型：</a:t>
            </a:r>
            <a:r>
              <a:rPr lang="zh-CN" altLang="en-US" sz="2000" i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数据、函数、源文件、节</a:t>
            </a:r>
            <a:r>
              <a:rPr lang="zh-CN" altLang="en-US" sz="2000" i="0" dirty="0"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en-US" altLang="zh-CN" sz="2000" i="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</a:p>
          <a:p>
            <a:pPr eaLnBrk="1" hangingPunct="1">
              <a:lnSpc>
                <a:spcPct val="100000"/>
              </a:lnSpc>
              <a:spcBef>
                <a:spcPct val="25000"/>
              </a:spcBef>
              <a:buFontTx/>
              <a:buNone/>
            </a:pPr>
            <a:r>
              <a:rPr lang="en-US" altLang="zh-CN" sz="2000" i="0" dirty="0">
                <a:latin typeface="微软雅黑" panose="020B0503020204020204" charset="-122"/>
                <a:ea typeface="微软雅黑" panose="020B0503020204020204" charset="-122"/>
              </a:rPr>
              <a:t>                 binding: 4; /*</a:t>
            </a:r>
            <a:r>
              <a:rPr lang="zh-CN" altLang="en-US" sz="2000" i="0" dirty="0">
                <a:latin typeface="微软雅黑" panose="020B0503020204020204" charset="-122"/>
                <a:ea typeface="微软雅黑" panose="020B0503020204020204" charset="-122"/>
              </a:rPr>
              <a:t>符号类别：</a:t>
            </a:r>
            <a:r>
              <a:rPr lang="zh-CN" altLang="en-US" sz="2000" i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全局符号、局部符号、弱符号</a:t>
            </a:r>
            <a:r>
              <a:rPr lang="zh-CN" altLang="en-US" sz="2000" i="0" dirty="0"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en-US" altLang="zh-CN" sz="2000" i="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endParaRPr lang="zh-CN" altLang="en-US" sz="200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25000"/>
              </a:spcBef>
              <a:buFontTx/>
              <a:buNone/>
            </a:pPr>
            <a:r>
              <a:rPr lang="en-US" altLang="zh-CN" sz="2000" i="0" dirty="0">
                <a:latin typeface="微软雅黑" panose="020B0503020204020204" charset="-122"/>
                <a:ea typeface="微软雅黑" panose="020B0503020204020204" charset="-122"/>
              </a:rPr>
              <a:t>        char  reserved;</a:t>
            </a:r>
          </a:p>
          <a:p>
            <a:pPr eaLnBrk="1" hangingPunct="1">
              <a:lnSpc>
                <a:spcPct val="100000"/>
              </a:lnSpc>
              <a:spcBef>
                <a:spcPct val="25000"/>
              </a:spcBef>
              <a:buFontTx/>
              <a:buNone/>
            </a:pPr>
            <a:r>
              <a:rPr lang="en-US" altLang="zh-CN" sz="2000" i="0" dirty="0">
                <a:latin typeface="微软雅黑" panose="020B0503020204020204" charset="-122"/>
                <a:ea typeface="微软雅黑" panose="020B0503020204020204" charset="-122"/>
              </a:rPr>
              <a:t>        char  section;  /*</a:t>
            </a:r>
            <a:r>
              <a:rPr lang="zh-CN" altLang="en-US" sz="2000" i="0" dirty="0">
                <a:latin typeface="微软雅黑" panose="020B0503020204020204" charset="-122"/>
                <a:ea typeface="微软雅黑" panose="020B0503020204020204" charset="-122"/>
              </a:rPr>
              <a:t>符号对应目标所在的节，或其他情况</a:t>
            </a:r>
            <a:r>
              <a:rPr lang="en-US" altLang="zh-CN" sz="2000" i="0" dirty="0">
                <a:latin typeface="微软雅黑" panose="020B0503020204020204" charset="-122"/>
                <a:ea typeface="微软雅黑" panose="020B0503020204020204" charset="-122"/>
              </a:rPr>
              <a:t>*/</a:t>
            </a:r>
          </a:p>
          <a:p>
            <a:pPr eaLnBrk="1" hangingPunct="1">
              <a:lnSpc>
                <a:spcPct val="100000"/>
              </a:lnSpc>
              <a:spcBef>
                <a:spcPct val="25000"/>
              </a:spcBef>
              <a:buFontTx/>
              <a:buNone/>
            </a:pPr>
            <a:r>
              <a:rPr lang="en-US" altLang="zh-CN" sz="2000" i="0" dirty="0">
                <a:latin typeface="微软雅黑" panose="020B0503020204020204" charset="-122"/>
                <a:ea typeface="微软雅黑" panose="020B0503020204020204" charset="-122"/>
              </a:rPr>
              <a:t>} </a:t>
            </a:r>
            <a:r>
              <a:rPr lang="en-US" altLang="zh-CN" sz="2000" i="0" dirty="0" err="1">
                <a:latin typeface="微软雅黑" panose="020B0503020204020204" charset="-122"/>
                <a:ea typeface="微软雅黑" panose="020B0503020204020204" charset="-122"/>
              </a:rPr>
              <a:t>Elf_Symbol</a:t>
            </a:r>
            <a:r>
              <a:rPr lang="en-US" altLang="zh-CN" sz="2000" i="0" dirty="0">
                <a:latin typeface="微软雅黑" panose="020B0503020204020204" charset="-122"/>
                <a:ea typeface="微软雅黑" panose="020B0503020204020204" charset="-122"/>
              </a:rPr>
              <a:t>;</a:t>
            </a:r>
          </a:p>
        </p:txBody>
      </p:sp>
      <p:sp>
        <p:nvSpPr>
          <p:cNvPr id="685061" name="Text Box 5"/>
          <p:cNvSpPr txBox="1">
            <a:spLocks noChangeArrowheads="1"/>
          </p:cNvSpPr>
          <p:nvPr/>
        </p:nvSpPr>
        <p:spPr bwMode="auto">
          <a:xfrm>
            <a:off x="592138" y="5873115"/>
            <a:ext cx="8120062" cy="798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i="0">
                <a:solidFill>
                  <a:srgbClr val="0A6A0A"/>
                </a:solidFill>
                <a:latin typeface="微软雅黑" panose="020B0503020204020204" charset="-122"/>
                <a:ea typeface="微软雅黑" panose="020B0503020204020204" charset="-122"/>
              </a:rPr>
              <a:t>其他情况：</a:t>
            </a:r>
            <a:r>
              <a:rPr lang="en-US" altLang="zh-CN" sz="2000" i="0">
                <a:solidFill>
                  <a:srgbClr val="0A6A0A"/>
                </a:solidFill>
                <a:latin typeface="微软雅黑" panose="020B0503020204020204" charset="-122"/>
                <a:ea typeface="微软雅黑" panose="020B0503020204020204" charset="-122"/>
              </a:rPr>
              <a:t>ABS</a:t>
            </a:r>
            <a:r>
              <a:rPr lang="zh-CN" altLang="en-US" sz="2000" i="0">
                <a:solidFill>
                  <a:srgbClr val="0A6A0A"/>
                </a:solidFill>
                <a:latin typeface="微软雅黑" panose="020B0503020204020204" charset="-122"/>
                <a:ea typeface="微软雅黑" panose="020B0503020204020204" charset="-122"/>
              </a:rPr>
              <a:t>表示不该被重定位；</a:t>
            </a:r>
            <a:r>
              <a:rPr lang="en-US" altLang="zh-CN" sz="200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UND</a:t>
            </a:r>
            <a:r>
              <a:rPr lang="zh-CN" altLang="en-US" sz="200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表示未定义</a:t>
            </a:r>
            <a:r>
              <a:rPr lang="zh-CN" altLang="en-US" sz="2000" i="0">
                <a:solidFill>
                  <a:srgbClr val="0A6A0A"/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r>
              <a:rPr lang="en-US" altLang="zh-CN" sz="200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COM</a:t>
            </a:r>
            <a:r>
              <a:rPr lang="zh-CN" altLang="en-US" sz="200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表示未初始化</a:t>
            </a:r>
            <a:r>
              <a:rPr lang="zh-CN" altLang="en-US" sz="2000" i="0">
                <a:solidFill>
                  <a:srgbClr val="0A6A0A"/>
                </a:solidFill>
                <a:latin typeface="微软雅黑" panose="020B0503020204020204" charset="-122"/>
                <a:ea typeface="微软雅黑" panose="020B0503020204020204" charset="-122"/>
              </a:rPr>
              <a:t>数据（</a:t>
            </a:r>
            <a:r>
              <a:rPr lang="en-US" altLang="zh-CN" sz="2000" i="0">
                <a:solidFill>
                  <a:srgbClr val="0A6A0A"/>
                </a:solidFill>
                <a:latin typeface="微软雅黑" panose="020B0503020204020204" charset="-122"/>
                <a:ea typeface="微软雅黑" panose="020B0503020204020204" charset="-122"/>
              </a:rPr>
              <a:t>.bss</a:t>
            </a:r>
            <a:r>
              <a:rPr lang="zh-CN" altLang="en-US" sz="2000" i="0">
                <a:solidFill>
                  <a:srgbClr val="0A6A0A"/>
                </a:solidFill>
                <a:latin typeface="微软雅黑" panose="020B0503020204020204" charset="-122"/>
                <a:ea typeface="微软雅黑" panose="020B0503020204020204" charset="-122"/>
              </a:rPr>
              <a:t>），此时，</a:t>
            </a:r>
            <a:r>
              <a:rPr lang="en-US" altLang="zh-CN" sz="2000" i="0">
                <a:solidFill>
                  <a:srgbClr val="0A6A0A"/>
                </a:solidFill>
                <a:latin typeface="微软雅黑" panose="020B0503020204020204" charset="-122"/>
                <a:ea typeface="微软雅黑" panose="020B0503020204020204" charset="-122"/>
              </a:rPr>
              <a:t>value</a:t>
            </a:r>
            <a:r>
              <a:rPr lang="zh-CN" altLang="en-US" sz="2000" i="0">
                <a:solidFill>
                  <a:srgbClr val="0A6A0A"/>
                </a:solidFill>
                <a:latin typeface="微软雅黑" panose="020B0503020204020204" charset="-122"/>
                <a:ea typeface="微软雅黑" panose="020B0503020204020204" charset="-122"/>
              </a:rPr>
              <a:t>表示对齐要求，</a:t>
            </a:r>
            <a:r>
              <a:rPr lang="en-US" altLang="zh-CN" sz="2000" i="0">
                <a:solidFill>
                  <a:srgbClr val="0A6A0A"/>
                </a:solidFill>
                <a:latin typeface="微软雅黑" panose="020B0503020204020204" charset="-122"/>
                <a:ea typeface="微软雅黑" panose="020B0503020204020204" charset="-122"/>
              </a:rPr>
              <a:t>size</a:t>
            </a:r>
            <a:r>
              <a:rPr lang="zh-CN" altLang="en-US" sz="2000" i="0">
                <a:solidFill>
                  <a:srgbClr val="0A6A0A"/>
                </a:solidFill>
                <a:latin typeface="微软雅黑" panose="020B0503020204020204" charset="-122"/>
                <a:ea typeface="微软雅黑" panose="020B0503020204020204" charset="-122"/>
              </a:rPr>
              <a:t>给出最小大小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395288" y="1267778"/>
            <a:ext cx="5336540" cy="429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GB" altLang="en-GB" sz="2000" i="0">
                <a:latin typeface="微软雅黑" panose="020B0503020204020204" charset="-122"/>
                <a:ea typeface="微软雅黑" panose="020B0503020204020204" charset="-122"/>
              </a:rPr>
              <a:t>.symtab </a:t>
            </a:r>
            <a:r>
              <a:rPr lang="en-GB" altLang="zh-CN" sz="2000" i="0">
                <a:latin typeface="微软雅黑" panose="020B0503020204020204" charset="-122"/>
                <a:ea typeface="微软雅黑" panose="020B0503020204020204" charset="-122"/>
              </a:rPr>
              <a:t>节</a:t>
            </a:r>
            <a:r>
              <a:rPr lang="zh-CN" altLang="en-GB" sz="2000" i="0">
                <a:latin typeface="微软雅黑" panose="020B0503020204020204" charset="-122"/>
                <a:ea typeface="微软雅黑" panose="020B0503020204020204" charset="-122"/>
              </a:rPr>
              <a:t>记录符号表信息，是一个结构数组</a:t>
            </a:r>
            <a:endParaRPr lang="en-GB" altLang="en-GB" sz="2000" i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85065" name="Group 9"/>
          <p:cNvGrpSpPr/>
          <p:nvPr/>
        </p:nvGrpSpPr>
        <p:grpSpPr bwMode="auto">
          <a:xfrm>
            <a:off x="3563938" y="1339215"/>
            <a:ext cx="5326062" cy="1857375"/>
            <a:chOff x="2259" y="540"/>
            <a:chExt cx="3355" cy="1170"/>
          </a:xfrm>
        </p:grpSpPr>
        <p:sp>
          <p:nvSpPr>
            <p:cNvPr id="55305" name="Text Box 7"/>
            <p:cNvSpPr txBox="1">
              <a:spLocks noChangeArrowheads="1"/>
            </p:cNvSpPr>
            <p:nvPr/>
          </p:nvSpPr>
          <p:spPr bwMode="auto">
            <a:xfrm>
              <a:off x="4096" y="540"/>
              <a:ext cx="1518" cy="736"/>
            </a:xfrm>
            <a:prstGeom prst="rect">
              <a:avLst/>
            </a:prstGeom>
            <a:noFill/>
            <a:ln w="9525">
              <a:solidFill>
                <a:srgbClr val="993366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i="0">
                  <a:solidFill>
                    <a:srgbClr val="CC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函数名在</a:t>
              </a:r>
              <a:r>
                <a:rPr lang="en-US" altLang="zh-CN" sz="2000" i="0">
                  <a:solidFill>
                    <a:srgbClr val="CC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text</a:t>
              </a:r>
              <a:r>
                <a:rPr lang="zh-CN" altLang="en-US" sz="2000" i="0">
                  <a:solidFill>
                    <a:srgbClr val="CC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节中</a:t>
              </a: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i="0">
                  <a:solidFill>
                    <a:srgbClr val="CC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变量名在</a:t>
              </a:r>
              <a:r>
                <a:rPr lang="en-US" altLang="zh-CN" sz="2000" i="0">
                  <a:solidFill>
                    <a:srgbClr val="CC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data</a:t>
              </a:r>
              <a:r>
                <a:rPr lang="zh-CN" altLang="en-US" sz="2000" i="0">
                  <a:solidFill>
                    <a:srgbClr val="CC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节或</a:t>
              </a:r>
              <a:r>
                <a:rPr lang="en-US" altLang="zh-CN" sz="2000" i="0">
                  <a:solidFill>
                    <a:srgbClr val="CC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bss</a:t>
              </a:r>
              <a:r>
                <a:rPr lang="zh-CN" altLang="en-US" sz="2000" i="0">
                  <a:solidFill>
                    <a:srgbClr val="CC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节中</a:t>
              </a:r>
            </a:p>
          </p:txBody>
        </p:sp>
        <p:sp>
          <p:nvSpPr>
            <p:cNvPr id="55306" name="Line 8"/>
            <p:cNvSpPr>
              <a:spLocks noChangeShapeType="1"/>
            </p:cNvSpPr>
            <p:nvPr/>
          </p:nvSpPr>
          <p:spPr bwMode="auto">
            <a:xfrm flipV="1">
              <a:off x="2259" y="1253"/>
              <a:ext cx="1847" cy="457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5066" name="Text Box 10"/>
          <p:cNvSpPr txBox="1">
            <a:spLocks noChangeArrowheads="1"/>
          </p:cNvSpPr>
          <p:nvPr/>
        </p:nvSpPr>
        <p:spPr bwMode="auto">
          <a:xfrm>
            <a:off x="6155373" y="3660458"/>
            <a:ext cx="2541587" cy="307340"/>
          </a:xfrm>
          <a:prstGeom prst="rect">
            <a:avLst/>
          </a:prstGeom>
          <a:noFill/>
          <a:ln w="9525">
            <a:solidFill>
              <a:srgbClr val="CC006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i="0">
                <a:solidFill>
                  <a:srgbClr val="CC0066"/>
                </a:solidFill>
                <a:ea typeface="微软雅黑" panose="020B0503020204020204" charset="-122"/>
              </a:rPr>
              <a:t>函数大小或变量长度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59" grpId="0" build="p"/>
      <p:bldP spid="685060" grpId="0" bldLvl="0" animBg="1"/>
      <p:bldP spid="685061" grpId="0" bldLvl="0" animBg="1"/>
      <p:bldP spid="685066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目标文件中的符号表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61478"/>
            <a:ext cx="8229600" cy="477837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altLang="zh-CN" sz="2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main.o</a:t>
            </a:r>
            <a:r>
              <a:rPr lang="zh-CN" altLang="en-US" sz="2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中的符号表中最后三个条目（共</a:t>
            </a:r>
            <a:r>
              <a:rPr lang="en-US" altLang="zh-CN" sz="2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2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个）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657225" y="2142490"/>
            <a:ext cx="8218170" cy="164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5000"/>
              </a:spcBef>
              <a:buFontTx/>
              <a:buNone/>
            </a:pPr>
            <a:r>
              <a:rPr lang="en-US" altLang="zh-CN" sz="2000" dirty="0">
                <a:solidFill>
                  <a:srgbClr val="004821"/>
                </a:solidFill>
                <a:latin typeface="微软雅黑" panose="020B0503020204020204" charset="-122"/>
                <a:ea typeface="微软雅黑" panose="020B0503020204020204" charset="-122"/>
              </a:rPr>
              <a:t>Num:	value	Size	Type	Bind	</a:t>
            </a:r>
            <a:r>
              <a:rPr lang="en-US" altLang="zh-CN" sz="2000" dirty="0" err="1">
                <a:solidFill>
                  <a:srgbClr val="004821"/>
                </a:solidFill>
                <a:latin typeface="微软雅黑" panose="020B0503020204020204" charset="-122"/>
                <a:ea typeface="微软雅黑" panose="020B0503020204020204" charset="-122"/>
              </a:rPr>
              <a:t>Ot</a:t>
            </a:r>
            <a:r>
              <a:rPr lang="en-US" altLang="zh-CN" sz="2000" dirty="0">
                <a:solidFill>
                  <a:srgbClr val="004821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 dirty="0" err="1">
                <a:solidFill>
                  <a:srgbClr val="004821"/>
                </a:solidFill>
                <a:latin typeface="微软雅黑" panose="020B0503020204020204" charset="-122"/>
                <a:ea typeface="微软雅黑" panose="020B0503020204020204" charset="-122"/>
              </a:rPr>
              <a:t>Ndx</a:t>
            </a:r>
            <a:r>
              <a:rPr lang="en-US" altLang="zh-CN" sz="2000" dirty="0">
                <a:solidFill>
                  <a:srgbClr val="004821"/>
                </a:solidFill>
                <a:latin typeface="微软雅黑" panose="020B0503020204020204" charset="-122"/>
                <a:ea typeface="微软雅黑" panose="020B0503020204020204" charset="-122"/>
              </a:rPr>
              <a:t>	Name</a:t>
            </a:r>
          </a:p>
          <a:p>
            <a:pPr eaLnBrk="1" hangingPunct="1">
              <a:lnSpc>
                <a:spcPct val="100000"/>
              </a:lnSpc>
              <a:spcBef>
                <a:spcPct val="35000"/>
              </a:spcBef>
              <a:buFontTx/>
              <a:buNone/>
            </a:pPr>
            <a:r>
              <a:rPr lang="en-US" altLang="zh-CN" sz="2000" dirty="0">
                <a:solidFill>
                  <a:srgbClr val="004821"/>
                </a:solidFill>
                <a:latin typeface="微软雅黑" panose="020B0503020204020204" charset="-122"/>
                <a:ea typeface="微软雅黑" panose="020B0503020204020204" charset="-122"/>
              </a:rPr>
              <a:t>8:	0	8	Data	Global  0	3	</a:t>
            </a:r>
            <a:r>
              <a:rPr lang="en-US" altLang="zh-CN" sz="2000" dirty="0" err="1">
                <a:solidFill>
                  <a:srgbClr val="004821"/>
                </a:solidFill>
                <a:latin typeface="微软雅黑" panose="020B0503020204020204" charset="-122"/>
                <a:ea typeface="微软雅黑" panose="020B0503020204020204" charset="-122"/>
              </a:rPr>
              <a:t>buf</a:t>
            </a:r>
            <a:endParaRPr lang="en-US" altLang="zh-CN" sz="2000" dirty="0">
              <a:solidFill>
                <a:srgbClr val="0048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35000"/>
              </a:spcBef>
              <a:buFontTx/>
              <a:buNone/>
            </a:pPr>
            <a:r>
              <a:rPr lang="en-US" altLang="zh-CN" sz="2000" dirty="0">
                <a:solidFill>
                  <a:srgbClr val="004821"/>
                </a:solidFill>
                <a:latin typeface="微软雅黑" panose="020B0503020204020204" charset="-122"/>
                <a:ea typeface="微软雅黑" panose="020B0503020204020204" charset="-122"/>
              </a:rPr>
              <a:t>9:	0	33	</a:t>
            </a:r>
            <a:r>
              <a:rPr lang="en-US" altLang="zh-CN" sz="2000" dirty="0" err="1">
                <a:solidFill>
                  <a:srgbClr val="004821"/>
                </a:solidFill>
                <a:latin typeface="微软雅黑" panose="020B0503020204020204" charset="-122"/>
                <a:ea typeface="微软雅黑" panose="020B0503020204020204" charset="-122"/>
              </a:rPr>
              <a:t>Func</a:t>
            </a:r>
            <a:r>
              <a:rPr lang="en-US" altLang="zh-CN" sz="2000" dirty="0">
                <a:solidFill>
                  <a:srgbClr val="004821"/>
                </a:solidFill>
                <a:latin typeface="微软雅黑" panose="020B0503020204020204" charset="-122"/>
                <a:ea typeface="微软雅黑" panose="020B0503020204020204" charset="-122"/>
              </a:rPr>
              <a:t>	Global	0	1	main</a:t>
            </a:r>
          </a:p>
          <a:p>
            <a:pPr eaLnBrk="1" hangingPunct="1">
              <a:lnSpc>
                <a:spcPct val="100000"/>
              </a:lnSpc>
              <a:spcBef>
                <a:spcPct val="35000"/>
              </a:spcBef>
              <a:buFontTx/>
              <a:buNone/>
            </a:pPr>
            <a:r>
              <a:rPr lang="en-US" altLang="zh-CN" sz="2000" dirty="0">
                <a:solidFill>
                  <a:srgbClr val="004821"/>
                </a:solidFill>
                <a:latin typeface="微软雅黑" panose="020B0503020204020204" charset="-122"/>
                <a:ea typeface="微软雅黑" panose="020B0503020204020204" charset="-122"/>
              </a:rPr>
              <a:t>10:	0	0	</a:t>
            </a:r>
            <a:r>
              <a:rPr lang="en-US" altLang="zh-CN" sz="2000" dirty="0" err="1">
                <a:solidFill>
                  <a:srgbClr val="004821"/>
                </a:solidFill>
                <a:latin typeface="微软雅黑" panose="020B0503020204020204" charset="-122"/>
                <a:ea typeface="微软雅黑" panose="020B0503020204020204" charset="-122"/>
              </a:rPr>
              <a:t>NotypeGlobal</a:t>
            </a:r>
            <a:r>
              <a:rPr lang="en-US" altLang="zh-CN" sz="2000" dirty="0">
                <a:solidFill>
                  <a:srgbClr val="004821"/>
                </a:solidFill>
                <a:latin typeface="微软雅黑" panose="020B0503020204020204" charset="-122"/>
                <a:ea typeface="微软雅黑" panose="020B0503020204020204" charset="-122"/>
              </a:rPr>
              <a:t>	0	UND	swap</a:t>
            </a:r>
          </a:p>
        </p:txBody>
      </p:sp>
      <p:sp>
        <p:nvSpPr>
          <p:cNvPr id="692231" name="Text Box 7"/>
          <p:cNvSpPr txBox="1">
            <a:spLocks noChangeArrowheads="1"/>
          </p:cNvSpPr>
          <p:nvPr/>
        </p:nvSpPr>
        <p:spPr bwMode="auto">
          <a:xfrm>
            <a:off x="381000" y="4149090"/>
            <a:ext cx="8070215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buf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main.o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中第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节（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.data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）偏移为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的符号，是全局变量，占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8B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main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是第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节（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.text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）偏移为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的符号，是全局函数，占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33B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；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swap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main.o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中未定义全局（在其他模块定义）符号，类型和大小未知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9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92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2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/>
        </p:nvSpPr>
        <p:spPr>
          <a:xfrm>
            <a:off x="457200" y="98425"/>
            <a:ext cx="8229600" cy="7251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marL="0" lvl="0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27405" y="1978025"/>
            <a:ext cx="7581900" cy="3930015"/>
          </a:xfrm>
        </p:spPr>
        <p:txBody>
          <a:bodyPr vert="horz" wrap="square" lIns="91440" tIns="45720" rIns="91440" bIns="45720" anchor="t" anchorCtr="0"/>
          <a:lstStyle/>
          <a:p>
            <a:pPr>
              <a:spcBef>
                <a:spcPts val="16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2" charset="-122"/>
              </a:rPr>
              <a:t>编译、汇编和链接</a:t>
            </a: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目标文件格式</a:t>
            </a: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符号表和符号解析</a:t>
            </a: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重定位</a:t>
            </a:r>
          </a:p>
          <a:p>
            <a:pPr>
              <a:spcBef>
                <a:spcPts val="1600"/>
              </a:spcBef>
            </a:pPr>
            <a:r>
              <a:rPr lang="zh-CN" altLang="en-US" dirty="0">
                <a:ea typeface="黑体" panose="02010609060101010101" pitchFamily="2" charset="-122"/>
              </a:rPr>
              <a:t> 可执行文件的加载</a:t>
            </a:r>
          </a:p>
          <a:p>
            <a:pPr marL="0" indent="0">
              <a:spcBef>
                <a:spcPts val="1600"/>
              </a:spcBef>
              <a:buNone/>
            </a:pPr>
            <a:endParaRPr lang="zh-CN" altLang="en-US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目标文件中的符号表</a:t>
            </a:r>
          </a:p>
        </p:txBody>
      </p:sp>
      <p:sp>
        <p:nvSpPr>
          <p:cNvPr id="692229" name="Rectangle 5"/>
          <p:cNvSpPr>
            <a:spLocks noChangeArrowheads="1"/>
          </p:cNvSpPr>
          <p:nvPr/>
        </p:nvSpPr>
        <p:spPr bwMode="auto">
          <a:xfrm>
            <a:off x="395288" y="1772603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</a:pP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swap.o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中的符号表中最后</a:t>
            </a: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个条目（共</a:t>
            </a: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11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个）</a:t>
            </a:r>
          </a:p>
          <a:p>
            <a:pPr>
              <a:lnSpc>
                <a:spcPct val="105000"/>
              </a:lnSpc>
              <a:buFontTx/>
              <a:buNone/>
            </a:pPr>
            <a:endParaRPr lang="zh-CN" altLang="en-US" sz="200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2230" name="Text Box 6"/>
          <p:cNvSpPr txBox="1">
            <a:spLocks noChangeArrowheads="1"/>
          </p:cNvSpPr>
          <p:nvPr/>
        </p:nvSpPr>
        <p:spPr bwMode="auto">
          <a:xfrm>
            <a:off x="530225" y="2283778"/>
            <a:ext cx="8485188" cy="2061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5000"/>
              </a:spcBef>
              <a:buFontTx/>
              <a:buNone/>
            </a:pPr>
            <a:r>
              <a:rPr lang="en-US" altLang="zh-CN" sz="2000">
                <a:solidFill>
                  <a:srgbClr val="004821"/>
                </a:solidFill>
                <a:latin typeface="微软雅黑" panose="020B0503020204020204" charset="-122"/>
                <a:ea typeface="微软雅黑" panose="020B0503020204020204" charset="-122"/>
              </a:rPr>
              <a:t>Num:	value	Size	Type	 Bind	   Ot	Ndx	Name</a:t>
            </a:r>
          </a:p>
          <a:p>
            <a:pPr eaLnBrk="1" hangingPunct="1">
              <a:lnSpc>
                <a:spcPct val="100000"/>
              </a:lnSpc>
              <a:spcBef>
                <a:spcPct val="35000"/>
              </a:spcBef>
              <a:buFontTx/>
              <a:buNone/>
            </a:pPr>
            <a:r>
              <a:rPr lang="en-US" altLang="zh-CN" sz="2000">
                <a:solidFill>
                  <a:srgbClr val="004821"/>
                </a:solidFill>
                <a:latin typeface="微软雅黑" panose="020B0503020204020204" charset="-122"/>
                <a:ea typeface="微软雅黑" panose="020B0503020204020204" charset="-122"/>
              </a:rPr>
              <a:t>8:	0	4	 Data	 Global    0	3	bufp0</a:t>
            </a:r>
          </a:p>
          <a:p>
            <a:pPr eaLnBrk="1" hangingPunct="1">
              <a:lnSpc>
                <a:spcPct val="100000"/>
              </a:lnSpc>
              <a:spcBef>
                <a:spcPct val="35000"/>
              </a:spcBef>
              <a:buFontTx/>
              <a:buNone/>
            </a:pPr>
            <a:r>
              <a:rPr lang="en-US" altLang="zh-CN" sz="2000">
                <a:solidFill>
                  <a:srgbClr val="004821"/>
                </a:solidFill>
                <a:latin typeface="微软雅黑" panose="020B0503020204020204" charset="-122"/>
                <a:ea typeface="微软雅黑" panose="020B0503020204020204" charset="-122"/>
              </a:rPr>
              <a:t>9:	0	0	 Notype Global    0	UND 	buf</a:t>
            </a:r>
          </a:p>
          <a:p>
            <a:pPr eaLnBrk="1" hangingPunct="1">
              <a:lnSpc>
                <a:spcPct val="100000"/>
              </a:lnSpc>
              <a:spcBef>
                <a:spcPct val="35000"/>
              </a:spcBef>
              <a:buFontTx/>
              <a:buNone/>
            </a:pPr>
            <a:r>
              <a:rPr lang="en-US" altLang="zh-CN" sz="2000">
                <a:solidFill>
                  <a:srgbClr val="004821"/>
                </a:solidFill>
                <a:latin typeface="微软雅黑" panose="020B0503020204020204" charset="-122"/>
                <a:ea typeface="微软雅黑" panose="020B0503020204020204" charset="-122"/>
              </a:rPr>
              <a:t>10:	0	36	 Func	 Global	   0	1	swap</a:t>
            </a:r>
          </a:p>
          <a:p>
            <a:pPr eaLnBrk="1" hangingPunct="1">
              <a:lnSpc>
                <a:spcPct val="100000"/>
              </a:lnSpc>
              <a:spcBef>
                <a:spcPct val="35000"/>
              </a:spcBef>
              <a:buFontTx/>
              <a:buNone/>
            </a:pPr>
            <a:r>
              <a:rPr lang="en-US" altLang="zh-CN" sz="2000">
                <a:solidFill>
                  <a:srgbClr val="004821"/>
                </a:solidFill>
                <a:latin typeface="微软雅黑" panose="020B0503020204020204" charset="-122"/>
                <a:ea typeface="微软雅黑" panose="020B0503020204020204" charset="-122"/>
              </a:rPr>
              <a:t>11:	4	4	 Data	 Local	   0	COM	bufp1</a:t>
            </a:r>
          </a:p>
        </p:txBody>
      </p:sp>
      <p:sp>
        <p:nvSpPr>
          <p:cNvPr id="692232" name="Text Box 8"/>
          <p:cNvSpPr txBox="1">
            <a:spLocks noChangeArrowheads="1"/>
          </p:cNvSpPr>
          <p:nvPr/>
        </p:nvSpPr>
        <p:spPr bwMode="auto">
          <a:xfrm>
            <a:off x="384810" y="4359910"/>
            <a:ext cx="8067675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bufp1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是未分配地址且未初始化的</a:t>
            </a:r>
            <a:r>
              <a:rPr lang="zh-CN" altLang="en-US" sz="2000">
                <a:solidFill>
                  <a:srgbClr val="FF0000"/>
                </a:solidFill>
                <a:ea typeface="微软雅黑" panose="020B0503020204020204" charset="-122"/>
              </a:rPr>
              <a:t>本地变量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(Ndx=COM),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按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4B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对齐且占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4B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9" grpId="0"/>
      <p:bldP spid="692230" grpId="0" bldLvl="0" animBg="1"/>
      <p:bldP spid="692232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符号解析（Symbol Resolution）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93470"/>
            <a:ext cx="5761038" cy="484028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000">
                <a:ea typeface="微软雅黑" panose="020B0503020204020204" charset="-122"/>
              </a:rPr>
              <a:t>目的：将每个模块中</a:t>
            </a:r>
            <a:r>
              <a:rPr lang="zh-CN" altLang="en-US" sz="2000">
                <a:solidFill>
                  <a:srgbClr val="FF0000"/>
                </a:solidFill>
                <a:ea typeface="微软雅黑" panose="020B0503020204020204" charset="-122"/>
              </a:rPr>
              <a:t>引用的符号</a:t>
            </a:r>
            <a:r>
              <a:rPr lang="zh-CN" altLang="en-US" sz="2000">
                <a:ea typeface="微软雅黑" panose="020B0503020204020204" charset="-122"/>
              </a:rPr>
              <a:t>与某个目标模块中的</a:t>
            </a:r>
            <a:r>
              <a:rPr lang="zh-CN" altLang="en-US" sz="2000">
                <a:solidFill>
                  <a:srgbClr val="FF0000"/>
                </a:solidFill>
                <a:ea typeface="微软雅黑" panose="020B0503020204020204" charset="-122"/>
              </a:rPr>
              <a:t>定义符号</a:t>
            </a:r>
            <a:r>
              <a:rPr lang="zh-CN" altLang="en-US" sz="2000">
                <a:ea typeface="微软雅黑" panose="020B0503020204020204" charset="-122"/>
              </a:rPr>
              <a:t>建立关联。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ea typeface="微软雅黑" panose="020B0503020204020204" charset="-122"/>
              </a:rPr>
              <a:t>每个</a:t>
            </a:r>
            <a:r>
              <a:rPr lang="zh-CN" altLang="en-US" sz="2000">
                <a:solidFill>
                  <a:srgbClr val="FF0000"/>
                </a:solidFill>
                <a:ea typeface="微软雅黑" panose="020B0503020204020204" charset="-122"/>
              </a:rPr>
              <a:t>定义符号在代码段或数据段中都被分配了存储空间</a:t>
            </a:r>
            <a:r>
              <a:rPr lang="zh-CN" altLang="en-US" sz="2000">
                <a:ea typeface="微软雅黑" panose="020B0503020204020204" charset="-122"/>
              </a:rPr>
              <a:t>，将</a:t>
            </a:r>
            <a:r>
              <a:rPr lang="zh-CN" altLang="en-US" sz="2000">
                <a:solidFill>
                  <a:srgbClr val="CC0066"/>
                </a:solidFill>
                <a:ea typeface="微软雅黑" panose="020B0503020204020204" charset="-122"/>
              </a:rPr>
              <a:t>引用符号</a:t>
            </a:r>
            <a:r>
              <a:rPr lang="zh-CN" altLang="en-US" sz="2000">
                <a:ea typeface="微软雅黑" panose="020B0503020204020204" charset="-122"/>
              </a:rPr>
              <a:t>与</a:t>
            </a:r>
            <a:r>
              <a:rPr lang="zh-CN" altLang="en-US" sz="2000">
                <a:solidFill>
                  <a:srgbClr val="CC0066"/>
                </a:solidFill>
                <a:ea typeface="微软雅黑" panose="020B0503020204020204" charset="-122"/>
              </a:rPr>
              <a:t>定义符号</a:t>
            </a:r>
            <a:r>
              <a:rPr lang="zh-CN" altLang="en-US" sz="2000">
                <a:ea typeface="微软雅黑" panose="020B0503020204020204" charset="-122"/>
              </a:rPr>
              <a:t>建立关联后，就可在重定位时</a:t>
            </a:r>
            <a:r>
              <a:rPr lang="zh-CN" altLang="en-US" sz="2000">
                <a:solidFill>
                  <a:srgbClr val="3366FF"/>
                </a:solidFill>
                <a:ea typeface="微软雅黑" panose="020B0503020204020204" charset="-122"/>
              </a:rPr>
              <a:t>将引用符号的地址重定位为相关联的定义符号的地址</a:t>
            </a:r>
            <a:r>
              <a:rPr lang="zh-CN" altLang="en-US" sz="2000">
                <a:ea typeface="微软雅黑" panose="020B0503020204020204" charset="-122"/>
              </a:rPr>
              <a:t>。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rgbClr val="FF0000"/>
                </a:solidFill>
                <a:ea typeface="微软雅黑" panose="020B0503020204020204" charset="-122"/>
              </a:rPr>
              <a:t>局部（本地）符号</a:t>
            </a:r>
            <a:r>
              <a:rPr lang="zh-CN" altLang="en-US" sz="2000">
                <a:ea typeface="微软雅黑" panose="020B0503020204020204" charset="-122"/>
              </a:rPr>
              <a:t>在本模块定义并引用，其解析较简单，只要与本模块内唯一的定义符号关联即可。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rgbClr val="FF0000"/>
                </a:solidFill>
                <a:ea typeface="微软雅黑" panose="020B0503020204020204" charset="-122"/>
              </a:rPr>
              <a:t>全局符号</a:t>
            </a:r>
            <a:r>
              <a:rPr lang="zh-CN" altLang="en-US" sz="2000">
                <a:ea typeface="微软雅黑" panose="020B0503020204020204" charset="-122"/>
              </a:rPr>
              <a:t>（外部定义的、内部定义的）的解析涉及多个模块，故较复杂</a:t>
            </a:r>
            <a:r>
              <a:rPr lang="zh-CN" altLang="en-US" sz="2000"/>
              <a:t>   </a:t>
            </a:r>
          </a:p>
        </p:txBody>
      </p:sp>
      <p:sp>
        <p:nvSpPr>
          <p:cNvPr id="709636" name="Text Box 4"/>
          <p:cNvSpPr txBox="1">
            <a:spLocks noChangeArrowheads="1"/>
          </p:cNvSpPr>
          <p:nvPr/>
        </p:nvSpPr>
        <p:spPr bwMode="auto">
          <a:xfrm>
            <a:off x="381000" y="5616575"/>
            <a:ext cx="2436813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0A6A0A"/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000">
                <a:solidFill>
                  <a:srgbClr val="0A6A0A"/>
                </a:solidFill>
                <a:ea typeface="微软雅黑" panose="020B0503020204020204" charset="-122"/>
              </a:rPr>
              <a:t>符号的定义</a:t>
            </a:r>
            <a:r>
              <a:rPr lang="zh-CN" altLang="en-US" sz="2000">
                <a:solidFill>
                  <a:srgbClr val="0A6A0A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000">
                <a:solidFill>
                  <a:srgbClr val="0A6A0A"/>
                </a:solidFill>
                <a:ea typeface="微软雅黑" panose="020B0503020204020204" charset="-122"/>
              </a:rPr>
              <a:t>其实质是什么？</a:t>
            </a:r>
          </a:p>
        </p:txBody>
      </p:sp>
      <p:sp>
        <p:nvSpPr>
          <p:cNvPr id="709637" name="Text Box 5"/>
          <p:cNvSpPr txBox="1">
            <a:spLocks noChangeArrowheads="1"/>
          </p:cNvSpPr>
          <p:nvPr/>
        </p:nvSpPr>
        <p:spPr bwMode="auto">
          <a:xfrm>
            <a:off x="3063875" y="5616258"/>
            <a:ext cx="5673725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CC3300"/>
                </a:solidFill>
                <a:ea typeface="微软雅黑" panose="020B0503020204020204" charset="-122"/>
              </a:rPr>
              <a:t>指被分配了存储空间。为函数名时，指代码所在区；为变量名时，指所占的静态数据区。</a:t>
            </a:r>
          </a:p>
        </p:txBody>
      </p:sp>
      <p:sp>
        <p:nvSpPr>
          <p:cNvPr id="709638" name="Text Box 6"/>
          <p:cNvSpPr txBox="1">
            <a:spLocks noChangeArrowheads="1"/>
          </p:cNvSpPr>
          <p:nvPr/>
        </p:nvSpPr>
        <p:spPr bwMode="auto">
          <a:xfrm>
            <a:off x="6323013" y="1122045"/>
            <a:ext cx="1873250" cy="193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      add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      jmp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L0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L0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sub 23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        ……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： 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sp>
        <p:nvSpPr>
          <p:cNvPr id="709639" name="Rectangle 7"/>
          <p:cNvSpPr>
            <a:spLocks noChangeArrowheads="1"/>
          </p:cNvSpPr>
          <p:nvPr/>
        </p:nvSpPr>
        <p:spPr bwMode="auto">
          <a:xfrm>
            <a:off x="5818505" y="3140393"/>
            <a:ext cx="2855913" cy="1153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buFontTx/>
              <a:buNone/>
            </a:pPr>
            <a:r>
              <a:rPr lang="zh-CN" altLang="en-US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确定</a:t>
            </a:r>
            <a:r>
              <a:rPr lang="en-US" altLang="zh-CN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L0</a:t>
            </a:r>
            <a:r>
              <a:rPr lang="zh-CN" altLang="en-US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的地址，再在</a:t>
            </a:r>
            <a:r>
              <a:rPr lang="en-US" altLang="zh-CN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jmp</a:t>
            </a:r>
            <a:r>
              <a:rPr lang="zh-CN" altLang="en-US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指令中填入</a:t>
            </a:r>
            <a:r>
              <a:rPr lang="en-US" altLang="zh-CN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L0</a:t>
            </a:r>
            <a:r>
              <a:rPr lang="zh-CN" altLang="en-US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的地址</a:t>
            </a:r>
          </a:p>
        </p:txBody>
      </p:sp>
      <p:sp>
        <p:nvSpPr>
          <p:cNvPr id="709640" name="Line 8"/>
          <p:cNvSpPr>
            <a:spLocks noChangeShapeType="1"/>
          </p:cNvSpPr>
          <p:nvPr/>
        </p:nvSpPr>
        <p:spPr bwMode="auto">
          <a:xfrm flipV="1">
            <a:off x="4013200" y="2268855"/>
            <a:ext cx="2445385" cy="15367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9641" name="Line 9"/>
          <p:cNvSpPr>
            <a:spLocks noChangeShapeType="1"/>
          </p:cNvSpPr>
          <p:nvPr/>
        </p:nvSpPr>
        <p:spPr bwMode="auto">
          <a:xfrm flipV="1">
            <a:off x="2625090" y="1797050"/>
            <a:ext cx="4893310" cy="64262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9642" name="Text Box 10"/>
          <p:cNvSpPr txBox="1">
            <a:spLocks noChangeArrowheads="1"/>
          </p:cNvSpPr>
          <p:nvPr/>
        </p:nvSpPr>
        <p:spPr bwMode="auto">
          <a:xfrm>
            <a:off x="3063875" y="6386195"/>
            <a:ext cx="5529263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CC0066"/>
                </a:solidFill>
                <a:ea typeface="微软雅黑" panose="020B0503020204020204" charset="-122"/>
              </a:rPr>
              <a:t>所有定义符号的值就是其目标所在的首地址</a:t>
            </a:r>
          </a:p>
        </p:txBody>
      </p:sp>
      <p:sp>
        <p:nvSpPr>
          <p:cNvPr id="709643" name="Line 11"/>
          <p:cNvSpPr>
            <a:spLocks noChangeShapeType="1"/>
          </p:cNvSpPr>
          <p:nvPr/>
        </p:nvSpPr>
        <p:spPr bwMode="auto">
          <a:xfrm flipV="1">
            <a:off x="2649855" y="1438275"/>
            <a:ext cx="4902200" cy="94615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9644" name="Line 12"/>
          <p:cNvSpPr>
            <a:spLocks noChangeShapeType="1"/>
          </p:cNvSpPr>
          <p:nvPr/>
        </p:nvSpPr>
        <p:spPr bwMode="auto">
          <a:xfrm>
            <a:off x="3768090" y="2422525"/>
            <a:ext cx="2642235" cy="44196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9645" name="Text Box 13"/>
          <p:cNvSpPr txBox="1">
            <a:spLocks noChangeArrowheads="1"/>
          </p:cNvSpPr>
          <p:nvPr/>
        </p:nvSpPr>
        <p:spPr bwMode="auto">
          <a:xfrm>
            <a:off x="5795963" y="4868863"/>
            <a:ext cx="3005137" cy="398780"/>
          </a:xfrm>
          <a:prstGeom prst="rect">
            <a:avLst/>
          </a:prstGeom>
          <a:solidFill>
            <a:srgbClr val="33CCCC">
              <a:alpha val="2705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ea typeface="微软雅黑" panose="020B0503020204020204" charset="-122"/>
              </a:rPr>
              <a:t>符号解析也称</a:t>
            </a:r>
            <a:r>
              <a:rPr lang="zh-CN" altLang="en-US" sz="2000">
                <a:solidFill>
                  <a:srgbClr val="FF0000"/>
                </a:solidFill>
                <a:ea typeface="微软雅黑" panose="020B0503020204020204" charset="-122"/>
              </a:rPr>
              <a:t>符号绑定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0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0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0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0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0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0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6" grpId="0" bldLvl="0" animBg="1"/>
      <p:bldP spid="709637" grpId="0" bldLvl="0" animBg="1"/>
      <p:bldP spid="709638" grpId="0" bldLvl="0" animBg="1"/>
      <p:bldP spid="709639" grpId="0" bldLvl="0" animBg="1"/>
      <p:bldP spid="709642" grpId="0" bldLvl="0" animBg="1"/>
      <p:bldP spid="709645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全局符号的符号解析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全局符号的强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弱特性</a:t>
            </a:r>
          </a:p>
          <a:p>
            <a:pPr marL="838200" lvl="1" indent="-381000"/>
            <a:r>
              <a:rPr lang="zh-CN" altLang="en-US" sz="2400">
                <a:ea typeface="微软雅黑" panose="020B0503020204020204" charset="-122"/>
              </a:rPr>
              <a:t>函数名和已初始化的全局变量名是</a:t>
            </a:r>
            <a:r>
              <a:rPr lang="zh-CN" altLang="en-US" sz="2400">
                <a:solidFill>
                  <a:srgbClr val="FF0000"/>
                </a:solidFill>
                <a:ea typeface="微软雅黑" panose="020B0503020204020204" charset="-122"/>
              </a:rPr>
              <a:t>强符号</a:t>
            </a:r>
          </a:p>
          <a:p>
            <a:pPr marL="838200" lvl="1" indent="-381000"/>
            <a:r>
              <a:rPr lang="zh-CN" altLang="en-US" sz="2400">
                <a:ea typeface="微软雅黑" panose="020B0503020204020204" charset="-122"/>
              </a:rPr>
              <a:t>未初始化的全局变量名是</a:t>
            </a:r>
            <a:r>
              <a:rPr lang="zh-CN" altLang="en-US" sz="2400">
                <a:solidFill>
                  <a:srgbClr val="FF0000"/>
                </a:solidFill>
                <a:ea typeface="微软雅黑" panose="020B0503020204020204" charset="-122"/>
              </a:rPr>
              <a:t>弱符号</a:t>
            </a:r>
            <a:r>
              <a:rPr lang="zh-CN" altLang="en-US" sz="2400"/>
              <a:t> </a:t>
            </a:r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2338388" y="4646295"/>
            <a:ext cx="2011362" cy="182689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</a:ln>
        </p:spPr>
        <p:txBody>
          <a:bodyPr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>
                <a:latin typeface="微软雅黑" panose="020B0503020204020204" charset="-122"/>
                <a:ea typeface="微软雅黑" panose="020B0503020204020204" charset="-122"/>
                <a:cs typeface="msgothic"/>
              </a:rPr>
              <a:t>int var=5;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endParaRPr lang="en-GB" altLang="zh-CN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>
                <a:latin typeface="微软雅黑" panose="020B0503020204020204" charset="-122"/>
                <a:ea typeface="微软雅黑" panose="020B0503020204020204" charset="-122"/>
                <a:cs typeface="msgothic"/>
              </a:rPr>
              <a:t>p1() {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>
                <a:latin typeface="微软雅黑" panose="020B0503020204020204" charset="-122"/>
                <a:ea typeface="微软雅黑" panose="020B0503020204020204" charset="-122"/>
                <a:cs typeface="msgothic"/>
              </a:rPr>
              <a:t>……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>
                <a:latin typeface="微软雅黑" panose="020B0503020204020204" charset="-122"/>
                <a:ea typeface="微软雅黑" panose="020B0503020204020204" charset="-122"/>
                <a:cs typeface="msgothic"/>
              </a:rPr>
              <a:t>}</a:t>
            </a:r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4981575" y="4646295"/>
            <a:ext cx="1259205" cy="182689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</a:ln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>
                <a:latin typeface="微软雅黑" panose="020B0503020204020204" charset="-122"/>
                <a:ea typeface="微软雅黑" panose="020B0503020204020204" charset="-122"/>
                <a:cs typeface="msgothic"/>
              </a:rPr>
              <a:t>int var;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endParaRPr lang="en-GB" altLang="zh-CN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>
                <a:latin typeface="微软雅黑" panose="020B0503020204020204" charset="-122"/>
                <a:ea typeface="微软雅黑" panose="020B0503020204020204" charset="-122"/>
                <a:cs typeface="msgothic"/>
              </a:rPr>
              <a:t>p2() {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>
                <a:latin typeface="微软雅黑" panose="020B0503020204020204" charset="-122"/>
                <a:ea typeface="微软雅黑" panose="020B0503020204020204" charset="-122"/>
                <a:cs typeface="msgothic"/>
              </a:rPr>
              <a:t>……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>
                <a:latin typeface="微软雅黑" panose="020B0503020204020204" charset="-122"/>
                <a:ea typeface="微软雅黑" panose="020B0503020204020204" charset="-122"/>
                <a:cs typeface="msgothic"/>
              </a:rPr>
              <a:t>}</a:t>
            </a:r>
          </a:p>
        </p:txBody>
      </p:sp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2447925" y="4089083"/>
            <a:ext cx="814705" cy="439420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p1.c</a:t>
            </a:r>
          </a:p>
        </p:txBody>
      </p:sp>
      <p:sp>
        <p:nvSpPr>
          <p:cNvPr id="58375" name="Rectangle 6"/>
          <p:cNvSpPr>
            <a:spLocks noChangeArrowheads="1"/>
          </p:cNvSpPr>
          <p:nvPr/>
        </p:nvSpPr>
        <p:spPr bwMode="auto">
          <a:xfrm>
            <a:off x="5108575" y="4030345"/>
            <a:ext cx="814705" cy="439420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p2.c</a:t>
            </a:r>
          </a:p>
        </p:txBody>
      </p:sp>
      <p:sp>
        <p:nvSpPr>
          <p:cNvPr id="58376" name="Text Box 17"/>
          <p:cNvSpPr txBox="1">
            <a:spLocks noChangeArrowheads="1"/>
          </p:cNvSpPr>
          <p:nvPr/>
        </p:nvSpPr>
        <p:spPr bwMode="auto">
          <a:xfrm>
            <a:off x="668338" y="2971483"/>
            <a:ext cx="63722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>
                <a:ea typeface="微软雅黑" panose="020B0503020204020204" charset="-122"/>
              </a:rPr>
              <a:t>以下符号哪些是</a:t>
            </a:r>
            <a:r>
              <a:rPr lang="zh-CN" altLang="en-US">
                <a:solidFill>
                  <a:srgbClr val="FF0000"/>
                </a:solidFill>
                <a:ea typeface="微软雅黑" panose="020B0503020204020204" charset="-122"/>
              </a:rPr>
              <a:t>强符号</a:t>
            </a:r>
            <a:r>
              <a:rPr lang="zh-CN" altLang="en-US">
                <a:ea typeface="微软雅黑" panose="020B0503020204020204" charset="-122"/>
              </a:rPr>
              <a:t>？哪些是</a:t>
            </a:r>
            <a:r>
              <a:rPr lang="zh-CN" altLang="en-US">
                <a:solidFill>
                  <a:srgbClr val="FF0000"/>
                </a:solidFill>
                <a:ea typeface="微软雅黑" panose="020B0503020204020204" charset="-122"/>
              </a:rPr>
              <a:t>弱符号</a:t>
            </a:r>
            <a:r>
              <a:rPr lang="zh-CN" altLang="en-US">
                <a:ea typeface="微软雅黑" panose="020B0503020204020204" charset="-122"/>
              </a:rPr>
              <a:t>？</a:t>
            </a:r>
          </a:p>
        </p:txBody>
      </p:sp>
      <p:sp>
        <p:nvSpPr>
          <p:cNvPr id="710678" name="Line 22"/>
          <p:cNvSpPr>
            <a:spLocks noChangeShapeType="1"/>
          </p:cNvSpPr>
          <p:nvPr/>
        </p:nvSpPr>
        <p:spPr bwMode="auto">
          <a:xfrm flipH="1">
            <a:off x="3265488" y="3362008"/>
            <a:ext cx="115887" cy="1336675"/>
          </a:xfrm>
          <a:prstGeom prst="line">
            <a:avLst/>
          </a:prstGeom>
          <a:noFill/>
          <a:ln w="38100">
            <a:solidFill>
              <a:srgbClr val="00924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0679" name="Line 23"/>
          <p:cNvSpPr>
            <a:spLocks noChangeShapeType="1"/>
          </p:cNvSpPr>
          <p:nvPr/>
        </p:nvSpPr>
        <p:spPr bwMode="auto">
          <a:xfrm flipH="1">
            <a:off x="2616200" y="3368358"/>
            <a:ext cx="552450" cy="2032000"/>
          </a:xfrm>
          <a:prstGeom prst="line">
            <a:avLst/>
          </a:prstGeom>
          <a:noFill/>
          <a:ln w="38100">
            <a:solidFill>
              <a:srgbClr val="00924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0680" name="Line 24"/>
          <p:cNvSpPr>
            <a:spLocks noChangeShapeType="1"/>
          </p:cNvSpPr>
          <p:nvPr/>
        </p:nvSpPr>
        <p:spPr bwMode="auto">
          <a:xfrm>
            <a:off x="3597275" y="3422333"/>
            <a:ext cx="1595438" cy="2017712"/>
          </a:xfrm>
          <a:prstGeom prst="line">
            <a:avLst/>
          </a:prstGeom>
          <a:noFill/>
          <a:ln w="38100">
            <a:solidFill>
              <a:srgbClr val="00924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0681" name="Line 25"/>
          <p:cNvSpPr>
            <a:spLocks noChangeShapeType="1"/>
          </p:cNvSpPr>
          <p:nvPr/>
        </p:nvSpPr>
        <p:spPr bwMode="auto">
          <a:xfrm>
            <a:off x="5559425" y="3320733"/>
            <a:ext cx="449263" cy="1422400"/>
          </a:xfrm>
          <a:prstGeom prst="line">
            <a:avLst/>
          </a:prstGeom>
          <a:noFill/>
          <a:ln w="38100">
            <a:solidFill>
              <a:srgbClr val="0066CC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933" y="138430"/>
            <a:ext cx="8716962" cy="696913"/>
          </a:xfrm>
        </p:spPr>
        <p:txBody>
          <a:bodyPr/>
          <a:lstStyle/>
          <a:p>
            <a:pPr algn="l" defTabSz="914400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静态库的创建</a:t>
            </a:r>
          </a:p>
        </p:txBody>
      </p:sp>
      <p:sp>
        <p:nvSpPr>
          <p:cNvPr id="72707" name="Line 2"/>
          <p:cNvSpPr>
            <a:spLocks noChangeShapeType="1"/>
          </p:cNvSpPr>
          <p:nvPr/>
        </p:nvSpPr>
        <p:spPr bwMode="auto">
          <a:xfrm>
            <a:off x="1295400" y="1591628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08" name="Rectangle 3"/>
          <p:cNvSpPr>
            <a:spLocks noChangeArrowheads="1"/>
          </p:cNvSpPr>
          <p:nvPr/>
        </p:nvSpPr>
        <p:spPr bwMode="auto">
          <a:xfrm>
            <a:off x="349250" y="1953578"/>
            <a:ext cx="1747838" cy="714375"/>
          </a:xfrm>
          <a:prstGeom prst="rect">
            <a:avLst/>
          </a:prstGeom>
          <a:solidFill>
            <a:srgbClr val="DEDFF5"/>
          </a:solidFill>
          <a:ln w="28448">
            <a:solidFill>
              <a:schemeClr val="tx1"/>
            </a:solidFill>
            <a:miter lim="800000"/>
          </a:ln>
        </p:spPr>
        <p:txBody>
          <a:bodyPr lIns="18000" tIns="44280" rIns="18000" bIns="4428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zh-CN" altLang="en-GB" sz="2000">
                <a:latin typeface="微软雅黑" panose="020B0503020204020204" charset="-122"/>
                <a:ea typeface="微软雅黑" panose="020B0503020204020204" charset="-122"/>
                <a:cs typeface="msgothic"/>
              </a:rPr>
              <a:t>转换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msgothic"/>
              </a:rPr>
              <a:t>(cpp,cc1,as)</a:t>
            </a:r>
            <a:endParaRPr lang="en-GB" altLang="zh-CN" sz="2000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</p:txBody>
      </p:sp>
      <p:sp>
        <p:nvSpPr>
          <p:cNvPr id="72709" name="Text Box 4"/>
          <p:cNvSpPr txBox="1">
            <a:spLocks noChangeArrowheads="1"/>
          </p:cNvSpPr>
          <p:nvPr/>
        </p:nvSpPr>
        <p:spPr bwMode="auto">
          <a:xfrm>
            <a:off x="771525" y="1286828"/>
            <a:ext cx="877888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charset="-122"/>
                <a:ea typeface="微软雅黑" panose="020B0503020204020204" charset="-122"/>
                <a:cs typeface="msgothic"/>
              </a:rPr>
              <a:t>atoi.c</a:t>
            </a:r>
          </a:p>
        </p:txBody>
      </p:sp>
      <p:sp>
        <p:nvSpPr>
          <p:cNvPr id="72710" name="Text Box 5"/>
          <p:cNvSpPr txBox="1">
            <a:spLocks noChangeArrowheads="1"/>
          </p:cNvSpPr>
          <p:nvPr/>
        </p:nvSpPr>
        <p:spPr bwMode="auto">
          <a:xfrm>
            <a:off x="955675" y="3087053"/>
            <a:ext cx="9128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charset="-122"/>
                <a:ea typeface="微软雅黑" panose="020B0503020204020204" charset="-122"/>
                <a:cs typeface="msgothic"/>
              </a:rPr>
              <a:t>atoi.o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198688" y="1961515"/>
            <a:ext cx="1749425" cy="714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</a:ln>
          <a:effectLst/>
        </p:spPr>
        <p:txBody>
          <a:bodyPr lIns="90360" tIns="44280" rIns="90360" bIns="4428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defRPr/>
            </a:pPr>
            <a:r>
              <a:rPr lang="zh-CN" altLang="en-GB" sz="2000" b="1">
                <a:latin typeface="微软雅黑" panose="020B0503020204020204" charset="-122"/>
                <a:ea typeface="微软雅黑" panose="020B0503020204020204" charset="-122"/>
                <a:cs typeface="msgothic"/>
              </a:rPr>
              <a:t>转换</a:t>
            </a:r>
          </a:p>
          <a:p>
            <a:pPr algn="ctr">
              <a:lnSpc>
                <a:spcPct val="98000"/>
              </a:lnSpc>
              <a:defRPr/>
            </a:pPr>
            <a:r>
              <a:rPr lang="en-GB" altLang="zh-CN" sz="2000" b="1">
                <a:latin typeface="微软雅黑" panose="020B0503020204020204" charset="-122"/>
                <a:ea typeface="微软雅黑" panose="020B0503020204020204" charset="-122"/>
                <a:cs typeface="msgothic"/>
              </a:rPr>
              <a:t>(cpp,cc1,as)</a:t>
            </a:r>
            <a:endParaRPr lang="zh-CN" altLang="en-GB" sz="2000" b="1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</p:txBody>
      </p:sp>
      <p:sp>
        <p:nvSpPr>
          <p:cNvPr id="72712" name="Text Box 7"/>
          <p:cNvSpPr txBox="1">
            <a:spLocks noChangeArrowheads="1"/>
          </p:cNvSpPr>
          <p:nvPr/>
        </p:nvSpPr>
        <p:spPr bwMode="auto">
          <a:xfrm>
            <a:off x="2297113" y="1286828"/>
            <a:ext cx="11112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charset="-122"/>
                <a:ea typeface="微软雅黑" panose="020B0503020204020204" charset="-122"/>
                <a:cs typeface="msgothic"/>
              </a:rPr>
              <a:t>printf.c</a:t>
            </a:r>
          </a:p>
        </p:txBody>
      </p:sp>
      <p:sp>
        <p:nvSpPr>
          <p:cNvPr id="72713" name="Text Box 8"/>
          <p:cNvSpPr txBox="1">
            <a:spLocks noChangeArrowheads="1"/>
          </p:cNvSpPr>
          <p:nvPr/>
        </p:nvSpPr>
        <p:spPr bwMode="auto">
          <a:xfrm>
            <a:off x="2316163" y="3087053"/>
            <a:ext cx="114617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charset="-122"/>
                <a:ea typeface="微软雅黑" panose="020B0503020204020204" charset="-122"/>
                <a:cs typeface="msgothic"/>
              </a:rPr>
              <a:t>printf.o</a:t>
            </a:r>
          </a:p>
        </p:txBody>
      </p:sp>
      <p:sp>
        <p:nvSpPr>
          <p:cNvPr id="72714" name="Line 9"/>
          <p:cNvSpPr>
            <a:spLocks noChangeShapeType="1"/>
          </p:cNvSpPr>
          <p:nvPr/>
        </p:nvSpPr>
        <p:spPr bwMode="auto">
          <a:xfrm>
            <a:off x="2971800" y="1591628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15" name="Line 10"/>
          <p:cNvSpPr>
            <a:spLocks noChangeShapeType="1"/>
          </p:cNvSpPr>
          <p:nvPr/>
        </p:nvSpPr>
        <p:spPr bwMode="auto">
          <a:xfrm>
            <a:off x="1252538" y="2739390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16" name="Line 11"/>
          <p:cNvSpPr>
            <a:spLocks noChangeShapeType="1"/>
          </p:cNvSpPr>
          <p:nvPr/>
        </p:nvSpPr>
        <p:spPr bwMode="auto">
          <a:xfrm>
            <a:off x="2957513" y="2739390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17" name="Line 12"/>
          <p:cNvSpPr>
            <a:spLocks noChangeShapeType="1"/>
          </p:cNvSpPr>
          <p:nvPr/>
        </p:nvSpPr>
        <p:spPr bwMode="auto">
          <a:xfrm>
            <a:off x="2971800" y="3464878"/>
            <a:ext cx="1588" cy="471487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18" name="Text Box 13"/>
          <p:cNvSpPr txBox="1">
            <a:spLocks noChangeArrowheads="1"/>
          </p:cNvSpPr>
          <p:nvPr/>
        </p:nvSpPr>
        <p:spPr bwMode="auto">
          <a:xfrm>
            <a:off x="2511425" y="4774565"/>
            <a:ext cx="91757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libc.a</a:t>
            </a:r>
          </a:p>
        </p:txBody>
      </p:sp>
      <p:sp>
        <p:nvSpPr>
          <p:cNvPr id="72719" name="Line 14"/>
          <p:cNvSpPr>
            <a:spLocks noChangeShapeType="1"/>
          </p:cNvSpPr>
          <p:nvPr/>
        </p:nvSpPr>
        <p:spPr bwMode="auto">
          <a:xfrm flipH="1">
            <a:off x="3884613" y="3402965"/>
            <a:ext cx="1298575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1828800" y="3936365"/>
            <a:ext cx="2971800" cy="41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</a:ln>
          <a:effectLst/>
        </p:spPr>
        <p:txBody>
          <a:bodyPr lIns="90360" tIns="44280" rIns="90360" bIns="4428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defRPr/>
            </a:pPr>
            <a:r>
              <a:rPr lang="en-GB" altLang="zh-CN" sz="2000" b="1">
                <a:latin typeface="微软雅黑" panose="020B0503020204020204" charset="-122"/>
                <a:ea typeface="微软雅黑" panose="020B0503020204020204" charset="-122"/>
                <a:cs typeface="msgothic"/>
              </a:rPr>
              <a:t>Archiver (ar)</a:t>
            </a:r>
          </a:p>
        </p:txBody>
      </p:sp>
      <p:sp>
        <p:nvSpPr>
          <p:cNvPr id="72721" name="Text Box 16"/>
          <p:cNvSpPr txBox="1">
            <a:spLocks noChangeArrowheads="1"/>
          </p:cNvSpPr>
          <p:nvPr/>
        </p:nvSpPr>
        <p:spPr bwMode="auto">
          <a:xfrm>
            <a:off x="3886200" y="1831340"/>
            <a:ext cx="423863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>
                <a:latin typeface="Calibri" panose="020F0502020204030204" charset="0"/>
                <a:ea typeface="msgothic"/>
                <a:cs typeface="msgothic"/>
              </a:rPr>
              <a:t>...</a:t>
            </a:r>
          </a:p>
        </p:txBody>
      </p:sp>
      <p:sp>
        <p:nvSpPr>
          <p:cNvPr id="72722" name="Text Box 18"/>
          <p:cNvSpPr txBox="1">
            <a:spLocks noChangeArrowheads="1"/>
          </p:cNvSpPr>
          <p:nvPr/>
        </p:nvSpPr>
        <p:spPr bwMode="auto">
          <a:xfrm>
            <a:off x="4583113" y="1297940"/>
            <a:ext cx="138906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charset="-122"/>
                <a:ea typeface="微软雅黑" panose="020B0503020204020204" charset="-122"/>
                <a:cs typeface="msgothic"/>
              </a:rPr>
              <a:t>random.c</a:t>
            </a:r>
          </a:p>
        </p:txBody>
      </p:sp>
      <p:sp>
        <p:nvSpPr>
          <p:cNvPr id="72723" name="Text Box 19"/>
          <p:cNvSpPr txBox="1">
            <a:spLocks noChangeArrowheads="1"/>
          </p:cNvSpPr>
          <p:nvPr/>
        </p:nvSpPr>
        <p:spPr bwMode="auto">
          <a:xfrm>
            <a:off x="4602163" y="3098165"/>
            <a:ext cx="14239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charset="-122"/>
                <a:ea typeface="微软雅黑" panose="020B0503020204020204" charset="-122"/>
                <a:cs typeface="msgothic"/>
              </a:rPr>
              <a:t>random.o</a:t>
            </a:r>
          </a:p>
        </p:txBody>
      </p:sp>
      <p:sp>
        <p:nvSpPr>
          <p:cNvPr id="72724" name="Line 20"/>
          <p:cNvSpPr>
            <a:spLocks noChangeShapeType="1"/>
          </p:cNvSpPr>
          <p:nvPr/>
        </p:nvSpPr>
        <p:spPr bwMode="auto">
          <a:xfrm>
            <a:off x="5257800" y="1602740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25" name="Line 21"/>
          <p:cNvSpPr>
            <a:spLocks noChangeShapeType="1"/>
          </p:cNvSpPr>
          <p:nvPr/>
        </p:nvSpPr>
        <p:spPr bwMode="auto">
          <a:xfrm>
            <a:off x="5257800" y="2748915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26" name="Line 22"/>
          <p:cNvSpPr>
            <a:spLocks noChangeShapeType="1"/>
          </p:cNvSpPr>
          <p:nvPr/>
        </p:nvSpPr>
        <p:spPr bwMode="auto">
          <a:xfrm>
            <a:off x="1295400" y="3402965"/>
            <a:ext cx="1219200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27" name="Text Box 23"/>
          <p:cNvSpPr txBox="1">
            <a:spLocks noChangeArrowheads="1"/>
          </p:cNvSpPr>
          <p:nvPr/>
        </p:nvSpPr>
        <p:spPr bwMode="auto">
          <a:xfrm>
            <a:off x="4864100" y="3787140"/>
            <a:ext cx="37465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$ </a:t>
            </a:r>
            <a:r>
              <a:rPr lang="en-GB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ar rcs</a:t>
            </a:r>
            <a:r>
              <a:rPr lang="en-GB" altLang="zh-CN"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 libc.a \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  atoi.o printf.o … random.o</a:t>
            </a:r>
          </a:p>
        </p:txBody>
      </p:sp>
      <p:sp>
        <p:nvSpPr>
          <p:cNvPr id="72728" name="Line 24"/>
          <p:cNvSpPr>
            <a:spLocks noChangeShapeType="1"/>
          </p:cNvSpPr>
          <p:nvPr/>
        </p:nvSpPr>
        <p:spPr bwMode="auto">
          <a:xfrm>
            <a:off x="2971800" y="4379278"/>
            <a:ext cx="1588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29" name="Text Box 26"/>
          <p:cNvSpPr txBox="1">
            <a:spLocks noChangeArrowheads="1"/>
          </p:cNvSpPr>
          <p:nvPr/>
        </p:nvSpPr>
        <p:spPr bwMode="auto">
          <a:xfrm>
            <a:off x="3552825" y="4755515"/>
            <a:ext cx="29718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2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C</a:t>
            </a:r>
            <a:r>
              <a:rPr lang="zh-CN" altLang="en-GB" sz="2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标准静态库</a:t>
            </a:r>
          </a:p>
        </p:txBody>
      </p:sp>
      <p:sp>
        <p:nvSpPr>
          <p:cNvPr id="72730" name="Rectangle 2"/>
          <p:cNvSpPr txBox="1">
            <a:spLocks noChangeArrowheads="1"/>
          </p:cNvSpPr>
          <p:nvPr/>
        </p:nvSpPr>
        <p:spPr bwMode="auto">
          <a:xfrm>
            <a:off x="398463" y="5286375"/>
            <a:ext cx="830738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</a:pPr>
            <a:r>
              <a:rPr lang="en-GB" altLang="zh-CN" sz="2200">
                <a:latin typeface="微软雅黑" panose="020B0503020204020204" charset="-122"/>
                <a:ea typeface="微软雅黑" panose="020B0503020204020204" charset="-122"/>
              </a:rPr>
              <a:t>Archiver</a:t>
            </a:r>
            <a:r>
              <a:rPr lang="zh-CN" altLang="en-GB" sz="2200">
                <a:latin typeface="微软雅黑" panose="020B0503020204020204" charset="-122"/>
                <a:ea typeface="微软雅黑" panose="020B0503020204020204" charset="-122"/>
              </a:rPr>
              <a:t>（归档器）允许增量更新，只要重新编译需修改的源码并将其</a:t>
            </a:r>
            <a:r>
              <a:rPr lang="en-GB" altLang="zh-CN" sz="2200">
                <a:latin typeface="微软雅黑" panose="020B0503020204020204" charset="-122"/>
                <a:ea typeface="微软雅黑" panose="020B0503020204020204" charset="-122"/>
              </a:rPr>
              <a:t>.o</a:t>
            </a:r>
            <a:r>
              <a:rPr lang="zh-CN" altLang="en-GB" sz="2200">
                <a:latin typeface="微软雅黑" panose="020B0503020204020204" charset="-122"/>
                <a:ea typeface="微软雅黑" panose="020B0503020204020204" charset="-122"/>
              </a:rPr>
              <a:t>文件替换到静态库中。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</a:pPr>
            <a:endParaRPr lang="en-GB" altLang="zh-CN" sz="2000">
              <a:latin typeface="Calibri" panose="020F0502020204030204" charset="0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4379913" y="1982153"/>
            <a:ext cx="1749425" cy="714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</a:ln>
          <a:effectLst/>
        </p:spPr>
        <p:txBody>
          <a:bodyPr lIns="90360" tIns="44280" rIns="90360" bIns="4428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defRPr/>
            </a:pPr>
            <a:r>
              <a:rPr lang="zh-CN" altLang="en-GB" sz="2000" b="1">
                <a:latin typeface="微软雅黑" panose="020B0503020204020204" charset="-122"/>
                <a:ea typeface="微软雅黑" panose="020B0503020204020204" charset="-122"/>
                <a:cs typeface="msgothic"/>
              </a:rPr>
              <a:t>转换</a:t>
            </a:r>
          </a:p>
          <a:p>
            <a:pPr algn="ctr">
              <a:lnSpc>
                <a:spcPct val="98000"/>
              </a:lnSpc>
              <a:defRPr/>
            </a:pPr>
            <a:r>
              <a:rPr lang="en-GB" altLang="zh-CN" sz="2000" b="1">
                <a:latin typeface="微软雅黑" panose="020B0503020204020204" charset="-122"/>
                <a:ea typeface="微软雅黑" panose="020B0503020204020204" charset="-122"/>
                <a:cs typeface="msgothic"/>
              </a:rPr>
              <a:t>(cpp,cc1,as)</a:t>
            </a:r>
            <a:endParaRPr lang="zh-CN" altLang="en-GB" sz="2000" b="1"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</p:txBody>
      </p:sp>
      <p:sp>
        <p:nvSpPr>
          <p:cNvPr id="72732" name="矩形 2"/>
          <p:cNvSpPr>
            <a:spLocks noChangeArrowheads="1"/>
          </p:cNvSpPr>
          <p:nvPr/>
        </p:nvSpPr>
        <p:spPr bwMode="auto">
          <a:xfrm>
            <a:off x="234950" y="6227763"/>
            <a:ext cx="742791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lnSpc>
                <a:spcPct val="115000"/>
              </a:lnSpc>
              <a:spcBef>
                <a:spcPct val="20000"/>
              </a:spcBef>
              <a:buChar char="–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zh-CN" altLang="en-GB"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GB" altLang="zh-CN"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gcc</a:t>
            </a:r>
            <a:r>
              <a:rPr lang="zh-CN" altLang="en-GB"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命令行中无需明显指定</a:t>
            </a:r>
            <a:r>
              <a:rPr lang="en-GB" altLang="zh-CN"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GB"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标准库</a:t>
            </a:r>
            <a:r>
              <a:rPr lang="en-GB" altLang="zh-CN"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libc.a(</a:t>
            </a:r>
            <a:r>
              <a:rPr lang="zh-CN" altLang="en-GB"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默认库</a:t>
            </a:r>
            <a:r>
              <a:rPr lang="en-GB" altLang="zh-CN"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GB" sz="22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7938"/>
            <a:ext cx="8716963" cy="673100"/>
          </a:xfrm>
        </p:spPr>
        <p:txBody>
          <a:bodyPr/>
          <a:lstStyle/>
          <a:p>
            <a:pPr algn="l" defTabSz="914400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常用静态库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5460" y="1412875"/>
            <a:ext cx="5140960" cy="485711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altLang="zh-CN" sz="2400" dirty="0" err="1">
                <a:latin typeface="微软雅黑" panose="020B0503020204020204" charset="-122"/>
                <a:ea typeface="微软雅黑" panose="020B0503020204020204" charset="-122"/>
              </a:rPr>
              <a:t>libc.a</a:t>
            </a:r>
            <a:r>
              <a:rPr lang="en-GB" altLang="zh-CN" sz="2400" dirty="0">
                <a:latin typeface="微软雅黑" panose="020B0503020204020204" charset="-122"/>
                <a:ea typeface="微软雅黑" panose="020B0503020204020204" charset="-122"/>
              </a:rPr>
              <a:t> ( C</a:t>
            </a:r>
            <a:r>
              <a:rPr lang="zh-CN" altLang="en-GB" sz="2400" dirty="0">
                <a:latin typeface="微软雅黑" panose="020B0503020204020204" charset="-122"/>
                <a:ea typeface="微软雅黑" panose="020B0503020204020204" charset="-122"/>
              </a:rPr>
              <a:t>标准库 </a:t>
            </a:r>
            <a:r>
              <a:rPr lang="en-GB" altLang="zh-CN" sz="2400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altLang="zh-CN" sz="2400" dirty="0">
                <a:latin typeface="微软雅黑" panose="020B0503020204020204" charset="-122"/>
                <a:ea typeface="微软雅黑" panose="020B0503020204020204" charset="-122"/>
              </a:rPr>
              <a:t>1392</a:t>
            </a:r>
            <a:r>
              <a:rPr lang="zh-CN" altLang="en-GB" sz="2400" dirty="0">
                <a:latin typeface="微软雅黑" panose="020B0503020204020204" charset="-122"/>
                <a:ea typeface="微软雅黑" panose="020B0503020204020204" charset="-122"/>
              </a:rPr>
              <a:t>个目标文件（大约</a:t>
            </a:r>
            <a:r>
              <a:rPr lang="en-GB" altLang="zh-CN" sz="2400" dirty="0">
                <a:latin typeface="微软雅黑" panose="020B0503020204020204" charset="-122"/>
                <a:ea typeface="微软雅黑" panose="020B0503020204020204" charset="-122"/>
              </a:rPr>
              <a:t>8 MB</a:t>
            </a:r>
            <a:r>
              <a:rPr lang="zh-CN" altLang="en-GB" sz="24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GB" sz="2400" dirty="0">
                <a:latin typeface="微软雅黑" panose="020B0503020204020204" charset="-122"/>
                <a:ea typeface="微软雅黑" panose="020B0503020204020204" charset="-122"/>
              </a:rPr>
              <a:t>包含</a:t>
            </a:r>
            <a:r>
              <a:rPr lang="en-GB" altLang="zh-CN" sz="24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GB" sz="2400" dirty="0">
                <a:latin typeface="微软雅黑" panose="020B0503020204020204" charset="-122"/>
                <a:ea typeface="微软雅黑" panose="020B0503020204020204" charset="-122"/>
              </a:rPr>
              <a:t>、存储分配、信号处理、字符串处理、时间和日期、随机数生成、定点整数算术运算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endParaRPr lang="en-GB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altLang="zh-CN" sz="2400" dirty="0" err="1">
                <a:latin typeface="微软雅黑" panose="020B0503020204020204" charset="-122"/>
                <a:ea typeface="微软雅黑" panose="020B0503020204020204" charset="-122"/>
              </a:rPr>
              <a:t>libm.a</a:t>
            </a:r>
            <a:r>
              <a:rPr lang="en-GB" altLang="zh-CN" sz="2400" dirty="0">
                <a:latin typeface="微软雅黑" panose="020B0503020204020204" charset="-122"/>
                <a:ea typeface="微软雅黑" panose="020B0503020204020204" charset="-122"/>
              </a:rPr>
              <a:t> (the C math library)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altLang="zh-CN" sz="2400" dirty="0">
                <a:latin typeface="微软雅黑" panose="020B0503020204020204" charset="-122"/>
                <a:ea typeface="微软雅黑" panose="020B0503020204020204" charset="-122"/>
              </a:rPr>
              <a:t>401 </a:t>
            </a:r>
            <a:r>
              <a:rPr lang="zh-CN" altLang="en-GB" sz="2400" dirty="0">
                <a:latin typeface="微软雅黑" panose="020B0503020204020204" charset="-122"/>
                <a:ea typeface="微软雅黑" panose="020B0503020204020204" charset="-122"/>
              </a:rPr>
              <a:t>个目标文件（大约</a:t>
            </a:r>
            <a:r>
              <a:rPr lang="en-GB" altLang="zh-CN" sz="2400" dirty="0">
                <a:latin typeface="微软雅黑" panose="020B0503020204020204" charset="-122"/>
                <a:ea typeface="微软雅黑" panose="020B0503020204020204" charset="-122"/>
              </a:rPr>
              <a:t> 1 MB</a:t>
            </a:r>
            <a:r>
              <a:rPr lang="zh-CN" altLang="en-GB" sz="24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GB" sz="2400" dirty="0">
                <a:latin typeface="微软雅黑" panose="020B0503020204020204" charset="-122"/>
                <a:ea typeface="微软雅黑" panose="020B0503020204020204" charset="-122"/>
              </a:rPr>
              <a:t>浮点数算术运算</a:t>
            </a:r>
            <a:r>
              <a:rPr lang="en-GB" altLang="zh-CN" sz="24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GB" sz="2400" dirty="0">
                <a:latin typeface="微软雅黑" panose="020B0503020204020204" charset="-122"/>
                <a:ea typeface="微软雅黑" panose="020B0503020204020204" charset="-122"/>
              </a:rPr>
              <a:t>如</a:t>
            </a:r>
            <a:r>
              <a:rPr lang="en-GB" altLang="zh-CN" sz="2400" dirty="0">
                <a:latin typeface="微软雅黑" panose="020B0503020204020204" charset="-122"/>
                <a:ea typeface="微软雅黑" panose="020B0503020204020204" charset="-122"/>
              </a:rPr>
              <a:t>sin, cos, tan, log, exp, sqrt, …) 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altLang="zh-CN" sz="2400" dirty="0" err="1">
                <a:latin typeface="微软雅黑" panose="020B0503020204020204" charset="-122"/>
                <a:ea typeface="微软雅黑" panose="020B0503020204020204" charset="-122"/>
              </a:rPr>
              <a:t>ar</a:t>
            </a:r>
            <a:r>
              <a:rPr lang="en-GB" altLang="zh-CN" sz="2400" dirty="0">
                <a:latin typeface="微软雅黑" panose="020B0503020204020204" charset="-122"/>
                <a:ea typeface="微软雅黑" panose="020B0503020204020204" charset="-122"/>
              </a:rPr>
              <a:t> -t /</a:t>
            </a:r>
            <a:r>
              <a:rPr lang="en-GB" altLang="zh-CN" sz="2400" dirty="0" err="1">
                <a:latin typeface="微软雅黑" panose="020B0503020204020204" charset="-122"/>
                <a:ea typeface="微软雅黑" panose="020B0503020204020204" charset="-122"/>
              </a:rPr>
              <a:t>usr</a:t>
            </a:r>
            <a:r>
              <a:rPr lang="en-GB" altLang="zh-CN" sz="2400" dirty="0">
                <a:latin typeface="微软雅黑" panose="020B0503020204020204" charset="-122"/>
                <a:ea typeface="微软雅黑" panose="020B0503020204020204" charset="-122"/>
              </a:rPr>
              <a:t>/lib/x86_64-linux-gnu/</a:t>
            </a:r>
            <a:r>
              <a:rPr lang="en-GB" altLang="zh-CN" sz="2400" dirty="0" err="1">
                <a:latin typeface="微软雅黑" panose="020B0503020204020204" charset="-122"/>
                <a:ea typeface="微软雅黑" panose="020B0503020204020204" charset="-122"/>
              </a:rPr>
              <a:t>libc.a</a:t>
            </a:r>
            <a:r>
              <a:rPr lang="en-GB" altLang="zh-CN" sz="2400" dirty="0">
                <a:latin typeface="微软雅黑" panose="020B0503020204020204" charset="-122"/>
                <a:ea typeface="微软雅黑" panose="020B0503020204020204" charset="-122"/>
              </a:rPr>
              <a:t> | sort</a:t>
            </a:r>
          </a:p>
        </p:txBody>
      </p:sp>
      <p:sp>
        <p:nvSpPr>
          <p:cNvPr id="74756" name="Text Box 3"/>
          <p:cNvSpPr txBox="1">
            <a:spLocks noChangeArrowheads="1"/>
          </p:cNvSpPr>
          <p:nvPr/>
        </p:nvSpPr>
        <p:spPr bwMode="auto">
          <a:xfrm>
            <a:off x="5796280" y="1340485"/>
            <a:ext cx="2124075" cy="2631440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</a:ln>
        </p:spPr>
        <p:txBody>
          <a:bodyPr wrap="squar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>
                <a:latin typeface="微软雅黑" panose="020B0503020204020204" charset="-122"/>
                <a:ea typeface="微软雅黑" panose="020B0503020204020204" charset="-122"/>
                <a:cs typeface="msgothic"/>
              </a:rPr>
              <a:t>…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 err="1">
                <a:latin typeface="微软雅黑" panose="020B0503020204020204" charset="-122"/>
                <a:ea typeface="微软雅黑" panose="020B0503020204020204" charset="-122"/>
                <a:cs typeface="msgothic"/>
              </a:rPr>
              <a:t>fork.o</a:t>
            </a:r>
            <a:r>
              <a:rPr lang="en-GB" altLang="zh-CN" sz="1600" dirty="0">
                <a:latin typeface="微软雅黑" panose="020B0503020204020204" charset="-122"/>
                <a:ea typeface="微软雅黑" panose="020B0503020204020204" charset="-122"/>
                <a:cs typeface="msgothic"/>
              </a:rPr>
              <a:t> 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>
                <a:latin typeface="微软雅黑" panose="020B0503020204020204" charset="-122"/>
                <a:ea typeface="微软雅黑" panose="020B0503020204020204" charset="-122"/>
                <a:cs typeface="msgothic"/>
              </a:rPr>
              <a:t>… 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 err="1">
                <a:latin typeface="微软雅黑" panose="020B0503020204020204" charset="-122"/>
                <a:ea typeface="微软雅黑" panose="020B0503020204020204" charset="-122"/>
                <a:cs typeface="msgothic"/>
              </a:rPr>
              <a:t>fprintf.o</a:t>
            </a:r>
            <a:r>
              <a:rPr lang="en-GB" altLang="zh-CN" sz="1600" dirty="0">
                <a:latin typeface="微软雅黑" panose="020B0503020204020204" charset="-122"/>
                <a:ea typeface="微软雅黑" panose="020B0503020204020204" charset="-122"/>
                <a:cs typeface="msgothic"/>
              </a:rPr>
              <a:t> 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 err="1">
                <a:latin typeface="微软雅黑" panose="020B0503020204020204" charset="-122"/>
                <a:ea typeface="微软雅黑" panose="020B0503020204020204" charset="-122"/>
                <a:cs typeface="msgothic"/>
              </a:rPr>
              <a:t>fpu_control.o</a:t>
            </a:r>
            <a:r>
              <a:rPr lang="en-GB" altLang="zh-CN" sz="1600" dirty="0">
                <a:latin typeface="微软雅黑" panose="020B0503020204020204" charset="-122"/>
                <a:ea typeface="微软雅黑" panose="020B0503020204020204" charset="-122"/>
                <a:cs typeface="msgothic"/>
              </a:rPr>
              <a:t> 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 err="1">
                <a:latin typeface="微软雅黑" panose="020B0503020204020204" charset="-122"/>
                <a:ea typeface="微软雅黑" panose="020B0503020204020204" charset="-122"/>
                <a:cs typeface="msgothic"/>
              </a:rPr>
              <a:t>fputc.o</a:t>
            </a:r>
            <a:r>
              <a:rPr lang="en-GB" altLang="zh-CN" sz="1600" dirty="0">
                <a:latin typeface="微软雅黑" panose="020B0503020204020204" charset="-122"/>
                <a:ea typeface="微软雅黑" panose="020B0503020204020204" charset="-122"/>
                <a:cs typeface="msgothic"/>
              </a:rPr>
              <a:t> 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 err="1">
                <a:latin typeface="微软雅黑" panose="020B0503020204020204" charset="-122"/>
                <a:ea typeface="微软雅黑" panose="020B0503020204020204" charset="-122"/>
                <a:cs typeface="msgothic"/>
              </a:rPr>
              <a:t>freopen.o</a:t>
            </a:r>
            <a:r>
              <a:rPr lang="en-GB" altLang="zh-CN" sz="1600" dirty="0">
                <a:latin typeface="微软雅黑" panose="020B0503020204020204" charset="-122"/>
                <a:ea typeface="微软雅黑" panose="020B0503020204020204" charset="-122"/>
                <a:cs typeface="msgothic"/>
              </a:rPr>
              <a:t> 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 err="1">
                <a:latin typeface="微软雅黑" panose="020B0503020204020204" charset="-122"/>
                <a:ea typeface="微软雅黑" panose="020B0503020204020204" charset="-122"/>
                <a:cs typeface="msgothic"/>
              </a:rPr>
              <a:t>fscanf.o</a:t>
            </a:r>
            <a:r>
              <a:rPr lang="en-GB" altLang="zh-CN" sz="1600" dirty="0">
                <a:latin typeface="微软雅黑" panose="020B0503020204020204" charset="-122"/>
                <a:ea typeface="微软雅黑" panose="020B0503020204020204" charset="-122"/>
                <a:cs typeface="msgothic"/>
              </a:rPr>
              <a:t> 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 err="1">
                <a:latin typeface="微软雅黑" panose="020B0503020204020204" charset="-122"/>
                <a:ea typeface="微软雅黑" panose="020B0503020204020204" charset="-122"/>
                <a:cs typeface="msgothic"/>
              </a:rPr>
              <a:t>fseek.o</a:t>
            </a:r>
            <a:r>
              <a:rPr lang="en-GB" altLang="zh-CN" sz="1600" dirty="0">
                <a:latin typeface="微软雅黑" panose="020B0503020204020204" charset="-122"/>
                <a:ea typeface="微软雅黑" panose="020B0503020204020204" charset="-122"/>
                <a:cs typeface="msgothic"/>
              </a:rPr>
              <a:t> 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 err="1">
                <a:latin typeface="微软雅黑" panose="020B0503020204020204" charset="-122"/>
                <a:ea typeface="微软雅黑" panose="020B0503020204020204" charset="-122"/>
                <a:cs typeface="msgothic"/>
              </a:rPr>
              <a:t>fstab.o</a:t>
            </a:r>
            <a:r>
              <a:rPr lang="en-GB" altLang="zh-CN" sz="1600" dirty="0">
                <a:latin typeface="微软雅黑" panose="020B0503020204020204" charset="-122"/>
                <a:ea typeface="微软雅黑" panose="020B0503020204020204" charset="-122"/>
                <a:cs typeface="msgothic"/>
              </a:rPr>
              <a:t> 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>
                <a:latin typeface="微软雅黑" panose="020B0503020204020204" charset="-122"/>
                <a:ea typeface="微软雅黑" panose="020B0503020204020204" charset="-122"/>
                <a:cs typeface="msgothic"/>
              </a:rPr>
              <a:t>…</a:t>
            </a:r>
          </a:p>
        </p:txBody>
      </p:sp>
      <p:sp>
        <p:nvSpPr>
          <p:cNvPr id="74757" name="Text Box 4"/>
          <p:cNvSpPr txBox="1">
            <a:spLocks noChangeArrowheads="1"/>
          </p:cNvSpPr>
          <p:nvPr/>
        </p:nvSpPr>
        <p:spPr bwMode="auto">
          <a:xfrm>
            <a:off x="5796280" y="4149090"/>
            <a:ext cx="3103880" cy="2169795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</a:ln>
        </p:spPr>
        <p:txBody>
          <a:bodyPr wrap="squar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>
                <a:latin typeface="微软雅黑" panose="020B0503020204020204" charset="-122"/>
                <a:ea typeface="微软雅黑" panose="020B0503020204020204" charset="-122"/>
                <a:cs typeface="msgothic"/>
              </a:rPr>
              <a:t>% </a:t>
            </a:r>
            <a:r>
              <a:rPr lang="en-GB" altLang="zh-CN" sz="1600" dirty="0" err="1">
                <a:latin typeface="微软雅黑" panose="020B0503020204020204" charset="-122"/>
                <a:ea typeface="微软雅黑" panose="020B0503020204020204" charset="-122"/>
                <a:cs typeface="msgothic"/>
              </a:rPr>
              <a:t>ar</a:t>
            </a:r>
            <a:r>
              <a:rPr lang="en-GB" altLang="zh-CN" sz="1600" dirty="0">
                <a:latin typeface="微软雅黑" panose="020B0503020204020204" charset="-122"/>
                <a:ea typeface="微软雅黑" panose="020B0503020204020204" charset="-122"/>
                <a:cs typeface="msgothic"/>
              </a:rPr>
              <a:t> -t /</a:t>
            </a:r>
            <a:r>
              <a:rPr lang="en-GB" altLang="zh-CN" sz="1600" dirty="0" err="1">
                <a:latin typeface="微软雅黑" panose="020B0503020204020204" charset="-122"/>
                <a:ea typeface="微软雅黑" panose="020B0503020204020204" charset="-122"/>
                <a:cs typeface="msgothic"/>
              </a:rPr>
              <a:t>usr</a:t>
            </a:r>
            <a:r>
              <a:rPr lang="en-GB" altLang="zh-CN" sz="1600" dirty="0">
                <a:latin typeface="微软雅黑" panose="020B0503020204020204" charset="-122"/>
                <a:ea typeface="微软雅黑" panose="020B0503020204020204" charset="-122"/>
                <a:cs typeface="msgothic"/>
              </a:rPr>
              <a:t>/lib/</a:t>
            </a:r>
            <a:r>
              <a:rPr lang="en-GB" altLang="zh-CN" sz="16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libm.a</a:t>
            </a:r>
            <a:r>
              <a:rPr lang="en-GB" altLang="zh-CN" sz="1600" dirty="0">
                <a:latin typeface="微软雅黑" panose="020B0503020204020204" charset="-122"/>
                <a:ea typeface="微软雅黑" panose="020B0503020204020204" charset="-122"/>
                <a:cs typeface="msgothic"/>
              </a:rPr>
              <a:t> | sort 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>
                <a:latin typeface="微软雅黑" panose="020B0503020204020204" charset="-122"/>
                <a:ea typeface="微软雅黑" panose="020B0503020204020204" charset="-122"/>
                <a:cs typeface="msgothic"/>
              </a:rPr>
              <a:t>…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 err="1">
                <a:latin typeface="微软雅黑" panose="020B0503020204020204" charset="-122"/>
                <a:ea typeface="微软雅黑" panose="020B0503020204020204" charset="-122"/>
                <a:cs typeface="msgothic"/>
              </a:rPr>
              <a:t>e_acos.o</a:t>
            </a:r>
            <a:r>
              <a:rPr lang="en-GB" altLang="zh-CN" sz="1600" dirty="0">
                <a:latin typeface="微软雅黑" panose="020B0503020204020204" charset="-122"/>
                <a:ea typeface="微软雅黑" panose="020B0503020204020204" charset="-122"/>
                <a:cs typeface="msgothic"/>
              </a:rPr>
              <a:t> 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 err="1">
                <a:latin typeface="微软雅黑" panose="020B0503020204020204" charset="-122"/>
                <a:ea typeface="微软雅黑" panose="020B0503020204020204" charset="-122"/>
                <a:cs typeface="msgothic"/>
              </a:rPr>
              <a:t>e_acosf.o</a:t>
            </a:r>
            <a:r>
              <a:rPr lang="en-GB" altLang="zh-CN" sz="1600" dirty="0">
                <a:latin typeface="微软雅黑" panose="020B0503020204020204" charset="-122"/>
                <a:ea typeface="微软雅黑" panose="020B0503020204020204" charset="-122"/>
                <a:cs typeface="msgothic"/>
              </a:rPr>
              <a:t> 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 err="1">
                <a:latin typeface="微软雅黑" panose="020B0503020204020204" charset="-122"/>
                <a:ea typeface="微软雅黑" panose="020B0503020204020204" charset="-122"/>
                <a:cs typeface="msgothic"/>
              </a:rPr>
              <a:t>e_acosh.o</a:t>
            </a:r>
            <a:r>
              <a:rPr lang="en-GB" altLang="zh-CN" sz="1600" dirty="0">
                <a:latin typeface="微软雅黑" panose="020B0503020204020204" charset="-122"/>
                <a:ea typeface="微软雅黑" panose="020B0503020204020204" charset="-122"/>
                <a:cs typeface="msgothic"/>
              </a:rPr>
              <a:t> 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 err="1">
                <a:latin typeface="微软雅黑" panose="020B0503020204020204" charset="-122"/>
                <a:ea typeface="微软雅黑" panose="020B0503020204020204" charset="-122"/>
                <a:cs typeface="msgothic"/>
              </a:rPr>
              <a:t>e_acoshf.o</a:t>
            </a:r>
            <a:r>
              <a:rPr lang="en-GB" altLang="zh-CN" sz="1600" dirty="0">
                <a:latin typeface="微软雅黑" panose="020B0503020204020204" charset="-122"/>
                <a:ea typeface="微软雅黑" panose="020B0503020204020204" charset="-122"/>
                <a:cs typeface="msgothic"/>
              </a:rPr>
              <a:t> 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 err="1">
                <a:latin typeface="微软雅黑" panose="020B0503020204020204" charset="-122"/>
                <a:ea typeface="微软雅黑" panose="020B0503020204020204" charset="-122"/>
                <a:cs typeface="msgothic"/>
              </a:rPr>
              <a:t>e_asinf.o</a:t>
            </a:r>
            <a:r>
              <a:rPr lang="en-GB" altLang="zh-CN" sz="1600" dirty="0">
                <a:latin typeface="微软雅黑" panose="020B0503020204020204" charset="-122"/>
                <a:ea typeface="微软雅黑" panose="020B0503020204020204" charset="-122"/>
                <a:cs typeface="msgothic"/>
              </a:rPr>
              <a:t> 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 err="1">
                <a:latin typeface="微软雅黑" panose="020B0503020204020204" charset="-122"/>
                <a:ea typeface="微软雅黑" panose="020B0503020204020204" charset="-122"/>
                <a:cs typeface="msgothic"/>
              </a:rPr>
              <a:t>e_asinl.o</a:t>
            </a:r>
            <a:r>
              <a:rPr lang="en-GB" altLang="zh-CN" sz="1600" dirty="0">
                <a:latin typeface="微软雅黑" panose="020B0503020204020204" charset="-122"/>
                <a:ea typeface="微软雅黑" panose="020B0503020204020204" charset="-122"/>
                <a:cs typeface="msgothic"/>
              </a:rPr>
              <a:t> 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>
                <a:latin typeface="微软雅黑" panose="020B0503020204020204" charset="-122"/>
                <a:ea typeface="微软雅黑" panose="020B0503020204020204" charset="-122"/>
                <a:cs typeface="msgothic"/>
              </a:rPr>
              <a:t>…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2095" y="188278"/>
            <a:ext cx="8716963" cy="673100"/>
          </a:xfrm>
        </p:spPr>
        <p:txBody>
          <a:bodyPr/>
          <a:lstStyle/>
          <a:p>
            <a:pPr algn="l" defTabSz="914400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静态库的链接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2095" y="1844675"/>
            <a:ext cx="8041640" cy="37668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/>
        </p:nvSpPr>
        <p:spPr>
          <a:xfrm>
            <a:off x="457200" y="98425"/>
            <a:ext cx="8229600" cy="7251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marL="0" lvl="0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27405" y="1978025"/>
            <a:ext cx="7581900" cy="3930015"/>
          </a:xfrm>
        </p:spPr>
        <p:txBody>
          <a:bodyPr vert="horz" wrap="square" lIns="91440" tIns="45720" rIns="91440" bIns="45720" anchor="t" anchorCtr="0"/>
          <a:lstStyle/>
          <a:p>
            <a:pPr>
              <a:spcBef>
                <a:spcPts val="16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</a:rPr>
              <a:t>编译、汇编和链接</a:t>
            </a: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目标文件格式</a:t>
            </a: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符号表和符号解析</a:t>
            </a: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FF3300"/>
                </a:solidFill>
                <a:ea typeface="黑体" panose="02010609060101010101" pitchFamily="2" charset="-122"/>
              </a:rPr>
              <a:t>重定位</a:t>
            </a:r>
          </a:p>
          <a:p>
            <a:pPr>
              <a:spcBef>
                <a:spcPts val="1600"/>
              </a:spcBef>
            </a:pPr>
            <a:r>
              <a:rPr lang="zh-CN" altLang="en-US" dirty="0">
                <a:ea typeface="黑体" panose="02010609060101010101" pitchFamily="2" charset="-122"/>
              </a:rPr>
              <a:t> 可执行文件的加载</a:t>
            </a:r>
          </a:p>
          <a:p>
            <a:pPr marL="0" indent="0">
              <a:spcBef>
                <a:spcPts val="1600"/>
              </a:spcBef>
              <a:buNone/>
            </a:pPr>
            <a:endParaRPr lang="zh-CN" altLang="en-US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buSzTx/>
              <a:buFontTx/>
            </a:pPr>
            <a:r>
              <a:rPr lang="en-US" altLang="zh-CN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4.4 </a:t>
            </a: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重定位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705" y="1268730"/>
            <a:ext cx="8394065" cy="536956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400">
                <a:solidFill>
                  <a:srgbClr val="0A6A0A"/>
                </a:solidFill>
                <a:latin typeface="微软雅黑" panose="020B0503020204020204" charset="-122"/>
                <a:ea typeface="微软雅黑" panose="020B0503020204020204" charset="-122"/>
              </a:rPr>
              <a:t>符号解析完成后，可进行重定位工作，分三步</a:t>
            </a: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合并相同的节</a:t>
            </a:r>
          </a:p>
          <a:p>
            <a:pPr lvl="1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将集合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的所有目标模块中相同的节合并成新节</a:t>
            </a:r>
          </a:p>
          <a:p>
            <a:pPr lvl="1">
              <a:buFontTx/>
              <a:buNone/>
            </a:pPr>
            <a:r>
              <a:rPr lang="zh-CN" altLang="en-US" sz="24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    例如，所有</a:t>
            </a:r>
            <a:r>
              <a:rPr lang="en-US" altLang="zh-CN" sz="24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.text</a:t>
            </a:r>
            <a:r>
              <a:rPr lang="zh-CN" altLang="en-US" sz="24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节合并作为可执行文件中的</a:t>
            </a:r>
            <a:r>
              <a:rPr lang="en-US" altLang="zh-CN" sz="24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.text</a:t>
            </a:r>
            <a:r>
              <a:rPr lang="zh-CN" altLang="en-US" sz="24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节</a:t>
            </a: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对</a:t>
            </a:r>
            <a:r>
              <a:rPr lang="zh-CN" altLang="en-US" sz="24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定义符号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进行重定位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（确定地址）</a:t>
            </a:r>
          </a:p>
          <a:p>
            <a:pPr lvl="1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确定新节中所有定义符号在虚拟地址空间中的地址</a:t>
            </a:r>
          </a:p>
          <a:p>
            <a:pPr lvl="1">
              <a:buFontTx/>
              <a:buNone/>
            </a:pPr>
            <a:r>
              <a:rPr lang="zh-CN" altLang="en-US" sz="24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   例如，为函数确定首地址，进而确定每条指令的地址，为变量确定首地址</a:t>
            </a:r>
          </a:p>
          <a:p>
            <a:pPr lvl="1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完成这一步后，每条指令和每个全局变量都可确定地址</a:t>
            </a: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对</a:t>
            </a:r>
            <a:r>
              <a:rPr lang="zh-CN" altLang="en-US" sz="24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引用符号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进行重定位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（确定地址）</a:t>
            </a:r>
          </a:p>
          <a:p>
            <a:pPr lvl="1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修改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.text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节和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.data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节中对每个符号的引用（地址）</a:t>
            </a:r>
          </a:p>
          <a:p>
            <a:pPr lvl="1">
              <a:buFontTx/>
              <a:buNone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24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需要用到在</a:t>
            </a:r>
            <a:r>
              <a:rPr lang="en-US" altLang="zh-CN" sz="24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.rel_data</a:t>
            </a:r>
            <a:r>
              <a:rPr lang="zh-CN" altLang="en-US" sz="24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4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.rel_text</a:t>
            </a:r>
            <a:r>
              <a:rPr lang="zh-CN" altLang="en-US" sz="24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节中保存的重定位信息</a:t>
            </a: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9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9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561975"/>
          </a:xfrm>
        </p:spPr>
        <p:txBody>
          <a:bodyPr/>
          <a:lstStyle/>
          <a:p>
            <a:pPr algn="l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重定位信息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143" y="1124903"/>
            <a:ext cx="8521700" cy="4546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汇编器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遇到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引用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时，生成一个重定位条目</a:t>
            </a:r>
          </a:p>
          <a:p>
            <a:pPr>
              <a:lnSpc>
                <a:spcPct val="100000"/>
              </a:lnSpc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数据引用的重定位条目在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.rel_data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节中</a:t>
            </a:r>
          </a:p>
          <a:p>
            <a:pPr>
              <a:lnSpc>
                <a:spcPct val="100000"/>
              </a:lnSpc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指令中引用的重定位条目在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.rel_text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节中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ELF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中重定位条目格式如下：</a:t>
            </a:r>
          </a:p>
          <a:p>
            <a:pPr>
              <a:lnSpc>
                <a:spcPct val="100000"/>
              </a:lnSpc>
            </a:pPr>
            <a:endParaRPr lang="en-US" altLang="zh-CN" sz="1800"/>
          </a:p>
          <a:p>
            <a:pPr>
              <a:lnSpc>
                <a:spcPct val="100000"/>
              </a:lnSpc>
            </a:pPr>
            <a:endParaRPr lang="en-US" altLang="zh-CN" sz="1800"/>
          </a:p>
          <a:p>
            <a:pPr>
              <a:lnSpc>
                <a:spcPct val="100000"/>
              </a:lnSpc>
            </a:pPr>
            <a:endParaRPr lang="en-US" altLang="zh-CN" sz="1800"/>
          </a:p>
          <a:p>
            <a:pPr>
              <a:lnSpc>
                <a:spcPct val="100000"/>
              </a:lnSpc>
            </a:pPr>
            <a:endParaRPr lang="zh-CN" altLang="en-US" sz="1800"/>
          </a:p>
          <a:p>
            <a:pPr>
              <a:lnSpc>
                <a:spcPct val="100000"/>
              </a:lnSpc>
            </a:pPr>
            <a:endParaRPr lang="en-US" altLang="zh-CN" sz="18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IA-32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有两种最基本的重定位类型</a:t>
            </a:r>
          </a:p>
          <a:p>
            <a:pPr lvl="1">
              <a:lnSpc>
                <a:spcPct val="100000"/>
              </a:lnSpc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R_386_32: 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绝对地址</a:t>
            </a:r>
          </a:p>
          <a:p>
            <a:pPr lvl="1">
              <a:lnSpc>
                <a:spcPct val="100000"/>
              </a:lnSpc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R_386_PC32: PC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相对地址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1204" name="Text Box 4"/>
          <p:cNvSpPr txBox="1">
            <a:spLocks noChangeArrowheads="1"/>
          </p:cNvSpPr>
          <p:nvPr/>
        </p:nvSpPr>
        <p:spPr bwMode="auto">
          <a:xfrm>
            <a:off x="775018" y="2486660"/>
            <a:ext cx="50133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typedef  struct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	int  offset;          /*</a:t>
            </a:r>
            <a:r>
              <a:rPr lang="zh-CN" altLang="en-US" sz="18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节内偏移*</a:t>
            </a:r>
            <a:r>
              <a:rPr lang="en-US" altLang="zh-CN" sz="18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  	int  symbol:24, </a:t>
            </a:r>
            <a:r>
              <a:rPr lang="zh-CN" altLang="en-US" sz="18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8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/*</a:t>
            </a:r>
            <a:r>
              <a:rPr lang="zh-CN" altLang="en-US" sz="18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所绑定符号*</a:t>
            </a:r>
            <a:r>
              <a:rPr lang="en-US" altLang="zh-CN" sz="18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type: 8;       /*</a:t>
            </a:r>
            <a:r>
              <a:rPr lang="zh-CN" altLang="en-US" sz="18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重定位类型*</a:t>
            </a:r>
            <a:r>
              <a:rPr lang="en-US" altLang="zh-CN" sz="18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endParaRPr lang="zh-CN" altLang="en-US" sz="1800">
              <a:solidFill>
                <a:srgbClr val="CC33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	} Elf32_Rel;</a:t>
            </a:r>
          </a:p>
        </p:txBody>
      </p:sp>
      <p:sp>
        <p:nvSpPr>
          <p:cNvPr id="691206" name="Rectangle 6"/>
          <p:cNvSpPr>
            <a:spLocks noChangeArrowheads="1"/>
          </p:cNvSpPr>
          <p:nvPr/>
        </p:nvSpPr>
        <p:spPr bwMode="auto">
          <a:xfrm>
            <a:off x="17780" y="5291138"/>
            <a:ext cx="4902200" cy="119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例如，在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rel_text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节中有重定位条目如下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    offset: 0x1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    symbol: B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    type:  R_386_32</a:t>
            </a:r>
            <a:endParaRPr lang="zh-CN" altLang="en-US" sz="18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1208" name="Text Box 8"/>
          <p:cNvSpPr txBox="1">
            <a:spLocks noChangeArrowheads="1"/>
          </p:cNvSpPr>
          <p:nvPr/>
        </p:nvSpPr>
        <p:spPr bwMode="auto">
          <a:xfrm>
            <a:off x="7007543" y="1179830"/>
            <a:ext cx="1873250" cy="17532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      add 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      jmp 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L0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L0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sub 23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        ……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：  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sp>
        <p:nvSpPr>
          <p:cNvPr id="691209" name="Line 9"/>
          <p:cNvSpPr>
            <a:spLocks noChangeShapeType="1"/>
          </p:cNvSpPr>
          <p:nvPr/>
        </p:nvSpPr>
        <p:spPr bwMode="auto">
          <a:xfrm>
            <a:off x="4761230" y="2191703"/>
            <a:ext cx="2595563" cy="16129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1210" name="Line 10"/>
          <p:cNvSpPr>
            <a:spLocks noChangeShapeType="1"/>
          </p:cNvSpPr>
          <p:nvPr/>
        </p:nvSpPr>
        <p:spPr bwMode="auto">
          <a:xfrm>
            <a:off x="4769168" y="2191703"/>
            <a:ext cx="2617787" cy="11604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1211" name="Text Box 11"/>
          <p:cNvSpPr txBox="1">
            <a:spLocks noChangeArrowheads="1"/>
          </p:cNvSpPr>
          <p:nvPr/>
        </p:nvSpPr>
        <p:spPr bwMode="auto">
          <a:xfrm>
            <a:off x="6907530" y="3358515"/>
            <a:ext cx="2044700" cy="17532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05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00000000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02 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FCFFFFFF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L0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sub 23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        ……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：  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sp>
        <p:nvSpPr>
          <p:cNvPr id="691212" name="Rectangle 12"/>
          <p:cNvSpPr>
            <a:spLocks noChangeArrowheads="1"/>
          </p:cNvSpPr>
          <p:nvPr/>
        </p:nvSpPr>
        <p:spPr bwMode="auto">
          <a:xfrm>
            <a:off x="7366318" y="3382328"/>
            <a:ext cx="1414462" cy="306387"/>
          </a:xfrm>
          <a:prstGeom prst="rect">
            <a:avLst/>
          </a:prstGeom>
          <a:solidFill>
            <a:srgbClr val="000080">
              <a:alpha val="34117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691214" name="Rectangle 14"/>
          <p:cNvSpPr>
            <a:spLocks noChangeArrowheads="1"/>
          </p:cNvSpPr>
          <p:nvPr/>
        </p:nvSpPr>
        <p:spPr bwMode="auto">
          <a:xfrm>
            <a:off x="7377430" y="3693160"/>
            <a:ext cx="1398588" cy="304800"/>
          </a:xfrm>
          <a:prstGeom prst="rect">
            <a:avLst/>
          </a:prstGeom>
          <a:solidFill>
            <a:srgbClr val="000080">
              <a:alpha val="34117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691217" name="Line 17"/>
          <p:cNvSpPr>
            <a:spLocks noChangeShapeType="1"/>
          </p:cNvSpPr>
          <p:nvPr/>
        </p:nvSpPr>
        <p:spPr bwMode="auto">
          <a:xfrm flipV="1">
            <a:off x="3263265" y="3453765"/>
            <a:ext cx="4079240" cy="1155065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1218" name="Line 18"/>
          <p:cNvSpPr>
            <a:spLocks noChangeShapeType="1"/>
          </p:cNvSpPr>
          <p:nvPr/>
        </p:nvSpPr>
        <p:spPr bwMode="auto">
          <a:xfrm flipV="1">
            <a:off x="3865880" y="3902075"/>
            <a:ext cx="3520440" cy="100203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1219" name="Rectangle 19"/>
          <p:cNvSpPr>
            <a:spLocks noChangeArrowheads="1"/>
          </p:cNvSpPr>
          <p:nvPr/>
        </p:nvSpPr>
        <p:spPr bwMode="auto">
          <a:xfrm>
            <a:off x="2754630" y="5426075"/>
            <a:ext cx="3713163" cy="119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3366FF"/>
                </a:solidFill>
                <a:latin typeface="微软雅黑" panose="020B0503020204020204" charset="-122"/>
                <a:ea typeface="微软雅黑" panose="020B0503020204020204" charset="-122"/>
              </a:rPr>
              <a:t>offset: 0x6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3366FF"/>
                </a:solidFill>
                <a:latin typeface="微软雅黑" panose="020B0503020204020204" charset="-122"/>
                <a:ea typeface="微软雅黑" panose="020B0503020204020204" charset="-122"/>
              </a:rPr>
              <a:t>symbol: L0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3366FF"/>
                </a:solidFill>
                <a:latin typeface="微软雅黑" panose="020B0503020204020204" charset="-122"/>
                <a:ea typeface="微软雅黑" panose="020B0503020204020204" charset="-122"/>
              </a:rPr>
              <a:t>type:  R_386_PC32</a:t>
            </a:r>
            <a:endParaRPr lang="zh-CN" altLang="en-US" sz="1800">
              <a:solidFill>
                <a:srgbClr val="3366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1220" name="Text Box 20"/>
          <p:cNvSpPr txBox="1">
            <a:spLocks noChangeArrowheads="1"/>
          </p:cNvSpPr>
          <p:nvPr/>
        </p:nvSpPr>
        <p:spPr bwMode="auto">
          <a:xfrm>
            <a:off x="5320030" y="5348288"/>
            <a:ext cx="368617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ea typeface="微软雅黑" panose="020B0503020204020204" charset="-122"/>
              </a:rPr>
              <a:t>问题：重定位条目和汇编后的机器代码在哪种目标文件中？</a:t>
            </a:r>
          </a:p>
        </p:txBody>
      </p:sp>
      <p:sp>
        <p:nvSpPr>
          <p:cNvPr id="691221" name="Text Box 21"/>
          <p:cNvSpPr txBox="1">
            <a:spLocks noChangeArrowheads="1"/>
          </p:cNvSpPr>
          <p:nvPr/>
        </p:nvSpPr>
        <p:spPr bwMode="auto">
          <a:xfrm>
            <a:off x="5435918" y="5993448"/>
            <a:ext cx="216217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在可重定位目标（</a:t>
            </a:r>
            <a:r>
              <a:rPr lang="en-US" altLang="zh-CN" sz="18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.o</a:t>
            </a:r>
            <a:r>
              <a:rPr lang="zh-CN" altLang="en-US" sz="18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）文件中！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9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9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9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9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9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9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9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9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9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9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9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9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4" grpId="0" bldLvl="0" animBg="1"/>
      <p:bldP spid="691206" grpId="0" bldLvl="0" animBg="1"/>
      <p:bldP spid="691208" grpId="0" bldLvl="0" animBg="1"/>
      <p:bldP spid="691211" grpId="0" bldLvl="0" animBg="1"/>
      <p:bldP spid="691219" grpId="0" bldLvl="0" animBg="1"/>
      <p:bldP spid="691220" grpId="0" bldLvl="0" animBg="1"/>
      <p:bldP spid="691221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341313" y="0"/>
            <a:ext cx="7591425" cy="762000"/>
          </a:xfrm>
        </p:spPr>
        <p:txBody>
          <a:bodyPr/>
          <a:lstStyle/>
          <a:p>
            <a:pPr algn="l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重定位操作举例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796925" y="1762443"/>
            <a:ext cx="2479675" cy="2533650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int buf[2] = {1, 2};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void swap();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int main()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  swap();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762000" y="1194118"/>
            <a:ext cx="1195388" cy="46037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66FF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main.c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4648200" y="1108393"/>
            <a:ext cx="1222375" cy="46037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66FF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swap.c</a:t>
            </a: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4535488" y="1605280"/>
            <a:ext cx="3665537" cy="3562350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extern int buf[];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int *bufp0 = &amp;buf[0];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static int *bufp1;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CN" sz="1000">
              <a:solidFill>
                <a:srgbClr val="F7F5CD"/>
              </a:solidFill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void swap()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   int temp;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   bufp1 = &amp;buf[1];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   temp = *bufp0;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   *bufp0 = *bufp1;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   *bufp1 = temp;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0295" name="Text Box 7"/>
          <p:cNvSpPr txBox="1">
            <a:spLocks noChangeArrowheads="1"/>
          </p:cNvSpPr>
          <p:nvPr/>
        </p:nvSpPr>
        <p:spPr bwMode="auto">
          <a:xfrm>
            <a:off x="217488" y="5720080"/>
            <a:ext cx="7343775" cy="429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200">
                <a:ea typeface="微软雅黑" panose="020B0503020204020204" charset="-122"/>
              </a:rPr>
              <a:t>                </a:t>
            </a:r>
            <a:r>
              <a:rPr lang="zh-CN" altLang="en-US" sz="2200">
                <a:ea typeface="微软雅黑" panose="020B0503020204020204" charset="-122"/>
              </a:rPr>
              <a:t>哪些是</a:t>
            </a:r>
            <a:r>
              <a:rPr lang="zh-CN" altLang="en-US" sz="2200">
                <a:solidFill>
                  <a:srgbClr val="FF0000"/>
                </a:solidFill>
                <a:ea typeface="微软雅黑" panose="020B0503020204020204" charset="-122"/>
              </a:rPr>
              <a:t>符号定义</a:t>
            </a:r>
            <a:r>
              <a:rPr lang="zh-CN" altLang="en-US" sz="2200">
                <a:ea typeface="微软雅黑" panose="020B0503020204020204" charset="-122"/>
              </a:rPr>
              <a:t>？哪些是</a:t>
            </a:r>
            <a:r>
              <a:rPr lang="zh-CN" altLang="en-US" sz="2200">
                <a:solidFill>
                  <a:srgbClr val="FF0000"/>
                </a:solidFill>
                <a:ea typeface="微软雅黑" panose="020B0503020204020204" charset="-122"/>
              </a:rPr>
              <a:t>符号的引用</a:t>
            </a:r>
            <a:r>
              <a:rPr lang="zh-CN" altLang="en-US" sz="2200">
                <a:ea typeface="微软雅黑" panose="020B0503020204020204" charset="-122"/>
              </a:rPr>
              <a:t>？</a:t>
            </a:r>
          </a:p>
        </p:txBody>
      </p:sp>
      <p:grpSp>
        <p:nvGrpSpPr>
          <p:cNvPr id="780312" name="Group 24"/>
          <p:cNvGrpSpPr/>
          <p:nvPr/>
        </p:nvGrpSpPr>
        <p:grpSpPr bwMode="auto">
          <a:xfrm>
            <a:off x="1395413" y="1927543"/>
            <a:ext cx="4976812" cy="3876675"/>
            <a:chOff x="879" y="943"/>
            <a:chExt cx="3135" cy="2442"/>
          </a:xfrm>
        </p:grpSpPr>
        <p:sp>
          <p:nvSpPr>
            <p:cNvPr id="88083" name="Line 8"/>
            <p:cNvSpPr>
              <a:spLocks noChangeShapeType="1"/>
            </p:cNvSpPr>
            <p:nvPr/>
          </p:nvSpPr>
          <p:spPr bwMode="auto">
            <a:xfrm flipH="1" flipV="1">
              <a:off x="879" y="1016"/>
              <a:ext cx="1014" cy="2350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4" name="Line 9"/>
            <p:cNvSpPr>
              <a:spLocks noChangeShapeType="1"/>
            </p:cNvSpPr>
            <p:nvPr/>
          </p:nvSpPr>
          <p:spPr bwMode="auto">
            <a:xfrm flipH="1" flipV="1">
              <a:off x="914" y="1619"/>
              <a:ext cx="915" cy="1747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5" name="Line 10"/>
            <p:cNvSpPr>
              <a:spLocks noChangeShapeType="1"/>
            </p:cNvSpPr>
            <p:nvPr/>
          </p:nvSpPr>
          <p:spPr bwMode="auto">
            <a:xfrm flipV="1">
              <a:off x="1920" y="943"/>
              <a:ext cx="1864" cy="2405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6" name="Line 11"/>
            <p:cNvSpPr>
              <a:spLocks noChangeShapeType="1"/>
            </p:cNvSpPr>
            <p:nvPr/>
          </p:nvSpPr>
          <p:spPr bwMode="auto">
            <a:xfrm flipV="1">
              <a:off x="1884" y="1181"/>
              <a:ext cx="1453" cy="2157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7" name="Line 12"/>
            <p:cNvSpPr>
              <a:spLocks noChangeShapeType="1"/>
            </p:cNvSpPr>
            <p:nvPr/>
          </p:nvSpPr>
          <p:spPr bwMode="auto">
            <a:xfrm flipV="1">
              <a:off x="1993" y="1409"/>
              <a:ext cx="2021" cy="1976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8" name="Line 13"/>
            <p:cNvSpPr>
              <a:spLocks noChangeShapeType="1"/>
            </p:cNvSpPr>
            <p:nvPr/>
          </p:nvSpPr>
          <p:spPr bwMode="auto">
            <a:xfrm flipV="1">
              <a:off x="1966" y="1674"/>
              <a:ext cx="1527" cy="1664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0302" name="Text Box 14"/>
          <p:cNvSpPr txBox="1">
            <a:spLocks noChangeArrowheads="1"/>
          </p:cNvSpPr>
          <p:nvPr/>
        </p:nvSpPr>
        <p:spPr bwMode="auto">
          <a:xfrm>
            <a:off x="274638" y="6250305"/>
            <a:ext cx="8069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3366FF"/>
                </a:solidFill>
                <a:ea typeface="微软雅黑" panose="020B0503020204020204" charset="-122"/>
              </a:rPr>
              <a:t>局部变量</a:t>
            </a:r>
            <a:r>
              <a:rPr lang="en-US" altLang="zh-CN" sz="2000">
                <a:solidFill>
                  <a:srgbClr val="CC0066"/>
                </a:solidFill>
                <a:ea typeface="微软雅黑" panose="020B0503020204020204" charset="-122"/>
              </a:rPr>
              <a:t>temp</a:t>
            </a:r>
            <a:r>
              <a:rPr lang="zh-CN" altLang="en-US" sz="2000">
                <a:solidFill>
                  <a:srgbClr val="3366FF"/>
                </a:solidFill>
                <a:ea typeface="微软雅黑" panose="020B0503020204020204" charset="-122"/>
              </a:rPr>
              <a:t>分配在栈中，不会在过程外被引用，因此不是符号定义</a:t>
            </a:r>
          </a:p>
        </p:txBody>
      </p:sp>
      <p:grpSp>
        <p:nvGrpSpPr>
          <p:cNvPr id="780313" name="Group 25"/>
          <p:cNvGrpSpPr/>
          <p:nvPr/>
        </p:nvGrpSpPr>
        <p:grpSpPr bwMode="auto">
          <a:xfrm>
            <a:off x="1190625" y="2348230"/>
            <a:ext cx="5718175" cy="3454400"/>
            <a:chOff x="750" y="1208"/>
            <a:chExt cx="3602" cy="2176"/>
          </a:xfrm>
        </p:grpSpPr>
        <p:sp>
          <p:nvSpPr>
            <p:cNvPr id="88075" name="Line 15"/>
            <p:cNvSpPr>
              <a:spLocks noChangeShapeType="1"/>
            </p:cNvSpPr>
            <p:nvPr/>
          </p:nvSpPr>
          <p:spPr bwMode="auto">
            <a:xfrm flipH="1" flipV="1">
              <a:off x="750" y="1985"/>
              <a:ext cx="2697" cy="1399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6" name="Line 16"/>
            <p:cNvSpPr>
              <a:spLocks noChangeShapeType="1"/>
            </p:cNvSpPr>
            <p:nvPr/>
          </p:nvSpPr>
          <p:spPr bwMode="auto">
            <a:xfrm flipV="1">
              <a:off x="3474" y="1208"/>
              <a:ext cx="878" cy="2139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7" name="Line 17"/>
            <p:cNvSpPr>
              <a:spLocks noChangeShapeType="1"/>
            </p:cNvSpPr>
            <p:nvPr/>
          </p:nvSpPr>
          <p:spPr bwMode="auto">
            <a:xfrm flipV="1">
              <a:off x="3529" y="2186"/>
              <a:ext cx="594" cy="1134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8" name="Line 18"/>
            <p:cNvSpPr>
              <a:spLocks noChangeShapeType="1"/>
            </p:cNvSpPr>
            <p:nvPr/>
          </p:nvSpPr>
          <p:spPr bwMode="auto">
            <a:xfrm flipV="1">
              <a:off x="3588" y="2381"/>
              <a:ext cx="593" cy="951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9" name="Line 19"/>
            <p:cNvSpPr>
              <a:spLocks noChangeShapeType="1"/>
            </p:cNvSpPr>
            <p:nvPr/>
          </p:nvSpPr>
          <p:spPr bwMode="auto">
            <a:xfrm flipV="1">
              <a:off x="3633" y="2573"/>
              <a:ext cx="549" cy="797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0" name="Line 20"/>
            <p:cNvSpPr>
              <a:spLocks noChangeShapeType="1"/>
            </p:cNvSpPr>
            <p:nvPr/>
          </p:nvSpPr>
          <p:spPr bwMode="auto">
            <a:xfrm flipV="1">
              <a:off x="3456" y="2195"/>
              <a:ext cx="27" cy="1125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1" name="Line 21"/>
            <p:cNvSpPr>
              <a:spLocks noChangeShapeType="1"/>
            </p:cNvSpPr>
            <p:nvPr/>
          </p:nvSpPr>
          <p:spPr bwMode="auto">
            <a:xfrm flipH="1" flipV="1">
              <a:off x="3221" y="2555"/>
              <a:ext cx="220" cy="795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2" name="Line 22"/>
            <p:cNvSpPr>
              <a:spLocks noChangeShapeType="1"/>
            </p:cNvSpPr>
            <p:nvPr/>
          </p:nvSpPr>
          <p:spPr bwMode="auto">
            <a:xfrm flipH="1" flipV="1">
              <a:off x="3185" y="2746"/>
              <a:ext cx="219" cy="577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5" grpId="0" bldLvl="0" animBg="1"/>
      <p:bldP spid="78030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4.1 </a:t>
            </a: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程序编译、汇编和链接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16330" y="4580890"/>
            <a:ext cx="56883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gcc hello.c -o hello.i -E</a:t>
            </a:r>
          </a:p>
          <a:p>
            <a:r>
              <a:rPr lang="en-US" altLang="zh-CN" sz="2400"/>
              <a:t>gcc hello.i -o hello.s -S</a:t>
            </a:r>
          </a:p>
          <a:p>
            <a:r>
              <a:rPr lang="en-US" altLang="zh-CN" sz="2400"/>
              <a:t>gcc hello.s -o hell.o -c</a:t>
            </a:r>
          </a:p>
          <a:p>
            <a:r>
              <a:rPr lang="en-US" altLang="zh-CN" sz="2400"/>
              <a:t>gcc hello.o -o hello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67995" y="1569720"/>
            <a:ext cx="8315960" cy="2470150"/>
            <a:chOff x="737" y="2020"/>
            <a:chExt cx="13096" cy="3890"/>
          </a:xfrm>
        </p:grpSpPr>
        <p:sp>
          <p:nvSpPr>
            <p:cNvPr id="4" name="矩形 3"/>
            <p:cNvSpPr/>
            <p:nvPr/>
          </p:nvSpPr>
          <p:spPr>
            <a:xfrm>
              <a:off x="774" y="3035"/>
              <a:ext cx="1700" cy="12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/>
                <a:t>hello.c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758" y="4946"/>
              <a:ext cx="2253" cy="9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/>
                <a:t>预处理器</a:t>
              </a:r>
            </a:p>
            <a:p>
              <a:pPr algn="ctr"/>
              <a:r>
                <a:rPr lang="zh-CN" altLang="en-US" sz="2000"/>
                <a:t>（</a:t>
              </a:r>
              <a:r>
                <a:rPr lang="en-US" altLang="zh-CN" sz="2000"/>
                <a:t>cpp</a:t>
              </a:r>
              <a:r>
                <a:rPr lang="zh-CN" altLang="en-US" sz="2000"/>
                <a:t>）</a:t>
              </a:r>
            </a:p>
          </p:txBody>
        </p:sp>
        <p:cxnSp>
          <p:nvCxnSpPr>
            <p:cNvPr id="6" name="直接箭头连接符 5"/>
            <p:cNvCxnSpPr>
              <a:stCxn id="4" idx="3"/>
              <a:endCxn id="16" idx="1"/>
            </p:cNvCxnSpPr>
            <p:nvPr/>
          </p:nvCxnSpPr>
          <p:spPr>
            <a:xfrm flipV="1">
              <a:off x="2474" y="3632"/>
              <a:ext cx="984" cy="8"/>
            </a:xfrm>
            <a:prstGeom prst="straightConnector1">
              <a:avLst/>
            </a:prstGeom>
            <a:ln w="44450" cmpd="sng">
              <a:solidFill>
                <a:srgbClr val="000066"/>
              </a:solidFill>
              <a:prstDash val="soli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 flipV="1">
              <a:off x="2884" y="3586"/>
              <a:ext cx="7" cy="1360"/>
            </a:xfrm>
            <a:prstGeom prst="straightConnector1">
              <a:avLst/>
            </a:prstGeom>
            <a:ln w="4445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3458" y="3027"/>
              <a:ext cx="1700" cy="12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/>
                <a:t>hello.i</a:t>
              </a:r>
            </a:p>
          </p:txBody>
        </p:sp>
        <p:cxnSp>
          <p:nvCxnSpPr>
            <p:cNvPr id="42" name="直接箭头连接符 41"/>
            <p:cNvCxnSpPr>
              <a:endCxn id="43" idx="1"/>
            </p:cNvCxnSpPr>
            <p:nvPr/>
          </p:nvCxnSpPr>
          <p:spPr>
            <a:xfrm flipV="1">
              <a:off x="5158" y="3624"/>
              <a:ext cx="1065" cy="8"/>
            </a:xfrm>
            <a:prstGeom prst="straightConnector1">
              <a:avLst/>
            </a:prstGeom>
            <a:ln w="44450" cmpd="sng">
              <a:solidFill>
                <a:srgbClr val="000066"/>
              </a:solidFill>
              <a:prstDash val="soli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6223" y="3019"/>
              <a:ext cx="1700" cy="12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/>
                <a:t>hello.s</a:t>
              </a:r>
            </a:p>
          </p:txBody>
        </p:sp>
        <p:cxnSp>
          <p:nvCxnSpPr>
            <p:cNvPr id="44" name="直接箭头连接符 43"/>
            <p:cNvCxnSpPr>
              <a:stCxn id="43" idx="3"/>
              <a:endCxn id="45" idx="1"/>
            </p:cNvCxnSpPr>
            <p:nvPr/>
          </p:nvCxnSpPr>
          <p:spPr>
            <a:xfrm>
              <a:off x="7923" y="3624"/>
              <a:ext cx="1005" cy="0"/>
            </a:xfrm>
            <a:prstGeom prst="straightConnector1">
              <a:avLst/>
            </a:prstGeom>
            <a:ln w="44450" cmpd="sng">
              <a:solidFill>
                <a:srgbClr val="000066"/>
              </a:solidFill>
              <a:prstDash val="soli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8928" y="3019"/>
              <a:ext cx="1700" cy="12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/>
                <a:t>hello.o</a:t>
              </a:r>
            </a:p>
          </p:txBody>
        </p:sp>
        <p:cxnSp>
          <p:nvCxnSpPr>
            <p:cNvPr id="46" name="直接箭头连接符 45"/>
            <p:cNvCxnSpPr>
              <a:stCxn id="45" idx="3"/>
            </p:cNvCxnSpPr>
            <p:nvPr/>
          </p:nvCxnSpPr>
          <p:spPr>
            <a:xfrm>
              <a:off x="10628" y="3624"/>
              <a:ext cx="1221" cy="0"/>
            </a:xfrm>
            <a:prstGeom prst="straightConnector1">
              <a:avLst/>
            </a:prstGeom>
            <a:ln w="44450" cmpd="sng">
              <a:solidFill>
                <a:srgbClr val="000066"/>
              </a:solidFill>
              <a:prstDash val="soli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11735" y="3019"/>
              <a:ext cx="1700" cy="12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/>
                <a:t>hello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4479" y="4946"/>
              <a:ext cx="2253" cy="9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/>
                <a:t>编译器</a:t>
              </a:r>
            </a:p>
            <a:p>
              <a:pPr algn="ctr"/>
              <a:r>
                <a:rPr lang="zh-CN" altLang="en-US" sz="2000"/>
                <a:t>（</a:t>
              </a:r>
              <a:r>
                <a:rPr lang="en-US" altLang="zh-CN" sz="2000"/>
                <a:t>cc1</a:t>
              </a:r>
              <a:r>
                <a:rPr lang="zh-CN" altLang="en-US" sz="2000"/>
                <a:t>）</a:t>
              </a:r>
            </a:p>
          </p:txBody>
        </p:sp>
        <p:cxnSp>
          <p:nvCxnSpPr>
            <p:cNvPr id="49" name="直接箭头连接符 48"/>
            <p:cNvCxnSpPr>
              <a:stCxn id="48" idx="0"/>
            </p:cNvCxnSpPr>
            <p:nvPr/>
          </p:nvCxnSpPr>
          <p:spPr>
            <a:xfrm flipV="1">
              <a:off x="5606" y="3586"/>
              <a:ext cx="7" cy="1360"/>
            </a:xfrm>
            <a:prstGeom prst="straightConnector1">
              <a:avLst/>
            </a:prstGeom>
            <a:ln w="4445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7200" y="4946"/>
              <a:ext cx="2253" cy="9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/>
                <a:t>汇编器</a:t>
              </a:r>
            </a:p>
            <a:p>
              <a:pPr algn="ctr"/>
              <a:r>
                <a:rPr lang="zh-CN" altLang="en-US" sz="2000"/>
                <a:t>（</a:t>
              </a:r>
              <a:r>
                <a:rPr lang="en-US" altLang="zh-CN" sz="2000"/>
                <a:t>as</a:t>
              </a:r>
              <a:r>
                <a:rPr lang="zh-CN" altLang="en-US" sz="2000"/>
                <a:t>）</a:t>
              </a:r>
            </a:p>
          </p:txBody>
        </p:sp>
        <p:cxnSp>
          <p:nvCxnSpPr>
            <p:cNvPr id="51" name="直接箭头连接符 50"/>
            <p:cNvCxnSpPr>
              <a:stCxn id="50" idx="0"/>
            </p:cNvCxnSpPr>
            <p:nvPr/>
          </p:nvCxnSpPr>
          <p:spPr>
            <a:xfrm flipV="1">
              <a:off x="8327" y="3586"/>
              <a:ext cx="7" cy="1360"/>
            </a:xfrm>
            <a:prstGeom prst="straightConnector1">
              <a:avLst/>
            </a:prstGeom>
            <a:ln w="4445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9886" y="4946"/>
              <a:ext cx="2253" cy="9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/>
                <a:t>链接器</a:t>
              </a:r>
            </a:p>
            <a:p>
              <a:pPr algn="ctr"/>
              <a:r>
                <a:rPr lang="zh-CN" altLang="en-US" sz="2000"/>
                <a:t>（</a:t>
              </a:r>
              <a:r>
                <a:rPr lang="en-US" altLang="zh-CN" sz="2000"/>
                <a:t>ld</a:t>
              </a:r>
              <a:r>
                <a:rPr lang="zh-CN" altLang="en-US" sz="2000"/>
                <a:t>）</a:t>
              </a:r>
            </a:p>
          </p:txBody>
        </p:sp>
        <p:cxnSp>
          <p:nvCxnSpPr>
            <p:cNvPr id="53" name="直接箭头连接符 52"/>
            <p:cNvCxnSpPr>
              <a:stCxn id="52" idx="0"/>
            </p:cNvCxnSpPr>
            <p:nvPr/>
          </p:nvCxnSpPr>
          <p:spPr>
            <a:xfrm flipV="1">
              <a:off x="11013" y="3586"/>
              <a:ext cx="43" cy="1360"/>
            </a:xfrm>
            <a:prstGeom prst="straightConnector1">
              <a:avLst/>
            </a:prstGeom>
            <a:ln w="4445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737" y="2338"/>
              <a:ext cx="16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66"/>
                  </a:solidFill>
                </a:rPr>
                <a:t>C</a:t>
              </a:r>
              <a:r>
                <a:rPr lang="zh-CN" altLang="en-US" sz="1800">
                  <a:solidFill>
                    <a:srgbClr val="000066"/>
                  </a:solidFill>
                </a:rPr>
                <a:t>源程序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345" y="2338"/>
              <a:ext cx="18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66"/>
                  </a:solidFill>
                </a:rPr>
                <a:t>C</a:t>
              </a:r>
              <a:r>
                <a:rPr lang="zh-CN" altLang="en-US" sz="1800">
                  <a:solidFill>
                    <a:srgbClr val="000066"/>
                  </a:solidFill>
                </a:rPr>
                <a:t>源程序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953" y="2338"/>
              <a:ext cx="221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rgbClr val="000066"/>
                  </a:solidFill>
                </a:rPr>
                <a:t>汇编源程序</a:t>
              </a: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8788" y="2020"/>
              <a:ext cx="221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rgbClr val="000066"/>
                  </a:solidFill>
                </a:rPr>
                <a:t>可重定位目标程序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1623" y="2338"/>
              <a:ext cx="221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rgbClr val="000066"/>
                  </a:solidFill>
                </a:rPr>
                <a:t>可执行程序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323533" y="116205"/>
            <a:ext cx="7591425" cy="762000"/>
          </a:xfrm>
        </p:spPr>
        <p:txBody>
          <a:bodyPr/>
          <a:lstStyle/>
          <a:p>
            <a:pPr algn="l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重定位操作举例</a:t>
            </a: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756285" y="1629093"/>
            <a:ext cx="2470785" cy="2553335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int buf[2] = {1, 2};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void swap();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int main()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  swap();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762000" y="1194118"/>
            <a:ext cx="1022350" cy="39878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66FF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main.c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4648200" y="1108393"/>
            <a:ext cx="1043940" cy="39878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66FF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swap.c</a:t>
            </a: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4643438" y="1451610"/>
            <a:ext cx="3665537" cy="3892550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extern int buf[];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int *bufp0 = &amp;buf[0];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static int *bufp1;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CN" sz="2000">
              <a:solidFill>
                <a:srgbClr val="F7F5CD"/>
              </a:solidFill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void swap()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   int temp;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   bufp1 = &amp;buf[1];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   temp = *bufp0;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   *bufp0 = *bufp1;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   *bufp1 = temp;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2343" name="Text Box 7"/>
          <p:cNvSpPr txBox="1">
            <a:spLocks noChangeArrowheads="1"/>
          </p:cNvSpPr>
          <p:nvPr/>
        </p:nvSpPr>
        <p:spPr bwMode="auto">
          <a:xfrm>
            <a:off x="246063" y="4535170"/>
            <a:ext cx="3643312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ea typeface="微软雅黑" panose="020B0503020204020204" charset="-122"/>
              </a:rPr>
              <a:t>符号解析后的结果是什么？</a:t>
            </a:r>
            <a:r>
              <a:rPr lang="en-US" altLang="zh-CN" sz="2000">
                <a:ea typeface="微软雅黑" panose="020B0503020204020204" charset="-122"/>
              </a:rPr>
              <a:t>E</a:t>
            </a:r>
            <a:r>
              <a:rPr lang="zh-CN" altLang="en-US" sz="2000">
                <a:ea typeface="微软雅黑" panose="020B0503020204020204" charset="-122"/>
              </a:rPr>
              <a:t>中有</a:t>
            </a:r>
            <a:r>
              <a:rPr lang="en-US" altLang="zh-CN" sz="2000">
                <a:ea typeface="微软雅黑" panose="020B0503020204020204" charset="-122"/>
              </a:rPr>
              <a:t>printf.o</a:t>
            </a:r>
            <a:r>
              <a:rPr lang="zh-CN" altLang="en-US" sz="2000">
                <a:ea typeface="微软雅黑" panose="020B0503020204020204" charset="-122"/>
              </a:rPr>
              <a:t>吗？</a:t>
            </a:r>
          </a:p>
        </p:txBody>
      </p:sp>
      <p:sp>
        <p:nvSpPr>
          <p:cNvPr id="782351" name="Text Box 15"/>
          <p:cNvSpPr txBox="1">
            <a:spLocks noChangeArrowheads="1"/>
          </p:cNvSpPr>
          <p:nvPr/>
        </p:nvSpPr>
        <p:spPr bwMode="auto">
          <a:xfrm>
            <a:off x="230188" y="5363845"/>
            <a:ext cx="8591550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3333CC"/>
                </a:solidFill>
                <a:ea typeface="微软雅黑" panose="020B0503020204020204" charset="-122"/>
              </a:rPr>
              <a:t>E</a:t>
            </a:r>
            <a:r>
              <a:rPr lang="zh-CN" altLang="en-US" sz="2000">
                <a:solidFill>
                  <a:srgbClr val="3333CC"/>
                </a:solidFill>
                <a:ea typeface="微软雅黑" panose="020B0503020204020204" charset="-122"/>
              </a:rPr>
              <a:t>中有</a:t>
            </a:r>
            <a:r>
              <a:rPr lang="en-US" altLang="zh-CN" sz="2000">
                <a:solidFill>
                  <a:srgbClr val="3333CC"/>
                </a:solidFill>
                <a:ea typeface="微软雅黑" panose="020B0503020204020204" charset="-122"/>
              </a:rPr>
              <a:t>main.o</a:t>
            </a:r>
            <a:r>
              <a:rPr lang="zh-CN" altLang="en-US" sz="2000">
                <a:solidFill>
                  <a:srgbClr val="3333CC"/>
                </a:solidFill>
                <a:ea typeface="微软雅黑" panose="020B0503020204020204" charset="-122"/>
              </a:rPr>
              <a:t>和</a:t>
            </a:r>
            <a:r>
              <a:rPr lang="en-US" altLang="zh-CN" sz="2000">
                <a:solidFill>
                  <a:srgbClr val="3333CC"/>
                </a:solidFill>
                <a:ea typeface="微软雅黑" panose="020B0503020204020204" charset="-122"/>
              </a:rPr>
              <a:t>swap.o</a:t>
            </a:r>
            <a:r>
              <a:rPr lang="zh-CN" altLang="en-US" sz="2000">
                <a:solidFill>
                  <a:srgbClr val="3333CC"/>
                </a:solidFill>
                <a:ea typeface="微软雅黑" panose="020B0503020204020204" charset="-122"/>
              </a:rPr>
              <a:t>两个模块！</a:t>
            </a:r>
            <a:r>
              <a:rPr lang="en-US" altLang="zh-CN" sz="2000">
                <a:solidFill>
                  <a:srgbClr val="3333CC"/>
                </a:solidFill>
                <a:ea typeface="微软雅黑" panose="020B0503020204020204" charset="-122"/>
              </a:rPr>
              <a:t>D</a:t>
            </a:r>
            <a:r>
              <a:rPr lang="zh-CN" altLang="en-US" sz="2000">
                <a:solidFill>
                  <a:srgbClr val="3333CC"/>
                </a:solidFill>
                <a:ea typeface="微软雅黑" panose="020B0503020204020204" charset="-122"/>
              </a:rPr>
              <a:t>中有所有定义的符号！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3333CC"/>
                </a:solidFill>
                <a:ea typeface="微软雅黑" panose="020B0503020204020204" charset="-122"/>
              </a:rPr>
              <a:t>在</a:t>
            </a:r>
            <a:r>
              <a:rPr lang="en-US" altLang="zh-CN" sz="2000">
                <a:solidFill>
                  <a:srgbClr val="3333CC"/>
                </a:solidFill>
                <a:ea typeface="微软雅黑" panose="020B0503020204020204" charset="-122"/>
              </a:rPr>
              <a:t>main.o</a:t>
            </a:r>
            <a:r>
              <a:rPr lang="zh-CN" altLang="en-US" sz="2000">
                <a:solidFill>
                  <a:srgbClr val="3333CC"/>
                </a:solidFill>
                <a:ea typeface="微软雅黑" panose="020B0503020204020204" charset="-122"/>
              </a:rPr>
              <a:t>和</a:t>
            </a:r>
            <a:r>
              <a:rPr lang="en-US" altLang="zh-CN" sz="2000">
                <a:solidFill>
                  <a:srgbClr val="3333CC"/>
                </a:solidFill>
                <a:ea typeface="微软雅黑" panose="020B0503020204020204" charset="-122"/>
              </a:rPr>
              <a:t>swap.o</a:t>
            </a:r>
            <a:r>
              <a:rPr lang="zh-CN" altLang="en-US" sz="2000">
                <a:solidFill>
                  <a:srgbClr val="3333CC"/>
                </a:solidFill>
                <a:ea typeface="微软雅黑" panose="020B0503020204020204" charset="-122"/>
              </a:rPr>
              <a:t>的</a:t>
            </a:r>
            <a:r>
              <a:rPr lang="zh-CN" altLang="en-US" sz="2000">
                <a:solidFill>
                  <a:srgbClr val="FF0000"/>
                </a:solidFill>
                <a:ea typeface="微软雅黑" panose="020B0503020204020204" charset="-122"/>
              </a:rPr>
              <a:t>重定位节</a:t>
            </a:r>
            <a:r>
              <a:rPr lang="en-US" altLang="zh-CN" sz="2000">
                <a:solidFill>
                  <a:srgbClr val="FF0000"/>
                </a:solidFill>
                <a:ea typeface="微软雅黑" panose="020B0503020204020204" charset="-122"/>
              </a:rPr>
              <a:t>(.rel.text</a:t>
            </a:r>
            <a:r>
              <a:rPr lang="zh-CN" altLang="en-US" sz="2000">
                <a:solidFill>
                  <a:srgbClr val="FF0000"/>
                </a:solidFill>
                <a:ea typeface="微软雅黑" panose="020B0503020204020204" charset="-122"/>
              </a:rPr>
              <a:t>、</a:t>
            </a:r>
            <a:r>
              <a:rPr lang="en-US" altLang="zh-CN" sz="2000">
                <a:solidFill>
                  <a:srgbClr val="FF0000"/>
                </a:solidFill>
                <a:ea typeface="微软雅黑" panose="020B0503020204020204" charset="-122"/>
              </a:rPr>
              <a:t>.rel.data)</a:t>
            </a:r>
            <a:r>
              <a:rPr lang="zh-CN" altLang="en-US" sz="2000">
                <a:solidFill>
                  <a:srgbClr val="3333CC"/>
                </a:solidFill>
                <a:ea typeface="微软雅黑" panose="020B0503020204020204" charset="-122"/>
              </a:rPr>
              <a:t>中有</a:t>
            </a:r>
            <a:r>
              <a:rPr lang="zh-CN" altLang="en-US" sz="2000">
                <a:solidFill>
                  <a:srgbClr val="FF0000"/>
                </a:solidFill>
                <a:ea typeface="微软雅黑" panose="020B0503020204020204" charset="-122"/>
              </a:rPr>
              <a:t>重定位信息</a:t>
            </a:r>
            <a:r>
              <a:rPr lang="zh-CN" altLang="en-US" sz="2000">
                <a:solidFill>
                  <a:srgbClr val="3333CC"/>
                </a:solidFill>
                <a:ea typeface="微软雅黑" panose="020B0503020204020204" charset="-122"/>
              </a:rPr>
              <a:t>，反映符号引用的位置、绑定的定义符号名、重定位类型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43" grpId="0" bldLvl="0" animBg="1"/>
      <p:bldP spid="782351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/>
        </p:nvSpPr>
        <p:spPr>
          <a:xfrm>
            <a:off x="457200" y="98425"/>
            <a:ext cx="8229600" cy="7251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marL="0" lvl="0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27405" y="1978025"/>
            <a:ext cx="7581900" cy="3930015"/>
          </a:xfrm>
        </p:spPr>
        <p:txBody>
          <a:bodyPr vert="horz" wrap="square" lIns="91440" tIns="45720" rIns="91440" bIns="45720" anchor="t" anchorCtr="0"/>
          <a:lstStyle/>
          <a:p>
            <a:pPr>
              <a:spcBef>
                <a:spcPts val="16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</a:rPr>
              <a:t>编译、汇编和链接</a:t>
            </a: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目标文件格式</a:t>
            </a: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符号表和符号解析</a:t>
            </a: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</a:rPr>
              <a:t>重定位</a:t>
            </a:r>
          </a:p>
          <a:p>
            <a:pPr>
              <a:spcBef>
                <a:spcPts val="1600"/>
              </a:spcBef>
            </a:pPr>
            <a:r>
              <a:rPr lang="zh-CN" altLang="en-US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FF3300"/>
                </a:solidFill>
                <a:ea typeface="黑体" panose="02010609060101010101" pitchFamily="2" charset="-122"/>
              </a:rPr>
              <a:t>可执行文件的加载</a:t>
            </a:r>
          </a:p>
          <a:p>
            <a:pPr marL="0" indent="0">
              <a:spcBef>
                <a:spcPts val="1600"/>
              </a:spcBef>
              <a:buNone/>
            </a:pPr>
            <a:endParaRPr lang="zh-CN" altLang="en-US" dirty="0">
              <a:solidFill>
                <a:srgbClr val="FF3300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buSzTx/>
              <a:buFontTx/>
            </a:pPr>
            <a:r>
              <a:rPr lang="en-US" altLang="zh-CN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4.5 </a:t>
            </a: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可执行文件的加载</a:t>
            </a:r>
          </a:p>
        </p:txBody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453" y="1297623"/>
            <a:ext cx="4919662" cy="50292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通过调用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execve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系统调用函数来调用加载器</a:t>
            </a:r>
          </a:p>
          <a:p>
            <a:pPr>
              <a:spcBef>
                <a:spcPct val="40000"/>
              </a:spcBef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加载器（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loader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）根据可执行文件的</a:t>
            </a:r>
            <a:r>
              <a:rPr lang="zh-CN" altLang="en-US" sz="200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程序（段）头表中的信息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，将可执行文件的代码和数据从磁盘</a:t>
            </a:r>
            <a:r>
              <a:rPr lang="zh-CN" altLang="en-US" sz="20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“拷贝”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到存储器中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（实际上不会真正拷贝，仅建立一种映像，这涉及到许多复杂的过程和一些重要概念，将在后续课上学习）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ct val="40000"/>
              </a:spcBef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加载后，将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PC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EIP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）设定指向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hlinkClick r:id="" action="ppaction://hlinkshowjump?jump=nextslide"/>
              </a:rPr>
              <a:t>Entry point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hlinkClick r:id="" action="ppaction://hlinkshowjump?jump=nextslide"/>
              </a:rPr>
              <a:t>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即符号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_start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处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，最终执行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main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函数，以启动程序执行。</a:t>
            </a:r>
          </a:p>
        </p:txBody>
      </p:sp>
      <p:sp>
        <p:nvSpPr>
          <p:cNvPr id="694276" name="Text Box 4"/>
          <p:cNvSpPr txBox="1">
            <a:spLocks noChangeArrowheads="1"/>
          </p:cNvSpPr>
          <p:nvPr/>
        </p:nvSpPr>
        <p:spPr bwMode="auto">
          <a:xfrm>
            <a:off x="6476365" y="1205548"/>
            <a:ext cx="1754188" cy="737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10000"/>
              </a:spcBef>
              <a:buFontTx/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程序被启动</a:t>
            </a:r>
          </a:p>
          <a:p>
            <a:pPr algn="ctr" eaLnBrk="1" hangingPunct="1">
              <a:lnSpc>
                <a:spcPct val="100000"/>
              </a:lnSpc>
              <a:spcBef>
                <a:spcPct val="10000"/>
              </a:spcBef>
              <a:buFontTx/>
              <a:buNone/>
            </a:pPr>
            <a:r>
              <a:rPr lang="zh-CN" altLang="en-US" sz="2000">
                <a:solidFill>
                  <a:srgbClr val="0A6A0A"/>
                </a:solidFill>
                <a:latin typeface="微软雅黑" panose="020B0503020204020204" charset="-122"/>
                <a:ea typeface="微软雅黑" panose="020B0503020204020204" charset="-122"/>
              </a:rPr>
              <a:t>如 </a:t>
            </a:r>
            <a:r>
              <a:rPr lang="en-US" altLang="zh-CN" sz="2000">
                <a:solidFill>
                  <a:srgbClr val="0A6A0A"/>
                </a:solidFill>
                <a:latin typeface="微软雅黑" panose="020B0503020204020204" charset="-122"/>
                <a:ea typeface="微软雅黑" panose="020B0503020204020204" charset="-122"/>
              </a:rPr>
              <a:t>$ ./P</a:t>
            </a:r>
            <a:endParaRPr lang="zh-CN" altLang="en-US" sz="2000">
              <a:solidFill>
                <a:srgbClr val="0A6A0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4277" name="Line 5"/>
          <p:cNvSpPr>
            <a:spLocks noChangeShapeType="1"/>
          </p:cNvSpPr>
          <p:nvPr/>
        </p:nvSpPr>
        <p:spPr bwMode="auto">
          <a:xfrm>
            <a:off x="7289165" y="2004060"/>
            <a:ext cx="0" cy="5508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278" name="Text Box 6"/>
          <p:cNvSpPr txBox="1">
            <a:spLocks noChangeArrowheads="1"/>
          </p:cNvSpPr>
          <p:nvPr/>
        </p:nvSpPr>
        <p:spPr bwMode="auto">
          <a:xfrm>
            <a:off x="6343015" y="2626360"/>
            <a:ext cx="2017713" cy="39878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调用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fork()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4279" name="Line 7"/>
          <p:cNvSpPr>
            <a:spLocks noChangeShapeType="1"/>
          </p:cNvSpPr>
          <p:nvPr/>
        </p:nvSpPr>
        <p:spPr bwMode="auto">
          <a:xfrm>
            <a:off x="7276465" y="3126423"/>
            <a:ext cx="0" cy="550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280" name="Text Box 8"/>
          <p:cNvSpPr txBox="1">
            <a:spLocks noChangeArrowheads="1"/>
          </p:cNvSpPr>
          <p:nvPr/>
        </p:nvSpPr>
        <p:spPr bwMode="auto">
          <a:xfrm>
            <a:off x="5766753" y="3674110"/>
            <a:ext cx="3048000" cy="70675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以构造的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argv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envp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为参数调用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execve()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4281" name="Line 9"/>
          <p:cNvSpPr>
            <a:spLocks noChangeShapeType="1"/>
          </p:cNvSpPr>
          <p:nvPr/>
        </p:nvSpPr>
        <p:spPr bwMode="auto">
          <a:xfrm>
            <a:off x="7254240" y="4424680"/>
            <a:ext cx="0" cy="5508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282" name="Text Box 10"/>
          <p:cNvSpPr txBox="1">
            <a:spLocks noChangeArrowheads="1"/>
          </p:cNvSpPr>
          <p:nvPr/>
        </p:nvSpPr>
        <p:spPr bwMode="auto">
          <a:xfrm>
            <a:off x="5695315" y="4999355"/>
            <a:ext cx="3135313" cy="101473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execve()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调用加载器进行可执行文件加载，并最终转去执行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main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4283" name="Text Box 11"/>
          <p:cNvSpPr txBox="1">
            <a:spLocks noChangeArrowheads="1"/>
          </p:cNvSpPr>
          <p:nvPr/>
        </p:nvSpPr>
        <p:spPr bwMode="auto">
          <a:xfrm>
            <a:off x="1446848" y="6177280"/>
            <a:ext cx="2195512" cy="39878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__libc_init_first</a:t>
            </a:r>
          </a:p>
        </p:txBody>
      </p:sp>
      <p:sp>
        <p:nvSpPr>
          <p:cNvPr id="694284" name="Line 12"/>
          <p:cNvSpPr>
            <a:spLocks noChangeShapeType="1"/>
          </p:cNvSpPr>
          <p:nvPr/>
        </p:nvSpPr>
        <p:spPr bwMode="auto">
          <a:xfrm>
            <a:off x="3696335" y="6401118"/>
            <a:ext cx="333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285" name="Text Box 13"/>
          <p:cNvSpPr txBox="1">
            <a:spLocks noChangeArrowheads="1"/>
          </p:cNvSpPr>
          <p:nvPr/>
        </p:nvSpPr>
        <p:spPr bwMode="auto">
          <a:xfrm>
            <a:off x="4051935" y="6155055"/>
            <a:ext cx="757238" cy="39878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_init</a:t>
            </a:r>
          </a:p>
        </p:txBody>
      </p:sp>
      <p:sp>
        <p:nvSpPr>
          <p:cNvPr id="694286" name="Line 14"/>
          <p:cNvSpPr>
            <a:spLocks noChangeShapeType="1"/>
          </p:cNvSpPr>
          <p:nvPr/>
        </p:nvSpPr>
        <p:spPr bwMode="auto">
          <a:xfrm>
            <a:off x="4845685" y="6391593"/>
            <a:ext cx="379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287" name="Text Box 15"/>
          <p:cNvSpPr txBox="1">
            <a:spLocks noChangeArrowheads="1"/>
          </p:cNvSpPr>
          <p:nvPr/>
        </p:nvSpPr>
        <p:spPr bwMode="auto">
          <a:xfrm>
            <a:off x="5260023" y="6145530"/>
            <a:ext cx="873125" cy="39878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atexit</a:t>
            </a:r>
          </a:p>
        </p:txBody>
      </p:sp>
      <p:sp>
        <p:nvSpPr>
          <p:cNvPr id="694288" name="Line 16"/>
          <p:cNvSpPr>
            <a:spLocks noChangeShapeType="1"/>
          </p:cNvSpPr>
          <p:nvPr/>
        </p:nvSpPr>
        <p:spPr bwMode="auto">
          <a:xfrm flipV="1">
            <a:off x="6180773" y="6391593"/>
            <a:ext cx="320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289" name="Text Box 17"/>
          <p:cNvSpPr txBox="1">
            <a:spLocks noChangeArrowheads="1"/>
          </p:cNvSpPr>
          <p:nvPr/>
        </p:nvSpPr>
        <p:spPr bwMode="auto">
          <a:xfrm>
            <a:off x="6582410" y="6145530"/>
            <a:ext cx="757238" cy="39878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main</a:t>
            </a:r>
          </a:p>
        </p:txBody>
      </p:sp>
      <p:sp>
        <p:nvSpPr>
          <p:cNvPr id="694290" name="Line 18"/>
          <p:cNvSpPr>
            <a:spLocks noChangeShapeType="1"/>
          </p:cNvSpPr>
          <p:nvPr/>
        </p:nvSpPr>
        <p:spPr bwMode="auto">
          <a:xfrm>
            <a:off x="7401560" y="6375718"/>
            <a:ext cx="306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291" name="Text Box 19"/>
          <p:cNvSpPr txBox="1">
            <a:spLocks noChangeArrowheads="1"/>
          </p:cNvSpPr>
          <p:nvPr/>
        </p:nvSpPr>
        <p:spPr bwMode="auto">
          <a:xfrm>
            <a:off x="7714298" y="6143943"/>
            <a:ext cx="757237" cy="39878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_exit</a:t>
            </a:r>
          </a:p>
        </p:txBody>
      </p:sp>
      <p:sp>
        <p:nvSpPr>
          <p:cNvPr id="694292" name="Rectangle 20"/>
          <p:cNvSpPr>
            <a:spLocks noChangeArrowheads="1"/>
          </p:cNvSpPr>
          <p:nvPr/>
        </p:nvSpPr>
        <p:spPr bwMode="auto">
          <a:xfrm>
            <a:off x="265748" y="6178868"/>
            <a:ext cx="107950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_start: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9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9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9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9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9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9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9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9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9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9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9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9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76" grpId="0" bldLvl="0" animBg="1"/>
      <p:bldP spid="694278" grpId="0" bldLvl="0" animBg="1"/>
      <p:bldP spid="694280" grpId="0" bldLvl="0" animBg="1"/>
      <p:bldP spid="694282" grpId="0" bldLvl="0" animBg="1"/>
      <p:bldP spid="694283" grpId="0" bldLvl="0" animBg="1"/>
      <p:bldP spid="694285" grpId="0" bldLvl="0" animBg="1"/>
      <p:bldP spid="694287" grpId="0" bldLvl="0" animBg="1"/>
      <p:bldP spid="694289" grpId="0" bldLvl="0" animBg="1"/>
      <p:bldP spid="694291" grpId="0" bldLvl="0" animBg="1"/>
      <p:bldP spid="694292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可执行文件的存储器映像</a:t>
            </a:r>
          </a:p>
        </p:txBody>
      </p:sp>
      <p:sp>
        <p:nvSpPr>
          <p:cNvPr id="108570" name="Text Box 20"/>
          <p:cNvSpPr txBox="1">
            <a:spLocks noChangeArrowheads="1"/>
          </p:cNvSpPr>
          <p:nvPr/>
        </p:nvSpPr>
        <p:spPr bwMode="auto">
          <a:xfrm>
            <a:off x="392113" y="6394768"/>
            <a:ext cx="1779270" cy="36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zh-CN" altLang="en-GB" sz="1800">
                <a:solidFill>
                  <a:srgbClr val="FF0000"/>
                </a:solidFill>
                <a:latin typeface="Calibri" panose="020F0502020204030204" charset="0"/>
                <a:ea typeface="微软雅黑" panose="020B0503020204020204" charset="-122"/>
                <a:cs typeface="msgothic"/>
              </a:rPr>
              <a:t>可执行目标文件</a:t>
            </a:r>
          </a:p>
        </p:txBody>
      </p:sp>
      <p:sp>
        <p:nvSpPr>
          <p:cNvPr id="108571" name="Rectangle 7"/>
          <p:cNvSpPr>
            <a:spLocks noChangeArrowheads="1"/>
          </p:cNvSpPr>
          <p:nvPr/>
        </p:nvSpPr>
        <p:spPr bwMode="auto">
          <a:xfrm>
            <a:off x="304800" y="4562793"/>
            <a:ext cx="2606675" cy="331787"/>
          </a:xfrm>
          <a:prstGeom prst="rect">
            <a:avLst/>
          </a:prstGeom>
          <a:solidFill>
            <a:srgbClr val="008080">
              <a:alpha val="30980"/>
            </a:srgbClr>
          </a:solidFill>
          <a:ln w="25527">
            <a:solidFill>
              <a:schemeClr val="tx1"/>
            </a:solidFill>
            <a:miter lim="800000"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charset="-122"/>
                <a:ea typeface="微软雅黑" panose="020B0503020204020204" charset="-122"/>
                <a:cs typeface="msgothic"/>
              </a:rPr>
              <a:t>int buf[2]={1,2}</a:t>
            </a:r>
          </a:p>
        </p:txBody>
      </p:sp>
      <p:sp>
        <p:nvSpPr>
          <p:cNvPr id="108572" name="Rectangle 8"/>
          <p:cNvSpPr>
            <a:spLocks noChangeArrowheads="1"/>
          </p:cNvSpPr>
          <p:nvPr/>
        </p:nvSpPr>
        <p:spPr bwMode="auto">
          <a:xfrm>
            <a:off x="304800" y="1502093"/>
            <a:ext cx="2606675" cy="382587"/>
          </a:xfrm>
          <a:prstGeom prst="rect">
            <a:avLst/>
          </a:prstGeom>
          <a:solidFill>
            <a:srgbClr val="FFFFFF"/>
          </a:solidFill>
          <a:ln w="25560">
            <a:solidFill>
              <a:schemeClr val="tx1"/>
            </a:solidFill>
            <a:miter lim="800000"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charset="-122"/>
                <a:ea typeface="微软雅黑" panose="020B0503020204020204" charset="-122"/>
                <a:cs typeface="msgothic"/>
              </a:rPr>
              <a:t>Headers</a:t>
            </a:r>
          </a:p>
        </p:txBody>
      </p:sp>
      <p:sp>
        <p:nvSpPr>
          <p:cNvPr id="108573" name="Rectangle 9"/>
          <p:cNvSpPr>
            <a:spLocks noChangeArrowheads="1"/>
          </p:cNvSpPr>
          <p:nvPr/>
        </p:nvSpPr>
        <p:spPr bwMode="auto">
          <a:xfrm>
            <a:off x="304800" y="2279968"/>
            <a:ext cx="2606675" cy="641350"/>
          </a:xfrm>
          <a:prstGeom prst="rect">
            <a:avLst/>
          </a:prstGeom>
          <a:solidFill>
            <a:srgbClr val="FF0000">
              <a:alpha val="30980"/>
            </a:srgbClr>
          </a:solidFill>
          <a:ln w="25527">
            <a:solidFill>
              <a:schemeClr val="tx1"/>
            </a:solidFill>
            <a:miter lim="800000"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charset="-122"/>
                <a:ea typeface="微软雅黑" panose="020B0503020204020204" charset="-122"/>
                <a:cs typeface="msgothic"/>
              </a:rPr>
              <a:t>main()</a:t>
            </a:r>
          </a:p>
        </p:txBody>
      </p:sp>
      <p:sp>
        <p:nvSpPr>
          <p:cNvPr id="108574" name="Rectangle 10"/>
          <p:cNvSpPr>
            <a:spLocks noChangeArrowheads="1"/>
          </p:cNvSpPr>
          <p:nvPr/>
        </p:nvSpPr>
        <p:spPr bwMode="auto">
          <a:xfrm>
            <a:off x="304800" y="2921318"/>
            <a:ext cx="2606675" cy="641350"/>
          </a:xfrm>
          <a:prstGeom prst="rect">
            <a:avLst/>
          </a:prstGeom>
          <a:solidFill>
            <a:srgbClr val="FF0000">
              <a:alpha val="27843"/>
            </a:srgbClr>
          </a:solidFill>
          <a:ln w="25527">
            <a:solidFill>
              <a:schemeClr val="tx1"/>
            </a:solidFill>
            <a:miter lim="800000"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charset="-122"/>
                <a:ea typeface="微软雅黑" panose="020B0503020204020204" charset="-122"/>
                <a:cs typeface="msgothic"/>
              </a:rPr>
              <a:t>swap()</a:t>
            </a:r>
          </a:p>
        </p:txBody>
      </p:sp>
      <p:sp>
        <p:nvSpPr>
          <p:cNvPr id="108575" name="Text Box 11"/>
          <p:cNvSpPr txBox="1">
            <a:spLocks noChangeArrowheads="1"/>
          </p:cNvSpPr>
          <p:nvPr/>
        </p:nvSpPr>
        <p:spPr bwMode="auto">
          <a:xfrm>
            <a:off x="0" y="1294130"/>
            <a:ext cx="294640" cy="36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Calibri" panose="020F0502020204030204" charset="0"/>
                <a:ea typeface="msgothic"/>
                <a:cs typeface="msgothic"/>
              </a:rPr>
              <a:t>0</a:t>
            </a:r>
          </a:p>
        </p:txBody>
      </p:sp>
      <p:sp>
        <p:nvSpPr>
          <p:cNvPr id="108576" name="Rectangle 13"/>
          <p:cNvSpPr>
            <a:spLocks noChangeArrowheads="1"/>
          </p:cNvSpPr>
          <p:nvPr/>
        </p:nvSpPr>
        <p:spPr bwMode="auto">
          <a:xfrm>
            <a:off x="304800" y="4896168"/>
            <a:ext cx="2606675" cy="330200"/>
          </a:xfrm>
          <a:prstGeom prst="rect">
            <a:avLst/>
          </a:prstGeom>
          <a:solidFill>
            <a:srgbClr val="008080">
              <a:alpha val="27843"/>
            </a:srgbClr>
          </a:solidFill>
          <a:ln w="25527">
            <a:solidFill>
              <a:schemeClr val="tx1"/>
            </a:solidFill>
            <a:miter lim="800000"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charset="-122"/>
                <a:ea typeface="微软雅黑" panose="020B0503020204020204" charset="-122"/>
                <a:cs typeface="msgothic"/>
              </a:rPr>
              <a:t>int</a:t>
            </a:r>
            <a:r>
              <a:rPr lang="en-GB" altLang="zh-CN" sz="1800">
                <a:latin typeface="Courier New" panose="02070309020205020404" pitchFamily="49" charset="0"/>
                <a:ea typeface="微软雅黑" panose="020B0503020204020204" charset="-122"/>
                <a:cs typeface="msgothic"/>
              </a:rPr>
              <a:t> </a:t>
            </a:r>
            <a:r>
              <a:rPr lang="en-GB" altLang="zh-CN" sz="1800">
                <a:latin typeface="微软雅黑" panose="020B0503020204020204" charset="-122"/>
                <a:ea typeface="微软雅黑" panose="020B0503020204020204" charset="-122"/>
                <a:cs typeface="msgothic"/>
              </a:rPr>
              <a:t>*bufp0=&amp;buf[0]</a:t>
            </a:r>
          </a:p>
        </p:txBody>
      </p:sp>
      <p:sp>
        <p:nvSpPr>
          <p:cNvPr id="108577" name="Rectangle 16"/>
          <p:cNvSpPr>
            <a:spLocks noChangeArrowheads="1"/>
          </p:cNvSpPr>
          <p:nvPr/>
        </p:nvSpPr>
        <p:spPr bwMode="auto">
          <a:xfrm>
            <a:off x="304800" y="3562668"/>
            <a:ext cx="2606675" cy="639762"/>
          </a:xfrm>
          <a:prstGeom prst="rect">
            <a:avLst/>
          </a:prstGeom>
          <a:solidFill>
            <a:srgbClr val="FF0000">
              <a:alpha val="27058"/>
            </a:srgbClr>
          </a:solidFill>
          <a:ln w="25527">
            <a:solidFill>
              <a:schemeClr val="tx1"/>
            </a:solidFill>
            <a:miter lim="800000"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zh-CN" altLang="en-GB" sz="1800">
                <a:latin typeface="微软雅黑" panose="020B0503020204020204" charset="-122"/>
                <a:ea typeface="微软雅黑" panose="020B0503020204020204" charset="-122"/>
                <a:cs typeface="msgothic"/>
              </a:rPr>
              <a:t>更多系统代码</a:t>
            </a:r>
          </a:p>
        </p:txBody>
      </p:sp>
      <p:sp>
        <p:nvSpPr>
          <p:cNvPr id="108578" name="Rectangle 18"/>
          <p:cNvSpPr>
            <a:spLocks noChangeArrowheads="1"/>
          </p:cNvSpPr>
          <p:nvPr/>
        </p:nvSpPr>
        <p:spPr bwMode="auto">
          <a:xfrm>
            <a:off x="304800" y="4202430"/>
            <a:ext cx="2606675" cy="360363"/>
          </a:xfrm>
          <a:prstGeom prst="rect">
            <a:avLst/>
          </a:prstGeom>
          <a:solidFill>
            <a:srgbClr val="008080">
              <a:alpha val="27058"/>
            </a:srgbClr>
          </a:solidFill>
          <a:ln w="25527">
            <a:solidFill>
              <a:schemeClr val="tx1"/>
            </a:solidFill>
            <a:miter lim="800000"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zh-CN" altLang="en-GB" sz="1800">
                <a:latin typeface="微软雅黑" panose="020B0503020204020204" charset="-122"/>
                <a:ea typeface="微软雅黑" panose="020B0503020204020204" charset="-122"/>
                <a:cs typeface="msgothic"/>
              </a:rPr>
              <a:t>系统数据</a:t>
            </a:r>
          </a:p>
        </p:txBody>
      </p:sp>
      <p:sp>
        <p:nvSpPr>
          <p:cNvPr id="108579" name="AutoShape 21"/>
          <p:cNvSpPr/>
          <p:nvPr/>
        </p:nvSpPr>
        <p:spPr bwMode="auto">
          <a:xfrm>
            <a:off x="2994025" y="1502093"/>
            <a:ext cx="328613" cy="2700337"/>
          </a:xfrm>
          <a:prstGeom prst="rightBrace">
            <a:avLst>
              <a:gd name="adj1" fmla="val 66576"/>
              <a:gd name="adj2" fmla="val 50000"/>
            </a:avLst>
          </a:prstGeom>
          <a:noFill/>
          <a:ln w="2556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Arial Narrow" panose="020B0606020202030204" pitchFamily="34" charset="0"/>
            </a:endParaRPr>
          </a:p>
        </p:txBody>
      </p:sp>
      <p:sp>
        <p:nvSpPr>
          <p:cNvPr id="108580" name="Text Box 22"/>
          <p:cNvSpPr txBox="1">
            <a:spLocks noChangeArrowheads="1"/>
          </p:cNvSpPr>
          <p:nvPr/>
        </p:nvSpPr>
        <p:spPr bwMode="auto">
          <a:xfrm>
            <a:off x="3357563" y="2686368"/>
            <a:ext cx="69977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charset="-122"/>
                <a:ea typeface="微软雅黑" panose="020B0503020204020204" charset="-122"/>
                <a:cs typeface="msgothic"/>
              </a:rPr>
              <a:t>.text</a:t>
            </a:r>
          </a:p>
        </p:txBody>
      </p:sp>
      <p:sp>
        <p:nvSpPr>
          <p:cNvPr id="108581" name="Rectangle 30"/>
          <p:cNvSpPr>
            <a:spLocks noChangeArrowheads="1"/>
          </p:cNvSpPr>
          <p:nvPr/>
        </p:nvSpPr>
        <p:spPr bwMode="auto">
          <a:xfrm>
            <a:off x="304800" y="5577205"/>
            <a:ext cx="2606675" cy="736600"/>
          </a:xfrm>
          <a:prstGeom prst="rect">
            <a:avLst/>
          </a:prstGeom>
          <a:solidFill>
            <a:srgbClr val="FFFFFF"/>
          </a:solidFill>
          <a:ln w="25560">
            <a:solidFill>
              <a:schemeClr val="tx1"/>
            </a:solidFill>
            <a:miter lim="800000"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charset="-122"/>
                <a:ea typeface="微软雅黑" panose="020B0503020204020204" charset="-122"/>
                <a:cs typeface="msgothic"/>
              </a:rPr>
              <a:t>.symtab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charset="-122"/>
                <a:ea typeface="微软雅黑" panose="020B0503020204020204" charset="-122"/>
                <a:cs typeface="msgothic"/>
              </a:rPr>
              <a:t>.debug</a:t>
            </a:r>
          </a:p>
        </p:txBody>
      </p:sp>
      <p:sp>
        <p:nvSpPr>
          <p:cNvPr id="108582" name="AutoShape 31"/>
          <p:cNvSpPr/>
          <p:nvPr/>
        </p:nvSpPr>
        <p:spPr bwMode="auto">
          <a:xfrm>
            <a:off x="2978150" y="4202430"/>
            <a:ext cx="285750" cy="958850"/>
          </a:xfrm>
          <a:prstGeom prst="rightBrace">
            <a:avLst>
              <a:gd name="adj1" fmla="val 27963"/>
              <a:gd name="adj2" fmla="val 50000"/>
            </a:avLst>
          </a:prstGeom>
          <a:noFill/>
          <a:ln w="2556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Arial Narrow" panose="020B0606020202030204" pitchFamily="34" charset="0"/>
            </a:endParaRPr>
          </a:p>
        </p:txBody>
      </p:sp>
      <p:sp>
        <p:nvSpPr>
          <p:cNvPr id="108583" name="Text Box 32"/>
          <p:cNvSpPr txBox="1">
            <a:spLocks noChangeArrowheads="1"/>
          </p:cNvSpPr>
          <p:nvPr/>
        </p:nvSpPr>
        <p:spPr bwMode="auto">
          <a:xfrm>
            <a:off x="3286125" y="4615180"/>
            <a:ext cx="75501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charset="-122"/>
                <a:ea typeface="微软雅黑" panose="020B0503020204020204" charset="-122"/>
                <a:cs typeface="msgothic"/>
              </a:rPr>
              <a:t>.data</a:t>
            </a:r>
          </a:p>
        </p:txBody>
      </p:sp>
      <p:sp>
        <p:nvSpPr>
          <p:cNvPr id="108584" name="Rectangle 33"/>
          <p:cNvSpPr>
            <a:spLocks noChangeArrowheads="1"/>
          </p:cNvSpPr>
          <p:nvPr/>
        </p:nvSpPr>
        <p:spPr bwMode="auto">
          <a:xfrm>
            <a:off x="304800" y="5229543"/>
            <a:ext cx="2606675" cy="347662"/>
          </a:xfrm>
          <a:prstGeom prst="rect">
            <a:avLst/>
          </a:prstGeom>
          <a:solidFill>
            <a:schemeClr val="accent1">
              <a:alpha val="41176"/>
            </a:schemeClr>
          </a:solidFill>
          <a:ln w="25527">
            <a:solidFill>
              <a:schemeClr val="tx1"/>
            </a:solidFill>
            <a:miter lim="800000"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int *bufp1</a:t>
            </a:r>
          </a:p>
        </p:txBody>
      </p:sp>
      <p:sp>
        <p:nvSpPr>
          <p:cNvPr id="108585" name="Text Box 34"/>
          <p:cNvSpPr txBox="1">
            <a:spLocks noChangeArrowheads="1"/>
          </p:cNvSpPr>
          <p:nvPr/>
        </p:nvSpPr>
        <p:spPr bwMode="auto">
          <a:xfrm>
            <a:off x="3314700" y="5234305"/>
            <a:ext cx="62293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charset="-122"/>
                <a:ea typeface="微软雅黑" panose="020B0503020204020204" charset="-122"/>
                <a:cs typeface="msgothic"/>
              </a:rPr>
              <a:t>.bss</a:t>
            </a:r>
          </a:p>
        </p:txBody>
      </p:sp>
      <p:sp>
        <p:nvSpPr>
          <p:cNvPr id="108586" name="Rectangle 38"/>
          <p:cNvSpPr>
            <a:spLocks noChangeArrowheads="1"/>
          </p:cNvSpPr>
          <p:nvPr/>
        </p:nvSpPr>
        <p:spPr bwMode="auto">
          <a:xfrm>
            <a:off x="304800" y="1891030"/>
            <a:ext cx="2606675" cy="384175"/>
          </a:xfrm>
          <a:prstGeom prst="rect">
            <a:avLst/>
          </a:prstGeom>
          <a:solidFill>
            <a:srgbClr val="FF0000">
              <a:alpha val="27843"/>
            </a:srgbClr>
          </a:solidFill>
          <a:ln w="25527">
            <a:solidFill>
              <a:schemeClr val="tx1"/>
            </a:solidFill>
            <a:miter lim="800000"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zh-CN" altLang="en-GB" sz="1800">
                <a:latin typeface="微软雅黑" panose="020B0503020204020204" charset="-122"/>
                <a:ea typeface="微软雅黑" panose="020B0503020204020204" charset="-122"/>
                <a:cs typeface="msgothic"/>
              </a:rPr>
              <a:t>系统代码</a:t>
            </a:r>
          </a:p>
        </p:txBody>
      </p:sp>
      <p:sp>
        <p:nvSpPr>
          <p:cNvPr id="108587" name="AutoShape 39"/>
          <p:cNvSpPr/>
          <p:nvPr/>
        </p:nvSpPr>
        <p:spPr bwMode="auto">
          <a:xfrm>
            <a:off x="2960688" y="5262880"/>
            <a:ext cx="269875" cy="323850"/>
          </a:xfrm>
          <a:prstGeom prst="rightBrace">
            <a:avLst>
              <a:gd name="adj1" fmla="val 10000"/>
              <a:gd name="adj2" fmla="val 50000"/>
            </a:avLst>
          </a:prstGeom>
          <a:noFill/>
          <a:ln w="2556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Arial Narrow" panose="020B060602020203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166288" y="1294130"/>
            <a:ext cx="4659817" cy="5301331"/>
            <a:chOff x="6146" y="1255"/>
            <a:chExt cx="8294" cy="9311"/>
          </a:xfrm>
        </p:grpSpPr>
        <p:sp>
          <p:nvSpPr>
            <p:cNvPr id="108547" name="Text Box 25"/>
            <p:cNvSpPr txBox="1">
              <a:spLocks noChangeArrowheads="1"/>
            </p:cNvSpPr>
            <p:nvPr/>
          </p:nvSpPr>
          <p:spPr bwMode="auto">
            <a:xfrm>
              <a:off x="13040" y="2660"/>
              <a:ext cx="953" cy="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0" tIns="46800" rIns="0" bIns="46800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%esp </a:t>
              </a:r>
            </a:p>
          </p:txBody>
        </p:sp>
        <p:sp>
          <p:nvSpPr>
            <p:cNvPr id="108548" name="Line 26"/>
            <p:cNvSpPr>
              <a:spLocks noChangeShapeType="1"/>
            </p:cNvSpPr>
            <p:nvPr/>
          </p:nvSpPr>
          <p:spPr bwMode="auto">
            <a:xfrm flipH="1">
              <a:off x="12578" y="2948"/>
              <a:ext cx="492" cy="2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49" name="Text Box 29"/>
            <p:cNvSpPr txBox="1">
              <a:spLocks noChangeArrowheads="1"/>
            </p:cNvSpPr>
            <p:nvPr/>
          </p:nvSpPr>
          <p:spPr bwMode="auto">
            <a:xfrm>
              <a:off x="13008" y="6160"/>
              <a:ext cx="143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brk</a:t>
              </a:r>
            </a:p>
          </p:txBody>
        </p:sp>
        <p:sp>
          <p:nvSpPr>
            <p:cNvPr id="108550" name="Line 30"/>
            <p:cNvSpPr>
              <a:spLocks noChangeShapeType="1"/>
            </p:cNvSpPr>
            <p:nvPr/>
          </p:nvSpPr>
          <p:spPr bwMode="auto">
            <a:xfrm flipH="1">
              <a:off x="12608" y="6470"/>
              <a:ext cx="467" cy="3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1" name="Text Box 31"/>
            <p:cNvSpPr txBox="1">
              <a:spLocks noChangeArrowheads="1"/>
            </p:cNvSpPr>
            <p:nvPr/>
          </p:nvSpPr>
          <p:spPr bwMode="auto">
            <a:xfrm>
              <a:off x="6356" y="1645"/>
              <a:ext cx="306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0xC00000000</a:t>
              </a:r>
            </a:p>
          </p:txBody>
        </p:sp>
        <p:sp>
          <p:nvSpPr>
            <p:cNvPr id="785416" name="Text Box 32"/>
            <p:cNvSpPr txBox="1">
              <a:spLocks noChangeArrowheads="1"/>
            </p:cNvSpPr>
            <p:nvPr/>
          </p:nvSpPr>
          <p:spPr bwMode="auto">
            <a:xfrm>
              <a:off x="6146" y="9419"/>
              <a:ext cx="2989" cy="5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16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0x08048000</a:t>
              </a:r>
            </a:p>
          </p:txBody>
        </p:sp>
        <p:sp>
          <p:nvSpPr>
            <p:cNvPr id="108553" name="Text Box 24"/>
            <p:cNvSpPr txBox="1">
              <a:spLocks noChangeArrowheads="1"/>
            </p:cNvSpPr>
            <p:nvPr/>
          </p:nvSpPr>
          <p:spPr bwMode="auto">
            <a:xfrm>
              <a:off x="8475" y="9980"/>
              <a:ext cx="523" cy="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1600">
                  <a:latin typeface="Arial Black" panose="020B0A04020102020204" pitchFamily="34" charset="0"/>
                  <a:ea typeface="msgothic"/>
                  <a:cs typeface="msgothic"/>
                </a:rPr>
                <a:t>0</a:t>
              </a:r>
            </a:p>
          </p:txBody>
        </p:sp>
        <p:sp>
          <p:nvSpPr>
            <p:cNvPr id="108554" name="Rectangle 10"/>
            <p:cNvSpPr>
              <a:spLocks noChangeArrowheads="1"/>
            </p:cNvSpPr>
            <p:nvPr/>
          </p:nvSpPr>
          <p:spPr bwMode="auto">
            <a:xfrm>
              <a:off x="9135" y="2948"/>
              <a:ext cx="3415" cy="11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 b="0"/>
            </a:p>
          </p:txBody>
        </p:sp>
        <p:sp>
          <p:nvSpPr>
            <p:cNvPr id="108555" name="Line 28"/>
            <p:cNvSpPr>
              <a:spLocks noChangeShapeType="1"/>
            </p:cNvSpPr>
            <p:nvPr/>
          </p:nvSpPr>
          <p:spPr bwMode="auto">
            <a:xfrm flipV="1">
              <a:off x="12718" y="1280"/>
              <a:ext cx="2" cy="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6" name="Rectangle 14"/>
            <p:cNvSpPr>
              <a:spLocks noChangeArrowheads="1"/>
            </p:cNvSpPr>
            <p:nvPr/>
          </p:nvSpPr>
          <p:spPr bwMode="auto">
            <a:xfrm>
              <a:off x="9138" y="1255"/>
              <a:ext cx="3412" cy="815"/>
            </a:xfrm>
            <a:prstGeom prst="rect">
              <a:avLst/>
            </a:prstGeom>
            <a:solidFill>
              <a:srgbClr val="F1C7C7"/>
            </a:solidFill>
            <a:ln w="324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zh-CN" altLang="en-GB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内核虚存区</a:t>
              </a:r>
            </a:p>
          </p:txBody>
        </p:sp>
        <p:sp>
          <p:nvSpPr>
            <p:cNvPr id="108557" name="Rectangle 15"/>
            <p:cNvSpPr>
              <a:spLocks noChangeArrowheads="1"/>
            </p:cNvSpPr>
            <p:nvPr/>
          </p:nvSpPr>
          <p:spPr bwMode="auto">
            <a:xfrm>
              <a:off x="9138" y="4103"/>
              <a:ext cx="3412" cy="112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zh-CN" altLang="en-GB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共享库区域</a:t>
              </a:r>
            </a:p>
          </p:txBody>
        </p:sp>
        <p:sp>
          <p:nvSpPr>
            <p:cNvPr id="33808" name="Rectangle 16"/>
            <p:cNvSpPr>
              <a:spLocks noChangeArrowheads="1"/>
            </p:cNvSpPr>
            <p:nvPr/>
          </p:nvSpPr>
          <p:spPr bwMode="auto">
            <a:xfrm>
              <a:off x="9138" y="5215"/>
              <a:ext cx="3412" cy="1210"/>
            </a:xfrm>
            <a:prstGeom prst="rect">
              <a:avLst/>
            </a:prstGeom>
            <a:solidFill>
              <a:schemeClr val="bg1"/>
            </a:solidFill>
            <a:ln w="3302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 b="1">
                <a:latin typeface="Arial Narrow" panose="020B0606020202030204" pitchFamily="34" charset="0"/>
                <a:ea typeface="+mn-ea"/>
              </a:endParaRPr>
            </a:p>
          </p:txBody>
        </p:sp>
        <p:sp>
          <p:nvSpPr>
            <p:cNvPr id="108559" name="Rectangle 17"/>
            <p:cNvSpPr>
              <a:spLocks noChangeArrowheads="1"/>
            </p:cNvSpPr>
            <p:nvPr/>
          </p:nvSpPr>
          <p:spPr bwMode="auto">
            <a:xfrm>
              <a:off x="9138" y="6423"/>
              <a:ext cx="3412" cy="112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zh-CN" altLang="en-GB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堆（</a:t>
              </a:r>
              <a:r>
                <a:rPr lang="en-GB" altLang="zh-CN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heap</a:t>
              </a:r>
              <a:r>
                <a:rPr lang="zh-CN" altLang="en-GB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）</a:t>
              </a:r>
            </a:p>
            <a:p>
              <a:pPr algn="ctr"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zh-CN" altLang="en-GB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动态生成</a:t>
              </a:r>
              <a:r>
                <a:rPr lang="en-GB" altLang="zh-CN" sz="1600">
                  <a:latin typeface="Calibri" panose="020F0502020204030204" charset="0"/>
                  <a:ea typeface="微软雅黑" panose="020B0503020204020204" charset="-122"/>
                  <a:cs typeface="msgothic"/>
                </a:rPr>
                <a:t>)</a:t>
              </a:r>
            </a:p>
          </p:txBody>
        </p:sp>
        <p:sp>
          <p:nvSpPr>
            <p:cNvPr id="108560" name="Line 19"/>
            <p:cNvSpPr>
              <a:spLocks noChangeShapeType="1"/>
            </p:cNvSpPr>
            <p:nvPr/>
          </p:nvSpPr>
          <p:spPr bwMode="auto">
            <a:xfrm flipV="1">
              <a:off x="10838" y="5765"/>
              <a:ext cx="2" cy="643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61" name="Rectangle 20"/>
            <p:cNvSpPr>
              <a:spLocks noChangeArrowheads="1"/>
            </p:cNvSpPr>
            <p:nvPr/>
          </p:nvSpPr>
          <p:spPr bwMode="auto">
            <a:xfrm>
              <a:off x="9138" y="2020"/>
              <a:ext cx="3412" cy="943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zh-CN" altLang="en-GB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用户栈</a:t>
              </a:r>
            </a:p>
            <a:p>
              <a:pPr algn="ctr"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zh-CN" altLang="en-GB" sz="1600">
                  <a:latin typeface="Calibri" panose="020F0502020204030204" charset="0"/>
                  <a:ea typeface="微软雅黑" panose="020B0503020204020204" charset="-122"/>
                  <a:cs typeface="msgothic"/>
                </a:rPr>
                <a:t>动态生成</a:t>
              </a:r>
            </a:p>
          </p:txBody>
        </p:sp>
        <p:sp>
          <p:nvSpPr>
            <p:cNvPr id="108562" name="Line 21"/>
            <p:cNvSpPr>
              <a:spLocks noChangeShapeType="1"/>
            </p:cNvSpPr>
            <p:nvPr/>
          </p:nvSpPr>
          <p:spPr bwMode="auto">
            <a:xfrm flipV="1">
              <a:off x="10838" y="3725"/>
              <a:ext cx="2" cy="388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63" name="Line 22"/>
            <p:cNvSpPr>
              <a:spLocks noChangeShapeType="1"/>
            </p:cNvSpPr>
            <p:nvPr/>
          </p:nvSpPr>
          <p:spPr bwMode="auto">
            <a:xfrm>
              <a:off x="10838" y="2963"/>
              <a:ext cx="2" cy="382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5" name="Rectangle 23"/>
            <p:cNvSpPr>
              <a:spLocks noChangeArrowheads="1"/>
            </p:cNvSpPr>
            <p:nvPr/>
          </p:nvSpPr>
          <p:spPr bwMode="auto">
            <a:xfrm>
              <a:off x="9138" y="9705"/>
              <a:ext cx="3412" cy="6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  <a:defRPr/>
              </a:pPr>
              <a:r>
                <a:rPr lang="zh-CN" altLang="en-GB" sz="16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未使用</a:t>
              </a:r>
            </a:p>
          </p:txBody>
        </p:sp>
        <p:sp>
          <p:nvSpPr>
            <p:cNvPr id="108565" name="Rectangle 34"/>
            <p:cNvSpPr>
              <a:spLocks noChangeArrowheads="1"/>
            </p:cNvSpPr>
            <p:nvPr/>
          </p:nvSpPr>
          <p:spPr bwMode="auto">
            <a:xfrm>
              <a:off x="9138" y="7538"/>
              <a:ext cx="3412" cy="1122"/>
            </a:xfrm>
            <a:prstGeom prst="rect">
              <a:avLst/>
            </a:prstGeom>
            <a:solidFill>
              <a:srgbClr val="008080">
                <a:alpha val="32941"/>
              </a:srgbClr>
            </a:solidFill>
            <a:ln w="3302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zh-CN" altLang="en-GB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读写数据段</a:t>
              </a:r>
            </a:p>
            <a:p>
              <a:pPr algn="ctr"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(.data, .bss)</a:t>
              </a:r>
            </a:p>
          </p:txBody>
        </p:sp>
        <p:sp>
          <p:nvSpPr>
            <p:cNvPr id="108566" name="Rectangle 35"/>
            <p:cNvSpPr>
              <a:spLocks noChangeArrowheads="1"/>
            </p:cNvSpPr>
            <p:nvPr/>
          </p:nvSpPr>
          <p:spPr bwMode="auto">
            <a:xfrm>
              <a:off x="9138" y="8655"/>
              <a:ext cx="3412" cy="1050"/>
            </a:xfrm>
            <a:prstGeom prst="rect">
              <a:avLst/>
            </a:prstGeom>
            <a:solidFill>
              <a:srgbClr val="FF0000">
                <a:alpha val="25882"/>
              </a:srgbClr>
            </a:solidFill>
            <a:ln w="3302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zh-CN" altLang="en-GB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只读代码段</a:t>
              </a:r>
            </a:p>
            <a:p>
              <a:pPr algn="ctr"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(.text</a:t>
              </a:r>
              <a:r>
                <a:rPr lang="en-GB" altLang="zh-CN" sz="1600">
                  <a:latin typeface="Calibri" panose="020F0502020204030204" charset="0"/>
                  <a:ea typeface="微软雅黑" panose="020B0503020204020204" charset="-122"/>
                  <a:cs typeface="msgothic"/>
                </a:rPr>
                <a:t>, </a:t>
              </a:r>
              <a:r>
                <a:rPr lang="en-GB" altLang="zh-CN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.rodata</a:t>
              </a:r>
              <a:r>
                <a:rPr lang="zh-CN" altLang="en-GB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等</a:t>
              </a:r>
              <a:r>
                <a:rPr lang="en-GB" altLang="zh-CN" sz="160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)</a:t>
              </a:r>
            </a:p>
          </p:txBody>
        </p:sp>
        <p:sp>
          <p:nvSpPr>
            <p:cNvPr id="108567" name="AutoShape 36"/>
            <p:cNvSpPr/>
            <p:nvPr/>
          </p:nvSpPr>
          <p:spPr bwMode="auto">
            <a:xfrm>
              <a:off x="12550" y="7708"/>
              <a:ext cx="350" cy="2040"/>
            </a:xfrm>
            <a:prstGeom prst="rightBrace">
              <a:avLst>
                <a:gd name="adj1" fmla="val 48571"/>
                <a:gd name="adj2" fmla="val 50000"/>
              </a:avLst>
            </a:prstGeom>
            <a:noFill/>
            <a:ln w="3810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600">
                <a:latin typeface="Arial Narrow" panose="020B0606020202030204" pitchFamily="34" charset="0"/>
              </a:endParaRPr>
            </a:p>
          </p:txBody>
        </p:sp>
        <p:sp>
          <p:nvSpPr>
            <p:cNvPr id="108568" name="Text Box 37"/>
            <p:cNvSpPr txBox="1">
              <a:spLocks noChangeArrowheads="1"/>
            </p:cNvSpPr>
            <p:nvPr/>
          </p:nvSpPr>
          <p:spPr bwMode="auto">
            <a:xfrm>
              <a:off x="13319" y="7703"/>
              <a:ext cx="807" cy="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46800" rIns="0" bIns="468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zh-CN" altLang="en-GB" sz="1600">
                  <a:solidFill>
                    <a:srgbClr val="FF0000"/>
                  </a:solidFill>
                  <a:latin typeface="Calibri" panose="020F0502020204030204" charset="0"/>
                  <a:ea typeface="微软雅黑" panose="020B0503020204020204" charset="-122"/>
                  <a:cs typeface="msgothic"/>
                </a:rPr>
                <a:t>从可执行文件装入</a:t>
              </a:r>
            </a:p>
          </p:txBody>
        </p:sp>
        <p:sp>
          <p:nvSpPr>
            <p:cNvPr id="108569" name="Text Box 25"/>
            <p:cNvSpPr txBox="1">
              <a:spLocks noChangeArrowheads="1"/>
            </p:cNvSpPr>
            <p:nvPr/>
          </p:nvSpPr>
          <p:spPr bwMode="auto">
            <a:xfrm>
              <a:off x="12800" y="1388"/>
              <a:ext cx="868" cy="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rgbClr val="CC3300"/>
                  </a:solidFill>
                  <a:latin typeface="微软雅黑" panose="020B0503020204020204" charset="-122"/>
                  <a:ea typeface="微软雅黑" panose="020B0503020204020204" charset="-122"/>
                </a:rPr>
                <a:t>1GB</a:t>
              </a:r>
            </a:p>
          </p:txBody>
        </p:sp>
        <p:sp>
          <p:nvSpPr>
            <p:cNvPr id="108588" name="Line 44"/>
            <p:cNvSpPr>
              <a:spLocks noChangeShapeType="1"/>
            </p:cNvSpPr>
            <p:nvPr/>
          </p:nvSpPr>
          <p:spPr bwMode="auto">
            <a:xfrm>
              <a:off x="6234" y="4115"/>
              <a:ext cx="2771" cy="4913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89" name="Line 45"/>
            <p:cNvSpPr>
              <a:spLocks noChangeShapeType="1"/>
            </p:cNvSpPr>
            <p:nvPr/>
          </p:nvSpPr>
          <p:spPr bwMode="auto">
            <a:xfrm flipV="1">
              <a:off x="6765" y="7978"/>
              <a:ext cx="2263" cy="7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90" name="AutoShape 46"/>
            <p:cNvSpPr/>
            <p:nvPr/>
          </p:nvSpPr>
          <p:spPr bwMode="auto">
            <a:xfrm>
              <a:off x="6355" y="7518"/>
              <a:ext cx="273" cy="1168"/>
            </a:xfrm>
            <a:prstGeom prst="rightBrace">
              <a:avLst>
                <a:gd name="adj1" fmla="val 35703"/>
                <a:gd name="adj2" fmla="val 50000"/>
              </a:avLst>
            </a:prstGeom>
            <a:noFill/>
            <a:ln w="38100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 b="0"/>
            </a:p>
          </p:txBody>
        </p:sp>
      </p:grpSp>
      <p:sp>
        <p:nvSpPr>
          <p:cNvPr id="785456" name="Text Box 48"/>
          <p:cNvSpPr txBox="1">
            <a:spLocks noChangeArrowheads="1"/>
          </p:cNvSpPr>
          <p:nvPr/>
        </p:nvSpPr>
        <p:spPr bwMode="auto">
          <a:xfrm>
            <a:off x="294640" y="1122998"/>
            <a:ext cx="35448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程序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段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头表描述如何映射！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5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67043" y="332423"/>
            <a:ext cx="7591425" cy="544512"/>
          </a:xfrm>
          <a:noFill/>
        </p:spPr>
        <p:txBody>
          <a:bodyPr tIns="0" bIns="0"/>
          <a:lstStyle/>
          <a:p>
            <a:pPr algn="l">
              <a:buClrTx/>
              <a:buSzTx/>
              <a:buFontTx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链接</a:t>
            </a:r>
          </a:p>
        </p:txBody>
      </p:sp>
      <p:sp>
        <p:nvSpPr>
          <p:cNvPr id="599044" name="Text Box 4"/>
          <p:cNvSpPr txBox="1">
            <a:spLocks noChangeArrowheads="1"/>
          </p:cNvSpPr>
          <p:nvPr/>
        </p:nvSpPr>
        <p:spPr bwMode="auto">
          <a:xfrm>
            <a:off x="504609" y="1485265"/>
            <a:ext cx="8134782" cy="4621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300" dirty="0">
                <a:latin typeface="微软雅黑" panose="020B0503020204020204" charset="-122"/>
                <a:ea typeface="微软雅黑" panose="020B0503020204020204" charset="-122"/>
              </a:rPr>
              <a:t>链接：将多个可重定位的目标文件合成一个可执行文件。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3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3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、符号解析</a:t>
            </a:r>
            <a:endParaRPr lang="en-US" altLang="zh-CN" sz="23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3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zh-CN" altLang="en-US" sz="23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将符号的引用与一个确定的符号定义建立关联。</a:t>
            </a:r>
            <a:endParaRPr lang="en-US" altLang="zh-CN" sz="23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3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zh-CN" altLang="en-US" sz="2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符号：</a:t>
            </a:r>
            <a:r>
              <a:rPr lang="zh-CN" altLang="en-US" sz="23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全局变量名、函数名、静态的局部变量名</a:t>
            </a:r>
            <a:endParaRPr lang="en-US" altLang="zh-CN" sz="23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3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zh-CN" altLang="en-US" sz="2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非静态的局部变量名不是符号。参数名不是符号。</a:t>
            </a:r>
            <a:endParaRPr lang="en-US" altLang="zh-CN" sz="23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3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3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、重定位</a:t>
            </a:r>
            <a:endParaRPr lang="en-US" altLang="zh-CN" sz="23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3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zh-CN" altLang="en-US" sz="23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在合并生成执行文件时，重新确定每条指令的地址、每个数据的地址、在指令中 确定所引用符号对应的地址。</a:t>
            </a:r>
            <a:endParaRPr lang="en-US" altLang="zh-CN" sz="23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altLang="zh-CN" sz="23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995" y="115888"/>
            <a:ext cx="8189913" cy="762000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链接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605" y="1268730"/>
            <a:ext cx="6066155" cy="1795780"/>
          </a:xfrm>
          <a:solidFill>
            <a:srgbClr val="E0E0E0"/>
          </a:solidFill>
          <a:ln>
            <a:solidFill>
              <a:srgbClr val="000004"/>
            </a:solidFill>
            <a:miter lim="800000"/>
          </a:ln>
        </p:spPr>
        <p:txBody>
          <a:bodyPr/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链接：将多个可重定位的目标文件合成一个可执行文件。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GCC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编译器编译并链接生成可执行程序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P: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gcc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-O2 -g -o p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main.c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test.c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# ./p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39700" y="3155315"/>
            <a:ext cx="8904605" cy="3530600"/>
            <a:chOff x="220" y="4743"/>
            <a:chExt cx="14023" cy="5560"/>
          </a:xfrm>
        </p:grpSpPr>
        <p:grpSp>
          <p:nvGrpSpPr>
            <p:cNvPr id="597016" name="Group 24"/>
            <p:cNvGrpSpPr/>
            <p:nvPr/>
          </p:nvGrpSpPr>
          <p:grpSpPr bwMode="auto">
            <a:xfrm>
              <a:off x="2263" y="4743"/>
              <a:ext cx="11980" cy="5560"/>
              <a:chOff x="1152" y="1680"/>
              <a:chExt cx="3859" cy="2216"/>
            </a:xfrm>
          </p:grpSpPr>
          <p:sp>
            <p:nvSpPr>
              <p:cNvPr id="13319" name="Line 4"/>
              <p:cNvSpPr>
                <a:spLocks noChangeShapeType="1"/>
              </p:cNvSpPr>
              <p:nvPr/>
            </p:nvSpPr>
            <p:spPr bwMode="auto">
              <a:xfrm>
                <a:off x="1680" y="1915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487" tIns="44450" rIns="90487" bIns="4445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20" name="Rectangle 5"/>
              <p:cNvSpPr>
                <a:spLocks noChangeArrowheads="1"/>
              </p:cNvSpPr>
              <p:nvPr/>
            </p:nvSpPr>
            <p:spPr bwMode="auto">
              <a:xfrm>
                <a:off x="1296" y="3211"/>
                <a:ext cx="1872" cy="256"/>
              </a:xfrm>
              <a:prstGeom prst="rect">
                <a:avLst/>
              </a:prstGeom>
              <a:solidFill>
                <a:srgbClr val="DEDFF5"/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 lIns="90487" tIns="44450" rIns="90487" bIns="44450"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900">
                    <a:latin typeface="微软雅黑" panose="020B0503020204020204" charset="-122"/>
                    <a:ea typeface="微软雅黑" panose="020B0503020204020204" charset="-122"/>
                  </a:rPr>
                  <a:t>链接 </a:t>
                </a:r>
                <a:r>
                  <a:rPr lang="en-US" altLang="zh-CN" sz="1900">
                    <a:latin typeface="微软雅黑" panose="020B0503020204020204" charset="-122"/>
                    <a:ea typeface="微软雅黑" panose="020B0503020204020204" charset="-122"/>
                  </a:rPr>
                  <a:t>(ld)</a:t>
                </a:r>
              </a:p>
            </p:txBody>
          </p:sp>
          <p:sp>
            <p:nvSpPr>
              <p:cNvPr id="13321" name="Rectangle 6"/>
              <p:cNvSpPr>
                <a:spLocks noChangeArrowheads="1"/>
              </p:cNvSpPr>
              <p:nvPr/>
            </p:nvSpPr>
            <p:spPr bwMode="auto">
              <a:xfrm>
                <a:off x="1152" y="2148"/>
                <a:ext cx="1104" cy="437"/>
              </a:xfrm>
              <a:prstGeom prst="rect">
                <a:avLst/>
              </a:prstGeom>
              <a:solidFill>
                <a:srgbClr val="DEDFF5"/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 lIns="90487" tIns="44450" rIns="90487" bIns="44450"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900" dirty="0">
                    <a:latin typeface="微软雅黑" panose="020B0503020204020204" charset="-122"/>
                    <a:ea typeface="微软雅黑" panose="020B0503020204020204" charset="-122"/>
                    <a:cs typeface="Courier New" panose="02070309020205020404" pitchFamily="49" charset="0"/>
                  </a:rPr>
                  <a:t>程序转换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900" dirty="0">
                    <a:latin typeface="微软雅黑" panose="020B0503020204020204" charset="-122"/>
                    <a:ea typeface="微软雅黑" panose="020B0503020204020204" charset="-122"/>
                    <a:cs typeface="Courier New" panose="02070309020205020404" pitchFamily="49" charset="0"/>
                  </a:rPr>
                  <a:t>(</a:t>
                </a:r>
                <a:r>
                  <a:rPr lang="en-US" altLang="zh-CN" sz="1900" dirty="0" err="1">
                    <a:latin typeface="微软雅黑" panose="020B0503020204020204" charset="-122"/>
                    <a:ea typeface="微软雅黑" panose="020B0503020204020204" charset="-122"/>
                    <a:cs typeface="Courier New" panose="02070309020205020404" pitchFamily="49" charset="0"/>
                  </a:rPr>
                  <a:t>cpp</a:t>
                </a:r>
                <a:r>
                  <a:rPr lang="en-US" altLang="zh-CN" sz="1900" dirty="0">
                    <a:latin typeface="微软雅黑" panose="020B0503020204020204" charset="-122"/>
                    <a:ea typeface="微软雅黑" panose="020B0503020204020204" charset="-122"/>
                    <a:cs typeface="Courier New" panose="02070309020205020404" pitchFamily="49" charset="0"/>
                  </a:rPr>
                  <a:t>, cc, as)</a:t>
                </a:r>
              </a:p>
            </p:txBody>
          </p:sp>
          <p:sp>
            <p:nvSpPr>
              <p:cNvPr id="13322" name="Text Box 7"/>
              <p:cNvSpPr txBox="1">
                <a:spLocks noChangeArrowheads="1"/>
              </p:cNvSpPr>
              <p:nvPr/>
            </p:nvSpPr>
            <p:spPr bwMode="auto">
              <a:xfrm>
                <a:off x="1344" y="1680"/>
                <a:ext cx="604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solidFill>
                      <a:srgbClr val="0066FF"/>
                    </a:solidFill>
                    <a:latin typeface="微软雅黑" panose="020B0503020204020204" charset="-122"/>
                    <a:ea typeface="微软雅黑" panose="020B0503020204020204" charset="-122"/>
                    <a:cs typeface="Courier New" panose="02070309020205020404" pitchFamily="49" charset="0"/>
                  </a:rPr>
                  <a:t>main.c</a:t>
                </a:r>
              </a:p>
            </p:txBody>
          </p:sp>
          <p:sp>
            <p:nvSpPr>
              <p:cNvPr id="13323" name="Text Box 8"/>
              <p:cNvSpPr txBox="1">
                <a:spLocks noChangeArrowheads="1"/>
              </p:cNvSpPr>
              <p:nvPr/>
            </p:nvSpPr>
            <p:spPr bwMode="auto">
              <a:xfrm>
                <a:off x="1429" y="2736"/>
                <a:ext cx="627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微软雅黑" panose="020B0503020204020204" charset="-122"/>
                    <a:ea typeface="微软雅黑" panose="020B0503020204020204" charset="-122"/>
                    <a:cs typeface="Courier New" panose="02070309020205020404" pitchFamily="49" charset="0"/>
                  </a:rPr>
                  <a:t>main.o</a:t>
                </a:r>
              </a:p>
            </p:txBody>
          </p:sp>
          <p:sp>
            <p:nvSpPr>
              <p:cNvPr id="13324" name="Rectangle 9"/>
              <p:cNvSpPr>
                <a:spLocks noChangeArrowheads="1"/>
              </p:cNvSpPr>
              <p:nvPr/>
            </p:nvSpPr>
            <p:spPr bwMode="auto">
              <a:xfrm>
                <a:off x="2352" y="2148"/>
                <a:ext cx="1132" cy="437"/>
              </a:xfrm>
              <a:prstGeom prst="rect">
                <a:avLst/>
              </a:prstGeom>
              <a:solidFill>
                <a:srgbClr val="DEDFF5"/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 lIns="90487" tIns="44450" rIns="90487" bIns="44450"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900" dirty="0">
                    <a:latin typeface="微软雅黑" panose="020B0503020204020204" charset="-122"/>
                    <a:ea typeface="微软雅黑" panose="020B0503020204020204" charset="-122"/>
                  </a:rPr>
                  <a:t>程序转换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900" dirty="0">
                    <a:latin typeface="微软雅黑" panose="020B0503020204020204" charset="-122"/>
                    <a:ea typeface="微软雅黑" panose="020B0503020204020204" charset="-122"/>
                  </a:rPr>
                  <a:t>(</a:t>
                </a:r>
                <a:r>
                  <a:rPr lang="en-US" altLang="zh-CN" sz="1900" dirty="0" err="1">
                    <a:latin typeface="微软雅黑" panose="020B0503020204020204" charset="-122"/>
                    <a:ea typeface="微软雅黑" panose="020B0503020204020204" charset="-122"/>
                  </a:rPr>
                  <a:t>cpp</a:t>
                </a:r>
                <a:r>
                  <a:rPr lang="en-US" altLang="zh-CN" sz="1900" dirty="0">
                    <a:latin typeface="微软雅黑" panose="020B0503020204020204" charset="-122"/>
                    <a:ea typeface="微软雅黑" panose="020B0503020204020204" charset="-122"/>
                  </a:rPr>
                  <a:t>, cc, as)</a:t>
                </a:r>
              </a:p>
            </p:txBody>
          </p:sp>
          <p:sp>
            <p:nvSpPr>
              <p:cNvPr id="13325" name="Text Box 10"/>
              <p:cNvSpPr txBox="1">
                <a:spLocks noChangeArrowheads="1"/>
              </p:cNvSpPr>
              <p:nvPr/>
            </p:nvSpPr>
            <p:spPr bwMode="auto">
              <a:xfrm>
                <a:off x="2640" y="1680"/>
                <a:ext cx="517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dirty="0" err="1">
                    <a:solidFill>
                      <a:srgbClr val="0066FF"/>
                    </a:solidFill>
                    <a:latin typeface="微软雅黑" panose="020B0503020204020204" charset="-122"/>
                    <a:ea typeface="微软雅黑" panose="020B0503020204020204" charset="-122"/>
                    <a:cs typeface="Courier New" panose="02070309020205020404" pitchFamily="49" charset="0"/>
                  </a:rPr>
                  <a:t>test.c</a:t>
                </a:r>
                <a:endParaRPr lang="en-US" altLang="zh-CN" dirty="0">
                  <a:solidFill>
                    <a:srgbClr val="0066FF"/>
                  </a:solidFill>
                  <a:latin typeface="微软雅黑" panose="020B0503020204020204" charset="-122"/>
                  <a:ea typeface="微软雅黑" panose="020B0503020204020204" charset="-122"/>
                  <a:cs typeface="Courier New" panose="02070309020205020404" pitchFamily="49" charset="0"/>
                </a:endParaRPr>
              </a:p>
            </p:txBody>
          </p:sp>
          <p:sp>
            <p:nvSpPr>
              <p:cNvPr id="13326" name="Text Box 11"/>
              <p:cNvSpPr txBox="1">
                <a:spLocks noChangeArrowheads="1"/>
              </p:cNvSpPr>
              <p:nvPr/>
            </p:nvSpPr>
            <p:spPr bwMode="auto">
              <a:xfrm>
                <a:off x="2695" y="2736"/>
                <a:ext cx="539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dirty="0" err="1">
                    <a:latin typeface="微软雅黑" panose="020B0503020204020204" charset="-122"/>
                    <a:ea typeface="微软雅黑" panose="020B0503020204020204" charset="-122"/>
                    <a:cs typeface="Courier New" panose="02070309020205020404" pitchFamily="49" charset="0"/>
                  </a:rPr>
                  <a:t>test.o</a:t>
                </a:r>
                <a:endParaRPr lang="en-US" altLang="zh-CN" dirty="0">
                  <a:latin typeface="微软雅黑" panose="020B0503020204020204" charset="-122"/>
                  <a:ea typeface="微软雅黑" panose="020B0503020204020204" charset="-122"/>
                  <a:cs typeface="Courier New" panose="02070309020205020404" pitchFamily="49" charset="0"/>
                </a:endParaRPr>
              </a:p>
            </p:txBody>
          </p:sp>
          <p:sp>
            <p:nvSpPr>
              <p:cNvPr id="13327" name="Text Box 12"/>
              <p:cNvSpPr txBox="1">
                <a:spLocks noChangeArrowheads="1"/>
              </p:cNvSpPr>
              <p:nvPr/>
            </p:nvSpPr>
            <p:spPr bwMode="auto">
              <a:xfrm>
                <a:off x="2150" y="3647"/>
                <a:ext cx="179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微软雅黑" panose="020B0503020204020204" charset="-122"/>
                    <a:ea typeface="微软雅黑" panose="020B0503020204020204" charset="-122"/>
                    <a:cs typeface="Courier New" panose="02070309020205020404" pitchFamily="49" charset="0"/>
                  </a:rPr>
                  <a:t>p</a:t>
                </a:r>
              </a:p>
            </p:txBody>
          </p:sp>
          <p:sp>
            <p:nvSpPr>
              <p:cNvPr id="13328" name="Line 13"/>
              <p:cNvSpPr>
                <a:spLocks noChangeShapeType="1"/>
              </p:cNvSpPr>
              <p:nvPr/>
            </p:nvSpPr>
            <p:spPr bwMode="auto">
              <a:xfrm>
                <a:off x="2935" y="1915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487" tIns="44450" rIns="90487" bIns="4445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29" name="Line 14"/>
              <p:cNvSpPr>
                <a:spLocks noChangeShapeType="1"/>
              </p:cNvSpPr>
              <p:nvPr/>
            </p:nvSpPr>
            <p:spPr bwMode="auto">
              <a:xfrm>
                <a:off x="1680" y="2587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487" tIns="44450" rIns="90487" bIns="4445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30" name="Line 15"/>
              <p:cNvSpPr>
                <a:spLocks noChangeShapeType="1"/>
              </p:cNvSpPr>
              <p:nvPr/>
            </p:nvSpPr>
            <p:spPr bwMode="auto">
              <a:xfrm>
                <a:off x="2935" y="2587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487" tIns="44450" rIns="90487" bIns="4445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31" name="Line 16"/>
              <p:cNvSpPr>
                <a:spLocks noChangeShapeType="1"/>
              </p:cNvSpPr>
              <p:nvPr/>
            </p:nvSpPr>
            <p:spPr bwMode="auto">
              <a:xfrm>
                <a:off x="2935" y="2971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487" tIns="44450" rIns="90487" bIns="4445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32" name="Line 17"/>
              <p:cNvSpPr>
                <a:spLocks noChangeShapeType="1"/>
              </p:cNvSpPr>
              <p:nvPr/>
            </p:nvSpPr>
            <p:spPr bwMode="auto">
              <a:xfrm>
                <a:off x="2242" y="3458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487" tIns="44450" rIns="90487" bIns="4445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33" name="Line 18"/>
              <p:cNvSpPr>
                <a:spLocks noChangeShapeType="1"/>
              </p:cNvSpPr>
              <p:nvPr/>
            </p:nvSpPr>
            <p:spPr bwMode="auto">
              <a:xfrm>
                <a:off x="1680" y="2971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487" tIns="44450" rIns="90487" bIns="4445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34" name="Text Box 19"/>
              <p:cNvSpPr txBox="1">
                <a:spLocks noChangeArrowheads="1"/>
              </p:cNvSpPr>
              <p:nvPr/>
            </p:nvSpPr>
            <p:spPr bwMode="auto">
              <a:xfrm>
                <a:off x="3580" y="1713"/>
                <a:ext cx="737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solidFill>
                      <a:srgbClr val="C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源程序文件</a:t>
                </a:r>
              </a:p>
            </p:txBody>
          </p:sp>
          <p:sp>
            <p:nvSpPr>
              <p:cNvPr id="13335" name="Text Box 20"/>
              <p:cNvSpPr txBox="1">
                <a:spLocks noChangeArrowheads="1"/>
              </p:cNvSpPr>
              <p:nvPr/>
            </p:nvSpPr>
            <p:spPr bwMode="auto">
              <a:xfrm>
                <a:off x="3540" y="2686"/>
                <a:ext cx="1471" cy="6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solidFill>
                      <a:srgbClr val="C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分别转换</a:t>
                </a:r>
                <a:r>
                  <a:rPr lang="zh-CN" altLang="en-US" sz="200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（预处理、编译、汇编）</a:t>
                </a:r>
                <a:r>
                  <a:rPr lang="zh-CN" altLang="en-US" sz="2000">
                    <a:solidFill>
                      <a:srgbClr val="C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为可重定位目标文件</a:t>
                </a:r>
              </a:p>
            </p:txBody>
          </p:sp>
          <p:sp>
            <p:nvSpPr>
              <p:cNvPr id="13336" name="Text Box 21"/>
              <p:cNvSpPr txBox="1">
                <a:spLocks noChangeArrowheads="1"/>
              </p:cNvSpPr>
              <p:nvPr/>
            </p:nvSpPr>
            <p:spPr bwMode="auto">
              <a:xfrm>
                <a:off x="2448" y="3533"/>
                <a:ext cx="1382" cy="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000">
                  <a:solidFill>
                    <a:srgbClr val="00924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完全可执行的目标文件</a:t>
                </a:r>
              </a:p>
            </p:txBody>
          </p:sp>
        </p:grpSp>
        <p:sp>
          <p:nvSpPr>
            <p:cNvPr id="597014" name="Text Box 22"/>
            <p:cNvSpPr txBox="1">
              <a:spLocks noChangeArrowheads="1"/>
            </p:cNvSpPr>
            <p:nvPr/>
          </p:nvSpPr>
          <p:spPr bwMode="auto">
            <a:xfrm>
              <a:off x="220" y="4913"/>
              <a:ext cx="1425" cy="39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200">
                  <a:latin typeface="微软雅黑" panose="020B0503020204020204" charset="-122"/>
                  <a:ea typeface="微软雅黑" panose="020B0503020204020204" charset="-122"/>
                </a:rPr>
                <a:t>GCC</a:t>
              </a:r>
              <a:r>
                <a:rPr lang="zh-CN" altLang="en-US" sz="2200">
                  <a:latin typeface="微软雅黑" panose="020B0503020204020204" charset="-122"/>
                  <a:ea typeface="微软雅黑" panose="020B0503020204020204" charset="-122"/>
                </a:rPr>
                <a:t>编译器的</a:t>
              </a:r>
              <a:r>
                <a:rPr lang="zh-CN" altLang="en-US" sz="22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静态链接过程</a:t>
              </a:r>
            </a:p>
          </p:txBody>
        </p:sp>
      </p:grpSp>
      <p:sp>
        <p:nvSpPr>
          <p:cNvPr id="597017" name="Text Box 25"/>
          <p:cNvSpPr txBox="1">
            <a:spLocks noChangeArrowheads="1"/>
          </p:cNvSpPr>
          <p:nvPr/>
        </p:nvSpPr>
        <p:spPr bwMode="auto">
          <a:xfrm>
            <a:off x="6715760" y="1772603"/>
            <a:ext cx="2147888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9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-O2</a:t>
            </a:r>
            <a:r>
              <a:rPr lang="zh-CN" altLang="en-US" sz="19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9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9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级优化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9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-g</a:t>
            </a:r>
            <a:r>
              <a:rPr lang="zh-CN" altLang="en-US" sz="19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：生成调试信息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9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-o</a:t>
            </a:r>
            <a:r>
              <a:rPr lang="zh-CN" altLang="en-US" sz="190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：目标文件名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67043" y="260668"/>
            <a:ext cx="7591425" cy="544512"/>
          </a:xfrm>
          <a:noFill/>
        </p:spPr>
        <p:txBody>
          <a:bodyPr tIns="0" bIns="0"/>
          <a:lstStyle/>
          <a:p>
            <a:pPr algn="l">
              <a:buClrTx/>
              <a:buSzTx/>
              <a:buFontTx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链接</a:t>
            </a:r>
          </a:p>
        </p:txBody>
      </p:sp>
      <p:sp>
        <p:nvSpPr>
          <p:cNvPr id="599044" name="Text Box 4"/>
          <p:cNvSpPr txBox="1">
            <a:spLocks noChangeArrowheads="1"/>
          </p:cNvSpPr>
          <p:nvPr/>
        </p:nvSpPr>
        <p:spPr bwMode="auto">
          <a:xfrm>
            <a:off x="467043" y="1484630"/>
            <a:ext cx="8134782" cy="4265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300" dirty="0">
                <a:latin typeface="微软雅黑" panose="020B0503020204020204" charset="-122"/>
                <a:ea typeface="微软雅黑" panose="020B0503020204020204" charset="-122"/>
              </a:rPr>
              <a:t>链接</a:t>
            </a:r>
            <a:r>
              <a:rPr lang="en-US" altLang="zh-CN" sz="23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300" dirty="0">
                <a:latin typeface="微软雅黑" panose="020B0503020204020204" charset="-122"/>
                <a:ea typeface="微软雅黑" panose="020B0503020204020204" charset="-122"/>
              </a:rPr>
              <a:t>是 模块化程序设计的必然要求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）一个程序可以分成很多源程序文件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）可构建公共函数库，如数学库，标准</a:t>
            </a:r>
            <a:r>
              <a:rPr lang="en-US" altLang="zh-CN" sz="2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库等</a:t>
            </a:r>
            <a:endParaRPr lang="en-US" altLang="zh-CN" sz="23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）时间上，</a:t>
            </a:r>
            <a:r>
              <a:rPr lang="en-US" altLang="zh-CN" sz="2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各个源程序可分开编译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zh-CN" altLang="en-US" sz="23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只需</a:t>
            </a:r>
            <a:r>
              <a:rPr lang="zh-CN" altLang="en-US" sz="2300" dirty="0">
                <a:solidFill>
                  <a:srgbClr val="0A6A0A"/>
                </a:solidFill>
                <a:latin typeface="微软雅黑" panose="020B0503020204020204" charset="-122"/>
                <a:ea typeface="微软雅黑" panose="020B0503020204020204" charset="-122"/>
              </a:rPr>
              <a:t>重新编译被修改的源程序</a:t>
            </a:r>
            <a:r>
              <a:rPr lang="zh-CN" altLang="en-US" sz="23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文件，然后重新链接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4) </a:t>
            </a:r>
            <a:r>
              <a:rPr lang="zh-CN" altLang="en-US" sz="2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空间上，无需包含共享库所有代码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23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源文件中无需包含共享库函数的源码，只要直接调用即可；</a:t>
            </a:r>
            <a:endParaRPr lang="en-US" altLang="zh-CN" sz="23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3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   可执行文件和运行时的内存中只需包含所调用函数的代码， 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3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   而不需要包含整个共享库</a:t>
            </a:r>
            <a:endParaRPr lang="zh-CN" altLang="en-US" sz="23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/>
        </p:nvSpPr>
        <p:spPr>
          <a:xfrm>
            <a:off x="457200" y="98425"/>
            <a:ext cx="8229600" cy="7251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marL="0" lvl="0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27405" y="1978025"/>
            <a:ext cx="7581900" cy="3930015"/>
          </a:xfrm>
        </p:spPr>
        <p:txBody>
          <a:bodyPr vert="horz" wrap="square" lIns="91440" tIns="45720" rIns="91440" bIns="45720" anchor="t" anchorCtr="0"/>
          <a:lstStyle/>
          <a:p>
            <a:pPr>
              <a:spcBef>
                <a:spcPts val="16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</a:rPr>
              <a:t>编译、汇编和链接</a:t>
            </a: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FF3300"/>
                </a:solidFill>
                <a:ea typeface="黑体" panose="02010609060101010101" pitchFamily="2" charset="-122"/>
              </a:rPr>
              <a:t>目标文件格式</a:t>
            </a: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符号表和符号解析</a:t>
            </a: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重定位</a:t>
            </a:r>
          </a:p>
          <a:p>
            <a:pPr>
              <a:spcBef>
                <a:spcPts val="1600"/>
              </a:spcBef>
            </a:pPr>
            <a:r>
              <a:rPr lang="zh-CN" altLang="en-US" dirty="0">
                <a:ea typeface="黑体" panose="02010609060101010101" pitchFamily="2" charset="-122"/>
              </a:rPr>
              <a:t> 可执行文件的加载</a:t>
            </a:r>
          </a:p>
          <a:p>
            <a:pPr marL="0" indent="0">
              <a:spcBef>
                <a:spcPts val="1600"/>
              </a:spcBef>
              <a:buNone/>
            </a:pPr>
            <a:endParaRPr lang="zh-CN" altLang="en-US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4.2 </a:t>
            </a: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目标文件的格式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" y="1412875"/>
            <a:ext cx="8323580" cy="4879975"/>
          </a:xfrm>
        </p:spPr>
        <p:txBody>
          <a:bodyPr/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目标代码（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Object Code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指编译器和汇编器处理源代码后所生成的机器语言目标代码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目标文件（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Object File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指包含目标代码的文件</a:t>
            </a: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最早的目标文件格式是自有格式，非标准的</a:t>
            </a: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几种标准的目标文件格式</a:t>
            </a:r>
          </a:p>
          <a:p>
            <a:pPr lvl="1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DOS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操作系统（最简单） 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COM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格式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，文件中仅包含代码和数据，且被加载到固定位置</a:t>
            </a:r>
          </a:p>
          <a:p>
            <a:pPr lvl="1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System V UNIX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早期版本：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COFF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格式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，文件中不仅包含代码和数据，还包含重定位信息、调试信息、符号表等其他信息，由一组严格定义的数据结构序列组成（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Common Object File Format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lvl="1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Windows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：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PE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格式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COFF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的变种），称为可移植可执行（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Portable Executable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，简称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PE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lvl="1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等类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UNIX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ELF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格式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COFF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的变种），称为可执行可链接（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Executable and Linkable Format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，简称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ELF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2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2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2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24535" y="188595"/>
            <a:ext cx="7406640" cy="762000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ELF目标文件格式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40485"/>
            <a:ext cx="8229600" cy="1362075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两种视图 </a:t>
            </a:r>
          </a:p>
          <a:p>
            <a:pPr lvl="1"/>
            <a:r>
              <a:rPr lang="zh-CN" altLang="en-US" sz="2400" dirty="0">
                <a:solidFill>
                  <a:srgbClr val="3366FF"/>
                </a:solidFill>
                <a:latin typeface="微软雅黑" panose="020B0503020204020204" charset="-122"/>
                <a:ea typeface="微软雅黑" panose="020B0503020204020204" charset="-122"/>
              </a:rPr>
              <a:t>链接视图（被链接）：</a:t>
            </a:r>
            <a:r>
              <a:rPr lang="en-US" altLang="zh-CN" sz="2400" dirty="0">
                <a:solidFill>
                  <a:srgbClr val="3366FF"/>
                </a:solidFill>
                <a:latin typeface="微软雅黑" panose="020B0503020204020204" charset="-122"/>
                <a:ea typeface="微软雅黑" panose="020B0503020204020204" charset="-122"/>
              </a:rPr>
              <a:t>Relocatable object files</a:t>
            </a:r>
          </a:p>
          <a:p>
            <a:pPr lvl="1"/>
            <a:r>
              <a:rPr lang="zh-CN" altLang="en-US" sz="2400" dirty="0">
                <a:solidFill>
                  <a:srgbClr val="3366FF"/>
                </a:solidFill>
                <a:latin typeface="微软雅黑" panose="020B0503020204020204" charset="-122"/>
                <a:ea typeface="微软雅黑" panose="020B0503020204020204" charset="-122"/>
              </a:rPr>
              <a:t>执行视图（被执行）：</a:t>
            </a:r>
            <a:r>
              <a:rPr lang="en-US" altLang="zh-CN" sz="2400" dirty="0">
                <a:solidFill>
                  <a:srgbClr val="3366FF"/>
                </a:solidFill>
                <a:latin typeface="微软雅黑" panose="020B0503020204020204" charset="-122"/>
                <a:ea typeface="微软雅黑" panose="020B0503020204020204" charset="-122"/>
              </a:rPr>
              <a:t>Executable object files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95605" y="2631129"/>
            <a:ext cx="7999730" cy="4083043"/>
            <a:chOff x="0" y="3426"/>
            <a:chExt cx="14125" cy="7084"/>
          </a:xfrm>
        </p:grpSpPr>
        <p:sp>
          <p:nvSpPr>
            <p:cNvPr id="609288" name="Rectangle 8"/>
            <p:cNvSpPr>
              <a:spLocks noChangeArrowheads="1"/>
            </p:cNvSpPr>
            <p:nvPr/>
          </p:nvSpPr>
          <p:spPr bwMode="auto">
            <a:xfrm>
              <a:off x="3828" y="3774"/>
              <a:ext cx="3530" cy="6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5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3366FF"/>
                  </a:solidFill>
                  <a:latin typeface="微软雅黑" panose="020B0503020204020204" charset="-122"/>
                  <a:ea typeface="微软雅黑" panose="020B0503020204020204" charset="-122"/>
                </a:rPr>
                <a:t>节（</a:t>
              </a:r>
              <a:r>
                <a:rPr lang="en-US" altLang="zh-CN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section</a:t>
              </a:r>
              <a:r>
                <a:rPr lang="zh-CN" altLang="en-US" sz="1800">
                  <a:solidFill>
                    <a:srgbClr val="3366FF"/>
                  </a:solidFill>
                  <a:latin typeface="微软雅黑" panose="020B0503020204020204" charset="-122"/>
                  <a:ea typeface="微软雅黑" panose="020B0503020204020204" charset="-122"/>
                </a:rPr>
                <a:t>）是 </a:t>
              </a:r>
              <a:r>
                <a:rPr lang="en-US" altLang="zh-CN" sz="1800">
                  <a:solidFill>
                    <a:srgbClr val="3366FF"/>
                  </a:solidFill>
                  <a:latin typeface="微软雅黑" panose="020B0503020204020204" charset="-122"/>
                  <a:ea typeface="微软雅黑" panose="020B0503020204020204" charset="-122"/>
                </a:rPr>
                <a:t>ELF </a:t>
              </a:r>
              <a:r>
                <a:rPr lang="zh-CN" altLang="en-US" sz="1800">
                  <a:solidFill>
                    <a:srgbClr val="3366FF"/>
                  </a:solidFill>
                  <a:latin typeface="微软雅黑" panose="020B0503020204020204" charset="-122"/>
                  <a:ea typeface="微软雅黑" panose="020B0503020204020204" charset="-122"/>
                </a:rPr>
                <a:t>文件中具有相同特征的最小可处理单位</a:t>
              </a:r>
              <a:r>
                <a:rPr lang="zh-CN" altLang="en-US" sz="1800" b="0">
                  <a:solidFill>
                    <a:srgbClr val="3366FF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</a:p>
            <a:p>
              <a:pPr>
                <a:lnSpc>
                  <a:spcPct val="12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.text</a:t>
              </a:r>
              <a:r>
                <a:rPr lang="zh-CN" altLang="en-US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节</a:t>
              </a:r>
              <a:r>
                <a:rPr lang="en-US" altLang="zh-CN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: </a:t>
              </a:r>
              <a:r>
                <a:rPr lang="zh-CN" altLang="en-US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代码</a:t>
              </a:r>
            </a:p>
            <a:p>
              <a:pPr>
                <a:lnSpc>
                  <a:spcPct val="12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.data</a:t>
              </a:r>
              <a:r>
                <a:rPr lang="zh-CN" altLang="en-US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节</a:t>
              </a:r>
              <a:r>
                <a:rPr lang="en-US" altLang="zh-CN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: </a:t>
              </a:r>
              <a:r>
                <a:rPr lang="zh-CN" altLang="en-US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</a:t>
              </a:r>
            </a:p>
            <a:p>
              <a:pPr>
                <a:lnSpc>
                  <a:spcPct val="12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.rodata: </a:t>
              </a:r>
              <a:r>
                <a:rPr lang="zh-CN" altLang="en-US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只读数据</a:t>
              </a:r>
            </a:p>
            <a:p>
              <a:pPr>
                <a:lnSpc>
                  <a:spcPct val="12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.bss: </a:t>
              </a:r>
              <a:r>
                <a:rPr lang="zh-CN" altLang="en-US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未初始化数据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9289" name="Rectangle 9"/>
            <p:cNvSpPr>
              <a:spLocks noChangeArrowheads="1"/>
            </p:cNvSpPr>
            <p:nvPr/>
          </p:nvSpPr>
          <p:spPr bwMode="auto">
            <a:xfrm>
              <a:off x="11235" y="3426"/>
              <a:ext cx="2890" cy="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5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solidFill>
                    <a:srgbClr val="3366FF"/>
                  </a:solidFill>
                  <a:latin typeface="微软雅黑" panose="020B0503020204020204" charset="-122"/>
                  <a:ea typeface="微软雅黑" panose="020B0503020204020204" charset="-122"/>
                </a:rPr>
                <a:t>由不同的段（</a:t>
              </a:r>
              <a:r>
                <a:rPr lang="en-US" altLang="zh-CN" sz="18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segment</a:t>
              </a:r>
              <a:r>
                <a:rPr lang="zh-CN" altLang="en-US" sz="1800" dirty="0">
                  <a:solidFill>
                    <a:srgbClr val="3366FF"/>
                  </a:solidFill>
                  <a:latin typeface="微软雅黑" panose="020B0503020204020204" charset="-122"/>
                  <a:ea typeface="微软雅黑" panose="020B0503020204020204" charset="-122"/>
                </a:rPr>
                <a:t>）组成，描述节如何映射到</a:t>
              </a:r>
              <a:r>
                <a:rPr lang="zh-CN" altLang="en-US" sz="1800" dirty="0">
                  <a:solidFill>
                    <a:srgbClr val="CC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存储段</a:t>
              </a:r>
              <a:r>
                <a:rPr lang="zh-CN" altLang="en-US" sz="1800" dirty="0">
                  <a:solidFill>
                    <a:srgbClr val="3366FF"/>
                  </a:solidFill>
                  <a:latin typeface="微软雅黑" panose="020B0503020204020204" charset="-122"/>
                  <a:ea typeface="微软雅黑" panose="020B0503020204020204" charset="-122"/>
                </a:rPr>
                <a:t>中，可</a:t>
              </a:r>
              <a:r>
                <a:rPr lang="zh-CN" altLang="en-US" sz="18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多个节映射到同一段</a:t>
              </a:r>
              <a:r>
                <a:rPr lang="zh-CN" altLang="en-US" sz="1800" dirty="0">
                  <a:solidFill>
                    <a:srgbClr val="3366FF"/>
                  </a:solidFill>
                  <a:latin typeface="微软雅黑" panose="020B0503020204020204" charset="-122"/>
                  <a:ea typeface="微软雅黑" panose="020B0503020204020204" charset="-122"/>
                </a:rPr>
                <a:t>，如：可合并</a:t>
              </a:r>
              <a:r>
                <a:rPr lang="en-US" altLang="zh-CN" sz="1800" dirty="0">
                  <a:solidFill>
                    <a:srgbClr val="3366FF"/>
                  </a:solidFill>
                  <a:latin typeface="微软雅黑" panose="020B0503020204020204" charset="-122"/>
                  <a:ea typeface="微软雅黑" panose="020B0503020204020204" charset="-122"/>
                </a:rPr>
                <a:t>.data</a:t>
              </a:r>
              <a:r>
                <a:rPr lang="zh-CN" altLang="en-US" sz="1800" dirty="0">
                  <a:solidFill>
                    <a:srgbClr val="3366FF"/>
                  </a:solidFill>
                  <a:latin typeface="微软雅黑" panose="020B0503020204020204" charset="-122"/>
                  <a:ea typeface="微软雅黑" panose="020B0503020204020204" charset="-122"/>
                </a:rPr>
                <a:t>节和</a:t>
              </a:r>
              <a:r>
                <a:rPr lang="en-US" altLang="zh-CN" sz="1800" dirty="0">
                  <a:solidFill>
                    <a:srgbClr val="3366FF"/>
                  </a:solidFill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r>
                <a:rPr lang="en-US" altLang="zh-CN" sz="1800" dirty="0" err="1">
                  <a:solidFill>
                    <a:srgbClr val="3366FF"/>
                  </a:solidFill>
                  <a:latin typeface="微软雅黑" panose="020B0503020204020204" charset="-122"/>
                  <a:ea typeface="微软雅黑" panose="020B0503020204020204" charset="-122"/>
                </a:rPr>
                <a:t>bss</a:t>
              </a:r>
              <a:r>
                <a:rPr lang="zh-CN" altLang="en-US" sz="1800" dirty="0">
                  <a:solidFill>
                    <a:srgbClr val="3366FF"/>
                  </a:solidFill>
                  <a:latin typeface="微软雅黑" panose="020B0503020204020204" charset="-122"/>
                  <a:ea typeface="微软雅黑" panose="020B0503020204020204" charset="-122"/>
                </a:rPr>
                <a:t>节</a:t>
              </a:r>
              <a:r>
                <a:rPr lang="en-US" altLang="zh-CN" sz="1800" dirty="0">
                  <a:solidFill>
                    <a:srgbClr val="3366FF"/>
                  </a:solidFill>
                  <a:latin typeface="微软雅黑" panose="020B0503020204020204" charset="-122"/>
                  <a:ea typeface="微软雅黑" panose="020B0503020204020204" charset="-122"/>
                </a:rPr>
                <a:t>,</a:t>
              </a:r>
              <a:r>
                <a:rPr lang="zh-CN" altLang="en-US" sz="1800" dirty="0">
                  <a:solidFill>
                    <a:srgbClr val="3366FF"/>
                  </a:solidFill>
                  <a:latin typeface="微软雅黑" panose="020B0503020204020204" charset="-122"/>
                  <a:ea typeface="微软雅黑" panose="020B0503020204020204" charset="-122"/>
                </a:rPr>
                <a:t>并映射到一个可读可写数据段中</a:t>
              </a:r>
              <a:r>
                <a:rPr lang="zh-CN" altLang="en-US" sz="1800" b="0" dirty="0">
                  <a:solidFill>
                    <a:srgbClr val="3366FF"/>
                  </a:solidFill>
                </a:rPr>
                <a:t> </a:t>
              </a:r>
            </a:p>
          </p:txBody>
        </p:sp>
        <p:grpSp>
          <p:nvGrpSpPr>
            <p:cNvPr id="609292" name="Group 12"/>
            <p:cNvGrpSpPr/>
            <p:nvPr/>
          </p:nvGrpSpPr>
          <p:grpSpPr bwMode="auto">
            <a:xfrm>
              <a:off x="0" y="3825"/>
              <a:ext cx="3883" cy="6675"/>
              <a:chOff x="0" y="1530"/>
              <a:chExt cx="1553" cy="2670"/>
            </a:xfrm>
          </p:grpSpPr>
          <p:pic>
            <p:nvPicPr>
              <p:cNvPr id="26635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530"/>
                <a:ext cx="1553" cy="24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636" name="Text Box 6"/>
              <p:cNvSpPr txBox="1">
                <a:spLocks noChangeArrowheads="1"/>
              </p:cNvSpPr>
              <p:nvPr/>
            </p:nvSpPr>
            <p:spPr bwMode="auto">
              <a:xfrm>
                <a:off x="391" y="3944"/>
                <a:ext cx="795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3366FF"/>
                    </a:solidFill>
                    <a:ea typeface="微软雅黑" panose="020B0503020204020204" charset="-122"/>
                  </a:rPr>
                  <a:t>链接视图</a:t>
                </a:r>
              </a:p>
            </p:txBody>
          </p:sp>
          <p:sp>
            <p:nvSpPr>
              <p:cNvPr id="26637" name="Rectangle 10"/>
              <p:cNvSpPr>
                <a:spLocks noChangeArrowheads="1"/>
              </p:cNvSpPr>
              <p:nvPr/>
            </p:nvSpPr>
            <p:spPr bwMode="auto">
              <a:xfrm>
                <a:off x="72" y="3493"/>
                <a:ext cx="1417" cy="393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b="0"/>
              </a:p>
            </p:txBody>
          </p:sp>
        </p:grpSp>
        <p:grpSp>
          <p:nvGrpSpPr>
            <p:cNvPr id="609293" name="Group 13"/>
            <p:cNvGrpSpPr/>
            <p:nvPr/>
          </p:nvGrpSpPr>
          <p:grpSpPr bwMode="auto">
            <a:xfrm>
              <a:off x="7538" y="3758"/>
              <a:ext cx="3555" cy="6752"/>
              <a:chOff x="3015" y="1503"/>
              <a:chExt cx="1422" cy="2701"/>
            </a:xfrm>
          </p:grpSpPr>
          <p:pic>
            <p:nvPicPr>
              <p:cNvPr id="26632" name="Picture 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5" y="1503"/>
                <a:ext cx="1422" cy="24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633" name="Text Box 7"/>
              <p:cNvSpPr txBox="1">
                <a:spLocks noChangeArrowheads="1"/>
              </p:cNvSpPr>
              <p:nvPr/>
            </p:nvSpPr>
            <p:spPr bwMode="auto">
              <a:xfrm>
                <a:off x="3387" y="3948"/>
                <a:ext cx="795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3366FF"/>
                    </a:solidFill>
                    <a:ea typeface="微软雅黑" panose="020B0503020204020204" charset="-122"/>
                  </a:rPr>
                  <a:t>执行视图</a:t>
                </a:r>
              </a:p>
            </p:txBody>
          </p:sp>
          <p:sp>
            <p:nvSpPr>
              <p:cNvPr id="26634" name="Rectangle 11"/>
              <p:cNvSpPr>
                <a:spLocks noChangeArrowheads="1"/>
              </p:cNvSpPr>
              <p:nvPr/>
            </p:nvSpPr>
            <p:spPr bwMode="auto">
              <a:xfrm>
                <a:off x="3037" y="1796"/>
                <a:ext cx="1344" cy="393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b="0"/>
              </a:p>
            </p:txBody>
          </p:sp>
        </p:grp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g1NGU3MmE1Yjc5MDU5NjQ3ZjllNDQ2ZDhmZGY5Nz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008,&quot;width&quot;:8556}"/>
</p:tagLst>
</file>

<file path=ppt/theme/theme1.xml><?xml version="1.0" encoding="utf-8"?>
<a:theme xmlns:a="http://schemas.openxmlformats.org/drawingml/2006/main" name="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8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Asm</Template>
  <TotalTime>193</TotalTime>
  <Words>4183</Words>
  <Application>Microsoft Office PowerPoint</Application>
  <PresentationFormat>全屏显示(4:3)</PresentationFormat>
  <Paragraphs>562</Paragraphs>
  <Slides>33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33</vt:i4>
      </vt:variant>
    </vt:vector>
  </HeadingPairs>
  <TitlesOfParts>
    <vt:vector size="54" baseType="lpstr">
      <vt:lpstr>-apple-system</vt:lpstr>
      <vt:lpstr>华文新魏</vt:lpstr>
      <vt:lpstr>宋体</vt:lpstr>
      <vt:lpstr>微软雅黑</vt:lpstr>
      <vt:lpstr>Arial</vt:lpstr>
      <vt:lpstr>Arial Black</vt:lpstr>
      <vt:lpstr>Arial Narrow</vt:lpstr>
      <vt:lpstr>Calibri</vt:lpstr>
      <vt:lpstr>Courier New</vt:lpstr>
      <vt:lpstr>Tahoma</vt:lpstr>
      <vt:lpstr>Wingdings</vt:lpstr>
      <vt:lpstr>Wingdings 2</vt:lpstr>
      <vt:lpstr>model-3</vt:lpstr>
      <vt:lpstr>1_model-3</vt:lpstr>
      <vt:lpstr>15_model-3</vt:lpstr>
      <vt:lpstr>16_model-3</vt:lpstr>
      <vt:lpstr>17_model-3</vt:lpstr>
      <vt:lpstr>18_model-3</vt:lpstr>
      <vt:lpstr>2_model-3</vt:lpstr>
      <vt:lpstr>3_model-3</vt:lpstr>
      <vt:lpstr>4_model-3</vt:lpstr>
      <vt:lpstr>第四章 程序的链接</vt:lpstr>
      <vt:lpstr>PowerPoint 演示文稿</vt:lpstr>
      <vt:lpstr>4.1 程序编译、汇编和链接</vt:lpstr>
      <vt:lpstr>链接</vt:lpstr>
      <vt:lpstr>链接</vt:lpstr>
      <vt:lpstr>链接</vt:lpstr>
      <vt:lpstr>PowerPoint 演示文稿</vt:lpstr>
      <vt:lpstr>4.2 目标文件的格式</vt:lpstr>
      <vt:lpstr>ELF目标文件格式</vt:lpstr>
      <vt:lpstr>可重定位目标文件格式</vt:lpstr>
      <vt:lpstr>可重定位目标文件格式</vt:lpstr>
      <vt:lpstr>执行视图—可执行文件</vt:lpstr>
      <vt:lpstr>可执行文件格式</vt:lpstr>
      <vt:lpstr>可执行文件格式</vt:lpstr>
      <vt:lpstr>PowerPoint 演示文稿</vt:lpstr>
      <vt:lpstr>符号和符号解析</vt:lpstr>
      <vt:lpstr>符号和符号解析</vt:lpstr>
      <vt:lpstr>目标文件中的符号表</vt:lpstr>
      <vt:lpstr>目标文件中的符号表</vt:lpstr>
      <vt:lpstr>目标文件中的符号表</vt:lpstr>
      <vt:lpstr>符号解析（Symbol Resolution）</vt:lpstr>
      <vt:lpstr>全局符号的符号解析</vt:lpstr>
      <vt:lpstr>静态库的创建</vt:lpstr>
      <vt:lpstr>常用静态库</vt:lpstr>
      <vt:lpstr>静态库的链接</vt:lpstr>
      <vt:lpstr>PowerPoint 演示文稿</vt:lpstr>
      <vt:lpstr>4.4 重定位</vt:lpstr>
      <vt:lpstr>重定位信息</vt:lpstr>
      <vt:lpstr>重定位操作举例</vt:lpstr>
      <vt:lpstr>重定位操作举例</vt:lpstr>
      <vt:lpstr>PowerPoint 演示文稿</vt:lpstr>
      <vt:lpstr>4.5 可执行文件的加载</vt:lpstr>
      <vt:lpstr>可执行文件的存储器映像</vt:lpstr>
    </vt:vector>
  </TitlesOfParts>
  <Company>soft.netnest.com.cn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软件仓库</dc:creator>
  <cp:lastModifiedBy>李 嘉鹏</cp:lastModifiedBy>
  <cp:revision>649</cp:revision>
  <dcterms:created xsi:type="dcterms:W3CDTF">2006-11-13T09:10:00Z</dcterms:created>
  <dcterms:modified xsi:type="dcterms:W3CDTF">2022-12-03T06:33:49Z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849A4ED79F6A4168823D8913AE8C4ED2</vt:lpwstr>
  </property>
</Properties>
</file>