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8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9" r:id="rId13"/>
    <p:sldId id="348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000" i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000" i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000" i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000" i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40" autoAdjust="0"/>
  </p:normalViewPr>
  <p:slideViewPr>
    <p:cSldViewPr>
      <p:cViewPr varScale="1">
        <p:scale>
          <a:sx n="95" d="100"/>
          <a:sy n="95" d="100"/>
        </p:scale>
        <p:origin x="1540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4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6"/>
            <p:cNvGrpSpPr/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0" name="Line 7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51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55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56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57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" name="Line 59"/>
          <p:cNvSpPr>
            <a:spLocks noChangeShapeType="1"/>
          </p:cNvSpPr>
          <p:nvPr/>
        </p:nvSpPr>
        <p:spPr bwMode="ltGray">
          <a:xfrm>
            <a:off x="803275" y="887413"/>
            <a:ext cx="0" cy="2851150"/>
          </a:xfrm>
          <a:prstGeom prst="line">
            <a:avLst/>
          </a:prstGeom>
          <a:noFill/>
          <a:ln w="57150" cmpd="thinThick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ltGray">
          <a:xfrm flipH="1" flipV="1">
            <a:off x="457200" y="1489075"/>
            <a:ext cx="6049963" cy="158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rc 61"/>
          <p:cNvSpPr/>
          <p:nvPr/>
        </p:nvSpPr>
        <p:spPr bwMode="ltGray">
          <a:xfrm rot="16200000" flipH="1">
            <a:off x="675482" y="1366044"/>
            <a:ext cx="247650" cy="249237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hlink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ltGray">
          <a:xfrm flipV="1">
            <a:off x="2565400" y="5737225"/>
            <a:ext cx="60452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ltGray">
          <a:xfrm flipH="1">
            <a:off x="8286750" y="3371850"/>
            <a:ext cx="0" cy="2876550"/>
          </a:xfrm>
          <a:prstGeom prst="line">
            <a:avLst/>
          </a:prstGeom>
          <a:noFill/>
          <a:ln w="57150" cmpd="thickThin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Arc 64"/>
          <p:cNvSpPr/>
          <p:nvPr/>
        </p:nvSpPr>
        <p:spPr bwMode="ltGray">
          <a:xfrm rot="5400000">
            <a:off x="8166894" y="5585619"/>
            <a:ext cx="247650" cy="249238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57150" cmpd="thickThin">
            <a:solidFill>
              <a:schemeClr val="hlink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7" name="Rectangle 7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8" name="Picture 71" descr="logo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196013"/>
            <a:ext cx="838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72" descr="ne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63513"/>
            <a:ext cx="868363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3" descr="new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5" name="Rectangle 65"/>
          <p:cNvSpPr>
            <a:spLocks noGrp="1" noChangeArrowheads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81986" name="Rectangle 66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71" name="Rectangle 67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4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" name="Rectangle 6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4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" name="Rectangle 6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400" i="0"/>
            </a:lvl1pPr>
          </a:lstStyle>
          <a:p>
            <a:pPr>
              <a:defRPr/>
            </a:pPr>
            <a:fld id="{0C930BB6-857B-468B-BB78-498CA2F9C1B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34100" cy="594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5.png"/><Relationship Id="rId14" Type="http://schemas.openxmlformats.org/officeDocument/2006/relationships/image" Target="../media/image4.png"/><Relationship Id="rId13" Type="http://schemas.openxmlformats.org/officeDocument/2006/relationships/image" Target="../media/image1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1027"/>
          <p:cNvSpPr>
            <a:spLocks noChangeArrowheads="1"/>
          </p:cNvSpPr>
          <p:nvPr/>
        </p:nvSpPr>
        <p:spPr bwMode="auto"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1028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Line 1029"/>
          <p:cNvSpPr>
            <a:spLocks noChangeShapeType="1"/>
          </p:cNvSpPr>
          <p:nvPr/>
        </p:nvSpPr>
        <p:spPr bwMode="ltGray">
          <a:xfrm>
            <a:off x="8610600" y="4724400"/>
            <a:ext cx="0" cy="1981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Line 1030"/>
          <p:cNvSpPr>
            <a:spLocks noChangeShapeType="1"/>
          </p:cNvSpPr>
          <p:nvPr/>
        </p:nvSpPr>
        <p:spPr bwMode="ltGray">
          <a:xfrm flipH="1">
            <a:off x="196850" y="1435100"/>
            <a:ext cx="1784350" cy="0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Line 1031"/>
          <p:cNvSpPr>
            <a:spLocks noChangeShapeType="1"/>
          </p:cNvSpPr>
          <p:nvPr/>
        </p:nvSpPr>
        <p:spPr bwMode="ltGray">
          <a:xfrm>
            <a:off x="390525" y="1184275"/>
            <a:ext cx="0" cy="2320925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4" name="Arc 1032"/>
          <p:cNvSpPr/>
          <p:nvPr/>
        </p:nvSpPr>
        <p:spPr bwMode="ltGray">
          <a:xfrm flipH="1">
            <a:off x="295275" y="1336675"/>
            <a:ext cx="192088" cy="193675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38100" cmpd="dbl">
            <a:solidFill>
              <a:srgbClr val="BBCBF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33" name="Rectangle 103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Rectangle 1034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Rectangle 103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382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Picture 1037" descr="new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Line 1038"/>
          <p:cNvSpPr>
            <a:spLocks noChangeShapeType="1"/>
          </p:cNvSpPr>
          <p:nvPr/>
        </p:nvSpPr>
        <p:spPr bwMode="ltGray">
          <a:xfrm>
            <a:off x="6629400" y="6400800"/>
            <a:ext cx="2438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8" name="Picture 1039" descr="logo3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119813"/>
            <a:ext cx="9144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040" descr="图片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90488"/>
            <a:ext cx="868362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kumimoji="1"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kumimoji="1" sz="2800">
          <a:solidFill>
            <a:srgbClr val="000066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kumimoji="1" sz="2400">
          <a:solidFill>
            <a:srgbClr val="000066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kumimoji="1" sz="2000">
          <a:solidFill>
            <a:srgbClr val="000066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rgbClr val="000066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rgbClr val="000066"/>
          </a:solidFill>
          <a:latin typeface="+mn-lt"/>
          <a:ea typeface="宋体" panose="02010600030101010101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rgbClr val="000066"/>
          </a:solidFill>
          <a:latin typeface="+mn-lt"/>
          <a:ea typeface="宋体" panose="02010600030101010101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rgbClr val="000066"/>
          </a:solidFill>
          <a:latin typeface="+mn-lt"/>
          <a:ea typeface="宋体" panose="02010600030101010101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rgbClr val="000066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391350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5.3.3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SSE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程序设计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99" name="Rectangle 1042"/>
          <p:cNvSpPr>
            <a:spLocks noChangeArrowheads="1"/>
          </p:cNvSpPr>
          <p:nvPr/>
        </p:nvSpPr>
        <p:spPr bwMode="auto">
          <a:xfrm>
            <a:off x="611188" y="1628775"/>
            <a:ext cx="6985148" cy="3374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 defTabSz="914400">
              <a:lnSpc>
                <a:spcPct val="100000"/>
              </a:lnSpc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altLang="en-US"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  SSE技术简介</a:t>
            </a:r>
            <a:endParaRPr kumimoji="0" lang="zh-CN" altLang="en-US" sz="32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 marL="342900" indent="-342900" algn="l" defTabSz="914400">
              <a:lnSpc>
                <a:spcPct val="100000"/>
              </a:lnSpc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altLang="en-US"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  SSE指令简介</a:t>
            </a:r>
            <a:endParaRPr kumimoji="0" lang="zh-CN" altLang="en-US" sz="32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 marL="342900" indent="-342900" algn="l" defTabSz="914400">
              <a:lnSpc>
                <a:spcPct val="100000"/>
              </a:lnSpc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altLang="en-US"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  SSE2及后续版本的指令简介</a:t>
            </a:r>
            <a:endParaRPr kumimoji="0" lang="zh-CN" altLang="en-US" sz="32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 marL="342900" indent="-342900" algn="l" defTabSz="914400">
              <a:lnSpc>
                <a:spcPct val="100000"/>
              </a:lnSpc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altLang="en-US"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  SSE编程示例</a:t>
            </a:r>
            <a:endParaRPr kumimoji="0" lang="zh-CN" altLang="en-US" sz="32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 marL="342900" indent="-342900" algn="l" defTabSz="914400">
              <a:lnSpc>
                <a:spcPct val="100000"/>
              </a:lnSpc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kumimoji="0" lang="zh-CN" altLang="en-US"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</a:rPr>
              <a:t>  用C语言编写SSE应用程序</a:t>
            </a:r>
            <a:endParaRPr kumimoji="0" lang="zh-CN" altLang="en-US" sz="32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565213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SSE2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及后续版本的指令简介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7544" y="1484784"/>
            <a:ext cx="7456497" cy="1930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SSE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之后，出现了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SSE2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SSE3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SSE4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等版本组合和标量双精度浮点指令</a:t>
            </a:r>
            <a:endParaRPr lang="en-US" altLang="zh-CN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64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位和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128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位整数指令</a:t>
            </a:r>
            <a:endParaRPr lang="en-US" altLang="zh-CN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264414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SSE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编程示例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4133" y="1700808"/>
            <a:ext cx="457568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0" dirty="0"/>
              <a:t>#include &lt;</a:t>
            </a:r>
            <a:r>
              <a:rPr lang="en-US" altLang="zh-CN" sz="2400" i="0" dirty="0" err="1"/>
              <a:t>stdio.h</a:t>
            </a:r>
            <a:r>
              <a:rPr lang="en-US" altLang="zh-CN" sz="2400" i="0" dirty="0"/>
              <a:t>&gt;</a:t>
            </a:r>
            <a:endParaRPr lang="en-US" altLang="zh-CN" sz="2400" i="0" dirty="0"/>
          </a:p>
          <a:p>
            <a:r>
              <a:rPr lang="en-US" altLang="zh-CN" sz="2400" i="0" dirty="0"/>
              <a:t>int main(int </a:t>
            </a:r>
            <a:r>
              <a:rPr lang="en-US" altLang="zh-CN" sz="2400" i="0" dirty="0" err="1"/>
              <a:t>argc</a:t>
            </a:r>
            <a:r>
              <a:rPr lang="en-US" altLang="zh-CN" sz="2400" i="0" dirty="0"/>
              <a:t>, char* </a:t>
            </a:r>
            <a:r>
              <a:rPr lang="en-US" altLang="zh-CN" sz="2400" i="0" dirty="0" err="1"/>
              <a:t>argv</a:t>
            </a:r>
            <a:r>
              <a:rPr lang="en-US" altLang="zh-CN" sz="2400" i="0" dirty="0"/>
              <a:t>[])</a:t>
            </a:r>
            <a:endParaRPr lang="en-US" altLang="zh-CN" sz="2400" i="0" dirty="0"/>
          </a:p>
          <a:p>
            <a:r>
              <a:rPr lang="en-US" altLang="zh-CN" sz="2400" i="0" dirty="0"/>
              <a:t>{</a:t>
            </a:r>
            <a:endParaRPr lang="en-US" altLang="zh-CN" sz="2400" i="0" dirty="0"/>
          </a:p>
          <a:p>
            <a:r>
              <a:rPr lang="en-US" altLang="zh-CN" sz="2400" i="0" dirty="0"/>
              <a:t>	float x, y, z;</a:t>
            </a:r>
            <a:endParaRPr lang="en-US" altLang="zh-CN" sz="2400" i="0" dirty="0"/>
          </a:p>
          <a:p>
            <a:r>
              <a:rPr lang="en-US" altLang="zh-CN" sz="2400" i="0" dirty="0"/>
              <a:t>	x = 3.14;</a:t>
            </a:r>
            <a:endParaRPr lang="en-US" altLang="zh-CN" sz="2400" i="0" dirty="0"/>
          </a:p>
          <a:p>
            <a:r>
              <a:rPr lang="en-US" altLang="zh-CN" sz="2400" i="0" dirty="0"/>
              <a:t>	y = 5.701;</a:t>
            </a:r>
            <a:endParaRPr lang="en-US" altLang="zh-CN" sz="2400" i="0" dirty="0"/>
          </a:p>
          <a:p>
            <a:r>
              <a:rPr lang="en-US" altLang="zh-CN" sz="2400" i="0" dirty="0"/>
              <a:t>	z = x + y;</a:t>
            </a:r>
            <a:endParaRPr lang="en-US" altLang="zh-CN" sz="2400" i="0" dirty="0"/>
          </a:p>
          <a:p>
            <a:r>
              <a:rPr lang="en-US" altLang="zh-CN" sz="2400" i="0" dirty="0"/>
              <a:t>	</a:t>
            </a:r>
            <a:r>
              <a:rPr lang="en-US" altLang="zh-CN" sz="2400" i="0" dirty="0" err="1"/>
              <a:t>printf</a:t>
            </a:r>
            <a:r>
              <a:rPr lang="en-US" altLang="zh-CN" sz="2400" i="0" dirty="0"/>
              <a:t>("%f\n", z);</a:t>
            </a:r>
            <a:endParaRPr lang="en-US" altLang="zh-CN" sz="2400" i="0" dirty="0"/>
          </a:p>
          <a:p>
            <a:r>
              <a:rPr lang="en-US" altLang="zh-CN" sz="2400" i="0" dirty="0"/>
              <a:t>	return 0;</a:t>
            </a:r>
            <a:endParaRPr lang="en-US" altLang="zh-CN" sz="2400" i="0" dirty="0"/>
          </a:p>
          <a:p>
            <a:r>
              <a:rPr lang="en-US" altLang="zh-CN" sz="2400" i="0" dirty="0"/>
              <a:t>}</a:t>
            </a:r>
            <a:endParaRPr lang="en-US" altLang="zh-CN" sz="2400" i="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264414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SSE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编程示例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7544" y="1052736"/>
            <a:ext cx="839236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0" dirty="0"/>
              <a:t>        x = 3.14;</a:t>
            </a:r>
            <a:endParaRPr lang="en-US" altLang="zh-CN" sz="2400" i="0" dirty="0"/>
          </a:p>
          <a:p>
            <a:r>
              <a:rPr lang="en-US" altLang="zh-CN" sz="2400" i="0" dirty="0" err="1"/>
              <a:t>movss</a:t>
            </a:r>
            <a:r>
              <a:rPr lang="en-US" altLang="zh-CN" sz="2400" i="0" dirty="0"/>
              <a:t>       xmm0,dword </a:t>
            </a:r>
            <a:r>
              <a:rPr lang="en-US" altLang="zh-CN" sz="2400" i="0" dirty="0" err="1"/>
              <a:t>ptr</a:t>
            </a:r>
            <a:r>
              <a:rPr lang="en-US" altLang="zh-CN" sz="2400" i="0" dirty="0"/>
              <a:t> [__real@4048f5c3 (0E67B34h)]  </a:t>
            </a:r>
            <a:endParaRPr lang="en-US" altLang="zh-CN" sz="2400" i="0" dirty="0"/>
          </a:p>
          <a:p>
            <a:r>
              <a:rPr lang="en-US" altLang="zh-CN" sz="2400" i="0" dirty="0" err="1">
                <a:solidFill>
                  <a:srgbClr val="FF0000"/>
                </a:solidFill>
              </a:rPr>
              <a:t>movss</a:t>
            </a:r>
            <a:r>
              <a:rPr lang="en-US" altLang="zh-CN" sz="2400" i="0" dirty="0">
                <a:solidFill>
                  <a:srgbClr val="FF0000"/>
                </a:solidFill>
              </a:rPr>
              <a:t> </a:t>
            </a:r>
            <a:r>
              <a:rPr lang="en-US" altLang="zh-CN" sz="2400" i="0" dirty="0"/>
              <a:t>      </a:t>
            </a:r>
            <a:r>
              <a:rPr lang="en-US" altLang="zh-CN" sz="2400" i="0" dirty="0" err="1"/>
              <a:t>dword</a:t>
            </a:r>
            <a:r>
              <a:rPr lang="en-US" altLang="zh-CN" sz="2400" i="0" dirty="0"/>
              <a:t> </a:t>
            </a:r>
            <a:r>
              <a:rPr lang="en-US" altLang="zh-CN" sz="2400" i="0" dirty="0" err="1"/>
              <a:t>ptr</a:t>
            </a:r>
            <a:r>
              <a:rPr lang="en-US" altLang="zh-CN" sz="2400" i="0" dirty="0"/>
              <a:t> [x],xmm0   </a:t>
            </a:r>
            <a:r>
              <a:rPr lang="zh-CN" altLang="en-US" sz="2400" i="0" dirty="0">
                <a:solidFill>
                  <a:srgbClr val="FF0000"/>
                </a:solidFill>
              </a:rPr>
              <a:t>标量单精度浮点数传送</a:t>
            </a:r>
            <a:endParaRPr lang="en-US" altLang="zh-CN" sz="2400" i="0" dirty="0">
              <a:solidFill>
                <a:srgbClr val="FF0000"/>
              </a:solidFill>
            </a:endParaRPr>
          </a:p>
          <a:p>
            <a:r>
              <a:rPr lang="en-US" altLang="zh-CN" sz="2400" i="0" dirty="0"/>
              <a:t>……                 </a:t>
            </a:r>
            <a:r>
              <a:rPr lang="en-US" altLang="zh-CN" sz="2400" i="0" dirty="0">
                <a:solidFill>
                  <a:srgbClr val="FF0000"/>
                </a:solidFill>
              </a:rPr>
              <a:t>Scalar Single-precision floating-point</a:t>
            </a:r>
            <a:endParaRPr lang="en-US" altLang="zh-CN" sz="2400" i="0" dirty="0">
              <a:solidFill>
                <a:srgbClr val="FF0000"/>
              </a:solidFill>
            </a:endParaRPr>
          </a:p>
          <a:p>
            <a:r>
              <a:rPr lang="en-US" altLang="zh-CN" sz="2400" i="0" dirty="0"/>
              <a:t>	z = x + y;</a:t>
            </a:r>
            <a:endParaRPr lang="en-US" altLang="zh-CN" sz="2400" i="0" dirty="0"/>
          </a:p>
          <a:p>
            <a:r>
              <a:rPr lang="en-US" altLang="zh-CN" sz="2400" i="0" dirty="0" err="1"/>
              <a:t>movss</a:t>
            </a:r>
            <a:r>
              <a:rPr lang="en-US" altLang="zh-CN" sz="2400" i="0" dirty="0"/>
              <a:t>       xmm0,dword </a:t>
            </a:r>
            <a:r>
              <a:rPr lang="en-US" altLang="zh-CN" sz="2400" i="0" dirty="0" err="1"/>
              <a:t>ptr</a:t>
            </a:r>
            <a:r>
              <a:rPr lang="en-US" altLang="zh-CN" sz="2400" i="0" dirty="0"/>
              <a:t> [x]  </a:t>
            </a:r>
            <a:endParaRPr lang="en-US" altLang="zh-CN" sz="2400" i="0" dirty="0"/>
          </a:p>
          <a:p>
            <a:r>
              <a:rPr lang="en-US" altLang="zh-CN" sz="2400" i="0" dirty="0" err="1">
                <a:solidFill>
                  <a:srgbClr val="FF0000"/>
                </a:solidFill>
              </a:rPr>
              <a:t>addss</a:t>
            </a:r>
            <a:r>
              <a:rPr lang="en-US" altLang="zh-CN" sz="2400" i="0" dirty="0"/>
              <a:t>        xmm0,dword </a:t>
            </a:r>
            <a:r>
              <a:rPr lang="en-US" altLang="zh-CN" sz="2400" i="0" dirty="0" err="1"/>
              <a:t>ptr</a:t>
            </a:r>
            <a:r>
              <a:rPr lang="en-US" altLang="zh-CN" sz="2400" i="0" dirty="0"/>
              <a:t> [y]  </a:t>
            </a:r>
            <a:r>
              <a:rPr lang="zh-CN" altLang="en-US" sz="2400" i="0" dirty="0">
                <a:solidFill>
                  <a:srgbClr val="FF0000"/>
                </a:solidFill>
              </a:rPr>
              <a:t>标量单精度浮点数加法</a:t>
            </a:r>
            <a:endParaRPr lang="en-US" altLang="zh-CN" sz="2400" i="0" dirty="0">
              <a:solidFill>
                <a:srgbClr val="FF0000"/>
              </a:solidFill>
            </a:endParaRPr>
          </a:p>
          <a:p>
            <a:r>
              <a:rPr lang="en-US" altLang="zh-CN" sz="2400" i="0" dirty="0" err="1"/>
              <a:t>movss</a:t>
            </a:r>
            <a:r>
              <a:rPr lang="en-US" altLang="zh-CN" sz="2400" i="0" dirty="0"/>
              <a:t>       </a:t>
            </a:r>
            <a:r>
              <a:rPr lang="en-US" altLang="zh-CN" sz="2400" i="0" dirty="0" err="1"/>
              <a:t>dword</a:t>
            </a:r>
            <a:r>
              <a:rPr lang="en-US" altLang="zh-CN" sz="2400" i="0" dirty="0"/>
              <a:t> </a:t>
            </a:r>
            <a:r>
              <a:rPr lang="en-US" altLang="zh-CN" sz="2400" i="0" dirty="0" err="1"/>
              <a:t>ptr</a:t>
            </a:r>
            <a:r>
              <a:rPr lang="en-US" altLang="zh-CN" sz="2400" i="0" dirty="0"/>
              <a:t> [z],xmm0  </a:t>
            </a:r>
            <a:endParaRPr lang="en-US" altLang="zh-CN" sz="2400" i="0" dirty="0"/>
          </a:p>
          <a:p>
            <a:r>
              <a:rPr lang="en-US" altLang="zh-CN" sz="2400" i="0" dirty="0"/>
              <a:t>	</a:t>
            </a:r>
            <a:r>
              <a:rPr lang="en-US" altLang="zh-CN" sz="2400" i="0" dirty="0" err="1"/>
              <a:t>printf</a:t>
            </a:r>
            <a:r>
              <a:rPr lang="en-US" altLang="zh-CN" sz="2400" i="0" dirty="0"/>
              <a:t>("%f\n", z);</a:t>
            </a:r>
            <a:endParaRPr lang="en-US" altLang="zh-CN" sz="2400" i="0" dirty="0"/>
          </a:p>
          <a:p>
            <a:r>
              <a:rPr lang="en-US" altLang="zh-CN" sz="2400" i="0" dirty="0">
                <a:solidFill>
                  <a:srgbClr val="FF0000"/>
                </a:solidFill>
              </a:rPr>
              <a:t>cvtss2sd</a:t>
            </a:r>
            <a:r>
              <a:rPr lang="en-US" altLang="zh-CN" sz="2400" i="0" dirty="0"/>
              <a:t>    xmm0,dword </a:t>
            </a:r>
            <a:r>
              <a:rPr lang="en-US" altLang="zh-CN" sz="2400" i="0" dirty="0" err="1"/>
              <a:t>ptr</a:t>
            </a:r>
            <a:r>
              <a:rPr lang="en-US" altLang="zh-CN" sz="2400" i="0" dirty="0"/>
              <a:t> [z]  </a:t>
            </a:r>
            <a:r>
              <a:rPr lang="zh-CN" altLang="en-US" sz="2400" i="0" dirty="0">
                <a:solidFill>
                  <a:srgbClr val="FF0000"/>
                </a:solidFill>
              </a:rPr>
              <a:t>数据类型转换</a:t>
            </a:r>
            <a:endParaRPr lang="en-US" altLang="zh-CN" sz="2400" i="0" dirty="0">
              <a:solidFill>
                <a:srgbClr val="FF0000"/>
              </a:solidFill>
            </a:endParaRPr>
          </a:p>
          <a:p>
            <a:r>
              <a:rPr lang="en-US" altLang="zh-CN" sz="2400" i="0" dirty="0"/>
              <a:t>sub           esp,8  </a:t>
            </a:r>
            <a:endParaRPr lang="en-US" altLang="zh-CN" sz="2400" i="0" dirty="0"/>
          </a:p>
          <a:p>
            <a:r>
              <a:rPr lang="en-US" altLang="zh-CN" sz="2400" i="0" dirty="0" err="1"/>
              <a:t>movsd</a:t>
            </a:r>
            <a:r>
              <a:rPr lang="en-US" altLang="zh-CN" sz="2400" i="0" dirty="0"/>
              <a:t>       </a:t>
            </a:r>
            <a:r>
              <a:rPr lang="en-US" altLang="zh-CN" sz="2400" i="0" dirty="0" err="1"/>
              <a:t>mmword</a:t>
            </a:r>
            <a:r>
              <a:rPr lang="en-US" altLang="zh-CN" sz="2400" i="0" dirty="0"/>
              <a:t> </a:t>
            </a:r>
            <a:r>
              <a:rPr lang="en-US" altLang="zh-CN" sz="2400" i="0" dirty="0" err="1"/>
              <a:t>ptr</a:t>
            </a:r>
            <a:r>
              <a:rPr lang="en-US" altLang="zh-CN" sz="2400" i="0" dirty="0"/>
              <a:t> [</a:t>
            </a:r>
            <a:r>
              <a:rPr lang="en-US" altLang="zh-CN" sz="2400" i="0" dirty="0" err="1"/>
              <a:t>esp</a:t>
            </a:r>
            <a:r>
              <a:rPr lang="en-US" altLang="zh-CN" sz="2400" i="0" dirty="0"/>
              <a:t>],xmm0 </a:t>
            </a:r>
            <a:r>
              <a:rPr lang="zh-CN" altLang="en-US" sz="2400" i="0" dirty="0">
                <a:solidFill>
                  <a:srgbClr val="FF0000"/>
                </a:solidFill>
              </a:rPr>
              <a:t>标量双精度浮点数传送</a:t>
            </a:r>
            <a:endParaRPr lang="en-US" altLang="zh-CN" sz="2400" i="0" dirty="0"/>
          </a:p>
          <a:p>
            <a:r>
              <a:rPr lang="en-US" altLang="zh-CN" sz="2400" i="0" dirty="0"/>
              <a:t>push         offset string "%f\n" (0E67B30h)  </a:t>
            </a:r>
            <a:endParaRPr lang="en-US" altLang="zh-CN" sz="2400" i="0" dirty="0"/>
          </a:p>
          <a:p>
            <a:r>
              <a:rPr lang="en-US" altLang="zh-CN" sz="2400" i="0" dirty="0"/>
              <a:t>call           _</a:t>
            </a:r>
            <a:r>
              <a:rPr lang="en-US" altLang="zh-CN" sz="2400" i="0" dirty="0" err="1"/>
              <a:t>printf</a:t>
            </a:r>
            <a:r>
              <a:rPr lang="en-US" altLang="zh-CN" sz="2400" i="0" dirty="0"/>
              <a:t> (0E61046h)  </a:t>
            </a:r>
            <a:endParaRPr lang="en-US" altLang="zh-CN" sz="2400" i="0" dirty="0"/>
          </a:p>
          <a:p>
            <a:r>
              <a:rPr lang="en-US" altLang="zh-CN" sz="2400" i="0" dirty="0"/>
              <a:t>add           esp,0Ch </a:t>
            </a:r>
            <a:endParaRPr lang="en-US" altLang="zh-CN" sz="2400" i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264414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SSE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编程示例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7544" y="1556792"/>
            <a:ext cx="839236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0" dirty="0">
                <a:solidFill>
                  <a:srgbClr val="FF0000"/>
                </a:solidFill>
              </a:rPr>
              <a:t>.XMM    </a:t>
            </a:r>
            <a:r>
              <a:rPr lang="en-US" altLang="zh-CN" sz="2400" i="0" dirty="0"/>
              <a:t>;</a:t>
            </a:r>
            <a:r>
              <a:rPr lang="zh-CN" altLang="en-US" sz="2400" i="0" dirty="0"/>
              <a:t>处理器选择伪指令</a:t>
            </a:r>
            <a:r>
              <a:rPr lang="en-US" altLang="zh-CN" sz="2400" i="0" dirty="0"/>
              <a:t>,</a:t>
            </a:r>
            <a:r>
              <a:rPr lang="zh-CN" altLang="en-US" sz="2400" i="0" dirty="0"/>
              <a:t>支持</a:t>
            </a:r>
            <a:r>
              <a:rPr lang="en-US" altLang="zh-CN" sz="2400" i="0" dirty="0"/>
              <a:t>SSE</a:t>
            </a:r>
            <a:r>
              <a:rPr lang="zh-CN" altLang="en-US" sz="2400" i="0" dirty="0"/>
              <a:t>、</a:t>
            </a:r>
            <a:r>
              <a:rPr lang="en-US" altLang="zh-CN" sz="2400" i="0" dirty="0"/>
              <a:t>SSE2</a:t>
            </a:r>
            <a:r>
              <a:rPr lang="zh-CN" altLang="en-US" sz="2400" i="0" dirty="0"/>
              <a:t>、</a:t>
            </a:r>
            <a:r>
              <a:rPr lang="en-US" altLang="zh-CN" sz="2400" i="0" dirty="0"/>
              <a:t>SSE3</a:t>
            </a:r>
            <a:r>
              <a:rPr lang="zh-CN" altLang="en-US" sz="2400" i="0" dirty="0"/>
              <a:t>指令集</a:t>
            </a:r>
            <a:endParaRPr lang="zh-CN" altLang="en-US" sz="2400" i="0" dirty="0"/>
          </a:p>
          <a:p>
            <a:r>
              <a:rPr lang="en-US" altLang="zh-CN" sz="2400" i="0" dirty="0"/>
              <a:t>.model flat, </a:t>
            </a:r>
            <a:r>
              <a:rPr lang="en-US" altLang="zh-CN" sz="2400" i="0" dirty="0" err="1"/>
              <a:t>stdcall</a:t>
            </a:r>
            <a:endParaRPr lang="en-US" altLang="zh-CN" sz="2400" i="0" dirty="0"/>
          </a:p>
          <a:p>
            <a:r>
              <a:rPr lang="en-US" altLang="zh-CN" sz="2400" i="0" dirty="0"/>
              <a:t>  </a:t>
            </a:r>
            <a:r>
              <a:rPr lang="en-US" altLang="zh-CN" sz="2400" i="0" dirty="0" err="1"/>
              <a:t>ExitProcess</a:t>
            </a:r>
            <a:r>
              <a:rPr lang="en-US" altLang="zh-CN" sz="2400" i="0" dirty="0"/>
              <a:t> proto </a:t>
            </a:r>
            <a:r>
              <a:rPr lang="en-US" altLang="zh-CN" sz="2400" i="0" dirty="0" err="1"/>
              <a:t>stdcall</a:t>
            </a:r>
            <a:r>
              <a:rPr lang="en-US" altLang="zh-CN" sz="2400" i="0" dirty="0"/>
              <a:t> :</a:t>
            </a:r>
            <a:r>
              <a:rPr lang="en-US" altLang="zh-CN" sz="2400" i="0" dirty="0" err="1"/>
              <a:t>dword</a:t>
            </a:r>
            <a:endParaRPr lang="en-US" altLang="zh-CN" sz="2400" i="0" dirty="0"/>
          </a:p>
          <a:p>
            <a:r>
              <a:rPr lang="en-US" altLang="zh-CN" sz="2400" i="0" dirty="0"/>
              <a:t>  </a:t>
            </a:r>
            <a:r>
              <a:rPr lang="en-US" altLang="zh-CN" sz="2400" i="0" dirty="0" err="1"/>
              <a:t>includelib</a:t>
            </a:r>
            <a:r>
              <a:rPr lang="en-US" altLang="zh-CN" sz="2400" i="0" dirty="0"/>
              <a:t>  kernel32.lib</a:t>
            </a:r>
            <a:endParaRPr lang="en-US" altLang="zh-CN" sz="2400" i="0" dirty="0"/>
          </a:p>
          <a:p>
            <a:r>
              <a:rPr lang="en-US" altLang="zh-CN" sz="2400" i="0" dirty="0"/>
              <a:t>  </a:t>
            </a:r>
            <a:r>
              <a:rPr lang="en-US" altLang="zh-CN" sz="2400" i="0" dirty="0" err="1"/>
              <a:t>printf</a:t>
            </a:r>
            <a:r>
              <a:rPr lang="en-US" altLang="zh-CN" sz="2400" i="0" dirty="0"/>
              <a:t>        proto c :</a:t>
            </a:r>
            <a:r>
              <a:rPr lang="en-US" altLang="zh-CN" sz="2400" i="0" dirty="0" err="1"/>
              <a:t>ptr</a:t>
            </a:r>
            <a:r>
              <a:rPr lang="en-US" altLang="zh-CN" sz="2400" i="0" dirty="0"/>
              <a:t> </a:t>
            </a:r>
            <a:r>
              <a:rPr lang="en-US" altLang="zh-CN" sz="2400" i="0" dirty="0" err="1"/>
              <a:t>sbyte</a:t>
            </a:r>
            <a:r>
              <a:rPr lang="en-US" altLang="zh-CN" sz="2400" i="0" dirty="0"/>
              <a:t>, :</a:t>
            </a:r>
            <a:r>
              <a:rPr lang="en-US" altLang="zh-CN" sz="2400" i="0" dirty="0" err="1"/>
              <a:t>vararg</a:t>
            </a:r>
            <a:endParaRPr lang="en-US" altLang="zh-CN" sz="2400" i="0" dirty="0"/>
          </a:p>
          <a:p>
            <a:r>
              <a:rPr lang="en-US" altLang="zh-CN" sz="2400" i="0" dirty="0"/>
              <a:t>  </a:t>
            </a:r>
            <a:r>
              <a:rPr lang="en-US" altLang="zh-CN" sz="2400" i="0" dirty="0" err="1"/>
              <a:t>includelib</a:t>
            </a:r>
            <a:r>
              <a:rPr lang="en-US" altLang="zh-CN" sz="2400" i="0" dirty="0"/>
              <a:t>  libcmt.lib</a:t>
            </a:r>
            <a:endParaRPr lang="en-US" altLang="zh-CN" sz="2400" i="0" dirty="0"/>
          </a:p>
          <a:p>
            <a:r>
              <a:rPr lang="en-US" altLang="zh-CN" sz="2400" i="0" dirty="0"/>
              <a:t>  </a:t>
            </a:r>
            <a:r>
              <a:rPr lang="en-US" altLang="zh-CN" sz="2400" i="0" dirty="0" err="1"/>
              <a:t>includelib</a:t>
            </a:r>
            <a:r>
              <a:rPr lang="en-US" altLang="zh-CN" sz="2400" i="0" dirty="0"/>
              <a:t>  legacy_stdio_definitions.lib</a:t>
            </a:r>
            <a:endParaRPr lang="en-US" altLang="zh-CN" sz="2400" i="0" dirty="0"/>
          </a:p>
          <a:p>
            <a:r>
              <a:rPr lang="en-US" altLang="zh-CN" sz="2400" i="0" dirty="0"/>
              <a:t>.data</a:t>
            </a:r>
            <a:endParaRPr lang="en-US" altLang="zh-CN" sz="2400" i="0" dirty="0"/>
          </a:p>
          <a:p>
            <a:r>
              <a:rPr lang="en-US" altLang="zh-CN" sz="2400" i="0" dirty="0"/>
              <a:t>  </a:t>
            </a:r>
            <a:r>
              <a:rPr lang="en-US" altLang="zh-CN" sz="2400" i="0" dirty="0" err="1"/>
              <a:t>lpFmt</a:t>
            </a:r>
            <a:r>
              <a:rPr lang="en-US" altLang="zh-CN" sz="2400" i="0" dirty="0"/>
              <a:t>       </a:t>
            </a:r>
            <a:r>
              <a:rPr lang="en-US" altLang="zh-CN" sz="2400" i="0" dirty="0" err="1"/>
              <a:t>db</a:t>
            </a:r>
            <a:r>
              <a:rPr lang="en-US" altLang="zh-CN" sz="2400" i="0" dirty="0"/>
              <a:t>  "%f",0ah, 0dh, 0</a:t>
            </a:r>
            <a:endParaRPr lang="en-US" altLang="zh-CN" sz="2400" i="0" dirty="0"/>
          </a:p>
          <a:p>
            <a:r>
              <a:rPr lang="en-US" altLang="zh-CN" sz="2400" i="0" dirty="0"/>
              <a:t>  x             real4  3.14</a:t>
            </a:r>
            <a:endParaRPr lang="en-US" altLang="zh-CN" sz="2400" i="0" dirty="0"/>
          </a:p>
          <a:p>
            <a:r>
              <a:rPr lang="en-US" altLang="zh-CN" sz="2400" i="0" dirty="0"/>
              <a:t>  y             real4  5.701</a:t>
            </a:r>
            <a:endParaRPr lang="en-US" altLang="zh-CN" sz="2400" i="0" dirty="0"/>
          </a:p>
          <a:p>
            <a:r>
              <a:rPr lang="en-US" altLang="zh-CN" sz="2400" i="0" dirty="0"/>
              <a:t>  z             real4  0.0</a:t>
            </a:r>
            <a:endParaRPr lang="en-US" altLang="zh-CN" sz="2400" i="0" dirty="0"/>
          </a:p>
          <a:p>
            <a:r>
              <a:rPr lang="en-US" altLang="zh-CN" sz="2400" i="0" dirty="0"/>
              <a:t>.stack  200</a:t>
            </a:r>
            <a:endParaRPr lang="en-US" altLang="zh-CN" sz="2400" i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264414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SSE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编程示例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8059" y="1631697"/>
            <a:ext cx="568863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0" dirty="0"/>
              <a:t>.code</a:t>
            </a:r>
            <a:endParaRPr lang="en-US" altLang="zh-CN" sz="2400" i="0" dirty="0"/>
          </a:p>
          <a:p>
            <a:r>
              <a:rPr lang="en-US" altLang="zh-CN" sz="2400" i="0" dirty="0"/>
              <a:t> main  proc  c </a:t>
            </a:r>
            <a:endParaRPr lang="en-US" altLang="zh-CN" sz="2400" i="0" dirty="0"/>
          </a:p>
          <a:p>
            <a:r>
              <a:rPr lang="en-US" altLang="zh-CN" sz="2400" i="0" dirty="0"/>
              <a:t>   </a:t>
            </a:r>
            <a:r>
              <a:rPr lang="en-US" altLang="zh-CN" sz="2400" i="0" dirty="0" err="1"/>
              <a:t>movss</a:t>
            </a:r>
            <a:r>
              <a:rPr lang="en-US" altLang="zh-CN" sz="2400" i="0" dirty="0"/>
              <a:t>     xmm0, z</a:t>
            </a:r>
            <a:endParaRPr lang="en-US" altLang="zh-CN" sz="2400" i="0" dirty="0"/>
          </a:p>
          <a:p>
            <a:r>
              <a:rPr lang="en-US" altLang="zh-CN" sz="2400" i="0" dirty="0"/>
              <a:t>   </a:t>
            </a:r>
            <a:r>
              <a:rPr lang="en-US" altLang="zh-CN" sz="2400" i="0" dirty="0" err="1"/>
              <a:t>addss</a:t>
            </a:r>
            <a:r>
              <a:rPr lang="en-US" altLang="zh-CN" sz="2400" i="0" dirty="0"/>
              <a:t>     xmm0, y</a:t>
            </a:r>
            <a:endParaRPr lang="en-US" altLang="zh-CN" sz="2400" i="0" dirty="0"/>
          </a:p>
          <a:p>
            <a:r>
              <a:rPr lang="en-US" altLang="zh-CN" sz="2400" i="0" dirty="0"/>
              <a:t>   </a:t>
            </a:r>
            <a:r>
              <a:rPr lang="en-US" altLang="zh-CN" sz="2400" i="0" dirty="0" err="1"/>
              <a:t>movss</a:t>
            </a:r>
            <a:r>
              <a:rPr lang="en-US" altLang="zh-CN" sz="2400" i="0" dirty="0"/>
              <a:t>     z,  xmm0</a:t>
            </a:r>
            <a:endParaRPr lang="en-US" altLang="zh-CN" sz="2400" i="0" dirty="0"/>
          </a:p>
          <a:p>
            <a:r>
              <a:rPr lang="en-US" altLang="zh-CN" sz="2400" i="0" dirty="0"/>
              <a:t>   cvtss2sd  xmm0, z  </a:t>
            </a:r>
            <a:endParaRPr lang="en-US" altLang="zh-CN" sz="2400" i="0" dirty="0"/>
          </a:p>
          <a:p>
            <a:r>
              <a:rPr lang="en-US" altLang="zh-CN" sz="2400" i="0" dirty="0"/>
              <a:t>   sub         </a:t>
            </a:r>
            <a:r>
              <a:rPr lang="en-US" altLang="zh-CN" sz="2400" i="0" dirty="0" err="1"/>
              <a:t>esp</a:t>
            </a:r>
            <a:r>
              <a:rPr lang="en-US" altLang="zh-CN" sz="2400" i="0" dirty="0"/>
              <a:t>,  8</a:t>
            </a:r>
            <a:endParaRPr lang="en-US" altLang="zh-CN" sz="2400" i="0" dirty="0"/>
          </a:p>
          <a:p>
            <a:r>
              <a:rPr lang="en-US" altLang="zh-CN" sz="2400" i="0" dirty="0"/>
              <a:t>   </a:t>
            </a:r>
            <a:r>
              <a:rPr lang="en-US" altLang="zh-CN" sz="2400" i="0" dirty="0" err="1"/>
              <a:t>movsd</a:t>
            </a:r>
            <a:r>
              <a:rPr lang="en-US" altLang="zh-CN" sz="2400" i="0" dirty="0"/>
              <a:t>     </a:t>
            </a:r>
            <a:r>
              <a:rPr lang="en-US" altLang="zh-CN" sz="2400" i="0" dirty="0" err="1"/>
              <a:t>mmword</a:t>
            </a:r>
            <a:r>
              <a:rPr lang="en-US" altLang="zh-CN" sz="2400" i="0" dirty="0"/>
              <a:t> </a:t>
            </a:r>
            <a:r>
              <a:rPr lang="en-US" altLang="zh-CN" sz="2400" i="0" dirty="0" err="1"/>
              <a:t>ptr</a:t>
            </a:r>
            <a:r>
              <a:rPr lang="en-US" altLang="zh-CN" sz="2400" i="0" dirty="0"/>
              <a:t> [</a:t>
            </a:r>
            <a:r>
              <a:rPr lang="en-US" altLang="zh-CN" sz="2400" i="0" dirty="0" err="1"/>
              <a:t>esp</a:t>
            </a:r>
            <a:r>
              <a:rPr lang="en-US" altLang="zh-CN" sz="2400" i="0" dirty="0"/>
              <a:t>], xmm0</a:t>
            </a:r>
            <a:endParaRPr lang="en-US" altLang="zh-CN" sz="2400" i="0" dirty="0"/>
          </a:p>
          <a:p>
            <a:r>
              <a:rPr lang="en-US" altLang="zh-CN" sz="2400" i="0" dirty="0"/>
              <a:t>   invoke     </a:t>
            </a:r>
            <a:r>
              <a:rPr lang="en-US" altLang="zh-CN" sz="2400" i="0" dirty="0" err="1"/>
              <a:t>printf</a:t>
            </a:r>
            <a:r>
              <a:rPr lang="en-US" altLang="zh-CN" sz="2400" i="0" dirty="0"/>
              <a:t>, offset </a:t>
            </a:r>
            <a:r>
              <a:rPr lang="en-US" altLang="zh-CN" sz="2400" i="0" dirty="0" err="1"/>
              <a:t>lpFmt</a:t>
            </a:r>
            <a:endParaRPr lang="en-US" altLang="zh-CN" sz="2400" i="0" dirty="0"/>
          </a:p>
          <a:p>
            <a:r>
              <a:rPr lang="en-US" altLang="zh-CN" sz="2400" i="0" dirty="0"/>
              <a:t>   add         </a:t>
            </a:r>
            <a:r>
              <a:rPr lang="en-US" altLang="zh-CN" sz="2400" i="0" dirty="0" err="1"/>
              <a:t>esp</a:t>
            </a:r>
            <a:r>
              <a:rPr lang="en-US" altLang="zh-CN" sz="2400" i="0" dirty="0"/>
              <a:t>,  8</a:t>
            </a:r>
            <a:endParaRPr lang="en-US" altLang="zh-CN" sz="2400" i="0" dirty="0"/>
          </a:p>
          <a:p>
            <a:r>
              <a:rPr lang="en-US" altLang="zh-CN" sz="2400" i="0" dirty="0"/>
              <a:t>   invoke     </a:t>
            </a:r>
            <a:r>
              <a:rPr lang="en-US" altLang="zh-CN" sz="2400" i="0" dirty="0" err="1"/>
              <a:t>ExitProcess</a:t>
            </a:r>
            <a:r>
              <a:rPr lang="en-US" altLang="zh-CN" sz="2400" i="0" dirty="0"/>
              <a:t>, 0</a:t>
            </a:r>
            <a:endParaRPr lang="en-US" altLang="zh-CN" sz="2400" i="0" dirty="0"/>
          </a:p>
          <a:p>
            <a:r>
              <a:rPr lang="en-US" altLang="zh-CN" sz="2400" i="0" dirty="0"/>
              <a:t>main  </a:t>
            </a:r>
            <a:r>
              <a:rPr lang="en-US" altLang="zh-CN" sz="2400" i="0" dirty="0" err="1"/>
              <a:t>endp</a:t>
            </a:r>
            <a:endParaRPr lang="en-US" altLang="zh-CN" sz="2400" i="0" dirty="0"/>
          </a:p>
          <a:p>
            <a:r>
              <a:rPr lang="en-US" altLang="zh-CN" sz="2400" i="0" dirty="0"/>
              <a:t>end</a:t>
            </a:r>
            <a:endParaRPr lang="en-US" altLang="zh-CN" sz="2400" i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264414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SSE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编程示例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8058" y="1631696"/>
            <a:ext cx="7596349" cy="4195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i="0" dirty="0"/>
              <a:t>若将 </a:t>
            </a:r>
            <a:r>
              <a:rPr lang="en-US" altLang="zh-CN" sz="2400" i="0" dirty="0"/>
              <a:t>z</a:t>
            </a:r>
            <a:r>
              <a:rPr lang="zh-CN" altLang="en-US" sz="2400" i="0" dirty="0"/>
              <a:t>的定义改为  </a:t>
            </a:r>
            <a:r>
              <a:rPr lang="en-US" altLang="zh-CN" sz="2400" i="0" dirty="0"/>
              <a:t>z  real8  0.0</a:t>
            </a:r>
            <a:r>
              <a:rPr lang="zh-CN" altLang="en-US" sz="2400" i="0" dirty="0"/>
              <a:t>，</a:t>
            </a:r>
            <a:endParaRPr lang="en-US" altLang="zh-CN" sz="2400" i="0" dirty="0"/>
          </a:p>
          <a:p>
            <a:pPr>
              <a:lnSpc>
                <a:spcPct val="125000"/>
              </a:lnSpc>
            </a:pPr>
            <a:r>
              <a:rPr lang="zh-CN" altLang="en-US" sz="2400" i="0" dirty="0"/>
              <a:t>程序中的片段可简化：</a:t>
            </a:r>
            <a:endParaRPr lang="zh-CN" altLang="en-US" sz="2400" i="0" dirty="0"/>
          </a:p>
          <a:p>
            <a:pPr>
              <a:lnSpc>
                <a:spcPct val="125000"/>
              </a:lnSpc>
            </a:pPr>
            <a:r>
              <a:rPr lang="zh-CN" altLang="en-US" sz="2400" i="0" dirty="0"/>
              <a:t>   </a:t>
            </a:r>
            <a:r>
              <a:rPr lang="en-US" altLang="zh-CN" sz="2400" i="0" dirty="0" err="1"/>
              <a:t>movss</a:t>
            </a:r>
            <a:r>
              <a:rPr lang="en-US" altLang="zh-CN" sz="2400" i="0" dirty="0"/>
              <a:t>     xmm0, x</a:t>
            </a:r>
            <a:endParaRPr lang="en-US" altLang="zh-CN" sz="2400" i="0" dirty="0"/>
          </a:p>
          <a:p>
            <a:pPr>
              <a:lnSpc>
                <a:spcPct val="125000"/>
              </a:lnSpc>
            </a:pPr>
            <a:r>
              <a:rPr lang="en-US" altLang="zh-CN" sz="2400" i="0" dirty="0"/>
              <a:t>   </a:t>
            </a:r>
            <a:r>
              <a:rPr lang="en-US" altLang="zh-CN" sz="2400" i="0" dirty="0" err="1"/>
              <a:t>addss</a:t>
            </a:r>
            <a:r>
              <a:rPr lang="en-US" altLang="zh-CN" sz="2400" i="0" dirty="0"/>
              <a:t>      xmm0, y</a:t>
            </a:r>
            <a:endParaRPr lang="en-US" altLang="zh-CN" sz="2400" i="0" dirty="0"/>
          </a:p>
          <a:p>
            <a:pPr>
              <a:lnSpc>
                <a:spcPct val="125000"/>
              </a:lnSpc>
            </a:pPr>
            <a:r>
              <a:rPr lang="en-US" altLang="zh-CN" sz="2400" i="0" dirty="0"/>
              <a:t>   cvtss2sd  xmm0,xmm0</a:t>
            </a:r>
            <a:endParaRPr lang="en-US" altLang="zh-CN" sz="2400" i="0" dirty="0"/>
          </a:p>
          <a:p>
            <a:pPr>
              <a:lnSpc>
                <a:spcPct val="125000"/>
              </a:lnSpc>
            </a:pPr>
            <a:r>
              <a:rPr lang="en-US" altLang="zh-CN" sz="2400" i="0" dirty="0"/>
              <a:t>   </a:t>
            </a:r>
            <a:r>
              <a:rPr lang="en-US" altLang="zh-CN" sz="2400" i="0" dirty="0" err="1"/>
              <a:t>movsd</a:t>
            </a:r>
            <a:r>
              <a:rPr lang="en-US" altLang="zh-CN" sz="2400" i="0" dirty="0"/>
              <a:t>     z, xmm0</a:t>
            </a:r>
            <a:endParaRPr lang="en-US" altLang="zh-CN" sz="2400" i="0" dirty="0"/>
          </a:p>
          <a:p>
            <a:pPr>
              <a:lnSpc>
                <a:spcPct val="125000"/>
              </a:lnSpc>
            </a:pPr>
            <a:r>
              <a:rPr lang="en-US" altLang="zh-CN" sz="2400" i="0" dirty="0"/>
              <a:t>   invoke     </a:t>
            </a:r>
            <a:r>
              <a:rPr lang="en-US" altLang="zh-CN" sz="2400" i="0" dirty="0" err="1"/>
              <a:t>printf</a:t>
            </a:r>
            <a:r>
              <a:rPr lang="en-US" altLang="zh-CN" sz="2400" i="0" dirty="0"/>
              <a:t>, offset </a:t>
            </a:r>
            <a:r>
              <a:rPr lang="en-US" altLang="zh-CN" sz="2400" i="0" dirty="0" err="1"/>
              <a:t>lpFmt</a:t>
            </a:r>
            <a:r>
              <a:rPr lang="en-US" altLang="zh-CN" sz="2400" i="0" dirty="0"/>
              <a:t>,  z </a:t>
            </a:r>
            <a:endParaRPr lang="en-US" altLang="zh-CN" sz="2400" i="0" dirty="0"/>
          </a:p>
          <a:p>
            <a:pPr>
              <a:lnSpc>
                <a:spcPct val="125000"/>
              </a:lnSpc>
            </a:pPr>
            <a:endParaRPr lang="en-US" altLang="zh-CN" sz="2400" i="0" dirty="0"/>
          </a:p>
          <a:p>
            <a:pPr>
              <a:lnSpc>
                <a:spcPct val="125000"/>
              </a:lnSpc>
            </a:pPr>
            <a:r>
              <a:rPr lang="en-US" altLang="zh-CN" sz="2400" i="0" dirty="0" err="1"/>
              <a:t>printf</a:t>
            </a:r>
            <a:r>
              <a:rPr lang="en-US" altLang="zh-CN" sz="2400" i="0" dirty="0"/>
              <a:t> </a:t>
            </a:r>
            <a:r>
              <a:rPr lang="zh-CN" altLang="en-US" sz="2400" i="0" dirty="0"/>
              <a:t>显示浮点数时，要求一个双精度浮点数</a:t>
            </a:r>
            <a:endParaRPr lang="en-US" altLang="zh-CN" sz="2400" i="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523430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语言编写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SSE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应用程序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7544" y="1628800"/>
            <a:ext cx="7596349" cy="2808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i="0" dirty="0"/>
              <a:t>#include &lt;</a:t>
            </a:r>
            <a:r>
              <a:rPr lang="en-US" altLang="zh-CN" sz="2400" i="0" dirty="0" err="1"/>
              <a:t>stdio.h</a:t>
            </a:r>
            <a:r>
              <a:rPr lang="en-US" altLang="zh-CN" sz="2400" i="0" dirty="0"/>
              <a:t>&gt;</a:t>
            </a:r>
            <a:endParaRPr lang="en-US" altLang="zh-CN" sz="2400" i="0" dirty="0"/>
          </a:p>
          <a:p>
            <a:pPr>
              <a:lnSpc>
                <a:spcPct val="125000"/>
              </a:lnSpc>
            </a:pPr>
            <a:r>
              <a:rPr lang="en-US" altLang="zh-CN" sz="2400" i="0" dirty="0"/>
              <a:t>#include &lt;</a:t>
            </a:r>
            <a:r>
              <a:rPr lang="en-US" altLang="zh-CN" sz="2400" i="0" dirty="0" err="1"/>
              <a:t>time.h</a:t>
            </a:r>
            <a:r>
              <a:rPr lang="en-US" altLang="zh-CN" sz="2400" i="0" dirty="0"/>
              <a:t>&gt;</a:t>
            </a:r>
            <a:endParaRPr lang="en-US" altLang="zh-CN" sz="2400" i="0" dirty="0"/>
          </a:p>
          <a:p>
            <a:pPr>
              <a:lnSpc>
                <a:spcPct val="125000"/>
              </a:lnSpc>
            </a:pPr>
            <a:r>
              <a:rPr lang="en-US" altLang="zh-CN" sz="2400" i="0" dirty="0"/>
              <a:t>#include &lt;</a:t>
            </a:r>
            <a:r>
              <a:rPr lang="en-US" altLang="zh-CN" sz="2400" i="0" dirty="0" err="1"/>
              <a:t>stdlib.h</a:t>
            </a:r>
            <a:r>
              <a:rPr lang="en-US" altLang="zh-CN" sz="2400" i="0" dirty="0"/>
              <a:t>&gt;</a:t>
            </a:r>
            <a:endParaRPr lang="en-US" altLang="zh-CN" sz="2400" i="0" dirty="0"/>
          </a:p>
          <a:p>
            <a:pPr>
              <a:lnSpc>
                <a:spcPct val="125000"/>
              </a:lnSpc>
            </a:pPr>
            <a:r>
              <a:rPr lang="en-US" altLang="zh-CN" sz="2400" i="0" dirty="0"/>
              <a:t>#include &lt;</a:t>
            </a:r>
            <a:r>
              <a:rPr lang="en-US" altLang="zh-CN" sz="2400" i="0" dirty="0" err="1"/>
              <a:t>conio.h</a:t>
            </a:r>
            <a:r>
              <a:rPr lang="en-US" altLang="zh-CN" sz="2400" i="0" dirty="0"/>
              <a:t>&gt;</a:t>
            </a:r>
            <a:endParaRPr lang="en-US" altLang="zh-CN" sz="2400" i="0" dirty="0"/>
          </a:p>
          <a:p>
            <a:pPr>
              <a:lnSpc>
                <a:spcPct val="125000"/>
              </a:lnSpc>
            </a:pPr>
            <a:r>
              <a:rPr lang="en-US" altLang="zh-CN" sz="2400" i="0" dirty="0"/>
              <a:t>#include </a:t>
            </a:r>
            <a:r>
              <a:rPr lang="en-US" altLang="zh-CN" sz="2400" i="0" dirty="0">
                <a:solidFill>
                  <a:srgbClr val="FF0000"/>
                </a:solidFill>
              </a:rPr>
              <a:t>&lt;</a:t>
            </a:r>
            <a:r>
              <a:rPr lang="en-US" altLang="zh-CN" sz="2400" i="0" dirty="0" err="1">
                <a:solidFill>
                  <a:srgbClr val="FF0000"/>
                </a:solidFill>
              </a:rPr>
              <a:t>emmintrin.h</a:t>
            </a:r>
            <a:r>
              <a:rPr lang="en-US" altLang="zh-CN" sz="2400" i="0" dirty="0">
                <a:solidFill>
                  <a:srgbClr val="FF0000"/>
                </a:solidFill>
              </a:rPr>
              <a:t>&gt;</a:t>
            </a:r>
            <a:endParaRPr lang="en-US" altLang="zh-CN" sz="2400" i="0" dirty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400" i="0" dirty="0"/>
              <a:t>#define LEN 100000 // </a:t>
            </a:r>
            <a:r>
              <a:rPr lang="zh-CN" altLang="en-US" sz="2400" i="0" dirty="0"/>
              <a:t>数组大小</a:t>
            </a:r>
            <a:endParaRPr lang="zh-CN" altLang="en-US" sz="2400" i="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523430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语言编写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SSE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应用程序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7544" y="1556792"/>
            <a:ext cx="7920880" cy="4681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400" i="0" dirty="0"/>
              <a:t>int main() {</a:t>
            </a:r>
            <a:endParaRPr lang="en-US" altLang="zh-CN" sz="2400" i="0" dirty="0"/>
          </a:p>
          <a:p>
            <a:pPr>
              <a:lnSpc>
                <a:spcPct val="114000"/>
              </a:lnSpc>
            </a:pPr>
            <a:r>
              <a:rPr lang="en-US" altLang="zh-CN" sz="2400" i="0" dirty="0"/>
              <a:t>    </a:t>
            </a:r>
            <a:r>
              <a:rPr lang="en-US" altLang="zh-CN" sz="2400" i="0" dirty="0" err="1"/>
              <a:t>clock_t</a:t>
            </a:r>
            <a:r>
              <a:rPr lang="en-US" altLang="zh-CN" sz="2400" i="0" dirty="0"/>
              <a:t> </a:t>
            </a:r>
            <a:r>
              <a:rPr lang="en-US" altLang="zh-CN" sz="2400" i="0" dirty="0" err="1"/>
              <a:t>stTime</a:t>
            </a:r>
            <a:r>
              <a:rPr lang="en-US" altLang="zh-CN" sz="2400" i="0" dirty="0"/>
              <a:t>, </a:t>
            </a:r>
            <a:r>
              <a:rPr lang="en-US" altLang="zh-CN" sz="2400" i="0" dirty="0" err="1"/>
              <a:t>edTime</a:t>
            </a:r>
            <a:r>
              <a:rPr lang="en-US" altLang="zh-CN" sz="2400" i="0" dirty="0"/>
              <a:t>;</a:t>
            </a:r>
            <a:endParaRPr lang="en-US" altLang="zh-CN" sz="2400" i="0" dirty="0"/>
          </a:p>
          <a:p>
            <a:pPr>
              <a:lnSpc>
                <a:spcPct val="114000"/>
              </a:lnSpc>
            </a:pPr>
            <a:r>
              <a:rPr lang="en-US" altLang="zh-CN" sz="2400" i="0" dirty="0"/>
              <a:t>    int   </a:t>
            </a:r>
            <a:r>
              <a:rPr lang="en-US" altLang="zh-CN" sz="2400" i="0" dirty="0" err="1"/>
              <a:t>i</a:t>
            </a:r>
            <a:r>
              <a:rPr lang="en-US" altLang="zh-CN" sz="2400" i="0" dirty="0"/>
              <a:t>, j;</a:t>
            </a:r>
            <a:endParaRPr lang="en-US" altLang="zh-CN" sz="2400" i="0" dirty="0"/>
          </a:p>
          <a:p>
            <a:pPr>
              <a:lnSpc>
                <a:spcPct val="114000"/>
              </a:lnSpc>
            </a:pPr>
            <a:r>
              <a:rPr lang="en-US" altLang="zh-CN" sz="2400" i="0" dirty="0"/>
              <a:t>    _</a:t>
            </a:r>
            <a:r>
              <a:rPr lang="en-US" altLang="zh-CN" sz="2400" i="0" dirty="0" err="1"/>
              <a:t>declspec</a:t>
            </a:r>
            <a:r>
              <a:rPr lang="en-US" altLang="zh-CN" sz="2400" i="0" dirty="0"/>
              <a:t>(align(16)) unsigned short  a[LEN], b[LEN];</a:t>
            </a:r>
            <a:endParaRPr lang="en-US" altLang="zh-CN" sz="2400" i="0" dirty="0"/>
          </a:p>
          <a:p>
            <a:pPr>
              <a:lnSpc>
                <a:spcPct val="114000"/>
              </a:lnSpc>
            </a:pPr>
            <a:r>
              <a:rPr lang="en-US" altLang="zh-CN" sz="2400" i="0" dirty="0"/>
              <a:t>    _</a:t>
            </a:r>
            <a:r>
              <a:rPr lang="en-US" altLang="zh-CN" sz="2400" i="0" dirty="0" err="1"/>
              <a:t>declspec</a:t>
            </a:r>
            <a:r>
              <a:rPr lang="en-US" altLang="zh-CN" sz="2400" i="0" dirty="0"/>
              <a:t>(align(16)) unsigned short  c[LEN];</a:t>
            </a:r>
            <a:endParaRPr lang="en-US" altLang="zh-CN" sz="2400" i="0" dirty="0"/>
          </a:p>
          <a:p>
            <a:pPr>
              <a:lnSpc>
                <a:spcPct val="114000"/>
              </a:lnSpc>
            </a:pPr>
            <a:r>
              <a:rPr lang="en-US" altLang="zh-CN" sz="2400" i="0" dirty="0"/>
              <a:t>    __m128i  *pa, *pb, *pc;</a:t>
            </a:r>
            <a:endParaRPr lang="en-US" altLang="zh-CN" sz="2400" i="0" dirty="0"/>
          </a:p>
          <a:p>
            <a:pPr>
              <a:lnSpc>
                <a:spcPct val="114000"/>
              </a:lnSpc>
            </a:pPr>
            <a:r>
              <a:rPr lang="en-US" altLang="zh-CN" sz="2400" i="0" dirty="0"/>
              <a:t>    int LEN8;</a:t>
            </a:r>
            <a:endParaRPr lang="en-US" altLang="zh-CN" sz="2400" i="0" dirty="0"/>
          </a:p>
          <a:p>
            <a:pPr>
              <a:lnSpc>
                <a:spcPct val="114000"/>
              </a:lnSpc>
            </a:pPr>
            <a:r>
              <a:rPr lang="en-US" altLang="zh-CN" sz="2400" i="0" dirty="0"/>
              <a:t>    </a:t>
            </a:r>
            <a:r>
              <a:rPr lang="en-US" altLang="zh-CN" sz="2400" i="0" dirty="0" err="1"/>
              <a:t>srand</a:t>
            </a:r>
            <a:r>
              <a:rPr lang="en-US" altLang="zh-CN" sz="2400" i="0" dirty="0"/>
              <a:t>(time(NULL));</a:t>
            </a:r>
            <a:endParaRPr lang="en-US" altLang="zh-CN" sz="2400" i="0" dirty="0"/>
          </a:p>
          <a:p>
            <a:pPr>
              <a:lnSpc>
                <a:spcPct val="114000"/>
              </a:lnSpc>
            </a:pPr>
            <a:r>
              <a:rPr lang="en-US" altLang="zh-CN" sz="2400" i="0" dirty="0"/>
              <a:t>    for (</a:t>
            </a:r>
            <a:r>
              <a:rPr lang="en-US" altLang="zh-CN" sz="2400" i="0" dirty="0" err="1"/>
              <a:t>i</a:t>
            </a:r>
            <a:r>
              <a:rPr lang="en-US" altLang="zh-CN" sz="2400" i="0" dirty="0"/>
              <a:t> = 0; </a:t>
            </a:r>
            <a:r>
              <a:rPr lang="en-US" altLang="zh-CN" sz="2400" i="0" dirty="0" err="1"/>
              <a:t>i</a:t>
            </a:r>
            <a:r>
              <a:rPr lang="en-US" altLang="zh-CN" sz="2400" i="0" dirty="0"/>
              <a:t> &lt; LEN; </a:t>
            </a:r>
            <a:r>
              <a:rPr lang="en-US" altLang="zh-CN" sz="2400" i="0" dirty="0" err="1"/>
              <a:t>i</a:t>
            </a:r>
            <a:r>
              <a:rPr lang="en-US" altLang="zh-CN" sz="2400" i="0" dirty="0"/>
              <a:t>++) {</a:t>
            </a:r>
            <a:endParaRPr lang="en-US" altLang="zh-CN" sz="2400" i="0" dirty="0"/>
          </a:p>
          <a:p>
            <a:pPr>
              <a:lnSpc>
                <a:spcPct val="114000"/>
              </a:lnSpc>
            </a:pPr>
            <a:r>
              <a:rPr lang="en-US" altLang="zh-CN" sz="2400" i="0" dirty="0"/>
              <a:t>	a[</a:t>
            </a:r>
            <a:r>
              <a:rPr lang="en-US" altLang="zh-CN" sz="2400" i="0" dirty="0" err="1"/>
              <a:t>i</a:t>
            </a:r>
            <a:r>
              <a:rPr lang="en-US" altLang="zh-CN" sz="2400" i="0" dirty="0"/>
              <a:t>] = rand();   b[</a:t>
            </a:r>
            <a:r>
              <a:rPr lang="en-US" altLang="zh-CN" sz="2400" i="0" dirty="0" err="1"/>
              <a:t>i</a:t>
            </a:r>
            <a:r>
              <a:rPr lang="en-US" altLang="zh-CN" sz="2400" i="0" dirty="0"/>
              <a:t>] = rand();</a:t>
            </a:r>
            <a:endParaRPr lang="en-US" altLang="zh-CN" sz="2400" i="0" dirty="0"/>
          </a:p>
          <a:p>
            <a:pPr>
              <a:lnSpc>
                <a:spcPct val="114000"/>
              </a:lnSpc>
            </a:pPr>
            <a:r>
              <a:rPr lang="en-US" altLang="zh-CN" sz="2400" i="0" dirty="0"/>
              <a:t>    }</a:t>
            </a:r>
            <a:endParaRPr lang="en-US" altLang="zh-CN" sz="2400" i="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523430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语言编写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SSE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应用程序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552" y="1181065"/>
            <a:ext cx="748883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0" dirty="0"/>
              <a:t>    </a:t>
            </a:r>
            <a:r>
              <a:rPr lang="en-US" altLang="zh-CN" sz="2400" i="0" dirty="0" err="1"/>
              <a:t>stTime</a:t>
            </a:r>
            <a:r>
              <a:rPr lang="en-US" altLang="zh-CN" sz="2400" i="0" dirty="0"/>
              <a:t> = clock();</a:t>
            </a:r>
            <a:endParaRPr lang="en-US" altLang="zh-CN" sz="2400" i="0" dirty="0"/>
          </a:p>
          <a:p>
            <a:r>
              <a:rPr lang="en-US" altLang="zh-CN" sz="2400" i="0" dirty="0"/>
              <a:t>    for (j = 0; j &lt; 1000; </a:t>
            </a:r>
            <a:r>
              <a:rPr lang="en-US" altLang="zh-CN" sz="2400" i="0" dirty="0" err="1"/>
              <a:t>j++</a:t>
            </a:r>
            <a:r>
              <a:rPr lang="en-US" altLang="zh-CN" sz="2400" i="0" dirty="0"/>
              <a:t>) {</a:t>
            </a:r>
            <a:endParaRPr lang="en-US" altLang="zh-CN" sz="2400" i="0" dirty="0"/>
          </a:p>
          <a:p>
            <a:r>
              <a:rPr lang="en-US" altLang="zh-CN" sz="2400" i="0" dirty="0"/>
              <a:t> 	pa = (__m128i *)a;     pb = (__m128i *)b;</a:t>
            </a:r>
            <a:endParaRPr lang="en-US" altLang="zh-CN" sz="2400" i="0" dirty="0"/>
          </a:p>
          <a:p>
            <a:r>
              <a:rPr lang="en-US" altLang="zh-CN" sz="2400" i="0" dirty="0"/>
              <a:t>	pc = (__m128i *)c;</a:t>
            </a:r>
            <a:endParaRPr lang="en-US" altLang="zh-CN" sz="2400" i="0" dirty="0"/>
          </a:p>
          <a:p>
            <a:r>
              <a:rPr lang="en-US" altLang="zh-CN" sz="2400" i="0" dirty="0"/>
              <a:t>	LEN8 = LEN / 8;</a:t>
            </a:r>
            <a:endParaRPr lang="en-US" altLang="zh-CN" sz="2400" i="0" dirty="0"/>
          </a:p>
          <a:p>
            <a:r>
              <a:rPr lang="en-US" altLang="zh-CN" sz="2400" i="0" dirty="0"/>
              <a:t>	for (</a:t>
            </a:r>
            <a:r>
              <a:rPr lang="en-US" altLang="zh-CN" sz="2400" i="0" dirty="0" err="1"/>
              <a:t>i</a:t>
            </a:r>
            <a:r>
              <a:rPr lang="en-US" altLang="zh-CN" sz="2400" i="0" dirty="0"/>
              <a:t> = 0; </a:t>
            </a:r>
            <a:r>
              <a:rPr lang="en-US" altLang="zh-CN" sz="2400" i="0" dirty="0" err="1"/>
              <a:t>i</a:t>
            </a:r>
            <a:r>
              <a:rPr lang="en-US" altLang="zh-CN" sz="2400" i="0" dirty="0"/>
              <a:t> &lt; LEN8; </a:t>
            </a:r>
            <a:r>
              <a:rPr lang="en-US" altLang="zh-CN" sz="2400" i="0" dirty="0" err="1"/>
              <a:t>i</a:t>
            </a:r>
            <a:r>
              <a:rPr lang="en-US" altLang="zh-CN" sz="2400" i="0" dirty="0"/>
              <a:t>++) {</a:t>
            </a:r>
            <a:endParaRPr lang="en-US" altLang="zh-CN" sz="2400" i="0" dirty="0"/>
          </a:p>
          <a:p>
            <a:r>
              <a:rPr lang="en-US" altLang="zh-CN" sz="2400" i="0" dirty="0"/>
              <a:t>             *pc = _mm_adds_epu16 (*pa, *pb);</a:t>
            </a:r>
            <a:endParaRPr lang="en-US" altLang="zh-CN" sz="2400" i="0" dirty="0"/>
          </a:p>
          <a:p>
            <a:r>
              <a:rPr lang="en-US" altLang="zh-CN" sz="2400" i="0" dirty="0"/>
              <a:t>	    pa += 1; 	pb += 1;  pc += 1;</a:t>
            </a:r>
            <a:endParaRPr lang="en-US" altLang="zh-CN" sz="2400" i="0" dirty="0"/>
          </a:p>
          <a:p>
            <a:r>
              <a:rPr lang="en-US" altLang="zh-CN" sz="2400" i="0" dirty="0"/>
              <a:t>	}</a:t>
            </a:r>
            <a:endParaRPr lang="en-US" altLang="zh-CN" sz="2400" i="0" dirty="0"/>
          </a:p>
          <a:p>
            <a:r>
              <a:rPr lang="en-US" altLang="zh-CN" sz="2400" i="0" dirty="0"/>
              <a:t>    }</a:t>
            </a:r>
            <a:endParaRPr lang="en-US" altLang="zh-CN" sz="2400" i="0" dirty="0"/>
          </a:p>
          <a:p>
            <a:r>
              <a:rPr lang="en-US" altLang="zh-CN" sz="2400" i="0" dirty="0"/>
              <a:t>   </a:t>
            </a:r>
            <a:r>
              <a:rPr lang="en-US" altLang="zh-CN" sz="2400" i="0" dirty="0" err="1"/>
              <a:t>edTime</a:t>
            </a:r>
            <a:r>
              <a:rPr lang="en-US" altLang="zh-CN" sz="2400" i="0" dirty="0"/>
              <a:t> = clock();</a:t>
            </a:r>
            <a:endParaRPr lang="en-US" altLang="zh-CN" sz="2400" i="0" dirty="0"/>
          </a:p>
          <a:p>
            <a:r>
              <a:rPr lang="en-US" altLang="zh-CN" sz="2400" i="0" dirty="0"/>
              <a:t>   unsigned int </a:t>
            </a:r>
            <a:r>
              <a:rPr lang="en-US" altLang="zh-CN" sz="2400" i="0" dirty="0" err="1"/>
              <a:t>spendtime</a:t>
            </a:r>
            <a:r>
              <a:rPr lang="en-US" altLang="zh-CN" sz="2400" i="0" dirty="0"/>
              <a:t> = </a:t>
            </a:r>
            <a:r>
              <a:rPr lang="en-US" altLang="zh-CN" sz="2400" i="0" dirty="0" err="1"/>
              <a:t>edTime</a:t>
            </a:r>
            <a:r>
              <a:rPr lang="en-US" altLang="zh-CN" sz="2400" i="0" dirty="0"/>
              <a:t> - </a:t>
            </a:r>
            <a:r>
              <a:rPr lang="en-US" altLang="zh-CN" sz="2400" i="0" dirty="0" err="1"/>
              <a:t>stTime</a:t>
            </a:r>
            <a:r>
              <a:rPr lang="en-US" altLang="zh-CN" sz="2400" i="0" dirty="0"/>
              <a:t>;</a:t>
            </a:r>
            <a:endParaRPr lang="en-US" altLang="zh-CN" sz="2400" i="0" dirty="0"/>
          </a:p>
          <a:p>
            <a:r>
              <a:rPr lang="en-US" altLang="zh-CN" sz="2400" i="0" dirty="0"/>
              <a:t>   </a:t>
            </a:r>
            <a:r>
              <a:rPr lang="en-US" altLang="zh-CN" sz="2400" i="0" dirty="0" err="1"/>
              <a:t>printf</a:t>
            </a:r>
            <a:r>
              <a:rPr lang="en-US" altLang="zh-CN" sz="2400" i="0" dirty="0"/>
              <a:t>("time used: %d \n", </a:t>
            </a:r>
            <a:r>
              <a:rPr lang="en-US" altLang="zh-CN" sz="2400" i="0" dirty="0" err="1"/>
              <a:t>spendtime</a:t>
            </a:r>
            <a:r>
              <a:rPr lang="en-US" altLang="zh-CN" sz="2400" i="0" dirty="0"/>
              <a:t>);</a:t>
            </a:r>
            <a:endParaRPr lang="en-US" altLang="zh-CN" sz="2400" i="0" dirty="0"/>
          </a:p>
          <a:p>
            <a:r>
              <a:rPr lang="en-US" altLang="zh-CN" sz="2400" i="0" dirty="0"/>
              <a:t>   return 0; </a:t>
            </a:r>
            <a:endParaRPr lang="en-US" altLang="zh-CN" sz="2400" i="0" dirty="0"/>
          </a:p>
          <a:p>
            <a:r>
              <a:rPr lang="en-US" altLang="zh-CN" sz="2400" i="0" dirty="0"/>
              <a:t>}</a:t>
            </a:r>
            <a:endParaRPr lang="en-US" altLang="zh-CN" sz="2400" i="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523430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语言编写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SSE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应用程序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552" y="1628800"/>
            <a:ext cx="7488832" cy="277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i="0" dirty="0">
                <a:latin typeface="宋体" panose="02010600030101010101" pitchFamily="2" charset="-122"/>
              </a:rPr>
              <a:t>如只有 </a:t>
            </a:r>
            <a:r>
              <a:rPr lang="en-US" altLang="zh-CN" sz="2400" b="1" i="0" dirty="0">
                <a:latin typeface="宋体" panose="02010600030101010101" pitchFamily="2" charset="-122"/>
              </a:rPr>
              <a:t>SSE</a:t>
            </a:r>
            <a:r>
              <a:rPr lang="zh-CN" altLang="en-US" sz="2400" b="1" i="0" dirty="0">
                <a:latin typeface="宋体" panose="02010600030101010101" pitchFamily="2" charset="-122"/>
              </a:rPr>
              <a:t>的指令，可以使用头文件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xmmintrin.h</a:t>
            </a:r>
            <a:r>
              <a:rPr lang="zh-CN" altLang="en-US" sz="2400" b="1" i="0" dirty="0">
                <a:latin typeface="宋体" panose="02010600030101010101" pitchFamily="2" charset="-122"/>
              </a:rPr>
              <a:t>。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 dirty="0">
                <a:latin typeface="宋体" panose="02010600030101010101" pitchFamily="2" charset="-122"/>
              </a:rPr>
              <a:t>在该文件中可以看到有</a:t>
            </a:r>
            <a:r>
              <a:rPr lang="en-US" altLang="zh-CN" sz="2400" b="1" i="0" dirty="0">
                <a:latin typeface="宋体" panose="02010600030101010101" pitchFamily="2" charset="-122"/>
              </a:rPr>
              <a:t>SSE</a:t>
            </a:r>
            <a:r>
              <a:rPr lang="zh-CN" altLang="en-US" sz="2400" b="1" i="0" dirty="0">
                <a:latin typeface="宋体" panose="02010600030101010101" pitchFamily="2" charset="-122"/>
              </a:rPr>
              <a:t>指令封装后的函数。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i="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 dirty="0">
                <a:latin typeface="宋体" panose="02010600030101010101" pitchFamily="2" charset="-122"/>
              </a:rPr>
              <a:t>在</a:t>
            </a:r>
            <a:r>
              <a:rPr lang="en-US" altLang="zh-CN" sz="2400" b="1" i="0" dirty="0">
                <a:latin typeface="宋体" panose="02010600030101010101" pitchFamily="2" charset="-122"/>
              </a:rPr>
              <a:t>VS2019</a:t>
            </a:r>
            <a:r>
              <a:rPr lang="zh-CN" altLang="en-US" sz="2400" b="1" i="0" dirty="0">
                <a:latin typeface="宋体" panose="02010600030101010101" pitchFamily="2" charset="-122"/>
              </a:rPr>
              <a:t>平台中，有多个 *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intrin.h</a:t>
            </a:r>
            <a:r>
              <a:rPr lang="en-US" altLang="zh-CN" sz="2400" b="1" i="0" dirty="0">
                <a:latin typeface="宋体" panose="02010600030101010101" pitchFamily="2" charset="-122"/>
              </a:rPr>
              <a:t>,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 dirty="0">
                <a:latin typeface="宋体" panose="02010600030101010101" pitchFamily="2" charset="-122"/>
              </a:rPr>
              <a:t>它们对应着不同版本的指令封装。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275653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SSE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技术简介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99" name="Rectangle 1042"/>
          <p:cNvSpPr>
            <a:spLocks noChangeArrowheads="1"/>
          </p:cNvSpPr>
          <p:nvPr/>
        </p:nvSpPr>
        <p:spPr bwMode="auto">
          <a:xfrm>
            <a:off x="611188" y="1628775"/>
            <a:ext cx="8065268" cy="349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en-US" altLang="zh-CN" sz="2800" b="1" i="0" dirty="0">
                <a:latin typeface="宋体" panose="02010600030101010101" pitchFamily="2" charset="-122"/>
              </a:rPr>
              <a:t>Pentium Ⅲ </a:t>
            </a:r>
            <a:r>
              <a:rPr lang="zh-CN" altLang="en-US" sz="2800" b="1" i="0" dirty="0">
                <a:latin typeface="宋体" panose="02010600030101010101" pitchFamily="2" charset="-122"/>
              </a:rPr>
              <a:t>中，引入了流式</a:t>
            </a:r>
            <a:r>
              <a:rPr lang="en-US" altLang="zh-CN" sz="2800" b="1" i="0" dirty="0">
                <a:latin typeface="宋体" panose="02010600030101010101" pitchFamily="2" charset="-122"/>
              </a:rPr>
              <a:t>SIMD</a:t>
            </a:r>
            <a:r>
              <a:rPr lang="zh-CN" altLang="en-US" sz="2800" b="1" i="0" dirty="0">
                <a:latin typeface="宋体" panose="02010600030101010101" pitchFamily="2" charset="-122"/>
              </a:rPr>
              <a:t>扩展 </a:t>
            </a:r>
            <a:r>
              <a:rPr lang="en-US" altLang="zh-CN" sz="2800" b="1" i="0" dirty="0">
                <a:latin typeface="宋体" panose="02010600030101010101" pitchFamily="2" charset="-122"/>
              </a:rPr>
              <a:t>SSE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    </a:t>
            </a:r>
            <a:r>
              <a:rPr lang="en-US" altLang="zh-CN" sz="2800" b="1" i="0" dirty="0">
                <a:latin typeface="宋体" panose="02010600030101010101" pitchFamily="2" charset="-122"/>
              </a:rPr>
              <a:t>Streaming SIMD Extensions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marL="457200" indent="-4572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en-US" altLang="zh-CN" sz="2800" b="1" i="0" dirty="0">
                <a:latin typeface="宋体" panose="02010600030101010101" pitchFamily="2" charset="-122"/>
              </a:rPr>
              <a:t>8</a:t>
            </a:r>
            <a:r>
              <a:rPr lang="zh-CN" altLang="en-US" sz="2800" b="1" i="0" dirty="0">
                <a:latin typeface="宋体" panose="02010600030101010101" pitchFamily="2" charset="-122"/>
              </a:rPr>
              <a:t>个</a:t>
            </a:r>
            <a:r>
              <a:rPr lang="en-US" altLang="zh-CN" sz="2800" b="1" i="0" dirty="0">
                <a:latin typeface="宋体" panose="02010600030101010101" pitchFamily="2" charset="-122"/>
              </a:rPr>
              <a:t>128</a:t>
            </a:r>
            <a:r>
              <a:rPr lang="zh-CN" altLang="en-US" sz="2800" b="1" i="0" dirty="0">
                <a:latin typeface="宋体" panose="02010600030101010101" pitchFamily="2" charset="-122"/>
              </a:rPr>
              <a:t>位的寄存器：</a:t>
            </a:r>
            <a:r>
              <a:rPr lang="en-US" altLang="zh-CN" sz="2800" b="1" i="0" dirty="0">
                <a:latin typeface="宋体" panose="02010600030101010101" pitchFamily="2" charset="-122"/>
              </a:rPr>
              <a:t>xmm0</a:t>
            </a:r>
            <a:r>
              <a:rPr lang="zh-CN" altLang="en-US" sz="2800" b="1" i="0" dirty="0">
                <a:latin typeface="宋体" panose="02010600030101010101" pitchFamily="2" charset="-122"/>
              </a:rPr>
              <a:t>～</a:t>
            </a:r>
            <a:r>
              <a:rPr lang="en-US" altLang="zh-CN" sz="2800" b="1" i="0" dirty="0">
                <a:latin typeface="宋体" panose="02010600030101010101" pitchFamily="2" charset="-122"/>
              </a:rPr>
              <a:t>xmm7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marL="457200" indent="-4572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保留了</a:t>
            </a:r>
            <a:r>
              <a:rPr lang="en-US" altLang="zh-CN" sz="2800" b="1" i="0" dirty="0">
                <a:latin typeface="宋体" panose="02010600030101010101" pitchFamily="2" charset="-122"/>
              </a:rPr>
              <a:t>MMX</a:t>
            </a:r>
            <a:r>
              <a:rPr lang="zh-CN" altLang="en-US" sz="2800" b="1" i="0" dirty="0">
                <a:latin typeface="宋体" panose="02010600030101010101" pitchFamily="2" charset="-122"/>
              </a:rPr>
              <a:t>的</a:t>
            </a:r>
            <a:r>
              <a:rPr lang="en-US" altLang="zh-CN" sz="2800" b="1" i="0" dirty="0">
                <a:latin typeface="宋体" panose="02010600030101010101" pitchFamily="2" charset="-122"/>
              </a:rPr>
              <a:t>64</a:t>
            </a:r>
            <a:r>
              <a:rPr lang="zh-CN" altLang="en-US" sz="2800" b="1" i="0" dirty="0">
                <a:latin typeface="宋体" panose="02010600030101010101" pitchFamily="2" charset="-122"/>
              </a:rPr>
              <a:t>位寄存器对于组合整数进行运算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marL="457200" indent="-4572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增加了单精度浮点数打包运算的指令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marL="457200" indent="-4572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增加了标量单精度浮点数运算指令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9552" y="1628800"/>
            <a:ext cx="7488832" cy="2720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Streaming SIMD Extensions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i="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 dirty="0">
                <a:latin typeface="宋体" panose="02010600030101010101" pitchFamily="2" charset="-122"/>
              </a:rPr>
              <a:t>数据位数更多的寄存器：</a:t>
            </a:r>
            <a:r>
              <a:rPr lang="en-US" altLang="zh-CN" sz="2400" b="1" i="0" dirty="0">
                <a:latin typeface="宋体" panose="02010600030101010101" pitchFamily="2" charset="-122"/>
              </a:rPr>
              <a:t>128</a:t>
            </a:r>
            <a:r>
              <a:rPr lang="zh-CN" altLang="en-US" sz="2400" b="1" i="0" dirty="0">
                <a:latin typeface="宋体" panose="02010600030101010101" pitchFamily="2" charset="-122"/>
              </a:rPr>
              <a:t>位的寄存器：</a:t>
            </a:r>
            <a:r>
              <a:rPr lang="en-US" altLang="zh-CN" sz="2400" b="1" i="0" dirty="0">
                <a:latin typeface="宋体" panose="02010600030101010101" pitchFamily="2" charset="-122"/>
              </a:rPr>
              <a:t>xmm0</a:t>
            </a:r>
            <a:r>
              <a:rPr lang="zh-CN" altLang="en-US" sz="2400" b="1" i="0" dirty="0">
                <a:latin typeface="宋体" panose="02010600030101010101" pitchFamily="2" charset="-122"/>
              </a:rPr>
              <a:t>～</a:t>
            </a:r>
            <a:r>
              <a:rPr lang="en-US" altLang="zh-CN" sz="2400" b="1" i="0" dirty="0">
                <a:latin typeface="宋体" panose="02010600030101010101" pitchFamily="2" charset="-122"/>
              </a:rPr>
              <a:t>xmm7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i="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 dirty="0">
                <a:latin typeface="宋体" panose="02010600030101010101" pitchFamily="2" charset="-122"/>
              </a:rPr>
              <a:t>更快的运算速度，更多地指令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  <p:sp>
        <p:nvSpPr>
          <p:cNvPr id="4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264414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SSE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程序设计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264414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SSE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技术简介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99" name="Rectangle 1042"/>
          <p:cNvSpPr>
            <a:spLocks noChangeArrowheads="1"/>
          </p:cNvSpPr>
          <p:nvPr/>
        </p:nvSpPr>
        <p:spPr bwMode="auto">
          <a:xfrm>
            <a:off x="609893" y="1628800"/>
            <a:ext cx="5688632" cy="58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标量单精度浮点数运算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600" y="2708920"/>
            <a:ext cx="6266257" cy="28083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264414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SSE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技术简介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7544" y="1484784"/>
            <a:ext cx="8208912" cy="4084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SSE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中的数据寄存器</a:t>
            </a:r>
            <a:endParaRPr lang="en-US" altLang="zh-CN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8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个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128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位的寄存器：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xmm0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～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xmm7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直接使用这些寄存器：寄存器寻址方式。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不能用于寄存器间接寻址、变址寻址和基址加变址寻址，即不能用于寻址内存中的操作数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可以用于整数运算，又可以用于浮点运算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264414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SSE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技术简介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7544" y="1484784"/>
            <a:ext cx="540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SSE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中的控制和状态寄存器</a:t>
            </a:r>
            <a:endParaRPr lang="en-US" altLang="zh-CN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49" y="2967034"/>
            <a:ext cx="8834502" cy="9239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264414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SSE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指令简介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1887" y="1844824"/>
            <a:ext cx="7456497" cy="3222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SSE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指令可以分为四类：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组合和标量单精度浮点指令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64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位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SIMD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整数指令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状态管理指令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其他指令（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Cache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控制、预取、内存排序）</a:t>
            </a:r>
            <a:endParaRPr lang="zh-CN" altLang="en-US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264414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SSE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指令简介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7544" y="1484784"/>
            <a:ext cx="7456497" cy="4515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标量单精度浮点 、组合单精度浮点指令</a:t>
            </a:r>
            <a:endParaRPr lang="en-US" altLang="zh-CN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数据传送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算术运算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比较运算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逻辑运算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重排和解组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转换</a:t>
            </a:r>
            <a:endParaRPr lang="zh-CN" altLang="en-US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264414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SSE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指令简介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7544" y="1484784"/>
            <a:ext cx="7456497" cy="2576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SSE 64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位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SIMD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整数指令</a:t>
            </a:r>
            <a:endParaRPr lang="en-US" altLang="zh-CN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采用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64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位的 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MMX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寄存器和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64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位的内存操作数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保留了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MMX 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指令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同时增加了一些新的指令</a:t>
            </a:r>
            <a:endParaRPr lang="zh-CN" altLang="en-US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264414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SSE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指令简介</a:t>
            </a:r>
            <a:endParaRPr lang="zh-CN" altLang="en-US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7544" y="1484784"/>
            <a:ext cx="7456497" cy="1284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MXCSR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状态管理指令</a:t>
            </a:r>
            <a:endParaRPr lang="en-US" altLang="zh-CN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缓存控制指令</a:t>
            </a:r>
            <a:endParaRPr lang="en-US" altLang="zh-CN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jg1NGU3MmE1Yjc5MDU5NjQ3ZjllNDQ2ZDhmZGY5NzIifQ=="/>
</p:tagLst>
</file>

<file path=ppt/theme/theme1.xml><?xml version="1.0" encoding="utf-8"?>
<a:theme xmlns:a="http://schemas.openxmlformats.org/drawingml/2006/main" name="model-3">
  <a:themeElements>
    <a:clrScheme name="model-3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model-3">
      <a:majorFont>
        <a:latin typeface="Tahoma"/>
        <a:ea typeface="黑体"/>
        <a:cs typeface=""/>
      </a:majorFont>
      <a:minorFont>
        <a:latin typeface="Tahoma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stealth" w="lg" len="lg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stealth" w="lg" len="lg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model-3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第五章示例</Template>
  <TotalTime>0</TotalTime>
  <Words>3095</Words>
  <Application>WPS 演示</Application>
  <PresentationFormat>全屏显示(4:3)</PresentationFormat>
  <Paragraphs>201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Tahoma</vt:lpstr>
      <vt:lpstr>黑体</vt:lpstr>
      <vt:lpstr>华文新魏</vt:lpstr>
      <vt:lpstr>微软雅黑</vt:lpstr>
      <vt:lpstr>Arial Unicode MS</vt:lpstr>
      <vt:lpstr>Calibri</vt:lpstr>
      <vt:lpstr>model-3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李海波</cp:lastModifiedBy>
  <cp:revision>307</cp:revision>
  <dcterms:created xsi:type="dcterms:W3CDTF">2113-01-01T00:00:00Z</dcterms:created>
  <dcterms:modified xsi:type="dcterms:W3CDTF">2022-08-30T13:07:07Z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196FBF5B467F4C44A891719298A804BD</vt:lpwstr>
  </property>
  <property fmtid="{D5CDD505-2E9C-101B-9397-08002B2CF9AE}" pid="3" name="KSOProductBuildVer">
    <vt:lpwstr>2052-11.1.0.12313</vt:lpwstr>
  </property>
</Properties>
</file>