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C7AC0-D979-4ECE-B99C-5F379FA20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4E4BDA-4522-4488-98ED-B4DE7A328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940C6F-49DE-4DD4-A140-4AC47721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ED8B8-7DD7-4211-A3F8-05163CB9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76B27-188F-4DF5-A918-1D1D0656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0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E35B2-A496-44D4-8913-1F6DA796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ADCC96-1F7A-4023-A66A-6426D795E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A6D86-76E1-49C9-8846-B2789F51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00F4AB-01FA-41DA-A4AE-B96B4C15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C20F6-8BEE-4A94-8519-8EB4F654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28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55AED0-92E5-4DEC-9301-5C83FB1AD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440FC3-881E-46B5-BF0E-631BF2418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2C0FD-8D11-43F5-ADAA-F950725C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653D1-0F2E-4646-9EF3-8C1204C5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EB235-95FA-4D75-A871-504C9662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7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8DA32-7E88-4798-A0ED-AF9317CE8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FF0953-C5BF-4E96-8394-B649F050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E1C80-171C-45C9-9A67-6E5B5FD5E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D410D-E971-49F7-AA0F-46C05FDA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4ABA2-98FE-41D5-80BA-4153DEEB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6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270A3-FC46-41FB-9D73-16350C59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1C822-CA92-48CA-B986-8A786333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3DC67-A779-4B85-AFF2-20474206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5BCBB-D98B-4F68-BE59-0997363E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4D2371-F3B4-43AF-8168-50D3E7D3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27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431C5-BDB7-4E44-8B59-C32F537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E16EDD-FC01-488B-804C-2EF792394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974C60-D3B8-4BFC-B37A-9211C48FF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1D0A2-7F0A-4D71-B61D-B255DF06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44878F-9082-440E-A5D5-4DD9B28F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EF11B8-6ED0-4CEA-8F99-C7CDE88D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5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053BE-17A0-4398-8D10-580BCE4C0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C89D26-C9E0-45EE-A3F2-4F8AD3CC5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28B89C-FE22-46F7-8004-5F8D5CCA4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420D7C-9C22-4493-82D3-780E28767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F2330C-536C-4CA2-9422-180744173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3D0572-123D-4B38-BA23-1AD8598E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24C0A-AFBC-4B3B-88A6-5DC5A72D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F1E9F7-492D-4F25-B326-090EE950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3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43B2D-9CA7-47F4-A785-983F1D5A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D2FFEE-29BD-4704-808A-0CEAF8F0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03BA65-FDD4-4A28-BC5C-80DBE946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76CC4B-3BD0-4EED-AEF7-50C1EE76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60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7A5656-4DB4-4DE4-A507-59954659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44502F-3EC9-4984-A3B0-090E2BD8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C96483-181E-4B15-84F5-B9D9A9EA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10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26892-EA20-4ACD-899B-7AA082C6B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FB429-3968-4FAD-8A65-C72C54C0B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A3348B-99FD-42E5-A6F1-EE5A33ACC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FCAF1F-615A-455F-B48F-8F2BCC8E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70ECC2-7658-46E8-96DC-C776E9D8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E26E0-CF40-468F-9139-90DCD9994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168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49935-A5BA-4772-8E9A-ABBEE526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39A880-001C-41E1-9A3A-90BFAD15F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039F35-26A8-409C-9B3E-3CA562EF1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F664FE-71B6-4CA4-BE36-9C52D60F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30BEE-EC1D-4F34-AF6D-5C8F7440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73842-E7DC-4288-B432-F76EA030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5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612108-0748-4B44-BDB6-C115883B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208AD3-32D8-4947-BD49-D7D23EDE6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B3D7B-DAA6-4822-BA32-9E872167D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DF494-92DF-4B6A-B744-E1FF2018E25E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1F5D-5D43-41C6-818D-C221A392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43DB7-A3E3-40E0-B9B3-ADD94413A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8C35-B7CA-41DA-B4D3-E1224E1534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23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51928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</a:t>
            </a:r>
            <a:r>
              <a:rPr lang="ko-KR" altLang="en-US"/>
              <a:t>발생</a:t>
            </a:r>
            <a:r>
              <a:rPr lang="en-US" altLang="ko-KR"/>
              <a:t>: 2.ACT.S </a:t>
            </a:r>
            <a:r>
              <a:rPr lang="ko-KR" altLang="en-US"/>
              <a:t>외 다수 항목 </a:t>
            </a:r>
            <a:r>
              <a:rPr lang="en-US" altLang="ko-KR"/>
              <a:t>error </a:t>
            </a:r>
            <a:r>
              <a:rPr lang="ko-KR" altLang="en-US"/>
              <a:t>발생</a:t>
            </a:r>
            <a:r>
              <a:rPr lang="en-US" altLang="ko-KR"/>
              <a:t>.</a:t>
            </a:r>
          </a:p>
          <a:p>
            <a:r>
              <a:rPr lang="en-US" altLang="ko-KR"/>
              <a:t>      . DRC Error </a:t>
            </a:r>
            <a:r>
              <a:rPr lang="ko-KR" altLang="en-US"/>
              <a:t>목록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B4BAF1-49E7-485D-9F78-3BFBC8DAA5DF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00C1DA-176E-4AD7-A7F6-331858EFB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4" y="1582195"/>
            <a:ext cx="8316686" cy="4992776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6E703CC-1345-4FFC-92BF-A214EC376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448658"/>
              </p:ext>
            </p:extLst>
          </p:nvPr>
        </p:nvGraphicFramePr>
        <p:xfrm>
          <a:off x="859681" y="1582195"/>
          <a:ext cx="2695038" cy="51524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47519">
                  <a:extLst>
                    <a:ext uri="{9D8B030D-6E8A-4147-A177-3AD203B41FA5}">
                      <a16:colId xmlns:a16="http://schemas.microsoft.com/office/drawing/2014/main" val="907373607"/>
                    </a:ext>
                  </a:extLst>
                </a:gridCol>
                <a:gridCol w="1347519">
                  <a:extLst>
                    <a:ext uri="{9D8B030D-6E8A-4147-A177-3AD203B41FA5}">
                      <a16:colId xmlns:a16="http://schemas.microsoft.com/office/drawing/2014/main" val="1267450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2.ACT.S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9.VIA1.E1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578021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3.PL1.S3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9.VIA1.E2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34320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3.PL1.S4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9.VIA1.E3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668939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5.NSD.S1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9.VIA1.E4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80411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6.PSD.S1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9.VIA1.S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926873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7.CONT.W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10.MET2.W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09955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7.CONT.S1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10.MET2.S1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623791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7.CONT.S2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10.MET2.S2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33567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7.CONT.S3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11.VIA2.W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15613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7.CONT.S4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11.VIA2.S1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337401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7.CONT.E1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11.VIA2.E1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813477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7.CONT.E2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11.VIA2.E4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41022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7.CONT.E3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11.VIA2.S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994306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8.MET1.S2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12.MET3.S1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338539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9.VIA1.W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12.MET3.S2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562941"/>
                  </a:ext>
                </a:extLst>
              </a:tr>
              <a:tr h="323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9.VIA1.S1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/>
                        <a:t>13.PAD.E</a:t>
                      </a:r>
                      <a:endParaRPr lang="ko-KR" altLang="en-US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85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76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9553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Code: </a:t>
            </a:r>
            <a:r>
              <a:rPr lang="ko-KR" altLang="en-US"/>
              <a:t>기타 </a:t>
            </a:r>
            <a:r>
              <a:rPr lang="en-US" altLang="ko-KR"/>
              <a:t>error</a:t>
            </a:r>
            <a:r>
              <a:rPr lang="ko-KR" altLang="en-US"/>
              <a:t>들은 앞서 기재한 </a:t>
            </a:r>
            <a:r>
              <a:rPr lang="en-US" altLang="ko-KR"/>
              <a:t>'DRC error </a:t>
            </a:r>
            <a:r>
              <a:rPr lang="ko-KR" altLang="en-US"/>
              <a:t>목록</a:t>
            </a:r>
            <a:r>
              <a:rPr lang="en-US" altLang="ko-KR"/>
              <a:t>'</a:t>
            </a:r>
            <a:r>
              <a:rPr lang="ko-KR" altLang="en-US"/>
              <a:t>을 토대로 확인 부탁드립니다</a:t>
            </a:r>
            <a:r>
              <a:rPr lang="en-US" altLang="ko-KR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47B48-B960-41C9-925F-F812A79C0815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07664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58531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Code: 2.ACT.S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Min. ACT space &lt; 1.0um.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 Error </a:t>
            </a:r>
            <a:r>
              <a:rPr lang="ko-KR" altLang="en-US">
                <a:sym typeface="Wingdings" panose="05000000000000000000" pitchFamily="2" charset="2"/>
              </a:rPr>
              <a:t>내용</a:t>
            </a:r>
            <a:r>
              <a:rPr lang="en-US" altLang="ko-KR">
                <a:sym typeface="Wingdings" panose="05000000000000000000" pitchFamily="2" charset="2"/>
              </a:rPr>
              <a:t>: ACT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layer</a:t>
            </a:r>
            <a:r>
              <a:rPr lang="ko-KR" altLang="en-US">
                <a:sym typeface="Wingdings" panose="05000000000000000000" pitchFamily="2" charset="2"/>
              </a:rPr>
              <a:t>가 </a:t>
            </a:r>
            <a:r>
              <a:rPr lang="en-US" altLang="ko-KR">
                <a:sym typeface="Wingdings" panose="05000000000000000000" pitchFamily="2" charset="2"/>
              </a:rPr>
              <a:t>0.15um</a:t>
            </a:r>
            <a:r>
              <a:rPr lang="ko-KR" altLang="en-US">
                <a:sym typeface="Wingdings" panose="05000000000000000000" pitchFamily="2" charset="2"/>
              </a:rPr>
              <a:t>만</a:t>
            </a:r>
            <a:r>
              <a:rPr lang="en-US" altLang="ko-KR">
                <a:sym typeface="Wingdings" panose="05000000000000000000" pitchFamily="2" charset="2"/>
              </a:rPr>
              <a:t> </a:t>
            </a:r>
            <a:r>
              <a:rPr lang="ko-KR" altLang="en-US">
                <a:sym typeface="Wingdings" panose="05000000000000000000" pitchFamily="2" charset="2"/>
              </a:rPr>
              <a:t>떨어져 있음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Error </a:t>
            </a:r>
            <a:r>
              <a:rPr lang="ko-KR" altLang="en-US">
                <a:sym typeface="Wingdings" panose="05000000000000000000" pitchFamily="2" charset="2"/>
              </a:rPr>
              <a:t>개수 </a:t>
            </a:r>
            <a:r>
              <a:rPr lang="en-US" altLang="ko-KR">
                <a:sym typeface="Wingdings" panose="05000000000000000000" pitchFamily="2" charset="2"/>
              </a:rPr>
              <a:t>: 629</a:t>
            </a:r>
            <a:endParaRPr lang="en-US" altLang="ko-KR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2CF0424-97D5-4C89-9395-AD25D4990B9A}"/>
              </a:ext>
            </a:extLst>
          </p:cNvPr>
          <p:cNvSpPr/>
          <p:nvPr/>
        </p:nvSpPr>
        <p:spPr>
          <a:xfrm>
            <a:off x="6272922" y="3995630"/>
            <a:ext cx="408373" cy="10031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3179452-50CD-4532-9B35-31781EC0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30" y="2334671"/>
            <a:ext cx="5095306" cy="4132793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44C55BA5-A416-4E39-85A0-6C395C0506D7}"/>
              </a:ext>
            </a:extLst>
          </p:cNvPr>
          <p:cNvSpPr/>
          <p:nvPr/>
        </p:nvSpPr>
        <p:spPr>
          <a:xfrm>
            <a:off x="7590636" y="3493572"/>
            <a:ext cx="1849582" cy="15998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4D722-3B53-4B7F-8139-C1BD956A5C8A}"/>
              </a:ext>
            </a:extLst>
          </p:cNvPr>
          <p:cNvSpPr txBox="1"/>
          <p:nvPr/>
        </p:nvSpPr>
        <p:spPr>
          <a:xfrm>
            <a:off x="7829216" y="307909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FFC000"/>
                </a:solidFill>
              </a:rPr>
              <a:t>0.15um </a:t>
            </a:r>
            <a:r>
              <a:rPr lang="ko-KR" altLang="en-US" b="1">
                <a:solidFill>
                  <a:srgbClr val="FFC000"/>
                </a:solidFill>
              </a:rPr>
              <a:t>수준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5D53C9-E791-45AD-9EB1-86EDFBB45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244" y="2320858"/>
            <a:ext cx="5173868" cy="44447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D7B811-83E2-4CF1-B77D-19655EA428CB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17261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318A2C4-2E4A-4A60-BA09-4929F46C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78" y="2320859"/>
            <a:ext cx="5168533" cy="43804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61EC0B-BB4B-4DC1-BB5D-0EBE359D5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630" y="2805890"/>
            <a:ext cx="5095306" cy="33932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9147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Code: 3.PL1.S3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Min. POLY1 in field space to ACT &lt; 0.5um.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 Error </a:t>
            </a:r>
            <a:r>
              <a:rPr lang="ko-KR" altLang="en-US">
                <a:sym typeface="Wingdings" panose="05000000000000000000" pitchFamily="2" charset="2"/>
              </a:rPr>
              <a:t>내용</a:t>
            </a:r>
            <a:r>
              <a:rPr lang="en-US" altLang="ko-KR">
                <a:sym typeface="Wingdings" panose="05000000000000000000" pitchFamily="2" charset="2"/>
              </a:rPr>
              <a:t>: ACT layer</a:t>
            </a:r>
            <a:r>
              <a:rPr lang="ko-KR" altLang="en-US">
                <a:sym typeface="Wingdings" panose="05000000000000000000" pitchFamily="2" charset="2"/>
              </a:rPr>
              <a:t>가 </a:t>
            </a:r>
            <a:r>
              <a:rPr lang="en-US" altLang="ko-KR">
                <a:sym typeface="Wingdings" panose="05000000000000000000" pitchFamily="2" charset="2"/>
              </a:rPr>
              <a:t>poly1</a:t>
            </a:r>
            <a:r>
              <a:rPr lang="ko-KR" altLang="en-US">
                <a:sym typeface="Wingdings" panose="05000000000000000000" pitchFamily="2" charset="2"/>
              </a:rPr>
              <a:t>을 덮지않고</a:t>
            </a:r>
            <a:r>
              <a:rPr lang="en-US" altLang="ko-KR">
                <a:sym typeface="Wingdings" panose="05000000000000000000" pitchFamily="2" charset="2"/>
              </a:rPr>
              <a:t>, poly1 </a:t>
            </a:r>
            <a:r>
              <a:rPr lang="ko-KR" altLang="en-US">
                <a:sym typeface="Wingdings" panose="05000000000000000000" pitchFamily="2" charset="2"/>
              </a:rPr>
              <a:t>기준으로 좌우에 떨어져 있음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Error </a:t>
            </a:r>
            <a:r>
              <a:rPr lang="ko-KR" altLang="en-US">
                <a:sym typeface="Wingdings" panose="05000000000000000000" pitchFamily="2" charset="2"/>
              </a:rPr>
              <a:t>개수 </a:t>
            </a:r>
            <a:r>
              <a:rPr lang="en-US" altLang="ko-KR">
                <a:sym typeface="Wingdings" panose="05000000000000000000" pitchFamily="2" charset="2"/>
              </a:rPr>
              <a:t>: 1000</a:t>
            </a:r>
            <a:endParaRPr lang="en-US" altLang="ko-KR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2CF0424-97D5-4C89-9395-AD25D4990B9A}"/>
              </a:ext>
            </a:extLst>
          </p:cNvPr>
          <p:cNvSpPr/>
          <p:nvPr/>
        </p:nvSpPr>
        <p:spPr>
          <a:xfrm>
            <a:off x="6272922" y="3995630"/>
            <a:ext cx="408373" cy="10031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C55BA5-A416-4E39-85A0-6C395C0506D7}"/>
              </a:ext>
            </a:extLst>
          </p:cNvPr>
          <p:cNvSpPr/>
          <p:nvPr/>
        </p:nvSpPr>
        <p:spPr>
          <a:xfrm>
            <a:off x="8441536" y="3634591"/>
            <a:ext cx="1849582" cy="15998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469BF-D62E-45AA-8AE5-9A53ED5338BC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70772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06A5D1F-1738-4156-AEEE-D0AF5CF98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809" y="3076234"/>
            <a:ext cx="4889035" cy="2716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9147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Code: 3.PL1.S4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Min. POLY1 in field space to ACT &lt; 0.5um.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 Error </a:t>
            </a:r>
            <a:r>
              <a:rPr lang="ko-KR" altLang="en-US">
                <a:sym typeface="Wingdings" panose="05000000000000000000" pitchFamily="2" charset="2"/>
              </a:rPr>
              <a:t>내용</a:t>
            </a:r>
            <a:r>
              <a:rPr lang="en-US" altLang="ko-KR">
                <a:sym typeface="Wingdings" panose="05000000000000000000" pitchFamily="2" charset="2"/>
              </a:rPr>
              <a:t>: ACT layer</a:t>
            </a:r>
            <a:r>
              <a:rPr lang="ko-KR" altLang="en-US">
                <a:sym typeface="Wingdings" panose="05000000000000000000" pitchFamily="2" charset="2"/>
              </a:rPr>
              <a:t>가 </a:t>
            </a:r>
            <a:r>
              <a:rPr lang="en-US" altLang="ko-KR">
                <a:sym typeface="Wingdings" panose="05000000000000000000" pitchFamily="2" charset="2"/>
              </a:rPr>
              <a:t>poly1</a:t>
            </a:r>
            <a:r>
              <a:rPr lang="ko-KR" altLang="en-US">
                <a:sym typeface="Wingdings" panose="05000000000000000000" pitchFamily="2" charset="2"/>
              </a:rPr>
              <a:t>을 덮지않고</a:t>
            </a:r>
            <a:r>
              <a:rPr lang="en-US" altLang="ko-KR">
                <a:sym typeface="Wingdings" panose="05000000000000000000" pitchFamily="2" charset="2"/>
              </a:rPr>
              <a:t>, poly1 </a:t>
            </a:r>
            <a:r>
              <a:rPr lang="ko-KR" altLang="en-US">
                <a:sym typeface="Wingdings" panose="05000000000000000000" pitchFamily="2" charset="2"/>
              </a:rPr>
              <a:t>기준으로 좌우에 떨어져 있음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Error </a:t>
            </a:r>
            <a:r>
              <a:rPr lang="ko-KR" altLang="en-US">
                <a:sym typeface="Wingdings" panose="05000000000000000000" pitchFamily="2" charset="2"/>
              </a:rPr>
              <a:t>개수 </a:t>
            </a:r>
            <a:r>
              <a:rPr lang="en-US" altLang="ko-KR">
                <a:sym typeface="Wingdings" panose="05000000000000000000" pitchFamily="2" charset="2"/>
              </a:rPr>
              <a:t>: 1000</a:t>
            </a:r>
            <a:endParaRPr lang="en-US" altLang="ko-KR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2CF0424-97D5-4C89-9395-AD25D4990B9A}"/>
              </a:ext>
            </a:extLst>
          </p:cNvPr>
          <p:cNvSpPr/>
          <p:nvPr/>
        </p:nvSpPr>
        <p:spPr>
          <a:xfrm>
            <a:off x="6272922" y="3995630"/>
            <a:ext cx="408373" cy="10031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C55BA5-A416-4E39-85A0-6C395C0506D7}"/>
              </a:ext>
            </a:extLst>
          </p:cNvPr>
          <p:cNvSpPr/>
          <p:nvPr/>
        </p:nvSpPr>
        <p:spPr>
          <a:xfrm>
            <a:off x="9080165" y="3429000"/>
            <a:ext cx="1849582" cy="1599886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CDABECB-AB4E-4F89-8E73-6D7C1E9CE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55" y="2270021"/>
            <a:ext cx="5096302" cy="43290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7F48A-F370-4F8C-9CB4-1509349D64F2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00602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6EE05DE-742A-4569-8254-D9D0F3B15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622" y="2974307"/>
            <a:ext cx="5215765" cy="28185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8597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Code: 5.NSD.S1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Minimum NSD space is 0.75um (Merge if the space is less than 0.75um)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 Error </a:t>
            </a:r>
            <a:r>
              <a:rPr lang="ko-KR" altLang="en-US">
                <a:sym typeface="Wingdings" panose="05000000000000000000" pitchFamily="2" charset="2"/>
              </a:rPr>
              <a:t>내용</a:t>
            </a:r>
            <a:r>
              <a:rPr lang="en-US" altLang="ko-KR">
                <a:sym typeface="Wingdings" panose="05000000000000000000" pitchFamily="2" charset="2"/>
              </a:rPr>
              <a:t>: NSD</a:t>
            </a:r>
            <a:r>
              <a:rPr lang="ko-KR" altLang="en-US">
                <a:sym typeface="Wingdings" panose="05000000000000000000" pitchFamily="2" charset="2"/>
              </a:rPr>
              <a:t> 간격이 </a:t>
            </a:r>
            <a:r>
              <a:rPr lang="en-US" altLang="ko-KR">
                <a:sym typeface="Wingdings" panose="05000000000000000000" pitchFamily="2" charset="2"/>
              </a:rPr>
              <a:t>0.45um</a:t>
            </a:r>
            <a:r>
              <a:rPr lang="ko-KR" altLang="en-US">
                <a:sym typeface="Wingdings" panose="05000000000000000000" pitchFamily="2" charset="2"/>
              </a:rPr>
              <a:t>임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Error </a:t>
            </a:r>
            <a:r>
              <a:rPr lang="ko-KR" altLang="en-US">
                <a:sym typeface="Wingdings" panose="05000000000000000000" pitchFamily="2" charset="2"/>
              </a:rPr>
              <a:t>개수 </a:t>
            </a:r>
            <a:r>
              <a:rPr lang="en-US" altLang="ko-KR">
                <a:sym typeface="Wingdings" panose="05000000000000000000" pitchFamily="2" charset="2"/>
              </a:rPr>
              <a:t>: 14</a:t>
            </a:r>
            <a:endParaRPr lang="en-US" altLang="ko-KR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2CF0424-97D5-4C89-9395-AD25D4990B9A}"/>
              </a:ext>
            </a:extLst>
          </p:cNvPr>
          <p:cNvSpPr/>
          <p:nvPr/>
        </p:nvSpPr>
        <p:spPr>
          <a:xfrm>
            <a:off x="6272922" y="3995630"/>
            <a:ext cx="408373" cy="10031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C55BA5-A416-4E39-85A0-6C395C0506D7}"/>
              </a:ext>
            </a:extLst>
          </p:cNvPr>
          <p:cNvSpPr/>
          <p:nvPr/>
        </p:nvSpPr>
        <p:spPr>
          <a:xfrm>
            <a:off x="8833423" y="3182257"/>
            <a:ext cx="1849582" cy="2478314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5801B5-18F5-4475-915C-FFBB9298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55" y="2270021"/>
            <a:ext cx="5096302" cy="4391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35777-3D26-4E73-B7CF-1C40CBE63E92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672173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07BA17-12D0-44D1-B131-F411CD4E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87" y="2537899"/>
            <a:ext cx="5173993" cy="3767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85970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Code: 5.PSD.S1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Minimum PSD space is 0.75um (Merge if the space is less than 0.75um)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 Error </a:t>
            </a:r>
            <a:r>
              <a:rPr lang="ko-KR" altLang="en-US">
                <a:sym typeface="Wingdings" panose="05000000000000000000" pitchFamily="2" charset="2"/>
              </a:rPr>
              <a:t>내용</a:t>
            </a:r>
            <a:r>
              <a:rPr lang="en-US" altLang="ko-KR">
                <a:sym typeface="Wingdings" panose="05000000000000000000" pitchFamily="2" charset="2"/>
              </a:rPr>
              <a:t>: PSD</a:t>
            </a:r>
            <a:r>
              <a:rPr lang="ko-KR" altLang="en-US">
                <a:sym typeface="Wingdings" panose="05000000000000000000" pitchFamily="2" charset="2"/>
              </a:rPr>
              <a:t> 간격이 </a:t>
            </a:r>
            <a:r>
              <a:rPr lang="en-US" altLang="ko-KR">
                <a:sym typeface="Wingdings" panose="05000000000000000000" pitchFamily="2" charset="2"/>
              </a:rPr>
              <a:t>0.45um</a:t>
            </a:r>
            <a:r>
              <a:rPr lang="ko-KR" altLang="en-US">
                <a:sym typeface="Wingdings" panose="05000000000000000000" pitchFamily="2" charset="2"/>
              </a:rPr>
              <a:t>임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Error </a:t>
            </a:r>
            <a:r>
              <a:rPr lang="ko-KR" altLang="en-US">
                <a:sym typeface="Wingdings" panose="05000000000000000000" pitchFamily="2" charset="2"/>
              </a:rPr>
              <a:t>개수</a:t>
            </a:r>
            <a:r>
              <a:rPr lang="en-US" altLang="ko-KR">
                <a:sym typeface="Wingdings" panose="05000000000000000000" pitchFamily="2" charset="2"/>
              </a:rPr>
              <a:t>: 15</a:t>
            </a:r>
            <a:endParaRPr lang="en-US" altLang="ko-KR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2CF0424-97D5-4C89-9395-AD25D4990B9A}"/>
              </a:ext>
            </a:extLst>
          </p:cNvPr>
          <p:cNvSpPr/>
          <p:nvPr/>
        </p:nvSpPr>
        <p:spPr>
          <a:xfrm>
            <a:off x="6272922" y="3995630"/>
            <a:ext cx="408373" cy="10031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C55BA5-A416-4E39-85A0-6C395C0506D7}"/>
              </a:ext>
            </a:extLst>
          </p:cNvPr>
          <p:cNvSpPr/>
          <p:nvPr/>
        </p:nvSpPr>
        <p:spPr>
          <a:xfrm>
            <a:off x="8659252" y="2906485"/>
            <a:ext cx="1849582" cy="316048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5801B5-18F5-4475-915C-FFBB9298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55" y="2270021"/>
            <a:ext cx="5096302" cy="4391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787847-0E3F-471E-A14D-E19450F9B1CC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15138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8CBEF3-8555-4035-9A63-8DB03FBF0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186" y="2616030"/>
            <a:ext cx="5173994" cy="3585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10860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Code: 7.CONT.W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Min/Max CONT Size is 0.6um x 0.6um or 0.6um x 1.2um. DRC Error Waive : Sealing Region.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 Error </a:t>
            </a:r>
            <a:r>
              <a:rPr lang="ko-KR" altLang="en-US">
                <a:sym typeface="Wingdings" panose="05000000000000000000" pitchFamily="2" charset="2"/>
              </a:rPr>
              <a:t>내용</a:t>
            </a:r>
            <a:r>
              <a:rPr lang="en-US" altLang="ko-KR">
                <a:sym typeface="Wingdings" panose="05000000000000000000" pitchFamily="2" charset="2"/>
              </a:rPr>
              <a:t>: CONT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size</a:t>
            </a:r>
            <a:r>
              <a:rPr lang="ko-KR" altLang="en-US">
                <a:sym typeface="Wingdings" panose="05000000000000000000" pitchFamily="2" charset="2"/>
              </a:rPr>
              <a:t>가 </a:t>
            </a:r>
            <a:r>
              <a:rPr lang="en-US" altLang="ko-KR">
                <a:sym typeface="Wingdings" panose="05000000000000000000" pitchFamily="2" charset="2"/>
              </a:rPr>
              <a:t>1.2umX1.2um </a:t>
            </a:r>
            <a:r>
              <a:rPr lang="ko-KR" altLang="en-US">
                <a:sym typeface="Wingdings" panose="05000000000000000000" pitchFamily="2" charset="2"/>
              </a:rPr>
              <a:t>임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Error </a:t>
            </a:r>
            <a:r>
              <a:rPr lang="ko-KR" altLang="en-US">
                <a:sym typeface="Wingdings" panose="05000000000000000000" pitchFamily="2" charset="2"/>
              </a:rPr>
              <a:t>개수</a:t>
            </a:r>
            <a:r>
              <a:rPr lang="en-US" altLang="ko-KR">
                <a:sym typeface="Wingdings" panose="05000000000000000000" pitchFamily="2" charset="2"/>
              </a:rPr>
              <a:t>: 1000</a:t>
            </a:r>
            <a:endParaRPr lang="en-US" altLang="ko-KR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2CF0424-97D5-4C89-9395-AD25D4990B9A}"/>
              </a:ext>
            </a:extLst>
          </p:cNvPr>
          <p:cNvSpPr/>
          <p:nvPr/>
        </p:nvSpPr>
        <p:spPr>
          <a:xfrm>
            <a:off x="6272922" y="3995630"/>
            <a:ext cx="408373" cy="10031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C55BA5-A416-4E39-85A0-6C395C0506D7}"/>
              </a:ext>
            </a:extLst>
          </p:cNvPr>
          <p:cNvSpPr/>
          <p:nvPr/>
        </p:nvSpPr>
        <p:spPr>
          <a:xfrm>
            <a:off x="8472392" y="3580281"/>
            <a:ext cx="1849582" cy="1770741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5801B5-18F5-4475-915C-FFBB9298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55" y="2270021"/>
            <a:ext cx="5096302" cy="4391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752F8-10A7-4452-B99F-837A1CE306CE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6304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81321C0-A345-452C-9FE9-27FBF989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743" y="2677716"/>
            <a:ext cx="5185437" cy="34254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47850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Code: 7.CONT.S1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Minimum CONT space is 0.6um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 Error </a:t>
            </a:r>
            <a:r>
              <a:rPr lang="ko-KR" altLang="en-US">
                <a:sym typeface="Wingdings" panose="05000000000000000000" pitchFamily="2" charset="2"/>
              </a:rPr>
              <a:t>내용</a:t>
            </a:r>
            <a:r>
              <a:rPr lang="en-US" altLang="ko-KR">
                <a:sym typeface="Wingdings" panose="05000000000000000000" pitchFamily="2" charset="2"/>
              </a:rPr>
              <a:t>: CONT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space</a:t>
            </a:r>
            <a:r>
              <a:rPr lang="ko-KR" altLang="en-US">
                <a:sym typeface="Wingdings" panose="05000000000000000000" pitchFamily="2" charset="2"/>
              </a:rPr>
              <a:t>가 </a:t>
            </a:r>
            <a:r>
              <a:rPr lang="en-US" altLang="ko-KR">
                <a:sym typeface="Wingdings" panose="05000000000000000000" pitchFamily="2" charset="2"/>
              </a:rPr>
              <a:t>0.5um </a:t>
            </a:r>
            <a:r>
              <a:rPr lang="ko-KR" altLang="en-US">
                <a:sym typeface="Wingdings" panose="05000000000000000000" pitchFamily="2" charset="2"/>
              </a:rPr>
              <a:t>임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Error </a:t>
            </a:r>
            <a:r>
              <a:rPr lang="ko-KR" altLang="en-US">
                <a:sym typeface="Wingdings" panose="05000000000000000000" pitchFamily="2" charset="2"/>
              </a:rPr>
              <a:t>개수</a:t>
            </a:r>
            <a:r>
              <a:rPr lang="en-US" altLang="ko-KR">
                <a:sym typeface="Wingdings" panose="05000000000000000000" pitchFamily="2" charset="2"/>
              </a:rPr>
              <a:t>: 441</a:t>
            </a:r>
            <a:endParaRPr lang="en-US" altLang="ko-KR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2CF0424-97D5-4C89-9395-AD25D4990B9A}"/>
              </a:ext>
            </a:extLst>
          </p:cNvPr>
          <p:cNvSpPr/>
          <p:nvPr/>
        </p:nvSpPr>
        <p:spPr>
          <a:xfrm>
            <a:off x="6272922" y="3995630"/>
            <a:ext cx="408373" cy="10031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C55BA5-A416-4E39-85A0-6C395C0506D7}"/>
              </a:ext>
            </a:extLst>
          </p:cNvPr>
          <p:cNvSpPr/>
          <p:nvPr/>
        </p:nvSpPr>
        <p:spPr>
          <a:xfrm>
            <a:off x="8211134" y="3159367"/>
            <a:ext cx="1849582" cy="26173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5801B5-18F5-4475-915C-FFBB9298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55" y="2270021"/>
            <a:ext cx="5096302" cy="4391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5A995-40EB-4B0D-996C-4D3B638B3CE4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2522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41B63EF-0979-40F6-9554-F3E67351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784" y="2329749"/>
            <a:ext cx="5302016" cy="41213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0D88D-14D9-4485-8D35-D64DF2DC3E45}"/>
              </a:ext>
            </a:extLst>
          </p:cNvPr>
          <p:cNvSpPr txBox="1"/>
          <p:nvPr/>
        </p:nvSpPr>
        <p:spPr>
          <a:xfrm>
            <a:off x="207819" y="658865"/>
            <a:ext cx="62246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</a:rPr>
              <a:t>  &gt; Calibre DRC </a:t>
            </a:r>
            <a:r>
              <a:rPr lang="ko-KR" altLang="en-US">
                <a:solidFill>
                  <a:srgbClr val="0000FF"/>
                </a:solidFill>
              </a:rPr>
              <a:t>검증</a:t>
            </a:r>
            <a:endParaRPr lang="en-US" altLang="ko-KR">
              <a:solidFill>
                <a:srgbClr val="0000FF"/>
              </a:solidFill>
            </a:endParaRPr>
          </a:p>
          <a:p>
            <a:r>
              <a:rPr lang="en-US" altLang="ko-KR"/>
              <a:t>    - Error Code: 7.CONT.S1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Minimum CONT in POLY1 to ACT space is 1.0um </a:t>
            </a:r>
          </a:p>
          <a:p>
            <a:r>
              <a:rPr lang="en-US" altLang="ko-KR">
                <a:sym typeface="Wingdings" panose="05000000000000000000" pitchFamily="2" charset="2"/>
              </a:rPr>
              <a:t>       Error </a:t>
            </a:r>
            <a:r>
              <a:rPr lang="ko-KR" altLang="en-US">
                <a:sym typeface="Wingdings" panose="05000000000000000000" pitchFamily="2" charset="2"/>
              </a:rPr>
              <a:t>내용</a:t>
            </a:r>
            <a:r>
              <a:rPr lang="en-US" altLang="ko-KR">
                <a:sym typeface="Wingdings" panose="05000000000000000000" pitchFamily="2" charset="2"/>
              </a:rPr>
              <a:t>: Poly1 CONT</a:t>
            </a:r>
            <a:r>
              <a:rPr lang="ko-KR" altLang="en-US">
                <a:sym typeface="Wingdings" panose="05000000000000000000" pitchFamily="2" charset="2"/>
              </a:rPr>
              <a:t>과 </a:t>
            </a:r>
            <a:r>
              <a:rPr lang="en-US" altLang="ko-KR">
                <a:sym typeface="Wingdings" panose="05000000000000000000" pitchFamily="2" charset="2"/>
              </a:rPr>
              <a:t>ACT</a:t>
            </a:r>
            <a:r>
              <a:rPr lang="ko-KR" altLang="en-US">
                <a:sym typeface="Wingdings" panose="05000000000000000000" pitchFamily="2" charset="2"/>
              </a:rPr>
              <a:t> </a:t>
            </a:r>
            <a:r>
              <a:rPr lang="en-US" altLang="ko-KR">
                <a:sym typeface="Wingdings" panose="05000000000000000000" pitchFamily="2" charset="2"/>
              </a:rPr>
              <a:t>space</a:t>
            </a:r>
            <a:r>
              <a:rPr lang="ko-KR" altLang="en-US">
                <a:sym typeface="Wingdings" panose="05000000000000000000" pitchFamily="2" charset="2"/>
              </a:rPr>
              <a:t>가 </a:t>
            </a:r>
            <a:r>
              <a:rPr lang="en-US" altLang="ko-KR">
                <a:sym typeface="Wingdings" panose="05000000000000000000" pitchFamily="2" charset="2"/>
              </a:rPr>
              <a:t>0.8um </a:t>
            </a:r>
            <a:r>
              <a:rPr lang="ko-KR" altLang="en-US">
                <a:sym typeface="Wingdings" panose="05000000000000000000" pitchFamily="2" charset="2"/>
              </a:rPr>
              <a:t>임</a:t>
            </a:r>
            <a:r>
              <a:rPr lang="en-US" altLang="ko-KR">
                <a:sym typeface="Wingdings" panose="05000000000000000000" pitchFamily="2" charset="2"/>
              </a:rPr>
              <a:t>.</a:t>
            </a:r>
          </a:p>
          <a:p>
            <a:r>
              <a:rPr lang="en-US" altLang="ko-KR"/>
              <a:t>      </a:t>
            </a:r>
            <a:r>
              <a:rPr lang="en-US" altLang="ko-KR">
                <a:sym typeface="Wingdings" panose="05000000000000000000" pitchFamily="2" charset="2"/>
              </a:rPr>
              <a:t> Error </a:t>
            </a:r>
            <a:r>
              <a:rPr lang="ko-KR" altLang="en-US">
                <a:sym typeface="Wingdings" panose="05000000000000000000" pitchFamily="2" charset="2"/>
              </a:rPr>
              <a:t>개수</a:t>
            </a:r>
            <a:r>
              <a:rPr lang="en-US" altLang="ko-KR">
                <a:sym typeface="Wingdings" panose="05000000000000000000" pitchFamily="2" charset="2"/>
              </a:rPr>
              <a:t>: 69</a:t>
            </a:r>
            <a:endParaRPr lang="en-US" altLang="ko-KR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2CF0424-97D5-4C89-9395-AD25D4990B9A}"/>
              </a:ext>
            </a:extLst>
          </p:cNvPr>
          <p:cNvSpPr/>
          <p:nvPr/>
        </p:nvSpPr>
        <p:spPr>
          <a:xfrm>
            <a:off x="6272922" y="3995630"/>
            <a:ext cx="408373" cy="100317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4C55BA5-A416-4E39-85A0-6C395C0506D7}"/>
              </a:ext>
            </a:extLst>
          </p:cNvPr>
          <p:cNvSpPr/>
          <p:nvPr/>
        </p:nvSpPr>
        <p:spPr>
          <a:xfrm>
            <a:off x="8733649" y="3086795"/>
            <a:ext cx="1849582" cy="2617319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25801B5-18F5-4475-915C-FFBB9298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55" y="2270021"/>
            <a:ext cx="5096302" cy="43912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515D46-E076-4240-9181-10DD6C225373}"/>
              </a:ext>
            </a:extLst>
          </p:cNvPr>
          <p:cNvSpPr txBox="1"/>
          <p:nvPr/>
        </p:nvSpPr>
        <p:spPr>
          <a:xfrm>
            <a:off x="207819" y="104867"/>
            <a:ext cx="666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ym typeface="Wingdings" panose="05000000000000000000" pitchFamily="2" charset="2"/>
              </a:rPr>
              <a:t></a:t>
            </a:r>
            <a:r>
              <a:rPr lang="en-US" altLang="ko-KR" b="1"/>
              <a:t> Top</a:t>
            </a:r>
            <a:r>
              <a:rPr lang="ko-KR" altLang="en-US" b="1"/>
              <a:t> </a:t>
            </a:r>
            <a:r>
              <a:rPr lang="en-US" altLang="ko-KR" b="1"/>
              <a:t>Cell</a:t>
            </a:r>
            <a:r>
              <a:rPr lang="ko-KR" altLang="en-US" b="1"/>
              <a:t> </a:t>
            </a:r>
            <a:r>
              <a:rPr lang="en-US" altLang="ko-KR" b="1"/>
              <a:t>Name: fir_pe_Top_F(</a:t>
            </a:r>
            <a:r>
              <a:rPr lang="ko-KR" altLang="en-US" b="1"/>
              <a:t>신청번호</a:t>
            </a:r>
            <a:r>
              <a:rPr lang="en-US" altLang="ko-KR" b="1"/>
              <a:t>: MPW240615001) 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547504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765</Words>
  <Application>Microsoft Office PowerPoint</Application>
  <PresentationFormat>와이드스크린</PresentationFormat>
  <Paragraphs>88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이상한</dc:creator>
  <cp:lastModifiedBy>이상한</cp:lastModifiedBy>
  <cp:revision>38</cp:revision>
  <dcterms:created xsi:type="dcterms:W3CDTF">2024-07-01T01:45:48Z</dcterms:created>
  <dcterms:modified xsi:type="dcterms:W3CDTF">2024-07-01T08:46:25Z</dcterms:modified>
</cp:coreProperties>
</file>