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60"/>
  </p:notesMasterIdLst>
  <p:handoutMasterIdLst>
    <p:handoutMasterId r:id="rId61"/>
  </p:handoutMasterIdLst>
  <p:sldIdLst>
    <p:sldId id="554" r:id="rId3"/>
    <p:sldId id="480" r:id="rId4"/>
    <p:sldId id="558" r:id="rId5"/>
    <p:sldId id="481" r:id="rId6"/>
    <p:sldId id="519" r:id="rId7"/>
    <p:sldId id="482" r:id="rId8"/>
    <p:sldId id="534" r:id="rId9"/>
    <p:sldId id="535" r:id="rId10"/>
    <p:sldId id="483" r:id="rId11"/>
    <p:sldId id="522" r:id="rId12"/>
    <p:sldId id="487" r:id="rId13"/>
    <p:sldId id="523" r:id="rId14"/>
    <p:sldId id="553" r:id="rId15"/>
    <p:sldId id="509" r:id="rId16"/>
    <p:sldId id="484" r:id="rId17"/>
    <p:sldId id="510" r:id="rId18"/>
    <p:sldId id="485" r:id="rId19"/>
    <p:sldId id="525" r:id="rId20"/>
    <p:sldId id="549" r:id="rId21"/>
    <p:sldId id="514" r:id="rId22"/>
    <p:sldId id="544" r:id="rId23"/>
    <p:sldId id="547" r:id="rId24"/>
    <p:sldId id="548" r:id="rId25"/>
    <p:sldId id="513" r:id="rId26"/>
    <p:sldId id="492" r:id="rId27"/>
    <p:sldId id="486" r:id="rId28"/>
    <p:sldId id="524" r:id="rId29"/>
    <p:sldId id="493" r:id="rId30"/>
    <p:sldId id="536" r:id="rId31"/>
    <p:sldId id="537" r:id="rId32"/>
    <p:sldId id="538" r:id="rId33"/>
    <p:sldId id="539" r:id="rId34"/>
    <p:sldId id="540" r:id="rId35"/>
    <p:sldId id="497" r:id="rId36"/>
    <p:sldId id="496" r:id="rId37"/>
    <p:sldId id="494" r:id="rId38"/>
    <p:sldId id="495" r:id="rId39"/>
    <p:sldId id="511" r:id="rId40"/>
    <p:sldId id="498" r:id="rId41"/>
    <p:sldId id="528" r:id="rId42"/>
    <p:sldId id="550" r:id="rId43"/>
    <p:sldId id="551" r:id="rId44"/>
    <p:sldId id="499" r:id="rId45"/>
    <p:sldId id="500" r:id="rId46"/>
    <p:sldId id="502" r:id="rId47"/>
    <p:sldId id="533" r:id="rId48"/>
    <p:sldId id="503" r:id="rId49"/>
    <p:sldId id="504" r:id="rId50"/>
    <p:sldId id="489" r:id="rId51"/>
    <p:sldId id="501" r:id="rId52"/>
    <p:sldId id="518" r:id="rId53"/>
    <p:sldId id="531" r:id="rId54"/>
    <p:sldId id="532" r:id="rId55"/>
    <p:sldId id="505" r:id="rId56"/>
    <p:sldId id="506" r:id="rId57"/>
    <p:sldId id="552" r:id="rId58"/>
    <p:sldId id="545" r:id="rId5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92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651D-233E-40AC-97B6-712DC5473B9D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9306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{}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</a:t>
            </a:r>
            <a:r>
              <a:rPr lang="en-US" altLang="ko-KR" dirty="0" smtClean="0">
                <a:latin typeface="굴림" charset="-127"/>
                <a:ea typeface="굴림" charset="-127"/>
              </a:rPr>
              <a:t> find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명령이 찾은 파일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r>
              <a:rPr lang="en-US" altLang="ko-KR" dirty="0" smtClean="0">
                <a:latin typeface="굴림" charset="-127"/>
                <a:ea typeface="굴림" charset="-127"/>
              </a:rPr>
              <a:t>\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esc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의미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D4E1C7E-93AF-4484-92F1-B2C67B7CA1C7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91036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{}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</a:t>
            </a:r>
            <a:r>
              <a:rPr lang="en-US" altLang="ko-KR" dirty="0" smtClean="0">
                <a:latin typeface="굴림" charset="-127"/>
                <a:ea typeface="굴림" charset="-127"/>
              </a:rPr>
              <a:t> find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명령이 찾은 파일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r>
              <a:rPr lang="en-US" altLang="ko-KR" dirty="0" smtClean="0">
                <a:latin typeface="굴림" charset="-127"/>
                <a:ea typeface="굴림" charset="-127"/>
              </a:rPr>
              <a:t>\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esc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의미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6EA8E46-7B5A-4BE3-A642-B52579AE753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89348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{}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</a:t>
            </a:r>
            <a:r>
              <a:rPr lang="en-US" altLang="ko-KR" dirty="0" smtClean="0">
                <a:latin typeface="굴림" charset="-127"/>
                <a:ea typeface="굴림" charset="-127"/>
              </a:rPr>
              <a:t> find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명령이 찾은 파일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r>
              <a:rPr lang="en-US" altLang="ko-KR" dirty="0" smtClean="0">
                <a:latin typeface="굴림" charset="-127"/>
                <a:ea typeface="굴림" charset="-127"/>
              </a:rPr>
              <a:t>\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esc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의미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27E4411-E865-4410-BF54-D489DF13E74E}" type="slidenum">
              <a:rPr lang="en-US" altLang="ko-KR" sz="11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5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EC173C2-DC86-42DD-89B1-DD170E2445E9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75340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480EB04-64E7-4815-992A-D484D7F6CD4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73019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D46BDC-3A7A-4105-A9F6-774334E1E535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208286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F9BA1F8-01B0-4C5C-BE84-B5649260E6F6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180863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>
              <a:defRPr>
                <a:ea typeface="문체부 돋음체" panose="020B0609000101010101" pitchFamily="49" charset="-127"/>
              </a:defRPr>
            </a:lvl2pPr>
            <a:lvl3pPr>
              <a:defRPr>
                <a:ea typeface="문체부 돋음체" panose="020B0609000101010101" pitchFamily="49" charset="-127"/>
              </a:defRPr>
            </a:lvl3pPr>
            <a:lvl4pPr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ngyup@cnu.ac.kr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byeonely.tistory.com/11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e.earth.li/~sgtatham/putty/latest/x86/putty.ex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리눅스 개발환경 익히기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2016. 09. 06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황슬아</a:t>
            </a:r>
            <a:endParaRPr lang="en-US" altLang="ko-KR" dirty="0" smtClean="0"/>
          </a:p>
          <a:p>
            <a:r>
              <a:rPr lang="en-US" altLang="ko-KR" dirty="0" smtClean="0"/>
              <a:t>seula.hwang</a:t>
            </a:r>
            <a:r>
              <a:rPr lang="en-US" altLang="ko-KR" dirty="0" smtClean="0"/>
              <a:t>@cnu.ac.kr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4"/>
            </a:pPr>
            <a:r>
              <a:rPr lang="en-US" altLang="ko-KR" dirty="0" smtClean="0"/>
              <a:t>man</a:t>
            </a:r>
          </a:p>
          <a:p>
            <a:pPr lvl="1"/>
            <a:r>
              <a:rPr lang="en-US" altLang="ko-KR" dirty="0" smtClean="0"/>
              <a:t>Manual page: </a:t>
            </a:r>
            <a:r>
              <a:rPr lang="ko-KR" altLang="en-US" dirty="0" smtClean="0"/>
              <a:t>명령어에 필요한 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man [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cf) </a:t>
            </a:r>
            <a:r>
              <a:rPr lang="ko-KR" altLang="en-US" dirty="0" smtClean="0"/>
              <a:t>탈출시</a:t>
            </a:r>
            <a:r>
              <a:rPr lang="en-US" altLang="ko-KR" dirty="0" smtClean="0"/>
              <a:t>: q</a:t>
            </a:r>
          </a:p>
          <a:p>
            <a:pPr>
              <a:buAutoNum type="romanUcPeriod" startAt="4"/>
            </a:pPr>
            <a:endParaRPr lang="ko-KR" altLang="en-US" dirty="0" smtClean="0"/>
          </a:p>
        </p:txBody>
      </p:sp>
      <p:grpSp>
        <p:nvGrpSpPr>
          <p:cNvPr id="13318" name="그룹 1"/>
          <p:cNvGrpSpPr>
            <a:grpSpLocks/>
          </p:cNvGrpSpPr>
          <p:nvPr/>
        </p:nvGrpSpPr>
        <p:grpSpPr bwMode="auto">
          <a:xfrm>
            <a:off x="4554626" y="1557338"/>
            <a:ext cx="4010025" cy="3897312"/>
            <a:chOff x="4644008" y="2421583"/>
            <a:chExt cx="4010025" cy="3897312"/>
          </a:xfrm>
        </p:grpSpPr>
        <p:pic>
          <p:nvPicPr>
            <p:cNvPr id="133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421583"/>
              <a:ext cx="401002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708920"/>
              <a:ext cx="4010025" cy="360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5"/>
            </a:pPr>
            <a:r>
              <a:rPr lang="en-US" altLang="ko-KR" dirty="0" smtClean="0"/>
              <a:t>ls</a:t>
            </a:r>
          </a:p>
          <a:p>
            <a:pPr lvl="1"/>
            <a:r>
              <a:rPr lang="en-US" altLang="ko-KR" dirty="0" smtClean="0"/>
              <a:t>List: </a:t>
            </a:r>
            <a:r>
              <a:rPr lang="ko-KR" altLang="en-US" dirty="0" smtClean="0"/>
              <a:t>디렉터리 목록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ls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-a: </a:t>
            </a:r>
            <a:r>
              <a:rPr lang="ko-KR" altLang="en-US" sz="1200" dirty="0" smtClean="0">
                <a:solidFill>
                  <a:schemeClr val="tx1"/>
                </a:solidFill>
              </a:rPr>
              <a:t>디렉터리 내의 모든 파일을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-i: 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번호를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-h: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크기를 쉬운 단위로 표시  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-l :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다양한 정보를 함께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소유자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크기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ko-KR" sz="1200" dirty="0" smtClean="0">
                <a:solidFill>
                  <a:schemeClr val="tx1"/>
                </a:solidFill>
              </a:rPr>
              <a:t> -m: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파일을 쉼표로 구분하여 가로로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-s: KB </a:t>
            </a:r>
            <a:r>
              <a:rPr lang="ko-KR" altLang="en-US" sz="1200" dirty="0" smtClean="0">
                <a:solidFill>
                  <a:schemeClr val="tx1"/>
                </a:solidFill>
              </a:rPr>
              <a:t>단위의 파일 크기를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-t: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파일을 최근에 생성된 시간 순으로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-F: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형태와 함께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-R: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디렉터리 내용을 모두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-S: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크기 순으로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-help: </a:t>
            </a:r>
            <a:r>
              <a:rPr lang="ko-KR" altLang="en-US" sz="1200" dirty="0" smtClean="0">
                <a:solidFill>
                  <a:schemeClr val="tx1"/>
                </a:solidFill>
              </a:rPr>
              <a:t>도움말 출력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ls –al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4941168"/>
            <a:ext cx="50419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절대주소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71625" y="1436688"/>
            <a:ext cx="6600750" cy="3752850"/>
            <a:chOff x="-828600" y="1341438"/>
            <a:chExt cx="6600750" cy="375285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341438"/>
              <a:ext cx="5448300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직사각형 5"/>
            <p:cNvSpPr>
              <a:spLocks noChangeArrowheads="1"/>
            </p:cNvSpPr>
            <p:nvPr/>
          </p:nvSpPr>
          <p:spPr bwMode="auto">
            <a:xfrm>
              <a:off x="3971925" y="2476500"/>
              <a:ext cx="863600" cy="431800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7" name="직사각형 7"/>
            <p:cNvSpPr>
              <a:spLocks noChangeArrowheads="1"/>
            </p:cNvSpPr>
            <p:nvPr/>
          </p:nvSpPr>
          <p:spPr bwMode="auto">
            <a:xfrm>
              <a:off x="3030538" y="3517900"/>
              <a:ext cx="865187" cy="431800"/>
            </a:xfrm>
            <a:prstGeom prst="rect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8" name="TextBox 6"/>
            <p:cNvSpPr txBox="1">
              <a:spLocks noChangeArrowheads="1"/>
            </p:cNvSpPr>
            <p:nvPr/>
          </p:nvSpPr>
          <p:spPr bwMode="auto">
            <a:xfrm>
              <a:off x="-828600" y="4263291"/>
              <a:ext cx="35637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>
                  <a:solidFill>
                    <a:srgbClr val="FF0000"/>
                  </a:solidFill>
                </a:rPr>
                <a:t>빨간색</a:t>
              </a:r>
              <a:r>
                <a:rPr lang="en-US" altLang="ko-KR" sz="2400" b="0" dirty="0">
                  <a:solidFill>
                    <a:srgbClr val="FF0000"/>
                  </a:solidFill>
                </a:rPr>
                <a:t>: </a:t>
              </a:r>
              <a:r>
                <a:rPr lang="ko-KR" altLang="en-US" sz="2400" b="0" dirty="0"/>
                <a:t>현재 디렉터리</a:t>
              </a:r>
              <a:endParaRPr lang="en-US" altLang="ko-KR" sz="2400" b="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 smtClean="0">
                  <a:solidFill>
                    <a:srgbClr val="0070C0"/>
                  </a:solidFill>
                </a:rPr>
                <a:t>파란색</a:t>
              </a:r>
              <a:r>
                <a:rPr lang="en-US" altLang="ko-KR" sz="2400" b="0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2400" b="0" dirty="0"/>
                <a:t>목적지 디렉터리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5650" y="5478463"/>
            <a:ext cx="78486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절대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/home/omega</a:t>
            </a:r>
          </a:p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./omega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절대주소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아래의 기호와 의미를 암기 한다 </a:t>
            </a:r>
            <a:r>
              <a:rPr lang="en-US" altLang="ko-KR" dirty="0"/>
              <a:t>!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최상위 디렉터리</a:t>
            </a:r>
            <a:r>
              <a:rPr lang="en-US" altLang="ko-KR" dirty="0"/>
              <a:t>(root directory) =&gt;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</a:p>
          <a:p>
            <a:pPr lvl="1">
              <a:defRPr/>
            </a:pPr>
            <a:r>
              <a:rPr lang="ko-KR" altLang="en-US" dirty="0"/>
              <a:t>현재 디렉터리 </a:t>
            </a: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/>
              <a:t>상위 디렉터리 </a:t>
            </a: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pPr lvl="1">
              <a:defRPr/>
            </a:pPr>
            <a:r>
              <a:rPr lang="ko-KR" altLang="en-US" dirty="0"/>
              <a:t>자신의 계정 디렉터리</a:t>
            </a:r>
            <a:r>
              <a:rPr lang="en-US" altLang="ko-KR" dirty="0"/>
              <a:t>(home directory) =&gt; 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절대주소</a:t>
            </a:r>
            <a:r>
              <a:rPr lang="en-US" altLang="ko-KR" dirty="0"/>
              <a:t>: </a:t>
            </a:r>
            <a:r>
              <a:rPr lang="ko-KR" altLang="en-US" dirty="0" smtClean="0"/>
              <a:t>최상위 </a:t>
            </a:r>
            <a:r>
              <a:rPr lang="ko-KR" altLang="en-US" dirty="0"/>
              <a:t>디렉터리에서부터 목적지까지의 경로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상대주소</a:t>
            </a:r>
            <a:r>
              <a:rPr lang="en-US" altLang="ko-KR" dirty="0"/>
              <a:t>: </a:t>
            </a:r>
            <a:r>
              <a:rPr lang="ko-KR" altLang="en-US" dirty="0"/>
              <a:t>현재 디렉터리로부터의 경로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24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6"/>
              <a:defRPr/>
            </a:pPr>
            <a:r>
              <a:rPr lang="en-US" altLang="ko-KR" dirty="0" smtClean="0"/>
              <a:t>cd</a:t>
            </a:r>
          </a:p>
          <a:p>
            <a:pPr lvl="1">
              <a:defRPr/>
            </a:pPr>
            <a:r>
              <a:rPr lang="en-US" altLang="ko-KR" dirty="0" smtClean="0"/>
              <a:t>Change directory: </a:t>
            </a:r>
            <a:r>
              <a:rPr lang="ko-KR" altLang="en-US" dirty="0" smtClean="0"/>
              <a:t>디렉터리 이동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cd [</a:t>
            </a:r>
            <a:r>
              <a:rPr lang="ko-KR" altLang="en-US" dirty="0" smtClean="0"/>
              <a:t>디렉터리명</a:t>
            </a:r>
            <a:r>
              <a:rPr lang="en-US" altLang="ko-KR" dirty="0" smtClean="0"/>
              <a:t>]</a:t>
            </a:r>
          </a:p>
          <a:p>
            <a:pPr lvl="1">
              <a:defRPr/>
            </a:pPr>
            <a:r>
              <a:rPr lang="ko-KR" altLang="en-US" dirty="0" smtClean="0"/>
              <a:t>디렉터리 구조에 관한 명령어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/ : root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~ : home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.. : </a:t>
            </a:r>
            <a:r>
              <a:rPr lang="ko-KR" altLang="en-US" dirty="0" smtClean="0"/>
              <a:t>현재 작업 디렉터리의 상</a:t>
            </a:r>
            <a:r>
              <a:rPr lang="ko-KR" altLang="en-US" dirty="0"/>
              <a:t>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345598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5" name="그룹 2"/>
          <p:cNvGrpSpPr>
            <a:grpSpLocks/>
          </p:cNvGrpSpPr>
          <p:nvPr/>
        </p:nvGrpSpPr>
        <p:grpSpPr bwMode="auto">
          <a:xfrm>
            <a:off x="4716463" y="4256088"/>
            <a:ext cx="4464049" cy="2031325"/>
            <a:chOff x="4716463" y="4256088"/>
            <a:chExt cx="4464049" cy="2031486"/>
          </a:xfrm>
        </p:grpSpPr>
        <p:sp>
          <p:nvSpPr>
            <p:cNvPr id="17416" name="직사각형 6"/>
            <p:cNvSpPr>
              <a:spLocks noChangeArrowheads="1"/>
            </p:cNvSpPr>
            <p:nvPr/>
          </p:nvSpPr>
          <p:spPr bwMode="auto">
            <a:xfrm>
              <a:off x="4716463" y="4256088"/>
              <a:ext cx="1871761" cy="203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pwd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..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./omega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/root/omega/</a:t>
              </a:r>
              <a:endParaRPr lang="ko-KR" altLang="en-US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17417" name="TextBox 1"/>
            <p:cNvSpPr txBox="1">
              <a:spLocks noChangeArrowheads="1"/>
            </p:cNvSpPr>
            <p:nvPr/>
          </p:nvSpPr>
          <p:spPr bwMode="auto">
            <a:xfrm>
              <a:off x="6444208" y="4256088"/>
              <a:ext cx="273630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1pPr>
              <a:lvl2pPr marL="742950" indent="-28575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2pPr>
              <a:lvl3pPr marL="11430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3pPr>
              <a:lvl4pPr marL="16002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4pPr>
              <a:lvl5pPr marL="20574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위치 출력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디렉터리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상대주소로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계정 디렉터리로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절대주소로 이동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7"/>
              <a:defRPr/>
            </a:pPr>
            <a:r>
              <a:rPr lang="en-US" altLang="ko-KR" dirty="0" smtClean="0"/>
              <a:t>mkdir </a:t>
            </a:r>
          </a:p>
          <a:p>
            <a:pPr lvl="1">
              <a:defRPr/>
            </a:pPr>
            <a:r>
              <a:rPr lang="en-US" altLang="ko-KR" dirty="0" smtClean="0"/>
              <a:t>Make directory: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옵션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 smtClean="0"/>
              <a:t>-p: </a:t>
            </a:r>
            <a:r>
              <a:rPr lang="ko-KR" altLang="en-US" dirty="0" smtClean="0"/>
              <a:t>만들고자 하는 디렉터리의 상위 디렉터리가 없는 경우 상위 디렉터리 까지 만들어 준다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 mkdir [</a:t>
            </a:r>
            <a:r>
              <a:rPr lang="ko-KR" altLang="en-US" dirty="0" smtClean="0"/>
              <a:t>디렉터리명</a:t>
            </a:r>
            <a:r>
              <a:rPr lang="en-US" altLang="ko-KR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buAutoNum type="romanUcPeriod" startAt="7"/>
              <a:defRPr/>
            </a:pPr>
            <a:endParaRPr lang="en-US" altLang="ko-KR" dirty="0" smtClean="0"/>
          </a:p>
          <a:p>
            <a:pPr>
              <a:buAutoNum type="romanUcPeriod" startAt="7"/>
              <a:defRPr/>
            </a:pPr>
            <a:r>
              <a:rPr lang="en-US" altLang="ko-KR" dirty="0" err="1" smtClean="0"/>
              <a:t>rmdir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Remove directory: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 rmdir [</a:t>
            </a:r>
            <a:r>
              <a:rPr lang="ko-KR" altLang="en-US" dirty="0" smtClean="0"/>
              <a:t>디렉터리명</a:t>
            </a:r>
            <a:r>
              <a:rPr lang="en-US" altLang="ko-KR" dirty="0" smtClean="0"/>
              <a:t>]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4146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4653136"/>
            <a:ext cx="415766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9"/>
              <a:defRPr/>
            </a:pPr>
            <a:r>
              <a:rPr lang="en-US" altLang="ko-KR" dirty="0" smtClean="0"/>
              <a:t>cp</a:t>
            </a:r>
          </a:p>
          <a:p>
            <a:pPr lvl="1">
              <a:defRPr/>
            </a:pPr>
            <a:r>
              <a:rPr lang="en-US" altLang="ko-KR" dirty="0" smtClean="0"/>
              <a:t>Copy: </a:t>
            </a:r>
            <a:r>
              <a:rPr lang="ko-KR" altLang="en-US" dirty="0" smtClean="0"/>
              <a:t>파일 및 디렉터리 복사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cp [</a:t>
            </a:r>
            <a:r>
              <a:rPr lang="ko-KR" altLang="en-US" dirty="0" smtClean="0"/>
              <a:t>원본 파일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복사될 위치 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복사될 파일</a:t>
            </a:r>
            <a:r>
              <a:rPr lang="en-US" altLang="ko-KR" dirty="0" smtClean="0"/>
              <a:t>]</a:t>
            </a:r>
          </a:p>
          <a:p>
            <a:pPr lvl="1">
              <a:defRPr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 i : </a:t>
            </a:r>
            <a:r>
              <a:rPr lang="ko-KR" altLang="en-US" dirty="0" smtClean="0"/>
              <a:t>파일 복사 시 동일한 파일명이 있을 경우 사용자에게 물어봄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-f : </a:t>
            </a:r>
            <a:r>
              <a:rPr lang="ko-KR" altLang="en-US" dirty="0" smtClean="0"/>
              <a:t>동일 파일명 발생시에도 모두 강제적으로 복사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-p : </a:t>
            </a:r>
            <a:r>
              <a:rPr lang="ko-KR" altLang="en-US" dirty="0" smtClean="0"/>
              <a:t>원본 파일의 시간 및 소유 권한 보존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-r : </a:t>
            </a:r>
            <a:r>
              <a:rPr lang="ko-KR" altLang="en-US" dirty="0" smtClean="0"/>
              <a:t>포함된 자식 디렉터리 까지 모두 복사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사용 </a:t>
            </a:r>
            <a:r>
              <a:rPr lang="ko-KR" altLang="en-US" dirty="0" smtClean="0"/>
              <a:t>예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root@root</a:t>
            </a:r>
            <a:r>
              <a:rPr lang="en-US" altLang="ko-KR" dirty="0" smtClean="0"/>
              <a:t> root]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 smtClean="0"/>
              <a:t> </a:t>
            </a:r>
            <a:r>
              <a:rPr lang="en-US" altLang="ko-KR" dirty="0"/>
              <a:t>[root@root root] cp date1.out date2.out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date1.out date3.out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date* </a:t>
            </a:r>
            <a:r>
              <a:rPr lang="en-US" altLang="ko-KR" dirty="0" smtClean="0"/>
              <a:t>./test</a:t>
            </a:r>
            <a:r>
              <a:rPr lang="en-US" altLang="ko-KR" dirty="0"/>
              <a:t>/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–i date* </a:t>
            </a:r>
            <a:r>
              <a:rPr lang="en-US" altLang="ko-KR" dirty="0" smtClean="0"/>
              <a:t>./test</a:t>
            </a:r>
            <a:r>
              <a:rPr lang="en-US" altLang="ko-KR" dirty="0"/>
              <a:t>/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cd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test]  </a:t>
            </a:r>
            <a:r>
              <a:rPr lang="en-US" altLang="ko-KR" dirty="0" err="1"/>
              <a:t>ls</a:t>
            </a: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date1.out   date2.out   date3.out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0"/>
            </a:pPr>
            <a:r>
              <a:rPr lang="en-US" altLang="ko-KR" dirty="0" smtClean="0"/>
              <a:t>mv</a:t>
            </a:r>
          </a:p>
          <a:p>
            <a:pPr lvl="1"/>
            <a:r>
              <a:rPr lang="en-US" altLang="ko-KR" dirty="0" smtClean="0"/>
              <a:t>Move: </a:t>
            </a:r>
            <a:r>
              <a:rPr lang="ko-KR" altLang="en-US" dirty="0" smtClean="0"/>
              <a:t>파일 및 디렉터리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이름을 변경할 때도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변경할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변경될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옵션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-f: </a:t>
            </a:r>
            <a:r>
              <a:rPr lang="ko-KR" altLang="en-US" dirty="0" smtClean="0"/>
              <a:t>대상파일이 존재할 때 새로운 파일로 대체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-i: </a:t>
            </a:r>
            <a:r>
              <a:rPr lang="ko-KR" altLang="en-US" dirty="0" smtClean="0"/>
              <a:t>대상파일이 있을 때 확인 후 작업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mv date.out date1.out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리눅스에서의 권한</a:t>
            </a:r>
            <a:endParaRPr lang="en-US" altLang="ko-KR" dirty="0"/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bash: cd: /root/root/: Permission denied</a:t>
            </a:r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위와 같이 본인 계정이 가지지 않는 권한의 디렉터리로 접근 하려고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하면 거부 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권한은 해당 계정의 자료를 보호하는 기능을 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따라서 권한에 대한 이해는 매우 중요하다</a:t>
            </a:r>
            <a:r>
              <a:rPr lang="en-US" altLang="ko-KR" sz="1800" dirty="0" smtClean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4113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확인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ls –l</a:t>
            </a:r>
            <a:r>
              <a:rPr lang="ko-KR" altLang="en-US" dirty="0"/>
              <a:t>을 통해서 파일 리스트와 함께 권한을 </a:t>
            </a:r>
            <a:r>
              <a:rPr lang="ko-KR" altLang="en-US" dirty="0" smtClean="0"/>
              <a:t>출력 시킨다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권한 보는 방법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파일 </a:t>
            </a:r>
            <a:r>
              <a:rPr lang="ko-KR" altLang="en-US" dirty="0"/>
              <a:t>유형</a:t>
            </a:r>
          </a:p>
          <a:p>
            <a:pPr lvl="2">
              <a:defRPr/>
            </a:pPr>
            <a:r>
              <a:rPr lang="ko-KR" altLang="en-US" dirty="0" smtClean="0"/>
              <a:t>첫 번째 </a:t>
            </a:r>
            <a:r>
              <a:rPr lang="ko-KR" altLang="en-US" dirty="0"/>
              <a:t>문자</a:t>
            </a:r>
            <a:r>
              <a:rPr lang="en-US" altLang="ko-KR" dirty="0"/>
              <a:t>(①)</a:t>
            </a:r>
            <a:r>
              <a:rPr lang="ko-KR" altLang="en-US" dirty="0"/>
              <a:t>는 파일의 유형을 뜻한다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- : </a:t>
            </a:r>
            <a:r>
              <a:rPr lang="ko-KR" altLang="en-US" dirty="0"/>
              <a:t>일반적인 파일을 뜻한다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 </a:t>
            </a:r>
            <a:r>
              <a:rPr lang="en-US" altLang="ko-KR" dirty="0"/>
              <a:t>d : </a:t>
            </a:r>
            <a:r>
              <a:rPr lang="ko-KR" altLang="en-US" dirty="0"/>
              <a:t>디렉터리를 뜻한다</a:t>
            </a:r>
            <a:r>
              <a:rPr lang="en-US" altLang="ko-KR" dirty="0"/>
              <a:t>.  l : </a:t>
            </a:r>
            <a:r>
              <a:rPr lang="ko-KR" altLang="en-US" dirty="0"/>
              <a:t>링크 파일을 뜻한다</a:t>
            </a:r>
            <a:r>
              <a:rPr lang="en-US" altLang="ko-KR" dirty="0"/>
              <a:t>.  s : </a:t>
            </a:r>
            <a:r>
              <a:rPr lang="ko-KR" altLang="en-US" dirty="0"/>
              <a:t>소켓 파일을 뜻한다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/>
              <a:t>파일 유형</a:t>
            </a:r>
          </a:p>
          <a:p>
            <a:pPr lvl="2">
              <a:defRPr/>
            </a:pPr>
            <a:r>
              <a:rPr lang="en-US" altLang="ko-KR" dirty="0"/>
              <a:t>r: </a:t>
            </a:r>
            <a:r>
              <a:rPr lang="ko-KR" altLang="en-US" dirty="0"/>
              <a:t>읽기</a:t>
            </a:r>
            <a:r>
              <a:rPr lang="en-US" altLang="ko-KR" dirty="0"/>
              <a:t>(read), w: </a:t>
            </a:r>
            <a:r>
              <a:rPr lang="ko-KR" altLang="en-US" dirty="0"/>
              <a:t>쓰기</a:t>
            </a:r>
            <a:r>
              <a:rPr lang="en-US" altLang="ko-KR" dirty="0"/>
              <a:t>(write), x: </a:t>
            </a:r>
            <a:r>
              <a:rPr lang="ko-KR" altLang="en-US" dirty="0"/>
              <a:t>실행</a:t>
            </a:r>
            <a:r>
              <a:rPr lang="en-US" altLang="ko-KR" dirty="0"/>
              <a:t>(execute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618"/>
            <a:ext cx="5005884" cy="139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71858"/>
            <a:ext cx="25295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3465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황슬아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hlinkClick r:id="rId3"/>
              </a:rPr>
              <a:t>seula.hwang@cnu.ac.kr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1"/>
              <a:defRPr/>
            </a:pPr>
            <a:r>
              <a:rPr lang="en-US" altLang="ko-KR" dirty="0" smtClean="0"/>
              <a:t>chmod</a:t>
            </a:r>
          </a:p>
          <a:p>
            <a:pPr lvl="1">
              <a:defRPr/>
            </a:pPr>
            <a:r>
              <a:rPr lang="en-US" altLang="ko-KR" dirty="0" smtClean="0"/>
              <a:t>chmod</a:t>
            </a:r>
            <a:r>
              <a:rPr lang="ko-KR" altLang="en-US" dirty="0" smtClean="0"/>
              <a:t>는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디렉터리의 권한을 변경 하는데 사용 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사용법 </a:t>
            </a:r>
            <a:r>
              <a:rPr lang="en-US" altLang="ko-KR" dirty="0" smtClean="0"/>
              <a:t>: chmod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 smtClean="0"/>
              <a:t>권한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en-US" altLang="ko-KR" dirty="0"/>
              <a:t>files </a:t>
            </a:r>
            <a:r>
              <a:rPr lang="en-US" altLang="ko-KR" dirty="0" smtClean="0"/>
              <a:t>directory..</a:t>
            </a:r>
          </a:p>
          <a:p>
            <a:pPr lvl="1">
              <a:defRPr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-c : </a:t>
            </a:r>
            <a:r>
              <a:rPr lang="ko-KR" altLang="en-US" dirty="0"/>
              <a:t>실제로 파일의 권한이 바뀐 파일만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-f : </a:t>
            </a:r>
            <a:r>
              <a:rPr lang="ko-KR" altLang="en-US" dirty="0"/>
              <a:t>파일의 </a:t>
            </a:r>
            <a:r>
              <a:rPr lang="ko-KR" altLang="en-US" dirty="0" smtClean="0"/>
              <a:t>권한을 바꿀 </a:t>
            </a:r>
            <a:r>
              <a:rPr lang="ko-KR" altLang="en-US" dirty="0"/>
              <a:t>수 </a:t>
            </a:r>
            <a:r>
              <a:rPr lang="ko-KR" altLang="en-US" dirty="0" smtClean="0"/>
              <a:t>없는 경우에도 </a:t>
            </a:r>
            <a:r>
              <a:rPr lang="ko-KR" altLang="en-US" dirty="0"/>
              <a:t>에러 메시지를 출력하지 않는다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-v : </a:t>
            </a:r>
            <a:r>
              <a:rPr lang="ko-KR" altLang="en-US" dirty="0"/>
              <a:t>변경된 권한에 대해서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-R : </a:t>
            </a:r>
            <a:r>
              <a:rPr lang="ko-KR" altLang="en-US" dirty="0" smtClean="0"/>
              <a:t>디렉터리와 </a:t>
            </a:r>
            <a:r>
              <a:rPr lang="ko-KR" altLang="en-US" dirty="0"/>
              <a:t>파일들의 권한을 재귀적으로 모두 바꾼다</a:t>
            </a:r>
            <a:r>
              <a:rPr lang="en-US" altLang="ko-KR" b="1" dirty="0"/>
              <a:t>.  </a:t>
            </a:r>
            <a:r>
              <a:rPr lang="en-US" altLang="ko-KR" b="1" dirty="0" smtClean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제일 많이 쓰이는 옵션이다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권한</a:t>
            </a:r>
            <a:endParaRPr lang="en-US" altLang="ko-KR" dirty="0"/>
          </a:p>
          <a:p>
            <a:pPr lvl="2">
              <a:defRPr/>
            </a:pPr>
            <a:r>
              <a:rPr lang="en-US" altLang="ko-KR" dirty="0" smtClean="0"/>
              <a:t>r(read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), w(write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), x(execute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권한이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등의 모든 권한을 주려면</a:t>
            </a:r>
            <a:r>
              <a:rPr lang="en-US" altLang="ko-KR" dirty="0" smtClean="0"/>
              <a:t>, 4+2+1, </a:t>
            </a:r>
            <a:r>
              <a:rPr lang="ko-KR" altLang="en-US" dirty="0" smtClean="0"/>
              <a:t>따라서 합계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모든 그룹의 권한을 다 허용해 줄 경우</a:t>
            </a:r>
            <a:r>
              <a:rPr lang="en-US" altLang="ko-KR" dirty="0" smtClean="0"/>
              <a:t>, 777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문자모드</a:t>
            </a:r>
            <a:r>
              <a:rPr lang="en-US" altLang="ko-KR" dirty="0" smtClean="0"/>
              <a:t>)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권한을 표시하는 문자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권한</a:t>
            </a:r>
            <a:r>
              <a:rPr lang="en-US" altLang="ko-KR" dirty="0"/>
              <a:t>(</a:t>
            </a:r>
            <a:r>
              <a:rPr lang="ko-KR" altLang="en-US" dirty="0" smtClean="0"/>
              <a:t>숫자모드</a:t>
            </a:r>
            <a:r>
              <a:rPr lang="en-US" altLang="ko-KR" dirty="0" smtClean="0"/>
              <a:t>)</a:t>
            </a:r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뒤에 따라 하기를 해보면서 권한을 변경을 해보도록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6263"/>
            <a:ext cx="61769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6696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chmod </a:t>
            </a:r>
            <a:r>
              <a:rPr lang="ko-KR" altLang="en-US" dirty="0" smtClean="0"/>
              <a:t>따라 하기</a:t>
            </a:r>
            <a:endParaRPr lang="en-US" altLang="ko-KR" dirty="0" smtClean="0"/>
          </a:p>
          <a:p>
            <a:pPr lvl="1">
              <a:buFont typeface="+mj-lt"/>
              <a:buAutoNum type="arabicParenR"/>
            </a:pPr>
            <a:r>
              <a:rPr lang="en-US" altLang="ko-KR" sz="1400" dirty="0" err="1" smtClean="0"/>
              <a:t>mkdir</a:t>
            </a:r>
            <a:r>
              <a:rPr lang="ko-KR" altLang="en-US" sz="1400" dirty="0" smtClean="0"/>
              <a:t>을 이용하여 자신의 계정 디렉터리에서 </a:t>
            </a:r>
            <a:r>
              <a:rPr lang="en-US" altLang="ko-KR" sz="1400" dirty="0" smtClean="0"/>
              <a:t>chmodtest</a:t>
            </a:r>
            <a:r>
              <a:rPr lang="ko-KR" altLang="en-US" sz="1400" dirty="0" smtClean="0"/>
              <a:t>를 만들고 </a:t>
            </a:r>
            <a:r>
              <a:rPr lang="en-US" altLang="ko-KR" sz="1400" dirty="0" smtClean="0"/>
              <a:t>ls –l </a:t>
            </a:r>
            <a:r>
              <a:rPr lang="ko-KR" altLang="en-US" sz="1400" dirty="0" smtClean="0"/>
              <a:t>명령을 통해 현재 권한을 확인한다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chmodtest </a:t>
            </a:r>
            <a:r>
              <a:rPr lang="ko-KR" altLang="en-US" sz="1800" dirty="0" smtClean="0">
                <a:solidFill>
                  <a:srgbClr val="FF0000"/>
                </a:solidFill>
              </a:rPr>
              <a:t> 디렉터리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user</a:t>
            </a:r>
            <a:r>
              <a:rPr lang="ko-KR" altLang="en-US" sz="1800" dirty="0" smtClean="0">
                <a:solidFill>
                  <a:srgbClr val="FF0000"/>
                </a:solidFill>
              </a:rPr>
              <a:t>와 </a:t>
            </a:r>
            <a:r>
              <a:rPr lang="en-US" altLang="ko-KR" sz="1800" dirty="0" smtClean="0">
                <a:solidFill>
                  <a:srgbClr val="FF0000"/>
                </a:solidFill>
              </a:rPr>
              <a:t>group</a:t>
            </a:r>
            <a:r>
              <a:rPr lang="ko-KR" altLang="en-US" sz="1800" dirty="0" smtClean="0">
                <a:solidFill>
                  <a:srgbClr val="FF0000"/>
                </a:solidFill>
              </a:rPr>
              <a:t> 읽기쓰기실행 </a:t>
            </a:r>
            <a:r>
              <a:rPr lang="en-US" altLang="ko-KR" sz="1800" dirty="0" smtClean="0">
                <a:solidFill>
                  <a:srgbClr val="FF0000"/>
                </a:solidFill>
              </a:rPr>
              <a:t>(rwx) </a:t>
            </a:r>
            <a:r>
              <a:rPr lang="ko-KR" altLang="en-US" sz="1800" dirty="0" smtClean="0">
                <a:solidFill>
                  <a:srgbClr val="FF0000"/>
                </a:solidFill>
              </a:rPr>
              <a:t>권한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FF0000"/>
                </a:solidFill>
              </a:rPr>
              <a:t>다른 사용자</a:t>
            </a:r>
            <a:r>
              <a:rPr lang="en-US" altLang="ko-KR" sz="1800" dirty="0" smtClean="0">
                <a:solidFill>
                  <a:srgbClr val="FF0000"/>
                </a:solidFill>
              </a:rPr>
              <a:t>(other)</a:t>
            </a:r>
            <a:r>
              <a:rPr lang="ko-KR" altLang="en-US" sz="1800" dirty="0" smtClean="0">
                <a:solidFill>
                  <a:srgbClr val="FF0000"/>
                </a:solidFill>
              </a:rPr>
              <a:t> 읽기실행</a:t>
            </a:r>
            <a:r>
              <a:rPr lang="en-US" altLang="ko-KR" sz="1800" dirty="0" smtClean="0">
                <a:solidFill>
                  <a:srgbClr val="FF0000"/>
                </a:solidFill>
              </a:rPr>
              <a:t>(r-x) </a:t>
            </a:r>
            <a:r>
              <a:rPr lang="ko-KR" altLang="en-US" sz="1800" dirty="0" smtClean="0">
                <a:solidFill>
                  <a:srgbClr val="FF0000"/>
                </a:solidFill>
              </a:rPr>
              <a:t>권한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endParaRPr lang="en-US" altLang="ko-KR" sz="18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2636912"/>
            <a:ext cx="6078537" cy="1030288"/>
            <a:chOff x="1446213" y="2470150"/>
            <a:chExt cx="6078537" cy="1030288"/>
          </a:xfrm>
        </p:grpSpPr>
        <p:pic>
          <p:nvPicPr>
            <p:cNvPr id="2560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175" y="2470150"/>
              <a:ext cx="581977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직사각형 5"/>
            <p:cNvSpPr>
              <a:spLocks noChangeArrowheads="1"/>
            </p:cNvSpPr>
            <p:nvPr/>
          </p:nvSpPr>
          <p:spPr bwMode="auto">
            <a:xfrm>
              <a:off x="1446213" y="3284538"/>
              <a:ext cx="6078537" cy="2159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buFont typeface="+mj-lt"/>
              <a:buAutoNum type="arabicParenR" startAt="2"/>
            </a:pPr>
            <a:r>
              <a:rPr lang="en-US" altLang="ko-KR" dirty="0" smtClean="0"/>
              <a:t>chmodtest </a:t>
            </a:r>
            <a:r>
              <a:rPr lang="ko-KR" altLang="en-US" dirty="0" smtClean="0"/>
              <a:t>디렉터리를 문자모드를 이용해서 그룹에게 쓰기권한을 제거한다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 chmod g-w chmodtest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chmod </a:t>
            </a:r>
            <a:r>
              <a:rPr lang="ko-KR" altLang="en-US" dirty="0" smtClean="0">
                <a:solidFill>
                  <a:srgbClr val="FF0000"/>
                </a:solidFill>
              </a:rPr>
              <a:t>명령어 옵션으로 그룹</a:t>
            </a:r>
            <a:r>
              <a:rPr lang="en-US" altLang="ko-KR" dirty="0" smtClean="0">
                <a:solidFill>
                  <a:srgbClr val="FF0000"/>
                </a:solidFill>
              </a:rPr>
              <a:t>(g)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쓰기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r>
              <a:rPr lang="en-US" altLang="ko-KR" dirty="0" smtClean="0">
                <a:solidFill>
                  <a:srgbClr val="FF0000"/>
                </a:solidFill>
              </a:rPr>
              <a:t>(w)</a:t>
            </a:r>
            <a:r>
              <a:rPr lang="ko-KR" altLang="en-US" dirty="0" smtClean="0">
                <a:solidFill>
                  <a:srgbClr val="FF0000"/>
                </a:solidFill>
              </a:rPr>
              <a:t>을 제거</a:t>
            </a:r>
            <a:r>
              <a:rPr lang="en-US" altLang="ko-KR" dirty="0" smtClean="0">
                <a:solidFill>
                  <a:srgbClr val="FF0000"/>
                </a:solidFill>
              </a:rPr>
              <a:t>(-)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Font typeface="+mj-lt"/>
              <a:buAutoNum type="arabicParenR" startAt="3"/>
            </a:pPr>
            <a:r>
              <a:rPr lang="ko-KR" altLang="en-US" dirty="0" smtClean="0"/>
              <a:t>이번에는 </a:t>
            </a:r>
            <a:r>
              <a:rPr lang="ko-KR" altLang="en-US" dirty="0" err="1" smtClean="0"/>
              <a:t>숫자모드를</a:t>
            </a:r>
            <a:r>
              <a:rPr lang="ko-KR" altLang="en-US" dirty="0" smtClean="0"/>
              <a:t> 이용 하여  모든 권한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#chmod 777 chmodtest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2167161"/>
            <a:ext cx="5975350" cy="1057275"/>
            <a:chOff x="1476375" y="2276475"/>
            <a:chExt cx="5975350" cy="1057275"/>
          </a:xfrm>
        </p:grpSpPr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2276475"/>
              <a:ext cx="59245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직사각형 7"/>
            <p:cNvSpPr>
              <a:spLocks noChangeArrowheads="1"/>
            </p:cNvSpPr>
            <p:nvPr/>
          </p:nvSpPr>
          <p:spPr bwMode="auto">
            <a:xfrm>
              <a:off x="1508125" y="3068638"/>
              <a:ext cx="5943600" cy="24606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63390" y="4580668"/>
            <a:ext cx="5689600" cy="1038225"/>
            <a:chOff x="1619250" y="5084763"/>
            <a:chExt cx="5689600" cy="1038225"/>
          </a:xfrm>
        </p:grpSpPr>
        <p:pic>
          <p:nvPicPr>
            <p:cNvPr id="2663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084763"/>
              <a:ext cx="566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직사각형 10"/>
            <p:cNvSpPr>
              <a:spLocks noChangeArrowheads="1"/>
            </p:cNvSpPr>
            <p:nvPr/>
          </p:nvSpPr>
          <p:spPr bwMode="auto">
            <a:xfrm>
              <a:off x="1636713" y="5876925"/>
              <a:ext cx="5672137" cy="24606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765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2"/>
            </a:pPr>
            <a:r>
              <a:rPr lang="en-US" altLang="ko-KR" dirty="0" smtClean="0"/>
              <a:t>rm</a:t>
            </a:r>
          </a:p>
          <a:p>
            <a:pPr lvl="1"/>
            <a:r>
              <a:rPr lang="en-US" altLang="ko-KR" dirty="0" smtClean="0"/>
              <a:t>Remove: </a:t>
            </a:r>
            <a:r>
              <a:rPr lang="ko-KR" altLang="en-US" dirty="0" smtClean="0"/>
              <a:t>파일 및 디렉터리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rm [</a:t>
            </a:r>
            <a:r>
              <a:rPr lang="ko-KR" altLang="en-US" dirty="0" smtClean="0"/>
              <a:t>삭제할 파일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옵션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-f: </a:t>
            </a:r>
            <a:r>
              <a:rPr lang="ko-KR" altLang="en-US" dirty="0" smtClean="0"/>
              <a:t>디렉터리 안의 파일을 삭제할 때 사용자에게 확인을 요구하지 않음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-r: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에서 지정한 디렉터리 혹은 아래의 서브디렉터리 삭제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- i: write permission </a:t>
            </a:r>
            <a:r>
              <a:rPr lang="ko-KR" altLang="en-US" dirty="0" smtClean="0"/>
              <a:t>이 없는 파일의 삭제를 위해 대화식으로 확인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-p: </a:t>
            </a:r>
            <a:r>
              <a:rPr lang="ko-KR" altLang="en-US" dirty="0" smtClean="0"/>
              <a:t>디렉터리 </a:t>
            </a:r>
            <a:r>
              <a:rPr lang="en-US" altLang="ko-KR" dirty="0" smtClean="0"/>
              <a:t>dir-name </a:t>
            </a:r>
            <a:r>
              <a:rPr lang="ko-KR" altLang="en-US" dirty="0" smtClean="0"/>
              <a:t>과 비어있는 부모 디렉터리를 사용자가 제거 할 수 있다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 -s: -p </a:t>
            </a:r>
            <a:r>
              <a:rPr lang="ko-KR" altLang="en-US" dirty="0" smtClean="0"/>
              <a:t>선택항목 지정 시 표준오류에 출력되는 메시지를 삭제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사용 예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b="0" dirty="0" smtClean="0"/>
              <a:t>     </a:t>
            </a:r>
            <a:r>
              <a:rPr lang="en-US" altLang="ko-KR" b="0" dirty="0" smtClean="0"/>
              <a:t>[root@root test] rm date1.out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 smtClean="0"/>
              <a:t>     [root@root test] rm date*.out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 smtClean="0"/>
              <a:t>     [root@root test] ls</a:t>
            </a:r>
          </a:p>
          <a:p>
            <a:pPr>
              <a:buAutoNum type="romanUcPeriod" startAt="12"/>
            </a:pPr>
            <a:r>
              <a:rPr lang="en-US" altLang="ko-KR" dirty="0" smtClean="0"/>
              <a:t>cat</a:t>
            </a:r>
          </a:p>
          <a:p>
            <a:pPr lvl="1"/>
            <a:r>
              <a:rPr lang="en-US" altLang="ko-KR" dirty="0" smtClean="0"/>
              <a:t>Catenae: </a:t>
            </a:r>
            <a:r>
              <a:rPr lang="ko-KR" altLang="en-US" dirty="0" smtClean="0"/>
              <a:t>텍스트 파일 내용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cat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cat date.out</a:t>
            </a:r>
          </a:p>
          <a:p>
            <a:pPr>
              <a:buAutoNum type="romanUcPeriod" startAt="12"/>
            </a:pP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4"/>
            </a:pPr>
            <a:r>
              <a:rPr lang="en-US" altLang="ko-KR" dirty="0" smtClean="0"/>
              <a:t>tar</a:t>
            </a:r>
          </a:p>
          <a:p>
            <a:pPr lvl="1"/>
            <a:r>
              <a:rPr lang="ko-KR" altLang="en-US" dirty="0" smtClean="0"/>
              <a:t>아카이브</a:t>
            </a:r>
            <a:r>
              <a:rPr lang="en-US" altLang="ko-KR" dirty="0" smtClean="0"/>
              <a:t>(.tar)</a:t>
            </a:r>
            <a:r>
              <a:rPr lang="ko-KR" altLang="en-US" dirty="0" smtClean="0"/>
              <a:t>를 만들거나 푼다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아카이브란 여러 파일을 하나로 묶는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 : </a:t>
            </a:r>
            <a:r>
              <a:rPr lang="ko-KR" altLang="en-US" dirty="0" smtClean="0"/>
              <a:t>아카이브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-x : </a:t>
            </a:r>
            <a:r>
              <a:rPr lang="ko-KR" altLang="en-US" dirty="0" smtClean="0"/>
              <a:t>아카이브에 묶인 파일이나 디렉터리를 풀어 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-f : </a:t>
            </a:r>
            <a:r>
              <a:rPr lang="ko-KR" altLang="en-US" dirty="0" smtClean="0"/>
              <a:t>파일 이름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-v : </a:t>
            </a:r>
            <a:r>
              <a:rPr lang="ko-KR" altLang="en-US" dirty="0" smtClean="0"/>
              <a:t>아카이브에 추가되거나 풀리고 있는 파일의 이름을 화면에 보여 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-z : *.gz </a:t>
            </a:r>
            <a:r>
              <a:rPr lang="ko-KR" altLang="en-US" dirty="0" smtClean="0"/>
              <a:t>파일로 압축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묶고 압축 </a:t>
            </a:r>
            <a:r>
              <a:rPr lang="en-US" altLang="ko-KR" dirty="0" smtClean="0"/>
              <a:t>: tar cvfz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.tar.gz] [</a:t>
            </a:r>
            <a:r>
              <a:rPr lang="ko-KR" altLang="en-US" dirty="0" smtClean="0"/>
              <a:t>압축할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압축된 파일 풀기 </a:t>
            </a:r>
            <a:r>
              <a:rPr lang="en-US" altLang="ko-KR" dirty="0" smtClean="0"/>
              <a:t>: tar xvfz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예제</a:t>
            </a:r>
          </a:p>
          <a:p>
            <a:pPr lvl="2">
              <a:buFont typeface="Marlett" pitchFamily="2" charset="2"/>
              <a:buNone/>
            </a:pPr>
            <a:r>
              <a:rPr lang="en-US" altLang="ko-KR" dirty="0" smtClean="0"/>
              <a:t>$ tar cvf tarfile .</a:t>
            </a:r>
          </a:p>
          <a:p>
            <a:pPr lvl="2">
              <a:buFont typeface="Marlett" pitchFamily="2" charset="2"/>
              <a:buNone/>
            </a:pPr>
            <a:r>
              <a:rPr lang="en-US" altLang="ko-KR" dirty="0" smtClean="0"/>
              <a:t>$ tar xvf tarfile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목록출력 실습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1600" dirty="0" smtClean="0"/>
              <a:t>자신의 학번으로 디렉터리를 생성 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디렉터리 접근 권한을 소유자 전용으로 변경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변경된 권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을 화면에 출력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Hint: chmod [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대상폴더</a:t>
            </a:r>
            <a:r>
              <a:rPr lang="en-US" altLang="ko-KR" sz="1600" dirty="0" smtClean="0"/>
              <a:t>]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압축 실습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1600" dirty="0"/>
              <a:t>/</a:t>
            </a:r>
            <a:r>
              <a:rPr lang="en-US" altLang="ko-KR" sz="1600" dirty="0" smtClean="0"/>
              <a:t>home/sys03/esl03/lab01/lab01.tar.gz</a:t>
            </a:r>
            <a:r>
              <a:rPr lang="ko-KR" altLang="en-US" sz="1600" dirty="0" smtClean="0"/>
              <a:t>을 복사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압축해</a:t>
            </a:r>
            <a:r>
              <a:rPr lang="ko-KR" altLang="en-US" sz="1600" dirty="0"/>
              <a:t>제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lab01 </a:t>
            </a:r>
            <a:r>
              <a:rPr lang="ko-KR" altLang="en-US" sz="1600" dirty="0" smtClean="0"/>
              <a:t>디렉터리를 학번으로 이름 변경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변경된 학번 디렉터리를 </a:t>
            </a:r>
            <a:r>
              <a:rPr lang="ko-KR" altLang="en-US" sz="1600" dirty="0" smtClean="0">
                <a:solidFill>
                  <a:srgbClr val="FF0000"/>
                </a:solidFill>
              </a:rPr>
              <a:t>분반</a:t>
            </a:r>
            <a:r>
              <a:rPr lang="en-US" altLang="ko-KR" sz="1600" dirty="0" smtClean="0">
                <a:solidFill>
                  <a:srgbClr val="FF0000"/>
                </a:solidFill>
              </a:rPr>
              <a:t>_</a:t>
            </a:r>
            <a:r>
              <a:rPr lang="ko-KR" altLang="en-US" sz="1600" dirty="0" smtClean="0">
                <a:solidFill>
                  <a:srgbClr val="FF0000"/>
                </a:solidFill>
              </a:rPr>
              <a:t>학번</a:t>
            </a:r>
            <a:r>
              <a:rPr lang="en-US" altLang="ko-KR" sz="1600" dirty="0" smtClean="0">
                <a:solidFill>
                  <a:srgbClr val="FF0000"/>
                </a:solidFill>
              </a:rPr>
              <a:t>.tar.gz</a:t>
            </a:r>
            <a:r>
              <a:rPr lang="ko-KR" altLang="en-US" sz="1600" dirty="0" smtClean="0"/>
              <a:t>로 압축</a:t>
            </a:r>
            <a:endParaRPr lang="en-US" altLang="ko-KR" sz="16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삭제 실습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 smtClean="0"/>
              <a:t>영문이름으로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 smtClean="0"/>
              <a:t>영문이름 디렉터리 안에 학번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 smtClean="0"/>
              <a:t>한번에 생성한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디렉터리 삭제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5"/>
            </a:pPr>
            <a:r>
              <a:rPr lang="en-US" altLang="ko-KR" dirty="0" smtClean="0"/>
              <a:t>find</a:t>
            </a:r>
          </a:p>
          <a:p>
            <a:pPr lvl="1"/>
            <a:r>
              <a:rPr lang="ko-KR" altLang="en-US" dirty="0" smtClean="0"/>
              <a:t>디스크에 저장된 각종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find [path..] [expression]</a:t>
            </a:r>
          </a:p>
          <a:p>
            <a:pPr lvl="1"/>
            <a:r>
              <a:rPr lang="en-US" altLang="ko-KR" dirty="0" smtClean="0"/>
              <a:t>Path : </a:t>
            </a:r>
            <a:r>
              <a:rPr lang="ko-KR" altLang="en-US" dirty="0" smtClean="0"/>
              <a:t>파일을 탐색할 경로의 리스트 </a:t>
            </a:r>
            <a:r>
              <a:rPr lang="en-US" altLang="ko-KR" dirty="0" smtClean="0"/>
              <a:t>(recursive search)</a:t>
            </a:r>
          </a:p>
          <a:p>
            <a:pPr lvl="1"/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dirty="0" smtClean="0"/>
              <a:t>-name ‘pattern’ : </a:t>
            </a:r>
            <a:r>
              <a:rPr lang="ko-KR" altLang="en-US" dirty="0" smtClean="0"/>
              <a:t>파일명이 </a:t>
            </a:r>
            <a:r>
              <a:rPr lang="en-US" altLang="ko-KR" dirty="0" smtClean="0"/>
              <a:t>‘pattern’</a:t>
            </a:r>
            <a:r>
              <a:rPr lang="ko-KR" altLang="en-US" dirty="0" smtClean="0"/>
              <a:t>과 일치이면 참 </a:t>
            </a:r>
            <a:r>
              <a:rPr lang="en-US" altLang="ko-KR" dirty="0" smtClean="0"/>
              <a:t>(*, [, ], ? </a:t>
            </a:r>
            <a:r>
              <a:rPr lang="ko-KR" altLang="en-US" dirty="0" smtClean="0"/>
              <a:t>포함가능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-perm 'oct' : permission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표현이 </a:t>
            </a:r>
            <a:r>
              <a:rPr lang="en-US" altLang="ko-KR" dirty="0" smtClean="0"/>
              <a:t>oct</a:t>
            </a:r>
            <a:r>
              <a:rPr lang="ko-KR" altLang="en-US" dirty="0" smtClean="0"/>
              <a:t>와 일치이면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-type 'ch' : </a:t>
            </a:r>
            <a:r>
              <a:rPr lang="ko-KR" altLang="en-US" dirty="0" smtClean="0"/>
              <a:t>파일 유형이 </a:t>
            </a:r>
            <a:r>
              <a:rPr lang="en-US" altLang="ko-KR" dirty="0" smtClean="0"/>
              <a:t>ch 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-user 'userId' : </a:t>
            </a:r>
            <a:r>
              <a:rPr lang="ko-KR" altLang="en-US" dirty="0" smtClean="0"/>
              <a:t>파일 소유자가 </a:t>
            </a:r>
            <a:r>
              <a:rPr lang="en-US" altLang="ko-KR" dirty="0" smtClean="0"/>
              <a:t>userId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-group 'groupId' : </a:t>
            </a:r>
            <a:r>
              <a:rPr lang="ko-KR" altLang="en-US" dirty="0" smtClean="0"/>
              <a:t>파일 그룹이 </a:t>
            </a:r>
            <a:r>
              <a:rPr lang="en-US" altLang="ko-KR" dirty="0" smtClean="0"/>
              <a:t>groupId</a:t>
            </a:r>
            <a:r>
              <a:rPr lang="ko-KR" altLang="en-US" dirty="0" smtClean="0"/>
              <a:t>이면 참</a:t>
            </a:r>
          </a:p>
          <a:p>
            <a:pPr lvl="2"/>
            <a:r>
              <a:rPr lang="en-US" altLang="ko-KR" dirty="0" smtClean="0"/>
              <a:t>-atime 'count' : </a:t>
            </a:r>
            <a:r>
              <a:rPr lang="ko-KR" altLang="en-US" dirty="0" smtClean="0"/>
              <a:t>파일에 접근한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 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-mtime 'count' : </a:t>
            </a:r>
            <a:r>
              <a:rPr lang="ko-KR" altLang="en-US" dirty="0" smtClean="0"/>
              <a:t>파일을 수정한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-ctime 'count' : </a:t>
            </a:r>
            <a:r>
              <a:rPr lang="ko-KR" altLang="en-US" dirty="0" smtClean="0"/>
              <a:t>파일이 수정되고 파일 속성이 바뀐 날수가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-exec 'command' : </a:t>
            </a:r>
            <a:r>
              <a:rPr lang="ko-KR" altLang="en-US" dirty="0" smtClean="0"/>
              <a:t>수행중인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의 종료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참 </a:t>
            </a:r>
            <a:r>
              <a:rPr lang="en-US" altLang="ko-KR" dirty="0" smtClean="0"/>
              <a:t>\;</a:t>
            </a:r>
            <a:r>
              <a:rPr lang="ko-KR" altLang="en-US" dirty="0" smtClean="0"/>
              <a:t>로 끝남</a:t>
            </a:r>
            <a:r>
              <a:rPr lang="en-US" altLang="ko-KR" dirty="0" smtClean="0"/>
              <a:t>, command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find</a:t>
            </a:r>
            <a:r>
              <a:rPr lang="ko-KR" altLang="en-US" dirty="0" smtClean="0"/>
              <a:t>가 찾은 파일을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-ls : </a:t>
            </a:r>
            <a:r>
              <a:rPr lang="ko-KR" altLang="en-US" dirty="0" smtClean="0"/>
              <a:t>현재 파일의 속성을 보여주고 참 값을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dirty="0" smtClean="0"/>
              <a:t>-name ‘pattern’ : </a:t>
            </a:r>
            <a:r>
              <a:rPr lang="ko-KR" altLang="en-US" dirty="0" smtClean="0"/>
              <a:t>파일명이 </a:t>
            </a:r>
            <a:r>
              <a:rPr lang="en-US" altLang="ko-KR" dirty="0" smtClean="0"/>
              <a:t>‘pattern’</a:t>
            </a:r>
            <a:r>
              <a:rPr lang="ko-KR" altLang="en-US" dirty="0" smtClean="0"/>
              <a:t>과 일치이면 참 </a:t>
            </a:r>
            <a:r>
              <a:rPr lang="en-US" altLang="ko-KR" dirty="0" smtClean="0"/>
              <a:t>(*, [, ], ? </a:t>
            </a:r>
            <a:r>
              <a:rPr lang="ko-KR" altLang="en-US" dirty="0" smtClean="0"/>
              <a:t>포함가능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-perm oct : permission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표현이 </a:t>
            </a:r>
            <a:r>
              <a:rPr lang="en-US" altLang="ko-KR" dirty="0" smtClean="0"/>
              <a:t>oct</a:t>
            </a:r>
            <a:r>
              <a:rPr lang="ko-KR" altLang="en-US" dirty="0" smtClean="0"/>
              <a:t>와 일치이면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32774" name="그림 7" descr="캡처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2" y="2103829"/>
            <a:ext cx="54721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259632" y="3450966"/>
            <a:ext cx="5832475" cy="2109787"/>
            <a:chOff x="1403350" y="3068638"/>
            <a:chExt cx="5832475" cy="2109787"/>
          </a:xfrm>
        </p:grpSpPr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1403350" y="39751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6" name="TextBox 10"/>
            <p:cNvSpPr txBox="1">
              <a:spLocks noChangeArrowheads="1"/>
            </p:cNvSpPr>
            <p:nvPr/>
          </p:nvSpPr>
          <p:spPr bwMode="auto">
            <a:xfrm>
              <a:off x="1403350" y="41195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7" name="TextBox 11"/>
            <p:cNvSpPr txBox="1">
              <a:spLocks noChangeArrowheads="1"/>
            </p:cNvSpPr>
            <p:nvPr/>
          </p:nvSpPr>
          <p:spPr bwMode="auto">
            <a:xfrm>
              <a:off x="1403350" y="43957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8" name="TextBox 12"/>
            <p:cNvSpPr txBox="1">
              <a:spLocks noChangeArrowheads="1"/>
            </p:cNvSpPr>
            <p:nvPr/>
          </p:nvSpPr>
          <p:spPr bwMode="auto">
            <a:xfrm>
              <a:off x="1403350" y="45100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9" name="TextBox 13"/>
            <p:cNvSpPr txBox="1">
              <a:spLocks noChangeArrowheads="1"/>
            </p:cNvSpPr>
            <p:nvPr/>
          </p:nvSpPr>
          <p:spPr bwMode="auto">
            <a:xfrm>
              <a:off x="1403350" y="48688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pic>
          <p:nvPicPr>
            <p:cNvPr id="32780" name="그림 15" descr="캡처2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3068638"/>
              <a:ext cx="5400675" cy="210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Box 17"/>
            <p:cNvSpPr txBox="1">
              <a:spLocks noChangeArrowheads="1"/>
            </p:cNvSpPr>
            <p:nvPr/>
          </p:nvSpPr>
          <p:spPr bwMode="auto">
            <a:xfrm>
              <a:off x="1403350" y="47259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3"/>
            </a:pPr>
            <a:r>
              <a:rPr lang="ko-KR" altLang="en-US" dirty="0" smtClean="0"/>
              <a:t>실습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NHN </a:t>
            </a:r>
            <a:r>
              <a:rPr lang="ko-KR" altLang="en-US" dirty="0" smtClean="0"/>
              <a:t>엔터테인먼트에서 제공하는 </a:t>
            </a:r>
            <a:r>
              <a:rPr lang="en-US" altLang="ko-KR" dirty="0" smtClean="0"/>
              <a:t>TOAST CLOUD </a:t>
            </a:r>
            <a:r>
              <a:rPr lang="ko-KR" altLang="en-US" dirty="0" smtClean="0"/>
              <a:t>서비스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Amazon AWS Cloud</a:t>
            </a:r>
            <a:r>
              <a:rPr lang="ko-KR" altLang="en-US" dirty="0" smtClean="0"/>
              <a:t>와 같은 서비스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서버</a:t>
            </a:r>
            <a:endParaRPr lang="en-US" altLang="ko-KR" dirty="0" smtClean="0"/>
          </a:p>
          <a:p>
            <a:pPr>
              <a:buAutoNum type="romanUcPeriod" startAt="3"/>
            </a:pPr>
            <a:endParaRPr lang="en-US" altLang="ko-KR" dirty="0"/>
          </a:p>
          <a:p>
            <a:pPr>
              <a:buAutoNum type="romanUcPeriod" startAt="3"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872209" y="2831564"/>
            <a:ext cx="5472608" cy="3288593"/>
            <a:chOff x="683568" y="1400809"/>
            <a:chExt cx="7776864" cy="5153326"/>
          </a:xfrm>
        </p:grpSpPr>
        <p:pic>
          <p:nvPicPr>
            <p:cNvPr id="9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772816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739437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699776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4660115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5520721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593376"/>
              <a:ext cx="2725148" cy="2956816"/>
            </a:xfrm>
            <a:prstGeom prst="rect">
              <a:avLst/>
            </a:prstGeom>
          </p:spPr>
        </p:pic>
        <p:cxnSp>
          <p:nvCxnSpPr>
            <p:cNvPr id="15" name="꺾인 연결선 14"/>
            <p:cNvCxnSpPr>
              <a:stCxn id="9" idx="1"/>
              <a:endCxn id="14" idx="3"/>
            </p:cNvCxnSpPr>
            <p:nvPr/>
          </p:nvCxnSpPr>
          <p:spPr bwMode="auto">
            <a:xfrm rot="10800000" flipV="1">
              <a:off x="3408716" y="2144824"/>
              <a:ext cx="3179508" cy="1926959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꺾인 연결선 15"/>
            <p:cNvCxnSpPr>
              <a:stCxn id="10" idx="1"/>
              <a:endCxn id="14" idx="3"/>
            </p:cNvCxnSpPr>
            <p:nvPr/>
          </p:nvCxnSpPr>
          <p:spPr bwMode="auto">
            <a:xfrm rot="10800000" flipV="1">
              <a:off x="3408716" y="3111446"/>
              <a:ext cx="3179508" cy="960338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11" idx="1"/>
              <a:endCxn id="14" idx="3"/>
            </p:cNvCxnSpPr>
            <p:nvPr/>
          </p:nvCxnSpPr>
          <p:spPr bwMode="auto">
            <a:xfrm flipH="1" flipV="1">
              <a:off x="3408716" y="4071784"/>
              <a:ext cx="3179508" cy="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꺾인 연결선 17"/>
            <p:cNvCxnSpPr>
              <a:stCxn id="12" idx="1"/>
              <a:endCxn id="14" idx="3"/>
            </p:cNvCxnSpPr>
            <p:nvPr/>
          </p:nvCxnSpPr>
          <p:spPr bwMode="auto">
            <a:xfrm rot="10800000">
              <a:off x="3408716" y="4071784"/>
              <a:ext cx="3179508" cy="96034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꺾인 연결선 18"/>
            <p:cNvCxnSpPr>
              <a:stCxn id="13" idx="1"/>
              <a:endCxn id="14" idx="3"/>
            </p:cNvCxnSpPr>
            <p:nvPr/>
          </p:nvCxnSpPr>
          <p:spPr bwMode="auto">
            <a:xfrm rot="10800000">
              <a:off x="3408716" y="4071784"/>
              <a:ext cx="3179508" cy="1820946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 bwMode="auto">
            <a:xfrm>
              <a:off x="4929422" y="1400809"/>
              <a:ext cx="1959921" cy="72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Putty</a:t>
              </a:r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를 사용하여 서버 원격 접속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843461" y="5396626"/>
              <a:ext cx="2405362" cy="115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latinLnBrk="0"/>
              <a:r>
                <a:rPr lang="en-US" altLang="ko-KR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TOAST </a:t>
              </a:r>
              <a:r>
                <a:rPr lang="ko-KR" altLang="en-US" sz="1400" kern="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클라우드</a:t>
              </a:r>
              <a:r>
                <a:rPr lang="ko-KR" altLang="en-US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 서비스 상의 </a:t>
              </a:r>
              <a:r>
                <a:rPr lang="en-US" altLang="ko-KR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Ubuntu 64bit</a:t>
              </a:r>
              <a:r>
                <a:rPr lang="ko-KR" altLang="en-US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 서버</a:t>
              </a:r>
              <a:endParaRPr lang="ko-KR" altLang="en-US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7537140" y="1960158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A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7537140" y="2923639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B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7537140" y="3887118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C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7537140" y="4847457"/>
              <a:ext cx="923292" cy="72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D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7537140" y="5704590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E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435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379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-type term : </a:t>
            </a:r>
            <a:r>
              <a:rPr lang="ko-KR" altLang="en-US" dirty="0" smtClean="0"/>
              <a:t>파일 유형이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-user userId : </a:t>
            </a:r>
            <a:r>
              <a:rPr lang="ko-KR" altLang="en-US" dirty="0" smtClean="0"/>
              <a:t>파일 소유자가 </a:t>
            </a:r>
            <a:r>
              <a:rPr lang="en-US" altLang="ko-KR" dirty="0" smtClean="0"/>
              <a:t>userId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-group groupId : </a:t>
            </a:r>
            <a:r>
              <a:rPr lang="ko-KR" altLang="en-US" dirty="0" smtClean="0"/>
              <a:t>파일 그룹이 </a:t>
            </a:r>
            <a:r>
              <a:rPr lang="en-US" altLang="ko-KR" dirty="0" smtClean="0"/>
              <a:t>groupId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754867" y="1870075"/>
            <a:ext cx="6417533" cy="1846957"/>
            <a:chOff x="1763713" y="1557338"/>
            <a:chExt cx="7727093" cy="1990725"/>
          </a:xfrm>
        </p:grpSpPr>
        <p:pic>
          <p:nvPicPr>
            <p:cNvPr id="33799" name="그림 7" descr="캡처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57338"/>
              <a:ext cx="4824412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TextBox 8"/>
            <p:cNvSpPr txBox="1">
              <a:spLocks noChangeArrowheads="1"/>
            </p:cNvSpPr>
            <p:nvPr/>
          </p:nvSpPr>
          <p:spPr bwMode="auto">
            <a:xfrm>
              <a:off x="6659563" y="1590675"/>
              <a:ext cx="2831243" cy="89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term: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f : </a:t>
              </a:r>
              <a:r>
                <a:rPr lang="ko-KR" altLang="en-US" sz="1600" b="0" dirty="0"/>
                <a:t>파일만 찾는다</a:t>
              </a:r>
              <a:r>
                <a:rPr lang="en-US" altLang="ko-KR" sz="1600" b="0" dirty="0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d : </a:t>
              </a:r>
              <a:r>
                <a:rPr lang="ko-KR" altLang="en-US" sz="1600" b="0" dirty="0"/>
                <a:t>디렉터리만 찾는다</a:t>
              </a:r>
              <a:r>
                <a:rPr lang="en-US" altLang="ko-KR" sz="1600" b="0" dirty="0"/>
                <a:t>. </a:t>
              </a:r>
              <a:endParaRPr lang="ko-KR" altLang="en-US" sz="16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63607" y="4033625"/>
            <a:ext cx="4057379" cy="2131680"/>
            <a:chOff x="1803400" y="3860800"/>
            <a:chExt cx="4784725" cy="2232025"/>
          </a:xfrm>
        </p:grpSpPr>
        <p:pic>
          <p:nvPicPr>
            <p:cNvPr id="33794" name="그림 12" descr="캡처2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3860800"/>
              <a:ext cx="4784725" cy="223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1" name="직사각형 10"/>
            <p:cNvSpPr>
              <a:spLocks noChangeArrowheads="1"/>
            </p:cNvSpPr>
            <p:nvPr/>
          </p:nvSpPr>
          <p:spPr bwMode="auto">
            <a:xfrm>
              <a:off x="2916238" y="4868863"/>
              <a:ext cx="536575" cy="11017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  <p:sp>
          <p:nvSpPr>
            <p:cNvPr id="33802" name="직사각형 11"/>
            <p:cNvSpPr>
              <a:spLocks noChangeArrowheads="1"/>
            </p:cNvSpPr>
            <p:nvPr/>
          </p:nvSpPr>
          <p:spPr bwMode="auto">
            <a:xfrm>
              <a:off x="4859338" y="3860800"/>
              <a:ext cx="504825" cy="1651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-atime count : </a:t>
            </a:r>
            <a:r>
              <a:rPr lang="ko-KR" altLang="en-US" dirty="0" smtClean="0"/>
              <a:t>파일에 접근한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 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-mtime count : </a:t>
            </a:r>
            <a:r>
              <a:rPr lang="ko-KR" altLang="en-US" dirty="0" smtClean="0"/>
              <a:t>파일을 수정한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-ctime count : </a:t>
            </a:r>
            <a:r>
              <a:rPr lang="ko-KR" altLang="en-US" dirty="0" smtClean="0"/>
              <a:t>파일이 수정되고 파일 속성이 바뀐 날수가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756042" y="1839150"/>
            <a:ext cx="6769100" cy="1838325"/>
            <a:chOff x="1763713" y="1557338"/>
            <a:chExt cx="6769100" cy="1838325"/>
          </a:xfrm>
        </p:grpSpPr>
        <p:pic>
          <p:nvPicPr>
            <p:cNvPr id="34822" name="그림 7" descr="캡처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57338"/>
              <a:ext cx="4392612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Box 9"/>
            <p:cNvSpPr txBox="1">
              <a:spLocks noChangeArrowheads="1"/>
            </p:cNvSpPr>
            <p:nvPr/>
          </p:nvSpPr>
          <p:spPr bwMode="auto">
            <a:xfrm>
              <a:off x="6227763" y="1681163"/>
              <a:ext cx="23050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-10</a:t>
              </a:r>
              <a:r>
                <a:rPr lang="ko-KR" altLang="en-US" sz="1400" b="0" dirty="0"/>
                <a:t>의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의미</a:t>
              </a:r>
              <a:r>
                <a:rPr lang="en-US" altLang="ko-KR" sz="1400" b="0" dirty="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10</a:t>
              </a:r>
              <a:r>
                <a:rPr lang="ko-KR" altLang="en-US" sz="1400" b="0" dirty="0"/>
                <a:t>일 이내에 접근한 파일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56042" y="3972682"/>
            <a:ext cx="6769100" cy="1871663"/>
            <a:chOff x="1763713" y="3933825"/>
            <a:chExt cx="6769100" cy="1871663"/>
          </a:xfrm>
        </p:grpSpPr>
        <p:pic>
          <p:nvPicPr>
            <p:cNvPr id="34824" name="그림 10" descr="캡처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3933825"/>
              <a:ext cx="4392612" cy="187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TextBox 11"/>
            <p:cNvSpPr txBox="1">
              <a:spLocks noChangeArrowheads="1"/>
            </p:cNvSpPr>
            <p:nvPr/>
          </p:nvSpPr>
          <p:spPr bwMode="auto">
            <a:xfrm>
              <a:off x="6227763" y="4149725"/>
              <a:ext cx="230505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-3</a:t>
              </a:r>
              <a:r>
                <a:rPr lang="ko-KR" altLang="en-US" sz="1400" b="0" dirty="0"/>
                <a:t>의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의미</a:t>
              </a:r>
              <a:r>
                <a:rPr lang="en-US" altLang="ko-KR" sz="1400" b="0" dirty="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3</a:t>
              </a:r>
              <a:r>
                <a:rPr lang="ko-KR" altLang="en-US" sz="1400" b="0" dirty="0"/>
                <a:t>일 이내에 수정한 파일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-exec command : </a:t>
            </a:r>
            <a:r>
              <a:rPr lang="ko-KR" altLang="en-US" dirty="0" smtClean="0"/>
              <a:t>수행중인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의 종료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참 </a:t>
            </a:r>
            <a:r>
              <a:rPr lang="en-US" altLang="ko-KR" dirty="0" smtClean="0"/>
              <a:t>\;</a:t>
            </a:r>
            <a:r>
              <a:rPr lang="ko-KR" altLang="en-US" dirty="0" smtClean="0"/>
              <a:t>로 끝남</a:t>
            </a:r>
            <a:r>
              <a:rPr lang="en-US" altLang="ko-KR" dirty="0" smtClean="0"/>
              <a:t>, command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find</a:t>
            </a:r>
            <a:r>
              <a:rPr lang="ko-KR" altLang="en-US" dirty="0" smtClean="0"/>
              <a:t>가 찾은 파일을 의미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http://byeonely.tistory.com/111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-ls : </a:t>
            </a:r>
            <a:r>
              <a:rPr lang="ko-KR" altLang="en-US" dirty="0" smtClean="0"/>
              <a:t>현재 파일의 속성을 보여주고 참 값을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35846" name="그림 8" descr="캡처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832128" cy="98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그림 9" descr="캡처2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01166"/>
            <a:ext cx="6480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-name ‘pattern’ : </a:t>
            </a:r>
            <a:r>
              <a:rPr lang="ko-KR" altLang="en-US" dirty="0" smtClean="0"/>
              <a:t>파일명이 </a:t>
            </a:r>
            <a:r>
              <a:rPr lang="en-US" altLang="ko-KR" dirty="0" smtClean="0"/>
              <a:t>‘pattern’</a:t>
            </a:r>
            <a:r>
              <a:rPr lang="ko-KR" altLang="en-US" dirty="0" smtClean="0"/>
              <a:t>과 일치이면 참 </a:t>
            </a:r>
            <a:r>
              <a:rPr lang="en-US" altLang="ko-KR" dirty="0" smtClean="0"/>
              <a:t>(*, [, ], ? </a:t>
            </a:r>
            <a:r>
              <a:rPr lang="ko-KR" altLang="en-US" dirty="0" smtClean="0"/>
              <a:t>포함가능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-perm oct : permission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표현이 </a:t>
            </a:r>
            <a:r>
              <a:rPr lang="en-US" altLang="ko-KR" dirty="0" smtClean="0"/>
              <a:t>oct</a:t>
            </a:r>
            <a:r>
              <a:rPr lang="ko-KR" altLang="en-US" dirty="0" smtClean="0"/>
              <a:t>와 일치이면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36870" name="그림 7" descr="캡처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31" y="1847255"/>
            <a:ext cx="54721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331640" y="3212976"/>
            <a:ext cx="5832475" cy="2109787"/>
            <a:chOff x="1403350" y="3191421"/>
            <a:chExt cx="5832475" cy="2109787"/>
          </a:xfrm>
        </p:grpSpPr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403350" y="4097883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2" name="TextBox 10"/>
            <p:cNvSpPr txBox="1">
              <a:spLocks noChangeArrowheads="1"/>
            </p:cNvSpPr>
            <p:nvPr/>
          </p:nvSpPr>
          <p:spPr bwMode="auto">
            <a:xfrm>
              <a:off x="1403350" y="4242346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3" name="TextBox 11"/>
            <p:cNvSpPr txBox="1">
              <a:spLocks noChangeArrowheads="1"/>
            </p:cNvSpPr>
            <p:nvPr/>
          </p:nvSpPr>
          <p:spPr bwMode="auto">
            <a:xfrm>
              <a:off x="1403350" y="45185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4" name="TextBox 12"/>
            <p:cNvSpPr txBox="1">
              <a:spLocks noChangeArrowheads="1"/>
            </p:cNvSpPr>
            <p:nvPr/>
          </p:nvSpPr>
          <p:spPr bwMode="auto">
            <a:xfrm>
              <a:off x="1403350" y="46328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5" name="TextBox 13"/>
            <p:cNvSpPr txBox="1">
              <a:spLocks noChangeArrowheads="1"/>
            </p:cNvSpPr>
            <p:nvPr/>
          </p:nvSpPr>
          <p:spPr bwMode="auto">
            <a:xfrm>
              <a:off x="1403350" y="4991646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pic>
          <p:nvPicPr>
            <p:cNvPr id="36876" name="그림 15" descr="캡처2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3191421"/>
              <a:ext cx="5400675" cy="210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Box 17"/>
            <p:cNvSpPr txBox="1">
              <a:spLocks noChangeArrowheads="1"/>
            </p:cNvSpPr>
            <p:nvPr/>
          </p:nvSpPr>
          <p:spPr bwMode="auto">
            <a:xfrm>
              <a:off x="1403350" y="48487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확장자가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인 파일을 현재 디렉터리 이하에서 찾기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. -name ‘*.c’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확장자가 </a:t>
            </a:r>
            <a:r>
              <a:rPr lang="en-US" altLang="ko-KR" dirty="0" smtClean="0"/>
              <a:t>bak</a:t>
            </a:r>
            <a:r>
              <a:rPr lang="ko-KR" altLang="en-US" dirty="0" smtClean="0"/>
              <a:t>인 파일을 찾아 속성을 표시한 후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. -name '*.bak' -ls -exec rm {} \;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현재 디렉터리 이하에서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syspro</a:t>
            </a:r>
            <a:r>
              <a:rPr lang="ko-KR" altLang="en-US" dirty="0" smtClean="0"/>
              <a:t>인 디렉터리 찾기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. \( -type d -a -user syspro \)</a:t>
            </a:r>
          </a:p>
          <a:p>
            <a:pPr lvl="2"/>
            <a:r>
              <a:rPr lang="en-US" altLang="ko-KR" dirty="0" smtClean="0"/>
              <a:t>AND: expression –a expression</a:t>
            </a:r>
          </a:p>
          <a:p>
            <a:pPr lvl="2"/>
            <a:r>
              <a:rPr lang="en-US" altLang="ko-KR" dirty="0" smtClean="0"/>
              <a:t>OR: expression –o expression</a:t>
            </a:r>
          </a:p>
          <a:p>
            <a:pPr lvl="2"/>
            <a:r>
              <a:rPr lang="en-US" altLang="ko-KR" dirty="0" smtClean="0"/>
              <a:t>NOT: ! expression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6"/>
            </a:pPr>
            <a:r>
              <a:rPr lang="en-US" altLang="ko-KR" dirty="0" smtClean="0"/>
              <a:t>grep</a:t>
            </a:r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grep [&lt;option&gt;] &lt;pattern&gt; [&lt;file name&gt;]</a:t>
            </a:r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-i : </a:t>
            </a:r>
            <a:r>
              <a:rPr lang="ko-KR" altLang="en-US" dirty="0" smtClean="0"/>
              <a:t>영문의 대소문자를 구분하지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-v : pattern</a:t>
            </a:r>
            <a:r>
              <a:rPr lang="ko-KR" altLang="en-US" dirty="0" smtClean="0"/>
              <a:t>을 포함하지 않는 라인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-n : </a:t>
            </a:r>
            <a:r>
              <a:rPr lang="ko-KR" altLang="en-US" dirty="0" smtClean="0"/>
              <a:t>검색 결과의 각 행의 선두에 행 번호를 넣음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-l : </a:t>
            </a:r>
            <a:r>
              <a:rPr lang="ko-KR" altLang="en-US" dirty="0" smtClean="0"/>
              <a:t>파일명만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 : </a:t>
            </a:r>
            <a:r>
              <a:rPr lang="ko-KR" altLang="en-US" dirty="0" smtClean="0"/>
              <a:t>패턴과 일치하는 라인의 개수만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-r : </a:t>
            </a:r>
            <a:r>
              <a:rPr lang="ko-KR" altLang="en-US" dirty="0" smtClean="0"/>
              <a:t>하위 디렉터리까지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이름에  *의 사용</a:t>
            </a:r>
          </a:p>
          <a:p>
            <a:pPr lvl="2"/>
            <a:r>
              <a:rPr lang="ko-KR" altLang="en-US" dirty="0" smtClean="0"/>
              <a:t>파일이름에서 여러 개의 문자를 대치할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grep the *.txt</a:t>
            </a:r>
          </a:p>
          <a:p>
            <a:pPr lvl="1"/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7"/>
            </a:pPr>
            <a:r>
              <a:rPr lang="en-US" altLang="ko-KR" dirty="0" smtClean="0"/>
              <a:t>I/O Redirection</a:t>
            </a:r>
          </a:p>
          <a:p>
            <a:pPr lvl="1"/>
            <a:r>
              <a:rPr lang="en-US" altLang="ko-KR" dirty="0" smtClean="0"/>
              <a:t>I/O</a:t>
            </a:r>
            <a:r>
              <a:rPr lang="ko-KR" altLang="en-US" dirty="0" smtClean="0"/>
              <a:t>의 방향을 사용자가 원하는 대로 바꿀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 –al &gt; ls.list</a:t>
            </a:r>
          </a:p>
          <a:p>
            <a:pPr lvl="2"/>
            <a:r>
              <a:rPr lang="en-US" altLang="ko-KR" dirty="0" smtClean="0"/>
              <a:t>sort &lt; ls.list &gt; sorted.list</a:t>
            </a:r>
          </a:p>
          <a:p>
            <a:pPr lvl="2"/>
            <a:r>
              <a:rPr lang="en-US" altLang="ko-KR" dirty="0" smtClean="0"/>
              <a:t>cat &gt; test.txt  </a:t>
            </a:r>
          </a:p>
          <a:p>
            <a:pPr lvl="3"/>
            <a:r>
              <a:rPr lang="ko-KR" altLang="en-US" dirty="0" smtClean="0"/>
              <a:t>탈출 시 </a:t>
            </a:r>
            <a:r>
              <a:rPr lang="en-US" altLang="ko-KR" dirty="0" smtClean="0"/>
              <a:t>ctrl + d</a:t>
            </a:r>
          </a:p>
          <a:p>
            <a:pPr lvl="2"/>
            <a:r>
              <a:rPr lang="en-US" altLang="ko-KR" dirty="0" smtClean="0"/>
              <a:t>cat &gt;&gt; test.txt</a:t>
            </a:r>
          </a:p>
          <a:p>
            <a:pPr lvl="2"/>
            <a:r>
              <a:rPr lang="en-US" altLang="ko-KR" dirty="0" smtClean="0"/>
              <a:t>find / -name '*.c' 2&gt;/dev/null</a:t>
            </a:r>
          </a:p>
          <a:p>
            <a:pPr lvl="3"/>
            <a:r>
              <a:rPr lang="en-US" altLang="ko-KR" dirty="0"/>
              <a:t>2&gt;/</a:t>
            </a:r>
            <a:r>
              <a:rPr lang="en-US" altLang="ko-KR" dirty="0" smtClean="0"/>
              <a:t>dev/null </a:t>
            </a:r>
            <a:r>
              <a:rPr lang="ko-KR" altLang="en-US" dirty="0" smtClean="0"/>
              <a:t>는 표준 에러를 표시하지 않는다는 명령어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90016"/>
              </p:ext>
            </p:extLst>
          </p:nvPr>
        </p:nvGraphicFramePr>
        <p:xfrm>
          <a:off x="1331641" y="2348880"/>
          <a:ext cx="3240359" cy="13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추가해서 쓰기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8"/>
            </a:pPr>
            <a:r>
              <a:rPr lang="en-US" altLang="ko-KR" dirty="0" smtClean="0"/>
              <a:t>Pipe</a:t>
            </a:r>
          </a:p>
          <a:p>
            <a:pPr lvl="1"/>
            <a:r>
              <a:rPr lang="ko-KR" altLang="en-US" sz="1600" dirty="0" smtClean="0"/>
              <a:t>기호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| (shift + \) </a:t>
            </a:r>
          </a:p>
          <a:p>
            <a:pPr lvl="1"/>
            <a:r>
              <a:rPr lang="ko-KR" altLang="en-US" sz="1600" dirty="0" smtClean="0"/>
              <a:t>기호를 기준으로 왼쪽 명령어의 출력을 오른쪽 명령어의 입력으로 보낸다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 예</a:t>
            </a:r>
            <a:endParaRPr lang="en-US" altLang="ko-KR" sz="1600" dirty="0" smtClean="0"/>
          </a:p>
          <a:p>
            <a:pPr lvl="2"/>
            <a:r>
              <a:rPr lang="en-US" altLang="ko-KR" dirty="0" smtClean="0"/>
              <a:t>cat /etc/passwd | more</a:t>
            </a:r>
          </a:p>
          <a:p>
            <a:pPr lvl="2"/>
            <a:r>
              <a:rPr lang="en-US" altLang="ko-KR" dirty="0" smtClean="0"/>
              <a:t>ls /etc/rc5.d | sort –r | grep S &gt; result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4. </a:t>
            </a:r>
            <a:r>
              <a:rPr lang="ko-KR" altLang="en-US" dirty="0"/>
              <a:t>검색 실습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/</a:t>
            </a:r>
            <a:r>
              <a:rPr lang="en-US" altLang="ko-KR" dirty="0" smtClean="0"/>
              <a:t>home/s</a:t>
            </a:r>
            <a:r>
              <a:rPr lang="en-US" altLang="ko-KR" dirty="0" smtClean="0"/>
              <a:t>ys00</a:t>
            </a:r>
            <a:r>
              <a:rPr lang="en-US" altLang="ko-KR" dirty="0" smtClean="0"/>
              <a:t>/esl00/lab01.tar.gz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자신의 홈 디렉토리로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압축 해제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Lab01 </a:t>
            </a:r>
            <a:r>
              <a:rPr lang="ko-KR" altLang="en-US" dirty="0"/>
              <a:t>디렉터리에서 </a:t>
            </a:r>
            <a:r>
              <a:rPr lang="en-US" altLang="ko-KR" dirty="0" err="1">
                <a:solidFill>
                  <a:srgbClr val="FF0000"/>
                </a:solidFill>
              </a:rPr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lab01 </a:t>
            </a:r>
            <a:r>
              <a:rPr lang="ko-KR" altLang="en-US" dirty="0"/>
              <a:t>디렉터리에서 </a:t>
            </a:r>
            <a:r>
              <a:rPr lang="en-US" altLang="ko-KR" dirty="0">
                <a:solidFill>
                  <a:srgbClr val="FF0000"/>
                </a:solidFill>
              </a:rPr>
              <a:t>test2.c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2"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</a:rPr>
              <a:t>f</a:t>
            </a:r>
            <a:r>
              <a:rPr lang="en-US" altLang="ko-KR" sz="1400" dirty="0" smtClean="0">
                <a:solidFill>
                  <a:srgbClr val="FF0000"/>
                </a:solidFill>
              </a:rPr>
              <a:t>ind </a:t>
            </a:r>
            <a:r>
              <a:rPr lang="ko-KR" altLang="en-US" sz="1400" dirty="0">
                <a:solidFill>
                  <a:srgbClr val="FF0000"/>
                </a:solidFill>
              </a:rPr>
              <a:t>이용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5. </a:t>
            </a:r>
            <a:r>
              <a:rPr lang="ko-KR" altLang="en-US" dirty="0"/>
              <a:t>백업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백업 디렉터리</a:t>
            </a:r>
            <a:r>
              <a:rPr lang="en-US" altLang="ko-KR" dirty="0"/>
              <a:t>(/backup)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본인 계정의 모든 파일을 백업</a:t>
            </a:r>
            <a:endParaRPr lang="en-US" altLang="ko-KR" dirty="0"/>
          </a:p>
          <a:p>
            <a:pPr lvl="2"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</a:rPr>
              <a:t>tar </a:t>
            </a:r>
            <a:r>
              <a:rPr lang="ko-KR" altLang="en-US" sz="1400" dirty="0">
                <a:solidFill>
                  <a:srgbClr val="FF0000"/>
                </a:solidFill>
              </a:rPr>
              <a:t>이용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6. Pipe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lab01</a:t>
            </a:r>
            <a:r>
              <a:rPr lang="ko-KR" altLang="en-US" dirty="0"/>
              <a:t>의 </a:t>
            </a:r>
            <a:r>
              <a:rPr lang="en-US" altLang="ko-KR" dirty="0"/>
              <a:t>List </a:t>
            </a:r>
            <a:r>
              <a:rPr lang="ko-KR" altLang="en-US" dirty="0"/>
              <a:t>명령을 사용하여 최근에 생성된 순서대로 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포함한 결과를 </a:t>
            </a:r>
            <a:r>
              <a:rPr lang="en-US" altLang="ko-KR" dirty="0">
                <a:solidFill>
                  <a:srgbClr val="FF0000"/>
                </a:solidFill>
              </a:rPr>
              <a:t>I/O Redirection</a:t>
            </a:r>
            <a:r>
              <a:rPr lang="ko-KR" altLang="en-US" dirty="0"/>
              <a:t>을 이용해서 자신의 계정 디렉터리에 </a:t>
            </a:r>
            <a:r>
              <a:rPr lang="en-US" altLang="ko-KR" dirty="0"/>
              <a:t>list.txt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Hint: </a:t>
            </a:r>
            <a:r>
              <a:rPr lang="ko-KR" altLang="en-US" sz="1400" dirty="0" err="1">
                <a:solidFill>
                  <a:srgbClr val="FF0000"/>
                </a:solidFill>
              </a:rPr>
              <a:t>실습자료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쪽 참조</a:t>
            </a:r>
            <a:r>
              <a:rPr lang="en-US" altLang="ko-KR" sz="1400" dirty="0">
                <a:solidFill>
                  <a:srgbClr val="FF0000"/>
                </a:solidFill>
              </a:rPr>
              <a:t>, I/O redirection </a:t>
            </a:r>
            <a:r>
              <a:rPr lang="ko-KR" altLang="en-US" sz="1400" dirty="0">
                <a:solidFill>
                  <a:srgbClr val="FF0000"/>
                </a:solidFill>
              </a:rPr>
              <a:t>명령 사용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 smtClean="0"/>
              <a:t>7. cat </a:t>
            </a:r>
            <a:r>
              <a:rPr lang="ko-KR" altLang="en-US" sz="1800" dirty="0" smtClean="0"/>
              <a:t>명령어를 사용하여 </a:t>
            </a:r>
            <a:r>
              <a:rPr lang="en-US" altLang="ko-KR" sz="1800" dirty="0" err="1" smtClean="0"/>
              <a:t>grepfile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을 만들어라</a:t>
            </a: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 smtClean="0"/>
              <a:t>8. </a:t>
            </a:r>
            <a:r>
              <a:rPr lang="en-US" altLang="ko-KR" sz="1800" dirty="0" err="1" smtClean="0"/>
              <a:t>grepfile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the </a:t>
            </a:r>
            <a:r>
              <a:rPr lang="ko-KR" altLang="en-US" sz="1800" dirty="0" smtClean="0"/>
              <a:t>글자가 있는 줄의 목록을 걸러 줄 번호와 함께 화면에 </a:t>
            </a: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(then, there </a:t>
            </a:r>
            <a:r>
              <a:rPr lang="ko-KR" altLang="en-US" sz="1800" dirty="0" smtClean="0"/>
              <a:t>는 출력되어야 함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 smtClean="0"/>
              <a:t>9. </a:t>
            </a:r>
            <a:r>
              <a:rPr lang="en-US" altLang="ko-KR" sz="1800" dirty="0" err="1" smtClean="0"/>
              <a:t>grepfile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your </a:t>
            </a:r>
            <a:r>
              <a:rPr lang="ko-KR" altLang="en-US" sz="1800" dirty="0" smtClean="0"/>
              <a:t>라는 단어가 없는 줄의 목록을 걸러 </a:t>
            </a:r>
            <a:r>
              <a:rPr lang="en-US" altLang="ko-KR" sz="1800" dirty="0" smtClean="0"/>
              <a:t>result </a:t>
            </a:r>
            <a:r>
              <a:rPr lang="ko-KR" altLang="en-US" sz="1800" dirty="0" smtClean="0"/>
              <a:t>파일에 출력하라</a:t>
            </a: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 smtClean="0"/>
              <a:t>10. </a:t>
            </a:r>
            <a:r>
              <a:rPr lang="en-US" altLang="ko-KR" sz="1800" dirty="0" err="1"/>
              <a:t>grepfile</a:t>
            </a:r>
            <a:r>
              <a:rPr lang="ko-KR" altLang="en-US" sz="1800" dirty="0"/>
              <a:t>에서 </a:t>
            </a:r>
            <a:r>
              <a:rPr lang="en-US" altLang="ko-KR" sz="1800" dirty="0"/>
              <a:t>your </a:t>
            </a:r>
            <a:r>
              <a:rPr lang="ko-KR" altLang="en-US" sz="1800" dirty="0"/>
              <a:t>라는 단어가 없는 </a:t>
            </a:r>
            <a:r>
              <a:rPr lang="ko-KR" altLang="en-US" sz="1800" dirty="0" smtClean="0"/>
              <a:t>줄의 수를 출력하라</a:t>
            </a:r>
            <a:r>
              <a:rPr lang="en-US" altLang="ko-KR" sz="1800" dirty="0" smtClean="0"/>
              <a:t>. (</a:t>
            </a:r>
            <a:r>
              <a:rPr lang="en-US" altLang="ko-KR" sz="1800" dirty="0" err="1" smtClean="0"/>
              <a:t>cont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</a:t>
            </a:r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ko-KR" alt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028204"/>
            <a:ext cx="7143750" cy="17541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Well you know it’s your bedtime,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So turn off the light,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Say all your prayers and then,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Oh you sleepy young heads dream of wonderful things,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Beautiful mermaids will swim through the sea,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And you will be swimming there too.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58459" y="1726579"/>
            <a:ext cx="2437915" cy="1055608"/>
          </a:xfrm>
          <a:prstGeom prst="wedgeRoundRectCallout">
            <a:avLst>
              <a:gd name="adj1" fmla="val -20833"/>
              <a:gd name="adj2" fmla="val 9687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만드는 법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입력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실습 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리눅스 개발환경 익히기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리눅스를 사용하기 위한 기본 명령어 및 사용법 습득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무엇을 하려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서버 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 </a:t>
            </a:r>
            <a:r>
              <a:rPr lang="en-US" altLang="ko-KR" smtClean="0"/>
              <a:t>– vi </a:t>
            </a:r>
            <a:r>
              <a:rPr lang="ko-KR" altLang="en-US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vi </a:t>
            </a:r>
            <a:r>
              <a:rPr lang="ko-KR" altLang="en-US" dirty="0" smtClean="0"/>
              <a:t>에디터는 코드를 작성할 때 쓰이는 편집 도구이다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sz="1800" dirty="0" smtClean="0">
                <a:solidFill>
                  <a:srgbClr val="FF0000"/>
                </a:solidFill>
              </a:rPr>
              <a:t>표준모드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1600" dirty="0" smtClean="0"/>
              <a:t>실행 명령어</a:t>
            </a:r>
            <a:r>
              <a:rPr lang="en-US" altLang="ko-KR" sz="1600" dirty="0" smtClean="0"/>
              <a:t>: vi </a:t>
            </a:r>
            <a:r>
              <a:rPr lang="ko-KR" altLang="en-US" sz="1600" dirty="0" smtClean="0"/>
              <a:t>파일명</a:t>
            </a:r>
            <a:endParaRPr lang="en-US" altLang="ko-KR" sz="1600" dirty="0" smtClean="0"/>
          </a:p>
          <a:p>
            <a:pPr lvl="1"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모드는 키 입력을 통해 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에게 명령을 내리는 모드다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모드에서 커서를 이동하거나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삭제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복사 붙이기 등의 작업을 수행할 수 있다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를 실행하면 표준 모드부터 시작하는데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모드에서는 아무리 타이핑해도 글자가 입력 되지 않는다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FF0000"/>
                </a:solidFill>
              </a:rPr>
              <a:t>표준 모드는 </a:t>
            </a:r>
            <a:r>
              <a:rPr lang="en-US" altLang="ko-KR" sz="1400" dirty="0" smtClean="0">
                <a:solidFill>
                  <a:srgbClr val="FF0000"/>
                </a:solidFill>
              </a:rPr>
              <a:t>vi</a:t>
            </a:r>
            <a:r>
              <a:rPr lang="ko-KR" altLang="en-US" sz="1400" dirty="0" smtClean="0">
                <a:solidFill>
                  <a:srgbClr val="FF0000"/>
                </a:solidFill>
              </a:rPr>
              <a:t>에게 명령을 내리기 위한 모드지 편집을 위한 모드가 아니라는 점을 기억하기 바란다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331640" y="2574937"/>
            <a:ext cx="3528392" cy="2006191"/>
            <a:chOff x="839044" y="2280444"/>
            <a:chExt cx="4553868" cy="2716535"/>
          </a:xfrm>
        </p:grpSpPr>
        <p:pic>
          <p:nvPicPr>
            <p:cNvPr id="471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7" y="2471267"/>
              <a:ext cx="4537075" cy="2525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44" y="2280444"/>
              <a:ext cx="4537075" cy="198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vi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– vi </a:t>
            </a:r>
            <a:r>
              <a:rPr lang="ko-KR" altLang="en-US" dirty="0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3"/>
              <a:defRPr/>
            </a:pPr>
            <a:r>
              <a:rPr lang="ko-KR" altLang="en-US" dirty="0">
                <a:solidFill>
                  <a:srgbClr val="FF0000"/>
                </a:solidFill>
              </a:rPr>
              <a:t>입력 모드</a:t>
            </a:r>
          </a:p>
          <a:p>
            <a:pPr lvl="1">
              <a:defRPr/>
            </a:pPr>
            <a:r>
              <a:rPr lang="en-US" altLang="ko-KR" dirty="0"/>
              <a:t>vi </a:t>
            </a:r>
            <a:r>
              <a:rPr lang="ko-KR" altLang="en-US" dirty="0"/>
              <a:t>에디터 표준모드에서 </a:t>
            </a:r>
            <a:r>
              <a:rPr lang="en-US" altLang="ko-KR" dirty="0" smtClean="0"/>
              <a:t>‘</a:t>
            </a:r>
            <a:r>
              <a:rPr lang="en-US" altLang="ko-KR" dirty="0" err="1"/>
              <a:t>i</a:t>
            </a:r>
            <a:r>
              <a:rPr lang="en-US" altLang="ko-KR" dirty="0" smtClean="0"/>
              <a:t>’, ‘a’, ‘o’, ‘s’ </a:t>
            </a:r>
            <a:r>
              <a:rPr lang="en-US" altLang="ko-KR" dirty="0"/>
              <a:t>4</a:t>
            </a:r>
            <a:r>
              <a:rPr lang="ko-KR" altLang="en-US" dirty="0"/>
              <a:t>개의 키 중 하나를 누른다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입력 모드는 실제로 문서를 편집하기 위한 모드다</a:t>
            </a:r>
            <a:r>
              <a:rPr lang="en-US" altLang="ko-KR" dirty="0"/>
              <a:t>. </a:t>
            </a:r>
            <a:r>
              <a:rPr lang="ko-KR" altLang="en-US" dirty="0"/>
              <a:t>따라서 타이핑 하면 실제로 화면에 출력되면서 글자의 입력이 가능하게 된다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3305"/>
            <a:ext cx="5230911" cy="309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89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vi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– vi </a:t>
            </a:r>
            <a:r>
              <a:rPr lang="ko-KR" altLang="en-US" dirty="0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4"/>
              <a:defRPr/>
            </a:pPr>
            <a:r>
              <a:rPr lang="ko-KR" altLang="en-US" dirty="0">
                <a:solidFill>
                  <a:srgbClr val="FF0000"/>
                </a:solidFill>
              </a:rPr>
              <a:t>명령 모드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에디터 표준모드에서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:, /, ? 3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개의 키 중 하나를 누른다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입력 모드에서는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esc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키를 누른 후 입력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명령 모드에서 수행할 수 있는 일에는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설정을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파일을 저장하고 읽거나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특정 패턴을 찾고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외부 명령을 실행하거나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vi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를 종료 하는 등과 같은 일을 할 수 있다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위 예제의 </a:t>
            </a:r>
            <a:r>
              <a:rPr lang="en-US" altLang="ko-KR" dirty="0">
                <a:solidFill>
                  <a:srgbClr val="FF0000"/>
                </a:solidFill>
              </a:rPr>
              <a:t>q!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vi </a:t>
            </a:r>
            <a:r>
              <a:rPr lang="ko-KR" altLang="en-US" dirty="0">
                <a:solidFill>
                  <a:srgbClr val="FF0000"/>
                </a:solidFill>
              </a:rPr>
              <a:t>에디터를 </a:t>
            </a:r>
            <a:r>
              <a:rPr lang="ko-KR" altLang="en-US" dirty="0" smtClean="0">
                <a:solidFill>
                  <a:srgbClr val="FF0000"/>
                </a:solidFill>
              </a:rPr>
              <a:t>저장하지 않고 종료하는 </a:t>
            </a:r>
            <a:r>
              <a:rPr lang="ko-KR" altLang="en-US" dirty="0">
                <a:solidFill>
                  <a:srgbClr val="FF0000"/>
                </a:solidFill>
              </a:rPr>
              <a:t>명령어이다</a:t>
            </a:r>
            <a:r>
              <a:rPr lang="en-US" altLang="ko-KR" dirty="0">
                <a:solidFill>
                  <a:srgbClr val="FF0000"/>
                </a:solidFill>
              </a:rPr>
              <a:t>. enter</a:t>
            </a:r>
            <a:r>
              <a:rPr lang="ko-KR" altLang="en-US" dirty="0">
                <a:solidFill>
                  <a:srgbClr val="FF0000"/>
                </a:solidFill>
              </a:rPr>
              <a:t>를 치면 에디터가 종료 되는 것을 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AutoNum type="romanUcPeriod" startAt="4"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832648" cy="116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35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명령모드에서 텍스트 입력모드로 전환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입력 모드에서 명령 모드로의 전환</a:t>
            </a:r>
          </a:p>
          <a:p>
            <a:pPr lvl="1"/>
            <a:r>
              <a:rPr lang="en-US" altLang="ko-KR" dirty="0" smtClean="0"/>
              <a:t>ESC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79886"/>
              </p:ext>
            </p:extLst>
          </p:nvPr>
        </p:nvGraphicFramePr>
        <p:xfrm>
          <a:off x="1071563" y="2034063"/>
          <a:ext cx="7215187" cy="30173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9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뒤에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 다음부터 삽입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 앞에서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위치에서 대치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줄에서 대치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커서 이동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5632"/>
              </p:ext>
            </p:extLst>
          </p:nvPr>
        </p:nvGraphicFramePr>
        <p:xfrm>
          <a:off x="1043608" y="1957224"/>
          <a:ext cx="7056783" cy="40236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↑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or k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위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↓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j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아래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←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h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왼쪽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l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오른쪽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행으로 이동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행으로 이동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 or :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^ or home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줄의 시작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 or end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줄의 마지막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후퇴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 or 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전진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이동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0408"/>
              </p:ext>
            </p:extLst>
          </p:nvPr>
        </p:nvGraphicFramePr>
        <p:xfrm>
          <a:off x="1115616" y="2204864"/>
          <a:ext cx="6768751" cy="29314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4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 + enter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맨 위에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 가운데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화면의 맨 아래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f or page up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위로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b or page down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아래로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위로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y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아래로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블록 지정 방법 </a:t>
            </a:r>
            <a:r>
              <a:rPr lang="ko-KR" altLang="en-US" dirty="0" err="1" smtClean="0"/>
              <a:t>따라하기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표준 모드에서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키를 눌러 블록 설정을 한 후 삭제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4090" y="2276872"/>
            <a:ext cx="7128074" cy="3976524"/>
            <a:chOff x="756294" y="1962150"/>
            <a:chExt cx="7704138" cy="4538663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94" y="1989138"/>
              <a:ext cx="3384550" cy="451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오른쪽 화살표 6"/>
            <p:cNvSpPr/>
            <p:nvPr/>
          </p:nvSpPr>
          <p:spPr bwMode="auto">
            <a:xfrm>
              <a:off x="4341985" y="3861048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25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882" y="1962150"/>
              <a:ext cx="3384550" cy="450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259" name="직사각형 6"/>
            <p:cNvSpPr>
              <a:spLocks noChangeArrowheads="1"/>
            </p:cNvSpPr>
            <p:nvPr/>
          </p:nvSpPr>
          <p:spPr bwMode="auto">
            <a:xfrm>
              <a:off x="827732" y="5589588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삭제하고 싶은 영역을 커서를 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이용해서 블록 잡는다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  <p:sp>
          <p:nvSpPr>
            <p:cNvPr id="53260" name="직사각형 6"/>
            <p:cNvSpPr>
              <a:spLocks noChangeArrowheads="1"/>
            </p:cNvSpPr>
            <p:nvPr/>
          </p:nvSpPr>
          <p:spPr bwMode="auto">
            <a:xfrm>
              <a:off x="5183832" y="5591175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solidFill>
                    <a:srgbClr val="FF0000"/>
                  </a:solidFill>
                </a:rPr>
                <a:t>d </a:t>
              </a:r>
              <a:r>
                <a:rPr lang="ko-KR" altLang="en-US" sz="1600" b="0" dirty="0">
                  <a:solidFill>
                    <a:srgbClr val="FF0000"/>
                  </a:solidFill>
                </a:rPr>
                <a:t>키를 입력해서 블록 영역을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 한다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130"/>
              </p:ext>
            </p:extLst>
          </p:nvPr>
        </p:nvGraphicFramePr>
        <p:xfrm>
          <a:off x="1115616" y="2132640"/>
          <a:ext cx="7215187" cy="3672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 행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d^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행의 처음부터 커서까지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d$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커서에서 행의 마지막까지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1,$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줄부터 마지막 줄까지 삭제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.,-2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줄부터 이전 두 줄까지 삭제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치환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탐색 및 치환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02122"/>
              </p:ext>
            </p:extLst>
          </p:nvPr>
        </p:nvGraphicFramePr>
        <p:xfrm>
          <a:off x="1071563" y="1910770"/>
          <a:ext cx="7215187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오른쪽의 행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3777"/>
              </p:ext>
            </p:extLst>
          </p:nvPr>
        </p:nvGraphicFramePr>
        <p:xfrm>
          <a:off x="1070039" y="3789040"/>
          <a:ext cx="7215187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뒤 쪽으로 문자열 검색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반복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앞쪽으로 문자열 검색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내의 문자열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처음것만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내의 문자열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행에서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파일에서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저장 및 불러오기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63562"/>
              </p:ext>
            </p:extLst>
          </p:nvPr>
        </p:nvGraphicFramePr>
        <p:xfrm>
          <a:off x="1115617" y="2060848"/>
          <a:ext cx="6912768" cy="3352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:q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 수정이 없을 때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:q!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 수정이 있었을 때에도 저장하지 않고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:w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wq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or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후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:w 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이라는 파일로 저장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:e 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파일이 아닌 다른 파일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을 편집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편집중인 파일의 다음 파일을 편집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:!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&lt;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명령을 실행하고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vi</a:t>
                      </a:r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되돌아 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:r xx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다른 파일을 읽어 와 덧붙이기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무엇을 하려 하는가</a:t>
            </a:r>
            <a:r>
              <a:rPr lang="en-US" altLang="ko-KR" dirty="0" smtClean="0"/>
              <a:t>?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28105" y="1614181"/>
            <a:ext cx="7560319" cy="4674353"/>
            <a:chOff x="900113" y="1260475"/>
            <a:chExt cx="8135937" cy="5172075"/>
          </a:xfrm>
        </p:grpSpPr>
        <p:cxnSp>
          <p:nvCxnSpPr>
            <p:cNvPr id="8199" name="꺾인 연결선 9"/>
            <p:cNvCxnSpPr>
              <a:cxnSpLocks noChangeShapeType="1"/>
              <a:stCxn id="8201" idx="3"/>
              <a:endCxn id="8198" idx="2"/>
            </p:cNvCxnSpPr>
            <p:nvPr/>
          </p:nvCxnSpPr>
          <p:spPr bwMode="auto">
            <a:xfrm flipV="1">
              <a:off x="4108450" y="5499444"/>
              <a:ext cx="2803526" cy="56577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00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1260475"/>
              <a:ext cx="2527300" cy="51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TextBox 11"/>
            <p:cNvSpPr txBox="1">
              <a:spLocks noChangeArrowheads="1"/>
            </p:cNvSpPr>
            <p:nvPr/>
          </p:nvSpPr>
          <p:spPr bwMode="auto">
            <a:xfrm>
              <a:off x="3203575" y="5834237"/>
              <a:ext cx="904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0" dirty="0"/>
                <a:t>Linux</a:t>
              </a:r>
              <a:endParaRPr lang="ko-KR" altLang="en-US" sz="2400" b="0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787900" y="1395757"/>
              <a:ext cx="4248150" cy="4103687"/>
              <a:chOff x="4787900" y="1395757"/>
              <a:chExt cx="4248150" cy="4103687"/>
            </a:xfrm>
          </p:grpSpPr>
          <p:pic>
            <p:nvPicPr>
              <p:cNvPr id="819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388" y="1687853"/>
                <a:ext cx="1655762" cy="1655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8" name="직사각형 7"/>
              <p:cNvSpPr>
                <a:spLocks noChangeArrowheads="1"/>
              </p:cNvSpPr>
              <p:nvPr/>
            </p:nvSpPr>
            <p:spPr bwMode="auto">
              <a:xfrm>
                <a:off x="4787900" y="1395757"/>
                <a:ext cx="4248150" cy="410368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  <p:pic>
            <p:nvPicPr>
              <p:cNvPr id="8202" name="Picture 1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1088" y="3627779"/>
                <a:ext cx="2219325" cy="169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3" name="Picture 1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025" y="1473545"/>
                <a:ext cx="1695450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4" name="Picture 2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00" y="3483317"/>
                <a:ext cx="2014538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명령모드에서 버퍼 이용 붙이기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기타 명령어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16690"/>
              </p:ext>
            </p:extLst>
          </p:nvPr>
        </p:nvGraphicFramePr>
        <p:xfrm>
          <a:off x="1131775" y="2045591"/>
          <a:ext cx="7112634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yy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버퍼에서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복사해서 현재 행 위에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버퍼에서 복사해서 현재 행 아래에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:&lt;range&gt;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y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&lt;range&gt;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 내용을 이름 없는 버퍼에 복사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:&lt;line&gt;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행 다음에 붙임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71670"/>
              </p:ext>
            </p:extLst>
          </p:nvPr>
        </p:nvGraphicFramePr>
        <p:xfrm>
          <a:off x="1080498" y="4941168"/>
          <a:ext cx="7215188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실행취소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최근 명령 재실행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exit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복귀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837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창 관련 명령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6344"/>
              </p:ext>
            </p:extLst>
          </p:nvPr>
        </p:nvGraphicFramePr>
        <p:xfrm>
          <a:off x="1071561" y="2132856"/>
          <a:ext cx="7893050" cy="29892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s or :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plit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파일을 두 개의 수평 창으로 나눔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v or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:[N]</a:t>
                      </a:r>
                      <a:r>
                        <a:rPr lang="en-US" altLang="ko-KR" sz="16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vs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6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plit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새로운 수직 창 생성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 붙으면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칸 크기의 창 분할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n or :new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새로운 수평 창 생성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q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커서의 창을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방향키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원하는 창으로 이동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창의 크기를 모두 균등하게 함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:20vs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./ or 20sp ./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탐색기 열기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다중 창 </a:t>
            </a:r>
            <a:r>
              <a:rPr lang="ko-KR" altLang="en-US" dirty="0" err="1" smtClean="0"/>
              <a:t>따라하기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창을 가로로 분할하고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이라는 파일을 없으면 생성해서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82" y="1989658"/>
            <a:ext cx="4204042" cy="37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206676" cy="321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vi </a:t>
            </a:r>
            <a:r>
              <a:rPr lang="ko-KR" altLang="en-US" dirty="0" smtClean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따라하기</a:t>
            </a:r>
            <a:endParaRPr lang="en-US" altLang="ko-KR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명령라인 모드에서 </a:t>
            </a:r>
            <a:r>
              <a:rPr lang="en-US" altLang="ko-KR" sz="1600" dirty="0" smtClean="0"/>
              <a:t>./20vs</a:t>
            </a:r>
            <a:r>
              <a:rPr lang="ko-KR" altLang="en-US" sz="1600" dirty="0" smtClean="0"/>
              <a:t>를 하면 세로로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정도의 크기의 탐색기 창이 열린다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탐색기에서 특정 파일을 선택하면 탐색기는 현재 </a:t>
            </a:r>
            <a:r>
              <a:rPr lang="en-US" altLang="ko-KR" sz="1600" dirty="0" smtClean="0"/>
              <a:t>vi</a:t>
            </a:r>
            <a:r>
              <a:rPr lang="ko-KR" altLang="en-US" sz="1600" dirty="0" smtClean="0"/>
              <a:t>창에 해당 파일의 내용을 불러 온다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 smtClean="0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45370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1" y="1987550"/>
            <a:ext cx="4025613" cy="365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13" y="1987550"/>
            <a:ext cx="4094467" cy="367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467544" y="1603400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0" y="1916832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427984" y="1916832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1800" dirty="0" smtClean="0"/>
              <a:t>vi </a:t>
            </a:r>
            <a:r>
              <a:rPr lang="ko-KR" altLang="en-US" sz="1800" dirty="0" smtClean="0"/>
              <a:t>에디터로 </a:t>
            </a:r>
            <a:r>
              <a:rPr lang="en-US" altLang="ko-KR" sz="1800" dirty="0" err="1" smtClean="0"/>
              <a:t>testfile</a:t>
            </a:r>
            <a:r>
              <a:rPr lang="ko-KR" altLang="en-US" sz="1800" dirty="0" smtClean="0"/>
              <a:t>을 만들어라</a:t>
            </a:r>
            <a:endParaRPr lang="en-US" altLang="ko-KR" sz="1800" dirty="0"/>
          </a:p>
          <a:p>
            <a:pPr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</a:rPr>
              <a:t>copy and paste </a:t>
            </a:r>
            <a:r>
              <a:rPr lang="ko-KR" altLang="en-US" sz="1600" dirty="0" smtClean="0"/>
              <a:t>명령어를 사용해서 상위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줄의 내용을 복</a:t>
            </a:r>
            <a:r>
              <a:rPr lang="ko-KR" altLang="en-US" sz="1600" dirty="0"/>
              <a:t>사</a:t>
            </a:r>
            <a:r>
              <a:rPr lang="ko-KR" altLang="en-US" sz="1600" dirty="0" smtClean="0"/>
              <a:t>해서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붙여 넣기 한다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 smtClean="0"/>
              <a:t>11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같은 행에서 </a:t>
            </a:r>
            <a:r>
              <a:rPr lang="ko-KR" altLang="en-US" sz="1600" dirty="0"/>
              <a:t>처음과 마지막으로 이동하는 </a:t>
            </a:r>
            <a:r>
              <a:rPr lang="ko-KR" altLang="en-US" sz="1600" dirty="0" smtClean="0"/>
              <a:t>명령어 조사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 smtClean="0"/>
              <a:t>12</a:t>
            </a:r>
            <a:r>
              <a:rPr lang="en-US" altLang="ko-KR" sz="1600" dirty="0"/>
              <a:t>. </a:t>
            </a:r>
            <a:r>
              <a:rPr lang="ko-KR" altLang="en-US" sz="1600" dirty="0"/>
              <a:t>문서의 시작과 끝으로 한번에 </a:t>
            </a:r>
            <a:r>
              <a:rPr lang="ko-KR" altLang="en-US" sz="1600" dirty="0" smtClean="0"/>
              <a:t>이동 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 조사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13. </a:t>
            </a:r>
            <a:r>
              <a:rPr lang="ko-KR" altLang="en-US" sz="1600" dirty="0" smtClean="0"/>
              <a:t>위 문서에서 모든 </a:t>
            </a:r>
            <a:r>
              <a:rPr lang="en-US" altLang="ko-KR" sz="1600" dirty="0">
                <a:solidFill>
                  <a:srgbClr val="FF0000"/>
                </a:solidFill>
              </a:rPr>
              <a:t>you</a:t>
            </a:r>
            <a:r>
              <a:rPr lang="ko-KR" altLang="en-US" sz="1600" dirty="0"/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I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ko-KR" altLang="en-US" sz="1600" dirty="0" smtClean="0">
                <a:solidFill>
                  <a:srgbClr val="FF0000"/>
                </a:solidFill>
              </a:rPr>
              <a:t>조건</a:t>
            </a:r>
            <a:r>
              <a:rPr lang="en-US" altLang="ko-KR" sz="1600" dirty="0" smtClean="0">
                <a:solidFill>
                  <a:srgbClr val="FF0000"/>
                </a:solidFill>
              </a:rPr>
              <a:t>: vi </a:t>
            </a:r>
            <a:r>
              <a:rPr lang="ko-KR" altLang="en-US" sz="1600" dirty="0" smtClean="0">
                <a:solidFill>
                  <a:srgbClr val="FF0000"/>
                </a:solidFill>
              </a:rPr>
              <a:t>에디터의 기능인 치환 기능을 이용해서 한번에 변경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 smtClean="0"/>
              <a:t>14</a:t>
            </a:r>
            <a:r>
              <a:rPr lang="en-US" altLang="ko-KR" sz="1600" dirty="0"/>
              <a:t>. </a:t>
            </a:r>
            <a:r>
              <a:rPr lang="ko-KR" altLang="en-US" sz="1600" dirty="0"/>
              <a:t>두 번째 줄 뒤에 </a:t>
            </a:r>
            <a:r>
              <a:rPr lang="en-US" altLang="ko-KR" sz="1600" dirty="0"/>
              <a:t>“replace worlds, delete worlds” </a:t>
            </a:r>
            <a:r>
              <a:rPr lang="ko-KR" altLang="en-US" sz="1600" dirty="0"/>
              <a:t>라인을 </a:t>
            </a:r>
            <a:r>
              <a:rPr lang="ko-KR" altLang="en-US" sz="1600" dirty="0" smtClean="0"/>
              <a:t>추가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 smtClean="0"/>
              <a:t>15</a:t>
            </a:r>
            <a:r>
              <a:rPr lang="en-US" altLang="ko-KR" sz="1600" dirty="0"/>
              <a:t>. 3</a:t>
            </a:r>
            <a:r>
              <a:rPr lang="ko-KR" altLang="en-US" sz="1600" dirty="0"/>
              <a:t>번째 단락을 한번에 </a:t>
            </a:r>
            <a:r>
              <a:rPr lang="en-US" altLang="ko-KR" sz="1600" dirty="0" smtClean="0"/>
              <a:t>vi </a:t>
            </a:r>
            <a:r>
              <a:rPr lang="ko-KR" altLang="en-US" sz="1600" dirty="0" smtClean="0"/>
              <a:t>명령어를 이용해서 삭제한다</a:t>
            </a:r>
            <a:r>
              <a:rPr lang="en-US" altLang="ko-KR" sz="1600" dirty="0"/>
              <a:t>. </a:t>
            </a:r>
            <a:endParaRPr lang="ko-KR" alt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3857625" cy="18161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제출사항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오늘 실습한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과정들을 문서로 작성하여 </a:t>
            </a:r>
            <a:r>
              <a:rPr lang="ko-KR" altLang="en-US" u="sng" dirty="0" smtClean="0"/>
              <a:t>사이버캠퍼스와 서면으로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다른 이름으로 </a:t>
            </a:r>
            <a:r>
              <a:rPr lang="ko-KR" altLang="en-US" dirty="0" smtClean="0"/>
              <a:t>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[</a:t>
            </a:r>
            <a:r>
              <a:rPr lang="en-US" altLang="ko-KR" dirty="0" smtClean="0"/>
              <a:t>sys00]HW01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위의 양식을 지켜야 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위반 시 감점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보고서는 제공된 양식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u="sng" dirty="0" smtClean="0"/>
          </a:p>
          <a:p>
            <a:r>
              <a:rPr lang="ko-KR" altLang="en-US" dirty="0" smtClean="0"/>
              <a:t>자신이 실습한 내용을 증명할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스크린 샷에 자신의 </a:t>
            </a:r>
            <a:r>
              <a:rPr lang="ko-KR" altLang="en-US" dirty="0" smtClean="0"/>
              <a:t>학번이 항상 보이도록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dirty="0" smtClean="0">
                <a:solidFill>
                  <a:srgbClr val="FF0000"/>
                </a:solidFill>
              </a:rPr>
              <a:t>: 2016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13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실</a:t>
            </a:r>
            <a:r>
              <a:rPr lang="ko-KR" altLang="en-US" dirty="0" err="1" smtClean="0">
                <a:solidFill>
                  <a:srgbClr val="FF0000"/>
                </a:solidFill>
              </a:rPr>
              <a:t>습시간</a:t>
            </a:r>
            <a:r>
              <a:rPr lang="ko-KR" altLang="en-US" dirty="0" smtClean="0">
                <a:solidFill>
                  <a:srgbClr val="FF0000"/>
                </a:solidFill>
              </a:rPr>
              <a:t> 시작 전까지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서면 제출 </a:t>
            </a:r>
            <a:r>
              <a:rPr lang="en-US" altLang="ko-KR" dirty="0" smtClean="0">
                <a:solidFill>
                  <a:srgbClr val="FF0000"/>
                </a:solidFill>
              </a:rPr>
              <a:t>: 2016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13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실습시간까지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 smtClean="0">
              <a:solidFill>
                <a:srgbClr val="99003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putty </a:t>
            </a:r>
            <a:r>
              <a:rPr lang="ko-KR" altLang="en-US" dirty="0" smtClean="0"/>
              <a:t>배경 및 글자 변경 방법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글자 색은 </a:t>
            </a:r>
            <a:r>
              <a:rPr lang="ko-KR" altLang="en-US" dirty="0">
                <a:solidFill>
                  <a:srgbClr val="FF0000"/>
                </a:solidFill>
              </a:rPr>
              <a:t>검은색 배경색은 흰색으로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변경 그 외 설정 변경도 이곳에서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접속 할 때 왼쪽 메뉴 또는 접속 후 상태 창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우 클릭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’ –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설정 변경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기본 글자 색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: 0/0/0,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기본 배경색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: 255/255/255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 smtClean="0">
              <a:solidFill>
                <a:srgbClr val="990033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63988" y="2878336"/>
            <a:ext cx="7303830" cy="3502992"/>
            <a:chOff x="580538" y="2604021"/>
            <a:chExt cx="8107725" cy="3967931"/>
          </a:xfrm>
        </p:grpSpPr>
        <p:grpSp>
          <p:nvGrpSpPr>
            <p:cNvPr id="2" name="그룹 1"/>
            <p:cNvGrpSpPr/>
            <p:nvPr/>
          </p:nvGrpSpPr>
          <p:grpSpPr>
            <a:xfrm>
              <a:off x="976582" y="2624013"/>
              <a:ext cx="3019354" cy="3947939"/>
              <a:chOff x="976582" y="2624013"/>
              <a:chExt cx="3019354" cy="3947939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" t="-211" r="49760" b="211"/>
              <a:stretch>
                <a:fillRect/>
              </a:stretch>
            </p:blipFill>
            <p:spPr bwMode="auto">
              <a:xfrm>
                <a:off x="976582" y="2624013"/>
                <a:ext cx="3019354" cy="394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5"/>
              <p:cNvSpPr>
                <a:spLocks noChangeArrowheads="1"/>
              </p:cNvSpPr>
              <p:nvPr/>
            </p:nvSpPr>
            <p:spPr bwMode="auto">
              <a:xfrm>
                <a:off x="1444832" y="5085184"/>
                <a:ext cx="2410821" cy="208611"/>
              </a:xfrm>
              <a:prstGeom prst="rect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80538" y="2604021"/>
              <a:ext cx="8107725" cy="3712393"/>
              <a:chOff x="580538" y="2604021"/>
              <a:chExt cx="8107725" cy="3712393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996952"/>
                <a:ext cx="4332287" cy="3319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직사각형 6"/>
              <p:cNvSpPr>
                <a:spLocks noChangeArrowheads="1"/>
              </p:cNvSpPr>
              <p:nvPr/>
            </p:nvSpPr>
            <p:spPr bwMode="auto">
              <a:xfrm>
                <a:off x="6011738" y="5246439"/>
                <a:ext cx="1655763" cy="487363"/>
              </a:xfrm>
              <a:prstGeom prst="rect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  <p:sp>
            <p:nvSpPr>
              <p:cNvPr id="10" name="직사각형 9"/>
              <p:cNvSpPr>
                <a:spLocks noChangeArrowheads="1"/>
              </p:cNvSpPr>
              <p:nvPr/>
            </p:nvSpPr>
            <p:spPr bwMode="auto">
              <a:xfrm>
                <a:off x="7811963" y="5949702"/>
                <a:ext cx="719138" cy="215900"/>
              </a:xfrm>
              <a:prstGeom prst="rect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  <p:sp>
            <p:nvSpPr>
              <p:cNvPr id="11" name="타원 10"/>
              <p:cNvSpPr/>
              <p:nvPr/>
            </p:nvSpPr>
            <p:spPr bwMode="auto">
              <a:xfrm>
                <a:off x="580538" y="2604021"/>
                <a:ext cx="360039" cy="2880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latinLnBrk="0">
                  <a:defRPr/>
                </a:pP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 bwMode="auto">
              <a:xfrm>
                <a:off x="5723557" y="5013002"/>
                <a:ext cx="360039" cy="2880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latinLnBrk="0">
                  <a:defRPr/>
                </a:pP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 bwMode="auto">
              <a:xfrm>
                <a:off x="7616491" y="5733082"/>
                <a:ext cx="360039" cy="2880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latinLnBrk="0">
                  <a:defRPr/>
                </a:pP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69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색 반전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8613"/>
            <a:ext cx="426402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87" y="1598613"/>
            <a:ext cx="39687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톱니 모양의 오른쪽 화살표 5"/>
          <p:cNvSpPr>
            <a:spLocks noChangeArrowheads="1"/>
          </p:cNvSpPr>
          <p:nvPr/>
        </p:nvSpPr>
        <p:spPr bwMode="auto">
          <a:xfrm>
            <a:off x="4283200" y="3716338"/>
            <a:ext cx="712787" cy="433387"/>
          </a:xfrm>
          <a:prstGeom prst="notchedRightArrow">
            <a:avLst>
              <a:gd name="adj1" fmla="val 50000"/>
              <a:gd name="adj2" fmla="val 4988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 kumimoji="1" sz="20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Marlett" pitchFamily="2" charset="2"/>
              <a:buBlip>
                <a:blip r:embed="rId6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64520" name="직사각형 6"/>
          <p:cNvSpPr>
            <a:spLocks noChangeArrowheads="1"/>
          </p:cNvSpPr>
          <p:nvPr/>
        </p:nvSpPr>
        <p:spPr bwMode="auto">
          <a:xfrm>
            <a:off x="1043112" y="4832350"/>
            <a:ext cx="1368425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 kumimoji="1" sz="20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Marlett" pitchFamily="2" charset="2"/>
              <a:buBlip>
                <a:blip r:embed="rId6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64521" name="TextBox 7"/>
          <p:cNvSpPr txBox="1">
            <a:spLocks noChangeArrowheads="1"/>
          </p:cNvSpPr>
          <p:nvPr/>
        </p:nvSpPr>
        <p:spPr bwMode="auto">
          <a:xfrm>
            <a:off x="107504" y="5518150"/>
            <a:ext cx="431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 kumimoji="1" sz="20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Marlett" pitchFamily="2" charset="2"/>
              <a:buBlip>
                <a:blip r:embed="rId6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캡쳐하여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그림판으로</a:t>
            </a:r>
            <a:r>
              <a:rPr lang="ko-KR" altLang="en-US" sz="1800" dirty="0"/>
              <a:t> 복사</a:t>
            </a:r>
          </a:p>
        </p:txBody>
      </p:sp>
      <p:sp>
        <p:nvSpPr>
          <p:cNvPr id="64522" name="TextBox 10"/>
          <p:cNvSpPr txBox="1">
            <a:spLocks noChangeArrowheads="1"/>
          </p:cNvSpPr>
          <p:nvPr/>
        </p:nvSpPr>
        <p:spPr bwMode="auto">
          <a:xfrm>
            <a:off x="5651178" y="5487318"/>
            <a:ext cx="2521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 kumimoji="1" sz="20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Marlett" pitchFamily="2" charset="2"/>
              <a:buBlip>
                <a:blip r:embed="rId6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/>
              <a:t>색 반전 후 </a:t>
            </a:r>
            <a:r>
              <a:rPr lang="ko-KR" altLang="en-US" sz="1800" dirty="0" smtClean="0"/>
              <a:t>저장</a:t>
            </a:r>
            <a:endParaRPr lang="ko-KR" altLang="en-US" sz="18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접속 </a:t>
            </a:r>
            <a:r>
              <a:rPr lang="en-US" altLang="ko-KR" dirty="0" smtClean="0"/>
              <a:t>- Putty</a:t>
            </a:r>
            <a:endParaRPr lang="ko-KR" altLang="en-US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9218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https://the.earth.li/~</a:t>
            </a:r>
            <a:r>
              <a:rPr lang="en-US" altLang="ko-KR" dirty="0" smtClean="0">
                <a:hlinkClick r:id="rId2"/>
              </a:rPr>
              <a:t>sgtatham/putty/latest/x86/putty.exe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Host Name</a:t>
            </a:r>
          </a:p>
          <a:p>
            <a:pPr lvl="1"/>
            <a:r>
              <a:rPr lang="en-US" altLang="ko-KR" dirty="0" smtClean="0"/>
              <a:t>IP : 133.186.135.248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</a:t>
            </a:r>
            <a:r>
              <a:rPr lang="ko-KR" altLang="en-US" dirty="0" err="1" smtClean="0"/>
              <a:t>본인학번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smtClean="0"/>
              <a:t>a201500000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sys</a:t>
            </a:r>
          </a:p>
          <a:p>
            <a:pPr lvl="1"/>
            <a:r>
              <a:rPr lang="ko-KR" altLang="en-US" dirty="0" smtClean="0"/>
              <a:t>비밀번호 입력 시에는 리눅스 보안상의 문제로 문자가  보이지 않음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88840"/>
            <a:ext cx="3947423" cy="38164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접속 </a:t>
            </a:r>
            <a:r>
              <a:rPr lang="en-US" altLang="ko-KR" dirty="0" smtClean="0"/>
              <a:t>– Putty </a:t>
            </a:r>
            <a:r>
              <a:rPr lang="ko-KR" altLang="en-US" dirty="0" smtClean="0"/>
              <a:t>설정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서버의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언어가 한글로 설정되어 있어서</a:t>
            </a:r>
            <a:r>
              <a:rPr lang="en-US" altLang="ko-KR" dirty="0" smtClean="0"/>
              <a:t>, Putty </a:t>
            </a:r>
            <a:r>
              <a:rPr lang="ko-KR" altLang="en-US" dirty="0" smtClean="0"/>
              <a:t>에서 글자가 깨질 수 있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‘Window’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‘Translation’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‘Remote character set’</a:t>
            </a:r>
          </a:p>
          <a:p>
            <a:pPr lvl="1"/>
            <a:r>
              <a:rPr lang="en-US" altLang="ko-KR" dirty="0" smtClean="0"/>
              <a:t>UTF-8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467544" y="2709193"/>
            <a:ext cx="8208912" cy="3695775"/>
            <a:chOff x="251520" y="2431256"/>
            <a:chExt cx="8635404" cy="3887788"/>
          </a:xfrm>
        </p:grpSpPr>
        <p:pic>
          <p:nvPicPr>
            <p:cNvPr id="1024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062212"/>
              <a:ext cx="4397375" cy="260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688" y="2431256"/>
              <a:ext cx="4021236" cy="388778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 bwMode="auto">
            <a:xfrm>
              <a:off x="5004048" y="3645024"/>
              <a:ext cx="576064" cy="288032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220072" y="4077518"/>
              <a:ext cx="648072" cy="288032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228183" y="3212976"/>
              <a:ext cx="2520529" cy="432048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접속 </a:t>
            </a:r>
            <a:r>
              <a:rPr lang="en-US" altLang="ko-KR" dirty="0" smtClean="0"/>
              <a:t>– Putty </a:t>
            </a:r>
            <a:r>
              <a:rPr lang="ko-KR" altLang="en-US" dirty="0" smtClean="0"/>
              <a:t>설정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2"/>
              <a:defRPr/>
            </a:pPr>
            <a:r>
              <a:rPr lang="en-US" altLang="ko-KR" dirty="0" smtClean="0"/>
              <a:t>Putty</a:t>
            </a:r>
            <a:r>
              <a:rPr lang="ko-KR" altLang="en-US" dirty="0" smtClean="0"/>
              <a:t>의 기본 설정은 키보드의 키 패드를 방향키로 사용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키 패드를 사용하기 위해서는 아래의 설정을 적용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‘Terminal'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‘Features'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‘Disable application keypad mode'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체크하여 설정</a:t>
            </a: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4572000" y="1700808"/>
            <a:ext cx="4345970" cy="4201745"/>
            <a:chOff x="4762534" y="1743869"/>
            <a:chExt cx="4305300" cy="41624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34" y="1743869"/>
              <a:ext cx="4305300" cy="41624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4787900" y="2492896"/>
              <a:ext cx="792212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158640" y="2946586"/>
              <a:ext cx="565488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300192" y="2602579"/>
              <a:ext cx="1728192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passwd</a:t>
            </a:r>
          </a:p>
          <a:p>
            <a:pPr lvl="1">
              <a:defRPr/>
            </a:pPr>
            <a:r>
              <a:rPr lang="ko-KR" altLang="en-US" dirty="0" smtClean="0"/>
              <a:t>패스워드 변경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pwd</a:t>
            </a:r>
          </a:p>
          <a:p>
            <a:pPr lvl="1">
              <a:defRPr/>
            </a:pPr>
            <a:r>
              <a:rPr lang="ko-KR" altLang="en-US" dirty="0" smtClean="0"/>
              <a:t>현재 작업 디렉터리 절대경로 표시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buFont typeface="+mj-lt"/>
              <a:buAutoNum type="romanUcPeriod" startAt="3"/>
              <a:defRPr/>
            </a:pPr>
            <a:r>
              <a:rPr lang="en-US" altLang="ko-KR" dirty="0" smtClean="0"/>
              <a:t>clear</a:t>
            </a:r>
          </a:p>
          <a:p>
            <a:pPr lvl="1">
              <a:defRPr/>
            </a:pPr>
            <a:r>
              <a:rPr lang="ko-KR" altLang="en-US" dirty="0" smtClean="0"/>
              <a:t>화면 지우기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sz="2200" dirty="0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46" y="1644997"/>
            <a:ext cx="4781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1" y="3280948"/>
            <a:ext cx="30829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00908" y="4573999"/>
            <a:ext cx="5487988" cy="1706562"/>
            <a:chOff x="2929458" y="4581128"/>
            <a:chExt cx="5487988" cy="1706562"/>
          </a:xfrm>
        </p:grpSpPr>
        <p:pic>
          <p:nvPicPr>
            <p:cNvPr id="1229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458" y="4652565"/>
              <a:ext cx="2260600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8121" y="4581128"/>
              <a:ext cx="2219325" cy="1414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8" name="TextBox 7"/>
            <p:cNvSpPr txBox="1">
              <a:spLocks noChangeArrowheads="1"/>
            </p:cNvSpPr>
            <p:nvPr/>
          </p:nvSpPr>
          <p:spPr bwMode="auto">
            <a:xfrm>
              <a:off x="360414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전</a:t>
              </a:r>
            </a:p>
          </p:txBody>
        </p:sp>
        <p:sp>
          <p:nvSpPr>
            <p:cNvPr id="12299" name="TextBox 7"/>
            <p:cNvSpPr txBox="1">
              <a:spLocks noChangeArrowheads="1"/>
            </p:cNvSpPr>
            <p:nvPr/>
          </p:nvSpPr>
          <p:spPr bwMode="auto">
            <a:xfrm>
              <a:off x="697599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후</a:t>
              </a:r>
            </a:p>
          </p:txBody>
        </p:sp>
        <p:sp>
          <p:nvSpPr>
            <p:cNvPr id="2" name="오른쪽 화살표 1"/>
            <p:cNvSpPr/>
            <p:nvPr/>
          </p:nvSpPr>
          <p:spPr bwMode="auto">
            <a:xfrm>
              <a:off x="5405338" y="5045857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 dirty="0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19334</TotalTime>
  <Words>3958</Words>
  <Application>Microsoft Office PowerPoint</Application>
  <PresentationFormat>화면 슬라이드 쇼(4:3)</PresentationFormat>
  <Paragraphs>1010</Paragraphs>
  <Slides>57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9" baseType="lpstr">
      <vt:lpstr>HY헤드라인M</vt:lpstr>
      <vt:lpstr>굴림</vt:lpstr>
      <vt:lpstr>맑은 고딕</vt:lpstr>
      <vt:lpstr>문체부 돋음체</vt:lpstr>
      <vt:lpstr>Arial</vt:lpstr>
      <vt:lpstr>Marlett</vt:lpstr>
      <vt:lpstr>Tahoma</vt:lpstr>
      <vt:lpstr>Times</vt:lpstr>
      <vt:lpstr>Trebuchet MS</vt:lpstr>
      <vt:lpstr>Wingdings</vt:lpstr>
      <vt:lpstr>작은글씨</vt:lpstr>
      <vt:lpstr>큰글씨</vt:lpstr>
      <vt:lpstr>리눅스 개발환경 익히기</vt:lpstr>
      <vt:lpstr>실습 소개</vt:lpstr>
      <vt:lpstr>실습 소개</vt:lpstr>
      <vt:lpstr>목차</vt:lpstr>
      <vt:lpstr>1. 무엇을 하려 하는가?</vt:lpstr>
      <vt:lpstr>2. 서버 접속 - Putty</vt:lpstr>
      <vt:lpstr>2. 서버 접속 – Putty 설정</vt:lpstr>
      <vt:lpstr>2. 서버 접속 – Putty 설정</vt:lpstr>
      <vt:lpstr>3. 기본 명령어</vt:lpstr>
      <vt:lpstr>3. 기본 명령어</vt:lpstr>
      <vt:lpstr>3. 기본 명령어</vt:lpstr>
      <vt:lpstr>참고) 상대주소, 절대주소</vt:lpstr>
      <vt:lpstr>참고) 상대주소, 절대주소</vt:lpstr>
      <vt:lpstr>3. 기본 명령어</vt:lpstr>
      <vt:lpstr>3. 기본 명령어</vt:lpstr>
      <vt:lpstr>3. 기본 명령어</vt:lpstr>
      <vt:lpstr>3. 기본 명령어</vt:lpstr>
      <vt:lpstr>3. 기본 명령어 – 권한의 의미</vt:lpstr>
      <vt:lpstr>3. 기본 명령어 – 권한 확인 방법</vt:lpstr>
      <vt:lpstr>3. 기본 명령어 – 권한 변경</vt:lpstr>
      <vt:lpstr>3. 기본 명령어 – 권한 변경</vt:lpstr>
      <vt:lpstr>3. 기본 명령어 – 권한 변경</vt:lpstr>
      <vt:lpstr>3. 기본 명령어 – 권한 변경</vt:lpstr>
      <vt:lpstr>3. 기본 명령어</vt:lpstr>
      <vt:lpstr>3. 기본 명령어</vt:lpstr>
      <vt:lpstr>실습</vt:lpstr>
      <vt:lpstr>실습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실습</vt:lpstr>
      <vt:lpstr>실습</vt:lpstr>
      <vt:lpstr>4. vi 에디터 – vi 모드의 이해</vt:lpstr>
      <vt:lpstr>4. vi 에디터 – vi 모드의 이해</vt:lpstr>
      <vt:lpstr>4. vi 에디터 – vi 모드의 이해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실습</vt:lpstr>
      <vt:lpstr>제출사항</vt:lpstr>
      <vt:lpstr>참고) putty 배경 및 글자 변경 방법</vt:lpstr>
      <vt:lpstr>참고) 그림판 색 반전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Seula</cp:lastModifiedBy>
  <cp:revision>2448</cp:revision>
  <dcterms:created xsi:type="dcterms:W3CDTF">2004-07-14T06:37:09Z</dcterms:created>
  <dcterms:modified xsi:type="dcterms:W3CDTF">2016-09-05T11:14:10Z</dcterms:modified>
</cp:coreProperties>
</file>