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14"/>
  </p:handoutMasterIdLst>
  <p:sldIdLst>
    <p:sldId id="256" r:id="rId2"/>
    <p:sldId id="502" r:id="rId3"/>
    <p:sldId id="501" r:id="rId4"/>
    <p:sldId id="503" r:id="rId5"/>
    <p:sldId id="504" r:id="rId6"/>
    <p:sldId id="505" r:id="rId7"/>
    <p:sldId id="506" r:id="rId8"/>
    <p:sldId id="507" r:id="rId9"/>
    <p:sldId id="511" r:id="rId10"/>
    <p:sldId id="509" r:id="rId11"/>
    <p:sldId id="510" r:id="rId12"/>
    <p:sldId id="508" r:id="rId13"/>
  </p:sldIdLst>
  <p:sldSz cx="12192000" cy="6858000"/>
  <p:notesSz cx="6797675" cy="9928225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orient="horz" pos="12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5050"/>
    <a:srgbClr val="16A085"/>
    <a:srgbClr val="E59183"/>
    <a:srgbClr val="F9F9F9"/>
    <a:srgbClr val="00FF99"/>
    <a:srgbClr val="00CC99"/>
    <a:srgbClr val="00FFCC"/>
    <a:srgbClr val="C5F6FD"/>
    <a:srgbClr val="BBC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3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62" y="84"/>
      </p:cViewPr>
      <p:guideLst>
        <p:guide orient="horz" pos="2183"/>
        <p:guide pos="3840"/>
        <p:guide orient="horz" pos="12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81631-B2B4-4F6A-8425-773E76DDCAAE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B1F9A-B3B3-4321-8068-FC30BB4E3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437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3486" y="1809032"/>
            <a:ext cx="968502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404040"/>
                </a:solidFill>
              </a:rPr>
              <a:t>2016</a:t>
            </a:r>
            <a:r>
              <a:rPr lang="ko-KR" altLang="en-US" sz="2400" dirty="0" smtClean="0">
                <a:solidFill>
                  <a:srgbClr val="404040"/>
                </a:solidFill>
              </a:rPr>
              <a:t>년 </a:t>
            </a:r>
            <a:r>
              <a:rPr lang="en-US" altLang="ko-KR" sz="2400" dirty="0" smtClean="0">
                <a:solidFill>
                  <a:srgbClr val="404040"/>
                </a:solidFill>
              </a:rPr>
              <a:t>2</a:t>
            </a:r>
            <a:r>
              <a:rPr lang="ko-KR" altLang="en-US" sz="2400" dirty="0" smtClean="0">
                <a:solidFill>
                  <a:srgbClr val="404040"/>
                </a:solidFill>
              </a:rPr>
              <a:t>학기</a:t>
            </a:r>
            <a:endParaRPr lang="en-US" altLang="ko-KR" sz="2400" dirty="0" smtClean="0">
              <a:solidFill>
                <a:srgbClr val="404040"/>
              </a:solidFill>
            </a:endParaRPr>
          </a:p>
          <a:p>
            <a:pPr algn="ctr"/>
            <a:r>
              <a:rPr lang="ko-KR" altLang="en-US" sz="4800" dirty="0" smtClean="0">
                <a:solidFill>
                  <a:srgbClr val="404040"/>
                </a:solidFill>
              </a:rPr>
              <a:t>자료구조설계</a:t>
            </a:r>
            <a:endParaRPr lang="en-US" altLang="ko-KR" sz="4800" dirty="0" smtClean="0">
              <a:solidFill>
                <a:srgbClr val="404040"/>
              </a:solidFill>
            </a:endParaRPr>
          </a:p>
          <a:p>
            <a:pPr algn="ctr"/>
            <a:endParaRPr lang="en-US" altLang="ko-KR" sz="2800" dirty="0" smtClean="0">
              <a:solidFill>
                <a:srgbClr val="939BA5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rgbClr val="939BA5"/>
                </a:solidFill>
              </a:rPr>
              <a:t>실습 수업 소개</a:t>
            </a:r>
            <a:endParaRPr lang="en-US" altLang="ko-KR" sz="2800" dirty="0" smtClean="0">
              <a:solidFill>
                <a:srgbClr val="939BA5"/>
              </a:solidFill>
            </a:endParaRPr>
          </a:p>
          <a:p>
            <a:pPr algn="ctr"/>
            <a:endParaRPr lang="en-US" altLang="ko-KR" sz="2000" dirty="0" smtClean="0">
              <a:solidFill>
                <a:srgbClr val="939BA5"/>
              </a:solidFill>
            </a:endParaRPr>
          </a:p>
          <a:p>
            <a:pPr algn="ctr"/>
            <a:endParaRPr lang="en-US" altLang="ko-KR" sz="2000" dirty="0">
              <a:solidFill>
                <a:srgbClr val="939BA5"/>
              </a:solidFill>
            </a:endParaRPr>
          </a:p>
          <a:p>
            <a:pPr algn="ctr"/>
            <a:endParaRPr lang="en-US" altLang="ko-KR" sz="2000" dirty="0" smtClean="0">
              <a:solidFill>
                <a:srgbClr val="939BA5"/>
              </a:solidFill>
            </a:endParaRPr>
          </a:p>
          <a:p>
            <a:pPr algn="ctr"/>
            <a:endParaRPr lang="en-US" altLang="ko-KR" sz="2000" dirty="0">
              <a:solidFill>
                <a:srgbClr val="939BA5"/>
              </a:solidFill>
            </a:endParaRPr>
          </a:p>
          <a:p>
            <a:pPr algn="ctr"/>
            <a:endParaRPr lang="en-US" altLang="ko-KR" sz="2000" dirty="0" smtClean="0">
              <a:solidFill>
                <a:srgbClr val="939BA5"/>
              </a:solidFill>
            </a:endParaRPr>
          </a:p>
          <a:p>
            <a:pPr algn="ctr"/>
            <a:endParaRPr lang="en-US" altLang="ko-KR" sz="2000" dirty="0">
              <a:solidFill>
                <a:srgbClr val="939BA5"/>
              </a:solidFill>
            </a:endParaRPr>
          </a:p>
          <a:p>
            <a:pPr algn="r"/>
            <a:r>
              <a:rPr lang="en-US" altLang="ko-KR" sz="2000" dirty="0" smtClean="0">
                <a:solidFill>
                  <a:srgbClr val="939BA5"/>
                </a:solidFill>
              </a:rPr>
              <a:t>2016. 09. 12</a:t>
            </a:r>
          </a:p>
        </p:txBody>
      </p:sp>
    </p:spTree>
    <p:extLst>
      <p:ext uri="{BB962C8B-B14F-4D97-AF65-F5344CB8AC3E}">
        <p14:creationId xmlns:p14="http://schemas.microsoft.com/office/powerpoint/2010/main" val="37096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958"/>
            <a:ext cx="12192000" cy="907834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lang="en-US" altLang="ko-KR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Class </a:t>
            </a: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설명 </a:t>
            </a:r>
            <a:r>
              <a:rPr lang="en-US" altLang="ko-KR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&amp; </a:t>
            </a: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실행 결과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55688" y="1316777"/>
            <a:ext cx="10641011" cy="2862322"/>
            <a:chOff x="1055688" y="1316777"/>
            <a:chExt cx="10641011" cy="2862322"/>
          </a:xfrm>
        </p:grpSpPr>
        <p:sp>
          <p:nvSpPr>
            <p:cNvPr id="6" name="직사각형 5"/>
            <p:cNvSpPr/>
            <p:nvPr/>
          </p:nvSpPr>
          <p:spPr>
            <a:xfrm>
              <a:off x="1055688" y="1436804"/>
              <a:ext cx="159457" cy="159457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5142" y="1316777"/>
              <a:ext cx="1048155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dirty="0" smtClean="0"/>
                <a:t>Graph </a:t>
              </a:r>
              <a:r>
                <a:rPr lang="ko-KR" altLang="en-US" dirty="0" smtClean="0"/>
                <a:t>클래스</a:t>
              </a:r>
              <a:endParaRPr lang="en-US" altLang="ko-KR" dirty="0" smtClean="0"/>
            </a:p>
            <a:p>
              <a:pPr marL="742950" lvl="1" indent="-285750" fontAlgn="base">
                <a:buFont typeface="Wingdings" panose="05000000000000000000" pitchFamily="2" charset="2"/>
                <a:buChar char="ü"/>
              </a:pPr>
              <a:r>
                <a:rPr lang="en-US" altLang="ko-KR" dirty="0" smtClean="0"/>
                <a:t>[</a:t>
              </a:r>
              <a:r>
                <a:rPr lang="ko-KR" altLang="en-US" dirty="0" err="1" smtClean="0"/>
                <a:t>리스팅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16.1]</a:t>
              </a:r>
              <a:r>
                <a:rPr lang="ko-KR" altLang="en-US" dirty="0" smtClean="0"/>
                <a:t>을 그대로 사용하되</a:t>
              </a:r>
              <a:r>
                <a:rPr lang="en-US" altLang="ko-KR" dirty="0" smtClean="0"/>
                <a:t>, </a:t>
              </a:r>
              <a:r>
                <a:rPr lang="en-US" altLang="ko-KR" dirty="0" err="1" smtClean="0"/>
                <a:t>toString</a:t>
              </a:r>
              <a:r>
                <a:rPr lang="en-US" altLang="ko-KR" dirty="0" smtClean="0"/>
                <a:t>() </a:t>
              </a:r>
              <a:r>
                <a:rPr lang="ko-KR" altLang="en-US" dirty="0" err="1" smtClean="0"/>
                <a:t>메소드</a:t>
              </a:r>
              <a:r>
                <a:rPr lang="ko-KR" altLang="en-US" dirty="0" smtClean="0"/>
                <a:t> 수정</a:t>
              </a:r>
              <a:r>
                <a:rPr lang="en-US" altLang="ko-KR" dirty="0" smtClean="0"/>
                <a:t>.</a:t>
              </a:r>
            </a:p>
            <a:p>
              <a:pPr fontAlgn="base"/>
              <a:endParaRPr lang="en-US" altLang="ko-KR" dirty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dirty="0" err="1" smtClean="0"/>
                <a:t>TestGraph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클래스</a:t>
              </a:r>
              <a:endParaRPr lang="en-US" altLang="ko-KR" dirty="0" smtClean="0"/>
            </a:p>
            <a:p>
              <a:pPr marL="742950" lvl="1" indent="-285750" fontAlgn="base">
                <a:buFont typeface="Wingdings" panose="05000000000000000000" pitchFamily="2" charset="2"/>
                <a:buChar char="ü"/>
              </a:pPr>
              <a:r>
                <a:rPr lang="ko-KR" altLang="en-US" dirty="0" smtClean="0"/>
                <a:t>파일 입출력 객체</a:t>
              </a:r>
              <a:r>
                <a:rPr lang="en-US" altLang="ko-KR" dirty="0" smtClean="0"/>
                <a:t>(</a:t>
              </a:r>
              <a:r>
                <a:rPr lang="en-US" altLang="ko-KR" dirty="0" err="1" smtClean="0"/>
                <a:t>BufferedReader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등</a:t>
              </a:r>
              <a:r>
                <a:rPr lang="en-US" altLang="ko-KR" dirty="0" smtClean="0"/>
                <a:t>)</a:t>
              </a:r>
              <a:r>
                <a:rPr lang="ko-KR" altLang="en-US" dirty="0" smtClean="0"/>
                <a:t>를 사용하여 </a:t>
              </a:r>
              <a:r>
                <a:rPr lang="en-US" altLang="ko-KR" dirty="0" smtClean="0"/>
                <a:t>“Graph.txt” </a:t>
              </a:r>
              <a:r>
                <a:rPr lang="ko-KR" altLang="en-US" dirty="0" smtClean="0"/>
                <a:t>파일을 읽어온 후</a:t>
              </a:r>
              <a:r>
                <a:rPr lang="en-US" altLang="ko-KR" dirty="0" smtClean="0"/>
                <a:t>,</a:t>
              </a:r>
            </a:p>
            <a:p>
              <a:pPr marL="742950" lvl="1" indent="-285750" fontAlgn="base">
                <a:buFont typeface="Wingdings" panose="05000000000000000000" pitchFamily="2" charset="2"/>
                <a:buChar char="ü"/>
              </a:pPr>
              <a:r>
                <a:rPr lang="en-US" altLang="ko-KR" dirty="0" smtClean="0"/>
                <a:t>Graph </a:t>
              </a:r>
              <a:r>
                <a:rPr lang="ko-KR" altLang="en-US" dirty="0" smtClean="0"/>
                <a:t>객체를 생성하여 읽어온 정점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간선 정보를 저장</a:t>
              </a:r>
              <a:r>
                <a:rPr lang="en-US" altLang="ko-KR" dirty="0" smtClean="0"/>
                <a:t>.</a:t>
              </a:r>
            </a:p>
            <a:p>
              <a:pPr marL="742950" lvl="1" indent="-285750" fontAlgn="base">
                <a:buFont typeface="Wingdings" panose="05000000000000000000" pitchFamily="2" charset="2"/>
                <a:buChar char="ü"/>
              </a:pPr>
              <a:r>
                <a:rPr lang="en-US" altLang="ko-KR" dirty="0" err="1" smtClean="0"/>
                <a:t>toString</a:t>
              </a:r>
              <a:r>
                <a:rPr lang="en-US" altLang="ko-KR" dirty="0" smtClean="0"/>
                <a:t>() </a:t>
              </a:r>
              <a:r>
                <a:rPr lang="ko-KR" altLang="en-US" dirty="0" err="1" smtClean="0"/>
                <a:t>메소드를</a:t>
              </a:r>
              <a:r>
                <a:rPr lang="ko-KR" altLang="en-US" dirty="0" smtClean="0"/>
                <a:t> 사용하여 결과 화면 출력</a:t>
              </a:r>
              <a:r>
                <a:rPr lang="en-US" altLang="ko-KR" dirty="0" smtClean="0"/>
                <a:t>. (</a:t>
              </a:r>
              <a:r>
                <a:rPr lang="ko-KR" altLang="en-US" dirty="0" smtClean="0"/>
                <a:t>인접 행렬 출력</a:t>
              </a:r>
              <a:r>
                <a:rPr lang="en-US" altLang="ko-KR" dirty="0" smtClean="0"/>
                <a:t>)</a:t>
              </a:r>
            </a:p>
            <a:p>
              <a:pPr marL="742950" lvl="1" indent="-285750" fontAlgn="base">
                <a:buFont typeface="Wingdings" panose="05000000000000000000" pitchFamily="2" charset="2"/>
                <a:buChar char="ü"/>
              </a:pPr>
              <a:endParaRPr lang="en-US" altLang="ko-KR" dirty="0"/>
            </a:p>
            <a:p>
              <a:pPr marL="285750" lvl="1" indent="-285750" fontAlgn="base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실행 결과</a:t>
              </a:r>
              <a:endParaRPr lang="en-US" altLang="ko-KR" dirty="0" smtClean="0"/>
            </a:p>
            <a:p>
              <a:pPr marL="285750" lvl="1" indent="-285750" fontAlgn="base">
                <a:buFont typeface="Arial" panose="020B0604020202020204" pitchFamily="34" charset="0"/>
                <a:buChar char="•"/>
              </a:pPr>
              <a:endParaRPr lang="en-US" altLang="ko-KR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65" y="3993015"/>
            <a:ext cx="39338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0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106" y="5571873"/>
            <a:ext cx="2009775" cy="43815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055688" y="1316777"/>
            <a:ext cx="9594383" cy="3785652"/>
            <a:chOff x="1055688" y="1316777"/>
            <a:chExt cx="9594383" cy="3785652"/>
          </a:xfrm>
        </p:grpSpPr>
        <p:sp>
          <p:nvSpPr>
            <p:cNvPr id="13" name="직사각형 12"/>
            <p:cNvSpPr/>
            <p:nvPr/>
          </p:nvSpPr>
          <p:spPr>
            <a:xfrm>
              <a:off x="1055688" y="1436804"/>
              <a:ext cx="159457" cy="159457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5143" y="1316777"/>
              <a:ext cx="943492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맑은 고딕" panose="020B0503020000020004" pitchFamily="50" charset="-127"/>
                </a:rPr>
                <a:t>제출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기한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: 2016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년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09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월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18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일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23:59 (100%)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2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: 2016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년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09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월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25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일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23:59 (70%)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3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: 2016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년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10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월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02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일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23:59 (40%)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맑은 고딕" panose="020B0503020000020004" pitchFamily="50" charset="-127"/>
                </a:rPr>
                <a:t>이후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제출은 </a:t>
              </a:r>
              <a:r>
                <a:rPr lang="ko-KR" altLang="en-US" sz="2000" b="1" dirty="0" err="1">
                  <a:latin typeface="맑은 고딕" panose="020B0503020000020004" pitchFamily="50" charset="-127"/>
                </a:rPr>
                <a:t>미제출</a:t>
              </a:r>
              <a:r>
                <a:rPr lang="ko-KR" altLang="en-US" sz="2000" dirty="0" err="1">
                  <a:latin typeface="맑은 고딕" panose="020B0503020000020004" pitchFamily="50" charset="-127"/>
                </a:rPr>
                <a:t>로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간주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점수 없음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제출 방법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1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r>
                <a:rPr lang="en-US" altLang="ko-KR" sz="2000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Graph.java, TestGraph.java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, 2) </a:t>
              </a:r>
              <a:r>
                <a:rPr lang="ko-KR" altLang="en-US" sz="2000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실행 결과 화면</a:t>
              </a:r>
              <a:r>
                <a:rPr lang="en-US" altLang="ko-KR" sz="2000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1)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과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2)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를 폴더에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넣은 후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압축하여 사이버캠퍼스에 제출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.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폴더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,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파일명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: 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DS</a:t>
              </a:r>
              <a:r>
                <a:rPr lang="ko-KR" altLang="en-US" sz="2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분반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_</a:t>
              </a:r>
              <a:r>
                <a:rPr lang="ko-KR" altLang="en-US" sz="2000" dirty="0" err="1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과제번호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_</a:t>
              </a:r>
              <a:r>
                <a:rPr lang="ko-KR" altLang="en-US" sz="2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학번</a:t>
              </a:r>
              <a:r>
                <a:rPr lang="en-US" altLang="ko-KR" sz="2000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_</a:t>
              </a:r>
              <a:r>
                <a:rPr lang="ko-KR" altLang="en-US" sz="2000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이름</a:t>
              </a:r>
              <a:endPara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 smtClean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맑은 고딕" panose="020B0503020000020004" pitchFamily="50" charset="-127"/>
                </a:rPr>
                <a:t>제출 예시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958"/>
            <a:ext cx="12192000" cy="907834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제출 방법 </a:t>
            </a:r>
            <a:r>
              <a:rPr lang="en-US" altLang="ko-KR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&amp; </a:t>
            </a: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주의 사항 </a:t>
            </a:r>
            <a:r>
              <a:rPr lang="en-US" altLang="ko-KR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(1/2)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19661" y="5085220"/>
            <a:ext cx="7389690" cy="1062714"/>
            <a:chOff x="2019661" y="5085220"/>
            <a:chExt cx="7389690" cy="1062714"/>
          </a:xfrm>
        </p:grpSpPr>
        <p:grpSp>
          <p:nvGrpSpPr>
            <p:cNvPr id="17" name="그룹 16"/>
            <p:cNvGrpSpPr/>
            <p:nvPr/>
          </p:nvGrpSpPr>
          <p:grpSpPr>
            <a:xfrm>
              <a:off x="4505686" y="5085220"/>
              <a:ext cx="4903665" cy="1062714"/>
              <a:chOff x="4284431" y="5536128"/>
              <a:chExt cx="4903665" cy="1062714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881705" y="5634774"/>
                <a:ext cx="29498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 algn="ctr"/>
                <a:r>
                  <a:rPr lang="ko-KR" altLang="en-US" sz="1400" b="1" u="sng" dirty="0" smtClean="0">
                    <a:latin typeface="맑은 고딕" panose="020B0503020000020004" pitchFamily="50" charset="-127"/>
                  </a:rPr>
                  <a:t>구현한 </a:t>
                </a:r>
                <a:r>
                  <a:rPr lang="en-US" altLang="ko-KR" sz="1400" b="1" u="sng" dirty="0" smtClean="0">
                    <a:latin typeface="맑은 고딕" panose="020B0503020000020004" pitchFamily="50" charset="-127"/>
                  </a:rPr>
                  <a:t>*.java </a:t>
                </a:r>
                <a:r>
                  <a:rPr lang="ko-KR" altLang="en-US" sz="1400" b="1" u="sng" dirty="0" smtClean="0">
                    <a:latin typeface="맑은 고딕" panose="020B0503020000020004" pitchFamily="50" charset="-127"/>
                  </a:rPr>
                  <a:t>파일 폴더 내에 첨부</a:t>
                </a:r>
                <a:endParaRPr lang="en-US" altLang="ko-KR" sz="1400" b="1" u="sng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633851" y="6028497"/>
                <a:ext cx="1724025" cy="205334"/>
              </a:xfrm>
              <a:prstGeom prst="rect">
                <a:avLst/>
              </a:prstGeom>
              <a:noFill/>
              <a:ln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>
                <a:stCxn id="20" idx="3"/>
                <a:endCxn id="29" idx="1"/>
              </p:cNvCxnSpPr>
              <p:nvPr/>
            </p:nvCxnSpPr>
            <p:spPr>
              <a:xfrm>
                <a:off x="7357876" y="6131164"/>
                <a:ext cx="604837" cy="105930"/>
              </a:xfrm>
              <a:prstGeom prst="line">
                <a:avLst/>
              </a:prstGeom>
              <a:ln w="25400">
                <a:solidFill>
                  <a:srgbClr val="FF5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/>
              <p:cNvSpPr/>
              <p:nvPr/>
            </p:nvSpPr>
            <p:spPr>
              <a:xfrm>
                <a:off x="5525151" y="5536128"/>
                <a:ext cx="3662945" cy="1062714"/>
              </a:xfrm>
              <a:prstGeom prst="rect">
                <a:avLst/>
              </a:prstGeom>
              <a:noFill/>
              <a:ln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화살표 연결선 26"/>
              <p:cNvCxnSpPr>
                <a:stCxn id="26" idx="1"/>
                <a:endCxn id="4" idx="3"/>
              </p:cNvCxnSpPr>
              <p:nvPr/>
            </p:nvCxnSpPr>
            <p:spPr>
              <a:xfrm flipH="1">
                <a:off x="4284431" y="6067485"/>
                <a:ext cx="1240720" cy="0"/>
              </a:xfrm>
              <a:prstGeom prst="straightConnector1">
                <a:avLst/>
              </a:prstGeom>
              <a:ln w="25400">
                <a:solidFill>
                  <a:srgbClr val="16A085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4570693" y="5612618"/>
                <a:ext cx="688300" cy="369332"/>
              </a:xfrm>
              <a:prstGeom prst="rect">
                <a:avLst/>
              </a:prstGeom>
              <a:solidFill>
                <a:srgbClr val="F9F9F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 smtClean="0"/>
                  <a:t>압축</a:t>
                </a:r>
                <a:endParaRPr lang="ko-KR" altLang="en-US" b="1" dirty="0"/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62713" y="6022781"/>
                <a:ext cx="1085850" cy="428625"/>
              </a:xfrm>
              <a:prstGeom prst="rect">
                <a:avLst/>
              </a:prstGeom>
              <a:ln w="25400">
                <a:solidFill>
                  <a:srgbClr val="FF5050"/>
                </a:solidFill>
              </a:ln>
            </p:spPr>
          </p:pic>
        </p:grp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61" y="5411789"/>
              <a:ext cx="2486025" cy="409575"/>
            </a:xfrm>
            <a:prstGeom prst="rect">
              <a:avLst/>
            </a:prstGeom>
            <a:ln w="25400">
              <a:solidFill>
                <a:srgbClr val="16A085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054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55688" y="1316777"/>
            <a:ext cx="11022011" cy="5016758"/>
            <a:chOff x="1055688" y="1316777"/>
            <a:chExt cx="11022011" cy="5016758"/>
          </a:xfrm>
        </p:grpSpPr>
        <p:sp>
          <p:nvSpPr>
            <p:cNvPr id="13" name="직사각형 12"/>
            <p:cNvSpPr/>
            <p:nvPr/>
          </p:nvSpPr>
          <p:spPr>
            <a:xfrm>
              <a:off x="1055688" y="1436804"/>
              <a:ext cx="159457" cy="159457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5142" y="1316777"/>
              <a:ext cx="10862557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Character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encoding UTF-8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로 설정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. (encoding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이 다를 경우 소스코드 폰트 깨짐 발생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</a:p>
            <a:p>
              <a:pPr marL="800100" lvl="2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Properties </a:t>
              </a:r>
              <a:r>
                <a:rPr lang="en-US" altLang="ko-KR" sz="2000" dirty="0" smtClean="0">
                  <a:latin typeface="맑은 고딕" panose="020B0503020000020004" pitchFamily="50" charset="-127"/>
                  <a:sym typeface="Wingdings" panose="05000000000000000000" pitchFamily="2" charset="2"/>
                </a:rPr>
                <a:t> Text file encoding</a:t>
              </a:r>
              <a:endParaRPr lang="en-US" altLang="ko-KR" sz="2000" dirty="0" smtClean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 smtClean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 smtClean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 smtClean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 smtClean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 smtClean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 smtClean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 smtClean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과제 </a:t>
              </a:r>
              <a:r>
                <a:rPr lang="en-US" altLang="ko-KR" sz="2000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Copy </a:t>
              </a:r>
              <a:r>
                <a:rPr lang="ko-KR" altLang="en-US" sz="2000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적발 시 </a:t>
              </a:r>
              <a:r>
                <a:rPr lang="en-US" altLang="ko-KR" sz="2000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0</a:t>
              </a:r>
              <a:r>
                <a:rPr lang="ko-KR" altLang="en-US" sz="2000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점 처리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맑은 고딕" panose="020B0503020000020004" pitchFamily="50" charset="-127"/>
                </a:rPr>
                <a:t>과제 관련 문의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b="1" dirty="0" smtClean="0">
                  <a:latin typeface="맑은 고딕" panose="020B0503020000020004" pitchFamily="50" charset="-127"/>
                </a:rPr>
                <a:t>메일 제목은 </a:t>
              </a:r>
              <a:r>
                <a:rPr lang="en-US" altLang="ko-KR" sz="2000" b="1" dirty="0" smtClean="0">
                  <a:latin typeface="맑은 고딕" panose="020B0503020000020004" pitchFamily="50" charset="-127"/>
                </a:rPr>
                <a:t>“[DS</a:t>
              </a:r>
              <a:r>
                <a:rPr lang="ko-KR" altLang="en-US" sz="2000" b="1" dirty="0" smtClean="0">
                  <a:latin typeface="맑은 고딕" panose="020B0503020000020004" pitchFamily="50" charset="-127"/>
                </a:rPr>
                <a:t>분반</a:t>
              </a:r>
              <a:r>
                <a:rPr lang="en-US" altLang="ko-KR" sz="2000" b="1" dirty="0" smtClean="0">
                  <a:latin typeface="맑은 고딕" panose="020B0503020000020004" pitchFamily="50" charset="-127"/>
                </a:rPr>
                <a:t>]</a:t>
              </a:r>
              <a:r>
                <a:rPr lang="ko-KR" altLang="en-US" sz="2000" b="1" dirty="0" smtClean="0">
                  <a:latin typeface="맑은 고딕" panose="020B0503020000020004" pitchFamily="50" charset="-127"/>
                </a:rPr>
                <a:t>제목</a:t>
              </a:r>
              <a:r>
                <a:rPr lang="en-US" altLang="ko-KR" sz="2000" b="1" dirty="0" smtClean="0">
                  <a:latin typeface="맑은 고딕" panose="020B0503020000020004" pitchFamily="50" charset="-127"/>
                </a:rPr>
                <a:t>” </a:t>
              </a:r>
              <a:r>
                <a:rPr lang="ko-KR" altLang="en-US" sz="2000" b="1" dirty="0" smtClean="0">
                  <a:latin typeface="맑은 고딕" panose="020B0503020000020004" pitchFamily="50" charset="-127"/>
                </a:rPr>
                <a:t>으로 보낼 것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01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반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–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 err="1">
                  <a:latin typeface="맑은 고딕" panose="020B0503020000020004" pitchFamily="50" charset="-127"/>
                </a:rPr>
                <a:t>최혁준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(nujhch90@naver.com)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02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반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– </a:t>
              </a:r>
              <a:r>
                <a:rPr lang="ko-KR" altLang="en-US" sz="2000" dirty="0" err="1">
                  <a:latin typeface="맑은 고딕" panose="020B0503020000020004" pitchFamily="50" charset="-127"/>
                </a:rPr>
                <a:t>오재근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(dhworms89@nate.com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958"/>
            <a:ext cx="12192000" cy="907834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제출 방법 </a:t>
            </a:r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&amp; </a:t>
            </a: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주의 사항 </a:t>
            </a:r>
            <a:r>
              <a:rPr lang="en-US" altLang="ko-KR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(2/2</a:t>
            </a:r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361" y="2183340"/>
            <a:ext cx="1091542" cy="193615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979" y="2039871"/>
            <a:ext cx="3394529" cy="2336937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2353446" y="3992336"/>
            <a:ext cx="1123950" cy="131621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>
            <a:stCxn id="47" idx="3"/>
            <a:endCxn id="50" idx="1"/>
          </p:cNvCxnSpPr>
          <p:nvPr/>
        </p:nvCxnSpPr>
        <p:spPr>
          <a:xfrm flipV="1">
            <a:off x="3477396" y="3131431"/>
            <a:ext cx="3066279" cy="926716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543675" y="2797348"/>
            <a:ext cx="1419065" cy="668165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7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55688" y="1316777"/>
            <a:ext cx="9594383" cy="2862322"/>
            <a:chOff x="1055688" y="1316777"/>
            <a:chExt cx="9594383" cy="2862322"/>
          </a:xfrm>
        </p:grpSpPr>
        <p:sp>
          <p:nvSpPr>
            <p:cNvPr id="13" name="직사각형 12"/>
            <p:cNvSpPr/>
            <p:nvPr/>
          </p:nvSpPr>
          <p:spPr>
            <a:xfrm>
              <a:off x="1055688" y="1436804"/>
              <a:ext cx="159457" cy="159457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5143" y="1316777"/>
              <a:ext cx="943492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이론 수업 시간의 내용을 </a:t>
              </a:r>
              <a:r>
                <a:rPr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실습 수업을 통해 직접 구현</a:t>
              </a:r>
              <a:endPara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매시간 이론 수업 내용에 대한 </a:t>
              </a:r>
              <a:r>
                <a:rPr lang="ko-KR" altLang="en-US" sz="2000" b="1" dirty="0">
                  <a:latin typeface="맑은 고딕" panose="020B0503020000020004" pitchFamily="50" charset="-127"/>
                </a:rPr>
                <a:t>실습 과제 </a:t>
              </a:r>
              <a:r>
                <a:rPr lang="ko-KR" altLang="en-US" sz="2000" b="1" dirty="0" smtClean="0">
                  <a:latin typeface="맑은 고딕" panose="020B0503020000020004" pitchFamily="50" charset="-127"/>
                </a:rPr>
                <a:t>부과</a:t>
              </a:r>
              <a:endParaRPr lang="en-US" altLang="ko-KR" sz="2000" b="1" dirty="0" smtClean="0">
                <a:latin typeface="맑은 고딕" panose="020B0503020000020004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000" b="1" dirty="0">
                <a:latin typeface="맑은 고딕" panose="020B0503020000020004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latin typeface="맑은 고딕" panose="020B0503020000020004" pitchFamily="50" charset="-127"/>
                </a:rPr>
                <a:t>담당 조교</a:t>
              </a:r>
              <a:endParaRPr lang="en-US" altLang="ko-KR" sz="2000" b="1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01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반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–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 err="1">
                  <a:latin typeface="맑은 고딕" panose="020B0503020000020004" pitchFamily="50" charset="-127"/>
                </a:rPr>
                <a:t>최혁준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(nujhch90@naver.com)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02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반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– </a:t>
              </a:r>
              <a:r>
                <a:rPr lang="ko-KR" altLang="en-US" sz="2000" dirty="0" err="1">
                  <a:latin typeface="맑은 고딕" panose="020B0503020000020004" pitchFamily="50" charset="-127"/>
                </a:rPr>
                <a:t>오재근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(dhworms89@nate.com)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ko-KR" altLang="en-US" sz="2000" b="1" dirty="0">
                <a:latin typeface="맑은 고딕" panose="020B0503020000020004" pitchFamily="50" charset="-127"/>
              </a:endParaRPr>
            </a:p>
            <a:p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958"/>
            <a:ext cx="12192000" cy="907834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수업 소개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6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55688" y="1316777"/>
            <a:ext cx="9594383" cy="4093428"/>
            <a:chOff x="1055688" y="1316777"/>
            <a:chExt cx="9594383" cy="4093428"/>
          </a:xfrm>
        </p:grpSpPr>
        <p:sp>
          <p:nvSpPr>
            <p:cNvPr id="13" name="직사각형 12"/>
            <p:cNvSpPr/>
            <p:nvPr/>
          </p:nvSpPr>
          <p:spPr>
            <a:xfrm>
              <a:off x="1055688" y="1436804"/>
              <a:ext cx="159457" cy="159457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5143" y="1316777"/>
              <a:ext cx="9434928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맑은 고딕" panose="020B0503020000020004" pitchFamily="50" charset="-127"/>
                </a:rPr>
                <a:t>평가 비율</a:t>
              </a:r>
              <a:endParaRPr lang="en-US" altLang="ko-KR" sz="2000" dirty="0" smtClean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맑은 고딕" panose="020B0503020000020004" pitchFamily="50" charset="-127"/>
                </a:rPr>
                <a:t>중간고사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35%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기말고사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35%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ko-KR" altLang="en-US" sz="2000" b="1" dirty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b="1" dirty="0">
                  <a:latin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atin typeface="맑은 고딕" panose="020B0503020000020004" pitchFamily="50" charset="-127"/>
                </a:rPr>
                <a:t>강의 출석 및 기타 </a:t>
              </a:r>
              <a:r>
                <a:rPr lang="en-US" altLang="ko-KR" sz="2000" b="1" dirty="0">
                  <a:latin typeface="맑은 고딕" panose="020B0503020000020004" pitchFamily="50" charset="-127"/>
                </a:rPr>
                <a:t>30</a:t>
              </a:r>
              <a:r>
                <a:rPr lang="en-US" altLang="ko-KR" sz="2000" b="1" dirty="0" smtClean="0">
                  <a:latin typeface="맑은 고딕" panose="020B0503020000020004" pitchFamily="50" charset="-127"/>
                </a:rPr>
                <a:t>%</a:t>
              </a:r>
            </a:p>
            <a:p>
              <a:endParaRPr lang="en-US" altLang="ko-KR" sz="2000" b="1" dirty="0">
                <a:latin typeface="맑은 고딕" panose="020B0503020000020004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u="sng" dirty="0">
                  <a:latin typeface="맑은 고딕" panose="020B0503020000020004" pitchFamily="50" charset="-127"/>
                </a:rPr>
                <a:t>과제 </a:t>
              </a:r>
              <a:r>
                <a:rPr lang="en-US" altLang="ko-KR" sz="2000" u="sng" dirty="0">
                  <a:latin typeface="맑은 고딕" panose="020B0503020000020004" pitchFamily="50" charset="-127"/>
                </a:rPr>
                <a:t>Copy 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적발 시 </a:t>
              </a:r>
              <a:r>
                <a:rPr lang="en-US" altLang="ko-KR" sz="2000" b="1" u="sng" dirty="0">
                  <a:latin typeface="맑은 고딕" panose="020B0503020000020004" pitchFamily="50" charset="-127"/>
                </a:rPr>
                <a:t>0</a:t>
              </a:r>
              <a:r>
                <a:rPr lang="ko-KR" altLang="en-US" sz="2000" b="1" u="sng" dirty="0">
                  <a:latin typeface="맑은 고딕" panose="020B0503020000020004" pitchFamily="50" charset="-127"/>
                </a:rPr>
                <a:t>점 </a:t>
              </a:r>
              <a:r>
                <a:rPr lang="ko-KR" altLang="en-US" sz="2000" b="1" u="sng" dirty="0" smtClean="0">
                  <a:latin typeface="맑은 고딕" panose="020B0503020000020004" pitchFamily="50" charset="-127"/>
                </a:rPr>
                <a:t>처리</a:t>
              </a:r>
              <a:r>
                <a:rPr lang="en-US" altLang="ko-KR" sz="2000" b="1" u="sng" dirty="0" smtClean="0">
                  <a:latin typeface="맑은 고딕" panose="020B0503020000020004" pitchFamily="50" charset="-127"/>
                </a:rPr>
                <a:t>.</a:t>
              </a:r>
              <a:endParaRPr lang="ko-KR" altLang="en-US" sz="2000" b="1" u="sng" dirty="0">
                <a:latin typeface="맑은 고딕" panose="020B0503020000020004" pitchFamily="50" charset="-127"/>
              </a:endParaRPr>
            </a:p>
            <a:p>
              <a:endParaRPr lang="en-US" altLang="ko-KR" sz="2000" b="1" dirty="0" smtClean="0">
                <a:latin typeface="맑은 고딕" panose="020B0503020000020004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000" b="1" dirty="0" smtClean="0">
                  <a:latin typeface="맑은 고딕" panose="020B0503020000020004" pitchFamily="50" charset="-127"/>
                </a:rPr>
                <a:t>F</a:t>
              </a:r>
              <a:r>
                <a:rPr lang="ko-KR" altLang="en-US" sz="2000" b="1" dirty="0">
                  <a:latin typeface="맑은 고딕" panose="020B0503020000020004" pitchFamily="50" charset="-127"/>
                </a:rPr>
                <a:t>학점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부과 기준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부정행위자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수업시간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1/4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이상 결석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실습 과제물 중 </a:t>
              </a:r>
              <a:r>
                <a:rPr lang="en-US" altLang="ko-KR" sz="2000" u="sng" dirty="0">
                  <a:latin typeface="맑은 고딕" panose="020B0503020000020004" pitchFamily="50" charset="-127"/>
                </a:rPr>
                <a:t>1/2 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이상을 제출하지 아니한 경우</a:t>
              </a:r>
              <a:endParaRPr lang="en-US" altLang="ko-KR" sz="2000" u="sng" dirty="0">
                <a:latin typeface="맑은 고딕" panose="020B0503020000020004" pitchFamily="50" charset="-127"/>
              </a:endParaRPr>
            </a:p>
            <a:p>
              <a:pPr marL="808038" lvl="1"/>
              <a:r>
                <a:rPr lang="en-US" altLang="ko-KR" sz="2000" dirty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예를 들어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,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총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10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개의 과제물이 있다면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5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개 이상을 제출해야 함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.)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2000" b="1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958"/>
            <a:ext cx="12192000" cy="907834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평가 방법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85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55688" y="1316777"/>
            <a:ext cx="9594383" cy="3477875"/>
            <a:chOff x="1055688" y="1316777"/>
            <a:chExt cx="9594383" cy="3477875"/>
          </a:xfrm>
        </p:grpSpPr>
        <p:sp>
          <p:nvSpPr>
            <p:cNvPr id="13" name="직사각형 12"/>
            <p:cNvSpPr/>
            <p:nvPr/>
          </p:nvSpPr>
          <p:spPr>
            <a:xfrm>
              <a:off x="1055688" y="1436804"/>
              <a:ext cx="159457" cy="159457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5143" y="1316777"/>
              <a:ext cx="9434928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맑은 고딕" panose="020B0503020000020004" pitchFamily="50" charset="-127"/>
                </a:rPr>
                <a:t>제출 기한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b="1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2000" b="1" dirty="0">
                  <a:latin typeface="맑은 고딕" panose="020B0503020000020004" pitchFamily="50" charset="-127"/>
                </a:rPr>
                <a:t>차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: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다음 실습 수업 자정까지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(100%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기준 채점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b="1" dirty="0">
                  <a:latin typeface="맑은 고딕" panose="020B0503020000020004" pitchFamily="50" charset="-127"/>
                </a:rPr>
                <a:t>2</a:t>
              </a:r>
              <a:r>
                <a:rPr lang="ko-KR" altLang="en-US" sz="2000" b="1" dirty="0">
                  <a:latin typeface="맑은 고딕" panose="020B0503020000020004" pitchFamily="50" charset="-127"/>
                </a:rPr>
                <a:t>차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: ~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이후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주일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(70%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기준 채점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b="1" dirty="0">
                  <a:latin typeface="맑은 고딕" panose="020B0503020000020004" pitchFamily="50" charset="-127"/>
                </a:rPr>
                <a:t>3</a:t>
              </a:r>
              <a:r>
                <a:rPr lang="ko-KR" altLang="en-US" sz="2000" b="1" dirty="0">
                  <a:latin typeface="맑은 고딕" panose="020B0503020000020004" pitchFamily="50" charset="-127"/>
                </a:rPr>
                <a:t>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: ~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이후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2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주일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(40%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기준 채점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이후 제출은 </a:t>
              </a:r>
              <a:r>
                <a:rPr lang="ko-KR" altLang="en-US" sz="2000" b="1" dirty="0" err="1">
                  <a:latin typeface="맑은 고딕" panose="020B0503020000020004" pitchFamily="50" charset="-127"/>
                </a:rPr>
                <a:t>미제출</a:t>
              </a:r>
              <a:r>
                <a:rPr lang="ko-KR" altLang="en-US" sz="2000" dirty="0" err="1">
                  <a:latin typeface="맑은 고딕" panose="020B0503020000020004" pitchFamily="50" charset="-127"/>
                </a:rPr>
                <a:t>로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간주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점수 없음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b="1" dirty="0">
                <a:latin typeface="맑은 고딕" panose="020B0503020000020004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제출 방법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사이버캠퍼스에 제출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.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ko-KR" altLang="en-US" sz="2000" u="sng" dirty="0">
                  <a:latin typeface="맑은 고딕" panose="020B0503020000020004" pitchFamily="50" charset="-127"/>
                </a:rPr>
                <a:t>구현한 소스코드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+ 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실행 결과 화면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을 폴더에 넣은 후 압축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.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폴더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,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파일명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: DS2_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분반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_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학번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_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이름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958"/>
            <a:ext cx="12192000" cy="907834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제출 방법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086065" y="4794652"/>
            <a:ext cx="7256611" cy="1062714"/>
            <a:chOff x="1931485" y="5536128"/>
            <a:chExt cx="7256611" cy="1062714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3851" y="6009994"/>
              <a:ext cx="1914525" cy="44767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881705" y="5634774"/>
              <a:ext cx="2949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ko-KR" altLang="en-US" sz="1400" b="1" u="sng" dirty="0" smtClean="0">
                  <a:latin typeface="맑은 고딕" panose="020B0503020000020004" pitchFamily="50" charset="-127"/>
                </a:rPr>
                <a:t>구현한 </a:t>
              </a:r>
              <a:r>
                <a:rPr lang="en-US" altLang="ko-KR" sz="1400" b="1" u="sng" dirty="0" smtClean="0">
                  <a:latin typeface="맑은 고딕" panose="020B0503020000020004" pitchFamily="50" charset="-127"/>
                </a:rPr>
                <a:t>*.java </a:t>
              </a:r>
              <a:r>
                <a:rPr lang="ko-KR" altLang="en-US" sz="1400" b="1" u="sng" dirty="0" smtClean="0">
                  <a:latin typeface="맑은 고딕" panose="020B0503020000020004" pitchFamily="50" charset="-127"/>
                </a:rPr>
                <a:t>파일 폴더 내에 첨부</a:t>
              </a:r>
              <a:endParaRPr lang="en-US" altLang="ko-KR" sz="1400" b="1" u="sng" dirty="0">
                <a:latin typeface="맑은 고딕" panose="020B0503020000020004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633851" y="6028497"/>
              <a:ext cx="1724025" cy="205334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stCxn id="20" idx="3"/>
              <a:endCxn id="29" idx="1"/>
            </p:cNvCxnSpPr>
            <p:nvPr/>
          </p:nvCxnSpPr>
          <p:spPr>
            <a:xfrm>
              <a:off x="7357876" y="6131164"/>
              <a:ext cx="604837" cy="105930"/>
            </a:xfrm>
            <a:prstGeom prst="line">
              <a:avLst/>
            </a:prstGeom>
            <a:ln w="254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5525151" y="5536128"/>
              <a:ext cx="3662945" cy="1062714"/>
            </a:xfrm>
            <a:prstGeom prst="rect">
              <a:avLst/>
            </a:prstGeom>
            <a:noFill/>
            <a:ln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/>
            <p:cNvCxnSpPr>
              <a:stCxn id="26" idx="1"/>
              <a:endCxn id="30" idx="3"/>
            </p:cNvCxnSpPr>
            <p:nvPr/>
          </p:nvCxnSpPr>
          <p:spPr>
            <a:xfrm flipH="1">
              <a:off x="4350835" y="6067485"/>
              <a:ext cx="1174316" cy="0"/>
            </a:xfrm>
            <a:prstGeom prst="straightConnector1">
              <a:avLst/>
            </a:prstGeom>
            <a:ln w="25400">
              <a:solidFill>
                <a:srgbClr val="16A085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570693" y="5612618"/>
              <a:ext cx="688300" cy="369332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압축</a:t>
              </a:r>
              <a:endParaRPr lang="ko-KR" altLang="en-US" b="1" dirty="0"/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2713" y="6022781"/>
              <a:ext cx="1085850" cy="428625"/>
            </a:xfrm>
            <a:prstGeom prst="rect">
              <a:avLst/>
            </a:prstGeom>
            <a:ln w="25400">
              <a:solidFill>
                <a:srgbClr val="FF5050"/>
              </a:solidFill>
            </a:ln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1485" y="5848410"/>
              <a:ext cx="2419350" cy="438150"/>
            </a:xfrm>
            <a:prstGeom prst="rect">
              <a:avLst/>
            </a:prstGeom>
            <a:ln w="25400">
              <a:solidFill>
                <a:srgbClr val="16A085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4334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3486" y="1809032"/>
            <a:ext cx="96850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404040"/>
                </a:solidFill>
              </a:rPr>
              <a:t>2016</a:t>
            </a:r>
            <a:r>
              <a:rPr lang="ko-KR" altLang="en-US" sz="2400" dirty="0" smtClean="0">
                <a:solidFill>
                  <a:srgbClr val="404040"/>
                </a:solidFill>
              </a:rPr>
              <a:t>년 </a:t>
            </a:r>
            <a:r>
              <a:rPr lang="en-US" altLang="ko-KR" sz="2400" dirty="0" smtClean="0">
                <a:solidFill>
                  <a:srgbClr val="404040"/>
                </a:solidFill>
              </a:rPr>
              <a:t>2</a:t>
            </a:r>
            <a:r>
              <a:rPr lang="ko-KR" altLang="en-US" sz="2400" dirty="0" smtClean="0">
                <a:solidFill>
                  <a:srgbClr val="404040"/>
                </a:solidFill>
              </a:rPr>
              <a:t>학기</a:t>
            </a:r>
            <a:endParaRPr lang="en-US" altLang="ko-KR" sz="2400" dirty="0" smtClean="0">
              <a:solidFill>
                <a:srgbClr val="404040"/>
              </a:solidFill>
            </a:endParaRPr>
          </a:p>
          <a:p>
            <a:pPr algn="ctr"/>
            <a:r>
              <a:rPr lang="ko-KR" altLang="en-US" sz="4800" dirty="0" smtClean="0">
                <a:solidFill>
                  <a:srgbClr val="404040"/>
                </a:solidFill>
              </a:rPr>
              <a:t>자료구조설계</a:t>
            </a:r>
            <a:endParaRPr lang="en-US" altLang="ko-KR" sz="4800" dirty="0" smtClean="0">
              <a:solidFill>
                <a:srgbClr val="404040"/>
              </a:solidFill>
            </a:endParaRPr>
          </a:p>
          <a:p>
            <a:pPr algn="ctr"/>
            <a:endParaRPr lang="en-US" altLang="ko-KR" sz="2800" dirty="0" smtClean="0">
              <a:solidFill>
                <a:srgbClr val="939BA5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rgbClr val="939BA5"/>
                </a:solidFill>
              </a:rPr>
              <a:t>실습 </a:t>
            </a:r>
            <a:r>
              <a:rPr lang="en-US" altLang="ko-KR" sz="2800" dirty="0" smtClean="0">
                <a:solidFill>
                  <a:srgbClr val="939BA5"/>
                </a:solidFill>
              </a:rPr>
              <a:t>01 : </a:t>
            </a:r>
            <a:r>
              <a:rPr lang="ko-KR" altLang="en-US" sz="2800" dirty="0" smtClean="0">
                <a:solidFill>
                  <a:srgbClr val="939BA5"/>
                </a:solidFill>
              </a:rPr>
              <a:t>인접 행렬을 이용한 </a:t>
            </a:r>
            <a:r>
              <a:rPr lang="en-US" altLang="ko-KR" sz="2800" dirty="0" smtClean="0">
                <a:solidFill>
                  <a:srgbClr val="939BA5"/>
                </a:solidFill>
              </a:rPr>
              <a:t>Graph </a:t>
            </a:r>
            <a:r>
              <a:rPr lang="ko-KR" altLang="en-US" sz="2800" dirty="0" smtClean="0">
                <a:solidFill>
                  <a:srgbClr val="939BA5"/>
                </a:solidFill>
              </a:rPr>
              <a:t>구현</a:t>
            </a:r>
            <a:endParaRPr lang="en-US" altLang="ko-KR" sz="2000" dirty="0" smtClean="0">
              <a:solidFill>
                <a:srgbClr val="939BA5"/>
              </a:solidFill>
            </a:endParaRPr>
          </a:p>
          <a:p>
            <a:pPr algn="ctr"/>
            <a:endParaRPr lang="en-US" altLang="ko-KR" sz="2000" dirty="0" smtClean="0">
              <a:solidFill>
                <a:srgbClr val="939BA5"/>
              </a:solidFill>
            </a:endParaRPr>
          </a:p>
          <a:p>
            <a:pPr algn="ctr"/>
            <a:endParaRPr lang="en-US" altLang="ko-KR" sz="2000" dirty="0" smtClean="0">
              <a:solidFill>
                <a:srgbClr val="939BA5"/>
              </a:solidFill>
            </a:endParaRPr>
          </a:p>
          <a:p>
            <a:pPr algn="ctr"/>
            <a:endParaRPr lang="en-US" altLang="ko-KR" sz="2000" dirty="0">
              <a:solidFill>
                <a:srgbClr val="939BA5"/>
              </a:solidFill>
            </a:endParaRPr>
          </a:p>
          <a:p>
            <a:pPr algn="ctr"/>
            <a:endParaRPr lang="en-US" altLang="ko-KR" sz="2000" dirty="0" smtClean="0">
              <a:solidFill>
                <a:srgbClr val="939BA5"/>
              </a:solidFill>
            </a:endParaRPr>
          </a:p>
          <a:p>
            <a:pPr algn="ctr"/>
            <a:endParaRPr lang="en-US" altLang="ko-KR" sz="2000" dirty="0">
              <a:solidFill>
                <a:srgbClr val="939BA5"/>
              </a:solidFill>
            </a:endParaRPr>
          </a:p>
          <a:p>
            <a:pPr algn="ctr"/>
            <a:endParaRPr lang="en-US" altLang="ko-KR" sz="2000" dirty="0" smtClean="0">
              <a:solidFill>
                <a:srgbClr val="939BA5"/>
              </a:solidFill>
            </a:endParaRPr>
          </a:p>
          <a:p>
            <a:pPr algn="ctr"/>
            <a:endParaRPr lang="en-US" altLang="ko-KR" sz="2000" dirty="0">
              <a:solidFill>
                <a:srgbClr val="939BA5"/>
              </a:solidFill>
            </a:endParaRPr>
          </a:p>
          <a:p>
            <a:pPr algn="r"/>
            <a:r>
              <a:rPr lang="en-US" altLang="ko-KR" sz="2000" dirty="0" smtClean="0">
                <a:solidFill>
                  <a:srgbClr val="939BA5"/>
                </a:solidFill>
              </a:rPr>
              <a:t>2016. 09. 12</a:t>
            </a:r>
          </a:p>
        </p:txBody>
      </p:sp>
    </p:spTree>
    <p:extLst>
      <p:ext uri="{BB962C8B-B14F-4D97-AF65-F5344CB8AC3E}">
        <p14:creationId xmlns:p14="http://schemas.microsoft.com/office/powerpoint/2010/main" val="8369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55688" y="1316777"/>
            <a:ext cx="10641011" cy="5355312"/>
            <a:chOff x="1055688" y="1316777"/>
            <a:chExt cx="10641011" cy="5355312"/>
          </a:xfrm>
        </p:grpSpPr>
        <p:sp>
          <p:nvSpPr>
            <p:cNvPr id="13" name="직사각형 12"/>
            <p:cNvSpPr/>
            <p:nvPr/>
          </p:nvSpPr>
          <p:spPr>
            <a:xfrm>
              <a:off x="1055688" y="1436804"/>
              <a:ext cx="159457" cy="159457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5142" y="1316777"/>
              <a:ext cx="10481557" cy="53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dirty="0" smtClean="0"/>
                <a:t>(10</a:t>
              </a:r>
              <a:r>
                <a:rPr lang="ko-KR" altLang="en-US" dirty="0" smtClean="0"/>
                <a:t>점</a:t>
              </a:r>
              <a:r>
                <a:rPr lang="en-US" altLang="ko-KR" dirty="0" smtClean="0"/>
                <a:t>) </a:t>
              </a:r>
              <a:r>
                <a:rPr lang="ko-KR" altLang="en-US" dirty="0" smtClean="0"/>
                <a:t>그래프의 </a:t>
              </a:r>
              <a:r>
                <a:rPr lang="en-US" altLang="ko-KR" dirty="0"/>
                <a:t>vertex</a:t>
              </a:r>
              <a:r>
                <a:rPr lang="ko-KR" altLang="en-US" dirty="0"/>
                <a:t>와 </a:t>
              </a:r>
              <a:r>
                <a:rPr lang="en-US" altLang="ko-KR" dirty="0"/>
                <a:t>edge</a:t>
              </a:r>
              <a:r>
                <a:rPr lang="ko-KR" altLang="en-US" dirty="0"/>
                <a:t>정보가 있는 파일을 열어 </a:t>
              </a:r>
              <a:r>
                <a:rPr lang="ko-KR" altLang="en-US" dirty="0" smtClean="0"/>
                <a:t>인접 행렬을 </a:t>
              </a:r>
              <a:r>
                <a:rPr lang="ko-KR" altLang="en-US" dirty="0"/>
                <a:t>이용하여 그래프를 저장한 후 </a:t>
              </a:r>
              <a:r>
                <a:rPr lang="en-US" altLang="ko-KR" dirty="0"/>
                <a:t>vertex </a:t>
              </a:r>
              <a:r>
                <a:rPr lang="ko-KR" altLang="en-US" dirty="0"/>
                <a:t>리스트와 </a:t>
              </a:r>
              <a:r>
                <a:rPr lang="ko-KR" altLang="en-US" dirty="0" smtClean="0"/>
                <a:t>인접 행렬을 </a:t>
              </a:r>
              <a:r>
                <a:rPr lang="ko-KR" altLang="en-US" dirty="0"/>
                <a:t>프린트한다</a:t>
              </a:r>
              <a:r>
                <a:rPr lang="en-US" altLang="ko-KR" dirty="0" smtClean="0"/>
                <a:t>. (</a:t>
              </a:r>
              <a:r>
                <a:rPr lang="ko-KR" altLang="en-US" dirty="0" err="1" smtClean="0"/>
                <a:t>리스팅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16.1 </a:t>
              </a:r>
              <a:r>
                <a:rPr lang="ko-KR" altLang="en-US" dirty="0" smtClean="0"/>
                <a:t>참고</a:t>
              </a:r>
              <a:r>
                <a:rPr lang="en-US" altLang="ko-KR" dirty="0" smtClean="0"/>
                <a:t>)</a:t>
              </a:r>
            </a:p>
            <a:p>
              <a:pPr fontAlgn="base"/>
              <a:endParaRPr lang="ko-KR" altLang="en-US" dirty="0" smtClean="0"/>
            </a:p>
            <a:p>
              <a:pPr fontAlgn="base"/>
              <a:r>
                <a:rPr lang="en-US" altLang="ko-KR" dirty="0" smtClean="0"/>
                <a:t>1</a:t>
              </a:r>
              <a:r>
                <a:rPr lang="en-US" altLang="ko-KR" dirty="0"/>
                <a:t>) </a:t>
              </a:r>
              <a:r>
                <a:rPr lang="en-US" altLang="ko-KR" dirty="0" err="1"/>
                <a:t>TestGraph</a:t>
              </a:r>
              <a:r>
                <a:rPr lang="en-US" altLang="ko-KR" dirty="0"/>
                <a:t> </a:t>
              </a:r>
              <a:r>
                <a:rPr lang="ko-KR" altLang="en-US" dirty="0"/>
                <a:t>클래스에서 </a:t>
              </a:r>
            </a:p>
            <a:p>
              <a:pPr marL="742950" lvl="1" indent="-285750" fontAlgn="base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그래프의 </a:t>
              </a:r>
              <a:r>
                <a:rPr lang="en-US" altLang="ko-KR" dirty="0"/>
                <a:t>vertex</a:t>
              </a:r>
              <a:r>
                <a:rPr lang="ko-KR" altLang="en-US" dirty="0"/>
                <a:t>와 </a:t>
              </a:r>
              <a:r>
                <a:rPr lang="en-US" altLang="ko-KR" dirty="0"/>
                <a:t>edge</a:t>
              </a:r>
              <a:r>
                <a:rPr lang="ko-KR" altLang="en-US" dirty="0"/>
                <a:t>정보가 있는 파일을 열어 내용을 </a:t>
              </a:r>
              <a:r>
                <a:rPr lang="ko-KR" altLang="en-US" dirty="0" smtClean="0"/>
                <a:t>읽는다</a:t>
              </a:r>
              <a:r>
                <a:rPr lang="en-US" altLang="ko-KR" dirty="0" smtClean="0"/>
                <a:t>.</a:t>
              </a:r>
            </a:p>
            <a:p>
              <a:pPr lvl="1" fontAlgn="base"/>
              <a:r>
                <a:rPr lang="en-US" altLang="ko-KR" dirty="0"/>
                <a:t>	</a:t>
              </a:r>
              <a:r>
                <a:rPr lang="en-US" altLang="ko-KR" dirty="0" smtClean="0"/>
                <a:t>[</a:t>
              </a:r>
              <a:r>
                <a:rPr lang="ko-KR" altLang="en-US" dirty="0" err="1" smtClean="0"/>
                <a:t>리스팅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3.18]</a:t>
              </a:r>
              <a:r>
                <a:rPr lang="ko-KR" altLang="en-US" dirty="0" smtClean="0"/>
                <a:t>을 참조</a:t>
              </a:r>
              <a:endParaRPr lang="en-US" altLang="ko-KR" dirty="0" smtClean="0"/>
            </a:p>
            <a:p>
              <a:pPr marL="742950" lvl="1" indent="-285750" fontAlgn="base">
                <a:buFont typeface="Arial" panose="020B0604020202020204" pitchFamily="34" charset="0"/>
                <a:buChar char="•"/>
              </a:pPr>
              <a:r>
                <a:rPr lang="en-US" altLang="ko-KR" dirty="0" smtClean="0"/>
                <a:t>Class </a:t>
              </a:r>
              <a:r>
                <a:rPr lang="en-US" altLang="ko-KR" dirty="0"/>
                <a:t>Graph</a:t>
              </a:r>
              <a:r>
                <a:rPr lang="ko-KR" altLang="en-US" dirty="0"/>
                <a:t>의 인스턴스를 생성하여 </a:t>
              </a:r>
              <a:r>
                <a:rPr lang="ko-KR" altLang="en-US" dirty="0" smtClean="0"/>
                <a:t>인접 행렬을 </a:t>
              </a:r>
              <a:r>
                <a:rPr lang="ko-KR" altLang="en-US" dirty="0"/>
                <a:t>이용한 그래프 저장을 수행한다</a:t>
              </a:r>
              <a:r>
                <a:rPr lang="en-US" altLang="ko-KR" dirty="0" smtClean="0"/>
                <a:t>.</a:t>
              </a:r>
              <a:endParaRPr lang="ko-KR" altLang="en-US" dirty="0" smtClean="0"/>
            </a:p>
            <a:p>
              <a:pPr lvl="1" fontAlgn="base"/>
              <a:r>
                <a:rPr lang="en-US" altLang="ko-KR" dirty="0" smtClean="0"/>
                <a:t>	[</a:t>
              </a:r>
              <a:r>
                <a:rPr lang="ko-KR" altLang="en-US" dirty="0" err="1" smtClean="0"/>
                <a:t>리스팅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16.1] </a:t>
              </a:r>
              <a:r>
                <a:rPr lang="ko-KR" altLang="en-US" dirty="0" smtClean="0"/>
                <a:t>참조</a:t>
              </a:r>
              <a:endParaRPr lang="en-US" altLang="ko-KR" dirty="0" smtClean="0"/>
            </a:p>
            <a:p>
              <a:pPr marL="742950" lvl="1" indent="-285750" fontAlgn="base">
                <a:buFont typeface="Arial" panose="020B0604020202020204" pitchFamily="34" charset="0"/>
                <a:buChar char="•"/>
              </a:pPr>
              <a:r>
                <a:rPr lang="en-US" altLang="ko-KR" dirty="0" smtClean="0"/>
                <a:t>vertex </a:t>
              </a:r>
              <a:r>
                <a:rPr lang="ko-KR" altLang="en-US" dirty="0"/>
                <a:t>리스트와 </a:t>
              </a:r>
              <a:r>
                <a:rPr lang="ko-KR" altLang="en-US" dirty="0" smtClean="0"/>
                <a:t>인접 행렬을 </a:t>
              </a:r>
              <a:r>
                <a:rPr lang="ko-KR" altLang="en-US" dirty="0"/>
                <a:t>프린트한다</a:t>
              </a:r>
              <a:r>
                <a:rPr lang="en-US" altLang="ko-KR" dirty="0"/>
                <a:t>. </a:t>
              </a:r>
              <a:endParaRPr lang="en-US" altLang="ko-KR" dirty="0" smtClean="0"/>
            </a:p>
            <a:p>
              <a:pPr lvl="2" fontAlgn="base"/>
              <a:r>
                <a:rPr lang="en-US" altLang="ko-KR" dirty="0" smtClean="0"/>
                <a:t>[</a:t>
              </a:r>
              <a:r>
                <a:rPr lang="ko-KR" altLang="en-US" dirty="0" err="1"/>
                <a:t>리스팅</a:t>
              </a:r>
              <a:r>
                <a:rPr lang="ko-KR" altLang="en-US" dirty="0"/>
                <a:t> </a:t>
              </a:r>
              <a:r>
                <a:rPr lang="en-US" altLang="ko-KR" dirty="0"/>
                <a:t>16.1]</a:t>
              </a:r>
              <a:r>
                <a:rPr lang="ko-KR" altLang="en-US" dirty="0"/>
                <a:t>의 </a:t>
              </a:r>
              <a:r>
                <a:rPr lang="en-US" altLang="ko-KR" dirty="0" err="1"/>
                <a:t>toString</a:t>
              </a:r>
              <a:r>
                <a:rPr lang="en-US" altLang="ko-KR" dirty="0"/>
                <a:t> </a:t>
              </a:r>
              <a:r>
                <a:rPr lang="ko-KR" altLang="en-US" dirty="0" err="1"/>
                <a:t>메소드</a:t>
              </a:r>
              <a:r>
                <a:rPr lang="ko-KR" altLang="en-US" dirty="0"/>
                <a:t> 수정 필요 </a:t>
              </a:r>
            </a:p>
            <a:p>
              <a:pPr fontAlgn="base"/>
              <a:endParaRPr lang="en-US" altLang="ko-KR" dirty="0" smtClean="0"/>
            </a:p>
            <a:p>
              <a:pPr marL="742950" lvl="1" indent="-285750" fontAlgn="base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파일의 </a:t>
              </a:r>
              <a:r>
                <a:rPr lang="ko-KR" altLang="en-US" dirty="0"/>
                <a:t>예</a:t>
              </a:r>
              <a:r>
                <a:rPr lang="en-US" altLang="ko-KR" dirty="0"/>
                <a:t>)</a:t>
              </a:r>
              <a:endParaRPr lang="ko-KR" altLang="en-US" dirty="0"/>
            </a:p>
            <a:p>
              <a:pPr lvl="2" fontAlgn="base"/>
              <a:r>
                <a:rPr lang="en-US" altLang="ko-KR" dirty="0"/>
                <a:t>5 </a:t>
              </a:r>
              <a:r>
                <a:rPr lang="en-US" altLang="ko-KR" dirty="0" smtClean="0"/>
                <a:t>8		//</a:t>
              </a:r>
              <a:r>
                <a:rPr lang="ko-KR" altLang="en-US" dirty="0"/>
                <a:t>정점의 수 간선의 수</a:t>
              </a:r>
            </a:p>
            <a:p>
              <a:pPr lvl="2" fontAlgn="base"/>
              <a:r>
                <a:rPr lang="en-US" altLang="ko-KR" dirty="0"/>
                <a:t>A B C D E </a:t>
              </a:r>
              <a:r>
                <a:rPr lang="en-US" altLang="ko-KR" dirty="0" smtClean="0"/>
                <a:t>	// </a:t>
              </a:r>
              <a:r>
                <a:rPr lang="ko-KR" altLang="en-US" dirty="0"/>
                <a:t>정점들</a:t>
              </a:r>
            </a:p>
            <a:p>
              <a:pPr lvl="2" fontAlgn="base"/>
              <a:r>
                <a:rPr lang="en-US" altLang="ko-KR" dirty="0"/>
                <a:t>A E </a:t>
              </a:r>
              <a:r>
                <a:rPr lang="en-US" altLang="ko-KR" dirty="0" smtClean="0"/>
                <a:t>		//</a:t>
              </a:r>
              <a:r>
                <a:rPr lang="ko-KR" altLang="en-US" dirty="0"/>
                <a:t>한 줄에 하나씩 간선을 나열</a:t>
              </a:r>
            </a:p>
            <a:p>
              <a:pPr lvl="2" fontAlgn="base"/>
              <a:r>
                <a:rPr lang="en-US" altLang="ko-KR" dirty="0"/>
                <a:t>A D</a:t>
              </a:r>
              <a:endParaRPr lang="ko-KR" altLang="en-US" dirty="0"/>
            </a:p>
            <a:p>
              <a:pPr lvl="2" fontAlgn="base"/>
              <a:r>
                <a:rPr lang="en-US" altLang="ko-KR" dirty="0"/>
                <a:t>B C</a:t>
              </a:r>
              <a:endParaRPr lang="ko-KR" altLang="en-US" dirty="0"/>
            </a:p>
            <a:p>
              <a:pPr lvl="2" fontAlgn="base"/>
              <a:r>
                <a:rPr lang="en-US" altLang="ko-KR" dirty="0"/>
                <a:t>D E</a:t>
              </a:r>
              <a:endParaRPr lang="ko-KR" altLang="en-US" dirty="0"/>
            </a:p>
            <a:p>
              <a:pPr marL="1200150" lvl="2" indent="-285750" fontAlgn="base">
                <a:buFont typeface="Wingdings" panose="05000000000000000000" pitchFamily="2" charset="2"/>
                <a:buChar char="ü"/>
              </a:pPr>
              <a:r>
                <a:rPr lang="ko-KR" altLang="en-US" dirty="0" smtClean="0"/>
                <a:t>교재 </a:t>
              </a:r>
              <a:r>
                <a:rPr lang="en-US" altLang="ko-KR" dirty="0"/>
                <a:t>[</a:t>
              </a:r>
              <a:r>
                <a:rPr lang="ko-KR" altLang="en-US" dirty="0"/>
                <a:t>그림 </a:t>
              </a:r>
              <a:r>
                <a:rPr lang="en-US" altLang="ko-KR" dirty="0"/>
                <a:t>16.20]</a:t>
              </a:r>
              <a:r>
                <a:rPr lang="ko-KR" altLang="en-US" dirty="0"/>
                <a:t>으로 </a:t>
              </a:r>
              <a:r>
                <a:rPr lang="ko-KR" altLang="en-US" dirty="0" err="1"/>
                <a:t>테스트하시오</a:t>
              </a:r>
              <a:r>
                <a:rPr lang="en-US" altLang="ko-KR" dirty="0"/>
                <a:t>. </a:t>
              </a:r>
              <a:endParaRPr lang="ko-KR" altLang="en-US" dirty="0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958"/>
            <a:ext cx="12192000" cy="907834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실습</a:t>
            </a:r>
            <a:r>
              <a:rPr lang="en-US" altLang="ko-KR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1 – </a:t>
            </a: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인접 행렬을 이용한 </a:t>
            </a:r>
            <a:r>
              <a:rPr lang="en-US" altLang="ko-KR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Graph </a:t>
            </a: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구현 </a:t>
            </a:r>
            <a:r>
              <a:rPr lang="en-US" altLang="ko-KR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(1/2)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1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55688" y="1316777"/>
            <a:ext cx="10641011" cy="4524315"/>
            <a:chOff x="1055688" y="1316777"/>
            <a:chExt cx="10641011" cy="4524315"/>
          </a:xfrm>
        </p:grpSpPr>
        <p:sp>
          <p:nvSpPr>
            <p:cNvPr id="13" name="직사각형 12"/>
            <p:cNvSpPr/>
            <p:nvPr/>
          </p:nvSpPr>
          <p:spPr>
            <a:xfrm>
              <a:off x="1055688" y="1436804"/>
              <a:ext cx="159457" cy="159457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5142" y="1316777"/>
              <a:ext cx="10481557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파일 입출력은 교재 </a:t>
              </a:r>
              <a:r>
                <a:rPr lang="en-US" altLang="ko-KR" dirty="0" smtClean="0"/>
                <a:t>p.118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[</a:t>
              </a:r>
              <a:r>
                <a:rPr lang="ko-KR" altLang="en-US" dirty="0" err="1" smtClean="0"/>
                <a:t>리스팅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3.18] </a:t>
              </a:r>
              <a:r>
                <a:rPr lang="ko-KR" altLang="en-US" dirty="0" smtClean="0"/>
                <a:t>을 참고하여 작성</a:t>
              </a:r>
              <a:r>
                <a:rPr lang="en-US" altLang="ko-KR" dirty="0" smtClean="0"/>
                <a:t>.</a:t>
              </a:r>
            </a:p>
            <a:p>
              <a:pPr marL="742950" lvl="1" indent="-285750" fontAlgn="base">
                <a:buFont typeface="Wingdings" panose="05000000000000000000" pitchFamily="2" charset="2"/>
                <a:buChar char="ü"/>
              </a:pPr>
              <a:r>
                <a:rPr lang="en-US" altLang="ko-KR" dirty="0" err="1" smtClean="0">
                  <a:solidFill>
                    <a:srgbClr val="FF0000"/>
                  </a:solidFill>
                </a:rPr>
                <a:t>BufferedReader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, 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StringTokenizer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객체를 활용할 것</a:t>
              </a:r>
              <a:r>
                <a:rPr lang="en-US" altLang="ko-KR" dirty="0" smtClean="0"/>
                <a:t>.</a:t>
              </a:r>
              <a:endParaRPr lang="en-US" altLang="ko-KR" dirty="0"/>
            </a:p>
            <a:p>
              <a:pPr fontAlgn="base"/>
              <a:endParaRPr lang="en-US" altLang="ko-KR" dirty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ko-KR" dirty="0" smtClean="0"/>
                <a:t>[</a:t>
              </a:r>
              <a:r>
                <a:rPr lang="ko-KR" altLang="en-US" dirty="0" err="1" smtClean="0"/>
                <a:t>리스팅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16.1] “</a:t>
              </a:r>
              <a:r>
                <a:rPr lang="ko-KR" altLang="en-US" dirty="0" smtClean="0"/>
                <a:t>인접 행렬을 사용한 그래프의 저장</a:t>
              </a:r>
              <a:r>
                <a:rPr lang="en-US" altLang="ko-KR" dirty="0" smtClean="0"/>
                <a:t>”</a:t>
              </a:r>
              <a:r>
                <a:rPr lang="ko-KR" altLang="en-US" dirty="0" smtClean="0"/>
                <a:t>을 그대로 사용하되</a:t>
              </a:r>
              <a:r>
                <a:rPr lang="en-US" altLang="ko-KR" dirty="0" smtClean="0"/>
                <a:t>, 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toString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dirty="0" err="1" smtClean="0">
                  <a:solidFill>
                    <a:srgbClr val="FF0000"/>
                  </a:solidFill>
                </a:rPr>
                <a:t>메소드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수정</a:t>
              </a:r>
              <a:r>
                <a:rPr lang="en-US" altLang="ko-KR" dirty="0" smtClean="0"/>
                <a:t>.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rgbClr val="FF0000"/>
                  </a:solidFill>
                </a:rPr>
                <a:t>정점과 간선에 대한 정보</a:t>
              </a:r>
              <a:r>
                <a:rPr lang="ko-KR" altLang="en-US" dirty="0" smtClean="0"/>
                <a:t>는 교재 </a:t>
              </a:r>
              <a:r>
                <a:rPr lang="en-US" altLang="ko-KR" dirty="0" smtClean="0"/>
                <a:t>p.568</a:t>
              </a:r>
              <a:r>
                <a:rPr lang="ko-KR" altLang="en-US" dirty="0" smtClean="0"/>
                <a:t>의 </a:t>
              </a:r>
              <a:r>
                <a:rPr lang="en-US" altLang="ko-KR" dirty="0" smtClean="0"/>
                <a:t>[</a:t>
              </a:r>
              <a:r>
                <a:rPr lang="ko-KR" altLang="en-US" dirty="0" smtClean="0"/>
                <a:t>그림 </a:t>
              </a:r>
              <a:r>
                <a:rPr lang="en-US" altLang="ko-KR" dirty="0" smtClean="0"/>
                <a:t>16.20] </a:t>
              </a:r>
              <a:r>
                <a:rPr lang="ko-KR" altLang="en-US" dirty="0" smtClean="0"/>
                <a:t>그래프를 사용할 것</a:t>
              </a:r>
              <a:r>
                <a:rPr lang="en-US" altLang="ko-KR" dirty="0" smtClean="0"/>
                <a:t>.</a:t>
              </a:r>
            </a:p>
            <a:p>
              <a:pPr fontAlgn="base"/>
              <a:r>
                <a:rPr lang="en-US" altLang="ko-KR" dirty="0" smtClean="0"/>
                <a:t>	</a:t>
              </a:r>
            </a:p>
            <a:p>
              <a:pPr fontAlgn="base"/>
              <a:endParaRPr lang="en-US" altLang="ko-KR" dirty="0"/>
            </a:p>
            <a:p>
              <a:pPr fontAlgn="base"/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958"/>
            <a:ext cx="12192000" cy="907834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실습</a:t>
            </a:r>
            <a:r>
              <a:rPr lang="en-US" altLang="ko-KR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1 – </a:t>
            </a: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인접 행렬을 이용한 </a:t>
            </a:r>
            <a:r>
              <a:rPr lang="en-US" altLang="ko-KR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Graph </a:t>
            </a: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구현 </a:t>
            </a:r>
            <a:r>
              <a:rPr lang="en-US" altLang="ko-KR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(2/2)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214" y="3045232"/>
            <a:ext cx="3700464" cy="317532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619750" y="2870623"/>
            <a:ext cx="952500" cy="666750"/>
          </a:xfrm>
          <a:prstGeom prst="rightArrow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21732" y="2632498"/>
            <a:ext cx="228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dirty="0" smtClean="0"/>
              <a:t>기존의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84134" y="2632498"/>
            <a:ext cx="340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dirty="0" smtClean="0">
                <a:solidFill>
                  <a:srgbClr val="FF0000"/>
                </a:solidFill>
              </a:rPr>
              <a:t>인접 행렬이 출력되도록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494266" y="5482385"/>
            <a:ext cx="647700" cy="647700"/>
          </a:xfrm>
          <a:prstGeom prst="ellipse">
            <a:avLst/>
          </a:prstGeom>
          <a:noFill/>
          <a:ln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33208" y="5482385"/>
            <a:ext cx="647700" cy="647700"/>
          </a:xfrm>
          <a:prstGeom prst="ellipse">
            <a:avLst/>
          </a:prstGeom>
          <a:noFill/>
          <a:ln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2150" y="5002119"/>
            <a:ext cx="647700" cy="647700"/>
          </a:xfrm>
          <a:prstGeom prst="ellipse">
            <a:avLst/>
          </a:prstGeom>
          <a:noFill/>
          <a:ln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772150" y="5983194"/>
            <a:ext cx="647700" cy="647700"/>
          </a:xfrm>
          <a:prstGeom prst="ellipse">
            <a:avLst/>
          </a:prstGeom>
          <a:noFill/>
          <a:ln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911092" y="5482385"/>
            <a:ext cx="647700" cy="647700"/>
          </a:xfrm>
          <a:prstGeom prst="ellipse">
            <a:avLst/>
          </a:prstGeom>
          <a:noFill/>
          <a:ln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050034" y="5482385"/>
            <a:ext cx="647700" cy="647700"/>
          </a:xfrm>
          <a:prstGeom prst="ellipse">
            <a:avLst/>
          </a:prstGeom>
          <a:noFill/>
          <a:ln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7" idx="6"/>
            <a:endCxn id="14" idx="2"/>
          </p:cNvCxnSpPr>
          <p:nvPr/>
        </p:nvCxnSpPr>
        <p:spPr>
          <a:xfrm>
            <a:off x="4141966" y="5806235"/>
            <a:ext cx="491242" cy="0"/>
          </a:xfrm>
          <a:prstGeom prst="line">
            <a:avLst/>
          </a:prstGeom>
          <a:ln w="254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1" idx="0"/>
            <a:endCxn id="15" idx="4"/>
          </p:cNvCxnSpPr>
          <p:nvPr/>
        </p:nvCxnSpPr>
        <p:spPr>
          <a:xfrm flipV="1">
            <a:off x="6096000" y="5649819"/>
            <a:ext cx="0" cy="333375"/>
          </a:xfrm>
          <a:prstGeom prst="line">
            <a:avLst/>
          </a:prstGeom>
          <a:ln w="254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4" idx="6"/>
            <a:endCxn id="21" idx="2"/>
          </p:cNvCxnSpPr>
          <p:nvPr/>
        </p:nvCxnSpPr>
        <p:spPr>
          <a:xfrm>
            <a:off x="5280908" y="5806235"/>
            <a:ext cx="491242" cy="500809"/>
          </a:xfrm>
          <a:prstGeom prst="line">
            <a:avLst/>
          </a:prstGeom>
          <a:ln w="254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4" idx="6"/>
            <a:endCxn id="15" idx="2"/>
          </p:cNvCxnSpPr>
          <p:nvPr/>
        </p:nvCxnSpPr>
        <p:spPr>
          <a:xfrm flipV="1">
            <a:off x="5280908" y="5325969"/>
            <a:ext cx="491242" cy="480266"/>
          </a:xfrm>
          <a:prstGeom prst="line">
            <a:avLst/>
          </a:prstGeom>
          <a:ln w="254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1" idx="6"/>
            <a:endCxn id="22" idx="2"/>
          </p:cNvCxnSpPr>
          <p:nvPr/>
        </p:nvCxnSpPr>
        <p:spPr>
          <a:xfrm flipV="1">
            <a:off x="6419850" y="5806235"/>
            <a:ext cx="491242" cy="500809"/>
          </a:xfrm>
          <a:prstGeom prst="line">
            <a:avLst/>
          </a:prstGeom>
          <a:ln w="254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2" idx="2"/>
            <a:endCxn id="15" idx="6"/>
          </p:cNvCxnSpPr>
          <p:nvPr/>
        </p:nvCxnSpPr>
        <p:spPr>
          <a:xfrm flipH="1" flipV="1">
            <a:off x="6419850" y="5325969"/>
            <a:ext cx="491242" cy="480266"/>
          </a:xfrm>
          <a:prstGeom prst="line">
            <a:avLst/>
          </a:prstGeom>
          <a:ln w="254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5" idx="6"/>
          </p:cNvCxnSpPr>
          <p:nvPr/>
        </p:nvCxnSpPr>
        <p:spPr>
          <a:xfrm flipH="1" flipV="1">
            <a:off x="6419850" y="5325969"/>
            <a:ext cx="2022023" cy="156416"/>
          </a:xfrm>
          <a:prstGeom prst="line">
            <a:avLst/>
          </a:prstGeom>
          <a:ln w="254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3" idx="4"/>
            <a:endCxn id="21" idx="6"/>
          </p:cNvCxnSpPr>
          <p:nvPr/>
        </p:nvCxnSpPr>
        <p:spPr>
          <a:xfrm flipH="1">
            <a:off x="6419850" y="6130085"/>
            <a:ext cx="1954034" cy="176959"/>
          </a:xfrm>
          <a:prstGeom prst="line">
            <a:avLst/>
          </a:prstGeom>
          <a:ln w="254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219" y="3001830"/>
            <a:ext cx="39338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958"/>
            <a:ext cx="12192000" cy="907834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lang="en-US" altLang="ko-KR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리스팅</a:t>
            </a: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16.1] </a:t>
            </a: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인접 행렬을 사용한 그래프의 저장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790700"/>
            <a:ext cx="4352925" cy="39624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790700"/>
            <a:ext cx="51816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8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958"/>
            <a:ext cx="12192000" cy="907834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lang="en-US" altLang="ko-KR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리스팅</a:t>
            </a: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3.18] </a:t>
            </a:r>
            <a:r>
              <a:rPr lang="en-US" altLang="ko-KR" sz="3200" b="1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ArrayMap</a:t>
            </a:r>
            <a:r>
              <a:rPr lang="en-US" altLang="ko-KR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클래스의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테스팅</a:t>
            </a: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파일 입출력 부분</a:t>
            </a:r>
            <a:r>
              <a:rPr lang="en-US" altLang="ko-KR" sz="32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55688" y="1316777"/>
            <a:ext cx="11136312" cy="5632311"/>
            <a:chOff x="1055688" y="1316777"/>
            <a:chExt cx="11136312" cy="5632311"/>
          </a:xfrm>
        </p:grpSpPr>
        <p:sp>
          <p:nvSpPr>
            <p:cNvPr id="6" name="직사각형 5"/>
            <p:cNvSpPr/>
            <p:nvPr/>
          </p:nvSpPr>
          <p:spPr>
            <a:xfrm>
              <a:off x="1055688" y="1436804"/>
              <a:ext cx="159457" cy="159457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5142" y="1316777"/>
              <a:ext cx="10976858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public class Main {</a:t>
              </a:r>
            </a:p>
            <a:p>
              <a:pPr lvl="1"/>
              <a:r>
                <a:rPr lang="en-US" altLang="ko-KR" sz="1200" dirty="0"/>
                <a:t>public Main(String file) {</a:t>
              </a:r>
            </a:p>
            <a:p>
              <a:pPr lvl="1"/>
              <a:r>
                <a:rPr lang="en-US" altLang="ko-KR" sz="1200" dirty="0"/>
                <a:t>Map </a:t>
              </a:r>
              <a:r>
                <a:rPr lang="en-US" altLang="ko-KR" sz="1200" dirty="0" err="1"/>
                <a:t>map</a:t>
              </a:r>
              <a:r>
                <a:rPr lang="en-US" altLang="ko-KR" sz="1200" dirty="0"/>
                <a:t> = new </a:t>
              </a:r>
              <a:r>
                <a:rPr lang="en-US" altLang="ko-KR" sz="1200" dirty="0" err="1" smtClean="0"/>
                <a:t>ArrayMap</a:t>
              </a:r>
              <a:r>
                <a:rPr lang="en-US" altLang="ko-KR" sz="1200" dirty="0"/>
                <a:t>();</a:t>
              </a:r>
            </a:p>
            <a:p>
              <a:pPr lvl="1"/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lineNumber</a:t>
              </a:r>
              <a:r>
                <a:rPr lang="en-US" altLang="ko-KR" sz="1200" dirty="0"/>
                <a:t> = 0;</a:t>
              </a:r>
            </a:p>
            <a:p>
              <a:pPr lvl="1"/>
              <a:r>
                <a:rPr lang="en-US" altLang="ko-KR" sz="1200" dirty="0"/>
                <a:t>try {</a:t>
              </a:r>
            </a:p>
            <a:p>
              <a:pPr lvl="2"/>
              <a:r>
                <a:rPr lang="en-US" altLang="ko-KR" sz="1200" b="1" dirty="0" err="1">
                  <a:solidFill>
                    <a:srgbClr val="FF5050"/>
                  </a:solidFill>
                </a:rPr>
                <a:t>BufferedReader</a:t>
              </a:r>
              <a:r>
                <a:rPr lang="en-US" altLang="ko-KR" sz="1200" b="1" dirty="0">
                  <a:solidFill>
                    <a:srgbClr val="FF5050"/>
                  </a:solidFill>
                </a:rPr>
                <a:t> in = new </a:t>
              </a:r>
              <a:r>
                <a:rPr lang="en-US" altLang="ko-KR" sz="1200" b="1" dirty="0" err="1">
                  <a:solidFill>
                    <a:srgbClr val="FF5050"/>
                  </a:solidFill>
                </a:rPr>
                <a:t>BufferedReader</a:t>
              </a:r>
              <a:r>
                <a:rPr lang="en-US" altLang="ko-KR" sz="1200" b="1" dirty="0">
                  <a:solidFill>
                    <a:srgbClr val="FF5050"/>
                  </a:solidFill>
                </a:rPr>
                <a:t>(new </a:t>
              </a:r>
              <a:r>
                <a:rPr lang="en-US" altLang="ko-KR" sz="1200" b="1" dirty="0" err="1">
                  <a:solidFill>
                    <a:srgbClr val="FF5050"/>
                  </a:solidFill>
                </a:rPr>
                <a:t>FileReader</a:t>
              </a:r>
              <a:r>
                <a:rPr lang="en-US" altLang="ko-KR" sz="1200" b="1" dirty="0">
                  <a:solidFill>
                    <a:srgbClr val="FF5050"/>
                  </a:solidFill>
                </a:rPr>
                <a:t>(file</a:t>
              </a:r>
              <a:r>
                <a:rPr lang="en-US" altLang="ko-KR" sz="1200" b="1" dirty="0" smtClean="0">
                  <a:solidFill>
                    <a:srgbClr val="FF5050"/>
                  </a:solidFill>
                </a:rPr>
                <a:t>)); </a:t>
              </a:r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</a:rPr>
                <a:t>/* </a:t>
              </a:r>
              <a:r>
                <a:rPr lang="ko-KR" altLang="en-US" sz="1200" b="1" dirty="0" smtClean="0">
                  <a:solidFill>
                    <a:schemeClr val="tx2">
                      <a:lumMod val="50000"/>
                    </a:schemeClr>
                  </a:solidFill>
                </a:rPr>
                <a:t>파일 입력 스트림 생성 </a:t>
              </a:r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</a:rPr>
                <a:t>(</a:t>
              </a:r>
              <a:r>
                <a:rPr lang="ko-KR" altLang="en-US" sz="1200" b="1" dirty="0" smtClean="0">
                  <a:solidFill>
                    <a:schemeClr val="tx2">
                      <a:lumMod val="50000"/>
                    </a:schemeClr>
                  </a:solidFill>
                </a:rPr>
                <a:t>특정 파일을 읽어오는 객체 생성 </a:t>
              </a:r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</a:rPr>
                <a:t>*/</a:t>
              </a:r>
              <a:endParaRPr lang="en-US" altLang="ko-KR" sz="12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lvl="2"/>
              <a:r>
                <a:rPr lang="en-US" altLang="ko-KR" sz="1200" dirty="0"/>
                <a:t>String line = </a:t>
              </a:r>
              <a:r>
                <a:rPr lang="en-US" altLang="ko-KR" sz="1200" b="1" dirty="0" err="1">
                  <a:solidFill>
                    <a:srgbClr val="FF5050"/>
                  </a:solidFill>
                </a:rPr>
                <a:t>in.readLine</a:t>
              </a:r>
              <a:r>
                <a:rPr lang="en-US" altLang="ko-KR" sz="1200" b="1" dirty="0" smtClean="0">
                  <a:solidFill>
                    <a:srgbClr val="FF5050"/>
                  </a:solidFill>
                </a:rPr>
                <a:t>();</a:t>
              </a:r>
              <a:r>
                <a:rPr lang="en-US" altLang="ko-KR" sz="1200" dirty="0" smtClean="0">
                  <a:solidFill>
                    <a:srgbClr val="FF5050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</a:rPr>
                <a:t>/* </a:t>
              </a:r>
              <a:r>
                <a:rPr lang="en-US" altLang="ko-KR" sz="1200" b="1" dirty="0" err="1" smtClean="0">
                  <a:solidFill>
                    <a:schemeClr val="tx2">
                      <a:lumMod val="50000"/>
                    </a:schemeClr>
                  </a:solidFill>
                </a:rPr>
                <a:t>readLine</a:t>
              </a:r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</a:rPr>
                <a:t>() </a:t>
              </a:r>
              <a:r>
                <a:rPr lang="ko-KR" altLang="en-US" sz="1200" b="1" dirty="0" err="1" smtClean="0">
                  <a:solidFill>
                    <a:schemeClr val="tx2">
                      <a:lumMod val="50000"/>
                    </a:schemeClr>
                  </a:solidFill>
                </a:rPr>
                <a:t>메소드</a:t>
              </a:r>
              <a:r>
                <a:rPr lang="ko-KR" altLang="en-US" sz="1200" b="1" dirty="0" smtClean="0">
                  <a:solidFill>
                    <a:schemeClr val="tx2">
                      <a:lumMod val="50000"/>
                    </a:schemeClr>
                  </a:solidFill>
                </a:rPr>
                <a:t> 사용 시 파일의 </a:t>
              </a:r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 smtClean="0">
                  <a:solidFill>
                    <a:schemeClr val="tx2">
                      <a:lumMod val="50000"/>
                    </a:schemeClr>
                  </a:solidFill>
                </a:rPr>
                <a:t>줄을 </a:t>
              </a:r>
              <a:r>
                <a:rPr lang="ko-KR" altLang="en-US" sz="1200" b="1" dirty="0" err="1" smtClean="0">
                  <a:solidFill>
                    <a:schemeClr val="tx2">
                      <a:lumMod val="50000"/>
                    </a:schemeClr>
                  </a:solidFill>
                </a:rPr>
                <a:t>읽어옴</a:t>
              </a:r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</a:rPr>
                <a:t>. */</a:t>
              </a:r>
              <a:endParaRPr lang="en-US" altLang="ko-KR" sz="12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lvl="2"/>
              <a:endParaRPr lang="ko-KR" altLang="en-US" sz="1200" b="1" dirty="0"/>
            </a:p>
            <a:p>
              <a:pPr lvl="2"/>
              <a:r>
                <a:rPr lang="en-US" altLang="ko-KR" sz="1200" dirty="0"/>
                <a:t>while (</a:t>
              </a:r>
              <a:r>
                <a:rPr lang="en-US" altLang="ko-KR" sz="1200" b="1" dirty="0">
                  <a:solidFill>
                    <a:srgbClr val="FF5050"/>
                  </a:solidFill>
                </a:rPr>
                <a:t>line != null</a:t>
              </a:r>
              <a:r>
                <a:rPr lang="en-US" altLang="ko-KR" sz="1200" dirty="0"/>
                <a:t>) </a:t>
              </a:r>
              <a:r>
                <a:rPr lang="en-US" altLang="ko-KR" sz="1200" dirty="0" smtClean="0"/>
                <a:t>{ </a:t>
              </a:r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</a:rPr>
                <a:t>/* line != null</a:t>
              </a:r>
              <a:r>
                <a:rPr lang="ko-KR" altLang="en-US" sz="1200" b="1" dirty="0" smtClean="0">
                  <a:solidFill>
                    <a:schemeClr val="tx2">
                      <a:lumMod val="50000"/>
                    </a:schemeClr>
                  </a:solidFill>
                </a:rPr>
                <a:t>은 파일의 마지막 줄까지 읽어오겠다는 뜻</a:t>
              </a:r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</a:rPr>
                <a:t>. */</a:t>
              </a:r>
              <a:endParaRPr lang="en-US" altLang="ko-KR" sz="12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lvl="3"/>
              <a:r>
                <a:rPr lang="en-US" altLang="ko-KR" sz="1200" dirty="0"/>
                <a:t>++</a:t>
              </a:r>
              <a:r>
                <a:rPr lang="en-US" altLang="ko-KR" sz="1200" dirty="0" err="1"/>
                <a:t>lineNumber</a:t>
              </a:r>
              <a:r>
                <a:rPr lang="en-US" altLang="ko-KR" sz="1200" dirty="0" smtClean="0"/>
                <a:t>;</a:t>
              </a:r>
            </a:p>
            <a:p>
              <a:pPr lvl="3"/>
              <a:endParaRPr lang="en-US" altLang="ko-KR" sz="1200" dirty="0" smtClean="0"/>
            </a:p>
            <a:p>
              <a:pPr lvl="3"/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</a:rPr>
                <a:t>/* </a:t>
              </a:r>
              <a:r>
                <a:rPr lang="en-US" altLang="ko-KR" sz="1200" b="1" dirty="0" err="1">
                  <a:solidFill>
                    <a:schemeClr val="tx2">
                      <a:lumMod val="50000"/>
                    </a:schemeClr>
                  </a:solidFill>
                </a:rPr>
                <a:t>StringTokenizer</a:t>
              </a: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</a:rPr>
                <a:t>는 문자열을 분해할 때 사용 함</a:t>
              </a:r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</a:rPr>
                <a:t>. </a:t>
              </a:r>
              <a:r>
                <a:rPr lang="ko-KR" altLang="en-US" sz="1200" b="1" dirty="0" smtClean="0">
                  <a:solidFill>
                    <a:schemeClr val="tx2">
                      <a:lumMod val="50000"/>
                    </a:schemeClr>
                  </a:solidFill>
                </a:rPr>
                <a:t>읽어온 문장이 </a:t>
              </a:r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</a:rPr>
                <a:t>“A B C D”</a:t>
              </a:r>
              <a:r>
                <a:rPr lang="ko-KR" altLang="en-US" sz="1200" b="1" dirty="0" smtClean="0">
                  <a:solidFill>
                    <a:schemeClr val="tx2">
                      <a:lumMod val="50000"/>
                    </a:schemeClr>
                  </a:solidFill>
                </a:rPr>
                <a:t>일 경우 공백 단위로 분해하면 </a:t>
              </a:r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</a:rPr>
                <a:t>A, B, C, D</a:t>
              </a:r>
              <a:r>
                <a:rPr lang="ko-KR" altLang="en-US" sz="1200" b="1" dirty="0" smtClean="0">
                  <a:solidFill>
                    <a:schemeClr val="tx2">
                      <a:lumMod val="50000"/>
                    </a:schemeClr>
                  </a:solidFill>
                </a:rPr>
                <a:t>의</a:t>
              </a:r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</a:rPr>
                <a:t> 4</a:t>
              </a:r>
              <a:r>
                <a:rPr lang="ko-KR" altLang="en-US" sz="1200" b="1" dirty="0" smtClean="0">
                  <a:solidFill>
                    <a:schemeClr val="tx2">
                      <a:lumMod val="50000"/>
                    </a:schemeClr>
                  </a:solidFill>
                </a:rPr>
                <a:t>개로 분해됨</a:t>
              </a:r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</a:rPr>
                <a:t>. */</a:t>
              </a:r>
            </a:p>
            <a:p>
              <a:pPr lvl="3"/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</a:rPr>
                <a:t>/* </a:t>
              </a:r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</a:rPr>
                <a:t>new </a:t>
              </a:r>
              <a:r>
                <a:rPr lang="en-US" altLang="ko-KR" sz="1200" b="1" dirty="0" err="1">
                  <a:solidFill>
                    <a:schemeClr val="tx2">
                      <a:lumMod val="50000"/>
                    </a:schemeClr>
                  </a:solidFill>
                </a:rPr>
                <a:t>StringTokenizer</a:t>
              </a:r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</a:rPr>
                <a:t>(line, " ,:;-.?!"); </a:t>
              </a:r>
              <a:r>
                <a:rPr lang="ko-KR" altLang="en-US" sz="1200" b="1" dirty="0" smtClean="0">
                  <a:solidFill>
                    <a:schemeClr val="tx2">
                      <a:lumMod val="50000"/>
                    </a:schemeClr>
                  </a:solidFill>
                </a:rPr>
                <a:t>은 문자열 </a:t>
              </a:r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</a:rPr>
                <a:t>line</a:t>
              </a:r>
              <a:r>
                <a:rPr lang="ko-KR" altLang="en-US" sz="1200" b="1" dirty="0" smtClean="0">
                  <a:solidFill>
                    <a:schemeClr val="tx2">
                      <a:lumMod val="50000"/>
                    </a:schemeClr>
                  </a:solidFill>
                </a:rPr>
                <a:t>을 </a:t>
              </a:r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</a:rPr>
                <a:t>“ ,:;-.?!”</a:t>
              </a:r>
              <a:r>
                <a:rPr lang="ko-KR" altLang="en-US" sz="1200" b="1" dirty="0" smtClean="0">
                  <a:solidFill>
                    <a:schemeClr val="tx2">
                      <a:lumMod val="50000"/>
                    </a:schemeClr>
                  </a:solidFill>
                </a:rPr>
                <a:t>의 기준으로 분해하겠다는 뜻</a:t>
              </a:r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</a:rPr>
                <a:t>. */</a:t>
              </a:r>
              <a:endParaRPr lang="en-US" altLang="ko-KR" sz="1200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lvl="3"/>
              <a:r>
                <a:rPr lang="en-US" altLang="ko-KR" sz="1200" b="1" dirty="0" err="1" smtClean="0">
                  <a:solidFill>
                    <a:srgbClr val="FF5050"/>
                  </a:solidFill>
                </a:rPr>
                <a:t>StringTokenizer</a:t>
              </a:r>
              <a:r>
                <a:rPr lang="en-US" altLang="ko-KR" sz="1200" b="1" dirty="0" smtClean="0">
                  <a:solidFill>
                    <a:srgbClr val="FF5050"/>
                  </a:solidFill>
                </a:rPr>
                <a:t> </a:t>
              </a:r>
              <a:r>
                <a:rPr lang="en-US" altLang="ko-KR" sz="1200" b="1" dirty="0">
                  <a:solidFill>
                    <a:srgbClr val="FF5050"/>
                  </a:solidFill>
                </a:rPr>
                <a:t>parser = new </a:t>
              </a:r>
              <a:r>
                <a:rPr lang="en-US" altLang="ko-KR" sz="1200" b="1" dirty="0" err="1">
                  <a:solidFill>
                    <a:srgbClr val="FF5050"/>
                  </a:solidFill>
                </a:rPr>
                <a:t>StringTokenizer</a:t>
              </a:r>
              <a:r>
                <a:rPr lang="en-US" altLang="ko-KR" sz="1200" b="1" dirty="0">
                  <a:solidFill>
                    <a:srgbClr val="FF5050"/>
                  </a:solidFill>
                </a:rPr>
                <a:t>(line, </a:t>
              </a:r>
              <a:r>
                <a:rPr lang="en-US" altLang="ko-KR" sz="1200" b="1" dirty="0" smtClean="0">
                  <a:solidFill>
                    <a:srgbClr val="FF5050"/>
                  </a:solidFill>
                </a:rPr>
                <a:t>" ,:;-.?!"); </a:t>
              </a:r>
              <a:endParaRPr lang="en-US" altLang="ko-KR" sz="1200" dirty="0" smtClean="0"/>
            </a:p>
            <a:p>
              <a:pPr lvl="3"/>
              <a:endParaRPr lang="en-US" altLang="ko-KR" sz="1200" b="1" dirty="0" smtClean="0">
                <a:solidFill>
                  <a:srgbClr val="FF5050"/>
                </a:solidFill>
              </a:endParaRPr>
            </a:p>
            <a:p>
              <a:pPr lvl="3"/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</a:rPr>
                <a:t>/* </a:t>
              </a: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</a:rPr>
                <a:t>현재 읽어온 문자열을 분해한 결과에 대해 더 이상 </a:t>
              </a:r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</a:rPr>
                <a:t>Token</a:t>
              </a: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</a:rPr>
                <a:t>이 없을 때까지 반복함</a:t>
              </a:r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</a:rPr>
                <a:t>. </a:t>
              </a:r>
              <a:r>
                <a:rPr lang="ko-KR" altLang="en-US" sz="1200" b="1" dirty="0" smtClean="0">
                  <a:solidFill>
                    <a:schemeClr val="tx2">
                      <a:lumMod val="50000"/>
                    </a:schemeClr>
                  </a:solidFill>
                </a:rPr>
                <a:t>위에서 </a:t>
              </a:r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</a:rPr>
                <a:t>A</a:t>
              </a:r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</a:rPr>
                <a:t>, B, C, D</a:t>
              </a: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</a:rPr>
                <a:t>일 경우 </a:t>
              </a:r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</a:rPr>
                <a:t>Token</a:t>
              </a: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</a:rPr>
                <a:t>의 개수는 </a:t>
              </a:r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</a:rPr>
                <a:t>개 </a:t>
              </a:r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</a:rPr>
                <a:t>*/</a:t>
              </a:r>
            </a:p>
            <a:p>
              <a:pPr lvl="3"/>
              <a:r>
                <a:rPr lang="en-US" altLang="ko-KR" sz="1200" b="1" dirty="0" smtClean="0">
                  <a:solidFill>
                    <a:srgbClr val="FF5050"/>
                  </a:solidFill>
                </a:rPr>
                <a:t>while </a:t>
              </a:r>
              <a:r>
                <a:rPr lang="en-US" altLang="ko-KR" sz="1200" b="1" dirty="0">
                  <a:solidFill>
                    <a:srgbClr val="FF5050"/>
                  </a:solidFill>
                </a:rPr>
                <a:t>(</a:t>
              </a:r>
              <a:r>
                <a:rPr lang="en-US" altLang="ko-KR" sz="1200" b="1" dirty="0" err="1">
                  <a:solidFill>
                    <a:srgbClr val="FF5050"/>
                  </a:solidFill>
                </a:rPr>
                <a:t>parser.hasMoreTokens</a:t>
              </a:r>
              <a:r>
                <a:rPr lang="en-US" altLang="ko-KR" sz="1200" b="1" dirty="0">
                  <a:solidFill>
                    <a:srgbClr val="FF5050"/>
                  </a:solidFill>
                </a:rPr>
                <a:t>()) </a:t>
              </a:r>
              <a:r>
                <a:rPr lang="en-US" altLang="ko-KR" sz="1200" b="1" dirty="0" smtClean="0">
                  <a:solidFill>
                    <a:srgbClr val="FF5050"/>
                  </a:solidFill>
                </a:rPr>
                <a:t>{</a:t>
              </a:r>
            </a:p>
            <a:p>
              <a:pPr lvl="3"/>
              <a:r>
                <a:rPr lang="en-US" altLang="ko-KR" sz="1200" b="1" dirty="0">
                  <a:solidFill>
                    <a:srgbClr val="FF5050"/>
                  </a:solidFill>
                </a:rPr>
                <a:t>	</a:t>
              </a:r>
              <a:r>
                <a:rPr lang="en-US" altLang="ko-KR" sz="1200" dirty="0" smtClean="0"/>
                <a:t>String </a:t>
              </a:r>
              <a:r>
                <a:rPr lang="en-US" altLang="ko-KR" sz="1200" dirty="0"/>
                <a:t>word = </a:t>
              </a:r>
              <a:r>
                <a:rPr lang="en-US" altLang="ko-KR" sz="1200" b="1" dirty="0" err="1">
                  <a:solidFill>
                    <a:srgbClr val="FF5050"/>
                  </a:solidFill>
                </a:rPr>
                <a:t>parser.nextToken</a:t>
              </a:r>
              <a:r>
                <a:rPr lang="en-US" altLang="ko-KR" sz="1200" b="1" dirty="0">
                  <a:solidFill>
                    <a:srgbClr val="FF5050"/>
                  </a:solidFill>
                </a:rPr>
                <a:t>().</a:t>
              </a:r>
              <a:r>
                <a:rPr lang="en-US" altLang="ko-KR" sz="1200" b="1" dirty="0" err="1">
                  <a:solidFill>
                    <a:srgbClr val="FF5050"/>
                  </a:solidFill>
                </a:rPr>
                <a:t>toUpperCase</a:t>
              </a:r>
              <a:r>
                <a:rPr lang="en-US" altLang="ko-KR" sz="1200" b="1" dirty="0" smtClean="0">
                  <a:solidFill>
                    <a:srgbClr val="FF5050"/>
                  </a:solidFill>
                </a:rPr>
                <a:t>();</a:t>
              </a:r>
              <a:r>
                <a:rPr lang="en-US" altLang="ko-KR" sz="1200" dirty="0" smtClean="0"/>
                <a:t> </a:t>
              </a:r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</a:rPr>
                <a:t>/* </a:t>
              </a:r>
              <a:r>
                <a:rPr lang="en-US" altLang="ko-KR" sz="1200" b="1" dirty="0" err="1" smtClean="0">
                  <a:solidFill>
                    <a:schemeClr val="tx2">
                      <a:lumMod val="50000"/>
                    </a:schemeClr>
                  </a:solidFill>
                </a:rPr>
                <a:t>parser.nextToken</a:t>
              </a:r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</a:rPr>
                <a:t>()</a:t>
              </a:r>
              <a:r>
                <a:rPr lang="ko-KR" altLang="en-US" sz="1200" b="1" dirty="0" smtClean="0">
                  <a:solidFill>
                    <a:schemeClr val="tx2">
                      <a:lumMod val="50000"/>
                    </a:schemeClr>
                  </a:solidFill>
                </a:rPr>
                <a:t>사용 시 현재 위치에서의 </a:t>
              </a:r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</a:rPr>
                <a:t>Token</a:t>
              </a:r>
              <a:r>
                <a:rPr lang="ko-KR" altLang="en-US" sz="1200" b="1" dirty="0" smtClean="0">
                  <a:solidFill>
                    <a:schemeClr val="tx2">
                      <a:lumMod val="50000"/>
                    </a:schemeClr>
                  </a:solidFill>
                </a:rPr>
                <a:t>을 가져오게 됨</a:t>
              </a:r>
              <a:r>
                <a:rPr lang="en-US" altLang="ko-KR" sz="1200" b="1" dirty="0" smtClean="0">
                  <a:solidFill>
                    <a:schemeClr val="tx2">
                      <a:lumMod val="50000"/>
                    </a:schemeClr>
                  </a:solidFill>
                </a:rPr>
                <a:t>. */</a:t>
              </a:r>
              <a:endParaRPr lang="en-US" altLang="ko-KR" sz="12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lvl="4"/>
              <a:r>
                <a:rPr lang="en-US" altLang="ko-KR" sz="1200" dirty="0" smtClean="0"/>
                <a:t>String </a:t>
              </a:r>
              <a:r>
                <a:rPr lang="en-US" altLang="ko-KR" sz="1200" dirty="0"/>
                <a:t>list = </a:t>
              </a:r>
              <a:r>
                <a:rPr lang="en-US" altLang="ko-KR" sz="1200" dirty="0" err="1"/>
                <a:t>map.get</a:t>
              </a:r>
              <a:r>
                <a:rPr lang="en-US" altLang="ko-KR" sz="1200" dirty="0"/>
                <a:t>(word);</a:t>
              </a:r>
            </a:p>
            <a:p>
              <a:pPr lvl="4"/>
              <a:endParaRPr lang="ko-KR" altLang="en-US" sz="1200" dirty="0"/>
            </a:p>
            <a:p>
              <a:pPr lvl="4"/>
              <a:r>
                <a:rPr lang="en-US" altLang="ko-KR" sz="1200" dirty="0" smtClean="0"/>
                <a:t>if(list </a:t>
              </a:r>
              <a:r>
                <a:rPr lang="en-US" altLang="ko-KR" sz="1200" dirty="0"/>
                <a:t>== null) </a:t>
              </a:r>
              <a:r>
                <a:rPr lang="en-US" altLang="ko-KR" sz="1200" dirty="0" err="1"/>
                <a:t>map.put</a:t>
              </a:r>
              <a:r>
                <a:rPr lang="en-US" altLang="ko-KR" sz="1200" dirty="0"/>
                <a:t>(word, "" + </a:t>
              </a:r>
              <a:r>
                <a:rPr lang="en-US" altLang="ko-KR" sz="1200" dirty="0" err="1"/>
                <a:t>lineNumber</a:t>
              </a:r>
              <a:r>
                <a:rPr lang="en-US" altLang="ko-KR" sz="1200" dirty="0"/>
                <a:t>);</a:t>
              </a:r>
            </a:p>
            <a:p>
              <a:pPr lvl="4"/>
              <a:r>
                <a:rPr lang="en-US" altLang="ko-KR" sz="1200" dirty="0" smtClean="0"/>
                <a:t>else </a:t>
              </a:r>
              <a:r>
                <a:rPr lang="en-US" altLang="ko-KR" sz="1200" dirty="0" err="1"/>
                <a:t>map.put</a:t>
              </a:r>
              <a:r>
                <a:rPr lang="en-US" altLang="ko-KR" sz="1200" dirty="0"/>
                <a:t>(word, list + "," + </a:t>
              </a:r>
              <a:r>
                <a:rPr lang="en-US" altLang="ko-KR" sz="1200" dirty="0" err="1"/>
                <a:t>lineNumber</a:t>
              </a:r>
              <a:r>
                <a:rPr lang="en-US" altLang="ko-KR" sz="1200" dirty="0"/>
                <a:t>);</a:t>
              </a:r>
            </a:p>
            <a:p>
              <a:pPr lvl="3"/>
              <a:r>
                <a:rPr lang="en-US" altLang="ko-KR" sz="1200" dirty="0"/>
                <a:t>}</a:t>
              </a:r>
            </a:p>
            <a:p>
              <a:pPr lvl="3"/>
              <a:r>
                <a:rPr lang="en-US" altLang="ko-KR" sz="1200" dirty="0" err="1"/>
                <a:t>System.out.println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lineNumber</a:t>
              </a:r>
              <a:r>
                <a:rPr lang="en-US" altLang="ko-KR" sz="1200" dirty="0"/>
                <a:t> + ":\t" + line);</a:t>
              </a:r>
            </a:p>
            <a:p>
              <a:pPr lvl="3"/>
              <a:r>
                <a:rPr lang="en-US" altLang="ko-KR" sz="1200" dirty="0"/>
                <a:t>line = </a:t>
              </a:r>
              <a:r>
                <a:rPr lang="en-US" altLang="ko-KR" sz="1200" dirty="0" err="1"/>
                <a:t>in.readLine</a:t>
              </a:r>
              <a:r>
                <a:rPr lang="en-US" altLang="ko-KR" sz="1200" dirty="0"/>
                <a:t>();</a:t>
              </a:r>
            </a:p>
            <a:p>
              <a:pPr lvl="2"/>
              <a:r>
                <a:rPr lang="en-US" altLang="ko-KR" sz="1200" dirty="0"/>
                <a:t>}</a:t>
              </a:r>
            </a:p>
            <a:p>
              <a:pPr lvl="2"/>
              <a:r>
                <a:rPr lang="en-US" altLang="ko-KR" sz="1200" dirty="0" err="1"/>
                <a:t>in.close</a:t>
              </a:r>
              <a:r>
                <a:rPr lang="en-US" altLang="ko-KR" sz="1200" dirty="0"/>
                <a:t>();</a:t>
              </a:r>
            </a:p>
            <a:p>
              <a:pPr lvl="1"/>
              <a:r>
                <a:rPr lang="en-US" altLang="ko-KR" sz="1200" dirty="0"/>
                <a:t>} catch (</a:t>
              </a:r>
              <a:r>
                <a:rPr lang="en-US" altLang="ko-KR" sz="1200" dirty="0" err="1"/>
                <a:t>IOException</a:t>
              </a:r>
              <a:r>
                <a:rPr lang="en-US" altLang="ko-KR" sz="1200" dirty="0"/>
                <a:t> e) {</a:t>
              </a:r>
            </a:p>
            <a:p>
              <a:pPr lvl="1"/>
              <a:r>
                <a:rPr lang="en-US" altLang="ko-KR" sz="1200" dirty="0" smtClean="0"/>
                <a:t>	</a:t>
              </a:r>
              <a:r>
                <a:rPr lang="en-US" altLang="ko-KR" sz="1200" dirty="0" err="1" smtClean="0"/>
                <a:t>System.out.println</a:t>
              </a:r>
              <a:r>
                <a:rPr lang="en-US" altLang="ko-KR" sz="1200" dirty="0" smtClean="0"/>
                <a:t>(e);}}}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848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5647</TotalTime>
  <Words>776</Words>
  <Application>Microsoft Office PowerPoint</Application>
  <PresentationFormat>와이드스크린</PresentationFormat>
  <Paragraphs>174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Hyeok-Jun</dc:creator>
  <cp:lastModifiedBy>Hyeok-Jun Choi</cp:lastModifiedBy>
  <cp:revision>2365</cp:revision>
  <cp:lastPrinted>2016-03-21T00:48:49Z</cp:lastPrinted>
  <dcterms:created xsi:type="dcterms:W3CDTF">2014-12-18T04:01:36Z</dcterms:created>
  <dcterms:modified xsi:type="dcterms:W3CDTF">2016-09-12T03:46:32Z</dcterms:modified>
</cp:coreProperties>
</file>