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2" r:id="rId4"/>
    <p:sldId id="315" r:id="rId5"/>
    <p:sldId id="311" r:id="rId7"/>
    <p:sldId id="310" r:id="rId8"/>
    <p:sldId id="320" r:id="rId9"/>
    <p:sldId id="335" r:id="rId10"/>
    <p:sldId id="312" r:id="rId11"/>
    <p:sldId id="314" r:id="rId12"/>
    <p:sldId id="336" r:id="rId13"/>
    <p:sldId id="298" r:id="rId14"/>
    <p:sldId id="313" r:id="rId15"/>
    <p:sldId id="316" r:id="rId16"/>
    <p:sldId id="318" r:id="rId17"/>
    <p:sldId id="317" r:id="rId18"/>
    <p:sldId id="325" r:id="rId19"/>
    <p:sldId id="326" r:id="rId20"/>
    <p:sldId id="321" r:id="rId21"/>
    <p:sldId id="322" r:id="rId22"/>
    <p:sldId id="323" r:id="rId23"/>
    <p:sldId id="324" r:id="rId24"/>
    <p:sldId id="337" r:id="rId25"/>
    <p:sldId id="338" r:id="rId26"/>
    <p:sldId id="340" r:id="rId27"/>
    <p:sldId id="295"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51"/>
    <p:restoredTop sz="94668"/>
  </p:normalViewPr>
  <p:slideViewPr>
    <p:cSldViewPr snapToGrid="0" snapToObjects="1">
      <p:cViewPr varScale="1">
        <p:scale>
          <a:sx n="118" d="100"/>
          <a:sy n="118" d="100"/>
        </p:scale>
        <p:origin x="21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1143000" y="685800"/>
            <a:ext cx="4572000" cy="3429000"/>
          </a:xfrm>
          <a:prstGeom prst="rect">
            <a:avLst/>
          </a:prstGeom>
        </p:spPr>
        <p:txBody>
          <a:bodyPr/>
          <a:lstStyle/>
          <a:p/>
        </p:txBody>
      </p:sp>
      <p:sp>
        <p:nvSpPr>
          <p:cNvPr id="231" name="Shape 231"/>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可以 </a:t>
            </a:r>
            <a:r>
              <a:rPr lang="en-US" altLang="zh-CN"/>
              <a:t>make </a:t>
            </a:r>
            <a:r>
              <a:rPr lang="zh-CN" altLang="en-US"/>
              <a:t>也可以 </a:t>
            </a:r>
            <a:r>
              <a:rPr lang="en-US" altLang="zh-CN"/>
              <a:t>make install </a:t>
            </a:r>
            <a:r>
              <a:rPr lang="zh-CN" altLang="en-US"/>
              <a:t>安装在你想安装的位置</a:t>
            </a:r>
            <a:endParaRPr lang="zh-CN" altLang="en-US"/>
          </a:p>
          <a:p>
            <a:r>
              <a:rPr lang="zh-CN" altLang="en-US"/>
              <a:t>运行可以指定配置文件</a:t>
            </a:r>
            <a:endParaRPr lang="zh-CN" altLang="en-US"/>
          </a:p>
          <a:p>
            <a:r>
              <a:rPr lang="zh-CN" altLang="en-US"/>
              <a:t>建议开发人员使用 </a:t>
            </a:r>
            <a:r>
              <a:rPr lang="en-US" altLang="zh-CN"/>
              <a:t>Linux</a:t>
            </a:r>
            <a:r>
              <a:rPr lang="zh-CN" altLang="en-US"/>
              <a:t>系统</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集合可以求交集并集等的运算，抽奖活动</a:t>
            </a:r>
            <a:r>
              <a:rPr lang="en-US" altLang="zh-CN"/>
              <a:t>-</a:t>
            </a:r>
            <a:r>
              <a:rPr lang="zh-CN" altLang="en-US"/>
              <a:t>去重</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这些都是官网翻译过来的，翻译的不好大家可以去官网自己看</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结合</a:t>
            </a:r>
            <a:r>
              <a:rPr lang="en-US" altLang="zh-CN"/>
              <a:t>spring</a:t>
            </a:r>
            <a:r>
              <a:rPr lang="zh-CN" altLang="en-US"/>
              <a:t>当作缓存来使用、又涉及到了缓存一致性、缓存雪崩、缓存穿透、sentinal、事务、发布订阅、</a:t>
            </a:r>
            <a:r>
              <a:rPr lang="en-US" altLang="zh-CN"/>
              <a:t>redis</a:t>
            </a:r>
            <a:r>
              <a:rPr lang="zh-CN" altLang="en-US"/>
              <a:t>的协议、</a:t>
            </a:r>
            <a:r>
              <a:rPr lang="en-US" altLang="zh-CN"/>
              <a:t>lua</a:t>
            </a:r>
            <a:r>
              <a:rPr lang="zh-CN" altLang="en-US"/>
              <a:t>脚本、 </a:t>
            </a:r>
            <a:r>
              <a:rPr lang="zh-CN" altLang="en-US">
                <a:sym typeface="+mn-ea"/>
              </a:rPr>
              <a:t>有兴趣可以去了解一下。</a:t>
            </a:r>
            <a:r>
              <a:rPr lang="en-US" altLang="zh-CN">
                <a:sym typeface="+mn-ea"/>
              </a:rPr>
              <a:t>jedis lettuce</a:t>
            </a:r>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redis</a:t>
            </a:r>
            <a:r>
              <a:rPr lang="zh-CN" altLang="en-US"/>
              <a:t>的配置文件结构比较清晰，注释比较全面（英文）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精确的复制、 更新：主向从发送  a stream of commands、主从问题：如果主没设置持久化，重启之后从的数据也会被冲刷掉，所以如果主因为磁盘不能设置持久化 应该避免重启后自动重启</a:t>
            </a:r>
            <a:r>
              <a:rPr lang="en-US" altLang="zh-CN"/>
              <a:t>,</a:t>
            </a:r>
            <a:endParaRPr lang="en-US" altLang="zh-CN"/>
          </a:p>
          <a:p>
            <a:r>
              <a:rPr lang="zh-CN" altLang="en-US"/>
              <a:t>增量同步和全量同步：从刚链接 向主发送</a:t>
            </a:r>
            <a:r>
              <a:rPr lang="en-US" altLang="zh-CN"/>
              <a:t>psync  old master replication ID and the offsets,</a:t>
            </a:r>
            <a:r>
              <a:rPr lang="zh-CN" altLang="en-US"/>
              <a:t>短暂断开和长时间断开，只读从，修改为可写</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手动触发有</a:t>
            </a:r>
            <a:r>
              <a:rPr lang="en-US" altLang="zh-CN"/>
              <a:t>save </a:t>
            </a:r>
            <a:r>
              <a:rPr lang="zh-CN" altLang="en-US"/>
              <a:t>和 </a:t>
            </a:r>
            <a:r>
              <a:rPr lang="en-US" altLang="zh-CN"/>
              <a:t>bgsave </a:t>
            </a:r>
            <a:r>
              <a:rPr lang="zh-CN" altLang="en-US"/>
              <a:t>命令</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ln>
                  <a:noFill/>
                </a:ln>
                <a:solidFill>
                  <a:srgbClr val="000000"/>
                </a:solidFill>
                <a:effectLst/>
                <a:uFillTx/>
                <a:sym typeface="Calibri"/>
              </a:rPr>
              <a:t>最少需要</a:t>
            </a:r>
            <a:r>
              <a:rPr lang="en-US" altLang="zh-CN">
                <a:ln>
                  <a:noFill/>
                </a:ln>
                <a:solidFill>
                  <a:srgbClr val="000000"/>
                </a:solidFill>
                <a:effectLst/>
                <a:uFillTx/>
                <a:sym typeface="Calibri"/>
              </a:rPr>
              <a:t>3</a:t>
            </a:r>
            <a:r>
              <a:rPr lang="zh-CN" altLang="en-US">
                <a:ln>
                  <a:noFill/>
                </a:ln>
                <a:solidFill>
                  <a:srgbClr val="000000"/>
                </a:solidFill>
                <a:effectLst/>
                <a:uFillTx/>
                <a:sym typeface="Calibri"/>
              </a:rPr>
              <a:t>个主节点，</a:t>
            </a:r>
            <a:r>
              <a:rPr lang="en-US" altLang="zh-CN">
                <a:ln>
                  <a:noFill/>
                </a:ln>
                <a:solidFill>
                  <a:srgbClr val="000000"/>
                </a:solidFill>
                <a:effectLst/>
                <a:uFillTx/>
                <a:sym typeface="Calibri"/>
              </a:rPr>
              <a:t>database 0</a:t>
            </a:r>
            <a:r>
              <a:rPr lang="zh-CN" altLang="en-US">
                <a:ln>
                  <a:noFill/>
                </a:ln>
                <a:solidFill>
                  <a:srgbClr val="000000"/>
                </a:solidFill>
                <a:effectLst/>
                <a:uFillTx/>
                <a:sym typeface="Calibri"/>
              </a:rPr>
              <a:t>需要是空的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什么是去中心化，</a:t>
            </a:r>
            <a:r>
              <a:rPr lang="en-US" altLang="zh-CN"/>
              <a:t>key</a:t>
            </a:r>
            <a:r>
              <a:rPr lang="zh-CN" altLang="en-US"/>
              <a:t>的</a:t>
            </a:r>
            <a:r>
              <a:rPr lang="en-US" altLang="zh-CN"/>
              <a:t>hash</a:t>
            </a:r>
            <a:r>
              <a:rPr lang="zh-CN" altLang="en-US"/>
              <a:t>划分为</a:t>
            </a:r>
            <a:r>
              <a:rPr lang="en-US" altLang="zh-CN"/>
              <a:t>16384</a:t>
            </a:r>
            <a:r>
              <a:rPr lang="zh-CN" altLang="en-US"/>
              <a:t>个槽每个主节点分管几个槽</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其他数据结构：</a:t>
            </a:r>
            <a:r>
              <a:rPr lang="zh-CN" altLang="en-US">
                <a:solidFill>
                  <a:schemeClr val="bg2"/>
                </a:solidFill>
                <a:uFillTx/>
                <a:sym typeface="+mn-ea"/>
              </a:rPr>
              <a:t>hyperloglogs（网站每天访问的独立IP数量）、geospatial （坐标两点距离）、</a:t>
            </a:r>
            <a:r>
              <a:rPr lang="en-US" altLang="zh-CN">
                <a:solidFill>
                  <a:schemeClr val="bg2"/>
                </a:solidFill>
                <a:uFillTx/>
                <a:sym typeface="+mn-ea"/>
              </a:rPr>
              <a:t>Redission</a:t>
            </a:r>
            <a:r>
              <a:rPr lang="zh-CN" altLang="en-US">
                <a:solidFill>
                  <a:schemeClr val="bg2"/>
                </a:solidFill>
                <a:uFillTx/>
                <a:sym typeface="+mn-ea"/>
              </a:rPr>
              <a:t>分布式锁</a:t>
            </a:r>
            <a:endParaRPr lang="zh-CN" altLang="en-US">
              <a:solidFill>
                <a:schemeClr val="bg2"/>
              </a:solidFill>
              <a:uFillTx/>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全局</a:t>
            </a:r>
            <a:r>
              <a:rPr lang="en-US" altLang="zh-CN"/>
              <a:t>ID</a:t>
            </a:r>
            <a:r>
              <a:rPr lang="zh-CN" altLang="en-US">
                <a:ea typeface="宋体" charset="0"/>
              </a:rPr>
              <a:t>：雪花算法、</a:t>
            </a:r>
            <a:r>
              <a:rPr lang="en-US" altLang="zh-CN">
                <a:ea typeface="宋体" charset="0"/>
              </a:rPr>
              <a:t>UUID</a:t>
            </a:r>
            <a:r>
              <a:rPr lang="zh-CN" altLang="en-US">
                <a:ea typeface="宋体" charset="0"/>
              </a:rPr>
              <a:t>、数据库自增。</a:t>
            </a:r>
            <a:r>
              <a:rPr lang="en-US" altLang="zh-CN"/>
              <a:t>bitmap </a:t>
            </a:r>
            <a:r>
              <a:rPr lang="zh-CN" altLang="en-US"/>
              <a:t>主要是节约空间  </a:t>
            </a:r>
            <a:r>
              <a:rPr lang="en-US" altLang="zh-CN"/>
              <a:t> </a:t>
            </a:r>
            <a:r>
              <a:rPr lang="zh-CN" altLang="en-US"/>
              <a:t>思维扩散一下有很多场景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幻灯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 name="标题文本"/>
          <p:cNvSpPr txBox="1">
            <a:spLocks noGrp="1"/>
          </p:cNvSpPr>
          <p:nvPr>
            <p:ph type="title" hasCustomPrompt="1"/>
          </p:nvPr>
        </p:nvSpPr>
        <p:spPr>
          <a:xfrm>
            <a:off x="1524000" y="1122362"/>
            <a:ext cx="9144000" cy="2387601"/>
          </a:xfrm>
          <a:prstGeom prst="rect">
            <a:avLst/>
          </a:prstGeom>
        </p:spPr>
        <p:txBody>
          <a:bodyPr lIns="45719" tIns="45719" rIns="45719" bIns="45719" anchor="b"/>
          <a:lstStyle>
            <a:lvl1pPr algn="ctr">
              <a:lnSpc>
                <a:spcPct val="90000"/>
              </a:lnSpc>
              <a:defRPr sz="6000" b="0">
                <a:solidFill>
                  <a:srgbClr val="000000"/>
                </a:solidFill>
                <a:latin typeface="Calibri Light"/>
                <a:ea typeface="Calibri Light"/>
                <a:cs typeface="Calibri Light"/>
                <a:sym typeface="Calibri Light"/>
              </a:defRPr>
            </a:lvl1pPr>
          </a:lstStyle>
          <a:p>
            <a:r>
              <a:t>标题文本</a:t>
            </a:r>
          </a:p>
        </p:txBody>
      </p:sp>
      <p:sp>
        <p:nvSpPr>
          <p:cNvPr id="18"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1_自定义版式">
    <p:spTree>
      <p:nvGrpSpPr>
        <p:cNvPr id="1" name=""/>
        <p:cNvGrpSpPr/>
        <p:nvPr/>
      </p:nvGrpSpPr>
      <p:grpSpPr>
        <a:xfrm>
          <a:off x="0" y="0"/>
          <a:ext cx="0" cy="0"/>
          <a:chOff x="0" y="0"/>
          <a:chExt cx="0" cy="0"/>
        </a:xfrm>
      </p:grpSpPr>
      <p:sp>
        <p:nvSpPr>
          <p:cNvPr id="109" name="标题文本"/>
          <p:cNvSpPr txBox="1">
            <a:spLocks noGrp="1"/>
          </p:cNvSpPr>
          <p:nvPr>
            <p:ph type="title" hasCustomPrompt="1"/>
          </p:nvPr>
        </p:nvSpPr>
        <p:spPr>
          <a:xfrm>
            <a:off x="838200" y="365125"/>
            <a:ext cx="10515600" cy="1325563"/>
          </a:xfrm>
          <a:prstGeom prst="rect">
            <a:avLst/>
          </a:prstGeom>
        </p:spPr>
        <p:txBody>
          <a:bodyPr lIns="45719" tIns="45719" rIns="45719" bIns="45719"/>
          <a:lstStyle>
            <a:lvl1pPr>
              <a:lnSpc>
                <a:spcPct val="90000"/>
              </a:lnSpc>
              <a:defRPr sz="4400" b="0">
                <a:solidFill>
                  <a:srgbClr val="000000"/>
                </a:solidFill>
                <a:latin typeface="Calibri Light"/>
                <a:ea typeface="Calibri Light"/>
                <a:cs typeface="Calibri Light"/>
                <a:sym typeface="Calibri Light"/>
              </a:defRPr>
            </a:lvl1pPr>
          </a:lstStyle>
          <a:p>
            <a:r>
              <a:t>标题文本</a:t>
            </a:r>
          </a:p>
        </p:txBody>
      </p:sp>
      <p:sp>
        <p:nvSpPr>
          <p:cNvPr id="110"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2_自定义版式">
    <p:spTree>
      <p:nvGrpSpPr>
        <p:cNvPr id="1" name=""/>
        <p:cNvGrpSpPr/>
        <p:nvPr/>
      </p:nvGrpSpPr>
      <p:grpSpPr>
        <a:xfrm>
          <a:off x="0" y="0"/>
          <a:ext cx="0" cy="0"/>
          <a:chOff x="0" y="0"/>
          <a:chExt cx="0" cy="0"/>
        </a:xfrm>
      </p:grpSpPr>
      <p:sp>
        <p:nvSpPr>
          <p:cNvPr id="117" name="标题文本"/>
          <p:cNvSpPr txBox="1">
            <a:spLocks noGrp="1"/>
          </p:cNvSpPr>
          <p:nvPr>
            <p:ph type="title" hasCustomPrompt="1"/>
          </p:nvPr>
        </p:nvSpPr>
        <p:spPr>
          <a:xfrm>
            <a:off x="838200" y="365125"/>
            <a:ext cx="10515600" cy="1325563"/>
          </a:xfrm>
          <a:prstGeom prst="rect">
            <a:avLst/>
          </a:prstGeom>
        </p:spPr>
        <p:txBody>
          <a:bodyPr lIns="45719" tIns="45719" rIns="45719" bIns="45719"/>
          <a:lstStyle>
            <a:lvl1pPr>
              <a:lnSpc>
                <a:spcPct val="90000"/>
              </a:lnSpc>
              <a:defRPr sz="4400" b="0">
                <a:solidFill>
                  <a:srgbClr val="000000"/>
                </a:solidFill>
                <a:latin typeface="Calibri Light"/>
                <a:ea typeface="Calibri Light"/>
                <a:cs typeface="Calibri Light"/>
                <a:sym typeface="Calibri Light"/>
              </a:defRPr>
            </a:lvl1pPr>
          </a:lstStyle>
          <a:p>
            <a:r>
              <a:t>标题文本</a:t>
            </a:r>
          </a:p>
        </p:txBody>
      </p:sp>
      <p:sp>
        <p:nvSpPr>
          <p:cNvPr id="118"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3_自定义版式">
    <p:spTree>
      <p:nvGrpSpPr>
        <p:cNvPr id="1" name=""/>
        <p:cNvGrpSpPr/>
        <p:nvPr/>
      </p:nvGrpSpPr>
      <p:grpSpPr>
        <a:xfrm>
          <a:off x="0" y="0"/>
          <a:ext cx="0" cy="0"/>
          <a:chOff x="0" y="0"/>
          <a:chExt cx="0" cy="0"/>
        </a:xfrm>
      </p:grpSpPr>
      <p:sp>
        <p:nvSpPr>
          <p:cNvPr id="125" name="标题文本"/>
          <p:cNvSpPr txBox="1">
            <a:spLocks noGrp="1"/>
          </p:cNvSpPr>
          <p:nvPr>
            <p:ph type="title" hasCustomPrompt="1"/>
          </p:nvPr>
        </p:nvSpPr>
        <p:spPr>
          <a:xfrm>
            <a:off x="838200" y="365125"/>
            <a:ext cx="10515600" cy="1325563"/>
          </a:xfrm>
          <a:prstGeom prst="rect">
            <a:avLst/>
          </a:prstGeom>
        </p:spPr>
        <p:txBody>
          <a:bodyPr lIns="45719" tIns="45719" rIns="45719" bIns="45719"/>
          <a:lstStyle>
            <a:lvl1pPr>
              <a:lnSpc>
                <a:spcPct val="90000"/>
              </a:lnSpc>
              <a:defRPr sz="4400" b="0">
                <a:solidFill>
                  <a:srgbClr val="000000"/>
                </a:solidFill>
                <a:latin typeface="Calibri Light"/>
                <a:ea typeface="Calibri Light"/>
                <a:cs typeface="Calibri Light"/>
                <a:sym typeface="Calibri Light"/>
              </a:defRPr>
            </a:lvl1pPr>
          </a:lstStyle>
          <a:p>
            <a:r>
              <a:t>标题文本</a:t>
            </a:r>
          </a:p>
        </p:txBody>
      </p:sp>
      <p:sp>
        <p:nvSpPr>
          <p:cNvPr id="126"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4_自定义版式">
    <p:spTree>
      <p:nvGrpSpPr>
        <p:cNvPr id="1" name=""/>
        <p:cNvGrpSpPr/>
        <p:nvPr/>
      </p:nvGrpSpPr>
      <p:grpSpPr>
        <a:xfrm>
          <a:off x="0" y="0"/>
          <a:ext cx="0" cy="0"/>
          <a:chOff x="0" y="0"/>
          <a:chExt cx="0" cy="0"/>
        </a:xfrm>
      </p:grpSpPr>
      <p:sp>
        <p:nvSpPr>
          <p:cNvPr id="133" name="标题文本"/>
          <p:cNvSpPr txBox="1">
            <a:spLocks noGrp="1"/>
          </p:cNvSpPr>
          <p:nvPr>
            <p:ph type="title" hasCustomPrompt="1"/>
          </p:nvPr>
        </p:nvSpPr>
        <p:spPr>
          <a:xfrm>
            <a:off x="838200" y="365125"/>
            <a:ext cx="10515600" cy="1325563"/>
          </a:xfrm>
          <a:prstGeom prst="rect">
            <a:avLst/>
          </a:prstGeom>
        </p:spPr>
        <p:txBody>
          <a:bodyPr lIns="45719" tIns="45719" rIns="45719" bIns="45719"/>
          <a:lstStyle>
            <a:lvl1pPr>
              <a:lnSpc>
                <a:spcPct val="90000"/>
              </a:lnSpc>
              <a:defRPr sz="4400" b="0">
                <a:solidFill>
                  <a:srgbClr val="000000"/>
                </a:solidFill>
                <a:latin typeface="Calibri Light"/>
                <a:ea typeface="Calibri Light"/>
                <a:cs typeface="Calibri Light"/>
                <a:sym typeface="Calibri Light"/>
              </a:defRPr>
            </a:lvl1pPr>
          </a:lstStyle>
          <a:p>
            <a:r>
              <a:t>标题文本</a:t>
            </a:r>
          </a:p>
        </p:txBody>
      </p:sp>
      <p:sp>
        <p:nvSpPr>
          <p:cNvPr id="134"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2_内容页_1">
    <p:spTree>
      <p:nvGrpSpPr>
        <p:cNvPr id="1" name=""/>
        <p:cNvGrpSpPr/>
        <p:nvPr/>
      </p:nvGrpSpPr>
      <p:grpSpPr>
        <a:xfrm>
          <a:off x="0" y="0"/>
          <a:ext cx="0" cy="0"/>
          <a:chOff x="0" y="0"/>
          <a:chExt cx="0" cy="0"/>
        </a:xfrm>
      </p:grpSpPr>
      <p:sp>
        <p:nvSpPr>
          <p:cNvPr id="141" name="标题文本"/>
          <p:cNvSpPr txBox="1">
            <a:spLocks noGrp="1"/>
          </p:cNvSpPr>
          <p:nvPr>
            <p:ph type="title" hasCustomPrompt="1"/>
          </p:nvPr>
        </p:nvSpPr>
        <p:spPr>
          <a:prstGeom prst="rect">
            <a:avLst/>
          </a:prstGeom>
        </p:spPr>
        <p:txBody>
          <a:bodyPr/>
          <a:lstStyle/>
          <a:p>
            <a:r>
              <a:t>标题文本</a:t>
            </a:r>
          </a:p>
        </p:txBody>
      </p:sp>
      <p:pic>
        <p:nvPicPr>
          <p:cNvPr id="142" name="图片 4" descr="图片 4"/>
          <p:cNvPicPr>
            <a:picLocks noChangeAspect="1"/>
          </p:cNvPicPr>
          <p:nvPr/>
        </p:nvPicPr>
        <p:blipFill>
          <a:blip r:embed="rId2"/>
          <a:stretch>
            <a:fillRect/>
          </a:stretch>
        </p:blipFill>
        <p:spPr>
          <a:xfrm>
            <a:off x="10426069" y="6202181"/>
            <a:ext cx="1116001" cy="504001"/>
          </a:xfrm>
          <a:prstGeom prst="rect">
            <a:avLst/>
          </a:prstGeom>
          <a:ln w="12700">
            <a:miter lim="400000"/>
            <a:headEnd/>
            <a:tailEnd/>
          </a:ln>
        </p:spPr>
      </p:pic>
      <p:sp>
        <p:nvSpPr>
          <p:cNvPr id="143" name="Text Box 14"/>
          <p:cNvSpPr txBox="1"/>
          <p:nvPr/>
        </p:nvSpPr>
        <p:spPr>
          <a:xfrm>
            <a:off x="6306134" y="6327292"/>
            <a:ext cx="3972079" cy="209669"/>
          </a:xfrm>
          <a:prstGeom prst="rect">
            <a:avLst/>
          </a:prstGeom>
          <a:ln w="12700">
            <a:miter lim="400000"/>
          </a:ln>
        </p:spPr>
        <p:txBody>
          <a:bodyPr lIns="0" tIns="0" rIns="0" bIns="0" anchor="ctr">
            <a:spAutoFit/>
          </a:bodyPr>
          <a:lstStyle>
            <a:lvl1pPr algn="r">
              <a:spcBef>
                <a:spcPts val="900"/>
              </a:spcBef>
              <a:defRPr sz="1500">
                <a:solidFill>
                  <a:srgbClr val="404040">
                    <a:alpha val="80000"/>
                  </a:srgbClr>
                </a:solidFill>
                <a:latin typeface="Arial" panose="020B0604020202090204"/>
                <a:ea typeface="Arial" panose="020B0604020202090204"/>
                <a:cs typeface="Arial" panose="020B0604020202090204"/>
                <a:sym typeface="Arial" panose="020B0604020202090204"/>
              </a:defRPr>
            </a:lvl1pPr>
          </a:lstStyle>
          <a:p>
            <a:r>
              <a:t>New Oriental Education &amp; Technology Group</a:t>
            </a:r>
          </a:p>
        </p:txBody>
      </p:sp>
      <p:sp>
        <p:nvSpPr>
          <p:cNvPr id="144" name="幻灯片编号"/>
          <p:cNvSpPr txBox="1">
            <a:spLocks noGrp="1"/>
          </p:cNvSpPr>
          <p:nvPr>
            <p:ph type="sldNum" sz="quarter" idx="2"/>
          </p:nvPr>
        </p:nvSpPr>
        <p:spPr>
          <a:xfrm>
            <a:off x="11628564" y="6326182"/>
            <a:ext cx="224595" cy="209669"/>
          </a:xfrm>
          <a:prstGeom prst="rect">
            <a:avLst/>
          </a:prstGeom>
        </p:spPr>
        <p:txBody>
          <a:bodyPr/>
          <a:lstStyle/>
          <a:p>
            <a:fld id="{86CB4B4D-7CA3-9044-876B-883B54F8677D}" type="slidenum">
              <a:rPr/>
            </a:fld>
            <a:endParaRPr/>
          </a:p>
        </p:txBody>
      </p:sp>
      <p:sp>
        <p:nvSpPr>
          <p:cNvPr id="145" name="矩形 6"/>
          <p:cNvSpPr/>
          <p:nvPr/>
        </p:nvSpPr>
        <p:spPr>
          <a:xfrm>
            <a:off x="-1520" y="265677"/>
            <a:ext cx="804254" cy="504001"/>
          </a:xfrm>
          <a:custGeom>
            <a:avLst/>
            <a:gdLst/>
            <a:ahLst/>
            <a:cxnLst>
              <a:cxn ang="0">
                <a:pos x="wd2" y="hd2"/>
              </a:cxn>
              <a:cxn ang="5400000">
                <a:pos x="wd2" y="hd2"/>
              </a:cxn>
              <a:cxn ang="10800000">
                <a:pos x="wd2" y="hd2"/>
              </a:cxn>
              <a:cxn ang="16200000">
                <a:pos x="wd2" y="hd2"/>
              </a:cxn>
            </a:cxnLst>
            <a:rect l="0" t="0" r="r" b="b"/>
            <a:pathLst>
              <a:path w="21568" h="21600" extrusionOk="0">
                <a:moveTo>
                  <a:pt x="13" y="0"/>
                </a:moveTo>
                <a:lnTo>
                  <a:pt x="21568" y="0"/>
                </a:lnTo>
                <a:lnTo>
                  <a:pt x="15105" y="21600"/>
                </a:lnTo>
                <a:lnTo>
                  <a:pt x="13" y="21600"/>
                </a:lnTo>
                <a:cubicBezTo>
                  <a:pt x="59" y="14327"/>
                  <a:pt x="-32" y="7273"/>
                  <a:pt x="13" y="0"/>
                </a:cubicBezTo>
                <a:close/>
              </a:path>
            </a:pathLst>
          </a:custGeom>
          <a:solidFill>
            <a:srgbClr val="28BFB0"/>
          </a:solidFill>
          <a:ln w="12700">
            <a:miter lim="400000"/>
          </a:ln>
        </p:spPr>
        <p:txBody>
          <a:bodyPr lIns="45719" rIns="45719" anchor="ctr"/>
          <a:lstStyle/>
          <a:p>
            <a:pPr algn="ctr">
              <a:lnSpc>
                <a:spcPct val="130000"/>
              </a:lnSpc>
              <a:defRPr sz="1400">
                <a:solidFill>
                  <a:srgbClr val="FFFFFF"/>
                </a:solidFill>
                <a:latin typeface="微软雅黑"/>
                <a:ea typeface="微软雅黑"/>
                <a:cs typeface="微软雅黑"/>
                <a:sym typeface="微软雅黑"/>
              </a:defRPr>
            </a:pPr>
            <a:endParaRPr sz="180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3_内容页_1">
    <p:spTree>
      <p:nvGrpSpPr>
        <p:cNvPr id="1" name=""/>
        <p:cNvGrpSpPr/>
        <p:nvPr/>
      </p:nvGrpSpPr>
      <p:grpSpPr>
        <a:xfrm>
          <a:off x="0" y="0"/>
          <a:ext cx="0" cy="0"/>
          <a:chOff x="0" y="0"/>
          <a:chExt cx="0" cy="0"/>
        </a:xfrm>
      </p:grpSpPr>
      <p:sp>
        <p:nvSpPr>
          <p:cNvPr id="152" name="标题文本"/>
          <p:cNvSpPr txBox="1">
            <a:spLocks noGrp="1"/>
          </p:cNvSpPr>
          <p:nvPr>
            <p:ph type="title" hasCustomPrompt="1"/>
          </p:nvPr>
        </p:nvSpPr>
        <p:spPr>
          <a:prstGeom prst="rect">
            <a:avLst/>
          </a:prstGeom>
        </p:spPr>
        <p:txBody>
          <a:bodyPr/>
          <a:lstStyle/>
          <a:p>
            <a:r>
              <a:t>标题文本</a:t>
            </a:r>
          </a:p>
        </p:txBody>
      </p:sp>
      <p:sp>
        <p:nvSpPr>
          <p:cNvPr id="153" name="矩形 6"/>
          <p:cNvSpPr/>
          <p:nvPr/>
        </p:nvSpPr>
        <p:spPr>
          <a:xfrm>
            <a:off x="-1520" y="265677"/>
            <a:ext cx="804254" cy="504001"/>
          </a:xfrm>
          <a:custGeom>
            <a:avLst/>
            <a:gdLst/>
            <a:ahLst/>
            <a:cxnLst>
              <a:cxn ang="0">
                <a:pos x="wd2" y="hd2"/>
              </a:cxn>
              <a:cxn ang="5400000">
                <a:pos x="wd2" y="hd2"/>
              </a:cxn>
              <a:cxn ang="10800000">
                <a:pos x="wd2" y="hd2"/>
              </a:cxn>
              <a:cxn ang="16200000">
                <a:pos x="wd2" y="hd2"/>
              </a:cxn>
            </a:cxnLst>
            <a:rect l="0" t="0" r="r" b="b"/>
            <a:pathLst>
              <a:path w="21568" h="21600" extrusionOk="0">
                <a:moveTo>
                  <a:pt x="13" y="0"/>
                </a:moveTo>
                <a:lnTo>
                  <a:pt x="21568" y="0"/>
                </a:lnTo>
                <a:lnTo>
                  <a:pt x="15105" y="21600"/>
                </a:lnTo>
                <a:lnTo>
                  <a:pt x="13" y="21600"/>
                </a:lnTo>
                <a:cubicBezTo>
                  <a:pt x="59" y="14327"/>
                  <a:pt x="-32" y="7273"/>
                  <a:pt x="13" y="0"/>
                </a:cubicBezTo>
                <a:close/>
              </a:path>
            </a:pathLst>
          </a:custGeom>
          <a:solidFill>
            <a:srgbClr val="28BFB0"/>
          </a:solidFill>
          <a:ln w="12700">
            <a:miter lim="400000"/>
          </a:ln>
        </p:spPr>
        <p:txBody>
          <a:bodyPr lIns="45719" rIns="45719" anchor="ctr"/>
          <a:lstStyle/>
          <a:p>
            <a:pPr algn="ctr">
              <a:lnSpc>
                <a:spcPct val="130000"/>
              </a:lnSpc>
              <a:defRPr sz="1400">
                <a:solidFill>
                  <a:srgbClr val="FFFFFF"/>
                </a:solidFill>
                <a:latin typeface="微软雅黑"/>
                <a:ea typeface="微软雅黑"/>
                <a:cs typeface="微软雅黑"/>
                <a:sym typeface="微软雅黑"/>
              </a:defRPr>
            </a:pPr>
            <a:endParaRPr sz="1800"/>
          </a:p>
        </p:txBody>
      </p:sp>
      <p:sp>
        <p:nvSpPr>
          <p:cNvPr id="154" name="幻灯片编号"/>
          <p:cNvSpPr txBox="1">
            <a:spLocks noGrp="1"/>
          </p:cNvSpPr>
          <p:nvPr>
            <p:ph type="sldNum" sz="quarter" idx="2"/>
          </p:nvPr>
        </p:nvSpPr>
        <p:spPr>
          <a:xfrm>
            <a:off x="5892800" y="6172200"/>
            <a:ext cx="2844800" cy="36830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1_标题和内容">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1"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
        <p:nvSpPr>
          <p:cNvPr id="162" name="矩形 6"/>
          <p:cNvSpPr/>
          <p:nvPr/>
        </p:nvSpPr>
        <p:spPr>
          <a:xfrm>
            <a:off x="8296199" y="188912"/>
            <a:ext cx="869806" cy="50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5615" y="21600"/>
                </a:lnTo>
                <a:lnTo>
                  <a:pt x="0" y="21600"/>
                </a:lnTo>
                <a:lnTo>
                  <a:pt x="0" y="0"/>
                </a:lnTo>
                <a:close/>
              </a:path>
            </a:pathLst>
          </a:custGeom>
          <a:solidFill>
            <a:srgbClr val="28BFB0"/>
          </a:solidFill>
          <a:ln w="12700">
            <a:miter lim="400000"/>
          </a:ln>
        </p:spPr>
        <p:txBody>
          <a:bodyPr lIns="45719" rIns="45719" anchor="ctr"/>
          <a:lstStyle/>
          <a:p>
            <a:pPr algn="ctr">
              <a:lnSpc>
                <a:spcPct val="130000"/>
              </a:lnSpc>
              <a:defRPr sz="1400">
                <a:solidFill>
                  <a:srgbClr val="FFFFFF"/>
                </a:solidFill>
                <a:latin typeface="微软雅黑"/>
                <a:ea typeface="微软雅黑"/>
                <a:cs typeface="微软雅黑"/>
                <a:sym typeface="微软雅黑"/>
              </a:defRPr>
            </a:pPr>
            <a:endParaRPr sz="1800"/>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p:cSld name="1_两项内容">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9"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p:cSld name="1_仅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6"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p:cSld name="5_自定义版式">
    <p:spTree>
      <p:nvGrpSpPr>
        <p:cNvPr id="1" name=""/>
        <p:cNvGrpSpPr/>
        <p:nvPr/>
      </p:nvGrpSpPr>
      <p:grpSpPr>
        <a:xfrm>
          <a:off x="0" y="0"/>
          <a:ext cx="0" cy="0"/>
          <a:chOff x="0" y="0"/>
          <a:chExt cx="0" cy="0"/>
        </a:xfrm>
      </p:grpSpPr>
      <p:sp>
        <p:nvSpPr>
          <p:cNvPr id="183"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内容页_1">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prstGeom prst="rect">
            <a:avLst/>
          </a:prstGeom>
        </p:spPr>
        <p:txBody>
          <a:bodyPr/>
          <a:lstStyle/>
          <a:p>
            <a:r>
              <a:t>标题文本</a:t>
            </a:r>
          </a:p>
        </p:txBody>
      </p:sp>
      <p:sp>
        <p:nvSpPr>
          <p:cNvPr id="2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p:cSld name="2_标题幻灯片">
    <p:spTree>
      <p:nvGrpSpPr>
        <p:cNvPr id="1" name=""/>
        <p:cNvGrpSpPr/>
        <p:nvPr/>
      </p:nvGrpSpPr>
      <p:grpSpPr>
        <a:xfrm>
          <a:off x="0" y="0"/>
          <a:ext cx="0" cy="0"/>
          <a:chOff x="0" y="0"/>
          <a:chExt cx="0" cy="0"/>
        </a:xfrm>
      </p:grpSpPr>
      <p:pic>
        <p:nvPicPr>
          <p:cNvPr id="190" name="图片 1" descr="图片 1"/>
          <p:cNvPicPr>
            <a:picLocks noChangeAspect="1"/>
          </p:cNvPicPr>
          <p:nvPr/>
        </p:nvPicPr>
        <p:blipFill>
          <a:blip r:embed="rId2"/>
          <a:stretch>
            <a:fillRect/>
          </a:stretch>
        </p:blipFill>
        <p:spPr>
          <a:xfrm>
            <a:off x="-2" y="1"/>
            <a:ext cx="12192001" cy="6858001"/>
          </a:xfrm>
          <a:prstGeom prst="rect">
            <a:avLst/>
          </a:prstGeom>
          <a:ln w="12700">
            <a:miter lim="400000"/>
            <a:headEnd/>
            <a:tailEnd/>
          </a:ln>
        </p:spPr>
      </p:pic>
      <p:pic>
        <p:nvPicPr>
          <p:cNvPr id="191" name="图片 6" descr="图片 6"/>
          <p:cNvPicPr>
            <a:picLocks noChangeAspect="1"/>
          </p:cNvPicPr>
          <p:nvPr/>
        </p:nvPicPr>
        <p:blipFill>
          <a:blip r:embed="rId3">
            <a:alphaModFix amt="40000"/>
          </a:blip>
          <a:srcRect l="10001" r="9999"/>
          <a:stretch>
            <a:fillRect/>
          </a:stretch>
        </p:blipFill>
        <p:spPr>
          <a:xfrm>
            <a:off x="-1" y="2"/>
            <a:ext cx="12192001" cy="6858001"/>
          </a:xfrm>
          <a:prstGeom prst="rect">
            <a:avLst/>
          </a:prstGeom>
          <a:ln w="12700">
            <a:miter lim="400000"/>
            <a:headEnd/>
            <a:tailEnd/>
          </a:ln>
        </p:spPr>
      </p:pic>
      <p:sp>
        <p:nvSpPr>
          <p:cNvPr id="192" name="幻灯片编号"/>
          <p:cNvSpPr txBox="1">
            <a:spLocks noGrp="1"/>
          </p:cNvSpPr>
          <p:nvPr>
            <p:ph type="sldNum" sz="quarter" idx="2"/>
          </p:nvPr>
        </p:nvSpPr>
        <p:spPr>
          <a:xfrm>
            <a:off x="5892800" y="6172200"/>
            <a:ext cx="2844800" cy="36830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p:cSld name="6_自定义版式">
    <p:spTree>
      <p:nvGrpSpPr>
        <p:cNvPr id="1" name=""/>
        <p:cNvGrpSpPr/>
        <p:nvPr/>
      </p:nvGrpSpPr>
      <p:grpSpPr>
        <a:xfrm>
          <a:off x="0" y="0"/>
          <a:ext cx="0" cy="0"/>
          <a:chOff x="0" y="0"/>
          <a:chExt cx="0" cy="0"/>
        </a:xfrm>
      </p:grpSpPr>
      <p:sp>
        <p:nvSpPr>
          <p:cNvPr id="199" name="标题文本"/>
          <p:cNvSpPr txBox="1">
            <a:spLocks noGrp="1"/>
          </p:cNvSpPr>
          <p:nvPr>
            <p:ph type="title" hasCustomPrompt="1"/>
          </p:nvPr>
        </p:nvSpPr>
        <p:spPr>
          <a:xfrm>
            <a:off x="838200" y="365125"/>
            <a:ext cx="10515600" cy="1325563"/>
          </a:xfrm>
          <a:prstGeom prst="rect">
            <a:avLst/>
          </a:prstGeom>
        </p:spPr>
        <p:txBody>
          <a:bodyPr lIns="45719" tIns="45719" rIns="45719" bIns="45719"/>
          <a:lstStyle>
            <a:lvl1pPr>
              <a:lnSpc>
                <a:spcPct val="90000"/>
              </a:lnSpc>
              <a:defRPr sz="4400" b="0">
                <a:solidFill>
                  <a:srgbClr val="000000"/>
                </a:solidFill>
                <a:latin typeface="Calibri Light"/>
                <a:ea typeface="Calibri Light"/>
                <a:cs typeface="Calibri Light"/>
                <a:sym typeface="Calibri Light"/>
              </a:defRPr>
            </a:lvl1pPr>
          </a:lstStyle>
          <a:p>
            <a:r>
              <a:t>标题文本</a:t>
            </a:r>
          </a:p>
        </p:txBody>
      </p:sp>
      <p:sp>
        <p:nvSpPr>
          <p:cNvPr id="200"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7_自定义版式">
    <p:spTree>
      <p:nvGrpSpPr>
        <p:cNvPr id="1" name=""/>
        <p:cNvGrpSpPr/>
        <p:nvPr/>
      </p:nvGrpSpPr>
      <p:grpSpPr>
        <a:xfrm>
          <a:off x="0" y="0"/>
          <a:ext cx="0" cy="0"/>
          <a:chOff x="0" y="0"/>
          <a:chExt cx="0" cy="0"/>
        </a:xfrm>
      </p:grpSpPr>
      <p:sp>
        <p:nvSpPr>
          <p:cNvPr id="207" name="标题文本"/>
          <p:cNvSpPr txBox="1">
            <a:spLocks noGrp="1"/>
          </p:cNvSpPr>
          <p:nvPr>
            <p:ph type="title" hasCustomPrompt="1"/>
          </p:nvPr>
        </p:nvSpPr>
        <p:spPr>
          <a:xfrm>
            <a:off x="838200" y="365125"/>
            <a:ext cx="10515600" cy="1325563"/>
          </a:xfrm>
          <a:prstGeom prst="rect">
            <a:avLst/>
          </a:prstGeom>
        </p:spPr>
        <p:txBody>
          <a:bodyPr lIns="45719" tIns="45719" rIns="45719" bIns="45719"/>
          <a:lstStyle>
            <a:lvl1pPr>
              <a:lnSpc>
                <a:spcPct val="90000"/>
              </a:lnSpc>
              <a:defRPr sz="4400" b="0">
                <a:solidFill>
                  <a:srgbClr val="000000"/>
                </a:solidFill>
                <a:latin typeface="Calibri Light"/>
                <a:ea typeface="Calibri Light"/>
                <a:cs typeface="Calibri Light"/>
                <a:sym typeface="Calibri Light"/>
              </a:defRPr>
            </a:lvl1pPr>
          </a:lstStyle>
          <a:p>
            <a:r>
              <a:t>标题文本</a:t>
            </a:r>
          </a:p>
        </p:txBody>
      </p:sp>
      <p:sp>
        <p:nvSpPr>
          <p:cNvPr id="208"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p:cSld name="8_自定义版式">
    <p:spTree>
      <p:nvGrpSpPr>
        <p:cNvPr id="1" name=""/>
        <p:cNvGrpSpPr/>
        <p:nvPr/>
      </p:nvGrpSpPr>
      <p:grpSpPr>
        <a:xfrm>
          <a:off x="0" y="0"/>
          <a:ext cx="0" cy="0"/>
          <a:chOff x="0" y="0"/>
          <a:chExt cx="0" cy="0"/>
        </a:xfrm>
      </p:grpSpPr>
      <p:sp>
        <p:nvSpPr>
          <p:cNvPr id="215" name="标题文本"/>
          <p:cNvSpPr txBox="1">
            <a:spLocks noGrp="1"/>
          </p:cNvSpPr>
          <p:nvPr>
            <p:ph type="title" hasCustomPrompt="1"/>
          </p:nvPr>
        </p:nvSpPr>
        <p:spPr>
          <a:xfrm>
            <a:off x="838200" y="365125"/>
            <a:ext cx="10515600" cy="1325563"/>
          </a:xfrm>
          <a:prstGeom prst="rect">
            <a:avLst/>
          </a:prstGeom>
        </p:spPr>
        <p:txBody>
          <a:bodyPr lIns="45719" tIns="45719" rIns="45719" bIns="45719"/>
          <a:lstStyle>
            <a:lvl1pPr>
              <a:lnSpc>
                <a:spcPct val="90000"/>
              </a:lnSpc>
              <a:defRPr sz="4400" b="0">
                <a:solidFill>
                  <a:srgbClr val="000000"/>
                </a:solidFill>
                <a:latin typeface="Calibri Light"/>
                <a:ea typeface="Calibri Light"/>
                <a:cs typeface="Calibri Light"/>
                <a:sym typeface="Calibri Light"/>
              </a:defRPr>
            </a:lvl1pPr>
          </a:lstStyle>
          <a:p>
            <a:r>
              <a:t>标题文本</a:t>
            </a:r>
          </a:p>
        </p:txBody>
      </p:sp>
      <p:sp>
        <p:nvSpPr>
          <p:cNvPr id="216"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9_自定义版式">
    <p:spTree>
      <p:nvGrpSpPr>
        <p:cNvPr id="1" name=""/>
        <p:cNvGrpSpPr/>
        <p:nvPr/>
      </p:nvGrpSpPr>
      <p:grpSpPr>
        <a:xfrm>
          <a:off x="0" y="0"/>
          <a:ext cx="0" cy="0"/>
          <a:chOff x="0" y="0"/>
          <a:chExt cx="0" cy="0"/>
        </a:xfrm>
      </p:grpSpPr>
      <p:sp>
        <p:nvSpPr>
          <p:cNvPr id="223" name="标题文本"/>
          <p:cNvSpPr txBox="1">
            <a:spLocks noGrp="1"/>
          </p:cNvSpPr>
          <p:nvPr>
            <p:ph type="title" hasCustomPrompt="1"/>
          </p:nvPr>
        </p:nvSpPr>
        <p:spPr>
          <a:xfrm>
            <a:off x="838200" y="365125"/>
            <a:ext cx="10515600" cy="1325563"/>
          </a:xfrm>
          <a:prstGeom prst="rect">
            <a:avLst/>
          </a:prstGeom>
        </p:spPr>
        <p:txBody>
          <a:bodyPr lIns="45719" tIns="45719" rIns="45719" bIns="45719"/>
          <a:lstStyle>
            <a:lvl1pPr>
              <a:lnSpc>
                <a:spcPct val="90000"/>
              </a:lnSpc>
              <a:defRPr sz="4400" b="0">
                <a:solidFill>
                  <a:srgbClr val="000000"/>
                </a:solidFill>
                <a:latin typeface="Calibri Light"/>
                <a:ea typeface="Calibri Light"/>
                <a:cs typeface="Calibri Light"/>
                <a:sym typeface="Calibri Light"/>
              </a:defRPr>
            </a:lvl1pPr>
          </a:lstStyle>
          <a:p>
            <a:r>
              <a:t>标题文本</a:t>
            </a:r>
          </a:p>
        </p:txBody>
      </p:sp>
      <p:sp>
        <p:nvSpPr>
          <p:cNvPr id="224"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两项内容">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3"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仅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0"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7"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sp>
        <p:nvSpPr>
          <p:cNvPr id="74"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1_标题幻灯片">
    <p:spTree>
      <p:nvGrpSpPr>
        <p:cNvPr id="1" name=""/>
        <p:cNvGrpSpPr/>
        <p:nvPr/>
      </p:nvGrpSpPr>
      <p:grpSpPr>
        <a:xfrm>
          <a:off x="0" y="0"/>
          <a:ext cx="0" cy="0"/>
          <a:chOff x="0" y="0"/>
          <a:chExt cx="0" cy="0"/>
        </a:xfrm>
      </p:grpSpPr>
      <p:pic>
        <p:nvPicPr>
          <p:cNvPr id="81" name="图片 1" descr="图片 1"/>
          <p:cNvPicPr>
            <a:picLocks noChangeAspect="1"/>
          </p:cNvPicPr>
          <p:nvPr/>
        </p:nvPicPr>
        <p:blipFill>
          <a:blip r:embed="rId2"/>
          <a:stretch>
            <a:fillRect/>
          </a:stretch>
        </p:blipFill>
        <p:spPr>
          <a:xfrm>
            <a:off x="-2" y="1"/>
            <a:ext cx="12192001" cy="6858001"/>
          </a:xfrm>
          <a:prstGeom prst="rect">
            <a:avLst/>
          </a:prstGeom>
          <a:ln w="12700">
            <a:miter lim="400000"/>
            <a:headEnd/>
            <a:tailEnd/>
          </a:ln>
        </p:spPr>
      </p:pic>
      <p:pic>
        <p:nvPicPr>
          <p:cNvPr id="82" name="图片 6" descr="图片 6"/>
          <p:cNvPicPr>
            <a:picLocks noChangeAspect="1"/>
          </p:cNvPicPr>
          <p:nvPr/>
        </p:nvPicPr>
        <p:blipFill>
          <a:blip r:embed="rId3">
            <a:alphaModFix amt="40000"/>
          </a:blip>
          <a:srcRect l="10001" r="9999"/>
          <a:stretch>
            <a:fillRect/>
          </a:stretch>
        </p:blipFill>
        <p:spPr>
          <a:xfrm>
            <a:off x="-1" y="2"/>
            <a:ext cx="12192001" cy="6858001"/>
          </a:xfrm>
          <a:prstGeom prst="rect">
            <a:avLst/>
          </a:prstGeom>
          <a:ln w="12700">
            <a:miter lim="400000"/>
            <a:headEnd/>
            <a:tailEnd/>
          </a:ln>
        </p:spPr>
      </p:pic>
      <p:pic>
        <p:nvPicPr>
          <p:cNvPr id="83" name="图片 3" descr="图片 3"/>
          <p:cNvPicPr>
            <a:picLocks noChangeAspect="1"/>
          </p:cNvPicPr>
          <p:nvPr/>
        </p:nvPicPr>
        <p:blipFill>
          <a:blip r:embed="rId2"/>
          <a:stretch>
            <a:fillRect/>
          </a:stretch>
        </p:blipFill>
        <p:spPr>
          <a:xfrm>
            <a:off x="-2" y="1"/>
            <a:ext cx="12192001" cy="6858001"/>
          </a:xfrm>
          <a:prstGeom prst="rect">
            <a:avLst/>
          </a:prstGeom>
          <a:ln w="12700">
            <a:miter lim="400000"/>
            <a:headEnd/>
            <a:tailEnd/>
          </a:ln>
        </p:spPr>
      </p:pic>
      <p:pic>
        <p:nvPicPr>
          <p:cNvPr id="84" name="图片 4" descr="图片 4"/>
          <p:cNvPicPr>
            <a:picLocks noChangeAspect="1"/>
          </p:cNvPicPr>
          <p:nvPr/>
        </p:nvPicPr>
        <p:blipFill>
          <a:blip r:embed="rId3">
            <a:alphaModFix amt="40000"/>
          </a:blip>
          <a:srcRect l="10001" r="9999"/>
          <a:stretch>
            <a:fillRect/>
          </a:stretch>
        </p:blipFill>
        <p:spPr>
          <a:xfrm>
            <a:off x="-1" y="2"/>
            <a:ext cx="12192001" cy="6858001"/>
          </a:xfrm>
          <a:prstGeom prst="rect">
            <a:avLst/>
          </a:prstGeom>
          <a:ln w="12700">
            <a:miter lim="400000"/>
            <a:headEnd/>
            <a:tailEnd/>
          </a:ln>
        </p:spPr>
      </p:pic>
      <p:sp>
        <p:nvSpPr>
          <p:cNvPr id="85" name="幻灯片编号"/>
          <p:cNvSpPr txBox="1">
            <a:spLocks noGrp="1"/>
          </p:cNvSpPr>
          <p:nvPr>
            <p:ph type="sldNum" sz="quarter" idx="2"/>
          </p:nvPr>
        </p:nvSpPr>
        <p:spPr>
          <a:xfrm>
            <a:off x="5892800" y="6172200"/>
            <a:ext cx="2844800" cy="36830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Title &amp; Subtitle">
    <p:spTree>
      <p:nvGrpSpPr>
        <p:cNvPr id="1" name=""/>
        <p:cNvGrpSpPr/>
        <p:nvPr/>
      </p:nvGrpSpPr>
      <p:grpSpPr>
        <a:xfrm>
          <a:off x="0" y="0"/>
          <a:ext cx="0" cy="0"/>
          <a:chOff x="0" y="0"/>
          <a:chExt cx="0" cy="0"/>
        </a:xfrm>
      </p:grpSpPr>
      <p:sp>
        <p:nvSpPr>
          <p:cNvPr id="92"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Title &amp; Bullets">
    <p:bg>
      <p:bgPr>
        <a:solidFill>
          <a:srgbClr val="222222"/>
        </a:solidFill>
        <a:effectLst/>
      </p:bgPr>
    </p:bg>
    <p:spTree>
      <p:nvGrpSpPr>
        <p:cNvPr id="1" name=""/>
        <p:cNvGrpSpPr/>
        <p:nvPr/>
      </p:nvGrpSpPr>
      <p:grpSpPr>
        <a:xfrm>
          <a:off x="0" y="0"/>
          <a:ext cx="0" cy="0"/>
          <a:chOff x="0" y="0"/>
          <a:chExt cx="0" cy="0"/>
        </a:xfrm>
      </p:grpSpPr>
      <p:sp>
        <p:nvSpPr>
          <p:cNvPr id="99" name="正文级别 1…"/>
          <p:cNvSpPr txBox="1">
            <a:spLocks noGrp="1"/>
          </p:cNvSpPr>
          <p:nvPr>
            <p:ph type="body" sz="quarter" idx="1" hasCustomPrompt="1"/>
          </p:nvPr>
        </p:nvSpPr>
        <p:spPr>
          <a:xfrm>
            <a:off x="1809750" y="353628"/>
            <a:ext cx="7858125" cy="289311"/>
          </a:xfrm>
          <a:prstGeom prst="rect">
            <a:avLst/>
          </a:prstGeom>
        </p:spPr>
        <p:txBody>
          <a:bodyPr anchor="b"/>
          <a:lstStyle>
            <a:lvl1pPr marL="0" indent="0" defTabSz="321310">
              <a:lnSpc>
                <a:spcPct val="80000"/>
              </a:lnSpc>
              <a:spcBef>
                <a:spcPts val="0"/>
              </a:spcBef>
              <a:buSzTx/>
              <a:buFontTx/>
              <a:buNone/>
              <a:defRPr sz="1600" cap="all" spc="80">
                <a:latin typeface="DIN Alternate" panose="020B0500000000000000"/>
                <a:ea typeface="DIN Alternate" panose="020B0500000000000000"/>
                <a:cs typeface="DIN Alternate" panose="020B0500000000000000"/>
                <a:sym typeface="DIN Alternate" panose="020B0500000000000000"/>
              </a:defRPr>
            </a:lvl1pPr>
            <a:lvl2pPr marL="609600" indent="-152400" defTabSz="321310">
              <a:lnSpc>
                <a:spcPct val="80000"/>
              </a:lnSpc>
              <a:spcBef>
                <a:spcPts val="0"/>
              </a:spcBef>
              <a:buFontTx/>
              <a:defRPr sz="1600" cap="all" spc="80">
                <a:latin typeface="DIN Alternate" panose="020B0500000000000000"/>
                <a:ea typeface="DIN Alternate" panose="020B0500000000000000"/>
                <a:cs typeface="DIN Alternate" panose="020B0500000000000000"/>
                <a:sym typeface="DIN Alternate" panose="020B0500000000000000"/>
              </a:defRPr>
            </a:lvl2pPr>
            <a:lvl3pPr marL="1097280" indent="-182880" defTabSz="321310">
              <a:lnSpc>
                <a:spcPct val="80000"/>
              </a:lnSpc>
              <a:spcBef>
                <a:spcPts val="0"/>
              </a:spcBef>
              <a:buFontTx/>
              <a:defRPr sz="1600" cap="all" spc="80">
                <a:latin typeface="DIN Alternate" panose="020B0500000000000000"/>
                <a:ea typeface="DIN Alternate" panose="020B0500000000000000"/>
                <a:cs typeface="DIN Alternate" panose="020B0500000000000000"/>
                <a:sym typeface="DIN Alternate" panose="020B0500000000000000"/>
              </a:defRPr>
            </a:lvl3pPr>
            <a:lvl4pPr marL="1574800" indent="-203200" defTabSz="321310">
              <a:lnSpc>
                <a:spcPct val="80000"/>
              </a:lnSpc>
              <a:spcBef>
                <a:spcPts val="0"/>
              </a:spcBef>
              <a:buFontTx/>
              <a:defRPr sz="1600" cap="all" spc="80">
                <a:latin typeface="DIN Alternate" panose="020B0500000000000000"/>
                <a:ea typeface="DIN Alternate" panose="020B0500000000000000"/>
                <a:cs typeface="DIN Alternate" panose="020B0500000000000000"/>
                <a:sym typeface="DIN Alternate" panose="020B0500000000000000"/>
              </a:defRPr>
            </a:lvl4pPr>
            <a:lvl5pPr marL="2032000" indent="-203200" defTabSz="321310">
              <a:lnSpc>
                <a:spcPct val="80000"/>
              </a:lnSpc>
              <a:spcBef>
                <a:spcPts val="0"/>
              </a:spcBef>
              <a:buFontTx/>
              <a:defRPr sz="1600" cap="all" spc="80">
                <a:latin typeface="DIN Alternate" panose="020B0500000000000000"/>
                <a:ea typeface="DIN Alternate" panose="020B0500000000000000"/>
                <a:cs typeface="DIN Alternate" panose="020B0500000000000000"/>
                <a:sym typeface="DIN Alternate" panose="020B0500000000000000"/>
              </a:defRPr>
            </a:lvl5pPr>
          </a:lstStyle>
          <a:p>
            <a:r>
              <a:t>正文级别 1</a:t>
            </a:r>
          </a:p>
          <a:p>
            <a:pPr lvl="1"/>
            <a:r>
              <a:t>正文级别 2</a:t>
            </a:r>
          </a:p>
          <a:p>
            <a:pPr lvl="2"/>
            <a:r>
              <a:t>正文级别 3</a:t>
            </a:r>
          </a:p>
          <a:p>
            <a:pPr lvl="3"/>
            <a:r>
              <a:t>正文级别 4</a:t>
            </a:r>
          </a:p>
          <a:p>
            <a:pPr lvl="4"/>
            <a:r>
              <a:t>正文级别 5</a:t>
            </a:r>
          </a:p>
        </p:txBody>
      </p:sp>
      <p:sp>
        <p:nvSpPr>
          <p:cNvPr id="100" name="标题文本"/>
          <p:cNvSpPr txBox="1">
            <a:spLocks noGrp="1"/>
          </p:cNvSpPr>
          <p:nvPr>
            <p:ph type="title" hasCustomPrompt="1"/>
          </p:nvPr>
        </p:nvSpPr>
        <p:spPr>
          <a:xfrm>
            <a:off x="838200" y="365125"/>
            <a:ext cx="10515600" cy="1325563"/>
          </a:xfrm>
          <a:prstGeom prst="rect">
            <a:avLst/>
          </a:prstGeom>
        </p:spPr>
        <p:txBody>
          <a:bodyPr lIns="45719" tIns="45719" rIns="45719" bIns="45719"/>
          <a:lstStyle>
            <a:lvl1pPr>
              <a:lnSpc>
                <a:spcPct val="90000"/>
              </a:lnSpc>
              <a:defRPr sz="4400" b="0">
                <a:solidFill>
                  <a:srgbClr val="000000"/>
                </a:solidFill>
                <a:latin typeface="Calibri Light"/>
                <a:ea typeface="Calibri Light"/>
                <a:cs typeface="Calibri Light"/>
                <a:sym typeface="Calibri Light"/>
              </a:defRPr>
            </a:lvl1pPr>
          </a:lstStyle>
          <a:p>
            <a:r>
              <a:t>标题文本</a:t>
            </a:r>
          </a:p>
        </p:txBody>
      </p:sp>
      <p:sp>
        <p:nvSpPr>
          <p:cNvPr id="101" name="正文级别 1…"/>
          <p:cNvSpPr txBox="1">
            <a:spLocks noGrp="1"/>
          </p:cNvSpPr>
          <p:nvPr>
            <p:ph type="body" idx="13"/>
          </p:nvPr>
        </p:nvSpPr>
        <p:spPr>
          <a:xfrm>
            <a:off x="838200" y="1825625"/>
            <a:ext cx="10515600" cy="4351338"/>
          </a:xfrm>
          <a:prstGeom prst="rect">
            <a:avLst/>
          </a:prstGeom>
        </p:spPr>
        <p:txBody>
          <a:bodyPr/>
          <a:lstStyle/>
          <a:p>
            <a:pPr>
              <a:buClr>
                <a:schemeClr val="accent1"/>
              </a:buClr>
              <a:buChar char="▸"/>
            </a:pPr>
          </a:p>
        </p:txBody>
      </p:sp>
      <p:sp>
        <p:nvSpPr>
          <p:cNvPr id="102" name="幻灯片编号"/>
          <p:cNvSpPr txBox="1">
            <a:spLocks noGrp="1"/>
          </p:cNvSpPr>
          <p:nvPr>
            <p:ph type="sldNum" sz="quarter" idx="2"/>
          </p:nvPr>
        </p:nvSpPr>
        <p:spPr>
          <a:xfrm>
            <a:off x="11089818" y="6404292"/>
            <a:ext cx="263983" cy="269241"/>
          </a:xfrm>
          <a:prstGeom prst="rect">
            <a:avLst/>
          </a:prstGeom>
        </p:spPr>
        <p:txBody>
          <a:bodyPr lIns="45719" tIns="45719" rIns="45719" bIns="45719"/>
          <a:lstStyle>
            <a:lvl1pPr algn="r">
              <a:spcBef>
                <a:spcPts val="0"/>
              </a:spcBef>
              <a:defRPr sz="1200">
                <a:solidFill>
                  <a:srgbClr val="888888"/>
                </a:solidFill>
                <a:latin typeface="+mn-lt"/>
                <a:ea typeface="+mn-ea"/>
                <a:cs typeface="+mn-cs"/>
                <a:sym typeface="Calibri"/>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image" Target="../media/image7.png"/><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95059" y="298109"/>
            <a:ext cx="11012070" cy="504001"/>
          </a:xfrm>
          <a:prstGeom prst="rect">
            <a:avLst/>
          </a:prstGeom>
          <a:ln w="12700">
            <a:miter lim="400000"/>
          </a:ln>
        </p:spPr>
        <p:txBody>
          <a:bodyPr lIns="0" tIns="0" rIns="0" bIns="0" anchor="ctr">
            <a:normAutofit/>
          </a:bodyPr>
          <a:lstStyle/>
          <a:p>
            <a:r>
              <a:t>标题文本</a:t>
            </a:r>
          </a:p>
        </p:txBody>
      </p:sp>
      <p:pic>
        <p:nvPicPr>
          <p:cNvPr id="3" name="图片 4" descr="图片 4"/>
          <p:cNvPicPr>
            <a:picLocks noChangeAspect="1"/>
          </p:cNvPicPr>
          <p:nvPr/>
        </p:nvPicPr>
        <p:blipFill>
          <a:blip r:embed="rId25"/>
          <a:stretch>
            <a:fillRect/>
          </a:stretch>
        </p:blipFill>
        <p:spPr>
          <a:xfrm>
            <a:off x="10426069" y="6202181"/>
            <a:ext cx="1116001" cy="504001"/>
          </a:xfrm>
          <a:prstGeom prst="rect">
            <a:avLst/>
          </a:prstGeom>
          <a:ln w="12700">
            <a:miter lim="400000"/>
            <a:headEnd/>
            <a:tailEnd/>
          </a:ln>
        </p:spPr>
      </p:pic>
      <p:sp>
        <p:nvSpPr>
          <p:cNvPr id="4" name="Text Box 14"/>
          <p:cNvSpPr txBox="1"/>
          <p:nvPr/>
        </p:nvSpPr>
        <p:spPr>
          <a:xfrm>
            <a:off x="6306134" y="6327292"/>
            <a:ext cx="3972079" cy="209669"/>
          </a:xfrm>
          <a:prstGeom prst="rect">
            <a:avLst/>
          </a:prstGeom>
          <a:ln w="12700">
            <a:miter lim="400000"/>
          </a:ln>
        </p:spPr>
        <p:txBody>
          <a:bodyPr lIns="0" tIns="0" rIns="0" bIns="0" anchor="ctr">
            <a:spAutoFit/>
          </a:bodyPr>
          <a:lstStyle>
            <a:lvl1pPr algn="r">
              <a:spcBef>
                <a:spcPts val="900"/>
              </a:spcBef>
              <a:defRPr sz="1500">
                <a:solidFill>
                  <a:srgbClr val="404040">
                    <a:alpha val="80000"/>
                  </a:srgbClr>
                </a:solidFill>
                <a:latin typeface="Arial" panose="020B0604020202090204"/>
                <a:ea typeface="Arial" panose="020B0604020202090204"/>
                <a:cs typeface="Arial" panose="020B0604020202090204"/>
                <a:sym typeface="Arial" panose="020B0604020202090204"/>
              </a:defRPr>
            </a:lvl1pPr>
          </a:lstStyle>
          <a:p>
            <a:r>
              <a:t>New Oriental Education &amp; Technology Group</a:t>
            </a:r>
          </a:p>
        </p:txBody>
      </p:sp>
      <p:sp>
        <p:nvSpPr>
          <p:cNvPr id="5" name="幻灯片编号"/>
          <p:cNvSpPr txBox="1">
            <a:spLocks noGrp="1"/>
          </p:cNvSpPr>
          <p:nvPr>
            <p:ph type="sldNum" sz="quarter" idx="2"/>
          </p:nvPr>
        </p:nvSpPr>
        <p:spPr>
          <a:xfrm>
            <a:off x="11628564" y="6326182"/>
            <a:ext cx="224596" cy="209669"/>
          </a:xfrm>
          <a:prstGeom prst="rect">
            <a:avLst/>
          </a:prstGeom>
          <a:ln w="12700">
            <a:miter lim="400000"/>
          </a:ln>
        </p:spPr>
        <p:txBody>
          <a:bodyPr wrap="none" lIns="0" tIns="0" rIns="0" bIns="0" anchor="ctr">
            <a:spAutoFit/>
          </a:bodyPr>
          <a:lstStyle>
            <a:lvl1pPr algn="ctr">
              <a:spcBef>
                <a:spcPts val="900"/>
              </a:spcBef>
              <a:defRPr sz="1500">
                <a:solidFill>
                  <a:srgbClr val="404040">
                    <a:alpha val="80000"/>
                  </a:srgbClr>
                </a:solidFill>
                <a:latin typeface="Arial" panose="020B0604020202090204"/>
                <a:ea typeface="Arial" panose="020B0604020202090204"/>
                <a:cs typeface="Arial" panose="020B0604020202090204"/>
                <a:sym typeface="Arial" panose="020B0604020202090204"/>
              </a:defRPr>
            </a:lvl1pPr>
          </a:lstStyle>
          <a:p>
            <a:fld id="{86CB4B4D-7CA3-9044-876B-883B54F8677D}" type="slidenum">
              <a:rPr/>
            </a:fld>
            <a:endParaRPr/>
          </a:p>
        </p:txBody>
      </p:sp>
      <p:sp>
        <p:nvSpPr>
          <p:cNvPr id="6" name="矩形 6"/>
          <p:cNvSpPr/>
          <p:nvPr/>
        </p:nvSpPr>
        <p:spPr>
          <a:xfrm>
            <a:off x="-1520" y="265677"/>
            <a:ext cx="804254" cy="504002"/>
          </a:xfrm>
          <a:custGeom>
            <a:avLst/>
            <a:gdLst/>
            <a:ahLst/>
            <a:cxnLst>
              <a:cxn ang="0">
                <a:pos x="wd2" y="hd2"/>
              </a:cxn>
              <a:cxn ang="5400000">
                <a:pos x="wd2" y="hd2"/>
              </a:cxn>
              <a:cxn ang="10800000">
                <a:pos x="wd2" y="hd2"/>
              </a:cxn>
              <a:cxn ang="16200000">
                <a:pos x="wd2" y="hd2"/>
              </a:cxn>
            </a:cxnLst>
            <a:rect l="0" t="0" r="r" b="b"/>
            <a:pathLst>
              <a:path w="21568" h="21600" extrusionOk="0">
                <a:moveTo>
                  <a:pt x="13" y="0"/>
                </a:moveTo>
                <a:lnTo>
                  <a:pt x="21568" y="0"/>
                </a:lnTo>
                <a:lnTo>
                  <a:pt x="15105" y="21600"/>
                </a:lnTo>
                <a:lnTo>
                  <a:pt x="13" y="21600"/>
                </a:lnTo>
                <a:cubicBezTo>
                  <a:pt x="59" y="14327"/>
                  <a:pt x="-32" y="7273"/>
                  <a:pt x="13" y="0"/>
                </a:cubicBezTo>
                <a:close/>
              </a:path>
            </a:pathLst>
          </a:custGeom>
          <a:solidFill>
            <a:srgbClr val="28BFB0"/>
          </a:solidFill>
          <a:ln w="12700">
            <a:miter lim="400000"/>
          </a:ln>
        </p:spPr>
        <p:txBody>
          <a:bodyPr lIns="45719" rIns="45719" anchor="ctr"/>
          <a:lstStyle/>
          <a:p>
            <a:pPr algn="ctr">
              <a:lnSpc>
                <a:spcPct val="130000"/>
              </a:lnSpc>
              <a:defRPr sz="1400">
                <a:solidFill>
                  <a:srgbClr val="FFFFFF"/>
                </a:solidFill>
                <a:latin typeface="微软雅黑"/>
                <a:ea typeface="微软雅黑"/>
                <a:cs typeface="微软雅黑"/>
                <a:sym typeface="微软雅黑"/>
              </a:defRPr>
            </a:pPr>
            <a:endParaRPr sz="1800"/>
          </a:p>
        </p:txBody>
      </p:sp>
      <p:pic>
        <p:nvPicPr>
          <p:cNvPr id="7" name="图片 8" descr="图片 8"/>
          <p:cNvPicPr>
            <a:picLocks noChangeAspect="1"/>
          </p:cNvPicPr>
          <p:nvPr/>
        </p:nvPicPr>
        <p:blipFill>
          <a:blip r:embed="rId25"/>
          <a:stretch>
            <a:fillRect/>
          </a:stretch>
        </p:blipFill>
        <p:spPr>
          <a:xfrm>
            <a:off x="10426069" y="6202181"/>
            <a:ext cx="1116001" cy="504001"/>
          </a:xfrm>
          <a:prstGeom prst="rect">
            <a:avLst/>
          </a:prstGeom>
          <a:ln w="12700">
            <a:miter lim="400000"/>
            <a:headEnd/>
            <a:tailEnd/>
          </a:ln>
        </p:spPr>
      </p:pic>
      <p:sp>
        <p:nvSpPr>
          <p:cNvPr id="8" name="Text Box 14"/>
          <p:cNvSpPr txBox="1"/>
          <p:nvPr/>
        </p:nvSpPr>
        <p:spPr>
          <a:xfrm>
            <a:off x="6306134" y="6327292"/>
            <a:ext cx="3972079" cy="209669"/>
          </a:xfrm>
          <a:prstGeom prst="rect">
            <a:avLst/>
          </a:prstGeom>
          <a:ln w="12700">
            <a:miter lim="400000"/>
          </a:ln>
        </p:spPr>
        <p:txBody>
          <a:bodyPr lIns="0" tIns="0" rIns="0" bIns="0" anchor="ctr">
            <a:spAutoFit/>
          </a:bodyPr>
          <a:lstStyle>
            <a:lvl1pPr algn="r">
              <a:spcBef>
                <a:spcPts val="900"/>
              </a:spcBef>
              <a:defRPr sz="1500">
                <a:solidFill>
                  <a:srgbClr val="404040">
                    <a:alpha val="80000"/>
                  </a:srgbClr>
                </a:solidFill>
                <a:latin typeface="Arial" panose="020B0604020202090204"/>
                <a:ea typeface="Arial" panose="020B0604020202090204"/>
                <a:cs typeface="Arial" panose="020B0604020202090204"/>
                <a:sym typeface="Arial" panose="020B0604020202090204"/>
              </a:defRPr>
            </a:lvl1pPr>
          </a:lstStyle>
          <a:p>
            <a:r>
              <a:t>New Oriental Education &amp; Technology Group</a:t>
            </a:r>
          </a:p>
        </p:txBody>
      </p:sp>
      <p:sp>
        <p:nvSpPr>
          <p:cNvPr id="9" name="矩形 6"/>
          <p:cNvSpPr/>
          <p:nvPr/>
        </p:nvSpPr>
        <p:spPr>
          <a:xfrm>
            <a:off x="-1520" y="265677"/>
            <a:ext cx="804254" cy="504002"/>
          </a:xfrm>
          <a:custGeom>
            <a:avLst/>
            <a:gdLst/>
            <a:ahLst/>
            <a:cxnLst>
              <a:cxn ang="0">
                <a:pos x="wd2" y="hd2"/>
              </a:cxn>
              <a:cxn ang="5400000">
                <a:pos x="wd2" y="hd2"/>
              </a:cxn>
              <a:cxn ang="10800000">
                <a:pos x="wd2" y="hd2"/>
              </a:cxn>
              <a:cxn ang="16200000">
                <a:pos x="wd2" y="hd2"/>
              </a:cxn>
            </a:cxnLst>
            <a:rect l="0" t="0" r="r" b="b"/>
            <a:pathLst>
              <a:path w="21568" h="21600" extrusionOk="0">
                <a:moveTo>
                  <a:pt x="13" y="0"/>
                </a:moveTo>
                <a:lnTo>
                  <a:pt x="21568" y="0"/>
                </a:lnTo>
                <a:lnTo>
                  <a:pt x="15105" y="21600"/>
                </a:lnTo>
                <a:lnTo>
                  <a:pt x="13" y="21600"/>
                </a:lnTo>
                <a:cubicBezTo>
                  <a:pt x="59" y="14327"/>
                  <a:pt x="-32" y="7273"/>
                  <a:pt x="13" y="0"/>
                </a:cubicBezTo>
                <a:close/>
              </a:path>
            </a:pathLst>
          </a:custGeom>
          <a:solidFill>
            <a:srgbClr val="28BFB0"/>
          </a:solidFill>
          <a:ln w="12700">
            <a:miter lim="400000"/>
          </a:ln>
        </p:spPr>
        <p:txBody>
          <a:bodyPr lIns="45719" rIns="45719" anchor="ctr"/>
          <a:lstStyle/>
          <a:p>
            <a:pPr algn="ctr">
              <a:lnSpc>
                <a:spcPct val="130000"/>
              </a:lnSpc>
              <a:defRPr sz="1400">
                <a:solidFill>
                  <a:srgbClr val="FFFFFF"/>
                </a:solidFill>
                <a:latin typeface="微软雅黑"/>
                <a:ea typeface="微软雅黑"/>
                <a:cs typeface="微软雅黑"/>
                <a:sym typeface="微软雅黑"/>
              </a:defRPr>
            </a:pPr>
            <a:endParaRPr sz="1800"/>
          </a:p>
        </p:txBody>
      </p:sp>
      <p:sp>
        <p:nvSpPr>
          <p:cNvPr id="10" name="正文级别 1…"/>
          <p:cNvSpPr txBox="1">
            <a:spLocks noGrp="1"/>
          </p:cNvSpPr>
          <p:nvPr>
            <p:ph type="body" idx="1"/>
          </p:nvPr>
        </p:nvSpPr>
        <p:spPr>
          <a:xfrm>
            <a:off x="609600" y="1600200"/>
            <a:ext cx="10972800" cy="5257800"/>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1pPr>
      <a:lvl2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2pPr>
      <a:lvl3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3pPr>
      <a:lvl4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4pPr>
      <a:lvl5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5pPr>
      <a:lvl6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6pPr>
      <a:lvl7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7pPr>
      <a:lvl8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8pPr>
      <a:lvl9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n-lt"/>
          <a:ea typeface="+mn-ea"/>
          <a:cs typeface="+mn-cs"/>
          <a:sym typeface="Calibri"/>
        </a:defRPr>
      </a:lvl2pPr>
      <a:lvl3pPr marL="1234440" marR="0" indent="-32004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ctr" defTabSz="914400" rtl="0" latinLnBrk="0">
        <a:lnSpc>
          <a:spcPct val="100000"/>
        </a:lnSpc>
        <a:spcBef>
          <a:spcPts val="900"/>
        </a:spcBef>
        <a:spcAft>
          <a:spcPts val="0"/>
        </a:spcAft>
        <a:buClrTx/>
        <a:buSzTx/>
        <a:buFontTx/>
        <a:buNone/>
        <a:defRPr sz="1500" b="0" i="0" u="none" strike="noStrike" cap="none" spc="0" baseline="0">
          <a:ln>
            <a:noFill/>
          </a:ln>
          <a:solidFill>
            <a:schemeClr val="tx1"/>
          </a:solidFill>
          <a:uFillTx/>
          <a:latin typeface="+mn-lt"/>
          <a:ea typeface="+mn-ea"/>
          <a:cs typeface="+mn-cs"/>
          <a:sym typeface="Arial" panose="020B0604020202090204"/>
        </a:defRPr>
      </a:lvl1pPr>
      <a:lvl2pPr marL="0" marR="0" indent="457200" algn="ctr" defTabSz="914400" rtl="0" latinLnBrk="0">
        <a:lnSpc>
          <a:spcPct val="100000"/>
        </a:lnSpc>
        <a:spcBef>
          <a:spcPts val="900"/>
        </a:spcBef>
        <a:spcAft>
          <a:spcPts val="0"/>
        </a:spcAft>
        <a:buClrTx/>
        <a:buSzTx/>
        <a:buFontTx/>
        <a:buNone/>
        <a:defRPr sz="1500" b="0" i="0" u="none" strike="noStrike" cap="none" spc="0" baseline="0">
          <a:ln>
            <a:noFill/>
          </a:ln>
          <a:solidFill>
            <a:schemeClr val="tx1"/>
          </a:solidFill>
          <a:uFillTx/>
          <a:latin typeface="+mn-lt"/>
          <a:ea typeface="+mn-ea"/>
          <a:cs typeface="+mn-cs"/>
          <a:sym typeface="Arial" panose="020B0604020202090204"/>
        </a:defRPr>
      </a:lvl2pPr>
      <a:lvl3pPr marL="0" marR="0" indent="914400" algn="ctr" defTabSz="914400" rtl="0" latinLnBrk="0">
        <a:lnSpc>
          <a:spcPct val="100000"/>
        </a:lnSpc>
        <a:spcBef>
          <a:spcPts val="900"/>
        </a:spcBef>
        <a:spcAft>
          <a:spcPts val="0"/>
        </a:spcAft>
        <a:buClrTx/>
        <a:buSzTx/>
        <a:buFontTx/>
        <a:buNone/>
        <a:defRPr sz="1500" b="0" i="0" u="none" strike="noStrike" cap="none" spc="0" baseline="0">
          <a:ln>
            <a:noFill/>
          </a:ln>
          <a:solidFill>
            <a:schemeClr val="tx1"/>
          </a:solidFill>
          <a:uFillTx/>
          <a:latin typeface="+mn-lt"/>
          <a:ea typeface="+mn-ea"/>
          <a:cs typeface="+mn-cs"/>
          <a:sym typeface="Arial" panose="020B0604020202090204"/>
        </a:defRPr>
      </a:lvl3pPr>
      <a:lvl4pPr marL="0" marR="0" indent="1371600" algn="ctr" defTabSz="914400" rtl="0" latinLnBrk="0">
        <a:lnSpc>
          <a:spcPct val="100000"/>
        </a:lnSpc>
        <a:spcBef>
          <a:spcPts val="900"/>
        </a:spcBef>
        <a:spcAft>
          <a:spcPts val="0"/>
        </a:spcAft>
        <a:buClrTx/>
        <a:buSzTx/>
        <a:buFontTx/>
        <a:buNone/>
        <a:defRPr sz="1500" b="0" i="0" u="none" strike="noStrike" cap="none" spc="0" baseline="0">
          <a:ln>
            <a:noFill/>
          </a:ln>
          <a:solidFill>
            <a:schemeClr val="tx1"/>
          </a:solidFill>
          <a:uFillTx/>
          <a:latin typeface="+mn-lt"/>
          <a:ea typeface="+mn-ea"/>
          <a:cs typeface="+mn-cs"/>
          <a:sym typeface="Arial" panose="020B0604020202090204"/>
        </a:defRPr>
      </a:lvl4pPr>
      <a:lvl5pPr marL="0" marR="0" indent="1828800" algn="ctr" defTabSz="914400" rtl="0" latinLnBrk="0">
        <a:lnSpc>
          <a:spcPct val="100000"/>
        </a:lnSpc>
        <a:spcBef>
          <a:spcPts val="900"/>
        </a:spcBef>
        <a:spcAft>
          <a:spcPts val="0"/>
        </a:spcAft>
        <a:buClrTx/>
        <a:buSzTx/>
        <a:buFontTx/>
        <a:buNone/>
        <a:defRPr sz="1500" b="0" i="0" u="none" strike="noStrike" cap="none" spc="0" baseline="0">
          <a:ln>
            <a:noFill/>
          </a:ln>
          <a:solidFill>
            <a:schemeClr val="tx1"/>
          </a:solidFill>
          <a:uFillTx/>
          <a:latin typeface="+mn-lt"/>
          <a:ea typeface="+mn-ea"/>
          <a:cs typeface="+mn-cs"/>
          <a:sym typeface="Arial" panose="020B0604020202090204"/>
        </a:defRPr>
      </a:lvl5pPr>
      <a:lvl6pPr marL="0" marR="0" indent="2286000" algn="ctr" defTabSz="914400" rtl="0" latinLnBrk="0">
        <a:lnSpc>
          <a:spcPct val="100000"/>
        </a:lnSpc>
        <a:spcBef>
          <a:spcPts val="900"/>
        </a:spcBef>
        <a:spcAft>
          <a:spcPts val="0"/>
        </a:spcAft>
        <a:buClrTx/>
        <a:buSzTx/>
        <a:buFontTx/>
        <a:buNone/>
        <a:defRPr sz="1500" b="0" i="0" u="none" strike="noStrike" cap="none" spc="0" baseline="0">
          <a:ln>
            <a:noFill/>
          </a:ln>
          <a:solidFill>
            <a:schemeClr val="tx1"/>
          </a:solidFill>
          <a:uFillTx/>
          <a:latin typeface="+mn-lt"/>
          <a:ea typeface="+mn-ea"/>
          <a:cs typeface="+mn-cs"/>
          <a:sym typeface="Arial" panose="020B0604020202090204"/>
        </a:defRPr>
      </a:lvl6pPr>
      <a:lvl7pPr marL="0" marR="0" indent="2743200" algn="ctr" defTabSz="914400" rtl="0" latinLnBrk="0">
        <a:lnSpc>
          <a:spcPct val="100000"/>
        </a:lnSpc>
        <a:spcBef>
          <a:spcPts val="900"/>
        </a:spcBef>
        <a:spcAft>
          <a:spcPts val="0"/>
        </a:spcAft>
        <a:buClrTx/>
        <a:buSzTx/>
        <a:buFontTx/>
        <a:buNone/>
        <a:defRPr sz="1500" b="0" i="0" u="none" strike="noStrike" cap="none" spc="0" baseline="0">
          <a:ln>
            <a:noFill/>
          </a:ln>
          <a:solidFill>
            <a:schemeClr val="tx1"/>
          </a:solidFill>
          <a:uFillTx/>
          <a:latin typeface="+mn-lt"/>
          <a:ea typeface="+mn-ea"/>
          <a:cs typeface="+mn-cs"/>
          <a:sym typeface="Arial" panose="020B0604020202090204"/>
        </a:defRPr>
      </a:lvl7pPr>
      <a:lvl8pPr marL="0" marR="0" indent="3200400" algn="ctr" defTabSz="914400" rtl="0" latinLnBrk="0">
        <a:lnSpc>
          <a:spcPct val="100000"/>
        </a:lnSpc>
        <a:spcBef>
          <a:spcPts val="900"/>
        </a:spcBef>
        <a:spcAft>
          <a:spcPts val="0"/>
        </a:spcAft>
        <a:buClrTx/>
        <a:buSzTx/>
        <a:buFontTx/>
        <a:buNone/>
        <a:defRPr sz="1500" b="0" i="0" u="none" strike="noStrike" cap="none" spc="0" baseline="0">
          <a:ln>
            <a:noFill/>
          </a:ln>
          <a:solidFill>
            <a:schemeClr val="tx1"/>
          </a:solidFill>
          <a:uFillTx/>
          <a:latin typeface="+mn-lt"/>
          <a:ea typeface="+mn-ea"/>
          <a:cs typeface="+mn-cs"/>
          <a:sym typeface="Arial" panose="020B0604020202090204"/>
        </a:defRPr>
      </a:lvl8pPr>
      <a:lvl9pPr marL="0" marR="0" indent="3657600" algn="ctr" defTabSz="914400" rtl="0" latinLnBrk="0">
        <a:lnSpc>
          <a:spcPct val="100000"/>
        </a:lnSpc>
        <a:spcBef>
          <a:spcPts val="900"/>
        </a:spcBef>
        <a:spcAft>
          <a:spcPts val="0"/>
        </a:spcAft>
        <a:buClrTx/>
        <a:buSzTx/>
        <a:buFontTx/>
        <a:buNone/>
        <a:defRPr sz="1500" b="0" i="0" u="none" strike="noStrike" cap="none" spc="0" baseline="0">
          <a:ln>
            <a:noFill/>
          </a:ln>
          <a:solidFill>
            <a:schemeClr val="tx1"/>
          </a:solidFill>
          <a:uFillTx/>
          <a:latin typeface="+mn-lt"/>
          <a:ea typeface="+mn-ea"/>
          <a:cs typeface="+mn-cs"/>
          <a:sym typeface="Arial" panose="020B060402020209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20.jpe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9.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直线连接符 3"/>
          <p:cNvSpPr/>
          <p:nvPr/>
        </p:nvSpPr>
        <p:spPr>
          <a:xfrm>
            <a:off x="2502720" y="3420288"/>
            <a:ext cx="6912000" cy="1"/>
          </a:xfrm>
          <a:prstGeom prst="line">
            <a:avLst/>
          </a:prstGeom>
          <a:ln w="47625">
            <a:solidFill>
              <a:srgbClr val="F2F2F2"/>
            </a:solidFill>
            <a:miter/>
          </a:ln>
        </p:spPr>
        <p:txBody>
          <a:bodyPr lIns="45719" rIns="45719"/>
          <a:lstStyle/>
          <a:p/>
        </p:txBody>
      </p:sp>
      <p:sp>
        <p:nvSpPr>
          <p:cNvPr id="2" name="文本框 1"/>
          <p:cNvSpPr txBox="1"/>
          <p:nvPr/>
        </p:nvSpPr>
        <p:spPr>
          <a:xfrm>
            <a:off x="5222875" y="2667000"/>
            <a:ext cx="3841750" cy="5207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rgbClr val="000000"/>
                </a:solidFill>
                <a:effectLst/>
                <a:uFillTx/>
                <a:latin typeface="+mn-lt"/>
                <a:ea typeface="+mn-ea"/>
                <a:cs typeface="+mn-cs"/>
                <a:sym typeface="Calibri"/>
              </a:rPr>
              <a:t>Redis</a:t>
            </a:r>
            <a:r>
              <a:rPr kumimoji="0" lang="zh-CN" altLang="en-US" sz="2800" b="0" i="0" u="none" strike="noStrike" cap="none" spc="0" normalizeH="0" baseline="0">
                <a:ln>
                  <a:noFill/>
                </a:ln>
                <a:solidFill>
                  <a:srgbClr val="000000"/>
                </a:solidFill>
                <a:effectLst/>
                <a:uFillTx/>
                <a:latin typeface="+mn-lt"/>
                <a:ea typeface="+mn-ea"/>
                <a:cs typeface="+mn-cs"/>
                <a:sym typeface="Calibri"/>
              </a:rPr>
              <a:t>入门</a:t>
            </a:r>
            <a:endParaRPr kumimoji="0" lang="zh-CN" altLang="en-US" sz="2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5"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配置</a:t>
            </a:r>
            <a:endParaRPr lang="zh-CN" altLang="en-US" dirty="0">
              <a:solidFill>
                <a:schemeClr val="tx1"/>
              </a:solidFill>
            </a:endParaRPr>
          </a:p>
        </p:txBody>
      </p:sp>
      <p:pic>
        <p:nvPicPr>
          <p:cNvPr id="6" name="图片 5"/>
          <p:cNvPicPr>
            <a:picLocks noChangeAspect="1"/>
          </p:cNvPicPr>
          <p:nvPr/>
        </p:nvPicPr>
        <p:blipFill>
          <a:blip r:embed="rId1"/>
          <a:stretch>
            <a:fillRect/>
          </a:stretch>
        </p:blipFill>
        <p:spPr>
          <a:xfrm>
            <a:off x="867410" y="899795"/>
            <a:ext cx="6133465" cy="2703830"/>
          </a:xfrm>
          <a:prstGeom prst="rect">
            <a:avLst/>
          </a:prstGeom>
        </p:spPr>
      </p:pic>
      <p:pic>
        <p:nvPicPr>
          <p:cNvPr id="7" name="图片 6" descr="cluster"/>
          <p:cNvPicPr>
            <a:picLocks noChangeAspect="1"/>
          </p:cNvPicPr>
          <p:nvPr/>
        </p:nvPicPr>
        <p:blipFill>
          <a:blip r:embed="rId2"/>
          <a:stretch>
            <a:fillRect/>
          </a:stretch>
        </p:blipFill>
        <p:spPr>
          <a:xfrm>
            <a:off x="7191375" y="467995"/>
            <a:ext cx="4715510" cy="5429885"/>
          </a:xfrm>
          <a:prstGeom prst="rect">
            <a:avLst/>
          </a:prstGeom>
        </p:spPr>
      </p:pic>
      <p:sp>
        <p:nvSpPr>
          <p:cNvPr id="8" name="文本框 7"/>
          <p:cNvSpPr txBox="1"/>
          <p:nvPr/>
        </p:nvSpPr>
        <p:spPr>
          <a:xfrm>
            <a:off x="867410" y="4027805"/>
            <a:ext cx="585025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链接集群：</a:t>
            </a:r>
            <a:r>
              <a:rPr kumimoji="0" lang="en-US" altLang="zh-CN" sz="1800" b="0" i="0" u="none" strike="noStrike" cap="none" spc="0" normalizeH="0" baseline="0">
                <a:ln>
                  <a:noFill/>
                </a:ln>
                <a:solidFill>
                  <a:srgbClr val="000000"/>
                </a:solidFill>
                <a:effectLst/>
                <a:uFillTx/>
                <a:latin typeface="+mn-lt"/>
                <a:ea typeface="+mn-ea"/>
                <a:cs typeface="+mn-cs"/>
                <a:sym typeface="Calibri"/>
              </a:rPr>
              <a:t>./redis-cli -c -p 6380</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sp>
        <p:nvSpPr>
          <p:cNvPr id="10" name="文本框 9"/>
          <p:cNvSpPr txBox="1"/>
          <p:nvPr/>
        </p:nvSpPr>
        <p:spPr>
          <a:xfrm>
            <a:off x="938530" y="4696460"/>
            <a:ext cx="432308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SECURITY</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sp>
        <p:nvSpPr>
          <p:cNvPr id="11" name="文本框 10"/>
          <p:cNvSpPr txBox="1"/>
          <p:nvPr/>
        </p:nvSpPr>
        <p:spPr>
          <a:xfrm>
            <a:off x="1511300" y="5419090"/>
            <a:ext cx="46367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设置密码、命令重命名</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9"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数据结构</a:t>
            </a:r>
            <a:endParaRPr lang="zh-CN" altLang="en-US" dirty="0">
              <a:solidFill>
                <a:schemeClr val="tx1"/>
              </a:solidFill>
            </a:endParaRPr>
          </a:p>
        </p:txBody>
      </p:sp>
      <p:sp>
        <p:nvSpPr>
          <p:cNvPr id="3" name="文本框 2"/>
          <p:cNvSpPr txBox="1"/>
          <p:nvPr/>
        </p:nvSpPr>
        <p:spPr>
          <a:xfrm>
            <a:off x="1327150" y="1191260"/>
            <a:ext cx="71335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Redis</a:t>
            </a:r>
            <a:r>
              <a:rPr kumimoji="0" lang="zh-CN" altLang="en-US" sz="1800" b="0" i="0" u="none" strike="noStrike" cap="none" spc="0" normalizeH="0" baseline="0">
                <a:ln>
                  <a:noFill/>
                </a:ln>
                <a:solidFill>
                  <a:srgbClr val="000000"/>
                </a:solidFill>
                <a:effectLst/>
                <a:uFillTx/>
                <a:latin typeface="+mn-lt"/>
                <a:ea typeface="+mn-ea"/>
                <a:cs typeface="+mn-cs"/>
                <a:sym typeface="Calibri"/>
              </a:rPr>
              <a:t>支持的数据结构：</a:t>
            </a:r>
            <a:r>
              <a:rPr kumimoji="0" lang="en-US" altLang="zh-CN" sz="1800" b="0" i="0" u="none" strike="noStrike" cap="none" spc="0" normalizeH="0" baseline="0">
                <a:ln>
                  <a:noFill/>
                </a:ln>
                <a:solidFill>
                  <a:srgbClr val="000000"/>
                </a:solidFill>
                <a:effectLst/>
                <a:uFillTx/>
                <a:latin typeface="+mn-lt"/>
                <a:ea typeface="+mn-ea"/>
                <a:cs typeface="+mn-cs"/>
                <a:sym typeface="Calibri"/>
              </a:rPr>
              <a:t>String</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Hash</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List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Set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Sorted Set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等</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p:txBody>
      </p:sp>
      <p:sp>
        <p:nvSpPr>
          <p:cNvPr id="5" name="文本框 4"/>
          <p:cNvSpPr txBox="1"/>
          <p:nvPr/>
        </p:nvSpPr>
        <p:spPr>
          <a:xfrm>
            <a:off x="1378585" y="1968500"/>
            <a:ext cx="483679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STRING</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sp>
        <p:nvSpPr>
          <p:cNvPr id="6" name="文本框 5"/>
          <p:cNvSpPr txBox="1"/>
          <p:nvPr/>
        </p:nvSpPr>
        <p:spPr>
          <a:xfrm>
            <a:off x="2138680" y="2335530"/>
            <a:ext cx="37141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set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get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mset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mget</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p:txBody>
      </p:sp>
      <p:sp>
        <p:nvSpPr>
          <p:cNvPr id="7" name="文本框 6"/>
          <p:cNvSpPr txBox="1"/>
          <p:nvPr/>
        </p:nvSpPr>
        <p:spPr>
          <a:xfrm>
            <a:off x="1378585" y="2702560"/>
            <a:ext cx="385191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分布式锁</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文本框 7"/>
          <p:cNvSpPr txBox="1"/>
          <p:nvPr/>
        </p:nvSpPr>
        <p:spPr>
          <a:xfrm>
            <a:off x="1732915" y="3069590"/>
            <a:ext cx="930910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setnx key value，当key不存在时，将 key 的值设为 value ，返回1。若给定的 key 已经存在，则setnx不做任何动作，返回0。</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当setnx返回1时，表示获取锁，做完操作以后del key，表示释放锁，如果setnx返回0表示获取锁失败，整体思路大概就是这样，细节还是比较多的，有兴趣可以去了解一下</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文本框 9"/>
          <p:cNvSpPr txBox="1"/>
          <p:nvPr/>
        </p:nvSpPr>
        <p:spPr>
          <a:xfrm>
            <a:off x="1378585" y="4399280"/>
            <a:ext cx="291973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计数器、自增</a:t>
            </a:r>
            <a:r>
              <a:rPr kumimoji="0" lang="en-US" altLang="zh-CN" sz="1800" b="0" i="0" u="none" strike="noStrike" cap="none" spc="0" normalizeH="0" baseline="0">
                <a:ln>
                  <a:noFill/>
                </a:ln>
                <a:solidFill>
                  <a:srgbClr val="000000"/>
                </a:solidFill>
                <a:effectLst/>
                <a:uFillTx/>
                <a:latin typeface="+mn-lt"/>
                <a:ea typeface="+mn-ea"/>
                <a:cs typeface="+mn-cs"/>
                <a:sym typeface="Calibri"/>
              </a:rPr>
              <a:t>ID</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pic>
        <p:nvPicPr>
          <p:cNvPr id="12" name="图片 11"/>
          <p:cNvPicPr>
            <a:picLocks noChangeAspect="1"/>
          </p:cNvPicPr>
          <p:nvPr/>
        </p:nvPicPr>
        <p:blipFill>
          <a:blip r:embed="rId1"/>
          <a:stretch>
            <a:fillRect/>
          </a:stretch>
        </p:blipFill>
        <p:spPr>
          <a:xfrm>
            <a:off x="6215380" y="4667250"/>
            <a:ext cx="3483610" cy="1654810"/>
          </a:xfrm>
          <a:prstGeom prst="rect">
            <a:avLst/>
          </a:prstGeom>
        </p:spPr>
      </p:pic>
      <p:pic>
        <p:nvPicPr>
          <p:cNvPr id="13" name="图片 12"/>
          <p:cNvPicPr>
            <a:picLocks noChangeAspect="1"/>
          </p:cNvPicPr>
          <p:nvPr/>
        </p:nvPicPr>
        <p:blipFill>
          <a:blip r:embed="rId2"/>
          <a:stretch>
            <a:fillRect/>
          </a:stretch>
        </p:blipFill>
        <p:spPr>
          <a:xfrm>
            <a:off x="1378585" y="4910455"/>
            <a:ext cx="3060700" cy="116840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数据结构</a:t>
            </a:r>
            <a:endParaRPr lang="zh-CN" altLang="en-US"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pic>
        <p:nvPicPr>
          <p:cNvPr id="3" name="图片 2"/>
          <p:cNvPicPr>
            <a:picLocks noChangeAspect="1"/>
          </p:cNvPicPr>
          <p:nvPr/>
        </p:nvPicPr>
        <p:blipFill>
          <a:blip r:embed="rId1"/>
          <a:stretch>
            <a:fillRect/>
          </a:stretch>
        </p:blipFill>
        <p:spPr>
          <a:xfrm>
            <a:off x="334645" y="802005"/>
            <a:ext cx="11074400" cy="2260600"/>
          </a:xfrm>
          <a:prstGeom prst="rect">
            <a:avLst/>
          </a:prstGeom>
        </p:spPr>
      </p:pic>
      <p:sp>
        <p:nvSpPr>
          <p:cNvPr id="4" name="文本框 3"/>
          <p:cNvSpPr txBox="1"/>
          <p:nvPr/>
        </p:nvSpPr>
        <p:spPr>
          <a:xfrm>
            <a:off x="1223645" y="3062605"/>
            <a:ext cx="304038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BITMAP </a:t>
            </a:r>
            <a:r>
              <a:rPr kumimoji="0" lang="zh-CN" altLang="en-US" sz="1800" b="0" i="0" u="none" strike="noStrike" cap="none" spc="0" normalizeH="0" baseline="0">
                <a:ln>
                  <a:noFill/>
                </a:ln>
                <a:solidFill>
                  <a:srgbClr val="000000"/>
                </a:solidFill>
                <a:effectLst/>
                <a:uFillTx/>
                <a:latin typeface="+mn-lt"/>
                <a:ea typeface="+mn-ea"/>
                <a:cs typeface="+mn-cs"/>
                <a:sym typeface="Calibri"/>
              </a:rPr>
              <a:t>位图</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5" name="图片 4"/>
          <p:cNvPicPr>
            <a:picLocks noChangeAspect="1"/>
          </p:cNvPicPr>
          <p:nvPr/>
        </p:nvPicPr>
        <p:blipFill>
          <a:blip r:embed="rId2"/>
          <a:stretch>
            <a:fillRect/>
          </a:stretch>
        </p:blipFill>
        <p:spPr>
          <a:xfrm>
            <a:off x="1512570" y="3567430"/>
            <a:ext cx="4813300" cy="2209800"/>
          </a:xfrm>
          <a:prstGeom prst="rect">
            <a:avLst/>
          </a:prstGeom>
        </p:spPr>
      </p:pic>
      <p:sp>
        <p:nvSpPr>
          <p:cNvPr id="6" name="文本框 5"/>
          <p:cNvSpPr txBox="1"/>
          <p:nvPr/>
        </p:nvSpPr>
        <p:spPr>
          <a:xfrm>
            <a:off x="6837680" y="4836160"/>
            <a:ext cx="512254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统计出某一天有多少用户参加了考试</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文本框 6"/>
          <p:cNvSpPr txBox="1"/>
          <p:nvPr/>
        </p:nvSpPr>
        <p:spPr>
          <a:xfrm>
            <a:off x="6837680" y="5410200"/>
            <a:ext cx="506920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setbit test:yyyy-mm-dd user_id 1 </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pic>
        <p:nvPicPr>
          <p:cNvPr id="8" name="图片 7"/>
          <p:cNvPicPr>
            <a:picLocks noChangeAspect="1"/>
          </p:cNvPicPr>
          <p:nvPr/>
        </p:nvPicPr>
        <p:blipFill>
          <a:blip r:embed="rId3"/>
          <a:stretch>
            <a:fillRect/>
          </a:stretch>
        </p:blipFill>
        <p:spPr>
          <a:xfrm>
            <a:off x="6837680" y="3166745"/>
            <a:ext cx="3390900" cy="1460500"/>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数据结构</a:t>
            </a:r>
            <a:endParaRPr lang="zh-CN" altLang="en-US"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p>
            <a:fld id="{86CB4B4D-7CA3-9044-876B-883B54F8677D}" type="slidenum">
              <a:rPr/>
            </a:fld>
            <a:endParaRPr/>
          </a:p>
        </p:txBody>
      </p:sp>
      <p:sp>
        <p:nvSpPr>
          <p:cNvPr id="2" name="文本框 1"/>
          <p:cNvSpPr txBox="1"/>
          <p:nvPr/>
        </p:nvSpPr>
        <p:spPr>
          <a:xfrm>
            <a:off x="1240790" y="1122045"/>
            <a:ext cx="469836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HASH</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sp>
        <p:nvSpPr>
          <p:cNvPr id="3" name="文本框 2"/>
          <p:cNvSpPr txBox="1"/>
          <p:nvPr/>
        </p:nvSpPr>
        <p:spPr>
          <a:xfrm>
            <a:off x="1914525" y="1605915"/>
            <a:ext cx="661606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HSET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HGET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HMSET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HMGET</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HVALS</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HKEYS</a:t>
            </a:r>
            <a:endParaRPr kumimoji="0" lang="en-US" altLang="zh-CN" sz="1800" b="0" i="0" u="none" strike="noStrike" cap="none" spc="0" normalizeH="0" baseline="0">
              <a:ln>
                <a:noFill/>
              </a:ln>
              <a:solidFill>
                <a:srgbClr val="000000"/>
              </a:solidFill>
              <a:effectLst/>
              <a:uFillTx/>
              <a:latin typeface="+mn-lt"/>
              <a:ea typeface="宋体" charset="0"/>
              <a:cs typeface="+mn-cs"/>
              <a:sym typeface="Calibri"/>
            </a:endParaRPr>
          </a:p>
        </p:txBody>
      </p:sp>
      <p:sp>
        <p:nvSpPr>
          <p:cNvPr id="4" name="文本框 3"/>
          <p:cNvSpPr txBox="1"/>
          <p:nvPr/>
        </p:nvSpPr>
        <p:spPr>
          <a:xfrm>
            <a:off x="1931670" y="2106930"/>
            <a:ext cx="855027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Redis hash 是一个string类型的field和value的映射表，hash特别适合用于存储对象</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5" name="文本框 4"/>
          <p:cNvSpPr txBox="1"/>
          <p:nvPr/>
        </p:nvSpPr>
        <p:spPr>
          <a:xfrm>
            <a:off x="1309370" y="2935605"/>
            <a:ext cx="193484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LIST</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sp>
        <p:nvSpPr>
          <p:cNvPr id="6" name="文本框 5"/>
          <p:cNvSpPr txBox="1"/>
          <p:nvPr/>
        </p:nvSpPr>
        <p:spPr>
          <a:xfrm>
            <a:off x="2000885" y="3436620"/>
            <a:ext cx="711708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LPUSH</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LPOP</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RPUSH</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RPOP</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BLPOP</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BRPOP</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LRANGE</a:t>
            </a:r>
            <a:endParaRPr kumimoji="0" lang="en-US" altLang="zh-CN" sz="1800" b="0" i="0" u="none" strike="noStrike" cap="none" spc="0" normalizeH="0" baseline="0">
              <a:ln>
                <a:noFill/>
              </a:ln>
              <a:solidFill>
                <a:srgbClr val="000000"/>
              </a:solidFill>
              <a:effectLst/>
              <a:uFillTx/>
              <a:latin typeface="+mn-lt"/>
              <a:ea typeface="宋体" charset="0"/>
              <a:cs typeface="+mn-cs"/>
              <a:sym typeface="Calibri"/>
            </a:endParaRPr>
          </a:p>
        </p:txBody>
      </p:sp>
      <p:sp>
        <p:nvSpPr>
          <p:cNvPr id="7" name="文本框 6"/>
          <p:cNvSpPr txBox="1"/>
          <p:nvPr/>
        </p:nvSpPr>
        <p:spPr>
          <a:xfrm>
            <a:off x="2000885" y="4058920"/>
            <a:ext cx="86194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List数据结构是链表结构，这意味这无论数据量多大，头尾操作数据还是很快的</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文本框 7"/>
          <p:cNvSpPr txBox="1"/>
          <p:nvPr/>
        </p:nvSpPr>
        <p:spPr>
          <a:xfrm>
            <a:off x="1793240" y="4697730"/>
            <a:ext cx="319595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消息队列</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文本框 8"/>
          <p:cNvSpPr txBox="1"/>
          <p:nvPr/>
        </p:nvSpPr>
        <p:spPr>
          <a:xfrm>
            <a:off x="2138680" y="5181600"/>
            <a:ext cx="326326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在list里面一边进，一边出即可</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12" name="图片 11"/>
          <p:cNvPicPr>
            <a:picLocks noChangeAspect="1"/>
          </p:cNvPicPr>
          <p:nvPr/>
        </p:nvPicPr>
        <p:blipFill>
          <a:blip r:embed="rId1"/>
          <a:stretch>
            <a:fillRect/>
          </a:stretch>
        </p:blipFill>
        <p:spPr>
          <a:xfrm>
            <a:off x="5560695" y="4403725"/>
            <a:ext cx="4578350" cy="1911985"/>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dirty="0">
                <a:solidFill>
                  <a:schemeClr val="tx1"/>
                </a:solidFill>
              </a:rPr>
              <a:t>数据结构</a:t>
            </a:r>
            <a:endParaRPr lang="zh-CN"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4" name="文本框 3"/>
          <p:cNvSpPr txBox="1"/>
          <p:nvPr/>
        </p:nvSpPr>
        <p:spPr>
          <a:xfrm>
            <a:off x="1586230" y="983615"/>
            <a:ext cx="399034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SET</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sp>
        <p:nvSpPr>
          <p:cNvPr id="5" name="文本框 4"/>
          <p:cNvSpPr txBox="1"/>
          <p:nvPr/>
        </p:nvSpPr>
        <p:spPr>
          <a:xfrm>
            <a:off x="2104390" y="1484630"/>
            <a:ext cx="64782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SADD</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SPOP</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SCARD</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p:txBody>
      </p:sp>
      <p:pic>
        <p:nvPicPr>
          <p:cNvPr id="6" name="图片 5"/>
          <p:cNvPicPr>
            <a:picLocks noChangeAspect="1"/>
          </p:cNvPicPr>
          <p:nvPr/>
        </p:nvPicPr>
        <p:blipFill>
          <a:blip r:embed="rId1"/>
          <a:stretch>
            <a:fillRect/>
          </a:stretch>
        </p:blipFill>
        <p:spPr>
          <a:xfrm>
            <a:off x="1788160" y="3409950"/>
            <a:ext cx="3788410" cy="2173605"/>
          </a:xfrm>
          <a:prstGeom prst="rect">
            <a:avLst/>
          </a:prstGeom>
        </p:spPr>
      </p:pic>
      <p:sp>
        <p:nvSpPr>
          <p:cNvPr id="7" name="文本框 6"/>
          <p:cNvSpPr txBox="1"/>
          <p:nvPr/>
        </p:nvSpPr>
        <p:spPr>
          <a:xfrm>
            <a:off x="2104390" y="2365375"/>
            <a:ext cx="307530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抽奖活动</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文本框 7"/>
          <p:cNvSpPr txBox="1"/>
          <p:nvPr/>
        </p:nvSpPr>
        <p:spPr>
          <a:xfrm>
            <a:off x="7614285" y="2365375"/>
            <a:ext cx="264350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点赞、</a:t>
            </a:r>
            <a:r>
              <a:rPr kumimoji="0" lang="en-US" altLang="zh-CN" sz="1800" b="0" i="0" u="none" strike="noStrike" cap="none" spc="0" normalizeH="0" baseline="0">
                <a:ln>
                  <a:noFill/>
                </a:ln>
                <a:solidFill>
                  <a:srgbClr val="000000"/>
                </a:solidFill>
                <a:effectLst/>
                <a:uFillTx/>
                <a:latin typeface="+mn-lt"/>
                <a:ea typeface="+mn-ea"/>
                <a:cs typeface="+mn-cs"/>
                <a:sym typeface="Calibri"/>
              </a:rPr>
              <a:t>like</a:t>
            </a:r>
            <a:r>
              <a:rPr kumimoji="0" lang="zh-CN" altLang="en-US" sz="1800" b="0" i="0" u="none" strike="noStrike" cap="none" spc="0" normalizeH="0" baseline="0">
                <a:ln>
                  <a:noFill/>
                </a:ln>
                <a:solidFill>
                  <a:srgbClr val="000000"/>
                </a:solidFill>
                <a:effectLst/>
                <a:uFillTx/>
                <a:latin typeface="+mn-lt"/>
                <a:ea typeface="+mn-ea"/>
                <a:cs typeface="+mn-cs"/>
                <a:sym typeface="Calibri"/>
              </a:rPr>
              <a:t>等功能</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9" name="图片 8"/>
          <p:cNvPicPr>
            <a:picLocks noChangeAspect="1"/>
          </p:cNvPicPr>
          <p:nvPr/>
        </p:nvPicPr>
        <p:blipFill>
          <a:blip r:embed="rId2"/>
          <a:stretch>
            <a:fillRect/>
          </a:stretch>
        </p:blipFill>
        <p:spPr>
          <a:xfrm>
            <a:off x="6727825" y="3042285"/>
            <a:ext cx="3685540" cy="2909570"/>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数据结构</a:t>
            </a:r>
            <a:endParaRPr lang="zh-CN" altLang="en-US"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3" name="文本框 2"/>
          <p:cNvSpPr txBox="1"/>
          <p:nvPr/>
        </p:nvSpPr>
        <p:spPr>
          <a:xfrm>
            <a:off x="1413510" y="1104900"/>
            <a:ext cx="217614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共同关注的人</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4" name="图片 3"/>
          <p:cNvPicPr>
            <a:picLocks noChangeAspect="1"/>
          </p:cNvPicPr>
          <p:nvPr/>
        </p:nvPicPr>
        <p:blipFill>
          <a:blip r:embed="rId1"/>
          <a:stretch>
            <a:fillRect/>
          </a:stretch>
        </p:blipFill>
        <p:spPr>
          <a:xfrm>
            <a:off x="1819910" y="1471930"/>
            <a:ext cx="3164205" cy="2395220"/>
          </a:xfrm>
          <a:prstGeom prst="rect">
            <a:avLst/>
          </a:prstGeom>
        </p:spPr>
      </p:pic>
      <p:pic>
        <p:nvPicPr>
          <p:cNvPr id="5" name="图片 4"/>
          <p:cNvPicPr>
            <a:picLocks noChangeAspect="1"/>
          </p:cNvPicPr>
          <p:nvPr/>
        </p:nvPicPr>
        <p:blipFill>
          <a:blip r:embed="rId2"/>
          <a:stretch>
            <a:fillRect/>
          </a:stretch>
        </p:blipFill>
        <p:spPr>
          <a:xfrm>
            <a:off x="5236845" y="1470025"/>
            <a:ext cx="5311775" cy="2399030"/>
          </a:xfrm>
          <a:prstGeom prst="rect">
            <a:avLst/>
          </a:prstGeom>
        </p:spPr>
      </p:pic>
      <p:sp>
        <p:nvSpPr>
          <p:cNvPr id="6" name="文本框 5"/>
          <p:cNvSpPr txBox="1"/>
          <p:nvPr/>
        </p:nvSpPr>
        <p:spPr>
          <a:xfrm>
            <a:off x="1413510" y="4145280"/>
            <a:ext cx="217614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ZSET</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sp>
        <p:nvSpPr>
          <p:cNvPr id="7" name="文本框 6"/>
          <p:cNvSpPr txBox="1"/>
          <p:nvPr/>
        </p:nvSpPr>
        <p:spPr>
          <a:xfrm>
            <a:off x="2000885" y="4646295"/>
            <a:ext cx="611505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ZADD</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ZRANK</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ZRANGE</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ZCARD</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等</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p:txBody>
      </p:sp>
      <p:sp>
        <p:nvSpPr>
          <p:cNvPr id="8" name="文本框 7"/>
          <p:cNvSpPr txBox="1"/>
          <p:nvPr/>
        </p:nvSpPr>
        <p:spPr>
          <a:xfrm>
            <a:off x="2052320" y="5198745"/>
            <a:ext cx="556260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ZADD key score mamber</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文本框 8"/>
          <p:cNvSpPr txBox="1"/>
          <p:nvPr/>
        </p:nvSpPr>
        <p:spPr>
          <a:xfrm>
            <a:off x="2087245" y="5665470"/>
            <a:ext cx="675449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score</a:t>
            </a:r>
            <a:r>
              <a:rPr kumimoji="0" lang="zh-CN" altLang="en-US" sz="1800" b="0" i="0" u="none" strike="noStrike" cap="none" spc="0" normalizeH="0" baseline="0">
                <a:ln>
                  <a:noFill/>
                </a:ln>
                <a:solidFill>
                  <a:srgbClr val="000000"/>
                </a:solidFill>
                <a:effectLst/>
                <a:uFillTx/>
                <a:latin typeface="+mn-lt"/>
                <a:ea typeface="+mn-ea"/>
                <a:cs typeface="+mn-cs"/>
                <a:sym typeface="Calibri"/>
              </a:rPr>
              <a:t>是一个整数或者双精度浮点值，如果</a:t>
            </a:r>
            <a:r>
              <a:rPr kumimoji="0" lang="en-US" altLang="zh-CN" sz="1800" b="0" i="0" u="none" strike="noStrike" cap="none" spc="0" normalizeH="0" baseline="0">
                <a:ln>
                  <a:noFill/>
                </a:ln>
                <a:solidFill>
                  <a:srgbClr val="000000"/>
                </a:solidFill>
                <a:effectLst/>
                <a:uFillTx/>
                <a:latin typeface="+mn-lt"/>
                <a:ea typeface="+mn-ea"/>
                <a:cs typeface="+mn-cs"/>
                <a:sym typeface="Calibri"/>
              </a:rPr>
              <a:t>score</a:t>
            </a:r>
            <a:r>
              <a:rPr kumimoji="0" lang="zh-CN" altLang="en-US" sz="1800" b="0" i="0" u="none" strike="noStrike" cap="none" spc="0" normalizeH="0" baseline="0">
                <a:ln>
                  <a:noFill/>
                </a:ln>
                <a:solidFill>
                  <a:srgbClr val="000000"/>
                </a:solidFill>
                <a:effectLst/>
                <a:uFillTx/>
                <a:latin typeface="+mn-lt"/>
                <a:ea typeface="+mn-ea"/>
                <a:cs typeface="+mn-cs"/>
                <a:sym typeface="Calibri"/>
              </a:rPr>
              <a:t>相同按照字典排序</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数据结构</a:t>
            </a:r>
            <a:endParaRPr lang="zh-CN" altLang="en-US"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2" name="文本框 1"/>
          <p:cNvSpPr txBox="1"/>
          <p:nvPr/>
        </p:nvSpPr>
        <p:spPr>
          <a:xfrm>
            <a:off x="1205865" y="1191260"/>
            <a:ext cx="34378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排行榜</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 name="图片 2"/>
          <p:cNvPicPr>
            <a:picLocks noChangeAspect="1"/>
          </p:cNvPicPr>
          <p:nvPr/>
        </p:nvPicPr>
        <p:blipFill>
          <a:blip r:embed="rId1"/>
          <a:stretch>
            <a:fillRect/>
          </a:stretch>
        </p:blipFill>
        <p:spPr>
          <a:xfrm>
            <a:off x="1205865" y="2196465"/>
            <a:ext cx="6854190" cy="3605530"/>
          </a:xfrm>
          <a:prstGeom prst="rect">
            <a:avLst/>
          </a:prstGeom>
        </p:spPr>
      </p:pic>
      <p:sp>
        <p:nvSpPr>
          <p:cNvPr id="4" name="文本框 3"/>
          <p:cNvSpPr txBox="1"/>
          <p:nvPr/>
        </p:nvSpPr>
        <p:spPr>
          <a:xfrm>
            <a:off x="1741805" y="1675130"/>
            <a:ext cx="336804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ZSET</a:t>
            </a:r>
            <a:r>
              <a:rPr kumimoji="0" lang="zh-CN" altLang="en-US" sz="1800" b="0" i="0" u="none" strike="noStrike" cap="none" spc="0" normalizeH="0" baseline="0">
                <a:ln>
                  <a:noFill/>
                </a:ln>
                <a:solidFill>
                  <a:srgbClr val="000000"/>
                </a:solidFill>
                <a:effectLst/>
                <a:uFillTx/>
                <a:latin typeface="+mn-lt"/>
                <a:ea typeface="+mn-ea"/>
                <a:cs typeface="+mn-cs"/>
                <a:sym typeface="Calibri"/>
              </a:rPr>
              <a:t>天生支持排行榜</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6" name="图片 5"/>
          <p:cNvPicPr>
            <a:picLocks noChangeAspect="1"/>
          </p:cNvPicPr>
          <p:nvPr/>
        </p:nvPicPr>
        <p:blipFill>
          <a:blip r:embed="rId2"/>
          <a:stretch>
            <a:fillRect/>
          </a:stretch>
        </p:blipFill>
        <p:spPr>
          <a:xfrm>
            <a:off x="8060055" y="2317115"/>
            <a:ext cx="4054475" cy="1205230"/>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dirty="0">
                <a:solidFill>
                  <a:schemeClr val="tx1"/>
                </a:solidFill>
              </a:rPr>
              <a:t>持久化</a:t>
            </a:r>
            <a:endParaRPr lang="zh-CN"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3" name="文本框 2"/>
          <p:cNvSpPr txBox="1"/>
          <p:nvPr/>
        </p:nvSpPr>
        <p:spPr>
          <a:xfrm>
            <a:off x="1257935" y="1122045"/>
            <a:ext cx="27635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RDB</a:t>
            </a:r>
            <a:r>
              <a:rPr kumimoji="0" lang="zh-CN" altLang="en-US" sz="1800" b="0" i="0" u="none" strike="noStrike" cap="none" spc="0" normalizeH="0" baseline="0">
                <a:ln>
                  <a:noFill/>
                </a:ln>
                <a:solidFill>
                  <a:srgbClr val="000000"/>
                </a:solidFill>
                <a:effectLst/>
                <a:uFillTx/>
                <a:latin typeface="+mn-lt"/>
                <a:ea typeface="+mn-ea"/>
                <a:cs typeface="+mn-cs"/>
                <a:sym typeface="Calibri"/>
              </a:rPr>
              <a:t>和</a:t>
            </a:r>
            <a:r>
              <a:rPr kumimoji="0" lang="en-US" altLang="zh-CN" sz="1800" b="0" i="0" u="none" strike="noStrike" cap="none" spc="0" normalizeH="0" baseline="0">
                <a:ln>
                  <a:noFill/>
                </a:ln>
                <a:solidFill>
                  <a:srgbClr val="000000"/>
                </a:solidFill>
                <a:effectLst/>
                <a:uFillTx/>
                <a:latin typeface="+mn-lt"/>
                <a:ea typeface="+mn-ea"/>
                <a:cs typeface="+mn-cs"/>
                <a:sym typeface="Calibri"/>
              </a:rPr>
              <a:t>AOF</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sp>
        <p:nvSpPr>
          <p:cNvPr id="6" name="文本框 5"/>
          <p:cNvSpPr txBox="1"/>
          <p:nvPr/>
        </p:nvSpPr>
        <p:spPr>
          <a:xfrm>
            <a:off x="2104390" y="4483100"/>
            <a:ext cx="874014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可以在同一实例中组合AOF和RDB。请注意，在这种情况下，当Redis重新启动时，AOF文件将用于重建原始数据集，因为它保证是最完整的</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文本框 6"/>
          <p:cNvSpPr txBox="1"/>
          <p:nvPr/>
        </p:nvSpPr>
        <p:spPr>
          <a:xfrm>
            <a:off x="2104390" y="1972945"/>
            <a:ext cx="621855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a:sym typeface="Calibri"/>
              </a:rPr>
              <a:t>RDB持久性以指定的时间间隔执行数据集的时间点快照。</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文本框 7"/>
          <p:cNvSpPr txBox="1"/>
          <p:nvPr/>
        </p:nvSpPr>
        <p:spPr>
          <a:xfrm>
            <a:off x="2104390" y="2968625"/>
            <a:ext cx="920750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a:sym typeface="Calibri"/>
              </a:rPr>
              <a:t>AOF持久性记录服务器接收的每个写入操作，将在服务器启动时再次播放，重建原始数据集。使用与Redis协议本身相同的格式以仅追加方式记录命令。当Redis太大时，Redis能够重写日志。</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文本框 8"/>
          <p:cNvSpPr txBox="1"/>
          <p:nvPr/>
        </p:nvSpPr>
        <p:spPr>
          <a:xfrm>
            <a:off x="1758950" y="3113405"/>
            <a:ext cx="15494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Arial" panose="020B0604020202090204" pitchFamily="34" charset="0"/>
                <a:ea typeface="+mn-ea"/>
                <a:cs typeface="+mn-cs"/>
                <a:sym typeface="Calibri"/>
              </a:rPr>
              <a:t>●</a:t>
            </a:r>
            <a:endParaRPr kumimoji="0" lang="zh-CN" altLang="en-US" sz="1800" b="0" i="0" u="none" strike="noStrike" cap="none" spc="0" normalizeH="0" baseline="0">
              <a:ln>
                <a:noFill/>
              </a:ln>
              <a:solidFill>
                <a:srgbClr val="000000"/>
              </a:solidFill>
              <a:effectLst/>
              <a:uFillTx/>
              <a:latin typeface="Arial" panose="020B0604020202090204" pitchFamily="34" charset="0"/>
              <a:ea typeface="+mn-ea"/>
              <a:cs typeface="+mn-cs"/>
              <a:sym typeface="Calibri"/>
            </a:endParaRPr>
          </a:p>
        </p:txBody>
      </p:sp>
      <p:sp>
        <p:nvSpPr>
          <p:cNvPr id="10" name="文本框 9"/>
          <p:cNvSpPr txBox="1"/>
          <p:nvPr/>
        </p:nvSpPr>
        <p:spPr>
          <a:xfrm>
            <a:off x="1758950" y="1972945"/>
            <a:ext cx="22415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Arial" panose="020B0604020202090204" pitchFamily="34" charset="0"/>
                <a:ea typeface="+mn-ea"/>
                <a:cs typeface="+mn-cs"/>
                <a:sym typeface="Calibri"/>
              </a:rPr>
              <a:t>●</a:t>
            </a:r>
            <a:endParaRPr kumimoji="0" lang="zh-CN" altLang="en-US" sz="1800" b="0" i="0" u="none" strike="noStrike" cap="none" spc="0" normalizeH="0" baseline="0">
              <a:ln>
                <a:noFill/>
              </a:ln>
              <a:solidFill>
                <a:srgbClr val="000000"/>
              </a:solidFill>
              <a:effectLst/>
              <a:uFillTx/>
              <a:latin typeface="Arial" panose="020B0604020202090204" pitchFamily="34" charset="0"/>
              <a:ea typeface="+mn-ea"/>
              <a:cs typeface="+mn-cs"/>
              <a:sym typeface="Calibri"/>
            </a:endParaRPr>
          </a:p>
        </p:txBody>
      </p:sp>
      <p:sp>
        <p:nvSpPr>
          <p:cNvPr id="11" name="文本框 10"/>
          <p:cNvSpPr txBox="1"/>
          <p:nvPr/>
        </p:nvSpPr>
        <p:spPr>
          <a:xfrm>
            <a:off x="1758950" y="4621530"/>
            <a:ext cx="15494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Arial" panose="020B0604020202090204" pitchFamily="34" charset="0"/>
                <a:ea typeface="+mn-ea"/>
                <a:cs typeface="+mn-cs"/>
                <a:sym typeface="Calibri"/>
              </a:rPr>
              <a:t>●</a:t>
            </a:r>
            <a:endParaRPr kumimoji="0" lang="zh-CN" altLang="en-US" sz="1800" b="0" i="0" u="none" strike="noStrike" cap="none" spc="0" normalizeH="0" baseline="0">
              <a:ln>
                <a:noFill/>
              </a:ln>
              <a:solidFill>
                <a:srgbClr val="000000"/>
              </a:solidFill>
              <a:effectLst/>
              <a:uFillTx/>
              <a:latin typeface="Arial" panose="020B0604020202090204" pitchFamily="34" charset="0"/>
              <a:ea typeface="+mn-ea"/>
              <a:cs typeface="+mn-cs"/>
              <a:sym typeface="Calibri"/>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持久化</a:t>
            </a:r>
            <a:r>
              <a:rPr lang="zh-CN" altLang="en-US" dirty="0">
                <a:solidFill>
                  <a:srgbClr val="FF0000"/>
                </a:solidFill>
              </a:rPr>
              <a:t>　</a:t>
            </a:r>
            <a:endParaRPr dirty="0">
              <a:solidFill>
                <a:srgbClr val="FF0000"/>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4" name="文本框 3"/>
          <p:cNvSpPr txBox="1"/>
          <p:nvPr/>
        </p:nvSpPr>
        <p:spPr>
          <a:xfrm>
            <a:off x="1395730" y="1018540"/>
            <a:ext cx="188341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RDB</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pic>
        <p:nvPicPr>
          <p:cNvPr id="5" name="图片 4"/>
          <p:cNvPicPr>
            <a:picLocks noChangeAspect="1"/>
          </p:cNvPicPr>
          <p:nvPr/>
        </p:nvPicPr>
        <p:blipFill>
          <a:blip r:embed="rId1"/>
          <a:stretch>
            <a:fillRect/>
          </a:stretch>
        </p:blipFill>
        <p:spPr>
          <a:xfrm>
            <a:off x="-17145" y="1582420"/>
            <a:ext cx="7729220" cy="4425315"/>
          </a:xfrm>
          <a:prstGeom prst="rect">
            <a:avLst/>
          </a:prstGeom>
        </p:spPr>
      </p:pic>
      <p:sp>
        <p:nvSpPr>
          <p:cNvPr id="6" name="文本框 5"/>
          <p:cNvSpPr txBox="1"/>
          <p:nvPr/>
        </p:nvSpPr>
        <p:spPr>
          <a:xfrm>
            <a:off x="4767580" y="4346575"/>
            <a:ext cx="7384415"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Redis forks. We now have a child and a parent process.</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The child starts to write the dataset to a temporary RDB file.</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When the child is done writing the new RDB file, it replaces the old one.</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文本框 6"/>
          <p:cNvSpPr txBox="1"/>
          <p:nvPr/>
        </p:nvSpPr>
        <p:spPr>
          <a:xfrm>
            <a:off x="5544185" y="1421765"/>
            <a:ext cx="440563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自动触发的流程</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持久化</a:t>
            </a:r>
            <a:endParaRPr lang="zh-CN" altLang="en-US"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3" name="文本框 2"/>
          <p:cNvSpPr txBox="1"/>
          <p:nvPr/>
        </p:nvSpPr>
        <p:spPr>
          <a:xfrm>
            <a:off x="998855" y="1054735"/>
            <a:ext cx="207264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RDB</a:t>
            </a:r>
            <a:r>
              <a:rPr kumimoji="0" lang="zh-CN" altLang="en-US" sz="1800" b="0" i="0" u="none" strike="noStrike" cap="none" spc="0" normalizeH="0" baseline="0">
                <a:ln>
                  <a:noFill/>
                </a:ln>
                <a:solidFill>
                  <a:srgbClr val="000000"/>
                </a:solidFill>
                <a:effectLst/>
                <a:uFillTx/>
                <a:latin typeface="+mn-lt"/>
                <a:ea typeface="+mn-ea"/>
                <a:cs typeface="+mn-cs"/>
                <a:sym typeface="Calibri"/>
              </a:rPr>
              <a:t>优点</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4" name="文本框 3"/>
          <p:cNvSpPr txBox="1"/>
          <p:nvPr/>
        </p:nvSpPr>
        <p:spPr>
          <a:xfrm>
            <a:off x="1471930" y="1421765"/>
            <a:ext cx="982980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RDB是Redis数据的一个非常紧凑的单文件时间点表示。RDB文件非常适合备份。例如，您可能希望在最近24小时内每小时归档您的RDB文件，并且每天保存RDB快照30天。这使您可以在发生灾难时轻松恢复不同版本的数据集</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5" name="文本框 4"/>
          <p:cNvSpPr txBox="1"/>
          <p:nvPr/>
        </p:nvSpPr>
        <p:spPr>
          <a:xfrm>
            <a:off x="1471930" y="2342515"/>
            <a:ext cx="777303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RDB非常适合灾难恢复，可以将单个压缩文件传输到远端数据中心</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文本框 5"/>
          <p:cNvSpPr txBox="1"/>
          <p:nvPr/>
        </p:nvSpPr>
        <p:spPr>
          <a:xfrm>
            <a:off x="1471930" y="2709545"/>
            <a:ext cx="957389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RDB最大限度地提高了Redis的性能，因为Redis父进程为了坚持不懈而需要做的唯一工作就是分配一个将完成所有其余工作的孩子。父实例永远不会执行磁盘I / O或类似操作。</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文本框 6"/>
          <p:cNvSpPr txBox="1"/>
          <p:nvPr/>
        </p:nvSpPr>
        <p:spPr>
          <a:xfrm>
            <a:off x="1471930" y="3353435"/>
            <a:ext cx="637476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与AOF相比，RDB允许使用大数据集更快地重启。</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文本框 7"/>
          <p:cNvSpPr txBox="1"/>
          <p:nvPr/>
        </p:nvSpPr>
        <p:spPr>
          <a:xfrm>
            <a:off x="998855" y="3720465"/>
            <a:ext cx="19519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RDB</a:t>
            </a:r>
            <a:r>
              <a:rPr kumimoji="0" lang="zh-CN" altLang="en-US" sz="1800" b="0" i="0" u="none" strike="noStrike" cap="none" spc="0" normalizeH="0" baseline="0">
                <a:ln>
                  <a:noFill/>
                </a:ln>
                <a:solidFill>
                  <a:srgbClr val="000000"/>
                </a:solidFill>
                <a:effectLst/>
                <a:uFillTx/>
                <a:latin typeface="+mn-lt"/>
                <a:ea typeface="+mn-ea"/>
                <a:cs typeface="+mn-cs"/>
                <a:sym typeface="Calibri"/>
              </a:rPr>
              <a:t>缺点</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文本框 8"/>
          <p:cNvSpPr txBox="1"/>
          <p:nvPr/>
        </p:nvSpPr>
        <p:spPr>
          <a:xfrm>
            <a:off x="1471930" y="4087495"/>
            <a:ext cx="10372725"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如果您需要在Redis停止工作时（例如断电后）将数据丢失的可能性降至最低，则RDB并不好。您可以配置生成RDB的不同保存点（例如，在对数据集进行至少五分钟和100次写入之后，但您可以有多个保存点）。但是，您通常每五分钟或更长时间创建一个RDB快照，因此如果Redis因任何原因停止工作而没有正确关闭，您应该准备丢失最新的数据分钟。</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文本框 9"/>
          <p:cNvSpPr txBox="1"/>
          <p:nvPr/>
        </p:nvSpPr>
        <p:spPr>
          <a:xfrm>
            <a:off x="1471930" y="5285105"/>
            <a:ext cx="1019556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RDB经常需要fork（）才能使用子进程持久存储在磁盘上。如果数据集很大，Fork（）可能会非常耗时，如果数据集非常大且CPU性能不佳，可能会导致Redis停止服务客户端几毫秒甚至一秒钟。AOF也需要fork（），但你可以调整你想要重写日志的频率而不需要对耐久性进行任何权衡。</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目录</a:t>
            </a:r>
            <a:endParaRPr lang="zh-CN" altLang="en-US" dirty="0">
              <a:solidFill>
                <a:schemeClr val="tx1"/>
              </a:solidFill>
            </a:endParaRPr>
          </a:p>
        </p:txBody>
      </p:sp>
      <p:sp>
        <p:nvSpPr>
          <p:cNvPr id="289" name="幻灯片编号占位符 2"/>
          <p:cNvSpPr txBox="1">
            <a:spLocks noGrp="1"/>
          </p:cNvSpPr>
          <p:nvPr>
            <p:ph type="sldNum" sz="quarter" idx="2"/>
          </p:nvPr>
        </p:nvSpPr>
        <p:spPr>
          <a:xfrm>
            <a:off x="11179176" y="6401753"/>
            <a:ext cx="174625" cy="274320"/>
          </a:xfrm>
          <a:prstGeom prst="rect">
            <a:avLst/>
          </a:prstGeom>
        </p:spPr>
        <p:txBody>
          <a:bodyPr/>
          <a:lstStyle/>
          <a:p>
            <a:fld id="{86CB4B4D-7CA3-9044-876B-883B54F8677D}" type="slidenum">
              <a:rPr/>
            </a:fld>
            <a:endParaRPr/>
          </a:p>
        </p:txBody>
      </p:sp>
      <p:sp>
        <p:nvSpPr>
          <p:cNvPr id="3" name="文本框 2"/>
          <p:cNvSpPr txBox="1"/>
          <p:nvPr/>
        </p:nvSpPr>
        <p:spPr>
          <a:xfrm>
            <a:off x="3126105" y="1174750"/>
            <a:ext cx="631825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一、安装</a:t>
            </a:r>
            <a:r>
              <a:rPr kumimoji="0" lang="en-US" altLang="zh-CN" sz="1800" b="0" i="0" u="none" strike="noStrike" cap="none" spc="0" normalizeH="0" baseline="0">
                <a:ln>
                  <a:noFill/>
                </a:ln>
                <a:solidFill>
                  <a:srgbClr val="000000"/>
                </a:solidFill>
                <a:effectLst/>
                <a:uFillTx/>
                <a:latin typeface="+mn-lt"/>
                <a:ea typeface="+mn-ea"/>
                <a:cs typeface="+mn-cs"/>
                <a:sym typeface="Calibri"/>
              </a:rPr>
              <a:t>&amp;</a:t>
            </a:r>
            <a:r>
              <a:rPr kumimoji="0" lang="zh-CN" altLang="en-US" sz="1800" b="0" i="0" u="none" strike="noStrike" cap="none" spc="0" normalizeH="0" baseline="0">
                <a:ln>
                  <a:noFill/>
                </a:ln>
                <a:solidFill>
                  <a:srgbClr val="000000"/>
                </a:solidFill>
                <a:effectLst/>
                <a:uFillTx/>
                <a:latin typeface="+mn-lt"/>
                <a:ea typeface="+mn-ea"/>
                <a:cs typeface="+mn-cs"/>
                <a:sym typeface="Calibri"/>
              </a:rPr>
              <a:t>配置</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4" name="文本框 3"/>
          <p:cNvSpPr txBox="1"/>
          <p:nvPr/>
        </p:nvSpPr>
        <p:spPr>
          <a:xfrm>
            <a:off x="3126105" y="1873250"/>
            <a:ext cx="631825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二、数据结构</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5" name="文本框 4"/>
          <p:cNvSpPr txBox="1"/>
          <p:nvPr/>
        </p:nvSpPr>
        <p:spPr>
          <a:xfrm>
            <a:off x="3126105" y="2540000"/>
            <a:ext cx="631825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三、持久化</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文本框 5"/>
          <p:cNvSpPr txBox="1"/>
          <p:nvPr/>
        </p:nvSpPr>
        <p:spPr>
          <a:xfrm>
            <a:off x="3126105" y="3245485"/>
            <a:ext cx="631825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四、集群</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文本框 6"/>
          <p:cNvSpPr txBox="1"/>
          <p:nvPr/>
        </p:nvSpPr>
        <p:spPr>
          <a:xfrm>
            <a:off x="3126105" y="4032250"/>
            <a:ext cx="631825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五、总结</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dirty="0">
                <a:solidFill>
                  <a:schemeClr val="tx1"/>
                </a:solidFill>
              </a:rPr>
              <a:t>持久化</a:t>
            </a:r>
            <a:endParaRPr lang="zh-CN"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2" name="文本框 1"/>
          <p:cNvSpPr txBox="1"/>
          <p:nvPr/>
        </p:nvSpPr>
        <p:spPr>
          <a:xfrm>
            <a:off x="946785" y="1001395"/>
            <a:ext cx="231521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AOF</a:t>
            </a:r>
            <a:r>
              <a:rPr kumimoji="0" lang="zh-CN" altLang="en-US" sz="1800" b="0" i="0" u="none" strike="noStrike" cap="none" spc="0" normalizeH="0" baseline="0">
                <a:ln>
                  <a:noFill/>
                </a:ln>
                <a:solidFill>
                  <a:srgbClr val="000000"/>
                </a:solidFill>
                <a:effectLst/>
                <a:uFillTx/>
                <a:latin typeface="+mn-lt"/>
                <a:ea typeface="+mn-ea"/>
                <a:cs typeface="+mn-cs"/>
                <a:sym typeface="Calibri"/>
              </a:rPr>
              <a:t>优点</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文本框 5"/>
          <p:cNvSpPr txBox="1"/>
          <p:nvPr/>
        </p:nvSpPr>
        <p:spPr>
          <a:xfrm>
            <a:off x="946785" y="3350260"/>
            <a:ext cx="138176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AOF</a:t>
            </a:r>
            <a:r>
              <a:rPr kumimoji="0" lang="zh-CN" altLang="en-US" sz="1800" b="0" i="0" u="none" strike="noStrike" cap="none" spc="0" normalizeH="0" baseline="0">
                <a:ln>
                  <a:noFill/>
                </a:ln>
                <a:solidFill>
                  <a:srgbClr val="000000"/>
                </a:solidFill>
                <a:effectLst/>
                <a:uFillTx/>
                <a:latin typeface="+mn-lt"/>
                <a:ea typeface="+mn-ea"/>
                <a:cs typeface="+mn-cs"/>
                <a:sym typeface="Calibri"/>
              </a:rPr>
              <a:t>缺点</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文本框 6"/>
          <p:cNvSpPr txBox="1"/>
          <p:nvPr/>
        </p:nvSpPr>
        <p:spPr>
          <a:xfrm>
            <a:off x="1344295" y="1346835"/>
            <a:ext cx="645985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 更耐用，得益于它的持久化策略 </a:t>
            </a:r>
            <a:r>
              <a:rPr kumimoji="0" lang="en-US" altLang="zh-CN" sz="1800" b="0" i="0" u="none" strike="noStrike" cap="none" spc="0" normalizeH="0" baseline="0">
                <a:ln>
                  <a:noFill/>
                </a:ln>
                <a:solidFill>
                  <a:srgbClr val="000000"/>
                </a:solidFill>
                <a:effectLst/>
                <a:uFillTx/>
                <a:latin typeface="+mn-lt"/>
                <a:ea typeface="+mn-ea"/>
                <a:cs typeface="+mn-cs"/>
                <a:sym typeface="Calibri"/>
              </a:rPr>
              <a:t>no</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everysec</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always</a:t>
            </a:r>
            <a:endParaRPr kumimoji="0" lang="en-US" altLang="zh-CN" sz="1800" b="0" i="0" u="none" strike="noStrike" cap="none" spc="0" normalizeH="0" baseline="0">
              <a:ln>
                <a:noFill/>
              </a:ln>
              <a:solidFill>
                <a:srgbClr val="000000"/>
              </a:solidFill>
              <a:effectLst/>
              <a:uFillTx/>
              <a:latin typeface="+mn-lt"/>
              <a:ea typeface="宋体" charset="0"/>
              <a:cs typeface="+mn-cs"/>
              <a:sym typeface="Calibri"/>
            </a:endParaRPr>
          </a:p>
        </p:txBody>
      </p:sp>
      <p:sp>
        <p:nvSpPr>
          <p:cNvPr id="8" name="文本框 7"/>
          <p:cNvSpPr txBox="1"/>
          <p:nvPr/>
        </p:nvSpPr>
        <p:spPr>
          <a:xfrm>
            <a:off x="1344295" y="1713865"/>
            <a:ext cx="979360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AOF日志是仅附加日志，因此如果停电，则没有搜索，也没有损坏问题。即使由于某种原因（磁盘已满或其他原因）日志以半写命令结束，redis-check-aof工具也能够轻松修复它。</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文本框 8"/>
          <p:cNvSpPr txBox="1"/>
          <p:nvPr/>
        </p:nvSpPr>
        <p:spPr>
          <a:xfrm>
            <a:off x="1344295" y="2499995"/>
            <a:ext cx="929386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当Redis太大时，Redis能够在后台自动重写AOF。重写是完全安全的</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文本框 9"/>
          <p:cNvSpPr txBox="1"/>
          <p:nvPr/>
        </p:nvSpPr>
        <p:spPr>
          <a:xfrm>
            <a:off x="1344295" y="2867025"/>
            <a:ext cx="839406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AOF以易于理解和解析的格式一个接一个地包含所有操作的日志</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文本框 10"/>
          <p:cNvSpPr txBox="1"/>
          <p:nvPr/>
        </p:nvSpPr>
        <p:spPr>
          <a:xfrm>
            <a:off x="1328420" y="3903980"/>
            <a:ext cx="1065784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AOF文件通常比同一数据集的等效RDB文件大。</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根据确切的fsync策略，AOF可能比RDB慢。一般来说，fsync设置为每秒性能仍然非常高，并且在fsync禁用的情况下，即使在高负载下也应该与RDB一样快。即使在写入负载很大的情况下，RDB仍能够提供有关最大延迟的更多保证。</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持久化</a:t>
            </a:r>
            <a:endParaRPr dirty="0">
              <a:solidFill>
                <a:srgbClr val="FF0000"/>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3" name="文本框 2"/>
          <p:cNvSpPr txBox="1"/>
          <p:nvPr/>
        </p:nvSpPr>
        <p:spPr>
          <a:xfrm>
            <a:off x="843280" y="1225550"/>
            <a:ext cx="202120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如何选择</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5" name="文本框 4"/>
          <p:cNvSpPr txBox="1"/>
          <p:nvPr/>
        </p:nvSpPr>
        <p:spPr>
          <a:xfrm>
            <a:off x="1205865" y="1726565"/>
            <a:ext cx="104724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您希望一定程度的数据安全性与PostgreSQL为您提供的数据安全性相当，则应使用两种持久性方法。</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文本框 10"/>
          <p:cNvSpPr txBox="1"/>
          <p:nvPr/>
        </p:nvSpPr>
        <p:spPr>
          <a:xfrm>
            <a:off x="1205865" y="2435225"/>
            <a:ext cx="1010602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如果你非常关心你的数据，但是在发生灾难的情况下仍然会有几分钟的数据丢失，你可以单独使用RDB。</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文本框 11"/>
          <p:cNvSpPr txBox="1"/>
          <p:nvPr/>
        </p:nvSpPr>
        <p:spPr>
          <a:xfrm>
            <a:off x="1275080" y="3315970"/>
            <a:ext cx="925893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不鼓励单独使用</a:t>
            </a:r>
            <a:r>
              <a:rPr kumimoji="0" lang="en-US" altLang="zh-CN" sz="1800" b="0" i="0" u="none" strike="noStrike" cap="none" spc="0" normalizeH="0" baseline="0">
                <a:ln>
                  <a:noFill/>
                </a:ln>
                <a:solidFill>
                  <a:srgbClr val="000000"/>
                </a:solidFill>
                <a:effectLst/>
                <a:uFillTx/>
                <a:latin typeface="+mn-lt"/>
                <a:ea typeface="+mn-ea"/>
                <a:cs typeface="+mn-cs"/>
                <a:sym typeface="Calibri"/>
              </a:rPr>
              <a:t>AOF</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，因为偶尔会有数据库备份或者快速重启</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p:txBody>
      </p:sp>
      <p:sp>
        <p:nvSpPr>
          <p:cNvPr id="14" name="文本框 13"/>
          <p:cNvSpPr txBox="1"/>
          <p:nvPr/>
        </p:nvSpPr>
        <p:spPr>
          <a:xfrm>
            <a:off x="1257935" y="4128135"/>
            <a:ext cx="99498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 </a:t>
            </a:r>
            <a:r>
              <a:rPr kumimoji="0" lang="zh-CN" altLang="en-US" sz="1800" b="0" i="0" u="none" strike="noStrike" cap="none" spc="0" normalizeH="0" baseline="0">
                <a:ln>
                  <a:noFill/>
                </a:ln>
                <a:solidFill>
                  <a:srgbClr val="000000"/>
                </a:solidFill>
                <a:effectLst/>
                <a:uFillTx/>
                <a:latin typeface="+mn-lt"/>
                <a:ea typeface="+mn-ea"/>
                <a:cs typeface="+mn-cs"/>
                <a:sym typeface="Calibri"/>
              </a:rPr>
              <a:t>可能最终将AOF和RDB统一为未来的单一持久性模型（长期计划）</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dirty="0">
                <a:solidFill>
                  <a:schemeClr val="tx1"/>
                </a:solidFill>
              </a:rPr>
              <a:t>集群</a:t>
            </a:r>
            <a:endParaRPr lang="zh-CN"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8" name="矩形 7"/>
          <p:cNvSpPr/>
          <p:nvPr/>
        </p:nvSpPr>
        <p:spPr>
          <a:xfrm>
            <a:off x="3048000" y="3105835"/>
            <a:ext cx="6096000" cy="645160"/>
          </a:xfrm>
          <a:prstGeom prst="rect">
            <a:avLst/>
          </a:prstGeom>
        </p:spPr>
        <p:txBody>
          <a:bodyPr>
            <a:spAutoFit/>
          </a:bodyPr>
          <a:lstStyle/>
          <a:p>
            <a:br>
              <a:rPr lang="zh-CN" altLang="en-US" dirty="0">
                <a:latin typeface="Menlo" panose="020B0609030804020204" pitchFamily="49" charset="0"/>
              </a:rPr>
            </a:br>
            <a:endParaRPr lang="zh-CN" altLang="en-US" dirty="0">
              <a:latin typeface="Menlo" panose="020B0609030804020204" pitchFamily="49" charset="0"/>
            </a:endParaRPr>
          </a:p>
        </p:txBody>
      </p:sp>
      <p:sp>
        <p:nvSpPr>
          <p:cNvPr id="2" name="文本框 1"/>
          <p:cNvSpPr txBox="1"/>
          <p:nvPr/>
        </p:nvSpPr>
        <p:spPr>
          <a:xfrm>
            <a:off x="981710" y="1307465"/>
            <a:ext cx="483679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Codis、Twemproxy、Redis Cluster</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 name="图片 2"/>
          <p:cNvPicPr>
            <a:picLocks noChangeAspect="1"/>
          </p:cNvPicPr>
          <p:nvPr/>
        </p:nvPicPr>
        <p:blipFill>
          <a:blip r:embed="rId1"/>
          <a:stretch>
            <a:fillRect/>
          </a:stretch>
        </p:blipFill>
        <p:spPr>
          <a:xfrm>
            <a:off x="735965" y="2179955"/>
            <a:ext cx="10719435" cy="2895600"/>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dirty="0">
                <a:solidFill>
                  <a:schemeClr val="tx1"/>
                </a:solidFill>
              </a:rPr>
              <a:t>集群</a:t>
            </a:r>
            <a:endParaRPr lang="zh-CN"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pic>
        <p:nvPicPr>
          <p:cNvPr id="3" name="图片 2"/>
          <p:cNvPicPr>
            <a:picLocks noChangeAspect="1"/>
          </p:cNvPicPr>
          <p:nvPr/>
        </p:nvPicPr>
        <p:blipFill>
          <a:blip r:embed="rId1"/>
          <a:stretch>
            <a:fillRect/>
          </a:stretch>
        </p:blipFill>
        <p:spPr>
          <a:xfrm>
            <a:off x="1042035" y="802005"/>
            <a:ext cx="10762615" cy="5360670"/>
          </a:xfrm>
          <a:prstGeom prst="rect">
            <a:avLst/>
          </a:prstGeom>
        </p:spPr>
      </p:pic>
      <p:sp>
        <p:nvSpPr>
          <p:cNvPr id="4" name="文本框 3"/>
          <p:cNvSpPr txBox="1"/>
          <p:nvPr/>
        </p:nvSpPr>
        <p:spPr>
          <a:xfrm>
            <a:off x="867410" y="965200"/>
            <a:ext cx="143192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a:sym typeface="Calibri"/>
              </a:rPr>
              <a:t>Codis</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总结</a:t>
            </a:r>
            <a:endParaRPr lang="zh-CN" altLang="en-US" dirty="0">
              <a:solidFill>
                <a:schemeClr val="tx1"/>
              </a:solidFill>
            </a:endParaRPr>
          </a:p>
        </p:txBody>
      </p:sp>
      <p:sp>
        <p:nvSpPr>
          <p:cNvPr id="289" name="幻灯片编号占位符 2"/>
          <p:cNvSpPr txBox="1">
            <a:spLocks noGrp="1"/>
          </p:cNvSpPr>
          <p:nvPr>
            <p:ph type="sldNum" sz="quarter" idx="2"/>
          </p:nvPr>
        </p:nvSpPr>
        <p:spPr>
          <a:xfrm>
            <a:off x="11089818" y="6401753"/>
            <a:ext cx="263983" cy="274320"/>
          </a:xfrm>
          <a:prstGeom prst="rect">
            <a:avLst/>
          </a:prstGeom>
        </p:spPr>
        <p:txBody>
          <a:bodyPr wrap="square"/>
          <a:lstStyle/>
          <a:p>
            <a:fld id="{86CB4B4D-7CA3-9044-876B-883B54F8677D}" type="slidenum">
              <a:rPr/>
            </a:fld>
            <a:endParaRPr/>
          </a:p>
        </p:txBody>
      </p:sp>
      <p:sp>
        <p:nvSpPr>
          <p:cNvPr id="8" name="矩形 7"/>
          <p:cNvSpPr/>
          <p:nvPr/>
        </p:nvSpPr>
        <p:spPr>
          <a:xfrm>
            <a:off x="3048000" y="3105835"/>
            <a:ext cx="6096000" cy="645160"/>
          </a:xfrm>
          <a:prstGeom prst="rect">
            <a:avLst/>
          </a:prstGeom>
        </p:spPr>
        <p:txBody>
          <a:bodyPr>
            <a:spAutoFit/>
          </a:bodyPr>
          <a:lstStyle/>
          <a:p>
            <a:br>
              <a:rPr lang="zh-CN" altLang="en-US" dirty="0">
                <a:latin typeface="Menlo" panose="020B0609030804020204" pitchFamily="49" charset="0"/>
              </a:rPr>
            </a:br>
            <a:endParaRPr lang="zh-CN" altLang="en-US" dirty="0">
              <a:latin typeface="Menlo" panose="020B0609030804020204" pitchFamily="49" charset="0"/>
            </a:endParaRPr>
          </a:p>
        </p:txBody>
      </p:sp>
      <p:pic>
        <p:nvPicPr>
          <p:cNvPr id="2" name="图片 1" descr="cacheable"/>
          <p:cNvPicPr>
            <a:picLocks noChangeAspect="1"/>
          </p:cNvPicPr>
          <p:nvPr/>
        </p:nvPicPr>
        <p:blipFill>
          <a:blip r:embed="rId1"/>
          <a:stretch>
            <a:fillRect/>
          </a:stretch>
        </p:blipFill>
        <p:spPr>
          <a:xfrm>
            <a:off x="361315" y="856615"/>
            <a:ext cx="5870575" cy="2249170"/>
          </a:xfrm>
          <a:prstGeom prst="rect">
            <a:avLst/>
          </a:prstGeom>
        </p:spPr>
      </p:pic>
      <p:pic>
        <p:nvPicPr>
          <p:cNvPr id="3" name="图片 2" descr="cacheput"/>
          <p:cNvPicPr>
            <a:picLocks noChangeAspect="1"/>
          </p:cNvPicPr>
          <p:nvPr/>
        </p:nvPicPr>
        <p:blipFill>
          <a:blip r:embed="rId2"/>
          <a:stretch>
            <a:fillRect/>
          </a:stretch>
        </p:blipFill>
        <p:spPr>
          <a:xfrm>
            <a:off x="346075" y="4085590"/>
            <a:ext cx="5885815" cy="2236470"/>
          </a:xfrm>
          <a:prstGeom prst="rect">
            <a:avLst/>
          </a:prstGeom>
        </p:spPr>
      </p:pic>
      <p:pic>
        <p:nvPicPr>
          <p:cNvPr id="4" name="图片 3" descr="cacheevic"/>
          <p:cNvPicPr>
            <a:picLocks noChangeAspect="1"/>
          </p:cNvPicPr>
          <p:nvPr/>
        </p:nvPicPr>
        <p:blipFill>
          <a:blip r:embed="rId3"/>
          <a:stretch>
            <a:fillRect/>
          </a:stretch>
        </p:blipFill>
        <p:spPr>
          <a:xfrm>
            <a:off x="6231890" y="1651000"/>
            <a:ext cx="5674995" cy="3555365"/>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 name="图片 1" descr="图片 1"/>
          <p:cNvPicPr>
            <a:picLocks noChangeAspect="1"/>
          </p:cNvPicPr>
          <p:nvPr/>
        </p:nvPicPr>
        <p:blipFill>
          <a:blip r:embed="rId1"/>
          <a:stretch>
            <a:fillRect/>
          </a:stretch>
        </p:blipFill>
        <p:spPr>
          <a:xfrm>
            <a:off x="0" y="0"/>
            <a:ext cx="12192000" cy="6858000"/>
          </a:xfrm>
          <a:prstGeom prst="rect">
            <a:avLst/>
          </a:prstGeom>
          <a:ln w="12700">
            <a:miter lim="400000"/>
            <a:headEnd/>
            <a:tailEnd/>
          </a:ln>
        </p:spPr>
      </p:pic>
      <p:sp>
        <p:nvSpPr>
          <p:cNvPr id="492" name="幻灯片编号占位符 3"/>
          <p:cNvSpPr txBox="1">
            <a:spLocks noGrp="1"/>
          </p:cNvSpPr>
          <p:nvPr>
            <p:ph type="sldNum" sz="quarter" idx="2"/>
          </p:nvPr>
        </p:nvSpPr>
        <p:spPr>
          <a:xfrm>
            <a:off x="11172191" y="6216968"/>
            <a:ext cx="181610" cy="643890"/>
          </a:xfrm>
          <a:prstGeom prst="rect">
            <a:avLst/>
          </a:prstGeom>
        </p:spPr>
        <p:txBody>
          <a:bodyPr/>
          <a:lstStyle/>
          <a:p>
            <a:fld id="{86CB4B4D-7CA3-9044-876B-883B54F8677D}" type="slidenum">
              <a:rPr/>
            </a:fld>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安装</a:t>
            </a:r>
            <a:endParaRPr dirty="0">
              <a:solidFill>
                <a:srgbClr val="FF0000"/>
              </a:solidFill>
            </a:endParaRPr>
          </a:p>
        </p:txBody>
      </p:sp>
      <p:sp>
        <p:nvSpPr>
          <p:cNvPr id="289" name="幻灯片编号占位符 2"/>
          <p:cNvSpPr txBox="1">
            <a:spLocks noGrp="1"/>
          </p:cNvSpPr>
          <p:nvPr>
            <p:ph type="sldNum" sz="quarter" idx="2"/>
          </p:nvPr>
        </p:nvSpPr>
        <p:spPr>
          <a:xfrm>
            <a:off x="11179176" y="6401753"/>
            <a:ext cx="174625" cy="274320"/>
          </a:xfrm>
          <a:prstGeom prst="rect">
            <a:avLst/>
          </a:prstGeom>
        </p:spPr>
        <p:txBody>
          <a:bodyPr/>
          <a:lstStyle/>
          <a:p>
            <a:fld id="{86CB4B4D-7CA3-9044-876B-883B54F8677D}" type="slidenum">
              <a:rPr/>
            </a:fld>
            <a:endParaRPr/>
          </a:p>
        </p:txBody>
      </p:sp>
      <p:sp>
        <p:nvSpPr>
          <p:cNvPr id="12" name="一、线上平台的应用"/>
          <p:cNvSpPr txBox="1"/>
          <p:nvPr/>
        </p:nvSpPr>
        <p:spPr>
          <a:xfrm>
            <a:off x="867410" y="922020"/>
            <a:ext cx="6307455" cy="398780"/>
          </a:xfrm>
          <a:prstGeom prst="rect">
            <a:avLst/>
          </a:prstGeom>
          <a:ln w="12700">
            <a:miter lim="400000"/>
          </a:ln>
        </p:spPr>
        <p:txBody>
          <a:bodyPr lIns="45719" tIns="45719" rIns="45719" bIns="45719" anchor="b">
            <a:noAutofit/>
          </a:bodyPr>
          <a:lstStyle>
            <a:lvl1pPr marL="0" marR="0" indent="0" algn="ctr" defTabSz="914400" rtl="0" latinLnBrk="0">
              <a:lnSpc>
                <a:spcPct val="150000"/>
              </a:lnSpc>
              <a:spcBef>
                <a:spcPts val="0"/>
              </a:spcBef>
              <a:spcAft>
                <a:spcPts val="0"/>
              </a:spcAft>
              <a:buClrTx/>
              <a:buSzTx/>
              <a:buFontTx/>
              <a:buNone/>
              <a:defRPr sz="3600" b="1" i="0" u="none" strike="noStrike" cap="none" spc="0" baseline="0">
                <a:ln>
                  <a:noFill/>
                </a:ln>
                <a:solidFill>
                  <a:srgbClr val="000000"/>
                </a:solidFill>
                <a:uFillTx/>
                <a:latin typeface="微软雅黑"/>
                <a:ea typeface="微软雅黑"/>
                <a:cs typeface="微软雅黑"/>
                <a:sym typeface="微软雅黑"/>
              </a:defRPr>
            </a:lvl1pPr>
            <a:lvl2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2pPr>
            <a:lvl3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3pPr>
            <a:lvl4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4pPr>
            <a:lvl5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5pPr>
            <a:lvl6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6pPr>
            <a:lvl7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7pPr>
            <a:lvl8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8pPr>
            <a:lvl9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9pPr>
          </a:lstStyle>
          <a:p>
            <a:pPr algn="l" hangingPunct="1"/>
            <a:r>
              <a:rPr lang="zh-CN" altLang="en-GB" sz="1800" b="0" dirty="0">
                <a:solidFill>
                  <a:schemeClr val="tx1"/>
                </a:solidFill>
              </a:rPr>
              <a:t>官网：</a:t>
            </a:r>
            <a:r>
              <a:rPr lang="en-US" altLang="zh-CN" sz="1800" b="0" dirty="0">
                <a:solidFill>
                  <a:schemeClr val="tx1"/>
                </a:solidFill>
              </a:rPr>
              <a:t>https://www.redis.io</a:t>
            </a:r>
            <a:endParaRPr lang="en-US" altLang="zh-CN" sz="1800" b="0" dirty="0">
              <a:solidFill>
                <a:schemeClr val="tx1"/>
              </a:solidFill>
            </a:endParaRPr>
          </a:p>
        </p:txBody>
      </p:sp>
      <p:pic>
        <p:nvPicPr>
          <p:cNvPr id="3" name="图片 2" descr="re"/>
          <p:cNvPicPr>
            <a:picLocks noChangeAspect="1"/>
          </p:cNvPicPr>
          <p:nvPr/>
        </p:nvPicPr>
        <p:blipFill>
          <a:blip r:embed="rId1"/>
          <a:stretch>
            <a:fillRect/>
          </a:stretch>
        </p:blipFill>
        <p:spPr>
          <a:xfrm>
            <a:off x="2251710" y="1687830"/>
            <a:ext cx="5315585" cy="1199515"/>
          </a:xfrm>
          <a:prstGeom prst="rect">
            <a:avLst/>
          </a:prstGeom>
        </p:spPr>
      </p:pic>
      <p:sp>
        <p:nvSpPr>
          <p:cNvPr id="4" name="文本框 3"/>
          <p:cNvSpPr txBox="1"/>
          <p:nvPr/>
        </p:nvSpPr>
        <p:spPr>
          <a:xfrm>
            <a:off x="2251710" y="1320800"/>
            <a:ext cx="839914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下载、解压、编译       </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sp>
        <p:nvSpPr>
          <p:cNvPr id="5" name="文本框 4"/>
          <p:cNvSpPr txBox="1"/>
          <p:nvPr/>
        </p:nvSpPr>
        <p:spPr>
          <a:xfrm>
            <a:off x="2251710" y="3004185"/>
            <a:ext cx="839914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运行、验证       </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pic>
        <p:nvPicPr>
          <p:cNvPr id="6" name="图片 5" descr="run"/>
          <p:cNvPicPr>
            <a:picLocks noChangeAspect="1"/>
          </p:cNvPicPr>
          <p:nvPr/>
        </p:nvPicPr>
        <p:blipFill>
          <a:blip r:embed="rId2"/>
          <a:stretch>
            <a:fillRect/>
          </a:stretch>
        </p:blipFill>
        <p:spPr>
          <a:xfrm>
            <a:off x="2239010" y="3469640"/>
            <a:ext cx="2120900" cy="635000"/>
          </a:xfrm>
          <a:prstGeom prst="rect">
            <a:avLst/>
          </a:prstGeom>
        </p:spPr>
      </p:pic>
      <p:pic>
        <p:nvPicPr>
          <p:cNvPr id="7" name="图片 6"/>
          <p:cNvPicPr>
            <a:picLocks noChangeAspect="1"/>
          </p:cNvPicPr>
          <p:nvPr/>
        </p:nvPicPr>
        <p:blipFill>
          <a:blip r:embed="rId3"/>
          <a:stretch>
            <a:fillRect/>
          </a:stretch>
        </p:blipFill>
        <p:spPr>
          <a:xfrm>
            <a:off x="5131435" y="3469640"/>
            <a:ext cx="3213100" cy="635000"/>
          </a:xfrm>
          <a:prstGeom prst="rect">
            <a:avLst/>
          </a:prstGeom>
        </p:spPr>
      </p:pic>
      <p:pic>
        <p:nvPicPr>
          <p:cNvPr id="8" name="图片 7"/>
          <p:cNvPicPr>
            <a:picLocks noChangeAspect="1"/>
          </p:cNvPicPr>
          <p:nvPr/>
        </p:nvPicPr>
        <p:blipFill>
          <a:blip r:embed="rId4"/>
          <a:stretch>
            <a:fillRect/>
          </a:stretch>
        </p:blipFill>
        <p:spPr>
          <a:xfrm>
            <a:off x="7174865" y="4259580"/>
            <a:ext cx="2108200" cy="1638300"/>
          </a:xfrm>
          <a:prstGeom prst="rect">
            <a:avLst/>
          </a:prstGeom>
        </p:spPr>
      </p:pic>
      <p:pic>
        <p:nvPicPr>
          <p:cNvPr id="9" name="图片 8"/>
          <p:cNvPicPr>
            <a:picLocks noChangeAspect="1"/>
          </p:cNvPicPr>
          <p:nvPr/>
        </p:nvPicPr>
        <p:blipFill>
          <a:blip r:embed="rId5"/>
          <a:stretch>
            <a:fillRect/>
          </a:stretch>
        </p:blipFill>
        <p:spPr>
          <a:xfrm>
            <a:off x="2251710" y="4259580"/>
            <a:ext cx="3632200" cy="227584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配置</a:t>
            </a:r>
            <a:endParaRPr lang="zh-CN" altLang="en-US" dirty="0">
              <a:solidFill>
                <a:schemeClr val="tx1"/>
              </a:solidFill>
            </a:endParaRPr>
          </a:p>
        </p:txBody>
      </p:sp>
      <p:sp>
        <p:nvSpPr>
          <p:cNvPr id="289" name="幻灯片编号占位符 2"/>
          <p:cNvSpPr txBox="1">
            <a:spLocks noGrp="1"/>
          </p:cNvSpPr>
          <p:nvPr>
            <p:ph type="sldNum" sz="quarter" idx="2"/>
          </p:nvPr>
        </p:nvSpPr>
        <p:spPr>
          <a:xfrm>
            <a:off x="11179176" y="6401753"/>
            <a:ext cx="174625" cy="274320"/>
          </a:xfrm>
          <a:prstGeom prst="rect">
            <a:avLst/>
          </a:prstGeom>
        </p:spPr>
        <p:txBody>
          <a:bodyPr/>
          <a:lstStyle/>
          <a:p>
            <a:fld id="{86CB4B4D-7CA3-9044-876B-883B54F8677D}" type="slidenum">
              <a:rPr/>
            </a:fld>
            <a:endParaRPr/>
          </a:p>
        </p:txBody>
      </p:sp>
      <p:sp>
        <p:nvSpPr>
          <p:cNvPr id="12" name="一、线上平台的应用"/>
          <p:cNvSpPr txBox="1"/>
          <p:nvPr/>
        </p:nvSpPr>
        <p:spPr>
          <a:xfrm>
            <a:off x="867508" y="897011"/>
            <a:ext cx="10234247" cy="398494"/>
          </a:xfrm>
          <a:prstGeom prst="rect">
            <a:avLst/>
          </a:prstGeom>
          <a:ln w="12700">
            <a:miter lim="400000"/>
          </a:ln>
        </p:spPr>
        <p:txBody>
          <a:bodyPr lIns="45719" tIns="45719" rIns="45719" bIns="45719" anchor="b">
            <a:noAutofit/>
          </a:bodyPr>
          <a:lstStyle>
            <a:lvl1pPr marL="0" marR="0" indent="0" algn="ctr" defTabSz="914400" rtl="0" latinLnBrk="0">
              <a:lnSpc>
                <a:spcPct val="150000"/>
              </a:lnSpc>
              <a:spcBef>
                <a:spcPts val="0"/>
              </a:spcBef>
              <a:spcAft>
                <a:spcPts val="0"/>
              </a:spcAft>
              <a:buClrTx/>
              <a:buSzTx/>
              <a:buFontTx/>
              <a:buNone/>
              <a:defRPr sz="3600" b="1" i="0" u="none" strike="noStrike" cap="none" spc="0" baseline="0">
                <a:ln>
                  <a:noFill/>
                </a:ln>
                <a:solidFill>
                  <a:srgbClr val="000000"/>
                </a:solidFill>
                <a:uFillTx/>
                <a:latin typeface="微软雅黑"/>
                <a:ea typeface="微软雅黑"/>
                <a:cs typeface="微软雅黑"/>
                <a:sym typeface="微软雅黑"/>
              </a:defRPr>
            </a:lvl1pPr>
            <a:lvl2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2pPr>
            <a:lvl3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3pPr>
            <a:lvl4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4pPr>
            <a:lvl5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5pPr>
            <a:lvl6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6pPr>
            <a:lvl7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7pPr>
            <a:lvl8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8pPr>
            <a:lvl9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9pPr>
          </a:lstStyle>
          <a:p>
            <a:pPr algn="l" hangingPunct="1"/>
            <a:r>
              <a:rPr lang="zh-CN" altLang="en-GB" sz="1800" b="0" dirty="0">
                <a:solidFill>
                  <a:schemeClr val="tx1"/>
                </a:solidFill>
              </a:rPr>
              <a:t>主要在配置文件 </a:t>
            </a:r>
            <a:r>
              <a:rPr lang="en-US" altLang="zh-CN" sz="1800" b="0" dirty="0">
                <a:solidFill>
                  <a:schemeClr val="tx1"/>
                </a:solidFill>
              </a:rPr>
              <a:t>redis.conf  </a:t>
            </a:r>
            <a:r>
              <a:rPr lang="zh-CN" altLang="en-US" sz="1800" b="0" dirty="0">
                <a:solidFill>
                  <a:schemeClr val="tx1"/>
                </a:solidFill>
              </a:rPr>
              <a:t>下面是主要</a:t>
            </a:r>
            <a:endParaRPr lang="zh-CN" altLang="en-US" sz="1800" b="0" dirty="0">
              <a:solidFill>
                <a:schemeClr val="tx1"/>
              </a:solidFill>
            </a:endParaRPr>
          </a:p>
        </p:txBody>
      </p:sp>
      <p:sp>
        <p:nvSpPr>
          <p:cNvPr id="2" name="文本框 1"/>
          <p:cNvSpPr txBox="1"/>
          <p:nvPr/>
        </p:nvSpPr>
        <p:spPr>
          <a:xfrm>
            <a:off x="3675380" y="1583055"/>
            <a:ext cx="5424170" cy="36912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通用           </a:t>
            </a:r>
            <a:r>
              <a:rPr kumimoji="0" lang="en-US" altLang="zh-CN" sz="1800" b="0" i="0" u="none" strike="noStrike" cap="none" spc="0" normalizeH="0" baseline="0">
                <a:ln>
                  <a:noFill/>
                </a:ln>
                <a:solidFill>
                  <a:srgbClr val="000000"/>
                </a:solidFill>
                <a:effectLst/>
                <a:uFillTx/>
                <a:latin typeface="+mn-lt"/>
                <a:ea typeface="+mn-ea"/>
                <a:cs typeface="+mn-cs"/>
                <a:sym typeface="Calibri"/>
              </a:rPr>
              <a:t>GENERAL</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主从           REPLICATION</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lang="zh-CN" altLang="en-US">
                <a:ea typeface="宋体" charset="0"/>
                <a:sym typeface="Calibri"/>
              </a:rPr>
              <a:t>快照           SNAPSHOTTING</a:t>
            </a:r>
            <a:endParaRPr lang="zh-CN" altLang="en-US">
              <a:ea typeface="宋体" charset="0"/>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lang="en-US" altLang="zh-CN">
                <a:ea typeface="宋体" charset="0"/>
                <a:sym typeface="Calibri"/>
              </a:rPr>
              <a:t>aof</a:t>
            </a:r>
            <a:r>
              <a:rPr lang="zh-CN" altLang="en-US">
                <a:ea typeface="宋体" charset="0"/>
                <a:sym typeface="Calibri"/>
              </a:rPr>
              <a:t>持久化</a:t>
            </a:r>
            <a:r>
              <a:rPr lang="en-US" altLang="zh-CN">
                <a:ea typeface="宋体" charset="0"/>
                <a:sym typeface="Calibri"/>
              </a:rPr>
              <a:t>  </a:t>
            </a:r>
            <a:r>
              <a:rPr lang="zh-CN" altLang="en-US">
                <a:ea typeface="宋体" charset="0"/>
                <a:sym typeface="Calibri"/>
              </a:rPr>
              <a:t>APPEND ONLY MODE</a:t>
            </a:r>
            <a:endParaRPr lang="zh-CN" altLang="en-US">
              <a:ea typeface="宋体" charset="0"/>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内存管理    MEMORY MANAGEMENT</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redis</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集群   REDIS CLUSTE</a:t>
            </a:r>
            <a:r>
              <a:rPr kumimoji="0" lang="en-US" altLang="zh-CN" sz="1800" b="0" i="0" u="none" strike="noStrike" cap="none" spc="0" normalizeH="0" baseline="0">
                <a:ln>
                  <a:noFill/>
                </a:ln>
                <a:solidFill>
                  <a:srgbClr val="000000"/>
                </a:solidFill>
                <a:effectLst/>
                <a:uFillTx/>
                <a:latin typeface="+mn-lt"/>
                <a:ea typeface="宋体" charset="0"/>
                <a:cs typeface="+mn-cs"/>
                <a:sym typeface="Calibri"/>
              </a:rPr>
              <a:t>R</a:t>
            </a:r>
            <a:endParaRPr kumimoji="0" lang="en-US" altLang="zh-CN"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lang="zh-CN" altLang="en-US">
                <a:ea typeface="宋体" charset="0"/>
                <a:sym typeface="Calibri"/>
              </a:rPr>
              <a:t>安全           SECURITY</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dirty="0">
                <a:solidFill>
                  <a:schemeClr val="tx1"/>
                </a:solidFill>
              </a:rPr>
              <a:t>配置</a:t>
            </a:r>
            <a:endParaRPr lang="zh-CN" dirty="0">
              <a:solidFill>
                <a:schemeClr val="tx1"/>
              </a:solidFill>
            </a:endParaRPr>
          </a:p>
        </p:txBody>
      </p:sp>
      <p:sp>
        <p:nvSpPr>
          <p:cNvPr id="289" name="幻灯片编号占位符 2"/>
          <p:cNvSpPr txBox="1">
            <a:spLocks noGrp="1"/>
          </p:cNvSpPr>
          <p:nvPr>
            <p:ph type="sldNum" sz="quarter" idx="2"/>
          </p:nvPr>
        </p:nvSpPr>
        <p:spPr>
          <a:xfrm>
            <a:off x="11179176" y="6401753"/>
            <a:ext cx="174625" cy="274320"/>
          </a:xfrm>
          <a:prstGeom prst="rect">
            <a:avLst/>
          </a:prstGeom>
        </p:spPr>
        <p:txBody>
          <a:bodyPr/>
          <a:lstStyle/>
          <a:p>
            <a:fld id="{86CB4B4D-7CA3-9044-876B-883B54F8677D}" type="slidenum">
              <a:rPr/>
            </a:fld>
            <a:endParaRPr/>
          </a:p>
        </p:txBody>
      </p:sp>
      <p:sp>
        <p:nvSpPr>
          <p:cNvPr id="2" name="矩形 1"/>
          <p:cNvSpPr/>
          <p:nvPr/>
        </p:nvSpPr>
        <p:spPr>
          <a:xfrm>
            <a:off x="867527" y="957608"/>
            <a:ext cx="1278890" cy="368300"/>
          </a:xfrm>
          <a:prstGeom prst="rect">
            <a:avLst/>
          </a:prstGeom>
        </p:spPr>
        <p:txBody>
          <a:bodyPr wrap="none">
            <a:spAutoFit/>
          </a:bodyPr>
          <a:lstStyle/>
          <a:p>
            <a:r>
              <a:rPr lang="en-US" altLang="en-GB" b="1" dirty="0"/>
              <a:t>GENERAL</a:t>
            </a:r>
            <a:endParaRPr lang="en-US" altLang="en-GB" b="1" dirty="0"/>
          </a:p>
        </p:txBody>
      </p:sp>
      <p:sp>
        <p:nvSpPr>
          <p:cNvPr id="4" name="文本框 3"/>
          <p:cNvSpPr txBox="1"/>
          <p:nvPr/>
        </p:nvSpPr>
        <p:spPr>
          <a:xfrm>
            <a:off x="1392555" y="1325880"/>
            <a:ext cx="541274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日志文件的位置、日志级别、数据库的数量、端口</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5" name="矩形 4"/>
          <p:cNvSpPr/>
          <p:nvPr/>
        </p:nvSpPr>
        <p:spPr>
          <a:xfrm>
            <a:off x="867527" y="1866928"/>
            <a:ext cx="1656080" cy="368300"/>
          </a:xfrm>
          <a:prstGeom prst="rect">
            <a:avLst/>
          </a:prstGeom>
        </p:spPr>
        <p:txBody>
          <a:bodyPr wrap="none">
            <a:spAutoFit/>
          </a:bodyPr>
          <a:p>
            <a:pPr algn="l"/>
            <a:r>
              <a:rPr lang="zh-CN" altLang="en-US">
                <a:ea typeface="宋体" charset="0"/>
                <a:sym typeface="Calibri"/>
              </a:rPr>
              <a:t>REPLICATION</a:t>
            </a:r>
            <a:endParaRPr lang="en-US" altLang="en-GB" b="1" dirty="0"/>
          </a:p>
        </p:txBody>
      </p:sp>
      <p:pic>
        <p:nvPicPr>
          <p:cNvPr id="8" name="图片 7"/>
          <p:cNvPicPr>
            <a:picLocks noChangeAspect="1"/>
          </p:cNvPicPr>
          <p:nvPr/>
        </p:nvPicPr>
        <p:blipFill>
          <a:blip r:embed="rId1"/>
          <a:stretch>
            <a:fillRect/>
          </a:stretch>
        </p:blipFill>
        <p:spPr>
          <a:xfrm>
            <a:off x="1079500" y="2308860"/>
            <a:ext cx="5067300" cy="2240915"/>
          </a:xfrm>
          <a:prstGeom prst="rect">
            <a:avLst/>
          </a:prstGeom>
        </p:spPr>
      </p:pic>
      <p:sp>
        <p:nvSpPr>
          <p:cNvPr id="9" name="文本框 8"/>
          <p:cNvSpPr txBox="1"/>
          <p:nvPr/>
        </p:nvSpPr>
        <p:spPr>
          <a:xfrm>
            <a:off x="6350000" y="1866900"/>
            <a:ext cx="5751830" cy="3136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复制是主动的，不需要用户干预</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主从复置是异步的，同步的同时主和从都可以接收外部请求</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如果主从断开链接的时间相对较短，Redis副本可以执行与主服务器的部分重新同步 （可配置）</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从服务器默认是只读的（replica-read-only yes）</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副本每间隔</a:t>
            </a:r>
            <a:r>
              <a:rPr kumimoji="0" lang="en-US" altLang="zh-CN" sz="1800" b="0" i="0" u="none" strike="noStrike" cap="none" spc="0" normalizeH="0" baseline="0">
                <a:ln>
                  <a:noFill/>
                </a:ln>
                <a:solidFill>
                  <a:srgbClr val="000000"/>
                </a:solidFill>
                <a:effectLst/>
                <a:uFillTx/>
                <a:latin typeface="+mn-lt"/>
                <a:ea typeface="+mn-ea"/>
                <a:cs typeface="+mn-cs"/>
                <a:sym typeface="Calibri"/>
              </a:rPr>
              <a:t>10</a:t>
            </a:r>
            <a:r>
              <a:rPr kumimoji="0" lang="zh-CN" altLang="en-US" sz="1800" b="0" i="0" u="none" strike="noStrike" cap="none" spc="0" normalizeH="0" baseline="0">
                <a:ln>
                  <a:noFill/>
                </a:ln>
                <a:solidFill>
                  <a:srgbClr val="000000"/>
                </a:solidFill>
                <a:effectLst/>
                <a:uFillTx/>
                <a:latin typeface="+mn-lt"/>
                <a:ea typeface="+mn-ea"/>
                <a:cs typeface="+mn-cs"/>
                <a:sym typeface="Calibri"/>
              </a:rPr>
              <a:t>秒向主服务器发送 </a:t>
            </a:r>
            <a:r>
              <a:rPr kumimoji="0" lang="en-US" altLang="zh-CN" sz="1800" b="0" i="0" u="none" strike="noStrike" cap="none" spc="0" normalizeH="0" baseline="0">
                <a:ln>
                  <a:noFill/>
                </a:ln>
                <a:solidFill>
                  <a:srgbClr val="000000"/>
                </a:solidFill>
                <a:effectLst/>
                <a:uFillTx/>
                <a:latin typeface="+mn-lt"/>
                <a:ea typeface="+mn-ea"/>
                <a:cs typeface="+mn-cs"/>
                <a:sym typeface="Calibri"/>
              </a:rPr>
              <a:t>PING </a:t>
            </a:r>
            <a:r>
              <a:rPr kumimoji="0" lang="zh-CN" altLang="en-US" sz="1800" b="0" i="0" u="none" strike="noStrike" cap="none" spc="0" normalizeH="0" baseline="0">
                <a:ln>
                  <a:noFill/>
                </a:ln>
                <a:solidFill>
                  <a:srgbClr val="000000"/>
                </a:solidFill>
                <a:effectLst/>
                <a:uFillTx/>
                <a:latin typeface="+mn-lt"/>
                <a:ea typeface="+mn-ea"/>
                <a:cs typeface="+mn-cs"/>
                <a:sym typeface="Calibri"/>
              </a:rPr>
              <a:t>命令 （可配置）</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文本框 9"/>
          <p:cNvSpPr txBox="1"/>
          <p:nvPr/>
        </p:nvSpPr>
        <p:spPr>
          <a:xfrm>
            <a:off x="1197610" y="5217795"/>
            <a:ext cx="619760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 repl-backlog-size 1mb  （断开链接后主服务缓冲区大小）</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 repl-backlog-ttl 3600  缓冲区过期时间</a:t>
            </a:r>
            <a:r>
              <a:rPr kumimoji="0" lang="en-US" altLang="zh-CN" sz="1800" b="0" i="0" u="none" strike="noStrike" cap="none" spc="0" normalizeH="0" baseline="0">
                <a:ln>
                  <a:noFill/>
                </a:ln>
                <a:solidFill>
                  <a:srgbClr val="000000"/>
                </a:solidFill>
                <a:effectLst/>
                <a:uFillTx/>
                <a:latin typeface="+mn-lt"/>
                <a:ea typeface="+mn-ea"/>
                <a:cs typeface="+mn-cs"/>
                <a:sym typeface="Calibri"/>
              </a:rPr>
              <a:t>(</a:t>
            </a:r>
            <a:r>
              <a:rPr kumimoji="0" lang="zh-CN" altLang="en-US" sz="1800" b="0" i="0" u="none" strike="noStrike" cap="none" spc="0" normalizeH="0" baseline="0">
                <a:ln>
                  <a:noFill/>
                </a:ln>
                <a:solidFill>
                  <a:srgbClr val="000000"/>
                </a:solidFill>
                <a:effectLst/>
                <a:uFillTx/>
                <a:latin typeface="+mn-lt"/>
                <a:ea typeface="+mn-ea"/>
                <a:cs typeface="+mn-cs"/>
                <a:sym typeface="Calibri"/>
              </a:rPr>
              <a:t>秒</a:t>
            </a:r>
            <a:r>
              <a:rPr kumimoji="0" lang="en-US" altLang="zh-CN" sz="1800" b="0" i="0" u="none" strike="noStrike" cap="none" spc="0" normalizeH="0" baseline="0">
                <a:ln>
                  <a:noFill/>
                </a:ln>
                <a:solidFill>
                  <a:srgbClr val="000000"/>
                </a:solidFill>
                <a:effectLst/>
                <a:uFillTx/>
                <a:latin typeface="+mn-lt"/>
                <a:ea typeface="+mn-ea"/>
                <a:cs typeface="+mn-cs"/>
                <a:sym typeface="Calibri"/>
              </a:rPr>
              <a:t>)</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replica-priority 100 （主从主不正常工作之后Sentinel选择一个来晋升成主）</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p:txBody>
      </p:sp>
      <p:pic>
        <p:nvPicPr>
          <p:cNvPr id="11" name="图片 10" descr="copy"/>
          <p:cNvPicPr>
            <a:picLocks noChangeAspect="1"/>
          </p:cNvPicPr>
          <p:nvPr/>
        </p:nvPicPr>
        <p:blipFill>
          <a:blip r:embed="rId2"/>
          <a:stretch>
            <a:fillRect/>
          </a:stretch>
        </p:blipFill>
        <p:spPr>
          <a:xfrm>
            <a:off x="7835900" y="4951095"/>
            <a:ext cx="2313940" cy="137477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dirty="0">
                <a:solidFill>
                  <a:schemeClr val="tx1"/>
                </a:solidFill>
              </a:rPr>
              <a:t>配置</a:t>
            </a:r>
            <a:endParaRPr lang="zh-CN" dirty="0">
              <a:solidFill>
                <a:schemeClr val="tx1"/>
              </a:solidFill>
            </a:endParaRPr>
          </a:p>
        </p:txBody>
      </p:sp>
      <p:sp>
        <p:nvSpPr>
          <p:cNvPr id="289" name="幻灯片编号占位符 2"/>
          <p:cNvSpPr txBox="1">
            <a:spLocks noGrp="1"/>
          </p:cNvSpPr>
          <p:nvPr>
            <p:ph type="sldNum" sz="quarter" idx="2"/>
          </p:nvPr>
        </p:nvSpPr>
        <p:spPr>
          <a:xfrm>
            <a:off x="11179176" y="6401753"/>
            <a:ext cx="174625" cy="274320"/>
          </a:xfrm>
          <a:prstGeom prst="rect">
            <a:avLst/>
          </a:prstGeom>
        </p:spPr>
        <p:txBody>
          <a:bodyPr/>
          <a:lstStyle/>
          <a:p>
            <a:fld id="{86CB4B4D-7CA3-9044-876B-883B54F8677D}" type="slidenum">
              <a:rPr/>
            </a:fld>
            <a:endParaRPr/>
          </a:p>
        </p:txBody>
      </p:sp>
      <p:sp>
        <p:nvSpPr>
          <p:cNvPr id="12" name="一、线上平台的应用"/>
          <p:cNvSpPr txBox="1"/>
          <p:nvPr/>
        </p:nvSpPr>
        <p:spPr>
          <a:xfrm>
            <a:off x="867508" y="1427236"/>
            <a:ext cx="10234247" cy="398494"/>
          </a:xfrm>
          <a:prstGeom prst="rect">
            <a:avLst/>
          </a:prstGeom>
          <a:ln w="12700">
            <a:miter lim="400000"/>
          </a:ln>
        </p:spPr>
        <p:txBody>
          <a:bodyPr lIns="45719" tIns="45719" rIns="45719" bIns="45719" anchor="b">
            <a:noAutofit/>
          </a:bodyPr>
          <a:lstStyle>
            <a:lvl1pPr marL="0" marR="0" indent="0" algn="ctr" defTabSz="914400" rtl="0" latinLnBrk="0">
              <a:lnSpc>
                <a:spcPct val="150000"/>
              </a:lnSpc>
              <a:spcBef>
                <a:spcPts val="0"/>
              </a:spcBef>
              <a:spcAft>
                <a:spcPts val="0"/>
              </a:spcAft>
              <a:buClrTx/>
              <a:buSzTx/>
              <a:buFontTx/>
              <a:buNone/>
              <a:defRPr sz="3600" b="1" i="0" u="none" strike="noStrike" cap="none" spc="0" baseline="0">
                <a:ln>
                  <a:noFill/>
                </a:ln>
                <a:solidFill>
                  <a:srgbClr val="000000"/>
                </a:solidFill>
                <a:uFillTx/>
                <a:latin typeface="微软雅黑"/>
                <a:ea typeface="微软雅黑"/>
                <a:cs typeface="微软雅黑"/>
                <a:sym typeface="微软雅黑"/>
              </a:defRPr>
            </a:lvl1pPr>
            <a:lvl2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2pPr>
            <a:lvl3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3pPr>
            <a:lvl4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4pPr>
            <a:lvl5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5pPr>
            <a:lvl6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6pPr>
            <a:lvl7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7pPr>
            <a:lvl8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8pPr>
            <a:lvl9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9pPr>
          </a:lstStyle>
          <a:p>
            <a:pPr algn="l" hangingPunct="1"/>
            <a:r>
              <a:rPr lang="zh-CN" altLang="en-US" sz="1800">
                <a:ea typeface="宋体" charset="0"/>
                <a:sym typeface="Calibri"/>
              </a:rPr>
              <a:t>SNAPSHOTTING</a:t>
            </a:r>
            <a:endParaRPr lang="zh-CN" altLang="en-GB" sz="1800" b="0" dirty="0">
              <a:solidFill>
                <a:schemeClr val="tx1"/>
              </a:solidFill>
            </a:endParaRPr>
          </a:p>
        </p:txBody>
      </p:sp>
      <p:sp>
        <p:nvSpPr>
          <p:cNvPr id="4" name="文本框 3"/>
          <p:cNvSpPr txBox="1"/>
          <p:nvPr/>
        </p:nvSpPr>
        <p:spPr>
          <a:xfrm>
            <a:off x="1661160" y="2188845"/>
            <a:ext cx="9440545" cy="36912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save &lt;seconds&gt; &lt;changes&gt;</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save 900 1          900</a:t>
            </a:r>
            <a:r>
              <a:rPr kumimoji="0" lang="zh-CN" altLang="en-US" sz="1800" b="0" i="0" u="none" strike="noStrike" cap="none" spc="0" normalizeH="0" baseline="0">
                <a:ln>
                  <a:noFill/>
                </a:ln>
                <a:solidFill>
                  <a:srgbClr val="000000"/>
                </a:solidFill>
                <a:effectLst/>
                <a:uFillTx/>
                <a:latin typeface="+mn-lt"/>
                <a:ea typeface="+mn-ea"/>
                <a:cs typeface="+mn-cs"/>
                <a:sym typeface="Calibri"/>
              </a:rPr>
              <a:t>秒至少有一个</a:t>
            </a:r>
            <a:r>
              <a:rPr kumimoji="0" lang="en-US" altLang="zh-CN" sz="1800" b="0" i="0" u="none" strike="noStrike" cap="none" spc="0" normalizeH="0" baseline="0">
                <a:ln>
                  <a:noFill/>
                </a:ln>
                <a:solidFill>
                  <a:srgbClr val="000000"/>
                </a:solidFill>
                <a:effectLst/>
                <a:uFillTx/>
                <a:latin typeface="+mn-lt"/>
                <a:ea typeface="+mn-ea"/>
                <a:cs typeface="+mn-cs"/>
                <a:sym typeface="Calibri"/>
              </a:rPr>
              <a:t>key</a:t>
            </a:r>
            <a:r>
              <a:rPr kumimoji="0" lang="zh-CN" altLang="en-US" sz="1800" b="0" i="0" u="none" strike="noStrike" cap="none" spc="0" normalizeH="0" baseline="0">
                <a:ln>
                  <a:noFill/>
                </a:ln>
                <a:solidFill>
                  <a:srgbClr val="000000"/>
                </a:solidFill>
                <a:effectLst/>
                <a:uFillTx/>
                <a:latin typeface="+mn-lt"/>
                <a:ea typeface="+mn-ea"/>
                <a:cs typeface="+mn-cs"/>
                <a:sym typeface="Calibri"/>
              </a:rPr>
              <a:t>发生变动</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save 300 10        300</a:t>
            </a:r>
            <a:r>
              <a:rPr kumimoji="0" lang="zh-CN" altLang="en-US" sz="1800" b="0" i="0" u="none" strike="noStrike" cap="none" spc="0" normalizeH="0" baseline="0">
                <a:ln>
                  <a:noFill/>
                </a:ln>
                <a:solidFill>
                  <a:srgbClr val="000000"/>
                </a:solidFill>
                <a:effectLst/>
                <a:uFillTx/>
                <a:latin typeface="+mn-lt"/>
                <a:ea typeface="+mn-ea"/>
                <a:cs typeface="+mn-cs"/>
                <a:sym typeface="Calibri"/>
              </a:rPr>
              <a:t>秒至少有</a:t>
            </a:r>
            <a:r>
              <a:rPr kumimoji="0" lang="en-US" altLang="zh-CN" sz="1800" b="0" i="0" u="none" strike="noStrike" cap="none" spc="0" normalizeH="0" baseline="0">
                <a:ln>
                  <a:noFill/>
                </a:ln>
                <a:solidFill>
                  <a:srgbClr val="000000"/>
                </a:solidFill>
                <a:effectLst/>
                <a:uFillTx/>
                <a:latin typeface="+mn-lt"/>
                <a:ea typeface="+mn-ea"/>
                <a:cs typeface="+mn-cs"/>
                <a:sym typeface="Calibri"/>
              </a:rPr>
              <a:t>10</a:t>
            </a:r>
            <a:r>
              <a:rPr kumimoji="0" lang="zh-CN" altLang="en-US" sz="1800" b="0" i="0" u="none" strike="noStrike" cap="none" spc="0" normalizeH="0" baseline="0">
                <a:ln>
                  <a:noFill/>
                </a:ln>
                <a:solidFill>
                  <a:srgbClr val="000000"/>
                </a:solidFill>
                <a:effectLst/>
                <a:uFillTx/>
                <a:latin typeface="+mn-lt"/>
                <a:ea typeface="+mn-ea"/>
                <a:cs typeface="+mn-cs"/>
                <a:sym typeface="Calibri"/>
              </a:rPr>
              <a:t>个</a:t>
            </a:r>
            <a:r>
              <a:rPr kumimoji="0" lang="en-US" altLang="zh-CN" sz="1800" b="0" i="0" u="none" strike="noStrike" cap="none" spc="0" normalizeH="0" baseline="0">
                <a:ln>
                  <a:noFill/>
                </a:ln>
                <a:solidFill>
                  <a:srgbClr val="000000"/>
                </a:solidFill>
                <a:effectLst/>
                <a:uFillTx/>
                <a:latin typeface="+mn-lt"/>
                <a:ea typeface="+mn-ea"/>
                <a:cs typeface="+mn-cs"/>
                <a:sym typeface="Calibri"/>
              </a:rPr>
              <a:t>key</a:t>
            </a:r>
            <a:r>
              <a:rPr kumimoji="0" lang="zh-CN" altLang="en-US" sz="1800" b="0" i="0" u="none" strike="noStrike" cap="none" spc="0" normalizeH="0" baseline="0">
                <a:ln>
                  <a:noFill/>
                </a:ln>
                <a:solidFill>
                  <a:srgbClr val="000000"/>
                </a:solidFill>
                <a:effectLst/>
                <a:uFillTx/>
                <a:latin typeface="+mn-lt"/>
                <a:ea typeface="+mn-ea"/>
                <a:cs typeface="+mn-cs"/>
                <a:sym typeface="Calibri"/>
              </a:rPr>
              <a:t>发生变动</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save 60 10000    60</a:t>
            </a:r>
            <a:r>
              <a:rPr kumimoji="0" lang="zh-CN" altLang="en-US" sz="1800" b="0" i="0" u="none" strike="noStrike" cap="none" spc="0" normalizeH="0" baseline="0">
                <a:ln>
                  <a:noFill/>
                </a:ln>
                <a:solidFill>
                  <a:srgbClr val="000000"/>
                </a:solidFill>
                <a:effectLst/>
                <a:uFillTx/>
                <a:latin typeface="+mn-lt"/>
                <a:ea typeface="+mn-ea"/>
                <a:cs typeface="+mn-cs"/>
                <a:sym typeface="Calibri"/>
              </a:rPr>
              <a:t>秒至少有</a:t>
            </a:r>
            <a:r>
              <a:rPr kumimoji="0" lang="en-US" altLang="zh-CN" sz="1800" b="0" i="0" u="none" strike="noStrike" cap="none" spc="0" normalizeH="0" baseline="0">
                <a:ln>
                  <a:noFill/>
                </a:ln>
                <a:solidFill>
                  <a:srgbClr val="000000"/>
                </a:solidFill>
                <a:effectLst/>
                <a:uFillTx/>
                <a:latin typeface="+mn-lt"/>
                <a:ea typeface="+mn-ea"/>
                <a:cs typeface="+mn-cs"/>
                <a:sym typeface="Calibri"/>
              </a:rPr>
              <a:t>10000</a:t>
            </a:r>
            <a:r>
              <a:rPr kumimoji="0" lang="zh-CN" altLang="en-US" sz="1800" b="0" i="0" u="none" strike="noStrike" cap="none" spc="0" normalizeH="0" baseline="0">
                <a:ln>
                  <a:noFill/>
                </a:ln>
                <a:solidFill>
                  <a:srgbClr val="000000"/>
                </a:solidFill>
                <a:effectLst/>
                <a:uFillTx/>
                <a:latin typeface="+mn-lt"/>
                <a:ea typeface="+mn-ea"/>
                <a:cs typeface="+mn-cs"/>
                <a:sym typeface="Calibri"/>
              </a:rPr>
              <a:t>个</a:t>
            </a:r>
            <a:r>
              <a:rPr kumimoji="0" lang="en-US" altLang="zh-CN" sz="1800" b="0" i="0" u="none" strike="noStrike" cap="none" spc="0" normalizeH="0" baseline="0">
                <a:ln>
                  <a:noFill/>
                </a:ln>
                <a:solidFill>
                  <a:srgbClr val="000000"/>
                </a:solidFill>
                <a:effectLst/>
                <a:uFillTx/>
                <a:latin typeface="+mn-lt"/>
                <a:ea typeface="+mn-ea"/>
                <a:cs typeface="+mn-cs"/>
                <a:sym typeface="Calibri"/>
              </a:rPr>
              <a:t>key</a:t>
            </a:r>
            <a:r>
              <a:rPr kumimoji="0" lang="zh-CN" altLang="en-US" sz="1800" b="0" i="0" u="none" strike="noStrike" cap="none" spc="0" normalizeH="0" baseline="0">
                <a:ln>
                  <a:noFill/>
                </a:ln>
                <a:solidFill>
                  <a:srgbClr val="000000"/>
                </a:solidFill>
                <a:effectLst/>
                <a:uFillTx/>
                <a:latin typeface="+mn-lt"/>
                <a:ea typeface="+mn-ea"/>
                <a:cs typeface="+mn-cs"/>
                <a:sym typeface="Calibri"/>
              </a:rPr>
              <a:t>发生变动</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满足条件系统会自动触发 </a:t>
            </a:r>
            <a:r>
              <a:rPr kumimoji="0" lang="en-US" altLang="zh-CN" sz="1800" b="0" i="0" u="none" strike="noStrike" cap="none" spc="0" normalizeH="0" baseline="0">
                <a:ln>
                  <a:noFill/>
                </a:ln>
                <a:solidFill>
                  <a:srgbClr val="000000"/>
                </a:solidFill>
                <a:effectLst/>
                <a:uFillTx/>
                <a:latin typeface="+mn-lt"/>
                <a:ea typeface="+mn-ea"/>
                <a:cs typeface="+mn-cs"/>
                <a:sym typeface="Calibri"/>
              </a:rPr>
              <a:t>bgsave</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stop-writes-on-bgsave-error ：默认值为yes </a:t>
            </a:r>
            <a:r>
              <a:rPr kumimoji="0" lang="en-US" altLang="zh-CN" sz="1800" b="0" i="0" u="none" strike="noStrike" cap="none" spc="0" normalizeH="0" baseline="0">
                <a:ln>
                  <a:noFill/>
                </a:ln>
                <a:solidFill>
                  <a:srgbClr val="000000"/>
                </a:solidFill>
                <a:effectLst/>
                <a:uFillTx/>
                <a:latin typeface="+mn-lt"/>
                <a:ea typeface="+mn-ea"/>
                <a:cs typeface="+mn-cs"/>
                <a:sym typeface="Calibri"/>
              </a:rPr>
              <a:t>, </a:t>
            </a:r>
            <a:r>
              <a:rPr kumimoji="0" lang="zh-CN" altLang="en-US" sz="1800" b="0" i="0" u="none" strike="noStrike" cap="none" spc="0" normalizeH="0" baseline="0">
                <a:ln>
                  <a:noFill/>
                </a:ln>
                <a:solidFill>
                  <a:srgbClr val="000000"/>
                </a:solidFill>
                <a:effectLst/>
                <a:uFillTx/>
                <a:latin typeface="+mn-lt"/>
                <a:ea typeface="+mn-ea"/>
                <a:cs typeface="+mn-cs"/>
                <a:sym typeface="Calibri"/>
              </a:rPr>
              <a:t>如果最近一次</a:t>
            </a:r>
            <a:r>
              <a:rPr kumimoji="0" lang="en-US" altLang="zh-CN" sz="1800" b="0" i="0" u="none" strike="noStrike" cap="none" spc="0" normalizeH="0" baseline="0">
                <a:ln>
                  <a:noFill/>
                </a:ln>
                <a:solidFill>
                  <a:srgbClr val="000000"/>
                </a:solidFill>
                <a:effectLst/>
                <a:uFillTx/>
                <a:latin typeface="+mn-lt"/>
                <a:ea typeface="+mn-ea"/>
                <a:cs typeface="+mn-cs"/>
                <a:sym typeface="Calibri"/>
              </a:rPr>
              <a:t>bgsave</a:t>
            </a:r>
            <a:r>
              <a:rPr kumimoji="0" lang="zh-CN" altLang="en-US" sz="1800" b="0" i="0" u="none" strike="noStrike" cap="none" spc="0" normalizeH="0" baseline="0">
                <a:ln>
                  <a:noFill/>
                </a:ln>
                <a:solidFill>
                  <a:srgbClr val="000000"/>
                </a:solidFill>
                <a:effectLst/>
                <a:uFillTx/>
                <a:latin typeface="+mn-lt"/>
                <a:ea typeface="+mn-ea"/>
                <a:cs typeface="+mn-cs"/>
                <a:sym typeface="Calibri"/>
              </a:rPr>
              <a:t>失败，则不接受写操作</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rdbcompression yes   配置</a:t>
            </a:r>
            <a:r>
              <a:rPr kumimoji="0" lang="en-US" altLang="zh-CN" sz="1800" b="0" i="0" u="none" strike="noStrike" cap="none" spc="0" normalizeH="0" baseline="0">
                <a:ln>
                  <a:noFill/>
                </a:ln>
                <a:solidFill>
                  <a:srgbClr val="000000"/>
                </a:solidFill>
                <a:effectLst/>
                <a:uFillTx/>
                <a:latin typeface="+mn-lt"/>
                <a:ea typeface="+mn-ea"/>
                <a:cs typeface="+mn-cs"/>
                <a:sym typeface="Calibri"/>
              </a:rPr>
              <a:t>rdb</a:t>
            </a:r>
            <a:r>
              <a:rPr kumimoji="0" lang="zh-CN" altLang="en-US" sz="1800" b="0" i="0" u="none" strike="noStrike" cap="none" spc="0" normalizeH="0" baseline="0">
                <a:ln>
                  <a:noFill/>
                </a:ln>
                <a:solidFill>
                  <a:srgbClr val="000000"/>
                </a:solidFill>
                <a:effectLst/>
                <a:uFillTx/>
                <a:latin typeface="+mn-lt"/>
                <a:ea typeface="+mn-ea"/>
                <a:cs typeface="+mn-cs"/>
                <a:sym typeface="Calibri"/>
              </a:rPr>
              <a:t>是否进行压缩，如果</a:t>
            </a:r>
            <a:r>
              <a:rPr kumimoji="0" lang="en-US" altLang="zh-CN" sz="1800" b="0" i="0" u="none" strike="noStrike" cap="none" spc="0" normalizeH="0" baseline="0">
                <a:ln>
                  <a:noFill/>
                </a:ln>
                <a:solidFill>
                  <a:srgbClr val="000000"/>
                </a:solidFill>
                <a:effectLst/>
                <a:uFillTx/>
                <a:latin typeface="+mn-lt"/>
                <a:ea typeface="+mn-ea"/>
                <a:cs typeface="+mn-cs"/>
                <a:sym typeface="Calibri"/>
              </a:rPr>
              <a:t>yes</a:t>
            </a:r>
            <a:r>
              <a:rPr kumimoji="0" lang="zh-CN" altLang="en-US" sz="1800" b="0" i="0" u="none" strike="noStrike" cap="none" spc="0" normalizeH="0" baseline="0">
                <a:ln>
                  <a:noFill/>
                </a:ln>
                <a:solidFill>
                  <a:srgbClr val="000000"/>
                </a:solidFill>
                <a:effectLst/>
                <a:uFillTx/>
                <a:latin typeface="+mn-lt"/>
                <a:ea typeface="+mn-ea"/>
                <a:cs typeface="+mn-cs"/>
                <a:sym typeface="Calibri"/>
              </a:rPr>
              <a:t>性能会下降，不压缩文件会大点</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dbfilename dump.rdb  配置</a:t>
            </a:r>
            <a:r>
              <a:rPr kumimoji="0" lang="en-US" altLang="zh-CN" sz="1800" b="0" i="0" u="none" strike="noStrike" cap="none" spc="0" normalizeH="0" baseline="0">
                <a:ln>
                  <a:noFill/>
                </a:ln>
                <a:solidFill>
                  <a:srgbClr val="000000"/>
                </a:solidFill>
                <a:effectLst/>
                <a:uFillTx/>
                <a:latin typeface="+mn-lt"/>
                <a:ea typeface="+mn-ea"/>
                <a:cs typeface="+mn-cs"/>
                <a:sym typeface="Calibri"/>
              </a:rPr>
              <a:t>rdb</a:t>
            </a:r>
            <a:r>
              <a:rPr kumimoji="0" lang="zh-CN" altLang="en-US" sz="1800" b="0" i="0" u="none" strike="noStrike" cap="none" spc="0" normalizeH="0" baseline="0">
                <a:ln>
                  <a:noFill/>
                </a:ln>
                <a:solidFill>
                  <a:srgbClr val="000000"/>
                </a:solidFill>
                <a:effectLst/>
                <a:uFillTx/>
                <a:latin typeface="+mn-lt"/>
                <a:ea typeface="+mn-ea"/>
                <a:cs typeface="+mn-cs"/>
                <a:sym typeface="Calibri"/>
              </a:rPr>
              <a:t>文件的名称</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dirty="0">
                <a:solidFill>
                  <a:schemeClr val="tx1"/>
                </a:solidFill>
              </a:rPr>
              <a:t>配置</a:t>
            </a:r>
            <a:endParaRPr lang="zh-CN" dirty="0">
              <a:solidFill>
                <a:schemeClr val="tx1"/>
              </a:solidFill>
            </a:endParaRPr>
          </a:p>
        </p:txBody>
      </p:sp>
      <p:sp>
        <p:nvSpPr>
          <p:cNvPr id="289" name="幻灯片编号占位符 2"/>
          <p:cNvSpPr txBox="1">
            <a:spLocks noGrp="1"/>
          </p:cNvSpPr>
          <p:nvPr>
            <p:ph type="sldNum" sz="quarter" idx="2"/>
          </p:nvPr>
        </p:nvSpPr>
        <p:spPr>
          <a:xfrm>
            <a:off x="11179176" y="6401753"/>
            <a:ext cx="174625" cy="274320"/>
          </a:xfrm>
          <a:prstGeom prst="rect">
            <a:avLst/>
          </a:prstGeom>
        </p:spPr>
        <p:txBody>
          <a:bodyPr/>
          <a:lstStyle/>
          <a:p>
            <a:fld id="{86CB4B4D-7CA3-9044-876B-883B54F8677D}" type="slidenum">
              <a:rPr/>
            </a:fld>
            <a:endParaRPr/>
          </a:p>
        </p:txBody>
      </p:sp>
      <p:sp>
        <p:nvSpPr>
          <p:cNvPr id="12" name="一、线上平台的应用"/>
          <p:cNvSpPr txBox="1"/>
          <p:nvPr/>
        </p:nvSpPr>
        <p:spPr>
          <a:xfrm>
            <a:off x="867508" y="1017661"/>
            <a:ext cx="10234247" cy="398494"/>
          </a:xfrm>
          <a:prstGeom prst="rect">
            <a:avLst/>
          </a:prstGeom>
          <a:ln w="12700">
            <a:miter lim="400000"/>
          </a:ln>
        </p:spPr>
        <p:txBody>
          <a:bodyPr lIns="45719" tIns="45719" rIns="45719" bIns="45719" anchor="b">
            <a:noAutofit/>
          </a:bodyPr>
          <a:lstStyle>
            <a:lvl1pPr marL="0" marR="0" indent="0" algn="ctr" defTabSz="914400" rtl="0" latinLnBrk="0">
              <a:lnSpc>
                <a:spcPct val="150000"/>
              </a:lnSpc>
              <a:spcBef>
                <a:spcPts val="0"/>
              </a:spcBef>
              <a:spcAft>
                <a:spcPts val="0"/>
              </a:spcAft>
              <a:buClrTx/>
              <a:buSzTx/>
              <a:buFontTx/>
              <a:buNone/>
              <a:defRPr sz="3600" b="1" i="0" u="none" strike="noStrike" cap="none" spc="0" baseline="0">
                <a:ln>
                  <a:noFill/>
                </a:ln>
                <a:solidFill>
                  <a:srgbClr val="000000"/>
                </a:solidFill>
                <a:uFillTx/>
                <a:latin typeface="微软雅黑"/>
                <a:ea typeface="微软雅黑"/>
                <a:cs typeface="微软雅黑"/>
                <a:sym typeface="微软雅黑"/>
              </a:defRPr>
            </a:lvl1pPr>
            <a:lvl2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2pPr>
            <a:lvl3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3pPr>
            <a:lvl4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4pPr>
            <a:lvl5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5pPr>
            <a:lvl6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6pPr>
            <a:lvl7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7pPr>
            <a:lvl8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8pPr>
            <a:lvl9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9pPr>
          </a:lstStyle>
          <a:p>
            <a:pPr algn="l" hangingPunct="1"/>
            <a:r>
              <a:rPr lang="zh-CN" altLang="en-US" sz="1800">
                <a:ea typeface="宋体" charset="0"/>
                <a:sym typeface="Calibri"/>
              </a:rPr>
              <a:t>APPEND ONLY MODE                        详见：</a:t>
            </a:r>
            <a:r>
              <a:rPr lang="zh-CN" altLang="en-US" sz="1800" b="0">
                <a:latin typeface="+mn-lt"/>
                <a:ea typeface="+mn-ea"/>
                <a:cs typeface="+mn-cs"/>
                <a:sym typeface="Calibri"/>
              </a:rPr>
              <a:t>http://redis.io/topics/persistence</a:t>
            </a:r>
            <a:endParaRPr lang="en-US" altLang="zh-CN" sz="1800" b="0" dirty="0">
              <a:solidFill>
                <a:schemeClr val="tx1"/>
              </a:solidFill>
            </a:endParaRPr>
          </a:p>
        </p:txBody>
      </p:sp>
      <p:sp>
        <p:nvSpPr>
          <p:cNvPr id="2" name="文本框 1"/>
          <p:cNvSpPr txBox="1"/>
          <p:nvPr/>
        </p:nvSpPr>
        <p:spPr>
          <a:xfrm>
            <a:off x="1838325" y="1524635"/>
            <a:ext cx="6301105" cy="3968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默认是不开启</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appendfilename "appendonly.aof"   配置默认名称</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appendfsync everysec  配置保存频率 </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no </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：不主动触发，让操作系统随心触发</a:t>
            </a:r>
            <a:endParaRPr kumimoji="0" lang="en-US" altLang="zh-CN"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                         everysec </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：每秒触发一次，折中、默认</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                         always：在每次写动作之后触发，慢、安全</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保存的是对数据集有修改的命令</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重写（直接访问内存中的数据来执行）</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auto-aof-rewrite-percentage 100</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auto-aof-rewrite-min-size 64mb</a:t>
            </a:r>
            <a:endParaRPr kumimoji="0" lang="zh-CN" altLang="en-US" sz="1800" b="0" i="0" u="none" strike="noStrike" cap="none" spc="0" normalizeH="0" baseline="0">
              <a:ln>
                <a:noFill/>
              </a:ln>
              <a:solidFill>
                <a:srgbClr val="000000"/>
              </a:solidFill>
              <a:effectLst/>
              <a:uFillTx/>
              <a:latin typeface="+mn-lt"/>
              <a:ea typeface="宋体" charset="0"/>
              <a:cs typeface="+mn-cs"/>
              <a:sym typeface="Calibri"/>
            </a:endParaRPr>
          </a:p>
        </p:txBody>
      </p:sp>
      <p:pic>
        <p:nvPicPr>
          <p:cNvPr id="3" name="图片 2"/>
          <p:cNvPicPr>
            <a:picLocks noChangeAspect="1"/>
          </p:cNvPicPr>
          <p:nvPr/>
        </p:nvPicPr>
        <p:blipFill>
          <a:blip r:embed="rId1"/>
          <a:stretch>
            <a:fillRect/>
          </a:stretch>
        </p:blipFill>
        <p:spPr>
          <a:xfrm>
            <a:off x="8550275" y="2574925"/>
            <a:ext cx="1920875" cy="323469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dirty="0">
                <a:solidFill>
                  <a:schemeClr val="tx1"/>
                </a:solidFill>
              </a:rPr>
              <a:t>配置</a:t>
            </a:r>
            <a:endParaRPr lang="zh-CN" dirty="0">
              <a:solidFill>
                <a:schemeClr val="tx1"/>
              </a:solidFill>
            </a:endParaRPr>
          </a:p>
        </p:txBody>
      </p:sp>
      <p:sp>
        <p:nvSpPr>
          <p:cNvPr id="289" name="幻灯片编号占位符 2"/>
          <p:cNvSpPr txBox="1">
            <a:spLocks noGrp="1"/>
          </p:cNvSpPr>
          <p:nvPr>
            <p:ph type="sldNum" sz="quarter" idx="2"/>
          </p:nvPr>
        </p:nvSpPr>
        <p:spPr>
          <a:xfrm>
            <a:off x="11179176" y="6401753"/>
            <a:ext cx="174625" cy="274320"/>
          </a:xfrm>
          <a:prstGeom prst="rect">
            <a:avLst/>
          </a:prstGeom>
        </p:spPr>
        <p:txBody>
          <a:bodyPr/>
          <a:lstStyle/>
          <a:p>
            <a:fld id="{86CB4B4D-7CA3-9044-876B-883B54F8677D}" type="slidenum">
              <a:rPr/>
            </a:fld>
            <a:endParaRPr/>
          </a:p>
        </p:txBody>
      </p:sp>
      <p:sp>
        <p:nvSpPr>
          <p:cNvPr id="12" name="一、线上平台的应用"/>
          <p:cNvSpPr txBox="1"/>
          <p:nvPr/>
        </p:nvSpPr>
        <p:spPr>
          <a:xfrm>
            <a:off x="867508" y="1031631"/>
            <a:ext cx="10234247" cy="398494"/>
          </a:xfrm>
          <a:prstGeom prst="rect">
            <a:avLst/>
          </a:prstGeom>
          <a:ln w="12700">
            <a:miter lim="400000"/>
          </a:ln>
        </p:spPr>
        <p:txBody>
          <a:bodyPr lIns="45719" tIns="45719" rIns="45719" bIns="45719" anchor="b">
            <a:noAutofit/>
          </a:bodyPr>
          <a:lstStyle>
            <a:lvl1pPr marL="0" marR="0" indent="0" algn="ctr" defTabSz="914400" rtl="0" latinLnBrk="0">
              <a:lnSpc>
                <a:spcPct val="150000"/>
              </a:lnSpc>
              <a:spcBef>
                <a:spcPts val="0"/>
              </a:spcBef>
              <a:spcAft>
                <a:spcPts val="0"/>
              </a:spcAft>
              <a:buClrTx/>
              <a:buSzTx/>
              <a:buFontTx/>
              <a:buNone/>
              <a:defRPr sz="3600" b="1" i="0" u="none" strike="noStrike" cap="none" spc="0" baseline="0">
                <a:ln>
                  <a:noFill/>
                </a:ln>
                <a:solidFill>
                  <a:srgbClr val="000000"/>
                </a:solidFill>
                <a:uFillTx/>
                <a:latin typeface="微软雅黑"/>
                <a:ea typeface="微软雅黑"/>
                <a:cs typeface="微软雅黑"/>
                <a:sym typeface="微软雅黑"/>
              </a:defRPr>
            </a:lvl1pPr>
            <a:lvl2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2pPr>
            <a:lvl3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3pPr>
            <a:lvl4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4pPr>
            <a:lvl5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5pPr>
            <a:lvl6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6pPr>
            <a:lvl7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7pPr>
            <a:lvl8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8pPr>
            <a:lvl9pPr marL="0" marR="0" indent="0" algn="l" defTabSz="914400" rtl="0" latinLnBrk="0">
              <a:lnSpc>
                <a:spcPct val="100000"/>
              </a:lnSpc>
              <a:spcBef>
                <a:spcPts val="0"/>
              </a:spcBef>
              <a:spcAft>
                <a:spcPts val="0"/>
              </a:spcAft>
              <a:buClrTx/>
              <a:buSzTx/>
              <a:buFontTx/>
              <a:buNone/>
              <a:defRPr sz="3000" b="1" i="0" u="none" strike="noStrike" cap="none" spc="0" baseline="0">
                <a:ln>
                  <a:noFill/>
                </a:ln>
                <a:solidFill>
                  <a:srgbClr val="404040"/>
                </a:solidFill>
                <a:uFillTx/>
                <a:latin typeface="Microsoft YaHei"/>
                <a:ea typeface="Microsoft YaHei"/>
                <a:cs typeface="Microsoft YaHei"/>
                <a:sym typeface="Microsoft YaHei"/>
              </a:defRPr>
            </a:lvl9pPr>
          </a:lstStyle>
          <a:p>
            <a:pPr algn="l" hangingPunct="1"/>
            <a:r>
              <a:rPr lang="zh-CN" altLang="en-US" sz="1800" b="0">
                <a:latin typeface="+mn-lt"/>
                <a:ea typeface="宋体" charset="0"/>
                <a:cs typeface="+mn-cs"/>
                <a:sym typeface="Calibri"/>
              </a:rPr>
              <a:t>MEMORY MANAGEMENT</a:t>
            </a:r>
            <a:endParaRPr lang="en-GB" sz="1800" b="0" dirty="0">
              <a:solidFill>
                <a:srgbClr val="FF0000"/>
              </a:solidFill>
            </a:endParaRPr>
          </a:p>
        </p:txBody>
      </p:sp>
      <p:sp>
        <p:nvSpPr>
          <p:cNvPr id="4" name="文本框 3"/>
          <p:cNvSpPr txBox="1"/>
          <p:nvPr/>
        </p:nvSpPr>
        <p:spPr>
          <a:xfrm>
            <a:off x="1197610" y="1560195"/>
            <a:ext cx="9904095"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maxmemory &lt;bytes&gt; 配置最大内存  如果没设置淘汰策略最大内存用完后</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maxmemory-policy noeviction 配置内存淘汰策略</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文本框 6"/>
          <p:cNvSpPr txBox="1"/>
          <p:nvPr/>
        </p:nvSpPr>
        <p:spPr>
          <a:xfrm>
            <a:off x="1609090" y="2480945"/>
            <a:ext cx="990473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noeviction：不淘汰任何</a:t>
            </a:r>
            <a:r>
              <a:rPr kumimoji="0" lang="en-US" altLang="zh-CN" sz="1800" b="0" i="0" u="none" strike="noStrike" cap="none" spc="0" normalizeH="0" baseline="0">
                <a:ln>
                  <a:noFill/>
                </a:ln>
                <a:solidFill>
                  <a:srgbClr val="000000"/>
                </a:solidFill>
                <a:effectLst/>
                <a:uFillTx/>
                <a:latin typeface="+mn-lt"/>
                <a:ea typeface="+mn-ea"/>
                <a:cs typeface="+mn-cs"/>
                <a:sym typeface="Calibri"/>
              </a:rPr>
              <a:t>Key,</a:t>
            </a:r>
            <a:r>
              <a:rPr kumimoji="0" lang="zh-CN" altLang="en-US" sz="1800" b="0" i="0" u="none" strike="noStrike" cap="none" spc="0" normalizeH="0" baseline="0">
                <a:ln>
                  <a:noFill/>
                </a:ln>
                <a:solidFill>
                  <a:srgbClr val="000000"/>
                </a:solidFill>
                <a:effectLst/>
                <a:uFillTx/>
                <a:latin typeface="+mn-lt"/>
                <a:ea typeface="+mn-ea"/>
                <a:cs typeface="+mn-cs"/>
                <a:sym typeface="Calibri"/>
              </a:rPr>
              <a:t>客户端尝试执行写入操作时返回错误</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allkeys-lru：首先尝试删除最近使用较少使用的</a:t>
            </a:r>
            <a:r>
              <a:rPr kumimoji="0" lang="en-US" altLang="zh-CN" sz="1800" b="0" i="0" u="none" strike="noStrike" cap="none" spc="0" normalizeH="0" baseline="0">
                <a:ln>
                  <a:noFill/>
                </a:ln>
                <a:solidFill>
                  <a:srgbClr val="000000"/>
                </a:solidFill>
                <a:effectLst/>
                <a:uFillTx/>
                <a:latin typeface="+mn-lt"/>
                <a:ea typeface="+mn-ea"/>
                <a:cs typeface="+mn-cs"/>
                <a:sym typeface="Calibri"/>
              </a:rPr>
              <a:t>Key</a:t>
            </a:r>
            <a:r>
              <a:rPr kumimoji="0" lang="zh-CN" altLang="en-US" sz="1800" b="0" i="0" u="none" strike="noStrike" cap="none" spc="0" normalizeH="0" baseline="0">
                <a:ln>
                  <a:noFill/>
                </a:ln>
                <a:solidFill>
                  <a:srgbClr val="000000"/>
                </a:solidFill>
                <a:effectLst/>
                <a:uFillTx/>
                <a:latin typeface="+mn-lt"/>
                <a:ea typeface="+mn-ea"/>
                <a:cs typeface="+mn-cs"/>
                <a:sym typeface="Calibri"/>
              </a:rPr>
              <a:t>，以便为添加的新数据腾出空间</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volatile-lru：在具有过期集的密钥中</a:t>
            </a:r>
            <a:r>
              <a:rPr lang="zh-CN" altLang="en-US">
                <a:sym typeface="Calibri"/>
              </a:rPr>
              <a:t>尝试删除最近使用较少的</a:t>
            </a:r>
            <a:r>
              <a:rPr lang="en-US" altLang="zh-CN">
                <a:sym typeface="Calibri"/>
              </a:rPr>
              <a:t>Key</a:t>
            </a:r>
            <a:r>
              <a:rPr kumimoji="0" lang="zh-CN" altLang="en-US" sz="1800" b="0" i="0" u="none" strike="noStrike" cap="none" spc="0" normalizeH="0" baseline="0">
                <a:ln>
                  <a:noFill/>
                </a:ln>
                <a:solidFill>
                  <a:srgbClr val="000000"/>
                </a:solidFill>
                <a:effectLst/>
                <a:uFillTx/>
                <a:latin typeface="+mn-lt"/>
                <a:ea typeface="+mn-ea"/>
                <a:cs typeface="+mn-cs"/>
                <a:sym typeface="Calibri"/>
              </a:rPr>
              <a:t>，以便为添加的新数据腾出空间</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allkeys-random：随机</a:t>
            </a:r>
            <a:r>
              <a:rPr lang="zh-CN" altLang="en-US">
                <a:sym typeface="Calibri"/>
              </a:rPr>
              <a:t>删除</a:t>
            </a:r>
            <a:r>
              <a:rPr kumimoji="0" lang="en-US" altLang="zh-CN" sz="1800" b="0" i="0" u="none" strike="noStrike" cap="none" spc="0" normalizeH="0" baseline="0">
                <a:ln>
                  <a:noFill/>
                </a:ln>
                <a:solidFill>
                  <a:srgbClr val="000000"/>
                </a:solidFill>
                <a:effectLst/>
                <a:uFillTx/>
                <a:latin typeface="+mn-lt"/>
                <a:ea typeface="+mn-ea"/>
                <a:cs typeface="+mn-cs"/>
                <a:sym typeface="Calibri"/>
              </a:rPr>
              <a:t>Key</a:t>
            </a:r>
            <a:r>
              <a:rPr kumimoji="0" lang="zh-CN" altLang="en-US" sz="1800" b="0" i="0" u="none" strike="noStrike" cap="none" spc="0" normalizeH="0" baseline="0">
                <a:ln>
                  <a:noFill/>
                </a:ln>
                <a:solidFill>
                  <a:srgbClr val="000000"/>
                </a:solidFill>
                <a:effectLst/>
                <a:uFillTx/>
                <a:latin typeface="+mn-lt"/>
                <a:ea typeface="+mn-ea"/>
                <a:cs typeface="+mn-cs"/>
                <a:sym typeface="Calibri"/>
              </a:rPr>
              <a:t>，以便为添加的新数据腾出空间</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volatile-random：</a:t>
            </a:r>
            <a:r>
              <a:rPr lang="zh-CN" altLang="en-US">
                <a:sym typeface="Calibri"/>
              </a:rPr>
              <a:t>在具有过期集的密钥中随机删除</a:t>
            </a:r>
            <a:r>
              <a:rPr lang="en-US" altLang="zh-CN">
                <a:sym typeface="Calibri"/>
              </a:rPr>
              <a:t>Key</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volatile-ttl：用过期集驱逐密钥，并尝试先用较短的生存时间（TTL）驱逐密钥</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10" name="图片 9" descr="lru"/>
          <p:cNvPicPr>
            <a:picLocks noChangeAspect="1"/>
          </p:cNvPicPr>
          <p:nvPr/>
        </p:nvPicPr>
        <p:blipFill>
          <a:blip r:embed="rId1"/>
          <a:stretch>
            <a:fillRect/>
          </a:stretch>
        </p:blipFill>
        <p:spPr>
          <a:xfrm>
            <a:off x="1339215" y="4232910"/>
            <a:ext cx="5002530" cy="2630805"/>
          </a:xfrm>
          <a:prstGeom prst="rect">
            <a:avLst/>
          </a:prstGeom>
        </p:spPr>
      </p:pic>
      <p:sp>
        <p:nvSpPr>
          <p:cNvPr id="11" name="文本框 10"/>
          <p:cNvSpPr txBox="1"/>
          <p:nvPr/>
        </p:nvSpPr>
        <p:spPr>
          <a:xfrm>
            <a:off x="6543675" y="5040630"/>
            <a:ext cx="259080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a:rPr>
              <a:t>Redis</a:t>
            </a:r>
            <a:r>
              <a:rPr kumimoji="0" lang="zh-CN" altLang="en-US" sz="1800" b="0" i="0" u="none" strike="noStrike" cap="none" spc="0" normalizeH="0" baseline="0">
                <a:ln>
                  <a:noFill/>
                </a:ln>
                <a:solidFill>
                  <a:srgbClr val="000000"/>
                </a:solidFill>
                <a:effectLst/>
                <a:uFillTx/>
                <a:latin typeface="+mn-lt"/>
                <a:ea typeface="+mn-ea"/>
                <a:cs typeface="+mn-cs"/>
                <a:sym typeface="Calibri"/>
              </a:rPr>
              <a:t>的</a:t>
            </a:r>
            <a:r>
              <a:rPr kumimoji="0" lang="en-US" altLang="zh-CN" sz="1800" b="0" i="0" u="none" strike="noStrike" cap="none" spc="0" normalizeH="0" baseline="0">
                <a:ln>
                  <a:noFill/>
                </a:ln>
                <a:solidFill>
                  <a:srgbClr val="000000"/>
                </a:solidFill>
                <a:effectLst/>
                <a:uFillTx/>
                <a:latin typeface="+mn-lt"/>
                <a:ea typeface="+mn-ea"/>
                <a:cs typeface="+mn-cs"/>
                <a:sym typeface="Calibri"/>
              </a:rPr>
              <a:t>LRU</a:t>
            </a:r>
            <a:r>
              <a:rPr kumimoji="0" lang="zh-CN" altLang="en-US" sz="1800" b="0" i="0" u="none" strike="noStrike" cap="none" spc="0" normalizeH="0" baseline="0">
                <a:ln>
                  <a:noFill/>
                </a:ln>
                <a:solidFill>
                  <a:srgbClr val="000000"/>
                </a:solidFill>
                <a:effectLst/>
                <a:uFillTx/>
                <a:latin typeface="+mn-lt"/>
                <a:ea typeface="+mn-ea"/>
                <a:cs typeface="+mn-cs"/>
                <a:sym typeface="Calibri"/>
              </a:rPr>
              <a:t>是一个不精确的</a:t>
            </a:r>
            <a:r>
              <a:rPr kumimoji="0" lang="en-US" altLang="zh-CN" sz="1800" b="0" i="0" u="none" strike="noStrike" cap="none" spc="0" normalizeH="0" baseline="0">
                <a:ln>
                  <a:noFill/>
                </a:ln>
                <a:solidFill>
                  <a:srgbClr val="000000"/>
                </a:solidFill>
                <a:effectLst/>
                <a:uFillTx/>
                <a:latin typeface="+mn-lt"/>
                <a:ea typeface="+mn-ea"/>
                <a:cs typeface="+mn-cs"/>
                <a:sym typeface="Calibri"/>
              </a:rPr>
              <a:t>LRU</a:t>
            </a:r>
            <a:r>
              <a:rPr kumimoji="0" lang="zh-CN" altLang="en-US" sz="1800" b="0" i="0" u="none" strike="noStrike" cap="none" spc="0" normalizeH="0" baseline="0">
                <a:ln>
                  <a:noFill/>
                </a:ln>
                <a:solidFill>
                  <a:srgbClr val="000000"/>
                </a:solidFill>
                <a:effectLst/>
                <a:uFillTx/>
                <a:latin typeface="+mn-lt"/>
                <a:ea typeface="宋体" charset="0"/>
                <a:cs typeface="+mn-cs"/>
                <a:sym typeface="Calibri"/>
              </a:rPr>
              <a:t>，</a:t>
            </a:r>
            <a:r>
              <a:rPr kumimoji="0" lang="zh-CN" altLang="en-US" sz="1800" b="0" i="0" u="none" strike="noStrike" cap="none" spc="0" normalizeH="0" baseline="0">
                <a:ln>
                  <a:noFill/>
                </a:ln>
                <a:solidFill>
                  <a:srgbClr val="000000"/>
                </a:solidFill>
                <a:effectLst/>
                <a:uFillTx/>
                <a:latin typeface="+mn-lt"/>
                <a:ea typeface="+mn-ea"/>
                <a:cs typeface="+mn-cs"/>
                <a:sym typeface="Calibri"/>
              </a:rPr>
              <a:t>左图是近似</a:t>
            </a:r>
            <a:r>
              <a:rPr lang="en-US" altLang="zh-CN">
                <a:sym typeface="Calibri"/>
              </a:rPr>
              <a:t>LRU</a:t>
            </a:r>
            <a:r>
              <a:rPr lang="zh-CN" altLang="en-US">
                <a:sym typeface="Calibri"/>
              </a:rPr>
              <a:t>算法图</a:t>
            </a:r>
            <a:endParaRPr lang="zh-CN" altLang="en-US">
              <a:sym typeface="Calibri"/>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标题 1"/>
          <p:cNvSpPr txBox="1">
            <a:spLocks noGrp="1"/>
          </p:cNvSpPr>
          <p:nvPr>
            <p:ph type="title" idx="4294967295"/>
          </p:nvPr>
        </p:nvSpPr>
        <p:spPr>
          <a:xfrm>
            <a:off x="1152525" y="297815"/>
            <a:ext cx="11039475" cy="504190"/>
          </a:xfrm>
          <a:prstGeom prst="rect">
            <a:avLst/>
          </a:prstGeom>
        </p:spPr>
        <p:txBody>
          <a:bodyPr/>
          <a:lstStyle>
            <a:lvl1pPr defTabSz="868680">
              <a:defRPr sz="2850"/>
            </a:lvl1pPr>
          </a:lstStyle>
          <a:p>
            <a:r>
              <a:rPr lang="zh-CN" altLang="en-US" dirty="0">
                <a:solidFill>
                  <a:schemeClr val="tx1"/>
                </a:solidFill>
              </a:rPr>
              <a:t>配置</a:t>
            </a:r>
            <a:endParaRPr lang="zh-CN" altLang="en-US" dirty="0">
              <a:solidFill>
                <a:schemeClr val="tx1"/>
              </a:solidFill>
            </a:endParaRPr>
          </a:p>
        </p:txBody>
      </p:sp>
      <p:sp>
        <p:nvSpPr>
          <p:cNvPr id="289" name="幻灯片编号占位符 2"/>
          <p:cNvSpPr txBox="1">
            <a:spLocks noGrp="1"/>
          </p:cNvSpPr>
          <p:nvPr>
            <p:ph type="sldNum" sz="quarter" idx="2"/>
          </p:nvPr>
        </p:nvSpPr>
        <p:spPr>
          <a:xfrm>
            <a:off x="11179176" y="6401753"/>
            <a:ext cx="174625" cy="274320"/>
          </a:xfrm>
          <a:prstGeom prst="rect">
            <a:avLst/>
          </a:prstGeom>
        </p:spPr>
        <p:txBody>
          <a:bodyPr/>
          <a:lstStyle/>
          <a:p>
            <a:fld id="{86CB4B4D-7CA3-9044-876B-883B54F8677D}" type="slidenum">
              <a:rPr/>
            </a:fld>
            <a:endParaRPr/>
          </a:p>
        </p:txBody>
      </p:sp>
      <p:sp>
        <p:nvSpPr>
          <p:cNvPr id="3" name="文本框 2"/>
          <p:cNvSpPr txBox="1"/>
          <p:nvPr/>
        </p:nvSpPr>
        <p:spPr>
          <a:xfrm>
            <a:off x="1075055" y="1014730"/>
            <a:ext cx="559117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一般来说</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文本框 8"/>
          <p:cNvSpPr txBox="1"/>
          <p:nvPr/>
        </p:nvSpPr>
        <p:spPr>
          <a:xfrm>
            <a:off x="1115060" y="1532890"/>
            <a:ext cx="996188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当你期望在请求的流行度中使用幂律分布时，请使用allkeys-lru策略</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如果您有连续扫描所有键的循环访问，或者您希望分布均匀（所有元素可能以相同的概率访问），使用allkeys-random</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如果您希望能够在创建缓存对象时通过使用不同的TTL值向Redis提供有关到期的最佳候选者的提示，请使用volatile-ttl</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4" name="文本框 3"/>
          <p:cNvSpPr txBox="1"/>
          <p:nvPr/>
        </p:nvSpPr>
        <p:spPr>
          <a:xfrm>
            <a:off x="1075055" y="3245485"/>
            <a:ext cx="465074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a:ea typeface="宋体" charset="0"/>
                <a:sym typeface="Calibri"/>
              </a:rPr>
              <a:t>REDIS CLUSTE</a:t>
            </a:r>
            <a:r>
              <a:rPr lang="en-US" altLang="zh-CN">
                <a:ea typeface="宋体" charset="0"/>
                <a:sym typeface="Calibri"/>
              </a:rPr>
              <a:t>R</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5" name="文本框 4"/>
          <p:cNvSpPr txBox="1"/>
          <p:nvPr/>
        </p:nvSpPr>
        <p:spPr>
          <a:xfrm>
            <a:off x="1074420" y="3749040"/>
            <a:ext cx="9498330" cy="720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eaLnBrk="1">
              <a:lnSpc>
                <a:spcPts val="246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普通</a:t>
            </a:r>
            <a:r>
              <a:rPr kumimoji="0" lang="en-US" altLang="zh-CN" sz="1800" b="0" i="0" u="none" strike="noStrike" cap="none" spc="0" normalizeH="0" baseline="0">
                <a:ln>
                  <a:noFill/>
                </a:ln>
                <a:solidFill>
                  <a:srgbClr val="000000"/>
                </a:solidFill>
                <a:effectLst/>
                <a:uFillTx/>
                <a:latin typeface="+mn-lt"/>
                <a:ea typeface="+mn-ea"/>
                <a:cs typeface="+mn-cs"/>
                <a:sym typeface="Calibri"/>
              </a:rPr>
              <a:t>redis</a:t>
            </a:r>
            <a:r>
              <a:rPr kumimoji="0" lang="zh-CN" altLang="en-US" sz="1800" b="0" i="0" u="none" strike="noStrike" cap="none" spc="0" normalizeH="0" baseline="0">
                <a:ln>
                  <a:noFill/>
                </a:ln>
                <a:solidFill>
                  <a:srgbClr val="000000"/>
                </a:solidFill>
                <a:effectLst/>
                <a:uFillTx/>
                <a:latin typeface="+mn-lt"/>
                <a:ea typeface="+mn-ea"/>
                <a:cs typeface="+mn-cs"/>
                <a:sym typeface="Calibri"/>
              </a:rPr>
              <a:t>实例是不能当作集群一部分的，需要开启  cluster-enabled yes</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eaLnBrk="1">
              <a:lnSpc>
                <a:spcPts val="246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a:rPr>
              <a:t>开启之后会自动生成一个</a:t>
            </a:r>
            <a:r>
              <a:rPr kumimoji="0" lang="en-US" altLang="zh-CN" sz="1800" b="0" i="0" u="none" strike="noStrike" cap="none" spc="0" normalizeH="0" baseline="0">
                <a:ln>
                  <a:noFill/>
                </a:ln>
                <a:solidFill>
                  <a:srgbClr val="000000"/>
                </a:solidFill>
                <a:effectLst/>
                <a:uFillTx/>
                <a:latin typeface="+mn-lt"/>
                <a:ea typeface="+mn-ea"/>
                <a:cs typeface="+mn-cs"/>
                <a:sym typeface="Calibri"/>
              </a:rPr>
              <a:t>nodes.conf</a:t>
            </a:r>
            <a:r>
              <a:rPr kumimoji="0" lang="zh-CN" altLang="en-US" sz="1800" b="0" i="0" u="none" strike="noStrike" cap="none" spc="0" normalizeH="0" baseline="0">
                <a:ln>
                  <a:noFill/>
                </a:ln>
                <a:solidFill>
                  <a:srgbClr val="000000"/>
                </a:solidFill>
                <a:effectLst/>
                <a:uFillTx/>
                <a:latin typeface="+mn-lt"/>
                <a:ea typeface="+mn-ea"/>
                <a:cs typeface="+mn-cs"/>
                <a:sym typeface="Calibri"/>
              </a:rPr>
              <a:t>配置文件</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6" name="图片 5"/>
          <p:cNvPicPr>
            <a:picLocks noChangeAspect="1"/>
          </p:cNvPicPr>
          <p:nvPr/>
        </p:nvPicPr>
        <p:blipFill>
          <a:blip r:embed="rId1"/>
          <a:stretch>
            <a:fillRect/>
          </a:stretch>
        </p:blipFill>
        <p:spPr>
          <a:xfrm>
            <a:off x="135255" y="4605655"/>
            <a:ext cx="11921490" cy="883920"/>
          </a:xfrm>
          <a:prstGeom prst="rect">
            <a:avLst/>
          </a:prstGeom>
        </p:spPr>
      </p:pic>
      <p:sp>
        <p:nvSpPr>
          <p:cNvPr id="7" name="文本框 6"/>
          <p:cNvSpPr txBox="1"/>
          <p:nvPr/>
        </p:nvSpPr>
        <p:spPr>
          <a:xfrm>
            <a:off x="1115060" y="5746750"/>
            <a:ext cx="972883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a:sym typeface="Calibri"/>
              </a:rPr>
              <a:t>./redis-cli --cluster create 127.0.0.1:6379 127.0.0.1:6380 127.0.0.1:6381 --cluster-replicas 0</a:t>
            </a: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slow">
    <p:push dir="u"/>
  </p:transition>
</p:sld>
</file>

<file path=ppt/theme/theme1.xml><?xml version="1.0" encoding="utf-8"?>
<a:theme xmlns:a="http://schemas.openxmlformats.org/drawingml/2006/main" name="1_主题1">
  <a:themeElements>
    <a:clrScheme name="主题1">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主题1">
      <a:majorFont>
        <a:latin typeface="Helvetica"/>
        <a:ea typeface="Helvetica"/>
        <a:cs typeface="Helvetica"/>
      </a:majorFont>
      <a:minorFont>
        <a:latin typeface="Calibri"/>
        <a:ea typeface="Calibri"/>
        <a:cs typeface="Calibri"/>
      </a:minorFont>
    </a:fontScheme>
    <a:fmtScheme name="主题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主题1">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主题1">
      <a:majorFont>
        <a:latin typeface="Helvetica"/>
        <a:ea typeface="Helvetica"/>
        <a:cs typeface="Helvetica"/>
      </a:majorFont>
      <a:minorFont>
        <a:latin typeface="Calibri"/>
        <a:ea typeface="Calibri"/>
        <a:cs typeface="Calibri"/>
      </a:minorFont>
    </a:fontScheme>
    <a:fmtScheme name="主题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4224</Words>
  <Application>WPS 表格</Application>
  <PresentationFormat>宽屏</PresentationFormat>
  <Paragraphs>347</Paragraphs>
  <Slides>25</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25</vt:i4>
      </vt:variant>
    </vt:vector>
  </HeadingPairs>
  <TitlesOfParts>
    <vt:vector size="46" baseType="lpstr">
      <vt:lpstr>Arial</vt:lpstr>
      <vt:lpstr>方正书宋_GBK</vt:lpstr>
      <vt:lpstr>Wingdings</vt:lpstr>
      <vt:lpstr>Calibri</vt:lpstr>
      <vt:lpstr>Arial</vt:lpstr>
      <vt:lpstr>微软雅黑</vt:lpstr>
      <vt:lpstr>Microsoft YaHei</vt:lpstr>
      <vt:lpstr>Calibri Light</vt:lpstr>
      <vt:lpstr>DIN Alternate</vt:lpstr>
      <vt:lpstr>宋体</vt:lpstr>
      <vt:lpstr>Menlo</vt:lpstr>
      <vt:lpstr>HYQiHeiKW</vt:lpstr>
      <vt:lpstr>Helvetica Neue</vt:lpstr>
      <vt:lpstr>微软雅黑</vt:lpstr>
      <vt:lpstr>Arial Unicode MS</vt:lpstr>
      <vt:lpstr>HYShuSongErKW</vt:lpstr>
      <vt:lpstr>Wingdings</vt:lpstr>
      <vt:lpstr>宋体-简</vt:lpstr>
      <vt:lpstr>苹方-简</vt:lpstr>
      <vt:lpstr>Calibri</vt:lpstr>
      <vt:lpstr>1_主题1</vt:lpstr>
      <vt:lpstr>Redis技术分享 </vt:lpstr>
      <vt:lpstr>目录</vt:lpstr>
      <vt:lpstr>安装</vt:lpstr>
      <vt:lpstr>配置</vt:lpstr>
      <vt:lpstr>配置</vt:lpstr>
      <vt:lpstr>配置</vt:lpstr>
      <vt:lpstr>配置</vt:lpstr>
      <vt:lpstr>配置</vt:lpstr>
      <vt:lpstr>配置</vt:lpstr>
      <vt:lpstr>配置</vt:lpstr>
      <vt:lpstr>数据结构</vt:lpstr>
      <vt:lpstr>数据结构</vt:lpstr>
      <vt:lpstr>数据结构</vt:lpstr>
      <vt:lpstr>数据结构</vt:lpstr>
      <vt:lpstr>数据结构</vt:lpstr>
      <vt:lpstr>数据结构</vt:lpstr>
      <vt:lpstr>持久化</vt:lpstr>
      <vt:lpstr>持久化　</vt:lpstr>
      <vt:lpstr>持久化</vt:lpstr>
      <vt:lpstr>持久化</vt:lpstr>
      <vt:lpstr>持久化</vt:lpstr>
      <vt:lpstr>集群</vt:lpstr>
      <vt:lpstr>集群</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MS雅思直通车产品线上平台使用介绍 </dc:title>
  <dc:creator/>
  <cp:lastModifiedBy>victor</cp:lastModifiedBy>
  <cp:revision>466</cp:revision>
  <dcterms:created xsi:type="dcterms:W3CDTF">2019-03-04T09:05:35Z</dcterms:created>
  <dcterms:modified xsi:type="dcterms:W3CDTF">2019-03-04T09:05:35Z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2052-2.5.0.931</vt:lpwstr>
  </property>
</Properties>
</file>