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70" r:id="rId4"/>
    <p:sldId id="268" r:id="rId5"/>
    <p:sldId id="260" r:id="rId6"/>
    <p:sldId id="275" r:id="rId7"/>
    <p:sldId id="271" r:id="rId8"/>
    <p:sldId id="274" r:id="rId9"/>
    <p:sldId id="258" r:id="rId10"/>
    <p:sldId id="272" r:id="rId11"/>
    <p:sldId id="269" r:id="rId12"/>
    <p:sldId id="261" r:id="rId13"/>
    <p:sldId id="262" r:id="rId14"/>
    <p:sldId id="263" r:id="rId15"/>
    <p:sldId id="259" r:id="rId16"/>
    <p:sldId id="265" r:id="rId17"/>
    <p:sldId id="264" r:id="rId18"/>
    <p:sldId id="273" r:id="rId19"/>
    <p:sldId id="267" r:id="rId20"/>
  </p:sldIdLst>
  <p:sldSz cx="9144000" cy="6858000" type="screen4x3"/>
  <p:notesSz cx="7010400" cy="9296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FBC426-BE7F-4A44-B702-D28E3D268438}" v="13" dt="2021-08-17T15:50:31.9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6" autoAdjust="0"/>
    <p:restoredTop sz="94660"/>
  </p:normalViewPr>
  <p:slideViewPr>
    <p:cSldViewPr>
      <p:cViewPr varScale="1">
        <p:scale>
          <a:sx n="104" d="100"/>
          <a:sy n="104" d="100"/>
        </p:scale>
        <p:origin x="100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Géraudie" userId="abafa9ed-1e19-400c-ba5c-bf9c834f1b11" providerId="ADAL" clId="{D5FBC426-BE7F-4A44-B702-D28E3D268438}"/>
    <pc:docChg chg="custSel addSld modSld">
      <pc:chgData name="Nicolas Géraudie" userId="abafa9ed-1e19-400c-ba5c-bf9c834f1b11" providerId="ADAL" clId="{D5FBC426-BE7F-4A44-B702-D28E3D268438}" dt="2021-08-17T15:50:58.190" v="412" actId="122"/>
      <pc:docMkLst>
        <pc:docMk/>
      </pc:docMkLst>
      <pc:sldChg chg="addSp delSp modSp new mod">
        <pc:chgData name="Nicolas Géraudie" userId="abafa9ed-1e19-400c-ba5c-bf9c834f1b11" providerId="ADAL" clId="{D5FBC426-BE7F-4A44-B702-D28E3D268438}" dt="2021-08-17T15:50:58.190" v="412" actId="122"/>
        <pc:sldMkLst>
          <pc:docMk/>
          <pc:sldMk cId="1232595680" sldId="275"/>
        </pc:sldMkLst>
        <pc:spChg chg="mod">
          <ac:chgData name="Nicolas Géraudie" userId="abafa9ed-1e19-400c-ba5c-bf9c834f1b11" providerId="ADAL" clId="{D5FBC426-BE7F-4A44-B702-D28E3D268438}" dt="2021-08-17T15:35:11.915" v="20" actId="20577"/>
          <ac:spMkLst>
            <pc:docMk/>
            <pc:sldMk cId="1232595680" sldId="275"/>
            <ac:spMk id="2" creationId="{CB69D812-51F6-4B3F-97DD-8458CA30A10D}"/>
          </ac:spMkLst>
        </pc:spChg>
        <pc:spChg chg="del">
          <ac:chgData name="Nicolas Géraudie" userId="abafa9ed-1e19-400c-ba5c-bf9c834f1b11" providerId="ADAL" clId="{D5FBC426-BE7F-4A44-B702-D28E3D268438}" dt="2021-08-17T15:35:19.397" v="21" actId="3680"/>
          <ac:spMkLst>
            <pc:docMk/>
            <pc:sldMk cId="1232595680" sldId="275"/>
            <ac:spMk id="3" creationId="{B0838126-2C13-4BEA-B143-A8E01B2A30E2}"/>
          </ac:spMkLst>
        </pc:spChg>
        <pc:spChg chg="add del">
          <ac:chgData name="Nicolas Géraudie" userId="abafa9ed-1e19-400c-ba5c-bf9c834f1b11" providerId="ADAL" clId="{D5FBC426-BE7F-4A44-B702-D28E3D268438}" dt="2021-08-17T15:49:02.674" v="350" actId="478"/>
          <ac:spMkLst>
            <pc:docMk/>
            <pc:sldMk cId="1232595680" sldId="275"/>
            <ac:spMk id="5" creationId="{ED9EFB4E-C614-438F-B894-9ED7399433B3}"/>
          </ac:spMkLst>
        </pc:spChg>
        <pc:spChg chg="add del mod">
          <ac:chgData name="Nicolas Géraudie" userId="abafa9ed-1e19-400c-ba5c-bf9c834f1b11" providerId="ADAL" clId="{D5FBC426-BE7F-4A44-B702-D28E3D268438}" dt="2021-08-17T15:49:45.875" v="362" actId="478"/>
          <ac:spMkLst>
            <pc:docMk/>
            <pc:sldMk cId="1232595680" sldId="275"/>
            <ac:spMk id="6" creationId="{34723BE8-D6F9-4955-B5A2-BAC67BC6E245}"/>
          </ac:spMkLst>
        </pc:spChg>
        <pc:spChg chg="add del mod">
          <ac:chgData name="Nicolas Géraudie" userId="abafa9ed-1e19-400c-ba5c-bf9c834f1b11" providerId="ADAL" clId="{D5FBC426-BE7F-4A44-B702-D28E3D268438}" dt="2021-08-17T15:50:08.091" v="370" actId="478"/>
          <ac:spMkLst>
            <pc:docMk/>
            <pc:sldMk cId="1232595680" sldId="275"/>
            <ac:spMk id="7" creationId="{93B8BC7F-89D3-4F34-9C85-B62219885B48}"/>
          </ac:spMkLst>
        </pc:spChg>
        <pc:spChg chg="add del mod">
          <ac:chgData name="Nicolas Géraudie" userId="abafa9ed-1e19-400c-ba5c-bf9c834f1b11" providerId="ADAL" clId="{D5FBC426-BE7F-4A44-B702-D28E3D268438}" dt="2021-08-17T15:50:16.982" v="374" actId="478"/>
          <ac:spMkLst>
            <pc:docMk/>
            <pc:sldMk cId="1232595680" sldId="275"/>
            <ac:spMk id="8" creationId="{2467E8B1-6C66-4813-9BA6-F3586B804996}"/>
          </ac:spMkLst>
        </pc:spChg>
        <pc:spChg chg="add del mod">
          <ac:chgData name="Nicolas Géraudie" userId="abafa9ed-1e19-400c-ba5c-bf9c834f1b11" providerId="ADAL" clId="{D5FBC426-BE7F-4A44-B702-D28E3D268438}" dt="2021-08-17T15:50:23.642" v="378" actId="478"/>
          <ac:spMkLst>
            <pc:docMk/>
            <pc:sldMk cId="1232595680" sldId="275"/>
            <ac:spMk id="9" creationId="{F8CD65C6-9F3D-47CF-8432-08863241584E}"/>
          </ac:spMkLst>
        </pc:spChg>
        <pc:spChg chg="add del mod">
          <ac:chgData name="Nicolas Géraudie" userId="abafa9ed-1e19-400c-ba5c-bf9c834f1b11" providerId="ADAL" clId="{D5FBC426-BE7F-4A44-B702-D28E3D268438}" dt="2021-08-17T15:50:30.097" v="382" actId="478"/>
          <ac:spMkLst>
            <pc:docMk/>
            <pc:sldMk cId="1232595680" sldId="275"/>
            <ac:spMk id="10" creationId="{CD06E748-3A31-43CB-9BE8-970773AD5F98}"/>
          </ac:spMkLst>
        </pc:spChg>
        <pc:graphicFrameChg chg="add mod ord modGraphic">
          <ac:chgData name="Nicolas Géraudie" userId="abafa9ed-1e19-400c-ba5c-bf9c834f1b11" providerId="ADAL" clId="{D5FBC426-BE7F-4A44-B702-D28E3D268438}" dt="2021-08-17T15:50:58.190" v="412" actId="122"/>
          <ac:graphicFrameMkLst>
            <pc:docMk/>
            <pc:sldMk cId="1232595680" sldId="275"/>
            <ac:graphicFrameMk id="4" creationId="{C7799026-4667-4882-BBAA-8C2CDAA1DA3F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D1CF2FC-36B2-4994-BD82-2068D60554FE}" type="datetimeFigureOut">
              <a:rPr lang="fr-CA" smtClean="0"/>
              <a:t>2021-08-17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F1DA283-FE9A-461E-BDA3-5476ECD421D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27957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3613DC6-1C53-4F78-90BD-66DB09C8B031}" type="datetimeFigureOut">
              <a:rPr lang="fr-CA" smtClean="0"/>
              <a:t>2021-08-17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215B245-D0D5-4AAF-B4EB-0F8FF092E5E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299907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44042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88403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8823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84756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88082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65658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46295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48374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09500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3761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89054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8263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9896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25066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36758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79179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48866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3463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8E6C-5A0B-490A-8A16-AEF5332CD16C}" type="datetime1">
              <a:rPr lang="fr-FR" smtClean="0"/>
              <a:t>17/08/2021</a:t>
            </a:fld>
            <a:endParaRPr lang="fr-CA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70A0-F671-43F9-B1B0-A83A21653D67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9E0F-1C66-49DD-9C57-6A95B437D47C}" type="datetime1">
              <a:rPr lang="fr-FR" smtClean="0"/>
              <a:t>17/08/2021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70A0-F671-43F9-B1B0-A83A21653D67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FB11-5475-4952-81FE-F8B289A9C714}" type="datetime1">
              <a:rPr lang="fr-FR" smtClean="0"/>
              <a:t>17/08/2021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70A0-F671-43F9-B1B0-A83A21653D67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5547-FE27-49D6-85B6-89C8D3B559F5}" type="datetime1">
              <a:rPr lang="fr-FR" smtClean="0"/>
              <a:t>17/08/2021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70A0-F671-43F9-B1B0-A83A21653D67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7055-6873-4E06-AA1B-07E8F1AEEB72}" type="datetime1">
              <a:rPr lang="fr-FR" smtClean="0"/>
              <a:t>17/08/2021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70A0-F671-43F9-B1B0-A83A21653D67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3FD2-D129-4694-85F0-7F4A23EDD8BF}" type="datetime1">
              <a:rPr lang="fr-FR" smtClean="0"/>
              <a:t>17/08/2021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70A0-F671-43F9-B1B0-A83A21653D67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CEB7-1F42-49B9-B8C9-F8F6C19C3025}" type="datetime1">
              <a:rPr lang="fr-FR" smtClean="0"/>
              <a:t>17/08/2021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70A0-F671-43F9-B1B0-A83A21653D67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D5B3-070D-4C6F-BE52-CD4E88124A83}" type="datetime1">
              <a:rPr lang="fr-FR" smtClean="0"/>
              <a:t>17/08/2021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70A0-F671-43F9-B1B0-A83A21653D67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E6A-3A2C-4784-A902-20D45B361EAC}" type="datetime1">
              <a:rPr lang="fr-FR" smtClean="0"/>
              <a:t>17/08/2021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70A0-F671-43F9-B1B0-A83A21653D67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BF56-1761-4062-AAB4-FFE5E0300380}" type="datetime1">
              <a:rPr lang="fr-FR" smtClean="0"/>
              <a:t>17/08/2021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70A0-F671-43F9-B1B0-A83A21653D67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B4FC-4027-46F0-B731-02C5B9D6CCDD}" type="datetime1">
              <a:rPr lang="fr-FR" smtClean="0"/>
              <a:t>17/08/2021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C9170A0-F671-43F9-B1B0-A83A21653D67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353C422-BEA1-4B58-8D4A-E350EC5FE32E}" type="datetime1">
              <a:rPr lang="fr-FR" smtClean="0"/>
              <a:t>17/08/2021</a:t>
            </a:fld>
            <a:endParaRPr lang="fr-CA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C9170A0-F671-43F9-B1B0-A83A21653D67}" type="slidenum">
              <a:rPr lang="fr-CA" smtClean="0"/>
              <a:pPr/>
              <a:t>‹N°›</a:t>
            </a:fld>
            <a:endParaRPr lang="fr-CA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netcraft.com/archives/2017/02/27/february-2017-web-server-survey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imilartech.com/technologies/nodejs" TargetMode="External"/><Relationship Id="rId5" Type="http://schemas.openxmlformats.org/officeDocument/2006/relationships/hyperlink" Target="https://w3techs.com/technologies/details/ws-nodejs/all/all" TargetMode="External"/><Relationship Id="rId4" Type="http://schemas.openxmlformats.org/officeDocument/2006/relationships/hyperlink" Target="https://news.netcraft.com/archives/2018/02/13/february-2018-web-server-survey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gif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5test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71472" y="3071810"/>
            <a:ext cx="7851648" cy="1149278"/>
          </a:xfrm>
        </p:spPr>
        <p:txBody>
          <a:bodyPr>
            <a:normAutofit/>
          </a:bodyPr>
          <a:lstStyle/>
          <a:p>
            <a:pPr algn="ctr"/>
            <a:r>
              <a:rPr lang="fr-CA" dirty="0"/>
              <a:t>Serveurs Web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52434" y="366690"/>
            <a:ext cx="7851648" cy="18288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5600" b="1" i="0" u="none" strike="noStrike" kern="1200" cap="none" spc="0" normalizeH="0" baseline="0" noProof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247-GEB-LG</a:t>
            </a:r>
            <a:endParaRPr kumimoji="0" lang="fr-CA" sz="56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Web statique, Web dynamique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15364" name="Picture 4" descr="Résultats de recherche d'images pour « web dynamique 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365102"/>
            <a:ext cx="47625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Transferts avec un site statiq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7"/>
            <a:ext cx="47625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216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Clients : Navigateurs</a:t>
            </a:r>
          </a:p>
        </p:txBody>
      </p:sp>
      <p:sp>
        <p:nvSpPr>
          <p:cNvPr id="4" name="AutoShape 2" descr="Résultats de recherche d'images pour « logo internet explorer »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5" name="AutoShape 4" descr="Résultats de recherche d'images pour « logo internet explorer »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pic>
        <p:nvPicPr>
          <p:cNvPr id="9222" name="Picture 6" descr="Résultats de recherche d'images pour « logo internet explorer 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55" y="220486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Résultats de recherche d'images pour « nouveau logo firefox »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223160"/>
            <a:ext cx="2433563" cy="182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Résultats de recherche d'images pour « logo chrome »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046844"/>
            <a:ext cx="2016224" cy="20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2" descr="Résultats de recherche d'images pour « logo opera »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" name="AutoShape 14" descr="Résultats de recherche d'images pour « logo opera »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8" name="AutoShape 16" descr="Résultats de recherche d'images pour « logo opera »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9" name="AutoShape 18" descr="Résultats de recherche d'images pour « logo opera »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pic>
        <p:nvPicPr>
          <p:cNvPr id="9236" name="Picture 20" descr="Résultats de recherche d'images pour « logo opera »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4391746"/>
            <a:ext cx="2073276" cy="207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8" name="Picture 22" descr="Résultats de recherche d'images pour « logo edge »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1" y="4639808"/>
            <a:ext cx="3419599" cy="175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0" name="Picture 24" descr="Résultats de recherche d'images pour « cell phone clipart »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718" y="4543972"/>
            <a:ext cx="2772048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160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 serveur : « Full-</a:t>
            </a:r>
            <a:r>
              <a:rPr lang="fr-CA" dirty="0" err="1"/>
              <a:t>stack</a:t>
            </a:r>
            <a:r>
              <a:rPr lang="fr-CA" dirty="0"/>
              <a:t> »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284984"/>
            <a:ext cx="8229600" cy="2808312"/>
          </a:xfrm>
        </p:spPr>
        <p:txBody>
          <a:bodyPr>
            <a:normAutofit lnSpcReduction="10000"/>
          </a:bodyPr>
          <a:lstStyle/>
          <a:p>
            <a:r>
              <a:rPr lang="fr-CA" dirty="0"/>
              <a:t>LAMP</a:t>
            </a:r>
          </a:p>
          <a:p>
            <a:r>
              <a:rPr lang="fr-CA" dirty="0"/>
              <a:t>(WAMP)</a:t>
            </a:r>
          </a:p>
          <a:p>
            <a:r>
              <a:rPr lang="fr-CA" dirty="0"/>
              <a:t>(MAMP)</a:t>
            </a:r>
          </a:p>
          <a:p>
            <a:r>
              <a:rPr lang="fr-CA" dirty="0"/>
              <a:t>MEAN</a:t>
            </a:r>
          </a:p>
          <a:p>
            <a:endParaRPr lang="fr-CA" dirty="0"/>
          </a:p>
          <a:p>
            <a:r>
              <a:rPr lang="fr-CA" dirty="0"/>
              <a:t>… et Microsoft : IIS, ASP.NET</a:t>
            </a:r>
          </a:p>
        </p:txBody>
      </p:sp>
      <p:pic>
        <p:nvPicPr>
          <p:cNvPr id="7170" name="Picture 2" descr="http://blog.backand.com/wp-content/uploads/2014/08/LAMP-vs-ME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335168"/>
            <a:ext cx="6876256" cy="280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334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« front-end » (côté client)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« tout ce qu’on voit »</a:t>
            </a:r>
          </a:p>
          <a:p>
            <a:r>
              <a:rPr lang="fr-CA" dirty="0"/>
              <a:t>Web Design</a:t>
            </a:r>
          </a:p>
          <a:p>
            <a:r>
              <a:rPr lang="fr-CA" dirty="0"/>
              <a:t>UI / UX</a:t>
            </a:r>
          </a:p>
          <a:p>
            <a:endParaRPr lang="fr-CA" dirty="0"/>
          </a:p>
        </p:txBody>
      </p:sp>
      <p:pic>
        <p:nvPicPr>
          <p:cNvPr id="13314" name="Picture 2" descr="Résultats de recherche d'images pour « html css javascript jquery 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143" y="2204864"/>
            <a:ext cx="51054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976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« back end » (côté serveur)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« tout ce qu’on ne voit pas »</a:t>
            </a:r>
          </a:p>
          <a:p>
            <a:r>
              <a:rPr lang="fr-CA" dirty="0"/>
              <a:t>Langage de script serveur :</a:t>
            </a:r>
          </a:p>
          <a:p>
            <a:pPr lvl="1"/>
            <a:r>
              <a:rPr lang="fr-CA" dirty="0"/>
              <a:t>NodeJs</a:t>
            </a:r>
          </a:p>
          <a:p>
            <a:pPr lvl="1"/>
            <a:r>
              <a:rPr lang="fr-CA" dirty="0"/>
              <a:t>PHP</a:t>
            </a:r>
          </a:p>
          <a:p>
            <a:pPr lvl="1"/>
            <a:r>
              <a:rPr lang="fr-CA" dirty="0"/>
              <a:t>Ruby</a:t>
            </a:r>
          </a:p>
          <a:p>
            <a:pPr lvl="1"/>
            <a:r>
              <a:rPr lang="fr-CA" dirty="0"/>
              <a:t>Python</a:t>
            </a:r>
          </a:p>
          <a:p>
            <a:pPr lvl="1"/>
            <a:endParaRPr lang="fr-CA" dirty="0"/>
          </a:p>
          <a:p>
            <a:r>
              <a:rPr lang="fr-CA" dirty="0"/>
              <a:t>Gestion des données</a:t>
            </a:r>
          </a:p>
          <a:p>
            <a:pPr lvl="1"/>
            <a:r>
              <a:rPr lang="fr-CA" dirty="0"/>
              <a:t>SQL / </a:t>
            </a:r>
            <a:r>
              <a:rPr lang="fr-CA" dirty="0" err="1"/>
              <a:t>NoSQL</a:t>
            </a:r>
            <a:endParaRPr lang="fr-CA" dirty="0"/>
          </a:p>
        </p:txBody>
      </p:sp>
      <p:pic>
        <p:nvPicPr>
          <p:cNvPr id="14338" name="Picture 2" descr="Résultats de recherche d'images pour « nodejs php python »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48"/>
          <a:stretch/>
        </p:blipFill>
        <p:spPr bwMode="auto">
          <a:xfrm>
            <a:off x="3923928" y="2899546"/>
            <a:ext cx="5157986" cy="195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ésultats de recherche d'images pour « sql nosql »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853181"/>
            <a:ext cx="3384376" cy="184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094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Serveurs 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Tendances, évolutions :</a:t>
            </a:r>
            <a:endParaRPr lang="fr-CA" dirty="0">
              <a:hlinkClick r:id="rId3"/>
            </a:endParaRPr>
          </a:p>
          <a:p>
            <a:r>
              <a:rPr lang="fr-CA">
                <a:hlinkClick r:id="rId4"/>
              </a:rPr>
              <a:t>https://news.netcraft.com/archives/2018/02/13/february-2018-web-server-survey.html</a:t>
            </a:r>
            <a:endParaRPr lang="fr-CA"/>
          </a:p>
          <a:p>
            <a:r>
              <a:rPr lang="fr-CA">
                <a:hlinkClick r:id="rId5"/>
              </a:rPr>
              <a:t>https</a:t>
            </a:r>
            <a:r>
              <a:rPr lang="fr-CA" dirty="0">
                <a:hlinkClick r:id="rId5"/>
              </a:rPr>
              <a:t>://w3techs.com/technologies/details/ws-nodejs/all/all</a:t>
            </a:r>
            <a:endParaRPr lang="fr-CA" dirty="0"/>
          </a:p>
          <a:p>
            <a:r>
              <a:rPr lang="fr-CA" dirty="0">
                <a:hlinkClick r:id="rId6"/>
              </a:rPr>
              <a:t>https://www.similartech.com/technologies/nodejs</a:t>
            </a:r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69888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Apache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… et PHP</a:t>
            </a:r>
          </a:p>
          <a:p>
            <a:endParaRPr lang="fr-CA" dirty="0"/>
          </a:p>
          <a:p>
            <a:r>
              <a:rPr lang="fr-CA" dirty="0"/>
              <a:t>Synchrone</a:t>
            </a:r>
          </a:p>
          <a:p>
            <a:r>
              <a:rPr lang="fr-CA" dirty="0"/>
              <a:t>Bloquant</a:t>
            </a:r>
          </a:p>
          <a:p>
            <a:r>
              <a:rPr lang="fr-CA" dirty="0"/>
              <a:t>Multitâche</a:t>
            </a:r>
          </a:p>
        </p:txBody>
      </p:sp>
      <p:pic>
        <p:nvPicPr>
          <p:cNvPr id="16386" name="Picture 2" descr="threading_jav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329" y="1820219"/>
            <a:ext cx="6100692" cy="368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236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NodeJS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471664"/>
          </a:xfrm>
        </p:spPr>
        <p:txBody>
          <a:bodyPr/>
          <a:lstStyle/>
          <a:p>
            <a:r>
              <a:rPr lang="fr-CA" dirty="0"/>
              <a:t>Asynchrone</a:t>
            </a:r>
          </a:p>
          <a:p>
            <a:r>
              <a:rPr lang="fr-CA" dirty="0"/>
              <a:t>Non-bloquant</a:t>
            </a:r>
          </a:p>
          <a:p>
            <a:r>
              <a:rPr lang="fr-CA" dirty="0"/>
              <a:t>Mono-tâche</a:t>
            </a:r>
          </a:p>
        </p:txBody>
      </p:sp>
      <p:pic>
        <p:nvPicPr>
          <p:cNvPr id="17410" name="Picture 2" descr="threading_no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231" y="2060848"/>
            <a:ext cx="6234373" cy="372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927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Choisir NodeJs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« </a:t>
            </a:r>
            <a:r>
              <a:rPr lang="fr-CA" dirty="0" err="1"/>
              <a:t>IoT</a:t>
            </a:r>
            <a:r>
              <a:rPr lang="fr-CA" dirty="0"/>
              <a:t> »</a:t>
            </a:r>
          </a:p>
          <a:p>
            <a:r>
              <a:rPr lang="fr-CA" dirty="0"/>
              <a:t>Temps réel</a:t>
            </a:r>
          </a:p>
          <a:p>
            <a:r>
              <a:rPr lang="fr-CA" dirty="0"/>
              <a:t>MQTT</a:t>
            </a:r>
          </a:p>
          <a:p>
            <a:r>
              <a:rPr lang="fr-CA" dirty="0"/>
              <a:t>Événementiel</a:t>
            </a:r>
          </a:p>
          <a:p>
            <a:endParaRPr lang="fr-CA" dirty="0"/>
          </a:p>
        </p:txBody>
      </p:sp>
      <p:pic>
        <p:nvPicPr>
          <p:cNvPr id="18436" name="Picture 4" descr="Résultats de recherche d'images pour « iot cloud »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322837" cy="432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 descr="Résultats de recherche d'images pour « iot node js rest »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4293096"/>
            <a:ext cx="4384439" cy="234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847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JavaScript est partout 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2736304"/>
          </a:xfrm>
        </p:spPr>
        <p:txBody>
          <a:bodyPr/>
          <a:lstStyle/>
          <a:p>
            <a:r>
              <a:rPr lang="fr-CA" dirty="0"/>
              <a:t>V8 (chrome et </a:t>
            </a:r>
            <a:r>
              <a:rPr lang="fr-CA" dirty="0" err="1"/>
              <a:t>NodeJS</a:t>
            </a:r>
            <a:r>
              <a:rPr lang="fr-CA" dirty="0"/>
              <a:t>)</a:t>
            </a:r>
          </a:p>
          <a:p>
            <a:r>
              <a:rPr lang="fr-CA" dirty="0"/>
              <a:t>JQuery</a:t>
            </a:r>
          </a:p>
          <a:p>
            <a:r>
              <a:rPr lang="fr-CA" dirty="0" err="1"/>
              <a:t>NodeJS</a:t>
            </a:r>
            <a:endParaRPr lang="fr-CA" dirty="0"/>
          </a:p>
          <a:p>
            <a:r>
              <a:rPr lang="fr-CA" dirty="0" err="1"/>
              <a:t>MongoDB</a:t>
            </a:r>
            <a:r>
              <a:rPr lang="fr-CA" dirty="0"/>
              <a:t> (JSON)</a:t>
            </a:r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3" y="3131382"/>
            <a:ext cx="1566003" cy="1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48680"/>
            <a:ext cx="2195903" cy="219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s de recherche d'images pour « mongodb logo »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576" y="3033397"/>
            <a:ext cx="1589162" cy="158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s de recherche d'images pour « jquery logo »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52" y="4880238"/>
            <a:ext cx="1665009" cy="166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s de recherche d'images pour « nodejs logo »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975" y="4867271"/>
            <a:ext cx="2739158" cy="167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85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Usage du HTML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75720"/>
          </a:xfrm>
        </p:spPr>
        <p:txBody>
          <a:bodyPr/>
          <a:lstStyle/>
          <a:p>
            <a:r>
              <a:rPr lang="fr-CA" dirty="0"/>
              <a:t>« HyperText </a:t>
            </a:r>
            <a:r>
              <a:rPr lang="fr-CA" dirty="0" err="1"/>
              <a:t>Markup</a:t>
            </a:r>
            <a:r>
              <a:rPr lang="fr-CA" dirty="0"/>
              <a:t> </a:t>
            </a:r>
            <a:r>
              <a:rPr lang="fr-CA" dirty="0" err="1"/>
              <a:t>Language</a:t>
            </a:r>
            <a:r>
              <a:rPr lang="fr-CA" dirty="0"/>
              <a:t> » (texte enrichi)</a:t>
            </a:r>
          </a:p>
          <a:p>
            <a:r>
              <a:rPr lang="fr-CA" dirty="0"/>
              <a:t>Pour représenter  des pages Web</a:t>
            </a:r>
          </a:p>
          <a:p>
            <a:pPr lvl="1"/>
            <a:r>
              <a:rPr lang="fr-CA" dirty="0"/>
              <a:t>Texte formaté</a:t>
            </a:r>
          </a:p>
          <a:p>
            <a:pPr lvl="1"/>
            <a:r>
              <a:rPr lang="fr-CA" dirty="0"/>
              <a:t>Ressources multimédia (images, sons, vidéos)</a:t>
            </a:r>
          </a:p>
          <a:p>
            <a:pPr lvl="1"/>
            <a:r>
              <a:rPr lang="fr-CA" dirty="0"/>
              <a:t>Hyperliens</a:t>
            </a:r>
          </a:p>
          <a:p>
            <a:r>
              <a:rPr lang="fr-CA" dirty="0"/>
              <a:t>Langage de balisage</a:t>
            </a:r>
          </a:p>
          <a:p>
            <a:r>
              <a:rPr lang="fr-CA" dirty="0"/>
              <a:t>Peut cohabiter avec du CSS et du JavaScript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7491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CSS et JavaScript</a:t>
            </a:r>
          </a:p>
        </p:txBody>
      </p:sp>
      <p:pic>
        <p:nvPicPr>
          <p:cNvPr id="10242" name="Picture 2" descr="Résultats de recherche d'images pour « html css et javascript »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815" y="908720"/>
            <a:ext cx="4183113" cy="231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457200" y="3284984"/>
            <a:ext cx="8229600" cy="30396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HTML5 pour la structure</a:t>
            </a:r>
          </a:p>
          <a:p>
            <a:pPr lvl="1"/>
            <a:r>
              <a:rPr lang="fr-CA" dirty="0"/>
              <a:t>En-têtes, titres, paragraphes, images, vidéo, sections …</a:t>
            </a:r>
          </a:p>
          <a:p>
            <a:r>
              <a:rPr lang="fr-CA" dirty="0"/>
              <a:t>CSS3 pour la présentation</a:t>
            </a:r>
          </a:p>
          <a:p>
            <a:pPr lvl="1"/>
            <a:r>
              <a:rPr lang="fr-CA" dirty="0"/>
              <a:t>Couleurs, bordures, marges, polices …</a:t>
            </a:r>
          </a:p>
          <a:p>
            <a:r>
              <a:rPr lang="fr-CA" dirty="0"/>
              <a:t>JS pour le comportement</a:t>
            </a:r>
          </a:p>
          <a:p>
            <a:pPr lvl="1"/>
            <a:r>
              <a:rPr lang="fr-CA" dirty="0"/>
              <a:t>Animations, « pop-up », glisser-déposer …</a:t>
            </a:r>
          </a:p>
        </p:txBody>
      </p:sp>
    </p:spTree>
    <p:extLst>
      <p:ext uri="{BB962C8B-B14F-4D97-AF65-F5344CB8AC3E}">
        <p14:creationId xmlns:p14="http://schemas.microsoft.com/office/powerpoint/2010/main" val="373494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Histoire du HTML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WWW = URL + HTTP + HTML</a:t>
            </a:r>
          </a:p>
          <a:p>
            <a:r>
              <a:rPr lang="fr-CA" dirty="0"/>
              <a:t>Naissance en 1989</a:t>
            </a:r>
          </a:p>
          <a:p>
            <a:r>
              <a:rPr lang="fr-CA" dirty="0"/>
              <a:t>Tim </a:t>
            </a:r>
            <a:r>
              <a:rPr lang="fr-CA" dirty="0" err="1"/>
              <a:t>Berners-lee</a:t>
            </a:r>
            <a:r>
              <a:rPr lang="fr-CA" dirty="0"/>
              <a:t> (W3C)</a:t>
            </a:r>
          </a:p>
          <a:p>
            <a:r>
              <a:rPr lang="fr-CA" dirty="0"/>
              <a:t>2007 : HTML5 (évolutif)</a:t>
            </a:r>
          </a:p>
          <a:p>
            <a:pPr lvl="1"/>
            <a:r>
              <a:rPr lang="fr-CA" dirty="0"/>
              <a:t>Déclaration simplifiée (</a:t>
            </a:r>
            <a:r>
              <a:rPr lang="fr-CA" dirty="0" err="1"/>
              <a:t>doctype</a:t>
            </a:r>
            <a:r>
              <a:rPr lang="fr-CA" dirty="0"/>
              <a:t>)</a:t>
            </a:r>
          </a:p>
          <a:p>
            <a:pPr lvl="1"/>
            <a:r>
              <a:rPr lang="fr-CA" dirty="0"/>
              <a:t>Structure de page revue</a:t>
            </a:r>
          </a:p>
          <a:p>
            <a:pPr lvl="1"/>
            <a:r>
              <a:rPr lang="fr-CA" dirty="0"/>
              <a:t>Multimédia renforcé</a:t>
            </a:r>
          </a:p>
          <a:p>
            <a:endParaRPr lang="fr-CA" dirty="0"/>
          </a:p>
          <a:p>
            <a:r>
              <a:rPr lang="fr-CA" dirty="0"/>
              <a:t>HTML5test : </a:t>
            </a:r>
            <a:r>
              <a:rPr lang="fr-CA" dirty="0">
                <a:hlinkClick r:id="rId3"/>
              </a:rPr>
              <a:t>https://html5test.com/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9822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 WWW (« </a:t>
            </a:r>
            <a:r>
              <a:rPr lang="fr-CA" dirty="0" err="1"/>
              <a:t>WorldWide</a:t>
            </a:r>
            <a:r>
              <a:rPr lang="fr-CA" dirty="0"/>
              <a:t> Web »)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HTTP (« HyperText Transfer Protocol ») :</a:t>
            </a:r>
          </a:p>
        </p:txBody>
      </p:sp>
      <p:pic>
        <p:nvPicPr>
          <p:cNvPr id="11266" name="Picture 2" descr="http://2.bp.blogspot.com/-NHurUmd-pzc/VUqkmaRf01I/AAAAAAAABfI/Rf3U6S-V0V0/s1600/protocol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609600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1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69D812-51F6-4B3F-97DD-8458CA30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Principaux ports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C7799026-4667-4882-BBAA-8C2CDAA1DA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761270"/>
              </p:ext>
            </p:extLst>
          </p:nvPr>
        </p:nvGraphicFramePr>
        <p:xfrm>
          <a:off x="611560" y="1845227"/>
          <a:ext cx="8136904" cy="4940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758481119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88173326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64877791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16977301"/>
                    </a:ext>
                  </a:extLst>
                </a:gridCol>
              </a:tblGrid>
              <a:tr h="563748">
                <a:tc>
                  <a:txBody>
                    <a:bodyPr/>
                    <a:lstStyle/>
                    <a:p>
                      <a:r>
                        <a:rPr lang="fr-CA" dirty="0"/>
                        <a:t>numéro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Usage, protocole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/>
                        <a:t>Transport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/>
                        <a:t>(TCP/UDP)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30786"/>
                  </a:ext>
                </a:extLst>
              </a:tr>
              <a:tr h="563748">
                <a:tc>
                  <a:txBody>
                    <a:bodyPr/>
                    <a:lstStyle/>
                    <a:p>
                      <a:r>
                        <a:rPr lang="fr-CA" dirty="0">
                          <a:latin typeface="+mj-lt"/>
                        </a:rPr>
                        <a:t>80 </a:t>
                      </a:r>
                    </a:p>
                    <a:p>
                      <a:r>
                        <a:rPr lang="fr-CA" dirty="0">
                          <a:latin typeface="+mj-lt"/>
                        </a:rPr>
                        <a:t>(8080, 8000)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+mj-lt"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+mj-lt"/>
                        </a:rPr>
                        <a:t>TCP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fr-CA" dirty="0"/>
                        <a:t>Utilisés dans le cours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513700"/>
                  </a:ext>
                </a:extLst>
              </a:tr>
              <a:tr h="503346">
                <a:tc>
                  <a:txBody>
                    <a:bodyPr/>
                    <a:lstStyle/>
                    <a:p>
                      <a:r>
                        <a:rPr lang="fr-CA" dirty="0">
                          <a:latin typeface="+mj-lt"/>
                        </a:rPr>
                        <a:t>3306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+mj-lt"/>
                        </a:rPr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+mj-lt"/>
                        </a:rPr>
                        <a:t>TCP/UDP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990093"/>
                  </a:ext>
                </a:extLst>
              </a:tr>
              <a:tr h="503346">
                <a:tc>
                  <a:txBody>
                    <a:bodyPr/>
                    <a:lstStyle/>
                    <a:p>
                      <a:r>
                        <a:rPr lang="fr-CA" dirty="0">
                          <a:latin typeface="+mj-lt"/>
                        </a:rPr>
                        <a:t>1883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+mj-lt"/>
                        </a:rPr>
                        <a:t>MQTT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+mj-lt"/>
                        </a:rPr>
                        <a:t>TCP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922110"/>
                  </a:ext>
                </a:extLst>
              </a:tr>
              <a:tr h="503346">
                <a:tc>
                  <a:txBody>
                    <a:bodyPr/>
                    <a:lstStyle/>
                    <a:p>
                      <a:r>
                        <a:rPr lang="fr-CA" dirty="0">
                          <a:latin typeface="+mj-lt"/>
                        </a:rPr>
                        <a:t>20, 21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+mj-lt"/>
                        </a:rPr>
                        <a:t>FTP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+mj-lt"/>
                        </a:rPr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/>
                        <a:t>Transfert de fichiers via TCP/IP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880424"/>
                  </a:ext>
                </a:extLst>
              </a:tr>
              <a:tr h="503346">
                <a:tc>
                  <a:txBody>
                    <a:bodyPr/>
                    <a:lstStyle/>
                    <a:p>
                      <a:r>
                        <a:rPr lang="fr-CA" dirty="0">
                          <a:latin typeface="+mj-lt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+mj-lt"/>
                        </a:rPr>
                        <a:t>SSH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+mj-lt"/>
                        </a:rPr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/>
                        <a:t>Connexion distante sécurisée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022274"/>
                  </a:ext>
                </a:extLst>
              </a:tr>
              <a:tr h="503346">
                <a:tc>
                  <a:txBody>
                    <a:bodyPr/>
                    <a:lstStyle/>
                    <a:p>
                      <a:r>
                        <a:rPr lang="fr-CA" dirty="0">
                          <a:latin typeface="+mj-lt"/>
                        </a:rPr>
                        <a:t>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+mj-lt"/>
                        </a:rPr>
                        <a:t>HTTPS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+mj-lt"/>
                        </a:rPr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/>
                        <a:t>HTTP Sécurisé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251238"/>
                  </a:ext>
                </a:extLst>
              </a:tr>
              <a:tr h="503346">
                <a:tc>
                  <a:txBody>
                    <a:bodyPr/>
                    <a:lstStyle/>
                    <a:p>
                      <a:r>
                        <a:rPr lang="fr-CA" dirty="0">
                          <a:latin typeface="+mj-lt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+mj-lt"/>
                        </a:rPr>
                        <a:t>SNMP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+mj-lt"/>
                        </a:rPr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+mj-lt"/>
                        </a:rPr>
                        <a:t>Envoi de Courriels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625906"/>
                  </a:ext>
                </a:extLst>
              </a:tr>
              <a:tr h="503346">
                <a:tc>
                  <a:txBody>
                    <a:bodyPr/>
                    <a:lstStyle/>
                    <a:p>
                      <a:r>
                        <a:rPr lang="fr-CA" dirty="0">
                          <a:latin typeface="+mj-lt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+mj-lt"/>
                        </a:rPr>
                        <a:t>POP3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+mj-lt"/>
                        </a:rPr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/>
                        <a:t>Réception de Courriels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420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595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 WWW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357616"/>
          </a:xfrm>
        </p:spPr>
        <p:txBody>
          <a:bodyPr numCol="1"/>
          <a:lstStyle/>
          <a:p>
            <a:r>
              <a:rPr lang="fr-CA" dirty="0"/>
              <a:t>URL (« Uniform Resource Locator ») :</a:t>
            </a:r>
          </a:p>
          <a:p>
            <a:pPr lvl="1"/>
            <a:r>
              <a:rPr lang="fr-CA" dirty="0"/>
              <a:t>URL absolue :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</p:txBody>
      </p:sp>
      <p:pic>
        <p:nvPicPr>
          <p:cNvPr id="12290" name="Picture 2" descr="Résultats de recherche d'images pour « url absolue »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420888"/>
            <a:ext cx="5760640" cy="162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Résultats de recherche d'images pour « url relative »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522812"/>
            <a:ext cx="2222717" cy="220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539552" y="4149080"/>
            <a:ext cx="8229600" cy="1584176"/>
          </a:xfrm>
          <a:prstGeom prst="rect">
            <a:avLst/>
          </a:prstGeom>
        </p:spPr>
        <p:txBody>
          <a:bodyPr vert="horz" numCol="2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CA" dirty="0"/>
              <a:t>URL relative :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2"/>
            <a:r>
              <a:rPr lang="fr-CA" dirty="0"/>
              <a:t>Adresse IP :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</p:txBody>
      </p:sp>
      <p:pic>
        <p:nvPicPr>
          <p:cNvPr id="12294" name="Picture 6" descr="Résultats de recherche d'images pour « adressage ipv4 »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401" y="4653136"/>
            <a:ext cx="4521432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28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 WWW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l="11301" t="30539" r="45950" b="17815"/>
          <a:stretch/>
        </p:blipFill>
        <p:spPr>
          <a:xfrm>
            <a:off x="899592" y="1839076"/>
            <a:ext cx="6840760" cy="496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60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Client - Serveur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Architecture 3-tiers simple</a:t>
            </a:r>
          </a:p>
          <a:p>
            <a:endParaRPr lang="fr-CA" dirty="0"/>
          </a:p>
        </p:txBody>
      </p:sp>
      <p:pic>
        <p:nvPicPr>
          <p:cNvPr id="6146" name="Picture 2" descr="https://upload.wikimedia.org/wikipedia/commons/thumb/5/58/Archi_simple.jpg/440px-Archi_simp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293096"/>
            <a:ext cx="6178664" cy="22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upload.wikimedia.org/wikipedia/commons/thumb/d/db/Mod%C3%A8le-client-serveur.svg/476px-Mod%C3%A8le-client-serveur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988840"/>
            <a:ext cx="45339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123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3764</TotalTime>
  <Words>399</Words>
  <Application>Microsoft Office PowerPoint</Application>
  <PresentationFormat>Affichage à l'écran (4:3)</PresentationFormat>
  <Paragraphs>131</Paragraphs>
  <Slides>19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Calibri</vt:lpstr>
      <vt:lpstr>Constantia</vt:lpstr>
      <vt:lpstr>Wingdings 2</vt:lpstr>
      <vt:lpstr>Débit</vt:lpstr>
      <vt:lpstr>Serveurs Web</vt:lpstr>
      <vt:lpstr>Usage du HTML</vt:lpstr>
      <vt:lpstr>CSS et JavaScript</vt:lpstr>
      <vt:lpstr>Histoire du HTML</vt:lpstr>
      <vt:lpstr>Le WWW (« WorldWide Web »)</vt:lpstr>
      <vt:lpstr>Principaux ports</vt:lpstr>
      <vt:lpstr>Le WWW</vt:lpstr>
      <vt:lpstr>Le WWW</vt:lpstr>
      <vt:lpstr>Client - Serveur</vt:lpstr>
      <vt:lpstr>Web statique, Web dynamique</vt:lpstr>
      <vt:lpstr>Les Clients : Navigateurs</vt:lpstr>
      <vt:lpstr>Le serveur : « Full-stack »</vt:lpstr>
      <vt:lpstr>« front-end » (côté client)</vt:lpstr>
      <vt:lpstr>« back end » (côté serveur)</vt:lpstr>
      <vt:lpstr>Serveurs Web</vt:lpstr>
      <vt:lpstr>Apache</vt:lpstr>
      <vt:lpstr>NodeJS</vt:lpstr>
      <vt:lpstr>Choisir NodeJs :</vt:lpstr>
      <vt:lpstr>JavaScript est partout !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de Systèmes</dc:title>
  <dc:creator>Nicolas</dc:creator>
  <cp:lastModifiedBy>Nicolas Géraudie</cp:lastModifiedBy>
  <cp:revision>340</cp:revision>
  <cp:lastPrinted>2019-08-29T21:02:17Z</cp:lastPrinted>
  <dcterms:created xsi:type="dcterms:W3CDTF">2012-11-02T14:17:39Z</dcterms:created>
  <dcterms:modified xsi:type="dcterms:W3CDTF">2021-08-17T15:51:00Z</dcterms:modified>
</cp:coreProperties>
</file>