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4"/>
  </p:notesMasterIdLst>
  <p:sldIdLst>
    <p:sldId id="256" r:id="rId4"/>
    <p:sldId id="257" r:id="rId5"/>
    <p:sldId id="462" r:id="rId6"/>
    <p:sldId id="292" r:id="rId7"/>
    <p:sldId id="259" r:id="rId8"/>
    <p:sldId id="285" r:id="rId9"/>
    <p:sldId id="276" r:id="rId10"/>
    <p:sldId id="273" r:id="rId11"/>
    <p:sldId id="293" r:id="rId12"/>
    <p:sldId id="294" r:id="rId13"/>
    <p:sldId id="307" r:id="rId14"/>
    <p:sldId id="300" r:id="rId15"/>
    <p:sldId id="301" r:id="rId16"/>
    <p:sldId id="302" r:id="rId17"/>
    <p:sldId id="304" r:id="rId18"/>
    <p:sldId id="405" r:id="rId19"/>
    <p:sldId id="406" r:id="rId20"/>
    <p:sldId id="407" r:id="rId21"/>
    <p:sldId id="303" r:id="rId22"/>
    <p:sldId id="305" r:id="rId23"/>
    <p:sldId id="306" r:id="rId24"/>
    <p:sldId id="316" r:id="rId25"/>
    <p:sldId id="315" r:id="rId26"/>
    <p:sldId id="317" r:id="rId27"/>
    <p:sldId id="380" r:id="rId28"/>
    <p:sldId id="318" r:id="rId29"/>
    <p:sldId id="348" r:id="rId30"/>
    <p:sldId id="320" r:id="rId31"/>
    <p:sldId id="324" r:id="rId32"/>
    <p:sldId id="355" r:id="rId33"/>
    <p:sldId id="356" r:id="rId35"/>
    <p:sldId id="325" r:id="rId36"/>
    <p:sldId id="360" r:id="rId37"/>
    <p:sldId id="461" r:id="rId38"/>
    <p:sldId id="367" r:id="rId39"/>
    <p:sldId id="442" r:id="rId40"/>
    <p:sldId id="369" r:id="rId41"/>
    <p:sldId id="443" r:id="rId42"/>
    <p:sldId id="444" r:id="rId43"/>
    <p:sldId id="381" r:id="rId44"/>
    <p:sldId id="385" r:id="rId45"/>
    <p:sldId id="463" r:id="rId46"/>
    <p:sldId id="388" r:id="rId47"/>
    <p:sldId id="389" r:id="rId48"/>
    <p:sldId id="469" r:id="rId49"/>
    <p:sldId id="445" r:id="rId50"/>
    <p:sldId id="446" r:id="rId51"/>
    <p:sldId id="447" r:id="rId52"/>
    <p:sldId id="448" r:id="rId53"/>
    <p:sldId id="436" r:id="rId54"/>
    <p:sldId id="437" r:id="rId55"/>
    <p:sldId id="438" r:id="rId56"/>
    <p:sldId id="440" r:id="rId57"/>
    <p:sldId id="441" r:id="rId58"/>
    <p:sldId id="464" r:id="rId59"/>
    <p:sldId id="465" r:id="rId60"/>
    <p:sldId id="466" r:id="rId61"/>
    <p:sldId id="467" r:id="rId62"/>
    <p:sldId id="459" r:id="rId63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3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9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2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1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2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3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2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3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1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3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3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3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3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6.xml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9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40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1.xml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4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tags" Target="../tags/tag43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4.xml"/><Relationship Id="rId1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6.xml"/><Relationship Id="rId1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47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48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49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50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51.xml"/><Relationship Id="rId1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5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3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56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60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63.xml"/><Relationship Id="rId1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66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86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71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2.xml"/><Relationship Id="rId1" Type="http://schemas.openxmlformats.org/officeDocument/2006/relationships/image" Target="../media/image89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3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75.xml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tags" Target="../tags/tag7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6.xml"/><Relationship Id="rId1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7.xml"/><Relationship Id="rId1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Magento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操作方法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by zx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价格设置：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1569085"/>
            <a:ext cx="8276590" cy="31311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2"/>
          <p:cNvSpPr>
            <a:spLocks noGrp="1"/>
          </p:cNvSpPr>
          <p:nvPr>
            <p:ph sz="half" idx="1"/>
          </p:nvPr>
        </p:nvSpPr>
        <p:spPr>
          <a:xfrm>
            <a:off x="1991995" y="84391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关键词描述：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31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088" y="1446213"/>
            <a:ext cx="8107362" cy="393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097405" y="5570855"/>
            <a:ext cx="843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title description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需要包含关键词，关键词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个，要控制数量及长度，一个标点代表一个字符，核心关键词往前放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description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要是一段完整的句子，能够让机器识别，一般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个词以内，使用好结构化数据增加点击量，标题中最好能包含品牌，让更多的关键词能有展示机会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图片设置：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34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830" y="4378960"/>
            <a:ext cx="8420100" cy="1892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29" descr="@QU[I)45$0O}%`4E]AUW{5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0" y="1742440"/>
            <a:ext cx="8165465" cy="2573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库存设置：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36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544638"/>
            <a:ext cx="8361363" cy="45815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网站 产品分类 设置：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0" y="1074738"/>
            <a:ext cx="2533650" cy="5051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681163"/>
            <a:ext cx="2455863" cy="4365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自定义属性设置：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以上为简单产品的必要设置 ，剩余选项可默认 原有设置 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4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562100"/>
            <a:ext cx="8483600" cy="3863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370" y="194945"/>
            <a:ext cx="10440035" cy="1049020"/>
          </a:xfrm>
        </p:spPr>
        <p:txBody>
          <a:bodyPr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产品的创建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75485" y="1179195"/>
            <a:ext cx="87769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产品管理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可对产品进行 搜索，批量删除等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5485" y="1673225"/>
            <a:ext cx="8315325" cy="26682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13240" y="2249170"/>
            <a:ext cx="1975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添加产品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1975485" y="4464050"/>
            <a:ext cx="5364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添加产品 ，点击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           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出现如下：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95" y="3157220"/>
            <a:ext cx="1552575" cy="5429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95" y="3157220"/>
            <a:ext cx="1552575" cy="542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315" y="4545330"/>
            <a:ext cx="1069340" cy="374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45" y="4919345"/>
            <a:ext cx="5955030" cy="1884045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38735" y="1138555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3375"/>
            <a:ext cx="10440035" cy="778510"/>
          </a:xfrm>
        </p:spPr>
        <p:txBody>
          <a:bodyPr/>
          <a:p>
            <a:pPr algn="l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、进入到产品内容编写页面，填写方法同简单产品</a:t>
            </a:r>
            <a:b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41245" y="932180"/>
            <a:ext cx="5099050" cy="2490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0" y="4022090"/>
            <a:ext cx="416179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、最后一步是要关联简单产品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注意：关联简单产品是根据简单产品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所具有的属性才能检索到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当一个配置产品编写完成，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再次点击进入会出现右侧这个页面，在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这个配置产品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要展示的属性前面打钩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70" y="3321685"/>
            <a:ext cx="3691890" cy="31730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3120" y="-71755"/>
            <a:ext cx="8229600" cy="789305"/>
          </a:xfrm>
        </p:spPr>
        <p:txBody>
          <a:bodyPr/>
          <a:p>
            <a:pPr algn="l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、选择好属性进入产品内容页点击关联产品</a:t>
            </a:r>
            <a:endParaRPr lang="zh-CN" altLang="en-US" sz="18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22745" y="141605"/>
            <a:ext cx="2000250" cy="36195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6130" y="638810"/>
            <a:ext cx="7031355" cy="7289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30" y="1560830"/>
            <a:ext cx="7245985" cy="16338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03120" y="3329940"/>
            <a:ext cx="7234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rPr>
              <a:t>、选择完成后后台会出现所选择的属性，最后点击保存</a:t>
            </a:r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95" y="3733800"/>
            <a:ext cx="7095490" cy="2968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981200" y="1298575"/>
            <a:ext cx="8229600" cy="5461000"/>
          </a:xfrm>
        </p:spPr>
        <p:txBody>
          <a:bodyPr anchor="t">
            <a:normAutofit lnSpcReduction="20000"/>
          </a:bodyPr>
          <a:p>
            <a:pPr marL="0" indent="0"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 产品分类 设置：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》管理属性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）进入后台，点击导航 </a:t>
            </a: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 </a:t>
            </a: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--&gt; </a:t>
            </a: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管理属性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,如下图 ：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注释：系统默认就有许多属性，其他属性在不清楚的情况下，不可以删除，删除有可能导致前台整个站用不了。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2014538"/>
            <a:ext cx="8469313" cy="376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>
          <a:xfrm>
            <a:off x="876300" y="334645"/>
            <a:ext cx="10440035" cy="889000"/>
          </a:xfrm>
        </p:spPr>
        <p:txBody>
          <a:bodyPr/>
          <a:p>
            <a:r>
              <a:rPr lang="en-US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属性的管理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38735" y="1138555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基础设置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商城装修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订单管理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会员管理</a:t>
            </a:r>
            <a:endParaRPr lang="zh-CN" altLang="zh-CN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商城处理主要流程 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）新建属性：点击                   出现如下：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48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0363" y="955675"/>
            <a:ext cx="1084262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35125"/>
            <a:ext cx="8439150" cy="40354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262563"/>
          </a:xfrm>
        </p:spPr>
        <p:txBody>
          <a:bodyPr anchor="t"/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注释：上图的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使用分类导航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选择为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可筛选 (有结果)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可筛选 (无结果)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，会在产品分类下显示，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50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563" y="955675"/>
            <a:ext cx="6327775" cy="4362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2"/>
          <p:cNvSpPr>
            <a:spLocks noGrp="1"/>
          </p:cNvSpPr>
          <p:nvPr>
            <p:ph sz="half" idx="1"/>
          </p:nvPr>
        </p:nvSpPr>
        <p:spPr>
          <a:xfrm>
            <a:off x="1981200" y="682625"/>
            <a:ext cx="8205788" cy="5443538"/>
          </a:xfrm>
        </p:spPr>
        <p:txBody>
          <a:bodyPr anchor="t"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）属性名称设置：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展示结果如下列图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：（后台创建订单内）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53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275" y="1135063"/>
            <a:ext cx="6261100" cy="2735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5" y="4408488"/>
            <a:ext cx="6164263" cy="21542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分类页面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详情页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55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725" y="1354138"/>
            <a:ext cx="6850063" cy="149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17900"/>
            <a:ext cx="7802563" cy="26082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2"/>
          <p:cNvSpPr>
            <a:spLocks noGrp="1"/>
          </p:cNvSpPr>
          <p:nvPr>
            <p:ph sz="half" idx="1"/>
          </p:nvPr>
        </p:nvSpPr>
        <p:spPr>
          <a:xfrm>
            <a:off x="1981200" y="862013"/>
            <a:ext cx="8205788" cy="5445125"/>
          </a:xfrm>
        </p:spPr>
        <p:txBody>
          <a:bodyPr anchor="t"/>
          <a:p>
            <a:pPr marL="0" indent="0"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》属性集管理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）添加完属性后可以把这个新增的属性加你想要的属性集、这样新增产品的时候这个属性就会在新增产品栏目里面出现如下图：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进去后可以看到所有属性组  并且可以新增修改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5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892300"/>
            <a:ext cx="8007350" cy="2808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5238750"/>
            <a:ext cx="4160838" cy="11477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2"/>
          <p:cNvSpPr>
            <a:spLocks noGrp="1"/>
          </p:cNvSpPr>
          <p:nvPr>
            <p:ph sz="half" idx="1"/>
          </p:nvPr>
        </p:nvSpPr>
        <p:spPr>
          <a:xfrm>
            <a:off x="1992313" y="968375"/>
            <a:ext cx="8205787" cy="5170488"/>
          </a:xfrm>
        </p:spPr>
        <p:txBody>
          <a:bodyPr anchor="t"/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）可根据某个现有的属性集，进行添加或去除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然后点击                   进入下一步：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60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0738" y="1400175"/>
            <a:ext cx="7550150" cy="288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5" y="4906963"/>
            <a:ext cx="1406525" cy="4492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2"/>
          <p:cNvSpPr>
            <a:spLocks noGrp="1"/>
          </p:cNvSpPr>
          <p:nvPr>
            <p:ph sz="half" idx="1"/>
          </p:nvPr>
        </p:nvSpPr>
        <p:spPr>
          <a:xfrm>
            <a:off x="1992313" y="968375"/>
            <a:ext cx="8205787" cy="5170488"/>
          </a:xfrm>
        </p:spPr>
        <p:txBody>
          <a:bodyPr anchor="t"/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）在属性管理内把需要的属性建立好 ，之后建立的属性都会出现在如下图 右测的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未分配的属性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内，直接拖到左边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群组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不需要的属性拖拽出 即可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注意：在左侧群组内上面标红的属性 为基础组成 不能删除或拽出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然后更新一下索引 新增产品的时候这个新增的属性就会出现在新增产品填写列表。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6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938" y="1692275"/>
            <a:ext cx="8115300" cy="32654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p>
            <a:pPr algn="l"/>
            <a:r>
              <a:rPr lang="en-US" altLang="zh-CN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：分类促销的设置。</a:t>
            </a:r>
            <a:endParaRPr lang="zh-CN" altLang="en-US" sz="28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876000" y="1518920"/>
            <a:ext cx="10440000" cy="4320000"/>
          </a:xfrm>
        </p:spPr>
        <p:txBody>
          <a:bodyPr anchor="t"/>
          <a:p>
            <a:pPr marL="0" indent="0">
              <a:buNone/>
            </a:pPr>
            <a:r>
              <a:rPr lang="en-US" altLang="zh-CN" sz="2400">
                <a:ea typeface="微软雅黑" panose="020B0503020204020204" pitchFamily="34" charset="-122"/>
              </a:rPr>
              <a:t>1</a:t>
            </a:r>
            <a:r>
              <a:rPr lang="zh-CN" altLang="en-US" sz="2400">
                <a:ea typeface="微软雅黑" panose="020B0503020204020204" pitchFamily="34" charset="-122"/>
              </a:rPr>
              <a:t>）优惠劵、满立减设置</a:t>
            </a:r>
            <a:r>
              <a:rPr lang="en-US" altLang="zh-CN" sz="2400">
                <a:ea typeface="微软雅黑" panose="020B0503020204020204" pitchFamily="34" charset="-122"/>
              </a:rPr>
              <a:t>.</a:t>
            </a:r>
            <a:endParaRPr lang="en-US" altLang="zh-CN" sz="2400"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比如优惠码：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unicemall5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的设置 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购物车价格规则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“--&gt;”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添加新规则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725" y="3079750"/>
            <a:ext cx="7772400" cy="3759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351088"/>
            <a:ext cx="7772400" cy="730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-12065" y="1357630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2"/>
          <p:cNvSpPr>
            <a:spLocks noGrp="1"/>
          </p:cNvSpPr>
          <p:nvPr>
            <p:ph idx="1"/>
          </p:nvPr>
        </p:nvSpPr>
        <p:spPr>
          <a:xfrm>
            <a:off x="1981200" y="863600"/>
            <a:ext cx="8229600" cy="5262563"/>
          </a:xfrm>
        </p:spPr>
        <p:txBody>
          <a:bodyPr anchor="t"/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1275" y="1200150"/>
            <a:ext cx="4695825" cy="3086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524375"/>
            <a:ext cx="6800850" cy="16573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670550"/>
          </a:xfrm>
        </p:spPr>
        <p:txBody>
          <a:bodyPr anchor="t"/>
          <a:p>
            <a:pPr marL="0" indent="0">
              <a:buNone/>
            </a:pP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满立减 同上 只是不用设优惠码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当设置多个满立减活动时，定要设置优先级，数字越小越优先，如设置99、 199的、299，当购物车满足这三个条件时，执行哪一个，数字越小越优先且金额低的要设置成停止使用其他规则，为避免总金额大于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299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时，三个规则同时生效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970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0" y="824230"/>
            <a:ext cx="6734175" cy="2760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3632835"/>
            <a:ext cx="8010525" cy="16843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Part1 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基础设置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）分类价格规则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7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468438"/>
            <a:ext cx="8223250" cy="20208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2"/>
          <p:cNvSpPr>
            <a:spLocks noGrp="1"/>
          </p:cNvSpPr>
          <p:nvPr>
            <p:ph sz="half" idx="1"/>
          </p:nvPr>
        </p:nvSpPr>
        <p:spPr>
          <a:xfrm>
            <a:off x="1981200" y="863600"/>
            <a:ext cx="8205788" cy="5262563"/>
          </a:xfrm>
        </p:spPr>
        <p:txBody>
          <a:bodyPr anchor="t"/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设置与优惠劵设置部分相似：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174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0" y="1265238"/>
            <a:ext cx="4522788" cy="3735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5000625"/>
            <a:ext cx="7343775" cy="1371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在前台显示情况如下：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27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955675"/>
            <a:ext cx="7929563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838450"/>
            <a:ext cx="7864475" cy="1214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88" y="4473575"/>
            <a:ext cx="6391275" cy="18335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分类价格规则 设置最后需注意 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保存并开始应用此设置时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必须选择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保存并应用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37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517650"/>
            <a:ext cx="7639050" cy="1606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Part2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商城装修</a:t>
            </a:r>
            <a:br>
              <a:rPr lang="zh-CN" altLang="en-US" sz="6000"/>
            </a:b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2"/>
          <p:cNvSpPr>
            <a:spLocks noGrp="1"/>
          </p:cNvSpPr>
          <p:nvPr>
            <p:ph sz="half" idx="1"/>
          </p:nvPr>
        </p:nvSpPr>
        <p:spPr>
          <a:xfrm>
            <a:off x="1981200" y="866775"/>
            <a:ext cx="8205788" cy="5575300"/>
          </a:xfrm>
        </p:spPr>
        <p:txBody>
          <a:bodyPr anchor="t"/>
          <a:p>
            <a:pPr marL="0" indent="0"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）首页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banner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图或广告图的更换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（分两种情况：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、是在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cms-block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里面，更换图片路径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active-block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下，直接上传新图片，应用）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装修的基本操作就是更换商城上的图片和图片下的链接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情况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首先知道怎么获得图片路径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要设置某张图片为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banner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 ，需先上传图片到后台内：可在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管理产品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某产品中的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描述简介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内上传：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点击插入图片，先创建一个文件夹，把图片上传到这个文件夹，点击图片，插入获取到的是图片路径，如下：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482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3586480"/>
            <a:ext cx="3844290" cy="18732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229600" cy="326390"/>
          </a:xfrm>
        </p:spPr>
        <p:txBody>
          <a:bodyPr/>
          <a:p>
            <a:pPr algn="l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把图片上传到对应文件夹内，即可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选中该图片 点击</a:t>
            </a:r>
            <a:r>
              <a:rPr lang="en-US" altLang="zh-CN" sz="18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”</a:t>
            </a:r>
            <a:r>
              <a:rPr lang="zh-CN" altLang="en-US" sz="18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插入文件</a:t>
            </a:r>
            <a:r>
              <a:rPr lang="en-US" altLang="zh-CN" sz="18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“</a:t>
            </a:r>
            <a:endParaRPr lang="en-US" altLang="zh-CN" sz="1800" b="1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170" y="4462780"/>
            <a:ext cx="5804535" cy="666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3290" y="5129530"/>
            <a:ext cx="487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rPr>
              <a:t>如要添加链接</a:t>
            </a:r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&lt;a href=”#”&gt;</a:t>
            </a:r>
            <a:r>
              <a:rPr lang="zh-CN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图片路径</a:t>
            </a:r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&lt;/a&gt;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5845" name="图片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3290" y="1084580"/>
            <a:ext cx="6465570" cy="30086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486400"/>
          </a:xfrm>
        </p:spPr>
        <p:txBody>
          <a:bodyPr anchor="t"/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4475" y="955675"/>
            <a:ext cx="626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情况二</a:t>
            </a:r>
            <a:r>
              <a:rPr lang="en-US" altLang="zh-CN">
                <a:solidFill>
                  <a:schemeClr val="bg1"/>
                </a:solidFill>
              </a:rPr>
              <a:t>:active-block</a:t>
            </a:r>
            <a:r>
              <a:rPr lang="zh-CN" altLang="en-US">
                <a:solidFill>
                  <a:schemeClr val="bg1"/>
                </a:solidFill>
              </a:rPr>
              <a:t>下的广告图更换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1953260"/>
            <a:ext cx="2247900" cy="80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91310" y="1562735"/>
            <a:ext cx="231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、点击</a:t>
            </a:r>
            <a:r>
              <a:rPr lang="en-US" altLang="zh-CN">
                <a:solidFill>
                  <a:schemeClr val="bg1"/>
                </a:solidFill>
              </a:rPr>
              <a:t>block</a:t>
            </a:r>
            <a:r>
              <a:rPr lang="zh-CN" altLang="en-US">
                <a:solidFill>
                  <a:schemeClr val="bg1"/>
                </a:solidFill>
              </a:rPr>
              <a:t>进入：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1310" y="3015615"/>
            <a:ext cx="2639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、找到要更换的名称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10" y="3462020"/>
            <a:ext cx="6478905" cy="19443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69415" y="5772785"/>
            <a:ext cx="657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点击黄色按钮进行更换图片，蓝色按钮里面放的是代码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94865" y="4060190"/>
            <a:ext cx="6694170" cy="402590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4</a:t>
            </a:r>
            <a:r>
              <a:rPr lang="zh-CN" altLang="en-US" sz="1800"/>
              <a:t>、点击图片，会弹出编辑窗口，点击蓝色按钮，上传图片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</a:t>
            </a:r>
            <a:endParaRPr lang="zh-CN" altLang="en-US" sz="1800"/>
          </a:p>
        </p:txBody>
      </p:sp>
      <p:pic>
        <p:nvPicPr>
          <p:cNvPr id="5" name="图片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8490" y="961390"/>
            <a:ext cx="8067675" cy="2710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88490" y="510540"/>
            <a:ext cx="467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、点击黄色按钮进入编辑页面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35" y="4703445"/>
            <a:ext cx="3211195" cy="18599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00860" y="225425"/>
            <a:ext cx="8409305" cy="370840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6</a:t>
            </a:r>
            <a:r>
              <a:rPr lang="zh-CN" altLang="en-US" sz="1800"/>
              <a:t>、上传图片，建议是新建文件夹之后，上传到相应的文件夹中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7" name="图片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18360" y="686435"/>
            <a:ext cx="6269990" cy="2174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879600" y="3196590"/>
            <a:ext cx="674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7</a:t>
            </a:r>
            <a:r>
              <a:rPr lang="zh-CN" altLang="en-US" b="1">
                <a:solidFill>
                  <a:schemeClr val="bg1"/>
                </a:solidFill>
              </a:rPr>
              <a:t>、图片上传之后，选择要添加的图片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3773170"/>
            <a:ext cx="6118225" cy="15278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/>
          </p:nvPr>
        </p:nvSpPr>
        <p:spPr>
          <a:xfrm>
            <a:off x="385445" y="915670"/>
            <a:ext cx="1511935" cy="3668395"/>
          </a:xfrm>
        </p:spPr>
        <p:txBody>
          <a:bodyPr/>
          <a:p>
            <a:r>
              <a:rPr lang="zh-CN" alt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基础设置</a:t>
            </a:r>
            <a:endParaRPr lang="zh-CN" altLang="en-US" sz="48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orient="vert" idx="1"/>
          </p:nvPr>
        </p:nvSpPr>
        <p:spPr>
          <a:xfrm rot="16200000">
            <a:off x="3397250" y="444500"/>
            <a:ext cx="5125085" cy="5831840"/>
          </a:xfrm>
        </p:spPr>
        <p:txBody>
          <a:bodyPr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分类导航的建立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上传产品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属性集的管理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分类促销的设置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5.blog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的添加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6.zeelool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voog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规设置</a:t>
            </a:r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2306955" y="24130"/>
            <a:ext cx="0" cy="680910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67360" y="514350"/>
            <a:ext cx="11663680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2"/>
          <p:cNvSpPr>
            <a:spLocks noGrp="1"/>
          </p:cNvSpPr>
          <p:nvPr>
            <p:ph sz="half" idx="1"/>
          </p:nvPr>
        </p:nvSpPr>
        <p:spPr>
          <a:xfrm>
            <a:off x="1981200" y="955675"/>
            <a:ext cx="8205788" cy="5170488"/>
          </a:xfrm>
        </p:spPr>
        <p:txBody>
          <a:bodyPr anchor="t"/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的查找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在分类 “</a:t>
            </a:r>
            <a:r>
              <a:rPr lang="en-US" altLang="zh-CN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管理分类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”里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，选中需要的分类，即会出现相应的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403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1822450"/>
            <a:ext cx="4951413" cy="30273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2"/>
          <p:cNvSpPr>
            <a:spLocks noGrp="1"/>
          </p:cNvSpPr>
          <p:nvPr>
            <p:ph sz="half" idx="1"/>
          </p:nvPr>
        </p:nvSpPr>
        <p:spPr>
          <a:xfrm>
            <a:off x="1981200" y="682625"/>
            <a:ext cx="8205788" cy="5443538"/>
          </a:xfrm>
        </p:spPr>
        <p:txBody>
          <a:bodyPr anchor="t"/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标题和链接的更换：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en-US" altLang="zh-CN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CMS--</a:t>
            </a:r>
            <a:r>
              <a:rPr lang="zh-CN" alt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01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08075"/>
            <a:ext cx="7110413" cy="960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3" y="2270125"/>
            <a:ext cx="7793037" cy="40370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6000"/>
              <a:t>Part3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订单管理</a:t>
            </a:r>
            <a:endParaRPr lang="en-US" altLang="zh-CN" sz="600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544830"/>
            <a:ext cx="10440035" cy="698500"/>
          </a:xfrm>
        </p:spPr>
        <p:txBody>
          <a:bodyPr>
            <a:normAutofit fontScale="90000"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b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1201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）客户付款成交后的订单会显示在 </a:t>
            </a:r>
            <a:r>
              <a:rPr lang="en-US" altLang="zh-CN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销售</a:t>
            </a:r>
            <a:r>
              <a:rPr lang="en-US" altLang="zh-CN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</a:t>
            </a:r>
            <a:r>
              <a:rPr lang="en-US" altLang="zh-CN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内显示：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订单状态为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Processing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状态时，说明客户付款成功 可以发货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注：不以后台状态为准，最好确定是否收到款项（</a:t>
            </a:r>
            <a:r>
              <a:rPr lang="en-US" altLang="zh-CN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99.9%</a:t>
            </a:r>
            <a:r>
              <a:rPr lang="zh-CN" alt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正确的）</a:t>
            </a:r>
            <a:r>
              <a:rPr lang="en-US" altLang="zh-CN" sz="20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0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7930" y="2263458"/>
            <a:ext cx="7834313" cy="247491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-12065" y="1357630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内容占位符 2"/>
          <p:cNvSpPr>
            <a:spLocks noGrp="1"/>
          </p:cNvSpPr>
          <p:nvPr>
            <p:ph sz="half" idx="1"/>
          </p:nvPr>
        </p:nvSpPr>
        <p:spPr>
          <a:xfrm>
            <a:off x="1981200" y="682625"/>
            <a:ext cx="8206105" cy="6132195"/>
          </a:xfrm>
        </p:spPr>
        <p:txBody>
          <a:bodyPr anchor="t">
            <a:normAutofit lnSpcReduction="20000"/>
          </a:bodyPr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）发货后 在客户订单内填写发货信息：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最后点击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提交运单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即可。订单为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“card complete”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22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041400"/>
            <a:ext cx="7248525" cy="1377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51125"/>
            <a:ext cx="7575550" cy="33702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常用订单状态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pengding</a:t>
            </a:r>
            <a:r>
              <a:rPr lang="zh-CN" altLang="en-US"/>
              <a:t>：未付款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proccessing</a:t>
            </a:r>
            <a:r>
              <a:rPr lang="zh-CN" altLang="en-US"/>
              <a:t>：已付款（付款后默认为此状态）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completed</a:t>
            </a:r>
            <a:r>
              <a:rPr lang="zh-CN" altLang="en-US"/>
              <a:t>：已完成（后台发货后会变更为</a:t>
            </a:r>
            <a:r>
              <a:rPr lang="en-US" altLang="zh-CN"/>
              <a:t>completed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closed</a:t>
            </a:r>
            <a:r>
              <a:rPr lang="zh-CN" altLang="en-US"/>
              <a:t>：已关闭（已退款，支付平台退款后状态会同步为</a:t>
            </a:r>
            <a:r>
              <a:rPr lang="en-US" altLang="zh-CN"/>
              <a:t>closed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一般流程为：提交订单</a:t>
            </a:r>
            <a:r>
              <a:rPr lang="en-US" altLang="zh-CN"/>
              <a:t>-</a:t>
            </a:r>
            <a:r>
              <a:rPr lang="zh-CN" altLang="en-US"/>
              <a:t>付款（发送订单确认邮件）</a:t>
            </a:r>
            <a:r>
              <a:rPr lang="en-US" altLang="zh-CN"/>
              <a:t>-</a:t>
            </a:r>
            <a:r>
              <a:rPr lang="zh-CN" altLang="en-US"/>
              <a:t>后台发货（同时会发送发货通知邮件）并完成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249075"/>
            <a:ext cx="10440000" cy="1368000"/>
          </a:xfrm>
        </p:spPr>
        <p:txBody>
          <a:bodyPr>
            <a:normAutofit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的编写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55470" y="1534160"/>
            <a:ext cx="518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、点击文章进入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90770" y="3101975"/>
            <a:ext cx="2409825" cy="181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044065" y="2512060"/>
            <a:ext cx="338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、点击新加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005705" y="1816735"/>
            <a:ext cx="2181225" cy="581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44065" y="3250565"/>
            <a:ext cx="197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进入到编辑页面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45" y="3080385"/>
            <a:ext cx="6575425" cy="35166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-12065" y="1357630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115" y="217805"/>
            <a:ext cx="7289165" cy="3421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5" y="3639185"/>
            <a:ext cx="7288530" cy="32416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1029335"/>
          </a:xfrm>
        </p:spPr>
        <p:txBody>
          <a:bodyPr>
            <a:normAutofit fontScale="90000"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blog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分类的添加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b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4500" y="1252220"/>
            <a:ext cx="8256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博客分类的添加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015" y="1252220"/>
            <a:ext cx="8168005" cy="2179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605" y="2898775"/>
            <a:ext cx="431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、点击分类进入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添加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40" y="3432175"/>
            <a:ext cx="7692390" cy="3237865"/>
          </a:xfrm>
          <a:prstGeom prst="rect">
            <a:avLst/>
          </a:prstGeom>
        </p:spPr>
      </p:pic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-12065" y="1048385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815" y="899160"/>
            <a:ext cx="6790690" cy="4085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0870" y="353695"/>
            <a:ext cx="487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可以设置关键词和描述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p>
            <a:pPr algn="l"/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建立导航分类</a:t>
            </a:r>
            <a:endParaRPr lang="zh-CN" altLang="en-US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852295"/>
            <a:ext cx="3771900" cy="4319905"/>
          </a:xfrm>
        </p:spPr>
        <p:txBody>
          <a:bodyPr/>
          <a:p>
            <a:pPr marL="0" indent="0" fontAlgn="base">
              <a:buNone/>
            </a:pPr>
            <a:r>
              <a:rPr lang="en-US" altLang="zh-CN" sz="2400" strike="noStrike" noProof="1"/>
              <a:t>1.</a:t>
            </a:r>
            <a:r>
              <a:rPr lang="zh-CN" altLang="en-US" sz="2400" strike="noStrike" noProof="1"/>
              <a:t>语言切换</a:t>
            </a:r>
            <a:endParaRPr lang="zh-CN" altLang="en-US" sz="2400" strike="noStrike" noProof="1"/>
          </a:p>
          <a:p>
            <a:pPr fontAlgn="base"/>
            <a:endParaRPr lang="zh-CN" altLang="en-US" sz="2400" strike="noStrike" noProof="1"/>
          </a:p>
          <a:p>
            <a:pPr marL="0" indent="0" fontAlgn="base">
              <a:buNone/>
            </a:pPr>
            <a:r>
              <a:rPr lang="en-US" altLang="zh-CN" sz="2400" strike="noStrike" noProof="1"/>
              <a:t>2.</a:t>
            </a:r>
            <a:r>
              <a:rPr lang="zh-CN" altLang="en-US" sz="2400" strike="noStrike" noProof="1"/>
              <a:t>左侧导航设置</a:t>
            </a:r>
            <a:endParaRPr lang="zh-CN" altLang="en-US" sz="2400" strike="noStrike" noProof="1"/>
          </a:p>
          <a:p>
            <a:pPr marL="0" indent="0" fontAlgn="base">
              <a:buNone/>
            </a:pPr>
            <a:r>
              <a:rPr lang="en-US" altLang="zh-CN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）导航下的 </a:t>
            </a:r>
            <a:endParaRPr lang="zh-CN" altLang="en-US" sz="18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sz="1800" b="1" strike="noStrike" noProof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 --&gt; 管理分类</a:t>
            </a:r>
            <a:r>
              <a:rPr lang="zh-CN" altLang="en-US" sz="1800" strike="noStrike" noProof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18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点击进入如下：</a:t>
            </a:r>
            <a:endParaRPr lang="zh-CN" altLang="en-US" sz="18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base">
              <a:buNone/>
            </a:pPr>
            <a:endParaRPr lang="zh-CN" altLang="en-US" sz="1800" strike="noStrike" noProof="1">
              <a:latin typeface="+mj-lt"/>
            </a:endParaRPr>
          </a:p>
        </p:txBody>
      </p:sp>
      <p:pic>
        <p:nvPicPr>
          <p:cNvPr id="5126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263005" y="1702118"/>
            <a:ext cx="2617788" cy="7048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12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20" y="2778125"/>
            <a:ext cx="7980363" cy="33940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638175" y="1481455"/>
            <a:ext cx="1143317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常用促销设置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219075" y="1915160"/>
            <a:ext cx="3895725" cy="166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3840" y="1428115"/>
            <a:ext cx="347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、点击购物车规则进入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33845" y="1573530"/>
            <a:ext cx="278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、点击添加新规则</a:t>
            </a:r>
            <a:endParaRPr lang="zh-CN" altLang="en-US" b="1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915160"/>
            <a:ext cx="3238500" cy="1666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97025" y="3698875"/>
            <a:ext cx="347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、进入编辑页面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20" y="4146550"/>
            <a:ext cx="4087495" cy="240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55" y="3960495"/>
            <a:ext cx="4627245" cy="283337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-12065" y="1357630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229600" cy="334010"/>
          </a:xfrm>
        </p:spPr>
        <p:txBody>
          <a:bodyPr/>
          <a:p>
            <a:pPr algn="l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、设置条件</a:t>
            </a:r>
            <a:b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51685" y="3052445"/>
            <a:ext cx="4038600" cy="1910715"/>
          </a:xfrm>
        </p:spPr>
        <p:txBody>
          <a:bodyPr/>
          <a:p>
            <a:pPr marL="0" indent="0">
              <a:buNone/>
            </a:pPr>
            <a:r>
              <a:rPr lang="en-US" sz="1800"/>
              <a:t>5</a:t>
            </a:r>
            <a:r>
              <a:rPr sz="1800"/>
              <a:t>、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执行条件设置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51685" y="608965"/>
            <a:ext cx="5766435" cy="2162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13150"/>
            <a:ext cx="6990715" cy="3086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/>
              <a:t>购物车多件产品时价高的原价价低的半价</a:t>
            </a:r>
            <a:endParaRPr lang="zh-CN" altLang="en-US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209017" y="1101725"/>
            <a:ext cx="6089015" cy="4113530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、基础设置同上，只执行条件设置的不同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40890" y="357505"/>
            <a:ext cx="8416925" cy="493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60185" y="1515745"/>
            <a:ext cx="115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半价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6845" y="4244340"/>
            <a:ext cx="6340475" cy="2087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14655"/>
            <a:ext cx="8229600" cy="970280"/>
          </a:xfrm>
        </p:spPr>
        <p:txBody>
          <a:bodyPr>
            <a:normAutofit fontScale="90000"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如活动规则以总金额为准（镜框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镜片），以下两种规则除外</a:t>
            </a:r>
            <a:b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/>
          </a:p>
        </p:txBody>
      </p:sp>
      <p:pic>
        <p:nvPicPr>
          <p:cNvPr id="5" name="图片 4" descr="STMN4ASPJKQ{K{MLPXGNXU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80" y="1722755"/>
            <a:ext cx="8563610" cy="4368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6000"/>
              <a:t>Part4 </a:t>
            </a:r>
            <a:r>
              <a:rPr lang="zh-CN" altLang="zh-CN" sz="6000"/>
              <a:t>会员管理</a:t>
            </a:r>
            <a:endParaRPr lang="zh-CN" altLang="zh-CN" sz="6000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会员管理</a:t>
            </a:r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>
            <a:off x="-12065" y="1357630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45" y="1494155"/>
            <a:ext cx="7460615" cy="4319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45" y="5517515"/>
            <a:ext cx="4695190" cy="1266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修改密码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7495" y="835660"/>
            <a:ext cx="7402830" cy="5036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070" y="1828800"/>
            <a:ext cx="3140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注意！！！！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此处修改后会自动给用户发送邮件，如测试需要先关闭邮件系统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6445" y="654685"/>
            <a:ext cx="10440035" cy="4003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aseline="30000">
                <a:sym typeface="+mn-ea"/>
              </a:rPr>
              <a:t>Thanks!</a:t>
            </a:r>
            <a:endParaRPr lang="en-US" sz="6000" baseline="30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8455" y="1852295"/>
            <a:ext cx="2693670" cy="4319905"/>
          </a:xfrm>
        </p:spPr>
        <p:txBody>
          <a:bodyPr>
            <a:normAutofit/>
          </a:bodyPr>
          <a:p>
            <a:pPr marL="0" indent="0" fontAlgn="base">
              <a:buNone/>
            </a:pPr>
            <a:r>
              <a:rPr lang="en-US" altLang="zh-CN" sz="1600" b="1" strike="noStrike" noProof="1">
                <a:latin typeface="+mj-lt"/>
              </a:rPr>
              <a:t>2</a:t>
            </a:r>
            <a:r>
              <a:rPr lang="zh-CN" altLang="en-US" sz="1600" b="1" strike="noStrike" noProof="1">
                <a:latin typeface="+mj-lt"/>
              </a:rPr>
              <a:t>）系统默认有Default Category分类，此分类不用删除。</a:t>
            </a:r>
            <a:r>
              <a:rPr lang="en-US" altLang="zh-CN" sz="1600" b="1" strike="noStrike" noProof="1">
                <a:latin typeface="+mj-lt"/>
              </a:rPr>
              <a:t>“</a:t>
            </a:r>
            <a:r>
              <a:rPr lang="zh-CN" altLang="en-US" sz="1600" b="1" strike="noStrike" noProof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添加根分类</a:t>
            </a:r>
            <a:r>
              <a:rPr lang="en-US" altLang="zh-CN" sz="1600" b="1" strike="noStrike" noProof="1">
                <a:latin typeface="+mj-lt"/>
              </a:rPr>
              <a:t>”</a:t>
            </a:r>
            <a:r>
              <a:rPr lang="zh-CN" altLang="en-US" sz="1600" b="1" strike="noStrike" noProof="1">
                <a:latin typeface="+mj-lt"/>
              </a:rPr>
              <a:t>是建立多个根分类</a:t>
            </a:r>
            <a:r>
              <a:rPr lang="zh-CN" altLang="en-US" sz="1400" b="1" strike="noStrike" noProof="1">
                <a:latin typeface="+mj-lt"/>
              </a:rPr>
              <a:t>（根分类是可以用来分配到不同店铺的）</a:t>
            </a:r>
            <a:r>
              <a:rPr lang="zh-CN" altLang="en-US" sz="1600" b="1" strike="noStrike" noProof="1">
                <a:latin typeface="+mj-lt"/>
              </a:rPr>
              <a:t> 添加店铺的分类，首先选择default Category，再点击  </a:t>
            </a:r>
            <a:r>
              <a:rPr lang="en-US" altLang="zh-CN" sz="1600" b="1" strike="noStrike" noProof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r>
              <a:rPr lang="zh-CN" altLang="en-US" sz="1600" b="1" strike="noStrike" noProof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添加子分类</a:t>
            </a:r>
            <a:r>
              <a:rPr lang="en-US" altLang="zh-CN" sz="1600" b="1" strike="noStrike" noProof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”</a:t>
            </a:r>
            <a:r>
              <a:rPr lang="en-US" altLang="zh-CN" sz="1600" b="1" strike="noStrike" noProof="1">
                <a:latin typeface="+mj-lt"/>
              </a:rPr>
              <a:t> </a:t>
            </a:r>
            <a:r>
              <a:rPr lang="zh-CN" altLang="en-US" sz="1600" b="1" strike="noStrike" noProof="1">
                <a:latin typeface="+mj-lt"/>
              </a:rPr>
              <a:t>。如下图</a:t>
            </a:r>
            <a:r>
              <a:rPr lang="en-US" altLang="zh-CN" sz="1600" b="1" strike="noStrike" noProof="1">
                <a:latin typeface="+mj-lt"/>
              </a:rPr>
              <a:t>:(</a:t>
            </a:r>
            <a:r>
              <a:rPr lang="zh-CN" altLang="en-US" sz="1600" b="1" strike="noStrike" noProof="1">
                <a:latin typeface="+mj-lt"/>
              </a:rPr>
              <a:t>添加同级分类为</a:t>
            </a:r>
            <a:r>
              <a:rPr lang="zh-CN" altLang="en-US" sz="1600" b="1" strike="noStrike" noProof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添加跟分类</a:t>
            </a:r>
            <a:r>
              <a:rPr lang="zh-CN" altLang="en-US" sz="1600" b="1" strike="noStrike" noProof="1">
                <a:latin typeface="+mj-lt"/>
              </a:rPr>
              <a:t>，添加子级分类为</a:t>
            </a:r>
            <a:r>
              <a:rPr lang="zh-CN" altLang="en-US" sz="1600" b="1" strike="noStrike" noProof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添加子分类</a:t>
            </a:r>
            <a:r>
              <a:rPr lang="zh-CN" altLang="en-US" sz="1600" strike="noStrike" noProof="1">
                <a:latin typeface="+mj-lt"/>
              </a:rPr>
              <a:t>）</a:t>
            </a:r>
            <a:endParaRPr lang="zh-CN" altLang="en-US" sz="1600" strike="noStrike" noProof="1">
              <a:latin typeface="+mj-lt"/>
            </a:endParaRPr>
          </a:p>
          <a:p>
            <a:pPr fontAlgn="base"/>
            <a:endParaRPr lang="zh-CN" altLang="en-US" sz="2000" strike="noStrike" noProof="1">
              <a:latin typeface="+mj-lt"/>
            </a:endParaRPr>
          </a:p>
        </p:txBody>
      </p:sp>
      <p:pic>
        <p:nvPicPr>
          <p:cNvPr id="614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7798" y="1358900"/>
            <a:ext cx="8224837" cy="304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78" y="4400550"/>
            <a:ext cx="7564437" cy="229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981200" y="866775"/>
            <a:ext cx="8229600" cy="5259388"/>
          </a:xfrm>
        </p:spPr>
        <p:txBody>
          <a:bodyPr/>
          <a:p>
            <a:pPr marL="0" indent="0" fontAlgn="base">
              <a:buNone/>
            </a:pPr>
            <a:r>
              <a:rPr lang="en-US" altLang="zh-CN" sz="2000" strike="noStrike" noProof="1"/>
              <a:t>3</a:t>
            </a:r>
            <a:r>
              <a:rPr lang="zh-CN" altLang="en-US" sz="2000" strike="noStrike" noProof="1"/>
              <a:t>）分类产品</a:t>
            </a:r>
            <a:endParaRPr lang="zh-CN" altLang="en-US" sz="2000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marL="0" indent="0" fontAlgn="base">
              <a:buNone/>
            </a:pP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z="2000" strike="noStrike" noProof="1"/>
              <a:t>注释：如上设置，保存分类，成功添加分类。如前台未显示，请到</a:t>
            </a:r>
            <a:r>
              <a:rPr lang="zh-CN" altLang="en-US" sz="2000" strike="noStrike" noProof="1">
                <a:solidFill>
                  <a:srgbClr val="FF0000"/>
                </a:solidFill>
              </a:rPr>
              <a:t>系统--缓存管理 </a:t>
            </a:r>
            <a:r>
              <a:rPr lang="zh-CN" altLang="en-US" sz="2000" strike="noStrike" noProof="1"/>
              <a:t> 清空所有的缓存，前台刷新 ，即可</a:t>
            </a:r>
            <a:r>
              <a:rPr lang="zh-CN" altLang="en-US" strike="noStrike" noProof="1"/>
              <a:t>。</a:t>
            </a:r>
            <a:endParaRPr lang="zh-CN" altLang="en-US" strike="noStrike" noProof="1"/>
          </a:p>
          <a:p>
            <a:pPr fontAlgn="base"/>
            <a:r>
              <a:rPr lang="zh-CN" altLang="en-US" sz="2000" strike="noStrike" noProof="1"/>
              <a:t>根据需要设置基础的导航分类</a:t>
            </a:r>
            <a:r>
              <a:rPr lang="en-US" altLang="zh-CN" sz="2000" strike="noStrike" noProof="1"/>
              <a:t>.</a:t>
            </a:r>
            <a:endParaRPr lang="en-US" altLang="zh-CN" sz="2000" strike="noStrike" noProof="1"/>
          </a:p>
        </p:txBody>
      </p:sp>
      <p:pic>
        <p:nvPicPr>
          <p:cNvPr id="7173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563" y="1311275"/>
            <a:ext cx="7972425" cy="295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35" y="1311275"/>
            <a:ext cx="8848090" cy="3322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1981200" y="1181100"/>
            <a:ext cx="8229600" cy="5582285"/>
          </a:xfrm>
        </p:spPr>
        <p:txBody>
          <a:bodyPr anchor="t">
            <a:normAutofit lnSpcReduction="20000"/>
          </a:bodyPr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产品管理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可对产品进行 搜索，批量删除等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添加产品 ，点击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“              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出现如下：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选择所用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属性集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产品类型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继续。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1576388"/>
            <a:ext cx="7537450" cy="2792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4459288"/>
            <a:ext cx="1111250" cy="369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88" y="4908550"/>
            <a:ext cx="5470525" cy="1177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>
          <a:xfrm>
            <a:off x="818850" y="118900"/>
            <a:ext cx="10440000" cy="1368000"/>
          </a:xfrm>
        </p:spPr>
        <p:txBody>
          <a:bodyPr/>
          <a:p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简单产品的创建</a:t>
            </a:r>
            <a:endParaRPr lang="zh-CN" altLang="en-US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38735" y="1138555"/>
            <a:ext cx="12032615" cy="50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/>
          </p:cNvSpPr>
          <p:nvPr>
            <p:ph sz="half" idx="1"/>
          </p:nvPr>
        </p:nvSpPr>
        <p:spPr>
          <a:xfrm>
            <a:off x="1836738" y="862013"/>
            <a:ext cx="8350250" cy="5264150"/>
          </a:xfrm>
        </p:spPr>
        <p:txBody>
          <a:bodyPr anchor="t"/>
          <a:p>
            <a:pPr marL="0" indent="0">
              <a:buNone/>
            </a:pPr>
            <a:r>
              <a:rPr lang="en-US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产品常规设置如下图：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26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838" y="1277938"/>
            <a:ext cx="8458200" cy="5029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1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1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2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2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3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3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4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7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4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5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59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0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6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3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65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6.xml><?xml version="1.0" encoding="utf-8"?>
<p:tagLst xmlns:p="http://schemas.openxmlformats.org/presentationml/2006/main">
  <p:tag name="KSO_WM_TEMPLATE_CATEGORY" val="custom"/>
  <p:tag name="KSO_WM_TEMPLATE_INDEX" val="20184545"/>
</p:tagLst>
</file>

<file path=ppt/tags/tag67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4545_10*a*1"/>
  <p:tag name="KSO_WM_UNIT_TYPE" val="a"/>
</p:tagLst>
</file>

<file path=ppt/tags/tag68.xml><?xml version="1.0" encoding="utf-8"?>
<p:tagLst xmlns:p="http://schemas.openxmlformats.org/presentationml/2006/main">
  <p:tag name="KSO_WM_TEMPLATE_CATEGORY" val="custom"/>
  <p:tag name="KSO_WM_TEMPLATE_INDEX" val="20184545"/>
  <p:tag name="KSO_WM_UNIT_TYPE" val="d"/>
  <p:tag name="KSO_WM_UNIT_INDEX" val="1"/>
  <p:tag name="KSO_WM_UNIT_ID" val="custom20184545_10*d*1"/>
  <p:tag name="KSO_WM_UNIT_LAYERLEVEL" val="1"/>
  <p:tag name="KSO_WM_UNIT_VALUE" val="1142*1699"/>
  <p:tag name="KSO_WM_UNIT_HIGHLIGHT" val="0"/>
  <p:tag name="KSO_WM_UNIT_COMPATIBLE" val="0"/>
  <p:tag name="KSO_WM_BEAUTIFY_FLAG" val="#wm#"/>
  <p:tag name="KSO_WM_TAG_VERSION" val="1.0"/>
</p:tagLst>
</file>

<file path=ppt/tags/tag69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TYPE" val="f"/>
  <p:tag name="KSO_WM_UNIT_INDEX" val="1"/>
  <p:tag name="KSO_WM_UNIT_ID" val="custom20184545_10*f*1"/>
  <p:tag name="KSO_WM_UNIT_LAYERLEVEL" val="1"/>
  <p:tag name="KSO_WM_UNIT_VALUE" val="150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0.xml><?xml version="1.0" encoding="utf-8"?>
<p:tagLst xmlns:p="http://schemas.openxmlformats.org/presentationml/2006/main">
  <p:tag name="KSO_WM_SLIDE_ID" val="custom20184545_10"/>
  <p:tag name="KSO_WM_SLIDE_TYPE" val="text"/>
  <p:tag name="KSO_WM_SLIDE_SUBTYPE" val="picTxt"/>
  <p:tag name="KSO_WM_SLIDE_ITEM_CNT" val="2"/>
  <p:tag name="KSO_WM_SLIDE_INDEX" val="10"/>
  <p:tag name="KSO_WM_SLIDE_SIZE" val="821*450"/>
  <p:tag name="KSO_WM_SLIDE_POSITION" val="68*35"/>
  <p:tag name="KSO_WM_TAG_VERSION" val="1.0"/>
  <p:tag name="KSO_WM_BEAUTIFY_FLAG" val="#wm#"/>
  <p:tag name="KSO_WM_TEMPLATE_CATEGORY" val="custom"/>
  <p:tag name="KSO_WM_TEMPLATE_INDEX" val="20184545"/>
  <p:tag name="KSO_WM_SLIDE_LAYOUT" val="a_d_f"/>
  <p:tag name="KSO_WM_SLIDE_LAYOUT_CNT" val="1_1_1"/>
</p:tagLst>
</file>

<file path=ppt/tags/tag71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2.xml><?xml version="1.0" encoding="utf-8"?>
<p:tagLst xmlns:p="http://schemas.openxmlformats.org/presentationml/2006/main">
  <p:tag name="KSO_WM_TEMPLATE_CATEGORY" val="custom"/>
  <p:tag name="KSO_WM_TEMPLATE_INDEX" val="20184545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8.xml><?xml version="1.0" encoding="utf-8"?>
<p:tagLst xmlns:p="http://schemas.openxmlformats.org/presentationml/2006/main">
  <p:tag name="KSO_WM_TEMPLATE_CATEGORY" val="custom"/>
  <p:tag name="KSO_WM_TEMPLATE_INDEX" val="2018454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45_18*i*2"/>
  <p:tag name="KSO_WM_TEMPLATE_CATEGORY" val="custom"/>
  <p:tag name="KSO_WM_TEMPLATE_INDEX" val="20184545"/>
  <p:tag name="KSO_WM_UNIT_INDEX" val="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2812</Words>
  <Application>WPS 演示</Application>
  <PresentationFormat>全屏显示(4:3)</PresentationFormat>
  <Paragraphs>1064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默认设计模板</vt:lpstr>
      <vt:lpstr>1_Office 主题​​</vt:lpstr>
      <vt:lpstr>Magento操作方法</vt:lpstr>
      <vt:lpstr>基础设置/商城装修/订单管理/会员管理</vt:lpstr>
      <vt:lpstr>Part1 基础设置</vt:lpstr>
      <vt:lpstr>基础设置</vt:lpstr>
      <vt:lpstr>1.建立导航分类</vt:lpstr>
      <vt:lpstr>PowerPoint 演示文稿</vt:lpstr>
      <vt:lpstr>PowerPoint 演示文稿</vt:lpstr>
      <vt:lpstr>2.简单产品的创建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3.配置产品的创建</vt:lpstr>
      <vt:lpstr>3、进入到产品内容编写页面，填写方法同简单产品 </vt:lpstr>
      <vt:lpstr>5、选择好属性进入产品内容页点击关联产品</vt:lpstr>
      <vt:lpstr>4.属性的管理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5：分类促销的设置。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Part2 商城装修 </vt:lpstr>
      <vt:lpstr>PowerPoint 演示文稿</vt:lpstr>
      <vt:lpstr>把图片上传到对应文件夹内，即可.  选中该图片 点击”插入文件“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Part3 订单管理</vt:lpstr>
      <vt:lpstr>  订单管理     </vt:lpstr>
      <vt:lpstr>PowerPoint 演示文稿</vt:lpstr>
      <vt:lpstr>常用订单状态</vt:lpstr>
      <vt:lpstr>blog的编写 </vt:lpstr>
      <vt:lpstr>PowerPoint 演示文稿</vt:lpstr>
      <vt:lpstr>blog分类的添加  </vt:lpstr>
      <vt:lpstr>PowerPoint 演示文稿</vt:lpstr>
      <vt:lpstr>常用促销设置 </vt:lpstr>
      <vt:lpstr>4、设置条件 </vt:lpstr>
      <vt:lpstr>购物车多件产品时价高的原价价低的半价</vt:lpstr>
      <vt:lpstr>PowerPoint 演示文稿</vt:lpstr>
      <vt:lpstr>如活动规则以总金额为准（镜框+镜片），以下两种规则除外 </vt:lpstr>
      <vt:lpstr>Part4 会员管理</vt:lpstr>
      <vt:lpstr>会员管理</vt:lpstr>
      <vt:lpstr>修改密码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顾此生</cp:lastModifiedBy>
  <cp:revision>552</cp:revision>
  <dcterms:created xsi:type="dcterms:W3CDTF">2013-01-25T01:44:00Z</dcterms:created>
  <dcterms:modified xsi:type="dcterms:W3CDTF">2018-10-15T05:56:35Z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