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/>
  <p:notesSz cx="6858000" cy="9144000"/>
  <p:embeddedFontLst>
    <p:embeddedFont>
      <p:font typeface="黑体" panose="02010609060101010101" charset="-122"/>
      <p:regular r:id="rId37"/>
    </p:embeddedFont>
    <p:embeddedFont>
      <p:font typeface="Verdana" panose="020B0604030504040204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cnblogs.com/yjzhu/archive/2017/02/13/6394426.html" TargetMode="External"/><Relationship Id="rId3" Type="http://schemas.openxmlformats.org/officeDocument/2006/relationships/hyperlink" Target="https://blog.csdn.net/sunshine940326/article/details/7281000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ksoftware.com/magento-module-creator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cbf2592c7_2_10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cbf2592c7_2_10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g3cbf2592c7_2_10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bf2592c7_2_17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3cbf2592c7_2_17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https://www.cnblogs.com/luyucheng/p/6265594.html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这个章节以演示为主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g3cbf2592c7_2_17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cbf2592c7_2_17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g3cbf2592c7_2_17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cbf2592c7_2_18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g3cbf2592c7_2_18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cbf2592c7_2_18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g3cbf2592c7_2_18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cbf2592c7_2_19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g3cbf2592c7_2_19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e27ac05a7a0382_1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g5fe27ac05a7a0382_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bf55ef6a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bf55ef6a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i="1">
                <a:solidFill>
                  <a:srgbClr val="808080"/>
                </a:solidFill>
                <a:highlight>
                  <a:srgbClr val="FFFFFF"/>
                </a:highlight>
              </a:rPr>
              <a:t>/*</a:t>
            </a:r>
            <a:endParaRPr sz="14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i="1">
                <a:solidFill>
                  <a:srgbClr val="808080"/>
                </a:solidFill>
                <a:highlight>
                  <a:srgbClr val="FFFFFF"/>
                </a:highlight>
              </a:rPr>
              <a:t>author:</a:t>
            </a:r>
            <a:endParaRPr sz="14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i="1">
                <a:solidFill>
                  <a:srgbClr val="808080"/>
                </a:solidFill>
                <a:highlight>
                  <a:srgbClr val="FFFFFF"/>
                </a:highlight>
              </a:rPr>
              <a:t>date：</a:t>
            </a:r>
            <a:endParaRPr sz="14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i="1">
                <a:solidFill>
                  <a:srgbClr val="808080"/>
                </a:solidFill>
                <a:highlight>
                  <a:srgbClr val="FFFFFF"/>
                </a:highlight>
              </a:rPr>
              <a:t>description:</a:t>
            </a:r>
            <a:endParaRPr sz="14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i="1">
                <a:solidFill>
                  <a:srgbClr val="808080"/>
                </a:solidFill>
                <a:highlight>
                  <a:srgbClr val="FFFFFF"/>
                </a:highlight>
              </a:rPr>
              <a:t>*/</a:t>
            </a:r>
            <a:endParaRPr sz="14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bf55ef6a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bf55ef6a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u="sng">
                <a:solidFill>
                  <a:schemeClr val="hlink"/>
                </a:solidFill>
                <a:hlinkClick r:id="rId3"/>
              </a:rPr>
              <a:t>https://blog.csdn.net/sunshine940326/article/details/72810000</a:t>
            </a:r>
            <a:endParaRPr sz="1400">
              <a:solidFill>
                <a:srgbClr val="5F5F5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5F5F5F"/>
                </a:solidFill>
              </a:rPr>
              <a:t>ie+ 之后浏览器支持异步加载</a:t>
            </a:r>
            <a:endParaRPr sz="1400">
              <a:solidFill>
                <a:srgbClr val="5F5F5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F5F5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u="sng">
                <a:solidFill>
                  <a:schemeClr val="hlink"/>
                </a:solidFill>
                <a:hlinkClick r:id="rId4"/>
              </a:rPr>
              <a:t>https://www.cnblogs.com/yjzhu/archive/2017/02/13/6394426.html</a:t>
            </a:r>
            <a:r>
              <a:rPr lang="zh-CN" sz="1800">
                <a:solidFill>
                  <a:srgbClr val="5F5F5F"/>
                </a:solidFill>
              </a:rPr>
              <a:t>   --js建议</a:t>
            </a:r>
            <a:endParaRPr sz="1800">
              <a:solidFill>
                <a:srgbClr val="5F5F5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F5F5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F5F5F"/>
              </a:solidFill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 i="1">
                <a:solidFill>
                  <a:srgbClr val="808080"/>
                </a:solidFill>
                <a:highlight>
                  <a:schemeClr val="lt1"/>
                </a:highlight>
              </a:rPr>
              <a:t>/*</a:t>
            </a:r>
            <a:endParaRPr sz="600" i="1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 i="1">
                <a:solidFill>
                  <a:srgbClr val="808080"/>
                </a:solidFill>
                <a:highlight>
                  <a:schemeClr val="lt1"/>
                </a:highlight>
              </a:rPr>
              <a:t>author:</a:t>
            </a:r>
            <a:endParaRPr sz="600" i="1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 i="1">
                <a:solidFill>
                  <a:srgbClr val="808080"/>
                </a:solidFill>
                <a:highlight>
                  <a:schemeClr val="lt1"/>
                </a:highlight>
              </a:rPr>
              <a:t>date：</a:t>
            </a:r>
            <a:endParaRPr sz="600" i="1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 i="1">
                <a:solidFill>
                  <a:srgbClr val="808080"/>
                </a:solidFill>
                <a:highlight>
                  <a:schemeClr val="lt1"/>
                </a:highlight>
              </a:rPr>
              <a:t>description:</a:t>
            </a:r>
            <a:endParaRPr sz="600" i="1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marL="0" lvl="0" indent="58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 i="1">
                <a:solidFill>
                  <a:srgbClr val="808080"/>
                </a:solidFill>
                <a:highlight>
                  <a:schemeClr val="lt1"/>
                </a:highlight>
              </a:rPr>
              <a:t>*/</a:t>
            </a:r>
            <a:endParaRPr sz="1400">
              <a:solidFill>
                <a:srgbClr val="5F5F5F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e27ac05a7a0382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e27ac05a7a0382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e27ac05a7a0382_1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g5fe27ac05a7a0382_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bf2592c7_2_1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3cbf2592c7_2_1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g3cbf2592c7_2_1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cbf55ef6a_2_1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3cbf55ef6a_2_1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127000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zh-CN" sz="1050" u="sng">
                <a:solidFill>
                  <a:srgbClr val="003884"/>
                </a:solidFill>
                <a:hlinkClick r:id="rId3"/>
              </a:rPr>
              <a:t>https://www.silksoftware.com/magento-module-creator/</a:t>
            </a:r>
            <a:r>
              <a:rPr lang="zh-CN" sz="1050">
                <a:solidFill>
                  <a:srgbClr val="393939"/>
                </a:solidFill>
              </a:rPr>
              <a:t> magento 模块自动生成器</a:t>
            </a:r>
            <a:endParaRPr sz="1050">
              <a:solidFill>
                <a:srgbClr val="39393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06" name="Google Shape;206;g3cbf55ef6a_2_14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cbf55ef6a_2_15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g3cbf55ef6a_2_15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cbf55ef6a_2_15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g3cbf55ef6a_2_1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cd509d268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cd509d268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ED5113"/>
                </a:solidFill>
              </a:rPr>
              <a:t>http://www.magentocommerce.com/wiki/5_-_modules_and_development/reference/module_config.xml</a:t>
            </a:r>
            <a:endParaRPr sz="1000">
              <a:highlight>
                <a:srgbClr val="FEFEF2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EFEF2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agento每个模块都存在etc文件夹，这是必须的文件夹，里面至少存在一个config.xml的配置文件，这个文件的配置是否正确，直接给予模块是否能正确运行，起关键性作用。Magento总是通过配置文件来获得类名，这个逻辑看起来有些复杂，但这样做的优点也很明显，我们可以不需要更改Magento的代码就能更 改Magento的核心功能。</a:t>
            </a:r>
            <a:endParaRPr sz="1000">
              <a:highlight>
                <a:srgbClr val="FEFEF2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config.xml配置文件总以&lt;config&gt;做为根标签。里面包含着各个功能的标签组。</a:t>
            </a:r>
            <a:endParaRPr sz="1000">
              <a:highlight>
                <a:srgbClr val="FEFEF2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EFEF2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EFEF2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新建模块，如有helper类，都需要在这里指定，有block类也也需要相应的指定才会起作用。model类也是如此，只是model标签，如有数据表，会要求指定resourceModel标签，如是重写的模块，类都应该是加&lt;rewrite&gt;下的，而不能直接指定&lt;class&gt;</a:t>
            </a:r>
            <a:endParaRPr sz="1000">
              <a:highlight>
                <a:srgbClr val="FEFEF2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cd509d268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cd509d268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这个文件是我们的新闻模块的一部分。如果我们愿意，我们可以添加一些方法。这里是空的，因为我们的新闻模块没有任何复杂的逻辑。但是你应该知道什么是Magento的辅助类，并且在什么时候它能派上用场！</a:t>
            </a:r>
            <a:endParaRPr lang="zh-CN" sz="10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cd509d268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cd509d268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cd509d268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cd509d268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cd509d268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cd509d268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cd509d268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cd509d268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65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ED5113"/>
                </a:solidFill>
              </a:rPr>
              <a:t>Magento主要靠.xml文件来布局页面，.phtml文件来显示某个区块。</a:t>
            </a:r>
            <a:endParaRPr sz="1000">
              <a:solidFill>
                <a:srgbClr val="ED511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cd509d268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cd509d268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bf2592c7_2_12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g3cbf2592c7_2_12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bf2592c7_2_1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cbf2592c7_2_1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bf2592c7_2_13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g3cbf2592c7_2_13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cbf2592c7_2_1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cbf2592c7_2_1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各个主题使用不同的根栏目，便于后期的单独调用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g3cbf2592c7_2_14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cbf2592c7_2_15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g3cbf2592c7_2_15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cbf2592c7_2_15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g3cbf2592c7_2_1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cbf2592c7_2_16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g3cbf2592c7_2_16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5411380" y="-1"/>
            <a:ext cx="3732621" cy="5143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1795387" cy="1862093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494503" y="1955826"/>
            <a:ext cx="1659194" cy="16591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79233" y="2088355"/>
            <a:ext cx="3786664" cy="143256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33" y="3640167"/>
            <a:ext cx="4578717" cy="513451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000" y="251100"/>
            <a:ext cx="7830000" cy="1026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000" y="1389221"/>
            <a:ext cx="7830000" cy="324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041"/>
            <a:ext cx="1023258" cy="1454795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023257" y="-1041"/>
            <a:ext cx="1017812" cy="1096416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9" name="任意多边形 25"/>
          <p:cNvSpPr/>
          <p:nvPr/>
        </p:nvSpPr>
        <p:spPr>
          <a:xfrm flipV="1">
            <a:off x="3069773" y="-1041"/>
            <a:ext cx="1023254" cy="1671923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" name="任意多边形 27"/>
          <p:cNvSpPr/>
          <p:nvPr/>
        </p:nvSpPr>
        <p:spPr>
          <a:xfrm flipV="1">
            <a:off x="4093031" y="0"/>
            <a:ext cx="1023257" cy="1176505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1" name="任意多边形 29"/>
          <p:cNvSpPr/>
          <p:nvPr/>
        </p:nvSpPr>
        <p:spPr>
          <a:xfrm flipV="1">
            <a:off x="5116286" y="-1042"/>
            <a:ext cx="1023258" cy="1671923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2" name="任意多边形 31"/>
          <p:cNvSpPr/>
          <p:nvPr/>
        </p:nvSpPr>
        <p:spPr>
          <a:xfrm flipV="1">
            <a:off x="6139543" y="-1042"/>
            <a:ext cx="1023259" cy="1454793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3" name="任意多边形 33"/>
          <p:cNvSpPr/>
          <p:nvPr/>
        </p:nvSpPr>
        <p:spPr>
          <a:xfrm flipV="1">
            <a:off x="7162801" y="-1041"/>
            <a:ext cx="1023258" cy="1096415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4" name="任意多边形 35"/>
          <p:cNvSpPr/>
          <p:nvPr/>
        </p:nvSpPr>
        <p:spPr>
          <a:xfrm flipV="1">
            <a:off x="8186057" y="-1"/>
            <a:ext cx="957943" cy="1449137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5" name="任意多边形 31"/>
          <p:cNvSpPr/>
          <p:nvPr/>
        </p:nvSpPr>
        <p:spPr>
          <a:xfrm flipV="1">
            <a:off x="2041070" y="-5656"/>
            <a:ext cx="1023259" cy="1454793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269457"/>
            <a:ext cx="7886700" cy="894159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919140"/>
            <a:ext cx="7886700" cy="1331268"/>
          </a:xfrm>
        </p:spPr>
        <p:txBody>
          <a:bodyPr>
            <a:no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6034" y="1390650"/>
            <a:ext cx="3834000" cy="324088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950" y="1390650"/>
            <a:ext cx="3834000" cy="324088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100" y="251100"/>
            <a:ext cx="7830000" cy="1026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6035" y="1390724"/>
            <a:ext cx="3834000" cy="5400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034" y="2037203"/>
            <a:ext cx="3834000" cy="2592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823" y="1390724"/>
            <a:ext cx="3834000" cy="5400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820" y="2037203"/>
            <a:ext cx="3834001" cy="2592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100" y="333375"/>
            <a:ext cx="3132000" cy="1132725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95144" y="333375"/>
            <a:ext cx="4590000" cy="42917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6100" y="1583605"/>
            <a:ext cx="3132000" cy="30402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6932" y="250031"/>
            <a:ext cx="1134000" cy="4374000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6100" y="251100"/>
            <a:ext cx="6588000" cy="4374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56035" y="413657"/>
            <a:ext cx="7830000" cy="421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708497"/>
            <a:ext cx="4572000" cy="37265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950" y="1680269"/>
            <a:ext cx="5486400" cy="1782961"/>
          </a:xfrm>
        </p:spPr>
        <p:txBody>
          <a:bodyPr anchor="ctr" anchorCtr="0">
            <a:normAutofit/>
          </a:bodyPr>
          <a:lstStyle>
            <a:lvl1pPr algn="r">
              <a:defRPr sz="72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4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57000" y="250031"/>
            <a:ext cx="7830000" cy="1025129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57000" y="1390500"/>
            <a:ext cx="7830000" cy="324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15.jpe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5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78965" y="2088515"/>
            <a:ext cx="5487670" cy="1432560"/>
          </a:xfrm>
        </p:spPr>
        <p:txBody>
          <a:bodyPr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 panose="020B0604020202020204"/>
              <a:buNone/>
            </a:pPr>
            <a:r>
              <a:rPr lang="en-US" altLang="zh-CN" u="none" strike="noStrike">
                <a:sym typeface="Arial" panose="020B0604020202020204"/>
              </a:rPr>
              <a:t>MAGENTO</a:t>
            </a:r>
            <a:r>
              <a:rPr lang="zh-CN" altLang="en-US" u="none" strike="noStrike">
                <a:sym typeface="Arial" panose="020B0604020202020204"/>
              </a:rPr>
              <a:t>代码</a:t>
            </a:r>
            <a:r>
              <a:rPr lang="zh-CN" altLang="en-US" u="none" strike="noStrike">
                <a:sym typeface="Arial" panose="020B0604020202020204"/>
              </a:rPr>
              <a:t>基础</a:t>
            </a:r>
            <a:endParaRPr lang="zh-CN" altLang="en-US" u="none" strike="noStrike">
              <a:sym typeface="Arial" panose="020B0604020202020204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zh-CN" u="none" strike="noStrike">
                <a:sym typeface="Arial" panose="020B0604020202020204"/>
              </a:rPr>
              <a:t> </a:t>
            </a:r>
            <a:r>
              <a:rPr lang="en-US" altLang="zh-CN" u="none" strike="noStrike">
                <a:sym typeface="Arial" panose="020B0604020202020204"/>
              </a:rPr>
              <a:t>by zx</a:t>
            </a:r>
            <a:endParaRPr lang="en-US" altLang="zh-CN" u="none" strike="noStrike">
              <a:sym typeface="Arial" panose="020B06040202020202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8573" y="-635794"/>
            <a:ext cx="9161621" cy="210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-8573" y="1474118"/>
            <a:ext cx="8896858" cy="25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2、Mage::log()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3、mysql 调试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lib/Varien/Db/Adapter/Pdo/Mysql.php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var/debug/pdo_mysql.log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4、php 开启慢日志开启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/usr/local/php/etc/php-fpm.conf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request_slowlog_timeout = 0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slowlog = var/log/slow.log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5、nginx 错误日志调试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6、mysql 慢日志开启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38125" y="1339164"/>
            <a:ext cx="2405875" cy="377209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628650" y="2654777"/>
            <a:ext cx="7886700" cy="89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altLang="zh-CN" sz="2400" b="1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Part3	</a:t>
            </a:r>
            <a:r>
              <a:rPr lang="zh-CN" sz="2400" b="1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Vendor引入及使用</a:t>
            </a:r>
            <a:endParaRPr lang="zh-CN" sz="2400" b="1" i="0" u="none" strike="noStrike" cap="none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45558" y="562046"/>
            <a:ext cx="3201068" cy="39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/>
        </p:nvSpPr>
        <p:spPr>
          <a:xfrm>
            <a:off x="95885" y="4632960"/>
            <a:ext cx="6555105" cy="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echo Magento\Block::get_block('HOME_TRENDING_FIRST_COLUMN');			</a:t>
            </a:r>
            <a:endParaRPr lang="zh-CN"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628650" y="2391727"/>
            <a:ext cx="7886700" cy="58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zh-CN" sz="2400" b="1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Magento 性能优化（目前主要做的）</a:t>
            </a:r>
            <a:endParaRPr lang="zh-CN" sz="2400" b="1" i="0" u="none" strike="noStrike" cap="none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/>
        </p:nvSpPr>
        <p:spPr>
          <a:xfrm>
            <a:off x="485775" y="757555"/>
            <a:ext cx="806577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1、前端js,css优化</a:t>
            </a:r>
            <a:endParaRPr sz="20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2、MySQL优化—日志定时清理</a:t>
            </a:r>
            <a:endParaRPr sz="20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3、Php 代码优化</a:t>
            </a:r>
            <a:endParaRPr sz="20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[1]、这里我们主要做购物车及支付页面的代码优化</a:t>
            </a:r>
            <a:endParaRPr sz="20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[2]、个人建议：不再使用firecheckout 页面，重构（7月份完成）</a:t>
            </a:r>
            <a:endParaRPr sz="20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20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lang="zh-CN" sz="20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文本占位符 0"/>
          <p:cNvSpPr>
            <a:spLocks noGrp="1"/>
          </p:cNvSpPr>
          <p:nvPr>
            <p:ph type="body" idx="1"/>
          </p:nvPr>
        </p:nvSpPr>
        <p:spPr>
          <a:xfrm>
            <a:off x="628650" y="2512695"/>
            <a:ext cx="7886700" cy="802640"/>
          </a:xfrm>
        </p:spPr>
        <p:txBody>
          <a:bodyPr/>
          <a:p>
            <a:r>
              <a:rPr lang="en-US" altLang="zh-CN" sz="3200">
                <a:sym typeface="Arial" panose="020B0604020202020204"/>
              </a:rPr>
              <a:t>Part4	</a:t>
            </a:r>
            <a:r>
              <a:rPr lang="zh-CN" sz="3200">
                <a:sym typeface="Arial" panose="020B0604020202020204"/>
              </a:rPr>
              <a:t>Magento</a:t>
            </a:r>
            <a:r>
              <a:rPr lang="zh-CN" sz="3200">
                <a:sym typeface="+mn-ea"/>
              </a:rPr>
              <a:t>语法规范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标题 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css建议</a:t>
            </a:r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1、原有的css文件不再大面积的增加</a:t>
            </a:r>
            <a:endParaRPr lang="zh-CN"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2、首页,列表，详情，付款等页面引入各自的文件，原则上大面的效果放于各自的文件里面（通用的文件命名待定）</a:t>
            </a:r>
            <a:endParaRPr lang="zh-CN"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3、各个设计师在添加对应的样式时候写上自己的注释（见备注）</a:t>
            </a:r>
            <a:endParaRPr lang="zh-CN"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4、css里面的注释均以 /**/  方式进行注释</a:t>
            </a:r>
            <a:endParaRPr lang="zh-CN">
              <a:solidFill>
                <a:schemeClr val="bg1"/>
              </a:solidFill>
              <a:latin typeface="+mn-lt"/>
              <a:ea typeface="+mn-ea"/>
            </a:endParaRPr>
          </a:p>
          <a:p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457041" y="1271588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js 规范建议</a:t>
            </a:r>
            <a:endParaRPr 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895144" y="2224406"/>
            <a:ext cx="4590000" cy="288925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1、jquery 库不要重复引入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2、创建我们自己的js文件，并且放于网站底部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3、函数的命名使用小驼峰方式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		setTitle（）；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4、js 放于我们自己的js文件中，原则上不再向html直接写入文件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5、注释我们使用 /**/ 格式--多行注释，同样是考虑压缩的问题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lang="zh-CN"/>
          </a:p>
        </p:txBody>
      </p:sp>
      <p:cxnSp>
        <p:nvCxnSpPr>
          <p:cNvPr id="1" name="直接连接符 0"/>
          <p:cNvCxnSpPr/>
          <p:nvPr>
            <p:custDataLst>
              <p:tags r:id="rId5"/>
            </p:custDataLst>
          </p:nvPr>
        </p:nvCxnSpPr>
        <p:spPr>
          <a:xfrm>
            <a:off x="457041" y="1271588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标题 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html,css 建议</a:t>
            </a:r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1、class,id的命名不要使用汉语拼音</a:t>
            </a:r>
            <a:endParaRPr lang="zh-CN"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2、a image 均需添加title ,alt</a:t>
            </a:r>
            <a:endParaRPr lang="zh-CN"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3、《！----》</a:t>
            </a:r>
            <a:endParaRPr lang="zh-CN"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《！----》</a:t>
            </a:r>
            <a:endParaRPr lang="zh-CN"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4、按钮</a:t>
            </a:r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457041" y="1271588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文本占位符 0"/>
          <p:cNvSpPr>
            <a:spLocks noGrp="1"/>
          </p:cNvSpPr>
          <p:nvPr>
            <p:ph type="body" idx="1"/>
          </p:nvPr>
        </p:nvSpPr>
        <p:spPr>
          <a:xfrm>
            <a:off x="628650" y="2780665"/>
            <a:ext cx="7886700" cy="817245"/>
          </a:xfrm>
        </p:spPr>
        <p:txBody>
          <a:bodyPr/>
          <a:p>
            <a:r>
              <a:rPr lang="en-US" altLang="zh-CN" sz="3200">
                <a:sym typeface="+mn-ea"/>
              </a:rPr>
              <a:t>Part5	</a:t>
            </a:r>
            <a:r>
              <a:rPr lang="zh-CN" sz="3200">
                <a:sym typeface="+mn-ea"/>
              </a:rPr>
              <a:t>Magento简单模块开发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9"/>
          <p:cNvGrpSpPr/>
          <p:nvPr/>
        </p:nvGrpSpPr>
        <p:grpSpPr>
          <a:xfrm>
            <a:off x="3774572" y="963037"/>
            <a:ext cx="3218383" cy="364301"/>
            <a:chOff x="5136479" y="1337178"/>
            <a:chExt cx="4291178" cy="485735"/>
          </a:xfrm>
        </p:grpSpPr>
        <p:sp>
          <p:nvSpPr>
            <p:cNvPr id="166" name="Google Shape;166;p29"/>
            <p:cNvSpPr/>
            <p:nvPr/>
          </p:nvSpPr>
          <p:spPr>
            <a:xfrm flipH="1">
              <a:off x="5136479" y="1426364"/>
              <a:ext cx="608987" cy="337242"/>
            </a:xfrm>
            <a:custGeom>
              <a:avLst/>
              <a:gdLst/>
              <a:ahLst/>
              <a:cxnLst/>
              <a:rect l="l" t="t" r="r" b="b"/>
              <a:pathLst>
                <a:path w="693737" h="384175" extrusionOk="0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10797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</a:t>
              </a:r>
              <a:endParaRPr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 flipH="1">
              <a:off x="5136480" y="1337178"/>
              <a:ext cx="4291177" cy="485735"/>
            </a:xfrm>
            <a:custGeom>
              <a:avLst/>
              <a:gdLst/>
              <a:ahLst/>
              <a:cxnLst/>
              <a:rect l="l" t="t" r="r" b="b"/>
              <a:pathLst>
                <a:path w="2520280" h="1872208" extrusionOk="0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rgbClr val="F8B9A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539975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b="1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magento 创建阐述</a:t>
              </a:r>
              <a:endParaRPr lang="zh-CN" sz="1400" b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68" name="Google Shape;168;p29"/>
          <p:cNvGrpSpPr/>
          <p:nvPr/>
        </p:nvGrpSpPr>
        <p:grpSpPr>
          <a:xfrm>
            <a:off x="3774572" y="1541412"/>
            <a:ext cx="3462653" cy="364490"/>
            <a:chOff x="5136479" y="2108344"/>
            <a:chExt cx="4616871" cy="485987"/>
          </a:xfrm>
        </p:grpSpPr>
        <p:sp>
          <p:nvSpPr>
            <p:cNvPr id="169" name="Google Shape;169;p29"/>
            <p:cNvSpPr/>
            <p:nvPr/>
          </p:nvSpPr>
          <p:spPr>
            <a:xfrm>
              <a:off x="9134437" y="2197244"/>
              <a:ext cx="618913" cy="336974"/>
            </a:xfrm>
            <a:custGeom>
              <a:avLst/>
              <a:gdLst/>
              <a:ahLst/>
              <a:cxnLst/>
              <a:rect l="l" t="t" r="r" b="b"/>
              <a:pathLst>
                <a:path w="693737" h="384175" extrusionOk="0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07975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5136479" y="2108344"/>
              <a:ext cx="4560994" cy="485987"/>
            </a:xfrm>
            <a:custGeom>
              <a:avLst/>
              <a:gdLst/>
              <a:ahLst/>
              <a:cxnLst/>
              <a:rect l="l" t="t" r="r" b="b"/>
              <a:pathLst>
                <a:path w="2520280" h="1872208" extrusionOk="0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rgbClr val="F8B9A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0" tIns="0" rIns="539975" bIns="0" anchor="ctr" anchorCtr="0">
              <a:no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b="1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Magento日常开发及调试优化方法</a:t>
              </a:r>
              <a:endParaRPr lang="zh-CN" sz="1400" b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" name="Google Shape;171;p29"/>
          <p:cNvSpPr txBox="1"/>
          <p:nvPr/>
        </p:nvSpPr>
        <p:spPr>
          <a:xfrm>
            <a:off x="2082613" y="1867530"/>
            <a:ext cx="720900" cy="15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 b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目录</a:t>
            </a:r>
            <a:endParaRPr lang="zh-CN" sz="4500" b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2" name="Google Shape;172;p29"/>
          <p:cNvGrpSpPr/>
          <p:nvPr/>
        </p:nvGrpSpPr>
        <p:grpSpPr>
          <a:xfrm>
            <a:off x="3774572" y="2137946"/>
            <a:ext cx="3218383" cy="364301"/>
            <a:chOff x="5136479" y="1337178"/>
            <a:chExt cx="4291178" cy="485735"/>
          </a:xfrm>
        </p:grpSpPr>
        <p:sp>
          <p:nvSpPr>
            <p:cNvPr id="173" name="Google Shape;173;p29"/>
            <p:cNvSpPr/>
            <p:nvPr/>
          </p:nvSpPr>
          <p:spPr>
            <a:xfrm flipH="1">
              <a:off x="5136479" y="1426364"/>
              <a:ext cx="608987" cy="337242"/>
            </a:xfrm>
            <a:custGeom>
              <a:avLst/>
              <a:gdLst/>
              <a:ahLst/>
              <a:cxnLst/>
              <a:rect l="l" t="t" r="r" b="b"/>
              <a:pathLst>
                <a:path w="693737" h="384175" extrusionOk="0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10797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</a:t>
              </a:r>
              <a:endParaRPr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 flipH="1">
              <a:off x="5136480" y="1337178"/>
              <a:ext cx="4291177" cy="485735"/>
            </a:xfrm>
            <a:custGeom>
              <a:avLst/>
              <a:gdLst/>
              <a:ahLst/>
              <a:cxnLst/>
              <a:rect l="l" t="t" r="r" b="b"/>
              <a:pathLst>
                <a:path w="2520280" h="1872208" extrusionOk="0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rgbClr val="F8B9A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539975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b="1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Vendor 引入及使用</a:t>
              </a:r>
              <a:endParaRPr lang="zh-CN" sz="1400" b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75" name="Google Shape;175;p29"/>
          <p:cNvGrpSpPr/>
          <p:nvPr/>
        </p:nvGrpSpPr>
        <p:grpSpPr>
          <a:xfrm>
            <a:off x="3774440" y="2746534"/>
            <a:ext cx="3218180" cy="248761"/>
            <a:chOff x="5136479" y="2108344"/>
            <a:chExt cx="4291179" cy="485735"/>
          </a:xfrm>
        </p:grpSpPr>
        <p:sp>
          <p:nvSpPr>
            <p:cNvPr id="176" name="Google Shape;176;p29"/>
            <p:cNvSpPr/>
            <p:nvPr/>
          </p:nvSpPr>
          <p:spPr>
            <a:xfrm>
              <a:off x="8818671" y="2184907"/>
              <a:ext cx="608987" cy="337242"/>
            </a:xfrm>
            <a:custGeom>
              <a:avLst/>
              <a:gdLst/>
              <a:ahLst/>
              <a:cxnLst/>
              <a:rect l="l" t="t" r="r" b="b"/>
              <a:pathLst>
                <a:path w="693737" h="384175" extrusionOk="0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07975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</a:t>
              </a:r>
              <a:endParaRPr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5136479" y="2108344"/>
              <a:ext cx="4291179" cy="485735"/>
            </a:xfrm>
            <a:custGeom>
              <a:avLst/>
              <a:gdLst/>
              <a:ahLst/>
              <a:cxnLst/>
              <a:rect l="l" t="t" r="r" b="b"/>
              <a:pathLst>
                <a:path w="2520280" h="1872208" extrusionOk="0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rgbClr val="F8B9A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0" tIns="0" rIns="539975" bIns="0" anchor="ctr" anchorCtr="0">
              <a:no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b="1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magento 优化的几个方向</a:t>
              </a:r>
              <a:endParaRPr lang="zh-CN" sz="1400" b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" name="Google Shape;172;p29"/>
          <p:cNvGrpSpPr/>
          <p:nvPr/>
        </p:nvGrpSpPr>
        <p:grpSpPr>
          <a:xfrm>
            <a:off x="3774572" y="3278406"/>
            <a:ext cx="3218383" cy="364301"/>
            <a:chOff x="5136479" y="1337178"/>
            <a:chExt cx="4291178" cy="485735"/>
          </a:xfrm>
        </p:grpSpPr>
        <p:sp>
          <p:nvSpPr>
            <p:cNvPr id="2" name="Google Shape;173;p29"/>
            <p:cNvSpPr/>
            <p:nvPr/>
          </p:nvSpPr>
          <p:spPr>
            <a:xfrm flipH="1">
              <a:off x="5136479" y="1426364"/>
              <a:ext cx="608987" cy="337242"/>
            </a:xfrm>
            <a:custGeom>
              <a:avLst/>
              <a:gdLst/>
              <a:ahLst/>
              <a:cxnLst/>
              <a:rect l="l" t="t" r="r" b="b"/>
              <a:pathLst>
                <a:path w="693737" h="384175" extrusionOk="0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107975" bIns="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5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</a:t>
              </a:r>
              <a:endParaRPr lang="en-US" altLang="zh-CN"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" name="Google Shape;174;p29"/>
            <p:cNvSpPr/>
            <p:nvPr/>
          </p:nvSpPr>
          <p:spPr>
            <a:xfrm flipH="1">
              <a:off x="5136480" y="1337178"/>
              <a:ext cx="4291177" cy="485735"/>
            </a:xfrm>
            <a:custGeom>
              <a:avLst/>
              <a:gdLst/>
              <a:ahLst/>
              <a:cxnLst/>
              <a:rect l="l" t="t" r="r" b="b"/>
              <a:pathLst>
                <a:path w="2520280" h="1872208" extrusionOk="0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rgbClr val="F8B9A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539975" tIns="0" rIns="0" bIns="0" anchor="ctr" anchorCtr="0">
              <a:no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b="1">
                  <a:solidFill>
                    <a:schemeClr val="bg1"/>
                  </a:solidFill>
                  <a:sym typeface="Arial" panose="020B0604020202020204"/>
                </a:rPr>
                <a:t>magento </a:t>
              </a:r>
              <a:r>
                <a:rPr lang="zh-CN" b="1">
                  <a:solidFill>
                    <a:schemeClr val="bg1"/>
                  </a:solidFill>
                  <a:sym typeface="+mn-ea"/>
                </a:rPr>
                <a:t>相关语法规范</a:t>
              </a:r>
              <a:endParaRPr lang="zh-CN" sz="1400" b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endParaRPr>
            </a:p>
          </p:txBody>
        </p:sp>
      </p:grpSp>
      <p:grpSp>
        <p:nvGrpSpPr>
          <p:cNvPr id="5" name="Google Shape;175;p29"/>
          <p:cNvGrpSpPr/>
          <p:nvPr/>
        </p:nvGrpSpPr>
        <p:grpSpPr>
          <a:xfrm>
            <a:off x="3774572" y="3705174"/>
            <a:ext cx="3218384" cy="364301"/>
            <a:chOff x="5136479" y="2108344"/>
            <a:chExt cx="4291179" cy="485735"/>
          </a:xfrm>
        </p:grpSpPr>
        <p:sp>
          <p:nvSpPr>
            <p:cNvPr id="6" name="Google Shape;176;p29"/>
            <p:cNvSpPr/>
            <p:nvPr/>
          </p:nvSpPr>
          <p:spPr>
            <a:xfrm>
              <a:off x="8818671" y="2197530"/>
              <a:ext cx="608987" cy="337242"/>
            </a:xfrm>
            <a:custGeom>
              <a:avLst/>
              <a:gdLst/>
              <a:ahLst/>
              <a:cxnLst/>
              <a:rect l="l" t="t" r="r" b="b"/>
              <a:pathLst>
                <a:path w="693737" h="384175" extrusionOk="0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07975" tIns="0" rIns="0" bIns="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5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6</a:t>
              </a:r>
              <a:endParaRPr lang="en-US" altLang="zh-CN"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" name="Google Shape;177;p29"/>
            <p:cNvSpPr/>
            <p:nvPr/>
          </p:nvSpPr>
          <p:spPr>
            <a:xfrm>
              <a:off x="5136479" y="2108344"/>
              <a:ext cx="4291179" cy="485735"/>
            </a:xfrm>
            <a:custGeom>
              <a:avLst/>
              <a:gdLst/>
              <a:ahLst/>
              <a:cxnLst/>
              <a:rect l="l" t="t" r="r" b="b"/>
              <a:pathLst>
                <a:path w="2520280" h="1872208" extrusionOk="0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 cmpd="sng">
              <a:solidFill>
                <a:srgbClr val="F8B9A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0" tIns="0" rIns="539975" bIns="0" anchor="ctr" anchorCtr="0">
              <a:noAutofit/>
            </a:bodyPr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b="1">
                  <a:solidFill>
                    <a:schemeClr val="bg1"/>
                  </a:solidFill>
                  <a:sym typeface="Arial" panose="020B0604020202020204"/>
                </a:rPr>
                <a:t>Magento</a:t>
              </a:r>
              <a:r>
                <a:rPr lang="zh-CN" b="1">
                  <a:solidFill>
                    <a:schemeClr val="bg1"/>
                  </a:solidFill>
                  <a:sym typeface="+mn-ea"/>
                </a:rPr>
                <a:t>简单模块开发</a:t>
              </a:r>
              <a:endParaRPr lang="zh-CN" sz="1400" b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body" idx="1"/>
          </p:nvPr>
        </p:nvSpPr>
        <p:spPr>
          <a:xfrm>
            <a:off x="2995675" y="-25"/>
            <a:ext cx="6148200" cy="514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1、 创建骨架目录	</a:t>
            </a:r>
            <a:b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2、 激活你的模块	</a:t>
            </a:r>
            <a:b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3、 创建前后端控制器	</a:t>
            </a:r>
            <a:b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4、 创建模块的xml配置文件</a:t>
            </a:r>
            <a:endParaRPr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5、 建立模板文件</a:t>
            </a:r>
            <a:b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6、 建立Block</a:t>
            </a:r>
            <a:b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7、 创建辅助类</a:t>
            </a:r>
            <a:b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8、 创建模型	</a:t>
            </a:r>
            <a:b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9、 建立模块的SQL</a:t>
            </a:r>
            <a:endParaRPr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b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29956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/>
        </p:nvSpPr>
        <p:spPr>
          <a:xfrm>
            <a:off x="1639125" y="998550"/>
            <a:ext cx="20349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/>
        </p:nvSpPr>
        <p:spPr>
          <a:xfrm>
            <a:off x="251294" y="2651988"/>
            <a:ext cx="779925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628650" y="273843"/>
            <a:ext cx="7886700" cy="585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2、激活模块</a:t>
            </a:r>
            <a:endParaRPr 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7" name="Google Shape;217;p36"/>
          <p:cNvSpPr txBox="1"/>
          <p:nvPr>
            <p:ph type="body" idx="1"/>
          </p:nvPr>
        </p:nvSpPr>
        <p:spPr>
          <a:xfrm>
            <a:off x="675000" y="942025"/>
            <a:ext cx="7840500" cy="4201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ED5113"/>
                </a:solidFill>
              </a:rPr>
              <a:t>Gw_News.xml</a:t>
            </a:r>
            <a:endParaRPr sz="2400">
              <a:solidFill>
                <a:srgbClr val="ED5113"/>
              </a:solidFill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586E75"/>
                </a:solidFill>
                <a:highlight>
                  <a:srgbClr val="FDF6E3"/>
                </a:highlight>
              </a:rPr>
              <a:t>&lt;?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xml version</a:t>
            </a:r>
            <a:r>
              <a:rPr lang="zh-CN">
                <a:solidFill>
                  <a:srgbClr val="2AA198"/>
                </a:solidFill>
                <a:highlight>
                  <a:srgbClr val="FDF6E3"/>
                </a:highlight>
              </a:rPr>
              <a:t>="1.0"</a:t>
            </a:r>
            <a:r>
              <a:rPr lang="zh-CN">
                <a:solidFill>
                  <a:srgbClr val="586E75"/>
                </a:solidFill>
                <a:highlight>
                  <a:srgbClr val="FDF6E3"/>
                </a:highlight>
              </a:rPr>
              <a:t>?&gt;</a:t>
            </a:r>
            <a:endParaRPr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&lt;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config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3A1A1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 &lt;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modules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3A1A1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   &lt;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Gw_News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3A1A1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     &lt;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active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r>
              <a:rPr lang="zh-CN">
                <a:solidFill>
                  <a:srgbClr val="586E75"/>
                </a:solidFill>
                <a:highlight>
                  <a:srgbClr val="FDF6E3"/>
                </a:highlight>
              </a:rPr>
              <a:t>true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&lt;/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active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3A1A1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     &lt;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codePool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r>
              <a:rPr lang="zh-CN">
                <a:solidFill>
                  <a:srgbClr val="586E75"/>
                </a:solidFill>
                <a:highlight>
                  <a:srgbClr val="FDF6E3"/>
                </a:highlight>
              </a:rPr>
              <a:t>local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&lt;/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codePool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3A1A1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     </a:t>
            </a:r>
            <a:r>
              <a:rPr lang="zh-CN">
                <a:solidFill>
                  <a:srgbClr val="990000"/>
                </a:solidFill>
                <a:highlight>
                  <a:srgbClr val="FDF6E3"/>
                </a:highlight>
              </a:rPr>
              <a:t>&lt;</a:t>
            </a:r>
            <a:r>
              <a:rPr lang="zh-CN" b="1">
                <a:solidFill>
                  <a:srgbClr val="990000"/>
                </a:solidFill>
                <a:highlight>
                  <a:srgbClr val="FDF6E3"/>
                </a:highlight>
              </a:rPr>
              <a:t>version</a:t>
            </a:r>
            <a:r>
              <a:rPr lang="zh-CN">
                <a:solidFill>
                  <a:srgbClr val="990000"/>
                </a:solidFill>
                <a:highlight>
                  <a:srgbClr val="FDF6E3"/>
                </a:highlight>
              </a:rPr>
              <a:t>&gt;0.1.0&lt;/</a:t>
            </a:r>
            <a:r>
              <a:rPr lang="zh-CN" b="1">
                <a:solidFill>
                  <a:srgbClr val="990000"/>
                </a:solidFill>
                <a:highlight>
                  <a:srgbClr val="FDF6E3"/>
                </a:highlight>
              </a:rPr>
              <a:t>version</a:t>
            </a:r>
            <a:r>
              <a:rPr lang="zh-CN">
                <a:solidFill>
                  <a:srgbClr val="990000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90000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   &lt;/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Gw_News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3A1A1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 &lt;/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modules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3A1A1"/>
              </a:solidFill>
              <a:highlight>
                <a:srgbClr val="FDF6E3"/>
              </a:highlight>
            </a:endParaRPr>
          </a:p>
          <a:p>
            <a:pPr marL="0" lvl="0" indent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&lt;/</a:t>
            </a:r>
            <a:r>
              <a:rPr lang="zh-CN" b="1">
                <a:solidFill>
                  <a:srgbClr val="268BD2"/>
                </a:solidFill>
                <a:highlight>
                  <a:srgbClr val="FDF6E3"/>
                </a:highlight>
              </a:rPr>
              <a:t>config</a:t>
            </a:r>
            <a:r>
              <a:rPr lang="zh-CN">
                <a:solidFill>
                  <a:srgbClr val="93A1A1"/>
                </a:solidFill>
                <a:highlight>
                  <a:srgbClr val="FDF6E3"/>
                </a:highlight>
              </a:rPr>
              <a:t>&gt;</a:t>
            </a:r>
            <a:endParaRPr>
              <a:solidFill>
                <a:srgbClr val="93A1A1"/>
              </a:solidFill>
              <a:highlight>
                <a:srgbClr val="FDF6E3"/>
              </a:highlight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rgbClr val="ED5113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3、创建端控制器</a:t>
            </a:r>
            <a:endParaRPr 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app\code\local\Gw\News\controllers\IndexController.php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public function indexAction() {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$resource = Mage::getSingleton('core/resource');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$read = $resource-&gt;getConnection('core_read');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$newsTable = $resource-&gt;getTableName('news');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$select = $read-&gt;select()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-&gt;from($newsTable, array('news_id', 'title', 'filename', 'content', 'status'))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-&gt;where('status', 1)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-&gt;order('created_time DESC');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$news = $read-&gt;fetchAll($select);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Mage::register('list', $news);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$this-&gt;loadLayout();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$this-&gt;renderLayout();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57041" y="1271588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4、创建模块的xml配置文件</a:t>
            </a:r>
            <a:endParaRPr 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app\code\local\Gw\News\etc\config.xml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&lt;?xml version="1.0"?&gt;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&lt;config&gt;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&lt;modules&gt;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&lt;Gw_News&gt;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&lt;version&gt;0.1.0&lt;/version&gt;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&lt;/Gw_News&gt;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&lt;/modules&gt;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&lt;/config&gt;</a:t>
            </a:r>
            <a:endParaRPr lang="zh-CN"/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57041" y="1271588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5、创建辅助类(helper)</a:t>
            </a:r>
            <a:endParaRPr 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官方解释：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在MVC应用程序中，模型处理业务逻辑和数据返回到控制器，控制器最终传递数据给视图。如果我们需要一个相当复杂的需求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逻辑需要重复或我们不希望它放置在一个视图文件，Helper组件将有助于处理复杂的情况。在大多数情况下，一个辅助类帮助组织一个像样的数据逻辑，可以用他来反复处理。在我们这章中，我们将为我们的新闻模块创建一个空Helper文件，也是Magento辅助类的经常需要处理的情况：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访问模型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执行复杂的或重复的显示逻辑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操作和格式化模型数据</a:t>
            </a:r>
            <a:endParaRPr lang="zh-CN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 传递视图脚本之间的数据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57041" y="1271588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标题 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6、创建模型（model）</a:t>
            </a:r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在MVC结构 中，Model （模型）用于处理业务逻辑，在Magento中，模型用于更新数据库记录，和web 服务器交互等等。模型是MVC结构中非常重要的部分</a:t>
            </a:r>
            <a:endParaRPr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+mn-lt"/>
              <a:ea typeface="+mn-ea"/>
            </a:endParaRPr>
          </a:p>
          <a:p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457041" y="1271588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7、建立模块的</a:t>
            </a:r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  <a:sym typeface="Times New Roman" panose="02020603050405020304"/>
              </a:rPr>
              <a:t>SQL</a:t>
            </a:r>
            <a:endParaRPr lang="zh-CN">
              <a:solidFill>
                <a:schemeClr val="accent3">
                  <a:lumMod val="60000"/>
                  <a:lumOff val="40000"/>
                </a:schemeClr>
              </a:solidFill>
              <a:sym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app\code\local\Gw\News\sql\news_setup\mysql4-install-0.1.0.php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注意：mysql4-install-0.1.0.php中的0.1.0对应我们模块的版本，也就是app\code\local\Gw\News\etc目录下的config.xml中的</a:t>
            </a:r>
            <a:endParaRPr lang="zh-CN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57041" y="1271588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标题 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8、建立模板文件</a:t>
            </a:r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zh-CN">
              <a:sym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app\design\frontend\yisainuo\pc\template\news</a:t>
            </a:r>
            <a:endParaRPr>
              <a:solidFill>
                <a:schemeClr val="bg1"/>
              </a:solidFill>
              <a:latin typeface="+mn-lt"/>
              <a:ea typeface="+mn-ea"/>
            </a:endParaRPr>
          </a:p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427831" y="1330643"/>
            <a:ext cx="8491060" cy="47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628650" y="273843"/>
            <a:ext cx="7886700" cy="585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9、创建News.xml布局文件</a:t>
            </a:r>
            <a:endParaRPr 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9" name="Google Shape;259;p43"/>
          <p:cNvSpPr txBox="1"/>
          <p:nvPr>
            <p:ph type="body" idx="1"/>
          </p:nvPr>
        </p:nvSpPr>
        <p:spPr>
          <a:xfrm>
            <a:off x="651750" y="725550"/>
            <a:ext cx="7840500" cy="317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bg1"/>
                </a:solidFill>
              </a:rPr>
              <a:t>app\design\frontend\yisainuo\pc\layout\News.xml</a:t>
            </a:r>
            <a:endParaRPr sz="2400">
              <a:solidFill>
                <a:schemeClr val="bg1"/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1750" y="1207750"/>
            <a:ext cx="8340324" cy="31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651750" y="4496450"/>
            <a:ext cx="71217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10、建立</a:t>
            </a:r>
            <a:r>
              <a:rPr lang="zh-CN" sz="240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Block</a:t>
            </a:r>
            <a:endParaRPr lang="zh-CN" sz="240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/>
        </p:nvSpPr>
        <p:spPr>
          <a:xfrm>
            <a:off x="549275" y="2487137"/>
            <a:ext cx="7886700" cy="89415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5" tIns="34275" rIns="68575" bIns="34275" rtlCol="0" anchor="ctr" anchorCtr="0">
            <a:noAutofit/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altLang="zh-CN" sz="2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Part1	</a:t>
            </a:r>
            <a:r>
              <a:rPr lang="zh-CN" sz="2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Magento创建阐述</a:t>
            </a:r>
            <a:endParaRPr lang="zh-CN" sz="2400" b="1" i="0" u="none" strike="noStrike" cap="none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660400" y="185420"/>
            <a:ext cx="7830185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Magento 框架阐述（主题创建及使用）</a:t>
            </a:r>
            <a:endParaRPr lang="zh-CN" sz="2400" b="0" i="0" u="none" strike="noStrike" cap="none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9" name="Google Shape;189;p31"/>
          <p:cNvPicPr preferRelativeResize="0"/>
          <p:nvPr>
            <p:ph type="body" idx="4294967295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858520"/>
            <a:ext cx="9150985" cy="42805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body" idx="1"/>
          </p:nvPr>
        </p:nvSpPr>
        <p:spPr>
          <a:xfrm>
            <a:off x="675000" y="1325700"/>
            <a:ext cx="7840350" cy="317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30200" marR="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✏"/>
            </a:pPr>
            <a:r>
              <a:rPr lang="zh-C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Etc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20700" marR="0" lvl="1" indent="-76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8887" y="1078221"/>
            <a:ext cx="7785602" cy="135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628650" y="2433638"/>
            <a:ext cx="1394936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后台设置主题</a:t>
            </a:r>
            <a:endParaRPr lang="zh-CN" sz="1400" b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8650" y="2842260"/>
            <a:ext cx="7785258" cy="15621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763" y="847249"/>
            <a:ext cx="9122092" cy="428005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628650" y="273843"/>
            <a:ext cx="78867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Layout	</a:t>
            </a:r>
            <a:endParaRPr lang="zh-CN" sz="2400" b="0" i="0" u="none" strike="noStrike" cap="none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1" name="Google Shape;211;p34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51460" y="859631"/>
            <a:ext cx="8679180" cy="159686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251294" y="2651988"/>
            <a:ext cx="7799251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这里建议调用jquery相关库的时候标记上group 这样便于后期的js压缩处理；</a:t>
            </a:r>
            <a:endParaRPr lang="zh-CN" sz="18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628650" y="2183607"/>
            <a:ext cx="7886700" cy="89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US" altLang="zh-CN" sz="2400" b="1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Part2	</a:t>
            </a:r>
            <a:r>
              <a:rPr lang="zh-CN" sz="2400" b="1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Magento日常开发及调试优化方法</a:t>
            </a:r>
            <a:endParaRPr lang="zh-CN" sz="2400" b="1" i="0" u="none" strike="noStrike" cap="none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628650" y="273844"/>
            <a:ext cx="7886700" cy="58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Php及mysql调试</a:t>
            </a:r>
            <a:endParaRPr lang="zh-CN" sz="2400" b="0" i="0" u="none" strike="noStrike" cap="none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5133" y="838236"/>
            <a:ext cx="4453495" cy="1069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04804" y="838242"/>
            <a:ext cx="6239196" cy="183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1944" y="2674620"/>
            <a:ext cx="8819674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 flipH="1">
            <a:off x="3098230" y="4134125"/>
            <a:ext cx="101126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i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umask</a:t>
            </a:r>
            <a:r>
              <a:rPr lang="zh-CN" sz="14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(1);</a:t>
            </a:r>
            <a:endParaRPr lang="zh-CN" sz="14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311944" y="4134471"/>
            <a:ext cx="263918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0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Varien_Profiler::</a:t>
            </a:r>
            <a:r>
              <a:rPr lang="zh-CN" sz="1500" b="0" i="1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enable</a:t>
            </a:r>
            <a:r>
              <a:rPr lang="zh-CN" sz="1500" b="0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();</a:t>
            </a:r>
            <a:endParaRPr lang="zh-CN" sz="1500" b="0" i="0" u="none" strike="noStrike" cap="none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23.xml><?xml version="1.0" encoding="utf-8"?>
<p:tagLst xmlns:p="http://schemas.openxmlformats.org/presentationml/2006/main">
  <p:tag name="KSO_WM_SLIDE_ID" val="custom2018454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2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4545_10*a*1"/>
  <p:tag name="KSO_WM_UNIT_TYPE" val="a"/>
</p:tagLst>
</file>

<file path=ppt/tags/tag25.xml><?xml version="1.0" encoding="utf-8"?>
<p:tagLst xmlns:p="http://schemas.openxmlformats.org/presentationml/2006/main">
  <p:tag name="KSO_WM_TEMPLATE_CATEGORY" val="custom"/>
  <p:tag name="KSO_WM_TEMPLATE_INDEX" val="20184545"/>
  <p:tag name="KSO_WM_UNIT_TYPE" val="d"/>
  <p:tag name="KSO_WM_UNIT_INDEX" val="1"/>
  <p:tag name="KSO_WM_UNIT_ID" val="custom20184545_10*d*1"/>
  <p:tag name="KSO_WM_UNIT_LAYERLEVEL" val="1"/>
  <p:tag name="KSO_WM_UNIT_VALUE" val="1142*1699"/>
  <p:tag name="KSO_WM_UNIT_HIGHLIGHT" val="0"/>
  <p:tag name="KSO_WM_UNIT_COMPATIBLE" val="0"/>
  <p:tag name="KSO_WM_BEAUTIFY_FLAG" val="#wm#"/>
  <p:tag name="KSO_WM_TAG_VERSION" val="1.0"/>
</p:tagLst>
</file>

<file path=ppt/tags/tag26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TYPE" val="f"/>
  <p:tag name="KSO_WM_UNIT_INDEX" val="1"/>
  <p:tag name="KSO_WM_UNIT_ID" val="custom20184545_10*f*1"/>
  <p:tag name="KSO_WM_UNIT_LAYERLEVEL" val="1"/>
  <p:tag name="KSO_WM_UNIT_VALUE" val="150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28.xml><?xml version="1.0" encoding="utf-8"?>
<p:tagLst xmlns:p="http://schemas.openxmlformats.org/presentationml/2006/main">
  <p:tag name="KSO_WM_SLIDE_ID" val="custom20184545_10"/>
  <p:tag name="KSO_WM_SLIDE_TYPE" val="text"/>
  <p:tag name="KSO_WM_SLIDE_SUBTYPE" val="picTxt"/>
  <p:tag name="KSO_WM_SLIDE_ITEM_CNT" val="2"/>
  <p:tag name="KSO_WM_SLIDE_INDEX" val="10"/>
  <p:tag name="KSO_WM_SLIDE_SIZE" val="821*450"/>
  <p:tag name="KSO_WM_SLIDE_POSITION" val="68*35"/>
  <p:tag name="KSO_WM_TAG_VERSION" val="1.0"/>
  <p:tag name="KSO_WM_BEAUTIFY_FLAG" val="#wm#"/>
  <p:tag name="KSO_WM_TEMPLATE_CATEGORY" val="custom"/>
  <p:tag name="KSO_WM_TEMPLATE_INDEX" val="20184545"/>
  <p:tag name="KSO_WM_SLIDE_LAYOUT" val="a_d_f"/>
  <p:tag name="KSO_WM_SLIDE_LAYOUT_CNT" val="1_1_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SLIDE_ID" val="custom2018454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35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5_8*f*1"/>
  <p:tag name="KSO_WM_UNIT_TYPE" val="f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37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38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39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5_8*f*1"/>
  <p:tag name="KSO_WM_UNIT_TYPE" val="f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41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42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43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5_8*f*1"/>
  <p:tag name="KSO_WM_UNIT_TYPE" val="f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45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47.xml><?xml version="1.0" encoding="utf-8"?>
<p:tagLst xmlns:p="http://schemas.openxmlformats.org/presentationml/2006/main">
  <p:tag name="KSO_WM_SLIDE_ID" val="custom2018454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48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49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5_8*f*1"/>
  <p:tag name="KSO_WM_UNIT_TYPE" val="f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51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53.xml><?xml version="1.0" encoding="utf-8"?>
<p:tagLst xmlns:p="http://schemas.openxmlformats.org/presentationml/2006/main">
  <p:tag name="KSO_WM_SLIDE_ID" val="custom2018454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5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2751</Words>
  <Application>WPS 演示</Application>
  <PresentationFormat/>
  <Paragraphs>198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Arial</vt:lpstr>
      <vt:lpstr>Noto Sans Symbols</vt:lpstr>
      <vt:lpstr>微软雅黑</vt:lpstr>
      <vt:lpstr>Arial Unicode MS</vt:lpstr>
      <vt:lpstr>黑体</vt:lpstr>
      <vt:lpstr>Verdana</vt:lpstr>
      <vt:lpstr>Times New Roman</vt:lpstr>
      <vt:lpstr>Segoe Print</vt:lpstr>
      <vt:lpstr>Simple Light</vt:lpstr>
      <vt:lpstr>1_Office 主题​​</vt:lpstr>
      <vt:lpstr>MAGENTO&amp;PHP</vt:lpstr>
      <vt:lpstr>PowerPoint 演示文稿</vt:lpstr>
      <vt:lpstr>PowerPoint 演示文稿</vt:lpstr>
      <vt:lpstr>Magento 框架阐述（主题创建及使用）</vt:lpstr>
      <vt:lpstr>PowerPoint 演示文稿</vt:lpstr>
      <vt:lpstr>PowerPoint 演示文稿</vt:lpstr>
      <vt:lpstr>Layout	</vt:lpstr>
      <vt:lpstr>Part2	Magento日常开发及调试优化方法</vt:lpstr>
      <vt:lpstr>Php及mysql调试</vt:lpstr>
      <vt:lpstr>PowerPoint 演示文稿</vt:lpstr>
      <vt:lpstr>Part3	Vendor引入及使用</vt:lpstr>
      <vt:lpstr>PowerPoint 演示文稿</vt:lpstr>
      <vt:lpstr>Magento 性能优化（目前主要做的）</vt:lpstr>
      <vt:lpstr>PowerPoint 演示文稿</vt:lpstr>
      <vt:lpstr>PowerPoint 演示文稿</vt:lpstr>
      <vt:lpstr>css建议</vt:lpstr>
      <vt:lpstr>js 规范建议</vt:lpstr>
      <vt:lpstr>html,css 建议</vt:lpstr>
      <vt:lpstr>PowerPoint 演示文稿</vt:lpstr>
      <vt:lpstr>PowerPoint 演示文稿</vt:lpstr>
      <vt:lpstr>2、激活模块</vt:lpstr>
      <vt:lpstr>3、创建端控制器</vt:lpstr>
      <vt:lpstr>4、创建模块的xml配置文件</vt:lpstr>
      <vt:lpstr>5、创建辅助类(helper)</vt:lpstr>
      <vt:lpstr>6、创建模型（model）</vt:lpstr>
      <vt:lpstr>7、建立模块的SQL</vt:lpstr>
      <vt:lpstr>8、建立模板文件</vt:lpstr>
      <vt:lpstr>9、创建News.xml布局文件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LOREM </dc:title>
  <dc:creator/>
  <cp:lastModifiedBy>顾此生</cp:lastModifiedBy>
  <cp:revision>41</cp:revision>
  <dcterms:created xsi:type="dcterms:W3CDTF">2018-10-12T08:28:00Z</dcterms:created>
  <dcterms:modified xsi:type="dcterms:W3CDTF">2018-10-15T06:08:00Z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