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35" r:id="rId16"/>
    <p:sldId id="268" r:id="rId17"/>
    <p:sldId id="269" r:id="rId18"/>
    <p:sldId id="312" r:id="rId19"/>
    <p:sldId id="270" r:id="rId20"/>
    <p:sldId id="290" r:id="rId21"/>
    <p:sldId id="292" r:id="rId22"/>
    <p:sldId id="293" r:id="rId23"/>
    <p:sldId id="294" r:id="rId24"/>
    <p:sldId id="337" r:id="rId25"/>
    <p:sldId id="338" r:id="rId26"/>
    <p:sldId id="339" r:id="rId27"/>
    <p:sldId id="340" r:id="rId28"/>
    <p:sldId id="341" r:id="rId29"/>
    <p:sldId id="277" r:id="rId30"/>
    <p:sldId id="278" r:id="rId31"/>
    <p:sldId id="279" r:id="rId32"/>
    <p:sldId id="280" r:id="rId33"/>
    <p:sldId id="281" r:id="rId34"/>
    <p:sldId id="274" r:id="rId35"/>
    <p:sldId id="273" r:id="rId36"/>
    <p:sldId id="287" r:id="rId37"/>
    <p:sldId id="288" r:id="rId38"/>
    <p:sldId id="289" r:id="rId39"/>
    <p:sldId id="282" r:id="rId40"/>
    <p:sldId id="275" r:id="rId41"/>
    <p:sldId id="283" r:id="rId42"/>
    <p:sldId id="284" r:id="rId43"/>
    <p:sldId id="285" r:id="rId44"/>
    <p:sldId id="286" r:id="rId45"/>
    <p:sldId id="276" r:id="rId46"/>
  </p:sldIdLst>
  <p:sldSz cx="9144000" cy="5143500"/>
  <p:notesSz cx="6858000" cy="9144000"/>
  <p:embeddedFontLst>
    <p:embeddedFont>
      <p:font typeface="Roboto" panose="02000000000000000000"/>
      <p:regular r:id="rId50"/>
    </p:embeddedFont>
    <p:embeddedFont>
      <p:font typeface="微软雅黑" panose="020B0503020204020204" charset="-122"/>
      <p:regular r:id="rId51"/>
    </p:embeddedFont>
    <p:embeddedFont>
      <p:font typeface="Calibri" panose="020F0502020204030204" charset="0"/>
      <p:regular r:id="rId52"/>
      <p:bold r:id="rId53"/>
      <p:italic r:id="rId54"/>
      <p:boldItalic r:id="rId55"/>
    </p:embeddedFont>
    <p:embeddedFont>
      <p:font typeface="Verdana" panose="020B0604030504040204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font" Target="fonts/font10.fntdata"/><Relationship Id="rId58" Type="http://schemas.openxmlformats.org/officeDocument/2006/relationships/font" Target="fonts/font9.fntdata"/><Relationship Id="rId57" Type="http://schemas.openxmlformats.org/officeDocument/2006/relationships/font" Target="fonts/font8.fntdata"/><Relationship Id="rId56" Type="http://schemas.openxmlformats.org/officeDocument/2006/relationships/font" Target="fonts/font7.fntdata"/><Relationship Id="rId55" Type="http://schemas.openxmlformats.org/officeDocument/2006/relationships/font" Target="fonts/font6.fntdata"/><Relationship Id="rId54" Type="http://schemas.openxmlformats.org/officeDocument/2006/relationships/font" Target="fonts/font5.fntdata"/><Relationship Id="rId53" Type="http://schemas.openxmlformats.org/officeDocument/2006/relationships/font" Target="fonts/font4.fntdata"/><Relationship Id="rId52" Type="http://schemas.openxmlformats.org/officeDocument/2006/relationships/font" Target="fonts/font3.fntdata"/><Relationship Id="rId51" Type="http://schemas.openxmlformats.org/officeDocument/2006/relationships/font" Target="fonts/font2.fntdata"/><Relationship Id="rId50" Type="http://schemas.openxmlformats.org/officeDocument/2006/relationships/font" Target="fonts/font1.fntdata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2996f49e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2996f49e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2996f49e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2996f49e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gtm 演示  ga 自定义维度</a:t>
            </a:r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2996f49e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2996f49e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2996f49e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2996f49e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e2996f49e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e2996f49e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2fb1010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2fb1010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2996f49e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2996f49e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2996f49e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2996f49e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2996f49e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2996f49e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4B4F56"/>
                </a:solidFill>
                <a:highlight>
                  <a:srgbClr val="FFFFFF"/>
                </a:highlight>
              </a:rPr>
              <a:t> </a:t>
            </a:r>
            <a:r>
              <a:rPr lang="zh-CN" sz="1050">
                <a:solidFill>
                  <a:srgbClr val="42B7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fbq('track', 'eventName', {customData});</a:t>
            </a:r>
            <a:endParaRPr sz="1050">
              <a:solidFill>
                <a:srgbClr val="42B72A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rtl="0">
              <a:lnSpc>
                <a:spcPct val="143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fbq(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'trackCustom'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'FrequentShopper'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{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num_purchases: </a:t>
            </a:r>
            <a:r>
              <a:rPr lang="zh-CN" sz="1050">
                <a:solidFill>
                  <a:srgbClr val="60C2EE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8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average_order: </a:t>
            </a:r>
            <a:r>
              <a:rPr lang="zh-CN" sz="1050">
                <a:solidFill>
                  <a:srgbClr val="60C2EE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245.24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favorite_category: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'Sporting Goods'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});</a:t>
            </a:r>
            <a:endParaRPr sz="1050">
              <a:solidFill>
                <a:srgbClr val="FFFFFF"/>
              </a:solidFill>
              <a:highlight>
                <a:srgbClr val="1D2129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>
              <a:spcBef>
                <a:spcPts val="150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https://developers.facebook.com/docs/ads-for-websites/pixel-events/v3.0</a:t>
            </a:r>
            <a:endParaRPr sz="1050">
              <a:solidFill>
                <a:srgbClr val="42B72A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2996f49e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2996f49e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4B4F56"/>
                </a:solidFill>
                <a:highlight>
                  <a:srgbClr val="FFFFFF"/>
                </a:highlight>
              </a:rPr>
              <a:t> </a:t>
            </a:r>
            <a:r>
              <a:rPr lang="zh-CN" sz="1050">
                <a:solidFill>
                  <a:srgbClr val="42B7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fbq('track', 'eventName', {customData});</a:t>
            </a:r>
            <a:endParaRPr sz="1050">
              <a:solidFill>
                <a:srgbClr val="42B72A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rtl="0">
              <a:lnSpc>
                <a:spcPct val="143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fbq(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'trackCustom'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'FrequentShopper'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{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num_purchases: </a:t>
            </a:r>
            <a:r>
              <a:rPr lang="zh-CN" sz="1050">
                <a:solidFill>
                  <a:srgbClr val="60C2EE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8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average_order: </a:t>
            </a:r>
            <a:r>
              <a:rPr lang="zh-CN" sz="1050">
                <a:solidFill>
                  <a:srgbClr val="60C2EE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245.24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favorite_category: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'Sporting Goods'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});</a:t>
            </a:r>
            <a:endParaRPr sz="1050">
              <a:solidFill>
                <a:srgbClr val="FFFFFF"/>
              </a:solidFill>
              <a:highlight>
                <a:srgbClr val="1D2129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>
              <a:spcBef>
                <a:spcPts val="150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https://developers.facebook.com/docs/ads-for-websites/pixel-events/v3.0</a:t>
            </a:r>
            <a:endParaRPr sz="1050">
              <a:solidFill>
                <a:srgbClr val="42B72A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24a47daa_0_2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24a47daa_0_2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2996f49e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2996f49e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2996f49e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2996f49e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e2996f49e_0_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e2996f49e_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114300" lvl="0" indent="0" rtl="0">
              <a:lnSpc>
                <a:spcPct val="143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fbq(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'track'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'Purchase'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{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contents: [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{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'id'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'1234'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'quantity'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 </a:t>
            </a:r>
            <a:r>
              <a:rPr lang="zh-CN" sz="1050">
                <a:solidFill>
                  <a:srgbClr val="60C2EE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2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'item_price'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 </a:t>
            </a:r>
            <a:r>
              <a:rPr lang="zh-CN" sz="1050">
                <a:solidFill>
                  <a:srgbClr val="60C2EE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10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},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{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'id'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'4642'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'quantity'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 </a:t>
            </a:r>
            <a:r>
              <a:rPr lang="zh-CN" sz="1050">
                <a:solidFill>
                  <a:srgbClr val="60C2EE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'item_price'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 </a:t>
            </a:r>
            <a:r>
              <a:rPr lang="zh-CN" sz="1050">
                <a:solidFill>
                  <a:srgbClr val="60C2EE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}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],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content_type: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'product'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value: </a:t>
            </a:r>
            <a:r>
              <a:rPr lang="zh-CN" sz="1050">
                <a:solidFill>
                  <a:srgbClr val="60C2EE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25.00</a:t>
            </a: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currency: </a:t>
            </a:r>
            <a:r>
              <a:rPr lang="zh-CN" sz="1050">
                <a:solidFill>
                  <a:srgbClr val="8FDC33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'USD'</a:t>
            </a:r>
            <a:b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zh-CN" sz="1050">
                <a:solidFill>
                  <a:srgbClr val="FFFFFF"/>
                </a:solidFill>
                <a:highlight>
                  <a:srgbClr val="1D2129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});</a:t>
            </a:r>
            <a:endParaRPr sz="1050">
              <a:solidFill>
                <a:srgbClr val="FFFFFF"/>
              </a:solidFill>
              <a:highlight>
                <a:srgbClr val="1D2129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>
              <a:spcBef>
                <a:spcPts val="15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2996f49e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2996f49e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2996f49e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2996f49e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2fb1010e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e2fb1010e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2fb1010e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e2fb1010e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2996f49e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2996f49e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2fb1010e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e2fb1010e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2fb1010e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e2fb1010e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24a47daa_0_4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24a47daa_0_4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https://www.google-analytics.com/analytics.js</a:t>
            </a:r>
            <a:endParaRPr lang="zh-CN" sz="30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2fb1010e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e2fb1010e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2fb1010e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e2fb1010e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2fb1010e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e2fb1010e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e2996f49e_0_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e2996f49e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3cde711d08c549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3cde711d08c549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3cde711d08c549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3cde711d08c549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3cde711d08c549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3cde711d08c549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form url</a:t>
            </a:r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2996f49e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2996f49e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4F4F4F"/>
                </a:solidFill>
              </a:rPr>
              <a:t>网页加载过程：</a:t>
            </a:r>
            <a:endParaRPr sz="1800">
              <a:solidFill>
                <a:srgbClr val="4F4F4F"/>
              </a:solidFill>
            </a:endParaRPr>
          </a:p>
          <a:p>
            <a:pPr marL="0" lvl="0" indent="0" algn="just" rtl="0">
              <a:lnSpc>
                <a:spcPct val="16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4F4F4F"/>
                </a:solidFill>
              </a:rPr>
              <a:t>1.解析HTML结构</a:t>
            </a:r>
            <a:endParaRPr sz="1800">
              <a:solidFill>
                <a:srgbClr val="4F4F4F"/>
              </a:solidFill>
            </a:endParaRPr>
          </a:p>
          <a:p>
            <a:pPr marL="0" lvl="0" indent="0" algn="just" rtl="0">
              <a:lnSpc>
                <a:spcPct val="16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4F4F4F"/>
                </a:solidFill>
              </a:rPr>
              <a:t>2.加载外部脚本和样式表文件</a:t>
            </a:r>
            <a:endParaRPr sz="1800">
              <a:solidFill>
                <a:srgbClr val="4F4F4F"/>
              </a:solidFill>
            </a:endParaRPr>
          </a:p>
          <a:p>
            <a:pPr marL="0" lvl="0" indent="0" algn="just" rtl="0">
              <a:lnSpc>
                <a:spcPct val="16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4F4F4F"/>
                </a:solidFill>
              </a:rPr>
              <a:t>3.解析并执行脚本代码</a:t>
            </a:r>
            <a:endParaRPr sz="1800">
              <a:solidFill>
                <a:srgbClr val="4F4F4F"/>
              </a:solidFill>
            </a:endParaRPr>
          </a:p>
          <a:p>
            <a:pPr marL="0" lvl="0" indent="0" algn="just" rtl="0">
              <a:lnSpc>
                <a:spcPct val="16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4F4F4F"/>
                </a:solidFill>
              </a:rPr>
              <a:t>4.构造HTML DOM模型</a:t>
            </a:r>
            <a:endParaRPr sz="1800">
              <a:solidFill>
                <a:srgbClr val="4F4F4F"/>
              </a:solidFill>
            </a:endParaRPr>
          </a:p>
          <a:p>
            <a:pPr marL="0" lvl="0" indent="0" algn="just" rtl="0">
              <a:lnSpc>
                <a:spcPct val="16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4F4F4F"/>
                </a:solidFill>
              </a:rPr>
              <a:t>5.加载图片等外部文件</a:t>
            </a:r>
            <a:endParaRPr sz="1800">
              <a:solidFill>
                <a:srgbClr val="4F4F4F"/>
              </a:solidFill>
            </a:endParaRPr>
          </a:p>
          <a:p>
            <a:pPr marL="0" lvl="0" indent="0" algn="just" rtl="0">
              <a:lnSpc>
                <a:spcPct val="163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800">
                <a:solidFill>
                  <a:srgbClr val="4F4F4F"/>
                </a:solidFill>
              </a:rPr>
              <a:t>6.页面加载完毕</a:t>
            </a:r>
            <a:endParaRPr lang="zh-CN" sz="1800">
              <a:solidFill>
                <a:srgbClr val="4F4F4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e2996f49e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e2996f49e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e2996f49e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e2996f49e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" name="Google Shape;76;p11"/>
          <p:cNvSpPr txBox="1"/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GA,GTM,FBQ代码部署及简单使用</a:t>
            </a:r>
            <a:endParaRPr lang="zh-CN"/>
          </a:p>
        </p:txBody>
      </p:sp>
      <p:sp>
        <p:nvSpPr>
          <p:cNvPr id="86" name="Google Shape;86;p13"/>
          <p:cNvSpPr txBox="1"/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5113"/>
              </a:buClr>
              <a:buSzPts val="1400"/>
              <a:buFont typeface="Noto Sans Symbols"/>
              <a:buNone/>
            </a:pPr>
            <a:r>
              <a:rPr lang="zh-CN"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部门：眼镜技术组     作者：张晓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&amp;</a:t>
            </a:r>
            <a:r>
              <a:rPr lang="zh-CN" altLang="zh-CN" sz="160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贾国杰</a:t>
            </a:r>
            <a:r>
              <a:rPr lang="zh-CN"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html 里class,id,标签</a:t>
            </a:r>
            <a:endParaRPr lang="zh-CN"/>
          </a:p>
        </p:txBody>
      </p:sp>
      <p:sp>
        <p:nvSpPr>
          <p:cNvPr id="140" name="Google Shape;140;p22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229882"/>
            <a:ext cx="9143998" cy="36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变量----数据层</a:t>
            </a:r>
            <a:r>
              <a:rPr lang="en-US" altLang="zh-CN"/>
              <a:t>(</a:t>
            </a:r>
            <a:r>
              <a:rPr lang="zh-CN" altLang="en-US">
                <a:ea typeface="宋体" panose="02010600030101010101" pitchFamily="2" charset="-122"/>
              </a:rPr>
              <a:t>产品详情页动态再营销代码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47" name="Google Shape;147;p23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079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2A3990"/>
                </a:solidFill>
              </a:rPr>
              <a:t>  dataLayer.push({</a:t>
            </a:r>
            <a:endParaRPr sz="3000">
              <a:solidFill>
                <a:srgbClr val="2A3990"/>
              </a:solidFill>
            </a:endParaRPr>
          </a:p>
          <a:p>
            <a:pPr marL="0" lvl="0" indent="1079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2A3990"/>
                </a:solidFill>
              </a:rPr>
              <a:t>        'product_ids' : ‘product_id’,</a:t>
            </a:r>
            <a:endParaRPr sz="3000">
              <a:solidFill>
                <a:srgbClr val="2A3990"/>
              </a:solidFill>
            </a:endParaRPr>
          </a:p>
          <a:p>
            <a:pPr marL="0" lvl="0" indent="1079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2A3990"/>
                </a:solidFill>
              </a:rPr>
              <a:t>        'page_type' : 'product',</a:t>
            </a:r>
            <a:endParaRPr sz="3000">
              <a:solidFill>
                <a:srgbClr val="2A3990"/>
              </a:solidFill>
            </a:endParaRPr>
          </a:p>
          <a:p>
            <a:pPr marL="0" lvl="0" indent="1079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2A3990"/>
                </a:solidFill>
              </a:rPr>
              <a:t>        'total_value' : ‘spe_price’</a:t>
            </a:r>
            <a:endParaRPr sz="3000">
              <a:solidFill>
                <a:srgbClr val="2A3990"/>
              </a:solidFill>
            </a:endParaRPr>
          </a:p>
          <a:p>
            <a:pPr marL="0" lvl="0" indent="1079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2A3990"/>
                </a:solidFill>
              </a:rPr>
              <a:t>    });</a:t>
            </a:r>
            <a:endParaRPr sz="3000">
              <a:solidFill>
                <a:srgbClr val="2A399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gtm部署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GTM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文本占位符 3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GTM</a:t>
            </a:r>
            <a:r>
              <a:rPr lang="zh-CN" altLang="en-US">
                <a:sym typeface="+mn-ea"/>
              </a:rPr>
              <a:t>是一个代码容器，理论上可以包含</a:t>
            </a:r>
            <a:r>
              <a:rPr lang="en-US" altLang="zh-CN">
                <a:sym typeface="+mn-ea"/>
              </a:rPr>
              <a:t>GA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FB</a:t>
            </a:r>
            <a:r>
              <a:rPr lang="zh-CN" altLang="en-US">
                <a:sym typeface="+mn-ea"/>
              </a:rPr>
              <a:t>等各种代码安装；目前使用的是包含</a:t>
            </a:r>
            <a:r>
              <a:rPr lang="en-US" altLang="zh-CN">
                <a:sym typeface="+mn-ea"/>
              </a:rPr>
              <a:t>GA</a:t>
            </a:r>
            <a:r>
              <a:rPr lang="zh-CN" altLang="en-US">
                <a:sym typeface="+mn-ea"/>
              </a:rPr>
              <a:t>，安装比较简单。放置在通用的位置即可，一般为</a:t>
            </a:r>
            <a:r>
              <a:rPr lang="en-US" altLang="zh-CN">
                <a:sym typeface="+mn-ea"/>
              </a:rPr>
              <a:t>head</a:t>
            </a:r>
            <a:r>
              <a:rPr lang="zh-CN" altLang="en-US">
                <a:sym typeface="+mn-ea"/>
              </a:rPr>
              <a:t>中。</a:t>
            </a:r>
            <a:endParaRPr lang="zh-CN" altLang="en-US"/>
          </a:p>
          <a:p>
            <a:r>
              <a:rPr lang="zh-CN" altLang="en-US">
                <a:sym typeface="+mn-ea"/>
              </a:rPr>
              <a:t>电子商务需要配合</a:t>
            </a:r>
            <a:r>
              <a:rPr lang="en-US" altLang="zh-CN">
                <a:sym typeface="+mn-ea"/>
              </a:rPr>
              <a:t>GTM</a:t>
            </a:r>
            <a:r>
              <a:rPr lang="zh-CN" altLang="en-US">
                <a:sym typeface="+mn-ea"/>
              </a:rPr>
              <a:t>使用，为成功页的一段订单数据的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字符串，通过</a:t>
            </a:r>
            <a:r>
              <a:rPr lang="en-US" altLang="zh-CN">
                <a:sym typeface="+mn-ea"/>
              </a:rPr>
              <a:t>GA</a:t>
            </a:r>
            <a:r>
              <a:rPr lang="zh-CN" altLang="en-US">
                <a:sym typeface="+mn-ea"/>
              </a:rPr>
              <a:t>发送到后台，方便统计。</a:t>
            </a:r>
            <a:endParaRPr lang="zh-CN" altLang="en-US"/>
          </a:p>
          <a:p>
            <a:r>
              <a:rPr lang="zh-CN" altLang="en-US">
                <a:sym typeface="+mn-ea"/>
              </a:rPr>
              <a:t>标准版电子商务代码为：</a:t>
            </a:r>
            <a:endParaRPr lang="zh-CN" altLang="en-US"/>
          </a:p>
          <a:p>
            <a:r>
              <a:rPr lang="zh-CN" altLang="en-US">
                <a:sym typeface="+mn-ea"/>
              </a:rPr>
              <a:t>https://support.google.com/tagmanager/answer/6107169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GTM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GA</a:t>
            </a:r>
            <a:r>
              <a:rPr lang="zh-CN" altLang="en-US">
                <a:ea typeface="宋体" panose="02010600030101010101" pitchFamily="2" charset="-122"/>
              </a:rPr>
              <a:t>区别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GTM</a:t>
            </a:r>
            <a:r>
              <a:rPr lang="zh-CN" altLang="en-US">
                <a:ea typeface="宋体" panose="02010600030101010101" pitchFamily="2" charset="-122"/>
              </a:rPr>
              <a:t>可以包含</a:t>
            </a:r>
            <a:r>
              <a:rPr lang="en-US" altLang="zh-CN">
                <a:ea typeface="宋体" panose="02010600030101010101" pitchFamily="2" charset="-122"/>
              </a:rPr>
              <a:t>GA</a:t>
            </a:r>
            <a:r>
              <a:rPr lang="zh-CN" altLang="en-US">
                <a:ea typeface="宋体" panose="02010600030101010101" pitchFamily="2" charset="-122"/>
              </a:rPr>
              <a:t>，可以包含</a:t>
            </a:r>
            <a:r>
              <a:rPr lang="en-US" altLang="zh-CN">
                <a:ea typeface="宋体" panose="02010600030101010101" pitchFamily="2" charset="-122"/>
              </a:rPr>
              <a:t>fbq</a:t>
            </a:r>
            <a:r>
              <a:rPr lang="zh-CN" altLang="en-US">
                <a:ea typeface="宋体" panose="02010600030101010101" pitchFamily="2" charset="-122"/>
              </a:rPr>
              <a:t>等众多代码；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单纯的</a:t>
            </a:r>
            <a:r>
              <a:rPr lang="en-US" altLang="zh-CN">
                <a:ea typeface="宋体" panose="02010600030101010101" pitchFamily="2" charset="-122"/>
              </a:rPr>
              <a:t>GA</a:t>
            </a:r>
            <a:r>
              <a:rPr lang="zh-CN" altLang="en-US">
                <a:ea typeface="宋体" panose="02010600030101010101" pitchFamily="2" charset="-122"/>
              </a:rPr>
              <a:t>需要手动书写每一个事件，</a:t>
            </a:r>
            <a:r>
              <a:rPr lang="en-US" altLang="zh-CN">
                <a:ea typeface="宋体" panose="02010600030101010101" pitchFamily="2" charset="-122"/>
              </a:rPr>
              <a:t>GTM</a:t>
            </a:r>
            <a:r>
              <a:rPr lang="zh-CN" altLang="en-US">
                <a:ea typeface="宋体" panose="02010600030101010101" pitchFamily="2" charset="-122"/>
              </a:rPr>
              <a:t>只需要添加变量层和基础代码即可，成功页再单独添加电子商务数据统计；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GTM</a:t>
            </a:r>
            <a:r>
              <a:rPr lang="zh-CN" altLang="en-US">
                <a:ea typeface="宋体" panose="02010600030101010101" pitchFamily="2" charset="-122"/>
              </a:rPr>
              <a:t>相关的动作事件，都需要在</a:t>
            </a:r>
            <a:r>
              <a:rPr lang="en-US" altLang="zh-CN">
                <a:ea typeface="宋体" panose="02010600030101010101" pitchFamily="2" charset="-122"/>
              </a:rPr>
              <a:t>GTM</a:t>
            </a:r>
            <a:r>
              <a:rPr lang="zh-CN" altLang="en-US">
                <a:ea typeface="宋体" panose="02010600030101010101" pitchFamily="2" charset="-122"/>
              </a:rPr>
              <a:t>的管理平台里面设置；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代码部署注意事项</a:t>
            </a:r>
            <a:endParaRPr lang="zh-CN"/>
          </a:p>
        </p:txBody>
      </p:sp>
      <p:sp>
        <p:nvSpPr>
          <p:cNvPr id="168" name="Google Shape;168;p27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1、电子商务，增强型电子商务必须放于基础代码的上面</a:t>
            </a:r>
            <a:endParaRPr lang="zh-CN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2、在基础代码要变量初始化（var dataLayer = window.dataLayer || [];）</a:t>
            </a:r>
            <a:endParaRPr lang="zh-CN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3、基础代码最好放于网站头部</a:t>
            </a:r>
            <a:endParaRPr lang="zh-CN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4、需要放于头部的代码统一放于ga.phtml 里面，便于管理</a:t>
            </a:r>
            <a:endParaRPr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谷歌徽章及问卷调查</a:t>
            </a:r>
            <a:endParaRPr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徽章代码：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311785" y="1229995"/>
            <a:ext cx="2562225" cy="3338830"/>
          </a:xfrm>
        </p:spPr>
        <p:txBody>
          <a:bodyPr/>
          <a:p>
            <a:r>
              <a:rPr lang="zh-CN" altLang="en-US">
                <a:sym typeface="+mn-ea"/>
              </a:rPr>
              <a:t>代码公用，所有页面都显示，支持自定义位置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055" y="55880"/>
            <a:ext cx="6509385" cy="520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" y="2856865"/>
            <a:ext cx="277114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GA 部署及使用</a:t>
            </a:r>
            <a:endParaRPr 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2075" y="-74930"/>
            <a:ext cx="10185400" cy="60985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问卷调查代码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7695" y="173355"/>
            <a:ext cx="5862955" cy="50349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结构化数据添加及检测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什么是 schema.org</a:t>
            </a:r>
            <a:endParaRPr lang="zh-CN" altLang="en-US"/>
          </a:p>
        </p:txBody>
      </p:sp>
      <p:sp>
        <p:nvSpPr>
          <p:cNvPr id="4" name="文本占位符 3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schema.org 由 Google、Microsoft 和 Yahoo! 三方共同打造，其目的在于创建一个通用的词汇表来描述网络上的数据，以便为用户提供更好的网络体验。如果您向自己的 HTML 网页添加 schema.org 标记，那么许多公司和产品（包括 Google 搜索）将能够了解您网站上的数据。同样，如果您向自己的 HTML 格式电子邮件中添加了 schema.org 标记，那么不仅仅是 Gmail，其他电子邮件产品也可以了解这些数据。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您可以使用不同类型的标记通过 schema.org 词汇表来描述您的数据。标记助手可以向您展示如何使用微数据和 JSON-LD。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代码位置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311785" y="1229995"/>
            <a:ext cx="4304665" cy="3338830"/>
          </a:xfrm>
        </p:spPr>
        <p:txBody>
          <a:bodyPr/>
          <a:p>
            <a:r>
              <a:rPr lang="zh-CN" altLang="en-US">
                <a:ea typeface="宋体" panose="02010600030101010101" pitchFamily="2" charset="-122"/>
              </a:rPr>
              <a:t>公用部分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面包屑导航数据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产品详情页产品数据以及评论数据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测试工具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https://search.google.com/structured-data/testing-tool?hl=zh-CN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测试地址：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https://www.dsoarhair.com/dsoar-hair-3pcs-peruvian-straight-virgin-hair-bundles-with-lace-closure.html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6795" y="43815"/>
            <a:ext cx="39103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&lt;script type='application/ld+json'&gt;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"@context": "http://www.schema.org",</a:t>
            </a:r>
            <a:endParaRPr lang="zh-CN" altLang="en-US"/>
          </a:p>
          <a:p>
            <a:r>
              <a:rPr lang="zh-CN" altLang="en-US"/>
              <a:t>  "@type": "Organization",</a:t>
            </a:r>
            <a:endParaRPr lang="zh-CN" altLang="en-US"/>
          </a:p>
          <a:p>
            <a:r>
              <a:rPr lang="zh-CN" altLang="en-US"/>
              <a:t>  "url": "https://www.dsoarhair.com/",</a:t>
            </a:r>
            <a:endParaRPr lang="zh-CN" altLang="en-US"/>
          </a:p>
          <a:p>
            <a:r>
              <a:rPr lang="zh-CN" altLang="en-US"/>
              <a:t>  "logo": "https://www.dsoarhair.com/media/email/logo/default/logo_1.gif",</a:t>
            </a:r>
            <a:endParaRPr lang="zh-CN" altLang="en-US"/>
          </a:p>
          <a:p>
            <a:r>
              <a:rPr lang="zh-CN" altLang="en-US"/>
              <a:t>  "contactPoint": {</a:t>
            </a:r>
            <a:endParaRPr lang="zh-CN" altLang="en-US"/>
          </a:p>
          <a:p>
            <a:r>
              <a:rPr lang="zh-CN" altLang="en-US"/>
              <a:t>    "@type": "ContactPoint",</a:t>
            </a:r>
            <a:endParaRPr lang="zh-CN" altLang="en-US"/>
          </a:p>
          <a:p>
            <a:r>
              <a:rPr lang="zh-CN" altLang="en-US"/>
              <a:t>    "telephone": "+86 150-3832-6555",</a:t>
            </a:r>
            <a:endParaRPr lang="zh-CN" altLang="en-US"/>
          </a:p>
          <a:p>
            <a:r>
              <a:rPr lang="zh-CN" altLang="en-US"/>
              <a:t>    "contactType": "customer service"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 &lt;/script&gt;</a:t>
            </a:r>
            <a:endParaRPr lang="zh-CN" altLang="en-US"/>
          </a:p>
          <a:p>
            <a:r>
              <a:rPr lang="zh-CN" altLang="en-US"/>
              <a:t>    &lt;script type='application/ld+json'&gt;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"@context": "http://www.schema.org",</a:t>
            </a:r>
            <a:endParaRPr lang="zh-CN" altLang="en-US"/>
          </a:p>
          <a:p>
            <a:r>
              <a:rPr lang="zh-CN" altLang="en-US"/>
              <a:t>  "@type": "WebSite",</a:t>
            </a:r>
            <a:endParaRPr lang="zh-CN" altLang="en-US"/>
          </a:p>
          <a:p>
            <a:r>
              <a:rPr lang="zh-CN" altLang="en-US"/>
              <a:t>  "name": "dsoarhair ",</a:t>
            </a:r>
            <a:endParaRPr lang="zh-CN" altLang="en-US"/>
          </a:p>
          <a:p>
            <a:r>
              <a:rPr lang="zh-CN" altLang="en-US"/>
              <a:t>  "alternateName": "dsoarhair",</a:t>
            </a:r>
            <a:endParaRPr lang="zh-CN" altLang="en-US"/>
          </a:p>
          <a:p>
            <a:r>
              <a:rPr lang="zh-CN" altLang="en-US"/>
              <a:t>  "url": "https://www.dsoarhair.com/"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 &lt;/script&gt;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515" y="417830"/>
            <a:ext cx="9257030" cy="41427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8755" y="-85090"/>
            <a:ext cx="9228455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fbq部署</a:t>
            </a:r>
            <a:endParaRPr 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/>
        </p:nvGraphicFramePr>
        <p:xfrm>
          <a:off x="253365" y="245110"/>
          <a:ext cx="8347710" cy="429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/>
                <a:gridCol w="3461385"/>
                <a:gridCol w="3452495"/>
              </a:tblGrid>
              <a:tr h="3251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事件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代码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位置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ViewContent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fbq('track', 'ViewContent')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页面：产品详情页面，并返回content_type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 content_ids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67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AddToCart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fbq('track', 'AddToCart')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按钮：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产品详情页面的addtocart按钮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及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 buy </a:t>
                      </a: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now按钮，并返回content_type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 content_ids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AddPaymentInfo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fbq('track', 'AddPaymentInfo')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页面：firecheckout的页面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67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InitiateCheckout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fbq('track', 'InitiateCheckout')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按钮：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firecheckout的页面的Place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Order按钮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及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所有的Paypal快捷支付按钮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30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Purchase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fbq('track','Purchase'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｛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value:'0.00',currency:'USD'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｝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)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页面：购物成功页面，并返回content_type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content_ids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Lead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fbq('track', 'Lead')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按钮：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所有的Paypal快捷支付按钮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Search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fbq('track', 'Search')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按钮：搜索按钮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AddToWishlist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fbq('track', 'AddToWishlist')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按钮：添加心愿单按钮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67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CompleteRegistration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fbq('track', 'CompleteRegistration')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sz="110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按钮：注册页的确认键</a:t>
                      </a:r>
                      <a:endParaRPr lang="en-US" altLang="en-US" sz="110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基础代码</a:t>
            </a:r>
            <a:endParaRPr lang="zh-CN"/>
          </a:p>
        </p:txBody>
      </p:sp>
      <p:sp>
        <p:nvSpPr>
          <p:cNvPr id="174" name="Google Shape;174;p28"/>
          <p:cNvSpPr txBox="1"/>
          <p:nvPr>
            <p:ph type="body" idx="1"/>
          </p:nvPr>
        </p:nvSpPr>
        <p:spPr>
          <a:xfrm>
            <a:off x="2315210" y="59055"/>
            <a:ext cx="6165215" cy="4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粘贴在网站所有页面的标头标签之间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&lt;!-- Facebook Pixel Code --&gt;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&lt;script&gt;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!function(f,b,e,v,n,t,s)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{if(f.fbq)return;n=f.fbq=function(){n.callMethod?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n.callMethod.apply(n,arguments):n.queue.push(arguments)};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if(!f._fbq)f._fbq=n;n.push=n;n.loaded=!0;n.version='2.0';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n.queue=[];t=b.createElement(e);t.async=!0;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t.src=v;s=b.getElementsByTagName(e)[0];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s.parentNode.insertBefore(t,s)}(window,document,'script',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'https://connect.facebook.net/en_US/fbevents.js');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fbq('init', '209037849672232'); 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fbq('track', 'PageView');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&lt;/script&gt;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&lt;noscript&gt;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&lt;img height="1" width="1" 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src="https://www.facebook.com/tr?id=209037849672232&amp;ev=PageView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&amp;noscript=1"/&gt;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&lt;/noscript&gt;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b="1">
                <a:solidFill>
                  <a:srgbClr val="000000"/>
                </a:solidFill>
                <a:highlight>
                  <a:srgbClr val="F6F7F9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&lt;!-- End Facebook Pixel Code --&gt;</a:t>
            </a:r>
            <a:endParaRPr sz="1400" b="1">
              <a:solidFill>
                <a:srgbClr val="000000"/>
              </a:solidFill>
              <a:highlight>
                <a:srgbClr val="F6F7F9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ga工作原理及常用术语</a:t>
            </a:r>
            <a:endParaRPr lang="zh-CN"/>
          </a:p>
        </p:txBody>
      </p:sp>
      <p:sp>
        <p:nvSpPr>
          <p:cNvPr id="97" name="Google Shape;97;p15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1">
            <a:alphaModFix amt="92000"/>
          </a:blip>
          <a:stretch>
            <a:fillRect/>
          </a:stretch>
        </p:blipFill>
        <p:spPr>
          <a:xfrm>
            <a:off x="0" y="1229875"/>
            <a:ext cx="9143999" cy="3969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1727200" y="880745"/>
            <a:ext cx="6894195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jQuery(function () {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fbq('track', 'ViewContent', {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content_type: "product",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content_ids: ["638"],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content_name: 'Talever',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content_category: "Dresses",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value: 29.9000,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currency: "EUR"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});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})</a:t>
            </a:r>
            <a:endParaRPr lang="zh-CN" sz="2400"/>
          </a:p>
        </p:txBody>
      </p:sp>
      <p:sp>
        <p:nvSpPr>
          <p:cNvPr id="173" name="Google Shape;173;p28"/>
          <p:cNvSpPr txBox="1"/>
          <p:nvPr/>
        </p:nvSpPr>
        <p:spPr>
          <a:xfrm>
            <a:off x="311700" y="2353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浏览事件、页面事件</a:t>
            </a:r>
            <a:endParaRPr 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0" y="850900"/>
            <a:ext cx="8142605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jQuery(function () {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jQuery(".add_to_cart_btn").click(function () {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fbq('track', 'AddToCart', {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    content_name: 'Really Fast Running Shoes',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    content_category: 'Apparel ',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    content_ids: ['1234'],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    content_type: 'product',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    value: 4.99,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    currency: 'USD'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    });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    });</a:t>
            </a:r>
            <a:endParaRPr lang="zh-CN"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    })   </a:t>
            </a:r>
            <a:endParaRPr sz="2400"/>
          </a:p>
        </p:txBody>
      </p:sp>
      <p:sp>
        <p:nvSpPr>
          <p:cNvPr id="173" name="Google Shape;173;p28"/>
          <p:cNvSpPr txBox="1"/>
          <p:nvPr/>
        </p:nvSpPr>
        <p:spPr>
          <a:xfrm>
            <a:off x="311700" y="19346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按钮事件、点击事件</a:t>
            </a:r>
            <a:endParaRPr 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0" y="0"/>
            <a:ext cx="4277360" cy="503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ea typeface="宋体" panose="02010600030101010101" pitchFamily="2" charset="-122"/>
              </a:rPr>
              <a:t>成功页</a:t>
            </a:r>
            <a:r>
              <a:rPr lang="en-US" altLang="zh-CN" sz="1800">
                <a:ea typeface="宋体" panose="02010600030101010101" pitchFamily="2" charset="-122"/>
              </a:rPr>
              <a:t>purchase</a:t>
            </a:r>
            <a:r>
              <a:rPr lang="zh-CN" altLang="en-US" sz="1800">
                <a:ea typeface="宋体" panose="02010600030101010101" pitchFamily="2" charset="-122"/>
              </a:rPr>
              <a:t>事件：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ea typeface="宋体" panose="02010600030101010101" pitchFamily="2" charset="-122"/>
              </a:rPr>
              <a:t>（多支付方式不同成功页同时处理）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" name="Google Shape;189;p31"/>
          <p:cNvSpPr txBox="1"/>
          <p:nvPr/>
        </p:nvSpPr>
        <p:spPr>
          <a:xfrm>
            <a:off x="4732655" y="55880"/>
            <a:ext cx="4277360" cy="503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fbq('track', 'Purchase', {</a:t>
            </a:r>
            <a:br>
              <a:rPr lang="zh-CN" sz="1800"/>
            </a:br>
            <a:r>
              <a:rPr lang="zh-CN" sz="1800"/>
              <a:t>  contents: [</a:t>
            </a:r>
            <a:br>
              <a:rPr lang="zh-CN" sz="1800"/>
            </a:br>
            <a:r>
              <a:rPr lang="zh-CN" sz="1800"/>
              <a:t>    {</a:t>
            </a:r>
            <a:br>
              <a:rPr lang="zh-CN" sz="1800"/>
            </a:br>
            <a:r>
              <a:rPr lang="zh-CN" sz="1800"/>
              <a:t>      'id': '1234',</a:t>
            </a:r>
            <a:br>
              <a:rPr lang="zh-CN" sz="1800"/>
            </a:br>
            <a:r>
              <a:rPr lang="zh-CN" sz="1800"/>
              <a:t>      'quantity': 2,</a:t>
            </a:r>
            <a:br>
              <a:rPr lang="zh-CN" sz="1800"/>
            </a:br>
            <a:r>
              <a:rPr lang="zh-CN" sz="1800"/>
              <a:t>      'item_price': 10</a:t>
            </a:r>
            <a:br>
              <a:rPr lang="zh-CN" sz="1800"/>
            </a:br>
            <a:r>
              <a:rPr lang="zh-CN" sz="1800"/>
              <a:t>    },</a:t>
            </a:r>
            <a:br>
              <a:rPr lang="zh-CN" sz="1800"/>
            </a:br>
            <a:r>
              <a:rPr lang="zh-CN" sz="1800"/>
              <a:t>    {</a:t>
            </a:r>
            <a:br>
              <a:rPr lang="zh-CN" sz="1800"/>
            </a:br>
            <a:r>
              <a:rPr lang="zh-CN" sz="1800"/>
              <a:t>      'id': '4642',</a:t>
            </a:r>
            <a:br>
              <a:rPr lang="zh-CN" sz="1800"/>
            </a:br>
            <a:r>
              <a:rPr lang="zh-CN" sz="1800"/>
              <a:t>      'quantity': 1,</a:t>
            </a:r>
            <a:br>
              <a:rPr lang="zh-CN" sz="1800"/>
            </a:br>
            <a:r>
              <a:rPr lang="zh-CN" sz="1800"/>
              <a:t>      'item_price': 5</a:t>
            </a:r>
            <a:br>
              <a:rPr lang="zh-CN" sz="1800"/>
            </a:br>
            <a:r>
              <a:rPr lang="zh-CN" sz="1800"/>
              <a:t>    }</a:t>
            </a:r>
            <a:br>
              <a:rPr lang="zh-CN" sz="1800"/>
            </a:br>
            <a:r>
              <a:rPr lang="zh-CN" sz="1800"/>
              <a:t>  ],</a:t>
            </a:r>
            <a:br>
              <a:rPr lang="zh-CN" sz="1800"/>
            </a:br>
            <a:r>
              <a:rPr lang="zh-CN" sz="1800"/>
              <a:t>  content_type: 'product',</a:t>
            </a:r>
            <a:br>
              <a:rPr lang="zh-CN" sz="1800"/>
            </a:br>
            <a:r>
              <a:rPr lang="zh-CN" sz="1800"/>
              <a:t>  value: 25.00,</a:t>
            </a:r>
            <a:br>
              <a:rPr lang="zh-CN" sz="1800"/>
            </a:br>
            <a:r>
              <a:rPr lang="zh-CN" sz="1800"/>
              <a:t>  currency: 'USD'</a:t>
            </a:r>
            <a:br>
              <a:rPr lang="zh-CN" sz="1800"/>
            </a:br>
            <a:r>
              <a:rPr lang="zh-CN" sz="1800"/>
              <a:t>});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0" y="880110"/>
            <a:ext cx="9144000" cy="374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>
                <a:ea typeface="宋体" panose="02010600030101010101" pitchFamily="2" charset="-122"/>
              </a:rPr>
              <a:t>1</a:t>
            </a:r>
            <a:r>
              <a:rPr lang="zh-CN" altLang="en-US" sz="3000">
                <a:ea typeface="宋体" panose="02010600030101010101" pitchFamily="2" charset="-122"/>
              </a:rPr>
              <a:t>、</a:t>
            </a:r>
            <a:r>
              <a:rPr lang="zh-CN" sz="3000">
                <a:ea typeface="宋体" panose="02010600030101010101" pitchFamily="2" charset="-122"/>
              </a:rPr>
              <a:t>注册事件是否通过校验后再发送，先校验；</a:t>
            </a:r>
            <a:endParaRPr lang="zh-CN" sz="3000">
              <a:ea typeface="宋体" panose="02010600030101010101" pitchFamily="2" charset="-122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>
                <a:ea typeface="宋体" panose="02010600030101010101" pitchFamily="2" charset="-122"/>
              </a:rPr>
              <a:t>2</a:t>
            </a:r>
            <a:r>
              <a:rPr lang="zh-CN" altLang="en-US" sz="3000">
                <a:ea typeface="宋体" panose="02010600030101010101" pitchFamily="2" charset="-122"/>
              </a:rPr>
              <a:t>、加购事件，是否选择</a:t>
            </a:r>
            <a:r>
              <a:rPr lang="en-US" altLang="zh-CN" sz="3000">
                <a:ea typeface="宋体" panose="02010600030101010101" pitchFamily="2" charset="-122"/>
              </a:rPr>
              <a:t>options</a:t>
            </a:r>
            <a:r>
              <a:rPr lang="zh-CN" altLang="en-US" sz="3000">
                <a:ea typeface="宋体" panose="02010600030101010101" pitchFamily="2" charset="-122"/>
              </a:rPr>
              <a:t>后再提交；</a:t>
            </a:r>
            <a:endParaRPr lang="zh-CN" altLang="en-US" sz="3000">
              <a:ea typeface="宋体" panose="02010600030101010101" pitchFamily="2" charset="-122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>
                <a:ea typeface="宋体" panose="02010600030101010101" pitchFamily="2" charset="-122"/>
              </a:rPr>
              <a:t>3</a:t>
            </a:r>
            <a:r>
              <a:rPr lang="zh-CN" altLang="en-US" sz="3000">
                <a:ea typeface="宋体" panose="02010600030101010101" pitchFamily="2" charset="-122"/>
              </a:rPr>
              <a:t>、基础代码放置在最上面，后面再放置事件代码；</a:t>
            </a:r>
            <a:endParaRPr lang="zh-CN" altLang="en-US" sz="3000">
              <a:ea typeface="宋体" panose="02010600030101010101" pitchFamily="2" charset="-122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>
                <a:ea typeface="宋体" panose="02010600030101010101" pitchFamily="2" charset="-122"/>
              </a:rPr>
              <a:t>4</a:t>
            </a:r>
            <a:r>
              <a:rPr lang="zh-CN" altLang="en-US" sz="3000">
                <a:ea typeface="宋体" panose="02010600030101010101" pitchFamily="2" charset="-122"/>
              </a:rPr>
              <a:t>、简单方法就是使用vendor\lib\Pixel.php，配合对应参数；</a:t>
            </a:r>
            <a:endParaRPr lang="zh-CN" altLang="en-US" sz="3000">
              <a:ea typeface="宋体" panose="02010600030101010101" pitchFamily="2" charset="-122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297730" y="10964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注意事项：</a:t>
            </a:r>
            <a:endParaRPr 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成功页代码安装</a:t>
            </a:r>
            <a:endParaRPr 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常用代码</a:t>
            </a:r>
            <a:endParaRPr lang="zh-CN"/>
          </a:p>
        </p:txBody>
      </p:sp>
      <p:sp>
        <p:nvSpPr>
          <p:cNvPr id="195" name="Google Shape;195;p32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1、谷歌电子商务代码，发送订单数据</a:t>
            </a:r>
            <a:endParaRPr lang="zh-CN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2、</a:t>
            </a:r>
            <a:r>
              <a:rPr lang="en-US" altLang="zh-CN"/>
              <a:t>Facebook purchase</a:t>
            </a:r>
            <a:r>
              <a:rPr lang="zh-CN" altLang="en-US">
                <a:ea typeface="宋体" panose="02010600030101010101" pitchFamily="2" charset="-122"/>
              </a:rPr>
              <a:t>事件代码</a:t>
            </a:r>
            <a:endParaRPr lang="zh-CN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3、</a:t>
            </a:r>
            <a:r>
              <a:rPr lang="en-US" altLang="zh-CN"/>
              <a:t>bing</a:t>
            </a:r>
            <a:r>
              <a:rPr lang="zh-CN" altLang="en-US">
                <a:ea typeface="宋体" panose="02010600030101010101" pitchFamily="2" charset="-122"/>
              </a:rPr>
              <a:t>广告统计代码</a:t>
            </a:r>
            <a:endParaRPr lang="zh-CN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4、联盟统计代码（多平台）</a:t>
            </a:r>
            <a:endParaRPr lang="zh-CN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sz="1800">
                <a:sym typeface="+mn-ea"/>
              </a:rPr>
              <a:t>5</a:t>
            </a:r>
            <a:r>
              <a:rPr lang="zh-CN" sz="1800">
                <a:sym typeface="+mn-ea"/>
              </a:rPr>
              <a:t>、问卷调查代码</a:t>
            </a:r>
            <a:endParaRPr lang="zh-CN" sz="1800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注意事项</a:t>
            </a:r>
            <a:endParaRPr lang="zh-CN"/>
          </a:p>
        </p:txBody>
      </p:sp>
      <p:sp>
        <p:nvSpPr>
          <p:cNvPr id="195" name="Google Shape;195;p32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1、判断是否存在冲突</a:t>
            </a:r>
            <a:r>
              <a:rPr lang="en-US" altLang="zh-CN"/>
              <a:t>(js</a:t>
            </a:r>
            <a:r>
              <a:rPr lang="zh-CN" altLang="en-US">
                <a:ea typeface="宋体" panose="02010600030101010101" pitchFamily="2" charset="-122"/>
              </a:rPr>
              <a:t>报错导致后续无法加载</a:t>
            </a:r>
            <a:r>
              <a:rPr lang="en-US" altLang="zh-CN"/>
              <a:t>)</a:t>
            </a:r>
            <a:r>
              <a:rPr lang="zh-CN" altLang="en-US">
                <a:ea typeface="宋体" panose="02010600030101010101" pitchFamily="2" charset="-122"/>
              </a:rPr>
              <a:t>；</a:t>
            </a:r>
            <a:endParaRPr lang="zh-CN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2、无法检测到数据，请注意</a:t>
            </a:r>
            <a:r>
              <a:rPr lang="en-US" altLang="zh-CN"/>
              <a:t>http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https</a:t>
            </a:r>
            <a:r>
              <a:rPr lang="zh-CN" altLang="en-US">
                <a:ea typeface="宋体" panose="02010600030101010101" pitchFamily="2" charset="-122"/>
              </a:rPr>
              <a:t>的区别，默认</a:t>
            </a:r>
            <a:r>
              <a:rPr lang="en-US" altLang="zh-CN">
                <a:ea typeface="宋体" panose="02010600030101010101" pitchFamily="2" charset="-122"/>
              </a:rPr>
              <a:t>https</a:t>
            </a:r>
            <a:r>
              <a:rPr lang="zh-CN" altLang="en-US">
                <a:ea typeface="宋体" panose="02010600030101010101" pitchFamily="2" charset="-122"/>
              </a:rPr>
              <a:t>下不允许加载</a:t>
            </a:r>
            <a:r>
              <a:rPr lang="en-US" altLang="zh-CN">
                <a:ea typeface="宋体" panose="02010600030101010101" pitchFamily="2" charset="-122"/>
              </a:rPr>
              <a:t>http</a:t>
            </a:r>
            <a:r>
              <a:rPr lang="zh-CN" altLang="en-US">
                <a:ea typeface="宋体" panose="02010600030101010101" pitchFamily="2" charset="-122"/>
              </a:rPr>
              <a:t>开头的</a:t>
            </a:r>
            <a:r>
              <a:rPr lang="en-US" altLang="zh-CN">
                <a:ea typeface="宋体" panose="02010600030101010101" pitchFamily="2" charset="-122"/>
              </a:rPr>
              <a:t>js</a:t>
            </a:r>
            <a:r>
              <a:rPr lang="zh-CN" altLang="en-US">
                <a:ea typeface="宋体" panose="02010600030101010101" pitchFamily="2" charset="-122"/>
              </a:rPr>
              <a:t>文件；</a:t>
            </a:r>
            <a:endParaRPr lang="zh-CN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3、多币种场景下注意对发送数据进行货币转换</a:t>
            </a:r>
            <a:r>
              <a:rPr lang="en-US" altLang="zh-CN"/>
              <a:t>(</a:t>
            </a:r>
            <a:r>
              <a:rPr lang="zh-CN" altLang="en-US">
                <a:ea typeface="宋体" panose="02010600030101010101" pitchFamily="2" charset="-122"/>
              </a:rPr>
              <a:t>部分平台只支持美元</a:t>
            </a:r>
            <a:r>
              <a:rPr lang="en-US" altLang="zh-CN"/>
              <a:t>)</a:t>
            </a:r>
            <a:r>
              <a:rPr lang="zh-CN" altLang="en-US">
                <a:ea typeface="宋体" panose="02010600030101010101" pitchFamily="2" charset="-122"/>
              </a:rPr>
              <a:t>；</a:t>
            </a:r>
            <a:endParaRPr lang="zh-CN" altLang="en-US">
              <a:ea typeface="宋体" panose="02010600030101010101" pitchFamily="2" charset="-122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zh-CN" sz="1800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常用检测工具</a:t>
            </a:r>
            <a:endParaRPr 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常用检测工具</a:t>
            </a:r>
            <a:endParaRPr lang="zh-CN"/>
          </a:p>
        </p:txBody>
      </p:sp>
      <p:sp>
        <p:nvSpPr>
          <p:cNvPr id="195" name="Google Shape;195;p32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1、gtm 自己的代码检测</a:t>
            </a:r>
            <a:endParaRPr lang="zh-CN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2、Google Analytics Debugger</a:t>
            </a:r>
            <a:endParaRPr lang="zh-CN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3、Facebook Pixel Helper</a:t>
            </a:r>
            <a:endParaRPr lang="zh-CN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4、Tag Assistant (by Google)</a:t>
            </a:r>
            <a:endParaRPr lang="zh-CN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sz="1800">
                <a:sym typeface="+mn-ea"/>
              </a:rPr>
              <a:t>5</a:t>
            </a:r>
            <a:r>
              <a:rPr lang="zh-CN" sz="1800">
                <a:sym typeface="+mn-ea"/>
              </a:rPr>
              <a:t>、UET Tag Helper</a:t>
            </a:r>
            <a:endParaRPr lang="zh-CN" sz="1800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85" y="410210"/>
            <a:ext cx="3429000" cy="3515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Facebook Pixel Helper</a:t>
            </a:r>
            <a:r>
              <a:rPr lang="zh-CN"/>
              <a:t>：</a:t>
            </a:r>
            <a:br>
              <a:rPr lang="zh-CN"/>
            </a:br>
            <a:r>
              <a:rPr lang="zh-CN"/>
              <a:t>点击事件在</a:t>
            </a:r>
            <a:r>
              <a:rPr lang="en-US" altLang="zh-CN"/>
              <a:t>click</a:t>
            </a:r>
            <a:r>
              <a:rPr lang="zh-CN" altLang="en-US">
                <a:ea typeface="宋体" panose="02010600030101010101" pitchFamily="2" charset="-122"/>
              </a:rPr>
              <a:t>之后才会变绿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6585" y="13335"/>
            <a:ext cx="4266565" cy="5280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85" y="410210"/>
            <a:ext cx="3429000" cy="3515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GA DEBUG</a:t>
            </a:r>
            <a:r>
              <a:rPr lang="zh-CN"/>
              <a:t>：</a:t>
            </a:r>
            <a:br>
              <a:rPr lang="zh-CN"/>
            </a:br>
            <a:r>
              <a:rPr lang="zh-CN"/>
              <a:t>注意发送的参数，尤其是电子商务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0" y="19685"/>
            <a:ext cx="4678045" cy="510349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85" y="410210"/>
            <a:ext cx="3429000" cy="3515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Google Tag Assistant</a:t>
            </a:r>
            <a:r>
              <a:rPr lang="zh-CN"/>
              <a:t>：</a:t>
            </a:r>
            <a:br>
              <a:rPr lang="zh-CN"/>
            </a:b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5060" y="349885"/>
            <a:ext cx="3547745" cy="467487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85" y="410210"/>
            <a:ext cx="3429000" cy="3515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UET Tag Helper</a:t>
            </a:r>
            <a:r>
              <a:rPr lang="zh-CN"/>
              <a:t>：</a:t>
            </a:r>
            <a:br>
              <a:rPr lang="zh-CN"/>
            </a:b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6585" y="-135255"/>
            <a:ext cx="4133215" cy="550481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谢谢！</a:t>
            </a:r>
            <a:endParaRPr lang="zh-CN"/>
          </a:p>
        </p:txBody>
      </p:sp>
      <p:sp>
        <p:nvSpPr>
          <p:cNvPr id="201" name="Google Shape;201;p33"/>
          <p:cNvSpPr txBox="1"/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3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1395275"/>
            <a:ext cx="9144001" cy="37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gtm是什么及常用功能</a:t>
            </a:r>
            <a:endParaRPr lang="zh-CN"/>
          </a:p>
        </p:txBody>
      </p:sp>
      <p:sp>
        <p:nvSpPr>
          <p:cNvPr id="115" name="Google Shape;115;p18"/>
          <p:cNvSpPr txBox="1"/>
          <p:nvPr>
            <p:ph type="body" idx="1"/>
          </p:nvPr>
        </p:nvSpPr>
        <p:spPr>
          <a:xfrm>
            <a:off x="311700" y="1229875"/>
            <a:ext cx="8520600" cy="3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/>
              <a:t>gtm:</a:t>
            </a:r>
            <a:r>
              <a:rPr lang="zh-CN" sz="2400"/>
              <a:t>	     可以简单的理解为代码托管平台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400" b="1"/>
              <a:t>变量：</a:t>
            </a:r>
            <a:r>
              <a:rPr lang="zh-CN" sz="2400"/>
              <a:t>      可以通过js 传参于gtm(自定义维度的传参)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400" b="1"/>
              <a:t>触发器：  </a:t>
            </a:r>
            <a:r>
              <a:rPr lang="zh-CN" sz="2400"/>
              <a:t>页面浏览，记载完毕，点击事件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400" b="1"/>
              <a:t>代码：</a:t>
            </a:r>
            <a:r>
              <a:rPr lang="zh-CN" sz="2400"/>
              <a:t>	通过变量，触发器的使用达到我们想要的功能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400"/>
              <a:t>	   	       安装其他任何第三方的代码，ga,fb,yahoo,.....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触发器的简单使用</a:t>
            </a:r>
            <a:endParaRPr lang="zh-CN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19"/>
          <p:cNvSpPr txBox="1"/>
          <p:nvPr>
            <p:ph type="body" idx="1"/>
          </p:nvPr>
        </p:nvSpPr>
        <p:spPr>
          <a:xfrm>
            <a:off x="311700" y="1229875"/>
            <a:ext cx="8520600" cy="3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触发类型：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400" b="1" i="1"/>
              <a:t>页面浏览性</a:t>
            </a:r>
            <a:r>
              <a:rPr lang="zh-CN" sz="2400" b="1"/>
              <a:t>：</a:t>
            </a:r>
            <a:endParaRPr sz="2400" b="1"/>
          </a:p>
          <a:p>
            <a:pPr marL="228600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1、dom已经准备就绪，</a:t>
            </a:r>
            <a:endParaRPr lang="zh-CN"/>
          </a:p>
          <a:p>
            <a:pPr marL="228600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2、网页浏览，</a:t>
            </a:r>
            <a:endParaRPr lang="zh-CN"/>
          </a:p>
          <a:p>
            <a:pPr marL="228600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3、窗口加载完毕</a:t>
            </a:r>
            <a:endParaRPr lang="zh-CN"/>
          </a:p>
          <a:p>
            <a:pPr marL="457200" lvl="0" indent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2400" b="1" i="1"/>
              <a:t>点击</a:t>
            </a:r>
            <a:r>
              <a:rPr lang="zh-CN" sz="2400" b="1"/>
              <a:t>：</a:t>
            </a:r>
            <a:r>
              <a:rPr lang="zh-CN" sz="2400"/>
              <a:t>	</a:t>
            </a:r>
            <a:r>
              <a:rPr lang="zh-CN"/>
              <a:t>	所有元素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网页加载过程：</a:t>
            </a:r>
            <a:endParaRPr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7" name="Google Shape;127;p20"/>
          <p:cNvSpPr txBox="1"/>
          <p:nvPr>
            <p:ph type="body" idx="1"/>
          </p:nvPr>
        </p:nvSpPr>
        <p:spPr>
          <a:xfrm>
            <a:off x="311700" y="1229875"/>
            <a:ext cx="8520600" cy="3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F4F4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1.解析HTML结构</a:t>
            </a:r>
            <a:endParaRPr>
              <a:solidFill>
                <a:srgbClr val="4F4F4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6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F4F4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2.加载外部脚本和样式表文件</a:t>
            </a:r>
            <a:endParaRPr>
              <a:solidFill>
                <a:srgbClr val="4F4F4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6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F4F4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3.解析并执行脚本代码</a:t>
            </a:r>
            <a:endParaRPr>
              <a:solidFill>
                <a:srgbClr val="4F4F4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6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F4F4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4.构造HTML DOM模型</a:t>
            </a:r>
            <a:endParaRPr>
              <a:solidFill>
                <a:srgbClr val="4F4F4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6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F4F4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5.加载图片等外部文件</a:t>
            </a:r>
            <a:endParaRPr>
              <a:solidFill>
                <a:srgbClr val="4F4F4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6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F4F4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6.页面加载完毕</a:t>
            </a:r>
            <a:endParaRPr sz="11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点击元素</a:t>
            </a:r>
            <a:endParaRPr lang="zh-CN"/>
          </a:p>
        </p:txBody>
      </p:sp>
      <p:sp>
        <p:nvSpPr>
          <p:cNvPr id="133" name="Google Shape;133;p21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229869"/>
            <a:ext cx="9143999" cy="380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4862</Words>
  <Application>WPS 演示</Application>
  <PresentationFormat/>
  <Paragraphs>291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宋体</vt:lpstr>
      <vt:lpstr>Wingdings</vt:lpstr>
      <vt:lpstr>Arial</vt:lpstr>
      <vt:lpstr>Roboto</vt:lpstr>
      <vt:lpstr>Noto Sans Symbols</vt:lpstr>
      <vt:lpstr>微软雅黑</vt:lpstr>
      <vt:lpstr>Arial Unicode MS</vt:lpstr>
      <vt:lpstr>Calibri</vt:lpstr>
      <vt:lpstr>Courier New</vt:lpstr>
      <vt:lpstr>Verdana</vt:lpstr>
      <vt:lpstr>Segoe Print</vt:lpstr>
      <vt:lpstr>Geometric</vt:lpstr>
      <vt:lpstr>GA,GTM,FBQ代码部署及简单使用</vt:lpstr>
      <vt:lpstr>GA 部署及使用</vt:lpstr>
      <vt:lpstr>ga工作原理及常用术语</vt:lpstr>
      <vt:lpstr>PowerPoint 演示文稿</vt:lpstr>
      <vt:lpstr>PowerPoint 演示文稿</vt:lpstr>
      <vt:lpstr>gtm是什么及常用功能</vt:lpstr>
      <vt:lpstr>触发器的简单使用</vt:lpstr>
      <vt:lpstr>网页加载过程：</vt:lpstr>
      <vt:lpstr>点击元素</vt:lpstr>
      <vt:lpstr>html 里class,id,标签</vt:lpstr>
      <vt:lpstr>变量----数据层(产品详情页动态再营销代码)</vt:lpstr>
      <vt:lpstr>gtm部署</vt:lpstr>
      <vt:lpstr>PowerPoint 演示文稿</vt:lpstr>
      <vt:lpstr>PowerPoint 演示文稿</vt:lpstr>
      <vt:lpstr>PowerPoint 演示文稿</vt:lpstr>
      <vt:lpstr>GTM，GA区别</vt:lpstr>
      <vt:lpstr>代码部署注意事项</vt:lpstr>
      <vt:lpstr>谷歌徽章及问卷调查</vt:lpstr>
      <vt:lpstr>徽章代码：</vt:lpstr>
      <vt:lpstr>PowerPoint 演示文稿</vt:lpstr>
      <vt:lpstr>问卷调查代码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fbq部署</vt:lpstr>
      <vt:lpstr>PowerPoint 演示文稿</vt:lpstr>
      <vt:lpstr>基础代码</vt:lpstr>
      <vt:lpstr>PowerPoint 演示文稿</vt:lpstr>
      <vt:lpstr>PowerPoint 演示文稿</vt:lpstr>
      <vt:lpstr>PowerPoint 演示文稿</vt:lpstr>
      <vt:lpstr>PowerPoint 演示文稿</vt:lpstr>
      <vt:lpstr>成功页代码安装</vt:lpstr>
      <vt:lpstr>常用代码</vt:lpstr>
      <vt:lpstr>注意事项</vt:lpstr>
      <vt:lpstr>常用检测工具</vt:lpstr>
      <vt:lpstr>常用检测工具</vt:lpstr>
      <vt:lpstr>Facebook Pixel Helper： 点击事件在click之后才会变绿</vt:lpstr>
      <vt:lpstr>GA DEBUG： 注意发送的参数，尤其是电子商务</vt:lpstr>
      <vt:lpstr>Google Tag Assistant： </vt:lpstr>
      <vt:lpstr>UET Tag Helper： </vt:lpstr>
      <vt:lpstr>   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GA,GTM,FBQ代码部署及简单使用</dc:title>
  <dc:creator/>
  <cp:lastModifiedBy>顾此生</cp:lastModifiedBy>
  <cp:revision>27</cp:revision>
  <dcterms:created xsi:type="dcterms:W3CDTF">2018-08-16T09:34:00Z</dcterms:created>
  <dcterms:modified xsi:type="dcterms:W3CDTF">2018-08-20T02:30:52Z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